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708" r:id="rId1"/>
    <p:sldMasterId id="2147483720" r:id="rId2"/>
  </p:sldMasterIdLst>
  <p:notesMasterIdLst>
    <p:notesMasterId r:id="rId45"/>
  </p:notesMasterIdLst>
  <p:sldIdLst>
    <p:sldId id="262" r:id="rId3"/>
    <p:sldId id="284" r:id="rId4"/>
    <p:sldId id="285" r:id="rId5"/>
    <p:sldId id="287" r:id="rId6"/>
    <p:sldId id="288" r:id="rId7"/>
    <p:sldId id="289" r:id="rId8"/>
    <p:sldId id="290" r:id="rId9"/>
    <p:sldId id="291" r:id="rId10"/>
    <p:sldId id="292" r:id="rId11"/>
    <p:sldId id="293" r:id="rId12"/>
    <p:sldId id="294" r:id="rId13"/>
    <p:sldId id="295" r:id="rId14"/>
    <p:sldId id="296" r:id="rId15"/>
    <p:sldId id="297" r:id="rId16"/>
    <p:sldId id="326" r:id="rId17"/>
    <p:sldId id="298" r:id="rId18"/>
    <p:sldId id="299" r:id="rId19"/>
    <p:sldId id="300" r:id="rId20"/>
    <p:sldId id="324" r:id="rId21"/>
    <p:sldId id="301" r:id="rId22"/>
    <p:sldId id="302" r:id="rId23"/>
    <p:sldId id="303" r:id="rId24"/>
    <p:sldId id="304" r:id="rId25"/>
    <p:sldId id="305" r:id="rId26"/>
    <p:sldId id="306" r:id="rId27"/>
    <p:sldId id="307" r:id="rId28"/>
    <p:sldId id="308" r:id="rId29"/>
    <p:sldId id="325" r:id="rId30"/>
    <p:sldId id="309" r:id="rId31"/>
    <p:sldId id="310" r:id="rId32"/>
    <p:sldId id="311" r:id="rId33"/>
    <p:sldId id="312" r:id="rId34"/>
    <p:sldId id="313" r:id="rId35"/>
    <p:sldId id="314" r:id="rId36"/>
    <p:sldId id="315" r:id="rId37"/>
    <p:sldId id="317" r:id="rId38"/>
    <p:sldId id="318" r:id="rId39"/>
    <p:sldId id="319" r:id="rId40"/>
    <p:sldId id="320" r:id="rId41"/>
    <p:sldId id="321" r:id="rId42"/>
    <p:sldId id="322" r:id="rId43"/>
    <p:sldId id="323" r:id="rId4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FD0F851-EC5A-4D38-B0AD-8093EC10F338}">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51" autoAdjust="0"/>
    <p:restoredTop sz="94660"/>
  </p:normalViewPr>
  <p:slideViewPr>
    <p:cSldViewPr snapToGrid="0">
      <p:cViewPr varScale="1">
        <p:scale>
          <a:sx n="69" d="100"/>
          <a:sy n="69" d="100"/>
        </p:scale>
        <p:origin x="9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uario\Desktop\GRAFICOS%20TESIS\PETROLEO.ods"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Usuario\Desktop\Base-Inmobiliariaas-capitulo-5-03-05-2019.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uario\Desktop\Base-Inmobiliariaas-capitulo-5-03-05-2019.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uario\Desktop\Base-Inmobiliariaas-capitulo-5-03-05-2019.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uario\Desktop\Base-Inmobiliariaas-final-12-05-2019.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Usuario\Desktop\Base-Inmobiliariaas-final-12-05-2019.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Usuario\Desktop\Base-Inmobiliariaas-final-12-05-2019.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C:\Users\Usuario\Desktop\Base-Inmobiliariaas-final-12-05-2019.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a:pPr>
            <a:r>
              <a:rPr lang="es-ES" b="1"/>
              <a:t>Petroleo</a:t>
            </a:r>
            <a:r>
              <a:rPr lang="es-ES" b="1" baseline="0"/>
              <a:t> Ecuatoriano</a:t>
            </a:r>
            <a:endParaRPr lang="es-ES" b="1"/>
          </a:p>
        </c:rich>
      </c:tx>
      <c:layout/>
      <c:overlay val="0"/>
    </c:title>
    <c:autoTitleDeleted val="0"/>
    <c:plotArea>
      <c:layout/>
      <c:lineChart>
        <c:grouping val="stacked"/>
        <c:varyColors val="0"/>
        <c:ser>
          <c:idx val="0"/>
          <c:order val="0"/>
          <c:tx>
            <c:strRef>
              <c:f>Petroleo!$B$2</c:f>
              <c:strCache>
                <c:ptCount val="1"/>
                <c:pt idx="0">
                  <c:v>CRUDO ORIENTE</c:v>
                </c:pt>
              </c:strCache>
            </c:strRef>
          </c:tx>
          <c:spPr>
            <a:ln w="19046" cap="rnd">
              <a:solidFill>
                <a:srgbClr val="00B050"/>
              </a:solidFill>
              <a:prstDash val="solid"/>
              <a:round/>
            </a:ln>
          </c:spPr>
          <c:marker>
            <c:symbol val="circle"/>
            <c:size val="5"/>
          </c:marker>
          <c:cat>
            <c:numRef>
              <c:f>Petroleo!$A$3:$A$8</c:f>
              <c:numCache>
                <c:formatCode>General</c:formatCode>
                <c:ptCount val="6"/>
                <c:pt idx="0">
                  <c:v>2012</c:v>
                </c:pt>
                <c:pt idx="1">
                  <c:v>2013</c:v>
                </c:pt>
                <c:pt idx="2">
                  <c:v>2014</c:v>
                </c:pt>
                <c:pt idx="3">
                  <c:v>2015</c:v>
                </c:pt>
                <c:pt idx="4">
                  <c:v>2016</c:v>
                </c:pt>
                <c:pt idx="5">
                  <c:v>2017</c:v>
                </c:pt>
              </c:numCache>
            </c:numRef>
          </c:cat>
          <c:val>
            <c:numRef>
              <c:f>Petroleo!$B$3:$B$8</c:f>
              <c:numCache>
                <c:formatCode>General</c:formatCode>
                <c:ptCount val="6"/>
                <c:pt idx="0">
                  <c:v>99.49</c:v>
                </c:pt>
                <c:pt idx="1">
                  <c:v>97.36</c:v>
                </c:pt>
                <c:pt idx="2">
                  <c:v>85.81</c:v>
                </c:pt>
                <c:pt idx="3">
                  <c:v>43.44</c:v>
                </c:pt>
                <c:pt idx="4">
                  <c:v>37.17</c:v>
                </c:pt>
                <c:pt idx="5">
                  <c:v>50.91</c:v>
                </c:pt>
              </c:numCache>
            </c:numRef>
          </c:val>
          <c:smooth val="0"/>
          <c:extLst>
            <c:ext xmlns:c16="http://schemas.microsoft.com/office/drawing/2014/chart" uri="{C3380CC4-5D6E-409C-BE32-E72D297353CC}">
              <c16:uniqueId val="{00000000-4EF9-43D9-9D36-B5D29BD8C6B9}"/>
            </c:ext>
          </c:extLst>
        </c:ser>
        <c:ser>
          <c:idx val="1"/>
          <c:order val="1"/>
          <c:tx>
            <c:strRef>
              <c:f>Petroleo!$C$2</c:f>
              <c:strCache>
                <c:ptCount val="1"/>
                <c:pt idx="0">
                  <c:v>CRUDO NAPO</c:v>
                </c:pt>
              </c:strCache>
            </c:strRef>
          </c:tx>
          <c:spPr>
            <a:ln w="19046" cap="rnd">
              <a:solidFill>
                <a:srgbClr val="0070C0"/>
              </a:solidFill>
              <a:prstDash val="solid"/>
              <a:round/>
            </a:ln>
          </c:spPr>
          <c:marker>
            <c:symbol val="circle"/>
            <c:size val="5"/>
          </c:marker>
          <c:cat>
            <c:numRef>
              <c:f>Petroleo!$A$3:$A$8</c:f>
              <c:numCache>
                <c:formatCode>General</c:formatCode>
                <c:ptCount val="6"/>
                <c:pt idx="0">
                  <c:v>2012</c:v>
                </c:pt>
                <c:pt idx="1">
                  <c:v>2013</c:v>
                </c:pt>
                <c:pt idx="2">
                  <c:v>2014</c:v>
                </c:pt>
                <c:pt idx="3">
                  <c:v>2015</c:v>
                </c:pt>
                <c:pt idx="4">
                  <c:v>2016</c:v>
                </c:pt>
                <c:pt idx="5">
                  <c:v>2017</c:v>
                </c:pt>
              </c:numCache>
            </c:numRef>
          </c:cat>
          <c:val>
            <c:numRef>
              <c:f>Petroleo!$C$3:$C$8</c:f>
              <c:numCache>
                <c:formatCode>General</c:formatCode>
                <c:ptCount val="6"/>
                <c:pt idx="0">
                  <c:v>96.44</c:v>
                </c:pt>
                <c:pt idx="1">
                  <c:v>92.91</c:v>
                </c:pt>
                <c:pt idx="2">
                  <c:v>81.58</c:v>
                </c:pt>
                <c:pt idx="3">
                  <c:v>39.22</c:v>
                </c:pt>
                <c:pt idx="4">
                  <c:v>31.72</c:v>
                </c:pt>
                <c:pt idx="5">
                  <c:v>47.35</c:v>
                </c:pt>
              </c:numCache>
            </c:numRef>
          </c:val>
          <c:smooth val="0"/>
          <c:extLst>
            <c:ext xmlns:c16="http://schemas.microsoft.com/office/drawing/2014/chart" uri="{C3380CC4-5D6E-409C-BE32-E72D297353CC}">
              <c16:uniqueId val="{00000001-4EF9-43D9-9D36-B5D29BD8C6B9}"/>
            </c:ext>
          </c:extLst>
        </c:ser>
        <c:ser>
          <c:idx val="2"/>
          <c:order val="2"/>
          <c:tx>
            <c:strRef>
              <c:f>Petroleo!$D$2</c:f>
              <c:strCache>
                <c:ptCount val="1"/>
                <c:pt idx="0">
                  <c:v>PETROLEO WTI</c:v>
                </c:pt>
              </c:strCache>
            </c:strRef>
          </c:tx>
          <c:spPr>
            <a:ln w="19046" cap="rnd">
              <a:solidFill>
                <a:srgbClr val="FF0000"/>
              </a:solidFill>
              <a:prstDash val="solid"/>
              <a:round/>
            </a:ln>
          </c:spPr>
          <c:marker>
            <c:symbol val="circle"/>
            <c:size val="5"/>
          </c:marker>
          <c:cat>
            <c:numRef>
              <c:f>Petroleo!$A$3:$A$8</c:f>
              <c:numCache>
                <c:formatCode>General</c:formatCode>
                <c:ptCount val="6"/>
                <c:pt idx="0">
                  <c:v>2012</c:v>
                </c:pt>
                <c:pt idx="1">
                  <c:v>2013</c:v>
                </c:pt>
                <c:pt idx="2">
                  <c:v>2014</c:v>
                </c:pt>
                <c:pt idx="3">
                  <c:v>2015</c:v>
                </c:pt>
                <c:pt idx="4">
                  <c:v>2016</c:v>
                </c:pt>
                <c:pt idx="5">
                  <c:v>2017</c:v>
                </c:pt>
              </c:numCache>
            </c:numRef>
          </c:cat>
          <c:val>
            <c:numRef>
              <c:f>Petroleo!$D$3:$D$8</c:f>
              <c:numCache>
                <c:formatCode>General</c:formatCode>
                <c:ptCount val="6"/>
                <c:pt idx="0">
                  <c:v>94.15</c:v>
                </c:pt>
                <c:pt idx="1">
                  <c:v>97.87</c:v>
                </c:pt>
                <c:pt idx="2">
                  <c:v>93.17</c:v>
                </c:pt>
                <c:pt idx="3">
                  <c:v>48.74</c:v>
                </c:pt>
                <c:pt idx="4">
                  <c:v>43.21</c:v>
                </c:pt>
                <c:pt idx="5">
                  <c:v>43.09</c:v>
                </c:pt>
              </c:numCache>
            </c:numRef>
          </c:val>
          <c:smooth val="0"/>
          <c:extLst>
            <c:ext xmlns:c16="http://schemas.microsoft.com/office/drawing/2014/chart" uri="{C3380CC4-5D6E-409C-BE32-E72D297353CC}">
              <c16:uniqueId val="{00000002-4EF9-43D9-9D36-B5D29BD8C6B9}"/>
            </c:ext>
          </c:extLst>
        </c:ser>
        <c:dLbls>
          <c:showLegendKey val="0"/>
          <c:showVal val="0"/>
          <c:showCatName val="0"/>
          <c:showSerName val="0"/>
          <c:showPercent val="0"/>
          <c:showBubbleSize val="0"/>
        </c:dLbls>
        <c:marker val="1"/>
        <c:smooth val="0"/>
        <c:axId val="538027944"/>
        <c:axId val="205433704"/>
      </c:lineChart>
      <c:valAx>
        <c:axId val="205433704"/>
        <c:scaling>
          <c:orientation val="minMax"/>
        </c:scaling>
        <c:delete val="0"/>
        <c:axPos val="l"/>
        <c:majorGridlines>
          <c:spPr>
            <a:ln w="9528" cap="flat">
              <a:solidFill>
                <a:srgbClr val="D9D9D9"/>
              </a:solidFill>
              <a:prstDash val="solid"/>
              <a:round/>
            </a:ln>
          </c:spPr>
        </c:majorGridlines>
        <c:title>
          <c:tx>
            <c:rich>
              <a:bodyPr/>
              <a:lstStyle/>
              <a:p>
                <a:pPr>
                  <a:defRPr b="1"/>
                </a:pPr>
                <a:r>
                  <a:rPr lang="es-ES" b="1"/>
                  <a:t>dolares americanos</a:t>
                </a:r>
              </a:p>
            </c:rich>
          </c:tx>
          <c:layout/>
          <c:overlay val="0"/>
        </c:title>
        <c:numFmt formatCode="General" sourceLinked="1"/>
        <c:majorTickMark val="none"/>
        <c:minorTickMark val="none"/>
        <c:tickLblPos val="nextTo"/>
        <c:spPr>
          <a:noFill/>
          <a:ln w="9528" cap="flat">
            <a:solidFill>
              <a:srgbClr val="BFBFBF"/>
            </a:solidFill>
            <a:prstDash val="solid"/>
            <a:round/>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Calibri"/>
              </a:defRPr>
            </a:pPr>
            <a:endParaRPr lang="en-US"/>
          </a:p>
        </c:txPr>
        <c:crossAx val="538027944"/>
        <c:crosses val="autoZero"/>
        <c:crossBetween val="between"/>
      </c:valAx>
      <c:catAx>
        <c:axId val="538027944"/>
        <c:scaling>
          <c:orientation val="minMax"/>
        </c:scaling>
        <c:delete val="0"/>
        <c:axPos val="b"/>
        <c:numFmt formatCode="General" sourceLinked="1"/>
        <c:majorTickMark val="none"/>
        <c:minorTickMark val="none"/>
        <c:tickLblPos val="nextTo"/>
        <c:spPr>
          <a:noFill/>
          <a:ln w="9528" cap="flat">
            <a:solidFill>
              <a:srgbClr val="BFBFBF"/>
            </a:solidFill>
            <a:prstDash val="solid"/>
            <a:round/>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Calibri"/>
              </a:defRPr>
            </a:pPr>
            <a:endParaRPr lang="en-US"/>
          </a:p>
        </c:txPr>
        <c:crossAx val="205433704"/>
        <c:crosses val="autoZero"/>
        <c:auto val="1"/>
        <c:lblAlgn val="ctr"/>
        <c:lblOffset val="100"/>
        <c:noMultiLvlLbl val="0"/>
      </c:catAx>
      <c:dTable>
        <c:showHorzBorder val="1"/>
        <c:showVertBorder val="1"/>
        <c:showOutline val="1"/>
        <c:showKeys val="1"/>
      </c:dTable>
      <c:spPr>
        <a:noFill/>
        <a:ln>
          <a:noFill/>
        </a:ln>
      </c:spPr>
    </c:plotArea>
    <c:plotVisOnly val="1"/>
    <c:dispBlanksAs val="gap"/>
    <c:showDLblsOverMax val="0"/>
  </c:chart>
  <c:spPr>
    <a:solidFill>
      <a:srgbClr val="FFFFFF"/>
    </a:solidFill>
    <a:ln w="9528" cap="flat">
      <a:solidFill>
        <a:schemeClr val="accent1">
          <a:lumMod val="20000"/>
          <a:lumOff val="80000"/>
        </a:schemeClr>
      </a:solidFill>
      <a:prstDash val="solid"/>
      <a:round/>
    </a:ln>
  </c:spPr>
  <c:txPr>
    <a:bodyPr lIns="0" tIns="0" rIns="0" bIns="0"/>
    <a:lstStyle/>
    <a:p>
      <a:pPr marL="0" marR="0" indent="0" defTabSz="914400" fontAlgn="auto" hangingPunct="1">
        <a:lnSpc>
          <a:spcPct val="100000"/>
        </a:lnSpc>
        <a:spcBef>
          <a:spcPts val="0"/>
        </a:spcBef>
        <a:spcAft>
          <a:spcPts val="0"/>
        </a:spcAft>
        <a:tabLst/>
        <a:defRPr lang="es-ES" sz="1000" b="0" i="0" u="none" strike="noStrike" kern="1200" baseline="0">
          <a:solidFill>
            <a:srgbClr val="000000"/>
          </a:solidFill>
          <a:latin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Capital de trabajo</c:v>
          </c:tx>
          <c:spPr>
            <a:ln w="9525" cap="rnd">
              <a:solidFill>
                <a:schemeClr val="tx1"/>
              </a:solidFill>
              <a:round/>
            </a:ln>
            <a:effectLst>
              <a:outerShdw blurRad="39000" dist="25400" dir="5400000">
                <a:srgbClr val="000000">
                  <a:alpha val="35000"/>
                </a:srgbClr>
              </a:outerShdw>
            </a:effectLst>
          </c:spPr>
          <c:marker>
            <c:symbol val="circle"/>
            <c:size val="5"/>
            <c:spPr>
              <a:gradFill rotWithShape="1">
                <a:gsLst>
                  <a:gs pos="0">
                    <a:schemeClr val="accent1">
                      <a:shade val="40000"/>
                      <a:satMod val="155000"/>
                    </a:schemeClr>
                  </a:gs>
                  <a:gs pos="65000">
                    <a:schemeClr val="accent1">
                      <a:shade val="85000"/>
                      <a:satMod val="155000"/>
                    </a:schemeClr>
                  </a:gs>
                  <a:gs pos="100000">
                    <a:schemeClr val="accent1">
                      <a:shade val="95000"/>
                      <a:satMod val="155000"/>
                    </a:schemeClr>
                  </a:gs>
                </a:gsLst>
                <a:lin ang="16200000" scaled="0"/>
              </a:gradFill>
              <a:ln w="9525">
                <a:solidFill>
                  <a:schemeClr val="accent1"/>
                </a:solidFill>
                <a:round/>
              </a:ln>
              <a:effectLst>
                <a:outerShdw blurRad="39000" dist="25400" dir="5400000">
                  <a:srgbClr val="000000">
                    <a:alpha val="35000"/>
                  </a:srgbClr>
                </a:outerShdw>
              </a:effectLst>
            </c:spPr>
          </c:marker>
          <c:trendline>
            <c:name>Linea de tendencia</c:name>
            <c:spPr>
              <a:ln w="9525" cap="rnd">
                <a:solidFill>
                  <a:srgbClr val="FF0000"/>
                </a:solidFill>
              </a:ln>
              <a:effectLst/>
            </c:spPr>
            <c:trendlineType val="linear"/>
            <c:dispRSqr val="0"/>
            <c:dispEq val="1"/>
            <c:trendlineLbl>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trendlineLbl>
          </c:trendline>
          <c:xVal>
            <c:numRef>
              <c:f>'Base indices'!$H$4:$M$4</c:f>
              <c:numCache>
                <c:formatCode>General</c:formatCode>
                <c:ptCount val="6"/>
                <c:pt idx="0">
                  <c:v>2012</c:v>
                </c:pt>
                <c:pt idx="1">
                  <c:v>2013</c:v>
                </c:pt>
                <c:pt idx="2">
                  <c:v>2014</c:v>
                </c:pt>
                <c:pt idx="3">
                  <c:v>2015</c:v>
                </c:pt>
                <c:pt idx="4">
                  <c:v>2016</c:v>
                </c:pt>
                <c:pt idx="5">
                  <c:v>2017</c:v>
                </c:pt>
              </c:numCache>
            </c:numRef>
          </c:xVal>
          <c:yVal>
            <c:numRef>
              <c:f>'Base indices'!$H$89:$M$89</c:f>
              <c:numCache>
                <c:formatCode>0.000</c:formatCode>
                <c:ptCount val="6"/>
                <c:pt idx="0" formatCode="General">
                  <c:v>8111242.7300000023</c:v>
                </c:pt>
                <c:pt idx="1">
                  <c:v>4230874.1199999917</c:v>
                </c:pt>
                <c:pt idx="2">
                  <c:v>3874010.05</c:v>
                </c:pt>
                <c:pt idx="3" formatCode="General">
                  <c:v>-2900564.3900000011</c:v>
                </c:pt>
                <c:pt idx="4">
                  <c:v>-3820300.11</c:v>
                </c:pt>
                <c:pt idx="5">
                  <c:v>-5275276.09</c:v>
                </c:pt>
              </c:numCache>
            </c:numRef>
          </c:yVal>
          <c:smooth val="1"/>
          <c:extLst>
            <c:ext xmlns:c16="http://schemas.microsoft.com/office/drawing/2014/chart" uri="{C3380CC4-5D6E-409C-BE32-E72D297353CC}">
              <c16:uniqueId val="{00000000-62F2-4936-B86E-D48745A27476}"/>
            </c:ext>
          </c:extLst>
        </c:ser>
        <c:dLbls>
          <c:showLegendKey val="0"/>
          <c:showVal val="0"/>
          <c:showCatName val="0"/>
          <c:showSerName val="0"/>
          <c:showPercent val="0"/>
          <c:showBubbleSize val="0"/>
        </c:dLbls>
        <c:axId val="570142344"/>
        <c:axId val="570135680"/>
      </c:scatterChart>
      <c:valAx>
        <c:axId val="570142344"/>
        <c:scaling>
          <c:orientation val="minMax"/>
        </c:scaling>
        <c:delete val="0"/>
        <c:axPos val="b"/>
        <c:majorGridlines>
          <c:spPr>
            <a:ln w="9525" cap="flat" cmpd="sng" algn="ctr">
              <a:solidFill>
                <a:schemeClr val="tx2">
                  <a:lumMod val="15000"/>
                  <a:lumOff val="85000"/>
                </a:schemeClr>
              </a:solidFill>
              <a:round/>
            </a:ln>
            <a:effectLst/>
          </c:spPr>
        </c:majorGridlines>
        <c:minorGridlines>
          <c:spPr>
            <a:ln>
              <a:solidFill>
                <a:schemeClr val="tx2">
                  <a:lumMod val="5000"/>
                  <a:lumOff val="95000"/>
                </a:schemeClr>
              </a:solidFill>
            </a:ln>
            <a:effectLst/>
          </c:spPr>
        </c:minorGridlines>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S"/>
                  <a:t>Año</a:t>
                </a: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low"/>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570135680"/>
        <c:crosses val="autoZero"/>
        <c:crossBetween val="midCat"/>
      </c:valAx>
      <c:valAx>
        <c:axId val="570135680"/>
        <c:scaling>
          <c:orientation val="minMax"/>
        </c:scaling>
        <c:delete val="0"/>
        <c:axPos val="l"/>
        <c:majorGridlines>
          <c:spPr>
            <a:ln w="9525" cap="flat" cmpd="sng" algn="ctr">
              <a:solidFill>
                <a:schemeClr val="tx2">
                  <a:lumMod val="15000"/>
                  <a:lumOff val="85000"/>
                </a:schemeClr>
              </a:solidFill>
              <a:round/>
            </a:ln>
            <a:effectLst/>
          </c:spPr>
        </c:majorGridlines>
        <c:minorGridlines>
          <c:spPr>
            <a:ln>
              <a:solidFill>
                <a:schemeClr val="tx2">
                  <a:lumMod val="5000"/>
                  <a:lumOff val="95000"/>
                </a:schemeClr>
              </a:solidFill>
            </a:ln>
            <a:effectLst/>
          </c:spPr>
        </c:minorGridlines>
        <c:numFmt formatCode="General" sourceLinked="1"/>
        <c:majorTickMark val="out"/>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570142344"/>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w="3175">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Margen Bruto de utilidad</c:v>
          </c:tx>
          <c:spPr>
            <a:ln w="9525" cap="rnd">
              <a:solidFill>
                <a:schemeClr val="tx1"/>
              </a:solidFill>
              <a:round/>
            </a:ln>
            <a:effectLst>
              <a:outerShdw blurRad="39000" dist="25400" dir="5400000">
                <a:srgbClr val="000000">
                  <a:alpha val="35000"/>
                </a:srgbClr>
              </a:outerShdw>
            </a:effectLst>
          </c:spPr>
          <c:marker>
            <c:symbol val="circle"/>
            <c:size val="5"/>
            <c:spPr>
              <a:gradFill rotWithShape="1">
                <a:gsLst>
                  <a:gs pos="0">
                    <a:schemeClr val="accent1">
                      <a:shade val="40000"/>
                      <a:satMod val="155000"/>
                    </a:schemeClr>
                  </a:gs>
                  <a:gs pos="65000">
                    <a:schemeClr val="accent1">
                      <a:shade val="85000"/>
                      <a:satMod val="155000"/>
                    </a:schemeClr>
                  </a:gs>
                  <a:gs pos="100000">
                    <a:schemeClr val="accent1">
                      <a:shade val="95000"/>
                      <a:satMod val="155000"/>
                    </a:schemeClr>
                  </a:gs>
                </a:gsLst>
                <a:lin ang="16200000" scaled="0"/>
              </a:gradFill>
              <a:ln w="9525">
                <a:solidFill>
                  <a:schemeClr val="accent1"/>
                </a:solidFill>
                <a:round/>
              </a:ln>
              <a:effectLst>
                <a:outerShdw blurRad="39000" dist="25400" dir="5400000">
                  <a:srgbClr val="000000">
                    <a:alpha val="35000"/>
                  </a:srgbClr>
                </a:outerShdw>
              </a:effectLst>
            </c:spPr>
          </c:marker>
          <c:trendline>
            <c:name>Linea de tendencia</c:name>
            <c:spPr>
              <a:ln w="9525" cap="rnd">
                <a:solidFill>
                  <a:srgbClr val="FF0000"/>
                </a:solidFill>
              </a:ln>
              <a:effectLst/>
            </c:spPr>
            <c:trendlineType val="linear"/>
            <c:dispRSqr val="0"/>
            <c:dispEq val="1"/>
            <c:trendlineLbl>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trendlineLbl>
          </c:trendline>
          <c:xVal>
            <c:numRef>
              <c:f>'Base indices'!$N$4:$S$4</c:f>
              <c:numCache>
                <c:formatCode>General</c:formatCode>
                <c:ptCount val="6"/>
                <c:pt idx="0">
                  <c:v>2012</c:v>
                </c:pt>
                <c:pt idx="1">
                  <c:v>2013</c:v>
                </c:pt>
                <c:pt idx="2">
                  <c:v>2014</c:v>
                </c:pt>
                <c:pt idx="3">
                  <c:v>2015</c:v>
                </c:pt>
                <c:pt idx="4">
                  <c:v>2016</c:v>
                </c:pt>
                <c:pt idx="5">
                  <c:v>2017</c:v>
                </c:pt>
              </c:numCache>
            </c:numRef>
          </c:xVal>
          <c:yVal>
            <c:numRef>
              <c:f>'Base indices'!$N$89:$S$89</c:f>
              <c:numCache>
                <c:formatCode>General</c:formatCode>
                <c:ptCount val="6"/>
                <c:pt idx="0">
                  <c:v>726.7</c:v>
                </c:pt>
                <c:pt idx="1">
                  <c:v>654</c:v>
                </c:pt>
                <c:pt idx="2">
                  <c:v>952</c:v>
                </c:pt>
                <c:pt idx="3" formatCode="0.000">
                  <c:v>-388.048</c:v>
                </c:pt>
                <c:pt idx="4">
                  <c:v>-779</c:v>
                </c:pt>
                <c:pt idx="5" formatCode="0.000">
                  <c:v>-1820.6179999999999</c:v>
                </c:pt>
              </c:numCache>
            </c:numRef>
          </c:yVal>
          <c:smooth val="1"/>
          <c:extLst>
            <c:ext xmlns:c16="http://schemas.microsoft.com/office/drawing/2014/chart" uri="{C3380CC4-5D6E-409C-BE32-E72D297353CC}">
              <c16:uniqueId val="{00000000-98E4-4EF2-A2DF-B16D292ABA51}"/>
            </c:ext>
          </c:extLst>
        </c:ser>
        <c:dLbls>
          <c:showLegendKey val="0"/>
          <c:showVal val="0"/>
          <c:showCatName val="0"/>
          <c:showSerName val="0"/>
          <c:showPercent val="0"/>
          <c:showBubbleSize val="0"/>
        </c:dLbls>
        <c:axId val="570138032"/>
        <c:axId val="570137248"/>
      </c:scatterChart>
      <c:valAx>
        <c:axId val="570138032"/>
        <c:scaling>
          <c:orientation val="minMax"/>
        </c:scaling>
        <c:delete val="0"/>
        <c:axPos val="b"/>
        <c:majorGridlines>
          <c:spPr>
            <a:ln w="9525" cap="flat" cmpd="sng" algn="ctr">
              <a:solidFill>
                <a:schemeClr val="tx2">
                  <a:lumMod val="15000"/>
                  <a:lumOff val="85000"/>
                </a:schemeClr>
              </a:solidFill>
              <a:round/>
            </a:ln>
            <a:effectLst/>
          </c:spPr>
        </c:majorGridlines>
        <c:minorGridlines>
          <c:spPr>
            <a:ln>
              <a:solidFill>
                <a:schemeClr val="tx2">
                  <a:lumMod val="5000"/>
                  <a:lumOff val="95000"/>
                </a:schemeClr>
              </a:solidFill>
            </a:ln>
            <a:effectLst/>
          </c:spPr>
        </c:minorGridlines>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S"/>
                  <a:t>Año</a:t>
                </a: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570137248"/>
        <c:crosses val="autoZero"/>
        <c:crossBetween val="midCat"/>
      </c:valAx>
      <c:valAx>
        <c:axId val="570137248"/>
        <c:scaling>
          <c:orientation val="minMax"/>
        </c:scaling>
        <c:delete val="0"/>
        <c:axPos val="l"/>
        <c:majorGridlines>
          <c:spPr>
            <a:ln w="9525" cap="flat" cmpd="sng" algn="ctr">
              <a:solidFill>
                <a:schemeClr val="tx2">
                  <a:lumMod val="15000"/>
                  <a:lumOff val="85000"/>
                </a:schemeClr>
              </a:solidFill>
              <a:round/>
            </a:ln>
            <a:effectLst/>
          </c:spPr>
        </c:majorGridlines>
        <c:minorGridlines>
          <c:spPr>
            <a:ln>
              <a:solidFill>
                <a:schemeClr val="tx2">
                  <a:lumMod val="5000"/>
                  <a:lumOff val="95000"/>
                </a:schemeClr>
              </a:solidFill>
            </a:ln>
            <a:effectLst/>
          </c:spPr>
        </c:minorGridlines>
        <c:numFmt formatCode="General" sourceLinked="1"/>
        <c:majorTickMark val="out"/>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570138032"/>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w="6350">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Margen Neto</c:v>
          </c:tx>
          <c:spPr>
            <a:ln w="9525" cap="rnd">
              <a:solidFill>
                <a:schemeClr val="tx1"/>
              </a:solidFill>
              <a:round/>
            </a:ln>
            <a:effectLst>
              <a:outerShdw blurRad="39000" dist="25400" dir="5400000">
                <a:srgbClr val="000000">
                  <a:alpha val="35000"/>
                </a:srgbClr>
              </a:outerShdw>
            </a:effectLst>
          </c:spPr>
          <c:marker>
            <c:symbol val="circle"/>
            <c:size val="5"/>
            <c:spPr>
              <a:gradFill rotWithShape="1">
                <a:gsLst>
                  <a:gs pos="0">
                    <a:schemeClr val="accent1">
                      <a:shade val="40000"/>
                      <a:satMod val="155000"/>
                    </a:schemeClr>
                  </a:gs>
                  <a:gs pos="65000">
                    <a:schemeClr val="accent1">
                      <a:shade val="85000"/>
                      <a:satMod val="155000"/>
                    </a:schemeClr>
                  </a:gs>
                  <a:gs pos="100000">
                    <a:schemeClr val="accent1">
                      <a:shade val="95000"/>
                      <a:satMod val="155000"/>
                    </a:schemeClr>
                  </a:gs>
                </a:gsLst>
                <a:lin ang="16200000" scaled="0"/>
              </a:gradFill>
              <a:ln w="9525">
                <a:solidFill>
                  <a:schemeClr val="accent1"/>
                </a:solidFill>
                <a:round/>
              </a:ln>
              <a:effectLst>
                <a:outerShdw blurRad="39000" dist="25400" dir="5400000">
                  <a:srgbClr val="000000">
                    <a:alpha val="35000"/>
                  </a:srgbClr>
                </a:outerShdw>
              </a:effectLst>
            </c:spPr>
          </c:marker>
          <c:trendline>
            <c:name>Linea de tendencia</c:name>
            <c:spPr>
              <a:ln w="9525" cap="rnd">
                <a:solidFill>
                  <a:srgbClr val="FF0000"/>
                </a:solidFill>
              </a:ln>
              <a:effectLst/>
            </c:spPr>
            <c:trendlineType val="linear"/>
            <c:dispRSqr val="0"/>
            <c:dispEq val="1"/>
            <c:trendlineLbl>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trendlineLbl>
          </c:trendline>
          <c:xVal>
            <c:numRef>
              <c:f>'Base indices'!$Z$4:$AE$4</c:f>
              <c:numCache>
                <c:formatCode>General</c:formatCode>
                <c:ptCount val="6"/>
                <c:pt idx="0">
                  <c:v>2012</c:v>
                </c:pt>
                <c:pt idx="1">
                  <c:v>2013</c:v>
                </c:pt>
                <c:pt idx="2">
                  <c:v>2014</c:v>
                </c:pt>
                <c:pt idx="3">
                  <c:v>2015</c:v>
                </c:pt>
                <c:pt idx="4">
                  <c:v>2016</c:v>
                </c:pt>
                <c:pt idx="5">
                  <c:v>2017</c:v>
                </c:pt>
              </c:numCache>
            </c:numRef>
          </c:xVal>
          <c:yVal>
            <c:numRef>
              <c:f>'Base indices'!$Z$89:$AE$89</c:f>
              <c:numCache>
                <c:formatCode>General</c:formatCode>
                <c:ptCount val="6"/>
                <c:pt idx="0">
                  <c:v>6515.4494603967078</c:v>
                </c:pt>
                <c:pt idx="1">
                  <c:v>10892.76382444748</c:v>
                </c:pt>
                <c:pt idx="2" formatCode="0.000">
                  <c:v>-10143.66</c:v>
                </c:pt>
                <c:pt idx="3" formatCode="0.000">
                  <c:v>-26322.58</c:v>
                </c:pt>
                <c:pt idx="4">
                  <c:v>-21877</c:v>
                </c:pt>
                <c:pt idx="5" formatCode="0.000">
                  <c:v>-27839</c:v>
                </c:pt>
              </c:numCache>
            </c:numRef>
          </c:yVal>
          <c:smooth val="1"/>
          <c:extLst>
            <c:ext xmlns:c16="http://schemas.microsoft.com/office/drawing/2014/chart" uri="{C3380CC4-5D6E-409C-BE32-E72D297353CC}">
              <c16:uniqueId val="{00000000-B161-42C5-AE5C-BE2C15EB37BD}"/>
            </c:ext>
          </c:extLst>
        </c:ser>
        <c:dLbls>
          <c:showLegendKey val="0"/>
          <c:showVal val="0"/>
          <c:showCatName val="0"/>
          <c:showSerName val="0"/>
          <c:showPercent val="0"/>
          <c:showBubbleSize val="0"/>
        </c:dLbls>
        <c:axId val="570132152"/>
        <c:axId val="570137640"/>
      </c:scatterChart>
      <c:valAx>
        <c:axId val="570132152"/>
        <c:scaling>
          <c:orientation val="minMax"/>
        </c:scaling>
        <c:delete val="0"/>
        <c:axPos val="b"/>
        <c:majorGridlines>
          <c:spPr>
            <a:ln w="9525" cap="flat" cmpd="sng" algn="ctr">
              <a:solidFill>
                <a:schemeClr val="tx2">
                  <a:lumMod val="15000"/>
                  <a:lumOff val="85000"/>
                </a:schemeClr>
              </a:solidFill>
              <a:round/>
            </a:ln>
            <a:effectLst/>
          </c:spPr>
        </c:majorGridlines>
        <c:minorGridlines>
          <c:spPr>
            <a:ln>
              <a:solidFill>
                <a:schemeClr val="tx2">
                  <a:lumMod val="5000"/>
                  <a:lumOff val="95000"/>
                </a:schemeClr>
              </a:solidFill>
            </a:ln>
            <a:effectLst/>
          </c:spPr>
        </c:minorGridlines>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S"/>
                  <a:t>Año</a:t>
                </a: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570137640"/>
        <c:crosses val="autoZero"/>
        <c:crossBetween val="midCat"/>
      </c:valAx>
      <c:valAx>
        <c:axId val="570137640"/>
        <c:scaling>
          <c:orientation val="minMax"/>
        </c:scaling>
        <c:delete val="0"/>
        <c:axPos val="l"/>
        <c:majorGridlines>
          <c:spPr>
            <a:ln w="9525" cap="flat" cmpd="sng" algn="ctr">
              <a:solidFill>
                <a:schemeClr val="tx2">
                  <a:lumMod val="15000"/>
                  <a:lumOff val="85000"/>
                </a:schemeClr>
              </a:solidFill>
              <a:round/>
            </a:ln>
            <a:effectLst/>
          </c:spPr>
        </c:majorGridlines>
        <c:minorGridlines>
          <c:spPr>
            <a:ln>
              <a:solidFill>
                <a:schemeClr val="tx2">
                  <a:lumMod val="5000"/>
                  <a:lumOff val="95000"/>
                </a:schemeClr>
              </a:solidFill>
            </a:ln>
            <a:effectLst/>
          </c:spPr>
        </c:minorGridlines>
        <c:numFmt formatCode="General" sourceLinked="1"/>
        <c:majorTickMark val="out"/>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570132152"/>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Margen Operacional</c:v>
          </c:tx>
          <c:spPr>
            <a:ln w="9525" cap="rnd">
              <a:solidFill>
                <a:schemeClr val="tx1"/>
              </a:solidFill>
              <a:round/>
            </a:ln>
            <a:effectLst>
              <a:outerShdw blurRad="39000" dist="25400" dir="5400000">
                <a:srgbClr val="000000">
                  <a:alpha val="35000"/>
                </a:srgbClr>
              </a:outerShdw>
            </a:effectLst>
          </c:spPr>
          <c:marker>
            <c:symbol val="circle"/>
            <c:size val="5"/>
            <c:spPr>
              <a:gradFill rotWithShape="1">
                <a:gsLst>
                  <a:gs pos="0">
                    <a:schemeClr val="accent1">
                      <a:shade val="40000"/>
                      <a:satMod val="155000"/>
                    </a:schemeClr>
                  </a:gs>
                  <a:gs pos="65000">
                    <a:schemeClr val="accent1">
                      <a:shade val="85000"/>
                      <a:satMod val="155000"/>
                    </a:schemeClr>
                  </a:gs>
                  <a:gs pos="100000">
                    <a:schemeClr val="accent1">
                      <a:shade val="95000"/>
                      <a:satMod val="155000"/>
                    </a:schemeClr>
                  </a:gs>
                </a:gsLst>
                <a:lin ang="16200000" scaled="0"/>
              </a:gradFill>
              <a:ln w="9525">
                <a:solidFill>
                  <a:schemeClr val="accent1"/>
                </a:solidFill>
                <a:round/>
              </a:ln>
              <a:effectLst>
                <a:outerShdw blurRad="39000" dist="25400" dir="5400000">
                  <a:srgbClr val="000000">
                    <a:alpha val="35000"/>
                  </a:srgbClr>
                </a:outerShdw>
              </a:effectLst>
            </c:spPr>
          </c:marker>
          <c:trendline>
            <c:name>Linea de tendencia</c:name>
            <c:spPr>
              <a:ln w="9525" cap="rnd">
                <a:solidFill>
                  <a:srgbClr val="FF0000"/>
                </a:solidFill>
              </a:ln>
              <a:effectLst/>
            </c:spPr>
            <c:trendlineType val="linear"/>
            <c:dispRSqr val="0"/>
            <c:dispEq val="1"/>
            <c:trendlineLbl>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trendlineLbl>
          </c:trendline>
          <c:xVal>
            <c:numRef>
              <c:f>'Base indices'!$T$4:$Y$4</c:f>
              <c:numCache>
                <c:formatCode>General</c:formatCode>
                <c:ptCount val="6"/>
                <c:pt idx="0">
                  <c:v>2012</c:v>
                </c:pt>
                <c:pt idx="1">
                  <c:v>2013</c:v>
                </c:pt>
                <c:pt idx="2">
                  <c:v>2014</c:v>
                </c:pt>
                <c:pt idx="3">
                  <c:v>2015</c:v>
                </c:pt>
                <c:pt idx="4">
                  <c:v>2016</c:v>
                </c:pt>
                <c:pt idx="5">
                  <c:v>2017</c:v>
                </c:pt>
              </c:numCache>
            </c:numRef>
          </c:xVal>
          <c:yVal>
            <c:numRef>
              <c:f>'Base indices'!$T$89:$Y$89</c:f>
              <c:numCache>
                <c:formatCode>0.000</c:formatCode>
                <c:ptCount val="6"/>
                <c:pt idx="0" formatCode="General">
                  <c:v>540.65</c:v>
                </c:pt>
                <c:pt idx="1">
                  <c:v>800.9</c:v>
                </c:pt>
                <c:pt idx="2" formatCode="General">
                  <c:v>559.79999999999995</c:v>
                </c:pt>
                <c:pt idx="3">
                  <c:v>-800.42</c:v>
                </c:pt>
                <c:pt idx="4" formatCode="General">
                  <c:v>-1310.42</c:v>
                </c:pt>
                <c:pt idx="5" formatCode="General">
                  <c:v>-2000</c:v>
                </c:pt>
              </c:numCache>
            </c:numRef>
          </c:yVal>
          <c:smooth val="1"/>
          <c:extLst>
            <c:ext xmlns:c16="http://schemas.microsoft.com/office/drawing/2014/chart" uri="{C3380CC4-5D6E-409C-BE32-E72D297353CC}">
              <c16:uniqueId val="{00000000-AFA4-44CC-B3F4-BCC8C9648AA6}"/>
            </c:ext>
          </c:extLst>
        </c:ser>
        <c:dLbls>
          <c:showLegendKey val="0"/>
          <c:showVal val="0"/>
          <c:showCatName val="0"/>
          <c:showSerName val="0"/>
          <c:showPercent val="0"/>
          <c:showBubbleSize val="0"/>
        </c:dLbls>
        <c:axId val="316908576"/>
        <c:axId val="316909360"/>
      </c:scatterChart>
      <c:valAx>
        <c:axId val="316908576"/>
        <c:scaling>
          <c:orientation val="minMax"/>
        </c:scaling>
        <c:delete val="0"/>
        <c:axPos val="b"/>
        <c:majorGridlines>
          <c:spPr>
            <a:ln w="9525" cap="flat" cmpd="sng" algn="ctr">
              <a:solidFill>
                <a:schemeClr val="tx2">
                  <a:lumMod val="15000"/>
                  <a:lumOff val="85000"/>
                </a:schemeClr>
              </a:solidFill>
              <a:round/>
            </a:ln>
            <a:effectLst/>
          </c:spPr>
        </c:majorGridlines>
        <c:minorGridlines>
          <c:spPr>
            <a:ln>
              <a:solidFill>
                <a:schemeClr val="tx2">
                  <a:lumMod val="5000"/>
                  <a:lumOff val="95000"/>
                </a:schemeClr>
              </a:solidFill>
            </a:ln>
            <a:effectLst/>
          </c:spPr>
        </c:minorGridlines>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S"/>
                  <a:t>Año</a:t>
                </a: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16909360"/>
        <c:crosses val="autoZero"/>
        <c:crossBetween val="midCat"/>
      </c:valAx>
      <c:valAx>
        <c:axId val="316909360"/>
        <c:scaling>
          <c:orientation val="minMax"/>
        </c:scaling>
        <c:delete val="0"/>
        <c:axPos val="l"/>
        <c:majorGridlines>
          <c:spPr>
            <a:ln w="9525" cap="flat" cmpd="sng" algn="ctr">
              <a:solidFill>
                <a:schemeClr val="tx2">
                  <a:lumMod val="15000"/>
                  <a:lumOff val="85000"/>
                </a:schemeClr>
              </a:solidFill>
              <a:round/>
            </a:ln>
            <a:effectLst/>
          </c:spPr>
        </c:majorGridlines>
        <c:minorGridlines>
          <c:spPr>
            <a:ln>
              <a:solidFill>
                <a:schemeClr val="tx2">
                  <a:lumMod val="5000"/>
                  <a:lumOff val="95000"/>
                </a:schemeClr>
              </a:solidFill>
            </a:ln>
            <a:effectLst/>
          </c:spPr>
        </c:minorGridlines>
        <c:numFmt formatCode="General" sourceLinked="1"/>
        <c:majorTickMark val="out"/>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16908576"/>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Rentabilidad sobre activos</c:v>
          </c:tx>
          <c:spPr>
            <a:ln w="9525" cap="rnd">
              <a:solidFill>
                <a:schemeClr val="tx1"/>
              </a:solidFill>
              <a:round/>
            </a:ln>
            <a:effectLst>
              <a:outerShdw blurRad="39000" dist="25400" dir="5400000">
                <a:srgbClr val="000000">
                  <a:alpha val="35000"/>
                </a:srgbClr>
              </a:outerShdw>
            </a:effectLst>
          </c:spPr>
          <c:marker>
            <c:symbol val="circle"/>
            <c:size val="5"/>
            <c:spPr>
              <a:gradFill rotWithShape="1">
                <a:gsLst>
                  <a:gs pos="0">
                    <a:schemeClr val="accent1">
                      <a:shade val="40000"/>
                      <a:satMod val="155000"/>
                    </a:schemeClr>
                  </a:gs>
                  <a:gs pos="65000">
                    <a:schemeClr val="accent1">
                      <a:shade val="85000"/>
                      <a:satMod val="155000"/>
                    </a:schemeClr>
                  </a:gs>
                  <a:gs pos="100000">
                    <a:schemeClr val="accent1">
                      <a:shade val="95000"/>
                      <a:satMod val="155000"/>
                    </a:schemeClr>
                  </a:gs>
                </a:gsLst>
                <a:lin ang="16200000" scaled="0"/>
              </a:gradFill>
              <a:ln w="9525">
                <a:solidFill>
                  <a:schemeClr val="accent1"/>
                </a:solidFill>
                <a:round/>
              </a:ln>
              <a:effectLst>
                <a:outerShdw blurRad="39000" dist="25400" dir="5400000">
                  <a:srgbClr val="000000">
                    <a:alpha val="35000"/>
                  </a:srgbClr>
                </a:outerShdw>
              </a:effectLst>
            </c:spPr>
          </c:marker>
          <c:trendline>
            <c:name>Linea de tendencia</c:name>
            <c:spPr>
              <a:ln w="9525" cap="rnd">
                <a:solidFill>
                  <a:srgbClr val="FF0000"/>
                </a:solidFill>
              </a:ln>
              <a:effectLst/>
            </c:spPr>
            <c:trendlineType val="linear"/>
            <c:dispRSqr val="0"/>
            <c:dispEq val="1"/>
            <c:trendlineLbl>
              <c:layout>
                <c:manualLayout>
                  <c:x val="-0.10583466555255287"/>
                  <c:y val="7.2356575547677077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trendlineLbl>
          </c:trendline>
          <c:xVal>
            <c:numRef>
              <c:f>'Base indices'!$AF$4:$AK$4</c:f>
              <c:numCache>
                <c:formatCode>General</c:formatCode>
                <c:ptCount val="6"/>
                <c:pt idx="0">
                  <c:v>2012</c:v>
                </c:pt>
                <c:pt idx="1">
                  <c:v>2013</c:v>
                </c:pt>
                <c:pt idx="2">
                  <c:v>2014</c:v>
                </c:pt>
                <c:pt idx="3">
                  <c:v>2015</c:v>
                </c:pt>
                <c:pt idx="4">
                  <c:v>2016</c:v>
                </c:pt>
                <c:pt idx="5">
                  <c:v>2017</c:v>
                </c:pt>
              </c:numCache>
            </c:numRef>
          </c:xVal>
          <c:yVal>
            <c:numRef>
              <c:f>'Base indices'!$AF$89:$AK$89</c:f>
              <c:numCache>
                <c:formatCode>General</c:formatCode>
                <c:ptCount val="6"/>
                <c:pt idx="0">
                  <c:v>35</c:v>
                </c:pt>
                <c:pt idx="1">
                  <c:v>42.639000000000003</c:v>
                </c:pt>
                <c:pt idx="2">
                  <c:v>25</c:v>
                </c:pt>
                <c:pt idx="3">
                  <c:v>-25.045580191214</c:v>
                </c:pt>
                <c:pt idx="4">
                  <c:v>-24.877235822421301</c:v>
                </c:pt>
                <c:pt idx="5" formatCode="0.000">
                  <c:v>-45.760763700717519</c:v>
                </c:pt>
              </c:numCache>
            </c:numRef>
          </c:yVal>
          <c:smooth val="1"/>
          <c:extLst>
            <c:ext xmlns:c16="http://schemas.microsoft.com/office/drawing/2014/chart" uri="{C3380CC4-5D6E-409C-BE32-E72D297353CC}">
              <c16:uniqueId val="{00000000-CD77-425C-AD36-566CC515219B}"/>
            </c:ext>
          </c:extLst>
        </c:ser>
        <c:dLbls>
          <c:showLegendKey val="0"/>
          <c:showVal val="0"/>
          <c:showCatName val="0"/>
          <c:showSerName val="0"/>
          <c:showPercent val="0"/>
          <c:showBubbleSize val="0"/>
        </c:dLbls>
        <c:axId val="316903480"/>
        <c:axId val="316904656"/>
      </c:scatterChart>
      <c:valAx>
        <c:axId val="316903480"/>
        <c:scaling>
          <c:orientation val="minMax"/>
        </c:scaling>
        <c:delete val="0"/>
        <c:axPos val="b"/>
        <c:majorGridlines>
          <c:spPr>
            <a:ln w="9525" cap="flat" cmpd="sng" algn="ctr">
              <a:solidFill>
                <a:schemeClr val="tx2">
                  <a:lumMod val="15000"/>
                  <a:lumOff val="85000"/>
                </a:schemeClr>
              </a:solidFill>
              <a:round/>
            </a:ln>
            <a:effectLst/>
          </c:spPr>
        </c:majorGridlines>
        <c:minorGridlines>
          <c:spPr>
            <a:ln>
              <a:solidFill>
                <a:schemeClr val="tx2">
                  <a:lumMod val="5000"/>
                  <a:lumOff val="95000"/>
                </a:schemeClr>
              </a:solidFill>
            </a:ln>
            <a:effectLst/>
          </c:spPr>
        </c:minorGridlines>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S"/>
                  <a:t>Año</a:t>
                </a: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16904656"/>
        <c:crosses val="autoZero"/>
        <c:crossBetween val="midCat"/>
      </c:valAx>
      <c:valAx>
        <c:axId val="316904656"/>
        <c:scaling>
          <c:orientation val="minMax"/>
        </c:scaling>
        <c:delete val="0"/>
        <c:axPos val="l"/>
        <c:majorGridlines>
          <c:spPr>
            <a:ln w="9525" cap="flat" cmpd="sng" algn="ctr">
              <a:solidFill>
                <a:schemeClr val="tx2">
                  <a:lumMod val="15000"/>
                  <a:lumOff val="85000"/>
                </a:schemeClr>
              </a:solidFill>
              <a:round/>
            </a:ln>
            <a:effectLst/>
          </c:spPr>
        </c:majorGridlines>
        <c:minorGridlines>
          <c:spPr>
            <a:ln>
              <a:solidFill>
                <a:schemeClr val="tx2">
                  <a:lumMod val="5000"/>
                  <a:lumOff val="95000"/>
                </a:schemeClr>
              </a:solidFill>
            </a:ln>
            <a:effectLst/>
          </c:spPr>
        </c:minorGridlines>
        <c:numFmt formatCode="General" sourceLinked="1"/>
        <c:majorTickMark val="out"/>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16903480"/>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Rentabilidad sobre patrimonio</c:v>
          </c:tx>
          <c:spPr>
            <a:ln w="9525" cap="rnd">
              <a:solidFill>
                <a:schemeClr val="tx1"/>
              </a:solidFill>
              <a:round/>
            </a:ln>
            <a:effectLst>
              <a:outerShdw blurRad="39000" dist="25400" dir="5400000">
                <a:srgbClr val="000000">
                  <a:alpha val="35000"/>
                </a:srgbClr>
              </a:outerShdw>
            </a:effectLst>
          </c:spPr>
          <c:marker>
            <c:symbol val="circle"/>
            <c:size val="5"/>
            <c:spPr>
              <a:gradFill rotWithShape="1">
                <a:gsLst>
                  <a:gs pos="0">
                    <a:schemeClr val="accent1">
                      <a:shade val="40000"/>
                      <a:satMod val="155000"/>
                    </a:schemeClr>
                  </a:gs>
                  <a:gs pos="65000">
                    <a:schemeClr val="accent1">
                      <a:shade val="85000"/>
                      <a:satMod val="155000"/>
                    </a:schemeClr>
                  </a:gs>
                  <a:gs pos="100000">
                    <a:schemeClr val="accent1">
                      <a:shade val="95000"/>
                      <a:satMod val="155000"/>
                    </a:schemeClr>
                  </a:gs>
                </a:gsLst>
                <a:lin ang="16200000" scaled="0"/>
              </a:gradFill>
              <a:ln w="9525">
                <a:solidFill>
                  <a:schemeClr val="accent1"/>
                </a:solidFill>
                <a:round/>
              </a:ln>
              <a:effectLst>
                <a:outerShdw blurRad="39000" dist="25400" dir="5400000">
                  <a:srgbClr val="000000">
                    <a:alpha val="35000"/>
                  </a:srgbClr>
                </a:outerShdw>
              </a:effectLst>
            </c:spPr>
          </c:marker>
          <c:trendline>
            <c:name>Linea de tendencia</c:name>
            <c:spPr>
              <a:ln w="9525" cap="rnd">
                <a:solidFill>
                  <a:srgbClr val="FF0000"/>
                </a:solidFill>
              </a:ln>
              <a:effectLst/>
            </c:spPr>
            <c:trendlineType val="linear"/>
            <c:dispRSqr val="0"/>
            <c:dispEq val="1"/>
            <c:trendlineLbl>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trendlineLbl>
          </c:trendline>
          <c:xVal>
            <c:numRef>
              <c:f>'Base indices'!$AL$4:$AQ$4</c:f>
              <c:numCache>
                <c:formatCode>General</c:formatCode>
                <c:ptCount val="6"/>
                <c:pt idx="0">
                  <c:v>2012</c:v>
                </c:pt>
                <c:pt idx="1">
                  <c:v>2013</c:v>
                </c:pt>
                <c:pt idx="2">
                  <c:v>2014</c:v>
                </c:pt>
                <c:pt idx="3">
                  <c:v>2015</c:v>
                </c:pt>
                <c:pt idx="4">
                  <c:v>2016</c:v>
                </c:pt>
                <c:pt idx="5">
                  <c:v>2017</c:v>
                </c:pt>
              </c:numCache>
            </c:numRef>
          </c:xVal>
          <c:yVal>
            <c:numRef>
              <c:f>'Base indices'!$AL$89:$AQ$89</c:f>
              <c:numCache>
                <c:formatCode>0.000</c:formatCode>
                <c:ptCount val="6"/>
                <c:pt idx="0">
                  <c:v>68.337000000000003</c:v>
                </c:pt>
                <c:pt idx="1">
                  <c:v>88.502245277339384</c:v>
                </c:pt>
                <c:pt idx="2">
                  <c:v>54.25123051868745</c:v>
                </c:pt>
                <c:pt idx="3">
                  <c:v>-15.19189964670143</c:v>
                </c:pt>
                <c:pt idx="4">
                  <c:v>-41.788425000396636</c:v>
                </c:pt>
                <c:pt idx="5">
                  <c:v>-69.043999999999997</c:v>
                </c:pt>
              </c:numCache>
            </c:numRef>
          </c:yVal>
          <c:smooth val="1"/>
          <c:extLst>
            <c:ext xmlns:c16="http://schemas.microsoft.com/office/drawing/2014/chart" uri="{C3380CC4-5D6E-409C-BE32-E72D297353CC}">
              <c16:uniqueId val="{00000000-373E-403B-A741-E4C1EBC15665}"/>
            </c:ext>
          </c:extLst>
        </c:ser>
        <c:dLbls>
          <c:showLegendKey val="0"/>
          <c:showVal val="0"/>
          <c:showCatName val="0"/>
          <c:showSerName val="0"/>
          <c:showPercent val="0"/>
          <c:showBubbleSize val="0"/>
        </c:dLbls>
        <c:axId val="316910928"/>
        <c:axId val="317186328"/>
      </c:scatterChart>
      <c:valAx>
        <c:axId val="316910928"/>
        <c:scaling>
          <c:orientation val="minMax"/>
        </c:scaling>
        <c:delete val="0"/>
        <c:axPos val="b"/>
        <c:majorGridlines>
          <c:spPr>
            <a:ln w="9525" cap="flat" cmpd="sng" algn="ctr">
              <a:solidFill>
                <a:schemeClr val="tx2">
                  <a:lumMod val="15000"/>
                  <a:lumOff val="85000"/>
                </a:schemeClr>
              </a:solidFill>
              <a:round/>
            </a:ln>
            <a:effectLst/>
          </c:spPr>
        </c:majorGridlines>
        <c:minorGridlines>
          <c:spPr>
            <a:ln>
              <a:solidFill>
                <a:schemeClr val="tx2">
                  <a:lumMod val="5000"/>
                  <a:lumOff val="95000"/>
                </a:schemeClr>
              </a:solidFill>
            </a:ln>
            <a:effectLst/>
          </c:spPr>
        </c:minorGridlines>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S"/>
                  <a:t>Año</a:t>
                </a: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17186328"/>
        <c:crosses val="autoZero"/>
        <c:crossBetween val="midCat"/>
      </c:valAx>
      <c:valAx>
        <c:axId val="317186328"/>
        <c:scaling>
          <c:orientation val="minMax"/>
        </c:scaling>
        <c:delete val="0"/>
        <c:axPos val="l"/>
        <c:majorGridlines>
          <c:spPr>
            <a:ln w="9525" cap="flat" cmpd="sng" algn="ctr">
              <a:solidFill>
                <a:schemeClr val="tx2">
                  <a:lumMod val="15000"/>
                  <a:lumOff val="85000"/>
                </a:schemeClr>
              </a:solidFill>
              <a:round/>
            </a:ln>
            <a:effectLst/>
          </c:spPr>
        </c:majorGridlines>
        <c:minorGridlines>
          <c:spPr>
            <a:ln>
              <a:solidFill>
                <a:schemeClr val="tx2">
                  <a:lumMod val="5000"/>
                  <a:lumOff val="95000"/>
                </a:schemeClr>
              </a:solidFill>
            </a:ln>
            <a:effectLst/>
          </c:spPr>
        </c:minorGridlines>
        <c:numFmt formatCode="0.000" sourceLinked="1"/>
        <c:majorTickMark val="out"/>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16910928"/>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Endeudamiento Financiero</c:v>
          </c:tx>
          <c:spPr>
            <a:ln w="9525" cap="rnd">
              <a:solidFill>
                <a:schemeClr val="tx1"/>
              </a:solidFill>
              <a:round/>
            </a:ln>
            <a:effectLst>
              <a:outerShdw blurRad="39000" dist="25400" dir="5400000">
                <a:srgbClr val="000000">
                  <a:alpha val="35000"/>
                </a:srgbClr>
              </a:outerShdw>
            </a:effectLst>
          </c:spPr>
          <c:marker>
            <c:symbol val="circle"/>
            <c:size val="5"/>
            <c:spPr>
              <a:gradFill rotWithShape="1">
                <a:gsLst>
                  <a:gs pos="0">
                    <a:schemeClr val="accent1">
                      <a:shade val="40000"/>
                      <a:satMod val="155000"/>
                    </a:schemeClr>
                  </a:gs>
                  <a:gs pos="65000">
                    <a:schemeClr val="accent1">
                      <a:shade val="85000"/>
                      <a:satMod val="155000"/>
                    </a:schemeClr>
                  </a:gs>
                  <a:gs pos="100000">
                    <a:schemeClr val="accent1">
                      <a:shade val="95000"/>
                      <a:satMod val="155000"/>
                    </a:schemeClr>
                  </a:gs>
                </a:gsLst>
                <a:lin ang="16200000" scaled="0"/>
              </a:gradFill>
              <a:ln w="9525">
                <a:solidFill>
                  <a:schemeClr val="accent1"/>
                </a:solidFill>
                <a:round/>
              </a:ln>
              <a:effectLst>
                <a:outerShdw blurRad="39000" dist="25400" dir="5400000">
                  <a:srgbClr val="000000">
                    <a:alpha val="35000"/>
                  </a:srgbClr>
                </a:outerShdw>
              </a:effectLst>
            </c:spPr>
          </c:marker>
          <c:trendline>
            <c:name>Linea de tendencia</c:name>
            <c:spPr>
              <a:ln w="9525" cap="rnd">
                <a:solidFill>
                  <a:srgbClr val="FF0000"/>
                </a:solidFill>
              </a:ln>
              <a:effectLst/>
            </c:spPr>
            <c:trendlineType val="linear"/>
            <c:dispRSqr val="0"/>
            <c:dispEq val="1"/>
            <c:trendlineLbl>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trendlineLbl>
          </c:trendline>
          <c:xVal>
            <c:numRef>
              <c:f>'Base indices'!$BD$4:$BI$4</c:f>
              <c:numCache>
                <c:formatCode>General</c:formatCode>
                <c:ptCount val="6"/>
                <c:pt idx="0">
                  <c:v>2012</c:v>
                </c:pt>
                <c:pt idx="1">
                  <c:v>2013</c:v>
                </c:pt>
                <c:pt idx="2">
                  <c:v>2014</c:v>
                </c:pt>
                <c:pt idx="3">
                  <c:v>2015</c:v>
                </c:pt>
                <c:pt idx="4">
                  <c:v>2016</c:v>
                </c:pt>
                <c:pt idx="5">
                  <c:v>2017</c:v>
                </c:pt>
              </c:numCache>
            </c:numRef>
          </c:xVal>
          <c:yVal>
            <c:numRef>
              <c:f>'Base indices'!$BD$89:$BI$89</c:f>
              <c:numCache>
                <c:formatCode>0.000</c:formatCode>
                <c:ptCount val="6"/>
                <c:pt idx="0">
                  <c:v>13.218999999999999</c:v>
                </c:pt>
                <c:pt idx="1">
                  <c:v>15.606999999999999</c:v>
                </c:pt>
                <c:pt idx="2">
                  <c:v>14.536</c:v>
                </c:pt>
                <c:pt idx="3">
                  <c:v>24.398150000000001</c:v>
                </c:pt>
                <c:pt idx="4" formatCode="General">
                  <c:v>20.429867900000001</c:v>
                </c:pt>
                <c:pt idx="5" formatCode="General">
                  <c:v>12.427513899999999</c:v>
                </c:pt>
              </c:numCache>
            </c:numRef>
          </c:yVal>
          <c:smooth val="1"/>
          <c:extLst>
            <c:ext xmlns:c16="http://schemas.microsoft.com/office/drawing/2014/chart" uri="{C3380CC4-5D6E-409C-BE32-E72D297353CC}">
              <c16:uniqueId val="{00000000-6522-4E93-8E9C-B506FD1F7EF1}"/>
            </c:ext>
          </c:extLst>
        </c:ser>
        <c:dLbls>
          <c:showLegendKey val="0"/>
          <c:showVal val="0"/>
          <c:showCatName val="0"/>
          <c:showSerName val="0"/>
          <c:showPercent val="0"/>
          <c:showBubbleSize val="0"/>
        </c:dLbls>
        <c:axId val="317191424"/>
        <c:axId val="317191816"/>
      </c:scatterChart>
      <c:valAx>
        <c:axId val="317191424"/>
        <c:scaling>
          <c:orientation val="minMax"/>
        </c:scaling>
        <c:delete val="0"/>
        <c:axPos val="b"/>
        <c:majorGridlines>
          <c:spPr>
            <a:ln w="9525" cap="flat" cmpd="sng" algn="ctr">
              <a:solidFill>
                <a:schemeClr val="tx2">
                  <a:lumMod val="15000"/>
                  <a:lumOff val="85000"/>
                </a:schemeClr>
              </a:solidFill>
              <a:round/>
            </a:ln>
            <a:effectLst/>
          </c:spPr>
        </c:majorGridlines>
        <c:minorGridlines>
          <c:spPr>
            <a:ln>
              <a:solidFill>
                <a:schemeClr val="tx2">
                  <a:lumMod val="5000"/>
                  <a:lumOff val="95000"/>
                </a:schemeClr>
              </a:solidFill>
            </a:ln>
            <a:effectLst/>
          </c:spPr>
        </c:minorGridlines>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a:t>Año</a:t>
                </a: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17191816"/>
        <c:crosses val="autoZero"/>
        <c:crossBetween val="midCat"/>
      </c:valAx>
      <c:valAx>
        <c:axId val="317191816"/>
        <c:scaling>
          <c:orientation val="minMax"/>
        </c:scaling>
        <c:delete val="0"/>
        <c:axPos val="l"/>
        <c:majorGridlines>
          <c:spPr>
            <a:ln w="9525" cap="flat" cmpd="sng" algn="ctr">
              <a:solidFill>
                <a:schemeClr val="tx2">
                  <a:lumMod val="15000"/>
                  <a:lumOff val="85000"/>
                </a:schemeClr>
              </a:solidFill>
              <a:round/>
            </a:ln>
            <a:effectLst/>
          </c:spPr>
        </c:majorGridlines>
        <c:minorGridlines>
          <c:spPr>
            <a:ln>
              <a:solidFill>
                <a:schemeClr val="tx2">
                  <a:lumMod val="5000"/>
                  <a:lumOff val="95000"/>
                </a:schemeClr>
              </a:solidFill>
            </a:ln>
            <a:effectLst/>
          </c:spPr>
        </c:minorGridlines>
        <c:numFmt formatCode="0.000" sourceLinked="1"/>
        <c:majorTickMark val="out"/>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17191424"/>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630C1A-F710-4E2F-A185-951196A2CC65}" type="datetimeFigureOut">
              <a:rPr lang="es-EC" smtClean="0"/>
              <a:t>21/6/2019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BE6936-0E14-48BD-AC78-78213B83A892}" type="slidenum">
              <a:rPr lang="es-EC" smtClean="0"/>
              <a:t>‹Nº›</a:t>
            </a:fld>
            <a:endParaRPr lang="es-EC"/>
          </a:p>
        </p:txBody>
      </p:sp>
    </p:spTree>
    <p:extLst>
      <p:ext uri="{BB962C8B-B14F-4D97-AF65-F5344CB8AC3E}">
        <p14:creationId xmlns:p14="http://schemas.microsoft.com/office/powerpoint/2010/main" val="3575488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4F8ADE-4D41-46F2-88BF-4888F1291FB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7F569F77-E56B-43B3-AD02-5F47F22C45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DA607729-3790-47A6-A6A4-9A47E4BE10C6}"/>
              </a:ext>
            </a:extLst>
          </p:cNvPr>
          <p:cNvSpPr>
            <a:spLocks noGrp="1"/>
          </p:cNvSpPr>
          <p:nvPr>
            <p:ph type="dt" sz="half" idx="10"/>
          </p:nvPr>
        </p:nvSpPr>
        <p:spPr/>
        <p:txBody>
          <a:bodyPr/>
          <a:lstStyle/>
          <a:p>
            <a:fld id="{36D4AF02-D979-4C20-83F9-AE930A260CB8}" type="datetimeFigureOut">
              <a:rPr lang="es-EC" smtClean="0"/>
              <a:t>21/6/2019</a:t>
            </a:fld>
            <a:endParaRPr lang="es-EC"/>
          </a:p>
        </p:txBody>
      </p:sp>
      <p:sp>
        <p:nvSpPr>
          <p:cNvPr id="5" name="Marcador de pie de página 4">
            <a:extLst>
              <a:ext uri="{FF2B5EF4-FFF2-40B4-BE49-F238E27FC236}">
                <a16:creationId xmlns:a16="http://schemas.microsoft.com/office/drawing/2014/main" id="{8F7B0993-2849-4AE9-8219-6569B35258C7}"/>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9DCCA6B1-3165-44B8-8745-9244283581D0}"/>
              </a:ext>
            </a:extLst>
          </p:cNvPr>
          <p:cNvSpPr>
            <a:spLocks noGrp="1"/>
          </p:cNvSpPr>
          <p:nvPr>
            <p:ph type="sldNum" sz="quarter" idx="12"/>
          </p:nvPr>
        </p:nvSpPr>
        <p:spPr/>
        <p:txBody>
          <a:bodyPr/>
          <a:lstStyle/>
          <a:p>
            <a:fld id="{33D6235F-C12D-4368-A8B3-A7AC9A92F5DB}" type="slidenum">
              <a:rPr lang="es-EC" smtClean="0"/>
              <a:t>‹Nº›</a:t>
            </a:fld>
            <a:endParaRPr lang="es-EC"/>
          </a:p>
        </p:txBody>
      </p:sp>
    </p:spTree>
    <p:extLst>
      <p:ext uri="{BB962C8B-B14F-4D97-AF65-F5344CB8AC3E}">
        <p14:creationId xmlns:p14="http://schemas.microsoft.com/office/powerpoint/2010/main" val="832046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CF2D0D-60BB-4146-B053-A8DB329302D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BECED27F-F728-4913-B4A5-BDB75CF39CB4}"/>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221966D9-5323-4F28-8751-297A0F7403F6}"/>
              </a:ext>
            </a:extLst>
          </p:cNvPr>
          <p:cNvSpPr>
            <a:spLocks noGrp="1"/>
          </p:cNvSpPr>
          <p:nvPr>
            <p:ph type="dt" sz="half" idx="10"/>
          </p:nvPr>
        </p:nvSpPr>
        <p:spPr/>
        <p:txBody>
          <a:bodyPr/>
          <a:lstStyle/>
          <a:p>
            <a:fld id="{36D4AF02-D979-4C20-83F9-AE930A260CB8}" type="datetimeFigureOut">
              <a:rPr lang="es-EC" smtClean="0"/>
              <a:t>21/6/2019</a:t>
            </a:fld>
            <a:endParaRPr lang="es-EC"/>
          </a:p>
        </p:txBody>
      </p:sp>
      <p:sp>
        <p:nvSpPr>
          <p:cNvPr id="5" name="Marcador de pie de página 4">
            <a:extLst>
              <a:ext uri="{FF2B5EF4-FFF2-40B4-BE49-F238E27FC236}">
                <a16:creationId xmlns:a16="http://schemas.microsoft.com/office/drawing/2014/main" id="{6F94FE68-1EC0-4DB4-945D-D734ABD2374F}"/>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85663D2-B2DA-4A52-A0F0-BBE27C0041F6}"/>
              </a:ext>
            </a:extLst>
          </p:cNvPr>
          <p:cNvSpPr>
            <a:spLocks noGrp="1"/>
          </p:cNvSpPr>
          <p:nvPr>
            <p:ph type="sldNum" sz="quarter" idx="12"/>
          </p:nvPr>
        </p:nvSpPr>
        <p:spPr/>
        <p:txBody>
          <a:bodyPr/>
          <a:lstStyle/>
          <a:p>
            <a:fld id="{33D6235F-C12D-4368-A8B3-A7AC9A92F5DB}" type="slidenum">
              <a:rPr lang="es-EC" smtClean="0"/>
              <a:t>‹Nº›</a:t>
            </a:fld>
            <a:endParaRPr lang="es-EC"/>
          </a:p>
        </p:txBody>
      </p:sp>
    </p:spTree>
    <p:extLst>
      <p:ext uri="{BB962C8B-B14F-4D97-AF65-F5344CB8AC3E}">
        <p14:creationId xmlns:p14="http://schemas.microsoft.com/office/powerpoint/2010/main" val="2323055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9676CCF-12E7-4A3F-955B-6C8B26E778A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DA975CB1-DE7F-41DA-BB99-8B5A089A739C}"/>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AA8CBC4B-6BCA-4DB9-B6AE-DC17C75F2589}"/>
              </a:ext>
            </a:extLst>
          </p:cNvPr>
          <p:cNvSpPr>
            <a:spLocks noGrp="1"/>
          </p:cNvSpPr>
          <p:nvPr>
            <p:ph type="dt" sz="half" idx="10"/>
          </p:nvPr>
        </p:nvSpPr>
        <p:spPr/>
        <p:txBody>
          <a:bodyPr/>
          <a:lstStyle/>
          <a:p>
            <a:fld id="{36D4AF02-D979-4C20-83F9-AE930A260CB8}" type="datetimeFigureOut">
              <a:rPr lang="es-EC" smtClean="0"/>
              <a:t>21/6/2019</a:t>
            </a:fld>
            <a:endParaRPr lang="es-EC"/>
          </a:p>
        </p:txBody>
      </p:sp>
      <p:sp>
        <p:nvSpPr>
          <p:cNvPr id="5" name="Marcador de pie de página 4">
            <a:extLst>
              <a:ext uri="{FF2B5EF4-FFF2-40B4-BE49-F238E27FC236}">
                <a16:creationId xmlns:a16="http://schemas.microsoft.com/office/drawing/2014/main" id="{C2CC8534-E93F-4F90-973D-E416CAC93AA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0BB797A4-DA25-43DF-B5BD-4CB500DE0DD6}"/>
              </a:ext>
            </a:extLst>
          </p:cNvPr>
          <p:cNvSpPr>
            <a:spLocks noGrp="1"/>
          </p:cNvSpPr>
          <p:nvPr>
            <p:ph type="sldNum" sz="quarter" idx="12"/>
          </p:nvPr>
        </p:nvSpPr>
        <p:spPr/>
        <p:txBody>
          <a:bodyPr/>
          <a:lstStyle/>
          <a:p>
            <a:fld id="{33D6235F-C12D-4368-A8B3-A7AC9A92F5DB}" type="slidenum">
              <a:rPr lang="es-EC" smtClean="0"/>
              <a:t>‹Nº›</a:t>
            </a:fld>
            <a:endParaRPr lang="es-EC"/>
          </a:p>
        </p:txBody>
      </p:sp>
    </p:spTree>
    <p:extLst>
      <p:ext uri="{BB962C8B-B14F-4D97-AF65-F5344CB8AC3E}">
        <p14:creationId xmlns:p14="http://schemas.microsoft.com/office/powerpoint/2010/main" val="1622613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1" y="981075"/>
          <a:ext cx="12192000" cy="5616575"/>
        </p:xfrm>
        <a:graphic>
          <a:graphicData uri="http://schemas.openxmlformats.org/presentationml/2006/ole">
            <mc:AlternateContent xmlns:mc="http://schemas.openxmlformats.org/markup-compatibility/2006">
              <mc:Choice xmlns:v="urn:schemas-microsoft-com:vml" Requires="v">
                <p:oleObj spid="_x0000_s1061" name="CorelDRAW" r:id="rId3" imgW="9151920" imgH="5621400" progId="">
                  <p:embed/>
                </p:oleObj>
              </mc:Choice>
              <mc:Fallback>
                <p:oleObj name="CorelDRAW" r:id="rId3" imgW="9151920" imgH="5621400" progId="">
                  <p:embed/>
                  <p:pic>
                    <p:nvPicPr>
                      <p:cNvPr id="17454"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599" y="6245225"/>
            <a:ext cx="2844800" cy="476250"/>
          </a:xfrm>
          <a:prstGeom prst="rect">
            <a:avLst/>
          </a:prstGeom>
          <a:noFill/>
          <a:ln w="9525">
            <a:noFill/>
            <a:miter lim="800000"/>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srgbClr val="95A5A6"/>
              </a:solidFill>
              <a:effectLst/>
              <a:uLnTx/>
              <a:uFillTx/>
              <a:latin typeface="Arial"/>
              <a:ea typeface="+mn-ea"/>
              <a:cs typeface="+mn-cs"/>
            </a:endParaRPr>
          </a:p>
        </p:txBody>
      </p:sp>
      <p:sp>
        <p:nvSpPr>
          <p:cNvPr id="17433" name="Rectangle 25"/>
          <p:cNvSpPr>
            <a:spLocks noChangeArrowheads="1"/>
          </p:cNvSpPr>
          <p:nvPr/>
        </p:nvSpPr>
        <p:spPr bwMode="auto">
          <a:xfrm>
            <a:off x="4165601" y="6245225"/>
            <a:ext cx="3860800" cy="476250"/>
          </a:xfrm>
          <a:prstGeom prst="rect">
            <a:avLst/>
          </a:prstGeom>
          <a:noFill/>
          <a:ln w="9525">
            <a:noFill/>
            <a:miter lim="800000"/>
            <a:headEnd/>
            <a:tailEn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srgbClr val="95A5A6"/>
              </a:solidFill>
              <a:effectLst/>
              <a:uLnTx/>
              <a:uFillTx/>
              <a:latin typeface="Arial"/>
              <a:ea typeface="+mn-ea"/>
              <a:cs typeface="+mn-cs"/>
            </a:endParaRPr>
          </a:p>
        </p:txBody>
      </p:sp>
      <p:sp>
        <p:nvSpPr>
          <p:cNvPr id="17434" name="Rectangle 26"/>
          <p:cNvSpPr>
            <a:spLocks noChangeArrowheads="1"/>
          </p:cNvSpPr>
          <p:nvPr/>
        </p:nvSpPr>
        <p:spPr bwMode="auto">
          <a:xfrm>
            <a:off x="609599" y="6245225"/>
            <a:ext cx="2844800" cy="476250"/>
          </a:xfrm>
          <a:prstGeom prst="rect">
            <a:avLst/>
          </a:prstGeom>
          <a:noFill/>
          <a:ln w="9525">
            <a:noFill/>
            <a:miter lim="800000"/>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srgbClr val="95A5A6"/>
              </a:solidFill>
              <a:effectLst/>
              <a:uLnTx/>
              <a:uFillTx/>
              <a:latin typeface="Arial"/>
              <a:ea typeface="+mn-ea"/>
              <a:cs typeface="+mn-cs"/>
            </a:endParaRPr>
          </a:p>
        </p:txBody>
      </p:sp>
      <p:sp>
        <p:nvSpPr>
          <p:cNvPr id="17435" name="Rectangle 27"/>
          <p:cNvSpPr>
            <a:spLocks noChangeArrowheads="1"/>
          </p:cNvSpPr>
          <p:nvPr/>
        </p:nvSpPr>
        <p:spPr bwMode="auto">
          <a:xfrm>
            <a:off x="4165601" y="6245225"/>
            <a:ext cx="3860800" cy="476250"/>
          </a:xfrm>
          <a:prstGeom prst="rect">
            <a:avLst/>
          </a:prstGeom>
          <a:noFill/>
          <a:ln w="9525">
            <a:noFill/>
            <a:miter lim="800000"/>
            <a:headEnd/>
            <a:tailEn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srgbClr val="95A5A6"/>
              </a:solidFill>
              <a:effectLst/>
              <a:uLnTx/>
              <a:uFillTx/>
              <a:latin typeface="Arial"/>
              <a:ea typeface="+mn-ea"/>
              <a:cs typeface="+mn-cs"/>
            </a:endParaRPr>
          </a:p>
        </p:txBody>
      </p:sp>
      <p:pic>
        <p:nvPicPr>
          <p:cNvPr id="17456" name="Picture 48" descr="bannner 2"/>
          <p:cNvPicPr>
            <a:picLocks noChangeAspect="1" noChangeArrowheads="1"/>
          </p:cNvPicPr>
          <p:nvPr/>
        </p:nvPicPr>
        <p:blipFill>
          <a:blip r:embed="rId5" cstate="print"/>
          <a:srcRect/>
          <a:stretch>
            <a:fillRect/>
          </a:stretch>
        </p:blipFill>
        <p:spPr bwMode="auto">
          <a:xfrm>
            <a:off x="1" y="5722938"/>
            <a:ext cx="12192000" cy="1135062"/>
          </a:xfrm>
          <a:prstGeom prst="rect">
            <a:avLst/>
          </a:prstGeom>
          <a:noFill/>
        </p:spPr>
      </p:pic>
      <p:sp>
        <p:nvSpPr>
          <p:cNvPr id="17458" name="Oval 50"/>
          <p:cNvSpPr>
            <a:spLocks noChangeArrowheads="1"/>
          </p:cNvSpPr>
          <p:nvPr/>
        </p:nvSpPr>
        <p:spPr bwMode="auto">
          <a:xfrm>
            <a:off x="289984" y="260352"/>
            <a:ext cx="1056216" cy="792163"/>
          </a:xfrm>
          <a:prstGeom prst="ellipse">
            <a:avLst/>
          </a:prstGeom>
          <a:solidFill>
            <a:schemeClr val="bg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5A5A6"/>
              </a:solidFill>
              <a:effectLst/>
              <a:uLnTx/>
              <a:uFillTx/>
              <a:latin typeface="Arial"/>
              <a:ea typeface="+mn-ea"/>
              <a:cs typeface="+mn-cs"/>
            </a:endParaRPr>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173261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92" y="1556794"/>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7348342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5" y="4406902"/>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5"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31774538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1"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9888386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7"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7"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7261651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4017643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4008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4" y="273052"/>
            <a:ext cx="6815666"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0" y="1435102"/>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17640312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609A22-BA36-4C37-890C-0B9B0F2EF67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0FD1083A-D9BA-40A4-99A0-4EDA44DA31D6}"/>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CCCF792D-5B87-4FB2-A4CB-9752D287DAD9}"/>
              </a:ext>
            </a:extLst>
          </p:cNvPr>
          <p:cNvSpPr>
            <a:spLocks noGrp="1"/>
          </p:cNvSpPr>
          <p:nvPr>
            <p:ph type="dt" sz="half" idx="10"/>
          </p:nvPr>
        </p:nvSpPr>
        <p:spPr/>
        <p:txBody>
          <a:bodyPr/>
          <a:lstStyle/>
          <a:p>
            <a:fld id="{36D4AF02-D979-4C20-83F9-AE930A260CB8}" type="datetimeFigureOut">
              <a:rPr lang="es-EC" smtClean="0"/>
              <a:t>21/6/2019</a:t>
            </a:fld>
            <a:endParaRPr lang="es-EC"/>
          </a:p>
        </p:txBody>
      </p:sp>
      <p:sp>
        <p:nvSpPr>
          <p:cNvPr id="5" name="Marcador de pie de página 4">
            <a:extLst>
              <a:ext uri="{FF2B5EF4-FFF2-40B4-BE49-F238E27FC236}">
                <a16:creationId xmlns:a16="http://schemas.microsoft.com/office/drawing/2014/main" id="{FEBFC5A1-EB3A-4F44-85C3-7F90CD44A6F2}"/>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A5CA8562-756A-466F-BA40-963EB54A182C}"/>
              </a:ext>
            </a:extLst>
          </p:cNvPr>
          <p:cNvSpPr>
            <a:spLocks noGrp="1"/>
          </p:cNvSpPr>
          <p:nvPr>
            <p:ph type="sldNum" sz="quarter" idx="12"/>
          </p:nvPr>
        </p:nvSpPr>
        <p:spPr/>
        <p:txBody>
          <a:bodyPr/>
          <a:lstStyle/>
          <a:p>
            <a:fld id="{33D6235F-C12D-4368-A8B3-A7AC9A92F5DB}" type="slidenum">
              <a:rPr lang="es-EC" smtClean="0"/>
              <a:t>‹Nº›</a:t>
            </a:fld>
            <a:endParaRPr lang="es-EC"/>
          </a:p>
        </p:txBody>
      </p:sp>
    </p:spTree>
    <p:extLst>
      <p:ext uri="{BB962C8B-B14F-4D97-AF65-F5344CB8AC3E}">
        <p14:creationId xmlns:p14="http://schemas.microsoft.com/office/powerpoint/2010/main" val="2037516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 dirty="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2448007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1" y="1600202"/>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2800982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0"/>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1" y="274640"/>
            <a:ext cx="80264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0193264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EDF95A-07B7-45BD-B9D4-D7417641882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C1DB8F82-E51C-4A23-B1FA-FBAA19273B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7E152B91-03F7-405A-803E-1C49E6B2C0B3}"/>
              </a:ext>
            </a:extLst>
          </p:cNvPr>
          <p:cNvSpPr>
            <a:spLocks noGrp="1"/>
          </p:cNvSpPr>
          <p:nvPr>
            <p:ph type="dt" sz="half" idx="10"/>
          </p:nvPr>
        </p:nvSpPr>
        <p:spPr/>
        <p:txBody>
          <a:bodyPr/>
          <a:lstStyle/>
          <a:p>
            <a:fld id="{36D4AF02-D979-4C20-83F9-AE930A260CB8}" type="datetimeFigureOut">
              <a:rPr lang="es-EC" smtClean="0"/>
              <a:t>21/6/2019</a:t>
            </a:fld>
            <a:endParaRPr lang="es-EC"/>
          </a:p>
        </p:txBody>
      </p:sp>
      <p:sp>
        <p:nvSpPr>
          <p:cNvPr id="5" name="Marcador de pie de página 4">
            <a:extLst>
              <a:ext uri="{FF2B5EF4-FFF2-40B4-BE49-F238E27FC236}">
                <a16:creationId xmlns:a16="http://schemas.microsoft.com/office/drawing/2014/main" id="{3B447F66-77EA-4DD2-9BA2-6DC492C6D7AD}"/>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5240341-F68B-4DBB-8306-FDE5176CECFE}"/>
              </a:ext>
            </a:extLst>
          </p:cNvPr>
          <p:cNvSpPr>
            <a:spLocks noGrp="1"/>
          </p:cNvSpPr>
          <p:nvPr>
            <p:ph type="sldNum" sz="quarter" idx="12"/>
          </p:nvPr>
        </p:nvSpPr>
        <p:spPr/>
        <p:txBody>
          <a:bodyPr/>
          <a:lstStyle/>
          <a:p>
            <a:fld id="{33D6235F-C12D-4368-A8B3-A7AC9A92F5DB}" type="slidenum">
              <a:rPr lang="es-EC" smtClean="0"/>
              <a:t>‹Nº›</a:t>
            </a:fld>
            <a:endParaRPr lang="es-EC"/>
          </a:p>
        </p:txBody>
      </p:sp>
    </p:spTree>
    <p:extLst>
      <p:ext uri="{BB962C8B-B14F-4D97-AF65-F5344CB8AC3E}">
        <p14:creationId xmlns:p14="http://schemas.microsoft.com/office/powerpoint/2010/main" val="2490403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17C57-3DF9-4665-ACF7-C147C7DB83CF}"/>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87348860-B18B-4B9C-85C1-B5D875E3D48A}"/>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46BC70BD-39A4-4452-9DFA-505C384BF1B2}"/>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0DD0C6BA-6738-44EF-808C-3C9F5AF7F0FD}"/>
              </a:ext>
            </a:extLst>
          </p:cNvPr>
          <p:cNvSpPr>
            <a:spLocks noGrp="1"/>
          </p:cNvSpPr>
          <p:nvPr>
            <p:ph type="dt" sz="half" idx="10"/>
          </p:nvPr>
        </p:nvSpPr>
        <p:spPr/>
        <p:txBody>
          <a:bodyPr/>
          <a:lstStyle/>
          <a:p>
            <a:fld id="{36D4AF02-D979-4C20-83F9-AE930A260CB8}" type="datetimeFigureOut">
              <a:rPr lang="es-EC" smtClean="0"/>
              <a:t>21/6/2019</a:t>
            </a:fld>
            <a:endParaRPr lang="es-EC"/>
          </a:p>
        </p:txBody>
      </p:sp>
      <p:sp>
        <p:nvSpPr>
          <p:cNvPr id="6" name="Marcador de pie de página 5">
            <a:extLst>
              <a:ext uri="{FF2B5EF4-FFF2-40B4-BE49-F238E27FC236}">
                <a16:creationId xmlns:a16="http://schemas.microsoft.com/office/drawing/2014/main" id="{7CB7D5FF-0460-4F49-9604-7AD3A6AC6962}"/>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F0A71937-53FF-4665-83D1-58E68A855633}"/>
              </a:ext>
            </a:extLst>
          </p:cNvPr>
          <p:cNvSpPr>
            <a:spLocks noGrp="1"/>
          </p:cNvSpPr>
          <p:nvPr>
            <p:ph type="sldNum" sz="quarter" idx="12"/>
          </p:nvPr>
        </p:nvSpPr>
        <p:spPr/>
        <p:txBody>
          <a:bodyPr/>
          <a:lstStyle/>
          <a:p>
            <a:fld id="{33D6235F-C12D-4368-A8B3-A7AC9A92F5DB}" type="slidenum">
              <a:rPr lang="es-EC" smtClean="0"/>
              <a:t>‹Nº›</a:t>
            </a:fld>
            <a:endParaRPr lang="es-EC"/>
          </a:p>
        </p:txBody>
      </p:sp>
    </p:spTree>
    <p:extLst>
      <p:ext uri="{BB962C8B-B14F-4D97-AF65-F5344CB8AC3E}">
        <p14:creationId xmlns:p14="http://schemas.microsoft.com/office/powerpoint/2010/main" val="3183427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CDFF26-5AB1-4815-8682-D9CC649CC4D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14818289-E96C-4194-AAFA-604B86D7D3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16829BD9-1A56-4E7E-B0B1-2F285E131634}"/>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ED1E2EDF-2B35-4A4B-BC1F-24A4D16D57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AAC7B789-A365-4A56-8861-28CC9F232DC5}"/>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A5605CD5-30AF-478B-B050-91AFA79461B4}"/>
              </a:ext>
            </a:extLst>
          </p:cNvPr>
          <p:cNvSpPr>
            <a:spLocks noGrp="1"/>
          </p:cNvSpPr>
          <p:nvPr>
            <p:ph type="dt" sz="half" idx="10"/>
          </p:nvPr>
        </p:nvSpPr>
        <p:spPr/>
        <p:txBody>
          <a:bodyPr/>
          <a:lstStyle/>
          <a:p>
            <a:fld id="{36D4AF02-D979-4C20-83F9-AE930A260CB8}" type="datetimeFigureOut">
              <a:rPr lang="es-EC" smtClean="0"/>
              <a:t>21/6/2019</a:t>
            </a:fld>
            <a:endParaRPr lang="es-EC"/>
          </a:p>
        </p:txBody>
      </p:sp>
      <p:sp>
        <p:nvSpPr>
          <p:cNvPr id="8" name="Marcador de pie de página 7">
            <a:extLst>
              <a:ext uri="{FF2B5EF4-FFF2-40B4-BE49-F238E27FC236}">
                <a16:creationId xmlns:a16="http://schemas.microsoft.com/office/drawing/2014/main" id="{36DBFD71-E17F-4DCF-B648-314F1635B969}"/>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0F7A3864-A265-484F-8DBC-32D692560F97}"/>
              </a:ext>
            </a:extLst>
          </p:cNvPr>
          <p:cNvSpPr>
            <a:spLocks noGrp="1"/>
          </p:cNvSpPr>
          <p:nvPr>
            <p:ph type="sldNum" sz="quarter" idx="12"/>
          </p:nvPr>
        </p:nvSpPr>
        <p:spPr/>
        <p:txBody>
          <a:bodyPr/>
          <a:lstStyle/>
          <a:p>
            <a:fld id="{33D6235F-C12D-4368-A8B3-A7AC9A92F5DB}" type="slidenum">
              <a:rPr lang="es-EC" smtClean="0"/>
              <a:t>‹Nº›</a:t>
            </a:fld>
            <a:endParaRPr lang="es-EC"/>
          </a:p>
        </p:txBody>
      </p:sp>
    </p:spTree>
    <p:extLst>
      <p:ext uri="{BB962C8B-B14F-4D97-AF65-F5344CB8AC3E}">
        <p14:creationId xmlns:p14="http://schemas.microsoft.com/office/powerpoint/2010/main" val="1203661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812154-312F-4992-98B5-72DDD5A50EC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12D5EA4A-7449-4F9F-9C99-63D7D01E53C9}"/>
              </a:ext>
            </a:extLst>
          </p:cNvPr>
          <p:cNvSpPr>
            <a:spLocks noGrp="1"/>
          </p:cNvSpPr>
          <p:nvPr>
            <p:ph type="dt" sz="half" idx="10"/>
          </p:nvPr>
        </p:nvSpPr>
        <p:spPr/>
        <p:txBody>
          <a:bodyPr/>
          <a:lstStyle/>
          <a:p>
            <a:fld id="{36D4AF02-D979-4C20-83F9-AE930A260CB8}" type="datetimeFigureOut">
              <a:rPr lang="es-EC" smtClean="0"/>
              <a:t>21/6/2019</a:t>
            </a:fld>
            <a:endParaRPr lang="es-EC"/>
          </a:p>
        </p:txBody>
      </p:sp>
      <p:sp>
        <p:nvSpPr>
          <p:cNvPr id="4" name="Marcador de pie de página 3">
            <a:extLst>
              <a:ext uri="{FF2B5EF4-FFF2-40B4-BE49-F238E27FC236}">
                <a16:creationId xmlns:a16="http://schemas.microsoft.com/office/drawing/2014/main" id="{C9021DBA-A75C-41DD-A695-317740856508}"/>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4E609E78-C11A-466E-90D3-C18CFC854029}"/>
              </a:ext>
            </a:extLst>
          </p:cNvPr>
          <p:cNvSpPr>
            <a:spLocks noGrp="1"/>
          </p:cNvSpPr>
          <p:nvPr>
            <p:ph type="sldNum" sz="quarter" idx="12"/>
          </p:nvPr>
        </p:nvSpPr>
        <p:spPr/>
        <p:txBody>
          <a:bodyPr/>
          <a:lstStyle/>
          <a:p>
            <a:fld id="{33D6235F-C12D-4368-A8B3-A7AC9A92F5DB}" type="slidenum">
              <a:rPr lang="es-EC" smtClean="0"/>
              <a:t>‹Nº›</a:t>
            </a:fld>
            <a:endParaRPr lang="es-EC"/>
          </a:p>
        </p:txBody>
      </p:sp>
    </p:spTree>
    <p:extLst>
      <p:ext uri="{BB962C8B-B14F-4D97-AF65-F5344CB8AC3E}">
        <p14:creationId xmlns:p14="http://schemas.microsoft.com/office/powerpoint/2010/main" val="3366292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7E9845F-8E88-4E52-9FF6-FD47F6C46CC0}"/>
              </a:ext>
            </a:extLst>
          </p:cNvPr>
          <p:cNvSpPr>
            <a:spLocks noGrp="1"/>
          </p:cNvSpPr>
          <p:nvPr>
            <p:ph type="dt" sz="half" idx="10"/>
          </p:nvPr>
        </p:nvSpPr>
        <p:spPr/>
        <p:txBody>
          <a:bodyPr/>
          <a:lstStyle/>
          <a:p>
            <a:fld id="{36D4AF02-D979-4C20-83F9-AE930A260CB8}" type="datetimeFigureOut">
              <a:rPr lang="es-EC" smtClean="0"/>
              <a:t>21/6/2019</a:t>
            </a:fld>
            <a:endParaRPr lang="es-EC"/>
          </a:p>
        </p:txBody>
      </p:sp>
      <p:sp>
        <p:nvSpPr>
          <p:cNvPr id="3" name="Marcador de pie de página 2">
            <a:extLst>
              <a:ext uri="{FF2B5EF4-FFF2-40B4-BE49-F238E27FC236}">
                <a16:creationId xmlns:a16="http://schemas.microsoft.com/office/drawing/2014/main" id="{044EE25A-799D-41CD-8032-7A9E15900862}"/>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5990679D-6814-4B5A-8BBA-3A71B30263A8}"/>
              </a:ext>
            </a:extLst>
          </p:cNvPr>
          <p:cNvSpPr>
            <a:spLocks noGrp="1"/>
          </p:cNvSpPr>
          <p:nvPr>
            <p:ph type="sldNum" sz="quarter" idx="12"/>
          </p:nvPr>
        </p:nvSpPr>
        <p:spPr/>
        <p:txBody>
          <a:bodyPr/>
          <a:lstStyle/>
          <a:p>
            <a:fld id="{33D6235F-C12D-4368-A8B3-A7AC9A92F5DB}" type="slidenum">
              <a:rPr lang="es-EC" smtClean="0"/>
              <a:t>‹Nº›</a:t>
            </a:fld>
            <a:endParaRPr lang="es-EC"/>
          </a:p>
        </p:txBody>
      </p:sp>
    </p:spTree>
    <p:extLst>
      <p:ext uri="{BB962C8B-B14F-4D97-AF65-F5344CB8AC3E}">
        <p14:creationId xmlns:p14="http://schemas.microsoft.com/office/powerpoint/2010/main" val="367713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26C7ED-A7A3-4F29-9C98-A6D37A7CFC0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D8CF3643-0929-4E69-A61C-B7FE9B0A34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C95CB97B-0F6F-47F7-B744-1D8516DCFD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404E81FE-1C7E-4E37-9F73-15710DEE0054}"/>
              </a:ext>
            </a:extLst>
          </p:cNvPr>
          <p:cNvSpPr>
            <a:spLocks noGrp="1"/>
          </p:cNvSpPr>
          <p:nvPr>
            <p:ph type="dt" sz="half" idx="10"/>
          </p:nvPr>
        </p:nvSpPr>
        <p:spPr/>
        <p:txBody>
          <a:bodyPr/>
          <a:lstStyle/>
          <a:p>
            <a:fld id="{36D4AF02-D979-4C20-83F9-AE930A260CB8}" type="datetimeFigureOut">
              <a:rPr lang="es-EC" smtClean="0"/>
              <a:t>21/6/2019</a:t>
            </a:fld>
            <a:endParaRPr lang="es-EC"/>
          </a:p>
        </p:txBody>
      </p:sp>
      <p:sp>
        <p:nvSpPr>
          <p:cNvPr id="6" name="Marcador de pie de página 5">
            <a:extLst>
              <a:ext uri="{FF2B5EF4-FFF2-40B4-BE49-F238E27FC236}">
                <a16:creationId xmlns:a16="http://schemas.microsoft.com/office/drawing/2014/main" id="{C7D3ED8F-8A33-4606-8083-B04D9E75C703}"/>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15E83E0A-F78C-4693-924A-D7E9940B3EAC}"/>
              </a:ext>
            </a:extLst>
          </p:cNvPr>
          <p:cNvSpPr>
            <a:spLocks noGrp="1"/>
          </p:cNvSpPr>
          <p:nvPr>
            <p:ph type="sldNum" sz="quarter" idx="12"/>
          </p:nvPr>
        </p:nvSpPr>
        <p:spPr/>
        <p:txBody>
          <a:bodyPr/>
          <a:lstStyle/>
          <a:p>
            <a:fld id="{33D6235F-C12D-4368-A8B3-A7AC9A92F5DB}" type="slidenum">
              <a:rPr lang="es-EC" smtClean="0"/>
              <a:t>‹Nº›</a:t>
            </a:fld>
            <a:endParaRPr lang="es-EC"/>
          </a:p>
        </p:txBody>
      </p:sp>
    </p:spTree>
    <p:extLst>
      <p:ext uri="{BB962C8B-B14F-4D97-AF65-F5344CB8AC3E}">
        <p14:creationId xmlns:p14="http://schemas.microsoft.com/office/powerpoint/2010/main" val="2343808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D34B3-1F5C-4F7A-B14C-5E4217CF7AF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E03ADEE2-F012-47F3-AB04-3A331BE9A3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C"/>
          </a:p>
        </p:txBody>
      </p:sp>
      <p:sp>
        <p:nvSpPr>
          <p:cNvPr id="4" name="Marcador de texto 3">
            <a:extLst>
              <a:ext uri="{FF2B5EF4-FFF2-40B4-BE49-F238E27FC236}">
                <a16:creationId xmlns:a16="http://schemas.microsoft.com/office/drawing/2014/main" id="{6DD4BB3A-35EF-43DB-A9C4-53184F3AB7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62872CDC-2223-459E-96AF-248FE71A8D53}"/>
              </a:ext>
            </a:extLst>
          </p:cNvPr>
          <p:cNvSpPr>
            <a:spLocks noGrp="1"/>
          </p:cNvSpPr>
          <p:nvPr>
            <p:ph type="dt" sz="half" idx="10"/>
          </p:nvPr>
        </p:nvSpPr>
        <p:spPr/>
        <p:txBody>
          <a:bodyPr/>
          <a:lstStyle/>
          <a:p>
            <a:fld id="{36D4AF02-D979-4C20-83F9-AE930A260CB8}" type="datetimeFigureOut">
              <a:rPr lang="es-EC" smtClean="0"/>
              <a:t>21/6/2019</a:t>
            </a:fld>
            <a:endParaRPr lang="es-EC"/>
          </a:p>
        </p:txBody>
      </p:sp>
      <p:sp>
        <p:nvSpPr>
          <p:cNvPr id="6" name="Marcador de pie de página 5">
            <a:extLst>
              <a:ext uri="{FF2B5EF4-FFF2-40B4-BE49-F238E27FC236}">
                <a16:creationId xmlns:a16="http://schemas.microsoft.com/office/drawing/2014/main" id="{7F94FE6B-9F8A-48A7-ACCF-EEB500C8F475}"/>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A7D08672-8918-4EE9-A3C7-115292A51A48}"/>
              </a:ext>
            </a:extLst>
          </p:cNvPr>
          <p:cNvSpPr>
            <a:spLocks noGrp="1"/>
          </p:cNvSpPr>
          <p:nvPr>
            <p:ph type="sldNum" sz="quarter" idx="12"/>
          </p:nvPr>
        </p:nvSpPr>
        <p:spPr/>
        <p:txBody>
          <a:bodyPr/>
          <a:lstStyle/>
          <a:p>
            <a:fld id="{33D6235F-C12D-4368-A8B3-A7AC9A92F5DB}" type="slidenum">
              <a:rPr lang="es-EC" smtClean="0"/>
              <a:t>‹Nº›</a:t>
            </a:fld>
            <a:endParaRPr lang="es-EC"/>
          </a:p>
        </p:txBody>
      </p:sp>
    </p:spTree>
    <p:extLst>
      <p:ext uri="{BB962C8B-B14F-4D97-AF65-F5344CB8AC3E}">
        <p14:creationId xmlns:p14="http://schemas.microsoft.com/office/powerpoint/2010/main" val="3771231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18CB59A-2A8A-4187-90BA-94C23C6E11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8B863CCD-4D58-4D4B-BE3B-6AA16B5E47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079D004-F1D5-4740-8FE8-AF440EC21E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D4AF02-D979-4C20-83F9-AE930A260CB8}" type="datetimeFigureOut">
              <a:rPr lang="es-EC" smtClean="0"/>
              <a:t>21/6/2019</a:t>
            </a:fld>
            <a:endParaRPr lang="es-EC"/>
          </a:p>
        </p:txBody>
      </p:sp>
      <p:sp>
        <p:nvSpPr>
          <p:cNvPr id="5" name="Marcador de pie de página 4">
            <a:extLst>
              <a:ext uri="{FF2B5EF4-FFF2-40B4-BE49-F238E27FC236}">
                <a16:creationId xmlns:a16="http://schemas.microsoft.com/office/drawing/2014/main" id="{5702F120-7ECF-45EA-B1BE-ECBDE86311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F95F0575-6A0F-4B15-92CC-8DB53D56F8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235F-C12D-4368-A8B3-A7AC9A92F5DB}" type="slidenum">
              <a:rPr lang="es-EC" smtClean="0"/>
              <a:t>‹Nº›</a:t>
            </a:fld>
            <a:endParaRPr lang="es-EC"/>
          </a:p>
        </p:txBody>
      </p:sp>
    </p:spTree>
    <p:extLst>
      <p:ext uri="{BB962C8B-B14F-4D97-AF65-F5344CB8AC3E}">
        <p14:creationId xmlns:p14="http://schemas.microsoft.com/office/powerpoint/2010/main" val="13100346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1"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5A5A6"/>
              </a:solidFill>
              <a:effectLst/>
              <a:uLnTx/>
              <a:uFillTx/>
              <a:latin typeface="Arial"/>
              <a:ea typeface="+mn-ea"/>
              <a:cs typeface="+mn-cs"/>
            </a:endParaRPr>
          </a:p>
        </p:txBody>
      </p:sp>
      <p:sp>
        <p:nvSpPr>
          <p:cNvPr id="1045" name="Rectangle 21"/>
          <p:cNvSpPr>
            <a:spLocks noChangeArrowheads="1"/>
          </p:cNvSpPr>
          <p:nvPr/>
        </p:nvSpPr>
        <p:spPr bwMode="auto">
          <a:xfrm rot="10800000">
            <a:off x="1" y="6308727"/>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5A5A6"/>
              </a:solidFill>
              <a:effectLst/>
              <a:uLnTx/>
              <a:uFillTx/>
              <a:latin typeface="Arial"/>
              <a:ea typeface="+mn-ea"/>
              <a:cs typeface="+mn-cs"/>
            </a:endParaRPr>
          </a:p>
        </p:txBody>
      </p:sp>
      <p:sp>
        <p:nvSpPr>
          <p:cNvPr id="1047" name="Line 23"/>
          <p:cNvSpPr>
            <a:spLocks noChangeShapeType="1"/>
          </p:cNvSpPr>
          <p:nvPr/>
        </p:nvSpPr>
        <p:spPr bwMode="auto">
          <a:xfrm rot="10800000" flipH="1">
            <a:off x="33867" y="6296025"/>
            <a:ext cx="8879418" cy="0"/>
          </a:xfrm>
          <a:prstGeom prst="line">
            <a:avLst/>
          </a:prstGeom>
          <a:noFill/>
          <a:ln w="38100">
            <a:solidFill>
              <a:srgbClr val="FF00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5A5A6"/>
              </a:solidFill>
              <a:effectLst/>
              <a:uLnTx/>
              <a:uFillTx/>
              <a:latin typeface="Arial"/>
              <a:ea typeface="+mn-ea"/>
              <a:cs typeface="+mn-cs"/>
            </a:endParaRPr>
          </a:p>
        </p:txBody>
      </p:sp>
      <p:sp>
        <p:nvSpPr>
          <p:cNvPr id="1048" name="Line 24"/>
          <p:cNvSpPr>
            <a:spLocks noChangeShapeType="1"/>
          </p:cNvSpPr>
          <p:nvPr/>
        </p:nvSpPr>
        <p:spPr bwMode="auto">
          <a:xfrm rot="10800000" flipH="1">
            <a:off x="33867" y="6245225"/>
            <a:ext cx="8879418" cy="0"/>
          </a:xfrm>
          <a:prstGeom prst="line">
            <a:avLst/>
          </a:prstGeom>
          <a:noFill/>
          <a:ln w="38100">
            <a:solidFill>
              <a:srgbClr val="0066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5A5A6"/>
              </a:solidFill>
              <a:effectLst/>
              <a:uLnTx/>
              <a:uFillTx/>
              <a:latin typeface="Arial"/>
              <a:ea typeface="+mn-ea"/>
              <a:cs typeface="+mn-cs"/>
            </a:endParaRPr>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7594" t="38806" r="7258" b="30597"/>
          <a:stretch/>
        </p:blipFill>
        <p:spPr bwMode="auto">
          <a:xfrm>
            <a:off x="8880310" y="5906861"/>
            <a:ext cx="3269714" cy="624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6701930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hyperlink" Target="Productos.mp4"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4.png"/><Relationship Id="rId4" Type="http://schemas.openxmlformats.org/officeDocument/2006/relationships/image" Target="../media/image2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0.png"/><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BB82CED2-8920-4C2A-ADBF-24DEB3AD0DD2}"/>
              </a:ext>
            </a:extLst>
          </p:cNvPr>
          <p:cNvPicPr>
            <a:picLocks noChangeAspect="1"/>
          </p:cNvPicPr>
          <p:nvPr/>
        </p:nvPicPr>
        <p:blipFill rotWithShape="1">
          <a:blip r:embed="rId2"/>
          <a:srcRect l="48557" t="19162" r="19783" b="79228"/>
          <a:stretch/>
        </p:blipFill>
        <p:spPr>
          <a:xfrm rot="10800000">
            <a:off x="1752597" y="6650181"/>
            <a:ext cx="10439399" cy="224153"/>
          </a:xfrm>
          <a:prstGeom prst="rect">
            <a:avLst/>
          </a:prstGeom>
        </p:spPr>
      </p:pic>
      <p:pic>
        <p:nvPicPr>
          <p:cNvPr id="5" name="Imagen 4">
            <a:extLst>
              <a:ext uri="{FF2B5EF4-FFF2-40B4-BE49-F238E27FC236}">
                <a16:creationId xmlns:a16="http://schemas.microsoft.com/office/drawing/2014/main" id="{83FBF640-66F7-4AEA-BCD4-9CFDA585771E}"/>
              </a:ext>
            </a:extLst>
          </p:cNvPr>
          <p:cNvPicPr>
            <a:picLocks noChangeAspect="1"/>
          </p:cNvPicPr>
          <p:nvPr/>
        </p:nvPicPr>
        <p:blipFill rotWithShape="1">
          <a:blip r:embed="rId3"/>
          <a:srcRect l="21957" t="41503" r="61956" b="33519"/>
          <a:stretch/>
        </p:blipFill>
        <p:spPr>
          <a:xfrm>
            <a:off x="0" y="1070846"/>
            <a:ext cx="2398645" cy="5787154"/>
          </a:xfrm>
          <a:prstGeom prst="rect">
            <a:avLst/>
          </a:prstGeom>
        </p:spPr>
      </p:pic>
      <p:sp>
        <p:nvSpPr>
          <p:cNvPr id="8" name="Subtítulo 7">
            <a:extLst>
              <a:ext uri="{FF2B5EF4-FFF2-40B4-BE49-F238E27FC236}">
                <a16:creationId xmlns:a16="http://schemas.microsoft.com/office/drawing/2014/main" id="{A60A3CA3-E0DA-4202-A9AF-1A4D482B0106}"/>
              </a:ext>
            </a:extLst>
          </p:cNvPr>
          <p:cNvSpPr>
            <a:spLocks noGrp="1"/>
          </p:cNvSpPr>
          <p:nvPr>
            <p:ph type="subTitle" idx="1"/>
          </p:nvPr>
        </p:nvSpPr>
        <p:spPr>
          <a:xfrm>
            <a:off x="1280161" y="3167768"/>
            <a:ext cx="10246032" cy="1655762"/>
          </a:xfrm>
        </p:spPr>
        <p:txBody>
          <a:bodyPr>
            <a:noAutofit/>
          </a:bodyPr>
          <a:lstStyle/>
          <a:p>
            <a:r>
              <a:rPr lang="es-EC" sz="1800" b="1" dirty="0">
                <a:solidFill>
                  <a:schemeClr val="accent6">
                    <a:lumMod val="50000"/>
                  </a:schemeClr>
                </a:solidFill>
                <a:latin typeface="Arial" panose="020B0604020202020204" pitchFamily="34" charset="0"/>
                <a:cs typeface="Arial" panose="020B0604020202020204" pitchFamily="34" charset="0"/>
                <a:hlinkClick r:id="rId4" action="ppaction://hlinkfile"/>
              </a:rPr>
              <a:t>TEMA</a:t>
            </a:r>
            <a:r>
              <a:rPr lang="es-EC" sz="1800" b="1" dirty="0">
                <a:solidFill>
                  <a:schemeClr val="accent6">
                    <a:lumMod val="50000"/>
                  </a:schemeClr>
                </a:solidFill>
                <a:latin typeface="Arial" panose="020B0604020202020204" pitchFamily="34" charset="0"/>
                <a:cs typeface="Arial" panose="020B0604020202020204" pitchFamily="34" charset="0"/>
              </a:rPr>
              <a:t>: </a:t>
            </a:r>
            <a:r>
              <a:rPr lang="es-EC" sz="1800" dirty="0" smtClean="0">
                <a:latin typeface="Arial" panose="020B0604020202020204" pitchFamily="34" charset="0"/>
                <a:cs typeface="Arial" panose="020B0604020202020204" pitchFamily="34" charset="0"/>
              </a:rPr>
              <a:t>MODELO DE ESTIMACIÓN DE QUIEBRA  DEL SECTOR INMOBILIARIO EN LA CIUDAD DE QUITO, PERIODO 2012-2017.</a:t>
            </a:r>
          </a:p>
          <a:p>
            <a:endParaRPr lang="es-EC" sz="100" b="1" dirty="0">
              <a:solidFill>
                <a:schemeClr val="accent6">
                  <a:lumMod val="50000"/>
                </a:schemeClr>
              </a:solidFill>
              <a:latin typeface="Arial" panose="020B0604020202020204" pitchFamily="34" charset="0"/>
              <a:cs typeface="Arial" panose="020B0604020202020204" pitchFamily="34" charset="0"/>
            </a:endParaRPr>
          </a:p>
          <a:p>
            <a:r>
              <a:rPr lang="es-EC" sz="1800" b="1" dirty="0" smtClean="0">
                <a:solidFill>
                  <a:schemeClr val="accent6">
                    <a:lumMod val="50000"/>
                  </a:schemeClr>
                </a:solidFill>
                <a:latin typeface="Arial" panose="020B0604020202020204" pitchFamily="34" charset="0"/>
                <a:cs typeface="Arial" panose="020B0604020202020204" pitchFamily="34" charset="0"/>
              </a:rPr>
              <a:t>AUTORAS</a:t>
            </a:r>
            <a:r>
              <a:rPr lang="es-EC" sz="1800" b="1" dirty="0">
                <a:solidFill>
                  <a:schemeClr val="accent6">
                    <a:lumMod val="50000"/>
                  </a:schemeClr>
                </a:solidFill>
                <a:latin typeface="Arial" panose="020B0604020202020204" pitchFamily="34" charset="0"/>
                <a:cs typeface="Arial" panose="020B0604020202020204" pitchFamily="34" charset="0"/>
              </a:rPr>
              <a:t>: </a:t>
            </a:r>
            <a:r>
              <a:rPr lang="es-EC" sz="1800" b="1" dirty="0" smtClean="0">
                <a:solidFill>
                  <a:schemeClr val="accent6">
                    <a:lumMod val="50000"/>
                  </a:schemeClr>
                </a:solidFill>
                <a:latin typeface="Arial" panose="020B0604020202020204" pitchFamily="34" charset="0"/>
                <a:cs typeface="Arial" panose="020B0604020202020204" pitchFamily="34" charset="0"/>
              </a:rPr>
              <a:t>	</a:t>
            </a:r>
            <a:r>
              <a:rPr lang="es-EC" sz="1800" dirty="0" smtClean="0">
                <a:latin typeface="Arial" panose="020B0604020202020204" pitchFamily="34" charset="0"/>
                <a:cs typeface="Arial" panose="020B0604020202020204" pitchFamily="34" charset="0"/>
              </a:rPr>
              <a:t>GONZÁLEZ VILAÑA, WENDY JOHANNA</a:t>
            </a:r>
            <a:r>
              <a:rPr lang="es-EC" sz="1800" dirty="0">
                <a:latin typeface="Arial" panose="020B0604020202020204" pitchFamily="34" charset="0"/>
                <a:cs typeface="Arial" panose="020B0604020202020204" pitchFamily="34" charset="0"/>
              </a:rPr>
              <a:t/>
            </a:r>
            <a:br>
              <a:rPr lang="es-EC" sz="1800" dirty="0">
                <a:latin typeface="Arial" panose="020B0604020202020204" pitchFamily="34" charset="0"/>
                <a:cs typeface="Arial" panose="020B0604020202020204" pitchFamily="34" charset="0"/>
              </a:rPr>
            </a:br>
            <a:r>
              <a:rPr lang="es-EC" sz="1800" dirty="0">
                <a:latin typeface="Arial" panose="020B0604020202020204" pitchFamily="34" charset="0"/>
                <a:cs typeface="Arial" panose="020B0604020202020204" pitchFamily="34" charset="0"/>
              </a:rPr>
              <a:t> </a:t>
            </a:r>
            <a:r>
              <a:rPr lang="es-EC" sz="1800" dirty="0" smtClean="0">
                <a:latin typeface="Arial" panose="020B0604020202020204" pitchFamily="34" charset="0"/>
                <a:cs typeface="Arial" panose="020B0604020202020204" pitchFamily="34" charset="0"/>
              </a:rPr>
              <a:t>      NAVAS JAYA, ANA BELEM</a:t>
            </a:r>
          </a:p>
          <a:p>
            <a:endParaRPr lang="es-EC" sz="100" dirty="0">
              <a:latin typeface="Arial" panose="020B0604020202020204" pitchFamily="34" charset="0"/>
              <a:cs typeface="Arial" panose="020B0604020202020204" pitchFamily="34" charset="0"/>
            </a:endParaRPr>
          </a:p>
          <a:p>
            <a:r>
              <a:rPr lang="es-EC" sz="1800" b="1" dirty="0" smtClean="0">
                <a:solidFill>
                  <a:schemeClr val="accent6">
                    <a:lumMod val="50000"/>
                  </a:schemeClr>
                </a:solidFill>
                <a:latin typeface="Arial" panose="020B0604020202020204" pitchFamily="34" charset="0"/>
                <a:cs typeface="Arial" panose="020B0604020202020204" pitchFamily="34" charset="0"/>
              </a:rPr>
              <a:t> 	 DIRECTORA:   	 </a:t>
            </a:r>
            <a:r>
              <a:rPr lang="es-EC" sz="1800" dirty="0" smtClean="0">
                <a:latin typeface="Arial" panose="020B0604020202020204" pitchFamily="34" charset="0"/>
                <a:cs typeface="Arial" panose="020B0604020202020204" pitchFamily="34" charset="0"/>
              </a:rPr>
              <a:t>ING. ALVEAR SIZA, GUILLERMO STALIN</a:t>
            </a:r>
          </a:p>
          <a:p>
            <a:endParaRPr lang="es-EC" sz="100" dirty="0" smtClean="0">
              <a:latin typeface="Arial" panose="020B0604020202020204" pitchFamily="34" charset="0"/>
              <a:cs typeface="Arial" panose="020B0604020202020204" pitchFamily="34" charset="0"/>
            </a:endParaRPr>
          </a:p>
          <a:p>
            <a:r>
              <a:rPr lang="es-EC" sz="1800" dirty="0" smtClean="0">
                <a:latin typeface="Arial" panose="020B0604020202020204" pitchFamily="34" charset="0"/>
                <a:cs typeface="Arial" panose="020B0604020202020204" pitchFamily="34" charset="0"/>
              </a:rPr>
              <a:t>SANGOLQUÍ</a:t>
            </a:r>
          </a:p>
          <a:p>
            <a:endParaRPr lang="es-EC" sz="100" dirty="0" smtClean="0">
              <a:latin typeface="Arial" panose="020B0604020202020204" pitchFamily="34" charset="0"/>
              <a:cs typeface="Arial" panose="020B0604020202020204" pitchFamily="34" charset="0"/>
            </a:endParaRPr>
          </a:p>
          <a:p>
            <a:r>
              <a:rPr lang="es-EC" sz="1800" dirty="0" smtClean="0">
                <a:latin typeface="Arial" panose="020B0604020202020204" pitchFamily="34" charset="0"/>
                <a:cs typeface="Arial" panose="020B0604020202020204" pitchFamily="34" charset="0"/>
              </a:rPr>
              <a:t>2019</a:t>
            </a:r>
            <a:endParaRPr lang="es-EC" sz="1800" dirty="0">
              <a:latin typeface="Arial" panose="020B0604020202020204" pitchFamily="34" charset="0"/>
              <a:cs typeface="Arial" panose="020B0604020202020204" pitchFamily="34" charset="0"/>
            </a:endParaRPr>
          </a:p>
          <a:p>
            <a:endParaRPr lang="es-EC" sz="1800" dirty="0">
              <a:latin typeface="Arial" panose="020B0604020202020204" pitchFamily="34" charset="0"/>
              <a:cs typeface="Arial" panose="020B0604020202020204" pitchFamily="34" charset="0"/>
            </a:endParaRPr>
          </a:p>
        </p:txBody>
      </p:sp>
      <p:sp>
        <p:nvSpPr>
          <p:cNvPr id="13" name="Título 1">
            <a:extLst>
              <a:ext uri="{FF2B5EF4-FFF2-40B4-BE49-F238E27FC236}">
                <a16:creationId xmlns:a16="http://schemas.microsoft.com/office/drawing/2014/main" id="{FE3C927A-2135-47CA-BC00-252A165DF56C}"/>
              </a:ext>
            </a:extLst>
          </p:cNvPr>
          <p:cNvSpPr>
            <a:spLocks noGrp="1"/>
          </p:cNvSpPr>
          <p:nvPr>
            <p:ph type="ctrTitle"/>
          </p:nvPr>
        </p:nvSpPr>
        <p:spPr>
          <a:xfrm>
            <a:off x="394537" y="1918187"/>
            <a:ext cx="10533888" cy="1187595"/>
          </a:xfrm>
        </p:spPr>
        <p:txBody>
          <a:bodyPr>
            <a:noAutofit/>
          </a:bodyPr>
          <a:lstStyle/>
          <a:p>
            <a:pPr>
              <a:lnSpc>
                <a:spcPct val="100000"/>
              </a:lnSpc>
            </a:pPr>
            <a:r>
              <a:rPr lang="es-EC" sz="1800" b="1" dirty="0" smtClean="0">
                <a:solidFill>
                  <a:schemeClr val="accent6">
                    <a:lumMod val="50000"/>
                  </a:schemeClr>
                </a:solidFill>
                <a:latin typeface="Arial" panose="020B0604020202020204" pitchFamily="34" charset="0"/>
                <a:cs typeface="Arial" panose="020B0604020202020204" pitchFamily="34" charset="0"/>
              </a:rPr>
              <a:t/>
            </a:r>
            <a:br>
              <a:rPr lang="es-EC" sz="1800" b="1" dirty="0" smtClean="0">
                <a:solidFill>
                  <a:schemeClr val="accent6">
                    <a:lumMod val="50000"/>
                  </a:schemeClr>
                </a:solidFill>
                <a:latin typeface="Arial" panose="020B0604020202020204" pitchFamily="34" charset="0"/>
                <a:cs typeface="Arial" panose="020B0604020202020204" pitchFamily="34" charset="0"/>
              </a:rPr>
            </a:br>
            <a:r>
              <a:rPr lang="es-EC" sz="1800" b="1" dirty="0">
                <a:latin typeface="Arial" panose="020B0604020202020204" pitchFamily="34" charset="0"/>
                <a:cs typeface="Arial" panose="020B0604020202020204" pitchFamily="34" charset="0"/>
              </a:rPr>
              <a:t/>
            </a:r>
            <a:br>
              <a:rPr lang="es-EC" sz="1800" b="1" dirty="0">
                <a:latin typeface="Arial" panose="020B0604020202020204" pitchFamily="34" charset="0"/>
                <a:cs typeface="Arial" panose="020B0604020202020204" pitchFamily="34" charset="0"/>
              </a:rPr>
            </a:br>
            <a:r>
              <a:rPr lang="es-EC" sz="1800" b="1" dirty="0">
                <a:latin typeface="Arial" panose="020B0604020202020204" pitchFamily="34" charset="0"/>
                <a:cs typeface="Arial" panose="020B0604020202020204" pitchFamily="34" charset="0"/>
              </a:rPr>
              <a:t/>
            </a:r>
            <a:br>
              <a:rPr lang="es-EC" sz="1800" b="1" dirty="0">
                <a:latin typeface="Arial" panose="020B0604020202020204" pitchFamily="34" charset="0"/>
                <a:cs typeface="Arial" panose="020B0604020202020204" pitchFamily="34" charset="0"/>
              </a:rPr>
            </a:br>
            <a:r>
              <a:rPr lang="es-EC" sz="1800" dirty="0">
                <a:latin typeface="Arial" panose="020B0604020202020204" pitchFamily="34" charset="0"/>
                <a:cs typeface="Arial" panose="020B0604020202020204" pitchFamily="34" charset="0"/>
              </a:rPr>
              <a:t>TRABAJO DE TITULACIÓN, PREVIO A LA OBTENCIÓN DEL TÍTULO DE INGENIERA </a:t>
            </a:r>
            <a:r>
              <a:rPr lang="es-EC" sz="1800" dirty="0" smtClean="0">
                <a:latin typeface="Arial" panose="020B0604020202020204" pitchFamily="34" charset="0"/>
                <a:cs typeface="Arial" panose="020B0604020202020204" pitchFamily="34" charset="0"/>
              </a:rPr>
              <a:t/>
            </a:r>
            <a:br>
              <a:rPr lang="es-EC" sz="1800" dirty="0" smtClean="0">
                <a:latin typeface="Arial" panose="020B0604020202020204" pitchFamily="34" charset="0"/>
                <a:cs typeface="Arial" panose="020B0604020202020204" pitchFamily="34" charset="0"/>
              </a:rPr>
            </a:br>
            <a:r>
              <a:rPr lang="es-EC" sz="1800" dirty="0" smtClean="0">
                <a:latin typeface="Arial" panose="020B0604020202020204" pitchFamily="34" charset="0"/>
                <a:cs typeface="Arial" panose="020B0604020202020204" pitchFamily="34" charset="0"/>
              </a:rPr>
              <a:t>EN </a:t>
            </a:r>
            <a:r>
              <a:rPr lang="es-EC" sz="1800" dirty="0">
                <a:latin typeface="Arial" panose="020B0604020202020204" pitchFamily="34" charset="0"/>
                <a:cs typeface="Arial" panose="020B0604020202020204" pitchFamily="34" charset="0"/>
              </a:rPr>
              <a:t>FINANZAS, CONTADORA PÚBLICA-AUDITORA</a:t>
            </a:r>
            <a:br>
              <a:rPr lang="es-EC" sz="1800" dirty="0">
                <a:latin typeface="Arial" panose="020B0604020202020204" pitchFamily="34" charset="0"/>
                <a:cs typeface="Arial" panose="020B0604020202020204" pitchFamily="34" charset="0"/>
              </a:rPr>
            </a:br>
            <a:endParaRPr lang="es-EC" sz="1800"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5320"/>
            <a:ext cx="4291584" cy="815770"/>
          </a:xfrm>
          <a:prstGeom prst="rect">
            <a:avLst/>
          </a:prstGeom>
        </p:spPr>
      </p:pic>
      <p:pic>
        <p:nvPicPr>
          <p:cNvPr id="1026" name="Picture 2" descr="Resultado de imagen para LOGO DE FINANZAS Y AUDITORÃA ESP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13139" y="1387069"/>
            <a:ext cx="1694583" cy="1355666"/>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1540943" y="972064"/>
            <a:ext cx="9619488" cy="923330"/>
          </a:xfrm>
          <a:prstGeom prst="rect">
            <a:avLst/>
          </a:prstGeom>
        </p:spPr>
        <p:txBody>
          <a:bodyPr wrap="square">
            <a:spAutoFit/>
          </a:bodyPr>
          <a:lstStyle/>
          <a:p>
            <a:pPr algn="ctr"/>
            <a:r>
              <a:rPr lang="es-EC" b="1" dirty="0">
                <a:solidFill>
                  <a:schemeClr val="accent6">
                    <a:lumMod val="50000"/>
                  </a:schemeClr>
                </a:solidFill>
                <a:latin typeface="Arial" panose="020B0604020202020204" pitchFamily="34" charset="0"/>
                <a:cs typeface="Arial" panose="020B0604020202020204" pitchFamily="34" charset="0"/>
              </a:rPr>
              <a:t>DEPARTAMENTO DE CIENCIAS ECONÓMICAS, ADMINISTRATIVAS Y DE COMERCIO</a:t>
            </a:r>
            <a:br>
              <a:rPr lang="es-EC" b="1" dirty="0">
                <a:solidFill>
                  <a:schemeClr val="accent6">
                    <a:lumMod val="50000"/>
                  </a:schemeClr>
                </a:solidFill>
                <a:latin typeface="Arial" panose="020B0604020202020204" pitchFamily="34" charset="0"/>
                <a:cs typeface="Arial" panose="020B0604020202020204" pitchFamily="34" charset="0"/>
              </a:rPr>
            </a:br>
            <a:r>
              <a:rPr lang="es-EC" b="1" dirty="0">
                <a:solidFill>
                  <a:schemeClr val="accent6">
                    <a:lumMod val="50000"/>
                  </a:schemeClr>
                </a:solidFill>
                <a:latin typeface="Arial" panose="020B0604020202020204" pitchFamily="34" charset="0"/>
                <a:cs typeface="Arial" panose="020B0604020202020204" pitchFamily="34" charset="0"/>
              </a:rPr>
              <a:t> </a:t>
            </a:r>
            <a:br>
              <a:rPr lang="es-EC" b="1" dirty="0">
                <a:solidFill>
                  <a:schemeClr val="accent6">
                    <a:lumMod val="50000"/>
                  </a:schemeClr>
                </a:solidFill>
                <a:latin typeface="Arial" panose="020B0604020202020204" pitchFamily="34" charset="0"/>
                <a:cs typeface="Arial" panose="020B0604020202020204" pitchFamily="34" charset="0"/>
              </a:rPr>
            </a:br>
            <a:r>
              <a:rPr lang="es-EC" b="1" dirty="0">
                <a:solidFill>
                  <a:schemeClr val="accent6">
                    <a:lumMod val="50000"/>
                  </a:schemeClr>
                </a:solidFill>
                <a:latin typeface="Arial" panose="020B0604020202020204" pitchFamily="34" charset="0"/>
                <a:cs typeface="Arial" panose="020B0604020202020204" pitchFamily="34" charset="0"/>
              </a:rPr>
              <a:t>CARRERA DE INGENIERIA EN FINANZAS Y AUDITORIA </a:t>
            </a:r>
            <a:endParaRPr lang="es-EC" dirty="0"/>
          </a:p>
        </p:txBody>
      </p:sp>
    </p:spTree>
    <p:extLst>
      <p:ext uri="{BB962C8B-B14F-4D97-AF65-F5344CB8AC3E}">
        <p14:creationId xmlns:p14="http://schemas.microsoft.com/office/powerpoint/2010/main" val="2402160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869418" y="111283"/>
            <a:ext cx="4036802" cy="461665"/>
          </a:xfrm>
          <a:prstGeom prst="rect">
            <a:avLst/>
          </a:prstGeom>
          <a:noFill/>
        </p:spPr>
        <p:txBody>
          <a:bodyPr wrap="square" lIns="91440" tIns="45720" rIns="91440" bIns="45720">
            <a:spAutoFit/>
          </a:bodyPr>
          <a:lstStyle/>
          <a:p>
            <a:pPr algn="ctr"/>
            <a:r>
              <a:rPr lang="es-ES" sz="2400" b="1" cap="none" spc="0" dirty="0" smtClean="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MARCO REFERENCIAL</a:t>
            </a:r>
            <a:endParaRPr lang="es-ES" sz="2400" b="1" cap="none" spc="0" dirty="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5" name="Circle: Hollow 1">
            <a:extLst>
              <a:ext uri="{FF2B5EF4-FFF2-40B4-BE49-F238E27FC236}">
                <a16:creationId xmlns:a16="http://schemas.microsoft.com/office/drawing/2014/main" id="{727D03AF-7356-47F4-B76B-ED1B156CC300}"/>
              </a:ext>
            </a:extLst>
          </p:cNvPr>
          <p:cNvSpPr/>
          <p:nvPr/>
        </p:nvSpPr>
        <p:spPr>
          <a:xfrm>
            <a:off x="1137921" y="1147080"/>
            <a:ext cx="2098040" cy="2098040"/>
          </a:xfrm>
          <a:prstGeom prst="donut">
            <a:avLst>
              <a:gd name="adj" fmla="val 12767"/>
            </a:avLst>
          </a:prstGeom>
          <a:solidFill>
            <a:srgbClr val="C2C9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a typeface="+mn-ea"/>
              <a:cs typeface="+mn-cs"/>
            </a:endParaRPr>
          </a:p>
        </p:txBody>
      </p:sp>
      <p:sp>
        <p:nvSpPr>
          <p:cNvPr id="46" name="Circle: Hollow 26">
            <a:extLst>
              <a:ext uri="{FF2B5EF4-FFF2-40B4-BE49-F238E27FC236}">
                <a16:creationId xmlns:a16="http://schemas.microsoft.com/office/drawing/2014/main" id="{E7B4B091-D728-43B3-823D-AD48F9F839CE}"/>
              </a:ext>
            </a:extLst>
          </p:cNvPr>
          <p:cNvSpPr/>
          <p:nvPr/>
        </p:nvSpPr>
        <p:spPr>
          <a:xfrm>
            <a:off x="3749041" y="1147080"/>
            <a:ext cx="2098040" cy="2098040"/>
          </a:xfrm>
          <a:prstGeom prst="donut">
            <a:avLst>
              <a:gd name="adj" fmla="val 12767"/>
            </a:avLst>
          </a:prstGeom>
          <a:solidFill>
            <a:srgbClr val="CB1B4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a typeface="+mn-ea"/>
              <a:cs typeface="+mn-cs"/>
            </a:endParaRPr>
          </a:p>
        </p:txBody>
      </p:sp>
      <p:sp>
        <p:nvSpPr>
          <p:cNvPr id="47" name="Circle: Hollow 27">
            <a:extLst>
              <a:ext uri="{FF2B5EF4-FFF2-40B4-BE49-F238E27FC236}">
                <a16:creationId xmlns:a16="http://schemas.microsoft.com/office/drawing/2014/main" id="{0E38079A-3AB5-4F1A-BF03-9C5F3E0A311C}"/>
              </a:ext>
            </a:extLst>
          </p:cNvPr>
          <p:cNvSpPr/>
          <p:nvPr/>
        </p:nvSpPr>
        <p:spPr>
          <a:xfrm>
            <a:off x="6360161" y="1147080"/>
            <a:ext cx="2098040" cy="2098040"/>
          </a:xfrm>
          <a:prstGeom prst="donut">
            <a:avLst>
              <a:gd name="adj" fmla="val 12767"/>
            </a:avLst>
          </a:prstGeom>
          <a:solidFill>
            <a:srgbClr val="42AFB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a typeface="+mn-ea"/>
              <a:cs typeface="+mn-cs"/>
            </a:endParaRPr>
          </a:p>
        </p:txBody>
      </p:sp>
      <p:sp>
        <p:nvSpPr>
          <p:cNvPr id="48" name="Circle: Hollow 28">
            <a:extLst>
              <a:ext uri="{FF2B5EF4-FFF2-40B4-BE49-F238E27FC236}">
                <a16:creationId xmlns:a16="http://schemas.microsoft.com/office/drawing/2014/main" id="{9ED59085-4F50-4878-8BD2-F6CB1BFA94AB}"/>
              </a:ext>
            </a:extLst>
          </p:cNvPr>
          <p:cNvSpPr/>
          <p:nvPr/>
        </p:nvSpPr>
        <p:spPr>
          <a:xfrm>
            <a:off x="8977364" y="1147080"/>
            <a:ext cx="2098040" cy="2098040"/>
          </a:xfrm>
          <a:prstGeom prst="donut">
            <a:avLst>
              <a:gd name="adj" fmla="val 12767"/>
            </a:avLst>
          </a:prstGeom>
          <a:solidFill>
            <a:srgbClr val="FCB4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a typeface="+mn-ea"/>
              <a:cs typeface="+mn-cs"/>
            </a:endParaRPr>
          </a:p>
        </p:txBody>
      </p:sp>
      <p:sp>
        <p:nvSpPr>
          <p:cNvPr id="49" name="Rectangle 2">
            <a:extLst>
              <a:ext uri="{FF2B5EF4-FFF2-40B4-BE49-F238E27FC236}">
                <a16:creationId xmlns:a16="http://schemas.microsoft.com/office/drawing/2014/main" id="{09488554-FEB7-40C0-88C0-CFD1C7C2D1D3}"/>
              </a:ext>
            </a:extLst>
          </p:cNvPr>
          <p:cNvSpPr/>
          <p:nvPr/>
        </p:nvSpPr>
        <p:spPr>
          <a:xfrm>
            <a:off x="0" y="2978737"/>
            <a:ext cx="3399367" cy="266383"/>
          </a:xfrm>
          <a:prstGeom prst="rect">
            <a:avLst/>
          </a:prstGeom>
          <a:solidFill>
            <a:srgbClr val="C2C9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50" name="Rectangle 30">
            <a:extLst>
              <a:ext uri="{FF2B5EF4-FFF2-40B4-BE49-F238E27FC236}">
                <a16:creationId xmlns:a16="http://schemas.microsoft.com/office/drawing/2014/main" id="{BEFEE770-96AF-4075-BA75-E0E314EE6177}"/>
              </a:ext>
            </a:extLst>
          </p:cNvPr>
          <p:cNvSpPr/>
          <p:nvPr/>
        </p:nvSpPr>
        <p:spPr>
          <a:xfrm>
            <a:off x="8784167" y="2978737"/>
            <a:ext cx="3399367" cy="266383"/>
          </a:xfrm>
          <a:prstGeom prst="rect">
            <a:avLst/>
          </a:prstGeom>
          <a:solidFill>
            <a:srgbClr val="FCB4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51" name="Rectangle 31">
            <a:extLst>
              <a:ext uri="{FF2B5EF4-FFF2-40B4-BE49-F238E27FC236}">
                <a16:creationId xmlns:a16="http://schemas.microsoft.com/office/drawing/2014/main" id="{5B1DE0C0-992D-44B5-8652-44254F44F1CB}"/>
              </a:ext>
            </a:extLst>
          </p:cNvPr>
          <p:cNvSpPr/>
          <p:nvPr/>
        </p:nvSpPr>
        <p:spPr>
          <a:xfrm>
            <a:off x="3399368" y="2978737"/>
            <a:ext cx="2696634" cy="266383"/>
          </a:xfrm>
          <a:prstGeom prst="rect">
            <a:avLst/>
          </a:prstGeom>
          <a:solidFill>
            <a:srgbClr val="CB1B4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52" name="Rectangle 32">
            <a:extLst>
              <a:ext uri="{FF2B5EF4-FFF2-40B4-BE49-F238E27FC236}">
                <a16:creationId xmlns:a16="http://schemas.microsoft.com/office/drawing/2014/main" id="{068280C6-086E-491A-8F8E-6F1CEE6668B0}"/>
              </a:ext>
            </a:extLst>
          </p:cNvPr>
          <p:cNvSpPr/>
          <p:nvPr/>
        </p:nvSpPr>
        <p:spPr>
          <a:xfrm>
            <a:off x="6096001" y="2978737"/>
            <a:ext cx="2696634" cy="266383"/>
          </a:xfrm>
          <a:prstGeom prst="rect">
            <a:avLst/>
          </a:prstGeom>
          <a:solidFill>
            <a:srgbClr val="42AFB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53" name="TextBox 34">
            <a:extLst>
              <a:ext uri="{FF2B5EF4-FFF2-40B4-BE49-F238E27FC236}">
                <a16:creationId xmlns:a16="http://schemas.microsoft.com/office/drawing/2014/main" id="{5BBDCBE2-1ABD-4208-B98B-5162EA53503C}"/>
              </a:ext>
            </a:extLst>
          </p:cNvPr>
          <p:cNvSpPr txBox="1"/>
          <p:nvPr/>
        </p:nvSpPr>
        <p:spPr>
          <a:xfrm>
            <a:off x="1217173" y="4188172"/>
            <a:ext cx="1909083" cy="1292662"/>
          </a:xfrm>
          <a:prstGeom prst="rect">
            <a:avLst/>
          </a:prstGeom>
          <a:noFill/>
        </p:spPr>
        <p:txBody>
          <a:bodyPr wrap="square" rtlCol="0">
            <a:spAutoFit/>
          </a:bodyPr>
          <a:lstStyle/>
          <a:p>
            <a:pPr algn="just">
              <a:defRPr/>
            </a:pPr>
            <a:r>
              <a:rPr lang="es-ES" sz="1300" dirty="0">
                <a:solidFill>
                  <a:schemeClr val="bg2">
                    <a:lumMod val="10000"/>
                  </a:schemeClr>
                </a:solidFill>
                <a:latin typeface="Times New Roman" panose="02020603050405020304" pitchFamily="18" charset="0"/>
                <a:cs typeface="Times New Roman" panose="02020603050405020304" pitchFamily="18" charset="0"/>
              </a:rPr>
              <a:t>Están representados por estadísticos como la media, mediana, moda, varianza entre otros que miden una variable a la vez.</a:t>
            </a:r>
            <a:endParaRPr lang="en-GB" sz="1300" dirty="0">
              <a:solidFill>
                <a:schemeClr val="bg2">
                  <a:lumMod val="10000"/>
                </a:schemeClr>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54" name="TextBox 54">
            <a:extLst>
              <a:ext uri="{FF2B5EF4-FFF2-40B4-BE49-F238E27FC236}">
                <a16:creationId xmlns:a16="http://schemas.microsoft.com/office/drawing/2014/main" id="{7D9DDECA-DA2A-403B-9F66-E78ACC1313D1}"/>
              </a:ext>
            </a:extLst>
          </p:cNvPr>
          <p:cNvSpPr txBox="1"/>
          <p:nvPr/>
        </p:nvSpPr>
        <p:spPr>
          <a:xfrm>
            <a:off x="1218655" y="3480286"/>
            <a:ext cx="1906120" cy="707886"/>
          </a:xfrm>
          <a:prstGeom prst="rect">
            <a:avLst/>
          </a:prstGeom>
          <a:noFill/>
        </p:spPr>
        <p:txBody>
          <a:bodyPr wrap="square" rtlCol="0">
            <a:spAutoFit/>
          </a:bodyPr>
          <a:lstStyle/>
          <a:p>
            <a:pPr algn="ctr">
              <a:defRPr/>
            </a:pPr>
            <a:r>
              <a:rPr lang="en-GB" sz="2000" b="1" dirty="0" err="1" smtClean="0">
                <a:solidFill>
                  <a:srgbClr val="282F39"/>
                </a:solidFill>
                <a:latin typeface="Open Sans" panose="020B0606030504020204"/>
                <a:ea typeface="Noto Sans" panose="020B0502040504020204" pitchFamily="34"/>
                <a:cs typeface="Noto Sans" panose="020B0502040504020204" pitchFamily="34"/>
              </a:rPr>
              <a:t>Analisis</a:t>
            </a:r>
            <a:endParaRPr lang="en-GB" sz="2000" b="1" dirty="0" smtClean="0">
              <a:solidFill>
                <a:srgbClr val="282F39"/>
              </a:solidFill>
              <a:latin typeface="Open Sans" panose="020B0606030504020204"/>
              <a:ea typeface="Noto Sans" panose="020B0502040504020204" pitchFamily="34"/>
              <a:cs typeface="Noto Sans" panose="020B0502040504020204" pitchFamily="34"/>
            </a:endParaRPr>
          </a:p>
          <a:p>
            <a:pPr algn="ctr">
              <a:defRPr/>
            </a:pPr>
            <a:r>
              <a:rPr lang="en-GB" sz="2000" b="1" dirty="0" smtClean="0">
                <a:solidFill>
                  <a:srgbClr val="282F39"/>
                </a:solidFill>
                <a:latin typeface="Open Sans" panose="020B0606030504020204"/>
                <a:ea typeface="Noto Sans" panose="020B0502040504020204" pitchFamily="34"/>
                <a:cs typeface="Noto Sans" panose="020B0502040504020204" pitchFamily="34"/>
              </a:rPr>
              <a:t> </a:t>
            </a:r>
            <a:r>
              <a:rPr lang="en-GB" sz="1700" b="1" dirty="0" err="1" smtClean="0">
                <a:solidFill>
                  <a:srgbClr val="282F39"/>
                </a:solidFill>
                <a:latin typeface="Open Sans" panose="020B0606030504020204"/>
                <a:ea typeface="Noto Sans" panose="020B0502040504020204" pitchFamily="34"/>
                <a:cs typeface="Noto Sans" panose="020B0502040504020204" pitchFamily="34"/>
              </a:rPr>
              <a:t>Univariante</a:t>
            </a:r>
            <a:endParaRPr lang="en-GB" sz="1700" b="1" dirty="0">
              <a:solidFill>
                <a:srgbClr val="282F39"/>
              </a:solidFill>
              <a:latin typeface="Open Sans" panose="020B0606030504020204"/>
              <a:ea typeface="Noto Sans" panose="020B0502040504020204" pitchFamily="34"/>
              <a:cs typeface="Noto Sans" panose="020B0502040504020204" pitchFamily="34"/>
            </a:endParaRPr>
          </a:p>
        </p:txBody>
      </p:sp>
      <p:sp>
        <p:nvSpPr>
          <p:cNvPr id="55" name="TextBox 57">
            <a:extLst>
              <a:ext uri="{FF2B5EF4-FFF2-40B4-BE49-F238E27FC236}">
                <a16:creationId xmlns:a16="http://schemas.microsoft.com/office/drawing/2014/main" id="{2B07E3A4-9DE0-498C-94C4-4C8A096D36E0}"/>
              </a:ext>
            </a:extLst>
          </p:cNvPr>
          <p:cNvSpPr txBox="1"/>
          <p:nvPr/>
        </p:nvSpPr>
        <p:spPr>
          <a:xfrm>
            <a:off x="3749041" y="4221639"/>
            <a:ext cx="2208413" cy="1492716"/>
          </a:xfrm>
          <a:prstGeom prst="rect">
            <a:avLst/>
          </a:prstGeom>
          <a:noFill/>
        </p:spPr>
        <p:txBody>
          <a:bodyPr wrap="square" rtlCol="0">
            <a:spAutoFit/>
          </a:bodyPr>
          <a:lstStyle/>
          <a:p>
            <a:pPr algn="just">
              <a:defRPr/>
            </a:pPr>
            <a:r>
              <a:rPr lang="es-ES" sz="1300" dirty="0">
                <a:solidFill>
                  <a:schemeClr val="bg2">
                    <a:lumMod val="10000"/>
                  </a:schemeClr>
                </a:solidFill>
                <a:latin typeface="Times New Roman" panose="02020603050405020304" pitchFamily="18" charset="0"/>
                <a:cs typeface="Times New Roman" panose="02020603050405020304" pitchFamily="18" charset="0"/>
              </a:rPr>
              <a:t>Este análisis parte de una tabla de datos de n individuos a los que se les ha encontrado p variables cuantitativas independientes que actúan como perfil de características de cada uno de ellos. </a:t>
            </a:r>
            <a:endParaRPr lang="en-GB" sz="1300" dirty="0">
              <a:solidFill>
                <a:schemeClr val="bg2">
                  <a:lumMod val="10000"/>
                </a:schemeClr>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56" name="TextBox 58">
            <a:extLst>
              <a:ext uri="{FF2B5EF4-FFF2-40B4-BE49-F238E27FC236}">
                <a16:creationId xmlns:a16="http://schemas.microsoft.com/office/drawing/2014/main" id="{33627F62-8B44-4F78-A4AF-ED60B3EEF936}"/>
              </a:ext>
            </a:extLst>
          </p:cNvPr>
          <p:cNvSpPr txBox="1"/>
          <p:nvPr/>
        </p:nvSpPr>
        <p:spPr>
          <a:xfrm>
            <a:off x="3869418" y="3511045"/>
            <a:ext cx="1906120" cy="615553"/>
          </a:xfrm>
          <a:prstGeom prst="rect">
            <a:avLst/>
          </a:prstGeom>
          <a:noFill/>
        </p:spPr>
        <p:txBody>
          <a:bodyPr wrap="square" rtlCol="0">
            <a:spAutoFit/>
          </a:bodyPr>
          <a:lstStyle/>
          <a:p>
            <a:pPr algn="ctr">
              <a:defRPr/>
            </a:pPr>
            <a:r>
              <a:rPr lang="en-GB" sz="1700" b="1" dirty="0" err="1">
                <a:solidFill>
                  <a:srgbClr val="282F39"/>
                </a:solidFill>
                <a:latin typeface="Open Sans" panose="020B0606030504020204"/>
                <a:ea typeface="Noto Sans" panose="020B0502040504020204" pitchFamily="34"/>
                <a:cs typeface="Noto Sans" panose="020B0502040504020204" pitchFamily="34"/>
              </a:rPr>
              <a:t>Analisis</a:t>
            </a:r>
            <a:r>
              <a:rPr lang="en-GB" sz="1700" b="1" dirty="0">
                <a:solidFill>
                  <a:srgbClr val="282F39"/>
                </a:solidFill>
                <a:latin typeface="Open Sans" panose="020B0606030504020204"/>
                <a:ea typeface="Noto Sans" panose="020B0502040504020204" pitchFamily="34"/>
                <a:cs typeface="Noto Sans" panose="020B0502040504020204" pitchFamily="34"/>
              </a:rPr>
              <a:t> </a:t>
            </a:r>
            <a:endParaRPr lang="en-GB" sz="1700" b="1" dirty="0" smtClean="0">
              <a:solidFill>
                <a:srgbClr val="282F39"/>
              </a:solidFill>
              <a:latin typeface="Open Sans" panose="020B0606030504020204"/>
              <a:ea typeface="Noto Sans" panose="020B0502040504020204" pitchFamily="34"/>
              <a:cs typeface="Noto Sans" panose="020B0502040504020204" pitchFamily="34"/>
            </a:endParaRPr>
          </a:p>
          <a:p>
            <a:pPr algn="ctr">
              <a:defRPr/>
            </a:pPr>
            <a:r>
              <a:rPr lang="en-GB" sz="1700" b="1" dirty="0" err="1" smtClean="0">
                <a:solidFill>
                  <a:srgbClr val="282F39"/>
                </a:solidFill>
                <a:latin typeface="Open Sans" panose="020B0606030504020204"/>
                <a:ea typeface="Noto Sans" panose="020B0502040504020204" pitchFamily="34"/>
                <a:cs typeface="Noto Sans" panose="020B0502040504020204" pitchFamily="34"/>
              </a:rPr>
              <a:t>Discriminante</a:t>
            </a:r>
            <a:endParaRPr lang="en-GB" sz="1700" b="1" dirty="0">
              <a:solidFill>
                <a:srgbClr val="282F39"/>
              </a:solidFill>
              <a:latin typeface="Open Sans" panose="020B0606030504020204"/>
              <a:ea typeface="Noto Sans" panose="020B0502040504020204" pitchFamily="34"/>
              <a:cs typeface="Noto Sans" panose="020B0502040504020204" pitchFamily="34"/>
            </a:endParaRPr>
          </a:p>
        </p:txBody>
      </p:sp>
      <p:sp>
        <p:nvSpPr>
          <p:cNvPr id="57" name="TextBox 59">
            <a:extLst>
              <a:ext uri="{FF2B5EF4-FFF2-40B4-BE49-F238E27FC236}">
                <a16:creationId xmlns:a16="http://schemas.microsoft.com/office/drawing/2014/main" id="{6214815A-3AEB-4880-A133-754C76E133B7}"/>
              </a:ext>
            </a:extLst>
          </p:cNvPr>
          <p:cNvSpPr txBox="1"/>
          <p:nvPr/>
        </p:nvSpPr>
        <p:spPr>
          <a:xfrm>
            <a:off x="6489776" y="4326671"/>
            <a:ext cx="1909083" cy="830997"/>
          </a:xfrm>
          <a:prstGeom prst="rect">
            <a:avLst/>
          </a:prstGeom>
          <a:noFill/>
        </p:spPr>
        <p:txBody>
          <a:bodyPr wrap="square" rtlCol="0">
            <a:spAutoFit/>
          </a:bodyPr>
          <a:lstStyle/>
          <a:p>
            <a:pPr algn="just">
              <a:defRPr/>
            </a:pPr>
            <a:r>
              <a:rPr lang="es-ES" sz="1200" dirty="0">
                <a:solidFill>
                  <a:schemeClr val="bg2">
                    <a:lumMod val="10000"/>
                  </a:schemeClr>
                </a:solidFill>
                <a:latin typeface="Times New Roman" panose="02020603050405020304" pitchFamily="18" charset="0"/>
                <a:cs typeface="Times New Roman" panose="02020603050405020304" pitchFamily="18" charset="0"/>
              </a:rPr>
              <a:t>El objetivo del modelo discriminante es clasificar las observaciones de la muestra en </a:t>
            </a:r>
            <a:r>
              <a:rPr lang="es-ES" sz="1200" dirty="0" smtClean="0">
                <a:solidFill>
                  <a:schemeClr val="bg2">
                    <a:lumMod val="10000"/>
                  </a:schemeClr>
                </a:solidFill>
                <a:latin typeface="Times New Roman" panose="02020603050405020304" pitchFamily="18" charset="0"/>
                <a:cs typeface="Times New Roman" panose="02020603050405020304" pitchFamily="18" charset="0"/>
              </a:rPr>
              <a:t>grupos</a:t>
            </a:r>
            <a:r>
              <a:rPr lang="es-ES" sz="1200" dirty="0">
                <a:solidFill>
                  <a:schemeClr val="bg2">
                    <a:lumMod val="10000"/>
                  </a:schemeClr>
                </a:solidFill>
                <a:latin typeface="Times New Roman" panose="02020603050405020304" pitchFamily="18" charset="0"/>
                <a:cs typeface="Times New Roman" panose="02020603050405020304" pitchFamily="18" charset="0"/>
              </a:rPr>
              <a:t>.</a:t>
            </a:r>
            <a:endParaRPr lang="en-GB" sz="1200" dirty="0">
              <a:solidFill>
                <a:schemeClr val="bg2">
                  <a:lumMod val="10000"/>
                </a:schemeClr>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58" name="TextBox 60">
            <a:extLst>
              <a:ext uri="{FF2B5EF4-FFF2-40B4-BE49-F238E27FC236}">
                <a16:creationId xmlns:a16="http://schemas.microsoft.com/office/drawing/2014/main" id="{963F7CBF-D2DD-418E-9BFF-99642DF03CC5}"/>
              </a:ext>
            </a:extLst>
          </p:cNvPr>
          <p:cNvSpPr txBox="1"/>
          <p:nvPr/>
        </p:nvSpPr>
        <p:spPr>
          <a:xfrm>
            <a:off x="6475882" y="3480286"/>
            <a:ext cx="1906120" cy="615553"/>
          </a:xfrm>
          <a:prstGeom prst="rect">
            <a:avLst/>
          </a:prstGeom>
          <a:noFill/>
        </p:spPr>
        <p:txBody>
          <a:bodyPr wrap="square" rtlCol="0">
            <a:spAutoFit/>
          </a:bodyPr>
          <a:lstStyle/>
          <a:p>
            <a:pPr algn="ctr">
              <a:defRPr/>
            </a:pPr>
            <a:r>
              <a:rPr lang="en-GB" sz="1700" b="1" dirty="0" err="1" smtClean="0">
                <a:solidFill>
                  <a:srgbClr val="282F39"/>
                </a:solidFill>
                <a:latin typeface="Open Sans" panose="020B0606030504020204"/>
                <a:ea typeface="Noto Sans" panose="020B0502040504020204" pitchFamily="34"/>
                <a:cs typeface="Noto Sans" panose="020B0502040504020204" pitchFamily="34"/>
              </a:rPr>
              <a:t>Modelo</a:t>
            </a:r>
            <a:r>
              <a:rPr lang="en-GB" sz="1700" b="1" dirty="0" smtClean="0">
                <a:solidFill>
                  <a:srgbClr val="282F39"/>
                </a:solidFill>
                <a:latin typeface="Open Sans" panose="020B0606030504020204"/>
                <a:ea typeface="Noto Sans" panose="020B0502040504020204" pitchFamily="34"/>
                <a:cs typeface="Noto Sans" panose="020B0502040504020204" pitchFamily="34"/>
              </a:rPr>
              <a:t> </a:t>
            </a:r>
          </a:p>
          <a:p>
            <a:pPr algn="ctr">
              <a:defRPr/>
            </a:pPr>
            <a:r>
              <a:rPr lang="en-GB" sz="1700" b="1" dirty="0" err="1" smtClean="0">
                <a:solidFill>
                  <a:srgbClr val="282F39"/>
                </a:solidFill>
                <a:latin typeface="Open Sans" panose="020B0606030504020204"/>
                <a:ea typeface="Noto Sans" panose="020B0502040504020204" pitchFamily="34"/>
                <a:cs typeface="Noto Sans" panose="020B0502040504020204" pitchFamily="34"/>
              </a:rPr>
              <a:t>Matematico</a:t>
            </a:r>
            <a:endParaRPr lang="en-GB" sz="1700" b="1" dirty="0">
              <a:solidFill>
                <a:srgbClr val="282F39"/>
              </a:solidFill>
              <a:latin typeface="Open Sans" panose="020B0606030504020204"/>
              <a:ea typeface="Noto Sans" panose="020B0502040504020204" pitchFamily="34"/>
              <a:cs typeface="Noto Sans" panose="020B0502040504020204" pitchFamily="34"/>
            </a:endParaRPr>
          </a:p>
        </p:txBody>
      </p:sp>
      <p:sp>
        <p:nvSpPr>
          <p:cNvPr id="59" name="TextBox 61">
            <a:extLst>
              <a:ext uri="{FF2B5EF4-FFF2-40B4-BE49-F238E27FC236}">
                <a16:creationId xmlns:a16="http://schemas.microsoft.com/office/drawing/2014/main" id="{5ECAD411-5638-4939-8ACE-4EB68FB8C9AA}"/>
              </a:ext>
            </a:extLst>
          </p:cNvPr>
          <p:cNvSpPr txBox="1"/>
          <p:nvPr/>
        </p:nvSpPr>
        <p:spPr>
          <a:xfrm>
            <a:off x="9147735" y="4326671"/>
            <a:ext cx="1909083" cy="830997"/>
          </a:xfrm>
          <a:prstGeom prst="rect">
            <a:avLst/>
          </a:prstGeom>
          <a:noFill/>
        </p:spPr>
        <p:txBody>
          <a:bodyPr wrap="square" rtlCol="0">
            <a:spAutoFit/>
          </a:bodyPr>
          <a:lstStyle/>
          <a:p>
            <a:pPr algn="just">
              <a:defRPr/>
            </a:pPr>
            <a:r>
              <a:rPr lang="es-ES" sz="1200" dirty="0">
                <a:solidFill>
                  <a:schemeClr val="bg2">
                    <a:lumMod val="10000"/>
                  </a:schemeClr>
                </a:solidFill>
                <a:latin typeface="Times New Roman" panose="02020603050405020304" pitchFamily="18" charset="0"/>
                <a:cs typeface="Times New Roman" panose="02020603050405020304" pitchFamily="18" charset="0"/>
              </a:rPr>
              <a:t>E</a:t>
            </a:r>
            <a:r>
              <a:rPr lang="es-ES" sz="1200" dirty="0" smtClean="0">
                <a:solidFill>
                  <a:schemeClr val="bg2">
                    <a:lumMod val="10000"/>
                  </a:schemeClr>
                </a:solidFill>
                <a:latin typeface="Times New Roman" panose="02020603050405020304" pitchFamily="18" charset="0"/>
                <a:cs typeface="Times New Roman" panose="02020603050405020304" pitchFamily="18" charset="0"/>
              </a:rPr>
              <a:t>s </a:t>
            </a:r>
            <a:r>
              <a:rPr lang="es-ES" sz="1200" dirty="0">
                <a:solidFill>
                  <a:schemeClr val="bg2">
                    <a:lumMod val="10000"/>
                  </a:schemeClr>
                </a:solidFill>
                <a:latin typeface="Times New Roman" panose="02020603050405020304" pitchFamily="18" charset="0"/>
                <a:cs typeface="Times New Roman" panose="02020603050405020304" pitchFamily="18" charset="0"/>
              </a:rPr>
              <a:t>utilizada para hacer comparaciones entre dos o más muestras de un objeto de estudio.</a:t>
            </a:r>
            <a:endParaRPr lang="en-GB" sz="1200" dirty="0">
              <a:solidFill>
                <a:schemeClr val="bg2">
                  <a:lumMod val="10000"/>
                </a:schemeClr>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60" name="TextBox 62">
            <a:extLst>
              <a:ext uri="{FF2B5EF4-FFF2-40B4-BE49-F238E27FC236}">
                <a16:creationId xmlns:a16="http://schemas.microsoft.com/office/drawing/2014/main" id="{A770DAB9-BFC5-4255-9596-4AE891620309}"/>
              </a:ext>
            </a:extLst>
          </p:cNvPr>
          <p:cNvSpPr txBox="1"/>
          <p:nvPr/>
        </p:nvSpPr>
        <p:spPr>
          <a:xfrm>
            <a:off x="9083616" y="3480286"/>
            <a:ext cx="1906120" cy="615553"/>
          </a:xfrm>
          <a:prstGeom prst="rect">
            <a:avLst/>
          </a:prstGeom>
          <a:noFill/>
        </p:spPr>
        <p:txBody>
          <a:bodyPr wrap="square" rtlCol="0">
            <a:spAutoFit/>
          </a:bodyPr>
          <a:lstStyle/>
          <a:p>
            <a:pPr algn="ctr">
              <a:defRPr/>
            </a:pPr>
            <a:r>
              <a:rPr lang="en-GB" sz="1700" b="1" dirty="0" err="1" smtClean="0">
                <a:solidFill>
                  <a:srgbClr val="282F39"/>
                </a:solidFill>
                <a:latin typeface="Open Sans" panose="020B0606030504020204"/>
                <a:ea typeface="Noto Sans" panose="020B0502040504020204" pitchFamily="34"/>
                <a:cs typeface="Noto Sans" panose="020B0502040504020204" pitchFamily="34"/>
              </a:rPr>
              <a:t>Prueba</a:t>
            </a:r>
            <a:r>
              <a:rPr lang="en-GB" sz="1700" b="1" dirty="0" smtClean="0">
                <a:solidFill>
                  <a:srgbClr val="282F39"/>
                </a:solidFill>
                <a:latin typeface="Open Sans" panose="020B0606030504020204"/>
                <a:ea typeface="Noto Sans" panose="020B0502040504020204" pitchFamily="34"/>
                <a:cs typeface="Noto Sans" panose="020B0502040504020204" pitchFamily="34"/>
              </a:rPr>
              <a:t> </a:t>
            </a:r>
          </a:p>
          <a:p>
            <a:pPr algn="ctr">
              <a:defRPr/>
            </a:pPr>
            <a:r>
              <a:rPr lang="en-GB" sz="1700" b="1" dirty="0" smtClean="0">
                <a:solidFill>
                  <a:srgbClr val="282F39"/>
                </a:solidFill>
                <a:latin typeface="Open Sans" panose="020B0606030504020204"/>
                <a:ea typeface="Noto Sans" panose="020B0502040504020204" pitchFamily="34"/>
                <a:cs typeface="Noto Sans" panose="020B0502040504020204" pitchFamily="34"/>
              </a:rPr>
              <a:t>Chi </a:t>
            </a:r>
            <a:r>
              <a:rPr lang="en-GB" sz="1700" b="1" dirty="0" err="1" smtClean="0">
                <a:solidFill>
                  <a:srgbClr val="282F39"/>
                </a:solidFill>
                <a:latin typeface="Open Sans" panose="020B0606030504020204"/>
                <a:ea typeface="Noto Sans" panose="020B0502040504020204" pitchFamily="34"/>
                <a:cs typeface="Noto Sans" panose="020B0502040504020204" pitchFamily="34"/>
              </a:rPr>
              <a:t>cuadrado</a:t>
            </a:r>
            <a:endParaRPr lang="en-GB" sz="1700" b="1" dirty="0">
              <a:solidFill>
                <a:srgbClr val="282F39"/>
              </a:solidFill>
              <a:latin typeface="Open Sans" panose="020B0606030504020204"/>
              <a:ea typeface="Noto Sans" panose="020B0502040504020204" pitchFamily="34"/>
              <a:cs typeface="Noto Sans" panose="020B0502040504020204" pitchFamily="34"/>
            </a:endParaRPr>
          </a:p>
        </p:txBody>
      </p:sp>
      <p:grpSp>
        <p:nvGrpSpPr>
          <p:cNvPr id="61" name="Group 63">
            <a:extLst>
              <a:ext uri="{FF2B5EF4-FFF2-40B4-BE49-F238E27FC236}">
                <a16:creationId xmlns:a16="http://schemas.microsoft.com/office/drawing/2014/main" id="{721DADE1-4730-4074-A6DD-D2533670B20C}"/>
              </a:ext>
            </a:extLst>
          </p:cNvPr>
          <p:cNvGrpSpPr/>
          <p:nvPr/>
        </p:nvGrpSpPr>
        <p:grpSpPr>
          <a:xfrm>
            <a:off x="1809506" y="1691167"/>
            <a:ext cx="754870" cy="920748"/>
            <a:chOff x="7931851" y="2464731"/>
            <a:chExt cx="1002842" cy="1223210"/>
          </a:xfrm>
          <a:solidFill>
            <a:srgbClr val="282F39"/>
          </a:solidFill>
        </p:grpSpPr>
        <p:sp>
          <p:nvSpPr>
            <p:cNvPr id="62" name="Freeform 5">
              <a:extLst>
                <a:ext uri="{FF2B5EF4-FFF2-40B4-BE49-F238E27FC236}">
                  <a16:creationId xmlns:a16="http://schemas.microsoft.com/office/drawing/2014/main" id="{59573281-92AC-4175-86CC-2149D5ADF3E4}"/>
                </a:ext>
              </a:extLst>
            </p:cNvPr>
            <p:cNvSpPr>
              <a:spLocks noEditPoints="1"/>
            </p:cNvSpPr>
            <p:nvPr/>
          </p:nvSpPr>
          <p:spPr bwMode="auto">
            <a:xfrm>
              <a:off x="8120806" y="2650831"/>
              <a:ext cx="623981" cy="1037110"/>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007A7D">
                    <a:lumMod val="60000"/>
                    <a:lumOff val="40000"/>
                  </a:srgbClr>
                </a:solidFill>
                <a:effectLst/>
                <a:uLnTx/>
                <a:uFillTx/>
                <a:latin typeface="Calibri" panose="020F0502020204030204"/>
              </a:endParaRPr>
            </a:p>
          </p:txBody>
        </p:sp>
        <p:sp>
          <p:nvSpPr>
            <p:cNvPr id="63" name="Freeform 6">
              <a:extLst>
                <a:ext uri="{FF2B5EF4-FFF2-40B4-BE49-F238E27FC236}">
                  <a16:creationId xmlns:a16="http://schemas.microsoft.com/office/drawing/2014/main" id="{BDE4B0A3-8E89-43D2-8C5E-1D102B75B321}"/>
                </a:ext>
              </a:extLst>
            </p:cNvPr>
            <p:cNvSpPr>
              <a:spLocks noEditPoints="1"/>
            </p:cNvSpPr>
            <p:nvPr/>
          </p:nvSpPr>
          <p:spPr bwMode="auto">
            <a:xfrm>
              <a:off x="8193151" y="2944496"/>
              <a:ext cx="44264" cy="75201"/>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282F39"/>
                </a:solidFill>
                <a:effectLst/>
                <a:uLnTx/>
                <a:uFillTx/>
                <a:latin typeface="Calibri" panose="020F0502020204030204"/>
              </a:endParaRPr>
            </a:p>
          </p:txBody>
        </p:sp>
        <p:sp>
          <p:nvSpPr>
            <p:cNvPr id="64" name="Freeform 7">
              <a:extLst>
                <a:ext uri="{FF2B5EF4-FFF2-40B4-BE49-F238E27FC236}">
                  <a16:creationId xmlns:a16="http://schemas.microsoft.com/office/drawing/2014/main" id="{8CD5F223-26F8-45C5-876C-7D2101B3CFB5}"/>
                </a:ext>
              </a:extLst>
            </p:cNvPr>
            <p:cNvSpPr>
              <a:spLocks noEditPoints="1"/>
            </p:cNvSpPr>
            <p:nvPr/>
          </p:nvSpPr>
          <p:spPr bwMode="auto">
            <a:xfrm>
              <a:off x="8215045" y="3044923"/>
              <a:ext cx="160397" cy="257493"/>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282F39"/>
                </a:solidFill>
                <a:effectLst/>
                <a:uLnTx/>
                <a:uFillTx/>
                <a:latin typeface="Calibri" panose="020F0502020204030204"/>
              </a:endParaRPr>
            </a:p>
          </p:txBody>
        </p:sp>
        <p:sp>
          <p:nvSpPr>
            <p:cNvPr id="65" name="Freeform 8">
              <a:extLst>
                <a:ext uri="{FF2B5EF4-FFF2-40B4-BE49-F238E27FC236}">
                  <a16:creationId xmlns:a16="http://schemas.microsoft.com/office/drawing/2014/main" id="{C5832F13-045F-4242-A8C7-5F3FC6803E2B}"/>
                </a:ext>
              </a:extLst>
            </p:cNvPr>
            <p:cNvSpPr>
              <a:spLocks noEditPoints="1"/>
            </p:cNvSpPr>
            <p:nvPr/>
          </p:nvSpPr>
          <p:spPr bwMode="auto">
            <a:xfrm>
              <a:off x="8585816" y="3030644"/>
              <a:ext cx="71870" cy="8900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282F39"/>
                </a:solidFill>
                <a:effectLst/>
                <a:uLnTx/>
                <a:uFillTx/>
                <a:latin typeface="Calibri" panose="020F0502020204030204"/>
              </a:endParaRPr>
            </a:p>
          </p:txBody>
        </p:sp>
        <p:sp>
          <p:nvSpPr>
            <p:cNvPr id="66" name="Freeform 9">
              <a:extLst>
                <a:ext uri="{FF2B5EF4-FFF2-40B4-BE49-F238E27FC236}">
                  <a16:creationId xmlns:a16="http://schemas.microsoft.com/office/drawing/2014/main" id="{AB3C7BF8-FAC3-48C4-9BB7-76644EE7E0C6}"/>
                </a:ext>
              </a:extLst>
            </p:cNvPr>
            <p:cNvSpPr>
              <a:spLocks noEditPoints="1"/>
            </p:cNvSpPr>
            <p:nvPr/>
          </p:nvSpPr>
          <p:spPr bwMode="auto">
            <a:xfrm>
              <a:off x="8413044" y="2724603"/>
              <a:ext cx="259397" cy="282719"/>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282F39"/>
                </a:solidFill>
                <a:effectLst/>
                <a:uLnTx/>
                <a:uFillTx/>
                <a:latin typeface="Calibri" panose="020F0502020204030204"/>
              </a:endParaRPr>
            </a:p>
          </p:txBody>
        </p:sp>
        <p:sp>
          <p:nvSpPr>
            <p:cNvPr id="67" name="Freeform 10">
              <a:extLst>
                <a:ext uri="{FF2B5EF4-FFF2-40B4-BE49-F238E27FC236}">
                  <a16:creationId xmlns:a16="http://schemas.microsoft.com/office/drawing/2014/main" id="{C1C2A2B6-7307-4439-AB28-DBA17CC5ED76}"/>
                </a:ext>
              </a:extLst>
            </p:cNvPr>
            <p:cNvSpPr>
              <a:spLocks noEditPoints="1"/>
            </p:cNvSpPr>
            <p:nvPr/>
          </p:nvSpPr>
          <p:spPr bwMode="auto">
            <a:xfrm>
              <a:off x="8413044" y="2464731"/>
              <a:ext cx="39980" cy="152306"/>
            </a:xfrm>
            <a:custGeom>
              <a:avLst/>
              <a:gdLst>
                <a:gd name="T0" fmla="*/ 24 w 48"/>
                <a:gd name="T1" fmla="*/ 182 h 182"/>
                <a:gd name="T2" fmla="*/ 48 w 48"/>
                <a:gd name="T3" fmla="*/ 158 h 182"/>
                <a:gd name="T4" fmla="*/ 48 w 48"/>
                <a:gd name="T5" fmla="*/ 24 h 182"/>
                <a:gd name="T6" fmla="*/ 24 w 48"/>
                <a:gd name="T7" fmla="*/ 0 h 182"/>
                <a:gd name="T8" fmla="*/ 0 w 48"/>
                <a:gd name="T9" fmla="*/ 24 h 182"/>
                <a:gd name="T10" fmla="*/ 0 w 48"/>
                <a:gd name="T11" fmla="*/ 158 h 182"/>
                <a:gd name="T12" fmla="*/ 24 w 48"/>
                <a:gd name="T13" fmla="*/ 182 h 182"/>
                <a:gd name="T14" fmla="*/ 24 w 48"/>
                <a:gd name="T15" fmla="*/ 182 h 182"/>
                <a:gd name="T16" fmla="*/ 24 w 48"/>
                <a:gd name="T17"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82">
                  <a:moveTo>
                    <a:pt x="24" y="182"/>
                  </a:moveTo>
                  <a:cubicBezTo>
                    <a:pt x="38" y="182"/>
                    <a:pt x="48" y="172"/>
                    <a:pt x="48" y="158"/>
                  </a:cubicBezTo>
                  <a:cubicBezTo>
                    <a:pt x="48" y="24"/>
                    <a:pt x="48" y="24"/>
                    <a:pt x="48" y="24"/>
                  </a:cubicBezTo>
                  <a:cubicBezTo>
                    <a:pt x="48" y="11"/>
                    <a:pt x="38" y="0"/>
                    <a:pt x="24" y="0"/>
                  </a:cubicBezTo>
                  <a:cubicBezTo>
                    <a:pt x="11" y="0"/>
                    <a:pt x="0" y="11"/>
                    <a:pt x="0" y="24"/>
                  </a:cubicBezTo>
                  <a:cubicBezTo>
                    <a:pt x="0" y="158"/>
                    <a:pt x="0" y="158"/>
                    <a:pt x="0" y="158"/>
                  </a:cubicBezTo>
                  <a:cubicBezTo>
                    <a:pt x="0" y="172"/>
                    <a:pt x="11" y="182"/>
                    <a:pt x="24" y="182"/>
                  </a:cubicBezTo>
                  <a:close/>
                  <a:moveTo>
                    <a:pt x="24" y="182"/>
                  </a:moveTo>
                  <a:cubicBezTo>
                    <a:pt x="24" y="182"/>
                    <a:pt x="24" y="182"/>
                    <a:pt x="24" y="182"/>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282F39"/>
                </a:solidFill>
                <a:effectLst/>
                <a:uLnTx/>
                <a:uFillTx/>
                <a:latin typeface="Calibri" panose="020F0502020204030204"/>
              </a:endParaRPr>
            </a:p>
          </p:txBody>
        </p:sp>
        <p:sp>
          <p:nvSpPr>
            <p:cNvPr id="68" name="Freeform 11">
              <a:extLst>
                <a:ext uri="{FF2B5EF4-FFF2-40B4-BE49-F238E27FC236}">
                  <a16:creationId xmlns:a16="http://schemas.microsoft.com/office/drawing/2014/main" id="{F5F6BB1E-FEE2-48BF-8042-DC8070AC8976}"/>
                </a:ext>
              </a:extLst>
            </p:cNvPr>
            <p:cNvSpPr>
              <a:spLocks noEditPoints="1"/>
            </p:cNvSpPr>
            <p:nvPr/>
          </p:nvSpPr>
          <p:spPr bwMode="auto">
            <a:xfrm>
              <a:off x="8169830" y="2526606"/>
              <a:ext cx="101379" cy="140883"/>
            </a:xfrm>
            <a:custGeom>
              <a:avLst/>
              <a:gdLst>
                <a:gd name="T0" fmla="*/ 74 w 122"/>
                <a:gd name="T1" fmla="*/ 156 h 168"/>
                <a:gd name="T2" fmla="*/ 94 w 122"/>
                <a:gd name="T3" fmla="*/ 168 h 168"/>
                <a:gd name="T4" fmla="*/ 106 w 122"/>
                <a:gd name="T5" fmla="*/ 165 h 168"/>
                <a:gd name="T6" fmla="*/ 115 w 122"/>
                <a:gd name="T7" fmla="*/ 132 h 168"/>
                <a:gd name="T8" fmla="*/ 48 w 122"/>
                <a:gd name="T9" fmla="*/ 15 h 168"/>
                <a:gd name="T10" fmla="*/ 15 w 122"/>
                <a:gd name="T11" fmla="*/ 7 h 168"/>
                <a:gd name="T12" fmla="*/ 6 w 122"/>
                <a:gd name="T13" fmla="*/ 39 h 168"/>
                <a:gd name="T14" fmla="*/ 74 w 122"/>
                <a:gd name="T15" fmla="*/ 156 h 168"/>
                <a:gd name="T16" fmla="*/ 74 w 122"/>
                <a:gd name="T17" fmla="*/ 156 h 168"/>
                <a:gd name="T18" fmla="*/ 74 w 122"/>
                <a:gd name="T19" fmla="*/ 15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74" y="156"/>
                  </a:moveTo>
                  <a:cubicBezTo>
                    <a:pt x="78" y="164"/>
                    <a:pt x="86" y="168"/>
                    <a:pt x="94" y="168"/>
                  </a:cubicBezTo>
                  <a:cubicBezTo>
                    <a:pt x="98" y="168"/>
                    <a:pt x="103" y="167"/>
                    <a:pt x="106" y="165"/>
                  </a:cubicBezTo>
                  <a:cubicBezTo>
                    <a:pt x="118" y="158"/>
                    <a:pt x="122" y="143"/>
                    <a:pt x="115" y="132"/>
                  </a:cubicBezTo>
                  <a:cubicBezTo>
                    <a:pt x="48" y="15"/>
                    <a:pt x="48" y="15"/>
                    <a:pt x="48" y="15"/>
                  </a:cubicBezTo>
                  <a:cubicBezTo>
                    <a:pt x="41" y="4"/>
                    <a:pt x="27" y="0"/>
                    <a:pt x="15" y="7"/>
                  </a:cubicBezTo>
                  <a:cubicBezTo>
                    <a:pt x="4" y="13"/>
                    <a:pt x="0" y="28"/>
                    <a:pt x="6" y="39"/>
                  </a:cubicBezTo>
                  <a:lnTo>
                    <a:pt x="74" y="156"/>
                  </a:lnTo>
                  <a:close/>
                  <a:moveTo>
                    <a:pt x="74" y="156"/>
                  </a:moveTo>
                  <a:cubicBezTo>
                    <a:pt x="74" y="156"/>
                    <a:pt x="74" y="156"/>
                    <a:pt x="74" y="156"/>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282F39"/>
                </a:solidFill>
                <a:effectLst/>
                <a:uLnTx/>
                <a:uFillTx/>
                <a:latin typeface="Calibri" panose="020F0502020204030204"/>
              </a:endParaRPr>
            </a:p>
          </p:txBody>
        </p:sp>
        <p:sp>
          <p:nvSpPr>
            <p:cNvPr id="69" name="Freeform 12">
              <a:extLst>
                <a:ext uri="{FF2B5EF4-FFF2-40B4-BE49-F238E27FC236}">
                  <a16:creationId xmlns:a16="http://schemas.microsoft.com/office/drawing/2014/main" id="{264AF7C6-89E2-42F9-BC96-D14C74531A90}"/>
                </a:ext>
              </a:extLst>
            </p:cNvPr>
            <p:cNvSpPr>
              <a:spLocks noEditPoints="1"/>
            </p:cNvSpPr>
            <p:nvPr/>
          </p:nvSpPr>
          <p:spPr bwMode="auto">
            <a:xfrm>
              <a:off x="8730507" y="3132975"/>
              <a:ext cx="142311" cy="99951"/>
            </a:xfrm>
            <a:custGeom>
              <a:avLst/>
              <a:gdLst>
                <a:gd name="T0" fmla="*/ 155 w 171"/>
                <a:gd name="T1" fmla="*/ 74 h 119"/>
                <a:gd name="T2" fmla="*/ 39 w 171"/>
                <a:gd name="T3" fmla="*/ 7 h 119"/>
                <a:gd name="T4" fmla="*/ 6 w 171"/>
                <a:gd name="T5" fmla="*/ 15 h 119"/>
                <a:gd name="T6" fmla="*/ 15 w 171"/>
                <a:gd name="T7" fmla="*/ 48 h 119"/>
                <a:gd name="T8" fmla="*/ 131 w 171"/>
                <a:gd name="T9" fmla="*/ 115 h 119"/>
                <a:gd name="T10" fmla="*/ 143 w 171"/>
                <a:gd name="T11" fmla="*/ 119 h 119"/>
                <a:gd name="T12" fmla="*/ 164 w 171"/>
                <a:gd name="T13" fmla="*/ 107 h 119"/>
                <a:gd name="T14" fmla="*/ 155 w 171"/>
                <a:gd name="T15" fmla="*/ 74 h 119"/>
                <a:gd name="T16" fmla="*/ 155 w 171"/>
                <a:gd name="T17" fmla="*/ 74 h 119"/>
                <a:gd name="T18" fmla="*/ 155 w 171"/>
                <a:gd name="T19" fmla="*/ 7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55" y="74"/>
                  </a:moveTo>
                  <a:cubicBezTo>
                    <a:pt x="39" y="7"/>
                    <a:pt x="39" y="7"/>
                    <a:pt x="39" y="7"/>
                  </a:cubicBezTo>
                  <a:cubicBezTo>
                    <a:pt x="27" y="0"/>
                    <a:pt x="13" y="4"/>
                    <a:pt x="6" y="15"/>
                  </a:cubicBezTo>
                  <a:cubicBezTo>
                    <a:pt x="0" y="27"/>
                    <a:pt x="3" y="42"/>
                    <a:pt x="15" y="48"/>
                  </a:cubicBezTo>
                  <a:cubicBezTo>
                    <a:pt x="131" y="115"/>
                    <a:pt x="131" y="115"/>
                    <a:pt x="131" y="115"/>
                  </a:cubicBezTo>
                  <a:cubicBezTo>
                    <a:pt x="135" y="118"/>
                    <a:pt x="139" y="119"/>
                    <a:pt x="143" y="119"/>
                  </a:cubicBezTo>
                  <a:cubicBezTo>
                    <a:pt x="152" y="119"/>
                    <a:pt x="160" y="114"/>
                    <a:pt x="164" y="107"/>
                  </a:cubicBezTo>
                  <a:cubicBezTo>
                    <a:pt x="171" y="95"/>
                    <a:pt x="167" y="80"/>
                    <a:pt x="155" y="74"/>
                  </a:cubicBezTo>
                  <a:close/>
                  <a:moveTo>
                    <a:pt x="155" y="74"/>
                  </a:moveTo>
                  <a:cubicBezTo>
                    <a:pt x="155" y="74"/>
                    <a:pt x="155" y="74"/>
                    <a:pt x="155" y="74"/>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282F39"/>
                </a:solidFill>
                <a:effectLst/>
                <a:uLnTx/>
                <a:uFillTx/>
                <a:latin typeface="Calibri" panose="020F0502020204030204"/>
              </a:endParaRPr>
            </a:p>
          </p:txBody>
        </p:sp>
        <p:sp>
          <p:nvSpPr>
            <p:cNvPr id="70" name="Freeform 13">
              <a:extLst>
                <a:ext uri="{FF2B5EF4-FFF2-40B4-BE49-F238E27FC236}">
                  <a16:creationId xmlns:a16="http://schemas.microsoft.com/office/drawing/2014/main" id="{35F2ADC4-4644-4B51-84B5-6F3FE2EA52FC}"/>
                </a:ext>
              </a:extLst>
            </p:cNvPr>
            <p:cNvSpPr>
              <a:spLocks noEditPoints="1"/>
            </p:cNvSpPr>
            <p:nvPr/>
          </p:nvSpPr>
          <p:spPr bwMode="auto">
            <a:xfrm>
              <a:off x="7993726" y="2704613"/>
              <a:ext cx="142311" cy="98999"/>
            </a:xfrm>
            <a:custGeom>
              <a:avLst/>
              <a:gdLst>
                <a:gd name="T0" fmla="*/ 15 w 171"/>
                <a:gd name="T1" fmla="*/ 48 h 118"/>
                <a:gd name="T2" fmla="*/ 132 w 171"/>
                <a:gd name="T3" fmla="*/ 115 h 118"/>
                <a:gd name="T4" fmla="*/ 144 w 171"/>
                <a:gd name="T5" fmla="*/ 118 h 118"/>
                <a:gd name="T6" fmla="*/ 165 w 171"/>
                <a:gd name="T7" fmla="*/ 106 h 118"/>
                <a:gd name="T8" fmla="*/ 156 w 171"/>
                <a:gd name="T9" fmla="*/ 74 h 118"/>
                <a:gd name="T10" fmla="*/ 39 w 171"/>
                <a:gd name="T11" fmla="*/ 6 h 118"/>
                <a:gd name="T12" fmla="*/ 7 w 171"/>
                <a:gd name="T13" fmla="*/ 15 h 118"/>
                <a:gd name="T14" fmla="*/ 15 w 171"/>
                <a:gd name="T15" fmla="*/ 48 h 118"/>
                <a:gd name="T16" fmla="*/ 15 w 171"/>
                <a:gd name="T17" fmla="*/ 48 h 118"/>
                <a:gd name="T18" fmla="*/ 15 w 171"/>
                <a:gd name="T19"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15" y="48"/>
                  </a:moveTo>
                  <a:cubicBezTo>
                    <a:pt x="132" y="115"/>
                    <a:pt x="132" y="115"/>
                    <a:pt x="132" y="115"/>
                  </a:cubicBezTo>
                  <a:cubicBezTo>
                    <a:pt x="136" y="117"/>
                    <a:pt x="140" y="118"/>
                    <a:pt x="144" y="118"/>
                  </a:cubicBezTo>
                  <a:cubicBezTo>
                    <a:pt x="152" y="118"/>
                    <a:pt x="160" y="114"/>
                    <a:pt x="165" y="106"/>
                  </a:cubicBezTo>
                  <a:cubicBezTo>
                    <a:pt x="171" y="95"/>
                    <a:pt x="167" y="80"/>
                    <a:pt x="156" y="74"/>
                  </a:cubicBezTo>
                  <a:cubicBezTo>
                    <a:pt x="39" y="6"/>
                    <a:pt x="39" y="6"/>
                    <a:pt x="39" y="6"/>
                  </a:cubicBezTo>
                  <a:cubicBezTo>
                    <a:pt x="28" y="0"/>
                    <a:pt x="13" y="4"/>
                    <a:pt x="7" y="15"/>
                  </a:cubicBezTo>
                  <a:cubicBezTo>
                    <a:pt x="0" y="27"/>
                    <a:pt x="4" y="41"/>
                    <a:pt x="15" y="48"/>
                  </a:cubicBezTo>
                  <a:close/>
                  <a:moveTo>
                    <a:pt x="15" y="48"/>
                  </a:moveTo>
                  <a:cubicBezTo>
                    <a:pt x="15" y="48"/>
                    <a:pt x="15" y="48"/>
                    <a:pt x="15" y="48"/>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282F39"/>
                </a:solidFill>
                <a:effectLst/>
                <a:uLnTx/>
                <a:uFillTx/>
                <a:latin typeface="Calibri" panose="020F0502020204030204"/>
              </a:endParaRPr>
            </a:p>
          </p:txBody>
        </p:sp>
        <p:sp>
          <p:nvSpPr>
            <p:cNvPr id="71" name="Freeform 14">
              <a:extLst>
                <a:ext uri="{FF2B5EF4-FFF2-40B4-BE49-F238E27FC236}">
                  <a16:creationId xmlns:a16="http://schemas.microsoft.com/office/drawing/2014/main" id="{E46422BE-A3B7-4C0B-ACD9-0C13606BA6AE}"/>
                </a:ext>
              </a:extLst>
            </p:cNvPr>
            <p:cNvSpPr>
              <a:spLocks noEditPoints="1"/>
            </p:cNvSpPr>
            <p:nvPr/>
          </p:nvSpPr>
          <p:spPr bwMode="auto">
            <a:xfrm>
              <a:off x="8782387" y="2949255"/>
              <a:ext cx="152306" cy="40457"/>
            </a:xfrm>
            <a:custGeom>
              <a:avLst/>
              <a:gdLst>
                <a:gd name="T0" fmla="*/ 159 w 183"/>
                <a:gd name="T1" fmla="*/ 0 h 48"/>
                <a:gd name="T2" fmla="*/ 24 w 183"/>
                <a:gd name="T3" fmla="*/ 0 h 48"/>
                <a:gd name="T4" fmla="*/ 0 w 183"/>
                <a:gd name="T5" fmla="*/ 24 h 48"/>
                <a:gd name="T6" fmla="*/ 24 w 183"/>
                <a:gd name="T7" fmla="*/ 48 h 48"/>
                <a:gd name="T8" fmla="*/ 159 w 183"/>
                <a:gd name="T9" fmla="*/ 48 h 48"/>
                <a:gd name="T10" fmla="*/ 183 w 183"/>
                <a:gd name="T11" fmla="*/ 24 h 48"/>
                <a:gd name="T12" fmla="*/ 159 w 183"/>
                <a:gd name="T13" fmla="*/ 0 h 48"/>
                <a:gd name="T14" fmla="*/ 159 w 183"/>
                <a:gd name="T15" fmla="*/ 0 h 48"/>
                <a:gd name="T16" fmla="*/ 159 w 183"/>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48">
                  <a:moveTo>
                    <a:pt x="159" y="0"/>
                  </a:moveTo>
                  <a:cubicBezTo>
                    <a:pt x="24" y="0"/>
                    <a:pt x="24" y="0"/>
                    <a:pt x="24" y="0"/>
                  </a:cubicBezTo>
                  <a:cubicBezTo>
                    <a:pt x="11" y="0"/>
                    <a:pt x="0" y="11"/>
                    <a:pt x="0" y="24"/>
                  </a:cubicBezTo>
                  <a:cubicBezTo>
                    <a:pt x="0" y="38"/>
                    <a:pt x="11" y="48"/>
                    <a:pt x="24" y="48"/>
                  </a:cubicBezTo>
                  <a:cubicBezTo>
                    <a:pt x="159" y="48"/>
                    <a:pt x="159" y="48"/>
                    <a:pt x="159" y="48"/>
                  </a:cubicBezTo>
                  <a:cubicBezTo>
                    <a:pt x="172" y="48"/>
                    <a:pt x="183" y="38"/>
                    <a:pt x="183" y="24"/>
                  </a:cubicBezTo>
                  <a:cubicBezTo>
                    <a:pt x="183" y="11"/>
                    <a:pt x="172" y="0"/>
                    <a:pt x="159" y="0"/>
                  </a:cubicBezTo>
                  <a:close/>
                  <a:moveTo>
                    <a:pt x="159" y="0"/>
                  </a:moveTo>
                  <a:cubicBezTo>
                    <a:pt x="159" y="0"/>
                    <a:pt x="159" y="0"/>
                    <a:pt x="159" y="0"/>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282F39"/>
                </a:solidFill>
                <a:effectLst/>
                <a:uLnTx/>
                <a:uFillTx/>
                <a:latin typeface="Calibri" panose="020F0502020204030204"/>
              </a:endParaRPr>
            </a:p>
          </p:txBody>
        </p:sp>
        <p:sp>
          <p:nvSpPr>
            <p:cNvPr id="72" name="Freeform 15">
              <a:extLst>
                <a:ext uri="{FF2B5EF4-FFF2-40B4-BE49-F238E27FC236}">
                  <a16:creationId xmlns:a16="http://schemas.microsoft.com/office/drawing/2014/main" id="{A30F7267-A3E5-48F9-A479-AFF72EAC963C}"/>
                </a:ext>
              </a:extLst>
            </p:cNvPr>
            <p:cNvSpPr>
              <a:spLocks noEditPoints="1"/>
            </p:cNvSpPr>
            <p:nvPr/>
          </p:nvSpPr>
          <p:spPr bwMode="auto">
            <a:xfrm>
              <a:off x="7931851" y="2949255"/>
              <a:ext cx="151355" cy="40457"/>
            </a:xfrm>
            <a:custGeom>
              <a:avLst/>
              <a:gdLst>
                <a:gd name="T0" fmla="*/ 182 w 182"/>
                <a:gd name="T1" fmla="*/ 24 h 48"/>
                <a:gd name="T2" fmla="*/ 158 w 182"/>
                <a:gd name="T3" fmla="*/ 0 h 48"/>
                <a:gd name="T4" fmla="*/ 24 w 182"/>
                <a:gd name="T5" fmla="*/ 0 h 48"/>
                <a:gd name="T6" fmla="*/ 0 w 182"/>
                <a:gd name="T7" fmla="*/ 24 h 48"/>
                <a:gd name="T8" fmla="*/ 24 w 182"/>
                <a:gd name="T9" fmla="*/ 48 h 48"/>
                <a:gd name="T10" fmla="*/ 158 w 182"/>
                <a:gd name="T11" fmla="*/ 48 h 48"/>
                <a:gd name="T12" fmla="*/ 182 w 182"/>
                <a:gd name="T13" fmla="*/ 24 h 48"/>
                <a:gd name="T14" fmla="*/ 182 w 182"/>
                <a:gd name="T15" fmla="*/ 24 h 48"/>
                <a:gd name="T16" fmla="*/ 182 w 182"/>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48">
                  <a:moveTo>
                    <a:pt x="182" y="24"/>
                  </a:moveTo>
                  <a:cubicBezTo>
                    <a:pt x="182" y="11"/>
                    <a:pt x="172" y="0"/>
                    <a:pt x="158" y="0"/>
                  </a:cubicBezTo>
                  <a:cubicBezTo>
                    <a:pt x="24" y="0"/>
                    <a:pt x="24" y="0"/>
                    <a:pt x="24" y="0"/>
                  </a:cubicBezTo>
                  <a:cubicBezTo>
                    <a:pt x="11" y="0"/>
                    <a:pt x="0" y="11"/>
                    <a:pt x="0" y="24"/>
                  </a:cubicBezTo>
                  <a:cubicBezTo>
                    <a:pt x="0" y="38"/>
                    <a:pt x="11" y="48"/>
                    <a:pt x="24" y="48"/>
                  </a:cubicBezTo>
                  <a:cubicBezTo>
                    <a:pt x="158" y="48"/>
                    <a:pt x="158" y="48"/>
                    <a:pt x="158" y="48"/>
                  </a:cubicBezTo>
                  <a:cubicBezTo>
                    <a:pt x="172" y="48"/>
                    <a:pt x="182" y="38"/>
                    <a:pt x="182" y="24"/>
                  </a:cubicBezTo>
                  <a:close/>
                  <a:moveTo>
                    <a:pt x="182" y="24"/>
                  </a:moveTo>
                  <a:cubicBezTo>
                    <a:pt x="182" y="24"/>
                    <a:pt x="182" y="24"/>
                    <a:pt x="182" y="24"/>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282F39"/>
                </a:solidFill>
                <a:effectLst/>
                <a:uLnTx/>
                <a:uFillTx/>
                <a:latin typeface="Calibri" panose="020F0502020204030204"/>
              </a:endParaRPr>
            </a:p>
          </p:txBody>
        </p:sp>
        <p:sp>
          <p:nvSpPr>
            <p:cNvPr id="73" name="Freeform 16">
              <a:extLst>
                <a:ext uri="{FF2B5EF4-FFF2-40B4-BE49-F238E27FC236}">
                  <a16:creationId xmlns:a16="http://schemas.microsoft.com/office/drawing/2014/main" id="{5D1C91BF-D2B7-4BE5-B46D-5728CEE8B3D8}"/>
                </a:ext>
              </a:extLst>
            </p:cNvPr>
            <p:cNvSpPr>
              <a:spLocks noEditPoints="1"/>
            </p:cNvSpPr>
            <p:nvPr/>
          </p:nvSpPr>
          <p:spPr bwMode="auto">
            <a:xfrm>
              <a:off x="8730507" y="2704613"/>
              <a:ext cx="142311" cy="98999"/>
            </a:xfrm>
            <a:custGeom>
              <a:avLst/>
              <a:gdLst>
                <a:gd name="T0" fmla="*/ 27 w 171"/>
                <a:gd name="T1" fmla="*/ 118 h 118"/>
                <a:gd name="T2" fmla="*/ 39 w 171"/>
                <a:gd name="T3" fmla="*/ 115 h 118"/>
                <a:gd name="T4" fmla="*/ 155 w 171"/>
                <a:gd name="T5" fmla="*/ 48 h 118"/>
                <a:gd name="T6" fmla="*/ 164 w 171"/>
                <a:gd name="T7" fmla="*/ 15 h 118"/>
                <a:gd name="T8" fmla="*/ 131 w 171"/>
                <a:gd name="T9" fmla="*/ 6 h 118"/>
                <a:gd name="T10" fmla="*/ 15 w 171"/>
                <a:gd name="T11" fmla="*/ 74 h 118"/>
                <a:gd name="T12" fmla="*/ 6 w 171"/>
                <a:gd name="T13" fmla="*/ 106 h 118"/>
                <a:gd name="T14" fmla="*/ 27 w 171"/>
                <a:gd name="T15" fmla="*/ 118 h 118"/>
                <a:gd name="T16" fmla="*/ 27 w 171"/>
                <a:gd name="T17" fmla="*/ 118 h 118"/>
                <a:gd name="T18" fmla="*/ 27 w 171"/>
                <a:gd name="T1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27" y="118"/>
                  </a:moveTo>
                  <a:cubicBezTo>
                    <a:pt x="31" y="118"/>
                    <a:pt x="35" y="117"/>
                    <a:pt x="39" y="115"/>
                  </a:cubicBezTo>
                  <a:cubicBezTo>
                    <a:pt x="155" y="48"/>
                    <a:pt x="155" y="48"/>
                    <a:pt x="155" y="48"/>
                  </a:cubicBezTo>
                  <a:cubicBezTo>
                    <a:pt x="167" y="41"/>
                    <a:pt x="171" y="27"/>
                    <a:pt x="164" y="15"/>
                  </a:cubicBezTo>
                  <a:cubicBezTo>
                    <a:pt x="157" y="4"/>
                    <a:pt x="143" y="0"/>
                    <a:pt x="131" y="6"/>
                  </a:cubicBezTo>
                  <a:cubicBezTo>
                    <a:pt x="15" y="74"/>
                    <a:pt x="15" y="74"/>
                    <a:pt x="15" y="74"/>
                  </a:cubicBezTo>
                  <a:cubicBezTo>
                    <a:pt x="3" y="80"/>
                    <a:pt x="0" y="95"/>
                    <a:pt x="6" y="106"/>
                  </a:cubicBezTo>
                  <a:cubicBezTo>
                    <a:pt x="11" y="114"/>
                    <a:pt x="19" y="118"/>
                    <a:pt x="27" y="118"/>
                  </a:cubicBezTo>
                  <a:close/>
                  <a:moveTo>
                    <a:pt x="27" y="118"/>
                  </a:moveTo>
                  <a:cubicBezTo>
                    <a:pt x="27" y="118"/>
                    <a:pt x="27" y="118"/>
                    <a:pt x="27" y="118"/>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282F39"/>
                </a:solidFill>
                <a:effectLst/>
                <a:uLnTx/>
                <a:uFillTx/>
                <a:latin typeface="Calibri" panose="020F0502020204030204"/>
              </a:endParaRPr>
            </a:p>
          </p:txBody>
        </p:sp>
        <p:sp>
          <p:nvSpPr>
            <p:cNvPr id="74" name="Freeform 17">
              <a:extLst>
                <a:ext uri="{FF2B5EF4-FFF2-40B4-BE49-F238E27FC236}">
                  <a16:creationId xmlns:a16="http://schemas.microsoft.com/office/drawing/2014/main" id="{C548A087-14E7-486E-9AB6-093457AAAE5F}"/>
                </a:ext>
              </a:extLst>
            </p:cNvPr>
            <p:cNvSpPr>
              <a:spLocks noEditPoints="1"/>
            </p:cNvSpPr>
            <p:nvPr/>
          </p:nvSpPr>
          <p:spPr bwMode="auto">
            <a:xfrm>
              <a:off x="7993726" y="3132975"/>
              <a:ext cx="142311" cy="99951"/>
            </a:xfrm>
            <a:custGeom>
              <a:avLst/>
              <a:gdLst>
                <a:gd name="T0" fmla="*/ 132 w 171"/>
                <a:gd name="T1" fmla="*/ 7 h 119"/>
                <a:gd name="T2" fmla="*/ 15 w 171"/>
                <a:gd name="T3" fmla="*/ 74 h 119"/>
                <a:gd name="T4" fmla="*/ 7 w 171"/>
                <a:gd name="T5" fmla="*/ 107 h 119"/>
                <a:gd name="T6" fmla="*/ 28 w 171"/>
                <a:gd name="T7" fmla="*/ 119 h 119"/>
                <a:gd name="T8" fmla="*/ 39 w 171"/>
                <a:gd name="T9" fmla="*/ 115 h 119"/>
                <a:gd name="T10" fmla="*/ 156 w 171"/>
                <a:gd name="T11" fmla="*/ 48 h 119"/>
                <a:gd name="T12" fmla="*/ 165 w 171"/>
                <a:gd name="T13" fmla="*/ 15 h 119"/>
                <a:gd name="T14" fmla="*/ 132 w 171"/>
                <a:gd name="T15" fmla="*/ 7 h 119"/>
                <a:gd name="T16" fmla="*/ 132 w 171"/>
                <a:gd name="T17" fmla="*/ 7 h 119"/>
                <a:gd name="T18" fmla="*/ 132 w 171"/>
                <a:gd name="T19" fmla="*/ 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32" y="7"/>
                  </a:moveTo>
                  <a:cubicBezTo>
                    <a:pt x="15" y="74"/>
                    <a:pt x="15" y="74"/>
                    <a:pt x="15" y="74"/>
                  </a:cubicBezTo>
                  <a:cubicBezTo>
                    <a:pt x="4" y="80"/>
                    <a:pt x="0" y="95"/>
                    <a:pt x="7" y="107"/>
                  </a:cubicBezTo>
                  <a:cubicBezTo>
                    <a:pt x="11" y="114"/>
                    <a:pt x="19" y="119"/>
                    <a:pt x="28" y="119"/>
                  </a:cubicBezTo>
                  <a:cubicBezTo>
                    <a:pt x="32" y="119"/>
                    <a:pt x="36" y="118"/>
                    <a:pt x="39" y="115"/>
                  </a:cubicBezTo>
                  <a:cubicBezTo>
                    <a:pt x="156" y="48"/>
                    <a:pt x="156" y="48"/>
                    <a:pt x="156" y="48"/>
                  </a:cubicBezTo>
                  <a:cubicBezTo>
                    <a:pt x="167" y="42"/>
                    <a:pt x="171" y="27"/>
                    <a:pt x="165" y="15"/>
                  </a:cubicBezTo>
                  <a:cubicBezTo>
                    <a:pt x="158" y="4"/>
                    <a:pt x="143" y="0"/>
                    <a:pt x="132" y="7"/>
                  </a:cubicBezTo>
                  <a:close/>
                  <a:moveTo>
                    <a:pt x="132" y="7"/>
                  </a:moveTo>
                  <a:cubicBezTo>
                    <a:pt x="132" y="7"/>
                    <a:pt x="132" y="7"/>
                    <a:pt x="132" y="7"/>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282F39"/>
                </a:solidFill>
                <a:effectLst/>
                <a:uLnTx/>
                <a:uFillTx/>
                <a:latin typeface="Calibri" panose="020F0502020204030204"/>
              </a:endParaRPr>
            </a:p>
          </p:txBody>
        </p:sp>
        <p:sp>
          <p:nvSpPr>
            <p:cNvPr id="75" name="Freeform 18">
              <a:extLst>
                <a:ext uri="{FF2B5EF4-FFF2-40B4-BE49-F238E27FC236}">
                  <a16:creationId xmlns:a16="http://schemas.microsoft.com/office/drawing/2014/main" id="{3237AEAC-0901-4FA7-95A8-AF3C1E1F8729}"/>
                </a:ext>
              </a:extLst>
            </p:cNvPr>
            <p:cNvSpPr>
              <a:spLocks noEditPoints="1"/>
            </p:cNvSpPr>
            <p:nvPr/>
          </p:nvSpPr>
          <p:spPr bwMode="auto">
            <a:xfrm>
              <a:off x="8595336" y="2526606"/>
              <a:ext cx="101379" cy="140883"/>
            </a:xfrm>
            <a:custGeom>
              <a:avLst/>
              <a:gdLst>
                <a:gd name="T0" fmla="*/ 15 w 122"/>
                <a:gd name="T1" fmla="*/ 165 h 168"/>
                <a:gd name="T2" fmla="*/ 27 w 122"/>
                <a:gd name="T3" fmla="*/ 168 h 168"/>
                <a:gd name="T4" fmla="*/ 48 w 122"/>
                <a:gd name="T5" fmla="*/ 156 h 168"/>
                <a:gd name="T6" fmla="*/ 115 w 122"/>
                <a:gd name="T7" fmla="*/ 39 h 168"/>
                <a:gd name="T8" fmla="*/ 107 w 122"/>
                <a:gd name="T9" fmla="*/ 7 h 168"/>
                <a:gd name="T10" fmla="*/ 74 w 122"/>
                <a:gd name="T11" fmla="*/ 15 h 168"/>
                <a:gd name="T12" fmla="*/ 7 w 122"/>
                <a:gd name="T13" fmla="*/ 132 h 168"/>
                <a:gd name="T14" fmla="*/ 15 w 122"/>
                <a:gd name="T15" fmla="*/ 165 h 168"/>
                <a:gd name="T16" fmla="*/ 15 w 122"/>
                <a:gd name="T17" fmla="*/ 165 h 168"/>
                <a:gd name="T18" fmla="*/ 15 w 122"/>
                <a:gd name="T19" fmla="*/ 16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15" y="165"/>
                  </a:moveTo>
                  <a:cubicBezTo>
                    <a:pt x="19" y="167"/>
                    <a:pt x="23" y="168"/>
                    <a:pt x="27" y="168"/>
                  </a:cubicBezTo>
                  <a:cubicBezTo>
                    <a:pt x="36" y="168"/>
                    <a:pt x="44" y="164"/>
                    <a:pt x="48" y="156"/>
                  </a:cubicBezTo>
                  <a:cubicBezTo>
                    <a:pt x="115" y="39"/>
                    <a:pt x="115" y="39"/>
                    <a:pt x="115" y="39"/>
                  </a:cubicBezTo>
                  <a:cubicBezTo>
                    <a:pt x="122" y="28"/>
                    <a:pt x="118" y="13"/>
                    <a:pt x="107" y="7"/>
                  </a:cubicBezTo>
                  <a:cubicBezTo>
                    <a:pt x="95" y="0"/>
                    <a:pt x="80" y="4"/>
                    <a:pt x="74" y="15"/>
                  </a:cubicBezTo>
                  <a:cubicBezTo>
                    <a:pt x="7" y="132"/>
                    <a:pt x="7" y="132"/>
                    <a:pt x="7" y="132"/>
                  </a:cubicBezTo>
                  <a:cubicBezTo>
                    <a:pt x="0" y="143"/>
                    <a:pt x="4" y="158"/>
                    <a:pt x="15" y="165"/>
                  </a:cubicBezTo>
                  <a:close/>
                  <a:moveTo>
                    <a:pt x="15" y="165"/>
                  </a:moveTo>
                  <a:cubicBezTo>
                    <a:pt x="15" y="165"/>
                    <a:pt x="15" y="165"/>
                    <a:pt x="15" y="165"/>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282F39"/>
                </a:solidFill>
                <a:effectLst/>
                <a:uLnTx/>
                <a:uFillTx/>
                <a:latin typeface="Calibri" panose="020F0502020204030204"/>
              </a:endParaRPr>
            </a:p>
          </p:txBody>
        </p:sp>
      </p:grpSp>
      <p:grpSp>
        <p:nvGrpSpPr>
          <p:cNvPr id="76" name="Group 78">
            <a:extLst>
              <a:ext uri="{FF2B5EF4-FFF2-40B4-BE49-F238E27FC236}">
                <a16:creationId xmlns:a16="http://schemas.microsoft.com/office/drawing/2014/main" id="{83D909D0-FAFC-477D-AC8F-6FEBB39AC40C}"/>
              </a:ext>
            </a:extLst>
          </p:cNvPr>
          <p:cNvGrpSpPr/>
          <p:nvPr/>
        </p:nvGrpSpPr>
        <p:grpSpPr>
          <a:xfrm rot="21096882">
            <a:off x="4435686" y="1753987"/>
            <a:ext cx="776545" cy="808356"/>
            <a:chOff x="1601806" y="2829808"/>
            <a:chExt cx="3126835" cy="3254924"/>
          </a:xfrm>
          <a:solidFill>
            <a:srgbClr val="282F39"/>
          </a:solidFill>
        </p:grpSpPr>
        <p:sp>
          <p:nvSpPr>
            <p:cNvPr id="77" name="Freeform 46">
              <a:extLst>
                <a:ext uri="{FF2B5EF4-FFF2-40B4-BE49-F238E27FC236}">
                  <a16:creationId xmlns:a16="http://schemas.microsoft.com/office/drawing/2014/main" id="{AB36F6F4-4B69-4E5E-B6A7-A76CDDA172FB}"/>
                </a:ext>
              </a:extLst>
            </p:cNvPr>
            <p:cNvSpPr>
              <a:spLocks/>
            </p:cNvSpPr>
            <p:nvPr/>
          </p:nvSpPr>
          <p:spPr bwMode="auto">
            <a:xfrm>
              <a:off x="2405448" y="5210903"/>
              <a:ext cx="1112465" cy="873829"/>
            </a:xfrm>
            <a:custGeom>
              <a:avLst/>
              <a:gdLst>
                <a:gd name="T0" fmla="*/ 404 w 806"/>
                <a:gd name="T1" fmla="*/ 628 h 628"/>
                <a:gd name="T2" fmla="*/ 285 w 806"/>
                <a:gd name="T3" fmla="*/ 538 h 628"/>
                <a:gd name="T4" fmla="*/ 13 w 806"/>
                <a:gd name="T5" fmla="*/ 154 h 628"/>
                <a:gd name="T6" fmla="*/ 0 w 806"/>
                <a:gd name="T7" fmla="*/ 135 h 628"/>
                <a:gd name="T8" fmla="*/ 77 w 806"/>
                <a:gd name="T9" fmla="*/ 111 h 628"/>
                <a:gd name="T10" fmla="*/ 410 w 806"/>
                <a:gd name="T11" fmla="*/ 5 h 628"/>
                <a:gd name="T12" fmla="*/ 442 w 806"/>
                <a:gd name="T13" fmla="*/ 15 h 628"/>
                <a:gd name="T14" fmla="*/ 620 w 806"/>
                <a:gd name="T15" fmla="*/ 279 h 628"/>
                <a:gd name="T16" fmla="*/ 756 w 806"/>
                <a:gd name="T17" fmla="*/ 389 h 628"/>
                <a:gd name="T18" fmla="*/ 804 w 806"/>
                <a:gd name="T19" fmla="*/ 464 h 628"/>
                <a:gd name="T20" fmla="*/ 750 w 806"/>
                <a:gd name="T21" fmla="*/ 530 h 628"/>
                <a:gd name="T22" fmla="*/ 465 w 806"/>
                <a:gd name="T23" fmla="*/ 620 h 628"/>
                <a:gd name="T24" fmla="*/ 436 w 806"/>
                <a:gd name="T25" fmla="*/ 628 h 628"/>
                <a:gd name="T26" fmla="*/ 404 w 806"/>
                <a:gd name="T27"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6" h="628">
                  <a:moveTo>
                    <a:pt x="404" y="628"/>
                  </a:moveTo>
                  <a:cubicBezTo>
                    <a:pt x="349" y="618"/>
                    <a:pt x="316" y="582"/>
                    <a:pt x="285" y="538"/>
                  </a:cubicBezTo>
                  <a:cubicBezTo>
                    <a:pt x="196" y="409"/>
                    <a:pt x="104" y="282"/>
                    <a:pt x="13" y="154"/>
                  </a:cubicBezTo>
                  <a:cubicBezTo>
                    <a:pt x="9" y="148"/>
                    <a:pt x="5" y="143"/>
                    <a:pt x="0" y="135"/>
                  </a:cubicBezTo>
                  <a:cubicBezTo>
                    <a:pt x="27" y="126"/>
                    <a:pt x="52" y="119"/>
                    <a:pt x="77" y="111"/>
                  </a:cubicBezTo>
                  <a:cubicBezTo>
                    <a:pt x="188" y="75"/>
                    <a:pt x="299" y="41"/>
                    <a:pt x="410" y="5"/>
                  </a:cubicBezTo>
                  <a:cubicBezTo>
                    <a:pt x="425" y="0"/>
                    <a:pt x="433" y="2"/>
                    <a:pt x="442" y="15"/>
                  </a:cubicBezTo>
                  <a:cubicBezTo>
                    <a:pt x="501" y="104"/>
                    <a:pt x="561" y="191"/>
                    <a:pt x="620" y="279"/>
                  </a:cubicBezTo>
                  <a:cubicBezTo>
                    <a:pt x="654" y="329"/>
                    <a:pt x="699" y="366"/>
                    <a:pt x="756" y="389"/>
                  </a:cubicBezTo>
                  <a:cubicBezTo>
                    <a:pt x="790" y="403"/>
                    <a:pt x="806" y="428"/>
                    <a:pt x="804" y="464"/>
                  </a:cubicBezTo>
                  <a:cubicBezTo>
                    <a:pt x="803" y="495"/>
                    <a:pt x="783" y="519"/>
                    <a:pt x="750" y="530"/>
                  </a:cubicBezTo>
                  <a:cubicBezTo>
                    <a:pt x="655" y="560"/>
                    <a:pt x="560" y="590"/>
                    <a:pt x="465" y="620"/>
                  </a:cubicBezTo>
                  <a:cubicBezTo>
                    <a:pt x="455" y="623"/>
                    <a:pt x="446" y="625"/>
                    <a:pt x="436" y="628"/>
                  </a:cubicBezTo>
                  <a:cubicBezTo>
                    <a:pt x="425" y="628"/>
                    <a:pt x="415" y="628"/>
                    <a:pt x="404" y="6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282F39"/>
                </a:solidFill>
                <a:effectLst/>
                <a:uLnTx/>
                <a:uFillTx/>
                <a:latin typeface="Calibri" panose="020F0502020204030204"/>
              </a:endParaRPr>
            </a:p>
          </p:txBody>
        </p:sp>
        <p:sp>
          <p:nvSpPr>
            <p:cNvPr id="78" name="Freeform 47">
              <a:extLst>
                <a:ext uri="{FF2B5EF4-FFF2-40B4-BE49-F238E27FC236}">
                  <a16:creationId xmlns:a16="http://schemas.microsoft.com/office/drawing/2014/main" id="{FF986276-3CDE-4200-B026-6B3E9247CC6F}"/>
                </a:ext>
              </a:extLst>
            </p:cNvPr>
            <p:cNvSpPr>
              <a:spLocks/>
            </p:cNvSpPr>
            <p:nvPr/>
          </p:nvSpPr>
          <p:spPr bwMode="auto">
            <a:xfrm>
              <a:off x="2779194" y="2829808"/>
              <a:ext cx="1949447" cy="2244230"/>
            </a:xfrm>
            <a:custGeom>
              <a:avLst/>
              <a:gdLst>
                <a:gd name="T0" fmla="*/ 0 w 1413"/>
                <a:gd name="T1" fmla="*/ 723 h 1613"/>
                <a:gd name="T2" fmla="*/ 906 w 1413"/>
                <a:gd name="T3" fmla="*/ 0 h 1613"/>
                <a:gd name="T4" fmla="*/ 1413 w 1413"/>
                <a:gd name="T5" fmla="*/ 1613 h 1613"/>
                <a:gd name="T6" fmla="*/ 257 w 1413"/>
                <a:gd name="T7" fmla="*/ 1540 h 1613"/>
                <a:gd name="T8" fmla="*/ 0 w 1413"/>
                <a:gd name="T9" fmla="*/ 723 h 1613"/>
              </a:gdLst>
              <a:ahLst/>
              <a:cxnLst>
                <a:cxn ang="0">
                  <a:pos x="T0" y="T1"/>
                </a:cxn>
                <a:cxn ang="0">
                  <a:pos x="T2" y="T3"/>
                </a:cxn>
                <a:cxn ang="0">
                  <a:pos x="T4" y="T5"/>
                </a:cxn>
                <a:cxn ang="0">
                  <a:pos x="T6" y="T7"/>
                </a:cxn>
                <a:cxn ang="0">
                  <a:pos x="T8" y="T9"/>
                </a:cxn>
              </a:cxnLst>
              <a:rect l="0" t="0" r="r" b="b"/>
              <a:pathLst>
                <a:path w="1413" h="1613">
                  <a:moveTo>
                    <a:pt x="0" y="723"/>
                  </a:moveTo>
                  <a:cubicBezTo>
                    <a:pt x="359" y="555"/>
                    <a:pt x="648" y="300"/>
                    <a:pt x="906" y="0"/>
                  </a:cubicBezTo>
                  <a:cubicBezTo>
                    <a:pt x="1075" y="539"/>
                    <a:pt x="1244" y="1074"/>
                    <a:pt x="1413" y="1613"/>
                  </a:cubicBezTo>
                  <a:cubicBezTo>
                    <a:pt x="1031" y="1516"/>
                    <a:pt x="648" y="1473"/>
                    <a:pt x="257" y="1540"/>
                  </a:cubicBezTo>
                  <a:cubicBezTo>
                    <a:pt x="171" y="1267"/>
                    <a:pt x="86" y="996"/>
                    <a:pt x="0" y="7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282F39"/>
                </a:solidFill>
                <a:effectLst/>
                <a:uLnTx/>
                <a:uFillTx/>
                <a:latin typeface="Calibri" panose="020F0502020204030204"/>
              </a:endParaRPr>
            </a:p>
          </p:txBody>
        </p:sp>
        <p:sp>
          <p:nvSpPr>
            <p:cNvPr id="79" name="Freeform 48">
              <a:extLst>
                <a:ext uri="{FF2B5EF4-FFF2-40B4-BE49-F238E27FC236}">
                  <a16:creationId xmlns:a16="http://schemas.microsoft.com/office/drawing/2014/main" id="{FA71D7B2-05C3-4135-B1AF-BA81E23BE48A}"/>
                </a:ext>
              </a:extLst>
            </p:cNvPr>
            <p:cNvSpPr>
              <a:spLocks/>
            </p:cNvSpPr>
            <p:nvPr/>
          </p:nvSpPr>
          <p:spPr bwMode="auto">
            <a:xfrm>
              <a:off x="1601806" y="3896651"/>
              <a:ext cx="1338819" cy="1400232"/>
            </a:xfrm>
            <a:custGeom>
              <a:avLst/>
              <a:gdLst>
                <a:gd name="T0" fmla="*/ 713 w 970"/>
                <a:gd name="T1" fmla="*/ 0 h 1006"/>
                <a:gd name="T2" fmla="*/ 970 w 970"/>
                <a:gd name="T3" fmla="*/ 817 h 1006"/>
                <a:gd name="T4" fmla="*/ 825 w 970"/>
                <a:gd name="T5" fmla="*/ 862 h 1006"/>
                <a:gd name="T6" fmla="*/ 541 w 970"/>
                <a:gd name="T7" fmla="*/ 948 h 1006"/>
                <a:gd name="T8" fmla="*/ 26 w 970"/>
                <a:gd name="T9" fmla="*/ 587 h 1006"/>
                <a:gd name="T10" fmla="*/ 318 w 970"/>
                <a:gd name="T11" fmla="*/ 125 h 1006"/>
                <a:gd name="T12" fmla="*/ 713 w 970"/>
                <a:gd name="T13" fmla="*/ 0 h 1006"/>
              </a:gdLst>
              <a:ahLst/>
              <a:cxnLst>
                <a:cxn ang="0">
                  <a:pos x="T0" y="T1"/>
                </a:cxn>
                <a:cxn ang="0">
                  <a:pos x="T2" y="T3"/>
                </a:cxn>
                <a:cxn ang="0">
                  <a:pos x="T4" y="T5"/>
                </a:cxn>
                <a:cxn ang="0">
                  <a:pos x="T6" y="T7"/>
                </a:cxn>
                <a:cxn ang="0">
                  <a:pos x="T8" y="T9"/>
                </a:cxn>
                <a:cxn ang="0">
                  <a:pos x="T10" y="T11"/>
                </a:cxn>
                <a:cxn ang="0">
                  <a:pos x="T12" y="T13"/>
                </a:cxn>
              </a:cxnLst>
              <a:rect l="0" t="0" r="r" b="b"/>
              <a:pathLst>
                <a:path w="970" h="1006">
                  <a:moveTo>
                    <a:pt x="713" y="0"/>
                  </a:moveTo>
                  <a:cubicBezTo>
                    <a:pt x="799" y="274"/>
                    <a:pt x="884" y="544"/>
                    <a:pt x="970" y="817"/>
                  </a:cubicBezTo>
                  <a:cubicBezTo>
                    <a:pt x="920" y="832"/>
                    <a:pt x="873" y="847"/>
                    <a:pt x="825" y="862"/>
                  </a:cubicBezTo>
                  <a:cubicBezTo>
                    <a:pt x="731" y="891"/>
                    <a:pt x="638" y="926"/>
                    <a:pt x="541" y="948"/>
                  </a:cubicBezTo>
                  <a:cubicBezTo>
                    <a:pt x="297" y="1006"/>
                    <a:pt x="58" y="835"/>
                    <a:pt x="26" y="587"/>
                  </a:cubicBezTo>
                  <a:cubicBezTo>
                    <a:pt x="0" y="381"/>
                    <a:pt x="121" y="190"/>
                    <a:pt x="318" y="125"/>
                  </a:cubicBezTo>
                  <a:cubicBezTo>
                    <a:pt x="449" y="83"/>
                    <a:pt x="580" y="42"/>
                    <a:pt x="7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282F39"/>
                </a:solidFill>
                <a:effectLst/>
                <a:uLnTx/>
                <a:uFillTx/>
                <a:latin typeface="Calibri" panose="020F0502020204030204"/>
              </a:endParaRPr>
            </a:p>
          </p:txBody>
        </p:sp>
      </p:grpSp>
      <p:sp>
        <p:nvSpPr>
          <p:cNvPr id="80" name="Freeform 10">
            <a:extLst>
              <a:ext uri="{FF2B5EF4-FFF2-40B4-BE49-F238E27FC236}">
                <a16:creationId xmlns:a16="http://schemas.microsoft.com/office/drawing/2014/main" id="{D0885F61-60F8-4C9E-8F65-FCFB11D4604E}"/>
              </a:ext>
            </a:extLst>
          </p:cNvPr>
          <p:cNvSpPr>
            <a:spLocks noEditPoints="1"/>
          </p:cNvSpPr>
          <p:nvPr/>
        </p:nvSpPr>
        <p:spPr bwMode="auto">
          <a:xfrm>
            <a:off x="7048957" y="1719609"/>
            <a:ext cx="720448" cy="929067"/>
          </a:xfrm>
          <a:custGeom>
            <a:avLst/>
            <a:gdLst>
              <a:gd name="T0" fmla="*/ 507 w 554"/>
              <a:gd name="T1" fmla="*/ 408 h 714"/>
              <a:gd name="T2" fmla="*/ 507 w 554"/>
              <a:gd name="T3" fmla="*/ 428 h 714"/>
              <a:gd name="T4" fmla="*/ 485 w 554"/>
              <a:gd name="T5" fmla="*/ 444 h 714"/>
              <a:gd name="T6" fmla="*/ 503 w 554"/>
              <a:gd name="T7" fmla="*/ 466 h 714"/>
              <a:gd name="T8" fmla="*/ 493 w 554"/>
              <a:gd name="T9" fmla="*/ 500 h 714"/>
              <a:gd name="T10" fmla="*/ 497 w 554"/>
              <a:gd name="T11" fmla="*/ 560 h 714"/>
              <a:gd name="T12" fmla="*/ 424 w 554"/>
              <a:gd name="T13" fmla="*/ 568 h 714"/>
              <a:gd name="T14" fmla="*/ 375 w 554"/>
              <a:gd name="T15" fmla="*/ 562 h 714"/>
              <a:gd name="T16" fmla="*/ 327 w 554"/>
              <a:gd name="T17" fmla="*/ 703 h 714"/>
              <a:gd name="T18" fmla="*/ 217 w 554"/>
              <a:gd name="T19" fmla="*/ 651 h 714"/>
              <a:gd name="T20" fmla="*/ 131 w 554"/>
              <a:gd name="T21" fmla="*/ 609 h 714"/>
              <a:gd name="T22" fmla="*/ 78 w 554"/>
              <a:gd name="T23" fmla="*/ 579 h 714"/>
              <a:gd name="T24" fmla="*/ 79 w 554"/>
              <a:gd name="T25" fmla="*/ 441 h 714"/>
              <a:gd name="T26" fmla="*/ 28 w 554"/>
              <a:gd name="T27" fmla="*/ 353 h 714"/>
              <a:gd name="T28" fmla="*/ 2 w 554"/>
              <a:gd name="T29" fmla="*/ 202 h 714"/>
              <a:gd name="T30" fmla="*/ 64 w 554"/>
              <a:gd name="T31" fmla="*/ 63 h 714"/>
              <a:gd name="T32" fmla="*/ 173 w 554"/>
              <a:gd name="T33" fmla="*/ 10 h 714"/>
              <a:gd name="T34" fmla="*/ 294 w 554"/>
              <a:gd name="T35" fmla="*/ 4 h 714"/>
              <a:gd name="T36" fmla="*/ 468 w 554"/>
              <a:gd name="T37" fmla="*/ 117 h 714"/>
              <a:gd name="T38" fmla="*/ 496 w 554"/>
              <a:gd name="T39" fmla="*/ 232 h 714"/>
              <a:gd name="T40" fmla="*/ 541 w 554"/>
              <a:gd name="T41" fmla="*/ 332 h 714"/>
              <a:gd name="T42" fmla="*/ 552 w 554"/>
              <a:gd name="T43" fmla="*/ 361 h 714"/>
              <a:gd name="T44" fmla="*/ 504 w 554"/>
              <a:gd name="T45" fmla="*/ 385 h 714"/>
              <a:gd name="T46" fmla="*/ 131 w 554"/>
              <a:gd name="T47" fmla="*/ 210 h 714"/>
              <a:gd name="T48" fmla="*/ 82 w 554"/>
              <a:gd name="T49" fmla="*/ 222 h 714"/>
              <a:gd name="T50" fmla="*/ 124 w 554"/>
              <a:gd name="T51" fmla="*/ 250 h 714"/>
              <a:gd name="T52" fmla="*/ 144 w 554"/>
              <a:gd name="T53" fmla="*/ 238 h 714"/>
              <a:gd name="T54" fmla="*/ 167 w 554"/>
              <a:gd name="T55" fmla="*/ 310 h 714"/>
              <a:gd name="T56" fmla="*/ 226 w 554"/>
              <a:gd name="T57" fmla="*/ 294 h 714"/>
              <a:gd name="T58" fmla="*/ 211 w 554"/>
              <a:gd name="T59" fmla="*/ 241 h 714"/>
              <a:gd name="T60" fmla="*/ 275 w 554"/>
              <a:gd name="T61" fmla="*/ 260 h 714"/>
              <a:gd name="T62" fmla="*/ 279 w 554"/>
              <a:gd name="T63" fmla="*/ 280 h 714"/>
              <a:gd name="T64" fmla="*/ 337 w 554"/>
              <a:gd name="T65" fmla="*/ 264 h 714"/>
              <a:gd name="T66" fmla="*/ 325 w 554"/>
              <a:gd name="T67" fmla="*/ 215 h 714"/>
              <a:gd name="T68" fmla="*/ 346 w 554"/>
              <a:gd name="T69" fmla="*/ 192 h 714"/>
              <a:gd name="T70" fmla="*/ 366 w 554"/>
              <a:gd name="T71" fmla="*/ 149 h 714"/>
              <a:gd name="T72" fmla="*/ 312 w 554"/>
              <a:gd name="T73" fmla="*/ 163 h 714"/>
              <a:gd name="T74" fmla="*/ 293 w 554"/>
              <a:gd name="T75" fmla="*/ 94 h 714"/>
              <a:gd name="T76" fmla="*/ 269 w 554"/>
              <a:gd name="T77" fmla="*/ 96 h 714"/>
              <a:gd name="T78" fmla="*/ 239 w 554"/>
              <a:gd name="T79" fmla="*/ 113 h 714"/>
              <a:gd name="T80" fmla="*/ 201 w 554"/>
              <a:gd name="T81" fmla="*/ 172 h 714"/>
              <a:gd name="T82" fmla="*/ 177 w 554"/>
              <a:gd name="T83" fmla="*/ 120 h 714"/>
              <a:gd name="T84" fmla="*/ 137 w 554"/>
              <a:gd name="T85" fmla="*/ 21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54" h="714">
                <a:moveTo>
                  <a:pt x="504" y="385"/>
                </a:moveTo>
                <a:cubicBezTo>
                  <a:pt x="505" y="392"/>
                  <a:pt x="506" y="400"/>
                  <a:pt x="507" y="408"/>
                </a:cubicBezTo>
                <a:cubicBezTo>
                  <a:pt x="508" y="413"/>
                  <a:pt x="509" y="418"/>
                  <a:pt x="509" y="423"/>
                </a:cubicBezTo>
                <a:cubicBezTo>
                  <a:pt x="509" y="425"/>
                  <a:pt x="508" y="427"/>
                  <a:pt x="507" y="428"/>
                </a:cubicBezTo>
                <a:cubicBezTo>
                  <a:pt x="500" y="432"/>
                  <a:pt x="494" y="437"/>
                  <a:pt x="487" y="441"/>
                </a:cubicBezTo>
                <a:cubicBezTo>
                  <a:pt x="487" y="442"/>
                  <a:pt x="486" y="442"/>
                  <a:pt x="485" y="444"/>
                </a:cubicBezTo>
                <a:cubicBezTo>
                  <a:pt x="490" y="449"/>
                  <a:pt x="496" y="454"/>
                  <a:pt x="501" y="459"/>
                </a:cubicBezTo>
                <a:cubicBezTo>
                  <a:pt x="503" y="461"/>
                  <a:pt x="504" y="463"/>
                  <a:pt x="503" y="466"/>
                </a:cubicBezTo>
                <a:cubicBezTo>
                  <a:pt x="499" y="475"/>
                  <a:pt x="496" y="485"/>
                  <a:pt x="493" y="495"/>
                </a:cubicBezTo>
                <a:cubicBezTo>
                  <a:pt x="493" y="496"/>
                  <a:pt x="493" y="498"/>
                  <a:pt x="493" y="500"/>
                </a:cubicBezTo>
                <a:cubicBezTo>
                  <a:pt x="497" y="511"/>
                  <a:pt x="502" y="522"/>
                  <a:pt x="504" y="533"/>
                </a:cubicBezTo>
                <a:cubicBezTo>
                  <a:pt x="507" y="543"/>
                  <a:pt x="505" y="553"/>
                  <a:pt x="497" y="560"/>
                </a:cubicBezTo>
                <a:cubicBezTo>
                  <a:pt x="494" y="563"/>
                  <a:pt x="491" y="564"/>
                  <a:pt x="487" y="565"/>
                </a:cubicBezTo>
                <a:cubicBezTo>
                  <a:pt x="466" y="570"/>
                  <a:pt x="445" y="570"/>
                  <a:pt x="424" y="568"/>
                </a:cubicBezTo>
                <a:cubicBezTo>
                  <a:pt x="409" y="567"/>
                  <a:pt x="394" y="565"/>
                  <a:pt x="379" y="563"/>
                </a:cubicBezTo>
                <a:cubicBezTo>
                  <a:pt x="378" y="562"/>
                  <a:pt x="377" y="562"/>
                  <a:pt x="375" y="562"/>
                </a:cubicBezTo>
                <a:cubicBezTo>
                  <a:pt x="367" y="613"/>
                  <a:pt x="358" y="663"/>
                  <a:pt x="349" y="714"/>
                </a:cubicBezTo>
                <a:cubicBezTo>
                  <a:pt x="341" y="710"/>
                  <a:pt x="334" y="707"/>
                  <a:pt x="327" y="703"/>
                </a:cubicBezTo>
                <a:cubicBezTo>
                  <a:pt x="307" y="694"/>
                  <a:pt x="287" y="684"/>
                  <a:pt x="267" y="675"/>
                </a:cubicBezTo>
                <a:cubicBezTo>
                  <a:pt x="250" y="667"/>
                  <a:pt x="234" y="659"/>
                  <a:pt x="217" y="651"/>
                </a:cubicBezTo>
                <a:cubicBezTo>
                  <a:pt x="200" y="643"/>
                  <a:pt x="183" y="635"/>
                  <a:pt x="166" y="626"/>
                </a:cubicBezTo>
                <a:cubicBezTo>
                  <a:pt x="154" y="621"/>
                  <a:pt x="143" y="614"/>
                  <a:pt x="131" y="609"/>
                </a:cubicBezTo>
                <a:cubicBezTo>
                  <a:pt x="115" y="601"/>
                  <a:pt x="98" y="594"/>
                  <a:pt x="82" y="586"/>
                </a:cubicBezTo>
                <a:cubicBezTo>
                  <a:pt x="78" y="585"/>
                  <a:pt x="78" y="583"/>
                  <a:pt x="78" y="579"/>
                </a:cubicBezTo>
                <a:cubicBezTo>
                  <a:pt x="79" y="545"/>
                  <a:pt x="80" y="511"/>
                  <a:pt x="80" y="477"/>
                </a:cubicBezTo>
                <a:cubicBezTo>
                  <a:pt x="80" y="465"/>
                  <a:pt x="80" y="453"/>
                  <a:pt x="79" y="441"/>
                </a:cubicBezTo>
                <a:cubicBezTo>
                  <a:pt x="79" y="439"/>
                  <a:pt x="78" y="436"/>
                  <a:pt x="76" y="435"/>
                </a:cubicBezTo>
                <a:cubicBezTo>
                  <a:pt x="56" y="410"/>
                  <a:pt x="40" y="382"/>
                  <a:pt x="28" y="353"/>
                </a:cubicBezTo>
                <a:cubicBezTo>
                  <a:pt x="20" y="334"/>
                  <a:pt x="13" y="314"/>
                  <a:pt x="9" y="294"/>
                </a:cubicBezTo>
                <a:cubicBezTo>
                  <a:pt x="2" y="264"/>
                  <a:pt x="0" y="233"/>
                  <a:pt x="2" y="202"/>
                </a:cubicBezTo>
                <a:cubicBezTo>
                  <a:pt x="3" y="181"/>
                  <a:pt x="7" y="159"/>
                  <a:pt x="15" y="138"/>
                </a:cubicBezTo>
                <a:cubicBezTo>
                  <a:pt x="25" y="109"/>
                  <a:pt x="41" y="84"/>
                  <a:pt x="64" y="63"/>
                </a:cubicBezTo>
                <a:cubicBezTo>
                  <a:pt x="81" y="48"/>
                  <a:pt x="100" y="35"/>
                  <a:pt x="122" y="27"/>
                </a:cubicBezTo>
                <a:cubicBezTo>
                  <a:pt x="139" y="20"/>
                  <a:pt x="155" y="14"/>
                  <a:pt x="173" y="10"/>
                </a:cubicBezTo>
                <a:cubicBezTo>
                  <a:pt x="190" y="6"/>
                  <a:pt x="207" y="5"/>
                  <a:pt x="225" y="3"/>
                </a:cubicBezTo>
                <a:cubicBezTo>
                  <a:pt x="248" y="0"/>
                  <a:pt x="271" y="1"/>
                  <a:pt x="294" y="4"/>
                </a:cubicBezTo>
                <a:cubicBezTo>
                  <a:pt x="340" y="9"/>
                  <a:pt x="382" y="23"/>
                  <a:pt x="418" y="53"/>
                </a:cubicBezTo>
                <a:cubicBezTo>
                  <a:pt x="439" y="71"/>
                  <a:pt x="456" y="92"/>
                  <a:pt x="468" y="117"/>
                </a:cubicBezTo>
                <a:cubicBezTo>
                  <a:pt x="479" y="138"/>
                  <a:pt x="486" y="160"/>
                  <a:pt x="490" y="183"/>
                </a:cubicBezTo>
                <a:cubicBezTo>
                  <a:pt x="493" y="199"/>
                  <a:pt x="495" y="216"/>
                  <a:pt x="496" y="232"/>
                </a:cubicBezTo>
                <a:cubicBezTo>
                  <a:pt x="496" y="246"/>
                  <a:pt x="501" y="257"/>
                  <a:pt x="507" y="268"/>
                </a:cubicBezTo>
                <a:cubicBezTo>
                  <a:pt x="518" y="290"/>
                  <a:pt x="530" y="311"/>
                  <a:pt x="541" y="332"/>
                </a:cubicBezTo>
                <a:cubicBezTo>
                  <a:pt x="546" y="341"/>
                  <a:pt x="548" y="351"/>
                  <a:pt x="552" y="361"/>
                </a:cubicBezTo>
                <a:cubicBezTo>
                  <a:pt x="552" y="361"/>
                  <a:pt x="552" y="361"/>
                  <a:pt x="552" y="361"/>
                </a:cubicBezTo>
                <a:cubicBezTo>
                  <a:pt x="554" y="373"/>
                  <a:pt x="550" y="379"/>
                  <a:pt x="538" y="381"/>
                </a:cubicBezTo>
                <a:cubicBezTo>
                  <a:pt x="527" y="382"/>
                  <a:pt x="516" y="383"/>
                  <a:pt x="504" y="385"/>
                </a:cubicBezTo>
                <a:close/>
                <a:moveTo>
                  <a:pt x="137" y="210"/>
                </a:moveTo>
                <a:cubicBezTo>
                  <a:pt x="134" y="210"/>
                  <a:pt x="133" y="210"/>
                  <a:pt x="131" y="210"/>
                </a:cubicBezTo>
                <a:cubicBezTo>
                  <a:pt x="123" y="209"/>
                  <a:pt x="116" y="209"/>
                  <a:pt x="108" y="209"/>
                </a:cubicBezTo>
                <a:cubicBezTo>
                  <a:pt x="97" y="209"/>
                  <a:pt x="88" y="213"/>
                  <a:pt x="82" y="222"/>
                </a:cubicBezTo>
                <a:cubicBezTo>
                  <a:pt x="72" y="238"/>
                  <a:pt x="83" y="255"/>
                  <a:pt x="101" y="257"/>
                </a:cubicBezTo>
                <a:cubicBezTo>
                  <a:pt x="110" y="258"/>
                  <a:pt x="117" y="255"/>
                  <a:pt x="124" y="250"/>
                </a:cubicBezTo>
                <a:cubicBezTo>
                  <a:pt x="131" y="246"/>
                  <a:pt x="137" y="242"/>
                  <a:pt x="144" y="238"/>
                </a:cubicBezTo>
                <a:cubicBezTo>
                  <a:pt x="144" y="238"/>
                  <a:pt x="144" y="238"/>
                  <a:pt x="144" y="238"/>
                </a:cubicBezTo>
                <a:cubicBezTo>
                  <a:pt x="151" y="261"/>
                  <a:pt x="157" y="284"/>
                  <a:pt x="163" y="307"/>
                </a:cubicBezTo>
                <a:cubicBezTo>
                  <a:pt x="163" y="309"/>
                  <a:pt x="164" y="310"/>
                  <a:pt x="167" y="310"/>
                </a:cubicBezTo>
                <a:cubicBezTo>
                  <a:pt x="175" y="307"/>
                  <a:pt x="183" y="305"/>
                  <a:pt x="191" y="303"/>
                </a:cubicBezTo>
                <a:cubicBezTo>
                  <a:pt x="203" y="300"/>
                  <a:pt x="214" y="297"/>
                  <a:pt x="226" y="294"/>
                </a:cubicBezTo>
                <a:cubicBezTo>
                  <a:pt x="223" y="289"/>
                  <a:pt x="221" y="285"/>
                  <a:pt x="218" y="281"/>
                </a:cubicBezTo>
                <a:cubicBezTo>
                  <a:pt x="209" y="269"/>
                  <a:pt x="206" y="256"/>
                  <a:pt x="211" y="241"/>
                </a:cubicBezTo>
                <a:cubicBezTo>
                  <a:pt x="218" y="223"/>
                  <a:pt x="239" y="215"/>
                  <a:pt x="255" y="224"/>
                </a:cubicBezTo>
                <a:cubicBezTo>
                  <a:pt x="270" y="232"/>
                  <a:pt x="276" y="244"/>
                  <a:pt x="275" y="260"/>
                </a:cubicBezTo>
                <a:cubicBezTo>
                  <a:pt x="275" y="267"/>
                  <a:pt x="275" y="273"/>
                  <a:pt x="275" y="280"/>
                </a:cubicBezTo>
                <a:cubicBezTo>
                  <a:pt x="276" y="280"/>
                  <a:pt x="278" y="280"/>
                  <a:pt x="279" y="280"/>
                </a:cubicBezTo>
                <a:cubicBezTo>
                  <a:pt x="296" y="276"/>
                  <a:pt x="312" y="271"/>
                  <a:pt x="329" y="267"/>
                </a:cubicBezTo>
                <a:cubicBezTo>
                  <a:pt x="332" y="266"/>
                  <a:pt x="336" y="266"/>
                  <a:pt x="337" y="264"/>
                </a:cubicBezTo>
                <a:cubicBezTo>
                  <a:pt x="338" y="262"/>
                  <a:pt x="336" y="258"/>
                  <a:pt x="336" y="255"/>
                </a:cubicBezTo>
                <a:cubicBezTo>
                  <a:pt x="332" y="242"/>
                  <a:pt x="328" y="228"/>
                  <a:pt x="325" y="215"/>
                </a:cubicBezTo>
                <a:cubicBezTo>
                  <a:pt x="323" y="207"/>
                  <a:pt x="321" y="199"/>
                  <a:pt x="319" y="191"/>
                </a:cubicBezTo>
                <a:cubicBezTo>
                  <a:pt x="328" y="192"/>
                  <a:pt x="337" y="193"/>
                  <a:pt x="346" y="192"/>
                </a:cubicBezTo>
                <a:cubicBezTo>
                  <a:pt x="352" y="192"/>
                  <a:pt x="358" y="191"/>
                  <a:pt x="364" y="188"/>
                </a:cubicBezTo>
                <a:cubicBezTo>
                  <a:pt x="379" y="179"/>
                  <a:pt x="380" y="159"/>
                  <a:pt x="366" y="149"/>
                </a:cubicBezTo>
                <a:cubicBezTo>
                  <a:pt x="358" y="143"/>
                  <a:pt x="344" y="143"/>
                  <a:pt x="334" y="149"/>
                </a:cubicBezTo>
                <a:cubicBezTo>
                  <a:pt x="327" y="154"/>
                  <a:pt x="319" y="158"/>
                  <a:pt x="312" y="163"/>
                </a:cubicBezTo>
                <a:cubicBezTo>
                  <a:pt x="309" y="154"/>
                  <a:pt x="306" y="144"/>
                  <a:pt x="304" y="135"/>
                </a:cubicBezTo>
                <a:cubicBezTo>
                  <a:pt x="300" y="122"/>
                  <a:pt x="296" y="108"/>
                  <a:pt x="293" y="94"/>
                </a:cubicBezTo>
                <a:cubicBezTo>
                  <a:pt x="292" y="91"/>
                  <a:pt x="290" y="90"/>
                  <a:pt x="287" y="91"/>
                </a:cubicBezTo>
                <a:cubicBezTo>
                  <a:pt x="281" y="93"/>
                  <a:pt x="275" y="94"/>
                  <a:pt x="269" y="96"/>
                </a:cubicBezTo>
                <a:cubicBezTo>
                  <a:pt x="258" y="99"/>
                  <a:pt x="247" y="102"/>
                  <a:pt x="234" y="105"/>
                </a:cubicBezTo>
                <a:cubicBezTo>
                  <a:pt x="236" y="108"/>
                  <a:pt x="238" y="111"/>
                  <a:pt x="239" y="113"/>
                </a:cubicBezTo>
                <a:cubicBezTo>
                  <a:pt x="248" y="127"/>
                  <a:pt x="250" y="141"/>
                  <a:pt x="243" y="156"/>
                </a:cubicBezTo>
                <a:cubicBezTo>
                  <a:pt x="236" y="171"/>
                  <a:pt x="217" y="179"/>
                  <a:pt x="201" y="172"/>
                </a:cubicBezTo>
                <a:cubicBezTo>
                  <a:pt x="185" y="165"/>
                  <a:pt x="178" y="153"/>
                  <a:pt x="177" y="135"/>
                </a:cubicBezTo>
                <a:cubicBezTo>
                  <a:pt x="177" y="131"/>
                  <a:pt x="177" y="126"/>
                  <a:pt x="177" y="120"/>
                </a:cubicBezTo>
                <a:cubicBezTo>
                  <a:pt x="157" y="126"/>
                  <a:pt x="137" y="131"/>
                  <a:pt x="117" y="136"/>
                </a:cubicBezTo>
                <a:cubicBezTo>
                  <a:pt x="124" y="161"/>
                  <a:pt x="130" y="185"/>
                  <a:pt x="137" y="210"/>
                </a:cubicBezTo>
                <a:close/>
              </a:path>
            </a:pathLst>
          </a:custGeom>
          <a:solidFill>
            <a:srgbClr val="282F3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282F39"/>
              </a:solidFill>
              <a:effectLst/>
              <a:uLnTx/>
              <a:uFillTx/>
              <a:latin typeface="Calibri" panose="020F0502020204030204"/>
            </a:endParaRPr>
          </a:p>
        </p:txBody>
      </p:sp>
      <p:grpSp>
        <p:nvGrpSpPr>
          <p:cNvPr id="81" name="Group 83">
            <a:extLst>
              <a:ext uri="{FF2B5EF4-FFF2-40B4-BE49-F238E27FC236}">
                <a16:creationId xmlns:a16="http://schemas.microsoft.com/office/drawing/2014/main" id="{9CFD888D-7259-49B5-82DB-D27B1256A685}"/>
              </a:ext>
            </a:extLst>
          </p:cNvPr>
          <p:cNvGrpSpPr/>
          <p:nvPr/>
        </p:nvGrpSpPr>
        <p:grpSpPr>
          <a:xfrm rot="2247443">
            <a:off x="9817218" y="1666305"/>
            <a:ext cx="469817" cy="1018019"/>
            <a:chOff x="9490633" y="1499448"/>
            <a:chExt cx="1270458" cy="3028167"/>
          </a:xfrm>
          <a:solidFill>
            <a:srgbClr val="282F39"/>
          </a:solidFill>
        </p:grpSpPr>
        <p:sp>
          <p:nvSpPr>
            <p:cNvPr id="82" name="Freeform 5">
              <a:extLst>
                <a:ext uri="{FF2B5EF4-FFF2-40B4-BE49-F238E27FC236}">
                  <a16:creationId xmlns:a16="http://schemas.microsoft.com/office/drawing/2014/main" id="{3E4A49F3-E915-49B0-9857-BE0E1E865076}"/>
                </a:ext>
              </a:extLst>
            </p:cNvPr>
            <p:cNvSpPr>
              <a:spLocks noEditPoints="1"/>
            </p:cNvSpPr>
            <p:nvPr/>
          </p:nvSpPr>
          <p:spPr bwMode="auto">
            <a:xfrm>
              <a:off x="9730649" y="1907294"/>
              <a:ext cx="822910" cy="1768535"/>
            </a:xfrm>
            <a:custGeom>
              <a:avLst/>
              <a:gdLst>
                <a:gd name="T0" fmla="*/ 39 w 233"/>
                <a:gd name="T1" fmla="*/ 495 h 500"/>
                <a:gd name="T2" fmla="*/ 32 w 233"/>
                <a:gd name="T3" fmla="*/ 475 h 500"/>
                <a:gd name="T4" fmla="*/ 10 w 233"/>
                <a:gd name="T5" fmla="*/ 385 h 500"/>
                <a:gd name="T6" fmla="*/ 1 w 233"/>
                <a:gd name="T7" fmla="*/ 262 h 500"/>
                <a:gd name="T8" fmla="*/ 14 w 233"/>
                <a:gd name="T9" fmla="*/ 133 h 500"/>
                <a:gd name="T10" fmla="*/ 43 w 233"/>
                <a:gd name="T11" fmla="*/ 30 h 500"/>
                <a:gd name="T12" fmla="*/ 53 w 233"/>
                <a:gd name="T13" fmla="*/ 4 h 500"/>
                <a:gd name="T14" fmla="*/ 59 w 233"/>
                <a:gd name="T15" fmla="*/ 0 h 500"/>
                <a:gd name="T16" fmla="*/ 157 w 233"/>
                <a:gd name="T17" fmla="*/ 3 h 500"/>
                <a:gd name="T18" fmla="*/ 183 w 233"/>
                <a:gd name="T19" fmla="*/ 3 h 500"/>
                <a:gd name="T20" fmla="*/ 190 w 233"/>
                <a:gd name="T21" fmla="*/ 8 h 500"/>
                <a:gd name="T22" fmla="*/ 226 w 233"/>
                <a:gd name="T23" fmla="*/ 170 h 500"/>
                <a:gd name="T24" fmla="*/ 215 w 233"/>
                <a:gd name="T25" fmla="*/ 378 h 500"/>
                <a:gd name="T26" fmla="*/ 179 w 233"/>
                <a:gd name="T27" fmla="*/ 497 h 500"/>
                <a:gd name="T28" fmla="*/ 174 w 233"/>
                <a:gd name="T29" fmla="*/ 500 h 500"/>
                <a:gd name="T30" fmla="*/ 90 w 233"/>
                <a:gd name="T31" fmla="*/ 497 h 500"/>
                <a:gd name="T32" fmla="*/ 44 w 233"/>
                <a:gd name="T33" fmla="*/ 496 h 500"/>
                <a:gd name="T34" fmla="*/ 39 w 233"/>
                <a:gd name="T35" fmla="*/ 495 h 500"/>
                <a:gd name="T36" fmla="*/ 148 w 233"/>
                <a:gd name="T37" fmla="*/ 145 h 500"/>
                <a:gd name="T38" fmla="*/ 154 w 233"/>
                <a:gd name="T39" fmla="*/ 80 h 500"/>
                <a:gd name="T40" fmla="*/ 90 w 233"/>
                <a:gd name="T41" fmla="*/ 74 h 500"/>
                <a:gd name="T42" fmla="*/ 83 w 233"/>
                <a:gd name="T43" fmla="*/ 139 h 500"/>
                <a:gd name="T44" fmla="*/ 148 w 233"/>
                <a:gd name="T45" fmla="*/ 145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3" h="500">
                  <a:moveTo>
                    <a:pt x="39" y="495"/>
                  </a:moveTo>
                  <a:cubicBezTo>
                    <a:pt x="36" y="488"/>
                    <a:pt x="34" y="481"/>
                    <a:pt x="32" y="475"/>
                  </a:cubicBezTo>
                  <a:cubicBezTo>
                    <a:pt x="22" y="445"/>
                    <a:pt x="15" y="415"/>
                    <a:pt x="10" y="385"/>
                  </a:cubicBezTo>
                  <a:cubicBezTo>
                    <a:pt x="3" y="344"/>
                    <a:pt x="0" y="303"/>
                    <a:pt x="1" y="262"/>
                  </a:cubicBezTo>
                  <a:cubicBezTo>
                    <a:pt x="1" y="219"/>
                    <a:pt x="5" y="176"/>
                    <a:pt x="14" y="133"/>
                  </a:cubicBezTo>
                  <a:cubicBezTo>
                    <a:pt x="20" y="98"/>
                    <a:pt x="30" y="63"/>
                    <a:pt x="43" y="30"/>
                  </a:cubicBezTo>
                  <a:cubicBezTo>
                    <a:pt x="46" y="21"/>
                    <a:pt x="49" y="13"/>
                    <a:pt x="53" y="4"/>
                  </a:cubicBezTo>
                  <a:cubicBezTo>
                    <a:pt x="54" y="1"/>
                    <a:pt x="55" y="0"/>
                    <a:pt x="59" y="0"/>
                  </a:cubicBezTo>
                  <a:cubicBezTo>
                    <a:pt x="91" y="1"/>
                    <a:pt x="124" y="2"/>
                    <a:pt x="157" y="3"/>
                  </a:cubicBezTo>
                  <a:cubicBezTo>
                    <a:pt x="165" y="3"/>
                    <a:pt x="174" y="3"/>
                    <a:pt x="183" y="3"/>
                  </a:cubicBezTo>
                  <a:cubicBezTo>
                    <a:pt x="186" y="3"/>
                    <a:pt x="188" y="4"/>
                    <a:pt x="190" y="8"/>
                  </a:cubicBezTo>
                  <a:cubicBezTo>
                    <a:pt x="210" y="60"/>
                    <a:pt x="221" y="115"/>
                    <a:pt x="226" y="170"/>
                  </a:cubicBezTo>
                  <a:cubicBezTo>
                    <a:pt x="233" y="240"/>
                    <a:pt x="229" y="309"/>
                    <a:pt x="215" y="378"/>
                  </a:cubicBezTo>
                  <a:cubicBezTo>
                    <a:pt x="207" y="419"/>
                    <a:pt x="195" y="459"/>
                    <a:pt x="179" y="497"/>
                  </a:cubicBezTo>
                  <a:cubicBezTo>
                    <a:pt x="178" y="498"/>
                    <a:pt x="176" y="500"/>
                    <a:pt x="174" y="500"/>
                  </a:cubicBezTo>
                  <a:cubicBezTo>
                    <a:pt x="146" y="499"/>
                    <a:pt x="118" y="498"/>
                    <a:pt x="90" y="497"/>
                  </a:cubicBezTo>
                  <a:cubicBezTo>
                    <a:pt x="75" y="497"/>
                    <a:pt x="59" y="497"/>
                    <a:pt x="44" y="496"/>
                  </a:cubicBezTo>
                  <a:cubicBezTo>
                    <a:pt x="42" y="496"/>
                    <a:pt x="40" y="496"/>
                    <a:pt x="39" y="495"/>
                  </a:cubicBezTo>
                  <a:close/>
                  <a:moveTo>
                    <a:pt x="148" y="145"/>
                  </a:moveTo>
                  <a:cubicBezTo>
                    <a:pt x="168" y="129"/>
                    <a:pt x="171" y="100"/>
                    <a:pt x="154" y="80"/>
                  </a:cubicBezTo>
                  <a:cubicBezTo>
                    <a:pt x="139" y="61"/>
                    <a:pt x="109" y="58"/>
                    <a:pt x="90" y="74"/>
                  </a:cubicBezTo>
                  <a:cubicBezTo>
                    <a:pt x="70" y="90"/>
                    <a:pt x="67" y="119"/>
                    <a:pt x="83" y="139"/>
                  </a:cubicBezTo>
                  <a:cubicBezTo>
                    <a:pt x="99" y="159"/>
                    <a:pt x="128" y="161"/>
                    <a:pt x="148"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282F39"/>
                </a:solidFill>
                <a:effectLst/>
                <a:uLnTx/>
                <a:uFillTx/>
                <a:latin typeface="Calibri" panose="020F0502020204030204"/>
              </a:endParaRPr>
            </a:p>
          </p:txBody>
        </p:sp>
        <p:sp>
          <p:nvSpPr>
            <p:cNvPr id="83" name="Freeform 6">
              <a:extLst>
                <a:ext uri="{FF2B5EF4-FFF2-40B4-BE49-F238E27FC236}">
                  <a16:creationId xmlns:a16="http://schemas.microsoft.com/office/drawing/2014/main" id="{CB8968CC-8E27-4C59-AD5A-ADBDD7A34394}"/>
                </a:ext>
              </a:extLst>
            </p:cNvPr>
            <p:cNvSpPr>
              <a:spLocks/>
            </p:cNvSpPr>
            <p:nvPr/>
          </p:nvSpPr>
          <p:spPr bwMode="auto">
            <a:xfrm>
              <a:off x="10439867" y="3109176"/>
              <a:ext cx="321224" cy="927579"/>
            </a:xfrm>
            <a:custGeom>
              <a:avLst/>
              <a:gdLst>
                <a:gd name="T0" fmla="*/ 38 w 91"/>
                <a:gd name="T1" fmla="*/ 0 h 262"/>
                <a:gd name="T2" fmla="*/ 53 w 91"/>
                <a:gd name="T3" fmla="*/ 12 h 262"/>
                <a:gd name="T4" fmla="*/ 83 w 91"/>
                <a:gd name="T5" fmla="*/ 36 h 262"/>
                <a:gd name="T6" fmla="*/ 89 w 91"/>
                <a:gd name="T7" fmla="*/ 42 h 262"/>
                <a:gd name="T8" fmla="*/ 90 w 91"/>
                <a:gd name="T9" fmla="*/ 47 h 262"/>
                <a:gd name="T10" fmla="*/ 71 w 91"/>
                <a:gd name="T11" fmla="*/ 164 h 262"/>
                <a:gd name="T12" fmla="*/ 57 w 91"/>
                <a:gd name="T13" fmla="*/ 256 h 262"/>
                <a:gd name="T14" fmla="*/ 55 w 91"/>
                <a:gd name="T15" fmla="*/ 262 h 262"/>
                <a:gd name="T16" fmla="*/ 49 w 91"/>
                <a:gd name="T17" fmla="*/ 248 h 262"/>
                <a:gd name="T18" fmla="*/ 23 w 91"/>
                <a:gd name="T19" fmla="*/ 194 h 262"/>
                <a:gd name="T20" fmla="*/ 5 w 91"/>
                <a:gd name="T21" fmla="*/ 157 h 262"/>
                <a:gd name="T22" fmla="*/ 4 w 91"/>
                <a:gd name="T23" fmla="*/ 134 h 262"/>
                <a:gd name="T24" fmla="*/ 37 w 91"/>
                <a:gd name="T25" fmla="*/ 4 h 262"/>
                <a:gd name="T26" fmla="*/ 38 w 91"/>
                <a:gd name="T27"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262">
                  <a:moveTo>
                    <a:pt x="38" y="0"/>
                  </a:moveTo>
                  <a:cubicBezTo>
                    <a:pt x="43" y="4"/>
                    <a:pt x="48" y="8"/>
                    <a:pt x="53" y="12"/>
                  </a:cubicBezTo>
                  <a:cubicBezTo>
                    <a:pt x="63" y="20"/>
                    <a:pt x="73" y="28"/>
                    <a:pt x="83" y="36"/>
                  </a:cubicBezTo>
                  <a:cubicBezTo>
                    <a:pt x="85" y="38"/>
                    <a:pt x="88" y="40"/>
                    <a:pt x="89" y="42"/>
                  </a:cubicBezTo>
                  <a:cubicBezTo>
                    <a:pt x="90" y="43"/>
                    <a:pt x="91" y="46"/>
                    <a:pt x="90" y="47"/>
                  </a:cubicBezTo>
                  <a:cubicBezTo>
                    <a:pt x="84" y="86"/>
                    <a:pt x="78" y="125"/>
                    <a:pt x="71" y="164"/>
                  </a:cubicBezTo>
                  <a:cubicBezTo>
                    <a:pt x="66" y="195"/>
                    <a:pt x="61" y="225"/>
                    <a:pt x="57" y="256"/>
                  </a:cubicBezTo>
                  <a:cubicBezTo>
                    <a:pt x="56" y="258"/>
                    <a:pt x="56" y="259"/>
                    <a:pt x="55" y="262"/>
                  </a:cubicBezTo>
                  <a:cubicBezTo>
                    <a:pt x="53" y="257"/>
                    <a:pt x="51" y="252"/>
                    <a:pt x="49" y="248"/>
                  </a:cubicBezTo>
                  <a:cubicBezTo>
                    <a:pt x="40" y="230"/>
                    <a:pt x="32" y="212"/>
                    <a:pt x="23" y="194"/>
                  </a:cubicBezTo>
                  <a:cubicBezTo>
                    <a:pt x="17" y="182"/>
                    <a:pt x="12" y="169"/>
                    <a:pt x="5" y="157"/>
                  </a:cubicBezTo>
                  <a:cubicBezTo>
                    <a:pt x="0" y="149"/>
                    <a:pt x="1" y="142"/>
                    <a:pt x="4" y="134"/>
                  </a:cubicBezTo>
                  <a:cubicBezTo>
                    <a:pt x="20" y="92"/>
                    <a:pt x="30" y="48"/>
                    <a:pt x="37" y="4"/>
                  </a:cubicBezTo>
                  <a:cubicBezTo>
                    <a:pt x="37" y="3"/>
                    <a:pt x="37" y="2"/>
                    <a:pt x="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282F39"/>
                </a:solidFill>
                <a:effectLst/>
                <a:uLnTx/>
                <a:uFillTx/>
                <a:latin typeface="Calibri" panose="020F0502020204030204"/>
              </a:endParaRPr>
            </a:p>
          </p:txBody>
        </p:sp>
        <p:sp>
          <p:nvSpPr>
            <p:cNvPr id="84" name="Freeform 7">
              <a:extLst>
                <a:ext uri="{FF2B5EF4-FFF2-40B4-BE49-F238E27FC236}">
                  <a16:creationId xmlns:a16="http://schemas.microsoft.com/office/drawing/2014/main" id="{A8DDE057-1CA1-4385-8023-FE818A742C06}"/>
                </a:ext>
              </a:extLst>
            </p:cNvPr>
            <p:cNvSpPr>
              <a:spLocks/>
            </p:cNvSpPr>
            <p:nvPr/>
          </p:nvSpPr>
          <p:spPr bwMode="auto">
            <a:xfrm>
              <a:off x="9490633" y="3087521"/>
              <a:ext cx="295959" cy="913142"/>
            </a:xfrm>
            <a:custGeom>
              <a:avLst/>
              <a:gdLst>
                <a:gd name="T0" fmla="*/ 55 w 84"/>
                <a:gd name="T1" fmla="*/ 0 h 258"/>
                <a:gd name="T2" fmla="*/ 59 w 84"/>
                <a:gd name="T3" fmla="*/ 34 h 258"/>
                <a:gd name="T4" fmla="*/ 76 w 84"/>
                <a:gd name="T5" fmla="*/ 117 h 258"/>
                <a:gd name="T6" fmla="*/ 84 w 84"/>
                <a:gd name="T7" fmla="*/ 145 h 258"/>
                <a:gd name="T8" fmla="*/ 83 w 84"/>
                <a:gd name="T9" fmla="*/ 149 h 258"/>
                <a:gd name="T10" fmla="*/ 55 w 84"/>
                <a:gd name="T11" fmla="*/ 201 h 258"/>
                <a:gd name="T12" fmla="*/ 28 w 84"/>
                <a:gd name="T13" fmla="*/ 251 h 258"/>
                <a:gd name="T14" fmla="*/ 23 w 84"/>
                <a:gd name="T15" fmla="*/ 258 h 258"/>
                <a:gd name="T16" fmla="*/ 20 w 84"/>
                <a:gd name="T17" fmla="*/ 234 h 258"/>
                <a:gd name="T18" fmla="*/ 7 w 84"/>
                <a:gd name="T19" fmla="*/ 109 h 258"/>
                <a:gd name="T20" fmla="*/ 0 w 84"/>
                <a:gd name="T21" fmla="*/ 44 h 258"/>
                <a:gd name="T22" fmla="*/ 2 w 84"/>
                <a:gd name="T23" fmla="*/ 38 h 258"/>
                <a:gd name="T24" fmla="*/ 53 w 84"/>
                <a:gd name="T25" fmla="*/ 1 h 258"/>
                <a:gd name="T26" fmla="*/ 55 w 84"/>
                <a:gd name="T27"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258">
                  <a:moveTo>
                    <a:pt x="55" y="0"/>
                  </a:moveTo>
                  <a:cubicBezTo>
                    <a:pt x="56" y="12"/>
                    <a:pt x="57" y="23"/>
                    <a:pt x="59" y="34"/>
                  </a:cubicBezTo>
                  <a:cubicBezTo>
                    <a:pt x="63" y="62"/>
                    <a:pt x="68" y="90"/>
                    <a:pt x="76" y="117"/>
                  </a:cubicBezTo>
                  <a:cubicBezTo>
                    <a:pt x="79" y="127"/>
                    <a:pt x="81" y="136"/>
                    <a:pt x="84" y="145"/>
                  </a:cubicBezTo>
                  <a:cubicBezTo>
                    <a:pt x="84" y="146"/>
                    <a:pt x="84" y="148"/>
                    <a:pt x="83" y="149"/>
                  </a:cubicBezTo>
                  <a:cubicBezTo>
                    <a:pt x="74" y="167"/>
                    <a:pt x="65" y="184"/>
                    <a:pt x="55" y="201"/>
                  </a:cubicBezTo>
                  <a:cubicBezTo>
                    <a:pt x="46" y="218"/>
                    <a:pt x="37" y="234"/>
                    <a:pt x="28" y="251"/>
                  </a:cubicBezTo>
                  <a:cubicBezTo>
                    <a:pt x="27" y="253"/>
                    <a:pt x="25" y="256"/>
                    <a:pt x="23" y="258"/>
                  </a:cubicBezTo>
                  <a:cubicBezTo>
                    <a:pt x="22" y="250"/>
                    <a:pt x="21" y="242"/>
                    <a:pt x="20" y="234"/>
                  </a:cubicBezTo>
                  <a:cubicBezTo>
                    <a:pt x="16" y="193"/>
                    <a:pt x="11" y="151"/>
                    <a:pt x="7" y="109"/>
                  </a:cubicBezTo>
                  <a:cubicBezTo>
                    <a:pt x="5" y="88"/>
                    <a:pt x="2" y="66"/>
                    <a:pt x="0" y="44"/>
                  </a:cubicBezTo>
                  <a:cubicBezTo>
                    <a:pt x="0" y="42"/>
                    <a:pt x="1" y="39"/>
                    <a:pt x="2" y="38"/>
                  </a:cubicBezTo>
                  <a:cubicBezTo>
                    <a:pt x="19" y="26"/>
                    <a:pt x="36" y="13"/>
                    <a:pt x="53" y="1"/>
                  </a:cubicBezTo>
                  <a:cubicBezTo>
                    <a:pt x="54" y="0"/>
                    <a:pt x="54" y="0"/>
                    <a:pt x="5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282F39"/>
                </a:solidFill>
                <a:effectLst/>
                <a:uLnTx/>
                <a:uFillTx/>
                <a:latin typeface="Calibri" panose="020F0502020204030204"/>
              </a:endParaRPr>
            </a:p>
          </p:txBody>
        </p:sp>
        <p:sp>
          <p:nvSpPr>
            <p:cNvPr id="85" name="Freeform 8">
              <a:extLst>
                <a:ext uri="{FF2B5EF4-FFF2-40B4-BE49-F238E27FC236}">
                  <a16:creationId xmlns:a16="http://schemas.microsoft.com/office/drawing/2014/main" id="{41953759-8BB7-46B0-9DBF-AE93C9D34C3C}"/>
                </a:ext>
              </a:extLst>
            </p:cNvPr>
            <p:cNvSpPr>
              <a:spLocks/>
            </p:cNvSpPr>
            <p:nvPr/>
          </p:nvSpPr>
          <p:spPr bwMode="auto">
            <a:xfrm>
              <a:off x="9840731" y="3771475"/>
              <a:ext cx="517929" cy="756140"/>
            </a:xfrm>
            <a:custGeom>
              <a:avLst/>
              <a:gdLst>
                <a:gd name="T0" fmla="*/ 55 w 147"/>
                <a:gd name="T1" fmla="*/ 36 h 214"/>
                <a:gd name="T2" fmla="*/ 50 w 147"/>
                <a:gd name="T3" fmla="*/ 59 h 214"/>
                <a:gd name="T4" fmla="*/ 59 w 147"/>
                <a:gd name="T5" fmla="*/ 99 h 214"/>
                <a:gd name="T6" fmla="*/ 74 w 147"/>
                <a:gd name="T7" fmla="*/ 125 h 214"/>
                <a:gd name="T8" fmla="*/ 87 w 147"/>
                <a:gd name="T9" fmla="*/ 80 h 214"/>
                <a:gd name="T10" fmla="*/ 117 w 147"/>
                <a:gd name="T11" fmla="*/ 43 h 214"/>
                <a:gd name="T12" fmla="*/ 119 w 147"/>
                <a:gd name="T13" fmla="*/ 85 h 214"/>
                <a:gd name="T14" fmla="*/ 127 w 147"/>
                <a:gd name="T15" fmla="*/ 75 h 214"/>
                <a:gd name="T16" fmla="*/ 134 w 147"/>
                <a:gd name="T17" fmla="*/ 22 h 214"/>
                <a:gd name="T18" fmla="*/ 133 w 147"/>
                <a:gd name="T19" fmla="*/ 10 h 214"/>
                <a:gd name="T20" fmla="*/ 139 w 147"/>
                <a:gd name="T21" fmla="*/ 25 h 214"/>
                <a:gd name="T22" fmla="*/ 135 w 147"/>
                <a:gd name="T23" fmla="*/ 96 h 214"/>
                <a:gd name="T24" fmla="*/ 118 w 147"/>
                <a:gd name="T25" fmla="*/ 140 h 214"/>
                <a:gd name="T26" fmla="*/ 114 w 147"/>
                <a:gd name="T27" fmla="*/ 154 h 214"/>
                <a:gd name="T28" fmla="*/ 99 w 147"/>
                <a:gd name="T29" fmla="*/ 125 h 214"/>
                <a:gd name="T30" fmla="*/ 102 w 147"/>
                <a:gd name="T31" fmla="*/ 93 h 214"/>
                <a:gd name="T32" fmla="*/ 94 w 147"/>
                <a:gd name="T33" fmla="*/ 114 h 214"/>
                <a:gd name="T34" fmla="*/ 94 w 147"/>
                <a:gd name="T35" fmla="*/ 155 h 214"/>
                <a:gd name="T36" fmla="*/ 85 w 147"/>
                <a:gd name="T37" fmla="*/ 191 h 214"/>
                <a:gd name="T38" fmla="*/ 61 w 147"/>
                <a:gd name="T39" fmla="*/ 214 h 214"/>
                <a:gd name="T40" fmla="*/ 50 w 147"/>
                <a:gd name="T41" fmla="*/ 173 h 214"/>
                <a:gd name="T42" fmla="*/ 33 w 147"/>
                <a:gd name="T43" fmla="*/ 107 h 214"/>
                <a:gd name="T44" fmla="*/ 38 w 147"/>
                <a:gd name="T45" fmla="*/ 86 h 214"/>
                <a:gd name="T46" fmla="*/ 29 w 147"/>
                <a:gd name="T47" fmla="*/ 103 h 214"/>
                <a:gd name="T48" fmla="*/ 25 w 147"/>
                <a:gd name="T49" fmla="*/ 125 h 214"/>
                <a:gd name="T50" fmla="*/ 13 w 147"/>
                <a:gd name="T51" fmla="*/ 141 h 214"/>
                <a:gd name="T52" fmla="*/ 3 w 147"/>
                <a:gd name="T53" fmla="*/ 70 h 214"/>
                <a:gd name="T54" fmla="*/ 12 w 147"/>
                <a:gd name="T55" fmla="*/ 12 h 214"/>
                <a:gd name="T56" fmla="*/ 21 w 147"/>
                <a:gd name="T57" fmla="*/ 0 h 214"/>
                <a:gd name="T58" fmla="*/ 21 w 147"/>
                <a:gd name="T59" fmla="*/ 72 h 214"/>
                <a:gd name="T60" fmla="*/ 55 w 147"/>
                <a:gd name="T61" fmla="*/ 3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7" h="214">
                  <a:moveTo>
                    <a:pt x="55" y="36"/>
                  </a:moveTo>
                  <a:cubicBezTo>
                    <a:pt x="53" y="44"/>
                    <a:pt x="51" y="51"/>
                    <a:pt x="50" y="59"/>
                  </a:cubicBezTo>
                  <a:cubicBezTo>
                    <a:pt x="48" y="74"/>
                    <a:pt x="52" y="86"/>
                    <a:pt x="59" y="99"/>
                  </a:cubicBezTo>
                  <a:cubicBezTo>
                    <a:pt x="64" y="107"/>
                    <a:pt x="69" y="116"/>
                    <a:pt x="74" y="125"/>
                  </a:cubicBezTo>
                  <a:cubicBezTo>
                    <a:pt x="75" y="109"/>
                    <a:pt x="79" y="94"/>
                    <a:pt x="87" y="80"/>
                  </a:cubicBezTo>
                  <a:cubicBezTo>
                    <a:pt x="94" y="66"/>
                    <a:pt x="104" y="54"/>
                    <a:pt x="117" y="43"/>
                  </a:cubicBezTo>
                  <a:cubicBezTo>
                    <a:pt x="120" y="57"/>
                    <a:pt x="121" y="71"/>
                    <a:pt x="119" y="85"/>
                  </a:cubicBezTo>
                  <a:cubicBezTo>
                    <a:pt x="124" y="83"/>
                    <a:pt x="126" y="79"/>
                    <a:pt x="127" y="75"/>
                  </a:cubicBezTo>
                  <a:cubicBezTo>
                    <a:pt x="135" y="58"/>
                    <a:pt x="136" y="40"/>
                    <a:pt x="134" y="22"/>
                  </a:cubicBezTo>
                  <a:cubicBezTo>
                    <a:pt x="134" y="18"/>
                    <a:pt x="133" y="14"/>
                    <a:pt x="133" y="10"/>
                  </a:cubicBezTo>
                  <a:cubicBezTo>
                    <a:pt x="135" y="15"/>
                    <a:pt x="138" y="20"/>
                    <a:pt x="139" y="25"/>
                  </a:cubicBezTo>
                  <a:cubicBezTo>
                    <a:pt x="147" y="50"/>
                    <a:pt x="144" y="73"/>
                    <a:pt x="135" y="96"/>
                  </a:cubicBezTo>
                  <a:cubicBezTo>
                    <a:pt x="130" y="111"/>
                    <a:pt x="123" y="126"/>
                    <a:pt x="118" y="140"/>
                  </a:cubicBezTo>
                  <a:cubicBezTo>
                    <a:pt x="116" y="145"/>
                    <a:pt x="115" y="149"/>
                    <a:pt x="114" y="154"/>
                  </a:cubicBezTo>
                  <a:cubicBezTo>
                    <a:pt x="108" y="145"/>
                    <a:pt x="102" y="136"/>
                    <a:pt x="99" y="125"/>
                  </a:cubicBezTo>
                  <a:cubicBezTo>
                    <a:pt x="97" y="114"/>
                    <a:pt x="99" y="103"/>
                    <a:pt x="102" y="93"/>
                  </a:cubicBezTo>
                  <a:cubicBezTo>
                    <a:pt x="97" y="99"/>
                    <a:pt x="95" y="106"/>
                    <a:pt x="94" y="114"/>
                  </a:cubicBezTo>
                  <a:cubicBezTo>
                    <a:pt x="94" y="127"/>
                    <a:pt x="94" y="141"/>
                    <a:pt x="94" y="155"/>
                  </a:cubicBezTo>
                  <a:cubicBezTo>
                    <a:pt x="94" y="167"/>
                    <a:pt x="92" y="180"/>
                    <a:pt x="85" y="191"/>
                  </a:cubicBezTo>
                  <a:cubicBezTo>
                    <a:pt x="79" y="201"/>
                    <a:pt x="72" y="209"/>
                    <a:pt x="61" y="214"/>
                  </a:cubicBezTo>
                  <a:cubicBezTo>
                    <a:pt x="63" y="198"/>
                    <a:pt x="55" y="186"/>
                    <a:pt x="50" y="173"/>
                  </a:cubicBezTo>
                  <a:cubicBezTo>
                    <a:pt x="40" y="152"/>
                    <a:pt x="30" y="131"/>
                    <a:pt x="33" y="107"/>
                  </a:cubicBezTo>
                  <a:cubicBezTo>
                    <a:pt x="34" y="100"/>
                    <a:pt x="36" y="94"/>
                    <a:pt x="38" y="86"/>
                  </a:cubicBezTo>
                  <a:cubicBezTo>
                    <a:pt x="32" y="91"/>
                    <a:pt x="30" y="97"/>
                    <a:pt x="29" y="103"/>
                  </a:cubicBezTo>
                  <a:cubicBezTo>
                    <a:pt x="27" y="110"/>
                    <a:pt x="26" y="118"/>
                    <a:pt x="25" y="125"/>
                  </a:cubicBezTo>
                  <a:cubicBezTo>
                    <a:pt x="23" y="132"/>
                    <a:pt x="19" y="138"/>
                    <a:pt x="13" y="141"/>
                  </a:cubicBezTo>
                  <a:cubicBezTo>
                    <a:pt x="9" y="117"/>
                    <a:pt x="5" y="94"/>
                    <a:pt x="3" y="70"/>
                  </a:cubicBezTo>
                  <a:cubicBezTo>
                    <a:pt x="0" y="50"/>
                    <a:pt x="2" y="30"/>
                    <a:pt x="12" y="12"/>
                  </a:cubicBezTo>
                  <a:cubicBezTo>
                    <a:pt x="15" y="8"/>
                    <a:pt x="18" y="4"/>
                    <a:pt x="21" y="0"/>
                  </a:cubicBezTo>
                  <a:cubicBezTo>
                    <a:pt x="8" y="24"/>
                    <a:pt x="12" y="47"/>
                    <a:pt x="21" y="72"/>
                  </a:cubicBezTo>
                  <a:cubicBezTo>
                    <a:pt x="28" y="55"/>
                    <a:pt x="40" y="44"/>
                    <a:pt x="55"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282F39"/>
                </a:solidFill>
                <a:effectLst/>
                <a:uLnTx/>
                <a:uFillTx/>
                <a:latin typeface="Calibri" panose="020F0502020204030204"/>
              </a:endParaRPr>
            </a:p>
          </p:txBody>
        </p:sp>
        <p:sp>
          <p:nvSpPr>
            <p:cNvPr id="86" name="Freeform 9">
              <a:extLst>
                <a:ext uri="{FF2B5EF4-FFF2-40B4-BE49-F238E27FC236}">
                  <a16:creationId xmlns:a16="http://schemas.microsoft.com/office/drawing/2014/main" id="{116ED213-A63C-44F4-A0FC-3233B83BC82D}"/>
                </a:ext>
              </a:extLst>
            </p:cNvPr>
            <p:cNvSpPr>
              <a:spLocks/>
            </p:cNvSpPr>
            <p:nvPr/>
          </p:nvSpPr>
          <p:spPr bwMode="auto">
            <a:xfrm>
              <a:off x="9952618" y="1499448"/>
              <a:ext cx="420479" cy="364535"/>
            </a:xfrm>
            <a:custGeom>
              <a:avLst/>
              <a:gdLst>
                <a:gd name="T0" fmla="*/ 119 w 119"/>
                <a:gd name="T1" fmla="*/ 103 h 103"/>
                <a:gd name="T2" fmla="*/ 0 w 119"/>
                <a:gd name="T3" fmla="*/ 100 h 103"/>
                <a:gd name="T4" fmla="*/ 62 w 119"/>
                <a:gd name="T5" fmla="*/ 0 h 103"/>
                <a:gd name="T6" fmla="*/ 119 w 119"/>
                <a:gd name="T7" fmla="*/ 103 h 103"/>
              </a:gdLst>
              <a:ahLst/>
              <a:cxnLst>
                <a:cxn ang="0">
                  <a:pos x="T0" y="T1"/>
                </a:cxn>
                <a:cxn ang="0">
                  <a:pos x="T2" y="T3"/>
                </a:cxn>
                <a:cxn ang="0">
                  <a:pos x="T4" y="T5"/>
                </a:cxn>
                <a:cxn ang="0">
                  <a:pos x="T6" y="T7"/>
                </a:cxn>
              </a:cxnLst>
              <a:rect l="0" t="0" r="r" b="b"/>
              <a:pathLst>
                <a:path w="119" h="103">
                  <a:moveTo>
                    <a:pt x="119" y="103"/>
                  </a:moveTo>
                  <a:cubicBezTo>
                    <a:pt x="79" y="102"/>
                    <a:pt x="39" y="101"/>
                    <a:pt x="0" y="100"/>
                  </a:cubicBezTo>
                  <a:cubicBezTo>
                    <a:pt x="3" y="84"/>
                    <a:pt x="47" y="12"/>
                    <a:pt x="62" y="0"/>
                  </a:cubicBezTo>
                  <a:cubicBezTo>
                    <a:pt x="76" y="12"/>
                    <a:pt x="118" y="90"/>
                    <a:pt x="119"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282F39"/>
                </a:solidFill>
                <a:effectLst/>
                <a:uLnTx/>
                <a:uFillTx/>
                <a:latin typeface="Calibri" panose="020F0502020204030204"/>
              </a:endParaRPr>
            </a:p>
          </p:txBody>
        </p:sp>
      </p:grpSp>
    </p:spTree>
    <p:extLst>
      <p:ext uri="{BB962C8B-B14F-4D97-AF65-F5344CB8AC3E}">
        <p14:creationId xmlns:p14="http://schemas.microsoft.com/office/powerpoint/2010/main" val="10274012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869418" y="111283"/>
            <a:ext cx="4036802" cy="461665"/>
          </a:xfrm>
          <a:prstGeom prst="rect">
            <a:avLst/>
          </a:prstGeom>
          <a:noFill/>
        </p:spPr>
        <p:txBody>
          <a:bodyPr wrap="square" lIns="91440" tIns="45720" rIns="91440" bIns="45720">
            <a:spAutoFit/>
          </a:bodyPr>
          <a:lstStyle/>
          <a:p>
            <a:pPr algn="ctr"/>
            <a:r>
              <a:rPr lang="es-ES" sz="2400" b="1" cap="none" spc="0" dirty="0" smtClean="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MARCO CONCEPTUAL</a:t>
            </a:r>
            <a:endParaRPr lang="es-ES" sz="2400" b="1" cap="none" spc="0" dirty="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03" name="TextBox 10">
            <a:extLst>
              <a:ext uri="{FF2B5EF4-FFF2-40B4-BE49-F238E27FC236}">
                <a16:creationId xmlns:a16="http://schemas.microsoft.com/office/drawing/2014/main" id="{8095734D-EB1E-4E36-B269-E527F71AA918}"/>
              </a:ext>
            </a:extLst>
          </p:cNvPr>
          <p:cNvSpPr txBox="1"/>
          <p:nvPr/>
        </p:nvSpPr>
        <p:spPr>
          <a:xfrm>
            <a:off x="777601" y="1484801"/>
            <a:ext cx="2691852" cy="892552"/>
          </a:xfrm>
          <a:prstGeom prst="rect">
            <a:avLst/>
          </a:prstGeom>
          <a:noFill/>
        </p:spPr>
        <p:txBody>
          <a:bodyPr wrap="square" rtlCol="0">
            <a:spAutoFit/>
          </a:bodyPr>
          <a:lstStyle/>
          <a:p>
            <a:pPr algn="just">
              <a:defRPr/>
            </a:pPr>
            <a:r>
              <a:rPr lang="es-ES" sz="1300" dirty="0">
                <a:solidFill>
                  <a:schemeClr val="bg2">
                    <a:lumMod val="10000"/>
                  </a:schemeClr>
                </a:solidFill>
                <a:latin typeface="Times New Roman" panose="02020603050405020304" pitchFamily="18" charset="0"/>
                <a:cs typeface="Times New Roman" panose="02020603050405020304" pitchFamily="18" charset="0"/>
              </a:rPr>
              <a:t>El sector de la construcción se constituye como uno de los sectores productivos que mayor riqueza aporta a la sociedad</a:t>
            </a:r>
            <a:endParaRPr lang="en-GB" sz="1300" dirty="0">
              <a:solidFill>
                <a:schemeClr val="bg2">
                  <a:lumMod val="10000"/>
                </a:schemeClr>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104" name="Rectangle 11">
            <a:extLst>
              <a:ext uri="{FF2B5EF4-FFF2-40B4-BE49-F238E27FC236}">
                <a16:creationId xmlns:a16="http://schemas.microsoft.com/office/drawing/2014/main" id="{AEAD62C7-7932-41A2-B5E9-59F44F4DBB56}"/>
              </a:ext>
            </a:extLst>
          </p:cNvPr>
          <p:cNvSpPr/>
          <p:nvPr/>
        </p:nvSpPr>
        <p:spPr>
          <a:xfrm>
            <a:off x="586027" y="1121719"/>
            <a:ext cx="98520" cy="1081055"/>
          </a:xfrm>
          <a:prstGeom prst="rect">
            <a:avLst/>
          </a:prstGeom>
          <a:solidFill>
            <a:srgbClr val="C2C9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105" name="TextBox 12">
            <a:extLst>
              <a:ext uri="{FF2B5EF4-FFF2-40B4-BE49-F238E27FC236}">
                <a16:creationId xmlns:a16="http://schemas.microsoft.com/office/drawing/2014/main" id="{5696A7EF-B515-4527-98AA-1746E60606B6}"/>
              </a:ext>
            </a:extLst>
          </p:cNvPr>
          <p:cNvSpPr txBox="1"/>
          <p:nvPr/>
        </p:nvSpPr>
        <p:spPr>
          <a:xfrm>
            <a:off x="800308" y="1088286"/>
            <a:ext cx="2488089" cy="353943"/>
          </a:xfrm>
          <a:prstGeom prst="rect">
            <a:avLst/>
          </a:prstGeom>
          <a:noFill/>
        </p:spPr>
        <p:txBody>
          <a:bodyPr wrap="square" rtlCol="0">
            <a:spAutoFit/>
          </a:bodyPr>
          <a:lstStyle/>
          <a:p>
            <a:pPr algn="ctr">
              <a:defRPr/>
            </a:pPr>
            <a:r>
              <a:rPr lang="en-GB" sz="1700" b="1" dirty="0" smtClean="0">
                <a:solidFill>
                  <a:srgbClr val="282F39"/>
                </a:solidFill>
                <a:latin typeface="Open Sans" panose="020B0606030504020204"/>
                <a:ea typeface="Noto Sans" panose="020B0502040504020204" pitchFamily="34"/>
                <a:cs typeface="Noto Sans" panose="020B0502040504020204" pitchFamily="34"/>
              </a:rPr>
              <a:t>Sector de la </a:t>
            </a:r>
            <a:r>
              <a:rPr lang="en-GB" sz="1700" b="1" dirty="0" err="1" smtClean="0">
                <a:solidFill>
                  <a:srgbClr val="282F39"/>
                </a:solidFill>
                <a:latin typeface="Open Sans" panose="020B0606030504020204"/>
                <a:ea typeface="Noto Sans" panose="020B0502040504020204" pitchFamily="34"/>
                <a:cs typeface="Noto Sans" panose="020B0502040504020204" pitchFamily="34"/>
              </a:rPr>
              <a:t>construccion</a:t>
            </a:r>
            <a:endParaRPr lang="en-GB" sz="1700" b="1" dirty="0">
              <a:solidFill>
                <a:srgbClr val="282F39"/>
              </a:solidFill>
              <a:latin typeface="Open Sans" panose="020B0606030504020204"/>
              <a:ea typeface="Noto Sans" panose="020B0502040504020204" pitchFamily="34"/>
              <a:cs typeface="Noto Sans" panose="020B0502040504020204" pitchFamily="34"/>
            </a:endParaRPr>
          </a:p>
        </p:txBody>
      </p:sp>
      <p:sp>
        <p:nvSpPr>
          <p:cNvPr id="106" name="TextBox 13">
            <a:extLst>
              <a:ext uri="{FF2B5EF4-FFF2-40B4-BE49-F238E27FC236}">
                <a16:creationId xmlns:a16="http://schemas.microsoft.com/office/drawing/2014/main" id="{6D18AFAE-9CCC-43A6-9079-390A54A8C23B}"/>
              </a:ext>
            </a:extLst>
          </p:cNvPr>
          <p:cNvSpPr txBox="1"/>
          <p:nvPr/>
        </p:nvSpPr>
        <p:spPr>
          <a:xfrm>
            <a:off x="800308" y="3160177"/>
            <a:ext cx="2795021" cy="1092607"/>
          </a:xfrm>
          <a:prstGeom prst="rect">
            <a:avLst/>
          </a:prstGeom>
          <a:noFill/>
        </p:spPr>
        <p:txBody>
          <a:bodyPr wrap="square" rtlCol="0">
            <a:spAutoFit/>
          </a:bodyPr>
          <a:lstStyle/>
          <a:p>
            <a:pPr algn="just">
              <a:defRPr/>
            </a:pPr>
            <a:r>
              <a:rPr lang="es-ES" sz="1300" dirty="0">
                <a:solidFill>
                  <a:schemeClr val="bg2">
                    <a:lumMod val="10000"/>
                  </a:schemeClr>
                </a:solidFill>
                <a:latin typeface="Times New Roman" panose="02020603050405020304" pitchFamily="18" charset="0"/>
                <a:cs typeface="Times New Roman" panose="02020603050405020304" pitchFamily="18" charset="0"/>
              </a:rPr>
              <a:t>La Vivienda de Interés Público financia el 100% del avalúo de la primera vivienda de hasta USD 70.000, a un plazo máximo de 25 años y una tasa de interés preferencial del 6%. </a:t>
            </a:r>
            <a:endParaRPr lang="en-GB" sz="1300" dirty="0">
              <a:solidFill>
                <a:schemeClr val="bg2">
                  <a:lumMod val="10000"/>
                </a:schemeClr>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107" name="Rectangle 14">
            <a:extLst>
              <a:ext uri="{FF2B5EF4-FFF2-40B4-BE49-F238E27FC236}">
                <a16:creationId xmlns:a16="http://schemas.microsoft.com/office/drawing/2014/main" id="{05E5DB54-E749-4B0C-ADF8-05BD7AACC6DE}"/>
              </a:ext>
            </a:extLst>
          </p:cNvPr>
          <p:cNvSpPr/>
          <p:nvPr/>
        </p:nvSpPr>
        <p:spPr>
          <a:xfrm>
            <a:off x="608734" y="2883314"/>
            <a:ext cx="98520" cy="1081055"/>
          </a:xfrm>
          <a:prstGeom prst="rect">
            <a:avLst/>
          </a:prstGeom>
          <a:solidFill>
            <a:srgbClr val="CB1B4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108" name="TextBox 15">
            <a:extLst>
              <a:ext uri="{FF2B5EF4-FFF2-40B4-BE49-F238E27FC236}">
                <a16:creationId xmlns:a16="http://schemas.microsoft.com/office/drawing/2014/main" id="{17542188-18D3-4C04-B7B7-95A29B76051A}"/>
              </a:ext>
            </a:extLst>
          </p:cNvPr>
          <p:cNvSpPr txBox="1"/>
          <p:nvPr/>
        </p:nvSpPr>
        <p:spPr>
          <a:xfrm>
            <a:off x="800308" y="2807308"/>
            <a:ext cx="2479641" cy="353943"/>
          </a:xfrm>
          <a:prstGeom prst="rect">
            <a:avLst/>
          </a:prstGeom>
          <a:noFill/>
        </p:spPr>
        <p:txBody>
          <a:bodyPr wrap="square" rtlCol="0">
            <a:spAutoFit/>
          </a:bodyPr>
          <a:lstStyle/>
          <a:p>
            <a:pPr algn="ctr">
              <a:defRPr/>
            </a:pPr>
            <a:r>
              <a:rPr lang="en-GB" sz="1700" b="1" dirty="0" err="1" smtClean="0">
                <a:solidFill>
                  <a:srgbClr val="282F39"/>
                </a:solidFill>
                <a:latin typeface="Open Sans" panose="020B0606030504020204"/>
                <a:ea typeface="Noto Sans" panose="020B0502040504020204" pitchFamily="34"/>
                <a:cs typeface="Noto Sans" panose="020B0502040504020204" pitchFamily="34"/>
              </a:rPr>
              <a:t>Vivienda</a:t>
            </a:r>
            <a:r>
              <a:rPr lang="en-GB" sz="1700" b="1" dirty="0" smtClean="0">
                <a:solidFill>
                  <a:srgbClr val="282F39"/>
                </a:solidFill>
                <a:latin typeface="Open Sans" panose="020B0606030504020204"/>
                <a:ea typeface="Noto Sans" panose="020B0502040504020204" pitchFamily="34"/>
                <a:cs typeface="Noto Sans" panose="020B0502040504020204" pitchFamily="34"/>
              </a:rPr>
              <a:t> de </a:t>
            </a:r>
            <a:r>
              <a:rPr lang="en-GB" sz="1700" b="1" dirty="0" err="1" smtClean="0">
                <a:solidFill>
                  <a:srgbClr val="282F39"/>
                </a:solidFill>
                <a:latin typeface="Open Sans" panose="020B0606030504020204"/>
                <a:ea typeface="Noto Sans" panose="020B0502040504020204" pitchFamily="34"/>
                <a:cs typeface="Noto Sans" panose="020B0502040504020204" pitchFamily="34"/>
              </a:rPr>
              <a:t>Interes</a:t>
            </a:r>
            <a:r>
              <a:rPr lang="en-GB" sz="1700" b="1" dirty="0" smtClean="0">
                <a:solidFill>
                  <a:srgbClr val="282F39"/>
                </a:solidFill>
                <a:latin typeface="Open Sans" panose="020B0606030504020204"/>
                <a:ea typeface="Noto Sans" panose="020B0502040504020204" pitchFamily="34"/>
                <a:cs typeface="Noto Sans" panose="020B0502040504020204" pitchFamily="34"/>
              </a:rPr>
              <a:t> </a:t>
            </a:r>
            <a:r>
              <a:rPr lang="en-GB" sz="1700" b="1" dirty="0" err="1" smtClean="0">
                <a:solidFill>
                  <a:srgbClr val="282F39"/>
                </a:solidFill>
                <a:latin typeface="Open Sans" panose="020B0606030504020204"/>
                <a:ea typeface="Noto Sans" panose="020B0502040504020204" pitchFamily="34"/>
                <a:cs typeface="Noto Sans" panose="020B0502040504020204" pitchFamily="34"/>
              </a:rPr>
              <a:t>Publico</a:t>
            </a:r>
            <a:endParaRPr lang="en-GB" sz="1700" b="1" dirty="0">
              <a:solidFill>
                <a:srgbClr val="282F39"/>
              </a:solidFill>
              <a:latin typeface="Open Sans" panose="020B0606030504020204"/>
              <a:ea typeface="Noto Sans" panose="020B0502040504020204" pitchFamily="34"/>
              <a:cs typeface="Noto Sans" panose="020B0502040504020204" pitchFamily="34"/>
            </a:endParaRPr>
          </a:p>
        </p:txBody>
      </p:sp>
      <p:sp>
        <p:nvSpPr>
          <p:cNvPr id="109" name="TextBox 16">
            <a:extLst>
              <a:ext uri="{FF2B5EF4-FFF2-40B4-BE49-F238E27FC236}">
                <a16:creationId xmlns:a16="http://schemas.microsoft.com/office/drawing/2014/main" id="{BBF5983D-3E2A-4537-A507-79D7E38C291B}"/>
              </a:ext>
            </a:extLst>
          </p:cNvPr>
          <p:cNvSpPr txBox="1"/>
          <p:nvPr/>
        </p:nvSpPr>
        <p:spPr>
          <a:xfrm>
            <a:off x="800308" y="5054606"/>
            <a:ext cx="2795021" cy="830997"/>
          </a:xfrm>
          <a:prstGeom prst="rect">
            <a:avLst/>
          </a:prstGeom>
          <a:noFill/>
        </p:spPr>
        <p:txBody>
          <a:bodyPr wrap="square" rtlCol="0">
            <a:spAutoFit/>
          </a:bodyPr>
          <a:lstStyle/>
          <a:p>
            <a:pPr algn="just">
              <a:defRPr/>
            </a:pPr>
            <a:r>
              <a:rPr lang="es-ES" sz="1200" dirty="0">
                <a:solidFill>
                  <a:schemeClr val="bg2">
                    <a:lumMod val="10000"/>
                  </a:schemeClr>
                </a:solidFill>
                <a:latin typeface="Times New Roman" panose="02020603050405020304" pitchFamily="18" charset="0"/>
                <a:cs typeface="Times New Roman" panose="02020603050405020304" pitchFamily="18" charset="0"/>
              </a:rPr>
              <a:t>concepto amplio que engloba una diversidad de estados que pueden repercutir de forma negativa en la </a:t>
            </a:r>
            <a:r>
              <a:rPr lang="es-ES" sz="1200" dirty="0" smtClean="0">
                <a:solidFill>
                  <a:schemeClr val="bg2">
                    <a:lumMod val="10000"/>
                  </a:schemeClr>
                </a:solidFill>
                <a:latin typeface="Times New Roman" panose="02020603050405020304" pitchFamily="18" charset="0"/>
                <a:cs typeface="Times New Roman" panose="02020603050405020304" pitchFamily="18" charset="0"/>
              </a:rPr>
              <a:t>empresa</a:t>
            </a:r>
            <a:r>
              <a:rPr lang="es-ES" sz="1200" dirty="0">
                <a:solidFill>
                  <a:schemeClr val="bg2">
                    <a:lumMod val="10000"/>
                  </a:schemeClr>
                </a:solidFill>
                <a:latin typeface="Times New Roman" panose="02020603050405020304" pitchFamily="18" charset="0"/>
                <a:cs typeface="Times New Roman" panose="02020603050405020304" pitchFamily="18" charset="0"/>
              </a:rPr>
              <a:t>.</a:t>
            </a:r>
            <a:endParaRPr lang="en-GB" sz="1200" dirty="0">
              <a:solidFill>
                <a:schemeClr val="bg2">
                  <a:lumMod val="10000"/>
                </a:schemeClr>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110" name="Rectangle 17">
            <a:extLst>
              <a:ext uri="{FF2B5EF4-FFF2-40B4-BE49-F238E27FC236}">
                <a16:creationId xmlns:a16="http://schemas.microsoft.com/office/drawing/2014/main" id="{699E981F-CA67-4687-AF94-16C87D678A8E}"/>
              </a:ext>
            </a:extLst>
          </p:cNvPr>
          <p:cNvSpPr/>
          <p:nvPr/>
        </p:nvSpPr>
        <p:spPr>
          <a:xfrm>
            <a:off x="608734" y="4691524"/>
            <a:ext cx="98520" cy="1081055"/>
          </a:xfrm>
          <a:prstGeom prst="rect">
            <a:avLst/>
          </a:prstGeom>
          <a:solidFill>
            <a:srgbClr val="42AFB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111" name="TextBox 18">
            <a:extLst>
              <a:ext uri="{FF2B5EF4-FFF2-40B4-BE49-F238E27FC236}">
                <a16:creationId xmlns:a16="http://schemas.microsoft.com/office/drawing/2014/main" id="{04A26CC9-4995-47D3-8195-CB3B79FA5F48}"/>
              </a:ext>
            </a:extLst>
          </p:cNvPr>
          <p:cNvSpPr txBox="1"/>
          <p:nvPr/>
        </p:nvSpPr>
        <p:spPr>
          <a:xfrm>
            <a:off x="986329" y="4597742"/>
            <a:ext cx="1988519" cy="353943"/>
          </a:xfrm>
          <a:prstGeom prst="rect">
            <a:avLst/>
          </a:prstGeom>
          <a:noFill/>
        </p:spPr>
        <p:txBody>
          <a:bodyPr wrap="square" rtlCol="0">
            <a:spAutoFit/>
          </a:bodyPr>
          <a:lstStyle/>
          <a:p>
            <a:pPr algn="ctr">
              <a:defRPr/>
            </a:pPr>
            <a:r>
              <a:rPr lang="en-GB" sz="1700" b="1" dirty="0" err="1" smtClean="0">
                <a:solidFill>
                  <a:srgbClr val="282F39"/>
                </a:solidFill>
                <a:latin typeface="Open Sans" panose="020B0606030504020204"/>
                <a:ea typeface="Noto Sans" panose="020B0502040504020204" pitchFamily="34"/>
                <a:cs typeface="Noto Sans" panose="020B0502040504020204" pitchFamily="34"/>
              </a:rPr>
              <a:t>Fracaso</a:t>
            </a:r>
            <a:r>
              <a:rPr lang="en-GB" sz="1700" b="1" dirty="0" smtClean="0">
                <a:solidFill>
                  <a:srgbClr val="282F39"/>
                </a:solidFill>
                <a:latin typeface="Open Sans" panose="020B0606030504020204"/>
                <a:ea typeface="Noto Sans" panose="020B0502040504020204" pitchFamily="34"/>
                <a:cs typeface="Noto Sans" panose="020B0502040504020204" pitchFamily="34"/>
              </a:rPr>
              <a:t> </a:t>
            </a:r>
            <a:r>
              <a:rPr lang="en-GB" sz="1700" b="1" dirty="0" err="1" smtClean="0">
                <a:solidFill>
                  <a:srgbClr val="282F39"/>
                </a:solidFill>
                <a:latin typeface="Open Sans" panose="020B0606030504020204"/>
                <a:ea typeface="Noto Sans" panose="020B0502040504020204" pitchFamily="34"/>
                <a:cs typeface="Noto Sans" panose="020B0502040504020204" pitchFamily="34"/>
              </a:rPr>
              <a:t>empresarial</a:t>
            </a:r>
            <a:endParaRPr lang="en-GB" sz="1700" b="1" dirty="0">
              <a:solidFill>
                <a:srgbClr val="282F39"/>
              </a:solidFill>
              <a:latin typeface="Open Sans" panose="020B0606030504020204"/>
              <a:ea typeface="Noto Sans" panose="020B0502040504020204" pitchFamily="34"/>
              <a:cs typeface="Noto Sans" panose="020B0502040504020204" pitchFamily="34"/>
            </a:endParaRPr>
          </a:p>
        </p:txBody>
      </p:sp>
      <p:sp>
        <p:nvSpPr>
          <p:cNvPr id="112" name="TextBox 19">
            <a:extLst>
              <a:ext uri="{FF2B5EF4-FFF2-40B4-BE49-F238E27FC236}">
                <a16:creationId xmlns:a16="http://schemas.microsoft.com/office/drawing/2014/main" id="{56547FA2-2348-466B-8BC1-734B8FFD030A}"/>
              </a:ext>
            </a:extLst>
          </p:cNvPr>
          <p:cNvSpPr txBox="1"/>
          <p:nvPr/>
        </p:nvSpPr>
        <p:spPr>
          <a:xfrm>
            <a:off x="9013272" y="1359869"/>
            <a:ext cx="2846219" cy="1200329"/>
          </a:xfrm>
          <a:prstGeom prst="rect">
            <a:avLst/>
          </a:prstGeom>
          <a:noFill/>
        </p:spPr>
        <p:txBody>
          <a:bodyPr wrap="square" rtlCol="0">
            <a:spAutoFit/>
          </a:bodyPr>
          <a:lstStyle/>
          <a:p>
            <a:pPr algn="just">
              <a:defRPr/>
            </a:pPr>
            <a:r>
              <a:rPr lang="es-ES" sz="1200" dirty="0">
                <a:solidFill>
                  <a:schemeClr val="bg2">
                    <a:lumMod val="10000"/>
                  </a:schemeClr>
                </a:solidFill>
                <a:latin typeface="Times New Roman" panose="02020603050405020304" pitchFamily="18" charset="0"/>
                <a:cs typeface="Times New Roman" panose="02020603050405020304" pitchFamily="18" charset="0"/>
              </a:rPr>
              <a:t>El estado de quiebra se refiere a la imposibilidad de una empresa de continuar funcionando en el mercado, problemas de tipo financiero que le impiden solventar sus obligaciones y seguir operando en el mercado</a:t>
            </a:r>
            <a:endParaRPr lang="en-GB" sz="1200" dirty="0">
              <a:solidFill>
                <a:schemeClr val="bg2">
                  <a:lumMod val="10000"/>
                </a:schemeClr>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113" name="Rectangle 20">
            <a:extLst>
              <a:ext uri="{FF2B5EF4-FFF2-40B4-BE49-F238E27FC236}">
                <a16:creationId xmlns:a16="http://schemas.microsoft.com/office/drawing/2014/main" id="{5BE5F361-5040-434B-8751-340D63FA8C58}"/>
              </a:ext>
            </a:extLst>
          </p:cNvPr>
          <p:cNvSpPr/>
          <p:nvPr/>
        </p:nvSpPr>
        <p:spPr>
          <a:xfrm>
            <a:off x="8822462" y="1106673"/>
            <a:ext cx="98520" cy="1081055"/>
          </a:xfrm>
          <a:prstGeom prst="rect">
            <a:avLst/>
          </a:prstGeom>
          <a:solidFill>
            <a:srgbClr val="FCB4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114" name="TextBox 21">
            <a:extLst>
              <a:ext uri="{FF2B5EF4-FFF2-40B4-BE49-F238E27FC236}">
                <a16:creationId xmlns:a16="http://schemas.microsoft.com/office/drawing/2014/main" id="{B1C9DA1A-98B5-4949-BB35-FC121FADB67C}"/>
              </a:ext>
            </a:extLst>
          </p:cNvPr>
          <p:cNvSpPr txBox="1"/>
          <p:nvPr/>
        </p:nvSpPr>
        <p:spPr>
          <a:xfrm>
            <a:off x="9014036" y="944747"/>
            <a:ext cx="1988519" cy="353943"/>
          </a:xfrm>
          <a:prstGeom prst="rect">
            <a:avLst/>
          </a:prstGeom>
          <a:noFill/>
        </p:spPr>
        <p:txBody>
          <a:bodyPr wrap="square" rtlCol="0">
            <a:spAutoFit/>
          </a:bodyPr>
          <a:lstStyle/>
          <a:p>
            <a:pPr algn="ctr">
              <a:defRPr/>
            </a:pPr>
            <a:r>
              <a:rPr lang="en-GB" sz="1700" b="1" dirty="0" err="1" smtClean="0">
                <a:solidFill>
                  <a:srgbClr val="282F39"/>
                </a:solidFill>
                <a:latin typeface="Open Sans" panose="020B0606030504020204"/>
                <a:ea typeface="Noto Sans" panose="020B0502040504020204" pitchFamily="34"/>
                <a:cs typeface="Noto Sans" panose="020B0502040504020204" pitchFamily="34"/>
              </a:rPr>
              <a:t>Quiebra</a:t>
            </a:r>
            <a:endParaRPr lang="en-GB" sz="1700" b="1" dirty="0">
              <a:solidFill>
                <a:srgbClr val="282F39"/>
              </a:solidFill>
              <a:latin typeface="Open Sans" panose="020B0606030504020204"/>
              <a:ea typeface="Noto Sans" panose="020B0502040504020204" pitchFamily="34"/>
              <a:cs typeface="Noto Sans" panose="020B0502040504020204" pitchFamily="34"/>
            </a:endParaRPr>
          </a:p>
        </p:txBody>
      </p:sp>
      <p:sp>
        <p:nvSpPr>
          <p:cNvPr id="116" name="Rectangle 23">
            <a:extLst>
              <a:ext uri="{FF2B5EF4-FFF2-40B4-BE49-F238E27FC236}">
                <a16:creationId xmlns:a16="http://schemas.microsoft.com/office/drawing/2014/main" id="{6CD5620D-8528-4F18-9318-F3A996B9029E}"/>
              </a:ext>
            </a:extLst>
          </p:cNvPr>
          <p:cNvSpPr/>
          <p:nvPr/>
        </p:nvSpPr>
        <p:spPr>
          <a:xfrm>
            <a:off x="8814581" y="2891176"/>
            <a:ext cx="98520" cy="1081055"/>
          </a:xfrm>
          <a:prstGeom prst="rect">
            <a:avLst/>
          </a:prstGeom>
          <a:solidFill>
            <a:srgbClr val="007A7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117" name="TextBox 24">
            <a:extLst>
              <a:ext uri="{FF2B5EF4-FFF2-40B4-BE49-F238E27FC236}">
                <a16:creationId xmlns:a16="http://schemas.microsoft.com/office/drawing/2014/main" id="{F55BAAB6-96A1-4C40-A4E6-6EDA92DCEF60}"/>
              </a:ext>
            </a:extLst>
          </p:cNvPr>
          <p:cNvSpPr txBox="1"/>
          <p:nvPr/>
        </p:nvSpPr>
        <p:spPr>
          <a:xfrm>
            <a:off x="9188473" y="2807410"/>
            <a:ext cx="1988519" cy="353943"/>
          </a:xfrm>
          <a:prstGeom prst="rect">
            <a:avLst/>
          </a:prstGeom>
          <a:noFill/>
        </p:spPr>
        <p:txBody>
          <a:bodyPr wrap="square" rtlCol="0">
            <a:spAutoFit/>
          </a:bodyPr>
          <a:lstStyle/>
          <a:p>
            <a:pPr algn="just">
              <a:defRPr/>
            </a:pPr>
            <a:r>
              <a:rPr lang="en-GB" sz="1700" b="1" dirty="0" err="1" smtClean="0">
                <a:solidFill>
                  <a:srgbClr val="282F39"/>
                </a:solidFill>
                <a:latin typeface="Open Sans" panose="020B0606030504020204"/>
                <a:ea typeface="Noto Sans" panose="020B0502040504020204" pitchFamily="34"/>
                <a:cs typeface="Noto Sans" panose="020B0502040504020204" pitchFamily="34"/>
              </a:rPr>
              <a:t>Analisis</a:t>
            </a:r>
            <a:r>
              <a:rPr lang="en-GB" sz="1700" b="1" dirty="0" smtClean="0">
                <a:solidFill>
                  <a:srgbClr val="282F39"/>
                </a:solidFill>
                <a:latin typeface="Open Sans" panose="020B0606030504020204"/>
                <a:ea typeface="Noto Sans" panose="020B0502040504020204" pitchFamily="34"/>
                <a:cs typeface="Noto Sans" panose="020B0502040504020204" pitchFamily="34"/>
              </a:rPr>
              <a:t> de </a:t>
            </a:r>
            <a:r>
              <a:rPr lang="en-GB" sz="1700" b="1" dirty="0" err="1" smtClean="0">
                <a:solidFill>
                  <a:srgbClr val="282F39"/>
                </a:solidFill>
                <a:latin typeface="Open Sans" panose="020B0606030504020204"/>
                <a:ea typeface="Noto Sans" panose="020B0502040504020204" pitchFamily="34"/>
                <a:cs typeface="Noto Sans" panose="020B0502040504020204" pitchFamily="34"/>
              </a:rPr>
              <a:t>Patrimonio</a:t>
            </a:r>
            <a:endParaRPr lang="en-GB" sz="1700" b="1" dirty="0">
              <a:solidFill>
                <a:srgbClr val="282F39"/>
              </a:solidFill>
              <a:latin typeface="Open Sans" panose="020B0606030504020204"/>
              <a:ea typeface="Noto Sans" panose="020B0502040504020204" pitchFamily="34"/>
              <a:cs typeface="Noto Sans" panose="020B0502040504020204" pitchFamily="34"/>
            </a:endParaRPr>
          </a:p>
        </p:txBody>
      </p:sp>
      <p:sp>
        <p:nvSpPr>
          <p:cNvPr id="118" name="Trapezoid 25">
            <a:extLst>
              <a:ext uri="{FF2B5EF4-FFF2-40B4-BE49-F238E27FC236}">
                <a16:creationId xmlns:a16="http://schemas.microsoft.com/office/drawing/2014/main" id="{39F35F9D-E708-492E-8AD8-B650012A932E}"/>
              </a:ext>
            </a:extLst>
          </p:cNvPr>
          <p:cNvSpPr/>
          <p:nvPr/>
        </p:nvSpPr>
        <p:spPr>
          <a:xfrm rot="8661349">
            <a:off x="3895535" y="1925114"/>
            <a:ext cx="2752299" cy="1098142"/>
          </a:xfrm>
          <a:prstGeom prst="trapezoid">
            <a:avLst>
              <a:gd name="adj" fmla="val 71698"/>
            </a:avLst>
          </a:prstGeom>
          <a:solidFill>
            <a:srgbClr val="C2C9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119" name="Trapezoid 26">
            <a:extLst>
              <a:ext uri="{FF2B5EF4-FFF2-40B4-BE49-F238E27FC236}">
                <a16:creationId xmlns:a16="http://schemas.microsoft.com/office/drawing/2014/main" id="{43EAFDAA-0574-44A6-87A6-8061FD4FF05A}"/>
              </a:ext>
            </a:extLst>
          </p:cNvPr>
          <p:cNvSpPr/>
          <p:nvPr/>
        </p:nvSpPr>
        <p:spPr>
          <a:xfrm rot="12938651" flipH="1">
            <a:off x="5541227" y="1888958"/>
            <a:ext cx="2709094" cy="1115655"/>
          </a:xfrm>
          <a:prstGeom prst="trapezoid">
            <a:avLst>
              <a:gd name="adj" fmla="val 71698"/>
            </a:avLst>
          </a:prstGeom>
          <a:solidFill>
            <a:srgbClr val="CB1B4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120" name="Trapezoid 27">
            <a:extLst>
              <a:ext uri="{FF2B5EF4-FFF2-40B4-BE49-F238E27FC236}">
                <a16:creationId xmlns:a16="http://schemas.microsoft.com/office/drawing/2014/main" id="{AE672940-231E-4FFE-8B61-6F7ABF515D7D}"/>
              </a:ext>
            </a:extLst>
          </p:cNvPr>
          <p:cNvSpPr/>
          <p:nvPr/>
        </p:nvSpPr>
        <p:spPr>
          <a:xfrm rot="4375532">
            <a:off x="3411573" y="3518648"/>
            <a:ext cx="2752299" cy="1098142"/>
          </a:xfrm>
          <a:prstGeom prst="trapezoid">
            <a:avLst>
              <a:gd name="adj" fmla="val 71698"/>
            </a:avLst>
          </a:prstGeom>
          <a:solidFill>
            <a:srgbClr val="007A7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121" name="Trapezoid 28">
            <a:extLst>
              <a:ext uri="{FF2B5EF4-FFF2-40B4-BE49-F238E27FC236}">
                <a16:creationId xmlns:a16="http://schemas.microsoft.com/office/drawing/2014/main" id="{AD93B7F4-03D7-4642-AC2E-8BC23A696DCC}"/>
              </a:ext>
            </a:extLst>
          </p:cNvPr>
          <p:cNvSpPr/>
          <p:nvPr/>
        </p:nvSpPr>
        <p:spPr>
          <a:xfrm rot="17224468" flipH="1">
            <a:off x="6063951" y="3505918"/>
            <a:ext cx="2752299" cy="1098142"/>
          </a:xfrm>
          <a:prstGeom prst="trapezoid">
            <a:avLst>
              <a:gd name="adj" fmla="val 71698"/>
            </a:avLst>
          </a:prstGeom>
          <a:solidFill>
            <a:srgbClr val="42AFB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val="FFFFFF"/>
                </a:solidFill>
                <a:effectLst/>
                <a:uLnTx/>
                <a:uFillTx/>
                <a:latin typeface="Calibri" panose="020F0502020204030204"/>
                <a:ea typeface="+mn-ea"/>
                <a:cs typeface="+mn-cs"/>
              </a:rPr>
              <a:t> </a:t>
            </a:r>
            <a:endParaRPr kumimoji="0" lang="en-US" sz="1800" b="0" i="0" u="none" strike="noStrike" kern="0" cap="none" spc="0" normalizeH="0" baseline="0" noProof="0" dirty="0" smtClean="0">
              <a:ln>
                <a:noFill/>
              </a:ln>
              <a:solidFill>
                <a:srgbClr val="FFFFFF"/>
              </a:solidFill>
              <a:effectLst/>
              <a:uLnTx/>
              <a:uFillTx/>
              <a:latin typeface="Calibri" panose="020F0502020204030204"/>
              <a:ea typeface="+mn-ea"/>
              <a:cs typeface="+mn-cs"/>
            </a:endParaRPr>
          </a:p>
        </p:txBody>
      </p:sp>
      <p:sp>
        <p:nvSpPr>
          <p:cNvPr id="122" name="Trapezoid 29">
            <a:extLst>
              <a:ext uri="{FF2B5EF4-FFF2-40B4-BE49-F238E27FC236}">
                <a16:creationId xmlns:a16="http://schemas.microsoft.com/office/drawing/2014/main" id="{EAAC14A7-908F-455B-AC20-E7C762666ABE}"/>
              </a:ext>
            </a:extLst>
          </p:cNvPr>
          <p:cNvSpPr/>
          <p:nvPr/>
        </p:nvSpPr>
        <p:spPr>
          <a:xfrm flipH="1">
            <a:off x="4665335" y="4455542"/>
            <a:ext cx="2811602" cy="1091177"/>
          </a:xfrm>
          <a:prstGeom prst="trapezoid">
            <a:avLst>
              <a:gd name="adj" fmla="val 75906"/>
            </a:avLst>
          </a:prstGeom>
          <a:solidFill>
            <a:srgbClr val="FCB4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val="FFFFFF"/>
                </a:solidFill>
                <a:effectLst/>
                <a:uLnTx/>
                <a:uFillTx/>
                <a:latin typeface="Calibri" panose="020F0502020204030204"/>
                <a:ea typeface="+mn-ea"/>
                <a:cs typeface="+mn-cs"/>
              </a:rPr>
              <a:t> </a:t>
            </a:r>
            <a:endParaRPr kumimoji="0" lang="en-US" sz="1800" b="0" i="0" u="none" strike="noStrike" kern="0" cap="none" spc="0" normalizeH="0" baseline="0" noProof="0" dirty="0" smtClean="0">
              <a:ln>
                <a:noFill/>
              </a:ln>
              <a:solidFill>
                <a:srgbClr val="FFFFFF"/>
              </a:solidFill>
              <a:effectLst/>
              <a:uLnTx/>
              <a:uFillTx/>
              <a:latin typeface="Calibri" panose="020F0502020204030204"/>
              <a:ea typeface="+mn-ea"/>
              <a:cs typeface="+mn-cs"/>
            </a:endParaRPr>
          </a:p>
        </p:txBody>
      </p:sp>
      <p:sp>
        <p:nvSpPr>
          <p:cNvPr id="123" name="Freeform 10">
            <a:extLst>
              <a:ext uri="{FF2B5EF4-FFF2-40B4-BE49-F238E27FC236}">
                <a16:creationId xmlns:a16="http://schemas.microsoft.com/office/drawing/2014/main" id="{F43632FF-C00D-4D91-BB7B-7EDE5468DBE0}"/>
              </a:ext>
            </a:extLst>
          </p:cNvPr>
          <p:cNvSpPr>
            <a:spLocks noEditPoints="1"/>
          </p:cNvSpPr>
          <p:nvPr/>
        </p:nvSpPr>
        <p:spPr bwMode="auto">
          <a:xfrm>
            <a:off x="5680829" y="3022826"/>
            <a:ext cx="935568" cy="1225720"/>
          </a:xfrm>
          <a:custGeom>
            <a:avLst/>
            <a:gdLst>
              <a:gd name="T0" fmla="*/ 507 w 554"/>
              <a:gd name="T1" fmla="*/ 408 h 714"/>
              <a:gd name="T2" fmla="*/ 507 w 554"/>
              <a:gd name="T3" fmla="*/ 428 h 714"/>
              <a:gd name="T4" fmla="*/ 485 w 554"/>
              <a:gd name="T5" fmla="*/ 444 h 714"/>
              <a:gd name="T6" fmla="*/ 503 w 554"/>
              <a:gd name="T7" fmla="*/ 466 h 714"/>
              <a:gd name="T8" fmla="*/ 493 w 554"/>
              <a:gd name="T9" fmla="*/ 500 h 714"/>
              <a:gd name="T10" fmla="*/ 497 w 554"/>
              <a:gd name="T11" fmla="*/ 560 h 714"/>
              <a:gd name="T12" fmla="*/ 424 w 554"/>
              <a:gd name="T13" fmla="*/ 568 h 714"/>
              <a:gd name="T14" fmla="*/ 375 w 554"/>
              <a:gd name="T15" fmla="*/ 562 h 714"/>
              <a:gd name="T16" fmla="*/ 327 w 554"/>
              <a:gd name="T17" fmla="*/ 703 h 714"/>
              <a:gd name="T18" fmla="*/ 217 w 554"/>
              <a:gd name="T19" fmla="*/ 651 h 714"/>
              <a:gd name="T20" fmla="*/ 131 w 554"/>
              <a:gd name="T21" fmla="*/ 609 h 714"/>
              <a:gd name="T22" fmla="*/ 78 w 554"/>
              <a:gd name="T23" fmla="*/ 579 h 714"/>
              <a:gd name="T24" fmla="*/ 79 w 554"/>
              <a:gd name="T25" fmla="*/ 441 h 714"/>
              <a:gd name="T26" fmla="*/ 28 w 554"/>
              <a:gd name="T27" fmla="*/ 353 h 714"/>
              <a:gd name="T28" fmla="*/ 2 w 554"/>
              <a:gd name="T29" fmla="*/ 202 h 714"/>
              <a:gd name="T30" fmla="*/ 64 w 554"/>
              <a:gd name="T31" fmla="*/ 63 h 714"/>
              <a:gd name="T32" fmla="*/ 173 w 554"/>
              <a:gd name="T33" fmla="*/ 10 h 714"/>
              <a:gd name="T34" fmla="*/ 294 w 554"/>
              <a:gd name="T35" fmla="*/ 4 h 714"/>
              <a:gd name="T36" fmla="*/ 468 w 554"/>
              <a:gd name="T37" fmla="*/ 117 h 714"/>
              <a:gd name="T38" fmla="*/ 496 w 554"/>
              <a:gd name="T39" fmla="*/ 232 h 714"/>
              <a:gd name="T40" fmla="*/ 541 w 554"/>
              <a:gd name="T41" fmla="*/ 332 h 714"/>
              <a:gd name="T42" fmla="*/ 552 w 554"/>
              <a:gd name="T43" fmla="*/ 361 h 714"/>
              <a:gd name="T44" fmla="*/ 504 w 554"/>
              <a:gd name="T45" fmla="*/ 385 h 714"/>
              <a:gd name="T46" fmla="*/ 131 w 554"/>
              <a:gd name="T47" fmla="*/ 210 h 714"/>
              <a:gd name="T48" fmla="*/ 82 w 554"/>
              <a:gd name="T49" fmla="*/ 222 h 714"/>
              <a:gd name="T50" fmla="*/ 124 w 554"/>
              <a:gd name="T51" fmla="*/ 250 h 714"/>
              <a:gd name="T52" fmla="*/ 144 w 554"/>
              <a:gd name="T53" fmla="*/ 238 h 714"/>
              <a:gd name="T54" fmla="*/ 167 w 554"/>
              <a:gd name="T55" fmla="*/ 310 h 714"/>
              <a:gd name="T56" fmla="*/ 226 w 554"/>
              <a:gd name="T57" fmla="*/ 294 h 714"/>
              <a:gd name="T58" fmla="*/ 211 w 554"/>
              <a:gd name="T59" fmla="*/ 241 h 714"/>
              <a:gd name="T60" fmla="*/ 275 w 554"/>
              <a:gd name="T61" fmla="*/ 260 h 714"/>
              <a:gd name="T62" fmla="*/ 279 w 554"/>
              <a:gd name="T63" fmla="*/ 280 h 714"/>
              <a:gd name="T64" fmla="*/ 337 w 554"/>
              <a:gd name="T65" fmla="*/ 264 h 714"/>
              <a:gd name="T66" fmla="*/ 325 w 554"/>
              <a:gd name="T67" fmla="*/ 215 h 714"/>
              <a:gd name="T68" fmla="*/ 346 w 554"/>
              <a:gd name="T69" fmla="*/ 192 h 714"/>
              <a:gd name="T70" fmla="*/ 366 w 554"/>
              <a:gd name="T71" fmla="*/ 149 h 714"/>
              <a:gd name="T72" fmla="*/ 312 w 554"/>
              <a:gd name="T73" fmla="*/ 163 h 714"/>
              <a:gd name="T74" fmla="*/ 293 w 554"/>
              <a:gd name="T75" fmla="*/ 94 h 714"/>
              <a:gd name="T76" fmla="*/ 269 w 554"/>
              <a:gd name="T77" fmla="*/ 96 h 714"/>
              <a:gd name="T78" fmla="*/ 239 w 554"/>
              <a:gd name="T79" fmla="*/ 113 h 714"/>
              <a:gd name="T80" fmla="*/ 201 w 554"/>
              <a:gd name="T81" fmla="*/ 172 h 714"/>
              <a:gd name="T82" fmla="*/ 177 w 554"/>
              <a:gd name="T83" fmla="*/ 120 h 714"/>
              <a:gd name="T84" fmla="*/ 137 w 554"/>
              <a:gd name="T85" fmla="*/ 21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54" h="714">
                <a:moveTo>
                  <a:pt x="504" y="385"/>
                </a:moveTo>
                <a:cubicBezTo>
                  <a:pt x="505" y="392"/>
                  <a:pt x="506" y="400"/>
                  <a:pt x="507" y="408"/>
                </a:cubicBezTo>
                <a:cubicBezTo>
                  <a:pt x="508" y="413"/>
                  <a:pt x="509" y="418"/>
                  <a:pt x="509" y="423"/>
                </a:cubicBezTo>
                <a:cubicBezTo>
                  <a:pt x="509" y="425"/>
                  <a:pt x="508" y="427"/>
                  <a:pt x="507" y="428"/>
                </a:cubicBezTo>
                <a:cubicBezTo>
                  <a:pt x="500" y="432"/>
                  <a:pt x="494" y="437"/>
                  <a:pt x="487" y="441"/>
                </a:cubicBezTo>
                <a:cubicBezTo>
                  <a:pt x="487" y="442"/>
                  <a:pt x="486" y="442"/>
                  <a:pt x="485" y="444"/>
                </a:cubicBezTo>
                <a:cubicBezTo>
                  <a:pt x="490" y="449"/>
                  <a:pt x="496" y="454"/>
                  <a:pt x="501" y="459"/>
                </a:cubicBezTo>
                <a:cubicBezTo>
                  <a:pt x="503" y="461"/>
                  <a:pt x="504" y="463"/>
                  <a:pt x="503" y="466"/>
                </a:cubicBezTo>
                <a:cubicBezTo>
                  <a:pt x="499" y="475"/>
                  <a:pt x="496" y="485"/>
                  <a:pt x="493" y="495"/>
                </a:cubicBezTo>
                <a:cubicBezTo>
                  <a:pt x="493" y="496"/>
                  <a:pt x="493" y="498"/>
                  <a:pt x="493" y="500"/>
                </a:cubicBezTo>
                <a:cubicBezTo>
                  <a:pt x="497" y="511"/>
                  <a:pt x="502" y="522"/>
                  <a:pt x="504" y="533"/>
                </a:cubicBezTo>
                <a:cubicBezTo>
                  <a:pt x="507" y="543"/>
                  <a:pt x="505" y="553"/>
                  <a:pt x="497" y="560"/>
                </a:cubicBezTo>
                <a:cubicBezTo>
                  <a:pt x="494" y="563"/>
                  <a:pt x="491" y="564"/>
                  <a:pt x="487" y="565"/>
                </a:cubicBezTo>
                <a:cubicBezTo>
                  <a:pt x="466" y="570"/>
                  <a:pt x="445" y="570"/>
                  <a:pt x="424" y="568"/>
                </a:cubicBezTo>
                <a:cubicBezTo>
                  <a:pt x="409" y="567"/>
                  <a:pt x="394" y="565"/>
                  <a:pt x="379" y="563"/>
                </a:cubicBezTo>
                <a:cubicBezTo>
                  <a:pt x="378" y="562"/>
                  <a:pt x="377" y="562"/>
                  <a:pt x="375" y="562"/>
                </a:cubicBezTo>
                <a:cubicBezTo>
                  <a:pt x="367" y="613"/>
                  <a:pt x="358" y="663"/>
                  <a:pt x="349" y="714"/>
                </a:cubicBezTo>
                <a:cubicBezTo>
                  <a:pt x="341" y="710"/>
                  <a:pt x="334" y="707"/>
                  <a:pt x="327" y="703"/>
                </a:cubicBezTo>
                <a:cubicBezTo>
                  <a:pt x="307" y="694"/>
                  <a:pt x="287" y="684"/>
                  <a:pt x="267" y="675"/>
                </a:cubicBezTo>
                <a:cubicBezTo>
                  <a:pt x="250" y="667"/>
                  <a:pt x="234" y="659"/>
                  <a:pt x="217" y="651"/>
                </a:cubicBezTo>
                <a:cubicBezTo>
                  <a:pt x="200" y="643"/>
                  <a:pt x="183" y="635"/>
                  <a:pt x="166" y="626"/>
                </a:cubicBezTo>
                <a:cubicBezTo>
                  <a:pt x="154" y="621"/>
                  <a:pt x="143" y="614"/>
                  <a:pt x="131" y="609"/>
                </a:cubicBezTo>
                <a:cubicBezTo>
                  <a:pt x="115" y="601"/>
                  <a:pt x="98" y="594"/>
                  <a:pt x="82" y="586"/>
                </a:cubicBezTo>
                <a:cubicBezTo>
                  <a:pt x="78" y="585"/>
                  <a:pt x="78" y="583"/>
                  <a:pt x="78" y="579"/>
                </a:cubicBezTo>
                <a:cubicBezTo>
                  <a:pt x="79" y="545"/>
                  <a:pt x="80" y="511"/>
                  <a:pt x="80" y="477"/>
                </a:cubicBezTo>
                <a:cubicBezTo>
                  <a:pt x="80" y="465"/>
                  <a:pt x="80" y="453"/>
                  <a:pt x="79" y="441"/>
                </a:cubicBezTo>
                <a:cubicBezTo>
                  <a:pt x="79" y="439"/>
                  <a:pt x="78" y="436"/>
                  <a:pt x="76" y="435"/>
                </a:cubicBezTo>
                <a:cubicBezTo>
                  <a:pt x="56" y="410"/>
                  <a:pt x="40" y="382"/>
                  <a:pt x="28" y="353"/>
                </a:cubicBezTo>
                <a:cubicBezTo>
                  <a:pt x="20" y="334"/>
                  <a:pt x="13" y="314"/>
                  <a:pt x="9" y="294"/>
                </a:cubicBezTo>
                <a:cubicBezTo>
                  <a:pt x="2" y="264"/>
                  <a:pt x="0" y="233"/>
                  <a:pt x="2" y="202"/>
                </a:cubicBezTo>
                <a:cubicBezTo>
                  <a:pt x="3" y="181"/>
                  <a:pt x="7" y="159"/>
                  <a:pt x="15" y="138"/>
                </a:cubicBezTo>
                <a:cubicBezTo>
                  <a:pt x="25" y="109"/>
                  <a:pt x="41" y="84"/>
                  <a:pt x="64" y="63"/>
                </a:cubicBezTo>
                <a:cubicBezTo>
                  <a:pt x="81" y="48"/>
                  <a:pt x="100" y="35"/>
                  <a:pt x="122" y="27"/>
                </a:cubicBezTo>
                <a:cubicBezTo>
                  <a:pt x="139" y="20"/>
                  <a:pt x="155" y="14"/>
                  <a:pt x="173" y="10"/>
                </a:cubicBezTo>
                <a:cubicBezTo>
                  <a:pt x="190" y="6"/>
                  <a:pt x="207" y="5"/>
                  <a:pt x="225" y="3"/>
                </a:cubicBezTo>
                <a:cubicBezTo>
                  <a:pt x="248" y="0"/>
                  <a:pt x="271" y="1"/>
                  <a:pt x="294" y="4"/>
                </a:cubicBezTo>
                <a:cubicBezTo>
                  <a:pt x="340" y="9"/>
                  <a:pt x="382" y="23"/>
                  <a:pt x="418" y="53"/>
                </a:cubicBezTo>
                <a:cubicBezTo>
                  <a:pt x="439" y="71"/>
                  <a:pt x="456" y="92"/>
                  <a:pt x="468" y="117"/>
                </a:cubicBezTo>
                <a:cubicBezTo>
                  <a:pt x="479" y="138"/>
                  <a:pt x="486" y="160"/>
                  <a:pt x="490" y="183"/>
                </a:cubicBezTo>
                <a:cubicBezTo>
                  <a:pt x="493" y="199"/>
                  <a:pt x="495" y="216"/>
                  <a:pt x="496" y="232"/>
                </a:cubicBezTo>
                <a:cubicBezTo>
                  <a:pt x="496" y="246"/>
                  <a:pt x="501" y="257"/>
                  <a:pt x="507" y="268"/>
                </a:cubicBezTo>
                <a:cubicBezTo>
                  <a:pt x="518" y="290"/>
                  <a:pt x="530" y="311"/>
                  <a:pt x="541" y="332"/>
                </a:cubicBezTo>
                <a:cubicBezTo>
                  <a:pt x="546" y="341"/>
                  <a:pt x="548" y="351"/>
                  <a:pt x="552" y="361"/>
                </a:cubicBezTo>
                <a:cubicBezTo>
                  <a:pt x="552" y="361"/>
                  <a:pt x="552" y="361"/>
                  <a:pt x="552" y="361"/>
                </a:cubicBezTo>
                <a:cubicBezTo>
                  <a:pt x="554" y="373"/>
                  <a:pt x="550" y="379"/>
                  <a:pt x="538" y="381"/>
                </a:cubicBezTo>
                <a:cubicBezTo>
                  <a:pt x="527" y="382"/>
                  <a:pt x="516" y="383"/>
                  <a:pt x="504" y="385"/>
                </a:cubicBezTo>
                <a:close/>
                <a:moveTo>
                  <a:pt x="137" y="210"/>
                </a:moveTo>
                <a:cubicBezTo>
                  <a:pt x="134" y="210"/>
                  <a:pt x="133" y="210"/>
                  <a:pt x="131" y="210"/>
                </a:cubicBezTo>
                <a:cubicBezTo>
                  <a:pt x="123" y="209"/>
                  <a:pt x="116" y="209"/>
                  <a:pt x="108" y="209"/>
                </a:cubicBezTo>
                <a:cubicBezTo>
                  <a:pt x="97" y="209"/>
                  <a:pt x="88" y="213"/>
                  <a:pt x="82" y="222"/>
                </a:cubicBezTo>
                <a:cubicBezTo>
                  <a:pt x="72" y="238"/>
                  <a:pt x="83" y="255"/>
                  <a:pt x="101" y="257"/>
                </a:cubicBezTo>
                <a:cubicBezTo>
                  <a:pt x="110" y="258"/>
                  <a:pt x="117" y="255"/>
                  <a:pt x="124" y="250"/>
                </a:cubicBezTo>
                <a:cubicBezTo>
                  <a:pt x="131" y="246"/>
                  <a:pt x="137" y="242"/>
                  <a:pt x="144" y="238"/>
                </a:cubicBezTo>
                <a:cubicBezTo>
                  <a:pt x="144" y="238"/>
                  <a:pt x="144" y="238"/>
                  <a:pt x="144" y="238"/>
                </a:cubicBezTo>
                <a:cubicBezTo>
                  <a:pt x="151" y="261"/>
                  <a:pt x="157" y="284"/>
                  <a:pt x="163" y="307"/>
                </a:cubicBezTo>
                <a:cubicBezTo>
                  <a:pt x="163" y="309"/>
                  <a:pt x="164" y="310"/>
                  <a:pt x="167" y="310"/>
                </a:cubicBezTo>
                <a:cubicBezTo>
                  <a:pt x="175" y="307"/>
                  <a:pt x="183" y="305"/>
                  <a:pt x="191" y="303"/>
                </a:cubicBezTo>
                <a:cubicBezTo>
                  <a:pt x="203" y="300"/>
                  <a:pt x="214" y="297"/>
                  <a:pt x="226" y="294"/>
                </a:cubicBezTo>
                <a:cubicBezTo>
                  <a:pt x="223" y="289"/>
                  <a:pt x="221" y="285"/>
                  <a:pt x="218" y="281"/>
                </a:cubicBezTo>
                <a:cubicBezTo>
                  <a:pt x="209" y="269"/>
                  <a:pt x="206" y="256"/>
                  <a:pt x="211" y="241"/>
                </a:cubicBezTo>
                <a:cubicBezTo>
                  <a:pt x="218" y="223"/>
                  <a:pt x="239" y="215"/>
                  <a:pt x="255" y="224"/>
                </a:cubicBezTo>
                <a:cubicBezTo>
                  <a:pt x="270" y="232"/>
                  <a:pt x="276" y="244"/>
                  <a:pt x="275" y="260"/>
                </a:cubicBezTo>
                <a:cubicBezTo>
                  <a:pt x="275" y="267"/>
                  <a:pt x="275" y="273"/>
                  <a:pt x="275" y="280"/>
                </a:cubicBezTo>
                <a:cubicBezTo>
                  <a:pt x="276" y="280"/>
                  <a:pt x="278" y="280"/>
                  <a:pt x="279" y="280"/>
                </a:cubicBezTo>
                <a:cubicBezTo>
                  <a:pt x="296" y="276"/>
                  <a:pt x="312" y="271"/>
                  <a:pt x="329" y="267"/>
                </a:cubicBezTo>
                <a:cubicBezTo>
                  <a:pt x="332" y="266"/>
                  <a:pt x="336" y="266"/>
                  <a:pt x="337" y="264"/>
                </a:cubicBezTo>
                <a:cubicBezTo>
                  <a:pt x="338" y="262"/>
                  <a:pt x="336" y="258"/>
                  <a:pt x="336" y="255"/>
                </a:cubicBezTo>
                <a:cubicBezTo>
                  <a:pt x="332" y="242"/>
                  <a:pt x="328" y="228"/>
                  <a:pt x="325" y="215"/>
                </a:cubicBezTo>
                <a:cubicBezTo>
                  <a:pt x="323" y="207"/>
                  <a:pt x="321" y="199"/>
                  <a:pt x="319" y="191"/>
                </a:cubicBezTo>
                <a:cubicBezTo>
                  <a:pt x="328" y="192"/>
                  <a:pt x="337" y="193"/>
                  <a:pt x="346" y="192"/>
                </a:cubicBezTo>
                <a:cubicBezTo>
                  <a:pt x="352" y="192"/>
                  <a:pt x="358" y="191"/>
                  <a:pt x="364" y="188"/>
                </a:cubicBezTo>
                <a:cubicBezTo>
                  <a:pt x="379" y="179"/>
                  <a:pt x="380" y="159"/>
                  <a:pt x="366" y="149"/>
                </a:cubicBezTo>
                <a:cubicBezTo>
                  <a:pt x="358" y="143"/>
                  <a:pt x="344" y="143"/>
                  <a:pt x="334" y="149"/>
                </a:cubicBezTo>
                <a:cubicBezTo>
                  <a:pt x="327" y="154"/>
                  <a:pt x="319" y="158"/>
                  <a:pt x="312" y="163"/>
                </a:cubicBezTo>
                <a:cubicBezTo>
                  <a:pt x="309" y="154"/>
                  <a:pt x="306" y="144"/>
                  <a:pt x="304" y="135"/>
                </a:cubicBezTo>
                <a:cubicBezTo>
                  <a:pt x="300" y="122"/>
                  <a:pt x="296" y="108"/>
                  <a:pt x="293" y="94"/>
                </a:cubicBezTo>
                <a:cubicBezTo>
                  <a:pt x="292" y="91"/>
                  <a:pt x="290" y="90"/>
                  <a:pt x="287" y="91"/>
                </a:cubicBezTo>
                <a:cubicBezTo>
                  <a:pt x="281" y="93"/>
                  <a:pt x="275" y="94"/>
                  <a:pt x="269" y="96"/>
                </a:cubicBezTo>
                <a:cubicBezTo>
                  <a:pt x="258" y="99"/>
                  <a:pt x="247" y="102"/>
                  <a:pt x="234" y="105"/>
                </a:cubicBezTo>
                <a:cubicBezTo>
                  <a:pt x="236" y="108"/>
                  <a:pt x="238" y="111"/>
                  <a:pt x="239" y="113"/>
                </a:cubicBezTo>
                <a:cubicBezTo>
                  <a:pt x="248" y="127"/>
                  <a:pt x="250" y="141"/>
                  <a:pt x="243" y="156"/>
                </a:cubicBezTo>
                <a:cubicBezTo>
                  <a:pt x="236" y="171"/>
                  <a:pt x="217" y="179"/>
                  <a:pt x="201" y="172"/>
                </a:cubicBezTo>
                <a:cubicBezTo>
                  <a:pt x="185" y="165"/>
                  <a:pt x="178" y="153"/>
                  <a:pt x="177" y="135"/>
                </a:cubicBezTo>
                <a:cubicBezTo>
                  <a:pt x="177" y="131"/>
                  <a:pt x="177" y="126"/>
                  <a:pt x="177" y="120"/>
                </a:cubicBezTo>
                <a:cubicBezTo>
                  <a:pt x="157" y="126"/>
                  <a:pt x="137" y="131"/>
                  <a:pt x="117" y="136"/>
                </a:cubicBezTo>
                <a:cubicBezTo>
                  <a:pt x="124" y="161"/>
                  <a:pt x="130" y="185"/>
                  <a:pt x="137" y="210"/>
                </a:cubicBezTo>
                <a:close/>
              </a:path>
            </a:pathLst>
          </a:custGeom>
          <a:solidFill>
            <a:srgbClr val="282F3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282F39"/>
              </a:solidFill>
              <a:effectLst/>
              <a:uLnTx/>
              <a:uFillTx/>
              <a:latin typeface="Calibri" panose="020F0502020204030204"/>
            </a:endParaRPr>
          </a:p>
        </p:txBody>
      </p:sp>
      <p:grpSp>
        <p:nvGrpSpPr>
          <p:cNvPr id="124" name="Group 31">
            <a:extLst>
              <a:ext uri="{FF2B5EF4-FFF2-40B4-BE49-F238E27FC236}">
                <a16:creationId xmlns:a16="http://schemas.microsoft.com/office/drawing/2014/main" id="{A3171844-DACF-44EB-A017-DF0C0418236C}"/>
              </a:ext>
            </a:extLst>
          </p:cNvPr>
          <p:cNvGrpSpPr/>
          <p:nvPr/>
        </p:nvGrpSpPr>
        <p:grpSpPr>
          <a:xfrm rot="2247443">
            <a:off x="6743524" y="2089188"/>
            <a:ext cx="362133" cy="797199"/>
            <a:chOff x="9490633" y="1499448"/>
            <a:chExt cx="1270458" cy="3028167"/>
          </a:xfrm>
          <a:solidFill>
            <a:srgbClr val="FFFFFF"/>
          </a:solidFill>
        </p:grpSpPr>
        <p:sp>
          <p:nvSpPr>
            <p:cNvPr id="125" name="Freeform 5">
              <a:extLst>
                <a:ext uri="{FF2B5EF4-FFF2-40B4-BE49-F238E27FC236}">
                  <a16:creationId xmlns:a16="http://schemas.microsoft.com/office/drawing/2014/main" id="{879628F0-E1F6-4842-897A-DC1133303286}"/>
                </a:ext>
              </a:extLst>
            </p:cNvPr>
            <p:cNvSpPr>
              <a:spLocks noEditPoints="1"/>
            </p:cNvSpPr>
            <p:nvPr/>
          </p:nvSpPr>
          <p:spPr bwMode="auto">
            <a:xfrm>
              <a:off x="9730649" y="1907294"/>
              <a:ext cx="822910" cy="1768535"/>
            </a:xfrm>
            <a:custGeom>
              <a:avLst/>
              <a:gdLst>
                <a:gd name="T0" fmla="*/ 39 w 233"/>
                <a:gd name="T1" fmla="*/ 495 h 500"/>
                <a:gd name="T2" fmla="*/ 32 w 233"/>
                <a:gd name="T3" fmla="*/ 475 h 500"/>
                <a:gd name="T4" fmla="*/ 10 w 233"/>
                <a:gd name="T5" fmla="*/ 385 h 500"/>
                <a:gd name="T6" fmla="*/ 1 w 233"/>
                <a:gd name="T7" fmla="*/ 262 h 500"/>
                <a:gd name="T8" fmla="*/ 14 w 233"/>
                <a:gd name="T9" fmla="*/ 133 h 500"/>
                <a:gd name="T10" fmla="*/ 43 w 233"/>
                <a:gd name="T11" fmla="*/ 30 h 500"/>
                <a:gd name="T12" fmla="*/ 53 w 233"/>
                <a:gd name="T13" fmla="*/ 4 h 500"/>
                <a:gd name="T14" fmla="*/ 59 w 233"/>
                <a:gd name="T15" fmla="*/ 0 h 500"/>
                <a:gd name="T16" fmla="*/ 157 w 233"/>
                <a:gd name="T17" fmla="*/ 3 h 500"/>
                <a:gd name="T18" fmla="*/ 183 w 233"/>
                <a:gd name="T19" fmla="*/ 3 h 500"/>
                <a:gd name="T20" fmla="*/ 190 w 233"/>
                <a:gd name="T21" fmla="*/ 8 h 500"/>
                <a:gd name="T22" fmla="*/ 226 w 233"/>
                <a:gd name="T23" fmla="*/ 170 h 500"/>
                <a:gd name="T24" fmla="*/ 215 w 233"/>
                <a:gd name="T25" fmla="*/ 378 h 500"/>
                <a:gd name="T26" fmla="*/ 179 w 233"/>
                <a:gd name="T27" fmla="*/ 497 h 500"/>
                <a:gd name="T28" fmla="*/ 174 w 233"/>
                <a:gd name="T29" fmla="*/ 500 h 500"/>
                <a:gd name="T30" fmla="*/ 90 w 233"/>
                <a:gd name="T31" fmla="*/ 497 h 500"/>
                <a:gd name="T32" fmla="*/ 44 w 233"/>
                <a:gd name="T33" fmla="*/ 496 h 500"/>
                <a:gd name="T34" fmla="*/ 39 w 233"/>
                <a:gd name="T35" fmla="*/ 495 h 500"/>
                <a:gd name="T36" fmla="*/ 148 w 233"/>
                <a:gd name="T37" fmla="*/ 145 h 500"/>
                <a:gd name="T38" fmla="*/ 154 w 233"/>
                <a:gd name="T39" fmla="*/ 80 h 500"/>
                <a:gd name="T40" fmla="*/ 90 w 233"/>
                <a:gd name="T41" fmla="*/ 74 h 500"/>
                <a:gd name="T42" fmla="*/ 83 w 233"/>
                <a:gd name="T43" fmla="*/ 139 h 500"/>
                <a:gd name="T44" fmla="*/ 148 w 233"/>
                <a:gd name="T45" fmla="*/ 145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3" h="500">
                  <a:moveTo>
                    <a:pt x="39" y="495"/>
                  </a:moveTo>
                  <a:cubicBezTo>
                    <a:pt x="36" y="488"/>
                    <a:pt x="34" y="481"/>
                    <a:pt x="32" y="475"/>
                  </a:cubicBezTo>
                  <a:cubicBezTo>
                    <a:pt x="22" y="445"/>
                    <a:pt x="15" y="415"/>
                    <a:pt x="10" y="385"/>
                  </a:cubicBezTo>
                  <a:cubicBezTo>
                    <a:pt x="3" y="344"/>
                    <a:pt x="0" y="303"/>
                    <a:pt x="1" y="262"/>
                  </a:cubicBezTo>
                  <a:cubicBezTo>
                    <a:pt x="1" y="219"/>
                    <a:pt x="5" y="176"/>
                    <a:pt x="14" y="133"/>
                  </a:cubicBezTo>
                  <a:cubicBezTo>
                    <a:pt x="20" y="98"/>
                    <a:pt x="30" y="63"/>
                    <a:pt x="43" y="30"/>
                  </a:cubicBezTo>
                  <a:cubicBezTo>
                    <a:pt x="46" y="21"/>
                    <a:pt x="49" y="13"/>
                    <a:pt x="53" y="4"/>
                  </a:cubicBezTo>
                  <a:cubicBezTo>
                    <a:pt x="54" y="1"/>
                    <a:pt x="55" y="0"/>
                    <a:pt x="59" y="0"/>
                  </a:cubicBezTo>
                  <a:cubicBezTo>
                    <a:pt x="91" y="1"/>
                    <a:pt x="124" y="2"/>
                    <a:pt x="157" y="3"/>
                  </a:cubicBezTo>
                  <a:cubicBezTo>
                    <a:pt x="165" y="3"/>
                    <a:pt x="174" y="3"/>
                    <a:pt x="183" y="3"/>
                  </a:cubicBezTo>
                  <a:cubicBezTo>
                    <a:pt x="186" y="3"/>
                    <a:pt x="188" y="4"/>
                    <a:pt x="190" y="8"/>
                  </a:cubicBezTo>
                  <a:cubicBezTo>
                    <a:pt x="210" y="60"/>
                    <a:pt x="221" y="115"/>
                    <a:pt x="226" y="170"/>
                  </a:cubicBezTo>
                  <a:cubicBezTo>
                    <a:pt x="233" y="240"/>
                    <a:pt x="229" y="309"/>
                    <a:pt x="215" y="378"/>
                  </a:cubicBezTo>
                  <a:cubicBezTo>
                    <a:pt x="207" y="419"/>
                    <a:pt x="195" y="459"/>
                    <a:pt x="179" y="497"/>
                  </a:cubicBezTo>
                  <a:cubicBezTo>
                    <a:pt x="178" y="498"/>
                    <a:pt x="176" y="500"/>
                    <a:pt x="174" y="500"/>
                  </a:cubicBezTo>
                  <a:cubicBezTo>
                    <a:pt x="146" y="499"/>
                    <a:pt x="118" y="498"/>
                    <a:pt x="90" y="497"/>
                  </a:cubicBezTo>
                  <a:cubicBezTo>
                    <a:pt x="75" y="497"/>
                    <a:pt x="59" y="497"/>
                    <a:pt x="44" y="496"/>
                  </a:cubicBezTo>
                  <a:cubicBezTo>
                    <a:pt x="42" y="496"/>
                    <a:pt x="40" y="496"/>
                    <a:pt x="39" y="495"/>
                  </a:cubicBezTo>
                  <a:close/>
                  <a:moveTo>
                    <a:pt x="148" y="145"/>
                  </a:moveTo>
                  <a:cubicBezTo>
                    <a:pt x="168" y="129"/>
                    <a:pt x="171" y="100"/>
                    <a:pt x="154" y="80"/>
                  </a:cubicBezTo>
                  <a:cubicBezTo>
                    <a:pt x="139" y="61"/>
                    <a:pt x="109" y="58"/>
                    <a:pt x="90" y="74"/>
                  </a:cubicBezTo>
                  <a:cubicBezTo>
                    <a:pt x="70" y="90"/>
                    <a:pt x="67" y="119"/>
                    <a:pt x="83" y="139"/>
                  </a:cubicBezTo>
                  <a:cubicBezTo>
                    <a:pt x="99" y="159"/>
                    <a:pt x="128" y="161"/>
                    <a:pt x="148"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282F39"/>
                </a:solidFill>
                <a:effectLst/>
                <a:uLnTx/>
                <a:uFillTx/>
                <a:latin typeface="Calibri" panose="020F0502020204030204"/>
              </a:endParaRPr>
            </a:p>
          </p:txBody>
        </p:sp>
        <p:sp>
          <p:nvSpPr>
            <p:cNvPr id="126" name="Freeform 6">
              <a:extLst>
                <a:ext uri="{FF2B5EF4-FFF2-40B4-BE49-F238E27FC236}">
                  <a16:creationId xmlns:a16="http://schemas.microsoft.com/office/drawing/2014/main" id="{FDFE505A-F538-4DD6-8320-12D016BA7F42}"/>
                </a:ext>
              </a:extLst>
            </p:cNvPr>
            <p:cNvSpPr>
              <a:spLocks/>
            </p:cNvSpPr>
            <p:nvPr/>
          </p:nvSpPr>
          <p:spPr bwMode="auto">
            <a:xfrm>
              <a:off x="10439867" y="3109176"/>
              <a:ext cx="321224" cy="927579"/>
            </a:xfrm>
            <a:custGeom>
              <a:avLst/>
              <a:gdLst>
                <a:gd name="T0" fmla="*/ 38 w 91"/>
                <a:gd name="T1" fmla="*/ 0 h 262"/>
                <a:gd name="T2" fmla="*/ 53 w 91"/>
                <a:gd name="T3" fmla="*/ 12 h 262"/>
                <a:gd name="T4" fmla="*/ 83 w 91"/>
                <a:gd name="T5" fmla="*/ 36 h 262"/>
                <a:gd name="T6" fmla="*/ 89 w 91"/>
                <a:gd name="T7" fmla="*/ 42 h 262"/>
                <a:gd name="T8" fmla="*/ 90 w 91"/>
                <a:gd name="T9" fmla="*/ 47 h 262"/>
                <a:gd name="T10" fmla="*/ 71 w 91"/>
                <a:gd name="T11" fmla="*/ 164 h 262"/>
                <a:gd name="T12" fmla="*/ 57 w 91"/>
                <a:gd name="T13" fmla="*/ 256 h 262"/>
                <a:gd name="T14" fmla="*/ 55 w 91"/>
                <a:gd name="T15" fmla="*/ 262 h 262"/>
                <a:gd name="T16" fmla="*/ 49 w 91"/>
                <a:gd name="T17" fmla="*/ 248 h 262"/>
                <a:gd name="T18" fmla="*/ 23 w 91"/>
                <a:gd name="T19" fmla="*/ 194 h 262"/>
                <a:gd name="T20" fmla="*/ 5 w 91"/>
                <a:gd name="T21" fmla="*/ 157 h 262"/>
                <a:gd name="T22" fmla="*/ 4 w 91"/>
                <a:gd name="T23" fmla="*/ 134 h 262"/>
                <a:gd name="T24" fmla="*/ 37 w 91"/>
                <a:gd name="T25" fmla="*/ 4 h 262"/>
                <a:gd name="T26" fmla="*/ 38 w 91"/>
                <a:gd name="T27"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262">
                  <a:moveTo>
                    <a:pt x="38" y="0"/>
                  </a:moveTo>
                  <a:cubicBezTo>
                    <a:pt x="43" y="4"/>
                    <a:pt x="48" y="8"/>
                    <a:pt x="53" y="12"/>
                  </a:cubicBezTo>
                  <a:cubicBezTo>
                    <a:pt x="63" y="20"/>
                    <a:pt x="73" y="28"/>
                    <a:pt x="83" y="36"/>
                  </a:cubicBezTo>
                  <a:cubicBezTo>
                    <a:pt x="85" y="38"/>
                    <a:pt x="88" y="40"/>
                    <a:pt x="89" y="42"/>
                  </a:cubicBezTo>
                  <a:cubicBezTo>
                    <a:pt x="90" y="43"/>
                    <a:pt x="91" y="46"/>
                    <a:pt x="90" y="47"/>
                  </a:cubicBezTo>
                  <a:cubicBezTo>
                    <a:pt x="84" y="86"/>
                    <a:pt x="78" y="125"/>
                    <a:pt x="71" y="164"/>
                  </a:cubicBezTo>
                  <a:cubicBezTo>
                    <a:pt x="66" y="195"/>
                    <a:pt x="61" y="225"/>
                    <a:pt x="57" y="256"/>
                  </a:cubicBezTo>
                  <a:cubicBezTo>
                    <a:pt x="56" y="258"/>
                    <a:pt x="56" y="259"/>
                    <a:pt x="55" y="262"/>
                  </a:cubicBezTo>
                  <a:cubicBezTo>
                    <a:pt x="53" y="257"/>
                    <a:pt x="51" y="252"/>
                    <a:pt x="49" y="248"/>
                  </a:cubicBezTo>
                  <a:cubicBezTo>
                    <a:pt x="40" y="230"/>
                    <a:pt x="32" y="212"/>
                    <a:pt x="23" y="194"/>
                  </a:cubicBezTo>
                  <a:cubicBezTo>
                    <a:pt x="17" y="182"/>
                    <a:pt x="12" y="169"/>
                    <a:pt x="5" y="157"/>
                  </a:cubicBezTo>
                  <a:cubicBezTo>
                    <a:pt x="0" y="149"/>
                    <a:pt x="1" y="142"/>
                    <a:pt x="4" y="134"/>
                  </a:cubicBezTo>
                  <a:cubicBezTo>
                    <a:pt x="20" y="92"/>
                    <a:pt x="30" y="48"/>
                    <a:pt x="37" y="4"/>
                  </a:cubicBezTo>
                  <a:cubicBezTo>
                    <a:pt x="37" y="3"/>
                    <a:pt x="37" y="2"/>
                    <a:pt x="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282F39"/>
                </a:solidFill>
                <a:effectLst/>
                <a:uLnTx/>
                <a:uFillTx/>
                <a:latin typeface="Calibri" panose="020F0502020204030204"/>
              </a:endParaRPr>
            </a:p>
          </p:txBody>
        </p:sp>
        <p:sp>
          <p:nvSpPr>
            <p:cNvPr id="127" name="Freeform 7">
              <a:extLst>
                <a:ext uri="{FF2B5EF4-FFF2-40B4-BE49-F238E27FC236}">
                  <a16:creationId xmlns:a16="http://schemas.microsoft.com/office/drawing/2014/main" id="{40D20090-FAD1-4B37-A40B-301683E709D7}"/>
                </a:ext>
              </a:extLst>
            </p:cNvPr>
            <p:cNvSpPr>
              <a:spLocks/>
            </p:cNvSpPr>
            <p:nvPr/>
          </p:nvSpPr>
          <p:spPr bwMode="auto">
            <a:xfrm>
              <a:off x="9490633" y="3087521"/>
              <a:ext cx="295959" cy="913142"/>
            </a:xfrm>
            <a:custGeom>
              <a:avLst/>
              <a:gdLst>
                <a:gd name="T0" fmla="*/ 55 w 84"/>
                <a:gd name="T1" fmla="*/ 0 h 258"/>
                <a:gd name="T2" fmla="*/ 59 w 84"/>
                <a:gd name="T3" fmla="*/ 34 h 258"/>
                <a:gd name="T4" fmla="*/ 76 w 84"/>
                <a:gd name="T5" fmla="*/ 117 h 258"/>
                <a:gd name="T6" fmla="*/ 84 w 84"/>
                <a:gd name="T7" fmla="*/ 145 h 258"/>
                <a:gd name="T8" fmla="*/ 83 w 84"/>
                <a:gd name="T9" fmla="*/ 149 h 258"/>
                <a:gd name="T10" fmla="*/ 55 w 84"/>
                <a:gd name="T11" fmla="*/ 201 h 258"/>
                <a:gd name="T12" fmla="*/ 28 w 84"/>
                <a:gd name="T13" fmla="*/ 251 h 258"/>
                <a:gd name="T14" fmla="*/ 23 w 84"/>
                <a:gd name="T15" fmla="*/ 258 h 258"/>
                <a:gd name="T16" fmla="*/ 20 w 84"/>
                <a:gd name="T17" fmla="*/ 234 h 258"/>
                <a:gd name="T18" fmla="*/ 7 w 84"/>
                <a:gd name="T19" fmla="*/ 109 h 258"/>
                <a:gd name="T20" fmla="*/ 0 w 84"/>
                <a:gd name="T21" fmla="*/ 44 h 258"/>
                <a:gd name="T22" fmla="*/ 2 w 84"/>
                <a:gd name="T23" fmla="*/ 38 h 258"/>
                <a:gd name="T24" fmla="*/ 53 w 84"/>
                <a:gd name="T25" fmla="*/ 1 h 258"/>
                <a:gd name="T26" fmla="*/ 55 w 84"/>
                <a:gd name="T27"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258">
                  <a:moveTo>
                    <a:pt x="55" y="0"/>
                  </a:moveTo>
                  <a:cubicBezTo>
                    <a:pt x="56" y="12"/>
                    <a:pt x="57" y="23"/>
                    <a:pt x="59" y="34"/>
                  </a:cubicBezTo>
                  <a:cubicBezTo>
                    <a:pt x="63" y="62"/>
                    <a:pt x="68" y="90"/>
                    <a:pt x="76" y="117"/>
                  </a:cubicBezTo>
                  <a:cubicBezTo>
                    <a:pt x="79" y="127"/>
                    <a:pt x="81" y="136"/>
                    <a:pt x="84" y="145"/>
                  </a:cubicBezTo>
                  <a:cubicBezTo>
                    <a:pt x="84" y="146"/>
                    <a:pt x="84" y="148"/>
                    <a:pt x="83" y="149"/>
                  </a:cubicBezTo>
                  <a:cubicBezTo>
                    <a:pt x="74" y="167"/>
                    <a:pt x="65" y="184"/>
                    <a:pt x="55" y="201"/>
                  </a:cubicBezTo>
                  <a:cubicBezTo>
                    <a:pt x="46" y="218"/>
                    <a:pt x="37" y="234"/>
                    <a:pt x="28" y="251"/>
                  </a:cubicBezTo>
                  <a:cubicBezTo>
                    <a:pt x="27" y="253"/>
                    <a:pt x="25" y="256"/>
                    <a:pt x="23" y="258"/>
                  </a:cubicBezTo>
                  <a:cubicBezTo>
                    <a:pt x="22" y="250"/>
                    <a:pt x="21" y="242"/>
                    <a:pt x="20" y="234"/>
                  </a:cubicBezTo>
                  <a:cubicBezTo>
                    <a:pt x="16" y="193"/>
                    <a:pt x="11" y="151"/>
                    <a:pt x="7" y="109"/>
                  </a:cubicBezTo>
                  <a:cubicBezTo>
                    <a:pt x="5" y="88"/>
                    <a:pt x="2" y="66"/>
                    <a:pt x="0" y="44"/>
                  </a:cubicBezTo>
                  <a:cubicBezTo>
                    <a:pt x="0" y="42"/>
                    <a:pt x="1" y="39"/>
                    <a:pt x="2" y="38"/>
                  </a:cubicBezTo>
                  <a:cubicBezTo>
                    <a:pt x="19" y="26"/>
                    <a:pt x="36" y="13"/>
                    <a:pt x="53" y="1"/>
                  </a:cubicBezTo>
                  <a:cubicBezTo>
                    <a:pt x="54" y="0"/>
                    <a:pt x="54" y="0"/>
                    <a:pt x="5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282F39"/>
                </a:solidFill>
                <a:effectLst/>
                <a:uLnTx/>
                <a:uFillTx/>
                <a:latin typeface="Calibri" panose="020F0502020204030204"/>
              </a:endParaRPr>
            </a:p>
          </p:txBody>
        </p:sp>
        <p:sp>
          <p:nvSpPr>
            <p:cNvPr id="128" name="Freeform 8">
              <a:extLst>
                <a:ext uri="{FF2B5EF4-FFF2-40B4-BE49-F238E27FC236}">
                  <a16:creationId xmlns:a16="http://schemas.microsoft.com/office/drawing/2014/main" id="{7E1966CF-B23C-430F-8601-FB306A4032F6}"/>
                </a:ext>
              </a:extLst>
            </p:cNvPr>
            <p:cNvSpPr>
              <a:spLocks/>
            </p:cNvSpPr>
            <p:nvPr/>
          </p:nvSpPr>
          <p:spPr bwMode="auto">
            <a:xfrm>
              <a:off x="9840731" y="3771475"/>
              <a:ext cx="517929" cy="756140"/>
            </a:xfrm>
            <a:custGeom>
              <a:avLst/>
              <a:gdLst>
                <a:gd name="T0" fmla="*/ 55 w 147"/>
                <a:gd name="T1" fmla="*/ 36 h 214"/>
                <a:gd name="T2" fmla="*/ 50 w 147"/>
                <a:gd name="T3" fmla="*/ 59 h 214"/>
                <a:gd name="T4" fmla="*/ 59 w 147"/>
                <a:gd name="T5" fmla="*/ 99 h 214"/>
                <a:gd name="T6" fmla="*/ 74 w 147"/>
                <a:gd name="T7" fmla="*/ 125 h 214"/>
                <a:gd name="T8" fmla="*/ 87 w 147"/>
                <a:gd name="T9" fmla="*/ 80 h 214"/>
                <a:gd name="T10" fmla="*/ 117 w 147"/>
                <a:gd name="T11" fmla="*/ 43 h 214"/>
                <a:gd name="T12" fmla="*/ 119 w 147"/>
                <a:gd name="T13" fmla="*/ 85 h 214"/>
                <a:gd name="T14" fmla="*/ 127 w 147"/>
                <a:gd name="T15" fmla="*/ 75 h 214"/>
                <a:gd name="T16" fmla="*/ 134 w 147"/>
                <a:gd name="T17" fmla="*/ 22 h 214"/>
                <a:gd name="T18" fmla="*/ 133 w 147"/>
                <a:gd name="T19" fmla="*/ 10 h 214"/>
                <a:gd name="T20" fmla="*/ 139 w 147"/>
                <a:gd name="T21" fmla="*/ 25 h 214"/>
                <a:gd name="T22" fmla="*/ 135 w 147"/>
                <a:gd name="T23" fmla="*/ 96 h 214"/>
                <a:gd name="T24" fmla="*/ 118 w 147"/>
                <a:gd name="T25" fmla="*/ 140 h 214"/>
                <a:gd name="T26" fmla="*/ 114 w 147"/>
                <a:gd name="T27" fmla="*/ 154 h 214"/>
                <a:gd name="T28" fmla="*/ 99 w 147"/>
                <a:gd name="T29" fmla="*/ 125 h 214"/>
                <a:gd name="T30" fmla="*/ 102 w 147"/>
                <a:gd name="T31" fmla="*/ 93 h 214"/>
                <a:gd name="T32" fmla="*/ 94 w 147"/>
                <a:gd name="T33" fmla="*/ 114 h 214"/>
                <a:gd name="T34" fmla="*/ 94 w 147"/>
                <a:gd name="T35" fmla="*/ 155 h 214"/>
                <a:gd name="T36" fmla="*/ 85 w 147"/>
                <a:gd name="T37" fmla="*/ 191 h 214"/>
                <a:gd name="T38" fmla="*/ 61 w 147"/>
                <a:gd name="T39" fmla="*/ 214 h 214"/>
                <a:gd name="T40" fmla="*/ 50 w 147"/>
                <a:gd name="T41" fmla="*/ 173 h 214"/>
                <a:gd name="T42" fmla="*/ 33 w 147"/>
                <a:gd name="T43" fmla="*/ 107 h 214"/>
                <a:gd name="T44" fmla="*/ 38 w 147"/>
                <a:gd name="T45" fmla="*/ 86 h 214"/>
                <a:gd name="T46" fmla="*/ 29 w 147"/>
                <a:gd name="T47" fmla="*/ 103 h 214"/>
                <a:gd name="T48" fmla="*/ 25 w 147"/>
                <a:gd name="T49" fmla="*/ 125 h 214"/>
                <a:gd name="T50" fmla="*/ 13 w 147"/>
                <a:gd name="T51" fmla="*/ 141 h 214"/>
                <a:gd name="T52" fmla="*/ 3 w 147"/>
                <a:gd name="T53" fmla="*/ 70 h 214"/>
                <a:gd name="T54" fmla="*/ 12 w 147"/>
                <a:gd name="T55" fmla="*/ 12 h 214"/>
                <a:gd name="T56" fmla="*/ 21 w 147"/>
                <a:gd name="T57" fmla="*/ 0 h 214"/>
                <a:gd name="T58" fmla="*/ 21 w 147"/>
                <a:gd name="T59" fmla="*/ 72 h 214"/>
                <a:gd name="T60" fmla="*/ 55 w 147"/>
                <a:gd name="T61" fmla="*/ 3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7" h="214">
                  <a:moveTo>
                    <a:pt x="55" y="36"/>
                  </a:moveTo>
                  <a:cubicBezTo>
                    <a:pt x="53" y="44"/>
                    <a:pt x="51" y="51"/>
                    <a:pt x="50" y="59"/>
                  </a:cubicBezTo>
                  <a:cubicBezTo>
                    <a:pt x="48" y="74"/>
                    <a:pt x="52" y="86"/>
                    <a:pt x="59" y="99"/>
                  </a:cubicBezTo>
                  <a:cubicBezTo>
                    <a:pt x="64" y="107"/>
                    <a:pt x="69" y="116"/>
                    <a:pt x="74" y="125"/>
                  </a:cubicBezTo>
                  <a:cubicBezTo>
                    <a:pt x="75" y="109"/>
                    <a:pt x="79" y="94"/>
                    <a:pt x="87" y="80"/>
                  </a:cubicBezTo>
                  <a:cubicBezTo>
                    <a:pt x="94" y="66"/>
                    <a:pt x="104" y="54"/>
                    <a:pt x="117" y="43"/>
                  </a:cubicBezTo>
                  <a:cubicBezTo>
                    <a:pt x="120" y="57"/>
                    <a:pt x="121" y="71"/>
                    <a:pt x="119" y="85"/>
                  </a:cubicBezTo>
                  <a:cubicBezTo>
                    <a:pt x="124" y="83"/>
                    <a:pt x="126" y="79"/>
                    <a:pt x="127" y="75"/>
                  </a:cubicBezTo>
                  <a:cubicBezTo>
                    <a:pt x="135" y="58"/>
                    <a:pt x="136" y="40"/>
                    <a:pt x="134" y="22"/>
                  </a:cubicBezTo>
                  <a:cubicBezTo>
                    <a:pt x="134" y="18"/>
                    <a:pt x="133" y="14"/>
                    <a:pt x="133" y="10"/>
                  </a:cubicBezTo>
                  <a:cubicBezTo>
                    <a:pt x="135" y="15"/>
                    <a:pt x="138" y="20"/>
                    <a:pt x="139" y="25"/>
                  </a:cubicBezTo>
                  <a:cubicBezTo>
                    <a:pt x="147" y="50"/>
                    <a:pt x="144" y="73"/>
                    <a:pt x="135" y="96"/>
                  </a:cubicBezTo>
                  <a:cubicBezTo>
                    <a:pt x="130" y="111"/>
                    <a:pt x="123" y="126"/>
                    <a:pt x="118" y="140"/>
                  </a:cubicBezTo>
                  <a:cubicBezTo>
                    <a:pt x="116" y="145"/>
                    <a:pt x="115" y="149"/>
                    <a:pt x="114" y="154"/>
                  </a:cubicBezTo>
                  <a:cubicBezTo>
                    <a:pt x="108" y="145"/>
                    <a:pt x="102" y="136"/>
                    <a:pt x="99" y="125"/>
                  </a:cubicBezTo>
                  <a:cubicBezTo>
                    <a:pt x="97" y="114"/>
                    <a:pt x="99" y="103"/>
                    <a:pt x="102" y="93"/>
                  </a:cubicBezTo>
                  <a:cubicBezTo>
                    <a:pt x="97" y="99"/>
                    <a:pt x="95" y="106"/>
                    <a:pt x="94" y="114"/>
                  </a:cubicBezTo>
                  <a:cubicBezTo>
                    <a:pt x="94" y="127"/>
                    <a:pt x="94" y="141"/>
                    <a:pt x="94" y="155"/>
                  </a:cubicBezTo>
                  <a:cubicBezTo>
                    <a:pt x="94" y="167"/>
                    <a:pt x="92" y="180"/>
                    <a:pt x="85" y="191"/>
                  </a:cubicBezTo>
                  <a:cubicBezTo>
                    <a:pt x="79" y="201"/>
                    <a:pt x="72" y="209"/>
                    <a:pt x="61" y="214"/>
                  </a:cubicBezTo>
                  <a:cubicBezTo>
                    <a:pt x="63" y="198"/>
                    <a:pt x="55" y="186"/>
                    <a:pt x="50" y="173"/>
                  </a:cubicBezTo>
                  <a:cubicBezTo>
                    <a:pt x="40" y="152"/>
                    <a:pt x="30" y="131"/>
                    <a:pt x="33" y="107"/>
                  </a:cubicBezTo>
                  <a:cubicBezTo>
                    <a:pt x="34" y="100"/>
                    <a:pt x="36" y="94"/>
                    <a:pt x="38" y="86"/>
                  </a:cubicBezTo>
                  <a:cubicBezTo>
                    <a:pt x="32" y="91"/>
                    <a:pt x="30" y="97"/>
                    <a:pt x="29" y="103"/>
                  </a:cubicBezTo>
                  <a:cubicBezTo>
                    <a:pt x="27" y="110"/>
                    <a:pt x="26" y="118"/>
                    <a:pt x="25" y="125"/>
                  </a:cubicBezTo>
                  <a:cubicBezTo>
                    <a:pt x="23" y="132"/>
                    <a:pt x="19" y="138"/>
                    <a:pt x="13" y="141"/>
                  </a:cubicBezTo>
                  <a:cubicBezTo>
                    <a:pt x="9" y="117"/>
                    <a:pt x="5" y="94"/>
                    <a:pt x="3" y="70"/>
                  </a:cubicBezTo>
                  <a:cubicBezTo>
                    <a:pt x="0" y="50"/>
                    <a:pt x="2" y="30"/>
                    <a:pt x="12" y="12"/>
                  </a:cubicBezTo>
                  <a:cubicBezTo>
                    <a:pt x="15" y="8"/>
                    <a:pt x="18" y="4"/>
                    <a:pt x="21" y="0"/>
                  </a:cubicBezTo>
                  <a:cubicBezTo>
                    <a:pt x="8" y="24"/>
                    <a:pt x="12" y="47"/>
                    <a:pt x="21" y="72"/>
                  </a:cubicBezTo>
                  <a:cubicBezTo>
                    <a:pt x="28" y="55"/>
                    <a:pt x="40" y="44"/>
                    <a:pt x="55"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282F39"/>
                </a:solidFill>
                <a:effectLst/>
                <a:uLnTx/>
                <a:uFillTx/>
                <a:latin typeface="Calibri" panose="020F0502020204030204"/>
              </a:endParaRPr>
            </a:p>
          </p:txBody>
        </p:sp>
        <p:sp>
          <p:nvSpPr>
            <p:cNvPr id="129" name="Freeform 9">
              <a:extLst>
                <a:ext uri="{FF2B5EF4-FFF2-40B4-BE49-F238E27FC236}">
                  <a16:creationId xmlns:a16="http://schemas.microsoft.com/office/drawing/2014/main" id="{1543B01D-7CA0-40C6-9E1A-90593564C1F3}"/>
                </a:ext>
              </a:extLst>
            </p:cNvPr>
            <p:cNvSpPr>
              <a:spLocks/>
            </p:cNvSpPr>
            <p:nvPr/>
          </p:nvSpPr>
          <p:spPr bwMode="auto">
            <a:xfrm>
              <a:off x="9952618" y="1499448"/>
              <a:ext cx="420479" cy="364535"/>
            </a:xfrm>
            <a:custGeom>
              <a:avLst/>
              <a:gdLst>
                <a:gd name="T0" fmla="*/ 119 w 119"/>
                <a:gd name="T1" fmla="*/ 103 h 103"/>
                <a:gd name="T2" fmla="*/ 0 w 119"/>
                <a:gd name="T3" fmla="*/ 100 h 103"/>
                <a:gd name="T4" fmla="*/ 62 w 119"/>
                <a:gd name="T5" fmla="*/ 0 h 103"/>
                <a:gd name="T6" fmla="*/ 119 w 119"/>
                <a:gd name="T7" fmla="*/ 103 h 103"/>
              </a:gdLst>
              <a:ahLst/>
              <a:cxnLst>
                <a:cxn ang="0">
                  <a:pos x="T0" y="T1"/>
                </a:cxn>
                <a:cxn ang="0">
                  <a:pos x="T2" y="T3"/>
                </a:cxn>
                <a:cxn ang="0">
                  <a:pos x="T4" y="T5"/>
                </a:cxn>
                <a:cxn ang="0">
                  <a:pos x="T6" y="T7"/>
                </a:cxn>
              </a:cxnLst>
              <a:rect l="0" t="0" r="r" b="b"/>
              <a:pathLst>
                <a:path w="119" h="103">
                  <a:moveTo>
                    <a:pt x="119" y="103"/>
                  </a:moveTo>
                  <a:cubicBezTo>
                    <a:pt x="79" y="102"/>
                    <a:pt x="39" y="101"/>
                    <a:pt x="0" y="100"/>
                  </a:cubicBezTo>
                  <a:cubicBezTo>
                    <a:pt x="3" y="84"/>
                    <a:pt x="47" y="12"/>
                    <a:pt x="62" y="0"/>
                  </a:cubicBezTo>
                  <a:cubicBezTo>
                    <a:pt x="76" y="12"/>
                    <a:pt x="118" y="90"/>
                    <a:pt x="119"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282F39"/>
                </a:solidFill>
                <a:effectLst/>
                <a:uLnTx/>
                <a:uFillTx/>
                <a:latin typeface="Calibri" panose="020F0502020204030204"/>
              </a:endParaRPr>
            </a:p>
          </p:txBody>
        </p:sp>
      </p:grpSp>
      <p:grpSp>
        <p:nvGrpSpPr>
          <p:cNvPr id="130" name="Group 37">
            <a:extLst>
              <a:ext uri="{FF2B5EF4-FFF2-40B4-BE49-F238E27FC236}">
                <a16:creationId xmlns:a16="http://schemas.microsoft.com/office/drawing/2014/main" id="{9F7D441E-9484-4C98-8DF0-D66645F72364}"/>
              </a:ext>
            </a:extLst>
          </p:cNvPr>
          <p:cNvGrpSpPr/>
          <p:nvPr/>
        </p:nvGrpSpPr>
        <p:grpSpPr>
          <a:xfrm>
            <a:off x="7203586" y="3768248"/>
            <a:ext cx="523642" cy="535891"/>
            <a:chOff x="2840038" y="3103563"/>
            <a:chExt cx="1733551" cy="1746251"/>
          </a:xfrm>
          <a:solidFill>
            <a:srgbClr val="FFFFFF"/>
          </a:solidFill>
        </p:grpSpPr>
        <p:sp>
          <p:nvSpPr>
            <p:cNvPr id="131" name="Freeform 5">
              <a:extLst>
                <a:ext uri="{FF2B5EF4-FFF2-40B4-BE49-F238E27FC236}">
                  <a16:creationId xmlns:a16="http://schemas.microsoft.com/office/drawing/2014/main" id="{0C553940-AC14-47CA-9A1F-D1E74D800478}"/>
                </a:ext>
              </a:extLst>
            </p:cNvPr>
            <p:cNvSpPr>
              <a:spLocks/>
            </p:cNvSpPr>
            <p:nvPr/>
          </p:nvSpPr>
          <p:spPr bwMode="auto">
            <a:xfrm>
              <a:off x="2874963" y="3103563"/>
              <a:ext cx="760413" cy="877888"/>
            </a:xfrm>
            <a:custGeom>
              <a:avLst/>
              <a:gdLst>
                <a:gd name="T0" fmla="*/ 26 w 238"/>
                <a:gd name="T1" fmla="*/ 275 h 275"/>
                <a:gd name="T2" fmla="*/ 4 w 238"/>
                <a:gd name="T3" fmla="*/ 197 h 275"/>
                <a:gd name="T4" fmla="*/ 41 w 238"/>
                <a:gd name="T5" fmla="*/ 123 h 275"/>
                <a:gd name="T6" fmla="*/ 91 w 238"/>
                <a:gd name="T7" fmla="*/ 71 h 275"/>
                <a:gd name="T8" fmla="*/ 93 w 238"/>
                <a:gd name="T9" fmla="*/ 69 h 275"/>
                <a:gd name="T10" fmla="*/ 109 w 238"/>
                <a:gd name="T11" fmla="*/ 63 h 275"/>
                <a:gd name="T12" fmla="*/ 155 w 238"/>
                <a:gd name="T13" fmla="*/ 28 h 275"/>
                <a:gd name="T14" fmla="*/ 160 w 238"/>
                <a:gd name="T15" fmla="*/ 20 h 275"/>
                <a:gd name="T16" fmla="*/ 174 w 238"/>
                <a:gd name="T17" fmla="*/ 5 h 275"/>
                <a:gd name="T18" fmla="*/ 193 w 238"/>
                <a:gd name="T19" fmla="*/ 5 h 275"/>
                <a:gd name="T20" fmla="*/ 234 w 238"/>
                <a:gd name="T21" fmla="*/ 46 h 275"/>
                <a:gd name="T22" fmla="*/ 234 w 238"/>
                <a:gd name="T23" fmla="*/ 60 h 275"/>
                <a:gd name="T24" fmla="*/ 214 w 238"/>
                <a:gd name="T25" fmla="*/ 83 h 275"/>
                <a:gd name="T26" fmla="*/ 200 w 238"/>
                <a:gd name="T27" fmla="*/ 88 h 275"/>
                <a:gd name="T28" fmla="*/ 177 w 238"/>
                <a:gd name="T29" fmla="*/ 141 h 275"/>
                <a:gd name="T30" fmla="*/ 183 w 238"/>
                <a:gd name="T31" fmla="*/ 159 h 275"/>
                <a:gd name="T32" fmla="*/ 182 w 238"/>
                <a:gd name="T33" fmla="*/ 164 h 275"/>
                <a:gd name="T34" fmla="*/ 137 w 238"/>
                <a:gd name="T35" fmla="*/ 209 h 275"/>
                <a:gd name="T36" fmla="*/ 132 w 238"/>
                <a:gd name="T37" fmla="*/ 210 h 275"/>
                <a:gd name="T38" fmla="*/ 105 w 238"/>
                <a:gd name="T39" fmla="*/ 193 h 275"/>
                <a:gd name="T40" fmla="*/ 61 w 238"/>
                <a:gd name="T41" fmla="*/ 187 h 275"/>
                <a:gd name="T42" fmla="*/ 39 w 238"/>
                <a:gd name="T43" fmla="*/ 207 h 275"/>
                <a:gd name="T44" fmla="*/ 26 w 238"/>
                <a:gd name="T45" fmla="*/ 267 h 275"/>
                <a:gd name="T46" fmla="*/ 26 w 238"/>
                <a:gd name="T4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8" h="275">
                  <a:moveTo>
                    <a:pt x="26" y="275"/>
                  </a:moveTo>
                  <a:cubicBezTo>
                    <a:pt x="8" y="252"/>
                    <a:pt x="0" y="226"/>
                    <a:pt x="4" y="197"/>
                  </a:cubicBezTo>
                  <a:cubicBezTo>
                    <a:pt x="8" y="169"/>
                    <a:pt x="21" y="144"/>
                    <a:pt x="41" y="123"/>
                  </a:cubicBezTo>
                  <a:cubicBezTo>
                    <a:pt x="57" y="106"/>
                    <a:pt x="75" y="88"/>
                    <a:pt x="91" y="71"/>
                  </a:cubicBezTo>
                  <a:cubicBezTo>
                    <a:pt x="92" y="70"/>
                    <a:pt x="92" y="70"/>
                    <a:pt x="93" y="69"/>
                  </a:cubicBezTo>
                  <a:cubicBezTo>
                    <a:pt x="97" y="65"/>
                    <a:pt x="102" y="63"/>
                    <a:pt x="109" y="63"/>
                  </a:cubicBezTo>
                  <a:cubicBezTo>
                    <a:pt x="131" y="64"/>
                    <a:pt x="149" y="51"/>
                    <a:pt x="155" y="28"/>
                  </a:cubicBezTo>
                  <a:cubicBezTo>
                    <a:pt x="156" y="25"/>
                    <a:pt x="158" y="22"/>
                    <a:pt x="160" y="20"/>
                  </a:cubicBezTo>
                  <a:cubicBezTo>
                    <a:pt x="164" y="15"/>
                    <a:pt x="169" y="10"/>
                    <a:pt x="174" y="5"/>
                  </a:cubicBezTo>
                  <a:cubicBezTo>
                    <a:pt x="180" y="0"/>
                    <a:pt x="187" y="0"/>
                    <a:pt x="193" y="5"/>
                  </a:cubicBezTo>
                  <a:cubicBezTo>
                    <a:pt x="207" y="18"/>
                    <a:pt x="220" y="32"/>
                    <a:pt x="234" y="46"/>
                  </a:cubicBezTo>
                  <a:cubicBezTo>
                    <a:pt x="238" y="50"/>
                    <a:pt x="237" y="56"/>
                    <a:pt x="234" y="60"/>
                  </a:cubicBezTo>
                  <a:cubicBezTo>
                    <a:pt x="228" y="68"/>
                    <a:pt x="222" y="76"/>
                    <a:pt x="214" y="83"/>
                  </a:cubicBezTo>
                  <a:cubicBezTo>
                    <a:pt x="211" y="86"/>
                    <a:pt x="204" y="86"/>
                    <a:pt x="200" y="88"/>
                  </a:cubicBezTo>
                  <a:cubicBezTo>
                    <a:pt x="179" y="98"/>
                    <a:pt x="171" y="121"/>
                    <a:pt x="177" y="141"/>
                  </a:cubicBezTo>
                  <a:cubicBezTo>
                    <a:pt x="178" y="147"/>
                    <a:pt x="181" y="153"/>
                    <a:pt x="183" y="159"/>
                  </a:cubicBezTo>
                  <a:cubicBezTo>
                    <a:pt x="183" y="161"/>
                    <a:pt x="183" y="163"/>
                    <a:pt x="182" y="164"/>
                  </a:cubicBezTo>
                  <a:cubicBezTo>
                    <a:pt x="167" y="179"/>
                    <a:pt x="152" y="194"/>
                    <a:pt x="137" y="209"/>
                  </a:cubicBezTo>
                  <a:cubicBezTo>
                    <a:pt x="136" y="210"/>
                    <a:pt x="133" y="210"/>
                    <a:pt x="132" y="210"/>
                  </a:cubicBezTo>
                  <a:cubicBezTo>
                    <a:pt x="123" y="204"/>
                    <a:pt x="114" y="198"/>
                    <a:pt x="105" y="193"/>
                  </a:cubicBezTo>
                  <a:cubicBezTo>
                    <a:pt x="91" y="187"/>
                    <a:pt x="76" y="182"/>
                    <a:pt x="61" y="187"/>
                  </a:cubicBezTo>
                  <a:cubicBezTo>
                    <a:pt x="51" y="191"/>
                    <a:pt x="44" y="198"/>
                    <a:pt x="39" y="207"/>
                  </a:cubicBezTo>
                  <a:cubicBezTo>
                    <a:pt x="29" y="226"/>
                    <a:pt x="26" y="246"/>
                    <a:pt x="26" y="267"/>
                  </a:cubicBezTo>
                  <a:cubicBezTo>
                    <a:pt x="26" y="270"/>
                    <a:pt x="26" y="272"/>
                    <a:pt x="26" y="2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latin typeface="Calibri" panose="020F0502020204030204"/>
              </a:endParaRPr>
            </a:p>
          </p:txBody>
        </p:sp>
        <p:sp>
          <p:nvSpPr>
            <p:cNvPr id="132" name="Freeform 6">
              <a:extLst>
                <a:ext uri="{FF2B5EF4-FFF2-40B4-BE49-F238E27FC236}">
                  <a16:creationId xmlns:a16="http://schemas.microsoft.com/office/drawing/2014/main" id="{DB0146B4-132F-4462-BC33-AB767A661E91}"/>
                </a:ext>
              </a:extLst>
            </p:cNvPr>
            <p:cNvSpPr>
              <a:spLocks/>
            </p:cNvSpPr>
            <p:nvPr/>
          </p:nvSpPr>
          <p:spPr bwMode="auto">
            <a:xfrm>
              <a:off x="2840038" y="4019551"/>
              <a:ext cx="839788" cy="830263"/>
            </a:xfrm>
            <a:custGeom>
              <a:avLst/>
              <a:gdLst>
                <a:gd name="T0" fmla="*/ 263 w 263"/>
                <a:gd name="T1" fmla="*/ 57 h 260"/>
                <a:gd name="T2" fmla="*/ 239 w 263"/>
                <a:gd name="T3" fmla="*/ 81 h 260"/>
                <a:gd name="T4" fmla="*/ 188 w 263"/>
                <a:gd name="T5" fmla="*/ 133 h 260"/>
                <a:gd name="T6" fmla="*/ 165 w 263"/>
                <a:gd name="T7" fmla="*/ 173 h 260"/>
                <a:gd name="T8" fmla="*/ 143 w 263"/>
                <a:gd name="T9" fmla="*/ 223 h 260"/>
                <a:gd name="T10" fmla="*/ 113 w 263"/>
                <a:gd name="T11" fmla="*/ 248 h 260"/>
                <a:gd name="T12" fmla="*/ 88 w 263"/>
                <a:gd name="T13" fmla="*/ 259 h 260"/>
                <a:gd name="T14" fmla="*/ 80 w 263"/>
                <a:gd name="T15" fmla="*/ 257 h 260"/>
                <a:gd name="T16" fmla="*/ 81 w 263"/>
                <a:gd name="T17" fmla="*/ 250 h 260"/>
                <a:gd name="T18" fmla="*/ 108 w 263"/>
                <a:gd name="T19" fmla="*/ 213 h 260"/>
                <a:gd name="T20" fmla="*/ 107 w 263"/>
                <a:gd name="T21" fmla="*/ 177 h 260"/>
                <a:gd name="T22" fmla="*/ 73 w 263"/>
                <a:gd name="T23" fmla="*/ 152 h 260"/>
                <a:gd name="T24" fmla="*/ 42 w 263"/>
                <a:gd name="T25" fmla="*/ 162 h 260"/>
                <a:gd name="T26" fmla="*/ 13 w 263"/>
                <a:gd name="T27" fmla="*/ 200 h 260"/>
                <a:gd name="T28" fmla="*/ 10 w 263"/>
                <a:gd name="T29" fmla="*/ 204 h 260"/>
                <a:gd name="T30" fmla="*/ 4 w 263"/>
                <a:gd name="T31" fmla="*/ 203 h 260"/>
                <a:gd name="T32" fmla="*/ 2 w 263"/>
                <a:gd name="T33" fmla="*/ 198 h 260"/>
                <a:gd name="T34" fmla="*/ 7 w 263"/>
                <a:gd name="T35" fmla="*/ 146 h 260"/>
                <a:gd name="T36" fmla="*/ 56 w 263"/>
                <a:gd name="T37" fmla="*/ 107 h 260"/>
                <a:gd name="T38" fmla="*/ 108 w 263"/>
                <a:gd name="T39" fmla="*/ 93 h 260"/>
                <a:gd name="T40" fmla="*/ 137 w 263"/>
                <a:gd name="T41" fmla="*/ 69 h 260"/>
                <a:gd name="T42" fmla="*/ 203 w 263"/>
                <a:gd name="T43" fmla="*/ 2 h 260"/>
                <a:gd name="T44" fmla="*/ 209 w 263"/>
                <a:gd name="T45" fmla="*/ 2 h 260"/>
                <a:gd name="T46" fmla="*/ 225 w 263"/>
                <a:gd name="T47" fmla="*/ 18 h 260"/>
                <a:gd name="T48" fmla="*/ 224 w 263"/>
                <a:gd name="T49" fmla="*/ 24 h 260"/>
                <a:gd name="T50" fmla="*/ 124 w 263"/>
                <a:gd name="T51" fmla="*/ 124 h 260"/>
                <a:gd name="T52" fmla="*/ 123 w 263"/>
                <a:gd name="T53" fmla="*/ 138 h 260"/>
                <a:gd name="T54" fmla="*/ 137 w 263"/>
                <a:gd name="T55" fmla="*/ 137 h 260"/>
                <a:gd name="T56" fmla="*/ 237 w 263"/>
                <a:gd name="T57" fmla="*/ 37 h 260"/>
                <a:gd name="T58" fmla="*/ 244 w 263"/>
                <a:gd name="T59" fmla="*/ 37 h 260"/>
                <a:gd name="T60" fmla="*/ 263 w 263"/>
                <a:gd name="T61" fmla="*/ 57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3" h="260">
                  <a:moveTo>
                    <a:pt x="263" y="57"/>
                  </a:moveTo>
                  <a:cubicBezTo>
                    <a:pt x="255" y="65"/>
                    <a:pt x="247" y="73"/>
                    <a:pt x="239" y="81"/>
                  </a:cubicBezTo>
                  <a:cubicBezTo>
                    <a:pt x="222" y="98"/>
                    <a:pt x="205" y="115"/>
                    <a:pt x="188" y="133"/>
                  </a:cubicBezTo>
                  <a:cubicBezTo>
                    <a:pt x="177" y="144"/>
                    <a:pt x="171" y="159"/>
                    <a:pt x="165" y="173"/>
                  </a:cubicBezTo>
                  <a:cubicBezTo>
                    <a:pt x="158" y="190"/>
                    <a:pt x="153" y="208"/>
                    <a:pt x="143" y="223"/>
                  </a:cubicBezTo>
                  <a:cubicBezTo>
                    <a:pt x="135" y="235"/>
                    <a:pt x="124" y="242"/>
                    <a:pt x="113" y="248"/>
                  </a:cubicBezTo>
                  <a:cubicBezTo>
                    <a:pt x="105" y="252"/>
                    <a:pt x="96" y="255"/>
                    <a:pt x="88" y="259"/>
                  </a:cubicBezTo>
                  <a:cubicBezTo>
                    <a:pt x="85" y="260"/>
                    <a:pt x="82" y="260"/>
                    <a:pt x="80" y="257"/>
                  </a:cubicBezTo>
                  <a:cubicBezTo>
                    <a:pt x="80" y="255"/>
                    <a:pt x="80" y="252"/>
                    <a:pt x="81" y="250"/>
                  </a:cubicBezTo>
                  <a:cubicBezTo>
                    <a:pt x="90" y="237"/>
                    <a:pt x="99" y="225"/>
                    <a:pt x="108" y="213"/>
                  </a:cubicBezTo>
                  <a:cubicBezTo>
                    <a:pt x="119" y="199"/>
                    <a:pt x="115" y="187"/>
                    <a:pt x="107" y="177"/>
                  </a:cubicBezTo>
                  <a:cubicBezTo>
                    <a:pt x="98" y="166"/>
                    <a:pt x="87" y="157"/>
                    <a:pt x="73" y="152"/>
                  </a:cubicBezTo>
                  <a:cubicBezTo>
                    <a:pt x="62" y="148"/>
                    <a:pt x="50" y="149"/>
                    <a:pt x="42" y="162"/>
                  </a:cubicBezTo>
                  <a:cubicBezTo>
                    <a:pt x="33" y="175"/>
                    <a:pt x="23" y="188"/>
                    <a:pt x="13" y="200"/>
                  </a:cubicBezTo>
                  <a:cubicBezTo>
                    <a:pt x="12" y="202"/>
                    <a:pt x="11" y="203"/>
                    <a:pt x="10" y="204"/>
                  </a:cubicBezTo>
                  <a:cubicBezTo>
                    <a:pt x="7" y="206"/>
                    <a:pt x="5" y="206"/>
                    <a:pt x="4" y="203"/>
                  </a:cubicBezTo>
                  <a:cubicBezTo>
                    <a:pt x="3" y="201"/>
                    <a:pt x="2" y="199"/>
                    <a:pt x="2" y="198"/>
                  </a:cubicBezTo>
                  <a:cubicBezTo>
                    <a:pt x="0" y="180"/>
                    <a:pt x="0" y="163"/>
                    <a:pt x="7" y="146"/>
                  </a:cubicBezTo>
                  <a:cubicBezTo>
                    <a:pt x="16" y="124"/>
                    <a:pt x="31" y="109"/>
                    <a:pt x="56" y="107"/>
                  </a:cubicBezTo>
                  <a:cubicBezTo>
                    <a:pt x="74" y="105"/>
                    <a:pt x="92" y="102"/>
                    <a:pt x="108" y="93"/>
                  </a:cubicBezTo>
                  <a:cubicBezTo>
                    <a:pt x="119" y="87"/>
                    <a:pt x="128" y="78"/>
                    <a:pt x="137" y="69"/>
                  </a:cubicBezTo>
                  <a:cubicBezTo>
                    <a:pt x="159" y="47"/>
                    <a:pt x="181" y="25"/>
                    <a:pt x="203" y="2"/>
                  </a:cubicBezTo>
                  <a:cubicBezTo>
                    <a:pt x="205" y="0"/>
                    <a:pt x="207" y="0"/>
                    <a:pt x="209" y="2"/>
                  </a:cubicBezTo>
                  <a:cubicBezTo>
                    <a:pt x="214" y="8"/>
                    <a:pt x="219" y="13"/>
                    <a:pt x="225" y="18"/>
                  </a:cubicBezTo>
                  <a:cubicBezTo>
                    <a:pt x="227" y="20"/>
                    <a:pt x="227" y="22"/>
                    <a:pt x="224" y="24"/>
                  </a:cubicBezTo>
                  <a:cubicBezTo>
                    <a:pt x="191" y="57"/>
                    <a:pt x="158" y="91"/>
                    <a:pt x="124" y="124"/>
                  </a:cubicBezTo>
                  <a:cubicBezTo>
                    <a:pt x="120" y="129"/>
                    <a:pt x="119" y="134"/>
                    <a:pt x="123" y="138"/>
                  </a:cubicBezTo>
                  <a:cubicBezTo>
                    <a:pt x="127" y="142"/>
                    <a:pt x="132" y="142"/>
                    <a:pt x="137" y="137"/>
                  </a:cubicBezTo>
                  <a:cubicBezTo>
                    <a:pt x="170" y="104"/>
                    <a:pt x="204" y="70"/>
                    <a:pt x="237" y="37"/>
                  </a:cubicBezTo>
                  <a:cubicBezTo>
                    <a:pt x="240" y="34"/>
                    <a:pt x="241" y="34"/>
                    <a:pt x="244" y="37"/>
                  </a:cubicBezTo>
                  <a:cubicBezTo>
                    <a:pt x="250" y="44"/>
                    <a:pt x="256" y="50"/>
                    <a:pt x="263"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F39"/>
                </a:solidFill>
                <a:effectLst/>
                <a:uLnTx/>
                <a:uFillTx/>
                <a:latin typeface="Calibri" panose="020F0502020204030204"/>
              </a:endParaRPr>
            </a:p>
          </p:txBody>
        </p:sp>
        <p:sp>
          <p:nvSpPr>
            <p:cNvPr id="133" name="Freeform 7">
              <a:extLst>
                <a:ext uri="{FF2B5EF4-FFF2-40B4-BE49-F238E27FC236}">
                  <a16:creationId xmlns:a16="http://schemas.microsoft.com/office/drawing/2014/main" id="{9637332B-D53C-40E5-B4C6-D1AF32D9F8B4}"/>
                </a:ext>
              </a:extLst>
            </p:cNvPr>
            <p:cNvSpPr>
              <a:spLocks/>
            </p:cNvSpPr>
            <p:nvPr/>
          </p:nvSpPr>
          <p:spPr bwMode="auto">
            <a:xfrm>
              <a:off x="3822701" y="4138613"/>
              <a:ext cx="700088" cy="698500"/>
            </a:xfrm>
            <a:custGeom>
              <a:avLst/>
              <a:gdLst>
                <a:gd name="T0" fmla="*/ 104 w 219"/>
                <a:gd name="T1" fmla="*/ 162 h 219"/>
                <a:gd name="T2" fmla="*/ 16 w 219"/>
                <a:gd name="T3" fmla="*/ 73 h 219"/>
                <a:gd name="T4" fmla="*/ 4 w 219"/>
                <a:gd name="T5" fmla="*/ 62 h 219"/>
                <a:gd name="T6" fmla="*/ 5 w 219"/>
                <a:gd name="T7" fmla="*/ 48 h 219"/>
                <a:gd name="T8" fmla="*/ 48 w 219"/>
                <a:gd name="T9" fmla="*/ 4 h 219"/>
                <a:gd name="T10" fmla="*/ 62 w 219"/>
                <a:gd name="T11" fmla="*/ 5 h 219"/>
                <a:gd name="T12" fmla="*/ 214 w 219"/>
                <a:gd name="T13" fmla="*/ 157 h 219"/>
                <a:gd name="T14" fmla="*/ 214 w 219"/>
                <a:gd name="T15" fmla="*/ 172 h 219"/>
                <a:gd name="T16" fmla="*/ 171 w 219"/>
                <a:gd name="T17" fmla="*/ 215 h 219"/>
                <a:gd name="T18" fmla="*/ 158 w 219"/>
                <a:gd name="T19" fmla="*/ 215 h 219"/>
                <a:gd name="T20" fmla="*/ 104 w 219"/>
                <a:gd name="T21" fmla="*/ 16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19">
                  <a:moveTo>
                    <a:pt x="104" y="162"/>
                  </a:moveTo>
                  <a:cubicBezTo>
                    <a:pt x="75" y="132"/>
                    <a:pt x="45" y="103"/>
                    <a:pt x="16" y="73"/>
                  </a:cubicBezTo>
                  <a:cubicBezTo>
                    <a:pt x="12" y="70"/>
                    <a:pt x="8" y="66"/>
                    <a:pt x="4" y="62"/>
                  </a:cubicBezTo>
                  <a:cubicBezTo>
                    <a:pt x="0" y="57"/>
                    <a:pt x="0" y="52"/>
                    <a:pt x="5" y="48"/>
                  </a:cubicBezTo>
                  <a:cubicBezTo>
                    <a:pt x="19" y="33"/>
                    <a:pt x="33" y="19"/>
                    <a:pt x="48" y="4"/>
                  </a:cubicBezTo>
                  <a:cubicBezTo>
                    <a:pt x="53" y="0"/>
                    <a:pt x="57" y="0"/>
                    <a:pt x="62" y="5"/>
                  </a:cubicBezTo>
                  <a:cubicBezTo>
                    <a:pt x="113" y="55"/>
                    <a:pt x="164" y="106"/>
                    <a:pt x="214" y="157"/>
                  </a:cubicBezTo>
                  <a:cubicBezTo>
                    <a:pt x="219" y="162"/>
                    <a:pt x="219" y="167"/>
                    <a:pt x="214" y="172"/>
                  </a:cubicBezTo>
                  <a:cubicBezTo>
                    <a:pt x="200" y="186"/>
                    <a:pt x="185" y="201"/>
                    <a:pt x="171" y="215"/>
                  </a:cubicBezTo>
                  <a:cubicBezTo>
                    <a:pt x="167" y="219"/>
                    <a:pt x="162" y="219"/>
                    <a:pt x="158" y="215"/>
                  </a:cubicBezTo>
                  <a:cubicBezTo>
                    <a:pt x="145" y="203"/>
                    <a:pt x="105" y="163"/>
                    <a:pt x="104"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F39"/>
                </a:solidFill>
                <a:effectLst/>
                <a:uLnTx/>
                <a:uFillTx/>
                <a:latin typeface="Calibri" panose="020F0502020204030204"/>
              </a:endParaRPr>
            </a:p>
          </p:txBody>
        </p:sp>
        <p:sp>
          <p:nvSpPr>
            <p:cNvPr id="134" name="Freeform 8">
              <a:extLst>
                <a:ext uri="{FF2B5EF4-FFF2-40B4-BE49-F238E27FC236}">
                  <a16:creationId xmlns:a16="http://schemas.microsoft.com/office/drawing/2014/main" id="{1FC69E3E-9F69-4132-A64F-1BF1D009B70B}"/>
                </a:ext>
              </a:extLst>
            </p:cNvPr>
            <p:cNvSpPr>
              <a:spLocks/>
            </p:cNvSpPr>
            <p:nvPr/>
          </p:nvSpPr>
          <p:spPr bwMode="auto">
            <a:xfrm>
              <a:off x="3367088" y="3671888"/>
              <a:ext cx="577850" cy="577850"/>
            </a:xfrm>
            <a:custGeom>
              <a:avLst/>
              <a:gdLst>
                <a:gd name="T0" fmla="*/ 104 w 181"/>
                <a:gd name="T1" fmla="*/ 147 h 181"/>
                <a:gd name="T2" fmla="*/ 13 w 181"/>
                <a:gd name="T3" fmla="*/ 55 h 181"/>
                <a:gd name="T4" fmla="*/ 0 w 181"/>
                <a:gd name="T5" fmla="*/ 42 h 181"/>
                <a:gd name="T6" fmla="*/ 42 w 181"/>
                <a:gd name="T7" fmla="*/ 0 h 181"/>
                <a:gd name="T8" fmla="*/ 181 w 181"/>
                <a:gd name="T9" fmla="*/ 140 h 181"/>
                <a:gd name="T10" fmla="*/ 154 w 181"/>
                <a:gd name="T11" fmla="*/ 167 h 181"/>
                <a:gd name="T12" fmla="*/ 139 w 181"/>
                <a:gd name="T13" fmla="*/ 181 h 181"/>
                <a:gd name="T14" fmla="*/ 131 w 181"/>
                <a:gd name="T15" fmla="*/ 173 h 181"/>
                <a:gd name="T16" fmla="*/ 104 w 181"/>
                <a:gd name="T17" fmla="*/ 14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181">
                  <a:moveTo>
                    <a:pt x="104" y="147"/>
                  </a:moveTo>
                  <a:cubicBezTo>
                    <a:pt x="74" y="116"/>
                    <a:pt x="43" y="85"/>
                    <a:pt x="13" y="55"/>
                  </a:cubicBezTo>
                  <a:cubicBezTo>
                    <a:pt x="8" y="50"/>
                    <a:pt x="4" y="46"/>
                    <a:pt x="0" y="42"/>
                  </a:cubicBezTo>
                  <a:cubicBezTo>
                    <a:pt x="14" y="28"/>
                    <a:pt x="28" y="14"/>
                    <a:pt x="42" y="0"/>
                  </a:cubicBezTo>
                  <a:cubicBezTo>
                    <a:pt x="88" y="47"/>
                    <a:pt x="134" y="93"/>
                    <a:pt x="181" y="140"/>
                  </a:cubicBezTo>
                  <a:cubicBezTo>
                    <a:pt x="173" y="149"/>
                    <a:pt x="163" y="158"/>
                    <a:pt x="154" y="167"/>
                  </a:cubicBezTo>
                  <a:cubicBezTo>
                    <a:pt x="150" y="171"/>
                    <a:pt x="139" y="181"/>
                    <a:pt x="139" y="181"/>
                  </a:cubicBezTo>
                  <a:cubicBezTo>
                    <a:pt x="139" y="181"/>
                    <a:pt x="133" y="175"/>
                    <a:pt x="131" y="173"/>
                  </a:cubicBezTo>
                  <a:cubicBezTo>
                    <a:pt x="128" y="170"/>
                    <a:pt x="108" y="150"/>
                    <a:pt x="104"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latin typeface="Calibri" panose="020F0502020204030204"/>
              </a:endParaRPr>
            </a:p>
          </p:txBody>
        </p:sp>
        <p:sp>
          <p:nvSpPr>
            <p:cNvPr id="135" name="Freeform 9">
              <a:extLst>
                <a:ext uri="{FF2B5EF4-FFF2-40B4-BE49-F238E27FC236}">
                  <a16:creationId xmlns:a16="http://schemas.microsoft.com/office/drawing/2014/main" id="{DC9D0633-1134-43C7-9397-2B182C32CBF6}"/>
                </a:ext>
              </a:extLst>
            </p:cNvPr>
            <p:cNvSpPr>
              <a:spLocks/>
            </p:cNvSpPr>
            <p:nvPr/>
          </p:nvSpPr>
          <p:spPr bwMode="auto">
            <a:xfrm>
              <a:off x="3698876" y="3132138"/>
              <a:ext cx="874713" cy="865188"/>
            </a:xfrm>
            <a:custGeom>
              <a:avLst/>
              <a:gdLst>
                <a:gd name="T0" fmla="*/ 273 w 274"/>
                <a:gd name="T1" fmla="*/ 63 h 271"/>
                <a:gd name="T2" fmla="*/ 272 w 274"/>
                <a:gd name="T3" fmla="*/ 58 h 271"/>
                <a:gd name="T4" fmla="*/ 265 w 274"/>
                <a:gd name="T5" fmla="*/ 56 h 271"/>
                <a:gd name="T6" fmla="*/ 262 w 274"/>
                <a:gd name="T7" fmla="*/ 59 h 271"/>
                <a:gd name="T8" fmla="*/ 238 w 274"/>
                <a:gd name="T9" fmla="*/ 91 h 271"/>
                <a:gd name="T10" fmla="*/ 230 w 274"/>
                <a:gd name="T11" fmla="*/ 102 h 271"/>
                <a:gd name="T12" fmla="*/ 202 w 274"/>
                <a:gd name="T13" fmla="*/ 107 h 271"/>
                <a:gd name="T14" fmla="*/ 171 w 274"/>
                <a:gd name="T15" fmla="*/ 86 h 271"/>
                <a:gd name="T16" fmla="*/ 161 w 274"/>
                <a:gd name="T17" fmla="*/ 56 h 271"/>
                <a:gd name="T18" fmla="*/ 168 w 274"/>
                <a:gd name="T19" fmla="*/ 45 h 271"/>
                <a:gd name="T20" fmla="*/ 194 w 274"/>
                <a:gd name="T21" fmla="*/ 9 h 271"/>
                <a:gd name="T22" fmla="*/ 195 w 274"/>
                <a:gd name="T23" fmla="*/ 2 h 271"/>
                <a:gd name="T24" fmla="*/ 188 w 274"/>
                <a:gd name="T25" fmla="*/ 1 h 271"/>
                <a:gd name="T26" fmla="*/ 163 w 274"/>
                <a:gd name="T27" fmla="*/ 11 h 271"/>
                <a:gd name="T28" fmla="*/ 127 w 274"/>
                <a:gd name="T29" fmla="*/ 44 h 271"/>
                <a:gd name="T30" fmla="*/ 110 w 274"/>
                <a:gd name="T31" fmla="*/ 86 h 271"/>
                <a:gd name="T32" fmla="*/ 87 w 274"/>
                <a:gd name="T33" fmla="*/ 126 h 271"/>
                <a:gd name="T34" fmla="*/ 27 w 274"/>
                <a:gd name="T35" fmla="*/ 187 h 271"/>
                <a:gd name="T36" fmla="*/ 0 w 274"/>
                <a:gd name="T37" fmla="*/ 212 h 271"/>
                <a:gd name="T38" fmla="*/ 22 w 274"/>
                <a:gd name="T39" fmla="*/ 235 h 271"/>
                <a:gd name="T40" fmla="*/ 26 w 274"/>
                <a:gd name="T41" fmla="*/ 232 h 271"/>
                <a:gd name="T42" fmla="*/ 139 w 274"/>
                <a:gd name="T43" fmla="*/ 118 h 271"/>
                <a:gd name="T44" fmla="*/ 145 w 274"/>
                <a:gd name="T45" fmla="*/ 114 h 271"/>
                <a:gd name="T46" fmla="*/ 155 w 274"/>
                <a:gd name="T47" fmla="*/ 119 h 271"/>
                <a:gd name="T48" fmla="*/ 152 w 274"/>
                <a:gd name="T49" fmla="*/ 131 h 271"/>
                <a:gd name="T50" fmla="*/ 76 w 274"/>
                <a:gd name="T51" fmla="*/ 207 h 271"/>
                <a:gd name="T52" fmla="*/ 35 w 274"/>
                <a:gd name="T53" fmla="*/ 248 h 271"/>
                <a:gd name="T54" fmla="*/ 56 w 274"/>
                <a:gd name="T55" fmla="*/ 269 h 271"/>
                <a:gd name="T56" fmla="*/ 60 w 274"/>
                <a:gd name="T57" fmla="*/ 268 h 271"/>
                <a:gd name="T58" fmla="*/ 141 w 274"/>
                <a:gd name="T59" fmla="*/ 187 h 271"/>
                <a:gd name="T60" fmla="*/ 173 w 274"/>
                <a:gd name="T61" fmla="*/ 163 h 271"/>
                <a:gd name="T62" fmla="*/ 221 w 274"/>
                <a:gd name="T63" fmla="*/ 152 h 271"/>
                <a:gd name="T64" fmla="*/ 265 w 274"/>
                <a:gd name="T65" fmla="*/ 121 h 271"/>
                <a:gd name="T66" fmla="*/ 273 w 274"/>
                <a:gd name="T67" fmla="*/ 6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71">
                  <a:moveTo>
                    <a:pt x="273" y="63"/>
                  </a:moveTo>
                  <a:cubicBezTo>
                    <a:pt x="273" y="61"/>
                    <a:pt x="273" y="59"/>
                    <a:pt x="272" y="58"/>
                  </a:cubicBezTo>
                  <a:cubicBezTo>
                    <a:pt x="270" y="54"/>
                    <a:pt x="268" y="53"/>
                    <a:pt x="265" y="56"/>
                  </a:cubicBezTo>
                  <a:cubicBezTo>
                    <a:pt x="264" y="57"/>
                    <a:pt x="263" y="58"/>
                    <a:pt x="262" y="59"/>
                  </a:cubicBezTo>
                  <a:cubicBezTo>
                    <a:pt x="254" y="70"/>
                    <a:pt x="246" y="81"/>
                    <a:pt x="238" y="91"/>
                  </a:cubicBezTo>
                  <a:cubicBezTo>
                    <a:pt x="236" y="94"/>
                    <a:pt x="230" y="102"/>
                    <a:pt x="230" y="102"/>
                  </a:cubicBezTo>
                  <a:cubicBezTo>
                    <a:pt x="222" y="110"/>
                    <a:pt x="212" y="111"/>
                    <a:pt x="202" y="107"/>
                  </a:cubicBezTo>
                  <a:cubicBezTo>
                    <a:pt x="190" y="103"/>
                    <a:pt x="180" y="95"/>
                    <a:pt x="171" y="86"/>
                  </a:cubicBezTo>
                  <a:cubicBezTo>
                    <a:pt x="163" y="77"/>
                    <a:pt x="157" y="68"/>
                    <a:pt x="161" y="56"/>
                  </a:cubicBezTo>
                  <a:cubicBezTo>
                    <a:pt x="163" y="52"/>
                    <a:pt x="166" y="48"/>
                    <a:pt x="168" y="45"/>
                  </a:cubicBezTo>
                  <a:cubicBezTo>
                    <a:pt x="177" y="33"/>
                    <a:pt x="186" y="21"/>
                    <a:pt x="194" y="9"/>
                  </a:cubicBezTo>
                  <a:cubicBezTo>
                    <a:pt x="195" y="7"/>
                    <a:pt x="196" y="4"/>
                    <a:pt x="195" y="2"/>
                  </a:cubicBezTo>
                  <a:cubicBezTo>
                    <a:pt x="193" y="0"/>
                    <a:pt x="190" y="0"/>
                    <a:pt x="188" y="1"/>
                  </a:cubicBezTo>
                  <a:cubicBezTo>
                    <a:pt x="179" y="4"/>
                    <a:pt x="171" y="7"/>
                    <a:pt x="163" y="11"/>
                  </a:cubicBezTo>
                  <a:cubicBezTo>
                    <a:pt x="148" y="19"/>
                    <a:pt x="135" y="29"/>
                    <a:pt x="127" y="44"/>
                  </a:cubicBezTo>
                  <a:cubicBezTo>
                    <a:pt x="121" y="58"/>
                    <a:pt x="115" y="72"/>
                    <a:pt x="110" y="86"/>
                  </a:cubicBezTo>
                  <a:cubicBezTo>
                    <a:pt x="104" y="100"/>
                    <a:pt x="98" y="115"/>
                    <a:pt x="87" y="126"/>
                  </a:cubicBezTo>
                  <a:cubicBezTo>
                    <a:pt x="68" y="147"/>
                    <a:pt x="47" y="166"/>
                    <a:pt x="27" y="187"/>
                  </a:cubicBezTo>
                  <a:cubicBezTo>
                    <a:pt x="19" y="195"/>
                    <a:pt x="9" y="204"/>
                    <a:pt x="0" y="212"/>
                  </a:cubicBezTo>
                  <a:cubicBezTo>
                    <a:pt x="8" y="220"/>
                    <a:pt x="15" y="227"/>
                    <a:pt x="22" y="235"/>
                  </a:cubicBezTo>
                  <a:cubicBezTo>
                    <a:pt x="23" y="234"/>
                    <a:pt x="25" y="233"/>
                    <a:pt x="26" y="232"/>
                  </a:cubicBezTo>
                  <a:cubicBezTo>
                    <a:pt x="63" y="194"/>
                    <a:pt x="101" y="156"/>
                    <a:pt x="139" y="118"/>
                  </a:cubicBezTo>
                  <a:cubicBezTo>
                    <a:pt x="141" y="117"/>
                    <a:pt x="143" y="115"/>
                    <a:pt x="145" y="114"/>
                  </a:cubicBezTo>
                  <a:cubicBezTo>
                    <a:pt x="149" y="113"/>
                    <a:pt x="153" y="115"/>
                    <a:pt x="155" y="119"/>
                  </a:cubicBezTo>
                  <a:cubicBezTo>
                    <a:pt x="157" y="123"/>
                    <a:pt x="156" y="127"/>
                    <a:pt x="152" y="131"/>
                  </a:cubicBezTo>
                  <a:cubicBezTo>
                    <a:pt x="127" y="156"/>
                    <a:pt x="102" y="181"/>
                    <a:pt x="76" y="207"/>
                  </a:cubicBezTo>
                  <a:cubicBezTo>
                    <a:pt x="63" y="220"/>
                    <a:pt x="49" y="234"/>
                    <a:pt x="35" y="248"/>
                  </a:cubicBezTo>
                  <a:cubicBezTo>
                    <a:pt x="42" y="255"/>
                    <a:pt x="49" y="262"/>
                    <a:pt x="56" y="269"/>
                  </a:cubicBezTo>
                  <a:cubicBezTo>
                    <a:pt x="58" y="271"/>
                    <a:pt x="59" y="270"/>
                    <a:pt x="60" y="268"/>
                  </a:cubicBezTo>
                  <a:cubicBezTo>
                    <a:pt x="87" y="241"/>
                    <a:pt x="114" y="214"/>
                    <a:pt x="141" y="187"/>
                  </a:cubicBezTo>
                  <a:cubicBezTo>
                    <a:pt x="151" y="178"/>
                    <a:pt x="161" y="169"/>
                    <a:pt x="173" y="163"/>
                  </a:cubicBezTo>
                  <a:cubicBezTo>
                    <a:pt x="189" y="156"/>
                    <a:pt x="205" y="154"/>
                    <a:pt x="221" y="152"/>
                  </a:cubicBezTo>
                  <a:cubicBezTo>
                    <a:pt x="242" y="150"/>
                    <a:pt x="255" y="141"/>
                    <a:pt x="265" y="121"/>
                  </a:cubicBezTo>
                  <a:cubicBezTo>
                    <a:pt x="274" y="101"/>
                    <a:pt x="274" y="65"/>
                    <a:pt x="273"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F39"/>
                </a:solidFill>
                <a:effectLst/>
                <a:uLnTx/>
                <a:uFillTx/>
                <a:latin typeface="Calibri" panose="020F0502020204030204"/>
              </a:endParaRPr>
            </a:p>
          </p:txBody>
        </p:sp>
      </p:grpSp>
      <p:grpSp>
        <p:nvGrpSpPr>
          <p:cNvPr id="136" name="Group 51">
            <a:extLst>
              <a:ext uri="{FF2B5EF4-FFF2-40B4-BE49-F238E27FC236}">
                <a16:creationId xmlns:a16="http://schemas.microsoft.com/office/drawing/2014/main" id="{AA67310C-BB63-424F-BA7F-3561620B1F94}"/>
              </a:ext>
            </a:extLst>
          </p:cNvPr>
          <p:cNvGrpSpPr/>
          <p:nvPr/>
        </p:nvGrpSpPr>
        <p:grpSpPr>
          <a:xfrm>
            <a:off x="4419424" y="3774191"/>
            <a:ext cx="731276" cy="480355"/>
            <a:chOff x="1875629" y="2488979"/>
            <a:chExt cx="4667412" cy="3017770"/>
          </a:xfrm>
          <a:solidFill>
            <a:srgbClr val="FFFFFF"/>
          </a:solidFill>
        </p:grpSpPr>
        <p:sp>
          <p:nvSpPr>
            <p:cNvPr id="137" name="Freeform 6">
              <a:extLst>
                <a:ext uri="{FF2B5EF4-FFF2-40B4-BE49-F238E27FC236}">
                  <a16:creationId xmlns:a16="http://schemas.microsoft.com/office/drawing/2014/main" id="{72389A91-BAF1-4B22-A1EE-D13832DDEA1E}"/>
                </a:ext>
              </a:extLst>
            </p:cNvPr>
            <p:cNvSpPr>
              <a:spLocks/>
            </p:cNvSpPr>
            <p:nvPr/>
          </p:nvSpPr>
          <p:spPr bwMode="auto">
            <a:xfrm>
              <a:off x="2511150" y="3040735"/>
              <a:ext cx="3062989" cy="2426604"/>
            </a:xfrm>
            <a:custGeom>
              <a:avLst/>
              <a:gdLst>
                <a:gd name="T0" fmla="*/ 323 w 664"/>
                <a:gd name="T1" fmla="*/ 471 h 486"/>
                <a:gd name="T2" fmla="*/ 332 w 664"/>
                <a:gd name="T3" fmla="*/ 458 h 486"/>
                <a:gd name="T4" fmla="*/ 302 w 664"/>
                <a:gd name="T5" fmla="*/ 385 h 486"/>
                <a:gd name="T6" fmla="*/ 299 w 664"/>
                <a:gd name="T7" fmla="*/ 384 h 486"/>
                <a:gd name="T8" fmla="*/ 293 w 664"/>
                <a:gd name="T9" fmla="*/ 334 h 486"/>
                <a:gd name="T10" fmla="*/ 248 w 664"/>
                <a:gd name="T11" fmla="*/ 312 h 486"/>
                <a:gd name="T12" fmla="*/ 212 w 664"/>
                <a:gd name="T13" fmla="*/ 256 h 486"/>
                <a:gd name="T14" fmla="*/ 150 w 664"/>
                <a:gd name="T15" fmla="*/ 282 h 486"/>
                <a:gd name="T16" fmla="*/ 63 w 664"/>
                <a:gd name="T17" fmla="*/ 271 h 486"/>
                <a:gd name="T18" fmla="*/ 44 w 664"/>
                <a:gd name="T19" fmla="*/ 246 h 486"/>
                <a:gd name="T20" fmla="*/ 2 w 664"/>
                <a:gd name="T21" fmla="*/ 191 h 486"/>
                <a:gd name="T22" fmla="*/ 2 w 664"/>
                <a:gd name="T23" fmla="*/ 183 h 486"/>
                <a:gd name="T24" fmla="*/ 67 w 664"/>
                <a:gd name="T25" fmla="*/ 80 h 486"/>
                <a:gd name="T26" fmla="*/ 116 w 664"/>
                <a:gd name="T27" fmla="*/ 3 h 486"/>
                <a:gd name="T28" fmla="*/ 122 w 664"/>
                <a:gd name="T29" fmla="*/ 2 h 486"/>
                <a:gd name="T30" fmla="*/ 155 w 664"/>
                <a:gd name="T31" fmla="*/ 19 h 486"/>
                <a:gd name="T32" fmla="*/ 181 w 664"/>
                <a:gd name="T33" fmla="*/ 26 h 486"/>
                <a:gd name="T34" fmla="*/ 217 w 664"/>
                <a:gd name="T35" fmla="*/ 32 h 486"/>
                <a:gd name="T36" fmla="*/ 223 w 664"/>
                <a:gd name="T37" fmla="*/ 33 h 486"/>
                <a:gd name="T38" fmla="*/ 214 w 664"/>
                <a:gd name="T39" fmla="*/ 44 h 486"/>
                <a:gd name="T40" fmla="*/ 170 w 664"/>
                <a:gd name="T41" fmla="*/ 102 h 486"/>
                <a:gd name="T42" fmla="*/ 171 w 664"/>
                <a:gd name="T43" fmla="*/ 151 h 486"/>
                <a:gd name="T44" fmla="*/ 217 w 664"/>
                <a:gd name="T45" fmla="*/ 166 h 486"/>
                <a:gd name="T46" fmla="*/ 245 w 664"/>
                <a:gd name="T47" fmla="*/ 152 h 486"/>
                <a:gd name="T48" fmla="*/ 308 w 664"/>
                <a:gd name="T49" fmla="*/ 119 h 486"/>
                <a:gd name="T50" fmla="*/ 353 w 664"/>
                <a:gd name="T51" fmla="*/ 96 h 486"/>
                <a:gd name="T52" fmla="*/ 372 w 664"/>
                <a:gd name="T53" fmla="*/ 97 h 486"/>
                <a:gd name="T54" fmla="*/ 538 w 664"/>
                <a:gd name="T55" fmla="*/ 205 h 486"/>
                <a:gd name="T56" fmla="*/ 647 w 664"/>
                <a:gd name="T57" fmla="*/ 275 h 486"/>
                <a:gd name="T58" fmla="*/ 663 w 664"/>
                <a:gd name="T59" fmla="*/ 308 h 486"/>
                <a:gd name="T60" fmla="*/ 643 w 664"/>
                <a:gd name="T61" fmla="*/ 334 h 486"/>
                <a:gd name="T62" fmla="*/ 612 w 664"/>
                <a:gd name="T63" fmla="*/ 331 h 486"/>
                <a:gd name="T64" fmla="*/ 483 w 664"/>
                <a:gd name="T65" fmla="*/ 254 h 486"/>
                <a:gd name="T66" fmla="*/ 463 w 664"/>
                <a:gd name="T67" fmla="*/ 242 h 486"/>
                <a:gd name="T68" fmla="*/ 448 w 664"/>
                <a:gd name="T69" fmla="*/ 247 h 486"/>
                <a:gd name="T70" fmla="*/ 451 w 664"/>
                <a:gd name="T71" fmla="*/ 262 h 486"/>
                <a:gd name="T72" fmla="*/ 496 w 664"/>
                <a:gd name="T73" fmla="*/ 289 h 486"/>
                <a:gd name="T74" fmla="*/ 527 w 664"/>
                <a:gd name="T75" fmla="*/ 307 h 486"/>
                <a:gd name="T76" fmla="*/ 571 w 664"/>
                <a:gd name="T77" fmla="*/ 333 h 486"/>
                <a:gd name="T78" fmla="*/ 588 w 664"/>
                <a:gd name="T79" fmla="*/ 344 h 486"/>
                <a:gd name="T80" fmla="*/ 586 w 664"/>
                <a:gd name="T81" fmla="*/ 384 h 486"/>
                <a:gd name="T82" fmla="*/ 544 w 664"/>
                <a:gd name="T83" fmla="*/ 388 h 486"/>
                <a:gd name="T84" fmla="*/ 455 w 664"/>
                <a:gd name="T85" fmla="*/ 339 h 486"/>
                <a:gd name="T86" fmla="*/ 428 w 664"/>
                <a:gd name="T87" fmla="*/ 325 h 486"/>
                <a:gd name="T88" fmla="*/ 411 w 664"/>
                <a:gd name="T89" fmla="*/ 329 h 486"/>
                <a:gd name="T90" fmla="*/ 416 w 664"/>
                <a:gd name="T91" fmla="*/ 345 h 486"/>
                <a:gd name="T92" fmla="*/ 482 w 664"/>
                <a:gd name="T93" fmla="*/ 381 h 486"/>
                <a:gd name="T94" fmla="*/ 522 w 664"/>
                <a:gd name="T95" fmla="*/ 404 h 486"/>
                <a:gd name="T96" fmla="*/ 529 w 664"/>
                <a:gd name="T97" fmla="*/ 433 h 486"/>
                <a:gd name="T98" fmla="*/ 486 w 664"/>
                <a:gd name="T99" fmla="*/ 450 h 486"/>
                <a:gd name="T100" fmla="*/ 461 w 664"/>
                <a:gd name="T101" fmla="*/ 438 h 486"/>
                <a:gd name="T102" fmla="*/ 407 w 664"/>
                <a:gd name="T103" fmla="*/ 410 h 486"/>
                <a:gd name="T104" fmla="*/ 393 w 664"/>
                <a:gd name="T105" fmla="*/ 403 h 486"/>
                <a:gd name="T106" fmla="*/ 376 w 664"/>
                <a:gd name="T107" fmla="*/ 407 h 486"/>
                <a:gd name="T108" fmla="*/ 382 w 664"/>
                <a:gd name="T109" fmla="*/ 424 h 486"/>
                <a:gd name="T110" fmla="*/ 435 w 664"/>
                <a:gd name="T111" fmla="*/ 451 h 486"/>
                <a:gd name="T112" fmla="*/ 464 w 664"/>
                <a:gd name="T113" fmla="*/ 466 h 486"/>
                <a:gd name="T114" fmla="*/ 441 w 664"/>
                <a:gd name="T115" fmla="*/ 479 h 486"/>
                <a:gd name="T116" fmla="*/ 387 w 664"/>
                <a:gd name="T117" fmla="*/ 481 h 486"/>
                <a:gd name="T118" fmla="*/ 335 w 664"/>
                <a:gd name="T119" fmla="*/ 473 h 486"/>
                <a:gd name="T120" fmla="*/ 323 w 664"/>
                <a:gd name="T121" fmla="*/ 47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4" h="486">
                  <a:moveTo>
                    <a:pt x="323" y="471"/>
                  </a:moveTo>
                  <a:cubicBezTo>
                    <a:pt x="326" y="467"/>
                    <a:pt x="329" y="462"/>
                    <a:pt x="332" y="458"/>
                  </a:cubicBezTo>
                  <a:cubicBezTo>
                    <a:pt x="352" y="431"/>
                    <a:pt x="338" y="391"/>
                    <a:pt x="302" y="385"/>
                  </a:cubicBezTo>
                  <a:cubicBezTo>
                    <a:pt x="301" y="385"/>
                    <a:pt x="300" y="384"/>
                    <a:pt x="299" y="384"/>
                  </a:cubicBezTo>
                  <a:cubicBezTo>
                    <a:pt x="306" y="366"/>
                    <a:pt x="304" y="349"/>
                    <a:pt x="293" y="334"/>
                  </a:cubicBezTo>
                  <a:cubicBezTo>
                    <a:pt x="282" y="319"/>
                    <a:pt x="267" y="312"/>
                    <a:pt x="248" y="312"/>
                  </a:cubicBezTo>
                  <a:cubicBezTo>
                    <a:pt x="250" y="285"/>
                    <a:pt x="239" y="264"/>
                    <a:pt x="212" y="256"/>
                  </a:cubicBezTo>
                  <a:cubicBezTo>
                    <a:pt x="185" y="247"/>
                    <a:pt x="165" y="258"/>
                    <a:pt x="150" y="282"/>
                  </a:cubicBezTo>
                  <a:cubicBezTo>
                    <a:pt x="132" y="246"/>
                    <a:pt x="87" y="242"/>
                    <a:pt x="63" y="271"/>
                  </a:cubicBezTo>
                  <a:cubicBezTo>
                    <a:pt x="56" y="262"/>
                    <a:pt x="50" y="254"/>
                    <a:pt x="44" y="246"/>
                  </a:cubicBezTo>
                  <a:cubicBezTo>
                    <a:pt x="30" y="227"/>
                    <a:pt x="16" y="209"/>
                    <a:pt x="2" y="191"/>
                  </a:cubicBezTo>
                  <a:cubicBezTo>
                    <a:pt x="0" y="188"/>
                    <a:pt x="0" y="186"/>
                    <a:pt x="2" y="183"/>
                  </a:cubicBezTo>
                  <a:cubicBezTo>
                    <a:pt x="24" y="149"/>
                    <a:pt x="45" y="115"/>
                    <a:pt x="67" y="80"/>
                  </a:cubicBezTo>
                  <a:cubicBezTo>
                    <a:pt x="83" y="54"/>
                    <a:pt x="99" y="29"/>
                    <a:pt x="116" y="3"/>
                  </a:cubicBezTo>
                  <a:cubicBezTo>
                    <a:pt x="118" y="0"/>
                    <a:pt x="120" y="1"/>
                    <a:pt x="122" y="2"/>
                  </a:cubicBezTo>
                  <a:cubicBezTo>
                    <a:pt x="133" y="8"/>
                    <a:pt x="143" y="14"/>
                    <a:pt x="155" y="19"/>
                  </a:cubicBezTo>
                  <a:cubicBezTo>
                    <a:pt x="163" y="22"/>
                    <a:pt x="172" y="24"/>
                    <a:pt x="181" y="26"/>
                  </a:cubicBezTo>
                  <a:cubicBezTo>
                    <a:pt x="193" y="28"/>
                    <a:pt x="205" y="30"/>
                    <a:pt x="217" y="32"/>
                  </a:cubicBezTo>
                  <a:cubicBezTo>
                    <a:pt x="219" y="32"/>
                    <a:pt x="220" y="32"/>
                    <a:pt x="223" y="33"/>
                  </a:cubicBezTo>
                  <a:cubicBezTo>
                    <a:pt x="220" y="37"/>
                    <a:pt x="217" y="41"/>
                    <a:pt x="214" y="44"/>
                  </a:cubicBezTo>
                  <a:cubicBezTo>
                    <a:pt x="199" y="64"/>
                    <a:pt x="184" y="83"/>
                    <a:pt x="170" y="102"/>
                  </a:cubicBezTo>
                  <a:cubicBezTo>
                    <a:pt x="159" y="117"/>
                    <a:pt x="160" y="137"/>
                    <a:pt x="171" y="151"/>
                  </a:cubicBezTo>
                  <a:cubicBezTo>
                    <a:pt x="181" y="165"/>
                    <a:pt x="202" y="172"/>
                    <a:pt x="217" y="166"/>
                  </a:cubicBezTo>
                  <a:cubicBezTo>
                    <a:pt x="226" y="162"/>
                    <a:pt x="236" y="157"/>
                    <a:pt x="245" y="152"/>
                  </a:cubicBezTo>
                  <a:cubicBezTo>
                    <a:pt x="266" y="141"/>
                    <a:pt x="287" y="130"/>
                    <a:pt x="308" y="119"/>
                  </a:cubicBezTo>
                  <a:cubicBezTo>
                    <a:pt x="323" y="111"/>
                    <a:pt x="338" y="104"/>
                    <a:pt x="353" y="96"/>
                  </a:cubicBezTo>
                  <a:cubicBezTo>
                    <a:pt x="360" y="92"/>
                    <a:pt x="366" y="93"/>
                    <a:pt x="372" y="97"/>
                  </a:cubicBezTo>
                  <a:cubicBezTo>
                    <a:pt x="428" y="133"/>
                    <a:pt x="483" y="169"/>
                    <a:pt x="538" y="205"/>
                  </a:cubicBezTo>
                  <a:cubicBezTo>
                    <a:pt x="575" y="228"/>
                    <a:pt x="611" y="252"/>
                    <a:pt x="647" y="275"/>
                  </a:cubicBezTo>
                  <a:cubicBezTo>
                    <a:pt x="659" y="283"/>
                    <a:pt x="664" y="294"/>
                    <a:pt x="663" y="308"/>
                  </a:cubicBezTo>
                  <a:cubicBezTo>
                    <a:pt x="662" y="320"/>
                    <a:pt x="655" y="329"/>
                    <a:pt x="643" y="334"/>
                  </a:cubicBezTo>
                  <a:cubicBezTo>
                    <a:pt x="632" y="339"/>
                    <a:pt x="622" y="337"/>
                    <a:pt x="612" y="331"/>
                  </a:cubicBezTo>
                  <a:cubicBezTo>
                    <a:pt x="569" y="306"/>
                    <a:pt x="526" y="280"/>
                    <a:pt x="483" y="254"/>
                  </a:cubicBezTo>
                  <a:cubicBezTo>
                    <a:pt x="477" y="250"/>
                    <a:pt x="470" y="246"/>
                    <a:pt x="463" y="242"/>
                  </a:cubicBezTo>
                  <a:cubicBezTo>
                    <a:pt x="457" y="239"/>
                    <a:pt x="451" y="241"/>
                    <a:pt x="448" y="247"/>
                  </a:cubicBezTo>
                  <a:cubicBezTo>
                    <a:pt x="445" y="252"/>
                    <a:pt x="446" y="259"/>
                    <a:pt x="451" y="262"/>
                  </a:cubicBezTo>
                  <a:cubicBezTo>
                    <a:pt x="466" y="271"/>
                    <a:pt x="481" y="280"/>
                    <a:pt x="496" y="289"/>
                  </a:cubicBezTo>
                  <a:cubicBezTo>
                    <a:pt x="506" y="295"/>
                    <a:pt x="516" y="301"/>
                    <a:pt x="527" y="307"/>
                  </a:cubicBezTo>
                  <a:cubicBezTo>
                    <a:pt x="541" y="316"/>
                    <a:pt x="556" y="325"/>
                    <a:pt x="571" y="333"/>
                  </a:cubicBezTo>
                  <a:cubicBezTo>
                    <a:pt x="577" y="337"/>
                    <a:pt x="583" y="340"/>
                    <a:pt x="588" y="344"/>
                  </a:cubicBezTo>
                  <a:cubicBezTo>
                    <a:pt x="600" y="354"/>
                    <a:pt x="601" y="372"/>
                    <a:pt x="586" y="384"/>
                  </a:cubicBezTo>
                  <a:cubicBezTo>
                    <a:pt x="573" y="394"/>
                    <a:pt x="559" y="396"/>
                    <a:pt x="544" y="388"/>
                  </a:cubicBezTo>
                  <a:cubicBezTo>
                    <a:pt x="514" y="372"/>
                    <a:pt x="484" y="355"/>
                    <a:pt x="455" y="339"/>
                  </a:cubicBezTo>
                  <a:cubicBezTo>
                    <a:pt x="446" y="334"/>
                    <a:pt x="437" y="329"/>
                    <a:pt x="428" y="325"/>
                  </a:cubicBezTo>
                  <a:cubicBezTo>
                    <a:pt x="421" y="321"/>
                    <a:pt x="414" y="323"/>
                    <a:pt x="411" y="329"/>
                  </a:cubicBezTo>
                  <a:cubicBezTo>
                    <a:pt x="407" y="335"/>
                    <a:pt x="410" y="341"/>
                    <a:pt x="416" y="345"/>
                  </a:cubicBezTo>
                  <a:cubicBezTo>
                    <a:pt x="438" y="357"/>
                    <a:pt x="460" y="369"/>
                    <a:pt x="482" y="381"/>
                  </a:cubicBezTo>
                  <a:cubicBezTo>
                    <a:pt x="496" y="389"/>
                    <a:pt x="509" y="396"/>
                    <a:pt x="522" y="404"/>
                  </a:cubicBezTo>
                  <a:cubicBezTo>
                    <a:pt x="531" y="410"/>
                    <a:pt x="534" y="423"/>
                    <a:pt x="529" y="433"/>
                  </a:cubicBezTo>
                  <a:cubicBezTo>
                    <a:pt x="519" y="449"/>
                    <a:pt x="503" y="456"/>
                    <a:pt x="486" y="450"/>
                  </a:cubicBezTo>
                  <a:cubicBezTo>
                    <a:pt x="478" y="447"/>
                    <a:pt x="469" y="442"/>
                    <a:pt x="461" y="438"/>
                  </a:cubicBezTo>
                  <a:cubicBezTo>
                    <a:pt x="443" y="429"/>
                    <a:pt x="425" y="419"/>
                    <a:pt x="407" y="410"/>
                  </a:cubicBezTo>
                  <a:cubicBezTo>
                    <a:pt x="402" y="408"/>
                    <a:pt x="398" y="406"/>
                    <a:pt x="393" y="403"/>
                  </a:cubicBezTo>
                  <a:cubicBezTo>
                    <a:pt x="386" y="400"/>
                    <a:pt x="379" y="401"/>
                    <a:pt x="376" y="407"/>
                  </a:cubicBezTo>
                  <a:cubicBezTo>
                    <a:pt x="372" y="413"/>
                    <a:pt x="375" y="420"/>
                    <a:pt x="382" y="424"/>
                  </a:cubicBezTo>
                  <a:cubicBezTo>
                    <a:pt x="399" y="433"/>
                    <a:pt x="417" y="442"/>
                    <a:pt x="435" y="451"/>
                  </a:cubicBezTo>
                  <a:cubicBezTo>
                    <a:pt x="445" y="456"/>
                    <a:pt x="454" y="461"/>
                    <a:pt x="464" y="466"/>
                  </a:cubicBezTo>
                  <a:cubicBezTo>
                    <a:pt x="457" y="472"/>
                    <a:pt x="449" y="476"/>
                    <a:pt x="441" y="479"/>
                  </a:cubicBezTo>
                  <a:cubicBezTo>
                    <a:pt x="423" y="486"/>
                    <a:pt x="405" y="484"/>
                    <a:pt x="387" y="481"/>
                  </a:cubicBezTo>
                  <a:cubicBezTo>
                    <a:pt x="370" y="479"/>
                    <a:pt x="352" y="476"/>
                    <a:pt x="335" y="473"/>
                  </a:cubicBezTo>
                  <a:cubicBezTo>
                    <a:pt x="331" y="473"/>
                    <a:pt x="327" y="472"/>
                    <a:pt x="323" y="4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282F39"/>
                </a:solidFill>
                <a:effectLst/>
                <a:uLnTx/>
                <a:uFillTx/>
                <a:latin typeface="Calibri" panose="020F0502020204030204"/>
              </a:endParaRPr>
            </a:p>
          </p:txBody>
        </p:sp>
        <p:sp>
          <p:nvSpPr>
            <p:cNvPr id="138" name="Freeform 7">
              <a:extLst>
                <a:ext uri="{FF2B5EF4-FFF2-40B4-BE49-F238E27FC236}">
                  <a16:creationId xmlns:a16="http://schemas.microsoft.com/office/drawing/2014/main" id="{07A43EC0-FBB8-49B8-A888-8B864C496B95}"/>
                </a:ext>
              </a:extLst>
            </p:cNvPr>
            <p:cNvSpPr>
              <a:spLocks/>
            </p:cNvSpPr>
            <p:nvPr/>
          </p:nvSpPr>
          <p:spPr bwMode="auto">
            <a:xfrm>
              <a:off x="3365454" y="2978805"/>
              <a:ext cx="2583746" cy="1373761"/>
            </a:xfrm>
            <a:custGeom>
              <a:avLst/>
              <a:gdLst>
                <a:gd name="T0" fmla="*/ 486 w 561"/>
                <a:gd name="T1" fmla="*/ 275 h 275"/>
                <a:gd name="T2" fmla="*/ 413 w 561"/>
                <a:gd name="T3" fmla="*/ 228 h 275"/>
                <a:gd name="T4" fmla="*/ 330 w 561"/>
                <a:gd name="T5" fmla="*/ 174 h 275"/>
                <a:gd name="T6" fmla="*/ 229 w 561"/>
                <a:gd name="T7" fmla="*/ 109 h 275"/>
                <a:gd name="T8" fmla="*/ 203 w 561"/>
                <a:gd name="T9" fmla="*/ 92 h 275"/>
                <a:gd name="T10" fmla="*/ 154 w 561"/>
                <a:gd name="T11" fmla="*/ 90 h 275"/>
                <a:gd name="T12" fmla="*/ 78 w 561"/>
                <a:gd name="T13" fmla="*/ 130 h 275"/>
                <a:gd name="T14" fmla="*/ 32 w 561"/>
                <a:gd name="T15" fmla="*/ 154 h 275"/>
                <a:gd name="T16" fmla="*/ 7 w 561"/>
                <a:gd name="T17" fmla="*/ 151 h 275"/>
                <a:gd name="T18" fmla="*/ 7 w 561"/>
                <a:gd name="T19" fmla="*/ 126 h 275"/>
                <a:gd name="T20" fmla="*/ 57 w 561"/>
                <a:gd name="T21" fmla="*/ 61 h 275"/>
                <a:gd name="T22" fmla="*/ 82 w 561"/>
                <a:gd name="T23" fmla="*/ 33 h 275"/>
                <a:gd name="T24" fmla="*/ 117 w 561"/>
                <a:gd name="T25" fmla="*/ 20 h 275"/>
                <a:gd name="T26" fmla="*/ 158 w 561"/>
                <a:gd name="T27" fmla="*/ 12 h 275"/>
                <a:gd name="T28" fmla="*/ 260 w 561"/>
                <a:gd name="T29" fmla="*/ 3 h 275"/>
                <a:gd name="T30" fmla="*/ 309 w 561"/>
                <a:gd name="T31" fmla="*/ 11 h 275"/>
                <a:gd name="T32" fmla="*/ 380 w 561"/>
                <a:gd name="T33" fmla="*/ 25 h 275"/>
                <a:gd name="T34" fmla="*/ 405 w 561"/>
                <a:gd name="T35" fmla="*/ 22 h 275"/>
                <a:gd name="T36" fmla="*/ 432 w 561"/>
                <a:gd name="T37" fmla="*/ 10 h 275"/>
                <a:gd name="T38" fmla="*/ 440 w 561"/>
                <a:gd name="T39" fmla="*/ 12 h 275"/>
                <a:gd name="T40" fmla="*/ 481 w 561"/>
                <a:gd name="T41" fmla="*/ 78 h 275"/>
                <a:gd name="T42" fmla="*/ 535 w 561"/>
                <a:gd name="T43" fmla="*/ 164 h 275"/>
                <a:gd name="T44" fmla="*/ 559 w 561"/>
                <a:gd name="T45" fmla="*/ 201 h 275"/>
                <a:gd name="T46" fmla="*/ 559 w 561"/>
                <a:gd name="T47" fmla="*/ 207 h 275"/>
                <a:gd name="T48" fmla="*/ 487 w 561"/>
                <a:gd name="T49" fmla="*/ 275 h 275"/>
                <a:gd name="T50" fmla="*/ 486 w 561"/>
                <a:gd name="T51"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1" h="275">
                  <a:moveTo>
                    <a:pt x="486" y="275"/>
                  </a:moveTo>
                  <a:cubicBezTo>
                    <a:pt x="461" y="259"/>
                    <a:pt x="437" y="244"/>
                    <a:pt x="413" y="228"/>
                  </a:cubicBezTo>
                  <a:cubicBezTo>
                    <a:pt x="385" y="210"/>
                    <a:pt x="357" y="192"/>
                    <a:pt x="330" y="174"/>
                  </a:cubicBezTo>
                  <a:cubicBezTo>
                    <a:pt x="296" y="152"/>
                    <a:pt x="263" y="131"/>
                    <a:pt x="229" y="109"/>
                  </a:cubicBezTo>
                  <a:cubicBezTo>
                    <a:pt x="220" y="103"/>
                    <a:pt x="211" y="98"/>
                    <a:pt x="203" y="92"/>
                  </a:cubicBezTo>
                  <a:cubicBezTo>
                    <a:pt x="187" y="81"/>
                    <a:pt x="171" y="81"/>
                    <a:pt x="154" y="90"/>
                  </a:cubicBezTo>
                  <a:cubicBezTo>
                    <a:pt x="129" y="104"/>
                    <a:pt x="103" y="117"/>
                    <a:pt x="78" y="130"/>
                  </a:cubicBezTo>
                  <a:cubicBezTo>
                    <a:pt x="63" y="138"/>
                    <a:pt x="47" y="146"/>
                    <a:pt x="32" y="154"/>
                  </a:cubicBezTo>
                  <a:cubicBezTo>
                    <a:pt x="23" y="159"/>
                    <a:pt x="13" y="158"/>
                    <a:pt x="7" y="151"/>
                  </a:cubicBezTo>
                  <a:cubicBezTo>
                    <a:pt x="0" y="144"/>
                    <a:pt x="0" y="134"/>
                    <a:pt x="7" y="126"/>
                  </a:cubicBezTo>
                  <a:cubicBezTo>
                    <a:pt x="23" y="104"/>
                    <a:pt x="40" y="83"/>
                    <a:pt x="57" y="61"/>
                  </a:cubicBezTo>
                  <a:cubicBezTo>
                    <a:pt x="64" y="51"/>
                    <a:pt x="72" y="41"/>
                    <a:pt x="82" y="33"/>
                  </a:cubicBezTo>
                  <a:cubicBezTo>
                    <a:pt x="93" y="26"/>
                    <a:pt x="105" y="22"/>
                    <a:pt x="117" y="20"/>
                  </a:cubicBezTo>
                  <a:cubicBezTo>
                    <a:pt x="131" y="18"/>
                    <a:pt x="145" y="15"/>
                    <a:pt x="158" y="12"/>
                  </a:cubicBezTo>
                  <a:cubicBezTo>
                    <a:pt x="192" y="5"/>
                    <a:pt x="225" y="0"/>
                    <a:pt x="260" y="3"/>
                  </a:cubicBezTo>
                  <a:cubicBezTo>
                    <a:pt x="276" y="5"/>
                    <a:pt x="293" y="8"/>
                    <a:pt x="309" y="11"/>
                  </a:cubicBezTo>
                  <a:cubicBezTo>
                    <a:pt x="332" y="15"/>
                    <a:pt x="356" y="21"/>
                    <a:pt x="380" y="25"/>
                  </a:cubicBezTo>
                  <a:cubicBezTo>
                    <a:pt x="388" y="27"/>
                    <a:pt x="397" y="26"/>
                    <a:pt x="405" y="22"/>
                  </a:cubicBezTo>
                  <a:cubicBezTo>
                    <a:pt x="414" y="18"/>
                    <a:pt x="423" y="14"/>
                    <a:pt x="432" y="10"/>
                  </a:cubicBezTo>
                  <a:cubicBezTo>
                    <a:pt x="435" y="8"/>
                    <a:pt x="438" y="9"/>
                    <a:pt x="440" y="12"/>
                  </a:cubicBezTo>
                  <a:cubicBezTo>
                    <a:pt x="454" y="34"/>
                    <a:pt x="468" y="56"/>
                    <a:pt x="481" y="78"/>
                  </a:cubicBezTo>
                  <a:cubicBezTo>
                    <a:pt x="499" y="107"/>
                    <a:pt x="517" y="135"/>
                    <a:pt x="535" y="164"/>
                  </a:cubicBezTo>
                  <a:cubicBezTo>
                    <a:pt x="543" y="176"/>
                    <a:pt x="551" y="188"/>
                    <a:pt x="559" y="201"/>
                  </a:cubicBezTo>
                  <a:cubicBezTo>
                    <a:pt x="560" y="203"/>
                    <a:pt x="561" y="205"/>
                    <a:pt x="559" y="207"/>
                  </a:cubicBezTo>
                  <a:cubicBezTo>
                    <a:pt x="535" y="230"/>
                    <a:pt x="511" y="252"/>
                    <a:pt x="487" y="275"/>
                  </a:cubicBezTo>
                  <a:cubicBezTo>
                    <a:pt x="486" y="275"/>
                    <a:pt x="486" y="275"/>
                    <a:pt x="486" y="27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282F39"/>
                </a:solidFill>
                <a:effectLst/>
                <a:uLnTx/>
                <a:uFillTx/>
                <a:latin typeface="Calibri" panose="020F0502020204030204"/>
              </a:endParaRPr>
            </a:p>
          </p:txBody>
        </p:sp>
        <p:sp>
          <p:nvSpPr>
            <p:cNvPr id="139" name="Freeform 8">
              <a:extLst>
                <a:ext uri="{FF2B5EF4-FFF2-40B4-BE49-F238E27FC236}">
                  <a16:creationId xmlns:a16="http://schemas.microsoft.com/office/drawing/2014/main" id="{11CB0A45-7B51-419C-8905-729E38CC5600}"/>
                </a:ext>
              </a:extLst>
            </p:cNvPr>
            <p:cNvSpPr>
              <a:spLocks/>
            </p:cNvSpPr>
            <p:nvPr/>
          </p:nvSpPr>
          <p:spPr bwMode="auto">
            <a:xfrm>
              <a:off x="5376188" y="2488979"/>
              <a:ext cx="1166853" cy="1542666"/>
            </a:xfrm>
            <a:custGeom>
              <a:avLst/>
              <a:gdLst>
                <a:gd name="T0" fmla="*/ 99 w 254"/>
                <a:gd name="T1" fmla="*/ 0 h 309"/>
                <a:gd name="T2" fmla="*/ 254 w 254"/>
                <a:gd name="T3" fmla="*/ 246 h 309"/>
                <a:gd name="T4" fmla="*/ 234 w 254"/>
                <a:gd name="T5" fmla="*/ 259 h 309"/>
                <a:gd name="T6" fmla="*/ 160 w 254"/>
                <a:gd name="T7" fmla="*/ 307 h 309"/>
                <a:gd name="T8" fmla="*/ 154 w 254"/>
                <a:gd name="T9" fmla="*/ 306 h 309"/>
                <a:gd name="T10" fmla="*/ 71 w 254"/>
                <a:gd name="T11" fmla="*/ 175 h 309"/>
                <a:gd name="T12" fmla="*/ 22 w 254"/>
                <a:gd name="T13" fmla="*/ 96 h 309"/>
                <a:gd name="T14" fmla="*/ 2 w 254"/>
                <a:gd name="T15" fmla="*/ 66 h 309"/>
                <a:gd name="T16" fmla="*/ 3 w 254"/>
                <a:gd name="T17" fmla="*/ 60 h 309"/>
                <a:gd name="T18" fmla="*/ 52 w 254"/>
                <a:gd name="T19" fmla="*/ 29 h 309"/>
                <a:gd name="T20" fmla="*/ 90 w 254"/>
                <a:gd name="T21" fmla="*/ 4 h 309"/>
                <a:gd name="T22" fmla="*/ 99 w 254"/>
                <a:gd name="T23"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4" h="309">
                  <a:moveTo>
                    <a:pt x="99" y="0"/>
                  </a:moveTo>
                  <a:cubicBezTo>
                    <a:pt x="151" y="82"/>
                    <a:pt x="203" y="164"/>
                    <a:pt x="254" y="246"/>
                  </a:cubicBezTo>
                  <a:cubicBezTo>
                    <a:pt x="248" y="250"/>
                    <a:pt x="241" y="255"/>
                    <a:pt x="234" y="259"/>
                  </a:cubicBezTo>
                  <a:cubicBezTo>
                    <a:pt x="210" y="275"/>
                    <a:pt x="185" y="291"/>
                    <a:pt x="160" y="307"/>
                  </a:cubicBezTo>
                  <a:cubicBezTo>
                    <a:pt x="157" y="308"/>
                    <a:pt x="156" y="309"/>
                    <a:pt x="154" y="306"/>
                  </a:cubicBezTo>
                  <a:cubicBezTo>
                    <a:pt x="126" y="262"/>
                    <a:pt x="99" y="219"/>
                    <a:pt x="71" y="175"/>
                  </a:cubicBezTo>
                  <a:cubicBezTo>
                    <a:pt x="55" y="149"/>
                    <a:pt x="38" y="123"/>
                    <a:pt x="22" y="96"/>
                  </a:cubicBezTo>
                  <a:cubicBezTo>
                    <a:pt x="15" y="86"/>
                    <a:pt x="9" y="76"/>
                    <a:pt x="2" y="66"/>
                  </a:cubicBezTo>
                  <a:cubicBezTo>
                    <a:pt x="0" y="63"/>
                    <a:pt x="1" y="62"/>
                    <a:pt x="3" y="60"/>
                  </a:cubicBezTo>
                  <a:cubicBezTo>
                    <a:pt x="19" y="50"/>
                    <a:pt x="36" y="39"/>
                    <a:pt x="52" y="29"/>
                  </a:cubicBezTo>
                  <a:cubicBezTo>
                    <a:pt x="65" y="21"/>
                    <a:pt x="77" y="13"/>
                    <a:pt x="90" y="4"/>
                  </a:cubicBezTo>
                  <a:cubicBezTo>
                    <a:pt x="93" y="3"/>
                    <a:pt x="96" y="1"/>
                    <a:pt x="9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sp>
          <p:nvSpPr>
            <p:cNvPr id="140" name="Freeform 9">
              <a:extLst>
                <a:ext uri="{FF2B5EF4-FFF2-40B4-BE49-F238E27FC236}">
                  <a16:creationId xmlns:a16="http://schemas.microsoft.com/office/drawing/2014/main" id="{B6E6F9E0-7D8A-40CA-A872-AD71781903C3}"/>
                </a:ext>
              </a:extLst>
            </p:cNvPr>
            <p:cNvSpPr>
              <a:spLocks/>
            </p:cNvSpPr>
            <p:nvPr/>
          </p:nvSpPr>
          <p:spPr bwMode="auto">
            <a:xfrm>
              <a:off x="1875629" y="2528392"/>
              <a:ext cx="1177275" cy="1542666"/>
            </a:xfrm>
            <a:custGeom>
              <a:avLst/>
              <a:gdLst>
                <a:gd name="T0" fmla="*/ 156 w 254"/>
                <a:gd name="T1" fmla="*/ 0 h 309"/>
                <a:gd name="T2" fmla="*/ 254 w 254"/>
                <a:gd name="T3" fmla="*/ 62 h 309"/>
                <a:gd name="T4" fmla="*/ 98 w 254"/>
                <a:gd name="T5" fmla="*/ 309 h 309"/>
                <a:gd name="T6" fmla="*/ 0 w 254"/>
                <a:gd name="T7" fmla="*/ 247 h 309"/>
                <a:gd name="T8" fmla="*/ 156 w 254"/>
                <a:gd name="T9" fmla="*/ 0 h 309"/>
              </a:gdLst>
              <a:ahLst/>
              <a:cxnLst>
                <a:cxn ang="0">
                  <a:pos x="T0" y="T1"/>
                </a:cxn>
                <a:cxn ang="0">
                  <a:pos x="T2" y="T3"/>
                </a:cxn>
                <a:cxn ang="0">
                  <a:pos x="T4" y="T5"/>
                </a:cxn>
                <a:cxn ang="0">
                  <a:pos x="T6" y="T7"/>
                </a:cxn>
                <a:cxn ang="0">
                  <a:pos x="T8" y="T9"/>
                </a:cxn>
              </a:cxnLst>
              <a:rect l="0" t="0" r="r" b="b"/>
              <a:pathLst>
                <a:path w="254" h="309">
                  <a:moveTo>
                    <a:pt x="156" y="0"/>
                  </a:moveTo>
                  <a:cubicBezTo>
                    <a:pt x="189" y="21"/>
                    <a:pt x="221" y="41"/>
                    <a:pt x="254" y="62"/>
                  </a:cubicBezTo>
                  <a:cubicBezTo>
                    <a:pt x="202" y="144"/>
                    <a:pt x="150" y="226"/>
                    <a:pt x="98" y="309"/>
                  </a:cubicBezTo>
                  <a:cubicBezTo>
                    <a:pt x="65" y="288"/>
                    <a:pt x="33" y="268"/>
                    <a:pt x="0" y="247"/>
                  </a:cubicBezTo>
                  <a:cubicBezTo>
                    <a:pt x="52" y="165"/>
                    <a:pt x="104" y="83"/>
                    <a:pt x="1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sp>
          <p:nvSpPr>
            <p:cNvPr id="141" name="Freeform 10">
              <a:extLst>
                <a:ext uri="{FF2B5EF4-FFF2-40B4-BE49-F238E27FC236}">
                  <a16:creationId xmlns:a16="http://schemas.microsoft.com/office/drawing/2014/main" id="{3FF9CB29-3D3B-46D6-A467-F388EA1DC707}"/>
                </a:ext>
              </a:extLst>
            </p:cNvPr>
            <p:cNvSpPr>
              <a:spLocks/>
            </p:cNvSpPr>
            <p:nvPr/>
          </p:nvSpPr>
          <p:spPr bwMode="auto">
            <a:xfrm>
              <a:off x="2959135" y="4408868"/>
              <a:ext cx="604263" cy="805116"/>
            </a:xfrm>
            <a:custGeom>
              <a:avLst/>
              <a:gdLst>
                <a:gd name="T0" fmla="*/ 30 w 132"/>
                <a:gd name="T1" fmla="*/ 162 h 162"/>
                <a:gd name="T2" fmla="*/ 6 w 132"/>
                <a:gd name="T3" fmla="*/ 147 h 162"/>
                <a:gd name="T4" fmla="*/ 7 w 132"/>
                <a:gd name="T5" fmla="*/ 119 h 162"/>
                <a:gd name="T6" fmla="*/ 78 w 132"/>
                <a:gd name="T7" fmla="*/ 16 h 162"/>
                <a:gd name="T8" fmla="*/ 117 w 132"/>
                <a:gd name="T9" fmla="*/ 8 h 162"/>
                <a:gd name="T10" fmla="*/ 124 w 132"/>
                <a:gd name="T11" fmla="*/ 46 h 162"/>
                <a:gd name="T12" fmla="*/ 70 w 132"/>
                <a:gd name="T13" fmla="*/ 125 h 162"/>
                <a:gd name="T14" fmla="*/ 54 w 132"/>
                <a:gd name="T15" fmla="*/ 149 h 162"/>
                <a:gd name="T16" fmla="*/ 30 w 132"/>
                <a:gd name="T1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62">
                  <a:moveTo>
                    <a:pt x="30" y="162"/>
                  </a:moveTo>
                  <a:cubicBezTo>
                    <a:pt x="19" y="162"/>
                    <a:pt x="11" y="156"/>
                    <a:pt x="6" y="147"/>
                  </a:cubicBezTo>
                  <a:cubicBezTo>
                    <a:pt x="0" y="138"/>
                    <a:pt x="1" y="128"/>
                    <a:pt x="7" y="119"/>
                  </a:cubicBezTo>
                  <a:cubicBezTo>
                    <a:pt x="31" y="85"/>
                    <a:pt x="54" y="50"/>
                    <a:pt x="78" y="16"/>
                  </a:cubicBezTo>
                  <a:cubicBezTo>
                    <a:pt x="86" y="3"/>
                    <a:pt x="104" y="0"/>
                    <a:pt x="117" y="8"/>
                  </a:cubicBezTo>
                  <a:cubicBezTo>
                    <a:pt x="129" y="17"/>
                    <a:pt x="132" y="34"/>
                    <a:pt x="124" y="46"/>
                  </a:cubicBezTo>
                  <a:cubicBezTo>
                    <a:pt x="106" y="73"/>
                    <a:pt x="88" y="99"/>
                    <a:pt x="70" y="125"/>
                  </a:cubicBezTo>
                  <a:cubicBezTo>
                    <a:pt x="65" y="133"/>
                    <a:pt x="59" y="141"/>
                    <a:pt x="54" y="149"/>
                  </a:cubicBezTo>
                  <a:cubicBezTo>
                    <a:pt x="48" y="157"/>
                    <a:pt x="41" y="162"/>
                    <a:pt x="30" y="16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sp>
          <p:nvSpPr>
            <p:cNvPr id="142" name="Freeform 11">
              <a:extLst>
                <a:ext uri="{FF2B5EF4-FFF2-40B4-BE49-F238E27FC236}">
                  <a16:creationId xmlns:a16="http://schemas.microsoft.com/office/drawing/2014/main" id="{3C3A380F-4A8F-4D88-AA4E-530B517B6C80}"/>
                </a:ext>
              </a:extLst>
            </p:cNvPr>
            <p:cNvSpPr>
              <a:spLocks/>
            </p:cNvSpPr>
            <p:nvPr/>
          </p:nvSpPr>
          <p:spPr bwMode="auto">
            <a:xfrm>
              <a:off x="3271685" y="4718525"/>
              <a:ext cx="541753" cy="658731"/>
            </a:xfrm>
            <a:custGeom>
              <a:avLst/>
              <a:gdLst>
                <a:gd name="T0" fmla="*/ 36 w 118"/>
                <a:gd name="T1" fmla="*/ 133 h 133"/>
                <a:gd name="T2" fmla="*/ 8 w 118"/>
                <a:gd name="T3" fmla="*/ 95 h 133"/>
                <a:gd name="T4" fmla="*/ 20 w 118"/>
                <a:gd name="T5" fmla="*/ 77 h 133"/>
                <a:gd name="T6" fmla="*/ 65 w 118"/>
                <a:gd name="T7" fmla="*/ 12 h 133"/>
                <a:gd name="T8" fmla="*/ 88 w 118"/>
                <a:gd name="T9" fmla="*/ 1 h 133"/>
                <a:gd name="T10" fmla="*/ 112 w 118"/>
                <a:gd name="T11" fmla="*/ 18 h 133"/>
                <a:gd name="T12" fmla="*/ 105 w 118"/>
                <a:gd name="T13" fmla="*/ 51 h 133"/>
                <a:gd name="T14" fmla="*/ 67 w 118"/>
                <a:gd name="T15" fmla="*/ 105 h 133"/>
                <a:gd name="T16" fmla="*/ 57 w 118"/>
                <a:gd name="T17" fmla="*/ 121 h 133"/>
                <a:gd name="T18" fmla="*/ 36 w 118"/>
                <a:gd name="T1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33">
                  <a:moveTo>
                    <a:pt x="36" y="133"/>
                  </a:moveTo>
                  <a:cubicBezTo>
                    <a:pt x="13" y="133"/>
                    <a:pt x="0" y="113"/>
                    <a:pt x="8" y="95"/>
                  </a:cubicBezTo>
                  <a:cubicBezTo>
                    <a:pt x="11" y="88"/>
                    <a:pt x="16" y="83"/>
                    <a:pt x="20" y="77"/>
                  </a:cubicBezTo>
                  <a:cubicBezTo>
                    <a:pt x="35" y="55"/>
                    <a:pt x="50" y="34"/>
                    <a:pt x="65" y="12"/>
                  </a:cubicBezTo>
                  <a:cubicBezTo>
                    <a:pt x="70" y="4"/>
                    <a:pt x="79" y="0"/>
                    <a:pt x="88" y="1"/>
                  </a:cubicBezTo>
                  <a:cubicBezTo>
                    <a:pt x="99" y="2"/>
                    <a:pt x="107" y="8"/>
                    <a:pt x="112" y="18"/>
                  </a:cubicBezTo>
                  <a:cubicBezTo>
                    <a:pt x="118" y="31"/>
                    <a:pt x="112" y="41"/>
                    <a:pt x="105" y="51"/>
                  </a:cubicBezTo>
                  <a:cubicBezTo>
                    <a:pt x="93" y="69"/>
                    <a:pt x="80" y="87"/>
                    <a:pt x="67" y="105"/>
                  </a:cubicBezTo>
                  <a:cubicBezTo>
                    <a:pt x="64" y="110"/>
                    <a:pt x="61" y="116"/>
                    <a:pt x="57" y="121"/>
                  </a:cubicBezTo>
                  <a:cubicBezTo>
                    <a:pt x="51" y="129"/>
                    <a:pt x="44" y="133"/>
                    <a:pt x="36" y="13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sp>
          <p:nvSpPr>
            <p:cNvPr id="143" name="Freeform 12">
              <a:extLst>
                <a:ext uri="{FF2B5EF4-FFF2-40B4-BE49-F238E27FC236}">
                  <a16:creationId xmlns:a16="http://schemas.microsoft.com/office/drawing/2014/main" id="{21AC6106-F460-4B4D-BB87-253F568D0028}"/>
                </a:ext>
              </a:extLst>
            </p:cNvPr>
            <p:cNvSpPr>
              <a:spLocks/>
            </p:cNvSpPr>
            <p:nvPr/>
          </p:nvSpPr>
          <p:spPr bwMode="auto">
            <a:xfrm>
              <a:off x="2698680" y="4408868"/>
              <a:ext cx="416733" cy="534868"/>
            </a:xfrm>
            <a:custGeom>
              <a:avLst/>
              <a:gdLst>
                <a:gd name="T0" fmla="*/ 91 w 92"/>
                <a:gd name="T1" fmla="*/ 28 h 107"/>
                <a:gd name="T2" fmla="*/ 84 w 92"/>
                <a:gd name="T3" fmla="*/ 47 h 107"/>
                <a:gd name="T4" fmla="*/ 53 w 92"/>
                <a:gd name="T5" fmla="*/ 92 h 107"/>
                <a:gd name="T6" fmla="*/ 19 w 92"/>
                <a:gd name="T7" fmla="*/ 101 h 107"/>
                <a:gd name="T8" fmla="*/ 4 w 92"/>
                <a:gd name="T9" fmla="*/ 70 h 107"/>
                <a:gd name="T10" fmla="*/ 17 w 92"/>
                <a:gd name="T11" fmla="*/ 48 h 107"/>
                <a:gd name="T12" fmla="*/ 41 w 92"/>
                <a:gd name="T13" fmla="*/ 13 h 107"/>
                <a:gd name="T14" fmla="*/ 67 w 92"/>
                <a:gd name="T15" fmla="*/ 1 h 107"/>
                <a:gd name="T16" fmla="*/ 90 w 92"/>
                <a:gd name="T17" fmla="*/ 21 h 107"/>
                <a:gd name="T18" fmla="*/ 91 w 92"/>
                <a:gd name="T19" fmla="*/ 2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07">
                  <a:moveTo>
                    <a:pt x="91" y="28"/>
                  </a:moveTo>
                  <a:cubicBezTo>
                    <a:pt x="92" y="35"/>
                    <a:pt x="88" y="41"/>
                    <a:pt x="84" y="47"/>
                  </a:cubicBezTo>
                  <a:cubicBezTo>
                    <a:pt x="74" y="62"/>
                    <a:pt x="64" y="77"/>
                    <a:pt x="53" y="92"/>
                  </a:cubicBezTo>
                  <a:cubicBezTo>
                    <a:pt x="46" y="103"/>
                    <a:pt x="32" y="107"/>
                    <a:pt x="19" y="101"/>
                  </a:cubicBezTo>
                  <a:cubicBezTo>
                    <a:pt x="8" y="96"/>
                    <a:pt x="0" y="82"/>
                    <a:pt x="4" y="70"/>
                  </a:cubicBezTo>
                  <a:cubicBezTo>
                    <a:pt x="7" y="62"/>
                    <a:pt x="12" y="55"/>
                    <a:pt x="17" y="48"/>
                  </a:cubicBezTo>
                  <a:cubicBezTo>
                    <a:pt x="24" y="36"/>
                    <a:pt x="33" y="25"/>
                    <a:pt x="41" y="13"/>
                  </a:cubicBezTo>
                  <a:cubicBezTo>
                    <a:pt x="48" y="4"/>
                    <a:pt x="56" y="0"/>
                    <a:pt x="67" y="1"/>
                  </a:cubicBezTo>
                  <a:cubicBezTo>
                    <a:pt x="79" y="3"/>
                    <a:pt x="87" y="10"/>
                    <a:pt x="90" y="21"/>
                  </a:cubicBezTo>
                  <a:cubicBezTo>
                    <a:pt x="91" y="24"/>
                    <a:pt x="91" y="26"/>
                    <a:pt x="91" y="2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sp>
          <p:nvSpPr>
            <p:cNvPr id="144" name="Freeform 13">
              <a:extLst>
                <a:ext uri="{FF2B5EF4-FFF2-40B4-BE49-F238E27FC236}">
                  <a16:creationId xmlns:a16="http://schemas.microsoft.com/office/drawing/2014/main" id="{F26656CF-3B61-40CE-90AF-2ACDAF1DFE94}"/>
                </a:ext>
              </a:extLst>
            </p:cNvPr>
            <p:cNvSpPr>
              <a:spLocks/>
            </p:cNvSpPr>
            <p:nvPr/>
          </p:nvSpPr>
          <p:spPr bwMode="auto">
            <a:xfrm>
              <a:off x="3646745" y="5067596"/>
              <a:ext cx="333387" cy="439153"/>
            </a:xfrm>
            <a:custGeom>
              <a:avLst/>
              <a:gdLst>
                <a:gd name="T0" fmla="*/ 72 w 73"/>
                <a:gd name="T1" fmla="*/ 26 h 88"/>
                <a:gd name="T2" fmla="*/ 63 w 73"/>
                <a:gd name="T3" fmla="*/ 45 h 88"/>
                <a:gd name="T4" fmla="*/ 43 w 73"/>
                <a:gd name="T5" fmla="*/ 74 h 88"/>
                <a:gd name="T6" fmla="*/ 5 w 73"/>
                <a:gd name="T7" fmla="*/ 72 h 88"/>
                <a:gd name="T8" fmla="*/ 6 w 73"/>
                <a:gd name="T9" fmla="*/ 48 h 88"/>
                <a:gd name="T10" fmla="*/ 32 w 73"/>
                <a:gd name="T11" fmla="*/ 12 h 88"/>
                <a:gd name="T12" fmla="*/ 56 w 73"/>
                <a:gd name="T13" fmla="*/ 3 h 88"/>
                <a:gd name="T14" fmla="*/ 72 w 73"/>
                <a:gd name="T15" fmla="*/ 26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88">
                  <a:moveTo>
                    <a:pt x="72" y="26"/>
                  </a:moveTo>
                  <a:cubicBezTo>
                    <a:pt x="73" y="33"/>
                    <a:pt x="67" y="39"/>
                    <a:pt x="63" y="45"/>
                  </a:cubicBezTo>
                  <a:cubicBezTo>
                    <a:pt x="57" y="55"/>
                    <a:pt x="50" y="64"/>
                    <a:pt x="43" y="74"/>
                  </a:cubicBezTo>
                  <a:cubicBezTo>
                    <a:pt x="33" y="88"/>
                    <a:pt x="13" y="87"/>
                    <a:pt x="5" y="72"/>
                  </a:cubicBezTo>
                  <a:cubicBezTo>
                    <a:pt x="0" y="64"/>
                    <a:pt x="1" y="56"/>
                    <a:pt x="6" y="48"/>
                  </a:cubicBezTo>
                  <a:cubicBezTo>
                    <a:pt x="15" y="36"/>
                    <a:pt x="23" y="24"/>
                    <a:pt x="32" y="12"/>
                  </a:cubicBezTo>
                  <a:cubicBezTo>
                    <a:pt x="38" y="3"/>
                    <a:pt x="47" y="0"/>
                    <a:pt x="56" y="3"/>
                  </a:cubicBezTo>
                  <a:cubicBezTo>
                    <a:pt x="67" y="6"/>
                    <a:pt x="72" y="14"/>
                    <a:pt x="72"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grpSp>
      <p:grpSp>
        <p:nvGrpSpPr>
          <p:cNvPr id="145" name="Group 60">
            <a:extLst>
              <a:ext uri="{FF2B5EF4-FFF2-40B4-BE49-F238E27FC236}">
                <a16:creationId xmlns:a16="http://schemas.microsoft.com/office/drawing/2014/main" id="{9589F1E0-74D0-4A38-B37D-E752A32E2D45}"/>
              </a:ext>
            </a:extLst>
          </p:cNvPr>
          <p:cNvGrpSpPr/>
          <p:nvPr/>
        </p:nvGrpSpPr>
        <p:grpSpPr>
          <a:xfrm>
            <a:off x="5885118" y="4631251"/>
            <a:ext cx="557322" cy="718960"/>
            <a:chOff x="1941513" y="3575050"/>
            <a:chExt cx="1565275" cy="1987551"/>
          </a:xfrm>
          <a:solidFill>
            <a:srgbClr val="FFFFFF"/>
          </a:solidFill>
        </p:grpSpPr>
        <p:sp>
          <p:nvSpPr>
            <p:cNvPr id="146" name="Freeform 59">
              <a:extLst>
                <a:ext uri="{FF2B5EF4-FFF2-40B4-BE49-F238E27FC236}">
                  <a16:creationId xmlns:a16="http://schemas.microsoft.com/office/drawing/2014/main" id="{A86E2649-34E4-4838-9419-846F672DE3DC}"/>
                </a:ext>
              </a:extLst>
            </p:cNvPr>
            <p:cNvSpPr>
              <a:spLocks noEditPoints="1"/>
            </p:cNvSpPr>
            <p:nvPr/>
          </p:nvSpPr>
          <p:spPr bwMode="auto">
            <a:xfrm>
              <a:off x="1995488" y="3575050"/>
              <a:ext cx="1511300" cy="1646238"/>
            </a:xfrm>
            <a:custGeom>
              <a:avLst/>
              <a:gdLst>
                <a:gd name="T0" fmla="*/ 356 w 473"/>
                <a:gd name="T1" fmla="*/ 7 h 516"/>
                <a:gd name="T2" fmla="*/ 338 w 473"/>
                <a:gd name="T3" fmla="*/ 24 h 516"/>
                <a:gd name="T4" fmla="*/ 325 w 473"/>
                <a:gd name="T5" fmla="*/ 49 h 516"/>
                <a:gd name="T6" fmla="*/ 328 w 473"/>
                <a:gd name="T7" fmla="*/ 55 h 516"/>
                <a:gd name="T8" fmla="*/ 416 w 473"/>
                <a:gd name="T9" fmla="*/ 140 h 516"/>
                <a:gd name="T10" fmla="*/ 464 w 473"/>
                <a:gd name="T11" fmla="*/ 211 h 516"/>
                <a:gd name="T12" fmla="*/ 468 w 473"/>
                <a:gd name="T13" fmla="*/ 219 h 516"/>
                <a:gd name="T14" fmla="*/ 456 w 473"/>
                <a:gd name="T15" fmla="*/ 245 h 516"/>
                <a:gd name="T16" fmla="*/ 448 w 473"/>
                <a:gd name="T17" fmla="*/ 254 h 516"/>
                <a:gd name="T18" fmla="*/ 433 w 473"/>
                <a:gd name="T19" fmla="*/ 268 h 516"/>
                <a:gd name="T20" fmla="*/ 390 w 473"/>
                <a:gd name="T21" fmla="*/ 261 h 516"/>
                <a:gd name="T22" fmla="*/ 354 w 473"/>
                <a:gd name="T23" fmla="*/ 239 h 516"/>
                <a:gd name="T24" fmla="*/ 338 w 473"/>
                <a:gd name="T25" fmla="*/ 233 h 516"/>
                <a:gd name="T26" fmla="*/ 323 w 473"/>
                <a:gd name="T27" fmla="*/ 235 h 516"/>
                <a:gd name="T28" fmla="*/ 291 w 473"/>
                <a:gd name="T29" fmla="*/ 245 h 516"/>
                <a:gd name="T30" fmla="*/ 254 w 473"/>
                <a:gd name="T31" fmla="*/ 233 h 516"/>
                <a:gd name="T32" fmla="*/ 252 w 473"/>
                <a:gd name="T33" fmla="*/ 232 h 516"/>
                <a:gd name="T34" fmla="*/ 251 w 473"/>
                <a:gd name="T35" fmla="*/ 232 h 516"/>
                <a:gd name="T36" fmla="*/ 250 w 473"/>
                <a:gd name="T37" fmla="*/ 254 h 516"/>
                <a:gd name="T38" fmla="*/ 271 w 473"/>
                <a:gd name="T39" fmla="*/ 305 h 516"/>
                <a:gd name="T40" fmla="*/ 317 w 473"/>
                <a:gd name="T41" fmla="*/ 366 h 516"/>
                <a:gd name="T42" fmla="*/ 340 w 473"/>
                <a:gd name="T43" fmla="*/ 403 h 516"/>
                <a:gd name="T44" fmla="*/ 358 w 473"/>
                <a:gd name="T45" fmla="*/ 481 h 516"/>
                <a:gd name="T46" fmla="*/ 353 w 473"/>
                <a:gd name="T47" fmla="*/ 516 h 516"/>
                <a:gd name="T48" fmla="*/ 347 w 473"/>
                <a:gd name="T49" fmla="*/ 516 h 516"/>
                <a:gd name="T50" fmla="*/ 34 w 473"/>
                <a:gd name="T51" fmla="*/ 516 h 516"/>
                <a:gd name="T52" fmla="*/ 27 w 473"/>
                <a:gd name="T53" fmla="*/ 510 h 516"/>
                <a:gd name="T54" fmla="*/ 17 w 473"/>
                <a:gd name="T55" fmla="*/ 467 h 516"/>
                <a:gd name="T56" fmla="*/ 9 w 473"/>
                <a:gd name="T57" fmla="*/ 427 h 516"/>
                <a:gd name="T58" fmla="*/ 2 w 473"/>
                <a:gd name="T59" fmla="*/ 315 h 516"/>
                <a:gd name="T60" fmla="*/ 10 w 473"/>
                <a:gd name="T61" fmla="*/ 254 h 516"/>
                <a:gd name="T62" fmla="*/ 50 w 473"/>
                <a:gd name="T63" fmla="*/ 156 h 516"/>
                <a:gd name="T64" fmla="*/ 193 w 473"/>
                <a:gd name="T65" fmla="*/ 49 h 516"/>
                <a:gd name="T66" fmla="*/ 236 w 473"/>
                <a:gd name="T67" fmla="*/ 37 h 516"/>
                <a:gd name="T68" fmla="*/ 261 w 473"/>
                <a:gd name="T69" fmla="*/ 32 h 516"/>
                <a:gd name="T70" fmla="*/ 265 w 473"/>
                <a:gd name="T71" fmla="*/ 30 h 516"/>
                <a:gd name="T72" fmla="*/ 330 w 473"/>
                <a:gd name="T73" fmla="*/ 3 h 516"/>
                <a:gd name="T74" fmla="*/ 356 w 473"/>
                <a:gd name="T75" fmla="*/ 7 h 516"/>
                <a:gd name="T76" fmla="*/ 309 w 473"/>
                <a:gd name="T77" fmla="*/ 126 h 516"/>
                <a:gd name="T78" fmla="*/ 312 w 473"/>
                <a:gd name="T79" fmla="*/ 124 h 516"/>
                <a:gd name="T80" fmla="*/ 333 w 473"/>
                <a:gd name="T81" fmla="*/ 127 h 516"/>
                <a:gd name="T82" fmla="*/ 341 w 473"/>
                <a:gd name="T83" fmla="*/ 132 h 516"/>
                <a:gd name="T84" fmla="*/ 352 w 473"/>
                <a:gd name="T85" fmla="*/ 129 h 516"/>
                <a:gd name="T86" fmla="*/ 350 w 473"/>
                <a:gd name="T87" fmla="*/ 119 h 516"/>
                <a:gd name="T88" fmla="*/ 344 w 473"/>
                <a:gd name="T89" fmla="*/ 114 h 516"/>
                <a:gd name="T90" fmla="*/ 309 w 473"/>
                <a:gd name="T91" fmla="*/ 12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3" h="516">
                  <a:moveTo>
                    <a:pt x="356" y="7"/>
                  </a:moveTo>
                  <a:cubicBezTo>
                    <a:pt x="349" y="13"/>
                    <a:pt x="343" y="18"/>
                    <a:pt x="338" y="24"/>
                  </a:cubicBezTo>
                  <a:cubicBezTo>
                    <a:pt x="331" y="31"/>
                    <a:pt x="327" y="40"/>
                    <a:pt x="325" y="49"/>
                  </a:cubicBezTo>
                  <a:cubicBezTo>
                    <a:pt x="324" y="52"/>
                    <a:pt x="325" y="54"/>
                    <a:pt x="328" y="55"/>
                  </a:cubicBezTo>
                  <a:cubicBezTo>
                    <a:pt x="361" y="79"/>
                    <a:pt x="390" y="108"/>
                    <a:pt x="416" y="140"/>
                  </a:cubicBezTo>
                  <a:cubicBezTo>
                    <a:pt x="435" y="162"/>
                    <a:pt x="451" y="185"/>
                    <a:pt x="464" y="211"/>
                  </a:cubicBezTo>
                  <a:cubicBezTo>
                    <a:pt x="465" y="214"/>
                    <a:pt x="467" y="216"/>
                    <a:pt x="468" y="219"/>
                  </a:cubicBezTo>
                  <a:cubicBezTo>
                    <a:pt x="473" y="231"/>
                    <a:pt x="469" y="240"/>
                    <a:pt x="456" y="245"/>
                  </a:cubicBezTo>
                  <a:cubicBezTo>
                    <a:pt x="452" y="247"/>
                    <a:pt x="449" y="249"/>
                    <a:pt x="448" y="254"/>
                  </a:cubicBezTo>
                  <a:cubicBezTo>
                    <a:pt x="447" y="263"/>
                    <a:pt x="440" y="266"/>
                    <a:pt x="433" y="268"/>
                  </a:cubicBezTo>
                  <a:cubicBezTo>
                    <a:pt x="418" y="273"/>
                    <a:pt x="403" y="269"/>
                    <a:pt x="390" y="261"/>
                  </a:cubicBezTo>
                  <a:cubicBezTo>
                    <a:pt x="378" y="254"/>
                    <a:pt x="366" y="246"/>
                    <a:pt x="354" y="239"/>
                  </a:cubicBezTo>
                  <a:cubicBezTo>
                    <a:pt x="349" y="236"/>
                    <a:pt x="344" y="233"/>
                    <a:pt x="338" y="233"/>
                  </a:cubicBezTo>
                  <a:cubicBezTo>
                    <a:pt x="334" y="232"/>
                    <a:pt x="328" y="233"/>
                    <a:pt x="323" y="235"/>
                  </a:cubicBezTo>
                  <a:cubicBezTo>
                    <a:pt x="313" y="240"/>
                    <a:pt x="302" y="244"/>
                    <a:pt x="291" y="245"/>
                  </a:cubicBezTo>
                  <a:cubicBezTo>
                    <a:pt x="277" y="246"/>
                    <a:pt x="265" y="241"/>
                    <a:pt x="254" y="233"/>
                  </a:cubicBezTo>
                  <a:cubicBezTo>
                    <a:pt x="253" y="233"/>
                    <a:pt x="253" y="232"/>
                    <a:pt x="252" y="232"/>
                  </a:cubicBezTo>
                  <a:cubicBezTo>
                    <a:pt x="252" y="232"/>
                    <a:pt x="252" y="232"/>
                    <a:pt x="251" y="232"/>
                  </a:cubicBezTo>
                  <a:cubicBezTo>
                    <a:pt x="249" y="239"/>
                    <a:pt x="249" y="246"/>
                    <a:pt x="250" y="254"/>
                  </a:cubicBezTo>
                  <a:cubicBezTo>
                    <a:pt x="252" y="273"/>
                    <a:pt x="260" y="290"/>
                    <a:pt x="271" y="305"/>
                  </a:cubicBezTo>
                  <a:cubicBezTo>
                    <a:pt x="286" y="326"/>
                    <a:pt x="302" y="346"/>
                    <a:pt x="317" y="366"/>
                  </a:cubicBezTo>
                  <a:cubicBezTo>
                    <a:pt x="325" y="378"/>
                    <a:pt x="333" y="391"/>
                    <a:pt x="340" y="403"/>
                  </a:cubicBezTo>
                  <a:cubicBezTo>
                    <a:pt x="354" y="427"/>
                    <a:pt x="359" y="453"/>
                    <a:pt x="358" y="481"/>
                  </a:cubicBezTo>
                  <a:cubicBezTo>
                    <a:pt x="358" y="492"/>
                    <a:pt x="355" y="504"/>
                    <a:pt x="353" y="516"/>
                  </a:cubicBezTo>
                  <a:cubicBezTo>
                    <a:pt x="350" y="516"/>
                    <a:pt x="349" y="516"/>
                    <a:pt x="347" y="516"/>
                  </a:cubicBezTo>
                  <a:cubicBezTo>
                    <a:pt x="243" y="516"/>
                    <a:pt x="138" y="516"/>
                    <a:pt x="34" y="516"/>
                  </a:cubicBezTo>
                  <a:cubicBezTo>
                    <a:pt x="30" y="516"/>
                    <a:pt x="28" y="515"/>
                    <a:pt x="27" y="510"/>
                  </a:cubicBezTo>
                  <a:cubicBezTo>
                    <a:pt x="24" y="496"/>
                    <a:pt x="20" y="482"/>
                    <a:pt x="17" y="467"/>
                  </a:cubicBezTo>
                  <a:cubicBezTo>
                    <a:pt x="14" y="454"/>
                    <a:pt x="11" y="440"/>
                    <a:pt x="9" y="427"/>
                  </a:cubicBezTo>
                  <a:cubicBezTo>
                    <a:pt x="3" y="390"/>
                    <a:pt x="0" y="353"/>
                    <a:pt x="2" y="315"/>
                  </a:cubicBezTo>
                  <a:cubicBezTo>
                    <a:pt x="3" y="295"/>
                    <a:pt x="5" y="274"/>
                    <a:pt x="10" y="254"/>
                  </a:cubicBezTo>
                  <a:cubicBezTo>
                    <a:pt x="17" y="219"/>
                    <a:pt x="30" y="186"/>
                    <a:pt x="50" y="156"/>
                  </a:cubicBezTo>
                  <a:cubicBezTo>
                    <a:pt x="59" y="143"/>
                    <a:pt x="106" y="84"/>
                    <a:pt x="193" y="49"/>
                  </a:cubicBezTo>
                  <a:cubicBezTo>
                    <a:pt x="207" y="44"/>
                    <a:pt x="221" y="41"/>
                    <a:pt x="236" y="37"/>
                  </a:cubicBezTo>
                  <a:cubicBezTo>
                    <a:pt x="244" y="35"/>
                    <a:pt x="253" y="34"/>
                    <a:pt x="261" y="32"/>
                  </a:cubicBezTo>
                  <a:cubicBezTo>
                    <a:pt x="262" y="32"/>
                    <a:pt x="264" y="31"/>
                    <a:pt x="265" y="30"/>
                  </a:cubicBezTo>
                  <a:cubicBezTo>
                    <a:pt x="282" y="9"/>
                    <a:pt x="304" y="0"/>
                    <a:pt x="330" y="3"/>
                  </a:cubicBezTo>
                  <a:cubicBezTo>
                    <a:pt x="338" y="4"/>
                    <a:pt x="346" y="6"/>
                    <a:pt x="356" y="7"/>
                  </a:cubicBezTo>
                  <a:close/>
                  <a:moveTo>
                    <a:pt x="309" y="126"/>
                  </a:moveTo>
                  <a:cubicBezTo>
                    <a:pt x="311" y="125"/>
                    <a:pt x="311" y="125"/>
                    <a:pt x="312" y="124"/>
                  </a:cubicBezTo>
                  <a:cubicBezTo>
                    <a:pt x="320" y="119"/>
                    <a:pt x="326" y="121"/>
                    <a:pt x="333" y="127"/>
                  </a:cubicBezTo>
                  <a:cubicBezTo>
                    <a:pt x="335" y="129"/>
                    <a:pt x="338" y="131"/>
                    <a:pt x="341" y="132"/>
                  </a:cubicBezTo>
                  <a:cubicBezTo>
                    <a:pt x="346" y="134"/>
                    <a:pt x="350" y="132"/>
                    <a:pt x="352" y="129"/>
                  </a:cubicBezTo>
                  <a:cubicBezTo>
                    <a:pt x="355" y="125"/>
                    <a:pt x="353" y="121"/>
                    <a:pt x="350" y="119"/>
                  </a:cubicBezTo>
                  <a:cubicBezTo>
                    <a:pt x="349" y="117"/>
                    <a:pt x="347" y="115"/>
                    <a:pt x="344" y="114"/>
                  </a:cubicBezTo>
                  <a:cubicBezTo>
                    <a:pt x="334" y="110"/>
                    <a:pt x="316" y="115"/>
                    <a:pt x="309" y="1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sp>
          <p:nvSpPr>
            <p:cNvPr id="147" name="Freeform 60">
              <a:extLst>
                <a:ext uri="{FF2B5EF4-FFF2-40B4-BE49-F238E27FC236}">
                  <a16:creationId xmlns:a16="http://schemas.microsoft.com/office/drawing/2014/main" id="{E3935042-80CD-4593-9A5A-30478F651B1C}"/>
                </a:ext>
              </a:extLst>
            </p:cNvPr>
            <p:cNvSpPr>
              <a:spLocks/>
            </p:cNvSpPr>
            <p:nvPr/>
          </p:nvSpPr>
          <p:spPr bwMode="auto">
            <a:xfrm>
              <a:off x="1941513" y="5310188"/>
              <a:ext cx="1312863" cy="252413"/>
            </a:xfrm>
            <a:custGeom>
              <a:avLst/>
              <a:gdLst>
                <a:gd name="T0" fmla="*/ 0 w 411"/>
                <a:gd name="T1" fmla="*/ 0 h 79"/>
                <a:gd name="T2" fmla="*/ 411 w 411"/>
                <a:gd name="T3" fmla="*/ 0 h 79"/>
                <a:gd name="T4" fmla="*/ 411 w 411"/>
                <a:gd name="T5" fmla="*/ 4 h 79"/>
                <a:gd name="T6" fmla="*/ 411 w 411"/>
                <a:gd name="T7" fmla="*/ 69 h 79"/>
                <a:gd name="T8" fmla="*/ 402 w 411"/>
                <a:gd name="T9" fmla="*/ 79 h 79"/>
                <a:gd name="T10" fmla="*/ 282 w 411"/>
                <a:gd name="T11" fmla="*/ 79 h 79"/>
                <a:gd name="T12" fmla="*/ 6 w 411"/>
                <a:gd name="T13" fmla="*/ 79 h 79"/>
                <a:gd name="T14" fmla="*/ 0 w 411"/>
                <a:gd name="T15" fmla="*/ 79 h 79"/>
                <a:gd name="T16" fmla="*/ 0 w 411"/>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79">
                  <a:moveTo>
                    <a:pt x="0" y="0"/>
                  </a:moveTo>
                  <a:cubicBezTo>
                    <a:pt x="137" y="0"/>
                    <a:pt x="274" y="0"/>
                    <a:pt x="411" y="0"/>
                  </a:cubicBezTo>
                  <a:cubicBezTo>
                    <a:pt x="411" y="1"/>
                    <a:pt x="411" y="3"/>
                    <a:pt x="411" y="4"/>
                  </a:cubicBezTo>
                  <a:cubicBezTo>
                    <a:pt x="411" y="26"/>
                    <a:pt x="411" y="47"/>
                    <a:pt x="411" y="69"/>
                  </a:cubicBezTo>
                  <a:cubicBezTo>
                    <a:pt x="411" y="79"/>
                    <a:pt x="411" y="79"/>
                    <a:pt x="402" y="79"/>
                  </a:cubicBezTo>
                  <a:cubicBezTo>
                    <a:pt x="362" y="79"/>
                    <a:pt x="322" y="79"/>
                    <a:pt x="282" y="79"/>
                  </a:cubicBezTo>
                  <a:cubicBezTo>
                    <a:pt x="190" y="79"/>
                    <a:pt x="98" y="79"/>
                    <a:pt x="6" y="79"/>
                  </a:cubicBezTo>
                  <a:cubicBezTo>
                    <a:pt x="4" y="79"/>
                    <a:pt x="2" y="79"/>
                    <a:pt x="0" y="79"/>
                  </a:cubicBezTo>
                  <a:cubicBezTo>
                    <a:pt x="0" y="52"/>
                    <a:pt x="0" y="26"/>
                    <a:pt x="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grpSp>
      <p:grpSp>
        <p:nvGrpSpPr>
          <p:cNvPr id="148" name="Group 63">
            <a:extLst>
              <a:ext uri="{FF2B5EF4-FFF2-40B4-BE49-F238E27FC236}">
                <a16:creationId xmlns:a16="http://schemas.microsoft.com/office/drawing/2014/main" id="{02F023D1-AB11-4A06-83E3-D64BAA4E5C67}"/>
              </a:ext>
            </a:extLst>
          </p:cNvPr>
          <p:cNvGrpSpPr/>
          <p:nvPr/>
        </p:nvGrpSpPr>
        <p:grpSpPr>
          <a:xfrm>
            <a:off x="4951864" y="2056041"/>
            <a:ext cx="681577" cy="692280"/>
            <a:chOff x="2700338" y="8651875"/>
            <a:chExt cx="6545262" cy="6543675"/>
          </a:xfrm>
          <a:solidFill>
            <a:srgbClr val="FFFFFF"/>
          </a:solidFill>
        </p:grpSpPr>
        <p:sp>
          <p:nvSpPr>
            <p:cNvPr id="149" name="Freeform 18">
              <a:extLst>
                <a:ext uri="{FF2B5EF4-FFF2-40B4-BE49-F238E27FC236}">
                  <a16:creationId xmlns:a16="http://schemas.microsoft.com/office/drawing/2014/main" id="{D541DEBC-3BB6-46E7-A0A8-D1CE83BB1419}"/>
                </a:ext>
              </a:extLst>
            </p:cNvPr>
            <p:cNvSpPr>
              <a:spLocks noEditPoints="1"/>
            </p:cNvSpPr>
            <p:nvPr/>
          </p:nvSpPr>
          <p:spPr bwMode="auto">
            <a:xfrm>
              <a:off x="2700338" y="10820400"/>
              <a:ext cx="4376737" cy="4375150"/>
            </a:xfrm>
            <a:custGeom>
              <a:avLst/>
              <a:gdLst>
                <a:gd name="T0" fmla="*/ 477 w 1376"/>
                <a:gd name="T1" fmla="*/ 1360 h 1376"/>
                <a:gd name="T2" fmla="*/ 312 w 1376"/>
                <a:gd name="T3" fmla="*/ 1212 h 1376"/>
                <a:gd name="T4" fmla="*/ 237 w 1376"/>
                <a:gd name="T5" fmla="*/ 1044 h 1376"/>
                <a:gd name="T6" fmla="*/ 64 w 1376"/>
                <a:gd name="T7" fmla="*/ 1013 h 1376"/>
                <a:gd name="T8" fmla="*/ 51 w 1376"/>
                <a:gd name="T9" fmla="*/ 793 h 1376"/>
                <a:gd name="T10" fmla="*/ 117 w 1376"/>
                <a:gd name="T11" fmla="*/ 621 h 1376"/>
                <a:gd name="T12" fmla="*/ 16 w 1376"/>
                <a:gd name="T13" fmla="*/ 476 h 1376"/>
                <a:gd name="T14" fmla="*/ 164 w 1376"/>
                <a:gd name="T15" fmla="*/ 312 h 1376"/>
                <a:gd name="T16" fmla="*/ 332 w 1376"/>
                <a:gd name="T17" fmla="*/ 237 h 1376"/>
                <a:gd name="T18" fmla="*/ 363 w 1376"/>
                <a:gd name="T19" fmla="*/ 63 h 1376"/>
                <a:gd name="T20" fmla="*/ 583 w 1376"/>
                <a:gd name="T21" fmla="*/ 51 h 1376"/>
                <a:gd name="T22" fmla="*/ 755 w 1376"/>
                <a:gd name="T23" fmla="*/ 116 h 1376"/>
                <a:gd name="T24" fmla="*/ 900 w 1376"/>
                <a:gd name="T25" fmla="*/ 16 h 1376"/>
                <a:gd name="T26" fmla="*/ 1064 w 1376"/>
                <a:gd name="T27" fmla="*/ 163 h 1376"/>
                <a:gd name="T28" fmla="*/ 1139 w 1376"/>
                <a:gd name="T29" fmla="*/ 331 h 1376"/>
                <a:gd name="T30" fmla="*/ 1313 w 1376"/>
                <a:gd name="T31" fmla="*/ 362 h 1376"/>
                <a:gd name="T32" fmla="*/ 1360 w 1376"/>
                <a:gd name="T33" fmla="*/ 476 h 1376"/>
                <a:gd name="T34" fmla="*/ 1260 w 1376"/>
                <a:gd name="T35" fmla="*/ 621 h 1376"/>
                <a:gd name="T36" fmla="*/ 1325 w 1376"/>
                <a:gd name="T37" fmla="*/ 793 h 1376"/>
                <a:gd name="T38" fmla="*/ 1313 w 1376"/>
                <a:gd name="T39" fmla="*/ 1013 h 1376"/>
                <a:gd name="T40" fmla="*/ 1139 w 1376"/>
                <a:gd name="T41" fmla="*/ 1044 h 1376"/>
                <a:gd name="T42" fmla="*/ 1064 w 1376"/>
                <a:gd name="T43" fmla="*/ 1212 h 1376"/>
                <a:gd name="T44" fmla="*/ 900 w 1376"/>
                <a:gd name="T45" fmla="*/ 1360 h 1376"/>
                <a:gd name="T46" fmla="*/ 755 w 1376"/>
                <a:gd name="T47" fmla="*/ 1259 h 1376"/>
                <a:gd name="T48" fmla="*/ 583 w 1376"/>
                <a:gd name="T49" fmla="*/ 1325 h 1376"/>
                <a:gd name="T50" fmla="*/ 403 w 1376"/>
                <a:gd name="T51" fmla="*/ 1230 h 1376"/>
                <a:gd name="T52" fmla="*/ 544 w 1376"/>
                <a:gd name="T53" fmla="*/ 1210 h 1376"/>
                <a:gd name="T54" fmla="*/ 748 w 1376"/>
                <a:gd name="T55" fmla="*/ 1167 h 1376"/>
                <a:gd name="T56" fmla="*/ 870 w 1376"/>
                <a:gd name="T57" fmla="*/ 1273 h 1376"/>
                <a:gd name="T58" fmla="*/ 956 w 1376"/>
                <a:gd name="T59" fmla="*/ 1159 h 1376"/>
                <a:gd name="T60" fmla="*/ 1070 w 1376"/>
                <a:gd name="T61" fmla="*/ 985 h 1376"/>
                <a:gd name="T62" fmla="*/ 1230 w 1376"/>
                <a:gd name="T63" fmla="*/ 973 h 1376"/>
                <a:gd name="T64" fmla="*/ 1211 w 1376"/>
                <a:gd name="T65" fmla="*/ 832 h 1376"/>
                <a:gd name="T66" fmla="*/ 1168 w 1376"/>
                <a:gd name="T67" fmla="*/ 628 h 1376"/>
                <a:gd name="T68" fmla="*/ 1274 w 1376"/>
                <a:gd name="T69" fmla="*/ 506 h 1376"/>
                <a:gd name="T70" fmla="*/ 1160 w 1376"/>
                <a:gd name="T71" fmla="*/ 420 h 1376"/>
                <a:gd name="T72" fmla="*/ 986 w 1376"/>
                <a:gd name="T73" fmla="*/ 306 h 1376"/>
                <a:gd name="T74" fmla="*/ 974 w 1376"/>
                <a:gd name="T75" fmla="*/ 146 h 1376"/>
                <a:gd name="T76" fmla="*/ 833 w 1376"/>
                <a:gd name="T77" fmla="*/ 165 h 1376"/>
                <a:gd name="T78" fmla="*/ 629 w 1376"/>
                <a:gd name="T79" fmla="*/ 208 h 1376"/>
                <a:gd name="T80" fmla="*/ 507 w 1376"/>
                <a:gd name="T81" fmla="*/ 102 h 1376"/>
                <a:gd name="T82" fmla="*/ 421 w 1376"/>
                <a:gd name="T83" fmla="*/ 216 h 1376"/>
                <a:gd name="T84" fmla="*/ 307 w 1376"/>
                <a:gd name="T85" fmla="*/ 390 h 1376"/>
                <a:gd name="T86" fmla="*/ 146 w 1376"/>
                <a:gd name="T87" fmla="*/ 402 h 1376"/>
                <a:gd name="T88" fmla="*/ 166 w 1376"/>
                <a:gd name="T89" fmla="*/ 543 h 1376"/>
                <a:gd name="T90" fmla="*/ 209 w 1376"/>
                <a:gd name="T91" fmla="*/ 747 h 1376"/>
                <a:gd name="T92" fmla="*/ 103 w 1376"/>
                <a:gd name="T93" fmla="*/ 869 h 1376"/>
                <a:gd name="T94" fmla="*/ 217 w 1376"/>
                <a:gd name="T95" fmla="*/ 955 h 1376"/>
                <a:gd name="T96" fmla="*/ 391 w 1376"/>
                <a:gd name="T97" fmla="*/ 1069 h 1376"/>
                <a:gd name="T98" fmla="*/ 403 w 1376"/>
                <a:gd name="T99" fmla="*/ 1230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6" h="1376">
                  <a:moveTo>
                    <a:pt x="509" y="1366"/>
                  </a:moveTo>
                  <a:cubicBezTo>
                    <a:pt x="498" y="1366"/>
                    <a:pt x="487" y="1364"/>
                    <a:pt x="477" y="1360"/>
                  </a:cubicBezTo>
                  <a:cubicBezTo>
                    <a:pt x="363" y="1312"/>
                    <a:pt x="363" y="1312"/>
                    <a:pt x="363" y="1312"/>
                  </a:cubicBezTo>
                  <a:cubicBezTo>
                    <a:pt x="324" y="1296"/>
                    <a:pt x="302" y="1253"/>
                    <a:pt x="312" y="1212"/>
                  </a:cubicBezTo>
                  <a:cubicBezTo>
                    <a:pt x="319" y="1188"/>
                    <a:pt x="325" y="1163"/>
                    <a:pt x="332" y="1139"/>
                  </a:cubicBezTo>
                  <a:cubicBezTo>
                    <a:pt x="297" y="1111"/>
                    <a:pt x="265" y="1079"/>
                    <a:pt x="237" y="1044"/>
                  </a:cubicBezTo>
                  <a:cubicBezTo>
                    <a:pt x="213" y="1051"/>
                    <a:pt x="188" y="1057"/>
                    <a:pt x="164" y="1064"/>
                  </a:cubicBezTo>
                  <a:cubicBezTo>
                    <a:pt x="123" y="1074"/>
                    <a:pt x="80" y="1052"/>
                    <a:pt x="64" y="1013"/>
                  </a:cubicBezTo>
                  <a:cubicBezTo>
                    <a:pt x="16" y="899"/>
                    <a:pt x="16" y="899"/>
                    <a:pt x="16" y="899"/>
                  </a:cubicBezTo>
                  <a:cubicBezTo>
                    <a:pt x="0" y="860"/>
                    <a:pt x="15" y="815"/>
                    <a:pt x="51" y="793"/>
                  </a:cubicBezTo>
                  <a:cubicBezTo>
                    <a:pt x="73" y="780"/>
                    <a:pt x="95" y="767"/>
                    <a:pt x="117" y="754"/>
                  </a:cubicBezTo>
                  <a:cubicBezTo>
                    <a:pt x="112" y="710"/>
                    <a:pt x="112" y="665"/>
                    <a:pt x="117" y="621"/>
                  </a:cubicBezTo>
                  <a:cubicBezTo>
                    <a:pt x="95" y="608"/>
                    <a:pt x="73" y="595"/>
                    <a:pt x="51" y="582"/>
                  </a:cubicBezTo>
                  <a:cubicBezTo>
                    <a:pt x="15" y="561"/>
                    <a:pt x="0" y="515"/>
                    <a:pt x="16" y="476"/>
                  </a:cubicBezTo>
                  <a:cubicBezTo>
                    <a:pt x="64" y="362"/>
                    <a:pt x="64" y="362"/>
                    <a:pt x="64" y="362"/>
                  </a:cubicBezTo>
                  <a:cubicBezTo>
                    <a:pt x="80" y="323"/>
                    <a:pt x="123" y="301"/>
                    <a:pt x="164" y="312"/>
                  </a:cubicBezTo>
                  <a:cubicBezTo>
                    <a:pt x="188" y="318"/>
                    <a:pt x="213" y="324"/>
                    <a:pt x="237" y="331"/>
                  </a:cubicBezTo>
                  <a:cubicBezTo>
                    <a:pt x="265" y="296"/>
                    <a:pt x="297" y="264"/>
                    <a:pt x="332" y="237"/>
                  </a:cubicBezTo>
                  <a:cubicBezTo>
                    <a:pt x="325" y="212"/>
                    <a:pt x="319" y="187"/>
                    <a:pt x="312" y="163"/>
                  </a:cubicBezTo>
                  <a:cubicBezTo>
                    <a:pt x="302" y="122"/>
                    <a:pt x="324" y="79"/>
                    <a:pt x="363" y="63"/>
                  </a:cubicBezTo>
                  <a:cubicBezTo>
                    <a:pt x="477" y="16"/>
                    <a:pt x="477" y="16"/>
                    <a:pt x="477" y="16"/>
                  </a:cubicBezTo>
                  <a:cubicBezTo>
                    <a:pt x="516" y="0"/>
                    <a:pt x="561" y="15"/>
                    <a:pt x="583" y="51"/>
                  </a:cubicBezTo>
                  <a:cubicBezTo>
                    <a:pt x="596" y="72"/>
                    <a:pt x="609" y="94"/>
                    <a:pt x="622" y="116"/>
                  </a:cubicBezTo>
                  <a:cubicBezTo>
                    <a:pt x="666" y="111"/>
                    <a:pt x="711" y="111"/>
                    <a:pt x="755" y="116"/>
                  </a:cubicBezTo>
                  <a:cubicBezTo>
                    <a:pt x="768" y="94"/>
                    <a:pt x="781" y="72"/>
                    <a:pt x="794" y="51"/>
                  </a:cubicBezTo>
                  <a:cubicBezTo>
                    <a:pt x="815" y="15"/>
                    <a:pt x="861" y="0"/>
                    <a:pt x="900" y="16"/>
                  </a:cubicBezTo>
                  <a:cubicBezTo>
                    <a:pt x="1014" y="63"/>
                    <a:pt x="1014" y="63"/>
                    <a:pt x="1014" y="63"/>
                  </a:cubicBezTo>
                  <a:cubicBezTo>
                    <a:pt x="1053" y="79"/>
                    <a:pt x="1075" y="122"/>
                    <a:pt x="1064" y="163"/>
                  </a:cubicBezTo>
                  <a:cubicBezTo>
                    <a:pt x="1058" y="187"/>
                    <a:pt x="1052" y="212"/>
                    <a:pt x="1045" y="237"/>
                  </a:cubicBezTo>
                  <a:cubicBezTo>
                    <a:pt x="1080" y="264"/>
                    <a:pt x="1112" y="296"/>
                    <a:pt x="1139" y="331"/>
                  </a:cubicBezTo>
                  <a:cubicBezTo>
                    <a:pt x="1164" y="324"/>
                    <a:pt x="1189" y="318"/>
                    <a:pt x="1213" y="312"/>
                  </a:cubicBezTo>
                  <a:cubicBezTo>
                    <a:pt x="1254" y="301"/>
                    <a:pt x="1297" y="323"/>
                    <a:pt x="1313" y="362"/>
                  </a:cubicBezTo>
                  <a:cubicBezTo>
                    <a:pt x="1360" y="476"/>
                    <a:pt x="1360" y="476"/>
                    <a:pt x="1360" y="476"/>
                  </a:cubicBezTo>
                  <a:cubicBezTo>
                    <a:pt x="1360" y="476"/>
                    <a:pt x="1360" y="476"/>
                    <a:pt x="1360" y="476"/>
                  </a:cubicBezTo>
                  <a:cubicBezTo>
                    <a:pt x="1376" y="515"/>
                    <a:pt x="1361" y="561"/>
                    <a:pt x="1325" y="582"/>
                  </a:cubicBezTo>
                  <a:cubicBezTo>
                    <a:pt x="1304" y="595"/>
                    <a:pt x="1282" y="608"/>
                    <a:pt x="1260" y="621"/>
                  </a:cubicBezTo>
                  <a:cubicBezTo>
                    <a:pt x="1265" y="665"/>
                    <a:pt x="1265" y="710"/>
                    <a:pt x="1260" y="754"/>
                  </a:cubicBezTo>
                  <a:cubicBezTo>
                    <a:pt x="1282" y="767"/>
                    <a:pt x="1304" y="780"/>
                    <a:pt x="1325" y="793"/>
                  </a:cubicBezTo>
                  <a:cubicBezTo>
                    <a:pt x="1361" y="815"/>
                    <a:pt x="1376" y="860"/>
                    <a:pt x="1360" y="899"/>
                  </a:cubicBezTo>
                  <a:cubicBezTo>
                    <a:pt x="1313" y="1013"/>
                    <a:pt x="1313" y="1013"/>
                    <a:pt x="1313" y="1013"/>
                  </a:cubicBezTo>
                  <a:cubicBezTo>
                    <a:pt x="1297" y="1052"/>
                    <a:pt x="1254" y="1074"/>
                    <a:pt x="1213" y="1064"/>
                  </a:cubicBezTo>
                  <a:cubicBezTo>
                    <a:pt x="1189" y="1057"/>
                    <a:pt x="1164" y="1051"/>
                    <a:pt x="1139" y="1044"/>
                  </a:cubicBezTo>
                  <a:cubicBezTo>
                    <a:pt x="1112" y="1079"/>
                    <a:pt x="1080" y="1111"/>
                    <a:pt x="1045" y="1139"/>
                  </a:cubicBezTo>
                  <a:cubicBezTo>
                    <a:pt x="1052" y="1164"/>
                    <a:pt x="1058" y="1188"/>
                    <a:pt x="1064" y="1212"/>
                  </a:cubicBezTo>
                  <a:cubicBezTo>
                    <a:pt x="1075" y="1253"/>
                    <a:pt x="1053" y="1296"/>
                    <a:pt x="1014" y="1312"/>
                  </a:cubicBezTo>
                  <a:cubicBezTo>
                    <a:pt x="900" y="1360"/>
                    <a:pt x="900" y="1360"/>
                    <a:pt x="900" y="1360"/>
                  </a:cubicBezTo>
                  <a:cubicBezTo>
                    <a:pt x="861" y="1376"/>
                    <a:pt x="815" y="1361"/>
                    <a:pt x="794" y="1325"/>
                  </a:cubicBezTo>
                  <a:cubicBezTo>
                    <a:pt x="781" y="1303"/>
                    <a:pt x="768" y="1281"/>
                    <a:pt x="755" y="1259"/>
                  </a:cubicBezTo>
                  <a:cubicBezTo>
                    <a:pt x="711" y="1264"/>
                    <a:pt x="666" y="1264"/>
                    <a:pt x="622" y="1259"/>
                  </a:cubicBezTo>
                  <a:cubicBezTo>
                    <a:pt x="609" y="1281"/>
                    <a:pt x="596" y="1303"/>
                    <a:pt x="583" y="1325"/>
                  </a:cubicBezTo>
                  <a:cubicBezTo>
                    <a:pt x="567" y="1351"/>
                    <a:pt x="539" y="1366"/>
                    <a:pt x="509" y="1366"/>
                  </a:cubicBezTo>
                  <a:close/>
                  <a:moveTo>
                    <a:pt x="403" y="1230"/>
                  </a:moveTo>
                  <a:cubicBezTo>
                    <a:pt x="507" y="1273"/>
                    <a:pt x="507" y="1273"/>
                    <a:pt x="507" y="1273"/>
                  </a:cubicBezTo>
                  <a:cubicBezTo>
                    <a:pt x="519" y="1252"/>
                    <a:pt x="532" y="1231"/>
                    <a:pt x="544" y="1210"/>
                  </a:cubicBezTo>
                  <a:cubicBezTo>
                    <a:pt x="562" y="1180"/>
                    <a:pt x="595" y="1163"/>
                    <a:pt x="629" y="1167"/>
                  </a:cubicBezTo>
                  <a:cubicBezTo>
                    <a:pt x="669" y="1172"/>
                    <a:pt x="708" y="1172"/>
                    <a:pt x="748" y="1167"/>
                  </a:cubicBezTo>
                  <a:cubicBezTo>
                    <a:pt x="782" y="1163"/>
                    <a:pt x="815" y="1180"/>
                    <a:pt x="833" y="1210"/>
                  </a:cubicBezTo>
                  <a:cubicBezTo>
                    <a:pt x="845" y="1231"/>
                    <a:pt x="857" y="1252"/>
                    <a:pt x="870" y="1273"/>
                  </a:cubicBezTo>
                  <a:cubicBezTo>
                    <a:pt x="974" y="1230"/>
                    <a:pt x="974" y="1230"/>
                    <a:pt x="974" y="1230"/>
                  </a:cubicBezTo>
                  <a:cubicBezTo>
                    <a:pt x="968" y="1206"/>
                    <a:pt x="962" y="1183"/>
                    <a:pt x="956" y="1159"/>
                  </a:cubicBezTo>
                  <a:cubicBezTo>
                    <a:pt x="947" y="1125"/>
                    <a:pt x="958" y="1090"/>
                    <a:pt x="986" y="1069"/>
                  </a:cubicBezTo>
                  <a:cubicBezTo>
                    <a:pt x="1017" y="1044"/>
                    <a:pt x="1045" y="1016"/>
                    <a:pt x="1070" y="985"/>
                  </a:cubicBezTo>
                  <a:cubicBezTo>
                    <a:pt x="1091" y="958"/>
                    <a:pt x="1126" y="946"/>
                    <a:pt x="1160" y="955"/>
                  </a:cubicBezTo>
                  <a:cubicBezTo>
                    <a:pt x="1183" y="961"/>
                    <a:pt x="1207" y="967"/>
                    <a:pt x="1230" y="973"/>
                  </a:cubicBezTo>
                  <a:cubicBezTo>
                    <a:pt x="1274" y="869"/>
                    <a:pt x="1274" y="869"/>
                    <a:pt x="1274" y="869"/>
                  </a:cubicBezTo>
                  <a:cubicBezTo>
                    <a:pt x="1253" y="856"/>
                    <a:pt x="1232" y="844"/>
                    <a:pt x="1211" y="832"/>
                  </a:cubicBezTo>
                  <a:cubicBezTo>
                    <a:pt x="1181" y="814"/>
                    <a:pt x="1164" y="781"/>
                    <a:pt x="1168" y="747"/>
                  </a:cubicBezTo>
                  <a:cubicBezTo>
                    <a:pt x="1173" y="707"/>
                    <a:pt x="1173" y="668"/>
                    <a:pt x="1168" y="628"/>
                  </a:cubicBezTo>
                  <a:cubicBezTo>
                    <a:pt x="1164" y="594"/>
                    <a:pt x="1181" y="561"/>
                    <a:pt x="1211" y="543"/>
                  </a:cubicBezTo>
                  <a:cubicBezTo>
                    <a:pt x="1232" y="531"/>
                    <a:pt x="1253" y="519"/>
                    <a:pt x="1274" y="506"/>
                  </a:cubicBezTo>
                  <a:cubicBezTo>
                    <a:pt x="1230" y="402"/>
                    <a:pt x="1230" y="402"/>
                    <a:pt x="1230" y="402"/>
                  </a:cubicBezTo>
                  <a:cubicBezTo>
                    <a:pt x="1207" y="408"/>
                    <a:pt x="1183" y="414"/>
                    <a:pt x="1160" y="420"/>
                  </a:cubicBezTo>
                  <a:cubicBezTo>
                    <a:pt x="1126" y="429"/>
                    <a:pt x="1091" y="418"/>
                    <a:pt x="1070" y="390"/>
                  </a:cubicBezTo>
                  <a:cubicBezTo>
                    <a:pt x="1045" y="359"/>
                    <a:pt x="1017" y="331"/>
                    <a:pt x="986" y="306"/>
                  </a:cubicBezTo>
                  <a:cubicBezTo>
                    <a:pt x="958" y="285"/>
                    <a:pt x="947" y="250"/>
                    <a:pt x="956" y="216"/>
                  </a:cubicBezTo>
                  <a:cubicBezTo>
                    <a:pt x="962" y="193"/>
                    <a:pt x="968" y="169"/>
                    <a:pt x="974" y="146"/>
                  </a:cubicBezTo>
                  <a:cubicBezTo>
                    <a:pt x="870" y="102"/>
                    <a:pt x="870" y="102"/>
                    <a:pt x="870" y="102"/>
                  </a:cubicBezTo>
                  <a:cubicBezTo>
                    <a:pt x="857" y="123"/>
                    <a:pt x="845" y="144"/>
                    <a:pt x="833" y="165"/>
                  </a:cubicBezTo>
                  <a:cubicBezTo>
                    <a:pt x="815" y="195"/>
                    <a:pt x="782" y="212"/>
                    <a:pt x="748" y="208"/>
                  </a:cubicBezTo>
                  <a:cubicBezTo>
                    <a:pt x="708" y="203"/>
                    <a:pt x="668" y="203"/>
                    <a:pt x="629" y="208"/>
                  </a:cubicBezTo>
                  <a:cubicBezTo>
                    <a:pt x="595" y="212"/>
                    <a:pt x="561" y="195"/>
                    <a:pt x="544" y="165"/>
                  </a:cubicBezTo>
                  <a:cubicBezTo>
                    <a:pt x="532" y="144"/>
                    <a:pt x="519" y="123"/>
                    <a:pt x="507" y="102"/>
                  </a:cubicBezTo>
                  <a:cubicBezTo>
                    <a:pt x="403" y="146"/>
                    <a:pt x="403" y="146"/>
                    <a:pt x="403" y="146"/>
                  </a:cubicBezTo>
                  <a:cubicBezTo>
                    <a:pt x="409" y="169"/>
                    <a:pt x="415" y="193"/>
                    <a:pt x="421" y="216"/>
                  </a:cubicBezTo>
                  <a:cubicBezTo>
                    <a:pt x="430" y="250"/>
                    <a:pt x="418" y="285"/>
                    <a:pt x="391" y="306"/>
                  </a:cubicBezTo>
                  <a:cubicBezTo>
                    <a:pt x="360" y="331"/>
                    <a:pt x="332" y="359"/>
                    <a:pt x="307" y="390"/>
                  </a:cubicBezTo>
                  <a:cubicBezTo>
                    <a:pt x="286" y="418"/>
                    <a:pt x="251" y="429"/>
                    <a:pt x="217" y="420"/>
                  </a:cubicBezTo>
                  <a:cubicBezTo>
                    <a:pt x="193" y="414"/>
                    <a:pt x="170" y="408"/>
                    <a:pt x="146" y="402"/>
                  </a:cubicBezTo>
                  <a:cubicBezTo>
                    <a:pt x="103" y="506"/>
                    <a:pt x="103" y="506"/>
                    <a:pt x="103" y="506"/>
                  </a:cubicBezTo>
                  <a:cubicBezTo>
                    <a:pt x="124" y="519"/>
                    <a:pt x="145" y="531"/>
                    <a:pt x="166" y="543"/>
                  </a:cubicBezTo>
                  <a:cubicBezTo>
                    <a:pt x="196" y="561"/>
                    <a:pt x="213" y="594"/>
                    <a:pt x="209" y="628"/>
                  </a:cubicBezTo>
                  <a:cubicBezTo>
                    <a:pt x="204" y="668"/>
                    <a:pt x="204" y="708"/>
                    <a:pt x="209" y="747"/>
                  </a:cubicBezTo>
                  <a:cubicBezTo>
                    <a:pt x="213" y="781"/>
                    <a:pt x="196" y="815"/>
                    <a:pt x="166" y="832"/>
                  </a:cubicBezTo>
                  <a:cubicBezTo>
                    <a:pt x="145" y="844"/>
                    <a:pt x="124" y="856"/>
                    <a:pt x="103" y="869"/>
                  </a:cubicBezTo>
                  <a:cubicBezTo>
                    <a:pt x="146" y="973"/>
                    <a:pt x="146" y="973"/>
                    <a:pt x="146" y="973"/>
                  </a:cubicBezTo>
                  <a:cubicBezTo>
                    <a:pt x="170" y="968"/>
                    <a:pt x="193" y="961"/>
                    <a:pt x="217" y="955"/>
                  </a:cubicBezTo>
                  <a:cubicBezTo>
                    <a:pt x="251" y="946"/>
                    <a:pt x="286" y="958"/>
                    <a:pt x="307" y="985"/>
                  </a:cubicBezTo>
                  <a:cubicBezTo>
                    <a:pt x="332" y="1016"/>
                    <a:pt x="360" y="1044"/>
                    <a:pt x="391" y="1069"/>
                  </a:cubicBezTo>
                  <a:cubicBezTo>
                    <a:pt x="418" y="1090"/>
                    <a:pt x="430" y="1125"/>
                    <a:pt x="421" y="1159"/>
                  </a:cubicBezTo>
                  <a:cubicBezTo>
                    <a:pt x="415" y="1183"/>
                    <a:pt x="409" y="1206"/>
                    <a:pt x="403" y="123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sp>
          <p:nvSpPr>
            <p:cNvPr id="150" name="Freeform 19">
              <a:extLst>
                <a:ext uri="{FF2B5EF4-FFF2-40B4-BE49-F238E27FC236}">
                  <a16:creationId xmlns:a16="http://schemas.microsoft.com/office/drawing/2014/main" id="{C7291EE1-73B5-4BBD-99B6-E633522D090C}"/>
                </a:ext>
              </a:extLst>
            </p:cNvPr>
            <p:cNvSpPr>
              <a:spLocks noEditPoints="1"/>
            </p:cNvSpPr>
            <p:nvPr/>
          </p:nvSpPr>
          <p:spPr bwMode="auto">
            <a:xfrm>
              <a:off x="3762375" y="11879263"/>
              <a:ext cx="2255837" cy="2120900"/>
            </a:xfrm>
            <a:custGeom>
              <a:avLst/>
              <a:gdLst>
                <a:gd name="T0" fmla="*/ 354 w 709"/>
                <a:gd name="T1" fmla="*/ 667 h 667"/>
                <a:gd name="T2" fmla="*/ 235 w 709"/>
                <a:gd name="T3" fmla="*/ 643 h 667"/>
                <a:gd name="T4" fmla="*/ 66 w 709"/>
                <a:gd name="T5" fmla="*/ 474 h 667"/>
                <a:gd name="T6" fmla="*/ 235 w 709"/>
                <a:gd name="T7" fmla="*/ 66 h 667"/>
                <a:gd name="T8" fmla="*/ 643 w 709"/>
                <a:gd name="T9" fmla="*/ 235 h 667"/>
                <a:gd name="T10" fmla="*/ 643 w 709"/>
                <a:gd name="T11" fmla="*/ 235 h 667"/>
                <a:gd name="T12" fmla="*/ 474 w 709"/>
                <a:gd name="T13" fmla="*/ 643 h 667"/>
                <a:gd name="T14" fmla="*/ 354 w 709"/>
                <a:gd name="T15" fmla="*/ 667 h 667"/>
                <a:gd name="T16" fmla="*/ 354 w 709"/>
                <a:gd name="T17" fmla="*/ 134 h 667"/>
                <a:gd name="T18" fmla="*/ 270 w 709"/>
                <a:gd name="T19" fmla="*/ 151 h 667"/>
                <a:gd name="T20" fmla="*/ 150 w 709"/>
                <a:gd name="T21" fmla="*/ 439 h 667"/>
                <a:gd name="T22" fmla="*/ 270 w 709"/>
                <a:gd name="T23" fmla="*/ 559 h 667"/>
                <a:gd name="T24" fmla="*/ 439 w 709"/>
                <a:gd name="T25" fmla="*/ 559 h 667"/>
                <a:gd name="T26" fmla="*/ 558 w 709"/>
                <a:gd name="T27" fmla="*/ 270 h 667"/>
                <a:gd name="T28" fmla="*/ 354 w 709"/>
                <a:gd name="T29" fmla="*/ 13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667">
                  <a:moveTo>
                    <a:pt x="354" y="667"/>
                  </a:moveTo>
                  <a:cubicBezTo>
                    <a:pt x="314" y="667"/>
                    <a:pt x="273" y="659"/>
                    <a:pt x="235" y="643"/>
                  </a:cubicBezTo>
                  <a:cubicBezTo>
                    <a:pt x="158" y="611"/>
                    <a:pt x="98" y="551"/>
                    <a:pt x="66" y="474"/>
                  </a:cubicBezTo>
                  <a:cubicBezTo>
                    <a:pt x="0" y="315"/>
                    <a:pt x="76" y="132"/>
                    <a:pt x="235" y="66"/>
                  </a:cubicBezTo>
                  <a:cubicBezTo>
                    <a:pt x="394" y="0"/>
                    <a:pt x="577" y="76"/>
                    <a:pt x="643" y="235"/>
                  </a:cubicBezTo>
                  <a:cubicBezTo>
                    <a:pt x="643" y="235"/>
                    <a:pt x="643" y="235"/>
                    <a:pt x="643" y="235"/>
                  </a:cubicBezTo>
                  <a:cubicBezTo>
                    <a:pt x="709" y="394"/>
                    <a:pt x="633" y="577"/>
                    <a:pt x="474" y="643"/>
                  </a:cubicBezTo>
                  <a:cubicBezTo>
                    <a:pt x="435" y="659"/>
                    <a:pt x="395" y="667"/>
                    <a:pt x="354" y="667"/>
                  </a:cubicBezTo>
                  <a:close/>
                  <a:moveTo>
                    <a:pt x="354" y="134"/>
                  </a:moveTo>
                  <a:cubicBezTo>
                    <a:pt x="326" y="134"/>
                    <a:pt x="297" y="139"/>
                    <a:pt x="270" y="151"/>
                  </a:cubicBezTo>
                  <a:cubicBezTo>
                    <a:pt x="157" y="197"/>
                    <a:pt x="104" y="327"/>
                    <a:pt x="150" y="439"/>
                  </a:cubicBezTo>
                  <a:cubicBezTo>
                    <a:pt x="173" y="494"/>
                    <a:pt x="215" y="536"/>
                    <a:pt x="270" y="559"/>
                  </a:cubicBezTo>
                  <a:cubicBezTo>
                    <a:pt x="324" y="581"/>
                    <a:pt x="384" y="581"/>
                    <a:pt x="439" y="559"/>
                  </a:cubicBezTo>
                  <a:cubicBezTo>
                    <a:pt x="551" y="512"/>
                    <a:pt x="605" y="383"/>
                    <a:pt x="558" y="270"/>
                  </a:cubicBezTo>
                  <a:cubicBezTo>
                    <a:pt x="523" y="185"/>
                    <a:pt x="441" y="134"/>
                    <a:pt x="354"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sp>
          <p:nvSpPr>
            <p:cNvPr id="151" name="Freeform 20">
              <a:extLst>
                <a:ext uri="{FF2B5EF4-FFF2-40B4-BE49-F238E27FC236}">
                  <a16:creationId xmlns:a16="http://schemas.microsoft.com/office/drawing/2014/main" id="{4BCED31D-D830-4C3B-BC64-1027C7B0BC14}"/>
                </a:ext>
              </a:extLst>
            </p:cNvPr>
            <p:cNvSpPr>
              <a:spLocks noEditPoints="1"/>
            </p:cNvSpPr>
            <p:nvPr/>
          </p:nvSpPr>
          <p:spPr bwMode="auto">
            <a:xfrm>
              <a:off x="5934075" y="8651875"/>
              <a:ext cx="3311525" cy="3309938"/>
            </a:xfrm>
            <a:custGeom>
              <a:avLst/>
              <a:gdLst>
                <a:gd name="T0" fmla="*/ 476 w 1041"/>
                <a:gd name="T1" fmla="*/ 1041 h 1041"/>
                <a:gd name="T2" fmla="*/ 397 w 1041"/>
                <a:gd name="T3" fmla="*/ 930 h 1041"/>
                <a:gd name="T4" fmla="*/ 279 w 1041"/>
                <a:gd name="T5" fmla="*/ 927 h 1041"/>
                <a:gd name="T6" fmla="*/ 121 w 1041"/>
                <a:gd name="T7" fmla="*/ 857 h 1041"/>
                <a:gd name="T8" fmla="*/ 143 w 1041"/>
                <a:gd name="T9" fmla="*/ 723 h 1041"/>
                <a:gd name="T10" fmla="*/ 62 w 1041"/>
                <a:gd name="T11" fmla="*/ 637 h 1041"/>
                <a:gd name="T12" fmla="*/ 0 w 1041"/>
                <a:gd name="T13" fmla="*/ 476 h 1041"/>
                <a:gd name="T14" fmla="*/ 111 w 1041"/>
                <a:gd name="T15" fmla="*/ 397 h 1041"/>
                <a:gd name="T16" fmla="*/ 114 w 1041"/>
                <a:gd name="T17" fmla="*/ 279 h 1041"/>
                <a:gd name="T18" fmla="*/ 184 w 1041"/>
                <a:gd name="T19" fmla="*/ 121 h 1041"/>
                <a:gd name="T20" fmla="*/ 318 w 1041"/>
                <a:gd name="T21" fmla="*/ 143 h 1041"/>
                <a:gd name="T22" fmla="*/ 404 w 1041"/>
                <a:gd name="T23" fmla="*/ 62 h 1041"/>
                <a:gd name="T24" fmla="*/ 565 w 1041"/>
                <a:gd name="T25" fmla="*/ 0 h 1041"/>
                <a:gd name="T26" fmla="*/ 644 w 1041"/>
                <a:gd name="T27" fmla="*/ 110 h 1041"/>
                <a:gd name="T28" fmla="*/ 762 w 1041"/>
                <a:gd name="T29" fmla="*/ 114 h 1041"/>
                <a:gd name="T30" fmla="*/ 920 w 1041"/>
                <a:gd name="T31" fmla="*/ 184 h 1041"/>
                <a:gd name="T32" fmla="*/ 898 w 1041"/>
                <a:gd name="T33" fmla="*/ 318 h 1041"/>
                <a:gd name="T34" fmla="*/ 979 w 1041"/>
                <a:gd name="T35" fmla="*/ 404 h 1041"/>
                <a:gd name="T36" fmla="*/ 1041 w 1041"/>
                <a:gd name="T37" fmla="*/ 565 h 1041"/>
                <a:gd name="T38" fmla="*/ 931 w 1041"/>
                <a:gd name="T39" fmla="*/ 644 h 1041"/>
                <a:gd name="T40" fmla="*/ 927 w 1041"/>
                <a:gd name="T41" fmla="*/ 762 h 1041"/>
                <a:gd name="T42" fmla="*/ 857 w 1041"/>
                <a:gd name="T43" fmla="*/ 920 h 1041"/>
                <a:gd name="T44" fmla="*/ 723 w 1041"/>
                <a:gd name="T45" fmla="*/ 898 h 1041"/>
                <a:gd name="T46" fmla="*/ 637 w 1041"/>
                <a:gd name="T47" fmla="*/ 979 h 1041"/>
                <a:gd name="T48" fmla="*/ 488 w 1041"/>
                <a:gd name="T49" fmla="*/ 954 h 1041"/>
                <a:gd name="T50" fmla="*/ 559 w 1041"/>
                <a:gd name="T51" fmla="*/ 910 h 1041"/>
                <a:gd name="T52" fmla="*/ 689 w 1041"/>
                <a:gd name="T53" fmla="*/ 817 h 1041"/>
                <a:gd name="T54" fmla="*/ 804 w 1041"/>
                <a:gd name="T55" fmla="*/ 849 h 1041"/>
                <a:gd name="T56" fmla="*/ 823 w 1041"/>
                <a:gd name="T57" fmla="*/ 769 h 1041"/>
                <a:gd name="T58" fmla="*/ 850 w 1041"/>
                <a:gd name="T59" fmla="*/ 611 h 1041"/>
                <a:gd name="T60" fmla="*/ 954 w 1041"/>
                <a:gd name="T61" fmla="*/ 553 h 1041"/>
                <a:gd name="T62" fmla="*/ 910 w 1041"/>
                <a:gd name="T63" fmla="*/ 482 h 1041"/>
                <a:gd name="T64" fmla="*/ 817 w 1041"/>
                <a:gd name="T65" fmla="*/ 352 h 1041"/>
                <a:gd name="T66" fmla="*/ 850 w 1041"/>
                <a:gd name="T67" fmla="*/ 237 h 1041"/>
                <a:gd name="T68" fmla="*/ 769 w 1041"/>
                <a:gd name="T69" fmla="*/ 218 h 1041"/>
                <a:gd name="T70" fmla="*/ 612 w 1041"/>
                <a:gd name="T71" fmla="*/ 191 h 1041"/>
                <a:gd name="T72" fmla="*/ 553 w 1041"/>
                <a:gd name="T73" fmla="*/ 87 h 1041"/>
                <a:gd name="T74" fmla="*/ 482 w 1041"/>
                <a:gd name="T75" fmla="*/ 131 h 1041"/>
                <a:gd name="T76" fmla="*/ 353 w 1041"/>
                <a:gd name="T77" fmla="*/ 224 h 1041"/>
                <a:gd name="T78" fmla="*/ 237 w 1041"/>
                <a:gd name="T79" fmla="*/ 191 h 1041"/>
                <a:gd name="T80" fmla="*/ 218 w 1041"/>
                <a:gd name="T81" fmla="*/ 272 h 1041"/>
                <a:gd name="T82" fmla="*/ 192 w 1041"/>
                <a:gd name="T83" fmla="*/ 429 h 1041"/>
                <a:gd name="T84" fmla="*/ 87 w 1041"/>
                <a:gd name="T85" fmla="*/ 488 h 1041"/>
                <a:gd name="T86" fmla="*/ 131 w 1041"/>
                <a:gd name="T87" fmla="*/ 559 h 1041"/>
                <a:gd name="T88" fmla="*/ 224 w 1041"/>
                <a:gd name="T89" fmla="*/ 688 h 1041"/>
                <a:gd name="T90" fmla="*/ 192 w 1041"/>
                <a:gd name="T91" fmla="*/ 804 h 1041"/>
                <a:gd name="T92" fmla="*/ 272 w 1041"/>
                <a:gd name="T93" fmla="*/ 823 h 1041"/>
                <a:gd name="T94" fmla="*/ 430 w 1041"/>
                <a:gd name="T95" fmla="*/ 849 h 1041"/>
                <a:gd name="T96" fmla="*/ 488 w 1041"/>
                <a:gd name="T97" fmla="*/ 954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1" h="1041">
                  <a:moveTo>
                    <a:pt x="565" y="1041"/>
                  </a:moveTo>
                  <a:cubicBezTo>
                    <a:pt x="476" y="1041"/>
                    <a:pt x="476" y="1041"/>
                    <a:pt x="476" y="1041"/>
                  </a:cubicBezTo>
                  <a:cubicBezTo>
                    <a:pt x="440" y="1041"/>
                    <a:pt x="409" y="1014"/>
                    <a:pt x="404" y="979"/>
                  </a:cubicBezTo>
                  <a:cubicBezTo>
                    <a:pt x="402" y="963"/>
                    <a:pt x="399" y="947"/>
                    <a:pt x="397" y="930"/>
                  </a:cubicBezTo>
                  <a:cubicBezTo>
                    <a:pt x="370" y="922"/>
                    <a:pt x="343" y="911"/>
                    <a:pt x="318" y="898"/>
                  </a:cubicBezTo>
                  <a:cubicBezTo>
                    <a:pt x="305" y="907"/>
                    <a:pt x="292" y="917"/>
                    <a:pt x="279" y="927"/>
                  </a:cubicBezTo>
                  <a:cubicBezTo>
                    <a:pt x="250" y="948"/>
                    <a:pt x="210" y="945"/>
                    <a:pt x="184" y="920"/>
                  </a:cubicBezTo>
                  <a:cubicBezTo>
                    <a:pt x="121" y="857"/>
                    <a:pt x="121" y="857"/>
                    <a:pt x="121" y="857"/>
                  </a:cubicBezTo>
                  <a:cubicBezTo>
                    <a:pt x="96" y="831"/>
                    <a:pt x="93" y="791"/>
                    <a:pt x="114" y="762"/>
                  </a:cubicBezTo>
                  <a:cubicBezTo>
                    <a:pt x="124" y="749"/>
                    <a:pt x="133" y="736"/>
                    <a:pt x="143" y="723"/>
                  </a:cubicBezTo>
                  <a:cubicBezTo>
                    <a:pt x="130" y="698"/>
                    <a:pt x="119" y="671"/>
                    <a:pt x="111" y="644"/>
                  </a:cubicBezTo>
                  <a:cubicBezTo>
                    <a:pt x="94" y="642"/>
                    <a:pt x="78" y="639"/>
                    <a:pt x="62" y="637"/>
                  </a:cubicBezTo>
                  <a:cubicBezTo>
                    <a:pt x="27" y="632"/>
                    <a:pt x="0" y="601"/>
                    <a:pt x="0" y="565"/>
                  </a:cubicBezTo>
                  <a:cubicBezTo>
                    <a:pt x="0" y="476"/>
                    <a:pt x="0" y="476"/>
                    <a:pt x="0" y="476"/>
                  </a:cubicBezTo>
                  <a:cubicBezTo>
                    <a:pt x="0" y="440"/>
                    <a:pt x="27" y="409"/>
                    <a:pt x="62" y="404"/>
                  </a:cubicBezTo>
                  <a:cubicBezTo>
                    <a:pt x="78" y="401"/>
                    <a:pt x="94" y="399"/>
                    <a:pt x="111" y="397"/>
                  </a:cubicBezTo>
                  <a:cubicBezTo>
                    <a:pt x="119" y="369"/>
                    <a:pt x="130" y="343"/>
                    <a:pt x="143" y="318"/>
                  </a:cubicBezTo>
                  <a:cubicBezTo>
                    <a:pt x="133" y="305"/>
                    <a:pt x="124" y="291"/>
                    <a:pt x="114" y="279"/>
                  </a:cubicBezTo>
                  <a:cubicBezTo>
                    <a:pt x="93" y="250"/>
                    <a:pt x="96" y="209"/>
                    <a:pt x="121" y="184"/>
                  </a:cubicBezTo>
                  <a:cubicBezTo>
                    <a:pt x="184" y="121"/>
                    <a:pt x="184" y="121"/>
                    <a:pt x="184" y="121"/>
                  </a:cubicBezTo>
                  <a:cubicBezTo>
                    <a:pt x="210" y="96"/>
                    <a:pt x="250" y="92"/>
                    <a:pt x="279" y="114"/>
                  </a:cubicBezTo>
                  <a:cubicBezTo>
                    <a:pt x="292" y="123"/>
                    <a:pt x="305" y="133"/>
                    <a:pt x="318" y="143"/>
                  </a:cubicBezTo>
                  <a:cubicBezTo>
                    <a:pt x="343" y="129"/>
                    <a:pt x="370" y="118"/>
                    <a:pt x="397" y="110"/>
                  </a:cubicBezTo>
                  <a:cubicBezTo>
                    <a:pt x="399" y="94"/>
                    <a:pt x="402" y="78"/>
                    <a:pt x="404" y="62"/>
                  </a:cubicBezTo>
                  <a:cubicBezTo>
                    <a:pt x="409" y="27"/>
                    <a:pt x="440" y="0"/>
                    <a:pt x="476" y="0"/>
                  </a:cubicBezTo>
                  <a:cubicBezTo>
                    <a:pt x="565" y="0"/>
                    <a:pt x="565" y="0"/>
                    <a:pt x="565" y="0"/>
                  </a:cubicBezTo>
                  <a:cubicBezTo>
                    <a:pt x="601" y="0"/>
                    <a:pt x="632" y="27"/>
                    <a:pt x="637" y="62"/>
                  </a:cubicBezTo>
                  <a:cubicBezTo>
                    <a:pt x="640" y="78"/>
                    <a:pt x="642" y="94"/>
                    <a:pt x="644" y="110"/>
                  </a:cubicBezTo>
                  <a:cubicBezTo>
                    <a:pt x="672" y="118"/>
                    <a:pt x="698" y="129"/>
                    <a:pt x="723" y="143"/>
                  </a:cubicBezTo>
                  <a:cubicBezTo>
                    <a:pt x="736" y="133"/>
                    <a:pt x="750" y="123"/>
                    <a:pt x="762" y="114"/>
                  </a:cubicBezTo>
                  <a:cubicBezTo>
                    <a:pt x="791" y="92"/>
                    <a:pt x="832" y="96"/>
                    <a:pt x="857" y="121"/>
                  </a:cubicBezTo>
                  <a:cubicBezTo>
                    <a:pt x="920" y="184"/>
                    <a:pt x="920" y="184"/>
                    <a:pt x="920" y="184"/>
                  </a:cubicBezTo>
                  <a:cubicBezTo>
                    <a:pt x="945" y="209"/>
                    <a:pt x="949" y="250"/>
                    <a:pt x="927" y="278"/>
                  </a:cubicBezTo>
                  <a:cubicBezTo>
                    <a:pt x="918" y="291"/>
                    <a:pt x="908" y="305"/>
                    <a:pt x="898" y="318"/>
                  </a:cubicBezTo>
                  <a:cubicBezTo>
                    <a:pt x="912" y="343"/>
                    <a:pt x="923" y="369"/>
                    <a:pt x="931" y="397"/>
                  </a:cubicBezTo>
                  <a:cubicBezTo>
                    <a:pt x="947" y="399"/>
                    <a:pt x="963" y="401"/>
                    <a:pt x="979" y="404"/>
                  </a:cubicBezTo>
                  <a:cubicBezTo>
                    <a:pt x="1014" y="409"/>
                    <a:pt x="1041" y="440"/>
                    <a:pt x="1041" y="476"/>
                  </a:cubicBezTo>
                  <a:cubicBezTo>
                    <a:pt x="1041" y="565"/>
                    <a:pt x="1041" y="565"/>
                    <a:pt x="1041" y="565"/>
                  </a:cubicBezTo>
                  <a:cubicBezTo>
                    <a:pt x="1041" y="601"/>
                    <a:pt x="1014" y="632"/>
                    <a:pt x="979" y="637"/>
                  </a:cubicBezTo>
                  <a:cubicBezTo>
                    <a:pt x="963" y="639"/>
                    <a:pt x="947" y="642"/>
                    <a:pt x="931" y="644"/>
                  </a:cubicBezTo>
                  <a:cubicBezTo>
                    <a:pt x="923" y="671"/>
                    <a:pt x="911" y="698"/>
                    <a:pt x="898" y="723"/>
                  </a:cubicBezTo>
                  <a:cubicBezTo>
                    <a:pt x="908" y="736"/>
                    <a:pt x="918" y="749"/>
                    <a:pt x="927" y="762"/>
                  </a:cubicBezTo>
                  <a:cubicBezTo>
                    <a:pt x="949" y="791"/>
                    <a:pt x="945" y="831"/>
                    <a:pt x="920" y="857"/>
                  </a:cubicBezTo>
                  <a:cubicBezTo>
                    <a:pt x="857" y="920"/>
                    <a:pt x="857" y="920"/>
                    <a:pt x="857" y="920"/>
                  </a:cubicBezTo>
                  <a:cubicBezTo>
                    <a:pt x="832" y="945"/>
                    <a:pt x="791" y="948"/>
                    <a:pt x="762" y="927"/>
                  </a:cubicBezTo>
                  <a:cubicBezTo>
                    <a:pt x="750" y="917"/>
                    <a:pt x="736" y="907"/>
                    <a:pt x="723" y="898"/>
                  </a:cubicBezTo>
                  <a:cubicBezTo>
                    <a:pt x="698" y="911"/>
                    <a:pt x="672" y="922"/>
                    <a:pt x="644" y="930"/>
                  </a:cubicBezTo>
                  <a:cubicBezTo>
                    <a:pt x="642" y="947"/>
                    <a:pt x="640" y="963"/>
                    <a:pt x="637" y="979"/>
                  </a:cubicBezTo>
                  <a:cubicBezTo>
                    <a:pt x="632" y="1014"/>
                    <a:pt x="601" y="1041"/>
                    <a:pt x="565" y="1041"/>
                  </a:cubicBezTo>
                  <a:close/>
                  <a:moveTo>
                    <a:pt x="488" y="954"/>
                  </a:moveTo>
                  <a:cubicBezTo>
                    <a:pt x="553" y="954"/>
                    <a:pt x="553" y="954"/>
                    <a:pt x="553" y="954"/>
                  </a:cubicBezTo>
                  <a:cubicBezTo>
                    <a:pt x="555" y="939"/>
                    <a:pt x="557" y="924"/>
                    <a:pt x="559" y="910"/>
                  </a:cubicBezTo>
                  <a:cubicBezTo>
                    <a:pt x="563" y="881"/>
                    <a:pt x="583" y="857"/>
                    <a:pt x="612" y="849"/>
                  </a:cubicBezTo>
                  <a:cubicBezTo>
                    <a:pt x="639" y="842"/>
                    <a:pt x="665" y="831"/>
                    <a:pt x="689" y="817"/>
                  </a:cubicBezTo>
                  <a:cubicBezTo>
                    <a:pt x="714" y="803"/>
                    <a:pt x="746" y="805"/>
                    <a:pt x="769" y="823"/>
                  </a:cubicBezTo>
                  <a:cubicBezTo>
                    <a:pt x="781" y="832"/>
                    <a:pt x="793" y="841"/>
                    <a:pt x="804" y="849"/>
                  </a:cubicBezTo>
                  <a:cubicBezTo>
                    <a:pt x="850" y="804"/>
                    <a:pt x="850" y="804"/>
                    <a:pt x="850" y="804"/>
                  </a:cubicBezTo>
                  <a:cubicBezTo>
                    <a:pt x="841" y="792"/>
                    <a:pt x="832" y="780"/>
                    <a:pt x="823" y="769"/>
                  </a:cubicBezTo>
                  <a:cubicBezTo>
                    <a:pt x="805" y="745"/>
                    <a:pt x="803" y="714"/>
                    <a:pt x="817" y="688"/>
                  </a:cubicBezTo>
                  <a:cubicBezTo>
                    <a:pt x="831" y="664"/>
                    <a:pt x="842" y="638"/>
                    <a:pt x="850" y="611"/>
                  </a:cubicBezTo>
                  <a:cubicBezTo>
                    <a:pt x="857" y="583"/>
                    <a:pt x="881" y="562"/>
                    <a:pt x="910" y="559"/>
                  </a:cubicBezTo>
                  <a:cubicBezTo>
                    <a:pt x="925" y="557"/>
                    <a:pt x="940" y="555"/>
                    <a:pt x="954" y="553"/>
                  </a:cubicBezTo>
                  <a:cubicBezTo>
                    <a:pt x="954" y="488"/>
                    <a:pt x="954" y="488"/>
                    <a:pt x="954" y="488"/>
                  </a:cubicBezTo>
                  <a:cubicBezTo>
                    <a:pt x="940" y="486"/>
                    <a:pt x="925" y="484"/>
                    <a:pt x="910" y="482"/>
                  </a:cubicBezTo>
                  <a:cubicBezTo>
                    <a:pt x="881" y="478"/>
                    <a:pt x="857" y="458"/>
                    <a:pt x="850" y="429"/>
                  </a:cubicBezTo>
                  <a:cubicBezTo>
                    <a:pt x="842" y="402"/>
                    <a:pt x="831" y="376"/>
                    <a:pt x="817" y="352"/>
                  </a:cubicBezTo>
                  <a:cubicBezTo>
                    <a:pt x="803" y="327"/>
                    <a:pt x="805" y="295"/>
                    <a:pt x="823" y="272"/>
                  </a:cubicBezTo>
                  <a:cubicBezTo>
                    <a:pt x="832" y="260"/>
                    <a:pt x="841" y="248"/>
                    <a:pt x="850" y="237"/>
                  </a:cubicBezTo>
                  <a:cubicBezTo>
                    <a:pt x="804" y="191"/>
                    <a:pt x="804" y="191"/>
                    <a:pt x="804" y="191"/>
                  </a:cubicBezTo>
                  <a:cubicBezTo>
                    <a:pt x="793" y="200"/>
                    <a:pt x="781" y="209"/>
                    <a:pt x="769" y="218"/>
                  </a:cubicBezTo>
                  <a:cubicBezTo>
                    <a:pt x="746" y="236"/>
                    <a:pt x="714" y="238"/>
                    <a:pt x="689" y="224"/>
                  </a:cubicBezTo>
                  <a:cubicBezTo>
                    <a:pt x="665" y="210"/>
                    <a:pt x="639" y="199"/>
                    <a:pt x="612" y="191"/>
                  </a:cubicBezTo>
                  <a:cubicBezTo>
                    <a:pt x="583" y="184"/>
                    <a:pt x="563" y="160"/>
                    <a:pt x="559" y="131"/>
                  </a:cubicBezTo>
                  <a:cubicBezTo>
                    <a:pt x="557" y="116"/>
                    <a:pt x="555" y="101"/>
                    <a:pt x="553" y="87"/>
                  </a:cubicBezTo>
                  <a:cubicBezTo>
                    <a:pt x="488" y="87"/>
                    <a:pt x="488" y="87"/>
                    <a:pt x="488" y="87"/>
                  </a:cubicBezTo>
                  <a:cubicBezTo>
                    <a:pt x="486" y="101"/>
                    <a:pt x="484" y="116"/>
                    <a:pt x="482" y="131"/>
                  </a:cubicBezTo>
                  <a:cubicBezTo>
                    <a:pt x="479" y="160"/>
                    <a:pt x="458" y="184"/>
                    <a:pt x="430" y="191"/>
                  </a:cubicBezTo>
                  <a:cubicBezTo>
                    <a:pt x="403" y="199"/>
                    <a:pt x="377" y="210"/>
                    <a:pt x="353" y="224"/>
                  </a:cubicBezTo>
                  <a:cubicBezTo>
                    <a:pt x="327" y="238"/>
                    <a:pt x="296" y="236"/>
                    <a:pt x="272" y="218"/>
                  </a:cubicBezTo>
                  <a:cubicBezTo>
                    <a:pt x="261" y="209"/>
                    <a:pt x="249" y="200"/>
                    <a:pt x="237" y="191"/>
                  </a:cubicBezTo>
                  <a:cubicBezTo>
                    <a:pt x="192" y="237"/>
                    <a:pt x="192" y="237"/>
                    <a:pt x="192" y="237"/>
                  </a:cubicBezTo>
                  <a:cubicBezTo>
                    <a:pt x="200" y="248"/>
                    <a:pt x="209" y="260"/>
                    <a:pt x="218" y="272"/>
                  </a:cubicBezTo>
                  <a:cubicBezTo>
                    <a:pt x="236" y="295"/>
                    <a:pt x="238" y="327"/>
                    <a:pt x="224" y="352"/>
                  </a:cubicBezTo>
                  <a:cubicBezTo>
                    <a:pt x="210" y="376"/>
                    <a:pt x="199" y="402"/>
                    <a:pt x="192" y="429"/>
                  </a:cubicBezTo>
                  <a:cubicBezTo>
                    <a:pt x="184" y="458"/>
                    <a:pt x="160" y="478"/>
                    <a:pt x="131" y="482"/>
                  </a:cubicBezTo>
                  <a:cubicBezTo>
                    <a:pt x="117" y="484"/>
                    <a:pt x="102" y="486"/>
                    <a:pt x="87" y="488"/>
                  </a:cubicBezTo>
                  <a:cubicBezTo>
                    <a:pt x="87" y="553"/>
                    <a:pt x="87" y="553"/>
                    <a:pt x="87" y="553"/>
                  </a:cubicBezTo>
                  <a:cubicBezTo>
                    <a:pt x="102" y="555"/>
                    <a:pt x="117" y="557"/>
                    <a:pt x="131" y="559"/>
                  </a:cubicBezTo>
                  <a:cubicBezTo>
                    <a:pt x="160" y="562"/>
                    <a:pt x="184" y="583"/>
                    <a:pt x="192" y="611"/>
                  </a:cubicBezTo>
                  <a:cubicBezTo>
                    <a:pt x="199" y="638"/>
                    <a:pt x="210" y="664"/>
                    <a:pt x="224" y="688"/>
                  </a:cubicBezTo>
                  <a:cubicBezTo>
                    <a:pt x="238" y="714"/>
                    <a:pt x="236" y="745"/>
                    <a:pt x="218" y="769"/>
                  </a:cubicBezTo>
                  <a:cubicBezTo>
                    <a:pt x="209" y="780"/>
                    <a:pt x="200" y="792"/>
                    <a:pt x="192" y="804"/>
                  </a:cubicBezTo>
                  <a:cubicBezTo>
                    <a:pt x="237" y="849"/>
                    <a:pt x="237" y="849"/>
                    <a:pt x="237" y="849"/>
                  </a:cubicBezTo>
                  <a:cubicBezTo>
                    <a:pt x="249" y="841"/>
                    <a:pt x="261" y="832"/>
                    <a:pt x="272" y="823"/>
                  </a:cubicBezTo>
                  <a:cubicBezTo>
                    <a:pt x="296" y="805"/>
                    <a:pt x="327" y="803"/>
                    <a:pt x="353" y="817"/>
                  </a:cubicBezTo>
                  <a:cubicBezTo>
                    <a:pt x="377" y="831"/>
                    <a:pt x="403" y="842"/>
                    <a:pt x="430" y="849"/>
                  </a:cubicBezTo>
                  <a:cubicBezTo>
                    <a:pt x="458" y="857"/>
                    <a:pt x="479" y="881"/>
                    <a:pt x="482" y="910"/>
                  </a:cubicBezTo>
                  <a:cubicBezTo>
                    <a:pt x="484" y="924"/>
                    <a:pt x="486" y="939"/>
                    <a:pt x="488" y="95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sp>
          <p:nvSpPr>
            <p:cNvPr id="152" name="Freeform 21">
              <a:extLst>
                <a:ext uri="{FF2B5EF4-FFF2-40B4-BE49-F238E27FC236}">
                  <a16:creationId xmlns:a16="http://schemas.microsoft.com/office/drawing/2014/main" id="{D734AF7D-1A8E-4235-992E-EC4AB053FE63}"/>
                </a:ext>
              </a:extLst>
            </p:cNvPr>
            <p:cNvSpPr>
              <a:spLocks noEditPoints="1"/>
            </p:cNvSpPr>
            <p:nvPr/>
          </p:nvSpPr>
          <p:spPr bwMode="auto">
            <a:xfrm>
              <a:off x="7000875" y="9717088"/>
              <a:ext cx="1179512" cy="1179513"/>
            </a:xfrm>
            <a:custGeom>
              <a:avLst/>
              <a:gdLst>
                <a:gd name="T0" fmla="*/ 186 w 371"/>
                <a:gd name="T1" fmla="*/ 371 h 371"/>
                <a:gd name="T2" fmla="*/ 0 w 371"/>
                <a:gd name="T3" fmla="*/ 185 h 371"/>
                <a:gd name="T4" fmla="*/ 186 w 371"/>
                <a:gd name="T5" fmla="*/ 0 h 371"/>
                <a:gd name="T6" fmla="*/ 371 w 371"/>
                <a:gd name="T7" fmla="*/ 185 h 371"/>
                <a:gd name="T8" fmla="*/ 186 w 371"/>
                <a:gd name="T9" fmla="*/ 371 h 371"/>
                <a:gd name="T10" fmla="*/ 186 w 371"/>
                <a:gd name="T11" fmla="*/ 82 h 371"/>
                <a:gd name="T12" fmla="*/ 83 w 371"/>
                <a:gd name="T13" fmla="*/ 185 h 371"/>
                <a:gd name="T14" fmla="*/ 186 w 371"/>
                <a:gd name="T15" fmla="*/ 288 h 371"/>
                <a:gd name="T16" fmla="*/ 289 w 371"/>
                <a:gd name="T17" fmla="*/ 185 h 371"/>
                <a:gd name="T18" fmla="*/ 186 w 371"/>
                <a:gd name="T19" fmla="*/ 82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 h="371">
                  <a:moveTo>
                    <a:pt x="186" y="371"/>
                  </a:moveTo>
                  <a:cubicBezTo>
                    <a:pt x="83" y="371"/>
                    <a:pt x="0" y="288"/>
                    <a:pt x="0" y="185"/>
                  </a:cubicBezTo>
                  <a:cubicBezTo>
                    <a:pt x="0" y="83"/>
                    <a:pt x="83" y="0"/>
                    <a:pt x="186" y="0"/>
                  </a:cubicBezTo>
                  <a:cubicBezTo>
                    <a:pt x="288" y="0"/>
                    <a:pt x="371" y="83"/>
                    <a:pt x="371" y="185"/>
                  </a:cubicBezTo>
                  <a:cubicBezTo>
                    <a:pt x="371" y="288"/>
                    <a:pt x="288" y="371"/>
                    <a:pt x="186" y="371"/>
                  </a:cubicBezTo>
                  <a:close/>
                  <a:moveTo>
                    <a:pt x="186" y="82"/>
                  </a:moveTo>
                  <a:cubicBezTo>
                    <a:pt x="129" y="82"/>
                    <a:pt x="83" y="128"/>
                    <a:pt x="83" y="185"/>
                  </a:cubicBezTo>
                  <a:cubicBezTo>
                    <a:pt x="83" y="242"/>
                    <a:pt x="129" y="288"/>
                    <a:pt x="186" y="288"/>
                  </a:cubicBezTo>
                  <a:cubicBezTo>
                    <a:pt x="243" y="288"/>
                    <a:pt x="289" y="242"/>
                    <a:pt x="289" y="185"/>
                  </a:cubicBezTo>
                  <a:cubicBezTo>
                    <a:pt x="289" y="128"/>
                    <a:pt x="243" y="82"/>
                    <a:pt x="186" y="8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grpSp>
      <p:sp>
        <p:nvSpPr>
          <p:cNvPr id="153" name="Rectángulo 152"/>
          <p:cNvSpPr/>
          <p:nvPr/>
        </p:nvSpPr>
        <p:spPr>
          <a:xfrm>
            <a:off x="9178664" y="3284923"/>
            <a:ext cx="2680827" cy="461665"/>
          </a:xfrm>
          <a:prstGeom prst="rect">
            <a:avLst/>
          </a:prstGeom>
        </p:spPr>
        <p:txBody>
          <a:bodyPr wrap="square">
            <a:spAutoFit/>
          </a:bodyPr>
          <a:lstStyle/>
          <a:p>
            <a:r>
              <a:rPr lang="es-ES" sz="1200" dirty="0" smtClean="0">
                <a:solidFill>
                  <a:schemeClr val="bg2">
                    <a:lumMod val="10000"/>
                  </a:schemeClr>
                </a:solidFill>
                <a:latin typeface="Times New Roman" panose="02020603050405020304" pitchFamily="18" charset="0"/>
                <a:cs typeface="Times New Roman" panose="02020603050405020304" pitchFamily="18" charset="0"/>
              </a:rPr>
              <a:t>Considerando </a:t>
            </a:r>
            <a:r>
              <a:rPr lang="es-ES" sz="1200" dirty="0">
                <a:solidFill>
                  <a:schemeClr val="bg2">
                    <a:lumMod val="10000"/>
                  </a:schemeClr>
                </a:solidFill>
                <a:latin typeface="Times New Roman" panose="02020603050405020304" pitchFamily="18" charset="0"/>
                <a:cs typeface="Times New Roman" panose="02020603050405020304" pitchFamily="18" charset="0"/>
              </a:rPr>
              <a:t> </a:t>
            </a:r>
            <a:r>
              <a:rPr lang="es-ES" sz="1200" dirty="0" smtClean="0">
                <a:solidFill>
                  <a:schemeClr val="bg2">
                    <a:lumMod val="10000"/>
                  </a:schemeClr>
                </a:solidFill>
                <a:latin typeface="Times New Roman" panose="02020603050405020304" pitchFamily="18" charset="0"/>
                <a:cs typeface="Times New Roman" panose="02020603050405020304" pitchFamily="18" charset="0"/>
              </a:rPr>
              <a:t>Ley </a:t>
            </a:r>
            <a:r>
              <a:rPr lang="es-ES" sz="1200" dirty="0">
                <a:solidFill>
                  <a:schemeClr val="bg2">
                    <a:lumMod val="10000"/>
                  </a:schemeClr>
                </a:solidFill>
                <a:latin typeface="Times New Roman" panose="02020603050405020304" pitchFamily="18" charset="0"/>
                <a:cs typeface="Times New Roman" panose="02020603050405020304" pitchFamily="18" charset="0"/>
              </a:rPr>
              <a:t>de </a:t>
            </a:r>
            <a:r>
              <a:rPr lang="es-ES" sz="1200" dirty="0" smtClean="0">
                <a:solidFill>
                  <a:schemeClr val="bg2">
                    <a:lumMod val="10000"/>
                  </a:schemeClr>
                </a:solidFill>
                <a:latin typeface="Times New Roman" panose="02020603050405020304" pitchFamily="18" charset="0"/>
                <a:cs typeface="Times New Roman" panose="02020603050405020304" pitchFamily="18" charset="0"/>
              </a:rPr>
              <a:t>Compañía Articulo </a:t>
            </a:r>
            <a:r>
              <a:rPr lang="es-ES" sz="1200" dirty="0">
                <a:solidFill>
                  <a:schemeClr val="bg2">
                    <a:lumMod val="10000"/>
                  </a:schemeClr>
                </a:solidFill>
                <a:latin typeface="Times New Roman" panose="02020603050405020304" pitchFamily="18" charset="0"/>
                <a:cs typeface="Times New Roman" panose="02020603050405020304" pitchFamily="18" charset="0"/>
              </a:rPr>
              <a:t>#</a:t>
            </a:r>
            <a:r>
              <a:rPr lang="es-ES" sz="1200" dirty="0" smtClean="0">
                <a:solidFill>
                  <a:schemeClr val="bg2">
                    <a:lumMod val="10000"/>
                  </a:schemeClr>
                </a:solidFill>
                <a:latin typeface="Times New Roman" panose="02020603050405020304" pitchFamily="18" charset="0"/>
                <a:cs typeface="Times New Roman" panose="02020603050405020304" pitchFamily="18" charset="0"/>
              </a:rPr>
              <a:t>198</a:t>
            </a:r>
            <a:endParaRPr lang="es-ES" sz="120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154" name="Rectangle 23">
            <a:extLst>
              <a:ext uri="{FF2B5EF4-FFF2-40B4-BE49-F238E27FC236}">
                <a16:creationId xmlns:a16="http://schemas.microsoft.com/office/drawing/2014/main" id="{6CD5620D-8528-4F18-9318-F3A996B9029E}"/>
              </a:ext>
            </a:extLst>
          </p:cNvPr>
          <p:cNvSpPr/>
          <p:nvPr/>
        </p:nvSpPr>
        <p:spPr>
          <a:xfrm>
            <a:off x="8822462" y="4329979"/>
            <a:ext cx="98520" cy="1081055"/>
          </a:xfrm>
          <a:prstGeom prst="rect">
            <a:avLst/>
          </a:prstGeom>
          <a:solidFill>
            <a:schemeClr val="accent5">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155" name="TextBox 24">
            <a:extLst>
              <a:ext uri="{FF2B5EF4-FFF2-40B4-BE49-F238E27FC236}">
                <a16:creationId xmlns:a16="http://schemas.microsoft.com/office/drawing/2014/main" id="{F55BAAB6-96A1-4C40-A4E6-6EDA92DCEF60}"/>
              </a:ext>
            </a:extLst>
          </p:cNvPr>
          <p:cNvSpPr txBox="1"/>
          <p:nvPr/>
        </p:nvSpPr>
        <p:spPr>
          <a:xfrm>
            <a:off x="9196354" y="4246213"/>
            <a:ext cx="2303899" cy="353943"/>
          </a:xfrm>
          <a:prstGeom prst="rect">
            <a:avLst/>
          </a:prstGeom>
          <a:noFill/>
        </p:spPr>
        <p:txBody>
          <a:bodyPr wrap="square" rtlCol="0">
            <a:spAutoFit/>
          </a:bodyPr>
          <a:lstStyle/>
          <a:p>
            <a:pPr algn="ctr">
              <a:defRPr/>
            </a:pPr>
            <a:r>
              <a:rPr lang="en-GB" sz="1700" b="1" dirty="0" err="1" smtClean="0">
                <a:solidFill>
                  <a:srgbClr val="282F39"/>
                </a:solidFill>
                <a:latin typeface="Open Sans" panose="020B0606030504020204"/>
                <a:ea typeface="Noto Sans" panose="020B0502040504020204" pitchFamily="34"/>
                <a:cs typeface="Noto Sans" panose="020B0502040504020204" pitchFamily="34"/>
              </a:rPr>
              <a:t>Indicadores</a:t>
            </a:r>
            <a:r>
              <a:rPr lang="en-GB" sz="1700" b="1" dirty="0" smtClean="0">
                <a:solidFill>
                  <a:srgbClr val="282F39"/>
                </a:solidFill>
                <a:latin typeface="Open Sans" panose="020B0606030504020204"/>
                <a:ea typeface="Noto Sans" panose="020B0502040504020204" pitchFamily="34"/>
                <a:cs typeface="Noto Sans" panose="020B0502040504020204" pitchFamily="34"/>
              </a:rPr>
              <a:t> </a:t>
            </a:r>
            <a:r>
              <a:rPr lang="en-GB" sz="1700" b="1" dirty="0" err="1" smtClean="0">
                <a:solidFill>
                  <a:srgbClr val="282F39"/>
                </a:solidFill>
                <a:latin typeface="Open Sans" panose="020B0606030504020204"/>
                <a:ea typeface="Noto Sans" panose="020B0502040504020204" pitchFamily="34"/>
                <a:cs typeface="Noto Sans" panose="020B0502040504020204" pitchFamily="34"/>
              </a:rPr>
              <a:t>financieros</a:t>
            </a:r>
            <a:endParaRPr lang="en-GB" sz="1700" b="1" dirty="0">
              <a:solidFill>
                <a:srgbClr val="282F39"/>
              </a:solidFill>
              <a:latin typeface="Open Sans" panose="020B0606030504020204"/>
              <a:ea typeface="Noto Sans" panose="020B0502040504020204" pitchFamily="34"/>
              <a:cs typeface="Noto Sans" panose="020B0502040504020204" pitchFamily="34"/>
            </a:endParaRPr>
          </a:p>
        </p:txBody>
      </p:sp>
      <p:sp>
        <p:nvSpPr>
          <p:cNvPr id="156" name="Rectángulo 155"/>
          <p:cNvSpPr/>
          <p:nvPr/>
        </p:nvSpPr>
        <p:spPr>
          <a:xfrm>
            <a:off x="9128526" y="4587955"/>
            <a:ext cx="2730965" cy="1200329"/>
          </a:xfrm>
          <a:prstGeom prst="rect">
            <a:avLst/>
          </a:prstGeom>
        </p:spPr>
        <p:txBody>
          <a:bodyPr wrap="square">
            <a:spAutoFit/>
          </a:bodyPr>
          <a:lstStyle/>
          <a:p>
            <a:pPr algn="just"/>
            <a:r>
              <a:rPr lang="es-ES" sz="1200" dirty="0">
                <a:solidFill>
                  <a:schemeClr val="bg2">
                    <a:lumMod val="10000"/>
                  </a:schemeClr>
                </a:solidFill>
                <a:latin typeface="Times New Roman" panose="02020603050405020304" pitchFamily="18" charset="0"/>
                <a:cs typeface="Times New Roman" panose="02020603050405020304" pitchFamily="18" charset="0"/>
              </a:rPr>
              <a:t>las razones financieras también pueden ser utilizadas con técnicas estadísticas </a:t>
            </a:r>
            <a:r>
              <a:rPr lang="es-ES" sz="1200" dirty="0" err="1">
                <a:solidFill>
                  <a:schemeClr val="bg2">
                    <a:lumMod val="10000"/>
                  </a:schemeClr>
                </a:solidFill>
                <a:latin typeface="Times New Roman" panose="02020603050405020304" pitchFamily="18" charset="0"/>
                <a:cs typeface="Times New Roman" panose="02020603050405020304" pitchFamily="18" charset="0"/>
              </a:rPr>
              <a:t>multivariables</a:t>
            </a:r>
            <a:r>
              <a:rPr lang="es-ES" sz="1200" dirty="0">
                <a:solidFill>
                  <a:schemeClr val="bg2">
                    <a:lumMod val="10000"/>
                  </a:schemeClr>
                </a:solidFill>
                <a:latin typeface="Times New Roman" panose="02020603050405020304" pitchFamily="18" charset="0"/>
                <a:cs typeface="Times New Roman" panose="02020603050405020304" pitchFamily="18" charset="0"/>
              </a:rPr>
              <a:t> como el análisis discriminante y sirve como instrumento para predecir situaciones de peligro en las </a:t>
            </a:r>
            <a:r>
              <a:rPr lang="es-ES" sz="1200" dirty="0" smtClean="0">
                <a:solidFill>
                  <a:schemeClr val="bg2">
                    <a:lumMod val="10000"/>
                  </a:schemeClr>
                </a:solidFill>
                <a:latin typeface="Times New Roman" panose="02020603050405020304" pitchFamily="18" charset="0"/>
                <a:cs typeface="Times New Roman" panose="02020603050405020304" pitchFamily="18" charset="0"/>
              </a:rPr>
              <a:t>empresas.. </a:t>
            </a:r>
            <a:endParaRPr lang="es-ES" sz="1200" dirty="0">
              <a:solidFill>
                <a:schemeClr val="bg2">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74876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869417" y="111283"/>
            <a:ext cx="4332473" cy="461665"/>
          </a:xfrm>
          <a:prstGeom prst="rect">
            <a:avLst/>
          </a:prstGeom>
          <a:noFill/>
        </p:spPr>
        <p:txBody>
          <a:bodyPr wrap="square" lIns="91440" tIns="45720" rIns="91440" bIns="45720">
            <a:spAutoFit/>
          </a:bodyPr>
          <a:lstStyle/>
          <a:p>
            <a:pPr algn="ctr"/>
            <a:r>
              <a:rPr lang="es-ES" sz="2400" b="1" dirty="0" smtClean="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MARCO METODOLOGICO</a:t>
            </a:r>
            <a:endParaRPr lang="es-ES" sz="2400" b="1" cap="none" spc="0" dirty="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Isosceles Triangle 1">
            <a:extLst>
              <a:ext uri="{FF2B5EF4-FFF2-40B4-BE49-F238E27FC236}">
                <a16:creationId xmlns:a16="http://schemas.microsoft.com/office/drawing/2014/main" id="{AF6FEC55-A32C-4307-B2C6-EA092009C662}"/>
              </a:ext>
            </a:extLst>
          </p:cNvPr>
          <p:cNvSpPr/>
          <p:nvPr/>
        </p:nvSpPr>
        <p:spPr>
          <a:xfrm rot="16741888">
            <a:off x="5783291" y="-1268558"/>
            <a:ext cx="504725" cy="11836490"/>
          </a:xfrm>
          <a:custGeom>
            <a:avLst/>
            <a:gdLst>
              <a:gd name="connsiteX0" fmla="*/ 0 w 497149"/>
              <a:gd name="connsiteY0" fmla="*/ 12711530 h 12711530"/>
              <a:gd name="connsiteX1" fmla="*/ 248575 w 497149"/>
              <a:gd name="connsiteY1" fmla="*/ 0 h 12711530"/>
              <a:gd name="connsiteX2" fmla="*/ 497149 w 497149"/>
              <a:gd name="connsiteY2" fmla="*/ 12711530 h 12711530"/>
              <a:gd name="connsiteX3" fmla="*/ 0 w 497149"/>
              <a:gd name="connsiteY3" fmla="*/ 12711530 h 12711530"/>
              <a:gd name="connsiteX0" fmla="*/ 0 w 511346"/>
              <a:gd name="connsiteY0" fmla="*/ 12904160 h 12904160"/>
              <a:gd name="connsiteX1" fmla="*/ 262772 w 511346"/>
              <a:gd name="connsiteY1" fmla="*/ 0 h 12904160"/>
              <a:gd name="connsiteX2" fmla="*/ 511346 w 511346"/>
              <a:gd name="connsiteY2" fmla="*/ 12711530 h 12904160"/>
              <a:gd name="connsiteX3" fmla="*/ 0 w 511346"/>
              <a:gd name="connsiteY3" fmla="*/ 12904160 h 12904160"/>
              <a:gd name="connsiteX0" fmla="*/ 0 w 511346"/>
              <a:gd name="connsiteY0" fmla="*/ 12904160 h 12904160"/>
              <a:gd name="connsiteX1" fmla="*/ 19994 w 511346"/>
              <a:gd name="connsiteY1" fmla="*/ 12210210 h 12904160"/>
              <a:gd name="connsiteX2" fmla="*/ 262772 w 511346"/>
              <a:gd name="connsiteY2" fmla="*/ 0 h 12904160"/>
              <a:gd name="connsiteX3" fmla="*/ 511346 w 511346"/>
              <a:gd name="connsiteY3" fmla="*/ 12711530 h 12904160"/>
              <a:gd name="connsiteX4" fmla="*/ 0 w 511346"/>
              <a:gd name="connsiteY4" fmla="*/ 12904160 h 12904160"/>
              <a:gd name="connsiteX0" fmla="*/ 218817 w 491352"/>
              <a:gd name="connsiteY0" fmla="*/ 12808673 h 12808673"/>
              <a:gd name="connsiteX1" fmla="*/ 0 w 491352"/>
              <a:gd name="connsiteY1" fmla="*/ 12210210 h 12808673"/>
              <a:gd name="connsiteX2" fmla="*/ 242778 w 491352"/>
              <a:gd name="connsiteY2" fmla="*/ 0 h 12808673"/>
              <a:gd name="connsiteX3" fmla="*/ 491352 w 491352"/>
              <a:gd name="connsiteY3" fmla="*/ 12711530 h 12808673"/>
              <a:gd name="connsiteX4" fmla="*/ 218817 w 491352"/>
              <a:gd name="connsiteY4" fmla="*/ 12808673 h 12808673"/>
              <a:gd name="connsiteX0" fmla="*/ 227598 w 491352"/>
              <a:gd name="connsiteY0" fmla="*/ 12813794 h 12813794"/>
              <a:gd name="connsiteX1" fmla="*/ 0 w 491352"/>
              <a:gd name="connsiteY1" fmla="*/ 12210210 h 12813794"/>
              <a:gd name="connsiteX2" fmla="*/ 242778 w 491352"/>
              <a:gd name="connsiteY2" fmla="*/ 0 h 12813794"/>
              <a:gd name="connsiteX3" fmla="*/ 491352 w 491352"/>
              <a:gd name="connsiteY3" fmla="*/ 12711530 h 12813794"/>
              <a:gd name="connsiteX4" fmla="*/ 227598 w 491352"/>
              <a:gd name="connsiteY4" fmla="*/ 12813794 h 12813794"/>
              <a:gd name="connsiteX0" fmla="*/ 227598 w 500615"/>
              <a:gd name="connsiteY0" fmla="*/ 12813794 h 12813794"/>
              <a:gd name="connsiteX1" fmla="*/ 0 w 500615"/>
              <a:gd name="connsiteY1" fmla="*/ 12210210 h 12813794"/>
              <a:gd name="connsiteX2" fmla="*/ 242778 w 500615"/>
              <a:gd name="connsiteY2" fmla="*/ 0 h 12813794"/>
              <a:gd name="connsiteX3" fmla="*/ 500615 w 500615"/>
              <a:gd name="connsiteY3" fmla="*/ 12745676 h 12813794"/>
              <a:gd name="connsiteX4" fmla="*/ 227598 w 500615"/>
              <a:gd name="connsiteY4" fmla="*/ 12813794 h 12813794"/>
              <a:gd name="connsiteX0" fmla="*/ 163606 w 500615"/>
              <a:gd name="connsiteY0" fmla="*/ 12837482 h 12837482"/>
              <a:gd name="connsiteX1" fmla="*/ 0 w 500615"/>
              <a:gd name="connsiteY1" fmla="*/ 12210210 h 12837482"/>
              <a:gd name="connsiteX2" fmla="*/ 242778 w 500615"/>
              <a:gd name="connsiteY2" fmla="*/ 0 h 12837482"/>
              <a:gd name="connsiteX3" fmla="*/ 500615 w 500615"/>
              <a:gd name="connsiteY3" fmla="*/ 12745676 h 12837482"/>
              <a:gd name="connsiteX4" fmla="*/ 163606 w 500615"/>
              <a:gd name="connsiteY4" fmla="*/ 12837482 h 12837482"/>
              <a:gd name="connsiteX0" fmla="*/ 167716 w 504725"/>
              <a:gd name="connsiteY0" fmla="*/ 12837482 h 12837482"/>
              <a:gd name="connsiteX1" fmla="*/ 0 w 504725"/>
              <a:gd name="connsiteY1" fmla="*/ 12243730 h 12837482"/>
              <a:gd name="connsiteX2" fmla="*/ 246888 w 504725"/>
              <a:gd name="connsiteY2" fmla="*/ 0 h 12837482"/>
              <a:gd name="connsiteX3" fmla="*/ 504725 w 504725"/>
              <a:gd name="connsiteY3" fmla="*/ 12745676 h 12837482"/>
              <a:gd name="connsiteX4" fmla="*/ 167716 w 504725"/>
              <a:gd name="connsiteY4" fmla="*/ 12837482 h 12837482"/>
              <a:gd name="connsiteX0" fmla="*/ 236011 w 504725"/>
              <a:gd name="connsiteY0" fmla="*/ 12618751 h 12745676"/>
              <a:gd name="connsiteX1" fmla="*/ 0 w 504725"/>
              <a:gd name="connsiteY1" fmla="*/ 12243730 h 12745676"/>
              <a:gd name="connsiteX2" fmla="*/ 246888 w 504725"/>
              <a:gd name="connsiteY2" fmla="*/ 0 h 12745676"/>
              <a:gd name="connsiteX3" fmla="*/ 504725 w 504725"/>
              <a:gd name="connsiteY3" fmla="*/ 12745676 h 12745676"/>
              <a:gd name="connsiteX4" fmla="*/ 236011 w 504725"/>
              <a:gd name="connsiteY4" fmla="*/ 12618751 h 12745676"/>
              <a:gd name="connsiteX0" fmla="*/ 167715 w 504725"/>
              <a:gd name="connsiteY0" fmla="*/ 12837484 h 12837484"/>
              <a:gd name="connsiteX1" fmla="*/ 0 w 504725"/>
              <a:gd name="connsiteY1" fmla="*/ 12243730 h 12837484"/>
              <a:gd name="connsiteX2" fmla="*/ 246888 w 504725"/>
              <a:gd name="connsiteY2" fmla="*/ 0 h 12837484"/>
              <a:gd name="connsiteX3" fmla="*/ 504725 w 504725"/>
              <a:gd name="connsiteY3" fmla="*/ 12745676 h 12837484"/>
              <a:gd name="connsiteX4" fmla="*/ 167715 w 504725"/>
              <a:gd name="connsiteY4" fmla="*/ 12837484 h 12837484"/>
              <a:gd name="connsiteX0" fmla="*/ 168274 w 504725"/>
              <a:gd name="connsiteY0" fmla="*/ 12855771 h 12855771"/>
              <a:gd name="connsiteX1" fmla="*/ 0 w 504725"/>
              <a:gd name="connsiteY1" fmla="*/ 12243730 h 12855771"/>
              <a:gd name="connsiteX2" fmla="*/ 246888 w 504725"/>
              <a:gd name="connsiteY2" fmla="*/ 0 h 12855771"/>
              <a:gd name="connsiteX3" fmla="*/ 504725 w 504725"/>
              <a:gd name="connsiteY3" fmla="*/ 12745676 h 12855771"/>
              <a:gd name="connsiteX4" fmla="*/ 168274 w 504725"/>
              <a:gd name="connsiteY4" fmla="*/ 12855771 h 1285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725" h="12855771">
                <a:moveTo>
                  <a:pt x="168274" y="12855771"/>
                </a:moveTo>
                <a:lnTo>
                  <a:pt x="0" y="12243730"/>
                </a:lnTo>
                <a:lnTo>
                  <a:pt x="246888" y="0"/>
                </a:lnTo>
                <a:lnTo>
                  <a:pt x="504725" y="12745676"/>
                </a:lnTo>
                <a:lnTo>
                  <a:pt x="168274" y="12855771"/>
                </a:lnTo>
                <a:close/>
              </a:path>
            </a:pathLst>
          </a:custGeom>
          <a:solidFill>
            <a:srgbClr val="282F39">
              <a:lumMod val="75000"/>
              <a:lumOff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Calibri" panose="020F0502020204030204"/>
              <a:ea typeface="+mn-ea"/>
              <a:cs typeface="+mn-cs"/>
            </a:endParaRPr>
          </a:p>
        </p:txBody>
      </p:sp>
      <p:sp>
        <p:nvSpPr>
          <p:cNvPr id="4" name="Oval 2">
            <a:extLst>
              <a:ext uri="{FF2B5EF4-FFF2-40B4-BE49-F238E27FC236}">
                <a16:creationId xmlns:a16="http://schemas.microsoft.com/office/drawing/2014/main" id="{8814463A-D35A-4BA9-8052-DA1586A65673}"/>
              </a:ext>
            </a:extLst>
          </p:cNvPr>
          <p:cNvSpPr/>
          <p:nvPr/>
        </p:nvSpPr>
        <p:spPr>
          <a:xfrm>
            <a:off x="8503317" y="4649139"/>
            <a:ext cx="919158" cy="541987"/>
          </a:xfrm>
          <a:prstGeom prst="ellipse">
            <a:avLst/>
          </a:prstGeom>
          <a:solidFill>
            <a:srgbClr val="C2C923"/>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6" name="Oval 11">
            <a:extLst>
              <a:ext uri="{FF2B5EF4-FFF2-40B4-BE49-F238E27FC236}">
                <a16:creationId xmlns:a16="http://schemas.microsoft.com/office/drawing/2014/main" id="{F15828BE-763B-4BFF-9C60-C8FDE527AE24}"/>
              </a:ext>
            </a:extLst>
          </p:cNvPr>
          <p:cNvSpPr/>
          <p:nvPr/>
        </p:nvSpPr>
        <p:spPr>
          <a:xfrm>
            <a:off x="6456724" y="4313780"/>
            <a:ext cx="797819" cy="470439"/>
          </a:xfrm>
          <a:prstGeom prst="ellipse">
            <a:avLst/>
          </a:prstGeom>
          <a:solidFill>
            <a:srgbClr val="42AFB6"/>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7" name="Oval 12">
            <a:extLst>
              <a:ext uri="{FF2B5EF4-FFF2-40B4-BE49-F238E27FC236}">
                <a16:creationId xmlns:a16="http://schemas.microsoft.com/office/drawing/2014/main" id="{14CEA324-95AF-4D2B-8827-80C73810DE8F}"/>
              </a:ext>
            </a:extLst>
          </p:cNvPr>
          <p:cNvSpPr/>
          <p:nvPr/>
        </p:nvSpPr>
        <p:spPr>
          <a:xfrm>
            <a:off x="4318289" y="4103910"/>
            <a:ext cx="671411" cy="395901"/>
          </a:xfrm>
          <a:prstGeom prst="ellipse">
            <a:avLst/>
          </a:prstGeom>
          <a:solidFill>
            <a:srgbClr val="CB1B4A"/>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8" name="Oval 13">
            <a:extLst>
              <a:ext uri="{FF2B5EF4-FFF2-40B4-BE49-F238E27FC236}">
                <a16:creationId xmlns:a16="http://schemas.microsoft.com/office/drawing/2014/main" id="{9DF16853-BF82-4076-84A9-584936A1B8B1}"/>
              </a:ext>
            </a:extLst>
          </p:cNvPr>
          <p:cNvSpPr/>
          <p:nvPr/>
        </p:nvSpPr>
        <p:spPr>
          <a:xfrm>
            <a:off x="2339332" y="3827236"/>
            <a:ext cx="542157" cy="319685"/>
          </a:xfrm>
          <a:prstGeom prst="ellipse">
            <a:avLst/>
          </a:prstGeom>
          <a:solidFill>
            <a:srgbClr val="FCB414"/>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9" name="Oval 14">
            <a:extLst>
              <a:ext uri="{FF2B5EF4-FFF2-40B4-BE49-F238E27FC236}">
                <a16:creationId xmlns:a16="http://schemas.microsoft.com/office/drawing/2014/main" id="{B644C2AA-5B91-4DE2-98C4-BF210CEBCFE8}"/>
              </a:ext>
            </a:extLst>
          </p:cNvPr>
          <p:cNvSpPr/>
          <p:nvPr/>
        </p:nvSpPr>
        <p:spPr>
          <a:xfrm>
            <a:off x="426889" y="3324656"/>
            <a:ext cx="440611" cy="259808"/>
          </a:xfrm>
          <a:prstGeom prst="ellipse">
            <a:avLst/>
          </a:prstGeom>
          <a:solidFill>
            <a:srgbClr val="007A7D"/>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10" name="Rectangle: Rounded Corners 4">
            <a:extLst>
              <a:ext uri="{FF2B5EF4-FFF2-40B4-BE49-F238E27FC236}">
                <a16:creationId xmlns:a16="http://schemas.microsoft.com/office/drawing/2014/main" id="{8ED6800A-FD7A-47F2-83B9-4268725530FF}"/>
              </a:ext>
            </a:extLst>
          </p:cNvPr>
          <p:cNvSpPr/>
          <p:nvPr/>
        </p:nvSpPr>
        <p:spPr>
          <a:xfrm>
            <a:off x="8918479" y="3781101"/>
            <a:ext cx="111372" cy="878498"/>
          </a:xfrm>
          <a:prstGeom prst="roundRect">
            <a:avLst>
              <a:gd name="adj" fmla="val 50000"/>
            </a:avLst>
          </a:prstGeom>
          <a:solidFill>
            <a:srgbClr val="C2C923">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11" name="Rectangle: Rounded Corners 17">
            <a:extLst>
              <a:ext uri="{FF2B5EF4-FFF2-40B4-BE49-F238E27FC236}">
                <a16:creationId xmlns:a16="http://schemas.microsoft.com/office/drawing/2014/main" id="{69636F4D-31BE-4436-B1D8-96A0BA208778}"/>
              </a:ext>
            </a:extLst>
          </p:cNvPr>
          <p:cNvSpPr/>
          <p:nvPr/>
        </p:nvSpPr>
        <p:spPr>
          <a:xfrm>
            <a:off x="6824791" y="3377947"/>
            <a:ext cx="87194" cy="923913"/>
          </a:xfrm>
          <a:prstGeom prst="roundRect">
            <a:avLst>
              <a:gd name="adj" fmla="val 50000"/>
            </a:avLst>
          </a:prstGeom>
          <a:solidFill>
            <a:srgbClr val="42AFB6">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12" name="Rectangle: Rounded Corners 18">
            <a:extLst>
              <a:ext uri="{FF2B5EF4-FFF2-40B4-BE49-F238E27FC236}">
                <a16:creationId xmlns:a16="http://schemas.microsoft.com/office/drawing/2014/main" id="{5F56A5E0-BE8C-4B40-B64F-28D4253240EF}"/>
              </a:ext>
            </a:extLst>
          </p:cNvPr>
          <p:cNvSpPr/>
          <p:nvPr/>
        </p:nvSpPr>
        <p:spPr>
          <a:xfrm>
            <a:off x="4617930" y="3085333"/>
            <a:ext cx="70013" cy="1013312"/>
          </a:xfrm>
          <a:prstGeom prst="roundRect">
            <a:avLst>
              <a:gd name="adj" fmla="val 50000"/>
            </a:avLst>
          </a:prstGeom>
          <a:solidFill>
            <a:srgbClr val="CB1B4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13" name="Rectangle: Rounded Corners 19">
            <a:extLst>
              <a:ext uri="{FF2B5EF4-FFF2-40B4-BE49-F238E27FC236}">
                <a16:creationId xmlns:a16="http://schemas.microsoft.com/office/drawing/2014/main" id="{A95CB270-A74B-49E6-9E80-F18C23F3D8D1}"/>
              </a:ext>
            </a:extLst>
          </p:cNvPr>
          <p:cNvSpPr/>
          <p:nvPr/>
        </p:nvSpPr>
        <p:spPr>
          <a:xfrm>
            <a:off x="2575405" y="2922197"/>
            <a:ext cx="70013" cy="896127"/>
          </a:xfrm>
          <a:prstGeom prst="roundRect">
            <a:avLst>
              <a:gd name="adj" fmla="val 50000"/>
            </a:avLst>
          </a:prstGeom>
          <a:solidFill>
            <a:srgbClr val="FCB414">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14" name="Rectangle: Rounded Corners 20">
            <a:extLst>
              <a:ext uri="{FF2B5EF4-FFF2-40B4-BE49-F238E27FC236}">
                <a16:creationId xmlns:a16="http://schemas.microsoft.com/office/drawing/2014/main" id="{55232225-9D6C-43FA-ACB3-DC0C704C8BAA}"/>
              </a:ext>
            </a:extLst>
          </p:cNvPr>
          <p:cNvSpPr/>
          <p:nvPr/>
        </p:nvSpPr>
        <p:spPr>
          <a:xfrm>
            <a:off x="612189" y="2585214"/>
            <a:ext cx="70013" cy="771137"/>
          </a:xfrm>
          <a:prstGeom prst="roundRect">
            <a:avLst>
              <a:gd name="adj" fmla="val 50000"/>
            </a:avLst>
          </a:prstGeom>
          <a:solidFill>
            <a:srgbClr val="007A7D">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15" name="Rectangle 22">
            <a:extLst>
              <a:ext uri="{FF2B5EF4-FFF2-40B4-BE49-F238E27FC236}">
                <a16:creationId xmlns:a16="http://schemas.microsoft.com/office/drawing/2014/main" id="{60F60EF9-D04B-4D45-B6CC-6230FB64F054}"/>
              </a:ext>
            </a:extLst>
          </p:cNvPr>
          <p:cNvSpPr/>
          <p:nvPr/>
        </p:nvSpPr>
        <p:spPr>
          <a:xfrm>
            <a:off x="85527" y="1114778"/>
            <a:ext cx="1123338" cy="62664"/>
          </a:xfrm>
          <a:prstGeom prst="rect">
            <a:avLst/>
          </a:prstGeom>
          <a:solidFill>
            <a:srgbClr val="007A7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16" name="TextBox 24">
            <a:extLst>
              <a:ext uri="{FF2B5EF4-FFF2-40B4-BE49-F238E27FC236}">
                <a16:creationId xmlns:a16="http://schemas.microsoft.com/office/drawing/2014/main" id="{5889C478-A7A0-480D-8E59-57DC711DA591}"/>
              </a:ext>
            </a:extLst>
          </p:cNvPr>
          <p:cNvSpPr txBox="1"/>
          <p:nvPr/>
        </p:nvSpPr>
        <p:spPr>
          <a:xfrm>
            <a:off x="0" y="1630175"/>
            <a:ext cx="1228360" cy="292388"/>
          </a:xfrm>
          <a:prstGeom prst="rect">
            <a:avLst/>
          </a:prstGeom>
          <a:noFill/>
        </p:spPr>
        <p:txBody>
          <a:bodyPr wrap="square" rtlCol="0">
            <a:spAutoFit/>
          </a:bodyPr>
          <a:lstStyle/>
          <a:p>
            <a:pPr algn="ctr">
              <a:defRPr/>
            </a:pPr>
            <a:r>
              <a:rPr lang="en-US" sz="1300" dirty="0" err="1" smtClean="0">
                <a:solidFill>
                  <a:schemeClr val="bg2">
                    <a:lumMod val="10000"/>
                  </a:schemeClr>
                </a:solidFill>
                <a:latin typeface="Times New Roman" panose="02020603050405020304" pitchFamily="18" charset="0"/>
                <a:cs typeface="Times New Roman" panose="02020603050405020304" pitchFamily="18" charset="0"/>
              </a:rPr>
              <a:t>Enfoque</a:t>
            </a:r>
            <a:r>
              <a:rPr lang="en-US" sz="13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1300" dirty="0" err="1" smtClean="0">
                <a:solidFill>
                  <a:schemeClr val="bg2">
                    <a:lumMod val="10000"/>
                  </a:schemeClr>
                </a:solidFill>
                <a:latin typeface="Times New Roman" panose="02020603050405020304" pitchFamily="18" charset="0"/>
                <a:cs typeface="Times New Roman" panose="02020603050405020304" pitchFamily="18" charset="0"/>
              </a:rPr>
              <a:t>Mixto</a:t>
            </a:r>
            <a:endParaRPr lang="en-GB" sz="1300" dirty="0">
              <a:solidFill>
                <a:schemeClr val="bg2">
                  <a:lumMod val="10000"/>
                </a:schemeClr>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17" name="TextBox 25">
            <a:extLst>
              <a:ext uri="{FF2B5EF4-FFF2-40B4-BE49-F238E27FC236}">
                <a16:creationId xmlns:a16="http://schemas.microsoft.com/office/drawing/2014/main" id="{A58199A3-8787-4B04-ABE2-7377D8EB0E1C}"/>
              </a:ext>
            </a:extLst>
          </p:cNvPr>
          <p:cNvSpPr txBox="1"/>
          <p:nvPr/>
        </p:nvSpPr>
        <p:spPr>
          <a:xfrm>
            <a:off x="0" y="417810"/>
            <a:ext cx="1330036" cy="615553"/>
          </a:xfrm>
          <a:prstGeom prst="rect">
            <a:avLst/>
          </a:prstGeom>
          <a:noFill/>
        </p:spPr>
        <p:txBody>
          <a:bodyPr wrap="square" rtlCol="0">
            <a:spAutoFit/>
          </a:bodyPr>
          <a:lstStyle/>
          <a:p>
            <a:pPr algn="ctr">
              <a:defRPr/>
            </a:pPr>
            <a:r>
              <a:rPr lang="en-US" sz="1700" b="1" dirty="0" err="1" smtClean="0">
                <a:solidFill>
                  <a:srgbClr val="282F39"/>
                </a:solidFill>
                <a:latin typeface="Open Sans" panose="020B0606030504020204" pitchFamily="34" charset="0"/>
              </a:rPr>
              <a:t>Enfoque</a:t>
            </a:r>
            <a:r>
              <a:rPr lang="en-US" sz="1700" b="1" dirty="0" smtClean="0">
                <a:solidFill>
                  <a:srgbClr val="282F39"/>
                </a:solidFill>
                <a:latin typeface="Open Sans" panose="020B0606030504020204" pitchFamily="34" charset="0"/>
              </a:rPr>
              <a:t> de </a:t>
            </a:r>
            <a:r>
              <a:rPr lang="en-US" sz="1700" b="1" dirty="0" err="1" smtClean="0">
                <a:solidFill>
                  <a:srgbClr val="282F39"/>
                </a:solidFill>
                <a:latin typeface="Open Sans" panose="020B0606030504020204" pitchFamily="34" charset="0"/>
              </a:rPr>
              <a:t>investigacion</a:t>
            </a:r>
            <a:endParaRPr lang="en-GB" sz="1700" b="1"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18" name="Rectangle 27">
            <a:extLst>
              <a:ext uri="{FF2B5EF4-FFF2-40B4-BE49-F238E27FC236}">
                <a16:creationId xmlns:a16="http://schemas.microsoft.com/office/drawing/2014/main" id="{CA7E7BDC-0FE8-4FBC-BFB2-886DA2ECCD16}"/>
              </a:ext>
            </a:extLst>
          </p:cNvPr>
          <p:cNvSpPr/>
          <p:nvPr/>
        </p:nvSpPr>
        <p:spPr>
          <a:xfrm>
            <a:off x="85527" y="2577817"/>
            <a:ext cx="1123338" cy="62664"/>
          </a:xfrm>
          <a:prstGeom prst="rect">
            <a:avLst/>
          </a:prstGeom>
          <a:solidFill>
            <a:srgbClr val="007A7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19" name="Rectangle 28">
            <a:extLst>
              <a:ext uri="{FF2B5EF4-FFF2-40B4-BE49-F238E27FC236}">
                <a16:creationId xmlns:a16="http://schemas.microsoft.com/office/drawing/2014/main" id="{79D279D1-58E0-4FA5-AC78-9B45B7956430}"/>
              </a:ext>
            </a:extLst>
          </p:cNvPr>
          <p:cNvSpPr/>
          <p:nvPr/>
        </p:nvSpPr>
        <p:spPr>
          <a:xfrm>
            <a:off x="8401227" y="2320629"/>
            <a:ext cx="1123338" cy="62664"/>
          </a:xfrm>
          <a:prstGeom prst="rect">
            <a:avLst/>
          </a:prstGeom>
          <a:solidFill>
            <a:srgbClr val="C2C9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20" name="TextBox 29">
            <a:extLst>
              <a:ext uri="{FF2B5EF4-FFF2-40B4-BE49-F238E27FC236}">
                <a16:creationId xmlns:a16="http://schemas.microsoft.com/office/drawing/2014/main" id="{76DEF1CD-CFFB-4BA4-A688-0ECE97AF0906}"/>
              </a:ext>
            </a:extLst>
          </p:cNvPr>
          <p:cNvSpPr txBox="1"/>
          <p:nvPr/>
        </p:nvSpPr>
        <p:spPr>
          <a:xfrm>
            <a:off x="8315702" y="2786388"/>
            <a:ext cx="1301952" cy="292388"/>
          </a:xfrm>
          <a:prstGeom prst="rect">
            <a:avLst/>
          </a:prstGeom>
          <a:noFill/>
        </p:spPr>
        <p:txBody>
          <a:bodyPr wrap="square" rtlCol="0">
            <a:spAutoFit/>
          </a:bodyPr>
          <a:lstStyle/>
          <a:p>
            <a:pPr algn="ctr">
              <a:defRPr/>
            </a:pPr>
            <a:r>
              <a:rPr lang="en-GB" sz="1300" dirty="0" smtClean="0">
                <a:solidFill>
                  <a:srgbClr val="282F39"/>
                </a:solidFill>
                <a:latin typeface="Times New Roman" panose="02020603050405020304" pitchFamily="18" charset="0"/>
                <a:ea typeface="Noto Sans" panose="020B0502040504020204" pitchFamily="34"/>
                <a:cs typeface="Times New Roman" panose="02020603050405020304" pitchFamily="18" charset="0"/>
              </a:rPr>
              <a:t>No experimental</a:t>
            </a:r>
            <a:endParaRPr lang="en-GB" sz="1300" dirty="0">
              <a:solidFill>
                <a:srgbClr val="282F39"/>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21" name="TextBox 30">
            <a:extLst>
              <a:ext uri="{FF2B5EF4-FFF2-40B4-BE49-F238E27FC236}">
                <a16:creationId xmlns:a16="http://schemas.microsoft.com/office/drawing/2014/main" id="{DD6CEA0D-4A05-4954-907C-EA61B06BB0BC}"/>
              </a:ext>
            </a:extLst>
          </p:cNvPr>
          <p:cNvSpPr txBox="1"/>
          <p:nvPr/>
        </p:nvSpPr>
        <p:spPr>
          <a:xfrm>
            <a:off x="8315701" y="1382016"/>
            <a:ext cx="1177740" cy="877163"/>
          </a:xfrm>
          <a:prstGeom prst="rect">
            <a:avLst/>
          </a:prstGeom>
          <a:noFill/>
        </p:spPr>
        <p:txBody>
          <a:bodyPr wrap="square" rtlCol="0">
            <a:spAutoFit/>
          </a:bodyPr>
          <a:lstStyle/>
          <a:p>
            <a:pPr algn="ctr">
              <a:defRPr/>
            </a:pPr>
            <a:r>
              <a:rPr lang="en-US" sz="1700" b="1" dirty="0" err="1" smtClean="0">
                <a:solidFill>
                  <a:srgbClr val="282F39"/>
                </a:solidFill>
                <a:latin typeface="Open Sans" panose="020B0606030504020204" pitchFamily="34" charset="0"/>
              </a:rPr>
              <a:t>Por</a:t>
            </a:r>
            <a:r>
              <a:rPr lang="en-US" sz="1700" b="1" dirty="0" smtClean="0">
                <a:solidFill>
                  <a:srgbClr val="282F39"/>
                </a:solidFill>
                <a:latin typeface="Open Sans" panose="020B0606030504020204" pitchFamily="34" charset="0"/>
              </a:rPr>
              <a:t> el control de las variables</a:t>
            </a:r>
            <a:endParaRPr lang="en-GB" sz="1700" b="1"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22" name="Rectangle 31">
            <a:extLst>
              <a:ext uri="{FF2B5EF4-FFF2-40B4-BE49-F238E27FC236}">
                <a16:creationId xmlns:a16="http://schemas.microsoft.com/office/drawing/2014/main" id="{C1361391-0CBD-4CF8-834E-3B0A825D1CFF}"/>
              </a:ext>
            </a:extLst>
          </p:cNvPr>
          <p:cNvSpPr/>
          <p:nvPr/>
        </p:nvSpPr>
        <p:spPr>
          <a:xfrm>
            <a:off x="8401227" y="3783668"/>
            <a:ext cx="1123338" cy="62664"/>
          </a:xfrm>
          <a:prstGeom prst="rect">
            <a:avLst/>
          </a:prstGeom>
          <a:solidFill>
            <a:srgbClr val="C2C9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23" name="Rectangle 32">
            <a:extLst>
              <a:ext uri="{FF2B5EF4-FFF2-40B4-BE49-F238E27FC236}">
                <a16:creationId xmlns:a16="http://schemas.microsoft.com/office/drawing/2014/main" id="{2A5041F9-6CEF-4A5E-A6DF-7C5CD0ED4263}"/>
              </a:ext>
            </a:extLst>
          </p:cNvPr>
          <p:cNvSpPr/>
          <p:nvPr/>
        </p:nvSpPr>
        <p:spPr>
          <a:xfrm>
            <a:off x="6293965" y="1910334"/>
            <a:ext cx="1123338" cy="62664"/>
          </a:xfrm>
          <a:prstGeom prst="rect">
            <a:avLst/>
          </a:prstGeom>
          <a:solidFill>
            <a:srgbClr val="42AFB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24" name="TextBox 33">
            <a:extLst>
              <a:ext uri="{FF2B5EF4-FFF2-40B4-BE49-F238E27FC236}">
                <a16:creationId xmlns:a16="http://schemas.microsoft.com/office/drawing/2014/main" id="{88E9B94E-4850-4659-8E27-3BC2FFAE24DD}"/>
              </a:ext>
            </a:extLst>
          </p:cNvPr>
          <p:cNvSpPr txBox="1"/>
          <p:nvPr/>
        </p:nvSpPr>
        <p:spPr>
          <a:xfrm>
            <a:off x="6230980" y="2509482"/>
            <a:ext cx="1228360" cy="292388"/>
          </a:xfrm>
          <a:prstGeom prst="rect">
            <a:avLst/>
          </a:prstGeom>
          <a:noFill/>
        </p:spPr>
        <p:txBody>
          <a:bodyPr wrap="square" rtlCol="0">
            <a:spAutoFit/>
          </a:bodyPr>
          <a:lstStyle/>
          <a:p>
            <a:pPr algn="ctr">
              <a:defRPr/>
            </a:pPr>
            <a:r>
              <a:rPr lang="en-US" sz="1300" dirty="0" err="1" smtClean="0">
                <a:solidFill>
                  <a:srgbClr val="282F39"/>
                </a:solidFill>
                <a:latin typeface="Times New Roman" panose="02020603050405020304" pitchFamily="18" charset="0"/>
                <a:cs typeface="Times New Roman" panose="02020603050405020304" pitchFamily="18" charset="0"/>
              </a:rPr>
              <a:t>Analisis</a:t>
            </a:r>
            <a:r>
              <a:rPr lang="en-US" sz="1300" dirty="0" smtClean="0">
                <a:solidFill>
                  <a:srgbClr val="282F39"/>
                </a:solidFill>
                <a:latin typeface="Times New Roman" panose="02020603050405020304" pitchFamily="18" charset="0"/>
                <a:cs typeface="Times New Roman" panose="02020603050405020304" pitchFamily="18" charset="0"/>
              </a:rPr>
              <a:t> </a:t>
            </a:r>
            <a:r>
              <a:rPr lang="en-US" sz="1300" dirty="0" err="1" smtClean="0">
                <a:solidFill>
                  <a:srgbClr val="282F39"/>
                </a:solidFill>
                <a:latin typeface="Times New Roman" panose="02020603050405020304" pitchFamily="18" charset="0"/>
                <a:cs typeface="Times New Roman" panose="02020603050405020304" pitchFamily="18" charset="0"/>
              </a:rPr>
              <a:t>Insitu</a:t>
            </a:r>
            <a:r>
              <a:rPr lang="en-US" sz="1300" dirty="0" smtClean="0">
                <a:solidFill>
                  <a:srgbClr val="282F39"/>
                </a:solidFill>
                <a:latin typeface="Times New Roman" panose="02020603050405020304" pitchFamily="18" charset="0"/>
                <a:cs typeface="Times New Roman" panose="02020603050405020304" pitchFamily="18" charset="0"/>
              </a:rPr>
              <a:t> </a:t>
            </a:r>
            <a:endParaRPr lang="en-GB" sz="1300" dirty="0">
              <a:solidFill>
                <a:srgbClr val="282F39"/>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25" name="TextBox 34">
            <a:extLst>
              <a:ext uri="{FF2B5EF4-FFF2-40B4-BE49-F238E27FC236}">
                <a16:creationId xmlns:a16="http://schemas.microsoft.com/office/drawing/2014/main" id="{C1017F37-573F-44BB-B218-FB07C10B4665}"/>
              </a:ext>
            </a:extLst>
          </p:cNvPr>
          <p:cNvSpPr txBox="1"/>
          <p:nvPr/>
        </p:nvSpPr>
        <p:spPr>
          <a:xfrm>
            <a:off x="6096339" y="985084"/>
            <a:ext cx="1355010" cy="877163"/>
          </a:xfrm>
          <a:prstGeom prst="rect">
            <a:avLst/>
          </a:prstGeom>
          <a:noFill/>
        </p:spPr>
        <p:txBody>
          <a:bodyPr wrap="square" rtlCol="0">
            <a:spAutoFit/>
          </a:bodyPr>
          <a:lstStyle/>
          <a:p>
            <a:pPr algn="ctr">
              <a:defRPr/>
            </a:pPr>
            <a:r>
              <a:rPr lang="en-US" sz="1700" b="1" dirty="0" err="1" smtClean="0">
                <a:solidFill>
                  <a:srgbClr val="282F39"/>
                </a:solidFill>
                <a:latin typeface="Open Sans" panose="020B0606030504020204" pitchFamily="34" charset="0"/>
              </a:rPr>
              <a:t>Por</a:t>
            </a:r>
            <a:r>
              <a:rPr lang="en-US" sz="1700" b="1" dirty="0" smtClean="0">
                <a:solidFill>
                  <a:srgbClr val="282F39"/>
                </a:solidFill>
                <a:latin typeface="Open Sans" panose="020B0606030504020204" pitchFamily="34" charset="0"/>
              </a:rPr>
              <a:t> las </a:t>
            </a:r>
            <a:r>
              <a:rPr lang="en-US" sz="1700" b="1" dirty="0" err="1" smtClean="0">
                <a:solidFill>
                  <a:srgbClr val="282F39"/>
                </a:solidFill>
                <a:latin typeface="Open Sans" panose="020B0606030504020204" pitchFamily="34" charset="0"/>
              </a:rPr>
              <a:t>unidades</a:t>
            </a:r>
            <a:r>
              <a:rPr lang="en-US" sz="1700" b="1" dirty="0" smtClean="0">
                <a:solidFill>
                  <a:srgbClr val="282F39"/>
                </a:solidFill>
                <a:latin typeface="Open Sans" panose="020B0606030504020204" pitchFamily="34" charset="0"/>
              </a:rPr>
              <a:t> de </a:t>
            </a:r>
            <a:r>
              <a:rPr lang="en-US" sz="1700" b="1" dirty="0" err="1" smtClean="0">
                <a:solidFill>
                  <a:srgbClr val="282F39"/>
                </a:solidFill>
                <a:latin typeface="Open Sans" panose="020B0606030504020204" pitchFamily="34" charset="0"/>
              </a:rPr>
              <a:t>analisis</a:t>
            </a:r>
            <a:endParaRPr lang="en-GB" sz="1700" b="1"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26" name="Rectangle 35">
            <a:extLst>
              <a:ext uri="{FF2B5EF4-FFF2-40B4-BE49-F238E27FC236}">
                <a16:creationId xmlns:a16="http://schemas.microsoft.com/office/drawing/2014/main" id="{4A26F89D-F038-4EB2-9378-A7A45A572EFB}"/>
              </a:ext>
            </a:extLst>
          </p:cNvPr>
          <p:cNvSpPr/>
          <p:nvPr/>
        </p:nvSpPr>
        <p:spPr>
          <a:xfrm>
            <a:off x="6293965" y="3373373"/>
            <a:ext cx="1123338" cy="62664"/>
          </a:xfrm>
          <a:prstGeom prst="rect">
            <a:avLst/>
          </a:prstGeom>
          <a:solidFill>
            <a:srgbClr val="42AFB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27" name="Rectangle 36">
            <a:extLst>
              <a:ext uri="{FF2B5EF4-FFF2-40B4-BE49-F238E27FC236}">
                <a16:creationId xmlns:a16="http://schemas.microsoft.com/office/drawing/2014/main" id="{B50EBAE6-1DF9-485B-9020-DF3BD1609834}"/>
              </a:ext>
            </a:extLst>
          </p:cNvPr>
          <p:cNvSpPr/>
          <p:nvPr/>
        </p:nvSpPr>
        <p:spPr>
          <a:xfrm>
            <a:off x="4069471" y="1605687"/>
            <a:ext cx="1123338" cy="62664"/>
          </a:xfrm>
          <a:prstGeom prst="rect">
            <a:avLst/>
          </a:prstGeom>
          <a:solidFill>
            <a:srgbClr val="CB1B4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28" name="TextBox 37">
            <a:extLst>
              <a:ext uri="{FF2B5EF4-FFF2-40B4-BE49-F238E27FC236}">
                <a16:creationId xmlns:a16="http://schemas.microsoft.com/office/drawing/2014/main" id="{C15F3967-E1CA-490D-B08C-D7A05E120741}"/>
              </a:ext>
            </a:extLst>
          </p:cNvPr>
          <p:cNvSpPr txBox="1"/>
          <p:nvPr/>
        </p:nvSpPr>
        <p:spPr>
          <a:xfrm>
            <a:off x="4003751" y="1963147"/>
            <a:ext cx="1228360" cy="692497"/>
          </a:xfrm>
          <a:prstGeom prst="rect">
            <a:avLst/>
          </a:prstGeom>
          <a:noFill/>
        </p:spPr>
        <p:txBody>
          <a:bodyPr wrap="square" rtlCol="0">
            <a:spAutoFit/>
          </a:bodyPr>
          <a:lstStyle/>
          <a:p>
            <a:pPr algn="ctr">
              <a:defRPr/>
            </a:pPr>
            <a:r>
              <a:rPr lang="en-US" sz="1300" dirty="0" smtClean="0">
                <a:solidFill>
                  <a:schemeClr val="bg2">
                    <a:lumMod val="10000"/>
                  </a:schemeClr>
                </a:solidFill>
                <a:latin typeface="Times New Roman" panose="02020603050405020304" pitchFamily="18" charset="0"/>
                <a:cs typeface="Times New Roman" panose="02020603050405020304" pitchFamily="18" charset="0"/>
              </a:rPr>
              <a:t>Fuente de </a:t>
            </a:r>
            <a:r>
              <a:rPr lang="en-US" sz="1300" dirty="0" err="1" smtClean="0">
                <a:solidFill>
                  <a:schemeClr val="bg2">
                    <a:lumMod val="10000"/>
                  </a:schemeClr>
                </a:solidFill>
                <a:latin typeface="Times New Roman" panose="02020603050405020304" pitchFamily="18" charset="0"/>
                <a:cs typeface="Times New Roman" panose="02020603050405020304" pitchFamily="18" charset="0"/>
              </a:rPr>
              <a:t>informacion</a:t>
            </a:r>
            <a:r>
              <a:rPr lang="en-US" sz="1300" dirty="0" smtClean="0">
                <a:solidFill>
                  <a:schemeClr val="bg2">
                    <a:lumMod val="10000"/>
                  </a:schemeClr>
                </a:solidFill>
                <a:latin typeface="Times New Roman" panose="02020603050405020304" pitchFamily="18" charset="0"/>
                <a:cs typeface="Times New Roman" panose="02020603050405020304" pitchFamily="18" charset="0"/>
              </a:rPr>
              <a:t> documental</a:t>
            </a:r>
            <a:endParaRPr lang="en-GB" sz="1300" dirty="0">
              <a:solidFill>
                <a:schemeClr val="bg2">
                  <a:lumMod val="10000"/>
                </a:schemeClr>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29" name="TextBox 38">
            <a:extLst>
              <a:ext uri="{FF2B5EF4-FFF2-40B4-BE49-F238E27FC236}">
                <a16:creationId xmlns:a16="http://schemas.microsoft.com/office/drawing/2014/main" id="{0A4B4E00-D72B-45DB-9FC0-C14F8E586B3B}"/>
              </a:ext>
            </a:extLst>
          </p:cNvPr>
          <p:cNvSpPr txBox="1"/>
          <p:nvPr/>
        </p:nvSpPr>
        <p:spPr>
          <a:xfrm>
            <a:off x="4010213" y="707528"/>
            <a:ext cx="1215433" cy="877163"/>
          </a:xfrm>
          <a:prstGeom prst="rect">
            <a:avLst/>
          </a:prstGeom>
          <a:noFill/>
        </p:spPr>
        <p:txBody>
          <a:bodyPr wrap="square" rtlCol="0">
            <a:spAutoFit/>
          </a:bodyPr>
          <a:lstStyle/>
          <a:p>
            <a:pPr algn="ctr">
              <a:defRPr/>
            </a:pPr>
            <a:r>
              <a:rPr lang="en-US" sz="1700" b="1" dirty="0" err="1" smtClean="0">
                <a:solidFill>
                  <a:srgbClr val="282F39"/>
                </a:solidFill>
                <a:latin typeface="Open Sans" panose="020B0606030504020204" pitchFamily="34" charset="0"/>
              </a:rPr>
              <a:t>Por</a:t>
            </a:r>
            <a:r>
              <a:rPr lang="en-US" sz="1700" b="1" dirty="0" smtClean="0">
                <a:solidFill>
                  <a:srgbClr val="282F39"/>
                </a:solidFill>
                <a:latin typeface="Open Sans" panose="020B0606030504020204" pitchFamily="34" charset="0"/>
              </a:rPr>
              <a:t> las </a:t>
            </a:r>
            <a:r>
              <a:rPr lang="en-US" sz="1700" b="1" dirty="0" err="1" smtClean="0">
                <a:solidFill>
                  <a:srgbClr val="282F39"/>
                </a:solidFill>
                <a:latin typeface="Open Sans" panose="020B0606030504020204" pitchFamily="34" charset="0"/>
              </a:rPr>
              <a:t>fuentes</a:t>
            </a:r>
            <a:r>
              <a:rPr lang="en-US" sz="1700" b="1" dirty="0" smtClean="0">
                <a:solidFill>
                  <a:srgbClr val="282F39"/>
                </a:solidFill>
                <a:latin typeface="Open Sans" panose="020B0606030504020204" pitchFamily="34" charset="0"/>
              </a:rPr>
              <a:t> de </a:t>
            </a:r>
            <a:r>
              <a:rPr lang="en-US" sz="1700" b="1" dirty="0" err="1" smtClean="0">
                <a:solidFill>
                  <a:srgbClr val="282F39"/>
                </a:solidFill>
                <a:latin typeface="Open Sans" panose="020B0606030504020204" pitchFamily="34" charset="0"/>
              </a:rPr>
              <a:t>informacion</a:t>
            </a:r>
            <a:endParaRPr lang="en-GB" sz="1700" b="1"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30" name="Rectangle 39">
            <a:extLst>
              <a:ext uri="{FF2B5EF4-FFF2-40B4-BE49-F238E27FC236}">
                <a16:creationId xmlns:a16="http://schemas.microsoft.com/office/drawing/2014/main" id="{52FBA1A1-12B0-44EF-9821-ECC6AC55077A}"/>
              </a:ext>
            </a:extLst>
          </p:cNvPr>
          <p:cNvSpPr/>
          <p:nvPr/>
        </p:nvSpPr>
        <p:spPr>
          <a:xfrm>
            <a:off x="4069471" y="3068726"/>
            <a:ext cx="1123338" cy="62664"/>
          </a:xfrm>
          <a:prstGeom prst="rect">
            <a:avLst/>
          </a:prstGeom>
          <a:solidFill>
            <a:srgbClr val="CB1B4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31" name="Rectangle 40">
            <a:extLst>
              <a:ext uri="{FF2B5EF4-FFF2-40B4-BE49-F238E27FC236}">
                <a16:creationId xmlns:a16="http://schemas.microsoft.com/office/drawing/2014/main" id="{F11112B9-4A31-4347-8469-FDF9915458A3}"/>
              </a:ext>
            </a:extLst>
          </p:cNvPr>
          <p:cNvSpPr/>
          <p:nvPr/>
        </p:nvSpPr>
        <p:spPr>
          <a:xfrm>
            <a:off x="2033895" y="1459693"/>
            <a:ext cx="1123338" cy="62664"/>
          </a:xfrm>
          <a:prstGeom prst="rect">
            <a:avLst/>
          </a:prstGeom>
          <a:solidFill>
            <a:srgbClr val="FCB4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32" name="TextBox 41">
            <a:extLst>
              <a:ext uri="{FF2B5EF4-FFF2-40B4-BE49-F238E27FC236}">
                <a16:creationId xmlns:a16="http://schemas.microsoft.com/office/drawing/2014/main" id="{FAC8765F-89B7-4019-8534-50B61C6CD2E1}"/>
              </a:ext>
            </a:extLst>
          </p:cNvPr>
          <p:cNvSpPr txBox="1"/>
          <p:nvPr/>
        </p:nvSpPr>
        <p:spPr>
          <a:xfrm>
            <a:off x="1996232" y="1887612"/>
            <a:ext cx="1228360" cy="492443"/>
          </a:xfrm>
          <a:prstGeom prst="rect">
            <a:avLst/>
          </a:prstGeom>
          <a:noFill/>
        </p:spPr>
        <p:txBody>
          <a:bodyPr wrap="square" rtlCol="0">
            <a:spAutoFit/>
          </a:bodyPr>
          <a:lstStyle/>
          <a:p>
            <a:pPr algn="ctr">
              <a:defRPr/>
            </a:pPr>
            <a:r>
              <a:rPr lang="en-GB" sz="1300" dirty="0" err="1" smtClean="0">
                <a:solidFill>
                  <a:schemeClr val="bg2">
                    <a:lumMod val="10000"/>
                  </a:schemeClr>
                </a:solidFill>
                <a:latin typeface="Times New Roman" panose="02020603050405020304" pitchFamily="18" charset="0"/>
                <a:ea typeface="Noto Sans" panose="020B0502040504020204" pitchFamily="34"/>
                <a:cs typeface="Times New Roman" panose="02020603050405020304" pitchFamily="18" charset="0"/>
              </a:rPr>
              <a:t>Investigacion</a:t>
            </a:r>
            <a:r>
              <a:rPr lang="en-GB" sz="1300" dirty="0" smtClean="0">
                <a:solidFill>
                  <a:schemeClr val="bg2">
                    <a:lumMod val="10000"/>
                  </a:schemeClr>
                </a:solidFill>
                <a:latin typeface="Times New Roman" panose="02020603050405020304" pitchFamily="18" charset="0"/>
                <a:ea typeface="Noto Sans" panose="020B0502040504020204" pitchFamily="34"/>
                <a:cs typeface="Times New Roman" panose="02020603050405020304" pitchFamily="18" charset="0"/>
              </a:rPr>
              <a:t> </a:t>
            </a:r>
            <a:r>
              <a:rPr lang="en-GB" sz="1300" dirty="0" err="1" smtClean="0">
                <a:solidFill>
                  <a:schemeClr val="bg2">
                    <a:lumMod val="10000"/>
                  </a:schemeClr>
                </a:solidFill>
                <a:latin typeface="Times New Roman" panose="02020603050405020304" pitchFamily="18" charset="0"/>
                <a:ea typeface="Noto Sans" panose="020B0502040504020204" pitchFamily="34"/>
                <a:cs typeface="Times New Roman" panose="02020603050405020304" pitchFamily="18" charset="0"/>
              </a:rPr>
              <a:t>aplicada</a:t>
            </a:r>
            <a:endParaRPr lang="en-GB" sz="1300" dirty="0">
              <a:solidFill>
                <a:schemeClr val="bg2">
                  <a:lumMod val="10000"/>
                </a:schemeClr>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33" name="TextBox 42">
            <a:extLst>
              <a:ext uri="{FF2B5EF4-FFF2-40B4-BE49-F238E27FC236}">
                <a16:creationId xmlns:a16="http://schemas.microsoft.com/office/drawing/2014/main" id="{5963C418-3F6F-449B-B8E4-B842C76E9063}"/>
              </a:ext>
            </a:extLst>
          </p:cNvPr>
          <p:cNvSpPr txBox="1"/>
          <p:nvPr/>
        </p:nvSpPr>
        <p:spPr>
          <a:xfrm>
            <a:off x="1842133" y="1010355"/>
            <a:ext cx="1466544" cy="353943"/>
          </a:xfrm>
          <a:prstGeom prst="rect">
            <a:avLst/>
          </a:prstGeom>
          <a:noFill/>
        </p:spPr>
        <p:txBody>
          <a:bodyPr wrap="square" rtlCol="0">
            <a:spAutoFit/>
          </a:bodyPr>
          <a:lstStyle/>
          <a:p>
            <a:pPr algn="ctr">
              <a:defRPr/>
            </a:pPr>
            <a:r>
              <a:rPr lang="en-US" sz="1700" b="1" dirty="0" err="1" smtClean="0">
                <a:solidFill>
                  <a:srgbClr val="282F39"/>
                </a:solidFill>
                <a:latin typeface="Open Sans" panose="020B0606030504020204" pitchFamily="34" charset="0"/>
              </a:rPr>
              <a:t>Por</a:t>
            </a:r>
            <a:r>
              <a:rPr lang="en-US" sz="1700" b="1" dirty="0" smtClean="0">
                <a:solidFill>
                  <a:srgbClr val="282F39"/>
                </a:solidFill>
                <a:latin typeface="Open Sans" panose="020B0606030504020204" pitchFamily="34" charset="0"/>
              </a:rPr>
              <a:t> </a:t>
            </a:r>
            <a:r>
              <a:rPr lang="en-US" sz="1700" b="1" dirty="0" err="1" smtClean="0">
                <a:solidFill>
                  <a:srgbClr val="282F39"/>
                </a:solidFill>
                <a:latin typeface="Open Sans" panose="020B0606030504020204" pitchFamily="34" charset="0"/>
              </a:rPr>
              <a:t>su</a:t>
            </a:r>
            <a:r>
              <a:rPr lang="en-US" sz="1700" b="1" dirty="0" smtClean="0">
                <a:solidFill>
                  <a:srgbClr val="282F39"/>
                </a:solidFill>
                <a:latin typeface="Open Sans" panose="020B0606030504020204" pitchFamily="34" charset="0"/>
              </a:rPr>
              <a:t> </a:t>
            </a:r>
            <a:r>
              <a:rPr lang="en-US" sz="1700" b="1" dirty="0" err="1" smtClean="0">
                <a:solidFill>
                  <a:srgbClr val="282F39"/>
                </a:solidFill>
                <a:latin typeface="Open Sans" panose="020B0606030504020204" pitchFamily="34" charset="0"/>
              </a:rPr>
              <a:t>finalidad</a:t>
            </a:r>
            <a:endParaRPr lang="en-GB" sz="1700" b="1"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34" name="Rectangle 43">
            <a:extLst>
              <a:ext uri="{FF2B5EF4-FFF2-40B4-BE49-F238E27FC236}">
                <a16:creationId xmlns:a16="http://schemas.microsoft.com/office/drawing/2014/main" id="{A8295272-B5DC-4F04-8E7D-A08793F897F0}"/>
              </a:ext>
            </a:extLst>
          </p:cNvPr>
          <p:cNvSpPr/>
          <p:nvPr/>
        </p:nvSpPr>
        <p:spPr>
          <a:xfrm>
            <a:off x="2033895" y="2922732"/>
            <a:ext cx="1123338" cy="62664"/>
          </a:xfrm>
          <a:prstGeom prst="rect">
            <a:avLst/>
          </a:prstGeom>
          <a:solidFill>
            <a:srgbClr val="FCB4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41" name="Oval 2">
            <a:extLst>
              <a:ext uri="{FF2B5EF4-FFF2-40B4-BE49-F238E27FC236}">
                <a16:creationId xmlns:a16="http://schemas.microsoft.com/office/drawing/2014/main" id="{8814463A-D35A-4BA9-8052-DA1586A65673}"/>
              </a:ext>
            </a:extLst>
          </p:cNvPr>
          <p:cNvSpPr/>
          <p:nvPr/>
        </p:nvSpPr>
        <p:spPr>
          <a:xfrm>
            <a:off x="10748363" y="4932251"/>
            <a:ext cx="919158" cy="541987"/>
          </a:xfrm>
          <a:prstGeom prst="ellipse">
            <a:avLst/>
          </a:prstGeom>
          <a:solidFill>
            <a:schemeClr val="accent6">
              <a:lumMod val="60000"/>
              <a:lumOff val="40000"/>
            </a:scheme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42" name="Rectangle: Rounded Corners 4">
            <a:extLst>
              <a:ext uri="{FF2B5EF4-FFF2-40B4-BE49-F238E27FC236}">
                <a16:creationId xmlns:a16="http://schemas.microsoft.com/office/drawing/2014/main" id="{8ED6800A-FD7A-47F2-83B9-4268725530FF}"/>
              </a:ext>
            </a:extLst>
          </p:cNvPr>
          <p:cNvSpPr/>
          <p:nvPr/>
        </p:nvSpPr>
        <p:spPr>
          <a:xfrm>
            <a:off x="11152256" y="4130035"/>
            <a:ext cx="111372" cy="878498"/>
          </a:xfrm>
          <a:prstGeom prst="roundRect">
            <a:avLst>
              <a:gd name="adj" fmla="val 50000"/>
            </a:avLst>
          </a:prstGeom>
          <a:solidFill>
            <a:schemeClr val="accent6">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43" name="Rectangle 28">
            <a:extLst>
              <a:ext uri="{FF2B5EF4-FFF2-40B4-BE49-F238E27FC236}">
                <a16:creationId xmlns:a16="http://schemas.microsoft.com/office/drawing/2014/main" id="{79D279D1-58E0-4FA5-AC78-9B45B7956430}"/>
              </a:ext>
            </a:extLst>
          </p:cNvPr>
          <p:cNvSpPr/>
          <p:nvPr/>
        </p:nvSpPr>
        <p:spPr>
          <a:xfrm>
            <a:off x="10646273" y="2546485"/>
            <a:ext cx="1123338" cy="62664"/>
          </a:xfrm>
          <a:prstGeom prst="rect">
            <a:avLst/>
          </a:prstGeom>
          <a:solidFill>
            <a:schemeClr val="accent6">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44" name="TextBox 29">
            <a:extLst>
              <a:ext uri="{FF2B5EF4-FFF2-40B4-BE49-F238E27FC236}">
                <a16:creationId xmlns:a16="http://schemas.microsoft.com/office/drawing/2014/main" id="{76DEF1CD-CFFB-4BA4-A688-0ECE97AF0906}"/>
              </a:ext>
            </a:extLst>
          </p:cNvPr>
          <p:cNvSpPr txBox="1"/>
          <p:nvPr/>
        </p:nvSpPr>
        <p:spPr>
          <a:xfrm>
            <a:off x="10518496" y="3079352"/>
            <a:ext cx="1301952" cy="492443"/>
          </a:xfrm>
          <a:prstGeom prst="rect">
            <a:avLst/>
          </a:prstGeom>
          <a:noFill/>
        </p:spPr>
        <p:txBody>
          <a:bodyPr wrap="square" rtlCol="0">
            <a:spAutoFit/>
          </a:bodyPr>
          <a:lstStyle/>
          <a:p>
            <a:pPr algn="ctr">
              <a:defRPr/>
            </a:pPr>
            <a:r>
              <a:rPr lang="en-GB" sz="1300" dirty="0" err="1" smtClean="0">
                <a:solidFill>
                  <a:srgbClr val="282F39"/>
                </a:solidFill>
                <a:latin typeface="Times New Roman" panose="02020603050405020304" pitchFamily="18" charset="0"/>
                <a:ea typeface="Noto Sans" panose="020B0502040504020204" pitchFamily="34"/>
                <a:cs typeface="Times New Roman" panose="02020603050405020304" pitchFamily="18" charset="0"/>
              </a:rPr>
              <a:t>Alcance</a:t>
            </a:r>
            <a:r>
              <a:rPr lang="en-GB" sz="1300" dirty="0" smtClean="0">
                <a:solidFill>
                  <a:srgbClr val="282F39"/>
                </a:solidFill>
                <a:latin typeface="Times New Roman" panose="02020603050405020304" pitchFamily="18" charset="0"/>
                <a:ea typeface="Noto Sans" panose="020B0502040504020204" pitchFamily="34"/>
                <a:cs typeface="Times New Roman" panose="02020603050405020304" pitchFamily="18" charset="0"/>
              </a:rPr>
              <a:t> </a:t>
            </a:r>
            <a:r>
              <a:rPr lang="en-GB" sz="1300" dirty="0" err="1" smtClean="0">
                <a:solidFill>
                  <a:srgbClr val="282F39"/>
                </a:solidFill>
                <a:latin typeface="Times New Roman" panose="02020603050405020304" pitchFamily="18" charset="0"/>
                <a:ea typeface="Noto Sans" panose="020B0502040504020204" pitchFamily="34"/>
                <a:cs typeface="Times New Roman" panose="02020603050405020304" pitchFamily="18" charset="0"/>
              </a:rPr>
              <a:t>Explicativo</a:t>
            </a:r>
            <a:endParaRPr lang="en-GB" sz="1300" dirty="0">
              <a:solidFill>
                <a:srgbClr val="282F39"/>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45" name="TextBox 30">
            <a:extLst>
              <a:ext uri="{FF2B5EF4-FFF2-40B4-BE49-F238E27FC236}">
                <a16:creationId xmlns:a16="http://schemas.microsoft.com/office/drawing/2014/main" id="{DD6CEA0D-4A05-4954-907C-EA61B06BB0BC}"/>
              </a:ext>
            </a:extLst>
          </p:cNvPr>
          <p:cNvSpPr txBox="1"/>
          <p:nvPr/>
        </p:nvSpPr>
        <p:spPr>
          <a:xfrm>
            <a:off x="10580602" y="1554443"/>
            <a:ext cx="1177740" cy="615553"/>
          </a:xfrm>
          <a:prstGeom prst="rect">
            <a:avLst/>
          </a:prstGeom>
          <a:noFill/>
        </p:spPr>
        <p:txBody>
          <a:bodyPr wrap="square" rtlCol="0">
            <a:spAutoFit/>
          </a:bodyPr>
          <a:lstStyle/>
          <a:p>
            <a:pPr algn="ctr">
              <a:defRPr/>
            </a:pPr>
            <a:r>
              <a:rPr lang="en-US" sz="1700" b="1" dirty="0" err="1" smtClean="0">
                <a:solidFill>
                  <a:srgbClr val="282F39"/>
                </a:solidFill>
                <a:latin typeface="Open Sans" panose="020B0606030504020204" pitchFamily="34" charset="0"/>
              </a:rPr>
              <a:t>Por</a:t>
            </a:r>
            <a:r>
              <a:rPr lang="en-US" sz="1700" b="1" dirty="0" smtClean="0">
                <a:solidFill>
                  <a:srgbClr val="282F39"/>
                </a:solidFill>
                <a:latin typeface="Open Sans" panose="020B0606030504020204" pitchFamily="34" charset="0"/>
              </a:rPr>
              <a:t> el </a:t>
            </a:r>
            <a:r>
              <a:rPr lang="en-US" sz="1700" b="1" dirty="0" err="1" smtClean="0">
                <a:solidFill>
                  <a:srgbClr val="282F39"/>
                </a:solidFill>
                <a:latin typeface="Open Sans" panose="020B0606030504020204" pitchFamily="34" charset="0"/>
              </a:rPr>
              <a:t>alcance</a:t>
            </a:r>
            <a:endParaRPr lang="en-GB" sz="1700" b="1"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46" name="Rectangle 31">
            <a:extLst>
              <a:ext uri="{FF2B5EF4-FFF2-40B4-BE49-F238E27FC236}">
                <a16:creationId xmlns:a16="http://schemas.microsoft.com/office/drawing/2014/main" id="{C1361391-0CBD-4CF8-834E-3B0A825D1CFF}"/>
              </a:ext>
            </a:extLst>
          </p:cNvPr>
          <p:cNvSpPr/>
          <p:nvPr/>
        </p:nvSpPr>
        <p:spPr>
          <a:xfrm>
            <a:off x="10635004" y="4132602"/>
            <a:ext cx="1123338" cy="62664"/>
          </a:xfrm>
          <a:prstGeom prst="rect">
            <a:avLst/>
          </a:prstGeom>
          <a:solidFill>
            <a:schemeClr val="accent6">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255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869417" y="111283"/>
            <a:ext cx="4332473" cy="461665"/>
          </a:xfrm>
          <a:prstGeom prst="rect">
            <a:avLst/>
          </a:prstGeom>
          <a:noFill/>
        </p:spPr>
        <p:txBody>
          <a:bodyPr wrap="square" lIns="91440" tIns="45720" rIns="91440" bIns="45720">
            <a:spAutoFit/>
          </a:bodyPr>
          <a:lstStyle/>
          <a:p>
            <a:pPr algn="ctr"/>
            <a:r>
              <a:rPr lang="es-ES" sz="2400" b="1" dirty="0" smtClean="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MARCO METODOLOGICO</a:t>
            </a:r>
            <a:endParaRPr lang="es-ES" sz="2400" b="1" cap="none" spc="0" dirty="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Isosceles Triangle 1">
            <a:extLst>
              <a:ext uri="{FF2B5EF4-FFF2-40B4-BE49-F238E27FC236}">
                <a16:creationId xmlns:a16="http://schemas.microsoft.com/office/drawing/2014/main" id="{AF6FEC55-A32C-4307-B2C6-EA092009C662}"/>
              </a:ext>
            </a:extLst>
          </p:cNvPr>
          <p:cNvSpPr/>
          <p:nvPr/>
        </p:nvSpPr>
        <p:spPr>
          <a:xfrm rot="16741888">
            <a:off x="5783291" y="-1268558"/>
            <a:ext cx="504725" cy="11836490"/>
          </a:xfrm>
          <a:custGeom>
            <a:avLst/>
            <a:gdLst>
              <a:gd name="connsiteX0" fmla="*/ 0 w 497149"/>
              <a:gd name="connsiteY0" fmla="*/ 12711530 h 12711530"/>
              <a:gd name="connsiteX1" fmla="*/ 248575 w 497149"/>
              <a:gd name="connsiteY1" fmla="*/ 0 h 12711530"/>
              <a:gd name="connsiteX2" fmla="*/ 497149 w 497149"/>
              <a:gd name="connsiteY2" fmla="*/ 12711530 h 12711530"/>
              <a:gd name="connsiteX3" fmla="*/ 0 w 497149"/>
              <a:gd name="connsiteY3" fmla="*/ 12711530 h 12711530"/>
              <a:gd name="connsiteX0" fmla="*/ 0 w 511346"/>
              <a:gd name="connsiteY0" fmla="*/ 12904160 h 12904160"/>
              <a:gd name="connsiteX1" fmla="*/ 262772 w 511346"/>
              <a:gd name="connsiteY1" fmla="*/ 0 h 12904160"/>
              <a:gd name="connsiteX2" fmla="*/ 511346 w 511346"/>
              <a:gd name="connsiteY2" fmla="*/ 12711530 h 12904160"/>
              <a:gd name="connsiteX3" fmla="*/ 0 w 511346"/>
              <a:gd name="connsiteY3" fmla="*/ 12904160 h 12904160"/>
              <a:gd name="connsiteX0" fmla="*/ 0 w 511346"/>
              <a:gd name="connsiteY0" fmla="*/ 12904160 h 12904160"/>
              <a:gd name="connsiteX1" fmla="*/ 19994 w 511346"/>
              <a:gd name="connsiteY1" fmla="*/ 12210210 h 12904160"/>
              <a:gd name="connsiteX2" fmla="*/ 262772 w 511346"/>
              <a:gd name="connsiteY2" fmla="*/ 0 h 12904160"/>
              <a:gd name="connsiteX3" fmla="*/ 511346 w 511346"/>
              <a:gd name="connsiteY3" fmla="*/ 12711530 h 12904160"/>
              <a:gd name="connsiteX4" fmla="*/ 0 w 511346"/>
              <a:gd name="connsiteY4" fmla="*/ 12904160 h 12904160"/>
              <a:gd name="connsiteX0" fmla="*/ 218817 w 491352"/>
              <a:gd name="connsiteY0" fmla="*/ 12808673 h 12808673"/>
              <a:gd name="connsiteX1" fmla="*/ 0 w 491352"/>
              <a:gd name="connsiteY1" fmla="*/ 12210210 h 12808673"/>
              <a:gd name="connsiteX2" fmla="*/ 242778 w 491352"/>
              <a:gd name="connsiteY2" fmla="*/ 0 h 12808673"/>
              <a:gd name="connsiteX3" fmla="*/ 491352 w 491352"/>
              <a:gd name="connsiteY3" fmla="*/ 12711530 h 12808673"/>
              <a:gd name="connsiteX4" fmla="*/ 218817 w 491352"/>
              <a:gd name="connsiteY4" fmla="*/ 12808673 h 12808673"/>
              <a:gd name="connsiteX0" fmla="*/ 227598 w 491352"/>
              <a:gd name="connsiteY0" fmla="*/ 12813794 h 12813794"/>
              <a:gd name="connsiteX1" fmla="*/ 0 w 491352"/>
              <a:gd name="connsiteY1" fmla="*/ 12210210 h 12813794"/>
              <a:gd name="connsiteX2" fmla="*/ 242778 w 491352"/>
              <a:gd name="connsiteY2" fmla="*/ 0 h 12813794"/>
              <a:gd name="connsiteX3" fmla="*/ 491352 w 491352"/>
              <a:gd name="connsiteY3" fmla="*/ 12711530 h 12813794"/>
              <a:gd name="connsiteX4" fmla="*/ 227598 w 491352"/>
              <a:gd name="connsiteY4" fmla="*/ 12813794 h 12813794"/>
              <a:gd name="connsiteX0" fmla="*/ 227598 w 500615"/>
              <a:gd name="connsiteY0" fmla="*/ 12813794 h 12813794"/>
              <a:gd name="connsiteX1" fmla="*/ 0 w 500615"/>
              <a:gd name="connsiteY1" fmla="*/ 12210210 h 12813794"/>
              <a:gd name="connsiteX2" fmla="*/ 242778 w 500615"/>
              <a:gd name="connsiteY2" fmla="*/ 0 h 12813794"/>
              <a:gd name="connsiteX3" fmla="*/ 500615 w 500615"/>
              <a:gd name="connsiteY3" fmla="*/ 12745676 h 12813794"/>
              <a:gd name="connsiteX4" fmla="*/ 227598 w 500615"/>
              <a:gd name="connsiteY4" fmla="*/ 12813794 h 12813794"/>
              <a:gd name="connsiteX0" fmla="*/ 163606 w 500615"/>
              <a:gd name="connsiteY0" fmla="*/ 12837482 h 12837482"/>
              <a:gd name="connsiteX1" fmla="*/ 0 w 500615"/>
              <a:gd name="connsiteY1" fmla="*/ 12210210 h 12837482"/>
              <a:gd name="connsiteX2" fmla="*/ 242778 w 500615"/>
              <a:gd name="connsiteY2" fmla="*/ 0 h 12837482"/>
              <a:gd name="connsiteX3" fmla="*/ 500615 w 500615"/>
              <a:gd name="connsiteY3" fmla="*/ 12745676 h 12837482"/>
              <a:gd name="connsiteX4" fmla="*/ 163606 w 500615"/>
              <a:gd name="connsiteY4" fmla="*/ 12837482 h 12837482"/>
              <a:gd name="connsiteX0" fmla="*/ 167716 w 504725"/>
              <a:gd name="connsiteY0" fmla="*/ 12837482 h 12837482"/>
              <a:gd name="connsiteX1" fmla="*/ 0 w 504725"/>
              <a:gd name="connsiteY1" fmla="*/ 12243730 h 12837482"/>
              <a:gd name="connsiteX2" fmla="*/ 246888 w 504725"/>
              <a:gd name="connsiteY2" fmla="*/ 0 h 12837482"/>
              <a:gd name="connsiteX3" fmla="*/ 504725 w 504725"/>
              <a:gd name="connsiteY3" fmla="*/ 12745676 h 12837482"/>
              <a:gd name="connsiteX4" fmla="*/ 167716 w 504725"/>
              <a:gd name="connsiteY4" fmla="*/ 12837482 h 12837482"/>
              <a:gd name="connsiteX0" fmla="*/ 236011 w 504725"/>
              <a:gd name="connsiteY0" fmla="*/ 12618751 h 12745676"/>
              <a:gd name="connsiteX1" fmla="*/ 0 w 504725"/>
              <a:gd name="connsiteY1" fmla="*/ 12243730 h 12745676"/>
              <a:gd name="connsiteX2" fmla="*/ 246888 w 504725"/>
              <a:gd name="connsiteY2" fmla="*/ 0 h 12745676"/>
              <a:gd name="connsiteX3" fmla="*/ 504725 w 504725"/>
              <a:gd name="connsiteY3" fmla="*/ 12745676 h 12745676"/>
              <a:gd name="connsiteX4" fmla="*/ 236011 w 504725"/>
              <a:gd name="connsiteY4" fmla="*/ 12618751 h 12745676"/>
              <a:gd name="connsiteX0" fmla="*/ 167715 w 504725"/>
              <a:gd name="connsiteY0" fmla="*/ 12837484 h 12837484"/>
              <a:gd name="connsiteX1" fmla="*/ 0 w 504725"/>
              <a:gd name="connsiteY1" fmla="*/ 12243730 h 12837484"/>
              <a:gd name="connsiteX2" fmla="*/ 246888 w 504725"/>
              <a:gd name="connsiteY2" fmla="*/ 0 h 12837484"/>
              <a:gd name="connsiteX3" fmla="*/ 504725 w 504725"/>
              <a:gd name="connsiteY3" fmla="*/ 12745676 h 12837484"/>
              <a:gd name="connsiteX4" fmla="*/ 167715 w 504725"/>
              <a:gd name="connsiteY4" fmla="*/ 12837484 h 12837484"/>
              <a:gd name="connsiteX0" fmla="*/ 168274 w 504725"/>
              <a:gd name="connsiteY0" fmla="*/ 12855771 h 12855771"/>
              <a:gd name="connsiteX1" fmla="*/ 0 w 504725"/>
              <a:gd name="connsiteY1" fmla="*/ 12243730 h 12855771"/>
              <a:gd name="connsiteX2" fmla="*/ 246888 w 504725"/>
              <a:gd name="connsiteY2" fmla="*/ 0 h 12855771"/>
              <a:gd name="connsiteX3" fmla="*/ 504725 w 504725"/>
              <a:gd name="connsiteY3" fmla="*/ 12745676 h 12855771"/>
              <a:gd name="connsiteX4" fmla="*/ 168274 w 504725"/>
              <a:gd name="connsiteY4" fmla="*/ 12855771 h 1285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725" h="12855771">
                <a:moveTo>
                  <a:pt x="168274" y="12855771"/>
                </a:moveTo>
                <a:lnTo>
                  <a:pt x="0" y="12243730"/>
                </a:lnTo>
                <a:lnTo>
                  <a:pt x="246888" y="0"/>
                </a:lnTo>
                <a:lnTo>
                  <a:pt x="504725" y="12745676"/>
                </a:lnTo>
                <a:lnTo>
                  <a:pt x="168274" y="12855771"/>
                </a:lnTo>
                <a:close/>
              </a:path>
            </a:pathLst>
          </a:custGeom>
          <a:solidFill>
            <a:srgbClr val="282F39">
              <a:lumMod val="75000"/>
              <a:lumOff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Calibri" panose="020F0502020204030204"/>
              <a:ea typeface="+mn-ea"/>
              <a:cs typeface="+mn-cs"/>
            </a:endParaRPr>
          </a:p>
        </p:txBody>
      </p:sp>
      <p:sp>
        <p:nvSpPr>
          <p:cNvPr id="7" name="Oval 11">
            <a:extLst>
              <a:ext uri="{FF2B5EF4-FFF2-40B4-BE49-F238E27FC236}">
                <a16:creationId xmlns:a16="http://schemas.microsoft.com/office/drawing/2014/main" id="{F15828BE-763B-4BFF-9C60-C8FDE527AE24}"/>
              </a:ext>
            </a:extLst>
          </p:cNvPr>
          <p:cNvSpPr/>
          <p:nvPr/>
        </p:nvSpPr>
        <p:spPr>
          <a:xfrm>
            <a:off x="8442857" y="4748556"/>
            <a:ext cx="797819" cy="470439"/>
          </a:xfrm>
          <a:prstGeom prst="ellipse">
            <a:avLst/>
          </a:prstGeom>
          <a:solidFill>
            <a:srgbClr val="42AFB6"/>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8" name="Oval 12">
            <a:extLst>
              <a:ext uri="{FF2B5EF4-FFF2-40B4-BE49-F238E27FC236}">
                <a16:creationId xmlns:a16="http://schemas.microsoft.com/office/drawing/2014/main" id="{14CEA324-95AF-4D2B-8827-80C73810DE8F}"/>
              </a:ext>
            </a:extLst>
          </p:cNvPr>
          <p:cNvSpPr/>
          <p:nvPr/>
        </p:nvSpPr>
        <p:spPr>
          <a:xfrm>
            <a:off x="6301338" y="4252685"/>
            <a:ext cx="671411" cy="395901"/>
          </a:xfrm>
          <a:prstGeom prst="ellipse">
            <a:avLst/>
          </a:prstGeom>
          <a:solidFill>
            <a:srgbClr val="CB1B4A"/>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9" name="Oval 13">
            <a:extLst>
              <a:ext uri="{FF2B5EF4-FFF2-40B4-BE49-F238E27FC236}">
                <a16:creationId xmlns:a16="http://schemas.microsoft.com/office/drawing/2014/main" id="{9DF16853-BF82-4076-84A9-584936A1B8B1}"/>
              </a:ext>
            </a:extLst>
          </p:cNvPr>
          <p:cNvSpPr/>
          <p:nvPr/>
        </p:nvSpPr>
        <p:spPr>
          <a:xfrm>
            <a:off x="4323440" y="3992654"/>
            <a:ext cx="542157" cy="319685"/>
          </a:xfrm>
          <a:prstGeom prst="ellipse">
            <a:avLst/>
          </a:prstGeom>
          <a:solidFill>
            <a:srgbClr val="FCB414"/>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10" name="Oval 14">
            <a:extLst>
              <a:ext uri="{FF2B5EF4-FFF2-40B4-BE49-F238E27FC236}">
                <a16:creationId xmlns:a16="http://schemas.microsoft.com/office/drawing/2014/main" id="{B644C2AA-5B91-4DE2-98C4-BF210CEBCFE8}"/>
              </a:ext>
            </a:extLst>
          </p:cNvPr>
          <p:cNvSpPr/>
          <p:nvPr/>
        </p:nvSpPr>
        <p:spPr>
          <a:xfrm>
            <a:off x="2371585" y="3807730"/>
            <a:ext cx="440611" cy="259808"/>
          </a:xfrm>
          <a:prstGeom prst="ellipse">
            <a:avLst/>
          </a:prstGeom>
          <a:solidFill>
            <a:srgbClr val="007A7D"/>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12" name="Rectangle: Rounded Corners 17">
            <a:extLst>
              <a:ext uri="{FF2B5EF4-FFF2-40B4-BE49-F238E27FC236}">
                <a16:creationId xmlns:a16="http://schemas.microsoft.com/office/drawing/2014/main" id="{69636F4D-31BE-4436-B1D8-96A0BA208778}"/>
              </a:ext>
            </a:extLst>
          </p:cNvPr>
          <p:cNvSpPr/>
          <p:nvPr/>
        </p:nvSpPr>
        <p:spPr>
          <a:xfrm flipH="1">
            <a:off x="8678578" y="4264063"/>
            <a:ext cx="45719" cy="522199"/>
          </a:xfrm>
          <a:prstGeom prst="roundRect">
            <a:avLst>
              <a:gd name="adj" fmla="val 50000"/>
            </a:avLst>
          </a:prstGeom>
          <a:solidFill>
            <a:srgbClr val="42AFB6">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13" name="Rectangle: Rounded Corners 18">
            <a:extLst>
              <a:ext uri="{FF2B5EF4-FFF2-40B4-BE49-F238E27FC236}">
                <a16:creationId xmlns:a16="http://schemas.microsoft.com/office/drawing/2014/main" id="{5F56A5E0-BE8C-4B40-B64F-28D4253240EF}"/>
              </a:ext>
            </a:extLst>
          </p:cNvPr>
          <p:cNvSpPr/>
          <p:nvPr/>
        </p:nvSpPr>
        <p:spPr>
          <a:xfrm>
            <a:off x="6602038" y="3250751"/>
            <a:ext cx="70013" cy="1013312"/>
          </a:xfrm>
          <a:prstGeom prst="roundRect">
            <a:avLst>
              <a:gd name="adj" fmla="val 50000"/>
            </a:avLst>
          </a:prstGeom>
          <a:solidFill>
            <a:srgbClr val="CB1B4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14" name="Rectangle: Rounded Corners 19">
            <a:extLst>
              <a:ext uri="{FF2B5EF4-FFF2-40B4-BE49-F238E27FC236}">
                <a16:creationId xmlns:a16="http://schemas.microsoft.com/office/drawing/2014/main" id="{A95CB270-A74B-49E6-9E80-F18C23F3D8D1}"/>
              </a:ext>
            </a:extLst>
          </p:cNvPr>
          <p:cNvSpPr/>
          <p:nvPr/>
        </p:nvSpPr>
        <p:spPr>
          <a:xfrm>
            <a:off x="4559513" y="3087615"/>
            <a:ext cx="70013" cy="896127"/>
          </a:xfrm>
          <a:prstGeom prst="roundRect">
            <a:avLst>
              <a:gd name="adj" fmla="val 50000"/>
            </a:avLst>
          </a:prstGeom>
          <a:solidFill>
            <a:srgbClr val="FCB414">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15" name="Rectangle: Rounded Corners 20">
            <a:extLst>
              <a:ext uri="{FF2B5EF4-FFF2-40B4-BE49-F238E27FC236}">
                <a16:creationId xmlns:a16="http://schemas.microsoft.com/office/drawing/2014/main" id="{55232225-9D6C-43FA-ACB3-DC0C704C8BAA}"/>
              </a:ext>
            </a:extLst>
          </p:cNvPr>
          <p:cNvSpPr/>
          <p:nvPr/>
        </p:nvSpPr>
        <p:spPr>
          <a:xfrm>
            <a:off x="2556885" y="3068288"/>
            <a:ext cx="70013" cy="771137"/>
          </a:xfrm>
          <a:prstGeom prst="roundRect">
            <a:avLst>
              <a:gd name="adj" fmla="val 50000"/>
            </a:avLst>
          </a:prstGeom>
          <a:solidFill>
            <a:srgbClr val="007A7D">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16" name="Rectangle 22">
            <a:extLst>
              <a:ext uri="{FF2B5EF4-FFF2-40B4-BE49-F238E27FC236}">
                <a16:creationId xmlns:a16="http://schemas.microsoft.com/office/drawing/2014/main" id="{60F60EF9-D04B-4D45-B6CC-6230FB64F054}"/>
              </a:ext>
            </a:extLst>
          </p:cNvPr>
          <p:cNvSpPr/>
          <p:nvPr/>
        </p:nvSpPr>
        <p:spPr>
          <a:xfrm>
            <a:off x="2001367" y="1516102"/>
            <a:ext cx="1123338" cy="62664"/>
          </a:xfrm>
          <a:prstGeom prst="rect">
            <a:avLst/>
          </a:prstGeom>
          <a:solidFill>
            <a:srgbClr val="007A7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17" name="Rectangle 27">
            <a:extLst>
              <a:ext uri="{FF2B5EF4-FFF2-40B4-BE49-F238E27FC236}">
                <a16:creationId xmlns:a16="http://schemas.microsoft.com/office/drawing/2014/main" id="{CA7E7BDC-0FE8-4FBC-BFB2-886DA2ECCD16}"/>
              </a:ext>
            </a:extLst>
          </p:cNvPr>
          <p:cNvSpPr/>
          <p:nvPr/>
        </p:nvSpPr>
        <p:spPr>
          <a:xfrm>
            <a:off x="2006286" y="2973160"/>
            <a:ext cx="1123338" cy="62664"/>
          </a:xfrm>
          <a:prstGeom prst="rect">
            <a:avLst/>
          </a:prstGeom>
          <a:solidFill>
            <a:srgbClr val="007A7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22" name="Rectangle 32">
            <a:extLst>
              <a:ext uri="{FF2B5EF4-FFF2-40B4-BE49-F238E27FC236}">
                <a16:creationId xmlns:a16="http://schemas.microsoft.com/office/drawing/2014/main" id="{2A5041F9-6CEF-4A5E-A6DF-7C5CD0ED4263}"/>
              </a:ext>
            </a:extLst>
          </p:cNvPr>
          <p:cNvSpPr/>
          <p:nvPr/>
        </p:nvSpPr>
        <p:spPr>
          <a:xfrm>
            <a:off x="8280098" y="1911349"/>
            <a:ext cx="1123338" cy="62664"/>
          </a:xfrm>
          <a:prstGeom prst="rect">
            <a:avLst/>
          </a:prstGeom>
          <a:solidFill>
            <a:srgbClr val="42AFB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23" name="TextBox 33">
            <a:extLst>
              <a:ext uri="{FF2B5EF4-FFF2-40B4-BE49-F238E27FC236}">
                <a16:creationId xmlns:a16="http://schemas.microsoft.com/office/drawing/2014/main" id="{88E9B94E-4850-4659-8E27-3BC2FFAE24DD}"/>
              </a:ext>
            </a:extLst>
          </p:cNvPr>
          <p:cNvSpPr txBox="1"/>
          <p:nvPr/>
        </p:nvSpPr>
        <p:spPr>
          <a:xfrm>
            <a:off x="7772400" y="2099197"/>
            <a:ext cx="3675359" cy="892552"/>
          </a:xfrm>
          <a:prstGeom prst="rect">
            <a:avLst/>
          </a:prstGeom>
          <a:noFill/>
        </p:spPr>
        <p:txBody>
          <a:bodyPr wrap="square" rtlCol="0">
            <a:spAutoFit/>
          </a:bodyPr>
          <a:lstStyle/>
          <a:p>
            <a:pPr lvl="0" algn="just">
              <a:defRPr/>
            </a:pPr>
            <a:r>
              <a:rPr lang="es-ES" sz="1300" dirty="0">
                <a:solidFill>
                  <a:schemeClr val="bg2">
                    <a:lumMod val="10000"/>
                  </a:schemeClr>
                </a:solidFill>
                <a:latin typeface="Times New Roman" panose="02020603050405020304" pitchFamily="18" charset="0"/>
                <a:cs typeface="Times New Roman" panose="02020603050405020304" pitchFamily="18" charset="0"/>
              </a:rPr>
              <a:t>Hi: El Modelo de estimación Z2 de E, </a:t>
            </a:r>
            <a:r>
              <a:rPr lang="es-ES" sz="1300" dirty="0" err="1">
                <a:solidFill>
                  <a:schemeClr val="bg2">
                    <a:lumMod val="10000"/>
                  </a:schemeClr>
                </a:solidFill>
                <a:latin typeface="Times New Roman" panose="02020603050405020304" pitchFamily="18" charset="0"/>
                <a:cs typeface="Times New Roman" panose="02020603050405020304" pitchFamily="18" charset="0"/>
              </a:rPr>
              <a:t>Altman</a:t>
            </a:r>
            <a:r>
              <a:rPr lang="es-ES" sz="1300" dirty="0">
                <a:solidFill>
                  <a:schemeClr val="bg2">
                    <a:lumMod val="10000"/>
                  </a:schemeClr>
                </a:solidFill>
                <a:latin typeface="Times New Roman" panose="02020603050405020304" pitchFamily="18" charset="0"/>
                <a:cs typeface="Times New Roman" panose="02020603050405020304" pitchFamily="18" charset="0"/>
              </a:rPr>
              <a:t> predice quiebra del sector inmobiliario en la Ciudad de Quito periodo (2012-2017). </a:t>
            </a:r>
          </a:p>
          <a:p>
            <a:pPr algn="just">
              <a:defRPr/>
            </a:pPr>
            <a:endParaRPr lang="en-GB" sz="1300" dirty="0">
              <a:solidFill>
                <a:schemeClr val="bg2">
                  <a:lumMod val="10000"/>
                </a:schemeClr>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24" name="TextBox 34">
            <a:extLst>
              <a:ext uri="{FF2B5EF4-FFF2-40B4-BE49-F238E27FC236}">
                <a16:creationId xmlns:a16="http://schemas.microsoft.com/office/drawing/2014/main" id="{C1017F37-573F-44BB-B218-FB07C10B4665}"/>
              </a:ext>
            </a:extLst>
          </p:cNvPr>
          <p:cNvSpPr txBox="1"/>
          <p:nvPr/>
        </p:nvSpPr>
        <p:spPr>
          <a:xfrm>
            <a:off x="8082472" y="1203860"/>
            <a:ext cx="1355010" cy="353943"/>
          </a:xfrm>
          <a:prstGeom prst="rect">
            <a:avLst/>
          </a:prstGeom>
          <a:noFill/>
        </p:spPr>
        <p:txBody>
          <a:bodyPr wrap="square" rtlCol="0">
            <a:spAutoFit/>
          </a:bodyPr>
          <a:lstStyle/>
          <a:p>
            <a:pPr algn="ctr">
              <a:defRPr/>
            </a:pPr>
            <a:r>
              <a:rPr lang="en-US" sz="1700" b="1" dirty="0" err="1" smtClean="0">
                <a:solidFill>
                  <a:srgbClr val="282F39"/>
                </a:solidFill>
                <a:latin typeface="Open Sans" panose="020B0606030504020204" pitchFamily="34" charset="0"/>
              </a:rPr>
              <a:t>Hipotesis</a:t>
            </a:r>
            <a:endParaRPr lang="en-GB" sz="1700" b="1"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25" name="Rectangle 35">
            <a:extLst>
              <a:ext uri="{FF2B5EF4-FFF2-40B4-BE49-F238E27FC236}">
                <a16:creationId xmlns:a16="http://schemas.microsoft.com/office/drawing/2014/main" id="{4A26F89D-F038-4EB2-9378-A7A45A572EFB}"/>
              </a:ext>
            </a:extLst>
          </p:cNvPr>
          <p:cNvSpPr/>
          <p:nvPr/>
        </p:nvSpPr>
        <p:spPr>
          <a:xfrm>
            <a:off x="8172758" y="4221353"/>
            <a:ext cx="1123338" cy="62664"/>
          </a:xfrm>
          <a:prstGeom prst="rect">
            <a:avLst/>
          </a:prstGeom>
          <a:solidFill>
            <a:srgbClr val="42AFB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26" name="Rectangle 36">
            <a:extLst>
              <a:ext uri="{FF2B5EF4-FFF2-40B4-BE49-F238E27FC236}">
                <a16:creationId xmlns:a16="http://schemas.microsoft.com/office/drawing/2014/main" id="{B50EBAE6-1DF9-485B-9020-DF3BD1609834}"/>
              </a:ext>
            </a:extLst>
          </p:cNvPr>
          <p:cNvSpPr/>
          <p:nvPr/>
        </p:nvSpPr>
        <p:spPr>
          <a:xfrm>
            <a:off x="6053579" y="1771105"/>
            <a:ext cx="1123338" cy="62664"/>
          </a:xfrm>
          <a:prstGeom prst="rect">
            <a:avLst/>
          </a:prstGeom>
          <a:solidFill>
            <a:srgbClr val="CB1B4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27" name="TextBox 37">
            <a:extLst>
              <a:ext uri="{FF2B5EF4-FFF2-40B4-BE49-F238E27FC236}">
                <a16:creationId xmlns:a16="http://schemas.microsoft.com/office/drawing/2014/main" id="{C15F3967-E1CA-490D-B08C-D7A05E120741}"/>
              </a:ext>
            </a:extLst>
          </p:cNvPr>
          <p:cNvSpPr txBox="1"/>
          <p:nvPr/>
        </p:nvSpPr>
        <p:spPr>
          <a:xfrm>
            <a:off x="5987859" y="2128565"/>
            <a:ext cx="1228360" cy="492443"/>
          </a:xfrm>
          <a:prstGeom prst="rect">
            <a:avLst/>
          </a:prstGeom>
          <a:noFill/>
        </p:spPr>
        <p:txBody>
          <a:bodyPr wrap="square" rtlCol="0">
            <a:spAutoFit/>
          </a:bodyPr>
          <a:lstStyle/>
          <a:p>
            <a:pPr algn="ctr">
              <a:defRPr/>
            </a:pPr>
            <a:r>
              <a:rPr lang="en-US" sz="1300" dirty="0" err="1" smtClean="0">
                <a:solidFill>
                  <a:schemeClr val="bg2">
                    <a:lumMod val="10000"/>
                  </a:schemeClr>
                </a:solidFill>
                <a:latin typeface="Times New Roman" panose="02020603050405020304" pitchFamily="18" charset="0"/>
                <a:cs typeface="Times New Roman" panose="02020603050405020304" pitchFamily="18" charset="0"/>
              </a:rPr>
              <a:t>Uso</a:t>
            </a:r>
            <a:r>
              <a:rPr lang="en-US" sz="1300" dirty="0" smtClean="0">
                <a:solidFill>
                  <a:schemeClr val="bg2">
                    <a:lumMod val="10000"/>
                  </a:schemeClr>
                </a:solidFill>
                <a:latin typeface="Times New Roman" panose="02020603050405020304" pitchFamily="18" charset="0"/>
                <a:cs typeface="Times New Roman" panose="02020603050405020304" pitchFamily="18" charset="0"/>
              </a:rPr>
              <a:t> de </a:t>
            </a:r>
            <a:r>
              <a:rPr lang="en-US" sz="1300" dirty="0" err="1" smtClean="0">
                <a:solidFill>
                  <a:schemeClr val="bg2">
                    <a:lumMod val="10000"/>
                  </a:schemeClr>
                </a:solidFill>
                <a:latin typeface="Times New Roman" panose="02020603050405020304" pitchFamily="18" charset="0"/>
                <a:cs typeface="Times New Roman" panose="02020603050405020304" pitchFamily="18" charset="0"/>
              </a:rPr>
              <a:t>escenarios</a:t>
            </a:r>
            <a:endParaRPr lang="en-GB" sz="1300" dirty="0">
              <a:solidFill>
                <a:schemeClr val="bg2">
                  <a:lumMod val="10000"/>
                </a:schemeClr>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28" name="TextBox 38">
            <a:extLst>
              <a:ext uri="{FF2B5EF4-FFF2-40B4-BE49-F238E27FC236}">
                <a16:creationId xmlns:a16="http://schemas.microsoft.com/office/drawing/2014/main" id="{0A4B4E00-D72B-45DB-9FC0-C14F8E586B3B}"/>
              </a:ext>
            </a:extLst>
          </p:cNvPr>
          <p:cNvSpPr txBox="1"/>
          <p:nvPr/>
        </p:nvSpPr>
        <p:spPr>
          <a:xfrm>
            <a:off x="5994321" y="872946"/>
            <a:ext cx="1454416" cy="877163"/>
          </a:xfrm>
          <a:prstGeom prst="rect">
            <a:avLst/>
          </a:prstGeom>
          <a:noFill/>
        </p:spPr>
        <p:txBody>
          <a:bodyPr wrap="square" rtlCol="0">
            <a:spAutoFit/>
          </a:bodyPr>
          <a:lstStyle/>
          <a:p>
            <a:pPr algn="ctr">
              <a:defRPr/>
            </a:pPr>
            <a:r>
              <a:rPr lang="en-US" sz="1700" b="1" dirty="0" err="1" smtClean="0">
                <a:solidFill>
                  <a:srgbClr val="282F39"/>
                </a:solidFill>
                <a:latin typeface="Open Sans" panose="020B0606030504020204" pitchFamily="34" charset="0"/>
              </a:rPr>
              <a:t>Cobertura</a:t>
            </a:r>
            <a:r>
              <a:rPr lang="en-US" sz="1700" b="1" dirty="0" smtClean="0">
                <a:solidFill>
                  <a:srgbClr val="282F39"/>
                </a:solidFill>
                <a:latin typeface="Open Sans" panose="020B0606030504020204" pitchFamily="34" charset="0"/>
              </a:rPr>
              <a:t> de las </a:t>
            </a:r>
            <a:r>
              <a:rPr lang="en-US" sz="1700" b="1" dirty="0" err="1" smtClean="0">
                <a:solidFill>
                  <a:srgbClr val="282F39"/>
                </a:solidFill>
                <a:latin typeface="Open Sans" panose="020B0606030504020204" pitchFamily="34" charset="0"/>
              </a:rPr>
              <a:t>unidades</a:t>
            </a:r>
            <a:r>
              <a:rPr lang="en-US" sz="1700" b="1" dirty="0" smtClean="0">
                <a:solidFill>
                  <a:srgbClr val="282F39"/>
                </a:solidFill>
                <a:latin typeface="Open Sans" panose="020B0606030504020204" pitchFamily="34" charset="0"/>
              </a:rPr>
              <a:t> de </a:t>
            </a:r>
            <a:r>
              <a:rPr lang="en-US" sz="1700" b="1" dirty="0" err="1" smtClean="0">
                <a:solidFill>
                  <a:srgbClr val="282F39"/>
                </a:solidFill>
                <a:latin typeface="Open Sans" panose="020B0606030504020204" pitchFamily="34" charset="0"/>
              </a:rPr>
              <a:t>analisis</a:t>
            </a:r>
            <a:endParaRPr lang="en-GB" sz="1700" b="1"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29" name="Rectangle 39">
            <a:extLst>
              <a:ext uri="{FF2B5EF4-FFF2-40B4-BE49-F238E27FC236}">
                <a16:creationId xmlns:a16="http://schemas.microsoft.com/office/drawing/2014/main" id="{52FBA1A1-12B0-44EF-9821-ECC6AC55077A}"/>
              </a:ext>
            </a:extLst>
          </p:cNvPr>
          <p:cNvSpPr/>
          <p:nvPr/>
        </p:nvSpPr>
        <p:spPr>
          <a:xfrm>
            <a:off x="6053579" y="3234144"/>
            <a:ext cx="1123338" cy="62664"/>
          </a:xfrm>
          <a:prstGeom prst="rect">
            <a:avLst/>
          </a:prstGeom>
          <a:solidFill>
            <a:srgbClr val="CB1B4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30" name="Rectangle 40">
            <a:extLst>
              <a:ext uri="{FF2B5EF4-FFF2-40B4-BE49-F238E27FC236}">
                <a16:creationId xmlns:a16="http://schemas.microsoft.com/office/drawing/2014/main" id="{F11112B9-4A31-4347-8469-FDF9915458A3}"/>
              </a:ext>
            </a:extLst>
          </p:cNvPr>
          <p:cNvSpPr/>
          <p:nvPr/>
        </p:nvSpPr>
        <p:spPr>
          <a:xfrm>
            <a:off x="4018003" y="1625111"/>
            <a:ext cx="1123338" cy="62664"/>
          </a:xfrm>
          <a:prstGeom prst="rect">
            <a:avLst/>
          </a:prstGeom>
          <a:solidFill>
            <a:srgbClr val="FCB4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31" name="TextBox 41">
            <a:extLst>
              <a:ext uri="{FF2B5EF4-FFF2-40B4-BE49-F238E27FC236}">
                <a16:creationId xmlns:a16="http://schemas.microsoft.com/office/drawing/2014/main" id="{FAC8765F-89B7-4019-8534-50B61C6CD2E1}"/>
              </a:ext>
            </a:extLst>
          </p:cNvPr>
          <p:cNvSpPr txBox="1"/>
          <p:nvPr/>
        </p:nvSpPr>
        <p:spPr>
          <a:xfrm>
            <a:off x="3980340" y="2053030"/>
            <a:ext cx="1228360" cy="492443"/>
          </a:xfrm>
          <a:prstGeom prst="rect">
            <a:avLst/>
          </a:prstGeom>
          <a:noFill/>
        </p:spPr>
        <p:txBody>
          <a:bodyPr wrap="square" rtlCol="0">
            <a:spAutoFit/>
          </a:bodyPr>
          <a:lstStyle/>
          <a:p>
            <a:pPr algn="ctr">
              <a:defRPr/>
            </a:pPr>
            <a:r>
              <a:rPr lang="en-GB" sz="1300" dirty="0" err="1" smtClean="0">
                <a:solidFill>
                  <a:schemeClr val="bg2">
                    <a:lumMod val="10000"/>
                  </a:schemeClr>
                </a:solidFill>
                <a:latin typeface="Times New Roman" panose="02020603050405020304" pitchFamily="18" charset="0"/>
                <a:ea typeface="Noto Sans" panose="020B0502040504020204" pitchFamily="34"/>
                <a:cs typeface="Times New Roman" panose="02020603050405020304" pitchFamily="18" charset="0"/>
              </a:rPr>
              <a:t>Tecnica</a:t>
            </a:r>
            <a:r>
              <a:rPr lang="en-GB" sz="1300" dirty="0" smtClean="0">
                <a:solidFill>
                  <a:schemeClr val="bg2">
                    <a:lumMod val="10000"/>
                  </a:schemeClr>
                </a:solidFill>
                <a:latin typeface="Times New Roman" panose="02020603050405020304" pitchFamily="18" charset="0"/>
                <a:ea typeface="Noto Sans" panose="020B0502040504020204" pitchFamily="34"/>
                <a:cs typeface="Times New Roman" panose="02020603050405020304" pitchFamily="18" charset="0"/>
              </a:rPr>
              <a:t> documental</a:t>
            </a:r>
            <a:endParaRPr lang="en-GB" sz="1300" dirty="0">
              <a:solidFill>
                <a:schemeClr val="bg2">
                  <a:lumMod val="10000"/>
                </a:schemeClr>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32" name="TextBox 42">
            <a:extLst>
              <a:ext uri="{FF2B5EF4-FFF2-40B4-BE49-F238E27FC236}">
                <a16:creationId xmlns:a16="http://schemas.microsoft.com/office/drawing/2014/main" id="{5963C418-3F6F-449B-B8E4-B842C76E9063}"/>
              </a:ext>
            </a:extLst>
          </p:cNvPr>
          <p:cNvSpPr txBox="1"/>
          <p:nvPr/>
        </p:nvSpPr>
        <p:spPr>
          <a:xfrm>
            <a:off x="3797267" y="719955"/>
            <a:ext cx="1770564" cy="877163"/>
          </a:xfrm>
          <a:prstGeom prst="rect">
            <a:avLst/>
          </a:prstGeom>
          <a:noFill/>
        </p:spPr>
        <p:txBody>
          <a:bodyPr wrap="square" rtlCol="0">
            <a:spAutoFit/>
          </a:bodyPr>
          <a:lstStyle/>
          <a:p>
            <a:pPr algn="ctr">
              <a:defRPr/>
            </a:pPr>
            <a:r>
              <a:rPr lang="en-US" sz="1700" b="1" dirty="0" err="1" smtClean="0">
                <a:solidFill>
                  <a:srgbClr val="282F39"/>
                </a:solidFill>
                <a:latin typeface="Open Sans" panose="020B0606030504020204" pitchFamily="34" charset="0"/>
              </a:rPr>
              <a:t>Procedimiento</a:t>
            </a:r>
            <a:r>
              <a:rPr lang="en-US" sz="1700" b="1" dirty="0" smtClean="0">
                <a:solidFill>
                  <a:srgbClr val="282F39"/>
                </a:solidFill>
                <a:latin typeface="Open Sans" panose="020B0606030504020204" pitchFamily="34" charset="0"/>
              </a:rPr>
              <a:t> para </a:t>
            </a:r>
            <a:r>
              <a:rPr lang="en-US" sz="1700" b="1" dirty="0" err="1" smtClean="0">
                <a:solidFill>
                  <a:srgbClr val="282F39"/>
                </a:solidFill>
                <a:latin typeface="Open Sans" panose="020B0606030504020204" pitchFamily="34" charset="0"/>
              </a:rPr>
              <a:t>recoleccion</a:t>
            </a:r>
            <a:r>
              <a:rPr lang="en-US" sz="1700" b="1" dirty="0" smtClean="0">
                <a:solidFill>
                  <a:srgbClr val="282F39"/>
                </a:solidFill>
                <a:latin typeface="Open Sans" panose="020B0606030504020204" pitchFamily="34" charset="0"/>
              </a:rPr>
              <a:t> de </a:t>
            </a:r>
            <a:r>
              <a:rPr lang="en-US" sz="1700" b="1" dirty="0" err="1" smtClean="0">
                <a:solidFill>
                  <a:srgbClr val="282F39"/>
                </a:solidFill>
                <a:latin typeface="Open Sans" panose="020B0606030504020204" pitchFamily="34" charset="0"/>
              </a:rPr>
              <a:t>datos</a:t>
            </a:r>
            <a:endParaRPr lang="en-GB" sz="1700" b="1"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33" name="Rectangle 43">
            <a:extLst>
              <a:ext uri="{FF2B5EF4-FFF2-40B4-BE49-F238E27FC236}">
                <a16:creationId xmlns:a16="http://schemas.microsoft.com/office/drawing/2014/main" id="{A8295272-B5DC-4F04-8E7D-A08793F897F0}"/>
              </a:ext>
            </a:extLst>
          </p:cNvPr>
          <p:cNvSpPr/>
          <p:nvPr/>
        </p:nvSpPr>
        <p:spPr>
          <a:xfrm>
            <a:off x="4018003" y="3088150"/>
            <a:ext cx="1123338" cy="62664"/>
          </a:xfrm>
          <a:prstGeom prst="rect">
            <a:avLst/>
          </a:prstGeom>
          <a:solidFill>
            <a:srgbClr val="FCB4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40" name="TextBox 42">
            <a:extLst>
              <a:ext uri="{FF2B5EF4-FFF2-40B4-BE49-F238E27FC236}">
                <a16:creationId xmlns:a16="http://schemas.microsoft.com/office/drawing/2014/main" id="{5963C418-3F6F-449B-B8E4-B842C76E9063}"/>
              </a:ext>
            </a:extLst>
          </p:cNvPr>
          <p:cNvSpPr txBox="1"/>
          <p:nvPr/>
        </p:nvSpPr>
        <p:spPr>
          <a:xfrm>
            <a:off x="1251489" y="835371"/>
            <a:ext cx="2353303" cy="615553"/>
          </a:xfrm>
          <a:prstGeom prst="rect">
            <a:avLst/>
          </a:prstGeom>
          <a:noFill/>
        </p:spPr>
        <p:txBody>
          <a:bodyPr wrap="square" rtlCol="0">
            <a:spAutoFit/>
          </a:bodyPr>
          <a:lstStyle/>
          <a:p>
            <a:pPr algn="ctr">
              <a:defRPr/>
            </a:pPr>
            <a:r>
              <a:rPr lang="en-US" sz="1700" b="1" dirty="0" err="1" smtClean="0">
                <a:solidFill>
                  <a:srgbClr val="282F39"/>
                </a:solidFill>
                <a:latin typeface="Open Sans" panose="020B0606030504020204" pitchFamily="34" charset="0"/>
              </a:rPr>
              <a:t>Instrumentos</a:t>
            </a:r>
            <a:r>
              <a:rPr lang="en-US" sz="1700" b="1" dirty="0" smtClean="0">
                <a:solidFill>
                  <a:srgbClr val="282F39"/>
                </a:solidFill>
                <a:latin typeface="Open Sans" panose="020B0606030504020204" pitchFamily="34" charset="0"/>
              </a:rPr>
              <a:t> de </a:t>
            </a:r>
            <a:r>
              <a:rPr lang="en-US" sz="1700" b="1" dirty="0" err="1" smtClean="0">
                <a:solidFill>
                  <a:srgbClr val="282F39"/>
                </a:solidFill>
                <a:latin typeface="Open Sans" panose="020B0606030504020204" pitchFamily="34" charset="0"/>
              </a:rPr>
              <a:t>recoleccion</a:t>
            </a:r>
            <a:r>
              <a:rPr lang="en-US" sz="1700" b="1" dirty="0" smtClean="0">
                <a:solidFill>
                  <a:srgbClr val="282F39"/>
                </a:solidFill>
                <a:latin typeface="Open Sans" panose="020B0606030504020204" pitchFamily="34" charset="0"/>
              </a:rPr>
              <a:t> de </a:t>
            </a:r>
            <a:r>
              <a:rPr lang="en-US" sz="1700" b="1" dirty="0" err="1" smtClean="0">
                <a:solidFill>
                  <a:srgbClr val="282F39"/>
                </a:solidFill>
                <a:latin typeface="Open Sans" panose="020B0606030504020204" pitchFamily="34" charset="0"/>
              </a:rPr>
              <a:t>informacion</a:t>
            </a:r>
            <a:endParaRPr lang="en-GB" sz="1700" b="1"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41" name="TextBox 41">
            <a:extLst>
              <a:ext uri="{FF2B5EF4-FFF2-40B4-BE49-F238E27FC236}">
                <a16:creationId xmlns:a16="http://schemas.microsoft.com/office/drawing/2014/main" id="{FAC8765F-89B7-4019-8534-50B61C6CD2E1}"/>
              </a:ext>
            </a:extLst>
          </p:cNvPr>
          <p:cNvSpPr txBox="1"/>
          <p:nvPr/>
        </p:nvSpPr>
        <p:spPr>
          <a:xfrm>
            <a:off x="1629633" y="1611230"/>
            <a:ext cx="1597016" cy="1492716"/>
          </a:xfrm>
          <a:prstGeom prst="rect">
            <a:avLst/>
          </a:prstGeom>
          <a:noFill/>
        </p:spPr>
        <p:txBody>
          <a:bodyPr wrap="square" rtlCol="0">
            <a:spAutoFit/>
          </a:bodyPr>
          <a:lstStyle/>
          <a:p>
            <a:pPr marL="285750" indent="-285750" algn="ctr">
              <a:buFontTx/>
              <a:buChar char="-"/>
              <a:defRPr/>
            </a:pPr>
            <a:r>
              <a:rPr lang="en-GB" sz="1300" dirty="0" err="1" smtClean="0">
                <a:solidFill>
                  <a:schemeClr val="bg2">
                    <a:lumMod val="10000"/>
                  </a:schemeClr>
                </a:solidFill>
                <a:latin typeface="Times New Roman" panose="02020603050405020304" pitchFamily="18" charset="0"/>
                <a:ea typeface="Noto Sans" panose="020B0502040504020204" pitchFamily="34"/>
                <a:cs typeface="Times New Roman" panose="02020603050405020304" pitchFamily="18" charset="0"/>
              </a:rPr>
              <a:t>Leyes</a:t>
            </a:r>
            <a:endParaRPr lang="en-GB" sz="1300" dirty="0" smtClean="0">
              <a:solidFill>
                <a:schemeClr val="bg2">
                  <a:lumMod val="10000"/>
                </a:schemeClr>
              </a:solidFill>
              <a:latin typeface="Times New Roman" panose="02020603050405020304" pitchFamily="18" charset="0"/>
              <a:ea typeface="Noto Sans" panose="020B0502040504020204" pitchFamily="34"/>
              <a:cs typeface="Times New Roman" panose="02020603050405020304" pitchFamily="18" charset="0"/>
            </a:endParaRPr>
          </a:p>
          <a:p>
            <a:pPr marL="285750" indent="-285750" algn="ctr">
              <a:buFontTx/>
              <a:buChar char="-"/>
              <a:defRPr/>
            </a:pPr>
            <a:r>
              <a:rPr lang="en-GB" sz="1300" dirty="0" err="1" smtClean="0">
                <a:solidFill>
                  <a:schemeClr val="bg2">
                    <a:lumMod val="10000"/>
                  </a:schemeClr>
                </a:solidFill>
                <a:latin typeface="Times New Roman" panose="02020603050405020304" pitchFamily="18" charset="0"/>
                <a:ea typeface="Noto Sans" panose="020B0502040504020204" pitchFamily="34"/>
                <a:cs typeface="Times New Roman" panose="02020603050405020304" pitchFamily="18" charset="0"/>
              </a:rPr>
              <a:t>Sitios</a:t>
            </a:r>
            <a:r>
              <a:rPr lang="en-GB" sz="1300" dirty="0" smtClean="0">
                <a:solidFill>
                  <a:schemeClr val="bg2">
                    <a:lumMod val="10000"/>
                  </a:schemeClr>
                </a:solidFill>
                <a:latin typeface="Times New Roman" panose="02020603050405020304" pitchFamily="18" charset="0"/>
                <a:ea typeface="Noto Sans" panose="020B0502040504020204" pitchFamily="34"/>
                <a:cs typeface="Times New Roman" panose="02020603050405020304" pitchFamily="18" charset="0"/>
              </a:rPr>
              <a:t> </a:t>
            </a:r>
            <a:r>
              <a:rPr lang="en-GB" sz="1300" dirty="0" err="1" smtClean="0">
                <a:solidFill>
                  <a:schemeClr val="bg2">
                    <a:lumMod val="10000"/>
                  </a:schemeClr>
                </a:solidFill>
                <a:latin typeface="Times New Roman" panose="02020603050405020304" pitchFamily="18" charset="0"/>
                <a:ea typeface="Noto Sans" panose="020B0502040504020204" pitchFamily="34"/>
                <a:cs typeface="Times New Roman" panose="02020603050405020304" pitchFamily="18" charset="0"/>
              </a:rPr>
              <a:t>estadisticos</a:t>
            </a:r>
            <a:endParaRPr lang="en-GB" sz="1300" dirty="0" smtClean="0">
              <a:solidFill>
                <a:schemeClr val="bg2">
                  <a:lumMod val="10000"/>
                </a:schemeClr>
              </a:solidFill>
              <a:latin typeface="Times New Roman" panose="02020603050405020304" pitchFamily="18" charset="0"/>
              <a:ea typeface="Noto Sans" panose="020B0502040504020204" pitchFamily="34"/>
              <a:cs typeface="Times New Roman" panose="02020603050405020304" pitchFamily="18" charset="0"/>
            </a:endParaRPr>
          </a:p>
          <a:p>
            <a:pPr marL="285750" indent="-285750" algn="ctr">
              <a:buFontTx/>
              <a:buChar char="-"/>
              <a:defRPr/>
            </a:pPr>
            <a:r>
              <a:rPr lang="en-GB" sz="1300" dirty="0" smtClean="0">
                <a:solidFill>
                  <a:schemeClr val="bg2">
                    <a:lumMod val="10000"/>
                  </a:schemeClr>
                </a:solidFill>
                <a:latin typeface="Times New Roman" panose="02020603050405020304" pitchFamily="18" charset="0"/>
                <a:ea typeface="Noto Sans" panose="020B0502040504020204" pitchFamily="34"/>
                <a:cs typeface="Times New Roman" panose="02020603050405020304" pitchFamily="18" charset="0"/>
              </a:rPr>
              <a:t>SCVS</a:t>
            </a:r>
          </a:p>
          <a:p>
            <a:pPr marL="285750" indent="-285750" algn="ctr">
              <a:buFontTx/>
              <a:buChar char="-"/>
              <a:defRPr/>
            </a:pPr>
            <a:r>
              <a:rPr lang="en-GB" sz="1300" dirty="0" smtClean="0">
                <a:solidFill>
                  <a:schemeClr val="bg2">
                    <a:lumMod val="10000"/>
                  </a:schemeClr>
                </a:solidFill>
                <a:latin typeface="Times New Roman" panose="02020603050405020304" pitchFamily="18" charset="0"/>
                <a:ea typeface="Noto Sans" panose="020B0502040504020204" pitchFamily="34"/>
                <a:cs typeface="Times New Roman" panose="02020603050405020304" pitchFamily="18" charset="0"/>
              </a:rPr>
              <a:t>Banco Central del  Ecuador</a:t>
            </a:r>
          </a:p>
          <a:p>
            <a:pPr marL="285750" indent="-285750" algn="ctr">
              <a:buFontTx/>
              <a:buChar char="-"/>
              <a:defRPr/>
            </a:pPr>
            <a:endParaRPr lang="en-GB" sz="1300" dirty="0">
              <a:solidFill>
                <a:schemeClr val="bg2">
                  <a:lumMod val="10000"/>
                </a:schemeClr>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42" name="Rectángulo 41"/>
          <p:cNvSpPr/>
          <p:nvPr/>
        </p:nvSpPr>
        <p:spPr>
          <a:xfrm>
            <a:off x="7772400" y="2852231"/>
            <a:ext cx="3675359" cy="692497"/>
          </a:xfrm>
          <a:prstGeom prst="rect">
            <a:avLst/>
          </a:prstGeom>
        </p:spPr>
        <p:txBody>
          <a:bodyPr wrap="square">
            <a:spAutoFit/>
          </a:bodyPr>
          <a:lstStyle/>
          <a:p>
            <a:pPr algn="just"/>
            <a:r>
              <a:rPr lang="es-ES" sz="1300" dirty="0" err="1" smtClean="0">
                <a:solidFill>
                  <a:schemeClr val="bg2">
                    <a:lumMod val="10000"/>
                  </a:schemeClr>
                </a:solidFill>
                <a:latin typeface="Times New Roman" panose="02020603050405020304" pitchFamily="18" charset="0"/>
                <a:ea typeface="Times New Roman" panose="02020603050405020304" pitchFamily="18" charset="0"/>
              </a:rPr>
              <a:t>Hn</a:t>
            </a:r>
            <a:r>
              <a:rPr lang="es-ES" sz="1300" dirty="0" smtClean="0">
                <a:solidFill>
                  <a:schemeClr val="bg2">
                    <a:lumMod val="10000"/>
                  </a:schemeClr>
                </a:solidFill>
                <a:latin typeface="Times New Roman" panose="02020603050405020304" pitchFamily="18" charset="0"/>
                <a:ea typeface="Times New Roman" panose="02020603050405020304" pitchFamily="18" charset="0"/>
              </a:rPr>
              <a:t>: El </a:t>
            </a:r>
            <a:r>
              <a:rPr lang="es-ES" sz="1300" dirty="0">
                <a:solidFill>
                  <a:schemeClr val="bg2">
                    <a:lumMod val="10000"/>
                  </a:schemeClr>
                </a:solidFill>
                <a:latin typeface="Times New Roman" panose="02020603050405020304" pitchFamily="18" charset="0"/>
                <a:ea typeface="Times New Roman" panose="02020603050405020304" pitchFamily="18" charset="0"/>
              </a:rPr>
              <a:t>Modelo de estimación Z2 de E. </a:t>
            </a:r>
            <a:r>
              <a:rPr lang="es-ES" sz="1300" dirty="0" err="1">
                <a:solidFill>
                  <a:schemeClr val="bg2">
                    <a:lumMod val="10000"/>
                  </a:schemeClr>
                </a:solidFill>
                <a:latin typeface="Times New Roman" panose="02020603050405020304" pitchFamily="18" charset="0"/>
                <a:ea typeface="Times New Roman" panose="02020603050405020304" pitchFamily="18" charset="0"/>
              </a:rPr>
              <a:t>Altman</a:t>
            </a:r>
            <a:r>
              <a:rPr lang="es-ES" sz="1300" dirty="0">
                <a:solidFill>
                  <a:schemeClr val="bg2">
                    <a:lumMod val="10000"/>
                  </a:schemeClr>
                </a:solidFill>
                <a:latin typeface="Times New Roman" panose="02020603050405020304" pitchFamily="18" charset="0"/>
                <a:ea typeface="Times New Roman" panose="02020603050405020304" pitchFamily="18" charset="0"/>
              </a:rPr>
              <a:t> no predice quiebra del sector inmobiliario en la Ciudad de Quito periodo (2012-2017). </a:t>
            </a:r>
            <a:endParaRPr lang="es-ES" sz="1300" dirty="0">
              <a:solidFill>
                <a:schemeClr val="bg2">
                  <a:lumMod val="10000"/>
                </a:schemeClr>
              </a:solidFill>
            </a:endParaRPr>
          </a:p>
        </p:txBody>
      </p:sp>
      <p:sp>
        <p:nvSpPr>
          <p:cNvPr id="2" name="Rectángulo 1"/>
          <p:cNvSpPr/>
          <p:nvPr/>
        </p:nvSpPr>
        <p:spPr>
          <a:xfrm>
            <a:off x="7772400" y="3546342"/>
            <a:ext cx="3675359" cy="692497"/>
          </a:xfrm>
          <a:prstGeom prst="rect">
            <a:avLst/>
          </a:prstGeom>
        </p:spPr>
        <p:txBody>
          <a:bodyPr wrap="square">
            <a:spAutoFit/>
          </a:bodyPr>
          <a:lstStyle/>
          <a:p>
            <a:pPr lvl="0" algn="just">
              <a:spcAft>
                <a:spcPts val="0"/>
              </a:spcAft>
            </a:pPr>
            <a:r>
              <a:rPr lang="es-ES" sz="1300" dirty="0">
                <a:solidFill>
                  <a:schemeClr val="bg2">
                    <a:lumMod val="10000"/>
                  </a:schemeClr>
                </a:solidFill>
                <a:latin typeface="Times New Roman" panose="02020603050405020304" pitchFamily="18" charset="0"/>
                <a:ea typeface="Times New Roman" panose="02020603050405020304" pitchFamily="18" charset="0"/>
                <a:cs typeface="Noto Sans Symbols"/>
              </a:rPr>
              <a:t>Ha: Se puede predecir mediante un modelo la afectación de la actividad del sector inmobiliario en el período 2012-2017.</a:t>
            </a:r>
            <a:endParaRPr lang="es-ES" sz="1300" dirty="0">
              <a:solidFill>
                <a:schemeClr val="bg2">
                  <a:lumMod val="10000"/>
                </a:schemeClr>
              </a:solidFill>
              <a:effectLst/>
              <a:latin typeface="Noto Sans Symbols"/>
              <a:ea typeface="Noto Sans Symbols"/>
              <a:cs typeface="Noto Sans Symbols"/>
            </a:endParaRPr>
          </a:p>
        </p:txBody>
      </p:sp>
    </p:spTree>
    <p:extLst>
      <p:ext uri="{BB962C8B-B14F-4D97-AF65-F5344CB8AC3E}">
        <p14:creationId xmlns:p14="http://schemas.microsoft.com/office/powerpoint/2010/main" val="37845774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2">
            <a:extLst>
              <a:ext uri="{FF2B5EF4-FFF2-40B4-BE49-F238E27FC236}">
                <a16:creationId xmlns:a16="http://schemas.microsoft.com/office/drawing/2014/main" id="{5963C418-3F6F-449B-B8E4-B842C76E9063}"/>
              </a:ext>
            </a:extLst>
          </p:cNvPr>
          <p:cNvSpPr txBox="1"/>
          <p:nvPr/>
        </p:nvSpPr>
        <p:spPr>
          <a:xfrm>
            <a:off x="43667" y="182567"/>
            <a:ext cx="3785178" cy="384721"/>
          </a:xfrm>
          <a:prstGeom prst="rect">
            <a:avLst/>
          </a:prstGeom>
          <a:noFill/>
        </p:spPr>
        <p:txBody>
          <a:bodyPr wrap="square" rtlCol="0">
            <a:spAutoFit/>
          </a:bodyPr>
          <a:lstStyle/>
          <a:p>
            <a:pPr algn="ctr">
              <a:defRPr/>
            </a:pPr>
            <a:r>
              <a:rPr lang="en-US" sz="1900" b="1" dirty="0" err="1" smtClean="0">
                <a:solidFill>
                  <a:srgbClr val="282F39"/>
                </a:solidFill>
                <a:latin typeface="Times New Roman" panose="02020603050405020304" pitchFamily="18" charset="0"/>
                <a:cs typeface="Times New Roman" panose="02020603050405020304" pitchFamily="18" charset="0"/>
              </a:rPr>
              <a:t>Instrumentos</a:t>
            </a:r>
            <a:r>
              <a:rPr lang="en-US" sz="1900" b="1" dirty="0" smtClean="0">
                <a:solidFill>
                  <a:srgbClr val="282F39"/>
                </a:solidFill>
                <a:latin typeface="Times New Roman" panose="02020603050405020304" pitchFamily="18" charset="0"/>
                <a:cs typeface="Times New Roman" panose="02020603050405020304" pitchFamily="18" charset="0"/>
              </a:rPr>
              <a:t> de la </a:t>
            </a:r>
            <a:r>
              <a:rPr lang="en-US" sz="1900" b="1" dirty="0" err="1" smtClean="0">
                <a:solidFill>
                  <a:srgbClr val="282F39"/>
                </a:solidFill>
                <a:latin typeface="Times New Roman" panose="02020603050405020304" pitchFamily="18" charset="0"/>
                <a:cs typeface="Times New Roman" panose="02020603050405020304" pitchFamily="18" charset="0"/>
              </a:rPr>
              <a:t>metodologia</a:t>
            </a:r>
            <a:endParaRPr lang="en-GB" sz="1900" b="1" dirty="0">
              <a:solidFill>
                <a:srgbClr val="282F39"/>
              </a:solidFill>
              <a:latin typeface="Times New Roman" panose="02020603050405020304" pitchFamily="18" charset="0"/>
              <a:ea typeface="Noto Sans" panose="020B0502040504020204" pitchFamily="34"/>
              <a:cs typeface="Times New Roman" panose="02020603050405020304" pitchFamily="18" charset="0"/>
            </a:endParaRPr>
          </a:p>
        </p:txBody>
      </p:sp>
      <p:pic>
        <p:nvPicPr>
          <p:cNvPr id="3" name="Picture 2" descr="Resultado de imagen para perfil del mapa del ecuad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2427" y="1627134"/>
            <a:ext cx="3209459" cy="34469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90">
            <a:extLst>
              <a:ext uri="{FF2B5EF4-FFF2-40B4-BE49-F238E27FC236}">
                <a16:creationId xmlns:a16="http://schemas.microsoft.com/office/drawing/2014/main" id="{7FA29953-DC3A-4DB5-98B4-AE10009A8E77}"/>
              </a:ext>
            </a:extLst>
          </p:cNvPr>
          <p:cNvSpPr txBox="1"/>
          <p:nvPr/>
        </p:nvSpPr>
        <p:spPr>
          <a:xfrm>
            <a:off x="1573544" y="843337"/>
            <a:ext cx="2461637"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dirty="0" err="1" smtClean="0">
                <a:solidFill>
                  <a:schemeClr val="bg2">
                    <a:lumMod val="10000"/>
                  </a:schemeClr>
                </a:solidFill>
                <a:latin typeface="Open Sans" panose="020B0606030504020204" pitchFamily="34" charset="0"/>
              </a:rPr>
              <a:t>Investigacion</a:t>
            </a:r>
            <a:r>
              <a:rPr lang="en-US" sz="1700" b="1" dirty="0" smtClean="0">
                <a:solidFill>
                  <a:schemeClr val="bg2">
                    <a:lumMod val="10000"/>
                  </a:schemeClr>
                </a:solidFill>
                <a:latin typeface="Open Sans" panose="020B0606030504020204" pitchFamily="34" charset="0"/>
              </a:rPr>
              <a:t> de las </a:t>
            </a:r>
            <a:r>
              <a:rPr lang="en-US" sz="1700" b="1" dirty="0" err="1" smtClean="0">
                <a:solidFill>
                  <a:schemeClr val="bg2">
                    <a:lumMod val="10000"/>
                  </a:schemeClr>
                </a:solidFill>
                <a:latin typeface="Open Sans" panose="020B0606030504020204" pitchFamily="34" charset="0"/>
              </a:rPr>
              <a:t>teorias</a:t>
            </a:r>
            <a:r>
              <a:rPr lang="en-US" sz="1700" b="1" dirty="0" smtClean="0">
                <a:solidFill>
                  <a:schemeClr val="bg2">
                    <a:lumMod val="10000"/>
                  </a:schemeClr>
                </a:solidFill>
                <a:latin typeface="Open Sans" panose="020B0606030504020204" pitchFamily="34" charset="0"/>
              </a:rPr>
              <a:t> de </a:t>
            </a:r>
            <a:r>
              <a:rPr lang="en-US" sz="1700" b="1" dirty="0" err="1" smtClean="0">
                <a:solidFill>
                  <a:schemeClr val="bg2">
                    <a:lumMod val="10000"/>
                  </a:schemeClr>
                </a:solidFill>
                <a:latin typeface="Open Sans" panose="020B0606030504020204" pitchFamily="34" charset="0"/>
              </a:rPr>
              <a:t>soporte</a:t>
            </a:r>
            <a:endParaRPr kumimoji="0" lang="en-GB" sz="1700" b="1" i="0" u="none" strike="noStrike" kern="1200" cap="none" spc="0" normalizeH="0" baseline="0" noProof="0" dirty="0">
              <a:ln>
                <a:noFill/>
              </a:ln>
              <a:solidFill>
                <a:schemeClr val="bg2">
                  <a:lumMod val="10000"/>
                </a:schemeClr>
              </a:solidFill>
              <a:effectLst/>
              <a:uLnTx/>
              <a:uFillTx/>
              <a:latin typeface="Noto Sans" panose="020B0502040504020204" pitchFamily="34"/>
              <a:ea typeface="Noto Sans" panose="020B0502040504020204" pitchFamily="34"/>
              <a:cs typeface="Noto Sans" panose="020B0502040504020204" pitchFamily="34"/>
            </a:endParaRPr>
          </a:p>
        </p:txBody>
      </p:sp>
      <p:sp>
        <p:nvSpPr>
          <p:cNvPr id="5" name="TextBox 91">
            <a:extLst>
              <a:ext uri="{FF2B5EF4-FFF2-40B4-BE49-F238E27FC236}">
                <a16:creationId xmlns:a16="http://schemas.microsoft.com/office/drawing/2014/main" id="{67447D32-1511-449F-AB14-96E64E31742C}"/>
              </a:ext>
            </a:extLst>
          </p:cNvPr>
          <p:cNvSpPr txBox="1"/>
          <p:nvPr/>
        </p:nvSpPr>
        <p:spPr>
          <a:xfrm>
            <a:off x="1131126" y="1653999"/>
            <a:ext cx="3190922" cy="492443"/>
          </a:xfrm>
          <a:prstGeom prst="rect">
            <a:avLst/>
          </a:prstGeom>
          <a:noFill/>
        </p:spPr>
        <p:txBody>
          <a:bodyPr wrap="square" rtlCol="0">
            <a:spAutoFit/>
          </a:bodyPr>
          <a:lstStyle/>
          <a:p>
            <a:pPr lvl="0" algn="just">
              <a:defRPr/>
            </a:pPr>
            <a:r>
              <a:rPr lang="es-ES" sz="1300" dirty="0">
                <a:solidFill>
                  <a:schemeClr val="bg2">
                    <a:lumMod val="10000"/>
                  </a:schemeClr>
                </a:solidFill>
                <a:latin typeface="Times New Roman" panose="02020603050405020304" pitchFamily="18" charset="0"/>
                <a:cs typeface="Times New Roman" panose="02020603050405020304" pitchFamily="18" charset="0"/>
              </a:rPr>
              <a:t>I</a:t>
            </a:r>
            <a:r>
              <a:rPr lang="es-ES" sz="1300" dirty="0" smtClean="0">
                <a:solidFill>
                  <a:schemeClr val="bg2">
                    <a:lumMod val="10000"/>
                  </a:schemeClr>
                </a:solidFill>
                <a:latin typeface="Times New Roman" panose="02020603050405020304" pitchFamily="18" charset="0"/>
                <a:cs typeface="Times New Roman" panose="02020603050405020304" pitchFamily="18" charset="0"/>
              </a:rPr>
              <a:t>nvestigación </a:t>
            </a:r>
            <a:r>
              <a:rPr lang="es-ES" sz="1300" dirty="0">
                <a:solidFill>
                  <a:schemeClr val="bg2">
                    <a:lumMod val="10000"/>
                  </a:schemeClr>
                </a:solidFill>
                <a:latin typeface="Times New Roman" panose="02020603050405020304" pitchFamily="18" charset="0"/>
                <a:cs typeface="Times New Roman" panose="02020603050405020304" pitchFamily="18" charset="0"/>
              </a:rPr>
              <a:t>bibliografía acerca del modelo de estimación de quiebra de </a:t>
            </a:r>
            <a:r>
              <a:rPr lang="es-ES" sz="1300" dirty="0" err="1" smtClean="0">
                <a:solidFill>
                  <a:schemeClr val="bg2">
                    <a:lumMod val="10000"/>
                  </a:schemeClr>
                </a:solidFill>
                <a:latin typeface="Times New Roman" panose="02020603050405020304" pitchFamily="18" charset="0"/>
                <a:cs typeface="Times New Roman" panose="02020603050405020304" pitchFamily="18" charset="0"/>
              </a:rPr>
              <a:t>Altman</a:t>
            </a:r>
            <a:r>
              <a:rPr lang="es-ES" sz="1300" dirty="0" smtClean="0">
                <a:solidFill>
                  <a:schemeClr val="bg2">
                    <a:lumMod val="10000"/>
                  </a:schemeClr>
                </a:solidFill>
                <a:latin typeface="Times New Roman" panose="02020603050405020304" pitchFamily="18" charset="0"/>
                <a:cs typeface="Times New Roman" panose="02020603050405020304" pitchFamily="18" charset="0"/>
              </a:rPr>
              <a:t>.</a:t>
            </a:r>
            <a:endParaRPr kumimoji="0" lang="en-GB" sz="1300" b="0" i="0" u="none" strike="noStrike" kern="1200" cap="none" spc="0" normalizeH="0" baseline="0" noProof="0" dirty="0">
              <a:ln>
                <a:noFill/>
              </a:ln>
              <a:solidFill>
                <a:schemeClr val="bg2">
                  <a:lumMod val="10000"/>
                </a:schemeClr>
              </a:solidFill>
              <a:effectLst/>
              <a:uLnTx/>
              <a:uFillTx/>
              <a:latin typeface="Times New Roman" panose="02020603050405020304" pitchFamily="18" charset="0"/>
              <a:ea typeface="Noto Sans" panose="020B0502040504020204" pitchFamily="34"/>
              <a:cs typeface="Times New Roman" panose="02020603050405020304" pitchFamily="18" charset="0"/>
            </a:endParaRPr>
          </a:p>
        </p:txBody>
      </p:sp>
      <p:sp>
        <p:nvSpPr>
          <p:cNvPr id="6" name="TextBox 92">
            <a:extLst>
              <a:ext uri="{FF2B5EF4-FFF2-40B4-BE49-F238E27FC236}">
                <a16:creationId xmlns:a16="http://schemas.microsoft.com/office/drawing/2014/main" id="{1941B35D-3109-4BB3-A03C-9B0FDA4CDAC9}"/>
              </a:ext>
            </a:extLst>
          </p:cNvPr>
          <p:cNvSpPr txBox="1"/>
          <p:nvPr/>
        </p:nvSpPr>
        <p:spPr>
          <a:xfrm>
            <a:off x="1263205" y="3979317"/>
            <a:ext cx="2433669"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err="1" smtClean="0">
                <a:ln>
                  <a:noFill/>
                </a:ln>
                <a:solidFill>
                  <a:schemeClr val="bg2">
                    <a:lumMod val="10000"/>
                  </a:schemeClr>
                </a:solidFill>
                <a:effectLst/>
                <a:uLnTx/>
                <a:uFillTx/>
                <a:latin typeface="Open Sans" panose="020B0606030504020204" pitchFamily="34" charset="0"/>
              </a:rPr>
              <a:t>Eleccion</a:t>
            </a:r>
            <a:r>
              <a:rPr kumimoji="0" lang="en-US" sz="1700" b="1" i="0" u="none" strike="noStrike" kern="1200" cap="none" spc="0" normalizeH="0" baseline="0" noProof="0" dirty="0" smtClean="0">
                <a:ln>
                  <a:noFill/>
                </a:ln>
                <a:solidFill>
                  <a:schemeClr val="bg2">
                    <a:lumMod val="10000"/>
                  </a:schemeClr>
                </a:solidFill>
                <a:effectLst/>
                <a:uLnTx/>
                <a:uFillTx/>
                <a:latin typeface="Open Sans" panose="020B0606030504020204" pitchFamily="34" charset="0"/>
              </a:rPr>
              <a:t> de ratios </a:t>
            </a:r>
            <a:r>
              <a:rPr kumimoji="0" lang="en-US" sz="1700" b="1" i="0" u="none" strike="noStrike" kern="1200" cap="none" spc="0" normalizeH="0" baseline="0" noProof="0" dirty="0" err="1" smtClean="0">
                <a:ln>
                  <a:noFill/>
                </a:ln>
                <a:solidFill>
                  <a:schemeClr val="bg2">
                    <a:lumMod val="10000"/>
                  </a:schemeClr>
                </a:solidFill>
                <a:effectLst/>
                <a:uLnTx/>
                <a:uFillTx/>
                <a:latin typeface="Open Sans" panose="020B0606030504020204" pitchFamily="34" charset="0"/>
              </a:rPr>
              <a:t>significativos</a:t>
            </a:r>
            <a:endParaRPr kumimoji="0" lang="en-GB" sz="1700" b="1" i="0" u="none" strike="noStrike" kern="1200" cap="none" spc="0" normalizeH="0" baseline="0" noProof="0" dirty="0">
              <a:ln>
                <a:noFill/>
              </a:ln>
              <a:solidFill>
                <a:schemeClr val="bg2">
                  <a:lumMod val="10000"/>
                </a:schemeClr>
              </a:solidFill>
              <a:effectLst/>
              <a:uLnTx/>
              <a:uFillTx/>
              <a:latin typeface="Noto Sans" panose="020B0502040504020204" pitchFamily="34"/>
              <a:ea typeface="Noto Sans" panose="020B0502040504020204" pitchFamily="34"/>
              <a:cs typeface="Noto Sans" panose="020B0502040504020204" pitchFamily="34"/>
            </a:endParaRPr>
          </a:p>
        </p:txBody>
      </p:sp>
      <p:sp>
        <p:nvSpPr>
          <p:cNvPr id="7" name="TextBox 93">
            <a:extLst>
              <a:ext uri="{FF2B5EF4-FFF2-40B4-BE49-F238E27FC236}">
                <a16:creationId xmlns:a16="http://schemas.microsoft.com/office/drawing/2014/main" id="{BC7CD2EE-0ED5-40B7-B610-1379FFBC5EBB}"/>
              </a:ext>
            </a:extLst>
          </p:cNvPr>
          <p:cNvSpPr txBox="1"/>
          <p:nvPr/>
        </p:nvSpPr>
        <p:spPr>
          <a:xfrm>
            <a:off x="1332905" y="4647542"/>
            <a:ext cx="2932925" cy="492443"/>
          </a:xfrm>
          <a:prstGeom prst="rect">
            <a:avLst/>
          </a:prstGeom>
          <a:noFill/>
        </p:spPr>
        <p:txBody>
          <a:bodyPr wrap="square" rtlCol="0">
            <a:spAutoFit/>
          </a:bodyPr>
          <a:lstStyle/>
          <a:p>
            <a:pPr lvl="0" algn="just">
              <a:defRPr/>
            </a:pPr>
            <a:r>
              <a:rPr lang="es-ES" sz="1300" dirty="0">
                <a:solidFill>
                  <a:schemeClr val="bg2">
                    <a:lumMod val="10000"/>
                  </a:schemeClr>
                </a:solidFill>
                <a:latin typeface="Times New Roman" panose="02020603050405020304" pitchFamily="18" charset="0"/>
                <a:cs typeface="Times New Roman" panose="02020603050405020304" pitchFamily="18" charset="0"/>
              </a:rPr>
              <a:t>se elige aquellos indicadores de mediano y largo plazo necesarios para el estudio.</a:t>
            </a:r>
            <a:endParaRPr kumimoji="0" lang="en-GB" sz="1300" b="0" i="0" u="none" strike="noStrike" kern="1200" cap="none" spc="0" normalizeH="0" baseline="0" noProof="0" dirty="0">
              <a:ln>
                <a:noFill/>
              </a:ln>
              <a:solidFill>
                <a:schemeClr val="bg2">
                  <a:lumMod val="10000"/>
                </a:schemeClr>
              </a:solidFill>
              <a:effectLst/>
              <a:uLnTx/>
              <a:uFillTx/>
              <a:latin typeface="Times New Roman" panose="02020603050405020304" pitchFamily="18" charset="0"/>
              <a:ea typeface="Noto Sans" panose="020B0502040504020204" pitchFamily="34"/>
              <a:cs typeface="Times New Roman" panose="02020603050405020304" pitchFamily="18" charset="0"/>
            </a:endParaRPr>
          </a:p>
        </p:txBody>
      </p:sp>
      <p:grpSp>
        <p:nvGrpSpPr>
          <p:cNvPr id="8" name="Group 94">
            <a:extLst>
              <a:ext uri="{FF2B5EF4-FFF2-40B4-BE49-F238E27FC236}">
                <a16:creationId xmlns:a16="http://schemas.microsoft.com/office/drawing/2014/main" id="{7151C73F-4DAA-4828-A19E-E528364BB2C3}"/>
              </a:ext>
            </a:extLst>
          </p:cNvPr>
          <p:cNvGrpSpPr/>
          <p:nvPr/>
        </p:nvGrpSpPr>
        <p:grpSpPr>
          <a:xfrm>
            <a:off x="456073" y="775103"/>
            <a:ext cx="675059" cy="997980"/>
            <a:chOff x="7478257" y="2193205"/>
            <a:chExt cx="452898" cy="700189"/>
          </a:xfrm>
        </p:grpSpPr>
        <p:sp>
          <p:nvSpPr>
            <p:cNvPr id="9" name="Oval 95">
              <a:extLst>
                <a:ext uri="{FF2B5EF4-FFF2-40B4-BE49-F238E27FC236}">
                  <a16:creationId xmlns:a16="http://schemas.microsoft.com/office/drawing/2014/main" id="{889D51D0-8197-45F2-8182-89DEF6BEAA0B}"/>
                </a:ext>
              </a:extLst>
            </p:cNvPr>
            <p:cNvSpPr/>
            <p:nvPr/>
          </p:nvSpPr>
          <p:spPr>
            <a:xfrm>
              <a:off x="7478257" y="2786413"/>
              <a:ext cx="452893" cy="106981"/>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7">
              <a:extLst>
                <a:ext uri="{FF2B5EF4-FFF2-40B4-BE49-F238E27FC236}">
                  <a16:creationId xmlns:a16="http://schemas.microsoft.com/office/drawing/2014/main" id="{3CD85ADB-FEBD-4B20-9DB7-A5FDE1C3D4C2}"/>
                </a:ext>
              </a:extLst>
            </p:cNvPr>
            <p:cNvSpPr>
              <a:spLocks noEditPoints="1"/>
            </p:cNvSpPr>
            <p:nvPr/>
          </p:nvSpPr>
          <p:spPr bwMode="auto">
            <a:xfrm>
              <a:off x="7478262"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1" name="Group 97">
            <a:extLst>
              <a:ext uri="{FF2B5EF4-FFF2-40B4-BE49-F238E27FC236}">
                <a16:creationId xmlns:a16="http://schemas.microsoft.com/office/drawing/2014/main" id="{F65287A4-9047-409B-B2A7-7F9BE204A694}"/>
              </a:ext>
            </a:extLst>
          </p:cNvPr>
          <p:cNvGrpSpPr/>
          <p:nvPr/>
        </p:nvGrpSpPr>
        <p:grpSpPr>
          <a:xfrm>
            <a:off x="456073" y="4132466"/>
            <a:ext cx="645516" cy="997980"/>
            <a:chOff x="7478257" y="2193205"/>
            <a:chExt cx="452898" cy="700189"/>
          </a:xfrm>
        </p:grpSpPr>
        <p:sp>
          <p:nvSpPr>
            <p:cNvPr id="12" name="Oval 98">
              <a:extLst>
                <a:ext uri="{FF2B5EF4-FFF2-40B4-BE49-F238E27FC236}">
                  <a16:creationId xmlns:a16="http://schemas.microsoft.com/office/drawing/2014/main" id="{04583A75-1C61-459F-BB29-28990BB3A7F1}"/>
                </a:ext>
              </a:extLst>
            </p:cNvPr>
            <p:cNvSpPr/>
            <p:nvPr/>
          </p:nvSpPr>
          <p:spPr>
            <a:xfrm>
              <a:off x="7478257" y="2786413"/>
              <a:ext cx="452893" cy="106981"/>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7">
              <a:extLst>
                <a:ext uri="{FF2B5EF4-FFF2-40B4-BE49-F238E27FC236}">
                  <a16:creationId xmlns:a16="http://schemas.microsoft.com/office/drawing/2014/main" id="{A63BE7B1-CEE2-4C91-804F-768DFB623E82}"/>
                </a:ext>
              </a:extLst>
            </p:cNvPr>
            <p:cNvSpPr>
              <a:spLocks noEditPoints="1"/>
            </p:cNvSpPr>
            <p:nvPr/>
          </p:nvSpPr>
          <p:spPr bwMode="auto">
            <a:xfrm>
              <a:off x="7478262"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4" name="TextBox 100">
            <a:extLst>
              <a:ext uri="{FF2B5EF4-FFF2-40B4-BE49-F238E27FC236}">
                <a16:creationId xmlns:a16="http://schemas.microsoft.com/office/drawing/2014/main" id="{2906B1D2-78DD-4C0D-B8DA-ECF384061D44}"/>
              </a:ext>
            </a:extLst>
          </p:cNvPr>
          <p:cNvSpPr txBox="1"/>
          <p:nvPr/>
        </p:nvSpPr>
        <p:spPr>
          <a:xfrm>
            <a:off x="9280337" y="1235973"/>
            <a:ext cx="2392240" cy="3539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err="1" smtClean="0">
                <a:ln>
                  <a:noFill/>
                </a:ln>
                <a:solidFill>
                  <a:schemeClr val="bg2">
                    <a:lumMod val="10000"/>
                  </a:schemeClr>
                </a:solidFill>
                <a:effectLst/>
                <a:uLnTx/>
                <a:uFillTx/>
                <a:latin typeface="Open Sans" panose="020B0606030504020204" pitchFamily="34" charset="0"/>
              </a:rPr>
              <a:t>Planteamiento</a:t>
            </a:r>
            <a:r>
              <a:rPr kumimoji="0" lang="en-US" sz="1700" b="1" i="0" u="none" strike="noStrike" kern="1200" cap="none" spc="0" normalizeH="0" noProof="0" dirty="0" smtClean="0">
                <a:ln>
                  <a:noFill/>
                </a:ln>
                <a:solidFill>
                  <a:schemeClr val="bg2">
                    <a:lumMod val="10000"/>
                  </a:schemeClr>
                </a:solidFill>
                <a:effectLst/>
                <a:uLnTx/>
                <a:uFillTx/>
                <a:latin typeface="Open Sans" panose="020B0606030504020204" pitchFamily="34" charset="0"/>
              </a:rPr>
              <a:t> de </a:t>
            </a:r>
            <a:r>
              <a:rPr kumimoji="0" lang="en-US" sz="1700" b="1" i="0" u="none" strike="noStrike" kern="1200" cap="none" spc="0" normalizeH="0" noProof="0" dirty="0" err="1" smtClean="0">
                <a:ln>
                  <a:noFill/>
                </a:ln>
                <a:solidFill>
                  <a:schemeClr val="bg2">
                    <a:lumMod val="10000"/>
                  </a:schemeClr>
                </a:solidFill>
                <a:effectLst/>
                <a:uLnTx/>
                <a:uFillTx/>
                <a:latin typeface="Open Sans" panose="020B0606030504020204" pitchFamily="34" charset="0"/>
              </a:rPr>
              <a:t>hipotesis</a:t>
            </a:r>
            <a:endParaRPr kumimoji="0" lang="en-GB" sz="1700" b="1" i="0" u="none" strike="noStrike" kern="1200" cap="none" spc="0" normalizeH="0" baseline="0" noProof="0" dirty="0">
              <a:ln>
                <a:noFill/>
              </a:ln>
              <a:solidFill>
                <a:schemeClr val="bg2">
                  <a:lumMod val="10000"/>
                </a:schemeClr>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6" name="TextBox 102">
            <a:extLst>
              <a:ext uri="{FF2B5EF4-FFF2-40B4-BE49-F238E27FC236}">
                <a16:creationId xmlns:a16="http://schemas.microsoft.com/office/drawing/2014/main" id="{9F4DFFF7-E29E-4215-AE9B-5A56CCEEA50A}"/>
              </a:ext>
            </a:extLst>
          </p:cNvPr>
          <p:cNvSpPr txBox="1"/>
          <p:nvPr/>
        </p:nvSpPr>
        <p:spPr>
          <a:xfrm>
            <a:off x="9339043" y="2989648"/>
            <a:ext cx="227482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schemeClr val="bg2">
                    <a:lumMod val="10000"/>
                  </a:schemeClr>
                </a:solidFill>
                <a:effectLst/>
                <a:uLnTx/>
                <a:uFillTx/>
                <a:latin typeface="Open Sans" panose="020B0606030504020204" pitchFamily="34" charset="0"/>
              </a:rPr>
              <a:t>Eleccion</a:t>
            </a:r>
            <a:r>
              <a:rPr kumimoji="0" lang="en-US" sz="2000" b="1" i="0" u="none" strike="noStrike" kern="1200" cap="none" spc="0" normalizeH="0" baseline="0" noProof="0" dirty="0" smtClean="0">
                <a:ln>
                  <a:noFill/>
                </a:ln>
                <a:solidFill>
                  <a:schemeClr val="bg2">
                    <a:lumMod val="10000"/>
                  </a:schemeClr>
                </a:solidFill>
                <a:effectLst/>
                <a:uLnTx/>
                <a:uFillTx/>
                <a:latin typeface="Open Sans" panose="020B0606030504020204" pitchFamily="34" charset="0"/>
              </a:rPr>
              <a:t> de la </a:t>
            </a:r>
            <a:r>
              <a:rPr kumimoji="0" lang="en-US" sz="2000" b="1" i="0" u="none" strike="noStrike" kern="1200" cap="none" spc="0" normalizeH="0" baseline="0" noProof="0" dirty="0" err="1" smtClean="0">
                <a:ln>
                  <a:noFill/>
                </a:ln>
                <a:solidFill>
                  <a:schemeClr val="bg2">
                    <a:lumMod val="10000"/>
                  </a:schemeClr>
                </a:solidFill>
                <a:effectLst/>
                <a:uLnTx/>
                <a:uFillTx/>
                <a:latin typeface="Open Sans" panose="020B0606030504020204" pitchFamily="34" charset="0"/>
              </a:rPr>
              <a:t>muestra</a:t>
            </a:r>
            <a:endParaRPr kumimoji="0" lang="en-GB" sz="2000" b="1" i="0" u="none" strike="noStrike" kern="1200" cap="none" spc="0" normalizeH="0" baseline="0" noProof="0" dirty="0">
              <a:ln>
                <a:noFill/>
              </a:ln>
              <a:solidFill>
                <a:schemeClr val="bg2">
                  <a:lumMod val="10000"/>
                </a:schemeClr>
              </a:solidFill>
              <a:effectLst/>
              <a:uLnTx/>
              <a:uFillTx/>
              <a:latin typeface="Noto Sans" panose="020B0502040504020204" pitchFamily="34"/>
              <a:ea typeface="Noto Sans" panose="020B0502040504020204" pitchFamily="34"/>
              <a:cs typeface="Noto Sans" panose="020B0502040504020204" pitchFamily="34"/>
            </a:endParaRPr>
          </a:p>
        </p:txBody>
      </p:sp>
      <p:grpSp>
        <p:nvGrpSpPr>
          <p:cNvPr id="18" name="Group 104">
            <a:extLst>
              <a:ext uri="{FF2B5EF4-FFF2-40B4-BE49-F238E27FC236}">
                <a16:creationId xmlns:a16="http://schemas.microsoft.com/office/drawing/2014/main" id="{601C983B-49BA-480A-84DC-43AF8B353F93}"/>
              </a:ext>
            </a:extLst>
          </p:cNvPr>
          <p:cNvGrpSpPr/>
          <p:nvPr/>
        </p:nvGrpSpPr>
        <p:grpSpPr>
          <a:xfrm>
            <a:off x="8328482" y="2823907"/>
            <a:ext cx="645516" cy="997980"/>
            <a:chOff x="7478257" y="2193205"/>
            <a:chExt cx="452898" cy="700189"/>
          </a:xfrm>
        </p:grpSpPr>
        <p:sp>
          <p:nvSpPr>
            <p:cNvPr id="19" name="Oval 105">
              <a:extLst>
                <a:ext uri="{FF2B5EF4-FFF2-40B4-BE49-F238E27FC236}">
                  <a16:creationId xmlns:a16="http://schemas.microsoft.com/office/drawing/2014/main" id="{3B004334-E388-4B3C-969B-140ECE9424DC}"/>
                </a:ext>
              </a:extLst>
            </p:cNvPr>
            <p:cNvSpPr/>
            <p:nvPr/>
          </p:nvSpPr>
          <p:spPr>
            <a:xfrm>
              <a:off x="7478257" y="2786413"/>
              <a:ext cx="452893" cy="106981"/>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17">
              <a:extLst>
                <a:ext uri="{FF2B5EF4-FFF2-40B4-BE49-F238E27FC236}">
                  <a16:creationId xmlns:a16="http://schemas.microsoft.com/office/drawing/2014/main" id="{708B857B-4FD1-41EE-9461-798B12A9C7C9}"/>
                </a:ext>
              </a:extLst>
            </p:cNvPr>
            <p:cNvSpPr>
              <a:spLocks noEditPoints="1"/>
            </p:cNvSpPr>
            <p:nvPr/>
          </p:nvSpPr>
          <p:spPr bwMode="auto">
            <a:xfrm>
              <a:off x="7478262"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107">
            <a:extLst>
              <a:ext uri="{FF2B5EF4-FFF2-40B4-BE49-F238E27FC236}">
                <a16:creationId xmlns:a16="http://schemas.microsoft.com/office/drawing/2014/main" id="{1AA4B36C-3EA8-41D0-BE69-CFD0A847C92F}"/>
              </a:ext>
            </a:extLst>
          </p:cNvPr>
          <p:cNvGrpSpPr/>
          <p:nvPr/>
        </p:nvGrpSpPr>
        <p:grpSpPr>
          <a:xfrm>
            <a:off x="8268357" y="775103"/>
            <a:ext cx="645516" cy="997980"/>
            <a:chOff x="7478257" y="2193205"/>
            <a:chExt cx="452898" cy="700189"/>
          </a:xfrm>
        </p:grpSpPr>
        <p:sp>
          <p:nvSpPr>
            <p:cNvPr id="22" name="Oval 108">
              <a:extLst>
                <a:ext uri="{FF2B5EF4-FFF2-40B4-BE49-F238E27FC236}">
                  <a16:creationId xmlns:a16="http://schemas.microsoft.com/office/drawing/2014/main" id="{1F9B119F-8162-4B58-90BA-7CD891DA313B}"/>
                </a:ext>
              </a:extLst>
            </p:cNvPr>
            <p:cNvSpPr/>
            <p:nvPr/>
          </p:nvSpPr>
          <p:spPr>
            <a:xfrm>
              <a:off x="7478257" y="2786413"/>
              <a:ext cx="452893" cy="106981"/>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17">
              <a:extLst>
                <a:ext uri="{FF2B5EF4-FFF2-40B4-BE49-F238E27FC236}">
                  <a16:creationId xmlns:a16="http://schemas.microsoft.com/office/drawing/2014/main" id="{9ABADF77-25E8-4F45-8CF7-87B21B74A24C}"/>
                </a:ext>
              </a:extLst>
            </p:cNvPr>
            <p:cNvSpPr>
              <a:spLocks noEditPoints="1"/>
            </p:cNvSpPr>
            <p:nvPr/>
          </p:nvSpPr>
          <p:spPr bwMode="auto">
            <a:xfrm>
              <a:off x="7478262"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6" name="TextBox 93">
            <a:extLst>
              <a:ext uri="{FF2B5EF4-FFF2-40B4-BE49-F238E27FC236}">
                <a16:creationId xmlns:a16="http://schemas.microsoft.com/office/drawing/2014/main" id="{BC7CD2EE-0ED5-40B7-B610-1379FFBC5EBB}"/>
              </a:ext>
            </a:extLst>
          </p:cNvPr>
          <p:cNvSpPr txBox="1"/>
          <p:nvPr/>
        </p:nvSpPr>
        <p:spPr>
          <a:xfrm>
            <a:off x="1339982" y="5190001"/>
            <a:ext cx="2925847" cy="692497"/>
          </a:xfrm>
          <a:prstGeom prst="rect">
            <a:avLst/>
          </a:prstGeom>
          <a:noFill/>
        </p:spPr>
        <p:txBody>
          <a:bodyPr wrap="square" rtlCol="0">
            <a:spAutoFit/>
          </a:bodyPr>
          <a:lstStyle/>
          <a:p>
            <a:pPr algn="just">
              <a:defRPr/>
            </a:pPr>
            <a:r>
              <a:rPr lang="es-ES" sz="1300" dirty="0">
                <a:solidFill>
                  <a:schemeClr val="bg2">
                    <a:lumMod val="10000"/>
                  </a:schemeClr>
                </a:solidFill>
                <a:latin typeface="Times New Roman" panose="02020603050405020304" pitchFamily="18" charset="0"/>
                <a:cs typeface="Times New Roman" panose="02020603050405020304" pitchFamily="18" charset="0"/>
              </a:rPr>
              <a:t>se considera únicamente los indicadores que están en la fórmula del modelo.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chemeClr val="bg2">
                  <a:lumMod val="10000"/>
                </a:schemeClr>
              </a:solidFill>
              <a:effectLst/>
              <a:uLnTx/>
              <a:uFillTx/>
              <a:latin typeface="Times New Roman" panose="02020603050405020304" pitchFamily="18" charset="0"/>
              <a:ea typeface="Noto Sans" panose="020B0502040504020204" pitchFamily="34"/>
              <a:cs typeface="Times New Roman" panose="02020603050405020304" pitchFamily="18" charset="0"/>
            </a:endParaRPr>
          </a:p>
        </p:txBody>
      </p:sp>
      <p:sp>
        <p:nvSpPr>
          <p:cNvPr id="30" name="Rectángulo 29"/>
          <p:cNvSpPr/>
          <p:nvPr/>
        </p:nvSpPr>
        <p:spPr>
          <a:xfrm>
            <a:off x="1131125" y="2252574"/>
            <a:ext cx="3134706" cy="492443"/>
          </a:xfrm>
          <a:prstGeom prst="rect">
            <a:avLst/>
          </a:prstGeom>
        </p:spPr>
        <p:txBody>
          <a:bodyPr wrap="square">
            <a:spAutoFit/>
          </a:bodyPr>
          <a:lstStyle/>
          <a:p>
            <a:r>
              <a:rPr lang="es-ES" sz="1300" dirty="0">
                <a:solidFill>
                  <a:schemeClr val="bg2">
                    <a:lumMod val="10000"/>
                  </a:schemeClr>
                </a:solidFill>
                <a:latin typeface="Times New Roman" panose="02020603050405020304" pitchFamily="18" charset="0"/>
                <a:ea typeface="Times New Roman" panose="02020603050405020304" pitchFamily="18" charset="0"/>
              </a:rPr>
              <a:t>En base al análisis en los sectores aplicados del Ecuador, se eligió el sector </a:t>
            </a:r>
            <a:r>
              <a:rPr lang="es-ES" sz="1300" dirty="0" smtClean="0">
                <a:solidFill>
                  <a:schemeClr val="bg2">
                    <a:lumMod val="10000"/>
                  </a:schemeClr>
                </a:solidFill>
                <a:latin typeface="Times New Roman" panose="02020603050405020304" pitchFamily="18" charset="0"/>
                <a:ea typeface="Times New Roman" panose="02020603050405020304" pitchFamily="18" charset="0"/>
              </a:rPr>
              <a:t>inmobiliario. </a:t>
            </a:r>
            <a:endParaRPr lang="es-ES" sz="1300" dirty="0">
              <a:solidFill>
                <a:schemeClr val="bg2">
                  <a:lumMod val="10000"/>
                </a:schemeClr>
              </a:solidFill>
            </a:endParaRPr>
          </a:p>
        </p:txBody>
      </p:sp>
      <p:sp>
        <p:nvSpPr>
          <p:cNvPr id="31" name="Rectángulo 30"/>
          <p:cNvSpPr/>
          <p:nvPr/>
        </p:nvSpPr>
        <p:spPr>
          <a:xfrm>
            <a:off x="1131125" y="2843455"/>
            <a:ext cx="3134706" cy="692497"/>
          </a:xfrm>
          <a:prstGeom prst="rect">
            <a:avLst/>
          </a:prstGeom>
        </p:spPr>
        <p:txBody>
          <a:bodyPr wrap="square">
            <a:spAutoFit/>
          </a:bodyPr>
          <a:lstStyle/>
          <a:p>
            <a:r>
              <a:rPr lang="es-ES" sz="1300" dirty="0">
                <a:solidFill>
                  <a:schemeClr val="bg2">
                    <a:lumMod val="10000"/>
                  </a:schemeClr>
                </a:solidFill>
                <a:latin typeface="Times New Roman" panose="02020603050405020304" pitchFamily="18" charset="0"/>
                <a:ea typeface="Times New Roman" panose="02020603050405020304" pitchFamily="18" charset="0"/>
              </a:rPr>
              <a:t>Dada las características del sector inmobiliario se optó por probar la forma del modelo Z2 Score de </a:t>
            </a:r>
            <a:r>
              <a:rPr lang="es-ES" sz="1300" dirty="0" err="1">
                <a:solidFill>
                  <a:schemeClr val="bg2">
                    <a:lumMod val="10000"/>
                  </a:schemeClr>
                </a:solidFill>
                <a:latin typeface="Times New Roman" panose="02020603050405020304" pitchFamily="18" charset="0"/>
                <a:ea typeface="Times New Roman" panose="02020603050405020304" pitchFamily="18" charset="0"/>
              </a:rPr>
              <a:t>Altman</a:t>
            </a:r>
            <a:endParaRPr lang="es-ES" sz="1300" dirty="0">
              <a:solidFill>
                <a:schemeClr val="bg2">
                  <a:lumMod val="10000"/>
                </a:schemeClr>
              </a:solidFill>
            </a:endParaRPr>
          </a:p>
        </p:txBody>
      </p:sp>
      <mc:AlternateContent xmlns:mc="http://schemas.openxmlformats.org/markup-compatibility/2006" xmlns:a14="http://schemas.microsoft.com/office/drawing/2010/main">
        <mc:Choice Requires="a14">
          <p:sp>
            <p:nvSpPr>
              <p:cNvPr id="33" name="Cuadro de texto 54"/>
              <p:cNvSpPr txBox="1">
                <a:spLocks/>
              </p:cNvSpPr>
              <p:nvPr/>
            </p:nvSpPr>
            <p:spPr>
              <a:xfrm>
                <a:off x="9048901" y="4682696"/>
                <a:ext cx="2451735" cy="773430"/>
              </a:xfrm>
              <a:prstGeom prst="rect">
                <a:avLst/>
              </a:prstGeom>
              <a:noFill/>
              <a:ln>
                <a:noFill/>
                <a:prstDash/>
              </a:ln>
            </p:spPr>
            <p:txBody>
              <a:bodyPr vert="horz" wrap="square" lIns="0" tIns="0" rIns="0" bIns="0" anchor="t" anchorCtr="0" compatLnSpc="0">
                <a:noAutofit/>
              </a:bodyPr>
              <a:lstStyle/>
              <a:p>
                <a:pPr algn="ctr">
                  <a:spcBef>
                    <a:spcPts val="500"/>
                  </a:spcBef>
                  <a:spcAft>
                    <a:spcPts val="0"/>
                  </a:spcAft>
                </a:pPr>
                <a:r>
                  <a:rPr lang="es-ES" sz="1600" smtClean="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t>
                </a:r>
                <a14:m>
                  <m:oMath xmlns:m="http://schemas.openxmlformats.org/officeDocument/2006/math">
                    <m:r>
                      <a:rPr lang="es-ES" sz="1600" i="1">
                        <a:solidFill>
                          <a:schemeClr val="bg2">
                            <a:lumMod val="10000"/>
                          </a:schemeClr>
                        </a:solidFill>
                        <a:effectLst/>
                        <a:latin typeface="Cambria Math" panose="02040503050406030204" pitchFamily="18" charset="0"/>
                        <a:ea typeface="Times New Roman" panose="02020603050405020304" pitchFamily="18" charset="0"/>
                      </a:rPr>
                      <m:t>=82.9137</m:t>
                    </m:r>
                  </m:oMath>
                </a14:m>
                <a:endParaRPr lang="es-ES"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500"/>
                  </a:spcBef>
                  <a:spcAft>
                    <a:spcPts val="0"/>
                  </a:spcAft>
                </a:pPr>
                <a:r>
                  <a:rPr lang="es-ES"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spcBef>
                    <a:spcPts val="500"/>
                  </a:spcBef>
                  <a:spcAft>
                    <a:spcPts val="0"/>
                  </a:spcAft>
                </a:pPr>
                <a:r>
                  <a:rPr lang="es-ES"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p:txBody>
          </p:sp>
        </mc:Choice>
        <mc:Fallback xmlns="">
          <p:sp>
            <p:nvSpPr>
              <p:cNvPr id="33" name="Cuadro de texto 54"/>
              <p:cNvSpPr txBox="1">
                <a:spLocks noRot="1" noChangeAspect="1" noMove="1" noResize="1" noEditPoints="1" noAdjustHandles="1" noChangeArrowheads="1" noChangeShapeType="1" noTextEdit="1"/>
              </p:cNvSpPr>
              <p:nvPr/>
            </p:nvSpPr>
            <p:spPr>
              <a:xfrm>
                <a:off x="9048901" y="4682696"/>
                <a:ext cx="2451735" cy="773430"/>
              </a:xfrm>
              <a:prstGeom prst="rect">
                <a:avLst/>
              </a:prstGeom>
              <a:blipFill>
                <a:blip r:embed="rId4"/>
                <a:stretch>
                  <a:fillRect t="-6299"/>
                </a:stretch>
              </a:blipFill>
              <a:ln>
                <a:noFill/>
                <a:prstDash/>
              </a:ln>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28" name="Cuadro de texto 54"/>
              <p:cNvSpPr txBox="1">
                <a:spLocks/>
              </p:cNvSpPr>
              <p:nvPr/>
            </p:nvSpPr>
            <p:spPr>
              <a:xfrm>
                <a:off x="9250589" y="3821887"/>
                <a:ext cx="2451735" cy="1016000"/>
              </a:xfrm>
              <a:prstGeom prst="rect">
                <a:avLst/>
              </a:prstGeom>
              <a:noFill/>
              <a:ln>
                <a:noFill/>
                <a:prstDash/>
              </a:ln>
            </p:spPr>
            <p:txBody>
              <a:bodyPr vert="horz" wrap="square" lIns="0" tIns="0" rIns="0" bIns="0" anchor="t" anchorCtr="0" compatLnSpc="0">
                <a:noAutofit/>
              </a:bodyPr>
              <a:lstStyle/>
              <a:p>
                <a:pPr marL="0" marR="0" algn="ctr">
                  <a:spcBef>
                    <a:spcPts val="0"/>
                  </a:spcBef>
                  <a:spcAft>
                    <a:spcPts val="0"/>
                  </a:spcAft>
                </a:pPr>
                <a:r>
                  <a:rPr lang="es-ES" sz="2000" dirty="0" smtClean="0">
                    <a:solidFill>
                      <a:schemeClr val="bg2">
                        <a:lumMod val="10000"/>
                      </a:schemeClr>
                    </a:solidFill>
                    <a:effectLst/>
                    <a:latin typeface="Times New Roman" panose="02020603050405020304" pitchFamily="18" charset="0"/>
                    <a:ea typeface="Times New Roman" panose="02020603050405020304" pitchFamily="18" charset="0"/>
                  </a:rPr>
                  <a:t>n</a:t>
                </a:r>
                <a14:m>
                  <m:oMath xmlns:m="http://schemas.openxmlformats.org/officeDocument/2006/math">
                    <m:r>
                      <a:rPr lang="es-ES" sz="2000" i="1">
                        <a:solidFill>
                          <a:schemeClr val="bg2">
                            <a:lumMod val="10000"/>
                          </a:schemeClr>
                        </a:solidFill>
                        <a:effectLst/>
                        <a:latin typeface="Cambria Math" panose="02040503050406030204" pitchFamily="18" charset="0"/>
                        <a:ea typeface="Times New Roman" panose="02020603050405020304" pitchFamily="18" charset="0"/>
                      </a:rPr>
                      <m:t>=</m:t>
                    </m:r>
                    <m:f>
                      <m:fPr>
                        <m:ctrlPr>
                          <a:rPr lang="en-US" sz="2000" i="1">
                            <a:solidFill>
                              <a:schemeClr val="bg2">
                                <a:lumMod val="10000"/>
                              </a:schemeClr>
                            </a:solidFill>
                            <a:effectLst/>
                            <a:latin typeface="Cambria Math" panose="02040503050406030204" pitchFamily="18" charset="0"/>
                            <a:ea typeface="Times New Roman" panose="02020603050405020304" pitchFamily="18" charset="0"/>
                          </a:rPr>
                        </m:ctrlPr>
                      </m:fPr>
                      <m:num>
                        <m:sSup>
                          <m:sSupPr>
                            <m:ctrlPr>
                              <a:rPr lang="en-US" sz="2000" i="1">
                                <a:solidFill>
                                  <a:schemeClr val="bg2">
                                    <a:lumMod val="10000"/>
                                  </a:schemeClr>
                                </a:solidFill>
                                <a:effectLst/>
                                <a:latin typeface="Cambria Math" panose="02040503050406030204" pitchFamily="18" charset="0"/>
                                <a:ea typeface="Times New Roman" panose="02020603050405020304" pitchFamily="18" charset="0"/>
                              </a:rPr>
                            </m:ctrlPr>
                          </m:sSupPr>
                          <m:e>
                            <m:r>
                              <a:rPr lang="es-ES" sz="2000" i="1">
                                <a:solidFill>
                                  <a:schemeClr val="bg2">
                                    <a:lumMod val="10000"/>
                                  </a:schemeClr>
                                </a:solidFill>
                                <a:effectLst/>
                                <a:latin typeface="Cambria Math" panose="02040503050406030204" pitchFamily="18" charset="0"/>
                                <a:ea typeface="Times New Roman" panose="02020603050405020304" pitchFamily="18" charset="0"/>
                              </a:rPr>
                              <m:t>𝑧</m:t>
                            </m:r>
                          </m:e>
                          <m:sup>
                            <m:r>
                              <a:rPr lang="es-ES" sz="2000" i="1">
                                <a:solidFill>
                                  <a:schemeClr val="bg2">
                                    <a:lumMod val="10000"/>
                                  </a:schemeClr>
                                </a:solidFill>
                                <a:effectLst/>
                                <a:latin typeface="Cambria Math" panose="02040503050406030204" pitchFamily="18" charset="0"/>
                                <a:ea typeface="Times New Roman" panose="02020603050405020304" pitchFamily="18" charset="0"/>
                              </a:rPr>
                              <m:t>2</m:t>
                            </m:r>
                          </m:sup>
                        </m:sSup>
                        <m:r>
                          <a:rPr lang="es-ES" sz="2000" i="1">
                            <a:solidFill>
                              <a:schemeClr val="bg2">
                                <a:lumMod val="10000"/>
                              </a:schemeClr>
                            </a:solidFill>
                            <a:effectLst/>
                            <a:latin typeface="Cambria Math" panose="02040503050406030204" pitchFamily="18" charset="0"/>
                            <a:ea typeface="Times New Roman" panose="02020603050405020304" pitchFamily="18" charset="0"/>
                          </a:rPr>
                          <m:t> (</m:t>
                        </m:r>
                        <m:r>
                          <a:rPr lang="es-ES" sz="2000" i="1">
                            <a:solidFill>
                              <a:schemeClr val="bg2">
                                <a:lumMod val="10000"/>
                              </a:schemeClr>
                            </a:solidFill>
                            <a:effectLst/>
                            <a:latin typeface="Cambria Math" panose="02040503050406030204" pitchFamily="18" charset="0"/>
                            <a:ea typeface="Times New Roman" panose="02020603050405020304" pitchFamily="18" charset="0"/>
                          </a:rPr>
                          <m:t>𝑝</m:t>
                        </m:r>
                        <m:r>
                          <a:rPr lang="es-ES" sz="2000" i="1">
                            <a:solidFill>
                              <a:schemeClr val="bg2">
                                <a:lumMod val="10000"/>
                              </a:schemeClr>
                            </a:solidFill>
                            <a:effectLst/>
                            <a:latin typeface="Cambria Math" panose="02040503050406030204" pitchFamily="18" charset="0"/>
                            <a:ea typeface="Times New Roman" panose="02020603050405020304" pitchFamily="18" charset="0"/>
                          </a:rPr>
                          <m:t>∗</m:t>
                        </m:r>
                        <m:r>
                          <a:rPr lang="es-ES" sz="2000" i="1">
                            <a:solidFill>
                              <a:schemeClr val="bg2">
                                <a:lumMod val="10000"/>
                              </a:schemeClr>
                            </a:solidFill>
                            <a:effectLst/>
                            <a:latin typeface="Cambria Math" panose="02040503050406030204" pitchFamily="18" charset="0"/>
                            <a:ea typeface="Times New Roman" panose="02020603050405020304" pitchFamily="18" charset="0"/>
                          </a:rPr>
                          <m:t>𝑞</m:t>
                        </m:r>
                        <m:r>
                          <a:rPr lang="es-ES" sz="2000" i="1">
                            <a:solidFill>
                              <a:schemeClr val="bg2">
                                <a:lumMod val="10000"/>
                              </a:schemeClr>
                            </a:solidFill>
                            <a:effectLst/>
                            <a:latin typeface="Cambria Math" panose="02040503050406030204" pitchFamily="18" charset="0"/>
                            <a:ea typeface="Times New Roman" panose="02020603050405020304" pitchFamily="18" charset="0"/>
                          </a:rPr>
                          <m:t>)</m:t>
                        </m:r>
                      </m:num>
                      <m:den>
                        <m:sSup>
                          <m:sSupPr>
                            <m:ctrlPr>
                              <a:rPr lang="en-US" sz="2000" i="1">
                                <a:solidFill>
                                  <a:schemeClr val="bg2">
                                    <a:lumMod val="10000"/>
                                  </a:schemeClr>
                                </a:solidFill>
                                <a:effectLst/>
                                <a:latin typeface="Cambria Math" panose="02040503050406030204" pitchFamily="18" charset="0"/>
                                <a:ea typeface="Times New Roman" panose="02020603050405020304" pitchFamily="18" charset="0"/>
                              </a:rPr>
                            </m:ctrlPr>
                          </m:sSupPr>
                          <m:e>
                            <m:r>
                              <a:rPr lang="es-ES" sz="2000" i="1">
                                <a:solidFill>
                                  <a:schemeClr val="bg2">
                                    <a:lumMod val="10000"/>
                                  </a:schemeClr>
                                </a:solidFill>
                                <a:effectLst/>
                                <a:latin typeface="Cambria Math" panose="02040503050406030204" pitchFamily="18" charset="0"/>
                                <a:ea typeface="Times New Roman" panose="02020603050405020304" pitchFamily="18" charset="0"/>
                              </a:rPr>
                              <m:t>𝑒</m:t>
                            </m:r>
                          </m:e>
                          <m:sup>
                            <m:r>
                              <a:rPr lang="es-ES" sz="2000" i="1">
                                <a:solidFill>
                                  <a:schemeClr val="bg2">
                                    <a:lumMod val="10000"/>
                                  </a:schemeClr>
                                </a:solidFill>
                                <a:effectLst/>
                                <a:latin typeface="Cambria Math" panose="02040503050406030204" pitchFamily="18" charset="0"/>
                                <a:ea typeface="Times New Roman" panose="02020603050405020304" pitchFamily="18" charset="0"/>
                              </a:rPr>
                              <m:t>2</m:t>
                            </m:r>
                          </m:sup>
                        </m:sSup>
                        <m:r>
                          <a:rPr lang="es-ES" sz="2000" i="1">
                            <a:solidFill>
                              <a:schemeClr val="bg2">
                                <a:lumMod val="10000"/>
                              </a:schemeClr>
                            </a:solidFill>
                            <a:effectLst/>
                            <a:latin typeface="Cambria Math" panose="02040503050406030204" pitchFamily="18" charset="0"/>
                            <a:ea typeface="Times New Roman" panose="02020603050405020304" pitchFamily="18" charset="0"/>
                          </a:rPr>
                          <m:t>+ </m:t>
                        </m:r>
                        <m:f>
                          <m:fPr>
                            <m:ctrlPr>
                              <a:rPr lang="en-US" sz="2000" i="1">
                                <a:solidFill>
                                  <a:schemeClr val="bg2">
                                    <a:lumMod val="10000"/>
                                  </a:schemeClr>
                                </a:solidFill>
                                <a:effectLst/>
                                <a:latin typeface="Cambria Math" panose="02040503050406030204" pitchFamily="18" charset="0"/>
                                <a:ea typeface="Times New Roman" panose="02020603050405020304" pitchFamily="18" charset="0"/>
                              </a:rPr>
                            </m:ctrlPr>
                          </m:fPr>
                          <m:num>
                            <m:r>
                              <a:rPr lang="es-ES" sz="2000" i="1">
                                <a:solidFill>
                                  <a:schemeClr val="bg2">
                                    <a:lumMod val="10000"/>
                                  </a:schemeClr>
                                </a:solidFill>
                                <a:effectLst/>
                                <a:latin typeface="Cambria Math" panose="02040503050406030204" pitchFamily="18" charset="0"/>
                                <a:ea typeface="Times New Roman" panose="02020603050405020304" pitchFamily="18" charset="0"/>
                              </a:rPr>
                              <m:t>(</m:t>
                            </m:r>
                            <m:sSup>
                              <m:sSupPr>
                                <m:ctrlPr>
                                  <a:rPr lang="en-US" sz="2000" i="1">
                                    <a:solidFill>
                                      <a:schemeClr val="bg2">
                                        <a:lumMod val="10000"/>
                                      </a:schemeClr>
                                    </a:solidFill>
                                    <a:effectLst/>
                                    <a:latin typeface="Cambria Math" panose="02040503050406030204" pitchFamily="18" charset="0"/>
                                    <a:ea typeface="Times New Roman" panose="02020603050405020304" pitchFamily="18" charset="0"/>
                                  </a:rPr>
                                </m:ctrlPr>
                              </m:sSupPr>
                              <m:e>
                                <m:r>
                                  <a:rPr lang="es-ES" sz="2000" i="1">
                                    <a:solidFill>
                                      <a:schemeClr val="bg2">
                                        <a:lumMod val="10000"/>
                                      </a:schemeClr>
                                    </a:solidFill>
                                    <a:effectLst/>
                                    <a:latin typeface="Cambria Math" panose="02040503050406030204" pitchFamily="18" charset="0"/>
                                    <a:ea typeface="Times New Roman" panose="02020603050405020304" pitchFamily="18" charset="0"/>
                                  </a:rPr>
                                  <m:t>𝑧</m:t>
                                </m:r>
                              </m:e>
                              <m:sup>
                                <m:r>
                                  <a:rPr lang="es-ES" sz="2000" i="1">
                                    <a:solidFill>
                                      <a:schemeClr val="bg2">
                                        <a:lumMod val="10000"/>
                                      </a:schemeClr>
                                    </a:solidFill>
                                    <a:effectLst/>
                                    <a:latin typeface="Cambria Math" panose="02040503050406030204" pitchFamily="18" charset="0"/>
                                    <a:ea typeface="Times New Roman" panose="02020603050405020304" pitchFamily="18" charset="0"/>
                                  </a:rPr>
                                  <m:t>2 </m:t>
                                </m:r>
                              </m:sup>
                            </m:sSup>
                            <m:r>
                              <a:rPr lang="es-ES" sz="2000" i="1">
                                <a:solidFill>
                                  <a:schemeClr val="bg2">
                                    <a:lumMod val="10000"/>
                                  </a:schemeClr>
                                </a:solidFill>
                                <a:effectLst/>
                                <a:latin typeface="Cambria Math" panose="02040503050406030204" pitchFamily="18" charset="0"/>
                                <a:ea typeface="Times New Roman" panose="02020603050405020304" pitchFamily="18" charset="0"/>
                              </a:rPr>
                              <m:t>(</m:t>
                            </m:r>
                            <m:r>
                              <a:rPr lang="es-ES" sz="2000" i="1">
                                <a:solidFill>
                                  <a:schemeClr val="bg2">
                                    <a:lumMod val="10000"/>
                                  </a:schemeClr>
                                </a:solidFill>
                                <a:effectLst/>
                                <a:latin typeface="Cambria Math" panose="02040503050406030204" pitchFamily="18" charset="0"/>
                                <a:ea typeface="Times New Roman" panose="02020603050405020304" pitchFamily="18" charset="0"/>
                              </a:rPr>
                              <m:t>𝑝</m:t>
                            </m:r>
                            <m:r>
                              <a:rPr lang="es-ES" sz="2000" i="1">
                                <a:solidFill>
                                  <a:schemeClr val="bg2">
                                    <a:lumMod val="10000"/>
                                  </a:schemeClr>
                                </a:solidFill>
                                <a:effectLst/>
                                <a:latin typeface="Cambria Math" panose="02040503050406030204" pitchFamily="18" charset="0"/>
                                <a:ea typeface="Times New Roman" panose="02020603050405020304" pitchFamily="18" charset="0"/>
                              </a:rPr>
                              <m:t>∗</m:t>
                            </m:r>
                            <m:r>
                              <a:rPr lang="es-ES" sz="2000" i="1">
                                <a:solidFill>
                                  <a:schemeClr val="bg2">
                                    <a:lumMod val="10000"/>
                                  </a:schemeClr>
                                </a:solidFill>
                                <a:effectLst/>
                                <a:latin typeface="Cambria Math" panose="02040503050406030204" pitchFamily="18" charset="0"/>
                                <a:ea typeface="Times New Roman" panose="02020603050405020304" pitchFamily="18" charset="0"/>
                              </a:rPr>
                              <m:t>𝑞</m:t>
                            </m:r>
                            <m:r>
                              <a:rPr lang="es-ES" sz="2000" i="1">
                                <a:solidFill>
                                  <a:schemeClr val="bg2">
                                    <a:lumMod val="10000"/>
                                  </a:schemeClr>
                                </a:solidFill>
                                <a:effectLst/>
                                <a:latin typeface="Cambria Math" panose="02040503050406030204" pitchFamily="18" charset="0"/>
                                <a:ea typeface="Times New Roman" panose="02020603050405020304" pitchFamily="18" charset="0"/>
                              </a:rPr>
                              <m:t>)</m:t>
                            </m:r>
                          </m:num>
                          <m:den>
                            <m:r>
                              <a:rPr lang="es-ES" sz="2000" i="1">
                                <a:solidFill>
                                  <a:schemeClr val="bg2">
                                    <a:lumMod val="10000"/>
                                  </a:schemeClr>
                                </a:solidFill>
                                <a:effectLst/>
                                <a:latin typeface="Cambria Math" panose="02040503050406030204" pitchFamily="18" charset="0"/>
                                <a:ea typeface="Times New Roman" panose="02020603050405020304" pitchFamily="18" charset="0"/>
                              </a:rPr>
                              <m:t>𝑁</m:t>
                            </m:r>
                          </m:den>
                        </m:f>
                      </m:den>
                    </m:f>
                  </m:oMath>
                </a14:m>
                <a:endParaRPr lang="en-US" sz="1200" dirty="0">
                  <a:solidFill>
                    <a:schemeClr val="bg2">
                      <a:lumMod val="10000"/>
                    </a:schemeClr>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s-ES" sz="2000" dirty="0">
                    <a:solidFill>
                      <a:schemeClr val="bg2">
                        <a:lumMod val="10000"/>
                      </a:schemeClr>
                    </a:solidFill>
                    <a:effectLst/>
                    <a:latin typeface="Times New Roman" panose="02020603050405020304" pitchFamily="18" charset="0"/>
                    <a:ea typeface="Times New Roman" panose="02020603050405020304" pitchFamily="18" charset="0"/>
                  </a:rPr>
                  <a:t> </a:t>
                </a:r>
                <a:endParaRPr lang="en-US" sz="1200" dirty="0">
                  <a:solidFill>
                    <a:schemeClr val="bg2">
                      <a:lumMod val="10000"/>
                    </a:schemeClr>
                  </a:solidFill>
                  <a:effectLst/>
                  <a:latin typeface="Times New Roman" panose="02020603050405020304" pitchFamily="18" charset="0"/>
                  <a:ea typeface="Times New Roman" panose="02020603050405020304" pitchFamily="18" charset="0"/>
                </a:endParaRPr>
              </a:p>
            </p:txBody>
          </p:sp>
        </mc:Choice>
        <mc:Fallback>
          <p:sp>
            <p:nvSpPr>
              <p:cNvPr id="28" name="Cuadro de texto 54"/>
              <p:cNvSpPr txBox="1">
                <a:spLocks noRot="1" noChangeAspect="1" noMove="1" noResize="1" noEditPoints="1" noAdjustHandles="1" noChangeArrowheads="1" noChangeShapeType="1" noTextEdit="1"/>
              </p:cNvSpPr>
              <p:nvPr/>
            </p:nvSpPr>
            <p:spPr>
              <a:xfrm>
                <a:off x="9250589" y="3821887"/>
                <a:ext cx="2451735" cy="1016000"/>
              </a:xfrm>
              <a:prstGeom prst="rect">
                <a:avLst/>
              </a:prstGeom>
              <a:blipFill>
                <a:blip r:embed="rId5"/>
                <a:stretch>
                  <a:fillRect/>
                </a:stretch>
              </a:blipFill>
              <a:ln>
                <a:noFill/>
                <a:prstDash/>
              </a:ln>
            </p:spPr>
            <p:txBody>
              <a:bodyPr/>
              <a:lstStyle/>
              <a:p>
                <a:r>
                  <a:rPr lang="es-EC">
                    <a:noFill/>
                  </a:rPr>
                  <a:t> </a:t>
                </a:r>
              </a:p>
            </p:txBody>
          </p:sp>
        </mc:Fallback>
      </mc:AlternateContent>
    </p:spTree>
    <p:extLst>
      <p:ext uri="{BB962C8B-B14F-4D97-AF65-F5344CB8AC3E}">
        <p14:creationId xmlns:p14="http://schemas.microsoft.com/office/powerpoint/2010/main" val="32738175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perfil del mapa del ecuad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2427" y="1627134"/>
            <a:ext cx="3209459" cy="34469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90">
            <a:extLst>
              <a:ext uri="{FF2B5EF4-FFF2-40B4-BE49-F238E27FC236}">
                <a16:creationId xmlns:a16="http://schemas.microsoft.com/office/drawing/2014/main" id="{7FA29953-DC3A-4DB5-98B4-AE10009A8E77}"/>
              </a:ext>
            </a:extLst>
          </p:cNvPr>
          <p:cNvSpPr txBox="1"/>
          <p:nvPr/>
        </p:nvSpPr>
        <p:spPr>
          <a:xfrm>
            <a:off x="1552797" y="1580788"/>
            <a:ext cx="2580891"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dirty="0" err="1" smtClean="0">
                <a:solidFill>
                  <a:schemeClr val="bg2">
                    <a:lumMod val="10000"/>
                  </a:schemeClr>
                </a:solidFill>
                <a:latin typeface="Open Sans" panose="020B0606030504020204" pitchFamily="34" charset="0"/>
              </a:rPr>
              <a:t>Aplicacion</a:t>
            </a:r>
            <a:r>
              <a:rPr lang="en-US" sz="1700" b="1" dirty="0" smtClean="0">
                <a:solidFill>
                  <a:schemeClr val="bg2">
                    <a:lumMod val="10000"/>
                  </a:schemeClr>
                </a:solidFill>
                <a:latin typeface="Open Sans" panose="020B0606030504020204" pitchFamily="34" charset="0"/>
              </a:rPr>
              <a:t> de ratios y </a:t>
            </a:r>
            <a:r>
              <a:rPr lang="en-US" sz="1700" b="1" dirty="0" err="1" smtClean="0">
                <a:solidFill>
                  <a:schemeClr val="bg2">
                    <a:lumMod val="10000"/>
                  </a:schemeClr>
                </a:solidFill>
                <a:latin typeface="Open Sans" panose="020B0606030504020204" pitchFamily="34" charset="0"/>
              </a:rPr>
              <a:t>teoria</a:t>
            </a:r>
            <a:r>
              <a:rPr lang="en-US" sz="1700" b="1" dirty="0" smtClean="0">
                <a:solidFill>
                  <a:schemeClr val="bg2">
                    <a:lumMod val="10000"/>
                  </a:schemeClr>
                </a:solidFill>
                <a:latin typeface="Open Sans" panose="020B0606030504020204" pitchFamily="34" charset="0"/>
              </a:rPr>
              <a:t> de </a:t>
            </a:r>
            <a:r>
              <a:rPr lang="en-US" sz="1700" b="1" dirty="0" err="1" smtClean="0">
                <a:solidFill>
                  <a:schemeClr val="bg2">
                    <a:lumMod val="10000"/>
                  </a:schemeClr>
                </a:solidFill>
                <a:latin typeface="Open Sans" panose="020B0606030504020204" pitchFamily="34" charset="0"/>
              </a:rPr>
              <a:t>soporte</a:t>
            </a:r>
            <a:endParaRPr kumimoji="0" lang="en-GB" sz="1700" b="1" i="0" u="none" strike="noStrike" kern="1200" cap="none" spc="0" normalizeH="0" baseline="0" noProof="0" dirty="0">
              <a:ln>
                <a:noFill/>
              </a:ln>
              <a:solidFill>
                <a:schemeClr val="bg2">
                  <a:lumMod val="10000"/>
                </a:schemeClr>
              </a:solidFill>
              <a:effectLst/>
              <a:uLnTx/>
              <a:uFillTx/>
              <a:latin typeface="Noto Sans" panose="020B0502040504020204" pitchFamily="34"/>
              <a:ea typeface="Noto Sans" panose="020B0502040504020204" pitchFamily="34"/>
              <a:cs typeface="Noto Sans" panose="020B0502040504020204" pitchFamily="34"/>
            </a:endParaRPr>
          </a:p>
        </p:txBody>
      </p:sp>
      <p:sp>
        <p:nvSpPr>
          <p:cNvPr id="6" name="TextBox 91">
            <a:extLst>
              <a:ext uri="{FF2B5EF4-FFF2-40B4-BE49-F238E27FC236}">
                <a16:creationId xmlns:a16="http://schemas.microsoft.com/office/drawing/2014/main" id="{67447D32-1511-449F-AB14-96E64E31742C}"/>
              </a:ext>
            </a:extLst>
          </p:cNvPr>
          <p:cNvSpPr txBox="1"/>
          <p:nvPr/>
        </p:nvSpPr>
        <p:spPr>
          <a:xfrm>
            <a:off x="1110378" y="2391450"/>
            <a:ext cx="3023309" cy="656526"/>
          </a:xfrm>
          <a:prstGeom prst="rect">
            <a:avLst/>
          </a:prstGeom>
          <a:noFill/>
        </p:spPr>
        <p:txBody>
          <a:bodyPr wrap="square" rtlCol="0">
            <a:spAutoFit/>
          </a:bodyPr>
          <a:lstStyle/>
          <a:p>
            <a:pPr lvl="0" algn="just">
              <a:lnSpc>
                <a:spcPct val="150000"/>
              </a:lnSpc>
              <a:defRPr/>
            </a:pPr>
            <a:r>
              <a:rPr lang="es-ES" sz="1300" dirty="0">
                <a:solidFill>
                  <a:schemeClr val="bg2">
                    <a:lumMod val="10000"/>
                  </a:schemeClr>
                </a:solidFill>
                <a:latin typeface="Times New Roman" panose="02020603050405020304" pitchFamily="18" charset="0"/>
                <a:cs typeface="Times New Roman" panose="02020603050405020304" pitchFamily="18" charset="0"/>
              </a:rPr>
              <a:t>cálculo de los grupos de indicadores financieros definidos en el marco teórico</a:t>
            </a:r>
            <a:endParaRPr kumimoji="0" lang="en-GB" sz="1300" b="0" i="0" u="none" strike="noStrike" kern="1200" cap="none" spc="0" normalizeH="0" baseline="0" noProof="0" dirty="0">
              <a:ln>
                <a:noFill/>
              </a:ln>
              <a:solidFill>
                <a:schemeClr val="bg2">
                  <a:lumMod val="10000"/>
                </a:schemeClr>
              </a:solidFill>
              <a:effectLst/>
              <a:uLnTx/>
              <a:uFillTx/>
              <a:latin typeface="Times New Roman" panose="02020603050405020304" pitchFamily="18" charset="0"/>
              <a:ea typeface="Noto Sans" panose="020B0502040504020204" pitchFamily="34"/>
              <a:cs typeface="Times New Roman" panose="02020603050405020304" pitchFamily="18" charset="0"/>
            </a:endParaRPr>
          </a:p>
        </p:txBody>
      </p:sp>
      <p:grpSp>
        <p:nvGrpSpPr>
          <p:cNvPr id="7" name="Group 94">
            <a:extLst>
              <a:ext uri="{FF2B5EF4-FFF2-40B4-BE49-F238E27FC236}">
                <a16:creationId xmlns:a16="http://schemas.microsoft.com/office/drawing/2014/main" id="{7151C73F-4DAA-4828-A19E-E528364BB2C3}"/>
              </a:ext>
            </a:extLst>
          </p:cNvPr>
          <p:cNvGrpSpPr/>
          <p:nvPr/>
        </p:nvGrpSpPr>
        <p:grpSpPr>
          <a:xfrm>
            <a:off x="435326" y="1512554"/>
            <a:ext cx="675059" cy="997980"/>
            <a:chOff x="7478257" y="2193205"/>
            <a:chExt cx="452898" cy="700189"/>
          </a:xfrm>
        </p:grpSpPr>
        <p:sp>
          <p:nvSpPr>
            <p:cNvPr id="8" name="Oval 95">
              <a:extLst>
                <a:ext uri="{FF2B5EF4-FFF2-40B4-BE49-F238E27FC236}">
                  <a16:creationId xmlns:a16="http://schemas.microsoft.com/office/drawing/2014/main" id="{889D51D0-8197-45F2-8182-89DEF6BEAA0B}"/>
                </a:ext>
              </a:extLst>
            </p:cNvPr>
            <p:cNvSpPr/>
            <p:nvPr/>
          </p:nvSpPr>
          <p:spPr>
            <a:xfrm>
              <a:off x="7478257" y="2786413"/>
              <a:ext cx="452893" cy="106981"/>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7">
              <a:extLst>
                <a:ext uri="{FF2B5EF4-FFF2-40B4-BE49-F238E27FC236}">
                  <a16:creationId xmlns:a16="http://schemas.microsoft.com/office/drawing/2014/main" id="{3CD85ADB-FEBD-4B20-9DB7-A5FDE1C3D4C2}"/>
                </a:ext>
              </a:extLst>
            </p:cNvPr>
            <p:cNvSpPr>
              <a:spLocks noEditPoints="1"/>
            </p:cNvSpPr>
            <p:nvPr/>
          </p:nvSpPr>
          <p:spPr bwMode="auto">
            <a:xfrm>
              <a:off x="7478262"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0" name="TextBox 100">
            <a:extLst>
              <a:ext uri="{FF2B5EF4-FFF2-40B4-BE49-F238E27FC236}">
                <a16:creationId xmlns:a16="http://schemas.microsoft.com/office/drawing/2014/main" id="{2906B1D2-78DD-4C0D-B8DA-ECF384061D44}"/>
              </a:ext>
            </a:extLst>
          </p:cNvPr>
          <p:cNvSpPr txBox="1"/>
          <p:nvPr/>
        </p:nvSpPr>
        <p:spPr>
          <a:xfrm>
            <a:off x="9323895" y="1830437"/>
            <a:ext cx="2392240" cy="3539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err="1" smtClean="0">
                <a:ln>
                  <a:noFill/>
                </a:ln>
                <a:solidFill>
                  <a:schemeClr val="bg2">
                    <a:lumMod val="10000"/>
                  </a:schemeClr>
                </a:solidFill>
                <a:effectLst/>
                <a:uLnTx/>
                <a:uFillTx/>
                <a:latin typeface="Open Sans" panose="020B0606030504020204" pitchFamily="34" charset="0"/>
              </a:rPr>
              <a:t>Prueba</a:t>
            </a:r>
            <a:r>
              <a:rPr kumimoji="0" lang="en-US" sz="1700" b="1" i="0" u="none" strike="noStrike" kern="1200" cap="none" spc="0" normalizeH="0" baseline="0" noProof="0" dirty="0" smtClean="0">
                <a:ln>
                  <a:noFill/>
                </a:ln>
                <a:solidFill>
                  <a:schemeClr val="bg2">
                    <a:lumMod val="10000"/>
                  </a:schemeClr>
                </a:solidFill>
                <a:effectLst/>
                <a:uLnTx/>
                <a:uFillTx/>
                <a:latin typeface="Open Sans" panose="020B0606030504020204" pitchFamily="34" charset="0"/>
              </a:rPr>
              <a:t> de chi </a:t>
            </a:r>
            <a:r>
              <a:rPr kumimoji="0" lang="en-US" sz="1700" b="1" i="0" u="none" strike="noStrike" kern="1200" cap="none" spc="0" normalizeH="0" baseline="0" noProof="0" dirty="0" err="1" smtClean="0">
                <a:ln>
                  <a:noFill/>
                </a:ln>
                <a:solidFill>
                  <a:schemeClr val="bg2">
                    <a:lumMod val="10000"/>
                  </a:schemeClr>
                </a:solidFill>
                <a:effectLst/>
                <a:uLnTx/>
                <a:uFillTx/>
                <a:latin typeface="Open Sans" panose="020B0606030504020204" pitchFamily="34" charset="0"/>
              </a:rPr>
              <a:t>cuadrado</a:t>
            </a:r>
            <a:endParaRPr kumimoji="0" lang="en-GB" sz="1700" b="1" i="0" u="none" strike="noStrike" kern="1200" cap="none" spc="0" normalizeH="0" baseline="0" noProof="0" dirty="0">
              <a:ln>
                <a:noFill/>
              </a:ln>
              <a:solidFill>
                <a:schemeClr val="bg2">
                  <a:lumMod val="10000"/>
                </a:schemeClr>
              </a:solidFill>
              <a:effectLst/>
              <a:uLnTx/>
              <a:uFillTx/>
              <a:latin typeface="Noto Sans" panose="020B0502040504020204" pitchFamily="34"/>
              <a:ea typeface="Noto Sans" panose="020B0502040504020204" pitchFamily="34"/>
              <a:cs typeface="Noto Sans" panose="020B0502040504020204" pitchFamily="34"/>
            </a:endParaRPr>
          </a:p>
        </p:txBody>
      </p:sp>
      <p:grpSp>
        <p:nvGrpSpPr>
          <p:cNvPr id="11" name="Group 107">
            <a:extLst>
              <a:ext uri="{FF2B5EF4-FFF2-40B4-BE49-F238E27FC236}">
                <a16:creationId xmlns:a16="http://schemas.microsoft.com/office/drawing/2014/main" id="{1AA4B36C-3EA8-41D0-BE69-CFD0A847C92F}"/>
              </a:ext>
            </a:extLst>
          </p:cNvPr>
          <p:cNvGrpSpPr/>
          <p:nvPr/>
        </p:nvGrpSpPr>
        <p:grpSpPr>
          <a:xfrm>
            <a:off x="8290129" y="1508369"/>
            <a:ext cx="645516" cy="997980"/>
            <a:chOff x="7478257" y="2193205"/>
            <a:chExt cx="452898" cy="700189"/>
          </a:xfrm>
        </p:grpSpPr>
        <p:sp>
          <p:nvSpPr>
            <p:cNvPr id="12" name="Oval 108">
              <a:extLst>
                <a:ext uri="{FF2B5EF4-FFF2-40B4-BE49-F238E27FC236}">
                  <a16:creationId xmlns:a16="http://schemas.microsoft.com/office/drawing/2014/main" id="{1F9B119F-8162-4B58-90BA-7CD891DA313B}"/>
                </a:ext>
              </a:extLst>
            </p:cNvPr>
            <p:cNvSpPr/>
            <p:nvPr/>
          </p:nvSpPr>
          <p:spPr>
            <a:xfrm>
              <a:off x="7478257" y="2786413"/>
              <a:ext cx="452893" cy="106981"/>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7">
              <a:extLst>
                <a:ext uri="{FF2B5EF4-FFF2-40B4-BE49-F238E27FC236}">
                  <a16:creationId xmlns:a16="http://schemas.microsoft.com/office/drawing/2014/main" id="{9ABADF77-25E8-4F45-8CF7-87B21B74A24C}"/>
                </a:ext>
              </a:extLst>
            </p:cNvPr>
            <p:cNvSpPr>
              <a:spLocks noEditPoints="1"/>
            </p:cNvSpPr>
            <p:nvPr/>
          </p:nvSpPr>
          <p:spPr bwMode="auto">
            <a:xfrm>
              <a:off x="7478262"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4" name="Rectángulo 13"/>
          <p:cNvSpPr/>
          <p:nvPr/>
        </p:nvSpPr>
        <p:spPr>
          <a:xfrm>
            <a:off x="772851" y="3279056"/>
            <a:ext cx="3360836" cy="2492990"/>
          </a:xfrm>
          <a:prstGeom prst="rect">
            <a:avLst/>
          </a:prstGeom>
        </p:spPr>
        <p:txBody>
          <a:bodyPr wrap="square">
            <a:spAutoFit/>
          </a:bodyPr>
          <a:lstStyle/>
          <a:p>
            <a:pPr indent="449580" algn="just">
              <a:lnSpc>
                <a:spcPct val="150000"/>
              </a:lnSpc>
              <a:spcAft>
                <a:spcPts val="800"/>
              </a:spcAft>
            </a:pPr>
            <a:r>
              <a:rPr lang="es-ES" sz="13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Posteriormente, se probó el modelo con los datos de la base detallada anteriormente. Dando como resultado la ubicación dentro de los límites de la teoría, de las 83 empresas para los periodos de estudio; denotando una diferencia en los años 2015, 2016 y 2017 en donde las empresas se encontraban en una alta probabilidad de quiebra.</a:t>
            </a:r>
            <a:endParaRPr lang="es-ES" sz="13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ángulo 14"/>
          <p:cNvSpPr/>
          <p:nvPr/>
        </p:nvSpPr>
        <p:spPr>
          <a:xfrm>
            <a:off x="8137729" y="2506349"/>
            <a:ext cx="3901871" cy="1556580"/>
          </a:xfrm>
          <a:prstGeom prst="rect">
            <a:avLst/>
          </a:prstGeom>
        </p:spPr>
        <p:txBody>
          <a:bodyPr wrap="square">
            <a:spAutoFit/>
          </a:bodyPr>
          <a:lstStyle/>
          <a:p>
            <a:pPr>
              <a:lnSpc>
                <a:spcPct val="150000"/>
              </a:lnSpc>
            </a:pPr>
            <a:r>
              <a:rPr lang="es-ES" sz="1300" dirty="0" smtClean="0">
                <a:solidFill>
                  <a:schemeClr val="bg2">
                    <a:lumMod val="10000"/>
                  </a:schemeClr>
                </a:solidFill>
                <a:latin typeface="Times New Roman" panose="02020603050405020304" pitchFamily="18" charset="0"/>
                <a:ea typeface="Times New Roman" panose="02020603050405020304" pitchFamily="18" charset="0"/>
              </a:rPr>
              <a:t>Se </a:t>
            </a:r>
            <a:r>
              <a:rPr lang="es-ES" sz="1300" dirty="0">
                <a:solidFill>
                  <a:schemeClr val="bg2">
                    <a:lumMod val="10000"/>
                  </a:schemeClr>
                </a:solidFill>
                <a:latin typeface="Times New Roman" panose="02020603050405020304" pitchFamily="18" charset="0"/>
                <a:ea typeface="Times New Roman" panose="02020603050405020304" pitchFamily="18" charset="0"/>
              </a:rPr>
              <a:t>probó la efectividad del modelo para el sector mediante el cálculo de la prueba </a:t>
            </a:r>
            <a:r>
              <a:rPr lang="es-ES" sz="1300" dirty="0" err="1">
                <a:solidFill>
                  <a:schemeClr val="bg2">
                    <a:lumMod val="10000"/>
                  </a:schemeClr>
                </a:solidFill>
                <a:latin typeface="Times New Roman" panose="02020603050405020304" pitchFamily="18" charset="0"/>
                <a:ea typeface="Times New Roman" panose="02020603050405020304" pitchFamily="18" charset="0"/>
              </a:rPr>
              <a:t>chi</a:t>
            </a:r>
            <a:r>
              <a:rPr lang="es-ES" sz="1300" dirty="0">
                <a:solidFill>
                  <a:schemeClr val="bg2">
                    <a:lumMod val="10000"/>
                  </a:schemeClr>
                </a:solidFill>
                <a:latin typeface="Times New Roman" panose="02020603050405020304" pitchFamily="18" charset="0"/>
                <a:ea typeface="Times New Roman" panose="02020603050405020304" pitchFamily="18" charset="0"/>
              </a:rPr>
              <a:t> cuadrado, al hacer la comparación entre las frecuencias observadas y las frecuencias esperadas se obtuvo un estadístico de </a:t>
            </a:r>
            <a:r>
              <a:rPr lang="es-ES" sz="1300" dirty="0" smtClean="0">
                <a:solidFill>
                  <a:schemeClr val="bg2">
                    <a:lumMod val="10000"/>
                  </a:schemeClr>
                </a:solidFill>
                <a:latin typeface="Times New Roman" panose="02020603050405020304" pitchFamily="18" charset="0"/>
                <a:ea typeface="Times New Roman" panose="02020603050405020304" pitchFamily="18" charset="0"/>
              </a:rPr>
              <a:t>prueba. </a:t>
            </a:r>
            <a:endParaRPr lang="es-ES" sz="1300" dirty="0">
              <a:solidFill>
                <a:schemeClr val="bg2">
                  <a:lumMod val="10000"/>
                </a:schemeClr>
              </a:solidFill>
            </a:endParaRPr>
          </a:p>
        </p:txBody>
      </p:sp>
      <p:sp>
        <p:nvSpPr>
          <p:cNvPr id="16" name="Rectángulo 15"/>
          <p:cNvSpPr/>
          <p:nvPr/>
        </p:nvSpPr>
        <p:spPr>
          <a:xfrm>
            <a:off x="7987363" y="4103566"/>
            <a:ext cx="4052237" cy="835422"/>
          </a:xfrm>
          <a:prstGeom prst="rect">
            <a:avLst/>
          </a:prstGeom>
        </p:spPr>
        <p:txBody>
          <a:bodyPr wrap="square">
            <a:spAutoFit/>
          </a:bodyPr>
          <a:lstStyle/>
          <a:p>
            <a:pPr indent="449580" algn="just">
              <a:lnSpc>
                <a:spcPct val="200000"/>
              </a:lnSpc>
              <a:spcAft>
                <a:spcPts val="800"/>
              </a:spcAft>
            </a:pPr>
            <a:r>
              <a:rPr lang="es-ES" sz="1300" dirty="0" smtClean="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negando </a:t>
            </a:r>
            <a:r>
              <a:rPr lang="es-ES" sz="13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de esta forma la hipótesis nula y aceptando la hipótesis alternativa.</a:t>
            </a:r>
            <a:endParaRPr lang="es-ES" sz="1300" dirty="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56289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12">
            <a:extLst>
              <a:ext uri="{FF2B5EF4-FFF2-40B4-BE49-F238E27FC236}">
                <a16:creationId xmlns:a16="http://schemas.microsoft.com/office/drawing/2014/main" id="{6D60C2C9-8227-475E-9903-3E2AC8C38ED2}"/>
              </a:ext>
            </a:extLst>
          </p:cNvPr>
          <p:cNvSpPr/>
          <p:nvPr/>
        </p:nvSpPr>
        <p:spPr>
          <a:xfrm>
            <a:off x="487278" y="4475457"/>
            <a:ext cx="5124405" cy="474840"/>
          </a:xfrm>
          <a:prstGeom prst="ellipse">
            <a:avLst/>
          </a:prstGeom>
          <a:solidFill>
            <a:srgbClr val="000000">
              <a:alpha val="1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Calibri" panose="020F0502020204030204"/>
              <a:ea typeface="+mn-ea"/>
              <a:cs typeface="+mn-cs"/>
            </a:endParaRPr>
          </a:p>
        </p:txBody>
      </p:sp>
      <p:grpSp>
        <p:nvGrpSpPr>
          <p:cNvPr id="22" name="Group 24">
            <a:extLst>
              <a:ext uri="{FF2B5EF4-FFF2-40B4-BE49-F238E27FC236}">
                <a16:creationId xmlns:a16="http://schemas.microsoft.com/office/drawing/2014/main" id="{B5175395-EA26-4014-9FA9-016EA9C41DAB}"/>
              </a:ext>
            </a:extLst>
          </p:cNvPr>
          <p:cNvGrpSpPr/>
          <p:nvPr/>
        </p:nvGrpSpPr>
        <p:grpSpPr>
          <a:xfrm>
            <a:off x="640990" y="1440873"/>
            <a:ext cx="4637231" cy="2986201"/>
            <a:chOff x="4935538" y="2633663"/>
            <a:chExt cx="2317750" cy="1593851"/>
          </a:xfrm>
        </p:grpSpPr>
        <p:sp>
          <p:nvSpPr>
            <p:cNvPr id="23" name="AutoShape 11">
              <a:extLst>
                <a:ext uri="{FF2B5EF4-FFF2-40B4-BE49-F238E27FC236}">
                  <a16:creationId xmlns:a16="http://schemas.microsoft.com/office/drawing/2014/main" id="{AECAC0E3-22A8-46C4-A011-EFDB00671900}"/>
                </a:ext>
              </a:extLst>
            </p:cNvPr>
            <p:cNvSpPr>
              <a:spLocks noChangeAspect="1" noChangeArrowheads="1" noTextEdit="1"/>
            </p:cNvSpPr>
            <p:nvPr/>
          </p:nvSpPr>
          <p:spPr bwMode="auto">
            <a:xfrm>
              <a:off x="4938713" y="2633663"/>
              <a:ext cx="23145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282F39"/>
                </a:solidFill>
                <a:effectLst/>
                <a:uLnTx/>
                <a:uFillTx/>
                <a:latin typeface="Calibri" panose="020F0502020204030204"/>
              </a:endParaRPr>
            </a:p>
          </p:txBody>
        </p:sp>
        <p:sp>
          <p:nvSpPr>
            <p:cNvPr id="24" name="Freeform 13">
              <a:extLst>
                <a:ext uri="{FF2B5EF4-FFF2-40B4-BE49-F238E27FC236}">
                  <a16:creationId xmlns:a16="http://schemas.microsoft.com/office/drawing/2014/main" id="{CBBED9BA-4B05-4E15-BE6A-AE3F396A35ED}"/>
                </a:ext>
              </a:extLst>
            </p:cNvPr>
            <p:cNvSpPr>
              <a:spLocks noEditPoints="1"/>
            </p:cNvSpPr>
            <p:nvPr/>
          </p:nvSpPr>
          <p:spPr bwMode="auto">
            <a:xfrm>
              <a:off x="4935538" y="3298826"/>
              <a:ext cx="2317750" cy="928688"/>
            </a:xfrm>
            <a:custGeom>
              <a:avLst/>
              <a:gdLst>
                <a:gd name="T0" fmla="*/ 8 w 727"/>
                <a:gd name="T1" fmla="*/ 223 h 291"/>
                <a:gd name="T2" fmla="*/ 60 w 727"/>
                <a:gd name="T3" fmla="*/ 104 h 291"/>
                <a:gd name="T4" fmla="*/ 102 w 727"/>
                <a:gd name="T5" fmla="*/ 7 h 291"/>
                <a:gd name="T6" fmla="*/ 139 w 727"/>
                <a:gd name="T7" fmla="*/ 7 h 291"/>
                <a:gd name="T8" fmla="*/ 264 w 727"/>
                <a:gd name="T9" fmla="*/ 34 h 291"/>
                <a:gd name="T10" fmla="*/ 311 w 727"/>
                <a:gd name="T11" fmla="*/ 25 h 291"/>
                <a:gd name="T12" fmla="*/ 436 w 727"/>
                <a:gd name="T13" fmla="*/ 2 h 291"/>
                <a:gd name="T14" fmla="*/ 506 w 727"/>
                <a:gd name="T15" fmla="*/ 43 h 291"/>
                <a:gd name="T16" fmla="*/ 448 w 727"/>
                <a:gd name="T17" fmla="*/ 45 h 291"/>
                <a:gd name="T18" fmla="*/ 474 w 727"/>
                <a:gd name="T19" fmla="*/ 160 h 291"/>
                <a:gd name="T20" fmla="*/ 492 w 727"/>
                <a:gd name="T21" fmla="*/ 219 h 291"/>
                <a:gd name="T22" fmla="*/ 638 w 727"/>
                <a:gd name="T23" fmla="*/ 246 h 291"/>
                <a:gd name="T24" fmla="*/ 682 w 727"/>
                <a:gd name="T25" fmla="*/ 253 h 291"/>
                <a:gd name="T26" fmla="*/ 649 w 727"/>
                <a:gd name="T27" fmla="*/ 169 h 291"/>
                <a:gd name="T28" fmla="*/ 615 w 727"/>
                <a:gd name="T29" fmla="*/ 84 h 291"/>
                <a:gd name="T30" fmla="*/ 633 w 727"/>
                <a:gd name="T31" fmla="*/ 54 h 291"/>
                <a:gd name="T32" fmla="*/ 646 w 727"/>
                <a:gd name="T33" fmla="*/ 276 h 291"/>
                <a:gd name="T34" fmla="*/ 507 w 727"/>
                <a:gd name="T35" fmla="*/ 250 h 291"/>
                <a:gd name="T36" fmla="*/ 462 w 727"/>
                <a:gd name="T37" fmla="*/ 248 h 291"/>
                <a:gd name="T38" fmla="*/ 368 w 727"/>
                <a:gd name="T39" fmla="*/ 263 h 291"/>
                <a:gd name="T40" fmla="*/ 243 w 727"/>
                <a:gd name="T41" fmla="*/ 283 h 291"/>
                <a:gd name="T42" fmla="*/ 203 w 727"/>
                <a:gd name="T43" fmla="*/ 283 h 291"/>
                <a:gd name="T44" fmla="*/ 235 w 727"/>
                <a:gd name="T45" fmla="*/ 256 h 291"/>
                <a:gd name="T46" fmla="*/ 309 w 727"/>
                <a:gd name="T47" fmla="*/ 244 h 291"/>
                <a:gd name="T48" fmla="*/ 422 w 727"/>
                <a:gd name="T49" fmla="*/ 226 h 291"/>
                <a:gd name="T50" fmla="*/ 466 w 727"/>
                <a:gd name="T51" fmla="*/ 215 h 291"/>
                <a:gd name="T52" fmla="*/ 442 w 727"/>
                <a:gd name="T53" fmla="*/ 113 h 291"/>
                <a:gd name="T54" fmla="*/ 410 w 727"/>
                <a:gd name="T55" fmla="*/ 34 h 291"/>
                <a:gd name="T56" fmla="*/ 283 w 727"/>
                <a:gd name="T57" fmla="*/ 60 h 291"/>
                <a:gd name="T58" fmla="*/ 263 w 727"/>
                <a:gd name="T59" fmla="*/ 121 h 291"/>
                <a:gd name="T60" fmla="*/ 241 w 727"/>
                <a:gd name="T61" fmla="*/ 227 h 291"/>
                <a:gd name="T62" fmla="*/ 40 w 727"/>
                <a:gd name="T63" fmla="*/ 220 h 291"/>
                <a:gd name="T64" fmla="*/ 90 w 727"/>
                <a:gd name="T65" fmla="*/ 231 h 291"/>
                <a:gd name="T66" fmla="*/ 162 w 727"/>
                <a:gd name="T67" fmla="*/ 246 h 291"/>
                <a:gd name="T68" fmla="*/ 215 w 727"/>
                <a:gd name="T69" fmla="*/ 253 h 291"/>
                <a:gd name="T70" fmla="*/ 242 w 727"/>
                <a:gd name="T71" fmla="*/ 119 h 291"/>
                <a:gd name="T72" fmla="*/ 250 w 727"/>
                <a:gd name="T73" fmla="*/ 59 h 291"/>
                <a:gd name="T74" fmla="*/ 128 w 727"/>
                <a:gd name="T75" fmla="*/ 33 h 291"/>
                <a:gd name="T76" fmla="*/ 104 w 727"/>
                <a:gd name="T77" fmla="*/ 73 h 291"/>
                <a:gd name="T78" fmla="*/ 48 w 727"/>
                <a:gd name="T79" fmla="*/ 20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7" h="291">
                  <a:moveTo>
                    <a:pt x="0" y="241"/>
                  </a:moveTo>
                  <a:cubicBezTo>
                    <a:pt x="3" y="235"/>
                    <a:pt x="6" y="229"/>
                    <a:pt x="8" y="223"/>
                  </a:cubicBezTo>
                  <a:cubicBezTo>
                    <a:pt x="17" y="202"/>
                    <a:pt x="27" y="181"/>
                    <a:pt x="36" y="159"/>
                  </a:cubicBezTo>
                  <a:cubicBezTo>
                    <a:pt x="44" y="141"/>
                    <a:pt x="52" y="123"/>
                    <a:pt x="60" y="104"/>
                  </a:cubicBezTo>
                  <a:cubicBezTo>
                    <a:pt x="67" y="89"/>
                    <a:pt x="74" y="73"/>
                    <a:pt x="80" y="57"/>
                  </a:cubicBezTo>
                  <a:cubicBezTo>
                    <a:pt x="81" y="56"/>
                    <a:pt x="99" y="14"/>
                    <a:pt x="102" y="7"/>
                  </a:cubicBezTo>
                  <a:cubicBezTo>
                    <a:pt x="103" y="4"/>
                    <a:pt x="104" y="2"/>
                    <a:pt x="106" y="0"/>
                  </a:cubicBezTo>
                  <a:cubicBezTo>
                    <a:pt x="117" y="2"/>
                    <a:pt x="128" y="4"/>
                    <a:pt x="139" y="7"/>
                  </a:cubicBezTo>
                  <a:cubicBezTo>
                    <a:pt x="163" y="12"/>
                    <a:pt x="187" y="17"/>
                    <a:pt x="211" y="22"/>
                  </a:cubicBezTo>
                  <a:cubicBezTo>
                    <a:pt x="229" y="26"/>
                    <a:pt x="246" y="30"/>
                    <a:pt x="264" y="34"/>
                  </a:cubicBezTo>
                  <a:cubicBezTo>
                    <a:pt x="267" y="34"/>
                    <a:pt x="270" y="34"/>
                    <a:pt x="273" y="33"/>
                  </a:cubicBezTo>
                  <a:cubicBezTo>
                    <a:pt x="286" y="31"/>
                    <a:pt x="298" y="28"/>
                    <a:pt x="311" y="25"/>
                  </a:cubicBezTo>
                  <a:cubicBezTo>
                    <a:pt x="323" y="23"/>
                    <a:pt x="390" y="9"/>
                    <a:pt x="411" y="5"/>
                  </a:cubicBezTo>
                  <a:cubicBezTo>
                    <a:pt x="419" y="3"/>
                    <a:pt x="428" y="2"/>
                    <a:pt x="436" y="2"/>
                  </a:cubicBezTo>
                  <a:cubicBezTo>
                    <a:pt x="450" y="4"/>
                    <a:pt x="487" y="11"/>
                    <a:pt x="487" y="11"/>
                  </a:cubicBezTo>
                  <a:cubicBezTo>
                    <a:pt x="487" y="11"/>
                    <a:pt x="501" y="34"/>
                    <a:pt x="506" y="43"/>
                  </a:cubicBezTo>
                  <a:cubicBezTo>
                    <a:pt x="485" y="39"/>
                    <a:pt x="466" y="36"/>
                    <a:pt x="445" y="32"/>
                  </a:cubicBezTo>
                  <a:cubicBezTo>
                    <a:pt x="446" y="37"/>
                    <a:pt x="447" y="41"/>
                    <a:pt x="448" y="45"/>
                  </a:cubicBezTo>
                  <a:cubicBezTo>
                    <a:pt x="452" y="64"/>
                    <a:pt x="457" y="83"/>
                    <a:pt x="461" y="103"/>
                  </a:cubicBezTo>
                  <a:cubicBezTo>
                    <a:pt x="466" y="122"/>
                    <a:pt x="470" y="141"/>
                    <a:pt x="474" y="160"/>
                  </a:cubicBezTo>
                  <a:cubicBezTo>
                    <a:pt x="479" y="178"/>
                    <a:pt x="483" y="196"/>
                    <a:pt x="487" y="214"/>
                  </a:cubicBezTo>
                  <a:cubicBezTo>
                    <a:pt x="488" y="218"/>
                    <a:pt x="490" y="219"/>
                    <a:pt x="492" y="219"/>
                  </a:cubicBezTo>
                  <a:cubicBezTo>
                    <a:pt x="498" y="219"/>
                    <a:pt x="547" y="229"/>
                    <a:pt x="567" y="232"/>
                  </a:cubicBezTo>
                  <a:cubicBezTo>
                    <a:pt x="591" y="237"/>
                    <a:pt x="615" y="242"/>
                    <a:pt x="638" y="246"/>
                  </a:cubicBezTo>
                  <a:cubicBezTo>
                    <a:pt x="652" y="249"/>
                    <a:pt x="666" y="251"/>
                    <a:pt x="680" y="254"/>
                  </a:cubicBezTo>
                  <a:cubicBezTo>
                    <a:pt x="680" y="254"/>
                    <a:pt x="681" y="253"/>
                    <a:pt x="682" y="253"/>
                  </a:cubicBezTo>
                  <a:cubicBezTo>
                    <a:pt x="679" y="246"/>
                    <a:pt x="676" y="238"/>
                    <a:pt x="674" y="231"/>
                  </a:cubicBezTo>
                  <a:cubicBezTo>
                    <a:pt x="665" y="210"/>
                    <a:pt x="657" y="190"/>
                    <a:pt x="649" y="169"/>
                  </a:cubicBezTo>
                  <a:cubicBezTo>
                    <a:pt x="641" y="148"/>
                    <a:pt x="632" y="127"/>
                    <a:pt x="624" y="107"/>
                  </a:cubicBezTo>
                  <a:cubicBezTo>
                    <a:pt x="621" y="99"/>
                    <a:pt x="618" y="92"/>
                    <a:pt x="615" y="84"/>
                  </a:cubicBezTo>
                  <a:cubicBezTo>
                    <a:pt x="615" y="83"/>
                    <a:pt x="615" y="82"/>
                    <a:pt x="615" y="81"/>
                  </a:cubicBezTo>
                  <a:cubicBezTo>
                    <a:pt x="621" y="72"/>
                    <a:pt x="627" y="64"/>
                    <a:pt x="633" y="54"/>
                  </a:cubicBezTo>
                  <a:cubicBezTo>
                    <a:pt x="665" y="133"/>
                    <a:pt x="696" y="212"/>
                    <a:pt x="727" y="291"/>
                  </a:cubicBezTo>
                  <a:cubicBezTo>
                    <a:pt x="722" y="290"/>
                    <a:pt x="670" y="280"/>
                    <a:pt x="646" y="276"/>
                  </a:cubicBezTo>
                  <a:cubicBezTo>
                    <a:pt x="623" y="271"/>
                    <a:pt x="601" y="268"/>
                    <a:pt x="578" y="263"/>
                  </a:cubicBezTo>
                  <a:cubicBezTo>
                    <a:pt x="554" y="259"/>
                    <a:pt x="530" y="254"/>
                    <a:pt x="507" y="250"/>
                  </a:cubicBezTo>
                  <a:cubicBezTo>
                    <a:pt x="498" y="248"/>
                    <a:pt x="490" y="246"/>
                    <a:pt x="481" y="245"/>
                  </a:cubicBezTo>
                  <a:cubicBezTo>
                    <a:pt x="475" y="245"/>
                    <a:pt x="469" y="247"/>
                    <a:pt x="462" y="248"/>
                  </a:cubicBezTo>
                  <a:cubicBezTo>
                    <a:pt x="451" y="249"/>
                    <a:pt x="440" y="251"/>
                    <a:pt x="429" y="253"/>
                  </a:cubicBezTo>
                  <a:cubicBezTo>
                    <a:pt x="409" y="257"/>
                    <a:pt x="388" y="260"/>
                    <a:pt x="368" y="263"/>
                  </a:cubicBezTo>
                  <a:cubicBezTo>
                    <a:pt x="346" y="267"/>
                    <a:pt x="325" y="270"/>
                    <a:pt x="303" y="273"/>
                  </a:cubicBezTo>
                  <a:cubicBezTo>
                    <a:pt x="283" y="277"/>
                    <a:pt x="263" y="280"/>
                    <a:pt x="243" y="283"/>
                  </a:cubicBezTo>
                  <a:cubicBezTo>
                    <a:pt x="236" y="284"/>
                    <a:pt x="230" y="286"/>
                    <a:pt x="224" y="286"/>
                  </a:cubicBezTo>
                  <a:cubicBezTo>
                    <a:pt x="217" y="286"/>
                    <a:pt x="210" y="284"/>
                    <a:pt x="203" y="283"/>
                  </a:cubicBezTo>
                  <a:cubicBezTo>
                    <a:pt x="190" y="280"/>
                    <a:pt x="178" y="278"/>
                    <a:pt x="165" y="275"/>
                  </a:cubicBezTo>
                  <a:moveTo>
                    <a:pt x="235" y="256"/>
                  </a:moveTo>
                  <a:cubicBezTo>
                    <a:pt x="239" y="255"/>
                    <a:pt x="242" y="255"/>
                    <a:pt x="245" y="255"/>
                  </a:cubicBezTo>
                  <a:cubicBezTo>
                    <a:pt x="267" y="251"/>
                    <a:pt x="288" y="247"/>
                    <a:pt x="309" y="244"/>
                  </a:cubicBezTo>
                  <a:cubicBezTo>
                    <a:pt x="330" y="241"/>
                    <a:pt x="350" y="238"/>
                    <a:pt x="371" y="234"/>
                  </a:cubicBezTo>
                  <a:cubicBezTo>
                    <a:pt x="388" y="232"/>
                    <a:pt x="405" y="229"/>
                    <a:pt x="422" y="226"/>
                  </a:cubicBezTo>
                  <a:cubicBezTo>
                    <a:pt x="436" y="224"/>
                    <a:pt x="449" y="222"/>
                    <a:pt x="463" y="220"/>
                  </a:cubicBezTo>
                  <a:cubicBezTo>
                    <a:pt x="465" y="219"/>
                    <a:pt x="467" y="219"/>
                    <a:pt x="466" y="215"/>
                  </a:cubicBezTo>
                  <a:cubicBezTo>
                    <a:pt x="463" y="200"/>
                    <a:pt x="459" y="185"/>
                    <a:pt x="455" y="169"/>
                  </a:cubicBezTo>
                  <a:cubicBezTo>
                    <a:pt x="451" y="151"/>
                    <a:pt x="446" y="132"/>
                    <a:pt x="442" y="113"/>
                  </a:cubicBezTo>
                  <a:cubicBezTo>
                    <a:pt x="437" y="90"/>
                    <a:pt x="432" y="67"/>
                    <a:pt x="426" y="44"/>
                  </a:cubicBezTo>
                  <a:cubicBezTo>
                    <a:pt x="423" y="31"/>
                    <a:pt x="423" y="31"/>
                    <a:pt x="410" y="34"/>
                  </a:cubicBezTo>
                  <a:cubicBezTo>
                    <a:pt x="388" y="38"/>
                    <a:pt x="367" y="43"/>
                    <a:pt x="345" y="47"/>
                  </a:cubicBezTo>
                  <a:cubicBezTo>
                    <a:pt x="324" y="52"/>
                    <a:pt x="304" y="55"/>
                    <a:pt x="283" y="60"/>
                  </a:cubicBezTo>
                  <a:cubicBezTo>
                    <a:pt x="275" y="61"/>
                    <a:pt x="275" y="61"/>
                    <a:pt x="273" y="70"/>
                  </a:cubicBezTo>
                  <a:cubicBezTo>
                    <a:pt x="269" y="87"/>
                    <a:pt x="266" y="104"/>
                    <a:pt x="263" y="121"/>
                  </a:cubicBezTo>
                  <a:cubicBezTo>
                    <a:pt x="258" y="143"/>
                    <a:pt x="254" y="164"/>
                    <a:pt x="249" y="186"/>
                  </a:cubicBezTo>
                  <a:cubicBezTo>
                    <a:pt x="247" y="199"/>
                    <a:pt x="244" y="213"/>
                    <a:pt x="241" y="227"/>
                  </a:cubicBezTo>
                  <a:cubicBezTo>
                    <a:pt x="239" y="236"/>
                    <a:pt x="237" y="245"/>
                    <a:pt x="235" y="256"/>
                  </a:cubicBezTo>
                  <a:close/>
                  <a:moveTo>
                    <a:pt x="40" y="220"/>
                  </a:moveTo>
                  <a:cubicBezTo>
                    <a:pt x="41" y="220"/>
                    <a:pt x="42" y="221"/>
                    <a:pt x="43" y="221"/>
                  </a:cubicBezTo>
                  <a:cubicBezTo>
                    <a:pt x="58" y="224"/>
                    <a:pt x="74" y="228"/>
                    <a:pt x="90" y="231"/>
                  </a:cubicBezTo>
                  <a:cubicBezTo>
                    <a:pt x="102" y="234"/>
                    <a:pt x="114" y="236"/>
                    <a:pt x="126" y="238"/>
                  </a:cubicBezTo>
                  <a:cubicBezTo>
                    <a:pt x="138" y="241"/>
                    <a:pt x="150" y="244"/>
                    <a:pt x="162" y="246"/>
                  </a:cubicBezTo>
                  <a:cubicBezTo>
                    <a:pt x="178" y="249"/>
                    <a:pt x="194" y="252"/>
                    <a:pt x="210" y="256"/>
                  </a:cubicBezTo>
                  <a:cubicBezTo>
                    <a:pt x="213" y="256"/>
                    <a:pt x="214" y="256"/>
                    <a:pt x="215" y="253"/>
                  </a:cubicBezTo>
                  <a:cubicBezTo>
                    <a:pt x="217" y="240"/>
                    <a:pt x="228" y="186"/>
                    <a:pt x="229" y="181"/>
                  </a:cubicBezTo>
                  <a:cubicBezTo>
                    <a:pt x="233" y="160"/>
                    <a:pt x="238" y="140"/>
                    <a:pt x="242" y="119"/>
                  </a:cubicBezTo>
                  <a:cubicBezTo>
                    <a:pt x="246" y="101"/>
                    <a:pt x="249" y="82"/>
                    <a:pt x="253" y="64"/>
                  </a:cubicBezTo>
                  <a:cubicBezTo>
                    <a:pt x="254" y="61"/>
                    <a:pt x="252" y="60"/>
                    <a:pt x="250" y="59"/>
                  </a:cubicBezTo>
                  <a:cubicBezTo>
                    <a:pt x="231" y="55"/>
                    <a:pt x="212" y="51"/>
                    <a:pt x="193" y="47"/>
                  </a:cubicBezTo>
                  <a:cubicBezTo>
                    <a:pt x="171" y="43"/>
                    <a:pt x="149" y="38"/>
                    <a:pt x="128" y="33"/>
                  </a:cubicBezTo>
                  <a:cubicBezTo>
                    <a:pt x="122" y="31"/>
                    <a:pt x="121" y="34"/>
                    <a:pt x="119" y="37"/>
                  </a:cubicBezTo>
                  <a:cubicBezTo>
                    <a:pt x="114" y="49"/>
                    <a:pt x="109" y="61"/>
                    <a:pt x="104" y="73"/>
                  </a:cubicBezTo>
                  <a:cubicBezTo>
                    <a:pt x="95" y="95"/>
                    <a:pt x="85" y="116"/>
                    <a:pt x="76" y="137"/>
                  </a:cubicBezTo>
                  <a:cubicBezTo>
                    <a:pt x="67" y="158"/>
                    <a:pt x="58" y="179"/>
                    <a:pt x="48" y="201"/>
                  </a:cubicBezTo>
                  <a:cubicBezTo>
                    <a:pt x="46" y="207"/>
                    <a:pt x="43" y="213"/>
                    <a:pt x="40" y="220"/>
                  </a:cubicBezTo>
                  <a:close/>
                </a:path>
              </a:pathLst>
            </a:custGeom>
            <a:solidFill>
              <a:srgbClr val="282F3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282F39"/>
                </a:solidFill>
                <a:effectLst/>
                <a:uLnTx/>
                <a:uFillTx/>
                <a:latin typeface="Calibri" panose="020F0502020204030204"/>
              </a:endParaRPr>
            </a:p>
          </p:txBody>
        </p:sp>
        <p:sp>
          <p:nvSpPr>
            <p:cNvPr id="25" name="Freeform 17">
              <a:extLst>
                <a:ext uri="{FF2B5EF4-FFF2-40B4-BE49-F238E27FC236}">
                  <a16:creationId xmlns:a16="http://schemas.microsoft.com/office/drawing/2014/main" id="{02E84567-9211-470D-A931-DDBCCD978037}"/>
                </a:ext>
              </a:extLst>
            </p:cNvPr>
            <p:cNvSpPr>
              <a:spLocks noEditPoints="1"/>
            </p:cNvSpPr>
            <p:nvPr/>
          </p:nvSpPr>
          <p:spPr bwMode="auto">
            <a:xfrm>
              <a:off x="6411913" y="2636838"/>
              <a:ext cx="704850" cy="1006475"/>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rgbClr val="CB1B4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282F39"/>
                </a:solidFill>
                <a:effectLst/>
                <a:uLnTx/>
                <a:uFillTx/>
                <a:latin typeface="Calibri" panose="020F0502020204030204"/>
              </a:endParaRPr>
            </a:p>
          </p:txBody>
        </p:sp>
      </p:grpSp>
      <p:sp>
        <p:nvSpPr>
          <p:cNvPr id="26" name="TextBox 26">
            <a:extLst>
              <a:ext uri="{FF2B5EF4-FFF2-40B4-BE49-F238E27FC236}">
                <a16:creationId xmlns:a16="http://schemas.microsoft.com/office/drawing/2014/main" id="{2BA95CC5-40E7-4D09-8D08-E731EF871FAF}"/>
              </a:ext>
            </a:extLst>
          </p:cNvPr>
          <p:cNvSpPr txBox="1"/>
          <p:nvPr/>
        </p:nvSpPr>
        <p:spPr>
          <a:xfrm>
            <a:off x="6938083" y="2333476"/>
            <a:ext cx="4353371" cy="1384995"/>
          </a:xfrm>
          <a:prstGeom prst="rect">
            <a:avLst/>
          </a:prstGeom>
          <a:noFill/>
        </p:spPr>
        <p:txBody>
          <a:bodyPr wrap="square" rtlCol="0">
            <a:spAutoFit/>
          </a:bodyPr>
          <a:lstStyle/>
          <a:p>
            <a:pPr algn="just">
              <a:defRPr/>
            </a:pPr>
            <a:r>
              <a:rPr lang="es-ES" sz="1200" dirty="0" smtClean="0">
                <a:solidFill>
                  <a:schemeClr val="bg2">
                    <a:lumMod val="10000"/>
                  </a:schemeClr>
                </a:solidFill>
                <a:latin typeface="Times New Roman" panose="02020603050405020304" pitchFamily="18" charset="0"/>
                <a:cs typeface="Times New Roman" panose="02020603050405020304" pitchFamily="18" charset="0"/>
              </a:rPr>
              <a:t>El estudio </a:t>
            </a:r>
            <a:r>
              <a:rPr lang="es-ES" sz="1200" dirty="0">
                <a:solidFill>
                  <a:schemeClr val="bg2">
                    <a:lumMod val="10000"/>
                  </a:schemeClr>
                </a:solidFill>
                <a:latin typeface="Times New Roman" panose="02020603050405020304" pitchFamily="18" charset="0"/>
                <a:cs typeface="Times New Roman" panose="02020603050405020304" pitchFamily="18" charset="0"/>
              </a:rPr>
              <a:t>a este sector se demostró que para el 2012 el 59.56% del total de empresas eran saludables, pero para el 2016 se observa una reducción llegando a un porcentaje del 31.47% lo que expresa una reducción de 28.09 puntos porcentuales, probando que el modelo Z1-Score es una herramienta útil para determinar los niveles de quiebra de las empresas, el cual permitió identificar la cantidad de empresas que se encuentran en zona de quiebra o enfermas.</a:t>
            </a:r>
            <a:endParaRPr lang="en-GB" sz="1200" dirty="0">
              <a:solidFill>
                <a:schemeClr val="bg2">
                  <a:lumMod val="10000"/>
                </a:schemeClr>
              </a:solidFill>
              <a:latin typeface="Times New Roman" panose="02020603050405020304" pitchFamily="18" charset="0"/>
              <a:ea typeface="Noto Sans" panose="020B0502040504020204" pitchFamily="34"/>
              <a:cs typeface="Times New Roman" panose="02020603050405020304" pitchFamily="18" charset="0"/>
            </a:endParaRPr>
          </a:p>
        </p:txBody>
      </p:sp>
      <p:grpSp>
        <p:nvGrpSpPr>
          <p:cNvPr id="35" name="Group 3">
            <a:extLst>
              <a:ext uri="{FF2B5EF4-FFF2-40B4-BE49-F238E27FC236}">
                <a16:creationId xmlns:a16="http://schemas.microsoft.com/office/drawing/2014/main" id="{E9F6AD69-6CAA-4117-9481-B14C2FBABAAC}"/>
              </a:ext>
            </a:extLst>
          </p:cNvPr>
          <p:cNvGrpSpPr/>
          <p:nvPr/>
        </p:nvGrpSpPr>
        <p:grpSpPr>
          <a:xfrm>
            <a:off x="6259520" y="2402541"/>
            <a:ext cx="515896" cy="700189"/>
            <a:chOff x="7478257" y="2193205"/>
            <a:chExt cx="452893" cy="700189"/>
          </a:xfrm>
        </p:grpSpPr>
        <p:sp>
          <p:nvSpPr>
            <p:cNvPr id="36" name="Oval 13">
              <a:extLst>
                <a:ext uri="{FF2B5EF4-FFF2-40B4-BE49-F238E27FC236}">
                  <a16:creationId xmlns:a16="http://schemas.microsoft.com/office/drawing/2014/main" id="{2E703CE8-F8AC-4DEB-B12A-CE02F5376CA6}"/>
                </a:ext>
              </a:extLst>
            </p:cNvPr>
            <p:cNvSpPr/>
            <p:nvPr/>
          </p:nvSpPr>
          <p:spPr>
            <a:xfrm>
              <a:off x="7478257" y="2786413"/>
              <a:ext cx="452893" cy="106981"/>
            </a:xfrm>
            <a:prstGeom prst="ellipse">
              <a:avLst/>
            </a:prstGeom>
            <a:solidFill>
              <a:srgbClr val="00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chemeClr val="bg2">
                    <a:lumMod val="10000"/>
                  </a:schemeClr>
                </a:solidFill>
                <a:effectLst/>
                <a:uLnTx/>
                <a:uFillTx/>
                <a:latin typeface="Calibri" panose="020F0502020204030204"/>
                <a:ea typeface="+mn-ea"/>
                <a:cs typeface="+mn-cs"/>
              </a:endParaRPr>
            </a:p>
          </p:txBody>
        </p:sp>
        <p:sp>
          <p:nvSpPr>
            <p:cNvPr id="37" name="Freeform 17">
              <a:extLst>
                <a:ext uri="{FF2B5EF4-FFF2-40B4-BE49-F238E27FC236}">
                  <a16:creationId xmlns:a16="http://schemas.microsoft.com/office/drawing/2014/main" id="{1B09AF1B-ACC8-4293-9936-EF40CA876D99}"/>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rgbClr val="CB1B4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chemeClr val="bg2">
                    <a:lumMod val="10000"/>
                  </a:schemeClr>
                </a:solidFill>
                <a:effectLst/>
                <a:uLnTx/>
                <a:uFillTx/>
                <a:latin typeface="Calibri" panose="020F0502020204030204"/>
              </a:endParaRPr>
            </a:p>
          </p:txBody>
        </p:sp>
      </p:grpSp>
      <p:sp>
        <p:nvSpPr>
          <p:cNvPr id="38" name="Rectángulo 37"/>
          <p:cNvSpPr/>
          <p:nvPr/>
        </p:nvSpPr>
        <p:spPr>
          <a:xfrm>
            <a:off x="3703163" y="125070"/>
            <a:ext cx="4332473" cy="461665"/>
          </a:xfrm>
          <a:prstGeom prst="rect">
            <a:avLst/>
          </a:prstGeom>
          <a:noFill/>
        </p:spPr>
        <p:txBody>
          <a:bodyPr wrap="square" lIns="91440" tIns="45720" rIns="91440" bIns="45720">
            <a:spAutoFit/>
          </a:bodyPr>
          <a:lstStyle/>
          <a:p>
            <a:pPr algn="ctr"/>
            <a:r>
              <a:rPr lang="es-ES" sz="2400" b="1" dirty="0" smtClean="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ANALISIS SITUACIONAL</a:t>
            </a:r>
            <a:endParaRPr lang="es-ES" sz="2400" b="1" cap="none" spc="0" dirty="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9" name="TextBox 26">
            <a:extLst>
              <a:ext uri="{FF2B5EF4-FFF2-40B4-BE49-F238E27FC236}">
                <a16:creationId xmlns:a16="http://schemas.microsoft.com/office/drawing/2014/main" id="{2BA95CC5-40E7-4D09-8D08-E731EF871FAF}"/>
              </a:ext>
            </a:extLst>
          </p:cNvPr>
          <p:cNvSpPr txBox="1"/>
          <p:nvPr/>
        </p:nvSpPr>
        <p:spPr>
          <a:xfrm>
            <a:off x="6938084" y="1979533"/>
            <a:ext cx="3286570" cy="353943"/>
          </a:xfrm>
          <a:prstGeom prst="rect">
            <a:avLst/>
          </a:prstGeom>
          <a:noFill/>
        </p:spPr>
        <p:txBody>
          <a:bodyPr wrap="square" rtlCol="0">
            <a:spAutoFit/>
          </a:bodyPr>
          <a:lstStyle/>
          <a:p>
            <a:pPr algn="ctr">
              <a:defRPr/>
            </a:pPr>
            <a:r>
              <a:rPr lang="en-US" sz="1700" b="1" dirty="0" smtClean="0">
                <a:solidFill>
                  <a:srgbClr val="282F39"/>
                </a:solidFill>
                <a:latin typeface="Open Sans" panose="020B0606030504020204" pitchFamily="34" charset="0"/>
              </a:rPr>
              <a:t>Sector </a:t>
            </a:r>
            <a:r>
              <a:rPr lang="en-US" sz="1700" b="1" dirty="0" err="1" smtClean="0">
                <a:solidFill>
                  <a:srgbClr val="282F39"/>
                </a:solidFill>
                <a:latin typeface="Open Sans" panose="020B0606030504020204" pitchFamily="34" charset="0"/>
              </a:rPr>
              <a:t>Manufacturero</a:t>
            </a:r>
            <a:endParaRPr lang="en-GB" sz="1700" b="1"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40" name="Rectángulo 39"/>
          <p:cNvSpPr/>
          <p:nvPr/>
        </p:nvSpPr>
        <p:spPr>
          <a:xfrm>
            <a:off x="6517468" y="3578636"/>
            <a:ext cx="4241482" cy="461665"/>
          </a:xfrm>
          <a:prstGeom prst="rect">
            <a:avLst/>
          </a:prstGeom>
        </p:spPr>
        <p:txBody>
          <a:bodyPr wrap="none">
            <a:spAutoFit/>
          </a:bodyPr>
          <a:lstStyle/>
          <a:p>
            <a:pPr indent="449580" algn="just">
              <a:lnSpc>
                <a:spcPct val="200000"/>
              </a:lnSpc>
              <a:spcAft>
                <a:spcPts val="0"/>
              </a:spcAft>
            </a:pPr>
            <a:r>
              <a:rPr lang="es-ES" sz="1200" b="1" dirty="0" smtClean="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Fuente: (Malavé</a:t>
            </a:r>
            <a:r>
              <a:rPr lang="es-ES" sz="1200" b="1"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Figueroa, Espinoza, &amp; Carrera, </a:t>
            </a:r>
            <a:r>
              <a:rPr lang="es-ES" sz="1200" b="1" dirty="0" smtClean="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2017)</a:t>
            </a:r>
            <a:endParaRPr lang="es-ES" sz="1200" b="1" dirty="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9" name="TextBox 26">
            <a:extLst>
              <a:ext uri="{FF2B5EF4-FFF2-40B4-BE49-F238E27FC236}">
                <a16:creationId xmlns:a16="http://schemas.microsoft.com/office/drawing/2014/main" id="{2BA95CC5-40E7-4D09-8D08-E731EF871FAF}"/>
              </a:ext>
            </a:extLst>
          </p:cNvPr>
          <p:cNvSpPr txBox="1"/>
          <p:nvPr/>
        </p:nvSpPr>
        <p:spPr>
          <a:xfrm>
            <a:off x="1129806" y="761399"/>
            <a:ext cx="3286570" cy="353943"/>
          </a:xfrm>
          <a:prstGeom prst="rect">
            <a:avLst/>
          </a:prstGeom>
          <a:noFill/>
        </p:spPr>
        <p:txBody>
          <a:bodyPr wrap="square" rtlCol="0">
            <a:spAutoFit/>
          </a:bodyPr>
          <a:lstStyle/>
          <a:p>
            <a:pPr algn="ctr">
              <a:defRPr/>
            </a:pPr>
            <a:r>
              <a:rPr lang="en-US" sz="1700" b="1" dirty="0" err="1" smtClean="0">
                <a:solidFill>
                  <a:srgbClr val="282F39"/>
                </a:solidFill>
                <a:latin typeface="Open Sans" panose="020B0606030504020204" pitchFamily="34" charset="0"/>
              </a:rPr>
              <a:t>Antecedentes</a:t>
            </a:r>
            <a:r>
              <a:rPr lang="en-US" sz="1700" b="1" dirty="0" smtClean="0">
                <a:solidFill>
                  <a:srgbClr val="282F39"/>
                </a:solidFill>
                <a:latin typeface="Open Sans" panose="020B0606030504020204" pitchFamily="34" charset="0"/>
              </a:rPr>
              <a:t> </a:t>
            </a:r>
            <a:r>
              <a:rPr lang="en-US" sz="1700" b="1" dirty="0" err="1" smtClean="0">
                <a:solidFill>
                  <a:srgbClr val="282F39"/>
                </a:solidFill>
                <a:latin typeface="Open Sans" panose="020B0606030504020204" pitchFamily="34" charset="0"/>
              </a:rPr>
              <a:t>Modelo</a:t>
            </a:r>
            <a:r>
              <a:rPr lang="en-US" sz="1700" b="1" dirty="0" smtClean="0">
                <a:solidFill>
                  <a:srgbClr val="282F39"/>
                </a:solidFill>
                <a:latin typeface="Open Sans" panose="020B0606030504020204" pitchFamily="34" charset="0"/>
              </a:rPr>
              <a:t> z de Altman</a:t>
            </a:r>
            <a:endParaRPr lang="en-GB" sz="1700" b="1" dirty="0">
              <a:solidFill>
                <a:srgbClr val="282F39"/>
              </a:solidFill>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22239538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703163" y="125070"/>
            <a:ext cx="4332473" cy="461665"/>
          </a:xfrm>
          <a:prstGeom prst="rect">
            <a:avLst/>
          </a:prstGeom>
          <a:noFill/>
        </p:spPr>
        <p:txBody>
          <a:bodyPr wrap="square" lIns="91440" tIns="45720" rIns="91440" bIns="45720">
            <a:spAutoFit/>
          </a:bodyPr>
          <a:lstStyle/>
          <a:p>
            <a:pPr algn="ctr"/>
            <a:r>
              <a:rPr lang="es-ES" sz="2400" b="1" dirty="0" smtClean="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SECTOR INMOBILIARIO</a:t>
            </a:r>
            <a:endParaRPr lang="es-ES" sz="2400" b="1" cap="none" spc="0" dirty="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Oval 43">
            <a:extLst>
              <a:ext uri="{FF2B5EF4-FFF2-40B4-BE49-F238E27FC236}">
                <a16:creationId xmlns:a16="http://schemas.microsoft.com/office/drawing/2014/main" id="{0E77964E-82F3-486D-AC13-28DF1584DCB9}"/>
              </a:ext>
            </a:extLst>
          </p:cNvPr>
          <p:cNvSpPr/>
          <p:nvPr/>
        </p:nvSpPr>
        <p:spPr>
          <a:xfrm>
            <a:off x="9936635" y="2815233"/>
            <a:ext cx="1464730" cy="1464728"/>
          </a:xfrm>
          <a:prstGeom prst="ellipse">
            <a:avLst/>
          </a:prstGeom>
          <a:solidFill>
            <a:schemeClr val="accent6">
              <a:alpha val="1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 name="Oval 38">
            <a:extLst>
              <a:ext uri="{FF2B5EF4-FFF2-40B4-BE49-F238E27FC236}">
                <a16:creationId xmlns:a16="http://schemas.microsoft.com/office/drawing/2014/main" id="{C8B9C6D0-3688-4A30-BF0A-B21713DA7795}"/>
              </a:ext>
            </a:extLst>
          </p:cNvPr>
          <p:cNvSpPr/>
          <p:nvPr/>
        </p:nvSpPr>
        <p:spPr>
          <a:xfrm>
            <a:off x="7657925" y="2815233"/>
            <a:ext cx="1464730" cy="1464728"/>
          </a:xfrm>
          <a:prstGeom prst="ellipse">
            <a:avLst/>
          </a:prstGeom>
          <a:solidFill>
            <a:schemeClr val="accent5">
              <a:alpha val="1000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Oval 31">
            <a:extLst>
              <a:ext uri="{FF2B5EF4-FFF2-40B4-BE49-F238E27FC236}">
                <a16:creationId xmlns:a16="http://schemas.microsoft.com/office/drawing/2014/main" id="{B2C64199-8920-4B40-9E97-B69DDABC62D8}"/>
              </a:ext>
            </a:extLst>
          </p:cNvPr>
          <p:cNvSpPr/>
          <p:nvPr/>
        </p:nvSpPr>
        <p:spPr>
          <a:xfrm>
            <a:off x="5574255" y="2840690"/>
            <a:ext cx="1464730" cy="1464728"/>
          </a:xfrm>
          <a:prstGeom prst="ellipse">
            <a:avLst/>
          </a:prstGeom>
          <a:solidFill>
            <a:schemeClr val="accent4">
              <a:alpha val="1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Oval 23">
            <a:extLst>
              <a:ext uri="{FF2B5EF4-FFF2-40B4-BE49-F238E27FC236}">
                <a16:creationId xmlns:a16="http://schemas.microsoft.com/office/drawing/2014/main" id="{D06A14E4-708D-4699-8C46-DC1A8D7B5CD2}"/>
              </a:ext>
            </a:extLst>
          </p:cNvPr>
          <p:cNvSpPr/>
          <p:nvPr/>
        </p:nvSpPr>
        <p:spPr>
          <a:xfrm>
            <a:off x="3268878" y="2815233"/>
            <a:ext cx="1464730" cy="1464728"/>
          </a:xfrm>
          <a:prstGeom prst="ellipse">
            <a:avLst/>
          </a:prstGeom>
          <a:solidFill>
            <a:schemeClr val="accent2">
              <a:alpha val="1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9" name="Oval 16">
            <a:extLst>
              <a:ext uri="{FF2B5EF4-FFF2-40B4-BE49-F238E27FC236}">
                <a16:creationId xmlns:a16="http://schemas.microsoft.com/office/drawing/2014/main" id="{6F7B8CD3-367D-407A-B6EF-6847832763FB}"/>
              </a:ext>
            </a:extLst>
          </p:cNvPr>
          <p:cNvSpPr/>
          <p:nvPr/>
        </p:nvSpPr>
        <p:spPr>
          <a:xfrm>
            <a:off x="923821" y="2815233"/>
            <a:ext cx="1464730" cy="1464728"/>
          </a:xfrm>
          <a:prstGeom prst="ellipse">
            <a:avLst/>
          </a:prstGeom>
          <a:solidFill>
            <a:schemeClr val="accent1">
              <a:alpha val="1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grpSp>
        <p:nvGrpSpPr>
          <p:cNvPr id="10" name="Group 82">
            <a:extLst>
              <a:ext uri="{FF2B5EF4-FFF2-40B4-BE49-F238E27FC236}">
                <a16:creationId xmlns:a16="http://schemas.microsoft.com/office/drawing/2014/main" id="{E76D77BB-46F8-4A0E-8125-C7171B9A620F}"/>
              </a:ext>
            </a:extLst>
          </p:cNvPr>
          <p:cNvGrpSpPr/>
          <p:nvPr/>
        </p:nvGrpSpPr>
        <p:grpSpPr>
          <a:xfrm>
            <a:off x="5851050" y="3113704"/>
            <a:ext cx="906777" cy="906777"/>
            <a:chOff x="5757333" y="2943779"/>
            <a:chExt cx="795498" cy="795498"/>
          </a:xfrm>
        </p:grpSpPr>
        <p:grpSp>
          <p:nvGrpSpPr>
            <p:cNvPr id="11" name="Group 83">
              <a:extLst>
                <a:ext uri="{FF2B5EF4-FFF2-40B4-BE49-F238E27FC236}">
                  <a16:creationId xmlns:a16="http://schemas.microsoft.com/office/drawing/2014/main" id="{33263B5C-140D-48C8-BFE4-CBB17CA90069}"/>
                </a:ext>
              </a:extLst>
            </p:cNvPr>
            <p:cNvGrpSpPr/>
            <p:nvPr/>
          </p:nvGrpSpPr>
          <p:grpSpPr>
            <a:xfrm>
              <a:off x="5995780" y="3294766"/>
              <a:ext cx="449164" cy="265293"/>
              <a:chOff x="7175537" y="4438243"/>
              <a:chExt cx="347386" cy="205179"/>
            </a:xfrm>
            <a:solidFill>
              <a:srgbClr val="00B050"/>
            </a:solidFill>
          </p:grpSpPr>
          <p:sp>
            <p:nvSpPr>
              <p:cNvPr id="13" name="Rectangle: Rounded Corners 85">
                <a:extLst>
                  <a:ext uri="{FF2B5EF4-FFF2-40B4-BE49-F238E27FC236}">
                    <a16:creationId xmlns:a16="http://schemas.microsoft.com/office/drawing/2014/main" id="{338DAF15-C288-4FD5-945E-B1A65D46DD90}"/>
                  </a:ext>
                </a:extLst>
              </p:cNvPr>
              <p:cNvSpPr/>
              <p:nvPr/>
            </p:nvSpPr>
            <p:spPr>
              <a:xfrm rot="2700000">
                <a:off x="7120649" y="4493131"/>
                <a:ext cx="205179" cy="9540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 name="Rectangle: Rounded Corners 86">
                <a:extLst>
                  <a:ext uri="{FF2B5EF4-FFF2-40B4-BE49-F238E27FC236}">
                    <a16:creationId xmlns:a16="http://schemas.microsoft.com/office/drawing/2014/main" id="{9F592AA7-4FE8-46B5-8D00-76DD5E2BEEB7}"/>
                  </a:ext>
                </a:extLst>
              </p:cNvPr>
              <p:cNvSpPr/>
              <p:nvPr/>
            </p:nvSpPr>
            <p:spPr>
              <a:xfrm rot="8100000">
                <a:off x="7183296" y="4445599"/>
                <a:ext cx="339627" cy="9540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grpSp>
        <p:sp>
          <p:nvSpPr>
            <p:cNvPr id="12" name="Oval 84">
              <a:extLst>
                <a:ext uri="{FF2B5EF4-FFF2-40B4-BE49-F238E27FC236}">
                  <a16:creationId xmlns:a16="http://schemas.microsoft.com/office/drawing/2014/main" id="{B09008DF-833E-4872-BD2C-6CB93A801CC6}"/>
                </a:ext>
              </a:extLst>
            </p:cNvPr>
            <p:cNvSpPr/>
            <p:nvPr/>
          </p:nvSpPr>
          <p:spPr>
            <a:xfrm>
              <a:off x="5757333" y="2943779"/>
              <a:ext cx="795498" cy="795498"/>
            </a:xfrm>
            <a:prstGeom prst="ellips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grpSp>
      <p:sp>
        <p:nvSpPr>
          <p:cNvPr id="15" name="Arrow: Chevron 1">
            <a:extLst>
              <a:ext uri="{FF2B5EF4-FFF2-40B4-BE49-F238E27FC236}">
                <a16:creationId xmlns:a16="http://schemas.microsoft.com/office/drawing/2014/main" id="{1E03A10B-40C2-429B-A1A2-7E760590AD8F}"/>
              </a:ext>
            </a:extLst>
          </p:cNvPr>
          <p:cNvSpPr/>
          <p:nvPr/>
        </p:nvSpPr>
        <p:spPr>
          <a:xfrm>
            <a:off x="887836" y="1794122"/>
            <a:ext cx="1727200" cy="38100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6" name="Arrow: Chevron 2">
            <a:extLst>
              <a:ext uri="{FF2B5EF4-FFF2-40B4-BE49-F238E27FC236}">
                <a16:creationId xmlns:a16="http://schemas.microsoft.com/office/drawing/2014/main" id="{7F2E402E-66F1-4FCA-9452-07D806ACA563}"/>
              </a:ext>
            </a:extLst>
          </p:cNvPr>
          <p:cNvSpPr/>
          <p:nvPr/>
        </p:nvSpPr>
        <p:spPr>
          <a:xfrm>
            <a:off x="3218075" y="1794122"/>
            <a:ext cx="1727200" cy="38100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Arrow: Chevron 4">
            <a:extLst>
              <a:ext uri="{FF2B5EF4-FFF2-40B4-BE49-F238E27FC236}">
                <a16:creationId xmlns:a16="http://schemas.microsoft.com/office/drawing/2014/main" id="{A8DB0CA2-0AD8-40CF-9EAE-24636F6BE1A6}"/>
              </a:ext>
            </a:extLst>
          </p:cNvPr>
          <p:cNvSpPr/>
          <p:nvPr/>
        </p:nvSpPr>
        <p:spPr>
          <a:xfrm>
            <a:off x="5534728" y="1819579"/>
            <a:ext cx="1727200" cy="381000"/>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Arrow: Chevron 5">
            <a:extLst>
              <a:ext uri="{FF2B5EF4-FFF2-40B4-BE49-F238E27FC236}">
                <a16:creationId xmlns:a16="http://schemas.microsoft.com/office/drawing/2014/main" id="{7E6ADA69-2377-458F-8AA1-32DD93A340BE}"/>
              </a:ext>
            </a:extLst>
          </p:cNvPr>
          <p:cNvSpPr/>
          <p:nvPr/>
        </p:nvSpPr>
        <p:spPr>
          <a:xfrm>
            <a:off x="7609933" y="1794122"/>
            <a:ext cx="1727200" cy="381000"/>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2">
                  <a:lumMod val="10000"/>
                </a:schemeClr>
              </a:solidFill>
            </a:endParaRPr>
          </a:p>
        </p:txBody>
      </p:sp>
      <p:sp>
        <p:nvSpPr>
          <p:cNvPr id="19" name="Arrow: Chevron 6">
            <a:extLst>
              <a:ext uri="{FF2B5EF4-FFF2-40B4-BE49-F238E27FC236}">
                <a16:creationId xmlns:a16="http://schemas.microsoft.com/office/drawing/2014/main" id="{454C02BF-4E44-4F11-891A-CD23E8F1435B}"/>
              </a:ext>
            </a:extLst>
          </p:cNvPr>
          <p:cNvSpPr/>
          <p:nvPr/>
        </p:nvSpPr>
        <p:spPr>
          <a:xfrm>
            <a:off x="9888644" y="1794122"/>
            <a:ext cx="1727200" cy="38100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2">
                  <a:lumMod val="10000"/>
                </a:schemeClr>
              </a:solidFill>
            </a:endParaRPr>
          </a:p>
        </p:txBody>
      </p:sp>
      <p:sp>
        <p:nvSpPr>
          <p:cNvPr id="20" name="TextBox 8">
            <a:extLst>
              <a:ext uri="{FF2B5EF4-FFF2-40B4-BE49-F238E27FC236}">
                <a16:creationId xmlns:a16="http://schemas.microsoft.com/office/drawing/2014/main" id="{CFE16D7A-B5B7-4A58-922B-115040FA32AA}"/>
              </a:ext>
            </a:extLst>
          </p:cNvPr>
          <p:cNvSpPr txBox="1"/>
          <p:nvPr/>
        </p:nvSpPr>
        <p:spPr>
          <a:xfrm>
            <a:off x="10043891" y="1277995"/>
            <a:ext cx="1250218" cy="369332"/>
          </a:xfrm>
          <a:prstGeom prst="rect">
            <a:avLst/>
          </a:prstGeom>
          <a:noFill/>
        </p:spPr>
        <p:txBody>
          <a:bodyPr wrap="square" rtlCol="0">
            <a:spAutoFit/>
          </a:bodyPr>
          <a:lstStyle/>
          <a:p>
            <a:pPr lvl="0" algn="ctr">
              <a:defRPr/>
            </a:pPr>
            <a:r>
              <a:rPr lang="en-US" b="1" dirty="0" smtClean="0">
                <a:solidFill>
                  <a:schemeClr val="bg2">
                    <a:lumMod val="10000"/>
                  </a:schemeClr>
                </a:solidFill>
                <a:latin typeface="Open Sans" panose="020B0606030504020204"/>
                <a:ea typeface="Noto Sans" panose="020B0502040504020204" pitchFamily="34"/>
                <a:cs typeface="Noto Sans" panose="020B0502040504020204" pitchFamily="34"/>
              </a:rPr>
              <a:t>2018</a:t>
            </a:r>
            <a:endParaRPr lang="en-GB" b="1" dirty="0">
              <a:solidFill>
                <a:schemeClr val="bg2">
                  <a:lumMod val="10000"/>
                </a:schemeClr>
              </a:solidFill>
              <a:latin typeface="Open Sans" panose="020B0606030504020204"/>
              <a:ea typeface="Noto Sans" panose="020B0502040504020204" pitchFamily="34"/>
              <a:cs typeface="Noto Sans" panose="020B0502040504020204" pitchFamily="34"/>
            </a:endParaRPr>
          </a:p>
        </p:txBody>
      </p:sp>
      <p:sp>
        <p:nvSpPr>
          <p:cNvPr id="21" name="TextBox 9">
            <a:extLst>
              <a:ext uri="{FF2B5EF4-FFF2-40B4-BE49-F238E27FC236}">
                <a16:creationId xmlns:a16="http://schemas.microsoft.com/office/drawing/2014/main" id="{E2A12895-E141-47F9-9D4E-FD2BB7AFAAD7}"/>
              </a:ext>
            </a:extLst>
          </p:cNvPr>
          <p:cNvSpPr txBox="1"/>
          <p:nvPr/>
        </p:nvSpPr>
        <p:spPr>
          <a:xfrm>
            <a:off x="7775416" y="1324949"/>
            <a:ext cx="1250218" cy="369332"/>
          </a:xfrm>
          <a:prstGeom prst="rect">
            <a:avLst/>
          </a:prstGeom>
          <a:noFill/>
        </p:spPr>
        <p:txBody>
          <a:bodyPr wrap="square" rtlCol="0">
            <a:spAutoFit/>
          </a:bodyPr>
          <a:lstStyle/>
          <a:p>
            <a:pPr lvl="0" algn="ctr">
              <a:defRPr/>
            </a:pPr>
            <a:r>
              <a:rPr lang="en-US" b="1" dirty="0" smtClean="0">
                <a:solidFill>
                  <a:schemeClr val="bg2">
                    <a:lumMod val="10000"/>
                  </a:schemeClr>
                </a:solidFill>
                <a:latin typeface="Open Sans" panose="020B0606030504020204"/>
                <a:ea typeface="Noto Sans" panose="020B0502040504020204" pitchFamily="34"/>
                <a:cs typeface="Noto Sans" panose="020B0502040504020204" pitchFamily="34"/>
              </a:rPr>
              <a:t>2015</a:t>
            </a:r>
            <a:endParaRPr lang="en-GB" b="1" dirty="0">
              <a:solidFill>
                <a:schemeClr val="bg2">
                  <a:lumMod val="10000"/>
                </a:schemeClr>
              </a:solidFill>
              <a:latin typeface="Open Sans" panose="020B0606030504020204"/>
              <a:ea typeface="Noto Sans" panose="020B0502040504020204" pitchFamily="34"/>
              <a:cs typeface="Noto Sans" panose="020B0502040504020204" pitchFamily="34"/>
            </a:endParaRPr>
          </a:p>
        </p:txBody>
      </p:sp>
      <p:sp>
        <p:nvSpPr>
          <p:cNvPr id="22" name="TextBox 10">
            <a:extLst>
              <a:ext uri="{FF2B5EF4-FFF2-40B4-BE49-F238E27FC236}">
                <a16:creationId xmlns:a16="http://schemas.microsoft.com/office/drawing/2014/main" id="{AD53B7D2-607F-47BC-9C37-403E42B65FA4}"/>
              </a:ext>
            </a:extLst>
          </p:cNvPr>
          <p:cNvSpPr txBox="1"/>
          <p:nvPr/>
        </p:nvSpPr>
        <p:spPr>
          <a:xfrm>
            <a:off x="5724678" y="1350406"/>
            <a:ext cx="1250218" cy="369332"/>
          </a:xfrm>
          <a:prstGeom prst="rect">
            <a:avLst/>
          </a:prstGeom>
          <a:noFill/>
        </p:spPr>
        <p:txBody>
          <a:bodyPr wrap="square" rtlCol="0">
            <a:spAutoFit/>
          </a:bodyPr>
          <a:lstStyle/>
          <a:p>
            <a:pPr lvl="0" algn="ctr">
              <a:defRPr/>
            </a:pPr>
            <a:r>
              <a:rPr lang="en-US" b="1" dirty="0" smtClean="0">
                <a:solidFill>
                  <a:schemeClr val="bg2">
                    <a:lumMod val="10000"/>
                  </a:schemeClr>
                </a:solidFill>
                <a:latin typeface="Open Sans" panose="020B0606030504020204"/>
                <a:ea typeface="Noto Sans" panose="020B0502040504020204" pitchFamily="34"/>
                <a:cs typeface="Noto Sans" panose="020B0502040504020204" pitchFamily="34"/>
              </a:rPr>
              <a:t>2008</a:t>
            </a:r>
            <a:endParaRPr lang="en-GB" b="1" dirty="0">
              <a:solidFill>
                <a:schemeClr val="bg2">
                  <a:lumMod val="10000"/>
                </a:schemeClr>
              </a:solidFill>
              <a:latin typeface="Open Sans" panose="020B0606030504020204"/>
              <a:ea typeface="Noto Sans" panose="020B0502040504020204" pitchFamily="34"/>
              <a:cs typeface="Noto Sans" panose="020B0502040504020204" pitchFamily="34"/>
            </a:endParaRPr>
          </a:p>
        </p:txBody>
      </p:sp>
      <p:sp>
        <p:nvSpPr>
          <p:cNvPr id="23" name="TextBox 11">
            <a:extLst>
              <a:ext uri="{FF2B5EF4-FFF2-40B4-BE49-F238E27FC236}">
                <a16:creationId xmlns:a16="http://schemas.microsoft.com/office/drawing/2014/main" id="{20295B2C-770E-492F-A954-71B35404786A}"/>
              </a:ext>
            </a:extLst>
          </p:cNvPr>
          <p:cNvSpPr txBox="1"/>
          <p:nvPr/>
        </p:nvSpPr>
        <p:spPr>
          <a:xfrm>
            <a:off x="3350128" y="1324949"/>
            <a:ext cx="1250218" cy="369332"/>
          </a:xfrm>
          <a:prstGeom prst="rect">
            <a:avLst/>
          </a:prstGeom>
          <a:noFill/>
        </p:spPr>
        <p:txBody>
          <a:bodyPr wrap="square" rtlCol="0">
            <a:spAutoFit/>
          </a:bodyPr>
          <a:lstStyle/>
          <a:p>
            <a:pPr lvl="0" algn="ctr">
              <a:defRPr/>
            </a:pPr>
            <a:r>
              <a:rPr lang="en-US" b="1" dirty="0" smtClean="0">
                <a:solidFill>
                  <a:schemeClr val="bg2">
                    <a:lumMod val="10000"/>
                  </a:schemeClr>
                </a:solidFill>
                <a:latin typeface="Open Sans" panose="020B0606030504020204"/>
                <a:ea typeface="Noto Sans" panose="020B0502040504020204" pitchFamily="34"/>
                <a:cs typeface="Noto Sans" panose="020B0502040504020204" pitchFamily="34"/>
              </a:rPr>
              <a:t>2004</a:t>
            </a:r>
            <a:endParaRPr lang="en-GB" b="1" dirty="0">
              <a:solidFill>
                <a:schemeClr val="bg2">
                  <a:lumMod val="10000"/>
                </a:schemeClr>
              </a:solidFill>
              <a:latin typeface="Open Sans" panose="020B0606030504020204"/>
              <a:ea typeface="Noto Sans" panose="020B0502040504020204" pitchFamily="34"/>
              <a:cs typeface="Noto Sans" panose="020B0502040504020204" pitchFamily="34"/>
            </a:endParaRPr>
          </a:p>
        </p:txBody>
      </p:sp>
      <p:sp>
        <p:nvSpPr>
          <p:cNvPr id="24" name="TextBox 12">
            <a:extLst>
              <a:ext uri="{FF2B5EF4-FFF2-40B4-BE49-F238E27FC236}">
                <a16:creationId xmlns:a16="http://schemas.microsoft.com/office/drawing/2014/main" id="{E2BB0070-3CE1-4C59-BE93-F567DBECF5B6}"/>
              </a:ext>
            </a:extLst>
          </p:cNvPr>
          <p:cNvSpPr txBox="1"/>
          <p:nvPr/>
        </p:nvSpPr>
        <p:spPr>
          <a:xfrm>
            <a:off x="1068486" y="1086234"/>
            <a:ext cx="1250218" cy="615553"/>
          </a:xfrm>
          <a:prstGeom prst="rect">
            <a:avLst/>
          </a:prstGeom>
          <a:noFill/>
        </p:spPr>
        <p:txBody>
          <a:bodyPr wrap="square" rtlCol="0">
            <a:spAutoFit/>
          </a:bodyPr>
          <a:lstStyle/>
          <a:p>
            <a:pPr lvl="0" algn="ctr">
              <a:defRPr/>
            </a:pPr>
            <a:r>
              <a:rPr lang="en-GB" sz="1700" b="1" dirty="0" err="1" smtClean="0">
                <a:solidFill>
                  <a:schemeClr val="bg2">
                    <a:lumMod val="10000"/>
                  </a:schemeClr>
                </a:solidFill>
                <a:latin typeface="Open Sans" panose="020B0606030504020204"/>
                <a:ea typeface="Noto Sans" panose="020B0502040504020204" pitchFamily="34"/>
                <a:cs typeface="Noto Sans" panose="020B0502040504020204" pitchFamily="34"/>
              </a:rPr>
              <a:t>Decada</a:t>
            </a:r>
            <a:r>
              <a:rPr lang="en-GB" sz="1700" b="1" dirty="0" smtClean="0">
                <a:solidFill>
                  <a:schemeClr val="bg2">
                    <a:lumMod val="10000"/>
                  </a:schemeClr>
                </a:solidFill>
                <a:latin typeface="Open Sans" panose="020B0606030504020204"/>
                <a:ea typeface="Noto Sans" panose="020B0502040504020204" pitchFamily="34"/>
                <a:cs typeface="Noto Sans" panose="020B0502040504020204" pitchFamily="34"/>
              </a:rPr>
              <a:t> de </a:t>
            </a:r>
            <a:r>
              <a:rPr lang="en-GB" sz="1700" b="1" dirty="0" err="1" smtClean="0">
                <a:solidFill>
                  <a:schemeClr val="bg2">
                    <a:lumMod val="10000"/>
                  </a:schemeClr>
                </a:solidFill>
                <a:latin typeface="Open Sans" panose="020B0606030504020204"/>
                <a:ea typeface="Noto Sans" panose="020B0502040504020204" pitchFamily="34"/>
                <a:cs typeface="Noto Sans" panose="020B0502040504020204" pitchFamily="34"/>
              </a:rPr>
              <a:t>los</a:t>
            </a:r>
            <a:r>
              <a:rPr lang="en-GB" sz="1700" b="1" dirty="0" smtClean="0">
                <a:solidFill>
                  <a:schemeClr val="bg2">
                    <a:lumMod val="10000"/>
                  </a:schemeClr>
                </a:solidFill>
                <a:latin typeface="Open Sans" panose="020B0606030504020204"/>
                <a:ea typeface="Noto Sans" panose="020B0502040504020204" pitchFamily="34"/>
                <a:cs typeface="Noto Sans" panose="020B0502040504020204" pitchFamily="34"/>
              </a:rPr>
              <a:t> 90</a:t>
            </a:r>
            <a:endParaRPr lang="en-GB" sz="1700" b="1" dirty="0">
              <a:solidFill>
                <a:schemeClr val="bg2">
                  <a:lumMod val="10000"/>
                </a:schemeClr>
              </a:solidFill>
              <a:latin typeface="Open Sans" panose="020B0606030504020204"/>
              <a:ea typeface="Noto Sans" panose="020B0502040504020204" pitchFamily="34"/>
              <a:cs typeface="Noto Sans" panose="020B0502040504020204" pitchFamily="34"/>
            </a:endParaRPr>
          </a:p>
        </p:txBody>
      </p:sp>
      <p:cxnSp>
        <p:nvCxnSpPr>
          <p:cNvPr id="25" name="Straight Connector 14">
            <a:extLst>
              <a:ext uri="{FF2B5EF4-FFF2-40B4-BE49-F238E27FC236}">
                <a16:creationId xmlns:a16="http://schemas.microsoft.com/office/drawing/2014/main" id="{171C13F8-8C78-4F88-AB23-F329C1824EF1}"/>
              </a:ext>
            </a:extLst>
          </p:cNvPr>
          <p:cNvCxnSpPr>
            <a:cxnSpLocks/>
            <a:stCxn id="15" idx="2"/>
            <a:endCxn id="9" idx="0"/>
          </p:cNvCxnSpPr>
          <p:nvPr/>
        </p:nvCxnSpPr>
        <p:spPr>
          <a:xfrm>
            <a:off x="1656186" y="2175122"/>
            <a:ext cx="0" cy="6401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2">
            <a:extLst>
              <a:ext uri="{FF2B5EF4-FFF2-40B4-BE49-F238E27FC236}">
                <a16:creationId xmlns:a16="http://schemas.microsoft.com/office/drawing/2014/main" id="{75281380-0B8F-4478-AA4B-78F14E648688}"/>
              </a:ext>
            </a:extLst>
          </p:cNvPr>
          <p:cNvCxnSpPr>
            <a:cxnSpLocks/>
            <a:stCxn id="16" idx="2"/>
            <a:endCxn id="8" idx="0"/>
          </p:cNvCxnSpPr>
          <p:nvPr/>
        </p:nvCxnSpPr>
        <p:spPr>
          <a:xfrm>
            <a:off x="3986425" y="2175122"/>
            <a:ext cx="14818" cy="64011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30">
            <a:extLst>
              <a:ext uri="{FF2B5EF4-FFF2-40B4-BE49-F238E27FC236}">
                <a16:creationId xmlns:a16="http://schemas.microsoft.com/office/drawing/2014/main" id="{15AF125C-6B80-417C-B6FD-A5DBF0D04202}"/>
              </a:ext>
            </a:extLst>
          </p:cNvPr>
          <p:cNvCxnSpPr>
            <a:cxnSpLocks/>
            <a:stCxn id="17" idx="2"/>
            <a:endCxn id="7" idx="0"/>
          </p:cNvCxnSpPr>
          <p:nvPr/>
        </p:nvCxnSpPr>
        <p:spPr>
          <a:xfrm>
            <a:off x="6303078" y="2200579"/>
            <a:ext cx="3542" cy="640111"/>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8" name="Straight Connector 37">
            <a:extLst>
              <a:ext uri="{FF2B5EF4-FFF2-40B4-BE49-F238E27FC236}">
                <a16:creationId xmlns:a16="http://schemas.microsoft.com/office/drawing/2014/main" id="{99464EDA-95F9-4BE9-8724-ED55660785EB}"/>
              </a:ext>
            </a:extLst>
          </p:cNvPr>
          <p:cNvCxnSpPr>
            <a:cxnSpLocks/>
            <a:stCxn id="18" idx="2"/>
            <a:endCxn id="6" idx="0"/>
          </p:cNvCxnSpPr>
          <p:nvPr/>
        </p:nvCxnSpPr>
        <p:spPr>
          <a:xfrm>
            <a:off x="8378283" y="2175122"/>
            <a:ext cx="12007" cy="640111"/>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 name="Straight Connector 42">
            <a:extLst>
              <a:ext uri="{FF2B5EF4-FFF2-40B4-BE49-F238E27FC236}">
                <a16:creationId xmlns:a16="http://schemas.microsoft.com/office/drawing/2014/main" id="{05C0D21E-5FB2-45B7-9E65-6F790157750A}"/>
              </a:ext>
            </a:extLst>
          </p:cNvPr>
          <p:cNvCxnSpPr>
            <a:cxnSpLocks/>
            <a:stCxn id="19" idx="2"/>
            <a:endCxn id="5" idx="0"/>
          </p:cNvCxnSpPr>
          <p:nvPr/>
        </p:nvCxnSpPr>
        <p:spPr>
          <a:xfrm>
            <a:off x="10656994" y="2175122"/>
            <a:ext cx="12006" cy="64011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0" name="Group 47">
            <a:extLst>
              <a:ext uri="{FF2B5EF4-FFF2-40B4-BE49-F238E27FC236}">
                <a16:creationId xmlns:a16="http://schemas.microsoft.com/office/drawing/2014/main" id="{12450525-F18B-445F-875C-0B03102F8B0B}"/>
              </a:ext>
            </a:extLst>
          </p:cNvPr>
          <p:cNvGrpSpPr/>
          <p:nvPr/>
        </p:nvGrpSpPr>
        <p:grpSpPr>
          <a:xfrm>
            <a:off x="1268882" y="3053090"/>
            <a:ext cx="783073" cy="955149"/>
            <a:chOff x="7931851" y="2464731"/>
            <a:chExt cx="1002842" cy="1223210"/>
          </a:xfrm>
          <a:solidFill>
            <a:schemeClr val="tx1"/>
          </a:solidFill>
        </p:grpSpPr>
        <p:sp>
          <p:nvSpPr>
            <p:cNvPr id="31" name="Freeform 5">
              <a:extLst>
                <a:ext uri="{FF2B5EF4-FFF2-40B4-BE49-F238E27FC236}">
                  <a16:creationId xmlns:a16="http://schemas.microsoft.com/office/drawing/2014/main" id="{39995895-1847-4C0E-9F81-993F681B55C6}"/>
                </a:ext>
              </a:extLst>
            </p:cNvPr>
            <p:cNvSpPr>
              <a:spLocks noEditPoints="1"/>
            </p:cNvSpPr>
            <p:nvPr/>
          </p:nvSpPr>
          <p:spPr bwMode="auto">
            <a:xfrm>
              <a:off x="8120806" y="2650831"/>
              <a:ext cx="623981" cy="1037110"/>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schemeClr val="bg2">
                    <a:lumMod val="10000"/>
                  </a:schemeClr>
                </a:solidFill>
              </a:endParaRPr>
            </a:p>
          </p:txBody>
        </p:sp>
        <p:sp>
          <p:nvSpPr>
            <p:cNvPr id="32" name="Freeform 6">
              <a:extLst>
                <a:ext uri="{FF2B5EF4-FFF2-40B4-BE49-F238E27FC236}">
                  <a16:creationId xmlns:a16="http://schemas.microsoft.com/office/drawing/2014/main" id="{A1F4D50F-482B-420C-A2C1-E498EB237625}"/>
                </a:ext>
              </a:extLst>
            </p:cNvPr>
            <p:cNvSpPr>
              <a:spLocks noEditPoints="1"/>
            </p:cNvSpPr>
            <p:nvPr/>
          </p:nvSpPr>
          <p:spPr bwMode="auto">
            <a:xfrm>
              <a:off x="8193151" y="2944496"/>
              <a:ext cx="44264" cy="75201"/>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grpFill/>
            <a:ln>
              <a:noFill/>
            </a:ln>
          </p:spPr>
          <p:txBody>
            <a:bodyPr vert="horz" wrap="square" lIns="91440" tIns="45720" rIns="91440" bIns="45720" numCol="1" anchor="t" anchorCtr="0" compatLnSpc="1">
              <a:prstTxWarp prst="textNoShape">
                <a:avLst/>
              </a:prstTxWarp>
            </a:bodyPr>
            <a:lstStyle/>
            <a:p>
              <a:endParaRPr lang="en-GB">
                <a:solidFill>
                  <a:schemeClr val="bg2">
                    <a:lumMod val="10000"/>
                  </a:schemeClr>
                </a:solidFill>
              </a:endParaRPr>
            </a:p>
          </p:txBody>
        </p:sp>
        <p:sp>
          <p:nvSpPr>
            <p:cNvPr id="33" name="Freeform 7">
              <a:extLst>
                <a:ext uri="{FF2B5EF4-FFF2-40B4-BE49-F238E27FC236}">
                  <a16:creationId xmlns:a16="http://schemas.microsoft.com/office/drawing/2014/main" id="{ACBC37C6-6E77-488B-9DFE-72B2AC54B8D4}"/>
                </a:ext>
              </a:extLst>
            </p:cNvPr>
            <p:cNvSpPr>
              <a:spLocks noEditPoints="1"/>
            </p:cNvSpPr>
            <p:nvPr/>
          </p:nvSpPr>
          <p:spPr bwMode="auto">
            <a:xfrm>
              <a:off x="8215045" y="3044923"/>
              <a:ext cx="160397" cy="257493"/>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grpFill/>
            <a:ln>
              <a:noFill/>
            </a:ln>
          </p:spPr>
          <p:txBody>
            <a:bodyPr vert="horz" wrap="square" lIns="91440" tIns="45720" rIns="91440" bIns="45720" numCol="1" anchor="t" anchorCtr="0" compatLnSpc="1">
              <a:prstTxWarp prst="textNoShape">
                <a:avLst/>
              </a:prstTxWarp>
            </a:bodyPr>
            <a:lstStyle/>
            <a:p>
              <a:endParaRPr lang="en-GB">
                <a:solidFill>
                  <a:schemeClr val="bg2">
                    <a:lumMod val="10000"/>
                  </a:schemeClr>
                </a:solidFill>
              </a:endParaRPr>
            </a:p>
          </p:txBody>
        </p:sp>
        <p:sp>
          <p:nvSpPr>
            <p:cNvPr id="34" name="Freeform 8">
              <a:extLst>
                <a:ext uri="{FF2B5EF4-FFF2-40B4-BE49-F238E27FC236}">
                  <a16:creationId xmlns:a16="http://schemas.microsoft.com/office/drawing/2014/main" id="{D3A6035D-76D2-4F03-9254-E66D302FF6F4}"/>
                </a:ext>
              </a:extLst>
            </p:cNvPr>
            <p:cNvSpPr>
              <a:spLocks noEditPoints="1"/>
            </p:cNvSpPr>
            <p:nvPr/>
          </p:nvSpPr>
          <p:spPr bwMode="auto">
            <a:xfrm>
              <a:off x="8585816" y="3030644"/>
              <a:ext cx="71870" cy="8900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grpFill/>
            <a:ln>
              <a:noFill/>
            </a:ln>
          </p:spPr>
          <p:txBody>
            <a:bodyPr vert="horz" wrap="square" lIns="91440" tIns="45720" rIns="91440" bIns="45720" numCol="1" anchor="t" anchorCtr="0" compatLnSpc="1">
              <a:prstTxWarp prst="textNoShape">
                <a:avLst/>
              </a:prstTxWarp>
            </a:bodyPr>
            <a:lstStyle/>
            <a:p>
              <a:endParaRPr lang="en-GB">
                <a:solidFill>
                  <a:schemeClr val="bg2">
                    <a:lumMod val="10000"/>
                  </a:schemeClr>
                </a:solidFill>
              </a:endParaRPr>
            </a:p>
          </p:txBody>
        </p:sp>
        <p:sp>
          <p:nvSpPr>
            <p:cNvPr id="35" name="Freeform 9">
              <a:extLst>
                <a:ext uri="{FF2B5EF4-FFF2-40B4-BE49-F238E27FC236}">
                  <a16:creationId xmlns:a16="http://schemas.microsoft.com/office/drawing/2014/main" id="{A87D33A6-238B-418D-AAD9-A172DF9F5235}"/>
                </a:ext>
              </a:extLst>
            </p:cNvPr>
            <p:cNvSpPr>
              <a:spLocks noEditPoints="1"/>
            </p:cNvSpPr>
            <p:nvPr/>
          </p:nvSpPr>
          <p:spPr bwMode="auto">
            <a:xfrm>
              <a:off x="8413044" y="2724603"/>
              <a:ext cx="259397" cy="282719"/>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grpFill/>
            <a:ln>
              <a:noFill/>
            </a:ln>
          </p:spPr>
          <p:txBody>
            <a:bodyPr vert="horz" wrap="square" lIns="91440" tIns="45720" rIns="91440" bIns="45720" numCol="1" anchor="t" anchorCtr="0" compatLnSpc="1">
              <a:prstTxWarp prst="textNoShape">
                <a:avLst/>
              </a:prstTxWarp>
            </a:bodyPr>
            <a:lstStyle/>
            <a:p>
              <a:endParaRPr lang="en-GB">
                <a:solidFill>
                  <a:schemeClr val="bg2">
                    <a:lumMod val="10000"/>
                  </a:schemeClr>
                </a:solidFill>
              </a:endParaRPr>
            </a:p>
          </p:txBody>
        </p:sp>
        <p:sp>
          <p:nvSpPr>
            <p:cNvPr id="36" name="Freeform 10">
              <a:extLst>
                <a:ext uri="{FF2B5EF4-FFF2-40B4-BE49-F238E27FC236}">
                  <a16:creationId xmlns:a16="http://schemas.microsoft.com/office/drawing/2014/main" id="{8B10EBDF-4104-4461-8020-FAE692BEF79A}"/>
                </a:ext>
              </a:extLst>
            </p:cNvPr>
            <p:cNvSpPr>
              <a:spLocks noEditPoints="1"/>
            </p:cNvSpPr>
            <p:nvPr/>
          </p:nvSpPr>
          <p:spPr bwMode="auto">
            <a:xfrm>
              <a:off x="8413044" y="2464731"/>
              <a:ext cx="39980" cy="152306"/>
            </a:xfrm>
            <a:custGeom>
              <a:avLst/>
              <a:gdLst>
                <a:gd name="T0" fmla="*/ 24 w 48"/>
                <a:gd name="T1" fmla="*/ 182 h 182"/>
                <a:gd name="T2" fmla="*/ 48 w 48"/>
                <a:gd name="T3" fmla="*/ 158 h 182"/>
                <a:gd name="T4" fmla="*/ 48 w 48"/>
                <a:gd name="T5" fmla="*/ 24 h 182"/>
                <a:gd name="T6" fmla="*/ 24 w 48"/>
                <a:gd name="T7" fmla="*/ 0 h 182"/>
                <a:gd name="T8" fmla="*/ 0 w 48"/>
                <a:gd name="T9" fmla="*/ 24 h 182"/>
                <a:gd name="T10" fmla="*/ 0 w 48"/>
                <a:gd name="T11" fmla="*/ 158 h 182"/>
                <a:gd name="T12" fmla="*/ 24 w 48"/>
                <a:gd name="T13" fmla="*/ 182 h 182"/>
                <a:gd name="T14" fmla="*/ 24 w 48"/>
                <a:gd name="T15" fmla="*/ 182 h 182"/>
                <a:gd name="T16" fmla="*/ 24 w 48"/>
                <a:gd name="T17"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82">
                  <a:moveTo>
                    <a:pt x="24" y="182"/>
                  </a:moveTo>
                  <a:cubicBezTo>
                    <a:pt x="38" y="182"/>
                    <a:pt x="48" y="172"/>
                    <a:pt x="48" y="158"/>
                  </a:cubicBezTo>
                  <a:cubicBezTo>
                    <a:pt x="48" y="24"/>
                    <a:pt x="48" y="24"/>
                    <a:pt x="48" y="24"/>
                  </a:cubicBezTo>
                  <a:cubicBezTo>
                    <a:pt x="48" y="11"/>
                    <a:pt x="38" y="0"/>
                    <a:pt x="24" y="0"/>
                  </a:cubicBezTo>
                  <a:cubicBezTo>
                    <a:pt x="11" y="0"/>
                    <a:pt x="0" y="11"/>
                    <a:pt x="0" y="24"/>
                  </a:cubicBezTo>
                  <a:cubicBezTo>
                    <a:pt x="0" y="158"/>
                    <a:pt x="0" y="158"/>
                    <a:pt x="0" y="158"/>
                  </a:cubicBezTo>
                  <a:cubicBezTo>
                    <a:pt x="0" y="172"/>
                    <a:pt x="11" y="182"/>
                    <a:pt x="24" y="182"/>
                  </a:cubicBezTo>
                  <a:close/>
                  <a:moveTo>
                    <a:pt x="24" y="182"/>
                  </a:moveTo>
                  <a:cubicBezTo>
                    <a:pt x="24" y="182"/>
                    <a:pt x="24" y="182"/>
                    <a:pt x="24" y="182"/>
                  </a:cubicBezTo>
                </a:path>
              </a:pathLst>
            </a:custGeom>
            <a:grpFill/>
            <a:ln>
              <a:noFill/>
            </a:ln>
          </p:spPr>
          <p:txBody>
            <a:bodyPr vert="horz" wrap="square" lIns="91440" tIns="45720" rIns="91440" bIns="45720" numCol="1" anchor="t" anchorCtr="0" compatLnSpc="1">
              <a:prstTxWarp prst="textNoShape">
                <a:avLst/>
              </a:prstTxWarp>
            </a:bodyPr>
            <a:lstStyle/>
            <a:p>
              <a:endParaRPr lang="en-GB">
                <a:solidFill>
                  <a:schemeClr val="bg2">
                    <a:lumMod val="10000"/>
                  </a:schemeClr>
                </a:solidFill>
              </a:endParaRPr>
            </a:p>
          </p:txBody>
        </p:sp>
        <p:sp>
          <p:nvSpPr>
            <p:cNvPr id="37" name="Freeform 11">
              <a:extLst>
                <a:ext uri="{FF2B5EF4-FFF2-40B4-BE49-F238E27FC236}">
                  <a16:creationId xmlns:a16="http://schemas.microsoft.com/office/drawing/2014/main" id="{B5FF8AC1-F832-436D-ABAA-666A6EC07B33}"/>
                </a:ext>
              </a:extLst>
            </p:cNvPr>
            <p:cNvSpPr>
              <a:spLocks noEditPoints="1"/>
            </p:cNvSpPr>
            <p:nvPr/>
          </p:nvSpPr>
          <p:spPr bwMode="auto">
            <a:xfrm>
              <a:off x="8169830" y="2526606"/>
              <a:ext cx="101379" cy="140883"/>
            </a:xfrm>
            <a:custGeom>
              <a:avLst/>
              <a:gdLst>
                <a:gd name="T0" fmla="*/ 74 w 122"/>
                <a:gd name="T1" fmla="*/ 156 h 168"/>
                <a:gd name="T2" fmla="*/ 94 w 122"/>
                <a:gd name="T3" fmla="*/ 168 h 168"/>
                <a:gd name="T4" fmla="*/ 106 w 122"/>
                <a:gd name="T5" fmla="*/ 165 h 168"/>
                <a:gd name="T6" fmla="*/ 115 w 122"/>
                <a:gd name="T7" fmla="*/ 132 h 168"/>
                <a:gd name="T8" fmla="*/ 48 w 122"/>
                <a:gd name="T9" fmla="*/ 15 h 168"/>
                <a:gd name="T10" fmla="*/ 15 w 122"/>
                <a:gd name="T11" fmla="*/ 7 h 168"/>
                <a:gd name="T12" fmla="*/ 6 w 122"/>
                <a:gd name="T13" fmla="*/ 39 h 168"/>
                <a:gd name="T14" fmla="*/ 74 w 122"/>
                <a:gd name="T15" fmla="*/ 156 h 168"/>
                <a:gd name="T16" fmla="*/ 74 w 122"/>
                <a:gd name="T17" fmla="*/ 156 h 168"/>
                <a:gd name="T18" fmla="*/ 74 w 122"/>
                <a:gd name="T19" fmla="*/ 15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74" y="156"/>
                  </a:moveTo>
                  <a:cubicBezTo>
                    <a:pt x="78" y="164"/>
                    <a:pt x="86" y="168"/>
                    <a:pt x="94" y="168"/>
                  </a:cubicBezTo>
                  <a:cubicBezTo>
                    <a:pt x="98" y="168"/>
                    <a:pt x="103" y="167"/>
                    <a:pt x="106" y="165"/>
                  </a:cubicBezTo>
                  <a:cubicBezTo>
                    <a:pt x="118" y="158"/>
                    <a:pt x="122" y="143"/>
                    <a:pt x="115" y="132"/>
                  </a:cubicBezTo>
                  <a:cubicBezTo>
                    <a:pt x="48" y="15"/>
                    <a:pt x="48" y="15"/>
                    <a:pt x="48" y="15"/>
                  </a:cubicBezTo>
                  <a:cubicBezTo>
                    <a:pt x="41" y="4"/>
                    <a:pt x="27" y="0"/>
                    <a:pt x="15" y="7"/>
                  </a:cubicBezTo>
                  <a:cubicBezTo>
                    <a:pt x="4" y="13"/>
                    <a:pt x="0" y="28"/>
                    <a:pt x="6" y="39"/>
                  </a:cubicBezTo>
                  <a:lnTo>
                    <a:pt x="74" y="156"/>
                  </a:lnTo>
                  <a:close/>
                  <a:moveTo>
                    <a:pt x="74" y="156"/>
                  </a:moveTo>
                  <a:cubicBezTo>
                    <a:pt x="74" y="156"/>
                    <a:pt x="74" y="156"/>
                    <a:pt x="74" y="156"/>
                  </a:cubicBezTo>
                </a:path>
              </a:pathLst>
            </a:custGeom>
            <a:grpFill/>
            <a:ln>
              <a:noFill/>
            </a:ln>
          </p:spPr>
          <p:txBody>
            <a:bodyPr vert="horz" wrap="square" lIns="91440" tIns="45720" rIns="91440" bIns="45720" numCol="1" anchor="t" anchorCtr="0" compatLnSpc="1">
              <a:prstTxWarp prst="textNoShape">
                <a:avLst/>
              </a:prstTxWarp>
            </a:bodyPr>
            <a:lstStyle/>
            <a:p>
              <a:endParaRPr lang="en-GB">
                <a:solidFill>
                  <a:schemeClr val="bg2">
                    <a:lumMod val="10000"/>
                  </a:schemeClr>
                </a:solidFill>
              </a:endParaRPr>
            </a:p>
          </p:txBody>
        </p:sp>
        <p:sp>
          <p:nvSpPr>
            <p:cNvPr id="38" name="Freeform 12">
              <a:extLst>
                <a:ext uri="{FF2B5EF4-FFF2-40B4-BE49-F238E27FC236}">
                  <a16:creationId xmlns:a16="http://schemas.microsoft.com/office/drawing/2014/main" id="{1500C415-B335-4062-9E92-C8DC4A09E1A0}"/>
                </a:ext>
              </a:extLst>
            </p:cNvPr>
            <p:cNvSpPr>
              <a:spLocks noEditPoints="1"/>
            </p:cNvSpPr>
            <p:nvPr/>
          </p:nvSpPr>
          <p:spPr bwMode="auto">
            <a:xfrm>
              <a:off x="8730507" y="3132975"/>
              <a:ext cx="142311" cy="99951"/>
            </a:xfrm>
            <a:custGeom>
              <a:avLst/>
              <a:gdLst>
                <a:gd name="T0" fmla="*/ 155 w 171"/>
                <a:gd name="T1" fmla="*/ 74 h 119"/>
                <a:gd name="T2" fmla="*/ 39 w 171"/>
                <a:gd name="T3" fmla="*/ 7 h 119"/>
                <a:gd name="T4" fmla="*/ 6 w 171"/>
                <a:gd name="T5" fmla="*/ 15 h 119"/>
                <a:gd name="T6" fmla="*/ 15 w 171"/>
                <a:gd name="T7" fmla="*/ 48 h 119"/>
                <a:gd name="T8" fmla="*/ 131 w 171"/>
                <a:gd name="T9" fmla="*/ 115 h 119"/>
                <a:gd name="T10" fmla="*/ 143 w 171"/>
                <a:gd name="T11" fmla="*/ 119 h 119"/>
                <a:gd name="T12" fmla="*/ 164 w 171"/>
                <a:gd name="T13" fmla="*/ 107 h 119"/>
                <a:gd name="T14" fmla="*/ 155 w 171"/>
                <a:gd name="T15" fmla="*/ 74 h 119"/>
                <a:gd name="T16" fmla="*/ 155 w 171"/>
                <a:gd name="T17" fmla="*/ 74 h 119"/>
                <a:gd name="T18" fmla="*/ 155 w 171"/>
                <a:gd name="T19" fmla="*/ 7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55" y="74"/>
                  </a:moveTo>
                  <a:cubicBezTo>
                    <a:pt x="39" y="7"/>
                    <a:pt x="39" y="7"/>
                    <a:pt x="39" y="7"/>
                  </a:cubicBezTo>
                  <a:cubicBezTo>
                    <a:pt x="27" y="0"/>
                    <a:pt x="13" y="4"/>
                    <a:pt x="6" y="15"/>
                  </a:cubicBezTo>
                  <a:cubicBezTo>
                    <a:pt x="0" y="27"/>
                    <a:pt x="3" y="42"/>
                    <a:pt x="15" y="48"/>
                  </a:cubicBezTo>
                  <a:cubicBezTo>
                    <a:pt x="131" y="115"/>
                    <a:pt x="131" y="115"/>
                    <a:pt x="131" y="115"/>
                  </a:cubicBezTo>
                  <a:cubicBezTo>
                    <a:pt x="135" y="118"/>
                    <a:pt x="139" y="119"/>
                    <a:pt x="143" y="119"/>
                  </a:cubicBezTo>
                  <a:cubicBezTo>
                    <a:pt x="152" y="119"/>
                    <a:pt x="160" y="114"/>
                    <a:pt x="164" y="107"/>
                  </a:cubicBezTo>
                  <a:cubicBezTo>
                    <a:pt x="171" y="95"/>
                    <a:pt x="167" y="80"/>
                    <a:pt x="155" y="74"/>
                  </a:cubicBezTo>
                  <a:close/>
                  <a:moveTo>
                    <a:pt x="155" y="74"/>
                  </a:moveTo>
                  <a:cubicBezTo>
                    <a:pt x="155" y="74"/>
                    <a:pt x="155" y="74"/>
                    <a:pt x="155" y="74"/>
                  </a:cubicBezTo>
                </a:path>
              </a:pathLst>
            </a:custGeom>
            <a:grpFill/>
            <a:ln>
              <a:noFill/>
            </a:ln>
          </p:spPr>
          <p:txBody>
            <a:bodyPr vert="horz" wrap="square" lIns="91440" tIns="45720" rIns="91440" bIns="45720" numCol="1" anchor="t" anchorCtr="0" compatLnSpc="1">
              <a:prstTxWarp prst="textNoShape">
                <a:avLst/>
              </a:prstTxWarp>
            </a:bodyPr>
            <a:lstStyle/>
            <a:p>
              <a:endParaRPr lang="en-GB">
                <a:solidFill>
                  <a:schemeClr val="bg2">
                    <a:lumMod val="10000"/>
                  </a:schemeClr>
                </a:solidFill>
              </a:endParaRPr>
            </a:p>
          </p:txBody>
        </p:sp>
        <p:sp>
          <p:nvSpPr>
            <p:cNvPr id="39" name="Freeform 13">
              <a:extLst>
                <a:ext uri="{FF2B5EF4-FFF2-40B4-BE49-F238E27FC236}">
                  <a16:creationId xmlns:a16="http://schemas.microsoft.com/office/drawing/2014/main" id="{2EBFA7F6-F8C4-4673-9A7E-8BABF1EDD1D0}"/>
                </a:ext>
              </a:extLst>
            </p:cNvPr>
            <p:cNvSpPr>
              <a:spLocks noEditPoints="1"/>
            </p:cNvSpPr>
            <p:nvPr/>
          </p:nvSpPr>
          <p:spPr bwMode="auto">
            <a:xfrm>
              <a:off x="7993726" y="2704613"/>
              <a:ext cx="142311" cy="98999"/>
            </a:xfrm>
            <a:custGeom>
              <a:avLst/>
              <a:gdLst>
                <a:gd name="T0" fmla="*/ 15 w 171"/>
                <a:gd name="T1" fmla="*/ 48 h 118"/>
                <a:gd name="T2" fmla="*/ 132 w 171"/>
                <a:gd name="T3" fmla="*/ 115 h 118"/>
                <a:gd name="T4" fmla="*/ 144 w 171"/>
                <a:gd name="T5" fmla="*/ 118 h 118"/>
                <a:gd name="T6" fmla="*/ 165 w 171"/>
                <a:gd name="T7" fmla="*/ 106 h 118"/>
                <a:gd name="T8" fmla="*/ 156 w 171"/>
                <a:gd name="T9" fmla="*/ 74 h 118"/>
                <a:gd name="T10" fmla="*/ 39 w 171"/>
                <a:gd name="T11" fmla="*/ 6 h 118"/>
                <a:gd name="T12" fmla="*/ 7 w 171"/>
                <a:gd name="T13" fmla="*/ 15 h 118"/>
                <a:gd name="T14" fmla="*/ 15 w 171"/>
                <a:gd name="T15" fmla="*/ 48 h 118"/>
                <a:gd name="T16" fmla="*/ 15 w 171"/>
                <a:gd name="T17" fmla="*/ 48 h 118"/>
                <a:gd name="T18" fmla="*/ 15 w 171"/>
                <a:gd name="T19"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15" y="48"/>
                  </a:moveTo>
                  <a:cubicBezTo>
                    <a:pt x="132" y="115"/>
                    <a:pt x="132" y="115"/>
                    <a:pt x="132" y="115"/>
                  </a:cubicBezTo>
                  <a:cubicBezTo>
                    <a:pt x="136" y="117"/>
                    <a:pt x="140" y="118"/>
                    <a:pt x="144" y="118"/>
                  </a:cubicBezTo>
                  <a:cubicBezTo>
                    <a:pt x="152" y="118"/>
                    <a:pt x="160" y="114"/>
                    <a:pt x="165" y="106"/>
                  </a:cubicBezTo>
                  <a:cubicBezTo>
                    <a:pt x="171" y="95"/>
                    <a:pt x="167" y="80"/>
                    <a:pt x="156" y="74"/>
                  </a:cubicBezTo>
                  <a:cubicBezTo>
                    <a:pt x="39" y="6"/>
                    <a:pt x="39" y="6"/>
                    <a:pt x="39" y="6"/>
                  </a:cubicBezTo>
                  <a:cubicBezTo>
                    <a:pt x="28" y="0"/>
                    <a:pt x="13" y="4"/>
                    <a:pt x="7" y="15"/>
                  </a:cubicBezTo>
                  <a:cubicBezTo>
                    <a:pt x="0" y="27"/>
                    <a:pt x="4" y="41"/>
                    <a:pt x="15" y="48"/>
                  </a:cubicBezTo>
                  <a:close/>
                  <a:moveTo>
                    <a:pt x="15" y="48"/>
                  </a:moveTo>
                  <a:cubicBezTo>
                    <a:pt x="15" y="48"/>
                    <a:pt x="15" y="48"/>
                    <a:pt x="15" y="48"/>
                  </a:cubicBezTo>
                </a:path>
              </a:pathLst>
            </a:custGeom>
            <a:grpFill/>
            <a:ln>
              <a:noFill/>
            </a:ln>
          </p:spPr>
          <p:txBody>
            <a:bodyPr vert="horz" wrap="square" lIns="91440" tIns="45720" rIns="91440" bIns="45720" numCol="1" anchor="t" anchorCtr="0" compatLnSpc="1">
              <a:prstTxWarp prst="textNoShape">
                <a:avLst/>
              </a:prstTxWarp>
            </a:bodyPr>
            <a:lstStyle/>
            <a:p>
              <a:endParaRPr lang="en-GB">
                <a:solidFill>
                  <a:schemeClr val="bg2">
                    <a:lumMod val="10000"/>
                  </a:schemeClr>
                </a:solidFill>
              </a:endParaRPr>
            </a:p>
          </p:txBody>
        </p:sp>
        <p:sp>
          <p:nvSpPr>
            <p:cNvPr id="40" name="Freeform 14">
              <a:extLst>
                <a:ext uri="{FF2B5EF4-FFF2-40B4-BE49-F238E27FC236}">
                  <a16:creationId xmlns:a16="http://schemas.microsoft.com/office/drawing/2014/main" id="{AA4B621A-F767-4F38-B62C-BD46A32DAC5A}"/>
                </a:ext>
              </a:extLst>
            </p:cNvPr>
            <p:cNvSpPr>
              <a:spLocks noEditPoints="1"/>
            </p:cNvSpPr>
            <p:nvPr/>
          </p:nvSpPr>
          <p:spPr bwMode="auto">
            <a:xfrm>
              <a:off x="8782387" y="2949255"/>
              <a:ext cx="152306" cy="40457"/>
            </a:xfrm>
            <a:custGeom>
              <a:avLst/>
              <a:gdLst>
                <a:gd name="T0" fmla="*/ 159 w 183"/>
                <a:gd name="T1" fmla="*/ 0 h 48"/>
                <a:gd name="T2" fmla="*/ 24 w 183"/>
                <a:gd name="T3" fmla="*/ 0 h 48"/>
                <a:gd name="T4" fmla="*/ 0 w 183"/>
                <a:gd name="T5" fmla="*/ 24 h 48"/>
                <a:gd name="T6" fmla="*/ 24 w 183"/>
                <a:gd name="T7" fmla="*/ 48 h 48"/>
                <a:gd name="T8" fmla="*/ 159 w 183"/>
                <a:gd name="T9" fmla="*/ 48 h 48"/>
                <a:gd name="T10" fmla="*/ 183 w 183"/>
                <a:gd name="T11" fmla="*/ 24 h 48"/>
                <a:gd name="T12" fmla="*/ 159 w 183"/>
                <a:gd name="T13" fmla="*/ 0 h 48"/>
                <a:gd name="T14" fmla="*/ 159 w 183"/>
                <a:gd name="T15" fmla="*/ 0 h 48"/>
                <a:gd name="T16" fmla="*/ 159 w 183"/>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48">
                  <a:moveTo>
                    <a:pt x="159" y="0"/>
                  </a:moveTo>
                  <a:cubicBezTo>
                    <a:pt x="24" y="0"/>
                    <a:pt x="24" y="0"/>
                    <a:pt x="24" y="0"/>
                  </a:cubicBezTo>
                  <a:cubicBezTo>
                    <a:pt x="11" y="0"/>
                    <a:pt x="0" y="11"/>
                    <a:pt x="0" y="24"/>
                  </a:cubicBezTo>
                  <a:cubicBezTo>
                    <a:pt x="0" y="38"/>
                    <a:pt x="11" y="48"/>
                    <a:pt x="24" y="48"/>
                  </a:cubicBezTo>
                  <a:cubicBezTo>
                    <a:pt x="159" y="48"/>
                    <a:pt x="159" y="48"/>
                    <a:pt x="159" y="48"/>
                  </a:cubicBezTo>
                  <a:cubicBezTo>
                    <a:pt x="172" y="48"/>
                    <a:pt x="183" y="38"/>
                    <a:pt x="183" y="24"/>
                  </a:cubicBezTo>
                  <a:cubicBezTo>
                    <a:pt x="183" y="11"/>
                    <a:pt x="172" y="0"/>
                    <a:pt x="159" y="0"/>
                  </a:cubicBezTo>
                  <a:close/>
                  <a:moveTo>
                    <a:pt x="159" y="0"/>
                  </a:moveTo>
                  <a:cubicBezTo>
                    <a:pt x="159" y="0"/>
                    <a:pt x="159" y="0"/>
                    <a:pt x="159" y="0"/>
                  </a:cubicBezTo>
                </a:path>
              </a:pathLst>
            </a:custGeom>
            <a:grpFill/>
            <a:ln>
              <a:noFill/>
            </a:ln>
          </p:spPr>
          <p:txBody>
            <a:bodyPr vert="horz" wrap="square" lIns="91440" tIns="45720" rIns="91440" bIns="45720" numCol="1" anchor="t" anchorCtr="0" compatLnSpc="1">
              <a:prstTxWarp prst="textNoShape">
                <a:avLst/>
              </a:prstTxWarp>
            </a:bodyPr>
            <a:lstStyle/>
            <a:p>
              <a:endParaRPr lang="en-GB">
                <a:solidFill>
                  <a:schemeClr val="bg2">
                    <a:lumMod val="10000"/>
                  </a:schemeClr>
                </a:solidFill>
              </a:endParaRPr>
            </a:p>
          </p:txBody>
        </p:sp>
        <p:sp>
          <p:nvSpPr>
            <p:cNvPr id="41" name="Freeform 15">
              <a:extLst>
                <a:ext uri="{FF2B5EF4-FFF2-40B4-BE49-F238E27FC236}">
                  <a16:creationId xmlns:a16="http://schemas.microsoft.com/office/drawing/2014/main" id="{87671456-4A3B-4E30-AC99-193D321FCF8F}"/>
                </a:ext>
              </a:extLst>
            </p:cNvPr>
            <p:cNvSpPr>
              <a:spLocks noEditPoints="1"/>
            </p:cNvSpPr>
            <p:nvPr/>
          </p:nvSpPr>
          <p:spPr bwMode="auto">
            <a:xfrm>
              <a:off x="7931851" y="2949255"/>
              <a:ext cx="151355" cy="40457"/>
            </a:xfrm>
            <a:custGeom>
              <a:avLst/>
              <a:gdLst>
                <a:gd name="T0" fmla="*/ 182 w 182"/>
                <a:gd name="T1" fmla="*/ 24 h 48"/>
                <a:gd name="T2" fmla="*/ 158 w 182"/>
                <a:gd name="T3" fmla="*/ 0 h 48"/>
                <a:gd name="T4" fmla="*/ 24 w 182"/>
                <a:gd name="T5" fmla="*/ 0 h 48"/>
                <a:gd name="T6" fmla="*/ 0 w 182"/>
                <a:gd name="T7" fmla="*/ 24 h 48"/>
                <a:gd name="T8" fmla="*/ 24 w 182"/>
                <a:gd name="T9" fmla="*/ 48 h 48"/>
                <a:gd name="T10" fmla="*/ 158 w 182"/>
                <a:gd name="T11" fmla="*/ 48 h 48"/>
                <a:gd name="T12" fmla="*/ 182 w 182"/>
                <a:gd name="T13" fmla="*/ 24 h 48"/>
                <a:gd name="T14" fmla="*/ 182 w 182"/>
                <a:gd name="T15" fmla="*/ 24 h 48"/>
                <a:gd name="T16" fmla="*/ 182 w 182"/>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48">
                  <a:moveTo>
                    <a:pt x="182" y="24"/>
                  </a:moveTo>
                  <a:cubicBezTo>
                    <a:pt x="182" y="11"/>
                    <a:pt x="172" y="0"/>
                    <a:pt x="158" y="0"/>
                  </a:cubicBezTo>
                  <a:cubicBezTo>
                    <a:pt x="24" y="0"/>
                    <a:pt x="24" y="0"/>
                    <a:pt x="24" y="0"/>
                  </a:cubicBezTo>
                  <a:cubicBezTo>
                    <a:pt x="11" y="0"/>
                    <a:pt x="0" y="11"/>
                    <a:pt x="0" y="24"/>
                  </a:cubicBezTo>
                  <a:cubicBezTo>
                    <a:pt x="0" y="38"/>
                    <a:pt x="11" y="48"/>
                    <a:pt x="24" y="48"/>
                  </a:cubicBezTo>
                  <a:cubicBezTo>
                    <a:pt x="158" y="48"/>
                    <a:pt x="158" y="48"/>
                    <a:pt x="158" y="48"/>
                  </a:cubicBezTo>
                  <a:cubicBezTo>
                    <a:pt x="172" y="48"/>
                    <a:pt x="182" y="38"/>
                    <a:pt x="182" y="24"/>
                  </a:cubicBezTo>
                  <a:close/>
                  <a:moveTo>
                    <a:pt x="182" y="24"/>
                  </a:moveTo>
                  <a:cubicBezTo>
                    <a:pt x="182" y="24"/>
                    <a:pt x="182" y="24"/>
                    <a:pt x="182" y="24"/>
                  </a:cubicBezTo>
                </a:path>
              </a:pathLst>
            </a:custGeom>
            <a:grpFill/>
            <a:ln>
              <a:noFill/>
            </a:ln>
          </p:spPr>
          <p:txBody>
            <a:bodyPr vert="horz" wrap="square" lIns="91440" tIns="45720" rIns="91440" bIns="45720" numCol="1" anchor="t" anchorCtr="0" compatLnSpc="1">
              <a:prstTxWarp prst="textNoShape">
                <a:avLst/>
              </a:prstTxWarp>
            </a:bodyPr>
            <a:lstStyle/>
            <a:p>
              <a:endParaRPr lang="en-GB">
                <a:solidFill>
                  <a:schemeClr val="bg2">
                    <a:lumMod val="10000"/>
                  </a:schemeClr>
                </a:solidFill>
              </a:endParaRPr>
            </a:p>
          </p:txBody>
        </p:sp>
        <p:sp>
          <p:nvSpPr>
            <p:cNvPr id="42" name="Freeform 16">
              <a:extLst>
                <a:ext uri="{FF2B5EF4-FFF2-40B4-BE49-F238E27FC236}">
                  <a16:creationId xmlns:a16="http://schemas.microsoft.com/office/drawing/2014/main" id="{B3D79B3F-2E86-43C5-A9CD-692659128188}"/>
                </a:ext>
              </a:extLst>
            </p:cNvPr>
            <p:cNvSpPr>
              <a:spLocks noEditPoints="1"/>
            </p:cNvSpPr>
            <p:nvPr/>
          </p:nvSpPr>
          <p:spPr bwMode="auto">
            <a:xfrm>
              <a:off x="8730507" y="2704613"/>
              <a:ext cx="142311" cy="98999"/>
            </a:xfrm>
            <a:custGeom>
              <a:avLst/>
              <a:gdLst>
                <a:gd name="T0" fmla="*/ 27 w 171"/>
                <a:gd name="T1" fmla="*/ 118 h 118"/>
                <a:gd name="T2" fmla="*/ 39 w 171"/>
                <a:gd name="T3" fmla="*/ 115 h 118"/>
                <a:gd name="T4" fmla="*/ 155 w 171"/>
                <a:gd name="T5" fmla="*/ 48 h 118"/>
                <a:gd name="T6" fmla="*/ 164 w 171"/>
                <a:gd name="T7" fmla="*/ 15 h 118"/>
                <a:gd name="T8" fmla="*/ 131 w 171"/>
                <a:gd name="T9" fmla="*/ 6 h 118"/>
                <a:gd name="T10" fmla="*/ 15 w 171"/>
                <a:gd name="T11" fmla="*/ 74 h 118"/>
                <a:gd name="T12" fmla="*/ 6 w 171"/>
                <a:gd name="T13" fmla="*/ 106 h 118"/>
                <a:gd name="T14" fmla="*/ 27 w 171"/>
                <a:gd name="T15" fmla="*/ 118 h 118"/>
                <a:gd name="T16" fmla="*/ 27 w 171"/>
                <a:gd name="T17" fmla="*/ 118 h 118"/>
                <a:gd name="T18" fmla="*/ 27 w 171"/>
                <a:gd name="T1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27" y="118"/>
                  </a:moveTo>
                  <a:cubicBezTo>
                    <a:pt x="31" y="118"/>
                    <a:pt x="35" y="117"/>
                    <a:pt x="39" y="115"/>
                  </a:cubicBezTo>
                  <a:cubicBezTo>
                    <a:pt x="155" y="48"/>
                    <a:pt x="155" y="48"/>
                    <a:pt x="155" y="48"/>
                  </a:cubicBezTo>
                  <a:cubicBezTo>
                    <a:pt x="167" y="41"/>
                    <a:pt x="171" y="27"/>
                    <a:pt x="164" y="15"/>
                  </a:cubicBezTo>
                  <a:cubicBezTo>
                    <a:pt x="157" y="4"/>
                    <a:pt x="143" y="0"/>
                    <a:pt x="131" y="6"/>
                  </a:cubicBezTo>
                  <a:cubicBezTo>
                    <a:pt x="15" y="74"/>
                    <a:pt x="15" y="74"/>
                    <a:pt x="15" y="74"/>
                  </a:cubicBezTo>
                  <a:cubicBezTo>
                    <a:pt x="3" y="80"/>
                    <a:pt x="0" y="95"/>
                    <a:pt x="6" y="106"/>
                  </a:cubicBezTo>
                  <a:cubicBezTo>
                    <a:pt x="11" y="114"/>
                    <a:pt x="19" y="118"/>
                    <a:pt x="27" y="118"/>
                  </a:cubicBezTo>
                  <a:close/>
                  <a:moveTo>
                    <a:pt x="27" y="118"/>
                  </a:moveTo>
                  <a:cubicBezTo>
                    <a:pt x="27" y="118"/>
                    <a:pt x="27" y="118"/>
                    <a:pt x="27" y="118"/>
                  </a:cubicBezTo>
                </a:path>
              </a:pathLst>
            </a:custGeom>
            <a:grpFill/>
            <a:ln>
              <a:noFill/>
            </a:ln>
          </p:spPr>
          <p:txBody>
            <a:bodyPr vert="horz" wrap="square" lIns="91440" tIns="45720" rIns="91440" bIns="45720" numCol="1" anchor="t" anchorCtr="0" compatLnSpc="1">
              <a:prstTxWarp prst="textNoShape">
                <a:avLst/>
              </a:prstTxWarp>
            </a:bodyPr>
            <a:lstStyle/>
            <a:p>
              <a:endParaRPr lang="en-GB">
                <a:solidFill>
                  <a:schemeClr val="bg2">
                    <a:lumMod val="10000"/>
                  </a:schemeClr>
                </a:solidFill>
              </a:endParaRPr>
            </a:p>
          </p:txBody>
        </p:sp>
        <p:sp>
          <p:nvSpPr>
            <p:cNvPr id="43" name="Freeform 17">
              <a:extLst>
                <a:ext uri="{FF2B5EF4-FFF2-40B4-BE49-F238E27FC236}">
                  <a16:creationId xmlns:a16="http://schemas.microsoft.com/office/drawing/2014/main" id="{6B0837FD-BCC3-449B-AF32-FC517E964F04}"/>
                </a:ext>
              </a:extLst>
            </p:cNvPr>
            <p:cNvSpPr>
              <a:spLocks noEditPoints="1"/>
            </p:cNvSpPr>
            <p:nvPr/>
          </p:nvSpPr>
          <p:spPr bwMode="auto">
            <a:xfrm>
              <a:off x="7993726" y="3132975"/>
              <a:ext cx="142311" cy="99951"/>
            </a:xfrm>
            <a:custGeom>
              <a:avLst/>
              <a:gdLst>
                <a:gd name="T0" fmla="*/ 132 w 171"/>
                <a:gd name="T1" fmla="*/ 7 h 119"/>
                <a:gd name="T2" fmla="*/ 15 w 171"/>
                <a:gd name="T3" fmla="*/ 74 h 119"/>
                <a:gd name="T4" fmla="*/ 7 w 171"/>
                <a:gd name="T5" fmla="*/ 107 h 119"/>
                <a:gd name="T6" fmla="*/ 28 w 171"/>
                <a:gd name="T7" fmla="*/ 119 h 119"/>
                <a:gd name="T8" fmla="*/ 39 w 171"/>
                <a:gd name="T9" fmla="*/ 115 h 119"/>
                <a:gd name="T10" fmla="*/ 156 w 171"/>
                <a:gd name="T11" fmla="*/ 48 h 119"/>
                <a:gd name="T12" fmla="*/ 165 w 171"/>
                <a:gd name="T13" fmla="*/ 15 h 119"/>
                <a:gd name="T14" fmla="*/ 132 w 171"/>
                <a:gd name="T15" fmla="*/ 7 h 119"/>
                <a:gd name="T16" fmla="*/ 132 w 171"/>
                <a:gd name="T17" fmla="*/ 7 h 119"/>
                <a:gd name="T18" fmla="*/ 132 w 171"/>
                <a:gd name="T19" fmla="*/ 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32" y="7"/>
                  </a:moveTo>
                  <a:cubicBezTo>
                    <a:pt x="15" y="74"/>
                    <a:pt x="15" y="74"/>
                    <a:pt x="15" y="74"/>
                  </a:cubicBezTo>
                  <a:cubicBezTo>
                    <a:pt x="4" y="80"/>
                    <a:pt x="0" y="95"/>
                    <a:pt x="7" y="107"/>
                  </a:cubicBezTo>
                  <a:cubicBezTo>
                    <a:pt x="11" y="114"/>
                    <a:pt x="19" y="119"/>
                    <a:pt x="28" y="119"/>
                  </a:cubicBezTo>
                  <a:cubicBezTo>
                    <a:pt x="32" y="119"/>
                    <a:pt x="36" y="118"/>
                    <a:pt x="39" y="115"/>
                  </a:cubicBezTo>
                  <a:cubicBezTo>
                    <a:pt x="156" y="48"/>
                    <a:pt x="156" y="48"/>
                    <a:pt x="156" y="48"/>
                  </a:cubicBezTo>
                  <a:cubicBezTo>
                    <a:pt x="167" y="42"/>
                    <a:pt x="171" y="27"/>
                    <a:pt x="165" y="15"/>
                  </a:cubicBezTo>
                  <a:cubicBezTo>
                    <a:pt x="158" y="4"/>
                    <a:pt x="143" y="0"/>
                    <a:pt x="132" y="7"/>
                  </a:cubicBezTo>
                  <a:close/>
                  <a:moveTo>
                    <a:pt x="132" y="7"/>
                  </a:moveTo>
                  <a:cubicBezTo>
                    <a:pt x="132" y="7"/>
                    <a:pt x="132" y="7"/>
                    <a:pt x="132" y="7"/>
                  </a:cubicBezTo>
                </a:path>
              </a:pathLst>
            </a:custGeom>
            <a:grpFill/>
            <a:ln>
              <a:noFill/>
            </a:ln>
          </p:spPr>
          <p:txBody>
            <a:bodyPr vert="horz" wrap="square" lIns="91440" tIns="45720" rIns="91440" bIns="45720" numCol="1" anchor="t" anchorCtr="0" compatLnSpc="1">
              <a:prstTxWarp prst="textNoShape">
                <a:avLst/>
              </a:prstTxWarp>
            </a:bodyPr>
            <a:lstStyle/>
            <a:p>
              <a:endParaRPr lang="en-GB">
                <a:solidFill>
                  <a:schemeClr val="bg2">
                    <a:lumMod val="10000"/>
                  </a:schemeClr>
                </a:solidFill>
              </a:endParaRPr>
            </a:p>
          </p:txBody>
        </p:sp>
        <p:sp>
          <p:nvSpPr>
            <p:cNvPr id="44" name="Freeform 18">
              <a:extLst>
                <a:ext uri="{FF2B5EF4-FFF2-40B4-BE49-F238E27FC236}">
                  <a16:creationId xmlns:a16="http://schemas.microsoft.com/office/drawing/2014/main" id="{6677223A-2AE1-4A8F-8204-15AB7F85AE18}"/>
                </a:ext>
              </a:extLst>
            </p:cNvPr>
            <p:cNvSpPr>
              <a:spLocks noEditPoints="1"/>
            </p:cNvSpPr>
            <p:nvPr/>
          </p:nvSpPr>
          <p:spPr bwMode="auto">
            <a:xfrm>
              <a:off x="8595336" y="2526606"/>
              <a:ext cx="101379" cy="140883"/>
            </a:xfrm>
            <a:custGeom>
              <a:avLst/>
              <a:gdLst>
                <a:gd name="T0" fmla="*/ 15 w 122"/>
                <a:gd name="T1" fmla="*/ 165 h 168"/>
                <a:gd name="T2" fmla="*/ 27 w 122"/>
                <a:gd name="T3" fmla="*/ 168 h 168"/>
                <a:gd name="T4" fmla="*/ 48 w 122"/>
                <a:gd name="T5" fmla="*/ 156 h 168"/>
                <a:gd name="T6" fmla="*/ 115 w 122"/>
                <a:gd name="T7" fmla="*/ 39 h 168"/>
                <a:gd name="T8" fmla="*/ 107 w 122"/>
                <a:gd name="T9" fmla="*/ 7 h 168"/>
                <a:gd name="T10" fmla="*/ 74 w 122"/>
                <a:gd name="T11" fmla="*/ 15 h 168"/>
                <a:gd name="T12" fmla="*/ 7 w 122"/>
                <a:gd name="T13" fmla="*/ 132 h 168"/>
                <a:gd name="T14" fmla="*/ 15 w 122"/>
                <a:gd name="T15" fmla="*/ 165 h 168"/>
                <a:gd name="T16" fmla="*/ 15 w 122"/>
                <a:gd name="T17" fmla="*/ 165 h 168"/>
                <a:gd name="T18" fmla="*/ 15 w 122"/>
                <a:gd name="T19" fmla="*/ 16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15" y="165"/>
                  </a:moveTo>
                  <a:cubicBezTo>
                    <a:pt x="19" y="167"/>
                    <a:pt x="23" y="168"/>
                    <a:pt x="27" y="168"/>
                  </a:cubicBezTo>
                  <a:cubicBezTo>
                    <a:pt x="36" y="168"/>
                    <a:pt x="44" y="164"/>
                    <a:pt x="48" y="156"/>
                  </a:cubicBezTo>
                  <a:cubicBezTo>
                    <a:pt x="115" y="39"/>
                    <a:pt x="115" y="39"/>
                    <a:pt x="115" y="39"/>
                  </a:cubicBezTo>
                  <a:cubicBezTo>
                    <a:pt x="122" y="28"/>
                    <a:pt x="118" y="13"/>
                    <a:pt x="107" y="7"/>
                  </a:cubicBezTo>
                  <a:cubicBezTo>
                    <a:pt x="95" y="0"/>
                    <a:pt x="80" y="4"/>
                    <a:pt x="74" y="15"/>
                  </a:cubicBezTo>
                  <a:cubicBezTo>
                    <a:pt x="7" y="132"/>
                    <a:pt x="7" y="132"/>
                    <a:pt x="7" y="132"/>
                  </a:cubicBezTo>
                  <a:cubicBezTo>
                    <a:pt x="0" y="143"/>
                    <a:pt x="4" y="158"/>
                    <a:pt x="15" y="165"/>
                  </a:cubicBezTo>
                  <a:close/>
                  <a:moveTo>
                    <a:pt x="15" y="165"/>
                  </a:moveTo>
                  <a:cubicBezTo>
                    <a:pt x="15" y="165"/>
                    <a:pt x="15" y="165"/>
                    <a:pt x="15" y="165"/>
                  </a:cubicBezTo>
                </a:path>
              </a:pathLst>
            </a:custGeom>
            <a:grpFill/>
            <a:ln>
              <a:noFill/>
            </a:ln>
          </p:spPr>
          <p:txBody>
            <a:bodyPr vert="horz" wrap="square" lIns="91440" tIns="45720" rIns="91440" bIns="45720" numCol="1" anchor="t" anchorCtr="0" compatLnSpc="1">
              <a:prstTxWarp prst="textNoShape">
                <a:avLst/>
              </a:prstTxWarp>
            </a:bodyPr>
            <a:lstStyle/>
            <a:p>
              <a:endParaRPr lang="en-GB">
                <a:solidFill>
                  <a:schemeClr val="bg2">
                    <a:lumMod val="10000"/>
                  </a:schemeClr>
                </a:solidFill>
              </a:endParaRPr>
            </a:p>
          </p:txBody>
        </p:sp>
      </p:grpSp>
      <p:grpSp>
        <p:nvGrpSpPr>
          <p:cNvPr id="45" name="Group 66">
            <a:extLst>
              <a:ext uri="{FF2B5EF4-FFF2-40B4-BE49-F238E27FC236}">
                <a16:creationId xmlns:a16="http://schemas.microsoft.com/office/drawing/2014/main" id="{A6B5AA69-4FFB-45B3-8DC6-0C1B70F009A1}"/>
              </a:ext>
            </a:extLst>
          </p:cNvPr>
          <p:cNvGrpSpPr/>
          <p:nvPr/>
        </p:nvGrpSpPr>
        <p:grpSpPr>
          <a:xfrm>
            <a:off x="3562363" y="3108823"/>
            <a:ext cx="877760" cy="877548"/>
            <a:chOff x="2700338" y="8651875"/>
            <a:chExt cx="6545262" cy="6543675"/>
          </a:xfrm>
          <a:solidFill>
            <a:schemeClr val="tx1"/>
          </a:solidFill>
        </p:grpSpPr>
        <p:sp>
          <p:nvSpPr>
            <p:cNvPr id="46" name="Freeform 18">
              <a:extLst>
                <a:ext uri="{FF2B5EF4-FFF2-40B4-BE49-F238E27FC236}">
                  <a16:creationId xmlns:a16="http://schemas.microsoft.com/office/drawing/2014/main" id="{30FFEE61-CA56-4811-B5E2-5BFBB65D77DB}"/>
                </a:ext>
              </a:extLst>
            </p:cNvPr>
            <p:cNvSpPr>
              <a:spLocks noEditPoints="1"/>
            </p:cNvSpPr>
            <p:nvPr/>
          </p:nvSpPr>
          <p:spPr bwMode="auto">
            <a:xfrm>
              <a:off x="2700338" y="10820400"/>
              <a:ext cx="4376737" cy="4375150"/>
            </a:xfrm>
            <a:custGeom>
              <a:avLst/>
              <a:gdLst>
                <a:gd name="T0" fmla="*/ 477 w 1376"/>
                <a:gd name="T1" fmla="*/ 1360 h 1376"/>
                <a:gd name="T2" fmla="*/ 312 w 1376"/>
                <a:gd name="T3" fmla="*/ 1212 h 1376"/>
                <a:gd name="T4" fmla="*/ 237 w 1376"/>
                <a:gd name="T5" fmla="*/ 1044 h 1376"/>
                <a:gd name="T6" fmla="*/ 64 w 1376"/>
                <a:gd name="T7" fmla="*/ 1013 h 1376"/>
                <a:gd name="T8" fmla="*/ 51 w 1376"/>
                <a:gd name="T9" fmla="*/ 793 h 1376"/>
                <a:gd name="T10" fmla="*/ 117 w 1376"/>
                <a:gd name="T11" fmla="*/ 621 h 1376"/>
                <a:gd name="T12" fmla="*/ 16 w 1376"/>
                <a:gd name="T13" fmla="*/ 476 h 1376"/>
                <a:gd name="T14" fmla="*/ 164 w 1376"/>
                <a:gd name="T15" fmla="*/ 312 h 1376"/>
                <a:gd name="T16" fmla="*/ 332 w 1376"/>
                <a:gd name="T17" fmla="*/ 237 h 1376"/>
                <a:gd name="T18" fmla="*/ 363 w 1376"/>
                <a:gd name="T19" fmla="*/ 63 h 1376"/>
                <a:gd name="T20" fmla="*/ 583 w 1376"/>
                <a:gd name="T21" fmla="*/ 51 h 1376"/>
                <a:gd name="T22" fmla="*/ 755 w 1376"/>
                <a:gd name="T23" fmla="*/ 116 h 1376"/>
                <a:gd name="T24" fmla="*/ 900 w 1376"/>
                <a:gd name="T25" fmla="*/ 16 h 1376"/>
                <a:gd name="T26" fmla="*/ 1064 w 1376"/>
                <a:gd name="T27" fmla="*/ 163 h 1376"/>
                <a:gd name="T28" fmla="*/ 1139 w 1376"/>
                <a:gd name="T29" fmla="*/ 331 h 1376"/>
                <a:gd name="T30" fmla="*/ 1313 w 1376"/>
                <a:gd name="T31" fmla="*/ 362 h 1376"/>
                <a:gd name="T32" fmla="*/ 1360 w 1376"/>
                <a:gd name="T33" fmla="*/ 476 h 1376"/>
                <a:gd name="T34" fmla="*/ 1260 w 1376"/>
                <a:gd name="T35" fmla="*/ 621 h 1376"/>
                <a:gd name="T36" fmla="*/ 1325 w 1376"/>
                <a:gd name="T37" fmla="*/ 793 h 1376"/>
                <a:gd name="T38" fmla="*/ 1313 w 1376"/>
                <a:gd name="T39" fmla="*/ 1013 h 1376"/>
                <a:gd name="T40" fmla="*/ 1139 w 1376"/>
                <a:gd name="T41" fmla="*/ 1044 h 1376"/>
                <a:gd name="T42" fmla="*/ 1064 w 1376"/>
                <a:gd name="T43" fmla="*/ 1212 h 1376"/>
                <a:gd name="T44" fmla="*/ 900 w 1376"/>
                <a:gd name="T45" fmla="*/ 1360 h 1376"/>
                <a:gd name="T46" fmla="*/ 755 w 1376"/>
                <a:gd name="T47" fmla="*/ 1259 h 1376"/>
                <a:gd name="T48" fmla="*/ 583 w 1376"/>
                <a:gd name="T49" fmla="*/ 1325 h 1376"/>
                <a:gd name="T50" fmla="*/ 403 w 1376"/>
                <a:gd name="T51" fmla="*/ 1230 h 1376"/>
                <a:gd name="T52" fmla="*/ 544 w 1376"/>
                <a:gd name="T53" fmla="*/ 1210 h 1376"/>
                <a:gd name="T54" fmla="*/ 748 w 1376"/>
                <a:gd name="T55" fmla="*/ 1167 h 1376"/>
                <a:gd name="T56" fmla="*/ 870 w 1376"/>
                <a:gd name="T57" fmla="*/ 1273 h 1376"/>
                <a:gd name="T58" fmla="*/ 956 w 1376"/>
                <a:gd name="T59" fmla="*/ 1159 h 1376"/>
                <a:gd name="T60" fmla="*/ 1070 w 1376"/>
                <a:gd name="T61" fmla="*/ 985 h 1376"/>
                <a:gd name="T62" fmla="*/ 1230 w 1376"/>
                <a:gd name="T63" fmla="*/ 973 h 1376"/>
                <a:gd name="T64" fmla="*/ 1211 w 1376"/>
                <a:gd name="T65" fmla="*/ 832 h 1376"/>
                <a:gd name="T66" fmla="*/ 1168 w 1376"/>
                <a:gd name="T67" fmla="*/ 628 h 1376"/>
                <a:gd name="T68" fmla="*/ 1274 w 1376"/>
                <a:gd name="T69" fmla="*/ 506 h 1376"/>
                <a:gd name="T70" fmla="*/ 1160 w 1376"/>
                <a:gd name="T71" fmla="*/ 420 h 1376"/>
                <a:gd name="T72" fmla="*/ 986 w 1376"/>
                <a:gd name="T73" fmla="*/ 306 h 1376"/>
                <a:gd name="T74" fmla="*/ 974 w 1376"/>
                <a:gd name="T75" fmla="*/ 146 h 1376"/>
                <a:gd name="T76" fmla="*/ 833 w 1376"/>
                <a:gd name="T77" fmla="*/ 165 h 1376"/>
                <a:gd name="T78" fmla="*/ 629 w 1376"/>
                <a:gd name="T79" fmla="*/ 208 h 1376"/>
                <a:gd name="T80" fmla="*/ 507 w 1376"/>
                <a:gd name="T81" fmla="*/ 102 h 1376"/>
                <a:gd name="T82" fmla="*/ 421 w 1376"/>
                <a:gd name="T83" fmla="*/ 216 h 1376"/>
                <a:gd name="T84" fmla="*/ 307 w 1376"/>
                <a:gd name="T85" fmla="*/ 390 h 1376"/>
                <a:gd name="T86" fmla="*/ 146 w 1376"/>
                <a:gd name="T87" fmla="*/ 402 h 1376"/>
                <a:gd name="T88" fmla="*/ 166 w 1376"/>
                <a:gd name="T89" fmla="*/ 543 h 1376"/>
                <a:gd name="T90" fmla="*/ 209 w 1376"/>
                <a:gd name="T91" fmla="*/ 747 h 1376"/>
                <a:gd name="T92" fmla="*/ 103 w 1376"/>
                <a:gd name="T93" fmla="*/ 869 h 1376"/>
                <a:gd name="T94" fmla="*/ 217 w 1376"/>
                <a:gd name="T95" fmla="*/ 955 h 1376"/>
                <a:gd name="T96" fmla="*/ 391 w 1376"/>
                <a:gd name="T97" fmla="*/ 1069 h 1376"/>
                <a:gd name="T98" fmla="*/ 403 w 1376"/>
                <a:gd name="T99" fmla="*/ 1230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6" h="1376">
                  <a:moveTo>
                    <a:pt x="509" y="1366"/>
                  </a:moveTo>
                  <a:cubicBezTo>
                    <a:pt x="498" y="1366"/>
                    <a:pt x="487" y="1364"/>
                    <a:pt x="477" y="1360"/>
                  </a:cubicBezTo>
                  <a:cubicBezTo>
                    <a:pt x="363" y="1312"/>
                    <a:pt x="363" y="1312"/>
                    <a:pt x="363" y="1312"/>
                  </a:cubicBezTo>
                  <a:cubicBezTo>
                    <a:pt x="324" y="1296"/>
                    <a:pt x="302" y="1253"/>
                    <a:pt x="312" y="1212"/>
                  </a:cubicBezTo>
                  <a:cubicBezTo>
                    <a:pt x="319" y="1188"/>
                    <a:pt x="325" y="1163"/>
                    <a:pt x="332" y="1139"/>
                  </a:cubicBezTo>
                  <a:cubicBezTo>
                    <a:pt x="297" y="1111"/>
                    <a:pt x="265" y="1079"/>
                    <a:pt x="237" y="1044"/>
                  </a:cubicBezTo>
                  <a:cubicBezTo>
                    <a:pt x="213" y="1051"/>
                    <a:pt x="188" y="1057"/>
                    <a:pt x="164" y="1064"/>
                  </a:cubicBezTo>
                  <a:cubicBezTo>
                    <a:pt x="123" y="1074"/>
                    <a:pt x="80" y="1052"/>
                    <a:pt x="64" y="1013"/>
                  </a:cubicBezTo>
                  <a:cubicBezTo>
                    <a:pt x="16" y="899"/>
                    <a:pt x="16" y="899"/>
                    <a:pt x="16" y="899"/>
                  </a:cubicBezTo>
                  <a:cubicBezTo>
                    <a:pt x="0" y="860"/>
                    <a:pt x="15" y="815"/>
                    <a:pt x="51" y="793"/>
                  </a:cubicBezTo>
                  <a:cubicBezTo>
                    <a:pt x="73" y="780"/>
                    <a:pt x="95" y="767"/>
                    <a:pt x="117" y="754"/>
                  </a:cubicBezTo>
                  <a:cubicBezTo>
                    <a:pt x="112" y="710"/>
                    <a:pt x="112" y="665"/>
                    <a:pt x="117" y="621"/>
                  </a:cubicBezTo>
                  <a:cubicBezTo>
                    <a:pt x="95" y="608"/>
                    <a:pt x="73" y="595"/>
                    <a:pt x="51" y="582"/>
                  </a:cubicBezTo>
                  <a:cubicBezTo>
                    <a:pt x="15" y="561"/>
                    <a:pt x="0" y="515"/>
                    <a:pt x="16" y="476"/>
                  </a:cubicBezTo>
                  <a:cubicBezTo>
                    <a:pt x="64" y="362"/>
                    <a:pt x="64" y="362"/>
                    <a:pt x="64" y="362"/>
                  </a:cubicBezTo>
                  <a:cubicBezTo>
                    <a:pt x="80" y="323"/>
                    <a:pt x="123" y="301"/>
                    <a:pt x="164" y="312"/>
                  </a:cubicBezTo>
                  <a:cubicBezTo>
                    <a:pt x="188" y="318"/>
                    <a:pt x="213" y="324"/>
                    <a:pt x="237" y="331"/>
                  </a:cubicBezTo>
                  <a:cubicBezTo>
                    <a:pt x="265" y="296"/>
                    <a:pt x="297" y="264"/>
                    <a:pt x="332" y="237"/>
                  </a:cubicBezTo>
                  <a:cubicBezTo>
                    <a:pt x="325" y="212"/>
                    <a:pt x="319" y="187"/>
                    <a:pt x="312" y="163"/>
                  </a:cubicBezTo>
                  <a:cubicBezTo>
                    <a:pt x="302" y="122"/>
                    <a:pt x="324" y="79"/>
                    <a:pt x="363" y="63"/>
                  </a:cubicBezTo>
                  <a:cubicBezTo>
                    <a:pt x="477" y="16"/>
                    <a:pt x="477" y="16"/>
                    <a:pt x="477" y="16"/>
                  </a:cubicBezTo>
                  <a:cubicBezTo>
                    <a:pt x="516" y="0"/>
                    <a:pt x="561" y="15"/>
                    <a:pt x="583" y="51"/>
                  </a:cubicBezTo>
                  <a:cubicBezTo>
                    <a:pt x="596" y="72"/>
                    <a:pt x="609" y="94"/>
                    <a:pt x="622" y="116"/>
                  </a:cubicBezTo>
                  <a:cubicBezTo>
                    <a:pt x="666" y="111"/>
                    <a:pt x="711" y="111"/>
                    <a:pt x="755" y="116"/>
                  </a:cubicBezTo>
                  <a:cubicBezTo>
                    <a:pt x="768" y="94"/>
                    <a:pt x="781" y="72"/>
                    <a:pt x="794" y="51"/>
                  </a:cubicBezTo>
                  <a:cubicBezTo>
                    <a:pt x="815" y="15"/>
                    <a:pt x="861" y="0"/>
                    <a:pt x="900" y="16"/>
                  </a:cubicBezTo>
                  <a:cubicBezTo>
                    <a:pt x="1014" y="63"/>
                    <a:pt x="1014" y="63"/>
                    <a:pt x="1014" y="63"/>
                  </a:cubicBezTo>
                  <a:cubicBezTo>
                    <a:pt x="1053" y="79"/>
                    <a:pt x="1075" y="122"/>
                    <a:pt x="1064" y="163"/>
                  </a:cubicBezTo>
                  <a:cubicBezTo>
                    <a:pt x="1058" y="187"/>
                    <a:pt x="1052" y="212"/>
                    <a:pt x="1045" y="237"/>
                  </a:cubicBezTo>
                  <a:cubicBezTo>
                    <a:pt x="1080" y="264"/>
                    <a:pt x="1112" y="296"/>
                    <a:pt x="1139" y="331"/>
                  </a:cubicBezTo>
                  <a:cubicBezTo>
                    <a:pt x="1164" y="324"/>
                    <a:pt x="1189" y="318"/>
                    <a:pt x="1213" y="312"/>
                  </a:cubicBezTo>
                  <a:cubicBezTo>
                    <a:pt x="1254" y="301"/>
                    <a:pt x="1297" y="323"/>
                    <a:pt x="1313" y="362"/>
                  </a:cubicBezTo>
                  <a:cubicBezTo>
                    <a:pt x="1360" y="476"/>
                    <a:pt x="1360" y="476"/>
                    <a:pt x="1360" y="476"/>
                  </a:cubicBezTo>
                  <a:cubicBezTo>
                    <a:pt x="1360" y="476"/>
                    <a:pt x="1360" y="476"/>
                    <a:pt x="1360" y="476"/>
                  </a:cubicBezTo>
                  <a:cubicBezTo>
                    <a:pt x="1376" y="515"/>
                    <a:pt x="1361" y="561"/>
                    <a:pt x="1325" y="582"/>
                  </a:cubicBezTo>
                  <a:cubicBezTo>
                    <a:pt x="1304" y="595"/>
                    <a:pt x="1282" y="608"/>
                    <a:pt x="1260" y="621"/>
                  </a:cubicBezTo>
                  <a:cubicBezTo>
                    <a:pt x="1265" y="665"/>
                    <a:pt x="1265" y="710"/>
                    <a:pt x="1260" y="754"/>
                  </a:cubicBezTo>
                  <a:cubicBezTo>
                    <a:pt x="1282" y="767"/>
                    <a:pt x="1304" y="780"/>
                    <a:pt x="1325" y="793"/>
                  </a:cubicBezTo>
                  <a:cubicBezTo>
                    <a:pt x="1361" y="815"/>
                    <a:pt x="1376" y="860"/>
                    <a:pt x="1360" y="899"/>
                  </a:cubicBezTo>
                  <a:cubicBezTo>
                    <a:pt x="1313" y="1013"/>
                    <a:pt x="1313" y="1013"/>
                    <a:pt x="1313" y="1013"/>
                  </a:cubicBezTo>
                  <a:cubicBezTo>
                    <a:pt x="1297" y="1052"/>
                    <a:pt x="1254" y="1074"/>
                    <a:pt x="1213" y="1064"/>
                  </a:cubicBezTo>
                  <a:cubicBezTo>
                    <a:pt x="1189" y="1057"/>
                    <a:pt x="1164" y="1051"/>
                    <a:pt x="1139" y="1044"/>
                  </a:cubicBezTo>
                  <a:cubicBezTo>
                    <a:pt x="1112" y="1079"/>
                    <a:pt x="1080" y="1111"/>
                    <a:pt x="1045" y="1139"/>
                  </a:cubicBezTo>
                  <a:cubicBezTo>
                    <a:pt x="1052" y="1164"/>
                    <a:pt x="1058" y="1188"/>
                    <a:pt x="1064" y="1212"/>
                  </a:cubicBezTo>
                  <a:cubicBezTo>
                    <a:pt x="1075" y="1253"/>
                    <a:pt x="1053" y="1296"/>
                    <a:pt x="1014" y="1312"/>
                  </a:cubicBezTo>
                  <a:cubicBezTo>
                    <a:pt x="900" y="1360"/>
                    <a:pt x="900" y="1360"/>
                    <a:pt x="900" y="1360"/>
                  </a:cubicBezTo>
                  <a:cubicBezTo>
                    <a:pt x="861" y="1376"/>
                    <a:pt x="815" y="1361"/>
                    <a:pt x="794" y="1325"/>
                  </a:cubicBezTo>
                  <a:cubicBezTo>
                    <a:pt x="781" y="1303"/>
                    <a:pt x="768" y="1281"/>
                    <a:pt x="755" y="1259"/>
                  </a:cubicBezTo>
                  <a:cubicBezTo>
                    <a:pt x="711" y="1264"/>
                    <a:pt x="666" y="1264"/>
                    <a:pt x="622" y="1259"/>
                  </a:cubicBezTo>
                  <a:cubicBezTo>
                    <a:pt x="609" y="1281"/>
                    <a:pt x="596" y="1303"/>
                    <a:pt x="583" y="1325"/>
                  </a:cubicBezTo>
                  <a:cubicBezTo>
                    <a:pt x="567" y="1351"/>
                    <a:pt x="539" y="1366"/>
                    <a:pt x="509" y="1366"/>
                  </a:cubicBezTo>
                  <a:close/>
                  <a:moveTo>
                    <a:pt x="403" y="1230"/>
                  </a:moveTo>
                  <a:cubicBezTo>
                    <a:pt x="507" y="1273"/>
                    <a:pt x="507" y="1273"/>
                    <a:pt x="507" y="1273"/>
                  </a:cubicBezTo>
                  <a:cubicBezTo>
                    <a:pt x="519" y="1252"/>
                    <a:pt x="532" y="1231"/>
                    <a:pt x="544" y="1210"/>
                  </a:cubicBezTo>
                  <a:cubicBezTo>
                    <a:pt x="562" y="1180"/>
                    <a:pt x="595" y="1163"/>
                    <a:pt x="629" y="1167"/>
                  </a:cubicBezTo>
                  <a:cubicBezTo>
                    <a:pt x="669" y="1172"/>
                    <a:pt x="708" y="1172"/>
                    <a:pt x="748" y="1167"/>
                  </a:cubicBezTo>
                  <a:cubicBezTo>
                    <a:pt x="782" y="1163"/>
                    <a:pt x="815" y="1180"/>
                    <a:pt x="833" y="1210"/>
                  </a:cubicBezTo>
                  <a:cubicBezTo>
                    <a:pt x="845" y="1231"/>
                    <a:pt x="857" y="1252"/>
                    <a:pt x="870" y="1273"/>
                  </a:cubicBezTo>
                  <a:cubicBezTo>
                    <a:pt x="974" y="1230"/>
                    <a:pt x="974" y="1230"/>
                    <a:pt x="974" y="1230"/>
                  </a:cubicBezTo>
                  <a:cubicBezTo>
                    <a:pt x="968" y="1206"/>
                    <a:pt x="962" y="1183"/>
                    <a:pt x="956" y="1159"/>
                  </a:cubicBezTo>
                  <a:cubicBezTo>
                    <a:pt x="947" y="1125"/>
                    <a:pt x="958" y="1090"/>
                    <a:pt x="986" y="1069"/>
                  </a:cubicBezTo>
                  <a:cubicBezTo>
                    <a:pt x="1017" y="1044"/>
                    <a:pt x="1045" y="1016"/>
                    <a:pt x="1070" y="985"/>
                  </a:cubicBezTo>
                  <a:cubicBezTo>
                    <a:pt x="1091" y="958"/>
                    <a:pt x="1126" y="946"/>
                    <a:pt x="1160" y="955"/>
                  </a:cubicBezTo>
                  <a:cubicBezTo>
                    <a:pt x="1183" y="961"/>
                    <a:pt x="1207" y="967"/>
                    <a:pt x="1230" y="973"/>
                  </a:cubicBezTo>
                  <a:cubicBezTo>
                    <a:pt x="1274" y="869"/>
                    <a:pt x="1274" y="869"/>
                    <a:pt x="1274" y="869"/>
                  </a:cubicBezTo>
                  <a:cubicBezTo>
                    <a:pt x="1253" y="856"/>
                    <a:pt x="1232" y="844"/>
                    <a:pt x="1211" y="832"/>
                  </a:cubicBezTo>
                  <a:cubicBezTo>
                    <a:pt x="1181" y="814"/>
                    <a:pt x="1164" y="781"/>
                    <a:pt x="1168" y="747"/>
                  </a:cubicBezTo>
                  <a:cubicBezTo>
                    <a:pt x="1173" y="707"/>
                    <a:pt x="1173" y="668"/>
                    <a:pt x="1168" y="628"/>
                  </a:cubicBezTo>
                  <a:cubicBezTo>
                    <a:pt x="1164" y="594"/>
                    <a:pt x="1181" y="561"/>
                    <a:pt x="1211" y="543"/>
                  </a:cubicBezTo>
                  <a:cubicBezTo>
                    <a:pt x="1232" y="531"/>
                    <a:pt x="1253" y="519"/>
                    <a:pt x="1274" y="506"/>
                  </a:cubicBezTo>
                  <a:cubicBezTo>
                    <a:pt x="1230" y="402"/>
                    <a:pt x="1230" y="402"/>
                    <a:pt x="1230" y="402"/>
                  </a:cubicBezTo>
                  <a:cubicBezTo>
                    <a:pt x="1207" y="408"/>
                    <a:pt x="1183" y="414"/>
                    <a:pt x="1160" y="420"/>
                  </a:cubicBezTo>
                  <a:cubicBezTo>
                    <a:pt x="1126" y="429"/>
                    <a:pt x="1091" y="418"/>
                    <a:pt x="1070" y="390"/>
                  </a:cubicBezTo>
                  <a:cubicBezTo>
                    <a:pt x="1045" y="359"/>
                    <a:pt x="1017" y="331"/>
                    <a:pt x="986" y="306"/>
                  </a:cubicBezTo>
                  <a:cubicBezTo>
                    <a:pt x="958" y="285"/>
                    <a:pt x="947" y="250"/>
                    <a:pt x="956" y="216"/>
                  </a:cubicBezTo>
                  <a:cubicBezTo>
                    <a:pt x="962" y="193"/>
                    <a:pt x="968" y="169"/>
                    <a:pt x="974" y="146"/>
                  </a:cubicBezTo>
                  <a:cubicBezTo>
                    <a:pt x="870" y="102"/>
                    <a:pt x="870" y="102"/>
                    <a:pt x="870" y="102"/>
                  </a:cubicBezTo>
                  <a:cubicBezTo>
                    <a:pt x="857" y="123"/>
                    <a:pt x="845" y="144"/>
                    <a:pt x="833" y="165"/>
                  </a:cubicBezTo>
                  <a:cubicBezTo>
                    <a:pt x="815" y="195"/>
                    <a:pt x="782" y="212"/>
                    <a:pt x="748" y="208"/>
                  </a:cubicBezTo>
                  <a:cubicBezTo>
                    <a:pt x="708" y="203"/>
                    <a:pt x="668" y="203"/>
                    <a:pt x="629" y="208"/>
                  </a:cubicBezTo>
                  <a:cubicBezTo>
                    <a:pt x="595" y="212"/>
                    <a:pt x="561" y="195"/>
                    <a:pt x="544" y="165"/>
                  </a:cubicBezTo>
                  <a:cubicBezTo>
                    <a:pt x="532" y="144"/>
                    <a:pt x="519" y="123"/>
                    <a:pt x="507" y="102"/>
                  </a:cubicBezTo>
                  <a:cubicBezTo>
                    <a:pt x="403" y="146"/>
                    <a:pt x="403" y="146"/>
                    <a:pt x="403" y="146"/>
                  </a:cubicBezTo>
                  <a:cubicBezTo>
                    <a:pt x="409" y="169"/>
                    <a:pt x="415" y="193"/>
                    <a:pt x="421" y="216"/>
                  </a:cubicBezTo>
                  <a:cubicBezTo>
                    <a:pt x="430" y="250"/>
                    <a:pt x="418" y="285"/>
                    <a:pt x="391" y="306"/>
                  </a:cubicBezTo>
                  <a:cubicBezTo>
                    <a:pt x="360" y="331"/>
                    <a:pt x="332" y="359"/>
                    <a:pt x="307" y="390"/>
                  </a:cubicBezTo>
                  <a:cubicBezTo>
                    <a:pt x="286" y="418"/>
                    <a:pt x="251" y="429"/>
                    <a:pt x="217" y="420"/>
                  </a:cubicBezTo>
                  <a:cubicBezTo>
                    <a:pt x="193" y="414"/>
                    <a:pt x="170" y="408"/>
                    <a:pt x="146" y="402"/>
                  </a:cubicBezTo>
                  <a:cubicBezTo>
                    <a:pt x="103" y="506"/>
                    <a:pt x="103" y="506"/>
                    <a:pt x="103" y="506"/>
                  </a:cubicBezTo>
                  <a:cubicBezTo>
                    <a:pt x="124" y="519"/>
                    <a:pt x="145" y="531"/>
                    <a:pt x="166" y="543"/>
                  </a:cubicBezTo>
                  <a:cubicBezTo>
                    <a:pt x="196" y="561"/>
                    <a:pt x="213" y="594"/>
                    <a:pt x="209" y="628"/>
                  </a:cubicBezTo>
                  <a:cubicBezTo>
                    <a:pt x="204" y="668"/>
                    <a:pt x="204" y="708"/>
                    <a:pt x="209" y="747"/>
                  </a:cubicBezTo>
                  <a:cubicBezTo>
                    <a:pt x="213" y="781"/>
                    <a:pt x="196" y="815"/>
                    <a:pt x="166" y="832"/>
                  </a:cubicBezTo>
                  <a:cubicBezTo>
                    <a:pt x="145" y="844"/>
                    <a:pt x="124" y="856"/>
                    <a:pt x="103" y="869"/>
                  </a:cubicBezTo>
                  <a:cubicBezTo>
                    <a:pt x="146" y="973"/>
                    <a:pt x="146" y="973"/>
                    <a:pt x="146" y="973"/>
                  </a:cubicBezTo>
                  <a:cubicBezTo>
                    <a:pt x="170" y="968"/>
                    <a:pt x="193" y="961"/>
                    <a:pt x="217" y="955"/>
                  </a:cubicBezTo>
                  <a:cubicBezTo>
                    <a:pt x="251" y="946"/>
                    <a:pt x="286" y="958"/>
                    <a:pt x="307" y="985"/>
                  </a:cubicBezTo>
                  <a:cubicBezTo>
                    <a:pt x="332" y="1016"/>
                    <a:pt x="360" y="1044"/>
                    <a:pt x="391" y="1069"/>
                  </a:cubicBezTo>
                  <a:cubicBezTo>
                    <a:pt x="418" y="1090"/>
                    <a:pt x="430" y="1125"/>
                    <a:pt x="421" y="1159"/>
                  </a:cubicBezTo>
                  <a:cubicBezTo>
                    <a:pt x="415" y="1183"/>
                    <a:pt x="409" y="1206"/>
                    <a:pt x="403" y="123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47" name="Freeform 19">
              <a:extLst>
                <a:ext uri="{FF2B5EF4-FFF2-40B4-BE49-F238E27FC236}">
                  <a16:creationId xmlns:a16="http://schemas.microsoft.com/office/drawing/2014/main" id="{8B05F57D-4766-4906-8968-7916F9030C30}"/>
                </a:ext>
              </a:extLst>
            </p:cNvPr>
            <p:cNvSpPr>
              <a:spLocks noEditPoints="1"/>
            </p:cNvSpPr>
            <p:nvPr/>
          </p:nvSpPr>
          <p:spPr bwMode="auto">
            <a:xfrm>
              <a:off x="3762375" y="11879263"/>
              <a:ext cx="2255837" cy="2120900"/>
            </a:xfrm>
            <a:custGeom>
              <a:avLst/>
              <a:gdLst>
                <a:gd name="T0" fmla="*/ 354 w 709"/>
                <a:gd name="T1" fmla="*/ 667 h 667"/>
                <a:gd name="T2" fmla="*/ 235 w 709"/>
                <a:gd name="T3" fmla="*/ 643 h 667"/>
                <a:gd name="T4" fmla="*/ 66 w 709"/>
                <a:gd name="T5" fmla="*/ 474 h 667"/>
                <a:gd name="T6" fmla="*/ 235 w 709"/>
                <a:gd name="T7" fmla="*/ 66 h 667"/>
                <a:gd name="T8" fmla="*/ 643 w 709"/>
                <a:gd name="T9" fmla="*/ 235 h 667"/>
                <a:gd name="T10" fmla="*/ 643 w 709"/>
                <a:gd name="T11" fmla="*/ 235 h 667"/>
                <a:gd name="T12" fmla="*/ 474 w 709"/>
                <a:gd name="T13" fmla="*/ 643 h 667"/>
                <a:gd name="T14" fmla="*/ 354 w 709"/>
                <a:gd name="T15" fmla="*/ 667 h 667"/>
                <a:gd name="T16" fmla="*/ 354 w 709"/>
                <a:gd name="T17" fmla="*/ 134 h 667"/>
                <a:gd name="T18" fmla="*/ 270 w 709"/>
                <a:gd name="T19" fmla="*/ 151 h 667"/>
                <a:gd name="T20" fmla="*/ 150 w 709"/>
                <a:gd name="T21" fmla="*/ 439 h 667"/>
                <a:gd name="T22" fmla="*/ 270 w 709"/>
                <a:gd name="T23" fmla="*/ 559 h 667"/>
                <a:gd name="T24" fmla="*/ 439 w 709"/>
                <a:gd name="T25" fmla="*/ 559 h 667"/>
                <a:gd name="T26" fmla="*/ 558 w 709"/>
                <a:gd name="T27" fmla="*/ 270 h 667"/>
                <a:gd name="T28" fmla="*/ 354 w 709"/>
                <a:gd name="T29" fmla="*/ 13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667">
                  <a:moveTo>
                    <a:pt x="354" y="667"/>
                  </a:moveTo>
                  <a:cubicBezTo>
                    <a:pt x="314" y="667"/>
                    <a:pt x="273" y="659"/>
                    <a:pt x="235" y="643"/>
                  </a:cubicBezTo>
                  <a:cubicBezTo>
                    <a:pt x="158" y="611"/>
                    <a:pt x="98" y="551"/>
                    <a:pt x="66" y="474"/>
                  </a:cubicBezTo>
                  <a:cubicBezTo>
                    <a:pt x="0" y="315"/>
                    <a:pt x="76" y="132"/>
                    <a:pt x="235" y="66"/>
                  </a:cubicBezTo>
                  <a:cubicBezTo>
                    <a:pt x="394" y="0"/>
                    <a:pt x="577" y="76"/>
                    <a:pt x="643" y="235"/>
                  </a:cubicBezTo>
                  <a:cubicBezTo>
                    <a:pt x="643" y="235"/>
                    <a:pt x="643" y="235"/>
                    <a:pt x="643" y="235"/>
                  </a:cubicBezTo>
                  <a:cubicBezTo>
                    <a:pt x="709" y="394"/>
                    <a:pt x="633" y="577"/>
                    <a:pt x="474" y="643"/>
                  </a:cubicBezTo>
                  <a:cubicBezTo>
                    <a:pt x="435" y="659"/>
                    <a:pt x="395" y="667"/>
                    <a:pt x="354" y="667"/>
                  </a:cubicBezTo>
                  <a:close/>
                  <a:moveTo>
                    <a:pt x="354" y="134"/>
                  </a:moveTo>
                  <a:cubicBezTo>
                    <a:pt x="326" y="134"/>
                    <a:pt x="297" y="139"/>
                    <a:pt x="270" y="151"/>
                  </a:cubicBezTo>
                  <a:cubicBezTo>
                    <a:pt x="157" y="197"/>
                    <a:pt x="104" y="327"/>
                    <a:pt x="150" y="439"/>
                  </a:cubicBezTo>
                  <a:cubicBezTo>
                    <a:pt x="173" y="494"/>
                    <a:pt x="215" y="536"/>
                    <a:pt x="270" y="559"/>
                  </a:cubicBezTo>
                  <a:cubicBezTo>
                    <a:pt x="324" y="581"/>
                    <a:pt x="384" y="581"/>
                    <a:pt x="439" y="559"/>
                  </a:cubicBezTo>
                  <a:cubicBezTo>
                    <a:pt x="551" y="512"/>
                    <a:pt x="605" y="383"/>
                    <a:pt x="558" y="270"/>
                  </a:cubicBezTo>
                  <a:cubicBezTo>
                    <a:pt x="523" y="185"/>
                    <a:pt x="441" y="134"/>
                    <a:pt x="354" y="13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48" name="Freeform 20">
              <a:extLst>
                <a:ext uri="{FF2B5EF4-FFF2-40B4-BE49-F238E27FC236}">
                  <a16:creationId xmlns:a16="http://schemas.microsoft.com/office/drawing/2014/main" id="{1BD0B2AB-7AC0-4541-8172-74A6717660D2}"/>
                </a:ext>
              </a:extLst>
            </p:cNvPr>
            <p:cNvSpPr>
              <a:spLocks noEditPoints="1"/>
            </p:cNvSpPr>
            <p:nvPr/>
          </p:nvSpPr>
          <p:spPr bwMode="auto">
            <a:xfrm>
              <a:off x="5934075" y="8651875"/>
              <a:ext cx="3311525" cy="3309938"/>
            </a:xfrm>
            <a:custGeom>
              <a:avLst/>
              <a:gdLst>
                <a:gd name="T0" fmla="*/ 476 w 1041"/>
                <a:gd name="T1" fmla="*/ 1041 h 1041"/>
                <a:gd name="T2" fmla="*/ 397 w 1041"/>
                <a:gd name="T3" fmla="*/ 930 h 1041"/>
                <a:gd name="T4" fmla="*/ 279 w 1041"/>
                <a:gd name="T5" fmla="*/ 927 h 1041"/>
                <a:gd name="T6" fmla="*/ 121 w 1041"/>
                <a:gd name="T7" fmla="*/ 857 h 1041"/>
                <a:gd name="T8" fmla="*/ 143 w 1041"/>
                <a:gd name="T9" fmla="*/ 723 h 1041"/>
                <a:gd name="T10" fmla="*/ 62 w 1041"/>
                <a:gd name="T11" fmla="*/ 637 h 1041"/>
                <a:gd name="T12" fmla="*/ 0 w 1041"/>
                <a:gd name="T13" fmla="*/ 476 h 1041"/>
                <a:gd name="T14" fmla="*/ 111 w 1041"/>
                <a:gd name="T15" fmla="*/ 397 h 1041"/>
                <a:gd name="T16" fmla="*/ 114 w 1041"/>
                <a:gd name="T17" fmla="*/ 279 h 1041"/>
                <a:gd name="T18" fmla="*/ 184 w 1041"/>
                <a:gd name="T19" fmla="*/ 121 h 1041"/>
                <a:gd name="T20" fmla="*/ 318 w 1041"/>
                <a:gd name="T21" fmla="*/ 143 h 1041"/>
                <a:gd name="T22" fmla="*/ 404 w 1041"/>
                <a:gd name="T23" fmla="*/ 62 h 1041"/>
                <a:gd name="T24" fmla="*/ 565 w 1041"/>
                <a:gd name="T25" fmla="*/ 0 h 1041"/>
                <a:gd name="T26" fmla="*/ 644 w 1041"/>
                <a:gd name="T27" fmla="*/ 110 h 1041"/>
                <a:gd name="T28" fmla="*/ 762 w 1041"/>
                <a:gd name="T29" fmla="*/ 114 h 1041"/>
                <a:gd name="T30" fmla="*/ 920 w 1041"/>
                <a:gd name="T31" fmla="*/ 184 h 1041"/>
                <a:gd name="T32" fmla="*/ 898 w 1041"/>
                <a:gd name="T33" fmla="*/ 318 h 1041"/>
                <a:gd name="T34" fmla="*/ 979 w 1041"/>
                <a:gd name="T35" fmla="*/ 404 h 1041"/>
                <a:gd name="T36" fmla="*/ 1041 w 1041"/>
                <a:gd name="T37" fmla="*/ 565 h 1041"/>
                <a:gd name="T38" fmla="*/ 931 w 1041"/>
                <a:gd name="T39" fmla="*/ 644 h 1041"/>
                <a:gd name="T40" fmla="*/ 927 w 1041"/>
                <a:gd name="T41" fmla="*/ 762 h 1041"/>
                <a:gd name="T42" fmla="*/ 857 w 1041"/>
                <a:gd name="T43" fmla="*/ 920 h 1041"/>
                <a:gd name="T44" fmla="*/ 723 w 1041"/>
                <a:gd name="T45" fmla="*/ 898 h 1041"/>
                <a:gd name="T46" fmla="*/ 637 w 1041"/>
                <a:gd name="T47" fmla="*/ 979 h 1041"/>
                <a:gd name="T48" fmla="*/ 488 w 1041"/>
                <a:gd name="T49" fmla="*/ 954 h 1041"/>
                <a:gd name="T50" fmla="*/ 559 w 1041"/>
                <a:gd name="T51" fmla="*/ 910 h 1041"/>
                <a:gd name="T52" fmla="*/ 689 w 1041"/>
                <a:gd name="T53" fmla="*/ 817 h 1041"/>
                <a:gd name="T54" fmla="*/ 804 w 1041"/>
                <a:gd name="T55" fmla="*/ 849 h 1041"/>
                <a:gd name="T56" fmla="*/ 823 w 1041"/>
                <a:gd name="T57" fmla="*/ 769 h 1041"/>
                <a:gd name="T58" fmla="*/ 850 w 1041"/>
                <a:gd name="T59" fmla="*/ 611 h 1041"/>
                <a:gd name="T60" fmla="*/ 954 w 1041"/>
                <a:gd name="T61" fmla="*/ 553 h 1041"/>
                <a:gd name="T62" fmla="*/ 910 w 1041"/>
                <a:gd name="T63" fmla="*/ 482 h 1041"/>
                <a:gd name="T64" fmla="*/ 817 w 1041"/>
                <a:gd name="T65" fmla="*/ 352 h 1041"/>
                <a:gd name="T66" fmla="*/ 850 w 1041"/>
                <a:gd name="T67" fmla="*/ 237 h 1041"/>
                <a:gd name="T68" fmla="*/ 769 w 1041"/>
                <a:gd name="T69" fmla="*/ 218 h 1041"/>
                <a:gd name="T70" fmla="*/ 612 w 1041"/>
                <a:gd name="T71" fmla="*/ 191 h 1041"/>
                <a:gd name="T72" fmla="*/ 553 w 1041"/>
                <a:gd name="T73" fmla="*/ 87 h 1041"/>
                <a:gd name="T74" fmla="*/ 482 w 1041"/>
                <a:gd name="T75" fmla="*/ 131 h 1041"/>
                <a:gd name="T76" fmla="*/ 353 w 1041"/>
                <a:gd name="T77" fmla="*/ 224 h 1041"/>
                <a:gd name="T78" fmla="*/ 237 w 1041"/>
                <a:gd name="T79" fmla="*/ 191 h 1041"/>
                <a:gd name="T80" fmla="*/ 218 w 1041"/>
                <a:gd name="T81" fmla="*/ 272 h 1041"/>
                <a:gd name="T82" fmla="*/ 192 w 1041"/>
                <a:gd name="T83" fmla="*/ 429 h 1041"/>
                <a:gd name="T84" fmla="*/ 87 w 1041"/>
                <a:gd name="T85" fmla="*/ 488 h 1041"/>
                <a:gd name="T86" fmla="*/ 131 w 1041"/>
                <a:gd name="T87" fmla="*/ 559 h 1041"/>
                <a:gd name="T88" fmla="*/ 224 w 1041"/>
                <a:gd name="T89" fmla="*/ 688 h 1041"/>
                <a:gd name="T90" fmla="*/ 192 w 1041"/>
                <a:gd name="T91" fmla="*/ 804 h 1041"/>
                <a:gd name="T92" fmla="*/ 272 w 1041"/>
                <a:gd name="T93" fmla="*/ 823 h 1041"/>
                <a:gd name="T94" fmla="*/ 430 w 1041"/>
                <a:gd name="T95" fmla="*/ 849 h 1041"/>
                <a:gd name="T96" fmla="*/ 488 w 1041"/>
                <a:gd name="T97" fmla="*/ 954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1" h="1041">
                  <a:moveTo>
                    <a:pt x="565" y="1041"/>
                  </a:moveTo>
                  <a:cubicBezTo>
                    <a:pt x="476" y="1041"/>
                    <a:pt x="476" y="1041"/>
                    <a:pt x="476" y="1041"/>
                  </a:cubicBezTo>
                  <a:cubicBezTo>
                    <a:pt x="440" y="1041"/>
                    <a:pt x="409" y="1014"/>
                    <a:pt x="404" y="979"/>
                  </a:cubicBezTo>
                  <a:cubicBezTo>
                    <a:pt x="402" y="963"/>
                    <a:pt x="399" y="947"/>
                    <a:pt x="397" y="930"/>
                  </a:cubicBezTo>
                  <a:cubicBezTo>
                    <a:pt x="370" y="922"/>
                    <a:pt x="343" y="911"/>
                    <a:pt x="318" y="898"/>
                  </a:cubicBezTo>
                  <a:cubicBezTo>
                    <a:pt x="305" y="907"/>
                    <a:pt x="292" y="917"/>
                    <a:pt x="279" y="927"/>
                  </a:cubicBezTo>
                  <a:cubicBezTo>
                    <a:pt x="250" y="948"/>
                    <a:pt x="210" y="945"/>
                    <a:pt x="184" y="920"/>
                  </a:cubicBezTo>
                  <a:cubicBezTo>
                    <a:pt x="121" y="857"/>
                    <a:pt x="121" y="857"/>
                    <a:pt x="121" y="857"/>
                  </a:cubicBezTo>
                  <a:cubicBezTo>
                    <a:pt x="96" y="831"/>
                    <a:pt x="93" y="791"/>
                    <a:pt x="114" y="762"/>
                  </a:cubicBezTo>
                  <a:cubicBezTo>
                    <a:pt x="124" y="749"/>
                    <a:pt x="133" y="736"/>
                    <a:pt x="143" y="723"/>
                  </a:cubicBezTo>
                  <a:cubicBezTo>
                    <a:pt x="130" y="698"/>
                    <a:pt x="119" y="671"/>
                    <a:pt x="111" y="644"/>
                  </a:cubicBezTo>
                  <a:cubicBezTo>
                    <a:pt x="94" y="642"/>
                    <a:pt x="78" y="639"/>
                    <a:pt x="62" y="637"/>
                  </a:cubicBezTo>
                  <a:cubicBezTo>
                    <a:pt x="27" y="632"/>
                    <a:pt x="0" y="601"/>
                    <a:pt x="0" y="565"/>
                  </a:cubicBezTo>
                  <a:cubicBezTo>
                    <a:pt x="0" y="476"/>
                    <a:pt x="0" y="476"/>
                    <a:pt x="0" y="476"/>
                  </a:cubicBezTo>
                  <a:cubicBezTo>
                    <a:pt x="0" y="440"/>
                    <a:pt x="27" y="409"/>
                    <a:pt x="62" y="404"/>
                  </a:cubicBezTo>
                  <a:cubicBezTo>
                    <a:pt x="78" y="401"/>
                    <a:pt x="94" y="399"/>
                    <a:pt x="111" y="397"/>
                  </a:cubicBezTo>
                  <a:cubicBezTo>
                    <a:pt x="119" y="369"/>
                    <a:pt x="130" y="343"/>
                    <a:pt x="143" y="318"/>
                  </a:cubicBezTo>
                  <a:cubicBezTo>
                    <a:pt x="133" y="305"/>
                    <a:pt x="124" y="291"/>
                    <a:pt x="114" y="279"/>
                  </a:cubicBezTo>
                  <a:cubicBezTo>
                    <a:pt x="93" y="250"/>
                    <a:pt x="96" y="209"/>
                    <a:pt x="121" y="184"/>
                  </a:cubicBezTo>
                  <a:cubicBezTo>
                    <a:pt x="184" y="121"/>
                    <a:pt x="184" y="121"/>
                    <a:pt x="184" y="121"/>
                  </a:cubicBezTo>
                  <a:cubicBezTo>
                    <a:pt x="210" y="96"/>
                    <a:pt x="250" y="92"/>
                    <a:pt x="279" y="114"/>
                  </a:cubicBezTo>
                  <a:cubicBezTo>
                    <a:pt x="292" y="123"/>
                    <a:pt x="305" y="133"/>
                    <a:pt x="318" y="143"/>
                  </a:cubicBezTo>
                  <a:cubicBezTo>
                    <a:pt x="343" y="129"/>
                    <a:pt x="370" y="118"/>
                    <a:pt x="397" y="110"/>
                  </a:cubicBezTo>
                  <a:cubicBezTo>
                    <a:pt x="399" y="94"/>
                    <a:pt x="402" y="78"/>
                    <a:pt x="404" y="62"/>
                  </a:cubicBezTo>
                  <a:cubicBezTo>
                    <a:pt x="409" y="27"/>
                    <a:pt x="440" y="0"/>
                    <a:pt x="476" y="0"/>
                  </a:cubicBezTo>
                  <a:cubicBezTo>
                    <a:pt x="565" y="0"/>
                    <a:pt x="565" y="0"/>
                    <a:pt x="565" y="0"/>
                  </a:cubicBezTo>
                  <a:cubicBezTo>
                    <a:pt x="601" y="0"/>
                    <a:pt x="632" y="27"/>
                    <a:pt x="637" y="62"/>
                  </a:cubicBezTo>
                  <a:cubicBezTo>
                    <a:pt x="640" y="78"/>
                    <a:pt x="642" y="94"/>
                    <a:pt x="644" y="110"/>
                  </a:cubicBezTo>
                  <a:cubicBezTo>
                    <a:pt x="672" y="118"/>
                    <a:pt x="698" y="129"/>
                    <a:pt x="723" y="143"/>
                  </a:cubicBezTo>
                  <a:cubicBezTo>
                    <a:pt x="736" y="133"/>
                    <a:pt x="750" y="123"/>
                    <a:pt x="762" y="114"/>
                  </a:cubicBezTo>
                  <a:cubicBezTo>
                    <a:pt x="791" y="92"/>
                    <a:pt x="832" y="96"/>
                    <a:pt x="857" y="121"/>
                  </a:cubicBezTo>
                  <a:cubicBezTo>
                    <a:pt x="920" y="184"/>
                    <a:pt x="920" y="184"/>
                    <a:pt x="920" y="184"/>
                  </a:cubicBezTo>
                  <a:cubicBezTo>
                    <a:pt x="945" y="209"/>
                    <a:pt x="949" y="250"/>
                    <a:pt x="927" y="278"/>
                  </a:cubicBezTo>
                  <a:cubicBezTo>
                    <a:pt x="918" y="291"/>
                    <a:pt x="908" y="305"/>
                    <a:pt x="898" y="318"/>
                  </a:cubicBezTo>
                  <a:cubicBezTo>
                    <a:pt x="912" y="343"/>
                    <a:pt x="923" y="369"/>
                    <a:pt x="931" y="397"/>
                  </a:cubicBezTo>
                  <a:cubicBezTo>
                    <a:pt x="947" y="399"/>
                    <a:pt x="963" y="401"/>
                    <a:pt x="979" y="404"/>
                  </a:cubicBezTo>
                  <a:cubicBezTo>
                    <a:pt x="1014" y="409"/>
                    <a:pt x="1041" y="440"/>
                    <a:pt x="1041" y="476"/>
                  </a:cubicBezTo>
                  <a:cubicBezTo>
                    <a:pt x="1041" y="565"/>
                    <a:pt x="1041" y="565"/>
                    <a:pt x="1041" y="565"/>
                  </a:cubicBezTo>
                  <a:cubicBezTo>
                    <a:pt x="1041" y="601"/>
                    <a:pt x="1014" y="632"/>
                    <a:pt x="979" y="637"/>
                  </a:cubicBezTo>
                  <a:cubicBezTo>
                    <a:pt x="963" y="639"/>
                    <a:pt x="947" y="642"/>
                    <a:pt x="931" y="644"/>
                  </a:cubicBezTo>
                  <a:cubicBezTo>
                    <a:pt x="923" y="671"/>
                    <a:pt x="911" y="698"/>
                    <a:pt x="898" y="723"/>
                  </a:cubicBezTo>
                  <a:cubicBezTo>
                    <a:pt x="908" y="736"/>
                    <a:pt x="918" y="749"/>
                    <a:pt x="927" y="762"/>
                  </a:cubicBezTo>
                  <a:cubicBezTo>
                    <a:pt x="949" y="791"/>
                    <a:pt x="945" y="831"/>
                    <a:pt x="920" y="857"/>
                  </a:cubicBezTo>
                  <a:cubicBezTo>
                    <a:pt x="857" y="920"/>
                    <a:pt x="857" y="920"/>
                    <a:pt x="857" y="920"/>
                  </a:cubicBezTo>
                  <a:cubicBezTo>
                    <a:pt x="832" y="945"/>
                    <a:pt x="791" y="948"/>
                    <a:pt x="762" y="927"/>
                  </a:cubicBezTo>
                  <a:cubicBezTo>
                    <a:pt x="750" y="917"/>
                    <a:pt x="736" y="907"/>
                    <a:pt x="723" y="898"/>
                  </a:cubicBezTo>
                  <a:cubicBezTo>
                    <a:pt x="698" y="911"/>
                    <a:pt x="672" y="922"/>
                    <a:pt x="644" y="930"/>
                  </a:cubicBezTo>
                  <a:cubicBezTo>
                    <a:pt x="642" y="947"/>
                    <a:pt x="640" y="963"/>
                    <a:pt x="637" y="979"/>
                  </a:cubicBezTo>
                  <a:cubicBezTo>
                    <a:pt x="632" y="1014"/>
                    <a:pt x="601" y="1041"/>
                    <a:pt x="565" y="1041"/>
                  </a:cubicBezTo>
                  <a:close/>
                  <a:moveTo>
                    <a:pt x="488" y="954"/>
                  </a:moveTo>
                  <a:cubicBezTo>
                    <a:pt x="553" y="954"/>
                    <a:pt x="553" y="954"/>
                    <a:pt x="553" y="954"/>
                  </a:cubicBezTo>
                  <a:cubicBezTo>
                    <a:pt x="555" y="939"/>
                    <a:pt x="557" y="924"/>
                    <a:pt x="559" y="910"/>
                  </a:cubicBezTo>
                  <a:cubicBezTo>
                    <a:pt x="563" y="881"/>
                    <a:pt x="583" y="857"/>
                    <a:pt x="612" y="849"/>
                  </a:cubicBezTo>
                  <a:cubicBezTo>
                    <a:pt x="639" y="842"/>
                    <a:pt x="665" y="831"/>
                    <a:pt x="689" y="817"/>
                  </a:cubicBezTo>
                  <a:cubicBezTo>
                    <a:pt x="714" y="803"/>
                    <a:pt x="746" y="805"/>
                    <a:pt x="769" y="823"/>
                  </a:cubicBezTo>
                  <a:cubicBezTo>
                    <a:pt x="781" y="832"/>
                    <a:pt x="793" y="841"/>
                    <a:pt x="804" y="849"/>
                  </a:cubicBezTo>
                  <a:cubicBezTo>
                    <a:pt x="850" y="804"/>
                    <a:pt x="850" y="804"/>
                    <a:pt x="850" y="804"/>
                  </a:cubicBezTo>
                  <a:cubicBezTo>
                    <a:pt x="841" y="792"/>
                    <a:pt x="832" y="780"/>
                    <a:pt x="823" y="769"/>
                  </a:cubicBezTo>
                  <a:cubicBezTo>
                    <a:pt x="805" y="745"/>
                    <a:pt x="803" y="714"/>
                    <a:pt x="817" y="688"/>
                  </a:cubicBezTo>
                  <a:cubicBezTo>
                    <a:pt x="831" y="664"/>
                    <a:pt x="842" y="638"/>
                    <a:pt x="850" y="611"/>
                  </a:cubicBezTo>
                  <a:cubicBezTo>
                    <a:pt x="857" y="583"/>
                    <a:pt x="881" y="562"/>
                    <a:pt x="910" y="559"/>
                  </a:cubicBezTo>
                  <a:cubicBezTo>
                    <a:pt x="925" y="557"/>
                    <a:pt x="940" y="555"/>
                    <a:pt x="954" y="553"/>
                  </a:cubicBezTo>
                  <a:cubicBezTo>
                    <a:pt x="954" y="488"/>
                    <a:pt x="954" y="488"/>
                    <a:pt x="954" y="488"/>
                  </a:cubicBezTo>
                  <a:cubicBezTo>
                    <a:pt x="940" y="486"/>
                    <a:pt x="925" y="484"/>
                    <a:pt x="910" y="482"/>
                  </a:cubicBezTo>
                  <a:cubicBezTo>
                    <a:pt x="881" y="478"/>
                    <a:pt x="857" y="458"/>
                    <a:pt x="850" y="429"/>
                  </a:cubicBezTo>
                  <a:cubicBezTo>
                    <a:pt x="842" y="402"/>
                    <a:pt x="831" y="376"/>
                    <a:pt x="817" y="352"/>
                  </a:cubicBezTo>
                  <a:cubicBezTo>
                    <a:pt x="803" y="327"/>
                    <a:pt x="805" y="295"/>
                    <a:pt x="823" y="272"/>
                  </a:cubicBezTo>
                  <a:cubicBezTo>
                    <a:pt x="832" y="260"/>
                    <a:pt x="841" y="248"/>
                    <a:pt x="850" y="237"/>
                  </a:cubicBezTo>
                  <a:cubicBezTo>
                    <a:pt x="804" y="191"/>
                    <a:pt x="804" y="191"/>
                    <a:pt x="804" y="191"/>
                  </a:cubicBezTo>
                  <a:cubicBezTo>
                    <a:pt x="793" y="200"/>
                    <a:pt x="781" y="209"/>
                    <a:pt x="769" y="218"/>
                  </a:cubicBezTo>
                  <a:cubicBezTo>
                    <a:pt x="746" y="236"/>
                    <a:pt x="714" y="238"/>
                    <a:pt x="689" y="224"/>
                  </a:cubicBezTo>
                  <a:cubicBezTo>
                    <a:pt x="665" y="210"/>
                    <a:pt x="639" y="199"/>
                    <a:pt x="612" y="191"/>
                  </a:cubicBezTo>
                  <a:cubicBezTo>
                    <a:pt x="583" y="184"/>
                    <a:pt x="563" y="160"/>
                    <a:pt x="559" y="131"/>
                  </a:cubicBezTo>
                  <a:cubicBezTo>
                    <a:pt x="557" y="116"/>
                    <a:pt x="555" y="101"/>
                    <a:pt x="553" y="87"/>
                  </a:cubicBezTo>
                  <a:cubicBezTo>
                    <a:pt x="488" y="87"/>
                    <a:pt x="488" y="87"/>
                    <a:pt x="488" y="87"/>
                  </a:cubicBezTo>
                  <a:cubicBezTo>
                    <a:pt x="486" y="101"/>
                    <a:pt x="484" y="116"/>
                    <a:pt x="482" y="131"/>
                  </a:cubicBezTo>
                  <a:cubicBezTo>
                    <a:pt x="479" y="160"/>
                    <a:pt x="458" y="184"/>
                    <a:pt x="430" y="191"/>
                  </a:cubicBezTo>
                  <a:cubicBezTo>
                    <a:pt x="403" y="199"/>
                    <a:pt x="377" y="210"/>
                    <a:pt x="353" y="224"/>
                  </a:cubicBezTo>
                  <a:cubicBezTo>
                    <a:pt x="327" y="238"/>
                    <a:pt x="296" y="236"/>
                    <a:pt x="272" y="218"/>
                  </a:cubicBezTo>
                  <a:cubicBezTo>
                    <a:pt x="261" y="209"/>
                    <a:pt x="249" y="200"/>
                    <a:pt x="237" y="191"/>
                  </a:cubicBezTo>
                  <a:cubicBezTo>
                    <a:pt x="192" y="237"/>
                    <a:pt x="192" y="237"/>
                    <a:pt x="192" y="237"/>
                  </a:cubicBezTo>
                  <a:cubicBezTo>
                    <a:pt x="200" y="248"/>
                    <a:pt x="209" y="260"/>
                    <a:pt x="218" y="272"/>
                  </a:cubicBezTo>
                  <a:cubicBezTo>
                    <a:pt x="236" y="295"/>
                    <a:pt x="238" y="327"/>
                    <a:pt x="224" y="352"/>
                  </a:cubicBezTo>
                  <a:cubicBezTo>
                    <a:pt x="210" y="376"/>
                    <a:pt x="199" y="402"/>
                    <a:pt x="192" y="429"/>
                  </a:cubicBezTo>
                  <a:cubicBezTo>
                    <a:pt x="184" y="458"/>
                    <a:pt x="160" y="478"/>
                    <a:pt x="131" y="482"/>
                  </a:cubicBezTo>
                  <a:cubicBezTo>
                    <a:pt x="117" y="484"/>
                    <a:pt x="102" y="486"/>
                    <a:pt x="87" y="488"/>
                  </a:cubicBezTo>
                  <a:cubicBezTo>
                    <a:pt x="87" y="553"/>
                    <a:pt x="87" y="553"/>
                    <a:pt x="87" y="553"/>
                  </a:cubicBezTo>
                  <a:cubicBezTo>
                    <a:pt x="102" y="555"/>
                    <a:pt x="117" y="557"/>
                    <a:pt x="131" y="559"/>
                  </a:cubicBezTo>
                  <a:cubicBezTo>
                    <a:pt x="160" y="562"/>
                    <a:pt x="184" y="583"/>
                    <a:pt x="192" y="611"/>
                  </a:cubicBezTo>
                  <a:cubicBezTo>
                    <a:pt x="199" y="638"/>
                    <a:pt x="210" y="664"/>
                    <a:pt x="224" y="688"/>
                  </a:cubicBezTo>
                  <a:cubicBezTo>
                    <a:pt x="238" y="714"/>
                    <a:pt x="236" y="745"/>
                    <a:pt x="218" y="769"/>
                  </a:cubicBezTo>
                  <a:cubicBezTo>
                    <a:pt x="209" y="780"/>
                    <a:pt x="200" y="792"/>
                    <a:pt x="192" y="804"/>
                  </a:cubicBezTo>
                  <a:cubicBezTo>
                    <a:pt x="237" y="849"/>
                    <a:pt x="237" y="849"/>
                    <a:pt x="237" y="849"/>
                  </a:cubicBezTo>
                  <a:cubicBezTo>
                    <a:pt x="249" y="841"/>
                    <a:pt x="261" y="832"/>
                    <a:pt x="272" y="823"/>
                  </a:cubicBezTo>
                  <a:cubicBezTo>
                    <a:pt x="296" y="805"/>
                    <a:pt x="327" y="803"/>
                    <a:pt x="353" y="817"/>
                  </a:cubicBezTo>
                  <a:cubicBezTo>
                    <a:pt x="377" y="831"/>
                    <a:pt x="403" y="842"/>
                    <a:pt x="430" y="849"/>
                  </a:cubicBezTo>
                  <a:cubicBezTo>
                    <a:pt x="458" y="857"/>
                    <a:pt x="479" y="881"/>
                    <a:pt x="482" y="910"/>
                  </a:cubicBezTo>
                  <a:cubicBezTo>
                    <a:pt x="484" y="924"/>
                    <a:pt x="486" y="939"/>
                    <a:pt x="488" y="95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49" name="Freeform 21">
              <a:extLst>
                <a:ext uri="{FF2B5EF4-FFF2-40B4-BE49-F238E27FC236}">
                  <a16:creationId xmlns:a16="http://schemas.microsoft.com/office/drawing/2014/main" id="{7D6E5A42-7827-46BC-8E06-B1C6ADC144F6}"/>
                </a:ext>
              </a:extLst>
            </p:cNvPr>
            <p:cNvSpPr>
              <a:spLocks noEditPoints="1"/>
            </p:cNvSpPr>
            <p:nvPr/>
          </p:nvSpPr>
          <p:spPr bwMode="auto">
            <a:xfrm>
              <a:off x="7000875" y="9717088"/>
              <a:ext cx="1179512" cy="1179513"/>
            </a:xfrm>
            <a:custGeom>
              <a:avLst/>
              <a:gdLst>
                <a:gd name="T0" fmla="*/ 186 w 371"/>
                <a:gd name="T1" fmla="*/ 371 h 371"/>
                <a:gd name="T2" fmla="*/ 0 w 371"/>
                <a:gd name="T3" fmla="*/ 185 h 371"/>
                <a:gd name="T4" fmla="*/ 186 w 371"/>
                <a:gd name="T5" fmla="*/ 0 h 371"/>
                <a:gd name="T6" fmla="*/ 371 w 371"/>
                <a:gd name="T7" fmla="*/ 185 h 371"/>
                <a:gd name="T8" fmla="*/ 186 w 371"/>
                <a:gd name="T9" fmla="*/ 371 h 371"/>
                <a:gd name="T10" fmla="*/ 186 w 371"/>
                <a:gd name="T11" fmla="*/ 82 h 371"/>
                <a:gd name="T12" fmla="*/ 83 w 371"/>
                <a:gd name="T13" fmla="*/ 185 h 371"/>
                <a:gd name="T14" fmla="*/ 186 w 371"/>
                <a:gd name="T15" fmla="*/ 288 h 371"/>
                <a:gd name="T16" fmla="*/ 289 w 371"/>
                <a:gd name="T17" fmla="*/ 185 h 371"/>
                <a:gd name="T18" fmla="*/ 186 w 371"/>
                <a:gd name="T19" fmla="*/ 82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 h="371">
                  <a:moveTo>
                    <a:pt x="186" y="371"/>
                  </a:moveTo>
                  <a:cubicBezTo>
                    <a:pt x="83" y="371"/>
                    <a:pt x="0" y="288"/>
                    <a:pt x="0" y="185"/>
                  </a:cubicBezTo>
                  <a:cubicBezTo>
                    <a:pt x="0" y="83"/>
                    <a:pt x="83" y="0"/>
                    <a:pt x="186" y="0"/>
                  </a:cubicBezTo>
                  <a:cubicBezTo>
                    <a:pt x="288" y="0"/>
                    <a:pt x="371" y="83"/>
                    <a:pt x="371" y="185"/>
                  </a:cubicBezTo>
                  <a:cubicBezTo>
                    <a:pt x="371" y="288"/>
                    <a:pt x="288" y="371"/>
                    <a:pt x="186" y="371"/>
                  </a:cubicBezTo>
                  <a:close/>
                  <a:moveTo>
                    <a:pt x="186" y="82"/>
                  </a:moveTo>
                  <a:cubicBezTo>
                    <a:pt x="129" y="82"/>
                    <a:pt x="83" y="128"/>
                    <a:pt x="83" y="185"/>
                  </a:cubicBezTo>
                  <a:cubicBezTo>
                    <a:pt x="83" y="242"/>
                    <a:pt x="129" y="288"/>
                    <a:pt x="186" y="288"/>
                  </a:cubicBezTo>
                  <a:cubicBezTo>
                    <a:pt x="243" y="288"/>
                    <a:pt x="289" y="242"/>
                    <a:pt x="289" y="185"/>
                  </a:cubicBezTo>
                  <a:cubicBezTo>
                    <a:pt x="289" y="128"/>
                    <a:pt x="243" y="82"/>
                    <a:pt x="186" y="8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grpSp>
      <p:grpSp>
        <p:nvGrpSpPr>
          <p:cNvPr id="50" name="Group 72">
            <a:extLst>
              <a:ext uri="{FF2B5EF4-FFF2-40B4-BE49-F238E27FC236}">
                <a16:creationId xmlns:a16="http://schemas.microsoft.com/office/drawing/2014/main" id="{284DC9F7-878D-459F-9009-FF1B2A351836}"/>
              </a:ext>
            </a:extLst>
          </p:cNvPr>
          <p:cNvGrpSpPr/>
          <p:nvPr/>
        </p:nvGrpSpPr>
        <p:grpSpPr>
          <a:xfrm>
            <a:off x="7855888" y="2988196"/>
            <a:ext cx="1044790" cy="1100135"/>
            <a:chOff x="5995988" y="2712903"/>
            <a:chExt cx="2457450" cy="2587625"/>
          </a:xfrm>
          <a:solidFill>
            <a:schemeClr val="tx1"/>
          </a:solidFill>
        </p:grpSpPr>
        <p:sp>
          <p:nvSpPr>
            <p:cNvPr id="51" name="Freeform 6">
              <a:extLst>
                <a:ext uri="{FF2B5EF4-FFF2-40B4-BE49-F238E27FC236}">
                  <a16:creationId xmlns:a16="http://schemas.microsoft.com/office/drawing/2014/main" id="{A78552DB-01E0-4278-B190-55483464596A}"/>
                </a:ext>
              </a:extLst>
            </p:cNvPr>
            <p:cNvSpPr>
              <a:spLocks/>
            </p:cNvSpPr>
            <p:nvPr/>
          </p:nvSpPr>
          <p:spPr bwMode="auto">
            <a:xfrm>
              <a:off x="5995988" y="2712903"/>
              <a:ext cx="2457450" cy="2587625"/>
            </a:xfrm>
            <a:custGeom>
              <a:avLst/>
              <a:gdLst>
                <a:gd name="T0" fmla="*/ 707 w 771"/>
                <a:gd name="T1" fmla="*/ 219 h 812"/>
                <a:gd name="T2" fmla="*/ 760 w 771"/>
                <a:gd name="T3" fmla="*/ 369 h 812"/>
                <a:gd name="T4" fmla="*/ 685 w 771"/>
                <a:gd name="T5" fmla="*/ 634 h 812"/>
                <a:gd name="T6" fmla="*/ 197 w 771"/>
                <a:gd name="T7" fmla="*/ 707 h 812"/>
                <a:gd name="T8" fmla="*/ 97 w 771"/>
                <a:gd name="T9" fmla="*/ 220 h 812"/>
                <a:gd name="T10" fmla="*/ 594 w 771"/>
                <a:gd name="T11" fmla="*/ 106 h 812"/>
                <a:gd name="T12" fmla="*/ 552 w 771"/>
                <a:gd name="T13" fmla="*/ 147 h 812"/>
                <a:gd name="T14" fmla="*/ 509 w 771"/>
                <a:gd name="T15" fmla="*/ 128 h 812"/>
                <a:gd name="T16" fmla="*/ 454 w 771"/>
                <a:gd name="T17" fmla="*/ 113 h 812"/>
                <a:gd name="T18" fmla="*/ 372 w 771"/>
                <a:gd name="T19" fmla="*/ 110 h 812"/>
                <a:gd name="T20" fmla="*/ 241 w 771"/>
                <a:gd name="T21" fmla="*/ 155 h 812"/>
                <a:gd name="T22" fmla="*/ 147 w 771"/>
                <a:gd name="T23" fmla="*/ 249 h 812"/>
                <a:gd name="T24" fmla="*/ 115 w 771"/>
                <a:gd name="T25" fmla="*/ 317 h 812"/>
                <a:gd name="T26" fmla="*/ 103 w 771"/>
                <a:gd name="T27" fmla="*/ 366 h 812"/>
                <a:gd name="T28" fmla="*/ 102 w 771"/>
                <a:gd name="T29" fmla="*/ 450 h 812"/>
                <a:gd name="T30" fmla="*/ 124 w 771"/>
                <a:gd name="T31" fmla="*/ 528 h 812"/>
                <a:gd name="T32" fmla="*/ 209 w 771"/>
                <a:gd name="T33" fmla="*/ 643 h 812"/>
                <a:gd name="T34" fmla="*/ 295 w 771"/>
                <a:gd name="T35" fmla="*/ 694 h 812"/>
                <a:gd name="T36" fmla="*/ 357 w 771"/>
                <a:gd name="T37" fmla="*/ 710 h 812"/>
                <a:gd name="T38" fmla="*/ 439 w 771"/>
                <a:gd name="T39" fmla="*/ 711 h 812"/>
                <a:gd name="T40" fmla="*/ 512 w 771"/>
                <a:gd name="T41" fmla="*/ 693 h 812"/>
                <a:gd name="T42" fmla="*/ 585 w 771"/>
                <a:gd name="T43" fmla="*/ 652 h 812"/>
                <a:gd name="T44" fmla="*/ 644 w 771"/>
                <a:gd name="T45" fmla="*/ 592 h 812"/>
                <a:gd name="T46" fmla="*/ 677 w 771"/>
                <a:gd name="T47" fmla="*/ 536 h 812"/>
                <a:gd name="T48" fmla="*/ 696 w 771"/>
                <a:gd name="T49" fmla="*/ 482 h 812"/>
                <a:gd name="T50" fmla="*/ 704 w 771"/>
                <a:gd name="T51" fmla="*/ 432 h 812"/>
                <a:gd name="T52" fmla="*/ 702 w 771"/>
                <a:gd name="T53" fmla="*/ 374 h 812"/>
                <a:gd name="T54" fmla="*/ 695 w 771"/>
                <a:gd name="T55" fmla="*/ 334 h 812"/>
                <a:gd name="T56" fmla="*/ 666 w 771"/>
                <a:gd name="T57" fmla="*/ 264 h 812"/>
                <a:gd name="T58" fmla="*/ 667 w 771"/>
                <a:gd name="T59" fmla="*/ 258 h 812"/>
                <a:gd name="T60" fmla="*/ 703 w 771"/>
                <a:gd name="T61" fmla="*/ 222 h 812"/>
                <a:gd name="T62" fmla="*/ 707 w 771"/>
                <a:gd name="T63" fmla="*/ 219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1" h="812">
                  <a:moveTo>
                    <a:pt x="707" y="219"/>
                  </a:moveTo>
                  <a:cubicBezTo>
                    <a:pt x="736" y="265"/>
                    <a:pt x="754" y="315"/>
                    <a:pt x="760" y="369"/>
                  </a:cubicBezTo>
                  <a:cubicBezTo>
                    <a:pt x="771" y="467"/>
                    <a:pt x="746" y="557"/>
                    <a:pt x="685" y="634"/>
                  </a:cubicBezTo>
                  <a:cubicBezTo>
                    <a:pt x="561" y="789"/>
                    <a:pt x="347" y="812"/>
                    <a:pt x="197" y="707"/>
                  </a:cubicBezTo>
                  <a:cubicBezTo>
                    <a:pt x="31" y="591"/>
                    <a:pt x="0" y="374"/>
                    <a:pt x="97" y="220"/>
                  </a:cubicBezTo>
                  <a:cubicBezTo>
                    <a:pt x="203" y="52"/>
                    <a:pt x="424" y="0"/>
                    <a:pt x="594" y="106"/>
                  </a:cubicBezTo>
                  <a:cubicBezTo>
                    <a:pt x="580" y="120"/>
                    <a:pt x="566" y="134"/>
                    <a:pt x="552" y="147"/>
                  </a:cubicBezTo>
                  <a:cubicBezTo>
                    <a:pt x="538" y="141"/>
                    <a:pt x="523" y="134"/>
                    <a:pt x="509" y="128"/>
                  </a:cubicBezTo>
                  <a:cubicBezTo>
                    <a:pt x="491" y="121"/>
                    <a:pt x="473" y="116"/>
                    <a:pt x="454" y="113"/>
                  </a:cubicBezTo>
                  <a:cubicBezTo>
                    <a:pt x="427" y="108"/>
                    <a:pt x="399" y="107"/>
                    <a:pt x="372" y="110"/>
                  </a:cubicBezTo>
                  <a:cubicBezTo>
                    <a:pt x="325" y="115"/>
                    <a:pt x="281" y="130"/>
                    <a:pt x="241" y="155"/>
                  </a:cubicBezTo>
                  <a:cubicBezTo>
                    <a:pt x="203" y="179"/>
                    <a:pt x="171" y="211"/>
                    <a:pt x="147" y="249"/>
                  </a:cubicBezTo>
                  <a:cubicBezTo>
                    <a:pt x="134" y="270"/>
                    <a:pt x="123" y="293"/>
                    <a:pt x="115" y="317"/>
                  </a:cubicBezTo>
                  <a:cubicBezTo>
                    <a:pt x="110" y="333"/>
                    <a:pt x="106" y="350"/>
                    <a:pt x="103" y="366"/>
                  </a:cubicBezTo>
                  <a:cubicBezTo>
                    <a:pt x="99" y="394"/>
                    <a:pt x="99" y="422"/>
                    <a:pt x="102" y="450"/>
                  </a:cubicBezTo>
                  <a:cubicBezTo>
                    <a:pt x="105" y="477"/>
                    <a:pt x="113" y="503"/>
                    <a:pt x="124" y="528"/>
                  </a:cubicBezTo>
                  <a:cubicBezTo>
                    <a:pt x="143" y="574"/>
                    <a:pt x="171" y="612"/>
                    <a:pt x="209" y="643"/>
                  </a:cubicBezTo>
                  <a:cubicBezTo>
                    <a:pt x="235" y="665"/>
                    <a:pt x="263" y="682"/>
                    <a:pt x="295" y="694"/>
                  </a:cubicBezTo>
                  <a:cubicBezTo>
                    <a:pt x="315" y="701"/>
                    <a:pt x="336" y="707"/>
                    <a:pt x="357" y="710"/>
                  </a:cubicBezTo>
                  <a:cubicBezTo>
                    <a:pt x="384" y="714"/>
                    <a:pt x="412" y="715"/>
                    <a:pt x="439" y="711"/>
                  </a:cubicBezTo>
                  <a:cubicBezTo>
                    <a:pt x="464" y="708"/>
                    <a:pt x="488" y="702"/>
                    <a:pt x="512" y="693"/>
                  </a:cubicBezTo>
                  <a:cubicBezTo>
                    <a:pt x="538" y="683"/>
                    <a:pt x="563" y="669"/>
                    <a:pt x="585" y="652"/>
                  </a:cubicBezTo>
                  <a:cubicBezTo>
                    <a:pt x="607" y="635"/>
                    <a:pt x="627" y="615"/>
                    <a:pt x="644" y="592"/>
                  </a:cubicBezTo>
                  <a:cubicBezTo>
                    <a:pt x="657" y="575"/>
                    <a:pt x="668" y="556"/>
                    <a:pt x="677" y="536"/>
                  </a:cubicBezTo>
                  <a:cubicBezTo>
                    <a:pt x="686" y="519"/>
                    <a:pt x="692" y="501"/>
                    <a:pt x="696" y="482"/>
                  </a:cubicBezTo>
                  <a:cubicBezTo>
                    <a:pt x="700" y="465"/>
                    <a:pt x="703" y="449"/>
                    <a:pt x="704" y="432"/>
                  </a:cubicBezTo>
                  <a:cubicBezTo>
                    <a:pt x="704" y="413"/>
                    <a:pt x="704" y="393"/>
                    <a:pt x="702" y="374"/>
                  </a:cubicBezTo>
                  <a:cubicBezTo>
                    <a:pt x="701" y="361"/>
                    <a:pt x="698" y="347"/>
                    <a:pt x="695" y="334"/>
                  </a:cubicBezTo>
                  <a:cubicBezTo>
                    <a:pt x="689" y="310"/>
                    <a:pt x="679" y="286"/>
                    <a:pt x="666" y="264"/>
                  </a:cubicBezTo>
                  <a:cubicBezTo>
                    <a:pt x="665" y="262"/>
                    <a:pt x="665" y="260"/>
                    <a:pt x="667" y="258"/>
                  </a:cubicBezTo>
                  <a:cubicBezTo>
                    <a:pt x="680" y="246"/>
                    <a:pt x="691" y="234"/>
                    <a:pt x="703" y="222"/>
                  </a:cubicBezTo>
                  <a:cubicBezTo>
                    <a:pt x="704" y="221"/>
                    <a:pt x="705" y="220"/>
                    <a:pt x="707" y="21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52" name="Freeform 7">
              <a:extLst>
                <a:ext uri="{FF2B5EF4-FFF2-40B4-BE49-F238E27FC236}">
                  <a16:creationId xmlns:a16="http://schemas.microsoft.com/office/drawing/2014/main" id="{0577D370-8EE0-4357-8A45-39AA6F30CCD2}"/>
                </a:ext>
              </a:extLst>
            </p:cNvPr>
            <p:cNvSpPr>
              <a:spLocks/>
            </p:cNvSpPr>
            <p:nvPr/>
          </p:nvSpPr>
          <p:spPr bwMode="auto">
            <a:xfrm>
              <a:off x="6515101" y="3270116"/>
              <a:ext cx="1450975" cy="1435100"/>
            </a:xfrm>
            <a:custGeom>
              <a:avLst/>
              <a:gdLst>
                <a:gd name="T0" fmla="*/ 350 w 455"/>
                <a:gd name="T1" fmla="*/ 54 h 450"/>
                <a:gd name="T2" fmla="*/ 311 w 455"/>
                <a:gd name="T3" fmla="*/ 93 h 450"/>
                <a:gd name="T4" fmla="*/ 305 w 455"/>
                <a:gd name="T5" fmla="*/ 94 h 450"/>
                <a:gd name="T6" fmla="*/ 262 w 455"/>
                <a:gd name="T7" fmla="*/ 81 h 450"/>
                <a:gd name="T8" fmla="*/ 210 w 455"/>
                <a:gd name="T9" fmla="*/ 82 h 450"/>
                <a:gd name="T10" fmla="*/ 148 w 455"/>
                <a:gd name="T11" fmla="*/ 109 h 450"/>
                <a:gd name="T12" fmla="*/ 103 w 455"/>
                <a:gd name="T13" fmla="*/ 160 h 450"/>
                <a:gd name="T14" fmla="*/ 84 w 455"/>
                <a:gd name="T15" fmla="*/ 216 h 450"/>
                <a:gd name="T16" fmla="*/ 90 w 455"/>
                <a:gd name="T17" fmla="*/ 283 h 450"/>
                <a:gd name="T18" fmla="*/ 154 w 455"/>
                <a:gd name="T19" fmla="*/ 367 h 450"/>
                <a:gd name="T20" fmla="*/ 225 w 455"/>
                <a:gd name="T21" fmla="*/ 392 h 450"/>
                <a:gd name="T22" fmla="*/ 302 w 455"/>
                <a:gd name="T23" fmla="*/ 379 h 450"/>
                <a:gd name="T24" fmla="*/ 364 w 455"/>
                <a:gd name="T25" fmla="*/ 330 h 450"/>
                <a:gd name="T26" fmla="*/ 391 w 455"/>
                <a:gd name="T27" fmla="*/ 273 h 450"/>
                <a:gd name="T28" fmla="*/ 395 w 455"/>
                <a:gd name="T29" fmla="*/ 223 h 450"/>
                <a:gd name="T30" fmla="*/ 380 w 455"/>
                <a:gd name="T31" fmla="*/ 167 h 450"/>
                <a:gd name="T32" fmla="*/ 422 w 455"/>
                <a:gd name="T33" fmla="*/ 125 h 450"/>
                <a:gd name="T34" fmla="*/ 453 w 455"/>
                <a:gd name="T35" fmla="*/ 242 h 450"/>
                <a:gd name="T36" fmla="*/ 418 w 455"/>
                <a:gd name="T37" fmla="*/ 354 h 450"/>
                <a:gd name="T38" fmla="*/ 235 w 455"/>
                <a:gd name="T39" fmla="*/ 450 h 450"/>
                <a:gd name="T40" fmla="*/ 85 w 455"/>
                <a:gd name="T41" fmla="*/ 385 h 450"/>
                <a:gd name="T42" fmla="*/ 95 w 455"/>
                <a:gd name="T43" fmla="*/ 78 h 450"/>
                <a:gd name="T44" fmla="*/ 350 w 455"/>
                <a:gd name="T45" fmla="*/ 54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5" h="450">
                  <a:moveTo>
                    <a:pt x="350" y="54"/>
                  </a:moveTo>
                  <a:cubicBezTo>
                    <a:pt x="337" y="67"/>
                    <a:pt x="324" y="80"/>
                    <a:pt x="311" y="93"/>
                  </a:cubicBezTo>
                  <a:cubicBezTo>
                    <a:pt x="310" y="94"/>
                    <a:pt x="307" y="95"/>
                    <a:pt x="305" y="94"/>
                  </a:cubicBezTo>
                  <a:cubicBezTo>
                    <a:pt x="292" y="87"/>
                    <a:pt x="277" y="83"/>
                    <a:pt x="262" y="81"/>
                  </a:cubicBezTo>
                  <a:cubicBezTo>
                    <a:pt x="244" y="79"/>
                    <a:pt x="227" y="79"/>
                    <a:pt x="210" y="82"/>
                  </a:cubicBezTo>
                  <a:cubicBezTo>
                    <a:pt x="187" y="87"/>
                    <a:pt x="166" y="96"/>
                    <a:pt x="148" y="109"/>
                  </a:cubicBezTo>
                  <a:cubicBezTo>
                    <a:pt x="129" y="123"/>
                    <a:pt x="114" y="140"/>
                    <a:pt x="103" y="160"/>
                  </a:cubicBezTo>
                  <a:cubicBezTo>
                    <a:pt x="93" y="178"/>
                    <a:pt x="87" y="196"/>
                    <a:pt x="84" y="216"/>
                  </a:cubicBezTo>
                  <a:cubicBezTo>
                    <a:pt x="81" y="239"/>
                    <a:pt x="83" y="261"/>
                    <a:pt x="90" y="283"/>
                  </a:cubicBezTo>
                  <a:cubicBezTo>
                    <a:pt x="101" y="319"/>
                    <a:pt x="123" y="347"/>
                    <a:pt x="154" y="367"/>
                  </a:cubicBezTo>
                  <a:cubicBezTo>
                    <a:pt x="176" y="381"/>
                    <a:pt x="199" y="389"/>
                    <a:pt x="225" y="392"/>
                  </a:cubicBezTo>
                  <a:cubicBezTo>
                    <a:pt x="252" y="394"/>
                    <a:pt x="277" y="390"/>
                    <a:pt x="302" y="379"/>
                  </a:cubicBezTo>
                  <a:cubicBezTo>
                    <a:pt x="327" y="368"/>
                    <a:pt x="348" y="352"/>
                    <a:pt x="364" y="330"/>
                  </a:cubicBezTo>
                  <a:cubicBezTo>
                    <a:pt x="377" y="313"/>
                    <a:pt x="386" y="294"/>
                    <a:pt x="391" y="273"/>
                  </a:cubicBezTo>
                  <a:cubicBezTo>
                    <a:pt x="395" y="256"/>
                    <a:pt x="397" y="240"/>
                    <a:pt x="395" y="223"/>
                  </a:cubicBezTo>
                  <a:cubicBezTo>
                    <a:pt x="394" y="204"/>
                    <a:pt x="389" y="185"/>
                    <a:pt x="380" y="167"/>
                  </a:cubicBezTo>
                  <a:cubicBezTo>
                    <a:pt x="394" y="153"/>
                    <a:pt x="408" y="139"/>
                    <a:pt x="422" y="125"/>
                  </a:cubicBezTo>
                  <a:cubicBezTo>
                    <a:pt x="444" y="161"/>
                    <a:pt x="455" y="200"/>
                    <a:pt x="453" y="242"/>
                  </a:cubicBezTo>
                  <a:cubicBezTo>
                    <a:pt x="452" y="283"/>
                    <a:pt x="441" y="320"/>
                    <a:pt x="418" y="354"/>
                  </a:cubicBezTo>
                  <a:cubicBezTo>
                    <a:pt x="374" y="418"/>
                    <a:pt x="312" y="450"/>
                    <a:pt x="235" y="450"/>
                  </a:cubicBezTo>
                  <a:cubicBezTo>
                    <a:pt x="176" y="450"/>
                    <a:pt x="125" y="427"/>
                    <a:pt x="85" y="385"/>
                  </a:cubicBezTo>
                  <a:cubicBezTo>
                    <a:pt x="0" y="295"/>
                    <a:pt x="6" y="160"/>
                    <a:pt x="95" y="78"/>
                  </a:cubicBezTo>
                  <a:cubicBezTo>
                    <a:pt x="179" y="0"/>
                    <a:pt x="293" y="14"/>
                    <a:pt x="350" y="5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53" name="Freeform 8">
              <a:extLst>
                <a:ext uri="{FF2B5EF4-FFF2-40B4-BE49-F238E27FC236}">
                  <a16:creationId xmlns:a16="http://schemas.microsoft.com/office/drawing/2014/main" id="{A0518375-BB45-4633-A8F9-A1A7DE3B7C1F}"/>
                </a:ext>
              </a:extLst>
            </p:cNvPr>
            <p:cNvSpPr>
              <a:spLocks/>
            </p:cNvSpPr>
            <p:nvPr/>
          </p:nvSpPr>
          <p:spPr bwMode="auto">
            <a:xfrm>
              <a:off x="7040563" y="2874828"/>
              <a:ext cx="1381125" cy="1384300"/>
            </a:xfrm>
            <a:custGeom>
              <a:avLst/>
              <a:gdLst>
                <a:gd name="T0" fmla="*/ 363 w 433"/>
                <a:gd name="T1" fmla="*/ 0 h 434"/>
                <a:gd name="T2" fmla="*/ 363 w 433"/>
                <a:gd name="T3" fmla="*/ 71 h 434"/>
                <a:gd name="T4" fmla="*/ 432 w 433"/>
                <a:gd name="T5" fmla="*/ 71 h 434"/>
                <a:gd name="T6" fmla="*/ 433 w 433"/>
                <a:gd name="T7" fmla="*/ 73 h 434"/>
                <a:gd name="T8" fmla="*/ 408 w 433"/>
                <a:gd name="T9" fmla="*/ 98 h 434"/>
                <a:gd name="T10" fmla="*/ 303 w 433"/>
                <a:gd name="T11" fmla="*/ 203 h 434"/>
                <a:gd name="T12" fmla="*/ 292 w 433"/>
                <a:gd name="T13" fmla="*/ 207 h 434"/>
                <a:gd name="T14" fmla="*/ 262 w 433"/>
                <a:gd name="T15" fmla="*/ 208 h 434"/>
                <a:gd name="T16" fmla="*/ 255 w 433"/>
                <a:gd name="T17" fmla="*/ 210 h 434"/>
                <a:gd name="T18" fmla="*/ 176 w 433"/>
                <a:gd name="T19" fmla="*/ 289 h 434"/>
                <a:gd name="T20" fmla="*/ 141 w 433"/>
                <a:gd name="T21" fmla="*/ 325 h 434"/>
                <a:gd name="T22" fmla="*/ 140 w 433"/>
                <a:gd name="T23" fmla="*/ 330 h 434"/>
                <a:gd name="T24" fmla="*/ 146 w 433"/>
                <a:gd name="T25" fmla="*/ 354 h 434"/>
                <a:gd name="T26" fmla="*/ 121 w 433"/>
                <a:gd name="T27" fmla="*/ 415 h 434"/>
                <a:gd name="T28" fmla="*/ 67 w 433"/>
                <a:gd name="T29" fmla="*/ 432 h 434"/>
                <a:gd name="T30" fmla="*/ 12 w 433"/>
                <a:gd name="T31" fmla="*/ 397 h 434"/>
                <a:gd name="T32" fmla="*/ 4 w 433"/>
                <a:gd name="T33" fmla="*/ 342 h 434"/>
                <a:gd name="T34" fmla="*/ 46 w 433"/>
                <a:gd name="T35" fmla="*/ 294 h 434"/>
                <a:gd name="T36" fmla="*/ 105 w 433"/>
                <a:gd name="T37" fmla="*/ 295 h 434"/>
                <a:gd name="T38" fmla="*/ 110 w 433"/>
                <a:gd name="T39" fmla="*/ 293 h 434"/>
                <a:gd name="T40" fmla="*/ 191 w 433"/>
                <a:gd name="T41" fmla="*/ 213 h 434"/>
                <a:gd name="T42" fmla="*/ 223 w 433"/>
                <a:gd name="T43" fmla="*/ 181 h 434"/>
                <a:gd name="T44" fmla="*/ 227 w 433"/>
                <a:gd name="T45" fmla="*/ 171 h 434"/>
                <a:gd name="T46" fmla="*/ 227 w 433"/>
                <a:gd name="T47" fmla="*/ 143 h 434"/>
                <a:gd name="T48" fmla="*/ 231 w 433"/>
                <a:gd name="T49" fmla="*/ 131 h 434"/>
                <a:gd name="T50" fmla="*/ 360 w 433"/>
                <a:gd name="T51" fmla="*/ 3 h 434"/>
                <a:gd name="T52" fmla="*/ 363 w 433"/>
                <a:gd name="T53"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3" h="434">
                  <a:moveTo>
                    <a:pt x="363" y="0"/>
                  </a:moveTo>
                  <a:cubicBezTo>
                    <a:pt x="363" y="24"/>
                    <a:pt x="363" y="47"/>
                    <a:pt x="363" y="71"/>
                  </a:cubicBezTo>
                  <a:cubicBezTo>
                    <a:pt x="386" y="71"/>
                    <a:pt x="409" y="71"/>
                    <a:pt x="432" y="71"/>
                  </a:cubicBezTo>
                  <a:cubicBezTo>
                    <a:pt x="432" y="72"/>
                    <a:pt x="432" y="73"/>
                    <a:pt x="433" y="73"/>
                  </a:cubicBezTo>
                  <a:cubicBezTo>
                    <a:pt x="424" y="81"/>
                    <a:pt x="416" y="90"/>
                    <a:pt x="408" y="98"/>
                  </a:cubicBezTo>
                  <a:cubicBezTo>
                    <a:pt x="373" y="133"/>
                    <a:pt x="338" y="168"/>
                    <a:pt x="303" y="203"/>
                  </a:cubicBezTo>
                  <a:cubicBezTo>
                    <a:pt x="300" y="206"/>
                    <a:pt x="297" y="208"/>
                    <a:pt x="292" y="207"/>
                  </a:cubicBezTo>
                  <a:cubicBezTo>
                    <a:pt x="282" y="207"/>
                    <a:pt x="272" y="207"/>
                    <a:pt x="262" y="208"/>
                  </a:cubicBezTo>
                  <a:cubicBezTo>
                    <a:pt x="260" y="208"/>
                    <a:pt x="256" y="209"/>
                    <a:pt x="255" y="210"/>
                  </a:cubicBezTo>
                  <a:cubicBezTo>
                    <a:pt x="228" y="237"/>
                    <a:pt x="202" y="263"/>
                    <a:pt x="176" y="289"/>
                  </a:cubicBezTo>
                  <a:cubicBezTo>
                    <a:pt x="164" y="301"/>
                    <a:pt x="152" y="313"/>
                    <a:pt x="141" y="325"/>
                  </a:cubicBezTo>
                  <a:cubicBezTo>
                    <a:pt x="140" y="326"/>
                    <a:pt x="139" y="328"/>
                    <a:pt x="140" y="330"/>
                  </a:cubicBezTo>
                  <a:cubicBezTo>
                    <a:pt x="143" y="338"/>
                    <a:pt x="145" y="346"/>
                    <a:pt x="146" y="354"/>
                  </a:cubicBezTo>
                  <a:cubicBezTo>
                    <a:pt x="148" y="379"/>
                    <a:pt x="139" y="399"/>
                    <a:pt x="121" y="415"/>
                  </a:cubicBezTo>
                  <a:cubicBezTo>
                    <a:pt x="105" y="428"/>
                    <a:pt x="87" y="434"/>
                    <a:pt x="67" y="432"/>
                  </a:cubicBezTo>
                  <a:cubicBezTo>
                    <a:pt x="43" y="429"/>
                    <a:pt x="25" y="417"/>
                    <a:pt x="12" y="397"/>
                  </a:cubicBezTo>
                  <a:cubicBezTo>
                    <a:pt x="2" y="380"/>
                    <a:pt x="0" y="361"/>
                    <a:pt x="4" y="342"/>
                  </a:cubicBezTo>
                  <a:cubicBezTo>
                    <a:pt x="10" y="320"/>
                    <a:pt x="24" y="303"/>
                    <a:pt x="46" y="294"/>
                  </a:cubicBezTo>
                  <a:cubicBezTo>
                    <a:pt x="66" y="285"/>
                    <a:pt x="86" y="286"/>
                    <a:pt x="105" y="295"/>
                  </a:cubicBezTo>
                  <a:cubicBezTo>
                    <a:pt x="107" y="295"/>
                    <a:pt x="109" y="294"/>
                    <a:pt x="110" y="293"/>
                  </a:cubicBezTo>
                  <a:cubicBezTo>
                    <a:pt x="137" y="267"/>
                    <a:pt x="164" y="240"/>
                    <a:pt x="191" y="213"/>
                  </a:cubicBezTo>
                  <a:cubicBezTo>
                    <a:pt x="202" y="202"/>
                    <a:pt x="212" y="191"/>
                    <a:pt x="223" y="181"/>
                  </a:cubicBezTo>
                  <a:cubicBezTo>
                    <a:pt x="226" y="178"/>
                    <a:pt x="227" y="175"/>
                    <a:pt x="227" y="171"/>
                  </a:cubicBezTo>
                  <a:cubicBezTo>
                    <a:pt x="227" y="162"/>
                    <a:pt x="227" y="152"/>
                    <a:pt x="227" y="143"/>
                  </a:cubicBezTo>
                  <a:cubicBezTo>
                    <a:pt x="226" y="138"/>
                    <a:pt x="228" y="135"/>
                    <a:pt x="231" y="131"/>
                  </a:cubicBezTo>
                  <a:cubicBezTo>
                    <a:pt x="274" y="88"/>
                    <a:pt x="317" y="45"/>
                    <a:pt x="360" y="3"/>
                  </a:cubicBezTo>
                  <a:cubicBezTo>
                    <a:pt x="361" y="2"/>
                    <a:pt x="362" y="1"/>
                    <a:pt x="36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bg2">
                    <a:lumMod val="10000"/>
                  </a:schemeClr>
                </a:solidFill>
              </a:endParaRPr>
            </a:p>
          </p:txBody>
        </p:sp>
      </p:grpSp>
      <p:grpSp>
        <p:nvGrpSpPr>
          <p:cNvPr id="54" name="Group 76">
            <a:extLst>
              <a:ext uri="{FF2B5EF4-FFF2-40B4-BE49-F238E27FC236}">
                <a16:creationId xmlns:a16="http://schemas.microsoft.com/office/drawing/2014/main" id="{28354587-15BE-485C-ABC9-B39EDB3F7897}"/>
              </a:ext>
            </a:extLst>
          </p:cNvPr>
          <p:cNvGrpSpPr/>
          <p:nvPr/>
        </p:nvGrpSpPr>
        <p:grpSpPr>
          <a:xfrm>
            <a:off x="10220772" y="3108823"/>
            <a:ext cx="872443" cy="779839"/>
            <a:chOff x="5418138" y="4568825"/>
            <a:chExt cx="568325" cy="508001"/>
          </a:xfrm>
          <a:solidFill>
            <a:schemeClr val="tx1"/>
          </a:solidFill>
        </p:grpSpPr>
        <p:sp>
          <p:nvSpPr>
            <p:cNvPr id="55" name="Freeform 5">
              <a:extLst>
                <a:ext uri="{FF2B5EF4-FFF2-40B4-BE49-F238E27FC236}">
                  <a16:creationId xmlns:a16="http://schemas.microsoft.com/office/drawing/2014/main" id="{3186F017-67D4-4D67-953B-FF89B74C6E37}"/>
                </a:ext>
              </a:extLst>
            </p:cNvPr>
            <p:cNvSpPr>
              <a:spLocks/>
            </p:cNvSpPr>
            <p:nvPr/>
          </p:nvSpPr>
          <p:spPr bwMode="auto">
            <a:xfrm>
              <a:off x="5795963" y="4730750"/>
              <a:ext cx="128588" cy="346075"/>
            </a:xfrm>
            <a:custGeom>
              <a:avLst/>
              <a:gdLst>
                <a:gd name="T0" fmla="*/ 40 w 40"/>
                <a:gd name="T1" fmla="*/ 0 h 107"/>
                <a:gd name="T2" fmla="*/ 40 w 40"/>
                <a:gd name="T3" fmla="*/ 107 h 107"/>
                <a:gd name="T4" fmla="*/ 0 w 40"/>
                <a:gd name="T5" fmla="*/ 107 h 107"/>
                <a:gd name="T6" fmla="*/ 0 w 40"/>
                <a:gd name="T7" fmla="*/ 103 h 107"/>
                <a:gd name="T8" fmla="*/ 0 w 40"/>
                <a:gd name="T9" fmla="*/ 41 h 107"/>
                <a:gd name="T10" fmla="*/ 3 w 40"/>
                <a:gd name="T11" fmla="*/ 35 h 107"/>
                <a:gd name="T12" fmla="*/ 40 w 40"/>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40" h="107">
                  <a:moveTo>
                    <a:pt x="40" y="0"/>
                  </a:moveTo>
                  <a:cubicBezTo>
                    <a:pt x="40" y="107"/>
                    <a:pt x="40" y="107"/>
                    <a:pt x="40" y="107"/>
                  </a:cubicBezTo>
                  <a:cubicBezTo>
                    <a:pt x="40" y="107"/>
                    <a:pt x="14" y="107"/>
                    <a:pt x="0" y="107"/>
                  </a:cubicBezTo>
                  <a:cubicBezTo>
                    <a:pt x="0" y="106"/>
                    <a:pt x="0" y="104"/>
                    <a:pt x="0" y="103"/>
                  </a:cubicBezTo>
                  <a:cubicBezTo>
                    <a:pt x="0" y="82"/>
                    <a:pt x="0" y="62"/>
                    <a:pt x="0" y="41"/>
                  </a:cubicBezTo>
                  <a:cubicBezTo>
                    <a:pt x="0" y="39"/>
                    <a:pt x="1" y="36"/>
                    <a:pt x="3" y="35"/>
                  </a:cubicBezTo>
                  <a:cubicBezTo>
                    <a:pt x="14" y="24"/>
                    <a:pt x="40" y="0"/>
                    <a:pt x="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bg2">
                    <a:lumMod val="10000"/>
                  </a:schemeClr>
                </a:solidFill>
              </a:endParaRPr>
            </a:p>
          </p:txBody>
        </p:sp>
        <p:sp>
          <p:nvSpPr>
            <p:cNvPr id="56" name="Freeform 6">
              <a:extLst>
                <a:ext uri="{FF2B5EF4-FFF2-40B4-BE49-F238E27FC236}">
                  <a16:creationId xmlns:a16="http://schemas.microsoft.com/office/drawing/2014/main" id="{59207A04-C055-447E-B342-16DC846AD36C}"/>
                </a:ext>
              </a:extLst>
            </p:cNvPr>
            <p:cNvSpPr>
              <a:spLocks/>
            </p:cNvSpPr>
            <p:nvPr/>
          </p:nvSpPr>
          <p:spPr bwMode="auto">
            <a:xfrm>
              <a:off x="5418138" y="4568825"/>
              <a:ext cx="568325" cy="323850"/>
            </a:xfrm>
            <a:custGeom>
              <a:avLst/>
              <a:gdLst>
                <a:gd name="T0" fmla="*/ 81 w 176"/>
                <a:gd name="T1" fmla="*/ 80 h 100"/>
                <a:gd name="T2" fmla="*/ 143 w 176"/>
                <a:gd name="T3" fmla="*/ 22 h 100"/>
                <a:gd name="T4" fmla="*/ 139 w 176"/>
                <a:gd name="T5" fmla="*/ 17 h 100"/>
                <a:gd name="T6" fmla="*/ 141 w 176"/>
                <a:gd name="T7" fmla="*/ 8 h 100"/>
                <a:gd name="T8" fmla="*/ 168 w 176"/>
                <a:gd name="T9" fmla="*/ 1 h 100"/>
                <a:gd name="T10" fmla="*/ 175 w 176"/>
                <a:gd name="T11" fmla="*/ 9 h 100"/>
                <a:gd name="T12" fmla="*/ 168 w 176"/>
                <a:gd name="T13" fmla="*/ 34 h 100"/>
                <a:gd name="T14" fmla="*/ 158 w 176"/>
                <a:gd name="T15" fmla="*/ 37 h 100"/>
                <a:gd name="T16" fmla="*/ 154 w 176"/>
                <a:gd name="T17" fmla="*/ 31 h 100"/>
                <a:gd name="T18" fmla="*/ 134 w 176"/>
                <a:gd name="T19" fmla="*/ 49 h 100"/>
                <a:gd name="T20" fmla="*/ 84 w 176"/>
                <a:gd name="T21" fmla="*/ 96 h 100"/>
                <a:gd name="T22" fmla="*/ 77 w 176"/>
                <a:gd name="T23" fmla="*/ 96 h 100"/>
                <a:gd name="T24" fmla="*/ 51 w 176"/>
                <a:gd name="T25" fmla="*/ 70 h 100"/>
                <a:gd name="T26" fmla="*/ 44 w 176"/>
                <a:gd name="T27" fmla="*/ 69 h 100"/>
                <a:gd name="T28" fmla="*/ 10 w 176"/>
                <a:gd name="T29" fmla="*/ 100 h 100"/>
                <a:gd name="T30" fmla="*/ 9 w 176"/>
                <a:gd name="T31" fmla="*/ 100 h 100"/>
                <a:gd name="T32" fmla="*/ 10 w 176"/>
                <a:gd name="T33" fmla="*/ 82 h 100"/>
                <a:gd name="T34" fmla="*/ 45 w 176"/>
                <a:gd name="T35" fmla="*/ 50 h 100"/>
                <a:gd name="T36" fmla="*/ 51 w 176"/>
                <a:gd name="T37" fmla="*/ 50 h 100"/>
                <a:gd name="T38" fmla="*/ 79 w 176"/>
                <a:gd name="T39" fmla="*/ 78 h 100"/>
                <a:gd name="T40" fmla="*/ 81 w 176"/>
                <a:gd name="T41" fmla="*/ 8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100">
                  <a:moveTo>
                    <a:pt x="81" y="80"/>
                  </a:moveTo>
                  <a:cubicBezTo>
                    <a:pt x="102" y="60"/>
                    <a:pt x="122" y="41"/>
                    <a:pt x="143" y="22"/>
                  </a:cubicBezTo>
                  <a:cubicBezTo>
                    <a:pt x="141" y="20"/>
                    <a:pt x="140" y="19"/>
                    <a:pt x="139" y="17"/>
                  </a:cubicBezTo>
                  <a:cubicBezTo>
                    <a:pt x="135" y="14"/>
                    <a:pt x="136" y="10"/>
                    <a:pt x="141" y="8"/>
                  </a:cubicBezTo>
                  <a:cubicBezTo>
                    <a:pt x="150" y="6"/>
                    <a:pt x="159" y="3"/>
                    <a:pt x="168" y="1"/>
                  </a:cubicBezTo>
                  <a:cubicBezTo>
                    <a:pt x="173" y="0"/>
                    <a:pt x="176" y="3"/>
                    <a:pt x="175" y="9"/>
                  </a:cubicBezTo>
                  <a:cubicBezTo>
                    <a:pt x="173" y="17"/>
                    <a:pt x="170" y="26"/>
                    <a:pt x="168" y="34"/>
                  </a:cubicBezTo>
                  <a:cubicBezTo>
                    <a:pt x="166" y="40"/>
                    <a:pt x="163" y="41"/>
                    <a:pt x="158" y="37"/>
                  </a:cubicBezTo>
                  <a:cubicBezTo>
                    <a:pt x="157" y="35"/>
                    <a:pt x="155" y="33"/>
                    <a:pt x="154" y="31"/>
                  </a:cubicBezTo>
                  <a:cubicBezTo>
                    <a:pt x="147" y="38"/>
                    <a:pt x="140" y="44"/>
                    <a:pt x="134" y="49"/>
                  </a:cubicBezTo>
                  <a:cubicBezTo>
                    <a:pt x="117" y="65"/>
                    <a:pt x="100" y="80"/>
                    <a:pt x="84" y="96"/>
                  </a:cubicBezTo>
                  <a:cubicBezTo>
                    <a:pt x="81" y="99"/>
                    <a:pt x="79" y="98"/>
                    <a:pt x="77" y="96"/>
                  </a:cubicBezTo>
                  <a:cubicBezTo>
                    <a:pt x="68" y="87"/>
                    <a:pt x="59" y="78"/>
                    <a:pt x="51" y="70"/>
                  </a:cubicBezTo>
                  <a:cubicBezTo>
                    <a:pt x="48" y="67"/>
                    <a:pt x="47" y="67"/>
                    <a:pt x="44" y="69"/>
                  </a:cubicBezTo>
                  <a:cubicBezTo>
                    <a:pt x="33" y="80"/>
                    <a:pt x="21" y="90"/>
                    <a:pt x="10" y="100"/>
                  </a:cubicBezTo>
                  <a:cubicBezTo>
                    <a:pt x="9" y="100"/>
                    <a:pt x="9" y="100"/>
                    <a:pt x="9" y="100"/>
                  </a:cubicBezTo>
                  <a:cubicBezTo>
                    <a:pt x="0" y="90"/>
                    <a:pt x="0" y="90"/>
                    <a:pt x="10" y="82"/>
                  </a:cubicBezTo>
                  <a:cubicBezTo>
                    <a:pt x="21" y="71"/>
                    <a:pt x="33" y="61"/>
                    <a:pt x="45" y="50"/>
                  </a:cubicBezTo>
                  <a:cubicBezTo>
                    <a:pt x="47" y="48"/>
                    <a:pt x="49" y="48"/>
                    <a:pt x="51" y="50"/>
                  </a:cubicBezTo>
                  <a:cubicBezTo>
                    <a:pt x="60" y="60"/>
                    <a:pt x="70" y="69"/>
                    <a:pt x="79" y="78"/>
                  </a:cubicBezTo>
                  <a:cubicBezTo>
                    <a:pt x="80" y="79"/>
                    <a:pt x="80" y="79"/>
                    <a:pt x="81" y="8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bg2">
                    <a:lumMod val="10000"/>
                  </a:schemeClr>
                </a:solidFill>
              </a:endParaRPr>
            </a:p>
          </p:txBody>
        </p:sp>
        <p:sp>
          <p:nvSpPr>
            <p:cNvPr id="57" name="Freeform 7">
              <a:extLst>
                <a:ext uri="{FF2B5EF4-FFF2-40B4-BE49-F238E27FC236}">
                  <a16:creationId xmlns:a16="http://schemas.microsoft.com/office/drawing/2014/main" id="{FA9614DC-1E2F-47E8-94B1-51D81C78DE4F}"/>
                </a:ext>
              </a:extLst>
            </p:cNvPr>
            <p:cNvSpPr>
              <a:spLocks/>
            </p:cNvSpPr>
            <p:nvPr/>
          </p:nvSpPr>
          <p:spPr bwMode="auto">
            <a:xfrm>
              <a:off x="5449888" y="4856163"/>
              <a:ext cx="130175" cy="220663"/>
            </a:xfrm>
            <a:custGeom>
              <a:avLst/>
              <a:gdLst>
                <a:gd name="T0" fmla="*/ 37 w 40"/>
                <a:gd name="T1" fmla="*/ 0 h 68"/>
                <a:gd name="T2" fmla="*/ 40 w 40"/>
                <a:gd name="T3" fmla="*/ 2 h 68"/>
                <a:gd name="T4" fmla="*/ 40 w 40"/>
                <a:gd name="T5" fmla="*/ 67 h 68"/>
                <a:gd name="T6" fmla="*/ 40 w 40"/>
                <a:gd name="T7" fmla="*/ 68 h 68"/>
                <a:gd name="T8" fmla="*/ 0 w 40"/>
                <a:gd name="T9" fmla="*/ 68 h 68"/>
                <a:gd name="T10" fmla="*/ 0 w 40"/>
                <a:gd name="T11" fmla="*/ 34 h 68"/>
                <a:gd name="T12" fmla="*/ 1 w 40"/>
                <a:gd name="T13" fmla="*/ 32 h 68"/>
                <a:gd name="T14" fmla="*/ 37 w 40"/>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68">
                  <a:moveTo>
                    <a:pt x="37" y="0"/>
                  </a:moveTo>
                  <a:cubicBezTo>
                    <a:pt x="40" y="2"/>
                    <a:pt x="40" y="2"/>
                    <a:pt x="40" y="2"/>
                  </a:cubicBezTo>
                  <a:cubicBezTo>
                    <a:pt x="40" y="24"/>
                    <a:pt x="40" y="46"/>
                    <a:pt x="40" y="67"/>
                  </a:cubicBezTo>
                  <a:cubicBezTo>
                    <a:pt x="40" y="67"/>
                    <a:pt x="40" y="68"/>
                    <a:pt x="40" y="68"/>
                  </a:cubicBezTo>
                  <a:cubicBezTo>
                    <a:pt x="27" y="68"/>
                    <a:pt x="14" y="68"/>
                    <a:pt x="0" y="68"/>
                  </a:cubicBezTo>
                  <a:cubicBezTo>
                    <a:pt x="0" y="57"/>
                    <a:pt x="0" y="45"/>
                    <a:pt x="0" y="34"/>
                  </a:cubicBezTo>
                  <a:cubicBezTo>
                    <a:pt x="0" y="33"/>
                    <a:pt x="1" y="32"/>
                    <a:pt x="1" y="32"/>
                  </a:cubicBezTo>
                  <a:cubicBezTo>
                    <a:pt x="13" y="21"/>
                    <a:pt x="37" y="0"/>
                    <a:pt x="3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bg2">
                    <a:lumMod val="10000"/>
                  </a:schemeClr>
                </a:solidFill>
              </a:endParaRPr>
            </a:p>
          </p:txBody>
        </p:sp>
        <p:sp>
          <p:nvSpPr>
            <p:cNvPr id="58" name="Freeform 8">
              <a:extLst>
                <a:ext uri="{FF2B5EF4-FFF2-40B4-BE49-F238E27FC236}">
                  <a16:creationId xmlns:a16="http://schemas.microsoft.com/office/drawing/2014/main" id="{E12D2DC1-1CA7-4160-A16C-A20A5CED1125}"/>
                </a:ext>
              </a:extLst>
            </p:cNvPr>
            <p:cNvSpPr>
              <a:spLocks/>
            </p:cNvSpPr>
            <p:nvPr/>
          </p:nvSpPr>
          <p:spPr bwMode="auto">
            <a:xfrm>
              <a:off x="5621338" y="4895850"/>
              <a:ext cx="128588" cy="180975"/>
            </a:xfrm>
            <a:custGeom>
              <a:avLst/>
              <a:gdLst>
                <a:gd name="T0" fmla="*/ 40 w 40"/>
                <a:gd name="T1" fmla="*/ 0 h 56"/>
                <a:gd name="T2" fmla="*/ 40 w 40"/>
                <a:gd name="T3" fmla="*/ 56 h 56"/>
                <a:gd name="T4" fmla="*/ 0 w 40"/>
                <a:gd name="T5" fmla="*/ 56 h 56"/>
                <a:gd name="T6" fmla="*/ 0 w 40"/>
                <a:gd name="T7" fmla="*/ 2 h 56"/>
                <a:gd name="T8" fmla="*/ 14 w 40"/>
                <a:gd name="T9" fmla="*/ 17 h 56"/>
                <a:gd name="T10" fmla="*/ 21 w 40"/>
                <a:gd name="T11" fmla="*/ 17 h 56"/>
                <a:gd name="T12" fmla="*/ 40 w 40"/>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40" h="56">
                  <a:moveTo>
                    <a:pt x="40" y="0"/>
                  </a:moveTo>
                  <a:cubicBezTo>
                    <a:pt x="40" y="19"/>
                    <a:pt x="40" y="37"/>
                    <a:pt x="40" y="56"/>
                  </a:cubicBezTo>
                  <a:cubicBezTo>
                    <a:pt x="27" y="56"/>
                    <a:pt x="14" y="56"/>
                    <a:pt x="0" y="56"/>
                  </a:cubicBezTo>
                  <a:cubicBezTo>
                    <a:pt x="0" y="39"/>
                    <a:pt x="0" y="2"/>
                    <a:pt x="0" y="2"/>
                  </a:cubicBezTo>
                  <a:cubicBezTo>
                    <a:pt x="0" y="2"/>
                    <a:pt x="10" y="12"/>
                    <a:pt x="14" y="17"/>
                  </a:cubicBezTo>
                  <a:cubicBezTo>
                    <a:pt x="16" y="19"/>
                    <a:pt x="18" y="20"/>
                    <a:pt x="21" y="17"/>
                  </a:cubicBezTo>
                  <a:cubicBezTo>
                    <a:pt x="27" y="11"/>
                    <a:pt x="33" y="6"/>
                    <a:pt x="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bg2">
                    <a:lumMod val="10000"/>
                  </a:schemeClr>
                </a:solidFill>
              </a:endParaRPr>
            </a:p>
          </p:txBody>
        </p:sp>
      </p:grpSp>
      <p:sp>
        <p:nvSpPr>
          <p:cNvPr id="59" name="TextBox 87">
            <a:extLst>
              <a:ext uri="{FF2B5EF4-FFF2-40B4-BE49-F238E27FC236}">
                <a16:creationId xmlns:a16="http://schemas.microsoft.com/office/drawing/2014/main" id="{CCCA0B48-8F06-426C-B056-AAAE9B66B34D}"/>
              </a:ext>
            </a:extLst>
          </p:cNvPr>
          <p:cNvSpPr txBox="1"/>
          <p:nvPr/>
        </p:nvSpPr>
        <p:spPr>
          <a:xfrm>
            <a:off x="383553" y="4617278"/>
            <a:ext cx="2373042" cy="692497"/>
          </a:xfrm>
          <a:prstGeom prst="rect">
            <a:avLst/>
          </a:prstGeom>
          <a:noFill/>
        </p:spPr>
        <p:txBody>
          <a:bodyPr wrap="square" rtlCol="0">
            <a:spAutoFit/>
          </a:bodyPr>
          <a:lstStyle/>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kumimoji="0" lang="en-US" sz="1300" b="0" i="0" u="none" strike="noStrike" kern="1200" cap="none" spc="0" normalizeH="0" noProof="0" dirty="0" err="1"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rPr>
              <a:t>Primera</a:t>
            </a:r>
            <a:r>
              <a:rPr kumimoji="0" lang="en-US" sz="1300" b="0" i="0" u="none" strike="noStrike" kern="1200" cap="none" spc="0" normalizeH="0" noProof="0" dirty="0"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rPr>
              <a:t> </a:t>
            </a:r>
            <a:r>
              <a:rPr kumimoji="0" lang="en-US" sz="1300" b="0" i="0" u="none" strike="noStrike" kern="1200" cap="none" spc="0" normalizeH="0" noProof="0" dirty="0" err="1"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rPr>
              <a:t>aparicion</a:t>
            </a:r>
            <a:endParaRPr kumimoji="0" lang="en-US" sz="1300" b="0" i="0" u="none" strike="noStrike" kern="1200" cap="none" spc="0" normalizeH="0" noProof="0" dirty="0"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endParaRP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lang="en-US" sz="1300" baseline="0" dirty="0" err="1" smtClean="0">
                <a:solidFill>
                  <a:schemeClr val="bg2">
                    <a:lumMod val="10000"/>
                  </a:schemeClr>
                </a:solidFill>
                <a:latin typeface="Times New Roman" panose="02020603050405020304" pitchFamily="18" charset="0"/>
                <a:cs typeface="Times New Roman" panose="02020603050405020304" pitchFamily="18" charset="0"/>
              </a:rPr>
              <a:t>Crecimiento</a:t>
            </a:r>
            <a:r>
              <a:rPr lang="en-US" sz="1300" baseline="0" dirty="0" smtClean="0">
                <a:solidFill>
                  <a:schemeClr val="bg2">
                    <a:lumMod val="10000"/>
                  </a:schemeClr>
                </a:solidFill>
                <a:latin typeface="Times New Roman" panose="02020603050405020304" pitchFamily="18" charset="0"/>
                <a:cs typeface="Times New Roman" panose="02020603050405020304" pitchFamily="18" charset="0"/>
              </a:rPr>
              <a:t> </a:t>
            </a:r>
            <a:r>
              <a:rPr lang="en-US" sz="1300" baseline="0" dirty="0" err="1" smtClean="0">
                <a:solidFill>
                  <a:schemeClr val="bg2">
                    <a:lumMod val="10000"/>
                  </a:schemeClr>
                </a:solidFill>
                <a:latin typeface="Times New Roman" panose="02020603050405020304" pitchFamily="18" charset="0"/>
                <a:cs typeface="Times New Roman" panose="02020603050405020304" pitchFamily="18" charset="0"/>
              </a:rPr>
              <a:t>exponencial</a:t>
            </a:r>
            <a:r>
              <a:rPr lang="en-US" sz="1300" baseline="0" dirty="0" smtClean="0">
                <a:solidFill>
                  <a:schemeClr val="bg2">
                    <a:lumMod val="10000"/>
                  </a:schemeClr>
                </a:solidFill>
                <a:latin typeface="Times New Roman" panose="02020603050405020304" pitchFamily="18" charset="0"/>
                <a:cs typeface="Times New Roman" panose="02020603050405020304" pitchFamily="18" charset="0"/>
              </a:rPr>
              <a:t>.</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kumimoji="0" lang="en-US" sz="1300" b="0" i="0" u="none" strike="noStrike" kern="1200" cap="none" spc="0" normalizeH="0" noProof="0" dirty="0" err="1"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rPr>
              <a:t>Primeros</a:t>
            </a:r>
            <a:r>
              <a:rPr lang="en-US" sz="1300" dirty="0">
                <a:solidFill>
                  <a:schemeClr val="bg2">
                    <a:lumMod val="10000"/>
                  </a:schemeClr>
                </a:solidFill>
                <a:latin typeface="Times New Roman" panose="02020603050405020304" pitchFamily="18" charset="0"/>
                <a:cs typeface="Times New Roman" panose="02020603050405020304" pitchFamily="18" charset="0"/>
              </a:rPr>
              <a:t> </a:t>
            </a:r>
            <a:r>
              <a:rPr kumimoji="0" lang="en-US" sz="1300" b="0" i="0" u="none" strike="noStrike" kern="1200" cap="none" spc="0" normalizeH="0" noProof="0" dirty="0" err="1"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rPr>
              <a:t>creditos</a:t>
            </a:r>
            <a:r>
              <a:rPr kumimoji="0" lang="en-US" sz="1300" b="0" i="0" u="none" strike="noStrike" kern="1200" cap="none" spc="0" normalizeH="0" noProof="0" dirty="0"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rPr>
              <a:t> </a:t>
            </a:r>
            <a:r>
              <a:rPr kumimoji="0" lang="en-US" sz="1300" b="0" i="0" u="none" strike="noStrike" kern="1200" cap="none" spc="0" normalizeH="0" noProof="0" dirty="0" err="1"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rPr>
              <a:t>hipoecarios</a:t>
            </a:r>
            <a:r>
              <a:rPr kumimoji="0" lang="en-US" sz="1300" b="0" i="0" u="none" strike="noStrike" kern="1200" cap="none" spc="0" normalizeH="0" noProof="0" dirty="0"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rPr>
              <a:t>.</a:t>
            </a:r>
            <a:r>
              <a:rPr kumimoji="0" lang="en-US" sz="1300" b="0" i="0" u="none" strike="noStrike" kern="1200" cap="none" spc="0" normalizeH="0" baseline="0" noProof="0" dirty="0"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rPr>
              <a:t> </a:t>
            </a:r>
            <a:endParaRPr kumimoji="0" lang="en-GB" sz="1300" b="0" i="0" u="none" strike="noStrike" kern="1200" cap="none" spc="0" normalizeH="0" baseline="0" noProof="0" dirty="0">
              <a:ln>
                <a:noFill/>
              </a:ln>
              <a:solidFill>
                <a:schemeClr val="bg2">
                  <a:lumMod val="10000"/>
                </a:schemeClr>
              </a:solidFill>
              <a:effectLst/>
              <a:uLnTx/>
              <a:uFillTx/>
              <a:latin typeface="Times New Roman" panose="02020603050405020304" pitchFamily="18" charset="0"/>
              <a:ea typeface="Noto Sans" panose="020B0502040504020204" pitchFamily="34"/>
              <a:cs typeface="Times New Roman" panose="02020603050405020304" pitchFamily="18" charset="0"/>
            </a:endParaRPr>
          </a:p>
        </p:txBody>
      </p:sp>
      <p:sp>
        <p:nvSpPr>
          <p:cNvPr id="64" name="TextBox 87">
            <a:extLst>
              <a:ext uri="{FF2B5EF4-FFF2-40B4-BE49-F238E27FC236}">
                <a16:creationId xmlns:a16="http://schemas.microsoft.com/office/drawing/2014/main" id="{CCCA0B48-8F06-426C-B056-AAAE9B66B34D}"/>
              </a:ext>
            </a:extLst>
          </p:cNvPr>
          <p:cNvSpPr txBox="1"/>
          <p:nvPr/>
        </p:nvSpPr>
        <p:spPr>
          <a:xfrm>
            <a:off x="3040873" y="4617278"/>
            <a:ext cx="2218811" cy="1015663"/>
          </a:xfrm>
          <a:prstGeom prst="rect">
            <a:avLst/>
          </a:prstGeom>
          <a:noFill/>
        </p:spPr>
        <p:txBody>
          <a:bodyPr wrap="square" rtlCol="0">
            <a:spAutoFit/>
          </a:bodyPr>
          <a:lstStyle/>
          <a:p>
            <a:pPr marL="171450" marR="0" lvl="0" indent="-171450" defTabSz="914400" rtl="0" eaLnBrk="1" fontAlgn="auto" latinLnBrk="0" hangingPunct="1">
              <a:lnSpc>
                <a:spcPct val="100000"/>
              </a:lnSpc>
              <a:spcBef>
                <a:spcPts val="0"/>
              </a:spcBef>
              <a:spcAft>
                <a:spcPts val="0"/>
              </a:spcAft>
              <a:buClrTx/>
              <a:buSzTx/>
              <a:buFontTx/>
              <a:buChar char="-"/>
              <a:tabLst/>
              <a:defRPr/>
            </a:pPr>
            <a:r>
              <a:rPr lang="en-US" sz="1200" dirty="0" err="1" smtClean="0">
                <a:solidFill>
                  <a:schemeClr val="bg2">
                    <a:lumMod val="10000"/>
                  </a:schemeClr>
                </a:solidFill>
                <a:latin typeface="Times New Roman" panose="02020603050405020304" pitchFamily="18" charset="0"/>
                <a:cs typeface="Times New Roman" panose="02020603050405020304" pitchFamily="18" charset="0"/>
              </a:rPr>
              <a:t>Consolidacion</a:t>
            </a:r>
            <a:r>
              <a:rPr lang="en-US" sz="1200" dirty="0" smtClean="0">
                <a:solidFill>
                  <a:schemeClr val="bg2">
                    <a:lumMod val="10000"/>
                  </a:schemeClr>
                </a:solidFill>
                <a:latin typeface="Times New Roman" panose="02020603050405020304" pitchFamily="18" charset="0"/>
                <a:cs typeface="Times New Roman" panose="02020603050405020304" pitchFamily="18" charset="0"/>
              </a:rPr>
              <a:t> de la </a:t>
            </a:r>
            <a:r>
              <a:rPr lang="en-US" sz="1200" dirty="0" err="1" smtClean="0">
                <a:solidFill>
                  <a:schemeClr val="bg2">
                    <a:lumMod val="10000"/>
                  </a:schemeClr>
                </a:solidFill>
                <a:latin typeface="Times New Roman" panose="02020603050405020304" pitchFamily="18" charset="0"/>
                <a:cs typeface="Times New Roman" panose="02020603050405020304" pitchFamily="18" charset="0"/>
              </a:rPr>
              <a:t>actividad</a:t>
            </a:r>
            <a:r>
              <a:rPr lang="en-US" sz="1200" dirty="0" smtClean="0">
                <a:solidFill>
                  <a:schemeClr val="bg2">
                    <a:lumMod val="10000"/>
                  </a:schemeClr>
                </a:solidFill>
                <a:latin typeface="Times New Roman" panose="02020603050405020304" pitchFamily="18" charset="0"/>
                <a:cs typeface="Times New Roman" panose="02020603050405020304" pitchFamily="18" charset="0"/>
              </a:rPr>
              <a:t> del sector</a:t>
            </a:r>
            <a:r>
              <a:rPr kumimoji="0" lang="en-US" sz="1200" b="0" i="0" u="none" strike="noStrike" kern="1200" cap="none" spc="0" normalizeH="0" noProof="0" dirty="0"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rPr>
              <a:t>.</a:t>
            </a:r>
          </a:p>
          <a:p>
            <a:pPr marL="171450" marR="0" lvl="0" indent="-171450" defTabSz="914400" rtl="0" eaLnBrk="1" fontAlgn="auto" latinLnBrk="0" hangingPunct="1">
              <a:lnSpc>
                <a:spcPct val="100000"/>
              </a:lnSpc>
              <a:spcBef>
                <a:spcPts val="0"/>
              </a:spcBef>
              <a:spcAft>
                <a:spcPts val="0"/>
              </a:spcAft>
              <a:buClrTx/>
              <a:buSzTx/>
              <a:buFontTx/>
              <a:buChar char="-"/>
              <a:tabLst/>
              <a:defRPr/>
            </a:pPr>
            <a:r>
              <a:rPr lang="en-US" sz="1200" baseline="0" dirty="0" smtClean="0">
                <a:solidFill>
                  <a:schemeClr val="bg2">
                    <a:lumMod val="10000"/>
                  </a:schemeClr>
                </a:solidFill>
                <a:latin typeface="Times New Roman" panose="02020603050405020304" pitchFamily="18" charset="0"/>
                <a:cs typeface="Times New Roman" panose="02020603050405020304" pitchFamily="18" charset="0"/>
              </a:rPr>
              <a:t>Inversion </a:t>
            </a:r>
            <a:r>
              <a:rPr lang="en-US" sz="1200" baseline="0" dirty="0" err="1" smtClean="0">
                <a:solidFill>
                  <a:schemeClr val="bg2">
                    <a:lumMod val="10000"/>
                  </a:schemeClr>
                </a:solidFill>
                <a:latin typeface="Times New Roman" panose="02020603050405020304" pitchFamily="18" charset="0"/>
                <a:cs typeface="Times New Roman" panose="02020603050405020304" pitchFamily="18" charset="0"/>
              </a:rPr>
              <a:t>Extranjera</a:t>
            </a:r>
            <a:endParaRPr lang="en-US" sz="1200" baseline="0" dirty="0" smtClean="0">
              <a:solidFill>
                <a:schemeClr val="bg2">
                  <a:lumMod val="10000"/>
                </a:schemeClr>
              </a:solidFill>
              <a:latin typeface="Times New Roman" panose="02020603050405020304" pitchFamily="18" charset="0"/>
              <a:cs typeface="Times New Roman" panose="02020603050405020304" pitchFamily="18" charset="0"/>
            </a:endParaRPr>
          </a:p>
          <a:p>
            <a:pPr marL="171450" marR="0" lvl="0" indent="-171450"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noProof="0" dirty="0" err="1"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rPr>
              <a:t>Regulacion</a:t>
            </a:r>
            <a:r>
              <a:rPr kumimoji="0" lang="en-US" sz="1200" b="0" i="0" u="none" strike="noStrike" kern="1200" cap="none" spc="0" normalizeH="0" noProof="0" dirty="0"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rPr>
              <a:t> de las </a:t>
            </a:r>
            <a:r>
              <a:rPr kumimoji="0" lang="en-US" sz="1200" b="0" i="0" u="none" strike="noStrike" kern="1200" cap="none" spc="0" normalizeH="0" noProof="0" dirty="0" err="1"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rPr>
              <a:t>tasas</a:t>
            </a:r>
            <a:r>
              <a:rPr kumimoji="0" lang="en-US" sz="1200" b="0" i="0" u="none" strike="noStrike" kern="1200" cap="none" spc="0" normalizeH="0" noProof="0" dirty="0"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rPr>
              <a:t> de </a:t>
            </a:r>
            <a:r>
              <a:rPr kumimoji="0" lang="en-US" sz="1200" b="0" i="0" u="none" strike="noStrike" kern="1200" cap="none" spc="0" normalizeH="0" noProof="0" dirty="0" err="1"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rPr>
              <a:t>interes</a:t>
            </a:r>
            <a:r>
              <a:rPr kumimoji="0" lang="en-US" sz="1200" b="0" i="0" u="none" strike="noStrike" kern="1200" cap="none" spc="0" normalizeH="0" baseline="0" noProof="0" dirty="0"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rPr>
              <a:t> </a:t>
            </a:r>
            <a:endParaRPr kumimoji="0" lang="en-GB" sz="1200" b="0" i="0" u="none" strike="noStrike" kern="1200" cap="none" spc="0" normalizeH="0" baseline="0" noProof="0" dirty="0">
              <a:ln>
                <a:noFill/>
              </a:ln>
              <a:solidFill>
                <a:schemeClr val="bg2">
                  <a:lumMod val="10000"/>
                </a:schemeClr>
              </a:solidFill>
              <a:effectLst/>
              <a:uLnTx/>
              <a:uFillTx/>
              <a:latin typeface="Times New Roman" panose="02020603050405020304" pitchFamily="18" charset="0"/>
              <a:ea typeface="Noto Sans" panose="020B0502040504020204" pitchFamily="34"/>
              <a:cs typeface="Times New Roman" panose="02020603050405020304" pitchFamily="18" charset="0"/>
            </a:endParaRPr>
          </a:p>
        </p:txBody>
      </p:sp>
      <p:sp>
        <p:nvSpPr>
          <p:cNvPr id="65" name="TextBox 87">
            <a:extLst>
              <a:ext uri="{FF2B5EF4-FFF2-40B4-BE49-F238E27FC236}">
                <a16:creationId xmlns:a16="http://schemas.microsoft.com/office/drawing/2014/main" id="{CCCA0B48-8F06-426C-B056-AAAE9B66B34D}"/>
              </a:ext>
            </a:extLst>
          </p:cNvPr>
          <p:cNvSpPr txBox="1"/>
          <p:nvPr/>
        </p:nvSpPr>
        <p:spPr>
          <a:xfrm>
            <a:off x="5305646" y="4554422"/>
            <a:ext cx="2218811" cy="646331"/>
          </a:xfrm>
          <a:prstGeom prst="rect">
            <a:avLst/>
          </a:prstGeom>
          <a:noFill/>
        </p:spPr>
        <p:txBody>
          <a:bodyPr wrap="square" rtlCol="0">
            <a:spAutoFit/>
          </a:bodyPr>
          <a:lstStyle/>
          <a:p>
            <a:pPr marL="171450" marR="0" lvl="0" indent="-171450" defTabSz="914400" rtl="0" eaLnBrk="1" fontAlgn="auto" latinLnBrk="0" hangingPunct="1">
              <a:lnSpc>
                <a:spcPct val="100000"/>
              </a:lnSpc>
              <a:spcBef>
                <a:spcPts val="0"/>
              </a:spcBef>
              <a:spcAft>
                <a:spcPts val="0"/>
              </a:spcAft>
              <a:buClrTx/>
              <a:buSzTx/>
              <a:buFontTx/>
              <a:buChar char="-"/>
              <a:tabLst/>
              <a:defRPr/>
            </a:pPr>
            <a:r>
              <a:rPr lang="en-US" sz="1200" noProof="0" dirty="0" err="1" smtClean="0">
                <a:solidFill>
                  <a:schemeClr val="bg2">
                    <a:lumMod val="10000"/>
                  </a:schemeClr>
                </a:solidFill>
                <a:latin typeface="Times New Roman" panose="02020603050405020304" pitchFamily="18" charset="0"/>
                <a:cs typeface="Times New Roman" panose="02020603050405020304" pitchFamily="18" charset="0"/>
              </a:rPr>
              <a:t>Burbuja</a:t>
            </a:r>
            <a:r>
              <a:rPr lang="en-US" sz="1200" noProof="0" dirty="0" smtClean="0">
                <a:solidFill>
                  <a:schemeClr val="bg2">
                    <a:lumMod val="10000"/>
                  </a:schemeClr>
                </a:solidFill>
                <a:latin typeface="Times New Roman" panose="02020603050405020304" pitchFamily="18" charset="0"/>
                <a:cs typeface="Times New Roman" panose="02020603050405020304" pitchFamily="18" charset="0"/>
              </a:rPr>
              <a:t> </a:t>
            </a:r>
            <a:r>
              <a:rPr lang="en-US" sz="1200" noProof="0" dirty="0" err="1" smtClean="0">
                <a:solidFill>
                  <a:schemeClr val="bg2">
                    <a:lumMod val="10000"/>
                  </a:schemeClr>
                </a:solidFill>
                <a:latin typeface="Times New Roman" panose="02020603050405020304" pitchFamily="18" charset="0"/>
                <a:cs typeface="Times New Roman" panose="02020603050405020304" pitchFamily="18" charset="0"/>
              </a:rPr>
              <a:t>Inmobiliaria</a:t>
            </a:r>
            <a:r>
              <a:rPr lang="en-US" sz="1200" noProof="0" dirty="0" smtClean="0">
                <a:solidFill>
                  <a:schemeClr val="bg2">
                    <a:lumMod val="10000"/>
                  </a:schemeClr>
                </a:solidFill>
                <a:latin typeface="Times New Roman" panose="02020603050405020304" pitchFamily="18" charset="0"/>
                <a:cs typeface="Times New Roman" panose="02020603050405020304" pitchFamily="18" charset="0"/>
              </a:rPr>
              <a:t>.</a:t>
            </a:r>
          </a:p>
          <a:p>
            <a:pPr marL="171450" marR="0" lvl="0" indent="-171450"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dirty="0" err="1" smtClean="0">
                <a:ln>
                  <a:noFill/>
                </a:ln>
                <a:solidFill>
                  <a:schemeClr val="bg2">
                    <a:lumMod val="10000"/>
                  </a:schemeClr>
                </a:solidFill>
                <a:effectLst/>
                <a:uLnTx/>
                <a:uFillTx/>
                <a:latin typeface="Times New Roman" panose="02020603050405020304" pitchFamily="18" charset="0"/>
                <a:ea typeface="Noto Sans" panose="020B0502040504020204" pitchFamily="34"/>
                <a:cs typeface="Times New Roman" panose="02020603050405020304" pitchFamily="18" charset="0"/>
              </a:rPr>
              <a:t>Reduccion</a:t>
            </a:r>
            <a:r>
              <a:rPr kumimoji="0" lang="en-US" sz="1200" b="0" i="0" u="none" strike="noStrike" kern="1200" cap="none" spc="0" normalizeH="0" dirty="0" smtClean="0">
                <a:ln>
                  <a:noFill/>
                </a:ln>
                <a:solidFill>
                  <a:schemeClr val="bg2">
                    <a:lumMod val="10000"/>
                  </a:schemeClr>
                </a:solidFill>
                <a:effectLst/>
                <a:uLnTx/>
                <a:uFillTx/>
                <a:latin typeface="Times New Roman" panose="02020603050405020304" pitchFamily="18" charset="0"/>
                <a:ea typeface="Noto Sans" panose="020B0502040504020204" pitchFamily="34"/>
                <a:cs typeface="Times New Roman" panose="02020603050405020304" pitchFamily="18" charset="0"/>
              </a:rPr>
              <a:t> de la </a:t>
            </a:r>
            <a:r>
              <a:rPr kumimoji="0" lang="en-US" sz="1200" b="0" i="0" u="none" strike="noStrike" kern="1200" cap="none" spc="0" normalizeH="0" dirty="0" err="1" smtClean="0">
                <a:ln>
                  <a:noFill/>
                </a:ln>
                <a:solidFill>
                  <a:schemeClr val="bg2">
                    <a:lumMod val="10000"/>
                  </a:schemeClr>
                </a:solidFill>
                <a:effectLst/>
                <a:uLnTx/>
                <a:uFillTx/>
                <a:latin typeface="Times New Roman" panose="02020603050405020304" pitchFamily="18" charset="0"/>
                <a:ea typeface="Noto Sans" panose="020B0502040504020204" pitchFamily="34"/>
                <a:cs typeface="Times New Roman" panose="02020603050405020304" pitchFamily="18" charset="0"/>
              </a:rPr>
              <a:t>confianza</a:t>
            </a:r>
            <a:r>
              <a:rPr kumimoji="0" lang="en-US" sz="1200" b="0" i="0" u="none" strike="noStrike" kern="1200" cap="none" spc="0" normalizeH="0" dirty="0" smtClean="0">
                <a:ln>
                  <a:noFill/>
                </a:ln>
                <a:solidFill>
                  <a:schemeClr val="bg2">
                    <a:lumMod val="10000"/>
                  </a:schemeClr>
                </a:solidFill>
                <a:effectLst/>
                <a:uLnTx/>
                <a:uFillTx/>
                <a:latin typeface="Times New Roman" panose="02020603050405020304" pitchFamily="18" charset="0"/>
                <a:ea typeface="Noto Sans" panose="020B0502040504020204" pitchFamily="34"/>
                <a:cs typeface="Times New Roman" panose="02020603050405020304" pitchFamily="18" charset="0"/>
              </a:rPr>
              <a:t>  del </a:t>
            </a:r>
            <a:r>
              <a:rPr kumimoji="0" lang="en-US" sz="1200" b="0" i="0" u="none" strike="noStrike" kern="1200" cap="none" spc="0" normalizeH="0" dirty="0" err="1" smtClean="0">
                <a:ln>
                  <a:noFill/>
                </a:ln>
                <a:solidFill>
                  <a:schemeClr val="bg2">
                    <a:lumMod val="10000"/>
                  </a:schemeClr>
                </a:solidFill>
                <a:effectLst/>
                <a:uLnTx/>
                <a:uFillTx/>
                <a:latin typeface="Times New Roman" panose="02020603050405020304" pitchFamily="18" charset="0"/>
                <a:ea typeface="Noto Sans" panose="020B0502040504020204" pitchFamily="34"/>
                <a:cs typeface="Times New Roman" panose="02020603050405020304" pitchFamily="18" charset="0"/>
              </a:rPr>
              <a:t>cliente</a:t>
            </a:r>
            <a:r>
              <a:rPr kumimoji="0" lang="en-US" sz="1200" b="0" i="0" u="none" strike="noStrike" kern="1200" cap="none" spc="0" normalizeH="0" dirty="0" smtClean="0">
                <a:ln>
                  <a:noFill/>
                </a:ln>
                <a:solidFill>
                  <a:schemeClr val="bg2">
                    <a:lumMod val="10000"/>
                  </a:schemeClr>
                </a:solidFill>
                <a:effectLst/>
                <a:uLnTx/>
                <a:uFillTx/>
                <a:latin typeface="Times New Roman" panose="02020603050405020304" pitchFamily="18" charset="0"/>
                <a:ea typeface="Noto Sans" panose="020B0502040504020204" pitchFamily="34"/>
                <a:cs typeface="Times New Roman" panose="02020603050405020304" pitchFamily="18" charset="0"/>
              </a:rPr>
              <a:t>.</a:t>
            </a:r>
            <a:endParaRPr kumimoji="0" lang="en-GB" sz="1200" b="0" i="0" u="none" strike="noStrike" kern="1200" cap="none" spc="0" normalizeH="0" baseline="0" noProof="0" dirty="0">
              <a:ln>
                <a:noFill/>
              </a:ln>
              <a:solidFill>
                <a:schemeClr val="bg2">
                  <a:lumMod val="10000"/>
                </a:schemeClr>
              </a:solidFill>
              <a:effectLst/>
              <a:uLnTx/>
              <a:uFillTx/>
              <a:latin typeface="Times New Roman" panose="02020603050405020304" pitchFamily="18" charset="0"/>
              <a:ea typeface="Noto Sans" panose="020B0502040504020204" pitchFamily="34"/>
              <a:cs typeface="Times New Roman" panose="02020603050405020304" pitchFamily="18" charset="0"/>
            </a:endParaRPr>
          </a:p>
        </p:txBody>
      </p:sp>
      <p:sp>
        <p:nvSpPr>
          <p:cNvPr id="66" name="TextBox 87">
            <a:extLst>
              <a:ext uri="{FF2B5EF4-FFF2-40B4-BE49-F238E27FC236}">
                <a16:creationId xmlns:a16="http://schemas.microsoft.com/office/drawing/2014/main" id="{CCCA0B48-8F06-426C-B056-AAAE9B66B34D}"/>
              </a:ext>
            </a:extLst>
          </p:cNvPr>
          <p:cNvSpPr txBox="1"/>
          <p:nvPr/>
        </p:nvSpPr>
        <p:spPr>
          <a:xfrm>
            <a:off x="7450183" y="4569032"/>
            <a:ext cx="2218811" cy="1015663"/>
          </a:xfrm>
          <a:prstGeom prst="rect">
            <a:avLst/>
          </a:prstGeom>
          <a:noFill/>
        </p:spPr>
        <p:txBody>
          <a:bodyPr wrap="square" rtlCol="0">
            <a:spAutoFit/>
          </a:bodyPr>
          <a:lstStyle/>
          <a:p>
            <a:pPr marL="171450" indent="-171450">
              <a:buFontTx/>
              <a:buChar char="-"/>
              <a:defRPr/>
            </a:pPr>
            <a:r>
              <a:rPr lang="en-US" sz="1200" dirty="0" smtClean="0">
                <a:solidFill>
                  <a:schemeClr val="bg2">
                    <a:lumMod val="10000"/>
                  </a:schemeClr>
                </a:solidFill>
                <a:latin typeface="Times New Roman" panose="02020603050405020304" pitchFamily="18" charset="0"/>
                <a:cs typeface="Times New Roman" panose="02020603050405020304" pitchFamily="18" charset="0"/>
              </a:rPr>
              <a:t>Ley </a:t>
            </a:r>
            <a:r>
              <a:rPr lang="es-ES" sz="1200" dirty="0" smtClean="0">
                <a:solidFill>
                  <a:schemeClr val="bg2">
                    <a:lumMod val="10000"/>
                  </a:schemeClr>
                </a:solidFill>
                <a:latin typeface="Times New Roman" panose="02020603050405020304" pitchFamily="18" charset="0"/>
                <a:cs typeface="Times New Roman" panose="02020603050405020304" pitchFamily="18" charset="0"/>
              </a:rPr>
              <a:t>Orgánica </a:t>
            </a:r>
            <a:r>
              <a:rPr lang="es-ES" sz="1200" dirty="0">
                <a:solidFill>
                  <a:schemeClr val="bg2">
                    <a:lumMod val="10000"/>
                  </a:schemeClr>
                </a:solidFill>
                <a:latin typeface="Times New Roman" panose="02020603050405020304" pitchFamily="18" charset="0"/>
                <a:cs typeface="Times New Roman" panose="02020603050405020304" pitchFamily="18" charset="0"/>
              </a:rPr>
              <a:t>para Evitar la Especulación sobre el Valor de las Tierras y Fijación de Tributos</a:t>
            </a:r>
            <a:endParaRPr lang="en-GB" sz="1200" dirty="0">
              <a:solidFill>
                <a:schemeClr val="bg2">
                  <a:lumMod val="10000"/>
                </a:schemeClr>
              </a:solidFill>
              <a:latin typeface="Times New Roman" panose="02020603050405020304" pitchFamily="18" charset="0"/>
              <a:cs typeface="Times New Roman" panose="02020603050405020304" pitchFamily="18" charset="0"/>
            </a:endParaRPr>
          </a:p>
          <a:p>
            <a:pPr marL="171450" indent="-171450">
              <a:buFontTx/>
              <a:buChar char="-"/>
              <a:defRPr/>
            </a:pPr>
            <a:endParaRPr lang="en-GB" sz="120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67" name="TextBox 87">
            <a:extLst>
              <a:ext uri="{FF2B5EF4-FFF2-40B4-BE49-F238E27FC236}">
                <a16:creationId xmlns:a16="http://schemas.microsoft.com/office/drawing/2014/main" id="{CCCA0B48-8F06-426C-B056-AAAE9B66B34D}"/>
              </a:ext>
            </a:extLst>
          </p:cNvPr>
          <p:cNvSpPr txBox="1"/>
          <p:nvPr/>
        </p:nvSpPr>
        <p:spPr>
          <a:xfrm>
            <a:off x="9691370" y="4554422"/>
            <a:ext cx="2218811" cy="646331"/>
          </a:xfrm>
          <a:prstGeom prst="rect">
            <a:avLst/>
          </a:prstGeom>
          <a:noFill/>
        </p:spPr>
        <p:txBody>
          <a:bodyPr wrap="square" rtlCol="0">
            <a:spAutoFit/>
          </a:bodyPr>
          <a:lstStyle/>
          <a:p>
            <a:pPr marL="171450" marR="0" lvl="0" indent="-171450" defTabSz="914400" rtl="0" eaLnBrk="1" fontAlgn="auto" latinLnBrk="0" hangingPunct="1">
              <a:lnSpc>
                <a:spcPct val="100000"/>
              </a:lnSpc>
              <a:spcBef>
                <a:spcPts val="0"/>
              </a:spcBef>
              <a:spcAft>
                <a:spcPts val="0"/>
              </a:spcAft>
              <a:buClrTx/>
              <a:buSzTx/>
              <a:buFontTx/>
              <a:buChar char="-"/>
              <a:tabLst/>
              <a:defRPr/>
            </a:pPr>
            <a:r>
              <a:rPr lang="en-US" sz="1200" dirty="0" err="1" smtClean="0">
                <a:solidFill>
                  <a:schemeClr val="bg2">
                    <a:lumMod val="10000"/>
                  </a:schemeClr>
                </a:solidFill>
                <a:latin typeface="Times New Roman" panose="02020603050405020304" pitchFamily="18" charset="0"/>
                <a:cs typeface="Times New Roman" panose="02020603050405020304" pitchFamily="18" charset="0"/>
              </a:rPr>
              <a:t>Derogacion</a:t>
            </a:r>
            <a:r>
              <a:rPr lang="en-US" sz="1200" dirty="0" smtClean="0">
                <a:solidFill>
                  <a:schemeClr val="bg2">
                    <a:lumMod val="10000"/>
                  </a:schemeClr>
                </a:solidFill>
                <a:latin typeface="Times New Roman" panose="02020603050405020304" pitchFamily="18" charset="0"/>
                <a:cs typeface="Times New Roman" panose="02020603050405020304" pitchFamily="18" charset="0"/>
              </a:rPr>
              <a:t> Ley </a:t>
            </a:r>
            <a:r>
              <a:rPr lang="en-US" sz="1200" dirty="0" err="1" smtClean="0">
                <a:solidFill>
                  <a:schemeClr val="bg2">
                    <a:lumMod val="10000"/>
                  </a:schemeClr>
                </a:solidFill>
                <a:latin typeface="Times New Roman" panose="02020603050405020304" pitchFamily="18" charset="0"/>
                <a:cs typeface="Times New Roman" panose="02020603050405020304" pitchFamily="18" charset="0"/>
              </a:rPr>
              <a:t>plusvalia</a:t>
            </a:r>
            <a:r>
              <a:rPr lang="en-US" sz="1200" dirty="0" smtClean="0">
                <a:solidFill>
                  <a:schemeClr val="bg2">
                    <a:lumMod val="10000"/>
                  </a:schemeClr>
                </a:solidFill>
                <a:latin typeface="Times New Roman" panose="02020603050405020304" pitchFamily="18" charset="0"/>
                <a:cs typeface="Times New Roman" panose="02020603050405020304" pitchFamily="18" charset="0"/>
              </a:rPr>
              <a:t>.</a:t>
            </a:r>
          </a:p>
          <a:p>
            <a:pPr marL="171450" marR="0" lvl="0" indent="-171450" defTabSz="914400" rtl="0" eaLnBrk="1" fontAlgn="auto" latinLnBrk="0" hangingPunct="1">
              <a:lnSpc>
                <a:spcPct val="100000"/>
              </a:lnSpc>
              <a:spcBef>
                <a:spcPts val="0"/>
              </a:spcBef>
              <a:spcAft>
                <a:spcPts val="0"/>
              </a:spcAft>
              <a:buClrTx/>
              <a:buSzTx/>
              <a:buFontTx/>
              <a:buChar char="-"/>
              <a:tabLst/>
              <a:defRPr/>
            </a:pPr>
            <a:r>
              <a:rPr lang="en-US" sz="1200" noProof="0" dirty="0" err="1" smtClean="0">
                <a:solidFill>
                  <a:schemeClr val="bg2">
                    <a:lumMod val="10000"/>
                  </a:schemeClr>
                </a:solidFill>
                <a:latin typeface="Times New Roman" panose="02020603050405020304" pitchFamily="18" charset="0"/>
                <a:cs typeface="Times New Roman" panose="02020603050405020304" pitchFamily="18" charset="0"/>
              </a:rPr>
              <a:t>Incertidumbre</a:t>
            </a:r>
            <a:r>
              <a:rPr lang="en-US" sz="1200" noProof="0" dirty="0" smtClean="0">
                <a:solidFill>
                  <a:schemeClr val="bg2">
                    <a:lumMod val="10000"/>
                  </a:schemeClr>
                </a:solidFill>
                <a:latin typeface="Times New Roman" panose="02020603050405020304" pitchFamily="18" charset="0"/>
                <a:cs typeface="Times New Roman" panose="02020603050405020304" pitchFamily="18" charset="0"/>
              </a:rPr>
              <a:t> </a:t>
            </a:r>
            <a:r>
              <a:rPr lang="en-US" sz="1200" noProof="0" dirty="0" err="1" smtClean="0">
                <a:solidFill>
                  <a:schemeClr val="bg2">
                    <a:lumMod val="10000"/>
                  </a:schemeClr>
                </a:solidFill>
                <a:latin typeface="Times New Roman" panose="02020603050405020304" pitchFamily="18" charset="0"/>
                <a:cs typeface="Times New Roman" panose="02020603050405020304" pitchFamily="18" charset="0"/>
              </a:rPr>
              <a:t>por</a:t>
            </a:r>
            <a:r>
              <a:rPr lang="en-US" sz="1200" noProof="0" dirty="0" smtClean="0">
                <a:solidFill>
                  <a:schemeClr val="bg2">
                    <a:lumMod val="10000"/>
                  </a:schemeClr>
                </a:solidFill>
                <a:latin typeface="Times New Roman" panose="02020603050405020304" pitchFamily="18" charset="0"/>
                <a:cs typeface="Times New Roman" panose="02020603050405020304" pitchFamily="18" charset="0"/>
              </a:rPr>
              <a:t> la </a:t>
            </a:r>
            <a:r>
              <a:rPr lang="en-US" sz="1200" noProof="0" dirty="0" err="1" smtClean="0">
                <a:solidFill>
                  <a:schemeClr val="bg2">
                    <a:lumMod val="10000"/>
                  </a:schemeClr>
                </a:solidFill>
                <a:latin typeface="Times New Roman" panose="02020603050405020304" pitchFamily="18" charset="0"/>
                <a:cs typeface="Times New Roman" panose="02020603050405020304" pitchFamily="18" charset="0"/>
              </a:rPr>
              <a:t>actividad</a:t>
            </a:r>
            <a:r>
              <a:rPr lang="en-US" sz="1200" noProof="0" dirty="0" smtClean="0">
                <a:solidFill>
                  <a:schemeClr val="bg2">
                    <a:lumMod val="10000"/>
                  </a:schemeClr>
                </a:solidFill>
                <a:latin typeface="Times New Roman" panose="02020603050405020304" pitchFamily="18" charset="0"/>
                <a:cs typeface="Times New Roman" panose="02020603050405020304" pitchFamily="18" charset="0"/>
              </a:rPr>
              <a:t> y el </a:t>
            </a:r>
            <a:r>
              <a:rPr lang="en-US" sz="1200" noProof="0" dirty="0" err="1" smtClean="0">
                <a:solidFill>
                  <a:schemeClr val="bg2">
                    <a:lumMod val="10000"/>
                  </a:schemeClr>
                </a:solidFill>
                <a:latin typeface="Times New Roman" panose="02020603050405020304" pitchFamily="18" charset="0"/>
                <a:cs typeface="Times New Roman" panose="02020603050405020304" pitchFamily="18" charset="0"/>
              </a:rPr>
              <a:t>crecimiento</a:t>
            </a:r>
            <a:r>
              <a:rPr lang="en-US" sz="1200" noProof="0" dirty="0" smtClean="0">
                <a:solidFill>
                  <a:schemeClr val="bg2">
                    <a:lumMod val="10000"/>
                  </a:schemeClr>
                </a:solidFill>
                <a:latin typeface="Times New Roman" panose="02020603050405020304" pitchFamily="18" charset="0"/>
                <a:cs typeface="Times New Roman" panose="02020603050405020304" pitchFamily="18" charset="0"/>
              </a:rPr>
              <a:t> del sector.</a:t>
            </a:r>
          </a:p>
        </p:txBody>
      </p:sp>
    </p:spTree>
    <p:extLst>
      <p:ext uri="{BB962C8B-B14F-4D97-AF65-F5344CB8AC3E}">
        <p14:creationId xmlns:p14="http://schemas.microsoft.com/office/powerpoint/2010/main" val="4053287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703163" y="125070"/>
            <a:ext cx="4332473" cy="461665"/>
          </a:xfrm>
          <a:prstGeom prst="rect">
            <a:avLst/>
          </a:prstGeom>
          <a:noFill/>
        </p:spPr>
        <p:txBody>
          <a:bodyPr wrap="square" lIns="91440" tIns="45720" rIns="91440" bIns="45720">
            <a:spAutoFit/>
          </a:bodyPr>
          <a:lstStyle/>
          <a:p>
            <a:pPr algn="ctr"/>
            <a:r>
              <a:rPr lang="es-ES" sz="2400" b="1" dirty="0" smtClean="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METODOLOGIA PESTEL</a:t>
            </a:r>
            <a:endParaRPr lang="es-ES" sz="2400" b="1" cap="none" spc="0" dirty="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nvGrpSpPr>
          <p:cNvPr id="12" name="Group 24"/>
          <p:cNvGrpSpPr/>
          <p:nvPr/>
        </p:nvGrpSpPr>
        <p:grpSpPr>
          <a:xfrm>
            <a:off x="5832380" y="4200409"/>
            <a:ext cx="1371536" cy="1375432"/>
            <a:chOff x="2257425" y="2865383"/>
            <a:chExt cx="1117600" cy="1120775"/>
          </a:xfrm>
        </p:grpSpPr>
        <p:sp>
          <p:nvSpPr>
            <p:cNvPr id="13" name="Freeform 5"/>
            <p:cNvSpPr>
              <a:spLocks noEditPoints="1"/>
            </p:cNvSpPr>
            <p:nvPr/>
          </p:nvSpPr>
          <p:spPr bwMode="auto">
            <a:xfrm>
              <a:off x="2257425" y="2865383"/>
              <a:ext cx="1117600" cy="1120775"/>
            </a:xfrm>
            <a:custGeom>
              <a:avLst/>
              <a:gdLst>
                <a:gd name="T0" fmla="*/ 320 w 349"/>
                <a:gd name="T1" fmla="*/ 91 h 350"/>
                <a:gd name="T2" fmla="*/ 337 w 349"/>
                <a:gd name="T3" fmla="*/ 115 h 350"/>
                <a:gd name="T4" fmla="*/ 323 w 349"/>
                <a:gd name="T5" fmla="*/ 133 h 350"/>
                <a:gd name="T6" fmla="*/ 318 w 349"/>
                <a:gd name="T7" fmla="*/ 157 h 350"/>
                <a:gd name="T8" fmla="*/ 338 w 349"/>
                <a:gd name="T9" fmla="*/ 177 h 350"/>
                <a:gd name="T10" fmla="*/ 344 w 349"/>
                <a:gd name="T11" fmla="*/ 208 h 350"/>
                <a:gd name="T12" fmla="*/ 322 w 349"/>
                <a:gd name="T13" fmla="*/ 217 h 350"/>
                <a:gd name="T14" fmla="*/ 306 w 349"/>
                <a:gd name="T15" fmla="*/ 236 h 350"/>
                <a:gd name="T16" fmla="*/ 317 w 349"/>
                <a:gd name="T17" fmla="*/ 260 h 350"/>
                <a:gd name="T18" fmla="*/ 307 w 349"/>
                <a:gd name="T19" fmla="*/ 286 h 350"/>
                <a:gd name="T20" fmla="*/ 279 w 349"/>
                <a:gd name="T21" fmla="*/ 283 h 350"/>
                <a:gd name="T22" fmla="*/ 258 w 349"/>
                <a:gd name="T23" fmla="*/ 294 h 350"/>
                <a:gd name="T24" fmla="*/ 256 w 349"/>
                <a:gd name="T25" fmla="*/ 321 h 350"/>
                <a:gd name="T26" fmla="*/ 233 w 349"/>
                <a:gd name="T27" fmla="*/ 337 h 350"/>
                <a:gd name="T28" fmla="*/ 212 w 349"/>
                <a:gd name="T29" fmla="*/ 322 h 350"/>
                <a:gd name="T30" fmla="*/ 187 w 349"/>
                <a:gd name="T31" fmla="*/ 320 h 350"/>
                <a:gd name="T32" fmla="*/ 171 w 349"/>
                <a:gd name="T33" fmla="*/ 343 h 350"/>
                <a:gd name="T34" fmla="*/ 140 w 349"/>
                <a:gd name="T35" fmla="*/ 346 h 350"/>
                <a:gd name="T36" fmla="*/ 133 w 349"/>
                <a:gd name="T37" fmla="*/ 324 h 350"/>
                <a:gd name="T38" fmla="*/ 113 w 349"/>
                <a:gd name="T39" fmla="*/ 308 h 350"/>
                <a:gd name="T40" fmla="*/ 87 w 349"/>
                <a:gd name="T41" fmla="*/ 321 h 350"/>
                <a:gd name="T42" fmla="*/ 61 w 349"/>
                <a:gd name="T43" fmla="*/ 307 h 350"/>
                <a:gd name="T44" fmla="*/ 65 w 349"/>
                <a:gd name="T45" fmla="*/ 283 h 350"/>
                <a:gd name="T46" fmla="*/ 53 w 349"/>
                <a:gd name="T47" fmla="*/ 258 h 350"/>
                <a:gd name="T48" fmla="*/ 28 w 349"/>
                <a:gd name="T49" fmla="*/ 255 h 350"/>
                <a:gd name="T50" fmla="*/ 8 w 349"/>
                <a:gd name="T51" fmla="*/ 233 h 350"/>
                <a:gd name="T52" fmla="*/ 25 w 349"/>
                <a:gd name="T53" fmla="*/ 211 h 350"/>
                <a:gd name="T54" fmla="*/ 28 w 349"/>
                <a:gd name="T55" fmla="*/ 189 h 350"/>
                <a:gd name="T56" fmla="*/ 7 w 349"/>
                <a:gd name="T57" fmla="*/ 170 h 350"/>
                <a:gd name="T58" fmla="*/ 2 w 349"/>
                <a:gd name="T59" fmla="*/ 142 h 350"/>
                <a:gd name="T60" fmla="*/ 28 w 349"/>
                <a:gd name="T61" fmla="*/ 131 h 350"/>
                <a:gd name="T62" fmla="*/ 41 w 349"/>
                <a:gd name="T63" fmla="*/ 113 h 350"/>
                <a:gd name="T64" fmla="*/ 29 w 349"/>
                <a:gd name="T65" fmla="*/ 88 h 350"/>
                <a:gd name="T66" fmla="*/ 39 w 349"/>
                <a:gd name="T67" fmla="*/ 62 h 350"/>
                <a:gd name="T68" fmla="*/ 66 w 349"/>
                <a:gd name="T69" fmla="*/ 65 h 350"/>
                <a:gd name="T70" fmla="*/ 79 w 349"/>
                <a:gd name="T71" fmla="*/ 62 h 350"/>
                <a:gd name="T72" fmla="*/ 97 w 349"/>
                <a:gd name="T73" fmla="*/ 17 h 350"/>
                <a:gd name="T74" fmla="*/ 124 w 349"/>
                <a:gd name="T75" fmla="*/ 13 h 350"/>
                <a:gd name="T76" fmla="*/ 148 w 349"/>
                <a:gd name="T77" fmla="*/ 31 h 350"/>
                <a:gd name="T78" fmla="*/ 172 w 349"/>
                <a:gd name="T79" fmla="*/ 21 h 350"/>
                <a:gd name="T80" fmla="*/ 187 w 349"/>
                <a:gd name="T81" fmla="*/ 0 h 350"/>
                <a:gd name="T82" fmla="*/ 214 w 349"/>
                <a:gd name="T83" fmla="*/ 11 h 350"/>
                <a:gd name="T84" fmla="*/ 225 w 349"/>
                <a:gd name="T85" fmla="*/ 38 h 350"/>
                <a:gd name="T86" fmla="*/ 248 w 349"/>
                <a:gd name="T87" fmla="*/ 40 h 350"/>
                <a:gd name="T88" fmla="*/ 273 w 349"/>
                <a:gd name="T89" fmla="*/ 31 h 350"/>
                <a:gd name="T90" fmla="*/ 288 w 349"/>
                <a:gd name="T91" fmla="*/ 55 h 350"/>
                <a:gd name="T92" fmla="*/ 283 w 349"/>
                <a:gd name="T93" fmla="*/ 76 h 350"/>
                <a:gd name="T94" fmla="*/ 301 w 349"/>
                <a:gd name="T95" fmla="*/ 94 h 350"/>
                <a:gd name="T96" fmla="*/ 62 w 349"/>
                <a:gd name="T97" fmla="*/ 174 h 350"/>
                <a:gd name="T98" fmla="*/ 285 w 349"/>
                <a:gd name="T99" fmla="*/ 17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9" h="350">
                  <a:moveTo>
                    <a:pt x="301" y="94"/>
                  </a:moveTo>
                  <a:cubicBezTo>
                    <a:pt x="308" y="93"/>
                    <a:pt x="314" y="92"/>
                    <a:pt x="320" y="91"/>
                  </a:cubicBezTo>
                  <a:cubicBezTo>
                    <a:pt x="324" y="90"/>
                    <a:pt x="328" y="92"/>
                    <a:pt x="330" y="96"/>
                  </a:cubicBezTo>
                  <a:cubicBezTo>
                    <a:pt x="332" y="102"/>
                    <a:pt x="335" y="109"/>
                    <a:pt x="337" y="115"/>
                  </a:cubicBezTo>
                  <a:cubicBezTo>
                    <a:pt x="339" y="119"/>
                    <a:pt x="337" y="122"/>
                    <a:pt x="335" y="125"/>
                  </a:cubicBezTo>
                  <a:cubicBezTo>
                    <a:pt x="331" y="128"/>
                    <a:pt x="327" y="130"/>
                    <a:pt x="323" y="133"/>
                  </a:cubicBezTo>
                  <a:cubicBezTo>
                    <a:pt x="317" y="138"/>
                    <a:pt x="316" y="141"/>
                    <a:pt x="317" y="149"/>
                  </a:cubicBezTo>
                  <a:cubicBezTo>
                    <a:pt x="318" y="151"/>
                    <a:pt x="318" y="154"/>
                    <a:pt x="318" y="157"/>
                  </a:cubicBezTo>
                  <a:cubicBezTo>
                    <a:pt x="318" y="168"/>
                    <a:pt x="324" y="173"/>
                    <a:pt x="333" y="176"/>
                  </a:cubicBezTo>
                  <a:cubicBezTo>
                    <a:pt x="335" y="176"/>
                    <a:pt x="336" y="177"/>
                    <a:pt x="338" y="177"/>
                  </a:cubicBezTo>
                  <a:cubicBezTo>
                    <a:pt x="349" y="182"/>
                    <a:pt x="347" y="184"/>
                    <a:pt x="346" y="194"/>
                  </a:cubicBezTo>
                  <a:cubicBezTo>
                    <a:pt x="346" y="199"/>
                    <a:pt x="345" y="203"/>
                    <a:pt x="344" y="208"/>
                  </a:cubicBezTo>
                  <a:cubicBezTo>
                    <a:pt x="343" y="212"/>
                    <a:pt x="340" y="215"/>
                    <a:pt x="336" y="215"/>
                  </a:cubicBezTo>
                  <a:cubicBezTo>
                    <a:pt x="331" y="216"/>
                    <a:pt x="327" y="216"/>
                    <a:pt x="322" y="217"/>
                  </a:cubicBezTo>
                  <a:cubicBezTo>
                    <a:pt x="317" y="217"/>
                    <a:pt x="313" y="220"/>
                    <a:pt x="310" y="225"/>
                  </a:cubicBezTo>
                  <a:cubicBezTo>
                    <a:pt x="309" y="229"/>
                    <a:pt x="308" y="232"/>
                    <a:pt x="306" y="236"/>
                  </a:cubicBezTo>
                  <a:cubicBezTo>
                    <a:pt x="304" y="241"/>
                    <a:pt x="305" y="245"/>
                    <a:pt x="308" y="249"/>
                  </a:cubicBezTo>
                  <a:cubicBezTo>
                    <a:pt x="311" y="253"/>
                    <a:pt x="314" y="256"/>
                    <a:pt x="317" y="260"/>
                  </a:cubicBezTo>
                  <a:cubicBezTo>
                    <a:pt x="321" y="265"/>
                    <a:pt x="321" y="269"/>
                    <a:pt x="317" y="274"/>
                  </a:cubicBezTo>
                  <a:cubicBezTo>
                    <a:pt x="313" y="278"/>
                    <a:pt x="310" y="282"/>
                    <a:pt x="307" y="286"/>
                  </a:cubicBezTo>
                  <a:cubicBezTo>
                    <a:pt x="302" y="292"/>
                    <a:pt x="299" y="292"/>
                    <a:pt x="293" y="289"/>
                  </a:cubicBezTo>
                  <a:cubicBezTo>
                    <a:pt x="288" y="287"/>
                    <a:pt x="284" y="285"/>
                    <a:pt x="279" y="283"/>
                  </a:cubicBezTo>
                  <a:cubicBezTo>
                    <a:pt x="275" y="282"/>
                    <a:pt x="271" y="284"/>
                    <a:pt x="268" y="286"/>
                  </a:cubicBezTo>
                  <a:cubicBezTo>
                    <a:pt x="264" y="289"/>
                    <a:pt x="261" y="291"/>
                    <a:pt x="258" y="294"/>
                  </a:cubicBezTo>
                  <a:cubicBezTo>
                    <a:pt x="254" y="297"/>
                    <a:pt x="253" y="301"/>
                    <a:pt x="254" y="306"/>
                  </a:cubicBezTo>
                  <a:cubicBezTo>
                    <a:pt x="255" y="311"/>
                    <a:pt x="255" y="316"/>
                    <a:pt x="256" y="321"/>
                  </a:cubicBezTo>
                  <a:cubicBezTo>
                    <a:pt x="256" y="326"/>
                    <a:pt x="254" y="329"/>
                    <a:pt x="251" y="330"/>
                  </a:cubicBezTo>
                  <a:cubicBezTo>
                    <a:pt x="245" y="333"/>
                    <a:pt x="239" y="335"/>
                    <a:pt x="233" y="337"/>
                  </a:cubicBezTo>
                  <a:cubicBezTo>
                    <a:pt x="227" y="339"/>
                    <a:pt x="224" y="338"/>
                    <a:pt x="220" y="333"/>
                  </a:cubicBezTo>
                  <a:cubicBezTo>
                    <a:pt x="218" y="329"/>
                    <a:pt x="215" y="325"/>
                    <a:pt x="212" y="322"/>
                  </a:cubicBezTo>
                  <a:cubicBezTo>
                    <a:pt x="209" y="318"/>
                    <a:pt x="205" y="317"/>
                    <a:pt x="201" y="318"/>
                  </a:cubicBezTo>
                  <a:cubicBezTo>
                    <a:pt x="196" y="318"/>
                    <a:pt x="192" y="319"/>
                    <a:pt x="187" y="320"/>
                  </a:cubicBezTo>
                  <a:cubicBezTo>
                    <a:pt x="182" y="321"/>
                    <a:pt x="179" y="324"/>
                    <a:pt x="177" y="328"/>
                  </a:cubicBezTo>
                  <a:cubicBezTo>
                    <a:pt x="175" y="333"/>
                    <a:pt x="173" y="338"/>
                    <a:pt x="171" y="343"/>
                  </a:cubicBezTo>
                  <a:cubicBezTo>
                    <a:pt x="169" y="347"/>
                    <a:pt x="167" y="350"/>
                    <a:pt x="162" y="349"/>
                  </a:cubicBezTo>
                  <a:cubicBezTo>
                    <a:pt x="155" y="348"/>
                    <a:pt x="147" y="348"/>
                    <a:pt x="140" y="346"/>
                  </a:cubicBezTo>
                  <a:cubicBezTo>
                    <a:pt x="137" y="345"/>
                    <a:pt x="135" y="341"/>
                    <a:pt x="134" y="338"/>
                  </a:cubicBezTo>
                  <a:cubicBezTo>
                    <a:pt x="133" y="333"/>
                    <a:pt x="133" y="328"/>
                    <a:pt x="133" y="324"/>
                  </a:cubicBezTo>
                  <a:cubicBezTo>
                    <a:pt x="132" y="318"/>
                    <a:pt x="129" y="313"/>
                    <a:pt x="123" y="312"/>
                  </a:cubicBezTo>
                  <a:cubicBezTo>
                    <a:pt x="119" y="310"/>
                    <a:pt x="116" y="309"/>
                    <a:pt x="113" y="308"/>
                  </a:cubicBezTo>
                  <a:cubicBezTo>
                    <a:pt x="108" y="306"/>
                    <a:pt x="104" y="307"/>
                    <a:pt x="101" y="310"/>
                  </a:cubicBezTo>
                  <a:cubicBezTo>
                    <a:pt x="96" y="314"/>
                    <a:pt x="92" y="317"/>
                    <a:pt x="87" y="321"/>
                  </a:cubicBezTo>
                  <a:cubicBezTo>
                    <a:pt x="84" y="323"/>
                    <a:pt x="81" y="323"/>
                    <a:pt x="78" y="320"/>
                  </a:cubicBezTo>
                  <a:cubicBezTo>
                    <a:pt x="72" y="316"/>
                    <a:pt x="66" y="312"/>
                    <a:pt x="61" y="307"/>
                  </a:cubicBezTo>
                  <a:cubicBezTo>
                    <a:pt x="57" y="304"/>
                    <a:pt x="58" y="299"/>
                    <a:pt x="60" y="295"/>
                  </a:cubicBezTo>
                  <a:cubicBezTo>
                    <a:pt x="62" y="291"/>
                    <a:pt x="63" y="287"/>
                    <a:pt x="65" y="283"/>
                  </a:cubicBezTo>
                  <a:cubicBezTo>
                    <a:pt x="67" y="278"/>
                    <a:pt x="66" y="274"/>
                    <a:pt x="64" y="271"/>
                  </a:cubicBezTo>
                  <a:cubicBezTo>
                    <a:pt x="60" y="266"/>
                    <a:pt x="57" y="262"/>
                    <a:pt x="53" y="258"/>
                  </a:cubicBezTo>
                  <a:cubicBezTo>
                    <a:pt x="51" y="254"/>
                    <a:pt x="47" y="253"/>
                    <a:pt x="43" y="253"/>
                  </a:cubicBezTo>
                  <a:cubicBezTo>
                    <a:pt x="38" y="254"/>
                    <a:pt x="33" y="254"/>
                    <a:pt x="28" y="255"/>
                  </a:cubicBezTo>
                  <a:cubicBezTo>
                    <a:pt x="22" y="257"/>
                    <a:pt x="18" y="255"/>
                    <a:pt x="15" y="249"/>
                  </a:cubicBezTo>
                  <a:cubicBezTo>
                    <a:pt x="13" y="244"/>
                    <a:pt x="10" y="239"/>
                    <a:pt x="8" y="233"/>
                  </a:cubicBezTo>
                  <a:cubicBezTo>
                    <a:pt x="6" y="229"/>
                    <a:pt x="7" y="225"/>
                    <a:pt x="11" y="222"/>
                  </a:cubicBezTo>
                  <a:cubicBezTo>
                    <a:pt x="15" y="218"/>
                    <a:pt x="20" y="214"/>
                    <a:pt x="25" y="211"/>
                  </a:cubicBezTo>
                  <a:cubicBezTo>
                    <a:pt x="29" y="208"/>
                    <a:pt x="30" y="204"/>
                    <a:pt x="30" y="199"/>
                  </a:cubicBezTo>
                  <a:cubicBezTo>
                    <a:pt x="29" y="195"/>
                    <a:pt x="28" y="192"/>
                    <a:pt x="28" y="189"/>
                  </a:cubicBezTo>
                  <a:cubicBezTo>
                    <a:pt x="28" y="180"/>
                    <a:pt x="23" y="176"/>
                    <a:pt x="16" y="174"/>
                  </a:cubicBezTo>
                  <a:cubicBezTo>
                    <a:pt x="13" y="173"/>
                    <a:pt x="10" y="171"/>
                    <a:pt x="7" y="170"/>
                  </a:cubicBezTo>
                  <a:cubicBezTo>
                    <a:pt x="2" y="169"/>
                    <a:pt x="0" y="166"/>
                    <a:pt x="0" y="162"/>
                  </a:cubicBezTo>
                  <a:cubicBezTo>
                    <a:pt x="1" y="155"/>
                    <a:pt x="1" y="149"/>
                    <a:pt x="2" y="142"/>
                  </a:cubicBezTo>
                  <a:cubicBezTo>
                    <a:pt x="2" y="136"/>
                    <a:pt x="5" y="134"/>
                    <a:pt x="11" y="133"/>
                  </a:cubicBezTo>
                  <a:cubicBezTo>
                    <a:pt x="17" y="132"/>
                    <a:pt x="23" y="132"/>
                    <a:pt x="28" y="131"/>
                  </a:cubicBezTo>
                  <a:cubicBezTo>
                    <a:pt x="32" y="130"/>
                    <a:pt x="35" y="128"/>
                    <a:pt x="36" y="124"/>
                  </a:cubicBezTo>
                  <a:cubicBezTo>
                    <a:pt x="38" y="120"/>
                    <a:pt x="40" y="117"/>
                    <a:pt x="41" y="113"/>
                  </a:cubicBezTo>
                  <a:cubicBezTo>
                    <a:pt x="42" y="109"/>
                    <a:pt x="42" y="105"/>
                    <a:pt x="39" y="101"/>
                  </a:cubicBezTo>
                  <a:cubicBezTo>
                    <a:pt x="36" y="97"/>
                    <a:pt x="32" y="93"/>
                    <a:pt x="29" y="88"/>
                  </a:cubicBezTo>
                  <a:cubicBezTo>
                    <a:pt x="26" y="84"/>
                    <a:pt x="26" y="80"/>
                    <a:pt x="29" y="76"/>
                  </a:cubicBezTo>
                  <a:cubicBezTo>
                    <a:pt x="32" y="71"/>
                    <a:pt x="36" y="66"/>
                    <a:pt x="39" y="62"/>
                  </a:cubicBezTo>
                  <a:cubicBezTo>
                    <a:pt x="42" y="57"/>
                    <a:pt x="46" y="56"/>
                    <a:pt x="52" y="58"/>
                  </a:cubicBezTo>
                  <a:cubicBezTo>
                    <a:pt x="57" y="60"/>
                    <a:pt x="62" y="62"/>
                    <a:pt x="66" y="65"/>
                  </a:cubicBezTo>
                  <a:cubicBezTo>
                    <a:pt x="70" y="67"/>
                    <a:pt x="74" y="66"/>
                    <a:pt x="77" y="64"/>
                  </a:cubicBezTo>
                  <a:cubicBezTo>
                    <a:pt x="78" y="63"/>
                    <a:pt x="79" y="63"/>
                    <a:pt x="79" y="62"/>
                  </a:cubicBezTo>
                  <a:cubicBezTo>
                    <a:pt x="94" y="51"/>
                    <a:pt x="94" y="51"/>
                    <a:pt x="90" y="30"/>
                  </a:cubicBezTo>
                  <a:cubicBezTo>
                    <a:pt x="89" y="23"/>
                    <a:pt x="91" y="20"/>
                    <a:pt x="97" y="17"/>
                  </a:cubicBezTo>
                  <a:cubicBezTo>
                    <a:pt x="102" y="15"/>
                    <a:pt x="107" y="13"/>
                    <a:pt x="112" y="11"/>
                  </a:cubicBezTo>
                  <a:cubicBezTo>
                    <a:pt x="117" y="8"/>
                    <a:pt x="120" y="9"/>
                    <a:pt x="124" y="13"/>
                  </a:cubicBezTo>
                  <a:cubicBezTo>
                    <a:pt x="127" y="17"/>
                    <a:pt x="130" y="22"/>
                    <a:pt x="133" y="26"/>
                  </a:cubicBezTo>
                  <a:cubicBezTo>
                    <a:pt x="138" y="31"/>
                    <a:pt x="142" y="32"/>
                    <a:pt x="148" y="31"/>
                  </a:cubicBezTo>
                  <a:cubicBezTo>
                    <a:pt x="152" y="29"/>
                    <a:pt x="156" y="29"/>
                    <a:pt x="160" y="29"/>
                  </a:cubicBezTo>
                  <a:cubicBezTo>
                    <a:pt x="166" y="28"/>
                    <a:pt x="170" y="26"/>
                    <a:pt x="172" y="21"/>
                  </a:cubicBezTo>
                  <a:cubicBezTo>
                    <a:pt x="173" y="16"/>
                    <a:pt x="175" y="11"/>
                    <a:pt x="177" y="6"/>
                  </a:cubicBezTo>
                  <a:cubicBezTo>
                    <a:pt x="179" y="2"/>
                    <a:pt x="182" y="0"/>
                    <a:pt x="187" y="0"/>
                  </a:cubicBezTo>
                  <a:cubicBezTo>
                    <a:pt x="194" y="1"/>
                    <a:pt x="201" y="2"/>
                    <a:pt x="208" y="3"/>
                  </a:cubicBezTo>
                  <a:cubicBezTo>
                    <a:pt x="212" y="3"/>
                    <a:pt x="214" y="6"/>
                    <a:pt x="214" y="11"/>
                  </a:cubicBezTo>
                  <a:cubicBezTo>
                    <a:pt x="215" y="17"/>
                    <a:pt x="216" y="23"/>
                    <a:pt x="217" y="29"/>
                  </a:cubicBezTo>
                  <a:cubicBezTo>
                    <a:pt x="218" y="34"/>
                    <a:pt x="221" y="36"/>
                    <a:pt x="225" y="38"/>
                  </a:cubicBezTo>
                  <a:cubicBezTo>
                    <a:pt x="228" y="39"/>
                    <a:pt x="231" y="40"/>
                    <a:pt x="234" y="41"/>
                  </a:cubicBezTo>
                  <a:cubicBezTo>
                    <a:pt x="239" y="45"/>
                    <a:pt x="244" y="43"/>
                    <a:pt x="248" y="40"/>
                  </a:cubicBezTo>
                  <a:cubicBezTo>
                    <a:pt x="252" y="37"/>
                    <a:pt x="256" y="34"/>
                    <a:pt x="259" y="31"/>
                  </a:cubicBezTo>
                  <a:cubicBezTo>
                    <a:pt x="264" y="27"/>
                    <a:pt x="268" y="27"/>
                    <a:pt x="273" y="31"/>
                  </a:cubicBezTo>
                  <a:cubicBezTo>
                    <a:pt x="277" y="34"/>
                    <a:pt x="281" y="37"/>
                    <a:pt x="285" y="41"/>
                  </a:cubicBezTo>
                  <a:cubicBezTo>
                    <a:pt x="290" y="45"/>
                    <a:pt x="291" y="49"/>
                    <a:pt x="288" y="55"/>
                  </a:cubicBezTo>
                  <a:cubicBezTo>
                    <a:pt x="286" y="59"/>
                    <a:pt x="284" y="64"/>
                    <a:pt x="283" y="68"/>
                  </a:cubicBezTo>
                  <a:cubicBezTo>
                    <a:pt x="282" y="71"/>
                    <a:pt x="282" y="74"/>
                    <a:pt x="283" y="76"/>
                  </a:cubicBezTo>
                  <a:cubicBezTo>
                    <a:pt x="286" y="81"/>
                    <a:pt x="290" y="86"/>
                    <a:pt x="295" y="91"/>
                  </a:cubicBezTo>
                  <a:cubicBezTo>
                    <a:pt x="296" y="93"/>
                    <a:pt x="299" y="93"/>
                    <a:pt x="301" y="94"/>
                  </a:cubicBezTo>
                  <a:close/>
                  <a:moveTo>
                    <a:pt x="174" y="63"/>
                  </a:moveTo>
                  <a:cubicBezTo>
                    <a:pt x="112" y="63"/>
                    <a:pt x="62" y="113"/>
                    <a:pt x="62" y="174"/>
                  </a:cubicBezTo>
                  <a:cubicBezTo>
                    <a:pt x="62" y="236"/>
                    <a:pt x="112" y="285"/>
                    <a:pt x="173" y="286"/>
                  </a:cubicBezTo>
                  <a:cubicBezTo>
                    <a:pt x="235" y="286"/>
                    <a:pt x="285" y="236"/>
                    <a:pt x="285" y="174"/>
                  </a:cubicBezTo>
                  <a:cubicBezTo>
                    <a:pt x="285" y="112"/>
                    <a:pt x="234" y="63"/>
                    <a:pt x="174" y="63"/>
                  </a:cubicBezTo>
                  <a:close/>
                </a:path>
              </a:pathLst>
            </a:custGeom>
            <a:solidFill>
              <a:srgbClr val="282F3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282F39"/>
                </a:solidFill>
                <a:effectLst/>
                <a:uLnTx/>
                <a:uFillTx/>
                <a:latin typeface="Calibri" panose="020F0502020204030204"/>
              </a:endParaRPr>
            </a:p>
          </p:txBody>
        </p:sp>
        <p:sp>
          <p:nvSpPr>
            <p:cNvPr id="14" name="Freeform 6"/>
            <p:cNvSpPr>
              <a:spLocks noEditPoints="1"/>
            </p:cNvSpPr>
            <p:nvPr/>
          </p:nvSpPr>
          <p:spPr bwMode="auto">
            <a:xfrm>
              <a:off x="2455863" y="3070226"/>
              <a:ext cx="714375" cy="714375"/>
            </a:xfrm>
            <a:custGeom>
              <a:avLst/>
              <a:gdLst>
                <a:gd name="T0" fmla="*/ 112 w 223"/>
                <a:gd name="T1" fmla="*/ 0 h 223"/>
                <a:gd name="T2" fmla="*/ 223 w 223"/>
                <a:gd name="T3" fmla="*/ 111 h 223"/>
                <a:gd name="T4" fmla="*/ 111 w 223"/>
                <a:gd name="T5" fmla="*/ 223 h 223"/>
                <a:gd name="T6" fmla="*/ 0 w 223"/>
                <a:gd name="T7" fmla="*/ 111 h 223"/>
                <a:gd name="T8" fmla="*/ 112 w 223"/>
                <a:gd name="T9" fmla="*/ 0 h 223"/>
                <a:gd name="T10" fmla="*/ 112 w 223"/>
                <a:gd name="T11" fmla="*/ 196 h 223"/>
                <a:gd name="T12" fmla="*/ 111 w 223"/>
                <a:gd name="T13" fmla="*/ 197 h 223"/>
                <a:gd name="T14" fmla="*/ 109 w 223"/>
                <a:gd name="T15" fmla="*/ 192 h 223"/>
                <a:gd name="T16" fmla="*/ 102 w 223"/>
                <a:gd name="T17" fmla="*/ 172 h 223"/>
                <a:gd name="T18" fmla="*/ 89 w 223"/>
                <a:gd name="T19" fmla="*/ 129 h 223"/>
                <a:gd name="T20" fmla="*/ 81 w 223"/>
                <a:gd name="T21" fmla="*/ 125 h 223"/>
                <a:gd name="T22" fmla="*/ 72 w 223"/>
                <a:gd name="T23" fmla="*/ 128 h 223"/>
                <a:gd name="T24" fmla="*/ 57 w 223"/>
                <a:gd name="T25" fmla="*/ 133 h 223"/>
                <a:gd name="T26" fmla="*/ 46 w 223"/>
                <a:gd name="T27" fmla="*/ 146 h 223"/>
                <a:gd name="T28" fmla="*/ 43 w 223"/>
                <a:gd name="T29" fmla="*/ 175 h 223"/>
                <a:gd name="T30" fmla="*/ 45 w 223"/>
                <a:gd name="T31" fmla="*/ 182 h 223"/>
                <a:gd name="T32" fmla="*/ 132 w 223"/>
                <a:gd name="T33" fmla="*/ 206 h 223"/>
                <a:gd name="T34" fmla="*/ 177 w 223"/>
                <a:gd name="T35" fmla="*/ 181 h 223"/>
                <a:gd name="T36" fmla="*/ 180 w 223"/>
                <a:gd name="T37" fmla="*/ 176 h 223"/>
                <a:gd name="T38" fmla="*/ 175 w 223"/>
                <a:gd name="T39" fmla="*/ 144 h 223"/>
                <a:gd name="T40" fmla="*/ 165 w 223"/>
                <a:gd name="T41" fmla="*/ 133 h 223"/>
                <a:gd name="T42" fmla="*/ 153 w 223"/>
                <a:gd name="T43" fmla="*/ 128 h 223"/>
                <a:gd name="T44" fmla="*/ 136 w 223"/>
                <a:gd name="T45" fmla="*/ 123 h 223"/>
                <a:gd name="T46" fmla="*/ 112 w 223"/>
                <a:gd name="T47" fmla="*/ 196 h 223"/>
                <a:gd name="T48" fmla="*/ 111 w 223"/>
                <a:gd name="T49" fmla="*/ 31 h 223"/>
                <a:gd name="T50" fmla="*/ 96 w 223"/>
                <a:gd name="T51" fmla="*/ 34 h 223"/>
                <a:gd name="T52" fmla="*/ 79 w 223"/>
                <a:gd name="T53" fmla="*/ 54 h 223"/>
                <a:gd name="T54" fmla="*/ 76 w 223"/>
                <a:gd name="T55" fmla="*/ 60 h 223"/>
                <a:gd name="T56" fmla="*/ 68 w 223"/>
                <a:gd name="T57" fmla="*/ 75 h 223"/>
                <a:gd name="T58" fmla="*/ 77 w 223"/>
                <a:gd name="T59" fmla="*/ 87 h 223"/>
                <a:gd name="T60" fmla="*/ 82 w 223"/>
                <a:gd name="T61" fmla="*/ 91 h 223"/>
                <a:gd name="T62" fmla="*/ 92 w 223"/>
                <a:gd name="T63" fmla="*/ 108 h 223"/>
                <a:gd name="T64" fmla="*/ 131 w 223"/>
                <a:gd name="T65" fmla="*/ 107 h 223"/>
                <a:gd name="T66" fmla="*/ 141 w 223"/>
                <a:gd name="T67" fmla="*/ 90 h 223"/>
                <a:gd name="T68" fmla="*/ 144 w 223"/>
                <a:gd name="T69" fmla="*/ 87 h 223"/>
                <a:gd name="T70" fmla="*/ 150 w 223"/>
                <a:gd name="T71" fmla="*/ 63 h 223"/>
                <a:gd name="T72" fmla="*/ 142 w 223"/>
                <a:gd name="T73" fmla="*/ 48 h 223"/>
                <a:gd name="T74" fmla="*/ 139 w 223"/>
                <a:gd name="T75" fmla="*/ 44 h 223"/>
                <a:gd name="T76" fmla="*/ 111 w 223"/>
                <a:gd name="T77" fmla="*/ 31 h 223"/>
                <a:gd name="T78" fmla="*/ 107 w 223"/>
                <a:gd name="T79" fmla="*/ 143 h 223"/>
                <a:gd name="T80" fmla="*/ 111 w 223"/>
                <a:gd name="T81" fmla="*/ 179 h 223"/>
                <a:gd name="T82" fmla="*/ 115 w 223"/>
                <a:gd name="T83" fmla="*/ 143 h 223"/>
                <a:gd name="T84" fmla="*/ 107 w 223"/>
                <a:gd name="T85" fmla="*/ 143 h 223"/>
                <a:gd name="T86" fmla="*/ 118 w 223"/>
                <a:gd name="T87" fmla="*/ 127 h 223"/>
                <a:gd name="T88" fmla="*/ 104 w 223"/>
                <a:gd name="T89" fmla="*/ 127 h 223"/>
                <a:gd name="T90" fmla="*/ 104 w 223"/>
                <a:gd name="T91" fmla="*/ 138 h 223"/>
                <a:gd name="T92" fmla="*/ 118 w 223"/>
                <a:gd name="T93" fmla="*/ 138 h 223"/>
                <a:gd name="T94" fmla="*/ 118 w 223"/>
                <a:gd name="T95" fmla="*/ 12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3" h="223">
                  <a:moveTo>
                    <a:pt x="112" y="0"/>
                  </a:moveTo>
                  <a:cubicBezTo>
                    <a:pt x="172" y="0"/>
                    <a:pt x="223" y="49"/>
                    <a:pt x="223" y="111"/>
                  </a:cubicBezTo>
                  <a:cubicBezTo>
                    <a:pt x="223" y="173"/>
                    <a:pt x="173" y="223"/>
                    <a:pt x="111" y="223"/>
                  </a:cubicBezTo>
                  <a:cubicBezTo>
                    <a:pt x="50" y="222"/>
                    <a:pt x="0" y="173"/>
                    <a:pt x="0" y="111"/>
                  </a:cubicBezTo>
                  <a:cubicBezTo>
                    <a:pt x="0" y="50"/>
                    <a:pt x="50" y="0"/>
                    <a:pt x="112" y="0"/>
                  </a:cubicBezTo>
                  <a:close/>
                  <a:moveTo>
                    <a:pt x="112" y="196"/>
                  </a:moveTo>
                  <a:cubicBezTo>
                    <a:pt x="112" y="197"/>
                    <a:pt x="111" y="197"/>
                    <a:pt x="111" y="197"/>
                  </a:cubicBezTo>
                  <a:cubicBezTo>
                    <a:pt x="110" y="195"/>
                    <a:pt x="110" y="194"/>
                    <a:pt x="109" y="192"/>
                  </a:cubicBezTo>
                  <a:cubicBezTo>
                    <a:pt x="107" y="185"/>
                    <a:pt x="105" y="178"/>
                    <a:pt x="102" y="172"/>
                  </a:cubicBezTo>
                  <a:cubicBezTo>
                    <a:pt x="98" y="157"/>
                    <a:pt x="93" y="143"/>
                    <a:pt x="89" y="129"/>
                  </a:cubicBezTo>
                  <a:cubicBezTo>
                    <a:pt x="87" y="124"/>
                    <a:pt x="87" y="123"/>
                    <a:pt x="81" y="125"/>
                  </a:cubicBezTo>
                  <a:cubicBezTo>
                    <a:pt x="78" y="126"/>
                    <a:pt x="75" y="127"/>
                    <a:pt x="72" y="128"/>
                  </a:cubicBezTo>
                  <a:cubicBezTo>
                    <a:pt x="67" y="130"/>
                    <a:pt x="62" y="131"/>
                    <a:pt x="57" y="133"/>
                  </a:cubicBezTo>
                  <a:cubicBezTo>
                    <a:pt x="51" y="135"/>
                    <a:pt x="47" y="140"/>
                    <a:pt x="46" y="146"/>
                  </a:cubicBezTo>
                  <a:cubicBezTo>
                    <a:pt x="45" y="156"/>
                    <a:pt x="43" y="166"/>
                    <a:pt x="43" y="175"/>
                  </a:cubicBezTo>
                  <a:cubicBezTo>
                    <a:pt x="42" y="178"/>
                    <a:pt x="44" y="181"/>
                    <a:pt x="45" y="182"/>
                  </a:cubicBezTo>
                  <a:cubicBezTo>
                    <a:pt x="70" y="205"/>
                    <a:pt x="99" y="213"/>
                    <a:pt x="132" y="206"/>
                  </a:cubicBezTo>
                  <a:cubicBezTo>
                    <a:pt x="150" y="202"/>
                    <a:pt x="164" y="193"/>
                    <a:pt x="177" y="181"/>
                  </a:cubicBezTo>
                  <a:cubicBezTo>
                    <a:pt x="179" y="180"/>
                    <a:pt x="180" y="178"/>
                    <a:pt x="180" y="176"/>
                  </a:cubicBezTo>
                  <a:cubicBezTo>
                    <a:pt x="179" y="165"/>
                    <a:pt x="177" y="154"/>
                    <a:pt x="175" y="144"/>
                  </a:cubicBezTo>
                  <a:cubicBezTo>
                    <a:pt x="174" y="139"/>
                    <a:pt x="170" y="135"/>
                    <a:pt x="165" y="133"/>
                  </a:cubicBezTo>
                  <a:cubicBezTo>
                    <a:pt x="161" y="131"/>
                    <a:pt x="157" y="130"/>
                    <a:pt x="153" y="128"/>
                  </a:cubicBezTo>
                  <a:cubicBezTo>
                    <a:pt x="147" y="126"/>
                    <a:pt x="142" y="125"/>
                    <a:pt x="136" y="123"/>
                  </a:cubicBezTo>
                  <a:cubicBezTo>
                    <a:pt x="128" y="148"/>
                    <a:pt x="120" y="172"/>
                    <a:pt x="112" y="196"/>
                  </a:cubicBezTo>
                  <a:close/>
                  <a:moveTo>
                    <a:pt x="111" y="31"/>
                  </a:moveTo>
                  <a:cubicBezTo>
                    <a:pt x="106" y="32"/>
                    <a:pt x="101" y="33"/>
                    <a:pt x="96" y="34"/>
                  </a:cubicBezTo>
                  <a:cubicBezTo>
                    <a:pt x="86" y="37"/>
                    <a:pt x="82" y="45"/>
                    <a:pt x="79" y="54"/>
                  </a:cubicBezTo>
                  <a:cubicBezTo>
                    <a:pt x="79" y="56"/>
                    <a:pt x="78" y="59"/>
                    <a:pt x="76" y="60"/>
                  </a:cubicBezTo>
                  <a:cubicBezTo>
                    <a:pt x="69" y="64"/>
                    <a:pt x="67" y="68"/>
                    <a:pt x="68" y="75"/>
                  </a:cubicBezTo>
                  <a:cubicBezTo>
                    <a:pt x="69" y="81"/>
                    <a:pt x="71" y="86"/>
                    <a:pt x="77" y="87"/>
                  </a:cubicBezTo>
                  <a:cubicBezTo>
                    <a:pt x="80" y="87"/>
                    <a:pt x="82" y="89"/>
                    <a:pt x="82" y="91"/>
                  </a:cubicBezTo>
                  <a:cubicBezTo>
                    <a:pt x="84" y="98"/>
                    <a:pt x="88" y="103"/>
                    <a:pt x="92" y="108"/>
                  </a:cubicBezTo>
                  <a:cubicBezTo>
                    <a:pt x="105" y="122"/>
                    <a:pt x="119" y="121"/>
                    <a:pt x="131" y="107"/>
                  </a:cubicBezTo>
                  <a:cubicBezTo>
                    <a:pt x="135" y="102"/>
                    <a:pt x="137" y="96"/>
                    <a:pt x="141" y="90"/>
                  </a:cubicBezTo>
                  <a:cubicBezTo>
                    <a:pt x="142" y="89"/>
                    <a:pt x="143" y="88"/>
                    <a:pt x="144" y="87"/>
                  </a:cubicBezTo>
                  <a:cubicBezTo>
                    <a:pt x="153" y="84"/>
                    <a:pt x="158" y="69"/>
                    <a:pt x="150" y="63"/>
                  </a:cubicBezTo>
                  <a:cubicBezTo>
                    <a:pt x="145" y="59"/>
                    <a:pt x="144" y="54"/>
                    <a:pt x="142" y="48"/>
                  </a:cubicBezTo>
                  <a:cubicBezTo>
                    <a:pt x="141" y="47"/>
                    <a:pt x="140" y="45"/>
                    <a:pt x="139" y="44"/>
                  </a:cubicBezTo>
                  <a:cubicBezTo>
                    <a:pt x="133" y="34"/>
                    <a:pt x="123" y="31"/>
                    <a:pt x="111" y="31"/>
                  </a:cubicBezTo>
                  <a:close/>
                  <a:moveTo>
                    <a:pt x="107" y="143"/>
                  </a:moveTo>
                  <a:cubicBezTo>
                    <a:pt x="101" y="156"/>
                    <a:pt x="106" y="167"/>
                    <a:pt x="111" y="179"/>
                  </a:cubicBezTo>
                  <a:cubicBezTo>
                    <a:pt x="117" y="167"/>
                    <a:pt x="120" y="155"/>
                    <a:pt x="115" y="143"/>
                  </a:cubicBezTo>
                  <a:cubicBezTo>
                    <a:pt x="112" y="143"/>
                    <a:pt x="109" y="143"/>
                    <a:pt x="107" y="143"/>
                  </a:cubicBezTo>
                  <a:close/>
                  <a:moveTo>
                    <a:pt x="118" y="127"/>
                  </a:moveTo>
                  <a:cubicBezTo>
                    <a:pt x="113" y="127"/>
                    <a:pt x="108" y="127"/>
                    <a:pt x="104" y="127"/>
                  </a:cubicBezTo>
                  <a:cubicBezTo>
                    <a:pt x="104" y="131"/>
                    <a:pt x="104" y="134"/>
                    <a:pt x="104" y="138"/>
                  </a:cubicBezTo>
                  <a:cubicBezTo>
                    <a:pt x="109" y="138"/>
                    <a:pt x="114" y="138"/>
                    <a:pt x="118" y="138"/>
                  </a:cubicBezTo>
                  <a:cubicBezTo>
                    <a:pt x="118" y="134"/>
                    <a:pt x="118" y="131"/>
                    <a:pt x="118" y="12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282F39"/>
                </a:solidFill>
                <a:effectLst/>
                <a:uLnTx/>
                <a:uFillTx/>
                <a:latin typeface="Calibri" panose="020F0502020204030204"/>
              </a:endParaRPr>
            </a:p>
          </p:txBody>
        </p:sp>
        <p:sp>
          <p:nvSpPr>
            <p:cNvPr id="15" name="Freeform 7"/>
            <p:cNvSpPr>
              <a:spLocks/>
            </p:cNvSpPr>
            <p:nvPr/>
          </p:nvSpPr>
          <p:spPr bwMode="auto">
            <a:xfrm>
              <a:off x="2590800" y="3460751"/>
              <a:ext cx="441325" cy="288925"/>
            </a:xfrm>
            <a:custGeom>
              <a:avLst/>
              <a:gdLst>
                <a:gd name="T0" fmla="*/ 70 w 138"/>
                <a:gd name="T1" fmla="*/ 73 h 90"/>
                <a:gd name="T2" fmla="*/ 94 w 138"/>
                <a:gd name="T3" fmla="*/ 0 h 90"/>
                <a:gd name="T4" fmla="*/ 111 w 138"/>
                <a:gd name="T5" fmla="*/ 5 h 90"/>
                <a:gd name="T6" fmla="*/ 123 w 138"/>
                <a:gd name="T7" fmla="*/ 10 h 90"/>
                <a:gd name="T8" fmla="*/ 133 w 138"/>
                <a:gd name="T9" fmla="*/ 21 h 90"/>
                <a:gd name="T10" fmla="*/ 138 w 138"/>
                <a:gd name="T11" fmla="*/ 53 h 90"/>
                <a:gd name="T12" fmla="*/ 135 w 138"/>
                <a:gd name="T13" fmla="*/ 58 h 90"/>
                <a:gd name="T14" fmla="*/ 90 w 138"/>
                <a:gd name="T15" fmla="*/ 83 h 90"/>
                <a:gd name="T16" fmla="*/ 3 w 138"/>
                <a:gd name="T17" fmla="*/ 59 h 90"/>
                <a:gd name="T18" fmla="*/ 1 w 138"/>
                <a:gd name="T19" fmla="*/ 52 h 90"/>
                <a:gd name="T20" fmla="*/ 4 w 138"/>
                <a:gd name="T21" fmla="*/ 23 h 90"/>
                <a:gd name="T22" fmla="*/ 15 w 138"/>
                <a:gd name="T23" fmla="*/ 10 h 90"/>
                <a:gd name="T24" fmla="*/ 30 w 138"/>
                <a:gd name="T25" fmla="*/ 5 h 90"/>
                <a:gd name="T26" fmla="*/ 39 w 138"/>
                <a:gd name="T27" fmla="*/ 2 h 90"/>
                <a:gd name="T28" fmla="*/ 47 w 138"/>
                <a:gd name="T29" fmla="*/ 6 h 90"/>
                <a:gd name="T30" fmla="*/ 60 w 138"/>
                <a:gd name="T31" fmla="*/ 49 h 90"/>
                <a:gd name="T32" fmla="*/ 67 w 138"/>
                <a:gd name="T33" fmla="*/ 69 h 90"/>
                <a:gd name="T34" fmla="*/ 69 w 138"/>
                <a:gd name="T35" fmla="*/ 74 h 90"/>
                <a:gd name="T36" fmla="*/ 70 w 138"/>
                <a:gd name="T37" fmla="*/ 7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0">
                  <a:moveTo>
                    <a:pt x="70" y="73"/>
                  </a:moveTo>
                  <a:cubicBezTo>
                    <a:pt x="78" y="49"/>
                    <a:pt x="86" y="25"/>
                    <a:pt x="94" y="0"/>
                  </a:cubicBezTo>
                  <a:cubicBezTo>
                    <a:pt x="100" y="2"/>
                    <a:pt x="105" y="3"/>
                    <a:pt x="111" y="5"/>
                  </a:cubicBezTo>
                  <a:cubicBezTo>
                    <a:pt x="115" y="7"/>
                    <a:pt x="119" y="8"/>
                    <a:pt x="123" y="10"/>
                  </a:cubicBezTo>
                  <a:cubicBezTo>
                    <a:pt x="128" y="12"/>
                    <a:pt x="132" y="16"/>
                    <a:pt x="133" y="21"/>
                  </a:cubicBezTo>
                  <a:cubicBezTo>
                    <a:pt x="135" y="31"/>
                    <a:pt x="137" y="42"/>
                    <a:pt x="138" y="53"/>
                  </a:cubicBezTo>
                  <a:cubicBezTo>
                    <a:pt x="138" y="55"/>
                    <a:pt x="137" y="57"/>
                    <a:pt x="135" y="58"/>
                  </a:cubicBezTo>
                  <a:cubicBezTo>
                    <a:pt x="122" y="70"/>
                    <a:pt x="108" y="79"/>
                    <a:pt x="90" y="83"/>
                  </a:cubicBezTo>
                  <a:cubicBezTo>
                    <a:pt x="57" y="90"/>
                    <a:pt x="28" y="82"/>
                    <a:pt x="3" y="59"/>
                  </a:cubicBezTo>
                  <a:cubicBezTo>
                    <a:pt x="2" y="58"/>
                    <a:pt x="0" y="55"/>
                    <a:pt x="1" y="52"/>
                  </a:cubicBezTo>
                  <a:cubicBezTo>
                    <a:pt x="1" y="43"/>
                    <a:pt x="3" y="33"/>
                    <a:pt x="4" y="23"/>
                  </a:cubicBezTo>
                  <a:cubicBezTo>
                    <a:pt x="5" y="17"/>
                    <a:pt x="9" y="12"/>
                    <a:pt x="15" y="10"/>
                  </a:cubicBezTo>
                  <a:cubicBezTo>
                    <a:pt x="20" y="8"/>
                    <a:pt x="25" y="7"/>
                    <a:pt x="30" y="5"/>
                  </a:cubicBezTo>
                  <a:cubicBezTo>
                    <a:pt x="33" y="4"/>
                    <a:pt x="36" y="3"/>
                    <a:pt x="39" y="2"/>
                  </a:cubicBezTo>
                  <a:cubicBezTo>
                    <a:pt x="45" y="0"/>
                    <a:pt x="45" y="1"/>
                    <a:pt x="47" y="6"/>
                  </a:cubicBezTo>
                  <a:cubicBezTo>
                    <a:pt x="51" y="20"/>
                    <a:pt x="56" y="34"/>
                    <a:pt x="60" y="49"/>
                  </a:cubicBezTo>
                  <a:cubicBezTo>
                    <a:pt x="63" y="55"/>
                    <a:pt x="65" y="62"/>
                    <a:pt x="67" y="69"/>
                  </a:cubicBezTo>
                  <a:cubicBezTo>
                    <a:pt x="68" y="71"/>
                    <a:pt x="68" y="72"/>
                    <a:pt x="69" y="74"/>
                  </a:cubicBezTo>
                  <a:cubicBezTo>
                    <a:pt x="69" y="74"/>
                    <a:pt x="70" y="74"/>
                    <a:pt x="70" y="73"/>
                  </a:cubicBezTo>
                  <a:close/>
                </a:path>
              </a:pathLst>
            </a:custGeom>
            <a:solidFill>
              <a:srgbClr val="42AFB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sp>
          <p:nvSpPr>
            <p:cNvPr id="16" name="Freeform 8"/>
            <p:cNvSpPr>
              <a:spLocks/>
            </p:cNvSpPr>
            <p:nvPr/>
          </p:nvSpPr>
          <p:spPr bwMode="auto">
            <a:xfrm>
              <a:off x="2670175" y="3170238"/>
              <a:ext cx="292100" cy="290513"/>
            </a:xfrm>
            <a:custGeom>
              <a:avLst/>
              <a:gdLst>
                <a:gd name="T0" fmla="*/ 44 w 91"/>
                <a:gd name="T1" fmla="*/ 0 h 91"/>
                <a:gd name="T2" fmla="*/ 72 w 91"/>
                <a:gd name="T3" fmla="*/ 13 h 91"/>
                <a:gd name="T4" fmla="*/ 75 w 91"/>
                <a:gd name="T5" fmla="*/ 17 h 91"/>
                <a:gd name="T6" fmla="*/ 83 w 91"/>
                <a:gd name="T7" fmla="*/ 32 h 91"/>
                <a:gd name="T8" fmla="*/ 77 w 91"/>
                <a:gd name="T9" fmla="*/ 56 h 91"/>
                <a:gd name="T10" fmla="*/ 74 w 91"/>
                <a:gd name="T11" fmla="*/ 59 h 91"/>
                <a:gd name="T12" fmla="*/ 64 w 91"/>
                <a:gd name="T13" fmla="*/ 76 h 91"/>
                <a:gd name="T14" fmla="*/ 25 w 91"/>
                <a:gd name="T15" fmla="*/ 77 h 91"/>
                <a:gd name="T16" fmla="*/ 15 w 91"/>
                <a:gd name="T17" fmla="*/ 60 h 91"/>
                <a:gd name="T18" fmla="*/ 10 w 91"/>
                <a:gd name="T19" fmla="*/ 56 h 91"/>
                <a:gd name="T20" fmla="*/ 1 w 91"/>
                <a:gd name="T21" fmla="*/ 44 h 91"/>
                <a:gd name="T22" fmla="*/ 9 w 91"/>
                <a:gd name="T23" fmla="*/ 29 h 91"/>
                <a:gd name="T24" fmla="*/ 12 w 91"/>
                <a:gd name="T25" fmla="*/ 23 h 91"/>
                <a:gd name="T26" fmla="*/ 29 w 91"/>
                <a:gd name="T27" fmla="*/ 3 h 91"/>
                <a:gd name="T28" fmla="*/ 44 w 91"/>
                <a:gd name="T2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91">
                  <a:moveTo>
                    <a:pt x="44" y="0"/>
                  </a:moveTo>
                  <a:cubicBezTo>
                    <a:pt x="56" y="0"/>
                    <a:pt x="66" y="3"/>
                    <a:pt x="72" y="13"/>
                  </a:cubicBezTo>
                  <a:cubicBezTo>
                    <a:pt x="73" y="14"/>
                    <a:pt x="74" y="16"/>
                    <a:pt x="75" y="17"/>
                  </a:cubicBezTo>
                  <a:cubicBezTo>
                    <a:pt x="77" y="23"/>
                    <a:pt x="78" y="28"/>
                    <a:pt x="83" y="32"/>
                  </a:cubicBezTo>
                  <a:cubicBezTo>
                    <a:pt x="91" y="38"/>
                    <a:pt x="86" y="53"/>
                    <a:pt x="77" y="56"/>
                  </a:cubicBezTo>
                  <a:cubicBezTo>
                    <a:pt x="76" y="57"/>
                    <a:pt x="75" y="58"/>
                    <a:pt x="74" y="59"/>
                  </a:cubicBezTo>
                  <a:cubicBezTo>
                    <a:pt x="70" y="65"/>
                    <a:pt x="68" y="71"/>
                    <a:pt x="64" y="76"/>
                  </a:cubicBezTo>
                  <a:cubicBezTo>
                    <a:pt x="52" y="90"/>
                    <a:pt x="38" y="91"/>
                    <a:pt x="25" y="77"/>
                  </a:cubicBezTo>
                  <a:cubicBezTo>
                    <a:pt x="21" y="72"/>
                    <a:pt x="17" y="67"/>
                    <a:pt x="15" y="60"/>
                  </a:cubicBezTo>
                  <a:cubicBezTo>
                    <a:pt x="15" y="58"/>
                    <a:pt x="13" y="56"/>
                    <a:pt x="10" y="56"/>
                  </a:cubicBezTo>
                  <a:cubicBezTo>
                    <a:pt x="4" y="55"/>
                    <a:pt x="2" y="50"/>
                    <a:pt x="1" y="44"/>
                  </a:cubicBezTo>
                  <a:cubicBezTo>
                    <a:pt x="0" y="37"/>
                    <a:pt x="2" y="33"/>
                    <a:pt x="9" y="29"/>
                  </a:cubicBezTo>
                  <a:cubicBezTo>
                    <a:pt x="11" y="28"/>
                    <a:pt x="12" y="25"/>
                    <a:pt x="12" y="23"/>
                  </a:cubicBezTo>
                  <a:cubicBezTo>
                    <a:pt x="15" y="14"/>
                    <a:pt x="19" y="6"/>
                    <a:pt x="29" y="3"/>
                  </a:cubicBezTo>
                  <a:cubicBezTo>
                    <a:pt x="34" y="2"/>
                    <a:pt x="39" y="1"/>
                    <a:pt x="44" y="0"/>
                  </a:cubicBezTo>
                  <a:close/>
                </a:path>
              </a:pathLst>
            </a:custGeom>
            <a:solidFill>
              <a:srgbClr val="42AFB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sp>
          <p:nvSpPr>
            <p:cNvPr id="17" name="Freeform 9"/>
            <p:cNvSpPr>
              <a:spLocks/>
            </p:cNvSpPr>
            <p:nvPr/>
          </p:nvSpPr>
          <p:spPr bwMode="auto">
            <a:xfrm>
              <a:off x="2779713" y="3525838"/>
              <a:ext cx="60325" cy="114300"/>
            </a:xfrm>
            <a:custGeom>
              <a:avLst/>
              <a:gdLst>
                <a:gd name="T0" fmla="*/ 6 w 19"/>
                <a:gd name="T1" fmla="*/ 0 h 36"/>
                <a:gd name="T2" fmla="*/ 14 w 19"/>
                <a:gd name="T3" fmla="*/ 0 h 36"/>
                <a:gd name="T4" fmla="*/ 10 w 19"/>
                <a:gd name="T5" fmla="*/ 36 h 36"/>
                <a:gd name="T6" fmla="*/ 6 w 19"/>
                <a:gd name="T7" fmla="*/ 0 h 36"/>
              </a:gdLst>
              <a:ahLst/>
              <a:cxnLst>
                <a:cxn ang="0">
                  <a:pos x="T0" y="T1"/>
                </a:cxn>
                <a:cxn ang="0">
                  <a:pos x="T2" y="T3"/>
                </a:cxn>
                <a:cxn ang="0">
                  <a:pos x="T4" y="T5"/>
                </a:cxn>
                <a:cxn ang="0">
                  <a:pos x="T6" y="T7"/>
                </a:cxn>
              </a:cxnLst>
              <a:rect l="0" t="0" r="r" b="b"/>
              <a:pathLst>
                <a:path w="19" h="36">
                  <a:moveTo>
                    <a:pt x="6" y="0"/>
                  </a:moveTo>
                  <a:cubicBezTo>
                    <a:pt x="8" y="0"/>
                    <a:pt x="11" y="0"/>
                    <a:pt x="14" y="0"/>
                  </a:cubicBezTo>
                  <a:cubicBezTo>
                    <a:pt x="19" y="12"/>
                    <a:pt x="16" y="24"/>
                    <a:pt x="10" y="36"/>
                  </a:cubicBezTo>
                  <a:cubicBezTo>
                    <a:pt x="5" y="24"/>
                    <a:pt x="0" y="13"/>
                    <a:pt x="6" y="0"/>
                  </a:cubicBezTo>
                  <a:close/>
                </a:path>
              </a:pathLst>
            </a:custGeom>
            <a:solidFill>
              <a:srgbClr val="42AFB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sp>
          <p:nvSpPr>
            <p:cNvPr id="18" name="Freeform 10"/>
            <p:cNvSpPr>
              <a:spLocks/>
            </p:cNvSpPr>
            <p:nvPr/>
          </p:nvSpPr>
          <p:spPr bwMode="auto">
            <a:xfrm>
              <a:off x="2789238" y="3473451"/>
              <a:ext cx="44450" cy="36513"/>
            </a:xfrm>
            <a:custGeom>
              <a:avLst/>
              <a:gdLst>
                <a:gd name="T0" fmla="*/ 14 w 14"/>
                <a:gd name="T1" fmla="*/ 0 h 11"/>
                <a:gd name="T2" fmla="*/ 14 w 14"/>
                <a:gd name="T3" fmla="*/ 11 h 11"/>
                <a:gd name="T4" fmla="*/ 0 w 14"/>
                <a:gd name="T5" fmla="*/ 11 h 11"/>
                <a:gd name="T6" fmla="*/ 0 w 14"/>
                <a:gd name="T7" fmla="*/ 0 h 11"/>
                <a:gd name="T8" fmla="*/ 14 w 14"/>
                <a:gd name="T9" fmla="*/ 0 h 11"/>
              </a:gdLst>
              <a:ahLst/>
              <a:cxnLst>
                <a:cxn ang="0">
                  <a:pos x="T0" y="T1"/>
                </a:cxn>
                <a:cxn ang="0">
                  <a:pos x="T2" y="T3"/>
                </a:cxn>
                <a:cxn ang="0">
                  <a:pos x="T4" y="T5"/>
                </a:cxn>
                <a:cxn ang="0">
                  <a:pos x="T6" y="T7"/>
                </a:cxn>
                <a:cxn ang="0">
                  <a:pos x="T8" y="T9"/>
                </a:cxn>
              </a:cxnLst>
              <a:rect l="0" t="0" r="r" b="b"/>
              <a:pathLst>
                <a:path w="14" h="11">
                  <a:moveTo>
                    <a:pt x="14" y="0"/>
                  </a:moveTo>
                  <a:cubicBezTo>
                    <a:pt x="14" y="4"/>
                    <a:pt x="14" y="7"/>
                    <a:pt x="14" y="11"/>
                  </a:cubicBezTo>
                  <a:cubicBezTo>
                    <a:pt x="10" y="11"/>
                    <a:pt x="5" y="11"/>
                    <a:pt x="0" y="11"/>
                  </a:cubicBezTo>
                  <a:cubicBezTo>
                    <a:pt x="0" y="7"/>
                    <a:pt x="0" y="4"/>
                    <a:pt x="0" y="0"/>
                  </a:cubicBezTo>
                  <a:cubicBezTo>
                    <a:pt x="4" y="0"/>
                    <a:pt x="9" y="0"/>
                    <a:pt x="14" y="0"/>
                  </a:cubicBezTo>
                  <a:close/>
                </a:path>
              </a:pathLst>
            </a:custGeom>
            <a:solidFill>
              <a:srgbClr val="42AFB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grpSp>
      <p:grpSp>
        <p:nvGrpSpPr>
          <p:cNvPr id="19" name="Group 31"/>
          <p:cNvGrpSpPr/>
          <p:nvPr/>
        </p:nvGrpSpPr>
        <p:grpSpPr>
          <a:xfrm>
            <a:off x="8425901" y="2344252"/>
            <a:ext cx="631013" cy="545751"/>
            <a:chOff x="2257425" y="2868613"/>
            <a:chExt cx="1117600" cy="1120775"/>
          </a:xfrm>
        </p:grpSpPr>
        <p:sp>
          <p:nvSpPr>
            <p:cNvPr id="20" name="Freeform 5"/>
            <p:cNvSpPr>
              <a:spLocks noEditPoints="1"/>
            </p:cNvSpPr>
            <p:nvPr/>
          </p:nvSpPr>
          <p:spPr bwMode="auto">
            <a:xfrm>
              <a:off x="2257425" y="2868613"/>
              <a:ext cx="1117600" cy="1120775"/>
            </a:xfrm>
            <a:custGeom>
              <a:avLst/>
              <a:gdLst>
                <a:gd name="T0" fmla="*/ 320 w 349"/>
                <a:gd name="T1" fmla="*/ 91 h 350"/>
                <a:gd name="T2" fmla="*/ 337 w 349"/>
                <a:gd name="T3" fmla="*/ 115 h 350"/>
                <a:gd name="T4" fmla="*/ 323 w 349"/>
                <a:gd name="T5" fmla="*/ 133 h 350"/>
                <a:gd name="T6" fmla="*/ 318 w 349"/>
                <a:gd name="T7" fmla="*/ 157 h 350"/>
                <a:gd name="T8" fmla="*/ 338 w 349"/>
                <a:gd name="T9" fmla="*/ 177 h 350"/>
                <a:gd name="T10" fmla="*/ 344 w 349"/>
                <a:gd name="T11" fmla="*/ 208 h 350"/>
                <a:gd name="T12" fmla="*/ 322 w 349"/>
                <a:gd name="T13" fmla="*/ 217 h 350"/>
                <a:gd name="T14" fmla="*/ 306 w 349"/>
                <a:gd name="T15" fmla="*/ 236 h 350"/>
                <a:gd name="T16" fmla="*/ 317 w 349"/>
                <a:gd name="T17" fmla="*/ 260 h 350"/>
                <a:gd name="T18" fmla="*/ 307 w 349"/>
                <a:gd name="T19" fmla="*/ 286 h 350"/>
                <a:gd name="T20" fmla="*/ 279 w 349"/>
                <a:gd name="T21" fmla="*/ 283 h 350"/>
                <a:gd name="T22" fmla="*/ 258 w 349"/>
                <a:gd name="T23" fmla="*/ 294 h 350"/>
                <a:gd name="T24" fmla="*/ 256 w 349"/>
                <a:gd name="T25" fmla="*/ 321 h 350"/>
                <a:gd name="T26" fmla="*/ 233 w 349"/>
                <a:gd name="T27" fmla="*/ 337 h 350"/>
                <a:gd name="T28" fmla="*/ 212 w 349"/>
                <a:gd name="T29" fmla="*/ 322 h 350"/>
                <a:gd name="T30" fmla="*/ 187 w 349"/>
                <a:gd name="T31" fmla="*/ 320 h 350"/>
                <a:gd name="T32" fmla="*/ 171 w 349"/>
                <a:gd name="T33" fmla="*/ 343 h 350"/>
                <a:gd name="T34" fmla="*/ 140 w 349"/>
                <a:gd name="T35" fmla="*/ 346 h 350"/>
                <a:gd name="T36" fmla="*/ 133 w 349"/>
                <a:gd name="T37" fmla="*/ 324 h 350"/>
                <a:gd name="T38" fmla="*/ 113 w 349"/>
                <a:gd name="T39" fmla="*/ 308 h 350"/>
                <a:gd name="T40" fmla="*/ 87 w 349"/>
                <a:gd name="T41" fmla="*/ 321 h 350"/>
                <a:gd name="T42" fmla="*/ 61 w 349"/>
                <a:gd name="T43" fmla="*/ 307 h 350"/>
                <a:gd name="T44" fmla="*/ 65 w 349"/>
                <a:gd name="T45" fmla="*/ 283 h 350"/>
                <a:gd name="T46" fmla="*/ 53 w 349"/>
                <a:gd name="T47" fmla="*/ 258 h 350"/>
                <a:gd name="T48" fmla="*/ 28 w 349"/>
                <a:gd name="T49" fmla="*/ 255 h 350"/>
                <a:gd name="T50" fmla="*/ 8 w 349"/>
                <a:gd name="T51" fmla="*/ 233 h 350"/>
                <a:gd name="T52" fmla="*/ 25 w 349"/>
                <a:gd name="T53" fmla="*/ 211 h 350"/>
                <a:gd name="T54" fmla="*/ 28 w 349"/>
                <a:gd name="T55" fmla="*/ 189 h 350"/>
                <a:gd name="T56" fmla="*/ 7 w 349"/>
                <a:gd name="T57" fmla="*/ 170 h 350"/>
                <a:gd name="T58" fmla="*/ 2 w 349"/>
                <a:gd name="T59" fmla="*/ 142 h 350"/>
                <a:gd name="T60" fmla="*/ 28 w 349"/>
                <a:gd name="T61" fmla="*/ 131 h 350"/>
                <a:gd name="T62" fmla="*/ 41 w 349"/>
                <a:gd name="T63" fmla="*/ 113 h 350"/>
                <a:gd name="T64" fmla="*/ 29 w 349"/>
                <a:gd name="T65" fmla="*/ 88 h 350"/>
                <a:gd name="T66" fmla="*/ 39 w 349"/>
                <a:gd name="T67" fmla="*/ 62 h 350"/>
                <a:gd name="T68" fmla="*/ 66 w 349"/>
                <a:gd name="T69" fmla="*/ 65 h 350"/>
                <a:gd name="T70" fmla="*/ 79 w 349"/>
                <a:gd name="T71" fmla="*/ 62 h 350"/>
                <a:gd name="T72" fmla="*/ 97 w 349"/>
                <a:gd name="T73" fmla="*/ 17 h 350"/>
                <a:gd name="T74" fmla="*/ 124 w 349"/>
                <a:gd name="T75" fmla="*/ 13 h 350"/>
                <a:gd name="T76" fmla="*/ 148 w 349"/>
                <a:gd name="T77" fmla="*/ 31 h 350"/>
                <a:gd name="T78" fmla="*/ 172 w 349"/>
                <a:gd name="T79" fmla="*/ 21 h 350"/>
                <a:gd name="T80" fmla="*/ 187 w 349"/>
                <a:gd name="T81" fmla="*/ 0 h 350"/>
                <a:gd name="T82" fmla="*/ 214 w 349"/>
                <a:gd name="T83" fmla="*/ 11 h 350"/>
                <a:gd name="T84" fmla="*/ 225 w 349"/>
                <a:gd name="T85" fmla="*/ 38 h 350"/>
                <a:gd name="T86" fmla="*/ 248 w 349"/>
                <a:gd name="T87" fmla="*/ 40 h 350"/>
                <a:gd name="T88" fmla="*/ 273 w 349"/>
                <a:gd name="T89" fmla="*/ 31 h 350"/>
                <a:gd name="T90" fmla="*/ 288 w 349"/>
                <a:gd name="T91" fmla="*/ 55 h 350"/>
                <a:gd name="T92" fmla="*/ 283 w 349"/>
                <a:gd name="T93" fmla="*/ 76 h 350"/>
                <a:gd name="T94" fmla="*/ 301 w 349"/>
                <a:gd name="T95" fmla="*/ 94 h 350"/>
                <a:gd name="T96" fmla="*/ 62 w 349"/>
                <a:gd name="T97" fmla="*/ 174 h 350"/>
                <a:gd name="T98" fmla="*/ 285 w 349"/>
                <a:gd name="T99" fmla="*/ 17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9" h="350">
                  <a:moveTo>
                    <a:pt x="301" y="94"/>
                  </a:moveTo>
                  <a:cubicBezTo>
                    <a:pt x="308" y="93"/>
                    <a:pt x="314" y="92"/>
                    <a:pt x="320" y="91"/>
                  </a:cubicBezTo>
                  <a:cubicBezTo>
                    <a:pt x="324" y="90"/>
                    <a:pt x="328" y="92"/>
                    <a:pt x="330" y="96"/>
                  </a:cubicBezTo>
                  <a:cubicBezTo>
                    <a:pt x="332" y="102"/>
                    <a:pt x="335" y="109"/>
                    <a:pt x="337" y="115"/>
                  </a:cubicBezTo>
                  <a:cubicBezTo>
                    <a:pt x="339" y="119"/>
                    <a:pt x="337" y="122"/>
                    <a:pt x="335" y="125"/>
                  </a:cubicBezTo>
                  <a:cubicBezTo>
                    <a:pt x="331" y="128"/>
                    <a:pt x="327" y="130"/>
                    <a:pt x="323" y="133"/>
                  </a:cubicBezTo>
                  <a:cubicBezTo>
                    <a:pt x="317" y="138"/>
                    <a:pt x="316" y="141"/>
                    <a:pt x="317" y="149"/>
                  </a:cubicBezTo>
                  <a:cubicBezTo>
                    <a:pt x="318" y="151"/>
                    <a:pt x="318" y="154"/>
                    <a:pt x="318" y="157"/>
                  </a:cubicBezTo>
                  <a:cubicBezTo>
                    <a:pt x="318" y="168"/>
                    <a:pt x="324" y="173"/>
                    <a:pt x="333" y="176"/>
                  </a:cubicBezTo>
                  <a:cubicBezTo>
                    <a:pt x="335" y="176"/>
                    <a:pt x="336" y="177"/>
                    <a:pt x="338" y="177"/>
                  </a:cubicBezTo>
                  <a:cubicBezTo>
                    <a:pt x="349" y="182"/>
                    <a:pt x="347" y="184"/>
                    <a:pt x="346" y="194"/>
                  </a:cubicBezTo>
                  <a:cubicBezTo>
                    <a:pt x="346" y="199"/>
                    <a:pt x="345" y="203"/>
                    <a:pt x="344" y="208"/>
                  </a:cubicBezTo>
                  <a:cubicBezTo>
                    <a:pt x="343" y="212"/>
                    <a:pt x="340" y="215"/>
                    <a:pt x="336" y="215"/>
                  </a:cubicBezTo>
                  <a:cubicBezTo>
                    <a:pt x="331" y="216"/>
                    <a:pt x="327" y="216"/>
                    <a:pt x="322" y="217"/>
                  </a:cubicBezTo>
                  <a:cubicBezTo>
                    <a:pt x="317" y="217"/>
                    <a:pt x="313" y="220"/>
                    <a:pt x="310" y="225"/>
                  </a:cubicBezTo>
                  <a:cubicBezTo>
                    <a:pt x="309" y="229"/>
                    <a:pt x="308" y="232"/>
                    <a:pt x="306" y="236"/>
                  </a:cubicBezTo>
                  <a:cubicBezTo>
                    <a:pt x="304" y="241"/>
                    <a:pt x="305" y="245"/>
                    <a:pt x="308" y="249"/>
                  </a:cubicBezTo>
                  <a:cubicBezTo>
                    <a:pt x="311" y="253"/>
                    <a:pt x="314" y="256"/>
                    <a:pt x="317" y="260"/>
                  </a:cubicBezTo>
                  <a:cubicBezTo>
                    <a:pt x="321" y="265"/>
                    <a:pt x="321" y="269"/>
                    <a:pt x="317" y="274"/>
                  </a:cubicBezTo>
                  <a:cubicBezTo>
                    <a:pt x="313" y="278"/>
                    <a:pt x="310" y="282"/>
                    <a:pt x="307" y="286"/>
                  </a:cubicBezTo>
                  <a:cubicBezTo>
                    <a:pt x="302" y="292"/>
                    <a:pt x="299" y="292"/>
                    <a:pt x="293" y="289"/>
                  </a:cubicBezTo>
                  <a:cubicBezTo>
                    <a:pt x="288" y="287"/>
                    <a:pt x="284" y="285"/>
                    <a:pt x="279" y="283"/>
                  </a:cubicBezTo>
                  <a:cubicBezTo>
                    <a:pt x="275" y="282"/>
                    <a:pt x="271" y="284"/>
                    <a:pt x="268" y="286"/>
                  </a:cubicBezTo>
                  <a:cubicBezTo>
                    <a:pt x="264" y="289"/>
                    <a:pt x="261" y="291"/>
                    <a:pt x="258" y="294"/>
                  </a:cubicBezTo>
                  <a:cubicBezTo>
                    <a:pt x="254" y="297"/>
                    <a:pt x="253" y="301"/>
                    <a:pt x="254" y="306"/>
                  </a:cubicBezTo>
                  <a:cubicBezTo>
                    <a:pt x="255" y="311"/>
                    <a:pt x="255" y="316"/>
                    <a:pt x="256" y="321"/>
                  </a:cubicBezTo>
                  <a:cubicBezTo>
                    <a:pt x="256" y="326"/>
                    <a:pt x="254" y="329"/>
                    <a:pt x="251" y="330"/>
                  </a:cubicBezTo>
                  <a:cubicBezTo>
                    <a:pt x="245" y="333"/>
                    <a:pt x="239" y="335"/>
                    <a:pt x="233" y="337"/>
                  </a:cubicBezTo>
                  <a:cubicBezTo>
                    <a:pt x="227" y="339"/>
                    <a:pt x="224" y="338"/>
                    <a:pt x="220" y="333"/>
                  </a:cubicBezTo>
                  <a:cubicBezTo>
                    <a:pt x="218" y="329"/>
                    <a:pt x="215" y="325"/>
                    <a:pt x="212" y="322"/>
                  </a:cubicBezTo>
                  <a:cubicBezTo>
                    <a:pt x="209" y="318"/>
                    <a:pt x="205" y="317"/>
                    <a:pt x="201" y="318"/>
                  </a:cubicBezTo>
                  <a:cubicBezTo>
                    <a:pt x="196" y="318"/>
                    <a:pt x="192" y="319"/>
                    <a:pt x="187" y="320"/>
                  </a:cubicBezTo>
                  <a:cubicBezTo>
                    <a:pt x="182" y="321"/>
                    <a:pt x="179" y="324"/>
                    <a:pt x="177" y="328"/>
                  </a:cubicBezTo>
                  <a:cubicBezTo>
                    <a:pt x="175" y="333"/>
                    <a:pt x="173" y="338"/>
                    <a:pt x="171" y="343"/>
                  </a:cubicBezTo>
                  <a:cubicBezTo>
                    <a:pt x="169" y="347"/>
                    <a:pt x="167" y="350"/>
                    <a:pt x="162" y="349"/>
                  </a:cubicBezTo>
                  <a:cubicBezTo>
                    <a:pt x="155" y="348"/>
                    <a:pt x="147" y="348"/>
                    <a:pt x="140" y="346"/>
                  </a:cubicBezTo>
                  <a:cubicBezTo>
                    <a:pt x="137" y="345"/>
                    <a:pt x="135" y="341"/>
                    <a:pt x="134" y="338"/>
                  </a:cubicBezTo>
                  <a:cubicBezTo>
                    <a:pt x="133" y="333"/>
                    <a:pt x="133" y="328"/>
                    <a:pt x="133" y="324"/>
                  </a:cubicBezTo>
                  <a:cubicBezTo>
                    <a:pt x="132" y="318"/>
                    <a:pt x="129" y="313"/>
                    <a:pt x="123" y="312"/>
                  </a:cubicBezTo>
                  <a:cubicBezTo>
                    <a:pt x="119" y="310"/>
                    <a:pt x="116" y="309"/>
                    <a:pt x="113" y="308"/>
                  </a:cubicBezTo>
                  <a:cubicBezTo>
                    <a:pt x="108" y="306"/>
                    <a:pt x="104" y="307"/>
                    <a:pt x="101" y="310"/>
                  </a:cubicBezTo>
                  <a:cubicBezTo>
                    <a:pt x="96" y="314"/>
                    <a:pt x="92" y="317"/>
                    <a:pt x="87" y="321"/>
                  </a:cubicBezTo>
                  <a:cubicBezTo>
                    <a:pt x="84" y="323"/>
                    <a:pt x="81" y="323"/>
                    <a:pt x="78" y="320"/>
                  </a:cubicBezTo>
                  <a:cubicBezTo>
                    <a:pt x="72" y="316"/>
                    <a:pt x="66" y="312"/>
                    <a:pt x="61" y="307"/>
                  </a:cubicBezTo>
                  <a:cubicBezTo>
                    <a:pt x="57" y="304"/>
                    <a:pt x="58" y="299"/>
                    <a:pt x="60" y="295"/>
                  </a:cubicBezTo>
                  <a:cubicBezTo>
                    <a:pt x="62" y="291"/>
                    <a:pt x="63" y="287"/>
                    <a:pt x="65" y="283"/>
                  </a:cubicBezTo>
                  <a:cubicBezTo>
                    <a:pt x="67" y="278"/>
                    <a:pt x="66" y="274"/>
                    <a:pt x="64" y="271"/>
                  </a:cubicBezTo>
                  <a:cubicBezTo>
                    <a:pt x="60" y="266"/>
                    <a:pt x="57" y="262"/>
                    <a:pt x="53" y="258"/>
                  </a:cubicBezTo>
                  <a:cubicBezTo>
                    <a:pt x="51" y="254"/>
                    <a:pt x="47" y="253"/>
                    <a:pt x="43" y="253"/>
                  </a:cubicBezTo>
                  <a:cubicBezTo>
                    <a:pt x="38" y="254"/>
                    <a:pt x="33" y="254"/>
                    <a:pt x="28" y="255"/>
                  </a:cubicBezTo>
                  <a:cubicBezTo>
                    <a:pt x="22" y="257"/>
                    <a:pt x="18" y="255"/>
                    <a:pt x="15" y="249"/>
                  </a:cubicBezTo>
                  <a:cubicBezTo>
                    <a:pt x="13" y="244"/>
                    <a:pt x="10" y="239"/>
                    <a:pt x="8" y="233"/>
                  </a:cubicBezTo>
                  <a:cubicBezTo>
                    <a:pt x="6" y="229"/>
                    <a:pt x="7" y="225"/>
                    <a:pt x="11" y="222"/>
                  </a:cubicBezTo>
                  <a:cubicBezTo>
                    <a:pt x="15" y="218"/>
                    <a:pt x="20" y="214"/>
                    <a:pt x="25" y="211"/>
                  </a:cubicBezTo>
                  <a:cubicBezTo>
                    <a:pt x="29" y="208"/>
                    <a:pt x="30" y="204"/>
                    <a:pt x="30" y="199"/>
                  </a:cubicBezTo>
                  <a:cubicBezTo>
                    <a:pt x="29" y="195"/>
                    <a:pt x="28" y="192"/>
                    <a:pt x="28" y="189"/>
                  </a:cubicBezTo>
                  <a:cubicBezTo>
                    <a:pt x="28" y="180"/>
                    <a:pt x="23" y="176"/>
                    <a:pt x="16" y="174"/>
                  </a:cubicBezTo>
                  <a:cubicBezTo>
                    <a:pt x="13" y="173"/>
                    <a:pt x="10" y="171"/>
                    <a:pt x="7" y="170"/>
                  </a:cubicBezTo>
                  <a:cubicBezTo>
                    <a:pt x="2" y="169"/>
                    <a:pt x="0" y="166"/>
                    <a:pt x="0" y="162"/>
                  </a:cubicBezTo>
                  <a:cubicBezTo>
                    <a:pt x="1" y="155"/>
                    <a:pt x="1" y="149"/>
                    <a:pt x="2" y="142"/>
                  </a:cubicBezTo>
                  <a:cubicBezTo>
                    <a:pt x="2" y="136"/>
                    <a:pt x="5" y="134"/>
                    <a:pt x="11" y="133"/>
                  </a:cubicBezTo>
                  <a:cubicBezTo>
                    <a:pt x="17" y="132"/>
                    <a:pt x="23" y="132"/>
                    <a:pt x="28" y="131"/>
                  </a:cubicBezTo>
                  <a:cubicBezTo>
                    <a:pt x="32" y="130"/>
                    <a:pt x="35" y="128"/>
                    <a:pt x="36" y="124"/>
                  </a:cubicBezTo>
                  <a:cubicBezTo>
                    <a:pt x="38" y="120"/>
                    <a:pt x="40" y="117"/>
                    <a:pt x="41" y="113"/>
                  </a:cubicBezTo>
                  <a:cubicBezTo>
                    <a:pt x="42" y="109"/>
                    <a:pt x="42" y="105"/>
                    <a:pt x="39" y="101"/>
                  </a:cubicBezTo>
                  <a:cubicBezTo>
                    <a:pt x="36" y="97"/>
                    <a:pt x="32" y="93"/>
                    <a:pt x="29" y="88"/>
                  </a:cubicBezTo>
                  <a:cubicBezTo>
                    <a:pt x="26" y="84"/>
                    <a:pt x="26" y="80"/>
                    <a:pt x="29" y="76"/>
                  </a:cubicBezTo>
                  <a:cubicBezTo>
                    <a:pt x="32" y="71"/>
                    <a:pt x="36" y="66"/>
                    <a:pt x="39" y="62"/>
                  </a:cubicBezTo>
                  <a:cubicBezTo>
                    <a:pt x="42" y="57"/>
                    <a:pt x="46" y="56"/>
                    <a:pt x="52" y="58"/>
                  </a:cubicBezTo>
                  <a:cubicBezTo>
                    <a:pt x="57" y="60"/>
                    <a:pt x="62" y="62"/>
                    <a:pt x="66" y="65"/>
                  </a:cubicBezTo>
                  <a:cubicBezTo>
                    <a:pt x="70" y="67"/>
                    <a:pt x="74" y="66"/>
                    <a:pt x="77" y="64"/>
                  </a:cubicBezTo>
                  <a:cubicBezTo>
                    <a:pt x="78" y="63"/>
                    <a:pt x="79" y="63"/>
                    <a:pt x="79" y="62"/>
                  </a:cubicBezTo>
                  <a:cubicBezTo>
                    <a:pt x="94" y="51"/>
                    <a:pt x="94" y="51"/>
                    <a:pt x="90" y="30"/>
                  </a:cubicBezTo>
                  <a:cubicBezTo>
                    <a:pt x="89" y="23"/>
                    <a:pt x="91" y="20"/>
                    <a:pt x="97" y="17"/>
                  </a:cubicBezTo>
                  <a:cubicBezTo>
                    <a:pt x="102" y="15"/>
                    <a:pt x="107" y="13"/>
                    <a:pt x="112" y="11"/>
                  </a:cubicBezTo>
                  <a:cubicBezTo>
                    <a:pt x="117" y="8"/>
                    <a:pt x="120" y="9"/>
                    <a:pt x="124" y="13"/>
                  </a:cubicBezTo>
                  <a:cubicBezTo>
                    <a:pt x="127" y="17"/>
                    <a:pt x="130" y="22"/>
                    <a:pt x="133" y="26"/>
                  </a:cubicBezTo>
                  <a:cubicBezTo>
                    <a:pt x="138" y="31"/>
                    <a:pt x="142" y="32"/>
                    <a:pt x="148" y="31"/>
                  </a:cubicBezTo>
                  <a:cubicBezTo>
                    <a:pt x="152" y="29"/>
                    <a:pt x="156" y="29"/>
                    <a:pt x="160" y="29"/>
                  </a:cubicBezTo>
                  <a:cubicBezTo>
                    <a:pt x="166" y="28"/>
                    <a:pt x="170" y="26"/>
                    <a:pt x="172" y="21"/>
                  </a:cubicBezTo>
                  <a:cubicBezTo>
                    <a:pt x="173" y="16"/>
                    <a:pt x="175" y="11"/>
                    <a:pt x="177" y="6"/>
                  </a:cubicBezTo>
                  <a:cubicBezTo>
                    <a:pt x="179" y="2"/>
                    <a:pt x="182" y="0"/>
                    <a:pt x="187" y="0"/>
                  </a:cubicBezTo>
                  <a:cubicBezTo>
                    <a:pt x="194" y="1"/>
                    <a:pt x="201" y="2"/>
                    <a:pt x="208" y="3"/>
                  </a:cubicBezTo>
                  <a:cubicBezTo>
                    <a:pt x="212" y="3"/>
                    <a:pt x="214" y="6"/>
                    <a:pt x="214" y="11"/>
                  </a:cubicBezTo>
                  <a:cubicBezTo>
                    <a:pt x="215" y="17"/>
                    <a:pt x="216" y="23"/>
                    <a:pt x="217" y="29"/>
                  </a:cubicBezTo>
                  <a:cubicBezTo>
                    <a:pt x="218" y="34"/>
                    <a:pt x="221" y="36"/>
                    <a:pt x="225" y="38"/>
                  </a:cubicBezTo>
                  <a:cubicBezTo>
                    <a:pt x="228" y="39"/>
                    <a:pt x="231" y="40"/>
                    <a:pt x="234" y="41"/>
                  </a:cubicBezTo>
                  <a:cubicBezTo>
                    <a:pt x="239" y="45"/>
                    <a:pt x="244" y="43"/>
                    <a:pt x="248" y="40"/>
                  </a:cubicBezTo>
                  <a:cubicBezTo>
                    <a:pt x="252" y="37"/>
                    <a:pt x="256" y="34"/>
                    <a:pt x="259" y="31"/>
                  </a:cubicBezTo>
                  <a:cubicBezTo>
                    <a:pt x="264" y="27"/>
                    <a:pt x="268" y="27"/>
                    <a:pt x="273" y="31"/>
                  </a:cubicBezTo>
                  <a:cubicBezTo>
                    <a:pt x="277" y="34"/>
                    <a:pt x="281" y="37"/>
                    <a:pt x="285" y="41"/>
                  </a:cubicBezTo>
                  <a:cubicBezTo>
                    <a:pt x="290" y="45"/>
                    <a:pt x="291" y="49"/>
                    <a:pt x="288" y="55"/>
                  </a:cubicBezTo>
                  <a:cubicBezTo>
                    <a:pt x="286" y="59"/>
                    <a:pt x="284" y="64"/>
                    <a:pt x="283" y="68"/>
                  </a:cubicBezTo>
                  <a:cubicBezTo>
                    <a:pt x="282" y="71"/>
                    <a:pt x="282" y="74"/>
                    <a:pt x="283" y="76"/>
                  </a:cubicBezTo>
                  <a:cubicBezTo>
                    <a:pt x="286" y="81"/>
                    <a:pt x="290" y="86"/>
                    <a:pt x="295" y="91"/>
                  </a:cubicBezTo>
                  <a:cubicBezTo>
                    <a:pt x="296" y="93"/>
                    <a:pt x="299" y="93"/>
                    <a:pt x="301" y="94"/>
                  </a:cubicBezTo>
                  <a:close/>
                  <a:moveTo>
                    <a:pt x="174" y="63"/>
                  </a:moveTo>
                  <a:cubicBezTo>
                    <a:pt x="112" y="63"/>
                    <a:pt x="62" y="113"/>
                    <a:pt x="62" y="174"/>
                  </a:cubicBezTo>
                  <a:cubicBezTo>
                    <a:pt x="62" y="236"/>
                    <a:pt x="112" y="285"/>
                    <a:pt x="173" y="286"/>
                  </a:cubicBezTo>
                  <a:cubicBezTo>
                    <a:pt x="235" y="286"/>
                    <a:pt x="285" y="236"/>
                    <a:pt x="285" y="174"/>
                  </a:cubicBezTo>
                  <a:cubicBezTo>
                    <a:pt x="285" y="112"/>
                    <a:pt x="234" y="63"/>
                    <a:pt x="174" y="63"/>
                  </a:cubicBezTo>
                  <a:close/>
                </a:path>
              </a:pathLst>
            </a:custGeom>
            <a:solidFill>
              <a:srgbClr val="282F3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sp>
          <p:nvSpPr>
            <p:cNvPr id="21" name="Freeform 6"/>
            <p:cNvSpPr>
              <a:spLocks noEditPoints="1"/>
            </p:cNvSpPr>
            <p:nvPr/>
          </p:nvSpPr>
          <p:spPr bwMode="auto">
            <a:xfrm>
              <a:off x="2455863" y="3070226"/>
              <a:ext cx="714375" cy="714375"/>
            </a:xfrm>
            <a:custGeom>
              <a:avLst/>
              <a:gdLst>
                <a:gd name="T0" fmla="*/ 112 w 223"/>
                <a:gd name="T1" fmla="*/ 0 h 223"/>
                <a:gd name="T2" fmla="*/ 223 w 223"/>
                <a:gd name="T3" fmla="*/ 111 h 223"/>
                <a:gd name="T4" fmla="*/ 111 w 223"/>
                <a:gd name="T5" fmla="*/ 223 h 223"/>
                <a:gd name="T6" fmla="*/ 0 w 223"/>
                <a:gd name="T7" fmla="*/ 111 h 223"/>
                <a:gd name="T8" fmla="*/ 112 w 223"/>
                <a:gd name="T9" fmla="*/ 0 h 223"/>
                <a:gd name="T10" fmla="*/ 112 w 223"/>
                <a:gd name="T11" fmla="*/ 196 h 223"/>
                <a:gd name="T12" fmla="*/ 111 w 223"/>
                <a:gd name="T13" fmla="*/ 197 h 223"/>
                <a:gd name="T14" fmla="*/ 109 w 223"/>
                <a:gd name="T15" fmla="*/ 192 h 223"/>
                <a:gd name="T16" fmla="*/ 102 w 223"/>
                <a:gd name="T17" fmla="*/ 172 h 223"/>
                <a:gd name="T18" fmla="*/ 89 w 223"/>
                <a:gd name="T19" fmla="*/ 129 h 223"/>
                <a:gd name="T20" fmla="*/ 81 w 223"/>
                <a:gd name="T21" fmla="*/ 125 h 223"/>
                <a:gd name="T22" fmla="*/ 72 w 223"/>
                <a:gd name="T23" fmla="*/ 128 h 223"/>
                <a:gd name="T24" fmla="*/ 57 w 223"/>
                <a:gd name="T25" fmla="*/ 133 h 223"/>
                <a:gd name="T26" fmla="*/ 46 w 223"/>
                <a:gd name="T27" fmla="*/ 146 h 223"/>
                <a:gd name="T28" fmla="*/ 43 w 223"/>
                <a:gd name="T29" fmla="*/ 175 h 223"/>
                <a:gd name="T30" fmla="*/ 45 w 223"/>
                <a:gd name="T31" fmla="*/ 182 h 223"/>
                <a:gd name="T32" fmla="*/ 132 w 223"/>
                <a:gd name="T33" fmla="*/ 206 h 223"/>
                <a:gd name="T34" fmla="*/ 177 w 223"/>
                <a:gd name="T35" fmla="*/ 181 h 223"/>
                <a:gd name="T36" fmla="*/ 180 w 223"/>
                <a:gd name="T37" fmla="*/ 176 h 223"/>
                <a:gd name="T38" fmla="*/ 175 w 223"/>
                <a:gd name="T39" fmla="*/ 144 h 223"/>
                <a:gd name="T40" fmla="*/ 165 w 223"/>
                <a:gd name="T41" fmla="*/ 133 h 223"/>
                <a:gd name="T42" fmla="*/ 153 w 223"/>
                <a:gd name="T43" fmla="*/ 128 h 223"/>
                <a:gd name="T44" fmla="*/ 136 w 223"/>
                <a:gd name="T45" fmla="*/ 123 h 223"/>
                <a:gd name="T46" fmla="*/ 112 w 223"/>
                <a:gd name="T47" fmla="*/ 196 h 223"/>
                <a:gd name="T48" fmla="*/ 111 w 223"/>
                <a:gd name="T49" fmla="*/ 31 h 223"/>
                <a:gd name="T50" fmla="*/ 96 w 223"/>
                <a:gd name="T51" fmla="*/ 34 h 223"/>
                <a:gd name="T52" fmla="*/ 79 w 223"/>
                <a:gd name="T53" fmla="*/ 54 h 223"/>
                <a:gd name="T54" fmla="*/ 76 w 223"/>
                <a:gd name="T55" fmla="*/ 60 h 223"/>
                <a:gd name="T56" fmla="*/ 68 w 223"/>
                <a:gd name="T57" fmla="*/ 75 h 223"/>
                <a:gd name="T58" fmla="*/ 77 w 223"/>
                <a:gd name="T59" fmla="*/ 87 h 223"/>
                <a:gd name="T60" fmla="*/ 82 w 223"/>
                <a:gd name="T61" fmla="*/ 91 h 223"/>
                <a:gd name="T62" fmla="*/ 92 w 223"/>
                <a:gd name="T63" fmla="*/ 108 h 223"/>
                <a:gd name="T64" fmla="*/ 131 w 223"/>
                <a:gd name="T65" fmla="*/ 107 h 223"/>
                <a:gd name="T66" fmla="*/ 141 w 223"/>
                <a:gd name="T67" fmla="*/ 90 h 223"/>
                <a:gd name="T68" fmla="*/ 144 w 223"/>
                <a:gd name="T69" fmla="*/ 87 h 223"/>
                <a:gd name="T70" fmla="*/ 150 w 223"/>
                <a:gd name="T71" fmla="*/ 63 h 223"/>
                <a:gd name="T72" fmla="*/ 142 w 223"/>
                <a:gd name="T73" fmla="*/ 48 h 223"/>
                <a:gd name="T74" fmla="*/ 139 w 223"/>
                <a:gd name="T75" fmla="*/ 44 h 223"/>
                <a:gd name="T76" fmla="*/ 111 w 223"/>
                <a:gd name="T77" fmla="*/ 31 h 223"/>
                <a:gd name="T78" fmla="*/ 107 w 223"/>
                <a:gd name="T79" fmla="*/ 143 h 223"/>
                <a:gd name="T80" fmla="*/ 111 w 223"/>
                <a:gd name="T81" fmla="*/ 179 h 223"/>
                <a:gd name="T82" fmla="*/ 115 w 223"/>
                <a:gd name="T83" fmla="*/ 143 h 223"/>
                <a:gd name="T84" fmla="*/ 107 w 223"/>
                <a:gd name="T85" fmla="*/ 143 h 223"/>
                <a:gd name="T86" fmla="*/ 118 w 223"/>
                <a:gd name="T87" fmla="*/ 127 h 223"/>
                <a:gd name="T88" fmla="*/ 104 w 223"/>
                <a:gd name="T89" fmla="*/ 127 h 223"/>
                <a:gd name="T90" fmla="*/ 104 w 223"/>
                <a:gd name="T91" fmla="*/ 138 h 223"/>
                <a:gd name="T92" fmla="*/ 118 w 223"/>
                <a:gd name="T93" fmla="*/ 138 h 223"/>
                <a:gd name="T94" fmla="*/ 118 w 223"/>
                <a:gd name="T95" fmla="*/ 12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3" h="223">
                  <a:moveTo>
                    <a:pt x="112" y="0"/>
                  </a:moveTo>
                  <a:cubicBezTo>
                    <a:pt x="172" y="0"/>
                    <a:pt x="223" y="49"/>
                    <a:pt x="223" y="111"/>
                  </a:cubicBezTo>
                  <a:cubicBezTo>
                    <a:pt x="223" y="173"/>
                    <a:pt x="173" y="223"/>
                    <a:pt x="111" y="223"/>
                  </a:cubicBezTo>
                  <a:cubicBezTo>
                    <a:pt x="50" y="222"/>
                    <a:pt x="0" y="173"/>
                    <a:pt x="0" y="111"/>
                  </a:cubicBezTo>
                  <a:cubicBezTo>
                    <a:pt x="0" y="50"/>
                    <a:pt x="50" y="0"/>
                    <a:pt x="112" y="0"/>
                  </a:cubicBezTo>
                  <a:close/>
                  <a:moveTo>
                    <a:pt x="112" y="196"/>
                  </a:moveTo>
                  <a:cubicBezTo>
                    <a:pt x="112" y="197"/>
                    <a:pt x="111" y="197"/>
                    <a:pt x="111" y="197"/>
                  </a:cubicBezTo>
                  <a:cubicBezTo>
                    <a:pt x="110" y="195"/>
                    <a:pt x="110" y="194"/>
                    <a:pt x="109" y="192"/>
                  </a:cubicBezTo>
                  <a:cubicBezTo>
                    <a:pt x="107" y="185"/>
                    <a:pt x="105" y="178"/>
                    <a:pt x="102" y="172"/>
                  </a:cubicBezTo>
                  <a:cubicBezTo>
                    <a:pt x="98" y="157"/>
                    <a:pt x="93" y="143"/>
                    <a:pt x="89" y="129"/>
                  </a:cubicBezTo>
                  <a:cubicBezTo>
                    <a:pt x="87" y="124"/>
                    <a:pt x="87" y="123"/>
                    <a:pt x="81" y="125"/>
                  </a:cubicBezTo>
                  <a:cubicBezTo>
                    <a:pt x="78" y="126"/>
                    <a:pt x="75" y="127"/>
                    <a:pt x="72" y="128"/>
                  </a:cubicBezTo>
                  <a:cubicBezTo>
                    <a:pt x="67" y="130"/>
                    <a:pt x="62" y="131"/>
                    <a:pt x="57" y="133"/>
                  </a:cubicBezTo>
                  <a:cubicBezTo>
                    <a:pt x="51" y="135"/>
                    <a:pt x="47" y="140"/>
                    <a:pt x="46" y="146"/>
                  </a:cubicBezTo>
                  <a:cubicBezTo>
                    <a:pt x="45" y="156"/>
                    <a:pt x="43" y="166"/>
                    <a:pt x="43" y="175"/>
                  </a:cubicBezTo>
                  <a:cubicBezTo>
                    <a:pt x="42" y="178"/>
                    <a:pt x="44" y="181"/>
                    <a:pt x="45" y="182"/>
                  </a:cubicBezTo>
                  <a:cubicBezTo>
                    <a:pt x="70" y="205"/>
                    <a:pt x="99" y="213"/>
                    <a:pt x="132" y="206"/>
                  </a:cubicBezTo>
                  <a:cubicBezTo>
                    <a:pt x="150" y="202"/>
                    <a:pt x="164" y="193"/>
                    <a:pt x="177" y="181"/>
                  </a:cubicBezTo>
                  <a:cubicBezTo>
                    <a:pt x="179" y="180"/>
                    <a:pt x="180" y="178"/>
                    <a:pt x="180" y="176"/>
                  </a:cubicBezTo>
                  <a:cubicBezTo>
                    <a:pt x="179" y="165"/>
                    <a:pt x="177" y="154"/>
                    <a:pt x="175" y="144"/>
                  </a:cubicBezTo>
                  <a:cubicBezTo>
                    <a:pt x="174" y="139"/>
                    <a:pt x="170" y="135"/>
                    <a:pt x="165" y="133"/>
                  </a:cubicBezTo>
                  <a:cubicBezTo>
                    <a:pt x="161" y="131"/>
                    <a:pt x="157" y="130"/>
                    <a:pt x="153" y="128"/>
                  </a:cubicBezTo>
                  <a:cubicBezTo>
                    <a:pt x="147" y="126"/>
                    <a:pt x="142" y="125"/>
                    <a:pt x="136" y="123"/>
                  </a:cubicBezTo>
                  <a:cubicBezTo>
                    <a:pt x="128" y="148"/>
                    <a:pt x="120" y="172"/>
                    <a:pt x="112" y="196"/>
                  </a:cubicBezTo>
                  <a:close/>
                  <a:moveTo>
                    <a:pt x="111" y="31"/>
                  </a:moveTo>
                  <a:cubicBezTo>
                    <a:pt x="106" y="32"/>
                    <a:pt x="101" y="33"/>
                    <a:pt x="96" y="34"/>
                  </a:cubicBezTo>
                  <a:cubicBezTo>
                    <a:pt x="86" y="37"/>
                    <a:pt x="82" y="45"/>
                    <a:pt x="79" y="54"/>
                  </a:cubicBezTo>
                  <a:cubicBezTo>
                    <a:pt x="79" y="56"/>
                    <a:pt x="78" y="59"/>
                    <a:pt x="76" y="60"/>
                  </a:cubicBezTo>
                  <a:cubicBezTo>
                    <a:pt x="69" y="64"/>
                    <a:pt x="67" y="68"/>
                    <a:pt x="68" y="75"/>
                  </a:cubicBezTo>
                  <a:cubicBezTo>
                    <a:pt x="69" y="81"/>
                    <a:pt x="71" y="86"/>
                    <a:pt x="77" y="87"/>
                  </a:cubicBezTo>
                  <a:cubicBezTo>
                    <a:pt x="80" y="87"/>
                    <a:pt x="82" y="89"/>
                    <a:pt x="82" y="91"/>
                  </a:cubicBezTo>
                  <a:cubicBezTo>
                    <a:pt x="84" y="98"/>
                    <a:pt x="88" y="103"/>
                    <a:pt x="92" y="108"/>
                  </a:cubicBezTo>
                  <a:cubicBezTo>
                    <a:pt x="105" y="122"/>
                    <a:pt x="119" y="121"/>
                    <a:pt x="131" y="107"/>
                  </a:cubicBezTo>
                  <a:cubicBezTo>
                    <a:pt x="135" y="102"/>
                    <a:pt x="137" y="96"/>
                    <a:pt x="141" y="90"/>
                  </a:cubicBezTo>
                  <a:cubicBezTo>
                    <a:pt x="142" y="89"/>
                    <a:pt x="143" y="88"/>
                    <a:pt x="144" y="87"/>
                  </a:cubicBezTo>
                  <a:cubicBezTo>
                    <a:pt x="153" y="84"/>
                    <a:pt x="158" y="69"/>
                    <a:pt x="150" y="63"/>
                  </a:cubicBezTo>
                  <a:cubicBezTo>
                    <a:pt x="145" y="59"/>
                    <a:pt x="144" y="54"/>
                    <a:pt x="142" y="48"/>
                  </a:cubicBezTo>
                  <a:cubicBezTo>
                    <a:pt x="141" y="47"/>
                    <a:pt x="140" y="45"/>
                    <a:pt x="139" y="44"/>
                  </a:cubicBezTo>
                  <a:cubicBezTo>
                    <a:pt x="133" y="34"/>
                    <a:pt x="123" y="31"/>
                    <a:pt x="111" y="31"/>
                  </a:cubicBezTo>
                  <a:close/>
                  <a:moveTo>
                    <a:pt x="107" y="143"/>
                  </a:moveTo>
                  <a:cubicBezTo>
                    <a:pt x="101" y="156"/>
                    <a:pt x="106" y="167"/>
                    <a:pt x="111" y="179"/>
                  </a:cubicBezTo>
                  <a:cubicBezTo>
                    <a:pt x="117" y="167"/>
                    <a:pt x="120" y="155"/>
                    <a:pt x="115" y="143"/>
                  </a:cubicBezTo>
                  <a:cubicBezTo>
                    <a:pt x="112" y="143"/>
                    <a:pt x="109" y="143"/>
                    <a:pt x="107" y="143"/>
                  </a:cubicBezTo>
                  <a:close/>
                  <a:moveTo>
                    <a:pt x="118" y="127"/>
                  </a:moveTo>
                  <a:cubicBezTo>
                    <a:pt x="113" y="127"/>
                    <a:pt x="108" y="127"/>
                    <a:pt x="104" y="127"/>
                  </a:cubicBezTo>
                  <a:cubicBezTo>
                    <a:pt x="104" y="131"/>
                    <a:pt x="104" y="134"/>
                    <a:pt x="104" y="138"/>
                  </a:cubicBezTo>
                  <a:cubicBezTo>
                    <a:pt x="109" y="138"/>
                    <a:pt x="114" y="138"/>
                    <a:pt x="118" y="138"/>
                  </a:cubicBezTo>
                  <a:cubicBezTo>
                    <a:pt x="118" y="134"/>
                    <a:pt x="118" y="131"/>
                    <a:pt x="118" y="12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sp>
          <p:nvSpPr>
            <p:cNvPr id="22" name="Freeform 7"/>
            <p:cNvSpPr>
              <a:spLocks/>
            </p:cNvSpPr>
            <p:nvPr/>
          </p:nvSpPr>
          <p:spPr bwMode="auto">
            <a:xfrm>
              <a:off x="2590800" y="3460751"/>
              <a:ext cx="441325" cy="288925"/>
            </a:xfrm>
            <a:custGeom>
              <a:avLst/>
              <a:gdLst>
                <a:gd name="T0" fmla="*/ 70 w 138"/>
                <a:gd name="T1" fmla="*/ 73 h 90"/>
                <a:gd name="T2" fmla="*/ 94 w 138"/>
                <a:gd name="T3" fmla="*/ 0 h 90"/>
                <a:gd name="T4" fmla="*/ 111 w 138"/>
                <a:gd name="T5" fmla="*/ 5 h 90"/>
                <a:gd name="T6" fmla="*/ 123 w 138"/>
                <a:gd name="T7" fmla="*/ 10 h 90"/>
                <a:gd name="T8" fmla="*/ 133 w 138"/>
                <a:gd name="T9" fmla="*/ 21 h 90"/>
                <a:gd name="T10" fmla="*/ 138 w 138"/>
                <a:gd name="T11" fmla="*/ 53 h 90"/>
                <a:gd name="T12" fmla="*/ 135 w 138"/>
                <a:gd name="T13" fmla="*/ 58 h 90"/>
                <a:gd name="T14" fmla="*/ 90 w 138"/>
                <a:gd name="T15" fmla="*/ 83 h 90"/>
                <a:gd name="T16" fmla="*/ 3 w 138"/>
                <a:gd name="T17" fmla="*/ 59 h 90"/>
                <a:gd name="T18" fmla="*/ 1 w 138"/>
                <a:gd name="T19" fmla="*/ 52 h 90"/>
                <a:gd name="T20" fmla="*/ 4 w 138"/>
                <a:gd name="T21" fmla="*/ 23 h 90"/>
                <a:gd name="T22" fmla="*/ 15 w 138"/>
                <a:gd name="T23" fmla="*/ 10 h 90"/>
                <a:gd name="T24" fmla="*/ 30 w 138"/>
                <a:gd name="T25" fmla="*/ 5 h 90"/>
                <a:gd name="T26" fmla="*/ 39 w 138"/>
                <a:gd name="T27" fmla="*/ 2 h 90"/>
                <a:gd name="T28" fmla="*/ 47 w 138"/>
                <a:gd name="T29" fmla="*/ 6 h 90"/>
                <a:gd name="T30" fmla="*/ 60 w 138"/>
                <a:gd name="T31" fmla="*/ 49 h 90"/>
                <a:gd name="T32" fmla="*/ 67 w 138"/>
                <a:gd name="T33" fmla="*/ 69 h 90"/>
                <a:gd name="T34" fmla="*/ 69 w 138"/>
                <a:gd name="T35" fmla="*/ 74 h 90"/>
                <a:gd name="T36" fmla="*/ 70 w 138"/>
                <a:gd name="T37" fmla="*/ 7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0">
                  <a:moveTo>
                    <a:pt x="70" y="73"/>
                  </a:moveTo>
                  <a:cubicBezTo>
                    <a:pt x="78" y="49"/>
                    <a:pt x="86" y="25"/>
                    <a:pt x="94" y="0"/>
                  </a:cubicBezTo>
                  <a:cubicBezTo>
                    <a:pt x="100" y="2"/>
                    <a:pt x="105" y="3"/>
                    <a:pt x="111" y="5"/>
                  </a:cubicBezTo>
                  <a:cubicBezTo>
                    <a:pt x="115" y="7"/>
                    <a:pt x="119" y="8"/>
                    <a:pt x="123" y="10"/>
                  </a:cubicBezTo>
                  <a:cubicBezTo>
                    <a:pt x="128" y="12"/>
                    <a:pt x="132" y="16"/>
                    <a:pt x="133" y="21"/>
                  </a:cubicBezTo>
                  <a:cubicBezTo>
                    <a:pt x="135" y="31"/>
                    <a:pt x="137" y="42"/>
                    <a:pt x="138" y="53"/>
                  </a:cubicBezTo>
                  <a:cubicBezTo>
                    <a:pt x="138" y="55"/>
                    <a:pt x="137" y="57"/>
                    <a:pt x="135" y="58"/>
                  </a:cubicBezTo>
                  <a:cubicBezTo>
                    <a:pt x="122" y="70"/>
                    <a:pt x="108" y="79"/>
                    <a:pt x="90" y="83"/>
                  </a:cubicBezTo>
                  <a:cubicBezTo>
                    <a:pt x="57" y="90"/>
                    <a:pt x="28" y="82"/>
                    <a:pt x="3" y="59"/>
                  </a:cubicBezTo>
                  <a:cubicBezTo>
                    <a:pt x="2" y="58"/>
                    <a:pt x="0" y="55"/>
                    <a:pt x="1" y="52"/>
                  </a:cubicBezTo>
                  <a:cubicBezTo>
                    <a:pt x="1" y="43"/>
                    <a:pt x="3" y="33"/>
                    <a:pt x="4" y="23"/>
                  </a:cubicBezTo>
                  <a:cubicBezTo>
                    <a:pt x="5" y="17"/>
                    <a:pt x="9" y="12"/>
                    <a:pt x="15" y="10"/>
                  </a:cubicBezTo>
                  <a:cubicBezTo>
                    <a:pt x="20" y="8"/>
                    <a:pt x="25" y="7"/>
                    <a:pt x="30" y="5"/>
                  </a:cubicBezTo>
                  <a:cubicBezTo>
                    <a:pt x="33" y="4"/>
                    <a:pt x="36" y="3"/>
                    <a:pt x="39" y="2"/>
                  </a:cubicBezTo>
                  <a:cubicBezTo>
                    <a:pt x="45" y="0"/>
                    <a:pt x="45" y="1"/>
                    <a:pt x="47" y="6"/>
                  </a:cubicBezTo>
                  <a:cubicBezTo>
                    <a:pt x="51" y="20"/>
                    <a:pt x="56" y="34"/>
                    <a:pt x="60" y="49"/>
                  </a:cubicBezTo>
                  <a:cubicBezTo>
                    <a:pt x="63" y="55"/>
                    <a:pt x="65" y="62"/>
                    <a:pt x="67" y="69"/>
                  </a:cubicBezTo>
                  <a:cubicBezTo>
                    <a:pt x="68" y="71"/>
                    <a:pt x="68" y="72"/>
                    <a:pt x="69" y="74"/>
                  </a:cubicBezTo>
                  <a:cubicBezTo>
                    <a:pt x="69" y="74"/>
                    <a:pt x="70" y="74"/>
                    <a:pt x="70" y="73"/>
                  </a:cubicBezTo>
                  <a:close/>
                </a:path>
              </a:pathLst>
            </a:custGeom>
            <a:solidFill>
              <a:srgbClr val="42AFB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sp>
          <p:nvSpPr>
            <p:cNvPr id="23" name="Freeform 8"/>
            <p:cNvSpPr>
              <a:spLocks/>
            </p:cNvSpPr>
            <p:nvPr/>
          </p:nvSpPr>
          <p:spPr bwMode="auto">
            <a:xfrm>
              <a:off x="2670175" y="3170238"/>
              <a:ext cx="292100" cy="290513"/>
            </a:xfrm>
            <a:custGeom>
              <a:avLst/>
              <a:gdLst>
                <a:gd name="T0" fmla="*/ 44 w 91"/>
                <a:gd name="T1" fmla="*/ 0 h 91"/>
                <a:gd name="T2" fmla="*/ 72 w 91"/>
                <a:gd name="T3" fmla="*/ 13 h 91"/>
                <a:gd name="T4" fmla="*/ 75 w 91"/>
                <a:gd name="T5" fmla="*/ 17 h 91"/>
                <a:gd name="T6" fmla="*/ 83 w 91"/>
                <a:gd name="T7" fmla="*/ 32 h 91"/>
                <a:gd name="T8" fmla="*/ 77 w 91"/>
                <a:gd name="T9" fmla="*/ 56 h 91"/>
                <a:gd name="T10" fmla="*/ 74 w 91"/>
                <a:gd name="T11" fmla="*/ 59 h 91"/>
                <a:gd name="T12" fmla="*/ 64 w 91"/>
                <a:gd name="T13" fmla="*/ 76 h 91"/>
                <a:gd name="T14" fmla="*/ 25 w 91"/>
                <a:gd name="T15" fmla="*/ 77 h 91"/>
                <a:gd name="T16" fmla="*/ 15 w 91"/>
                <a:gd name="T17" fmla="*/ 60 h 91"/>
                <a:gd name="T18" fmla="*/ 10 w 91"/>
                <a:gd name="T19" fmla="*/ 56 h 91"/>
                <a:gd name="T20" fmla="*/ 1 w 91"/>
                <a:gd name="T21" fmla="*/ 44 h 91"/>
                <a:gd name="T22" fmla="*/ 9 w 91"/>
                <a:gd name="T23" fmla="*/ 29 h 91"/>
                <a:gd name="T24" fmla="*/ 12 w 91"/>
                <a:gd name="T25" fmla="*/ 23 h 91"/>
                <a:gd name="T26" fmla="*/ 29 w 91"/>
                <a:gd name="T27" fmla="*/ 3 h 91"/>
                <a:gd name="T28" fmla="*/ 44 w 91"/>
                <a:gd name="T2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91">
                  <a:moveTo>
                    <a:pt x="44" y="0"/>
                  </a:moveTo>
                  <a:cubicBezTo>
                    <a:pt x="56" y="0"/>
                    <a:pt x="66" y="3"/>
                    <a:pt x="72" y="13"/>
                  </a:cubicBezTo>
                  <a:cubicBezTo>
                    <a:pt x="73" y="14"/>
                    <a:pt x="74" y="16"/>
                    <a:pt x="75" y="17"/>
                  </a:cubicBezTo>
                  <a:cubicBezTo>
                    <a:pt x="77" y="23"/>
                    <a:pt x="78" y="28"/>
                    <a:pt x="83" y="32"/>
                  </a:cubicBezTo>
                  <a:cubicBezTo>
                    <a:pt x="91" y="38"/>
                    <a:pt x="86" y="53"/>
                    <a:pt x="77" y="56"/>
                  </a:cubicBezTo>
                  <a:cubicBezTo>
                    <a:pt x="76" y="57"/>
                    <a:pt x="75" y="58"/>
                    <a:pt x="74" y="59"/>
                  </a:cubicBezTo>
                  <a:cubicBezTo>
                    <a:pt x="70" y="65"/>
                    <a:pt x="68" y="71"/>
                    <a:pt x="64" y="76"/>
                  </a:cubicBezTo>
                  <a:cubicBezTo>
                    <a:pt x="52" y="90"/>
                    <a:pt x="38" y="91"/>
                    <a:pt x="25" y="77"/>
                  </a:cubicBezTo>
                  <a:cubicBezTo>
                    <a:pt x="21" y="72"/>
                    <a:pt x="17" y="67"/>
                    <a:pt x="15" y="60"/>
                  </a:cubicBezTo>
                  <a:cubicBezTo>
                    <a:pt x="15" y="58"/>
                    <a:pt x="13" y="56"/>
                    <a:pt x="10" y="56"/>
                  </a:cubicBezTo>
                  <a:cubicBezTo>
                    <a:pt x="4" y="55"/>
                    <a:pt x="2" y="50"/>
                    <a:pt x="1" y="44"/>
                  </a:cubicBezTo>
                  <a:cubicBezTo>
                    <a:pt x="0" y="37"/>
                    <a:pt x="2" y="33"/>
                    <a:pt x="9" y="29"/>
                  </a:cubicBezTo>
                  <a:cubicBezTo>
                    <a:pt x="11" y="28"/>
                    <a:pt x="12" y="25"/>
                    <a:pt x="12" y="23"/>
                  </a:cubicBezTo>
                  <a:cubicBezTo>
                    <a:pt x="15" y="14"/>
                    <a:pt x="19" y="6"/>
                    <a:pt x="29" y="3"/>
                  </a:cubicBezTo>
                  <a:cubicBezTo>
                    <a:pt x="34" y="2"/>
                    <a:pt x="39" y="1"/>
                    <a:pt x="44" y="0"/>
                  </a:cubicBezTo>
                  <a:close/>
                </a:path>
              </a:pathLst>
            </a:custGeom>
            <a:solidFill>
              <a:srgbClr val="42AFB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sp>
          <p:nvSpPr>
            <p:cNvPr id="24" name="Freeform 9"/>
            <p:cNvSpPr>
              <a:spLocks/>
            </p:cNvSpPr>
            <p:nvPr/>
          </p:nvSpPr>
          <p:spPr bwMode="auto">
            <a:xfrm>
              <a:off x="2779713" y="3525838"/>
              <a:ext cx="60325" cy="114300"/>
            </a:xfrm>
            <a:custGeom>
              <a:avLst/>
              <a:gdLst>
                <a:gd name="T0" fmla="*/ 6 w 19"/>
                <a:gd name="T1" fmla="*/ 0 h 36"/>
                <a:gd name="T2" fmla="*/ 14 w 19"/>
                <a:gd name="T3" fmla="*/ 0 h 36"/>
                <a:gd name="T4" fmla="*/ 10 w 19"/>
                <a:gd name="T5" fmla="*/ 36 h 36"/>
                <a:gd name="T6" fmla="*/ 6 w 19"/>
                <a:gd name="T7" fmla="*/ 0 h 36"/>
              </a:gdLst>
              <a:ahLst/>
              <a:cxnLst>
                <a:cxn ang="0">
                  <a:pos x="T0" y="T1"/>
                </a:cxn>
                <a:cxn ang="0">
                  <a:pos x="T2" y="T3"/>
                </a:cxn>
                <a:cxn ang="0">
                  <a:pos x="T4" y="T5"/>
                </a:cxn>
                <a:cxn ang="0">
                  <a:pos x="T6" y="T7"/>
                </a:cxn>
              </a:cxnLst>
              <a:rect l="0" t="0" r="r" b="b"/>
              <a:pathLst>
                <a:path w="19" h="36">
                  <a:moveTo>
                    <a:pt x="6" y="0"/>
                  </a:moveTo>
                  <a:cubicBezTo>
                    <a:pt x="8" y="0"/>
                    <a:pt x="11" y="0"/>
                    <a:pt x="14" y="0"/>
                  </a:cubicBezTo>
                  <a:cubicBezTo>
                    <a:pt x="19" y="12"/>
                    <a:pt x="16" y="24"/>
                    <a:pt x="10" y="36"/>
                  </a:cubicBezTo>
                  <a:cubicBezTo>
                    <a:pt x="5" y="24"/>
                    <a:pt x="0" y="13"/>
                    <a:pt x="6" y="0"/>
                  </a:cubicBezTo>
                  <a:close/>
                </a:path>
              </a:pathLst>
            </a:custGeom>
            <a:solidFill>
              <a:srgbClr val="42AFB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sp>
          <p:nvSpPr>
            <p:cNvPr id="25" name="Freeform 10"/>
            <p:cNvSpPr>
              <a:spLocks/>
            </p:cNvSpPr>
            <p:nvPr/>
          </p:nvSpPr>
          <p:spPr bwMode="auto">
            <a:xfrm>
              <a:off x="2789238" y="3473451"/>
              <a:ext cx="44450" cy="36513"/>
            </a:xfrm>
            <a:custGeom>
              <a:avLst/>
              <a:gdLst>
                <a:gd name="T0" fmla="*/ 14 w 14"/>
                <a:gd name="T1" fmla="*/ 0 h 11"/>
                <a:gd name="T2" fmla="*/ 14 w 14"/>
                <a:gd name="T3" fmla="*/ 11 h 11"/>
                <a:gd name="T4" fmla="*/ 0 w 14"/>
                <a:gd name="T5" fmla="*/ 11 h 11"/>
                <a:gd name="T6" fmla="*/ 0 w 14"/>
                <a:gd name="T7" fmla="*/ 0 h 11"/>
                <a:gd name="T8" fmla="*/ 14 w 14"/>
                <a:gd name="T9" fmla="*/ 0 h 11"/>
              </a:gdLst>
              <a:ahLst/>
              <a:cxnLst>
                <a:cxn ang="0">
                  <a:pos x="T0" y="T1"/>
                </a:cxn>
                <a:cxn ang="0">
                  <a:pos x="T2" y="T3"/>
                </a:cxn>
                <a:cxn ang="0">
                  <a:pos x="T4" y="T5"/>
                </a:cxn>
                <a:cxn ang="0">
                  <a:pos x="T6" y="T7"/>
                </a:cxn>
                <a:cxn ang="0">
                  <a:pos x="T8" y="T9"/>
                </a:cxn>
              </a:cxnLst>
              <a:rect l="0" t="0" r="r" b="b"/>
              <a:pathLst>
                <a:path w="14" h="11">
                  <a:moveTo>
                    <a:pt x="14" y="0"/>
                  </a:moveTo>
                  <a:cubicBezTo>
                    <a:pt x="14" y="4"/>
                    <a:pt x="14" y="7"/>
                    <a:pt x="14" y="11"/>
                  </a:cubicBezTo>
                  <a:cubicBezTo>
                    <a:pt x="10" y="11"/>
                    <a:pt x="5" y="11"/>
                    <a:pt x="0" y="11"/>
                  </a:cubicBezTo>
                  <a:cubicBezTo>
                    <a:pt x="0" y="7"/>
                    <a:pt x="0" y="4"/>
                    <a:pt x="0" y="0"/>
                  </a:cubicBezTo>
                  <a:cubicBezTo>
                    <a:pt x="4" y="0"/>
                    <a:pt x="9" y="0"/>
                    <a:pt x="14" y="0"/>
                  </a:cubicBezTo>
                  <a:close/>
                </a:path>
              </a:pathLst>
            </a:custGeom>
            <a:solidFill>
              <a:srgbClr val="42AFB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grpSp>
      <p:grpSp>
        <p:nvGrpSpPr>
          <p:cNvPr id="26" name="Group 38"/>
          <p:cNvGrpSpPr/>
          <p:nvPr/>
        </p:nvGrpSpPr>
        <p:grpSpPr>
          <a:xfrm>
            <a:off x="6211741" y="1773900"/>
            <a:ext cx="892025" cy="894559"/>
            <a:chOff x="2257425" y="2868613"/>
            <a:chExt cx="1117600" cy="1120775"/>
          </a:xfrm>
        </p:grpSpPr>
        <p:sp>
          <p:nvSpPr>
            <p:cNvPr id="27" name="Freeform 5"/>
            <p:cNvSpPr>
              <a:spLocks noEditPoints="1"/>
            </p:cNvSpPr>
            <p:nvPr/>
          </p:nvSpPr>
          <p:spPr bwMode="auto">
            <a:xfrm>
              <a:off x="2257425" y="2868613"/>
              <a:ext cx="1117600" cy="1120775"/>
            </a:xfrm>
            <a:custGeom>
              <a:avLst/>
              <a:gdLst>
                <a:gd name="T0" fmla="*/ 320 w 349"/>
                <a:gd name="T1" fmla="*/ 91 h 350"/>
                <a:gd name="T2" fmla="*/ 337 w 349"/>
                <a:gd name="T3" fmla="*/ 115 h 350"/>
                <a:gd name="T4" fmla="*/ 323 w 349"/>
                <a:gd name="T5" fmla="*/ 133 h 350"/>
                <a:gd name="T6" fmla="*/ 318 w 349"/>
                <a:gd name="T7" fmla="*/ 157 h 350"/>
                <a:gd name="T8" fmla="*/ 338 w 349"/>
                <a:gd name="T9" fmla="*/ 177 h 350"/>
                <a:gd name="T10" fmla="*/ 344 w 349"/>
                <a:gd name="T11" fmla="*/ 208 h 350"/>
                <a:gd name="T12" fmla="*/ 322 w 349"/>
                <a:gd name="T13" fmla="*/ 217 h 350"/>
                <a:gd name="T14" fmla="*/ 306 w 349"/>
                <a:gd name="T15" fmla="*/ 236 h 350"/>
                <a:gd name="T16" fmla="*/ 317 w 349"/>
                <a:gd name="T17" fmla="*/ 260 h 350"/>
                <a:gd name="T18" fmla="*/ 307 w 349"/>
                <a:gd name="T19" fmla="*/ 286 h 350"/>
                <a:gd name="T20" fmla="*/ 279 w 349"/>
                <a:gd name="T21" fmla="*/ 283 h 350"/>
                <a:gd name="T22" fmla="*/ 258 w 349"/>
                <a:gd name="T23" fmla="*/ 294 h 350"/>
                <a:gd name="T24" fmla="*/ 256 w 349"/>
                <a:gd name="T25" fmla="*/ 321 h 350"/>
                <a:gd name="T26" fmla="*/ 233 w 349"/>
                <a:gd name="T27" fmla="*/ 337 h 350"/>
                <a:gd name="T28" fmla="*/ 212 w 349"/>
                <a:gd name="T29" fmla="*/ 322 h 350"/>
                <a:gd name="T30" fmla="*/ 187 w 349"/>
                <a:gd name="T31" fmla="*/ 320 h 350"/>
                <a:gd name="T32" fmla="*/ 171 w 349"/>
                <a:gd name="T33" fmla="*/ 343 h 350"/>
                <a:gd name="T34" fmla="*/ 140 w 349"/>
                <a:gd name="T35" fmla="*/ 346 h 350"/>
                <a:gd name="T36" fmla="*/ 133 w 349"/>
                <a:gd name="T37" fmla="*/ 324 h 350"/>
                <a:gd name="T38" fmla="*/ 113 w 349"/>
                <a:gd name="T39" fmla="*/ 308 h 350"/>
                <a:gd name="T40" fmla="*/ 87 w 349"/>
                <a:gd name="T41" fmla="*/ 321 h 350"/>
                <a:gd name="T42" fmla="*/ 61 w 349"/>
                <a:gd name="T43" fmla="*/ 307 h 350"/>
                <a:gd name="T44" fmla="*/ 65 w 349"/>
                <a:gd name="T45" fmla="*/ 283 h 350"/>
                <a:gd name="T46" fmla="*/ 53 w 349"/>
                <a:gd name="T47" fmla="*/ 258 h 350"/>
                <a:gd name="T48" fmla="*/ 28 w 349"/>
                <a:gd name="T49" fmla="*/ 255 h 350"/>
                <a:gd name="T50" fmla="*/ 8 w 349"/>
                <a:gd name="T51" fmla="*/ 233 h 350"/>
                <a:gd name="T52" fmla="*/ 25 w 349"/>
                <a:gd name="T53" fmla="*/ 211 h 350"/>
                <a:gd name="T54" fmla="*/ 28 w 349"/>
                <a:gd name="T55" fmla="*/ 189 h 350"/>
                <a:gd name="T56" fmla="*/ 7 w 349"/>
                <a:gd name="T57" fmla="*/ 170 h 350"/>
                <a:gd name="T58" fmla="*/ 2 w 349"/>
                <a:gd name="T59" fmla="*/ 142 h 350"/>
                <a:gd name="T60" fmla="*/ 28 w 349"/>
                <a:gd name="T61" fmla="*/ 131 h 350"/>
                <a:gd name="T62" fmla="*/ 41 w 349"/>
                <a:gd name="T63" fmla="*/ 113 h 350"/>
                <a:gd name="T64" fmla="*/ 29 w 349"/>
                <a:gd name="T65" fmla="*/ 88 h 350"/>
                <a:gd name="T66" fmla="*/ 39 w 349"/>
                <a:gd name="T67" fmla="*/ 62 h 350"/>
                <a:gd name="T68" fmla="*/ 66 w 349"/>
                <a:gd name="T69" fmla="*/ 65 h 350"/>
                <a:gd name="T70" fmla="*/ 79 w 349"/>
                <a:gd name="T71" fmla="*/ 62 h 350"/>
                <a:gd name="T72" fmla="*/ 97 w 349"/>
                <a:gd name="T73" fmla="*/ 17 h 350"/>
                <a:gd name="T74" fmla="*/ 124 w 349"/>
                <a:gd name="T75" fmla="*/ 13 h 350"/>
                <a:gd name="T76" fmla="*/ 148 w 349"/>
                <a:gd name="T77" fmla="*/ 31 h 350"/>
                <a:gd name="T78" fmla="*/ 172 w 349"/>
                <a:gd name="T79" fmla="*/ 21 h 350"/>
                <a:gd name="T80" fmla="*/ 187 w 349"/>
                <a:gd name="T81" fmla="*/ 0 h 350"/>
                <a:gd name="T82" fmla="*/ 214 w 349"/>
                <a:gd name="T83" fmla="*/ 11 h 350"/>
                <a:gd name="T84" fmla="*/ 225 w 349"/>
                <a:gd name="T85" fmla="*/ 38 h 350"/>
                <a:gd name="T86" fmla="*/ 248 w 349"/>
                <a:gd name="T87" fmla="*/ 40 h 350"/>
                <a:gd name="T88" fmla="*/ 273 w 349"/>
                <a:gd name="T89" fmla="*/ 31 h 350"/>
                <a:gd name="T90" fmla="*/ 288 w 349"/>
                <a:gd name="T91" fmla="*/ 55 h 350"/>
                <a:gd name="T92" fmla="*/ 283 w 349"/>
                <a:gd name="T93" fmla="*/ 76 h 350"/>
                <a:gd name="T94" fmla="*/ 301 w 349"/>
                <a:gd name="T95" fmla="*/ 94 h 350"/>
                <a:gd name="T96" fmla="*/ 62 w 349"/>
                <a:gd name="T97" fmla="*/ 174 h 350"/>
                <a:gd name="T98" fmla="*/ 285 w 349"/>
                <a:gd name="T99" fmla="*/ 17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9" h="350">
                  <a:moveTo>
                    <a:pt x="301" y="94"/>
                  </a:moveTo>
                  <a:cubicBezTo>
                    <a:pt x="308" y="93"/>
                    <a:pt x="314" y="92"/>
                    <a:pt x="320" y="91"/>
                  </a:cubicBezTo>
                  <a:cubicBezTo>
                    <a:pt x="324" y="90"/>
                    <a:pt x="328" y="92"/>
                    <a:pt x="330" y="96"/>
                  </a:cubicBezTo>
                  <a:cubicBezTo>
                    <a:pt x="332" y="102"/>
                    <a:pt x="335" y="109"/>
                    <a:pt x="337" y="115"/>
                  </a:cubicBezTo>
                  <a:cubicBezTo>
                    <a:pt x="339" y="119"/>
                    <a:pt x="337" y="122"/>
                    <a:pt x="335" y="125"/>
                  </a:cubicBezTo>
                  <a:cubicBezTo>
                    <a:pt x="331" y="128"/>
                    <a:pt x="327" y="130"/>
                    <a:pt x="323" y="133"/>
                  </a:cubicBezTo>
                  <a:cubicBezTo>
                    <a:pt x="317" y="138"/>
                    <a:pt x="316" y="141"/>
                    <a:pt x="317" y="149"/>
                  </a:cubicBezTo>
                  <a:cubicBezTo>
                    <a:pt x="318" y="151"/>
                    <a:pt x="318" y="154"/>
                    <a:pt x="318" y="157"/>
                  </a:cubicBezTo>
                  <a:cubicBezTo>
                    <a:pt x="318" y="168"/>
                    <a:pt x="324" y="173"/>
                    <a:pt x="333" y="176"/>
                  </a:cubicBezTo>
                  <a:cubicBezTo>
                    <a:pt x="335" y="176"/>
                    <a:pt x="336" y="177"/>
                    <a:pt x="338" y="177"/>
                  </a:cubicBezTo>
                  <a:cubicBezTo>
                    <a:pt x="349" y="182"/>
                    <a:pt x="347" y="184"/>
                    <a:pt x="346" y="194"/>
                  </a:cubicBezTo>
                  <a:cubicBezTo>
                    <a:pt x="346" y="199"/>
                    <a:pt x="345" y="203"/>
                    <a:pt x="344" y="208"/>
                  </a:cubicBezTo>
                  <a:cubicBezTo>
                    <a:pt x="343" y="212"/>
                    <a:pt x="340" y="215"/>
                    <a:pt x="336" y="215"/>
                  </a:cubicBezTo>
                  <a:cubicBezTo>
                    <a:pt x="331" y="216"/>
                    <a:pt x="327" y="216"/>
                    <a:pt x="322" y="217"/>
                  </a:cubicBezTo>
                  <a:cubicBezTo>
                    <a:pt x="317" y="217"/>
                    <a:pt x="313" y="220"/>
                    <a:pt x="310" y="225"/>
                  </a:cubicBezTo>
                  <a:cubicBezTo>
                    <a:pt x="309" y="229"/>
                    <a:pt x="308" y="232"/>
                    <a:pt x="306" y="236"/>
                  </a:cubicBezTo>
                  <a:cubicBezTo>
                    <a:pt x="304" y="241"/>
                    <a:pt x="305" y="245"/>
                    <a:pt x="308" y="249"/>
                  </a:cubicBezTo>
                  <a:cubicBezTo>
                    <a:pt x="311" y="253"/>
                    <a:pt x="314" y="256"/>
                    <a:pt x="317" y="260"/>
                  </a:cubicBezTo>
                  <a:cubicBezTo>
                    <a:pt x="321" y="265"/>
                    <a:pt x="321" y="269"/>
                    <a:pt x="317" y="274"/>
                  </a:cubicBezTo>
                  <a:cubicBezTo>
                    <a:pt x="313" y="278"/>
                    <a:pt x="310" y="282"/>
                    <a:pt x="307" y="286"/>
                  </a:cubicBezTo>
                  <a:cubicBezTo>
                    <a:pt x="302" y="292"/>
                    <a:pt x="299" y="292"/>
                    <a:pt x="293" y="289"/>
                  </a:cubicBezTo>
                  <a:cubicBezTo>
                    <a:pt x="288" y="287"/>
                    <a:pt x="284" y="285"/>
                    <a:pt x="279" y="283"/>
                  </a:cubicBezTo>
                  <a:cubicBezTo>
                    <a:pt x="275" y="282"/>
                    <a:pt x="271" y="284"/>
                    <a:pt x="268" y="286"/>
                  </a:cubicBezTo>
                  <a:cubicBezTo>
                    <a:pt x="264" y="289"/>
                    <a:pt x="261" y="291"/>
                    <a:pt x="258" y="294"/>
                  </a:cubicBezTo>
                  <a:cubicBezTo>
                    <a:pt x="254" y="297"/>
                    <a:pt x="253" y="301"/>
                    <a:pt x="254" y="306"/>
                  </a:cubicBezTo>
                  <a:cubicBezTo>
                    <a:pt x="255" y="311"/>
                    <a:pt x="255" y="316"/>
                    <a:pt x="256" y="321"/>
                  </a:cubicBezTo>
                  <a:cubicBezTo>
                    <a:pt x="256" y="326"/>
                    <a:pt x="254" y="329"/>
                    <a:pt x="251" y="330"/>
                  </a:cubicBezTo>
                  <a:cubicBezTo>
                    <a:pt x="245" y="333"/>
                    <a:pt x="239" y="335"/>
                    <a:pt x="233" y="337"/>
                  </a:cubicBezTo>
                  <a:cubicBezTo>
                    <a:pt x="227" y="339"/>
                    <a:pt x="224" y="338"/>
                    <a:pt x="220" y="333"/>
                  </a:cubicBezTo>
                  <a:cubicBezTo>
                    <a:pt x="218" y="329"/>
                    <a:pt x="215" y="325"/>
                    <a:pt x="212" y="322"/>
                  </a:cubicBezTo>
                  <a:cubicBezTo>
                    <a:pt x="209" y="318"/>
                    <a:pt x="205" y="317"/>
                    <a:pt x="201" y="318"/>
                  </a:cubicBezTo>
                  <a:cubicBezTo>
                    <a:pt x="196" y="318"/>
                    <a:pt x="192" y="319"/>
                    <a:pt x="187" y="320"/>
                  </a:cubicBezTo>
                  <a:cubicBezTo>
                    <a:pt x="182" y="321"/>
                    <a:pt x="179" y="324"/>
                    <a:pt x="177" y="328"/>
                  </a:cubicBezTo>
                  <a:cubicBezTo>
                    <a:pt x="175" y="333"/>
                    <a:pt x="173" y="338"/>
                    <a:pt x="171" y="343"/>
                  </a:cubicBezTo>
                  <a:cubicBezTo>
                    <a:pt x="169" y="347"/>
                    <a:pt x="167" y="350"/>
                    <a:pt x="162" y="349"/>
                  </a:cubicBezTo>
                  <a:cubicBezTo>
                    <a:pt x="155" y="348"/>
                    <a:pt x="147" y="348"/>
                    <a:pt x="140" y="346"/>
                  </a:cubicBezTo>
                  <a:cubicBezTo>
                    <a:pt x="137" y="345"/>
                    <a:pt x="135" y="341"/>
                    <a:pt x="134" y="338"/>
                  </a:cubicBezTo>
                  <a:cubicBezTo>
                    <a:pt x="133" y="333"/>
                    <a:pt x="133" y="328"/>
                    <a:pt x="133" y="324"/>
                  </a:cubicBezTo>
                  <a:cubicBezTo>
                    <a:pt x="132" y="318"/>
                    <a:pt x="129" y="313"/>
                    <a:pt x="123" y="312"/>
                  </a:cubicBezTo>
                  <a:cubicBezTo>
                    <a:pt x="119" y="310"/>
                    <a:pt x="116" y="309"/>
                    <a:pt x="113" y="308"/>
                  </a:cubicBezTo>
                  <a:cubicBezTo>
                    <a:pt x="108" y="306"/>
                    <a:pt x="104" y="307"/>
                    <a:pt x="101" y="310"/>
                  </a:cubicBezTo>
                  <a:cubicBezTo>
                    <a:pt x="96" y="314"/>
                    <a:pt x="92" y="317"/>
                    <a:pt x="87" y="321"/>
                  </a:cubicBezTo>
                  <a:cubicBezTo>
                    <a:pt x="84" y="323"/>
                    <a:pt x="81" y="323"/>
                    <a:pt x="78" y="320"/>
                  </a:cubicBezTo>
                  <a:cubicBezTo>
                    <a:pt x="72" y="316"/>
                    <a:pt x="66" y="312"/>
                    <a:pt x="61" y="307"/>
                  </a:cubicBezTo>
                  <a:cubicBezTo>
                    <a:pt x="57" y="304"/>
                    <a:pt x="58" y="299"/>
                    <a:pt x="60" y="295"/>
                  </a:cubicBezTo>
                  <a:cubicBezTo>
                    <a:pt x="62" y="291"/>
                    <a:pt x="63" y="287"/>
                    <a:pt x="65" y="283"/>
                  </a:cubicBezTo>
                  <a:cubicBezTo>
                    <a:pt x="67" y="278"/>
                    <a:pt x="66" y="274"/>
                    <a:pt x="64" y="271"/>
                  </a:cubicBezTo>
                  <a:cubicBezTo>
                    <a:pt x="60" y="266"/>
                    <a:pt x="57" y="262"/>
                    <a:pt x="53" y="258"/>
                  </a:cubicBezTo>
                  <a:cubicBezTo>
                    <a:pt x="51" y="254"/>
                    <a:pt x="47" y="253"/>
                    <a:pt x="43" y="253"/>
                  </a:cubicBezTo>
                  <a:cubicBezTo>
                    <a:pt x="38" y="254"/>
                    <a:pt x="33" y="254"/>
                    <a:pt x="28" y="255"/>
                  </a:cubicBezTo>
                  <a:cubicBezTo>
                    <a:pt x="22" y="257"/>
                    <a:pt x="18" y="255"/>
                    <a:pt x="15" y="249"/>
                  </a:cubicBezTo>
                  <a:cubicBezTo>
                    <a:pt x="13" y="244"/>
                    <a:pt x="10" y="239"/>
                    <a:pt x="8" y="233"/>
                  </a:cubicBezTo>
                  <a:cubicBezTo>
                    <a:pt x="6" y="229"/>
                    <a:pt x="7" y="225"/>
                    <a:pt x="11" y="222"/>
                  </a:cubicBezTo>
                  <a:cubicBezTo>
                    <a:pt x="15" y="218"/>
                    <a:pt x="20" y="214"/>
                    <a:pt x="25" y="211"/>
                  </a:cubicBezTo>
                  <a:cubicBezTo>
                    <a:pt x="29" y="208"/>
                    <a:pt x="30" y="204"/>
                    <a:pt x="30" y="199"/>
                  </a:cubicBezTo>
                  <a:cubicBezTo>
                    <a:pt x="29" y="195"/>
                    <a:pt x="28" y="192"/>
                    <a:pt x="28" y="189"/>
                  </a:cubicBezTo>
                  <a:cubicBezTo>
                    <a:pt x="28" y="180"/>
                    <a:pt x="23" y="176"/>
                    <a:pt x="16" y="174"/>
                  </a:cubicBezTo>
                  <a:cubicBezTo>
                    <a:pt x="13" y="173"/>
                    <a:pt x="10" y="171"/>
                    <a:pt x="7" y="170"/>
                  </a:cubicBezTo>
                  <a:cubicBezTo>
                    <a:pt x="2" y="169"/>
                    <a:pt x="0" y="166"/>
                    <a:pt x="0" y="162"/>
                  </a:cubicBezTo>
                  <a:cubicBezTo>
                    <a:pt x="1" y="155"/>
                    <a:pt x="1" y="149"/>
                    <a:pt x="2" y="142"/>
                  </a:cubicBezTo>
                  <a:cubicBezTo>
                    <a:pt x="2" y="136"/>
                    <a:pt x="5" y="134"/>
                    <a:pt x="11" y="133"/>
                  </a:cubicBezTo>
                  <a:cubicBezTo>
                    <a:pt x="17" y="132"/>
                    <a:pt x="23" y="132"/>
                    <a:pt x="28" y="131"/>
                  </a:cubicBezTo>
                  <a:cubicBezTo>
                    <a:pt x="32" y="130"/>
                    <a:pt x="35" y="128"/>
                    <a:pt x="36" y="124"/>
                  </a:cubicBezTo>
                  <a:cubicBezTo>
                    <a:pt x="38" y="120"/>
                    <a:pt x="40" y="117"/>
                    <a:pt x="41" y="113"/>
                  </a:cubicBezTo>
                  <a:cubicBezTo>
                    <a:pt x="42" y="109"/>
                    <a:pt x="42" y="105"/>
                    <a:pt x="39" y="101"/>
                  </a:cubicBezTo>
                  <a:cubicBezTo>
                    <a:pt x="36" y="97"/>
                    <a:pt x="32" y="93"/>
                    <a:pt x="29" y="88"/>
                  </a:cubicBezTo>
                  <a:cubicBezTo>
                    <a:pt x="26" y="84"/>
                    <a:pt x="26" y="80"/>
                    <a:pt x="29" y="76"/>
                  </a:cubicBezTo>
                  <a:cubicBezTo>
                    <a:pt x="32" y="71"/>
                    <a:pt x="36" y="66"/>
                    <a:pt x="39" y="62"/>
                  </a:cubicBezTo>
                  <a:cubicBezTo>
                    <a:pt x="42" y="57"/>
                    <a:pt x="46" y="56"/>
                    <a:pt x="52" y="58"/>
                  </a:cubicBezTo>
                  <a:cubicBezTo>
                    <a:pt x="57" y="60"/>
                    <a:pt x="62" y="62"/>
                    <a:pt x="66" y="65"/>
                  </a:cubicBezTo>
                  <a:cubicBezTo>
                    <a:pt x="70" y="67"/>
                    <a:pt x="74" y="66"/>
                    <a:pt x="77" y="64"/>
                  </a:cubicBezTo>
                  <a:cubicBezTo>
                    <a:pt x="78" y="63"/>
                    <a:pt x="79" y="63"/>
                    <a:pt x="79" y="62"/>
                  </a:cubicBezTo>
                  <a:cubicBezTo>
                    <a:pt x="94" y="51"/>
                    <a:pt x="94" y="51"/>
                    <a:pt x="90" y="30"/>
                  </a:cubicBezTo>
                  <a:cubicBezTo>
                    <a:pt x="89" y="23"/>
                    <a:pt x="91" y="20"/>
                    <a:pt x="97" y="17"/>
                  </a:cubicBezTo>
                  <a:cubicBezTo>
                    <a:pt x="102" y="15"/>
                    <a:pt x="107" y="13"/>
                    <a:pt x="112" y="11"/>
                  </a:cubicBezTo>
                  <a:cubicBezTo>
                    <a:pt x="117" y="8"/>
                    <a:pt x="120" y="9"/>
                    <a:pt x="124" y="13"/>
                  </a:cubicBezTo>
                  <a:cubicBezTo>
                    <a:pt x="127" y="17"/>
                    <a:pt x="130" y="22"/>
                    <a:pt x="133" y="26"/>
                  </a:cubicBezTo>
                  <a:cubicBezTo>
                    <a:pt x="138" y="31"/>
                    <a:pt x="142" y="32"/>
                    <a:pt x="148" y="31"/>
                  </a:cubicBezTo>
                  <a:cubicBezTo>
                    <a:pt x="152" y="29"/>
                    <a:pt x="156" y="29"/>
                    <a:pt x="160" y="29"/>
                  </a:cubicBezTo>
                  <a:cubicBezTo>
                    <a:pt x="166" y="28"/>
                    <a:pt x="170" y="26"/>
                    <a:pt x="172" y="21"/>
                  </a:cubicBezTo>
                  <a:cubicBezTo>
                    <a:pt x="173" y="16"/>
                    <a:pt x="175" y="11"/>
                    <a:pt x="177" y="6"/>
                  </a:cubicBezTo>
                  <a:cubicBezTo>
                    <a:pt x="179" y="2"/>
                    <a:pt x="182" y="0"/>
                    <a:pt x="187" y="0"/>
                  </a:cubicBezTo>
                  <a:cubicBezTo>
                    <a:pt x="194" y="1"/>
                    <a:pt x="201" y="2"/>
                    <a:pt x="208" y="3"/>
                  </a:cubicBezTo>
                  <a:cubicBezTo>
                    <a:pt x="212" y="3"/>
                    <a:pt x="214" y="6"/>
                    <a:pt x="214" y="11"/>
                  </a:cubicBezTo>
                  <a:cubicBezTo>
                    <a:pt x="215" y="17"/>
                    <a:pt x="216" y="23"/>
                    <a:pt x="217" y="29"/>
                  </a:cubicBezTo>
                  <a:cubicBezTo>
                    <a:pt x="218" y="34"/>
                    <a:pt x="221" y="36"/>
                    <a:pt x="225" y="38"/>
                  </a:cubicBezTo>
                  <a:cubicBezTo>
                    <a:pt x="228" y="39"/>
                    <a:pt x="231" y="40"/>
                    <a:pt x="234" y="41"/>
                  </a:cubicBezTo>
                  <a:cubicBezTo>
                    <a:pt x="239" y="45"/>
                    <a:pt x="244" y="43"/>
                    <a:pt x="248" y="40"/>
                  </a:cubicBezTo>
                  <a:cubicBezTo>
                    <a:pt x="252" y="37"/>
                    <a:pt x="256" y="34"/>
                    <a:pt x="259" y="31"/>
                  </a:cubicBezTo>
                  <a:cubicBezTo>
                    <a:pt x="264" y="27"/>
                    <a:pt x="268" y="27"/>
                    <a:pt x="273" y="31"/>
                  </a:cubicBezTo>
                  <a:cubicBezTo>
                    <a:pt x="277" y="34"/>
                    <a:pt x="281" y="37"/>
                    <a:pt x="285" y="41"/>
                  </a:cubicBezTo>
                  <a:cubicBezTo>
                    <a:pt x="290" y="45"/>
                    <a:pt x="291" y="49"/>
                    <a:pt x="288" y="55"/>
                  </a:cubicBezTo>
                  <a:cubicBezTo>
                    <a:pt x="286" y="59"/>
                    <a:pt x="284" y="64"/>
                    <a:pt x="283" y="68"/>
                  </a:cubicBezTo>
                  <a:cubicBezTo>
                    <a:pt x="282" y="71"/>
                    <a:pt x="282" y="74"/>
                    <a:pt x="283" y="76"/>
                  </a:cubicBezTo>
                  <a:cubicBezTo>
                    <a:pt x="286" y="81"/>
                    <a:pt x="290" y="86"/>
                    <a:pt x="295" y="91"/>
                  </a:cubicBezTo>
                  <a:cubicBezTo>
                    <a:pt x="296" y="93"/>
                    <a:pt x="299" y="93"/>
                    <a:pt x="301" y="94"/>
                  </a:cubicBezTo>
                  <a:close/>
                  <a:moveTo>
                    <a:pt x="174" y="63"/>
                  </a:moveTo>
                  <a:cubicBezTo>
                    <a:pt x="112" y="63"/>
                    <a:pt x="62" y="113"/>
                    <a:pt x="62" y="174"/>
                  </a:cubicBezTo>
                  <a:cubicBezTo>
                    <a:pt x="62" y="236"/>
                    <a:pt x="112" y="285"/>
                    <a:pt x="173" y="286"/>
                  </a:cubicBezTo>
                  <a:cubicBezTo>
                    <a:pt x="235" y="286"/>
                    <a:pt x="285" y="236"/>
                    <a:pt x="285" y="174"/>
                  </a:cubicBezTo>
                  <a:cubicBezTo>
                    <a:pt x="285" y="112"/>
                    <a:pt x="234" y="63"/>
                    <a:pt x="174" y="63"/>
                  </a:cubicBezTo>
                  <a:close/>
                </a:path>
              </a:pathLst>
            </a:custGeom>
            <a:solidFill>
              <a:srgbClr val="282F3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sp>
          <p:nvSpPr>
            <p:cNvPr id="28" name="Freeform 6"/>
            <p:cNvSpPr>
              <a:spLocks noEditPoints="1"/>
            </p:cNvSpPr>
            <p:nvPr/>
          </p:nvSpPr>
          <p:spPr bwMode="auto">
            <a:xfrm>
              <a:off x="2455863" y="3070226"/>
              <a:ext cx="714375" cy="714375"/>
            </a:xfrm>
            <a:custGeom>
              <a:avLst/>
              <a:gdLst>
                <a:gd name="T0" fmla="*/ 112 w 223"/>
                <a:gd name="T1" fmla="*/ 0 h 223"/>
                <a:gd name="T2" fmla="*/ 223 w 223"/>
                <a:gd name="T3" fmla="*/ 111 h 223"/>
                <a:gd name="T4" fmla="*/ 111 w 223"/>
                <a:gd name="T5" fmla="*/ 223 h 223"/>
                <a:gd name="T6" fmla="*/ 0 w 223"/>
                <a:gd name="T7" fmla="*/ 111 h 223"/>
                <a:gd name="T8" fmla="*/ 112 w 223"/>
                <a:gd name="T9" fmla="*/ 0 h 223"/>
                <a:gd name="T10" fmla="*/ 112 w 223"/>
                <a:gd name="T11" fmla="*/ 196 h 223"/>
                <a:gd name="T12" fmla="*/ 111 w 223"/>
                <a:gd name="T13" fmla="*/ 197 h 223"/>
                <a:gd name="T14" fmla="*/ 109 w 223"/>
                <a:gd name="T15" fmla="*/ 192 h 223"/>
                <a:gd name="T16" fmla="*/ 102 w 223"/>
                <a:gd name="T17" fmla="*/ 172 h 223"/>
                <a:gd name="T18" fmla="*/ 89 w 223"/>
                <a:gd name="T19" fmla="*/ 129 h 223"/>
                <a:gd name="T20" fmla="*/ 81 w 223"/>
                <a:gd name="T21" fmla="*/ 125 h 223"/>
                <a:gd name="T22" fmla="*/ 72 w 223"/>
                <a:gd name="T23" fmla="*/ 128 h 223"/>
                <a:gd name="T24" fmla="*/ 57 w 223"/>
                <a:gd name="T25" fmla="*/ 133 h 223"/>
                <a:gd name="T26" fmla="*/ 46 w 223"/>
                <a:gd name="T27" fmla="*/ 146 h 223"/>
                <a:gd name="T28" fmla="*/ 43 w 223"/>
                <a:gd name="T29" fmla="*/ 175 h 223"/>
                <a:gd name="T30" fmla="*/ 45 w 223"/>
                <a:gd name="T31" fmla="*/ 182 h 223"/>
                <a:gd name="T32" fmla="*/ 132 w 223"/>
                <a:gd name="T33" fmla="*/ 206 h 223"/>
                <a:gd name="T34" fmla="*/ 177 w 223"/>
                <a:gd name="T35" fmla="*/ 181 h 223"/>
                <a:gd name="T36" fmla="*/ 180 w 223"/>
                <a:gd name="T37" fmla="*/ 176 h 223"/>
                <a:gd name="T38" fmla="*/ 175 w 223"/>
                <a:gd name="T39" fmla="*/ 144 h 223"/>
                <a:gd name="T40" fmla="*/ 165 w 223"/>
                <a:gd name="T41" fmla="*/ 133 h 223"/>
                <a:gd name="T42" fmla="*/ 153 w 223"/>
                <a:gd name="T43" fmla="*/ 128 h 223"/>
                <a:gd name="T44" fmla="*/ 136 w 223"/>
                <a:gd name="T45" fmla="*/ 123 h 223"/>
                <a:gd name="T46" fmla="*/ 112 w 223"/>
                <a:gd name="T47" fmla="*/ 196 h 223"/>
                <a:gd name="T48" fmla="*/ 111 w 223"/>
                <a:gd name="T49" fmla="*/ 31 h 223"/>
                <a:gd name="T50" fmla="*/ 96 w 223"/>
                <a:gd name="T51" fmla="*/ 34 h 223"/>
                <a:gd name="T52" fmla="*/ 79 w 223"/>
                <a:gd name="T53" fmla="*/ 54 h 223"/>
                <a:gd name="T54" fmla="*/ 76 w 223"/>
                <a:gd name="T55" fmla="*/ 60 h 223"/>
                <a:gd name="T56" fmla="*/ 68 w 223"/>
                <a:gd name="T57" fmla="*/ 75 h 223"/>
                <a:gd name="T58" fmla="*/ 77 w 223"/>
                <a:gd name="T59" fmla="*/ 87 h 223"/>
                <a:gd name="T60" fmla="*/ 82 w 223"/>
                <a:gd name="T61" fmla="*/ 91 h 223"/>
                <a:gd name="T62" fmla="*/ 92 w 223"/>
                <a:gd name="T63" fmla="*/ 108 h 223"/>
                <a:gd name="T64" fmla="*/ 131 w 223"/>
                <a:gd name="T65" fmla="*/ 107 h 223"/>
                <a:gd name="T66" fmla="*/ 141 w 223"/>
                <a:gd name="T67" fmla="*/ 90 h 223"/>
                <a:gd name="T68" fmla="*/ 144 w 223"/>
                <a:gd name="T69" fmla="*/ 87 h 223"/>
                <a:gd name="T70" fmla="*/ 150 w 223"/>
                <a:gd name="T71" fmla="*/ 63 h 223"/>
                <a:gd name="T72" fmla="*/ 142 w 223"/>
                <a:gd name="T73" fmla="*/ 48 h 223"/>
                <a:gd name="T74" fmla="*/ 139 w 223"/>
                <a:gd name="T75" fmla="*/ 44 h 223"/>
                <a:gd name="T76" fmla="*/ 111 w 223"/>
                <a:gd name="T77" fmla="*/ 31 h 223"/>
                <a:gd name="T78" fmla="*/ 107 w 223"/>
                <a:gd name="T79" fmla="*/ 143 h 223"/>
                <a:gd name="T80" fmla="*/ 111 w 223"/>
                <a:gd name="T81" fmla="*/ 179 h 223"/>
                <a:gd name="T82" fmla="*/ 115 w 223"/>
                <a:gd name="T83" fmla="*/ 143 h 223"/>
                <a:gd name="T84" fmla="*/ 107 w 223"/>
                <a:gd name="T85" fmla="*/ 143 h 223"/>
                <a:gd name="T86" fmla="*/ 118 w 223"/>
                <a:gd name="T87" fmla="*/ 127 h 223"/>
                <a:gd name="T88" fmla="*/ 104 w 223"/>
                <a:gd name="T89" fmla="*/ 127 h 223"/>
                <a:gd name="T90" fmla="*/ 104 w 223"/>
                <a:gd name="T91" fmla="*/ 138 h 223"/>
                <a:gd name="T92" fmla="*/ 118 w 223"/>
                <a:gd name="T93" fmla="*/ 138 h 223"/>
                <a:gd name="T94" fmla="*/ 118 w 223"/>
                <a:gd name="T95" fmla="*/ 12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3" h="223">
                  <a:moveTo>
                    <a:pt x="112" y="0"/>
                  </a:moveTo>
                  <a:cubicBezTo>
                    <a:pt x="172" y="0"/>
                    <a:pt x="223" y="49"/>
                    <a:pt x="223" y="111"/>
                  </a:cubicBezTo>
                  <a:cubicBezTo>
                    <a:pt x="223" y="173"/>
                    <a:pt x="173" y="223"/>
                    <a:pt x="111" y="223"/>
                  </a:cubicBezTo>
                  <a:cubicBezTo>
                    <a:pt x="50" y="222"/>
                    <a:pt x="0" y="173"/>
                    <a:pt x="0" y="111"/>
                  </a:cubicBezTo>
                  <a:cubicBezTo>
                    <a:pt x="0" y="50"/>
                    <a:pt x="50" y="0"/>
                    <a:pt x="112" y="0"/>
                  </a:cubicBezTo>
                  <a:close/>
                  <a:moveTo>
                    <a:pt x="112" y="196"/>
                  </a:moveTo>
                  <a:cubicBezTo>
                    <a:pt x="112" y="197"/>
                    <a:pt x="111" y="197"/>
                    <a:pt x="111" y="197"/>
                  </a:cubicBezTo>
                  <a:cubicBezTo>
                    <a:pt x="110" y="195"/>
                    <a:pt x="110" y="194"/>
                    <a:pt x="109" y="192"/>
                  </a:cubicBezTo>
                  <a:cubicBezTo>
                    <a:pt x="107" y="185"/>
                    <a:pt x="105" y="178"/>
                    <a:pt x="102" y="172"/>
                  </a:cubicBezTo>
                  <a:cubicBezTo>
                    <a:pt x="98" y="157"/>
                    <a:pt x="93" y="143"/>
                    <a:pt x="89" y="129"/>
                  </a:cubicBezTo>
                  <a:cubicBezTo>
                    <a:pt x="87" y="124"/>
                    <a:pt x="87" y="123"/>
                    <a:pt x="81" y="125"/>
                  </a:cubicBezTo>
                  <a:cubicBezTo>
                    <a:pt x="78" y="126"/>
                    <a:pt x="75" y="127"/>
                    <a:pt x="72" y="128"/>
                  </a:cubicBezTo>
                  <a:cubicBezTo>
                    <a:pt x="67" y="130"/>
                    <a:pt x="62" y="131"/>
                    <a:pt x="57" y="133"/>
                  </a:cubicBezTo>
                  <a:cubicBezTo>
                    <a:pt x="51" y="135"/>
                    <a:pt x="47" y="140"/>
                    <a:pt x="46" y="146"/>
                  </a:cubicBezTo>
                  <a:cubicBezTo>
                    <a:pt x="45" y="156"/>
                    <a:pt x="43" y="166"/>
                    <a:pt x="43" y="175"/>
                  </a:cubicBezTo>
                  <a:cubicBezTo>
                    <a:pt x="42" y="178"/>
                    <a:pt x="44" y="181"/>
                    <a:pt x="45" y="182"/>
                  </a:cubicBezTo>
                  <a:cubicBezTo>
                    <a:pt x="70" y="205"/>
                    <a:pt x="99" y="213"/>
                    <a:pt x="132" y="206"/>
                  </a:cubicBezTo>
                  <a:cubicBezTo>
                    <a:pt x="150" y="202"/>
                    <a:pt x="164" y="193"/>
                    <a:pt x="177" y="181"/>
                  </a:cubicBezTo>
                  <a:cubicBezTo>
                    <a:pt x="179" y="180"/>
                    <a:pt x="180" y="178"/>
                    <a:pt x="180" y="176"/>
                  </a:cubicBezTo>
                  <a:cubicBezTo>
                    <a:pt x="179" y="165"/>
                    <a:pt x="177" y="154"/>
                    <a:pt x="175" y="144"/>
                  </a:cubicBezTo>
                  <a:cubicBezTo>
                    <a:pt x="174" y="139"/>
                    <a:pt x="170" y="135"/>
                    <a:pt x="165" y="133"/>
                  </a:cubicBezTo>
                  <a:cubicBezTo>
                    <a:pt x="161" y="131"/>
                    <a:pt x="157" y="130"/>
                    <a:pt x="153" y="128"/>
                  </a:cubicBezTo>
                  <a:cubicBezTo>
                    <a:pt x="147" y="126"/>
                    <a:pt x="142" y="125"/>
                    <a:pt x="136" y="123"/>
                  </a:cubicBezTo>
                  <a:cubicBezTo>
                    <a:pt x="128" y="148"/>
                    <a:pt x="120" y="172"/>
                    <a:pt x="112" y="196"/>
                  </a:cubicBezTo>
                  <a:close/>
                  <a:moveTo>
                    <a:pt x="111" y="31"/>
                  </a:moveTo>
                  <a:cubicBezTo>
                    <a:pt x="106" y="32"/>
                    <a:pt x="101" y="33"/>
                    <a:pt x="96" y="34"/>
                  </a:cubicBezTo>
                  <a:cubicBezTo>
                    <a:pt x="86" y="37"/>
                    <a:pt x="82" y="45"/>
                    <a:pt x="79" y="54"/>
                  </a:cubicBezTo>
                  <a:cubicBezTo>
                    <a:pt x="79" y="56"/>
                    <a:pt x="78" y="59"/>
                    <a:pt x="76" y="60"/>
                  </a:cubicBezTo>
                  <a:cubicBezTo>
                    <a:pt x="69" y="64"/>
                    <a:pt x="67" y="68"/>
                    <a:pt x="68" y="75"/>
                  </a:cubicBezTo>
                  <a:cubicBezTo>
                    <a:pt x="69" y="81"/>
                    <a:pt x="71" y="86"/>
                    <a:pt x="77" y="87"/>
                  </a:cubicBezTo>
                  <a:cubicBezTo>
                    <a:pt x="80" y="87"/>
                    <a:pt x="82" y="89"/>
                    <a:pt x="82" y="91"/>
                  </a:cubicBezTo>
                  <a:cubicBezTo>
                    <a:pt x="84" y="98"/>
                    <a:pt x="88" y="103"/>
                    <a:pt x="92" y="108"/>
                  </a:cubicBezTo>
                  <a:cubicBezTo>
                    <a:pt x="105" y="122"/>
                    <a:pt x="119" y="121"/>
                    <a:pt x="131" y="107"/>
                  </a:cubicBezTo>
                  <a:cubicBezTo>
                    <a:pt x="135" y="102"/>
                    <a:pt x="137" y="96"/>
                    <a:pt x="141" y="90"/>
                  </a:cubicBezTo>
                  <a:cubicBezTo>
                    <a:pt x="142" y="89"/>
                    <a:pt x="143" y="88"/>
                    <a:pt x="144" y="87"/>
                  </a:cubicBezTo>
                  <a:cubicBezTo>
                    <a:pt x="153" y="84"/>
                    <a:pt x="158" y="69"/>
                    <a:pt x="150" y="63"/>
                  </a:cubicBezTo>
                  <a:cubicBezTo>
                    <a:pt x="145" y="59"/>
                    <a:pt x="144" y="54"/>
                    <a:pt x="142" y="48"/>
                  </a:cubicBezTo>
                  <a:cubicBezTo>
                    <a:pt x="141" y="47"/>
                    <a:pt x="140" y="45"/>
                    <a:pt x="139" y="44"/>
                  </a:cubicBezTo>
                  <a:cubicBezTo>
                    <a:pt x="133" y="34"/>
                    <a:pt x="123" y="31"/>
                    <a:pt x="111" y="31"/>
                  </a:cubicBezTo>
                  <a:close/>
                  <a:moveTo>
                    <a:pt x="107" y="143"/>
                  </a:moveTo>
                  <a:cubicBezTo>
                    <a:pt x="101" y="156"/>
                    <a:pt x="106" y="167"/>
                    <a:pt x="111" y="179"/>
                  </a:cubicBezTo>
                  <a:cubicBezTo>
                    <a:pt x="117" y="167"/>
                    <a:pt x="120" y="155"/>
                    <a:pt x="115" y="143"/>
                  </a:cubicBezTo>
                  <a:cubicBezTo>
                    <a:pt x="112" y="143"/>
                    <a:pt x="109" y="143"/>
                    <a:pt x="107" y="143"/>
                  </a:cubicBezTo>
                  <a:close/>
                  <a:moveTo>
                    <a:pt x="118" y="127"/>
                  </a:moveTo>
                  <a:cubicBezTo>
                    <a:pt x="113" y="127"/>
                    <a:pt x="108" y="127"/>
                    <a:pt x="104" y="127"/>
                  </a:cubicBezTo>
                  <a:cubicBezTo>
                    <a:pt x="104" y="131"/>
                    <a:pt x="104" y="134"/>
                    <a:pt x="104" y="138"/>
                  </a:cubicBezTo>
                  <a:cubicBezTo>
                    <a:pt x="109" y="138"/>
                    <a:pt x="114" y="138"/>
                    <a:pt x="118" y="138"/>
                  </a:cubicBezTo>
                  <a:cubicBezTo>
                    <a:pt x="118" y="134"/>
                    <a:pt x="118" y="131"/>
                    <a:pt x="118" y="12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sp>
          <p:nvSpPr>
            <p:cNvPr id="29" name="Freeform 7"/>
            <p:cNvSpPr>
              <a:spLocks/>
            </p:cNvSpPr>
            <p:nvPr/>
          </p:nvSpPr>
          <p:spPr bwMode="auto">
            <a:xfrm>
              <a:off x="2590800" y="3460751"/>
              <a:ext cx="441325" cy="288925"/>
            </a:xfrm>
            <a:custGeom>
              <a:avLst/>
              <a:gdLst>
                <a:gd name="T0" fmla="*/ 70 w 138"/>
                <a:gd name="T1" fmla="*/ 73 h 90"/>
                <a:gd name="T2" fmla="*/ 94 w 138"/>
                <a:gd name="T3" fmla="*/ 0 h 90"/>
                <a:gd name="T4" fmla="*/ 111 w 138"/>
                <a:gd name="T5" fmla="*/ 5 h 90"/>
                <a:gd name="T6" fmla="*/ 123 w 138"/>
                <a:gd name="T7" fmla="*/ 10 h 90"/>
                <a:gd name="T8" fmla="*/ 133 w 138"/>
                <a:gd name="T9" fmla="*/ 21 h 90"/>
                <a:gd name="T10" fmla="*/ 138 w 138"/>
                <a:gd name="T11" fmla="*/ 53 h 90"/>
                <a:gd name="T12" fmla="*/ 135 w 138"/>
                <a:gd name="T13" fmla="*/ 58 h 90"/>
                <a:gd name="T14" fmla="*/ 90 w 138"/>
                <a:gd name="T15" fmla="*/ 83 h 90"/>
                <a:gd name="T16" fmla="*/ 3 w 138"/>
                <a:gd name="T17" fmla="*/ 59 h 90"/>
                <a:gd name="T18" fmla="*/ 1 w 138"/>
                <a:gd name="T19" fmla="*/ 52 h 90"/>
                <a:gd name="T20" fmla="*/ 4 w 138"/>
                <a:gd name="T21" fmla="*/ 23 h 90"/>
                <a:gd name="T22" fmla="*/ 15 w 138"/>
                <a:gd name="T23" fmla="*/ 10 h 90"/>
                <a:gd name="T24" fmla="*/ 30 w 138"/>
                <a:gd name="T25" fmla="*/ 5 h 90"/>
                <a:gd name="T26" fmla="*/ 39 w 138"/>
                <a:gd name="T27" fmla="*/ 2 h 90"/>
                <a:gd name="T28" fmla="*/ 47 w 138"/>
                <a:gd name="T29" fmla="*/ 6 h 90"/>
                <a:gd name="T30" fmla="*/ 60 w 138"/>
                <a:gd name="T31" fmla="*/ 49 h 90"/>
                <a:gd name="T32" fmla="*/ 67 w 138"/>
                <a:gd name="T33" fmla="*/ 69 h 90"/>
                <a:gd name="T34" fmla="*/ 69 w 138"/>
                <a:gd name="T35" fmla="*/ 74 h 90"/>
                <a:gd name="T36" fmla="*/ 70 w 138"/>
                <a:gd name="T37" fmla="*/ 7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0">
                  <a:moveTo>
                    <a:pt x="70" y="73"/>
                  </a:moveTo>
                  <a:cubicBezTo>
                    <a:pt x="78" y="49"/>
                    <a:pt x="86" y="25"/>
                    <a:pt x="94" y="0"/>
                  </a:cubicBezTo>
                  <a:cubicBezTo>
                    <a:pt x="100" y="2"/>
                    <a:pt x="105" y="3"/>
                    <a:pt x="111" y="5"/>
                  </a:cubicBezTo>
                  <a:cubicBezTo>
                    <a:pt x="115" y="7"/>
                    <a:pt x="119" y="8"/>
                    <a:pt x="123" y="10"/>
                  </a:cubicBezTo>
                  <a:cubicBezTo>
                    <a:pt x="128" y="12"/>
                    <a:pt x="132" y="16"/>
                    <a:pt x="133" y="21"/>
                  </a:cubicBezTo>
                  <a:cubicBezTo>
                    <a:pt x="135" y="31"/>
                    <a:pt x="137" y="42"/>
                    <a:pt x="138" y="53"/>
                  </a:cubicBezTo>
                  <a:cubicBezTo>
                    <a:pt x="138" y="55"/>
                    <a:pt x="137" y="57"/>
                    <a:pt x="135" y="58"/>
                  </a:cubicBezTo>
                  <a:cubicBezTo>
                    <a:pt x="122" y="70"/>
                    <a:pt x="108" y="79"/>
                    <a:pt x="90" y="83"/>
                  </a:cubicBezTo>
                  <a:cubicBezTo>
                    <a:pt x="57" y="90"/>
                    <a:pt x="28" y="82"/>
                    <a:pt x="3" y="59"/>
                  </a:cubicBezTo>
                  <a:cubicBezTo>
                    <a:pt x="2" y="58"/>
                    <a:pt x="0" y="55"/>
                    <a:pt x="1" y="52"/>
                  </a:cubicBezTo>
                  <a:cubicBezTo>
                    <a:pt x="1" y="43"/>
                    <a:pt x="3" y="33"/>
                    <a:pt x="4" y="23"/>
                  </a:cubicBezTo>
                  <a:cubicBezTo>
                    <a:pt x="5" y="17"/>
                    <a:pt x="9" y="12"/>
                    <a:pt x="15" y="10"/>
                  </a:cubicBezTo>
                  <a:cubicBezTo>
                    <a:pt x="20" y="8"/>
                    <a:pt x="25" y="7"/>
                    <a:pt x="30" y="5"/>
                  </a:cubicBezTo>
                  <a:cubicBezTo>
                    <a:pt x="33" y="4"/>
                    <a:pt x="36" y="3"/>
                    <a:pt x="39" y="2"/>
                  </a:cubicBezTo>
                  <a:cubicBezTo>
                    <a:pt x="45" y="0"/>
                    <a:pt x="45" y="1"/>
                    <a:pt x="47" y="6"/>
                  </a:cubicBezTo>
                  <a:cubicBezTo>
                    <a:pt x="51" y="20"/>
                    <a:pt x="56" y="34"/>
                    <a:pt x="60" y="49"/>
                  </a:cubicBezTo>
                  <a:cubicBezTo>
                    <a:pt x="63" y="55"/>
                    <a:pt x="65" y="62"/>
                    <a:pt x="67" y="69"/>
                  </a:cubicBezTo>
                  <a:cubicBezTo>
                    <a:pt x="68" y="71"/>
                    <a:pt x="68" y="72"/>
                    <a:pt x="69" y="74"/>
                  </a:cubicBezTo>
                  <a:cubicBezTo>
                    <a:pt x="69" y="74"/>
                    <a:pt x="70" y="74"/>
                    <a:pt x="70" y="73"/>
                  </a:cubicBezTo>
                  <a:close/>
                </a:path>
              </a:pathLst>
            </a:custGeom>
            <a:solidFill>
              <a:srgbClr val="42AFB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sp>
          <p:nvSpPr>
            <p:cNvPr id="30" name="Freeform 8"/>
            <p:cNvSpPr>
              <a:spLocks/>
            </p:cNvSpPr>
            <p:nvPr/>
          </p:nvSpPr>
          <p:spPr bwMode="auto">
            <a:xfrm>
              <a:off x="2670175" y="3170238"/>
              <a:ext cx="292100" cy="290513"/>
            </a:xfrm>
            <a:custGeom>
              <a:avLst/>
              <a:gdLst>
                <a:gd name="T0" fmla="*/ 44 w 91"/>
                <a:gd name="T1" fmla="*/ 0 h 91"/>
                <a:gd name="T2" fmla="*/ 72 w 91"/>
                <a:gd name="T3" fmla="*/ 13 h 91"/>
                <a:gd name="T4" fmla="*/ 75 w 91"/>
                <a:gd name="T5" fmla="*/ 17 h 91"/>
                <a:gd name="T6" fmla="*/ 83 w 91"/>
                <a:gd name="T7" fmla="*/ 32 h 91"/>
                <a:gd name="T8" fmla="*/ 77 w 91"/>
                <a:gd name="T9" fmla="*/ 56 h 91"/>
                <a:gd name="T10" fmla="*/ 74 w 91"/>
                <a:gd name="T11" fmla="*/ 59 h 91"/>
                <a:gd name="T12" fmla="*/ 64 w 91"/>
                <a:gd name="T13" fmla="*/ 76 h 91"/>
                <a:gd name="T14" fmla="*/ 25 w 91"/>
                <a:gd name="T15" fmla="*/ 77 h 91"/>
                <a:gd name="T16" fmla="*/ 15 w 91"/>
                <a:gd name="T17" fmla="*/ 60 h 91"/>
                <a:gd name="T18" fmla="*/ 10 w 91"/>
                <a:gd name="T19" fmla="*/ 56 h 91"/>
                <a:gd name="T20" fmla="*/ 1 w 91"/>
                <a:gd name="T21" fmla="*/ 44 h 91"/>
                <a:gd name="T22" fmla="*/ 9 w 91"/>
                <a:gd name="T23" fmla="*/ 29 h 91"/>
                <a:gd name="T24" fmla="*/ 12 w 91"/>
                <a:gd name="T25" fmla="*/ 23 h 91"/>
                <a:gd name="T26" fmla="*/ 29 w 91"/>
                <a:gd name="T27" fmla="*/ 3 h 91"/>
                <a:gd name="T28" fmla="*/ 44 w 91"/>
                <a:gd name="T2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91">
                  <a:moveTo>
                    <a:pt x="44" y="0"/>
                  </a:moveTo>
                  <a:cubicBezTo>
                    <a:pt x="56" y="0"/>
                    <a:pt x="66" y="3"/>
                    <a:pt x="72" y="13"/>
                  </a:cubicBezTo>
                  <a:cubicBezTo>
                    <a:pt x="73" y="14"/>
                    <a:pt x="74" y="16"/>
                    <a:pt x="75" y="17"/>
                  </a:cubicBezTo>
                  <a:cubicBezTo>
                    <a:pt x="77" y="23"/>
                    <a:pt x="78" y="28"/>
                    <a:pt x="83" y="32"/>
                  </a:cubicBezTo>
                  <a:cubicBezTo>
                    <a:pt x="91" y="38"/>
                    <a:pt x="86" y="53"/>
                    <a:pt x="77" y="56"/>
                  </a:cubicBezTo>
                  <a:cubicBezTo>
                    <a:pt x="76" y="57"/>
                    <a:pt x="75" y="58"/>
                    <a:pt x="74" y="59"/>
                  </a:cubicBezTo>
                  <a:cubicBezTo>
                    <a:pt x="70" y="65"/>
                    <a:pt x="68" y="71"/>
                    <a:pt x="64" y="76"/>
                  </a:cubicBezTo>
                  <a:cubicBezTo>
                    <a:pt x="52" y="90"/>
                    <a:pt x="38" y="91"/>
                    <a:pt x="25" y="77"/>
                  </a:cubicBezTo>
                  <a:cubicBezTo>
                    <a:pt x="21" y="72"/>
                    <a:pt x="17" y="67"/>
                    <a:pt x="15" y="60"/>
                  </a:cubicBezTo>
                  <a:cubicBezTo>
                    <a:pt x="15" y="58"/>
                    <a:pt x="13" y="56"/>
                    <a:pt x="10" y="56"/>
                  </a:cubicBezTo>
                  <a:cubicBezTo>
                    <a:pt x="4" y="55"/>
                    <a:pt x="2" y="50"/>
                    <a:pt x="1" y="44"/>
                  </a:cubicBezTo>
                  <a:cubicBezTo>
                    <a:pt x="0" y="37"/>
                    <a:pt x="2" y="33"/>
                    <a:pt x="9" y="29"/>
                  </a:cubicBezTo>
                  <a:cubicBezTo>
                    <a:pt x="11" y="28"/>
                    <a:pt x="12" y="25"/>
                    <a:pt x="12" y="23"/>
                  </a:cubicBezTo>
                  <a:cubicBezTo>
                    <a:pt x="15" y="14"/>
                    <a:pt x="19" y="6"/>
                    <a:pt x="29" y="3"/>
                  </a:cubicBezTo>
                  <a:cubicBezTo>
                    <a:pt x="34" y="2"/>
                    <a:pt x="39" y="1"/>
                    <a:pt x="44" y="0"/>
                  </a:cubicBezTo>
                  <a:close/>
                </a:path>
              </a:pathLst>
            </a:custGeom>
            <a:solidFill>
              <a:srgbClr val="42AFB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sp>
          <p:nvSpPr>
            <p:cNvPr id="31" name="Freeform 9"/>
            <p:cNvSpPr>
              <a:spLocks/>
            </p:cNvSpPr>
            <p:nvPr/>
          </p:nvSpPr>
          <p:spPr bwMode="auto">
            <a:xfrm>
              <a:off x="2779713" y="3525838"/>
              <a:ext cx="60325" cy="114300"/>
            </a:xfrm>
            <a:custGeom>
              <a:avLst/>
              <a:gdLst>
                <a:gd name="T0" fmla="*/ 6 w 19"/>
                <a:gd name="T1" fmla="*/ 0 h 36"/>
                <a:gd name="T2" fmla="*/ 14 w 19"/>
                <a:gd name="T3" fmla="*/ 0 h 36"/>
                <a:gd name="T4" fmla="*/ 10 w 19"/>
                <a:gd name="T5" fmla="*/ 36 h 36"/>
                <a:gd name="T6" fmla="*/ 6 w 19"/>
                <a:gd name="T7" fmla="*/ 0 h 36"/>
              </a:gdLst>
              <a:ahLst/>
              <a:cxnLst>
                <a:cxn ang="0">
                  <a:pos x="T0" y="T1"/>
                </a:cxn>
                <a:cxn ang="0">
                  <a:pos x="T2" y="T3"/>
                </a:cxn>
                <a:cxn ang="0">
                  <a:pos x="T4" y="T5"/>
                </a:cxn>
                <a:cxn ang="0">
                  <a:pos x="T6" y="T7"/>
                </a:cxn>
              </a:cxnLst>
              <a:rect l="0" t="0" r="r" b="b"/>
              <a:pathLst>
                <a:path w="19" h="36">
                  <a:moveTo>
                    <a:pt x="6" y="0"/>
                  </a:moveTo>
                  <a:cubicBezTo>
                    <a:pt x="8" y="0"/>
                    <a:pt x="11" y="0"/>
                    <a:pt x="14" y="0"/>
                  </a:cubicBezTo>
                  <a:cubicBezTo>
                    <a:pt x="19" y="12"/>
                    <a:pt x="16" y="24"/>
                    <a:pt x="10" y="36"/>
                  </a:cubicBezTo>
                  <a:cubicBezTo>
                    <a:pt x="5" y="24"/>
                    <a:pt x="0" y="13"/>
                    <a:pt x="6" y="0"/>
                  </a:cubicBezTo>
                  <a:close/>
                </a:path>
              </a:pathLst>
            </a:custGeom>
            <a:solidFill>
              <a:srgbClr val="42AFB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sp>
          <p:nvSpPr>
            <p:cNvPr id="32" name="Freeform 10"/>
            <p:cNvSpPr>
              <a:spLocks/>
            </p:cNvSpPr>
            <p:nvPr/>
          </p:nvSpPr>
          <p:spPr bwMode="auto">
            <a:xfrm>
              <a:off x="2789238" y="3473451"/>
              <a:ext cx="44450" cy="36513"/>
            </a:xfrm>
            <a:custGeom>
              <a:avLst/>
              <a:gdLst>
                <a:gd name="T0" fmla="*/ 14 w 14"/>
                <a:gd name="T1" fmla="*/ 0 h 11"/>
                <a:gd name="T2" fmla="*/ 14 w 14"/>
                <a:gd name="T3" fmla="*/ 11 h 11"/>
                <a:gd name="T4" fmla="*/ 0 w 14"/>
                <a:gd name="T5" fmla="*/ 11 h 11"/>
                <a:gd name="T6" fmla="*/ 0 w 14"/>
                <a:gd name="T7" fmla="*/ 0 h 11"/>
                <a:gd name="T8" fmla="*/ 14 w 14"/>
                <a:gd name="T9" fmla="*/ 0 h 11"/>
              </a:gdLst>
              <a:ahLst/>
              <a:cxnLst>
                <a:cxn ang="0">
                  <a:pos x="T0" y="T1"/>
                </a:cxn>
                <a:cxn ang="0">
                  <a:pos x="T2" y="T3"/>
                </a:cxn>
                <a:cxn ang="0">
                  <a:pos x="T4" y="T5"/>
                </a:cxn>
                <a:cxn ang="0">
                  <a:pos x="T6" y="T7"/>
                </a:cxn>
                <a:cxn ang="0">
                  <a:pos x="T8" y="T9"/>
                </a:cxn>
              </a:cxnLst>
              <a:rect l="0" t="0" r="r" b="b"/>
              <a:pathLst>
                <a:path w="14" h="11">
                  <a:moveTo>
                    <a:pt x="14" y="0"/>
                  </a:moveTo>
                  <a:cubicBezTo>
                    <a:pt x="14" y="4"/>
                    <a:pt x="14" y="7"/>
                    <a:pt x="14" y="11"/>
                  </a:cubicBezTo>
                  <a:cubicBezTo>
                    <a:pt x="10" y="11"/>
                    <a:pt x="5" y="11"/>
                    <a:pt x="0" y="11"/>
                  </a:cubicBezTo>
                  <a:cubicBezTo>
                    <a:pt x="0" y="7"/>
                    <a:pt x="0" y="4"/>
                    <a:pt x="0" y="0"/>
                  </a:cubicBezTo>
                  <a:cubicBezTo>
                    <a:pt x="4" y="0"/>
                    <a:pt x="9" y="0"/>
                    <a:pt x="14" y="0"/>
                  </a:cubicBezTo>
                  <a:close/>
                </a:path>
              </a:pathLst>
            </a:custGeom>
            <a:solidFill>
              <a:srgbClr val="42AFB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grpSp>
      <p:grpSp>
        <p:nvGrpSpPr>
          <p:cNvPr id="33" name="Group 45"/>
          <p:cNvGrpSpPr/>
          <p:nvPr/>
        </p:nvGrpSpPr>
        <p:grpSpPr>
          <a:xfrm>
            <a:off x="3087558" y="2488621"/>
            <a:ext cx="869449" cy="751970"/>
            <a:chOff x="2257425" y="2868613"/>
            <a:chExt cx="1117600" cy="1120775"/>
          </a:xfrm>
        </p:grpSpPr>
        <p:sp>
          <p:nvSpPr>
            <p:cNvPr id="34" name="Freeform 5"/>
            <p:cNvSpPr>
              <a:spLocks noEditPoints="1"/>
            </p:cNvSpPr>
            <p:nvPr/>
          </p:nvSpPr>
          <p:spPr bwMode="auto">
            <a:xfrm>
              <a:off x="2257425" y="2868613"/>
              <a:ext cx="1117600" cy="1120775"/>
            </a:xfrm>
            <a:custGeom>
              <a:avLst/>
              <a:gdLst>
                <a:gd name="T0" fmla="*/ 320 w 349"/>
                <a:gd name="T1" fmla="*/ 91 h 350"/>
                <a:gd name="T2" fmla="*/ 337 w 349"/>
                <a:gd name="T3" fmla="*/ 115 h 350"/>
                <a:gd name="T4" fmla="*/ 323 w 349"/>
                <a:gd name="T5" fmla="*/ 133 h 350"/>
                <a:gd name="T6" fmla="*/ 318 w 349"/>
                <a:gd name="T7" fmla="*/ 157 h 350"/>
                <a:gd name="T8" fmla="*/ 338 w 349"/>
                <a:gd name="T9" fmla="*/ 177 h 350"/>
                <a:gd name="T10" fmla="*/ 344 w 349"/>
                <a:gd name="T11" fmla="*/ 208 h 350"/>
                <a:gd name="T12" fmla="*/ 322 w 349"/>
                <a:gd name="T13" fmla="*/ 217 h 350"/>
                <a:gd name="T14" fmla="*/ 306 w 349"/>
                <a:gd name="T15" fmla="*/ 236 h 350"/>
                <a:gd name="T16" fmla="*/ 317 w 349"/>
                <a:gd name="T17" fmla="*/ 260 h 350"/>
                <a:gd name="T18" fmla="*/ 307 w 349"/>
                <a:gd name="T19" fmla="*/ 286 h 350"/>
                <a:gd name="T20" fmla="*/ 279 w 349"/>
                <a:gd name="T21" fmla="*/ 283 h 350"/>
                <a:gd name="T22" fmla="*/ 258 w 349"/>
                <a:gd name="T23" fmla="*/ 294 h 350"/>
                <a:gd name="T24" fmla="*/ 256 w 349"/>
                <a:gd name="T25" fmla="*/ 321 h 350"/>
                <a:gd name="T26" fmla="*/ 233 w 349"/>
                <a:gd name="T27" fmla="*/ 337 h 350"/>
                <a:gd name="T28" fmla="*/ 212 w 349"/>
                <a:gd name="T29" fmla="*/ 322 h 350"/>
                <a:gd name="T30" fmla="*/ 187 w 349"/>
                <a:gd name="T31" fmla="*/ 320 h 350"/>
                <a:gd name="T32" fmla="*/ 171 w 349"/>
                <a:gd name="T33" fmla="*/ 343 h 350"/>
                <a:gd name="T34" fmla="*/ 140 w 349"/>
                <a:gd name="T35" fmla="*/ 346 h 350"/>
                <a:gd name="T36" fmla="*/ 133 w 349"/>
                <a:gd name="T37" fmla="*/ 324 h 350"/>
                <a:gd name="T38" fmla="*/ 113 w 349"/>
                <a:gd name="T39" fmla="*/ 308 h 350"/>
                <a:gd name="T40" fmla="*/ 87 w 349"/>
                <a:gd name="T41" fmla="*/ 321 h 350"/>
                <a:gd name="T42" fmla="*/ 61 w 349"/>
                <a:gd name="T43" fmla="*/ 307 h 350"/>
                <a:gd name="T44" fmla="*/ 65 w 349"/>
                <a:gd name="T45" fmla="*/ 283 h 350"/>
                <a:gd name="T46" fmla="*/ 53 w 349"/>
                <a:gd name="T47" fmla="*/ 258 h 350"/>
                <a:gd name="T48" fmla="*/ 28 w 349"/>
                <a:gd name="T49" fmla="*/ 255 h 350"/>
                <a:gd name="T50" fmla="*/ 8 w 349"/>
                <a:gd name="T51" fmla="*/ 233 h 350"/>
                <a:gd name="T52" fmla="*/ 25 w 349"/>
                <a:gd name="T53" fmla="*/ 211 h 350"/>
                <a:gd name="T54" fmla="*/ 28 w 349"/>
                <a:gd name="T55" fmla="*/ 189 h 350"/>
                <a:gd name="T56" fmla="*/ 7 w 349"/>
                <a:gd name="T57" fmla="*/ 170 h 350"/>
                <a:gd name="T58" fmla="*/ 2 w 349"/>
                <a:gd name="T59" fmla="*/ 142 h 350"/>
                <a:gd name="T60" fmla="*/ 28 w 349"/>
                <a:gd name="T61" fmla="*/ 131 h 350"/>
                <a:gd name="T62" fmla="*/ 41 w 349"/>
                <a:gd name="T63" fmla="*/ 113 h 350"/>
                <a:gd name="T64" fmla="*/ 29 w 349"/>
                <a:gd name="T65" fmla="*/ 88 h 350"/>
                <a:gd name="T66" fmla="*/ 39 w 349"/>
                <a:gd name="T67" fmla="*/ 62 h 350"/>
                <a:gd name="T68" fmla="*/ 66 w 349"/>
                <a:gd name="T69" fmla="*/ 65 h 350"/>
                <a:gd name="T70" fmla="*/ 79 w 349"/>
                <a:gd name="T71" fmla="*/ 62 h 350"/>
                <a:gd name="T72" fmla="*/ 97 w 349"/>
                <a:gd name="T73" fmla="*/ 17 h 350"/>
                <a:gd name="T74" fmla="*/ 124 w 349"/>
                <a:gd name="T75" fmla="*/ 13 h 350"/>
                <a:gd name="T76" fmla="*/ 148 w 349"/>
                <a:gd name="T77" fmla="*/ 31 h 350"/>
                <a:gd name="T78" fmla="*/ 172 w 349"/>
                <a:gd name="T79" fmla="*/ 21 h 350"/>
                <a:gd name="T80" fmla="*/ 187 w 349"/>
                <a:gd name="T81" fmla="*/ 0 h 350"/>
                <a:gd name="T82" fmla="*/ 214 w 349"/>
                <a:gd name="T83" fmla="*/ 11 h 350"/>
                <a:gd name="T84" fmla="*/ 225 w 349"/>
                <a:gd name="T85" fmla="*/ 38 h 350"/>
                <a:gd name="T86" fmla="*/ 248 w 349"/>
                <a:gd name="T87" fmla="*/ 40 h 350"/>
                <a:gd name="T88" fmla="*/ 273 w 349"/>
                <a:gd name="T89" fmla="*/ 31 h 350"/>
                <a:gd name="T90" fmla="*/ 288 w 349"/>
                <a:gd name="T91" fmla="*/ 55 h 350"/>
                <a:gd name="T92" fmla="*/ 283 w 349"/>
                <a:gd name="T93" fmla="*/ 76 h 350"/>
                <a:gd name="T94" fmla="*/ 301 w 349"/>
                <a:gd name="T95" fmla="*/ 94 h 350"/>
                <a:gd name="T96" fmla="*/ 62 w 349"/>
                <a:gd name="T97" fmla="*/ 174 h 350"/>
                <a:gd name="T98" fmla="*/ 285 w 349"/>
                <a:gd name="T99" fmla="*/ 17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9" h="350">
                  <a:moveTo>
                    <a:pt x="301" y="94"/>
                  </a:moveTo>
                  <a:cubicBezTo>
                    <a:pt x="308" y="93"/>
                    <a:pt x="314" y="92"/>
                    <a:pt x="320" y="91"/>
                  </a:cubicBezTo>
                  <a:cubicBezTo>
                    <a:pt x="324" y="90"/>
                    <a:pt x="328" y="92"/>
                    <a:pt x="330" y="96"/>
                  </a:cubicBezTo>
                  <a:cubicBezTo>
                    <a:pt x="332" y="102"/>
                    <a:pt x="335" y="109"/>
                    <a:pt x="337" y="115"/>
                  </a:cubicBezTo>
                  <a:cubicBezTo>
                    <a:pt x="339" y="119"/>
                    <a:pt x="337" y="122"/>
                    <a:pt x="335" y="125"/>
                  </a:cubicBezTo>
                  <a:cubicBezTo>
                    <a:pt x="331" y="128"/>
                    <a:pt x="327" y="130"/>
                    <a:pt x="323" y="133"/>
                  </a:cubicBezTo>
                  <a:cubicBezTo>
                    <a:pt x="317" y="138"/>
                    <a:pt x="316" y="141"/>
                    <a:pt x="317" y="149"/>
                  </a:cubicBezTo>
                  <a:cubicBezTo>
                    <a:pt x="318" y="151"/>
                    <a:pt x="318" y="154"/>
                    <a:pt x="318" y="157"/>
                  </a:cubicBezTo>
                  <a:cubicBezTo>
                    <a:pt x="318" y="168"/>
                    <a:pt x="324" y="173"/>
                    <a:pt x="333" y="176"/>
                  </a:cubicBezTo>
                  <a:cubicBezTo>
                    <a:pt x="335" y="176"/>
                    <a:pt x="336" y="177"/>
                    <a:pt x="338" y="177"/>
                  </a:cubicBezTo>
                  <a:cubicBezTo>
                    <a:pt x="349" y="182"/>
                    <a:pt x="347" y="184"/>
                    <a:pt x="346" y="194"/>
                  </a:cubicBezTo>
                  <a:cubicBezTo>
                    <a:pt x="346" y="199"/>
                    <a:pt x="345" y="203"/>
                    <a:pt x="344" y="208"/>
                  </a:cubicBezTo>
                  <a:cubicBezTo>
                    <a:pt x="343" y="212"/>
                    <a:pt x="340" y="215"/>
                    <a:pt x="336" y="215"/>
                  </a:cubicBezTo>
                  <a:cubicBezTo>
                    <a:pt x="331" y="216"/>
                    <a:pt x="327" y="216"/>
                    <a:pt x="322" y="217"/>
                  </a:cubicBezTo>
                  <a:cubicBezTo>
                    <a:pt x="317" y="217"/>
                    <a:pt x="313" y="220"/>
                    <a:pt x="310" y="225"/>
                  </a:cubicBezTo>
                  <a:cubicBezTo>
                    <a:pt x="309" y="229"/>
                    <a:pt x="308" y="232"/>
                    <a:pt x="306" y="236"/>
                  </a:cubicBezTo>
                  <a:cubicBezTo>
                    <a:pt x="304" y="241"/>
                    <a:pt x="305" y="245"/>
                    <a:pt x="308" y="249"/>
                  </a:cubicBezTo>
                  <a:cubicBezTo>
                    <a:pt x="311" y="253"/>
                    <a:pt x="314" y="256"/>
                    <a:pt x="317" y="260"/>
                  </a:cubicBezTo>
                  <a:cubicBezTo>
                    <a:pt x="321" y="265"/>
                    <a:pt x="321" y="269"/>
                    <a:pt x="317" y="274"/>
                  </a:cubicBezTo>
                  <a:cubicBezTo>
                    <a:pt x="313" y="278"/>
                    <a:pt x="310" y="282"/>
                    <a:pt x="307" y="286"/>
                  </a:cubicBezTo>
                  <a:cubicBezTo>
                    <a:pt x="302" y="292"/>
                    <a:pt x="299" y="292"/>
                    <a:pt x="293" y="289"/>
                  </a:cubicBezTo>
                  <a:cubicBezTo>
                    <a:pt x="288" y="287"/>
                    <a:pt x="284" y="285"/>
                    <a:pt x="279" y="283"/>
                  </a:cubicBezTo>
                  <a:cubicBezTo>
                    <a:pt x="275" y="282"/>
                    <a:pt x="271" y="284"/>
                    <a:pt x="268" y="286"/>
                  </a:cubicBezTo>
                  <a:cubicBezTo>
                    <a:pt x="264" y="289"/>
                    <a:pt x="261" y="291"/>
                    <a:pt x="258" y="294"/>
                  </a:cubicBezTo>
                  <a:cubicBezTo>
                    <a:pt x="254" y="297"/>
                    <a:pt x="253" y="301"/>
                    <a:pt x="254" y="306"/>
                  </a:cubicBezTo>
                  <a:cubicBezTo>
                    <a:pt x="255" y="311"/>
                    <a:pt x="255" y="316"/>
                    <a:pt x="256" y="321"/>
                  </a:cubicBezTo>
                  <a:cubicBezTo>
                    <a:pt x="256" y="326"/>
                    <a:pt x="254" y="329"/>
                    <a:pt x="251" y="330"/>
                  </a:cubicBezTo>
                  <a:cubicBezTo>
                    <a:pt x="245" y="333"/>
                    <a:pt x="239" y="335"/>
                    <a:pt x="233" y="337"/>
                  </a:cubicBezTo>
                  <a:cubicBezTo>
                    <a:pt x="227" y="339"/>
                    <a:pt x="224" y="338"/>
                    <a:pt x="220" y="333"/>
                  </a:cubicBezTo>
                  <a:cubicBezTo>
                    <a:pt x="218" y="329"/>
                    <a:pt x="215" y="325"/>
                    <a:pt x="212" y="322"/>
                  </a:cubicBezTo>
                  <a:cubicBezTo>
                    <a:pt x="209" y="318"/>
                    <a:pt x="205" y="317"/>
                    <a:pt x="201" y="318"/>
                  </a:cubicBezTo>
                  <a:cubicBezTo>
                    <a:pt x="196" y="318"/>
                    <a:pt x="192" y="319"/>
                    <a:pt x="187" y="320"/>
                  </a:cubicBezTo>
                  <a:cubicBezTo>
                    <a:pt x="182" y="321"/>
                    <a:pt x="179" y="324"/>
                    <a:pt x="177" y="328"/>
                  </a:cubicBezTo>
                  <a:cubicBezTo>
                    <a:pt x="175" y="333"/>
                    <a:pt x="173" y="338"/>
                    <a:pt x="171" y="343"/>
                  </a:cubicBezTo>
                  <a:cubicBezTo>
                    <a:pt x="169" y="347"/>
                    <a:pt x="167" y="350"/>
                    <a:pt x="162" y="349"/>
                  </a:cubicBezTo>
                  <a:cubicBezTo>
                    <a:pt x="155" y="348"/>
                    <a:pt x="147" y="348"/>
                    <a:pt x="140" y="346"/>
                  </a:cubicBezTo>
                  <a:cubicBezTo>
                    <a:pt x="137" y="345"/>
                    <a:pt x="135" y="341"/>
                    <a:pt x="134" y="338"/>
                  </a:cubicBezTo>
                  <a:cubicBezTo>
                    <a:pt x="133" y="333"/>
                    <a:pt x="133" y="328"/>
                    <a:pt x="133" y="324"/>
                  </a:cubicBezTo>
                  <a:cubicBezTo>
                    <a:pt x="132" y="318"/>
                    <a:pt x="129" y="313"/>
                    <a:pt x="123" y="312"/>
                  </a:cubicBezTo>
                  <a:cubicBezTo>
                    <a:pt x="119" y="310"/>
                    <a:pt x="116" y="309"/>
                    <a:pt x="113" y="308"/>
                  </a:cubicBezTo>
                  <a:cubicBezTo>
                    <a:pt x="108" y="306"/>
                    <a:pt x="104" y="307"/>
                    <a:pt x="101" y="310"/>
                  </a:cubicBezTo>
                  <a:cubicBezTo>
                    <a:pt x="96" y="314"/>
                    <a:pt x="92" y="317"/>
                    <a:pt x="87" y="321"/>
                  </a:cubicBezTo>
                  <a:cubicBezTo>
                    <a:pt x="84" y="323"/>
                    <a:pt x="81" y="323"/>
                    <a:pt x="78" y="320"/>
                  </a:cubicBezTo>
                  <a:cubicBezTo>
                    <a:pt x="72" y="316"/>
                    <a:pt x="66" y="312"/>
                    <a:pt x="61" y="307"/>
                  </a:cubicBezTo>
                  <a:cubicBezTo>
                    <a:pt x="57" y="304"/>
                    <a:pt x="58" y="299"/>
                    <a:pt x="60" y="295"/>
                  </a:cubicBezTo>
                  <a:cubicBezTo>
                    <a:pt x="62" y="291"/>
                    <a:pt x="63" y="287"/>
                    <a:pt x="65" y="283"/>
                  </a:cubicBezTo>
                  <a:cubicBezTo>
                    <a:pt x="67" y="278"/>
                    <a:pt x="66" y="274"/>
                    <a:pt x="64" y="271"/>
                  </a:cubicBezTo>
                  <a:cubicBezTo>
                    <a:pt x="60" y="266"/>
                    <a:pt x="57" y="262"/>
                    <a:pt x="53" y="258"/>
                  </a:cubicBezTo>
                  <a:cubicBezTo>
                    <a:pt x="51" y="254"/>
                    <a:pt x="47" y="253"/>
                    <a:pt x="43" y="253"/>
                  </a:cubicBezTo>
                  <a:cubicBezTo>
                    <a:pt x="38" y="254"/>
                    <a:pt x="33" y="254"/>
                    <a:pt x="28" y="255"/>
                  </a:cubicBezTo>
                  <a:cubicBezTo>
                    <a:pt x="22" y="257"/>
                    <a:pt x="18" y="255"/>
                    <a:pt x="15" y="249"/>
                  </a:cubicBezTo>
                  <a:cubicBezTo>
                    <a:pt x="13" y="244"/>
                    <a:pt x="10" y="239"/>
                    <a:pt x="8" y="233"/>
                  </a:cubicBezTo>
                  <a:cubicBezTo>
                    <a:pt x="6" y="229"/>
                    <a:pt x="7" y="225"/>
                    <a:pt x="11" y="222"/>
                  </a:cubicBezTo>
                  <a:cubicBezTo>
                    <a:pt x="15" y="218"/>
                    <a:pt x="20" y="214"/>
                    <a:pt x="25" y="211"/>
                  </a:cubicBezTo>
                  <a:cubicBezTo>
                    <a:pt x="29" y="208"/>
                    <a:pt x="30" y="204"/>
                    <a:pt x="30" y="199"/>
                  </a:cubicBezTo>
                  <a:cubicBezTo>
                    <a:pt x="29" y="195"/>
                    <a:pt x="28" y="192"/>
                    <a:pt x="28" y="189"/>
                  </a:cubicBezTo>
                  <a:cubicBezTo>
                    <a:pt x="28" y="180"/>
                    <a:pt x="23" y="176"/>
                    <a:pt x="16" y="174"/>
                  </a:cubicBezTo>
                  <a:cubicBezTo>
                    <a:pt x="13" y="173"/>
                    <a:pt x="10" y="171"/>
                    <a:pt x="7" y="170"/>
                  </a:cubicBezTo>
                  <a:cubicBezTo>
                    <a:pt x="2" y="169"/>
                    <a:pt x="0" y="166"/>
                    <a:pt x="0" y="162"/>
                  </a:cubicBezTo>
                  <a:cubicBezTo>
                    <a:pt x="1" y="155"/>
                    <a:pt x="1" y="149"/>
                    <a:pt x="2" y="142"/>
                  </a:cubicBezTo>
                  <a:cubicBezTo>
                    <a:pt x="2" y="136"/>
                    <a:pt x="5" y="134"/>
                    <a:pt x="11" y="133"/>
                  </a:cubicBezTo>
                  <a:cubicBezTo>
                    <a:pt x="17" y="132"/>
                    <a:pt x="23" y="132"/>
                    <a:pt x="28" y="131"/>
                  </a:cubicBezTo>
                  <a:cubicBezTo>
                    <a:pt x="32" y="130"/>
                    <a:pt x="35" y="128"/>
                    <a:pt x="36" y="124"/>
                  </a:cubicBezTo>
                  <a:cubicBezTo>
                    <a:pt x="38" y="120"/>
                    <a:pt x="40" y="117"/>
                    <a:pt x="41" y="113"/>
                  </a:cubicBezTo>
                  <a:cubicBezTo>
                    <a:pt x="42" y="109"/>
                    <a:pt x="42" y="105"/>
                    <a:pt x="39" y="101"/>
                  </a:cubicBezTo>
                  <a:cubicBezTo>
                    <a:pt x="36" y="97"/>
                    <a:pt x="32" y="93"/>
                    <a:pt x="29" y="88"/>
                  </a:cubicBezTo>
                  <a:cubicBezTo>
                    <a:pt x="26" y="84"/>
                    <a:pt x="26" y="80"/>
                    <a:pt x="29" y="76"/>
                  </a:cubicBezTo>
                  <a:cubicBezTo>
                    <a:pt x="32" y="71"/>
                    <a:pt x="36" y="66"/>
                    <a:pt x="39" y="62"/>
                  </a:cubicBezTo>
                  <a:cubicBezTo>
                    <a:pt x="42" y="57"/>
                    <a:pt x="46" y="56"/>
                    <a:pt x="52" y="58"/>
                  </a:cubicBezTo>
                  <a:cubicBezTo>
                    <a:pt x="57" y="60"/>
                    <a:pt x="62" y="62"/>
                    <a:pt x="66" y="65"/>
                  </a:cubicBezTo>
                  <a:cubicBezTo>
                    <a:pt x="70" y="67"/>
                    <a:pt x="74" y="66"/>
                    <a:pt x="77" y="64"/>
                  </a:cubicBezTo>
                  <a:cubicBezTo>
                    <a:pt x="78" y="63"/>
                    <a:pt x="79" y="63"/>
                    <a:pt x="79" y="62"/>
                  </a:cubicBezTo>
                  <a:cubicBezTo>
                    <a:pt x="94" y="51"/>
                    <a:pt x="94" y="51"/>
                    <a:pt x="90" y="30"/>
                  </a:cubicBezTo>
                  <a:cubicBezTo>
                    <a:pt x="89" y="23"/>
                    <a:pt x="91" y="20"/>
                    <a:pt x="97" y="17"/>
                  </a:cubicBezTo>
                  <a:cubicBezTo>
                    <a:pt x="102" y="15"/>
                    <a:pt x="107" y="13"/>
                    <a:pt x="112" y="11"/>
                  </a:cubicBezTo>
                  <a:cubicBezTo>
                    <a:pt x="117" y="8"/>
                    <a:pt x="120" y="9"/>
                    <a:pt x="124" y="13"/>
                  </a:cubicBezTo>
                  <a:cubicBezTo>
                    <a:pt x="127" y="17"/>
                    <a:pt x="130" y="22"/>
                    <a:pt x="133" y="26"/>
                  </a:cubicBezTo>
                  <a:cubicBezTo>
                    <a:pt x="138" y="31"/>
                    <a:pt x="142" y="32"/>
                    <a:pt x="148" y="31"/>
                  </a:cubicBezTo>
                  <a:cubicBezTo>
                    <a:pt x="152" y="29"/>
                    <a:pt x="156" y="29"/>
                    <a:pt x="160" y="29"/>
                  </a:cubicBezTo>
                  <a:cubicBezTo>
                    <a:pt x="166" y="28"/>
                    <a:pt x="170" y="26"/>
                    <a:pt x="172" y="21"/>
                  </a:cubicBezTo>
                  <a:cubicBezTo>
                    <a:pt x="173" y="16"/>
                    <a:pt x="175" y="11"/>
                    <a:pt x="177" y="6"/>
                  </a:cubicBezTo>
                  <a:cubicBezTo>
                    <a:pt x="179" y="2"/>
                    <a:pt x="182" y="0"/>
                    <a:pt x="187" y="0"/>
                  </a:cubicBezTo>
                  <a:cubicBezTo>
                    <a:pt x="194" y="1"/>
                    <a:pt x="201" y="2"/>
                    <a:pt x="208" y="3"/>
                  </a:cubicBezTo>
                  <a:cubicBezTo>
                    <a:pt x="212" y="3"/>
                    <a:pt x="214" y="6"/>
                    <a:pt x="214" y="11"/>
                  </a:cubicBezTo>
                  <a:cubicBezTo>
                    <a:pt x="215" y="17"/>
                    <a:pt x="216" y="23"/>
                    <a:pt x="217" y="29"/>
                  </a:cubicBezTo>
                  <a:cubicBezTo>
                    <a:pt x="218" y="34"/>
                    <a:pt x="221" y="36"/>
                    <a:pt x="225" y="38"/>
                  </a:cubicBezTo>
                  <a:cubicBezTo>
                    <a:pt x="228" y="39"/>
                    <a:pt x="231" y="40"/>
                    <a:pt x="234" y="41"/>
                  </a:cubicBezTo>
                  <a:cubicBezTo>
                    <a:pt x="239" y="45"/>
                    <a:pt x="244" y="43"/>
                    <a:pt x="248" y="40"/>
                  </a:cubicBezTo>
                  <a:cubicBezTo>
                    <a:pt x="252" y="37"/>
                    <a:pt x="256" y="34"/>
                    <a:pt x="259" y="31"/>
                  </a:cubicBezTo>
                  <a:cubicBezTo>
                    <a:pt x="264" y="27"/>
                    <a:pt x="268" y="27"/>
                    <a:pt x="273" y="31"/>
                  </a:cubicBezTo>
                  <a:cubicBezTo>
                    <a:pt x="277" y="34"/>
                    <a:pt x="281" y="37"/>
                    <a:pt x="285" y="41"/>
                  </a:cubicBezTo>
                  <a:cubicBezTo>
                    <a:pt x="290" y="45"/>
                    <a:pt x="291" y="49"/>
                    <a:pt x="288" y="55"/>
                  </a:cubicBezTo>
                  <a:cubicBezTo>
                    <a:pt x="286" y="59"/>
                    <a:pt x="284" y="64"/>
                    <a:pt x="283" y="68"/>
                  </a:cubicBezTo>
                  <a:cubicBezTo>
                    <a:pt x="282" y="71"/>
                    <a:pt x="282" y="74"/>
                    <a:pt x="283" y="76"/>
                  </a:cubicBezTo>
                  <a:cubicBezTo>
                    <a:pt x="286" y="81"/>
                    <a:pt x="290" y="86"/>
                    <a:pt x="295" y="91"/>
                  </a:cubicBezTo>
                  <a:cubicBezTo>
                    <a:pt x="296" y="93"/>
                    <a:pt x="299" y="93"/>
                    <a:pt x="301" y="94"/>
                  </a:cubicBezTo>
                  <a:close/>
                  <a:moveTo>
                    <a:pt x="174" y="63"/>
                  </a:moveTo>
                  <a:cubicBezTo>
                    <a:pt x="112" y="63"/>
                    <a:pt x="62" y="113"/>
                    <a:pt x="62" y="174"/>
                  </a:cubicBezTo>
                  <a:cubicBezTo>
                    <a:pt x="62" y="236"/>
                    <a:pt x="112" y="285"/>
                    <a:pt x="173" y="286"/>
                  </a:cubicBezTo>
                  <a:cubicBezTo>
                    <a:pt x="235" y="286"/>
                    <a:pt x="285" y="236"/>
                    <a:pt x="285" y="174"/>
                  </a:cubicBezTo>
                  <a:cubicBezTo>
                    <a:pt x="285" y="112"/>
                    <a:pt x="234" y="63"/>
                    <a:pt x="174" y="63"/>
                  </a:cubicBezTo>
                  <a:close/>
                </a:path>
              </a:pathLst>
            </a:custGeom>
            <a:solidFill>
              <a:srgbClr val="282F3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282F39"/>
                </a:solidFill>
                <a:effectLst/>
                <a:uLnTx/>
                <a:uFillTx/>
                <a:latin typeface="Calibri" panose="020F0502020204030204"/>
              </a:endParaRPr>
            </a:p>
          </p:txBody>
        </p:sp>
        <p:sp>
          <p:nvSpPr>
            <p:cNvPr id="35" name="Freeform 6"/>
            <p:cNvSpPr>
              <a:spLocks noEditPoints="1"/>
            </p:cNvSpPr>
            <p:nvPr/>
          </p:nvSpPr>
          <p:spPr bwMode="auto">
            <a:xfrm>
              <a:off x="2455863" y="3070226"/>
              <a:ext cx="714375" cy="714375"/>
            </a:xfrm>
            <a:custGeom>
              <a:avLst/>
              <a:gdLst>
                <a:gd name="T0" fmla="*/ 112 w 223"/>
                <a:gd name="T1" fmla="*/ 0 h 223"/>
                <a:gd name="T2" fmla="*/ 223 w 223"/>
                <a:gd name="T3" fmla="*/ 111 h 223"/>
                <a:gd name="T4" fmla="*/ 111 w 223"/>
                <a:gd name="T5" fmla="*/ 223 h 223"/>
                <a:gd name="T6" fmla="*/ 0 w 223"/>
                <a:gd name="T7" fmla="*/ 111 h 223"/>
                <a:gd name="T8" fmla="*/ 112 w 223"/>
                <a:gd name="T9" fmla="*/ 0 h 223"/>
                <a:gd name="T10" fmla="*/ 112 w 223"/>
                <a:gd name="T11" fmla="*/ 196 h 223"/>
                <a:gd name="T12" fmla="*/ 111 w 223"/>
                <a:gd name="T13" fmla="*/ 197 h 223"/>
                <a:gd name="T14" fmla="*/ 109 w 223"/>
                <a:gd name="T15" fmla="*/ 192 h 223"/>
                <a:gd name="T16" fmla="*/ 102 w 223"/>
                <a:gd name="T17" fmla="*/ 172 h 223"/>
                <a:gd name="T18" fmla="*/ 89 w 223"/>
                <a:gd name="T19" fmla="*/ 129 h 223"/>
                <a:gd name="T20" fmla="*/ 81 w 223"/>
                <a:gd name="T21" fmla="*/ 125 h 223"/>
                <a:gd name="T22" fmla="*/ 72 w 223"/>
                <a:gd name="T23" fmla="*/ 128 h 223"/>
                <a:gd name="T24" fmla="*/ 57 w 223"/>
                <a:gd name="T25" fmla="*/ 133 h 223"/>
                <a:gd name="T26" fmla="*/ 46 w 223"/>
                <a:gd name="T27" fmla="*/ 146 h 223"/>
                <a:gd name="T28" fmla="*/ 43 w 223"/>
                <a:gd name="T29" fmla="*/ 175 h 223"/>
                <a:gd name="T30" fmla="*/ 45 w 223"/>
                <a:gd name="T31" fmla="*/ 182 h 223"/>
                <a:gd name="T32" fmla="*/ 132 w 223"/>
                <a:gd name="T33" fmla="*/ 206 h 223"/>
                <a:gd name="T34" fmla="*/ 177 w 223"/>
                <a:gd name="T35" fmla="*/ 181 h 223"/>
                <a:gd name="T36" fmla="*/ 180 w 223"/>
                <a:gd name="T37" fmla="*/ 176 h 223"/>
                <a:gd name="T38" fmla="*/ 175 w 223"/>
                <a:gd name="T39" fmla="*/ 144 h 223"/>
                <a:gd name="T40" fmla="*/ 165 w 223"/>
                <a:gd name="T41" fmla="*/ 133 h 223"/>
                <a:gd name="T42" fmla="*/ 153 w 223"/>
                <a:gd name="T43" fmla="*/ 128 h 223"/>
                <a:gd name="T44" fmla="*/ 136 w 223"/>
                <a:gd name="T45" fmla="*/ 123 h 223"/>
                <a:gd name="T46" fmla="*/ 112 w 223"/>
                <a:gd name="T47" fmla="*/ 196 h 223"/>
                <a:gd name="T48" fmla="*/ 111 w 223"/>
                <a:gd name="T49" fmla="*/ 31 h 223"/>
                <a:gd name="T50" fmla="*/ 96 w 223"/>
                <a:gd name="T51" fmla="*/ 34 h 223"/>
                <a:gd name="T52" fmla="*/ 79 w 223"/>
                <a:gd name="T53" fmla="*/ 54 h 223"/>
                <a:gd name="T54" fmla="*/ 76 w 223"/>
                <a:gd name="T55" fmla="*/ 60 h 223"/>
                <a:gd name="T56" fmla="*/ 68 w 223"/>
                <a:gd name="T57" fmla="*/ 75 h 223"/>
                <a:gd name="T58" fmla="*/ 77 w 223"/>
                <a:gd name="T59" fmla="*/ 87 h 223"/>
                <a:gd name="T60" fmla="*/ 82 w 223"/>
                <a:gd name="T61" fmla="*/ 91 h 223"/>
                <a:gd name="T62" fmla="*/ 92 w 223"/>
                <a:gd name="T63" fmla="*/ 108 h 223"/>
                <a:gd name="T64" fmla="*/ 131 w 223"/>
                <a:gd name="T65" fmla="*/ 107 h 223"/>
                <a:gd name="T66" fmla="*/ 141 w 223"/>
                <a:gd name="T67" fmla="*/ 90 h 223"/>
                <a:gd name="T68" fmla="*/ 144 w 223"/>
                <a:gd name="T69" fmla="*/ 87 h 223"/>
                <a:gd name="T70" fmla="*/ 150 w 223"/>
                <a:gd name="T71" fmla="*/ 63 h 223"/>
                <a:gd name="T72" fmla="*/ 142 w 223"/>
                <a:gd name="T73" fmla="*/ 48 h 223"/>
                <a:gd name="T74" fmla="*/ 139 w 223"/>
                <a:gd name="T75" fmla="*/ 44 h 223"/>
                <a:gd name="T76" fmla="*/ 111 w 223"/>
                <a:gd name="T77" fmla="*/ 31 h 223"/>
                <a:gd name="T78" fmla="*/ 107 w 223"/>
                <a:gd name="T79" fmla="*/ 143 h 223"/>
                <a:gd name="T80" fmla="*/ 111 w 223"/>
                <a:gd name="T81" fmla="*/ 179 h 223"/>
                <a:gd name="T82" fmla="*/ 115 w 223"/>
                <a:gd name="T83" fmla="*/ 143 h 223"/>
                <a:gd name="T84" fmla="*/ 107 w 223"/>
                <a:gd name="T85" fmla="*/ 143 h 223"/>
                <a:gd name="T86" fmla="*/ 118 w 223"/>
                <a:gd name="T87" fmla="*/ 127 h 223"/>
                <a:gd name="T88" fmla="*/ 104 w 223"/>
                <a:gd name="T89" fmla="*/ 127 h 223"/>
                <a:gd name="T90" fmla="*/ 104 w 223"/>
                <a:gd name="T91" fmla="*/ 138 h 223"/>
                <a:gd name="T92" fmla="*/ 118 w 223"/>
                <a:gd name="T93" fmla="*/ 138 h 223"/>
                <a:gd name="T94" fmla="*/ 118 w 223"/>
                <a:gd name="T95" fmla="*/ 12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3" h="223">
                  <a:moveTo>
                    <a:pt x="112" y="0"/>
                  </a:moveTo>
                  <a:cubicBezTo>
                    <a:pt x="172" y="0"/>
                    <a:pt x="223" y="49"/>
                    <a:pt x="223" y="111"/>
                  </a:cubicBezTo>
                  <a:cubicBezTo>
                    <a:pt x="223" y="173"/>
                    <a:pt x="173" y="223"/>
                    <a:pt x="111" y="223"/>
                  </a:cubicBezTo>
                  <a:cubicBezTo>
                    <a:pt x="50" y="222"/>
                    <a:pt x="0" y="173"/>
                    <a:pt x="0" y="111"/>
                  </a:cubicBezTo>
                  <a:cubicBezTo>
                    <a:pt x="0" y="50"/>
                    <a:pt x="50" y="0"/>
                    <a:pt x="112" y="0"/>
                  </a:cubicBezTo>
                  <a:close/>
                  <a:moveTo>
                    <a:pt x="112" y="196"/>
                  </a:moveTo>
                  <a:cubicBezTo>
                    <a:pt x="112" y="197"/>
                    <a:pt x="111" y="197"/>
                    <a:pt x="111" y="197"/>
                  </a:cubicBezTo>
                  <a:cubicBezTo>
                    <a:pt x="110" y="195"/>
                    <a:pt x="110" y="194"/>
                    <a:pt x="109" y="192"/>
                  </a:cubicBezTo>
                  <a:cubicBezTo>
                    <a:pt x="107" y="185"/>
                    <a:pt x="105" y="178"/>
                    <a:pt x="102" y="172"/>
                  </a:cubicBezTo>
                  <a:cubicBezTo>
                    <a:pt x="98" y="157"/>
                    <a:pt x="93" y="143"/>
                    <a:pt x="89" y="129"/>
                  </a:cubicBezTo>
                  <a:cubicBezTo>
                    <a:pt x="87" y="124"/>
                    <a:pt x="87" y="123"/>
                    <a:pt x="81" y="125"/>
                  </a:cubicBezTo>
                  <a:cubicBezTo>
                    <a:pt x="78" y="126"/>
                    <a:pt x="75" y="127"/>
                    <a:pt x="72" y="128"/>
                  </a:cubicBezTo>
                  <a:cubicBezTo>
                    <a:pt x="67" y="130"/>
                    <a:pt x="62" y="131"/>
                    <a:pt x="57" y="133"/>
                  </a:cubicBezTo>
                  <a:cubicBezTo>
                    <a:pt x="51" y="135"/>
                    <a:pt x="47" y="140"/>
                    <a:pt x="46" y="146"/>
                  </a:cubicBezTo>
                  <a:cubicBezTo>
                    <a:pt x="45" y="156"/>
                    <a:pt x="43" y="166"/>
                    <a:pt x="43" y="175"/>
                  </a:cubicBezTo>
                  <a:cubicBezTo>
                    <a:pt x="42" y="178"/>
                    <a:pt x="44" y="181"/>
                    <a:pt x="45" y="182"/>
                  </a:cubicBezTo>
                  <a:cubicBezTo>
                    <a:pt x="70" y="205"/>
                    <a:pt x="99" y="213"/>
                    <a:pt x="132" y="206"/>
                  </a:cubicBezTo>
                  <a:cubicBezTo>
                    <a:pt x="150" y="202"/>
                    <a:pt x="164" y="193"/>
                    <a:pt x="177" y="181"/>
                  </a:cubicBezTo>
                  <a:cubicBezTo>
                    <a:pt x="179" y="180"/>
                    <a:pt x="180" y="178"/>
                    <a:pt x="180" y="176"/>
                  </a:cubicBezTo>
                  <a:cubicBezTo>
                    <a:pt x="179" y="165"/>
                    <a:pt x="177" y="154"/>
                    <a:pt x="175" y="144"/>
                  </a:cubicBezTo>
                  <a:cubicBezTo>
                    <a:pt x="174" y="139"/>
                    <a:pt x="170" y="135"/>
                    <a:pt x="165" y="133"/>
                  </a:cubicBezTo>
                  <a:cubicBezTo>
                    <a:pt x="161" y="131"/>
                    <a:pt x="157" y="130"/>
                    <a:pt x="153" y="128"/>
                  </a:cubicBezTo>
                  <a:cubicBezTo>
                    <a:pt x="147" y="126"/>
                    <a:pt x="142" y="125"/>
                    <a:pt x="136" y="123"/>
                  </a:cubicBezTo>
                  <a:cubicBezTo>
                    <a:pt x="128" y="148"/>
                    <a:pt x="120" y="172"/>
                    <a:pt x="112" y="196"/>
                  </a:cubicBezTo>
                  <a:close/>
                  <a:moveTo>
                    <a:pt x="111" y="31"/>
                  </a:moveTo>
                  <a:cubicBezTo>
                    <a:pt x="106" y="32"/>
                    <a:pt x="101" y="33"/>
                    <a:pt x="96" y="34"/>
                  </a:cubicBezTo>
                  <a:cubicBezTo>
                    <a:pt x="86" y="37"/>
                    <a:pt x="82" y="45"/>
                    <a:pt x="79" y="54"/>
                  </a:cubicBezTo>
                  <a:cubicBezTo>
                    <a:pt x="79" y="56"/>
                    <a:pt x="78" y="59"/>
                    <a:pt x="76" y="60"/>
                  </a:cubicBezTo>
                  <a:cubicBezTo>
                    <a:pt x="69" y="64"/>
                    <a:pt x="67" y="68"/>
                    <a:pt x="68" y="75"/>
                  </a:cubicBezTo>
                  <a:cubicBezTo>
                    <a:pt x="69" y="81"/>
                    <a:pt x="71" y="86"/>
                    <a:pt x="77" y="87"/>
                  </a:cubicBezTo>
                  <a:cubicBezTo>
                    <a:pt x="80" y="87"/>
                    <a:pt x="82" y="89"/>
                    <a:pt x="82" y="91"/>
                  </a:cubicBezTo>
                  <a:cubicBezTo>
                    <a:pt x="84" y="98"/>
                    <a:pt x="88" y="103"/>
                    <a:pt x="92" y="108"/>
                  </a:cubicBezTo>
                  <a:cubicBezTo>
                    <a:pt x="105" y="122"/>
                    <a:pt x="119" y="121"/>
                    <a:pt x="131" y="107"/>
                  </a:cubicBezTo>
                  <a:cubicBezTo>
                    <a:pt x="135" y="102"/>
                    <a:pt x="137" y="96"/>
                    <a:pt x="141" y="90"/>
                  </a:cubicBezTo>
                  <a:cubicBezTo>
                    <a:pt x="142" y="89"/>
                    <a:pt x="143" y="88"/>
                    <a:pt x="144" y="87"/>
                  </a:cubicBezTo>
                  <a:cubicBezTo>
                    <a:pt x="153" y="84"/>
                    <a:pt x="158" y="69"/>
                    <a:pt x="150" y="63"/>
                  </a:cubicBezTo>
                  <a:cubicBezTo>
                    <a:pt x="145" y="59"/>
                    <a:pt x="144" y="54"/>
                    <a:pt x="142" y="48"/>
                  </a:cubicBezTo>
                  <a:cubicBezTo>
                    <a:pt x="141" y="47"/>
                    <a:pt x="140" y="45"/>
                    <a:pt x="139" y="44"/>
                  </a:cubicBezTo>
                  <a:cubicBezTo>
                    <a:pt x="133" y="34"/>
                    <a:pt x="123" y="31"/>
                    <a:pt x="111" y="31"/>
                  </a:cubicBezTo>
                  <a:close/>
                  <a:moveTo>
                    <a:pt x="107" y="143"/>
                  </a:moveTo>
                  <a:cubicBezTo>
                    <a:pt x="101" y="156"/>
                    <a:pt x="106" y="167"/>
                    <a:pt x="111" y="179"/>
                  </a:cubicBezTo>
                  <a:cubicBezTo>
                    <a:pt x="117" y="167"/>
                    <a:pt x="120" y="155"/>
                    <a:pt x="115" y="143"/>
                  </a:cubicBezTo>
                  <a:cubicBezTo>
                    <a:pt x="112" y="143"/>
                    <a:pt x="109" y="143"/>
                    <a:pt x="107" y="143"/>
                  </a:cubicBezTo>
                  <a:close/>
                  <a:moveTo>
                    <a:pt x="118" y="127"/>
                  </a:moveTo>
                  <a:cubicBezTo>
                    <a:pt x="113" y="127"/>
                    <a:pt x="108" y="127"/>
                    <a:pt x="104" y="127"/>
                  </a:cubicBezTo>
                  <a:cubicBezTo>
                    <a:pt x="104" y="131"/>
                    <a:pt x="104" y="134"/>
                    <a:pt x="104" y="138"/>
                  </a:cubicBezTo>
                  <a:cubicBezTo>
                    <a:pt x="109" y="138"/>
                    <a:pt x="114" y="138"/>
                    <a:pt x="118" y="138"/>
                  </a:cubicBezTo>
                  <a:cubicBezTo>
                    <a:pt x="118" y="134"/>
                    <a:pt x="118" y="131"/>
                    <a:pt x="118" y="12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282F39"/>
                </a:solidFill>
                <a:effectLst/>
                <a:uLnTx/>
                <a:uFillTx/>
                <a:latin typeface="Calibri" panose="020F0502020204030204"/>
              </a:endParaRPr>
            </a:p>
          </p:txBody>
        </p:sp>
        <p:sp>
          <p:nvSpPr>
            <p:cNvPr id="36" name="Freeform 7"/>
            <p:cNvSpPr>
              <a:spLocks/>
            </p:cNvSpPr>
            <p:nvPr/>
          </p:nvSpPr>
          <p:spPr bwMode="auto">
            <a:xfrm>
              <a:off x="2590800" y="3460751"/>
              <a:ext cx="441325" cy="288925"/>
            </a:xfrm>
            <a:custGeom>
              <a:avLst/>
              <a:gdLst>
                <a:gd name="T0" fmla="*/ 70 w 138"/>
                <a:gd name="T1" fmla="*/ 73 h 90"/>
                <a:gd name="T2" fmla="*/ 94 w 138"/>
                <a:gd name="T3" fmla="*/ 0 h 90"/>
                <a:gd name="T4" fmla="*/ 111 w 138"/>
                <a:gd name="T5" fmla="*/ 5 h 90"/>
                <a:gd name="T6" fmla="*/ 123 w 138"/>
                <a:gd name="T7" fmla="*/ 10 h 90"/>
                <a:gd name="T8" fmla="*/ 133 w 138"/>
                <a:gd name="T9" fmla="*/ 21 h 90"/>
                <a:gd name="T10" fmla="*/ 138 w 138"/>
                <a:gd name="T11" fmla="*/ 53 h 90"/>
                <a:gd name="T12" fmla="*/ 135 w 138"/>
                <a:gd name="T13" fmla="*/ 58 h 90"/>
                <a:gd name="T14" fmla="*/ 90 w 138"/>
                <a:gd name="T15" fmla="*/ 83 h 90"/>
                <a:gd name="T16" fmla="*/ 3 w 138"/>
                <a:gd name="T17" fmla="*/ 59 h 90"/>
                <a:gd name="T18" fmla="*/ 1 w 138"/>
                <a:gd name="T19" fmla="*/ 52 h 90"/>
                <a:gd name="T20" fmla="*/ 4 w 138"/>
                <a:gd name="T21" fmla="*/ 23 h 90"/>
                <a:gd name="T22" fmla="*/ 15 w 138"/>
                <a:gd name="T23" fmla="*/ 10 h 90"/>
                <a:gd name="T24" fmla="*/ 30 w 138"/>
                <a:gd name="T25" fmla="*/ 5 h 90"/>
                <a:gd name="T26" fmla="*/ 39 w 138"/>
                <a:gd name="T27" fmla="*/ 2 h 90"/>
                <a:gd name="T28" fmla="*/ 47 w 138"/>
                <a:gd name="T29" fmla="*/ 6 h 90"/>
                <a:gd name="T30" fmla="*/ 60 w 138"/>
                <a:gd name="T31" fmla="*/ 49 h 90"/>
                <a:gd name="T32" fmla="*/ 67 w 138"/>
                <a:gd name="T33" fmla="*/ 69 h 90"/>
                <a:gd name="T34" fmla="*/ 69 w 138"/>
                <a:gd name="T35" fmla="*/ 74 h 90"/>
                <a:gd name="T36" fmla="*/ 70 w 138"/>
                <a:gd name="T37" fmla="*/ 7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0">
                  <a:moveTo>
                    <a:pt x="70" y="73"/>
                  </a:moveTo>
                  <a:cubicBezTo>
                    <a:pt x="78" y="49"/>
                    <a:pt x="86" y="25"/>
                    <a:pt x="94" y="0"/>
                  </a:cubicBezTo>
                  <a:cubicBezTo>
                    <a:pt x="100" y="2"/>
                    <a:pt x="105" y="3"/>
                    <a:pt x="111" y="5"/>
                  </a:cubicBezTo>
                  <a:cubicBezTo>
                    <a:pt x="115" y="7"/>
                    <a:pt x="119" y="8"/>
                    <a:pt x="123" y="10"/>
                  </a:cubicBezTo>
                  <a:cubicBezTo>
                    <a:pt x="128" y="12"/>
                    <a:pt x="132" y="16"/>
                    <a:pt x="133" y="21"/>
                  </a:cubicBezTo>
                  <a:cubicBezTo>
                    <a:pt x="135" y="31"/>
                    <a:pt x="137" y="42"/>
                    <a:pt x="138" y="53"/>
                  </a:cubicBezTo>
                  <a:cubicBezTo>
                    <a:pt x="138" y="55"/>
                    <a:pt x="137" y="57"/>
                    <a:pt x="135" y="58"/>
                  </a:cubicBezTo>
                  <a:cubicBezTo>
                    <a:pt x="122" y="70"/>
                    <a:pt x="108" y="79"/>
                    <a:pt x="90" y="83"/>
                  </a:cubicBezTo>
                  <a:cubicBezTo>
                    <a:pt x="57" y="90"/>
                    <a:pt x="28" y="82"/>
                    <a:pt x="3" y="59"/>
                  </a:cubicBezTo>
                  <a:cubicBezTo>
                    <a:pt x="2" y="58"/>
                    <a:pt x="0" y="55"/>
                    <a:pt x="1" y="52"/>
                  </a:cubicBezTo>
                  <a:cubicBezTo>
                    <a:pt x="1" y="43"/>
                    <a:pt x="3" y="33"/>
                    <a:pt x="4" y="23"/>
                  </a:cubicBezTo>
                  <a:cubicBezTo>
                    <a:pt x="5" y="17"/>
                    <a:pt x="9" y="12"/>
                    <a:pt x="15" y="10"/>
                  </a:cubicBezTo>
                  <a:cubicBezTo>
                    <a:pt x="20" y="8"/>
                    <a:pt x="25" y="7"/>
                    <a:pt x="30" y="5"/>
                  </a:cubicBezTo>
                  <a:cubicBezTo>
                    <a:pt x="33" y="4"/>
                    <a:pt x="36" y="3"/>
                    <a:pt x="39" y="2"/>
                  </a:cubicBezTo>
                  <a:cubicBezTo>
                    <a:pt x="45" y="0"/>
                    <a:pt x="45" y="1"/>
                    <a:pt x="47" y="6"/>
                  </a:cubicBezTo>
                  <a:cubicBezTo>
                    <a:pt x="51" y="20"/>
                    <a:pt x="56" y="34"/>
                    <a:pt x="60" y="49"/>
                  </a:cubicBezTo>
                  <a:cubicBezTo>
                    <a:pt x="63" y="55"/>
                    <a:pt x="65" y="62"/>
                    <a:pt x="67" y="69"/>
                  </a:cubicBezTo>
                  <a:cubicBezTo>
                    <a:pt x="68" y="71"/>
                    <a:pt x="68" y="72"/>
                    <a:pt x="69" y="74"/>
                  </a:cubicBezTo>
                  <a:cubicBezTo>
                    <a:pt x="69" y="74"/>
                    <a:pt x="70" y="74"/>
                    <a:pt x="70" y="73"/>
                  </a:cubicBezTo>
                  <a:close/>
                </a:path>
              </a:pathLst>
            </a:custGeom>
            <a:solidFill>
              <a:srgbClr val="42AFB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sp>
          <p:nvSpPr>
            <p:cNvPr id="37" name="Freeform 8"/>
            <p:cNvSpPr>
              <a:spLocks/>
            </p:cNvSpPr>
            <p:nvPr/>
          </p:nvSpPr>
          <p:spPr bwMode="auto">
            <a:xfrm>
              <a:off x="2670175" y="3170238"/>
              <a:ext cx="292100" cy="290513"/>
            </a:xfrm>
            <a:custGeom>
              <a:avLst/>
              <a:gdLst>
                <a:gd name="T0" fmla="*/ 44 w 91"/>
                <a:gd name="T1" fmla="*/ 0 h 91"/>
                <a:gd name="T2" fmla="*/ 72 w 91"/>
                <a:gd name="T3" fmla="*/ 13 h 91"/>
                <a:gd name="T4" fmla="*/ 75 w 91"/>
                <a:gd name="T5" fmla="*/ 17 h 91"/>
                <a:gd name="T6" fmla="*/ 83 w 91"/>
                <a:gd name="T7" fmla="*/ 32 h 91"/>
                <a:gd name="T8" fmla="*/ 77 w 91"/>
                <a:gd name="T9" fmla="*/ 56 h 91"/>
                <a:gd name="T10" fmla="*/ 74 w 91"/>
                <a:gd name="T11" fmla="*/ 59 h 91"/>
                <a:gd name="T12" fmla="*/ 64 w 91"/>
                <a:gd name="T13" fmla="*/ 76 h 91"/>
                <a:gd name="T14" fmla="*/ 25 w 91"/>
                <a:gd name="T15" fmla="*/ 77 h 91"/>
                <a:gd name="T16" fmla="*/ 15 w 91"/>
                <a:gd name="T17" fmla="*/ 60 h 91"/>
                <a:gd name="T18" fmla="*/ 10 w 91"/>
                <a:gd name="T19" fmla="*/ 56 h 91"/>
                <a:gd name="T20" fmla="*/ 1 w 91"/>
                <a:gd name="T21" fmla="*/ 44 h 91"/>
                <a:gd name="T22" fmla="*/ 9 w 91"/>
                <a:gd name="T23" fmla="*/ 29 h 91"/>
                <a:gd name="T24" fmla="*/ 12 w 91"/>
                <a:gd name="T25" fmla="*/ 23 h 91"/>
                <a:gd name="T26" fmla="*/ 29 w 91"/>
                <a:gd name="T27" fmla="*/ 3 h 91"/>
                <a:gd name="T28" fmla="*/ 44 w 91"/>
                <a:gd name="T2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91">
                  <a:moveTo>
                    <a:pt x="44" y="0"/>
                  </a:moveTo>
                  <a:cubicBezTo>
                    <a:pt x="56" y="0"/>
                    <a:pt x="66" y="3"/>
                    <a:pt x="72" y="13"/>
                  </a:cubicBezTo>
                  <a:cubicBezTo>
                    <a:pt x="73" y="14"/>
                    <a:pt x="74" y="16"/>
                    <a:pt x="75" y="17"/>
                  </a:cubicBezTo>
                  <a:cubicBezTo>
                    <a:pt x="77" y="23"/>
                    <a:pt x="78" y="28"/>
                    <a:pt x="83" y="32"/>
                  </a:cubicBezTo>
                  <a:cubicBezTo>
                    <a:pt x="91" y="38"/>
                    <a:pt x="86" y="53"/>
                    <a:pt x="77" y="56"/>
                  </a:cubicBezTo>
                  <a:cubicBezTo>
                    <a:pt x="76" y="57"/>
                    <a:pt x="75" y="58"/>
                    <a:pt x="74" y="59"/>
                  </a:cubicBezTo>
                  <a:cubicBezTo>
                    <a:pt x="70" y="65"/>
                    <a:pt x="68" y="71"/>
                    <a:pt x="64" y="76"/>
                  </a:cubicBezTo>
                  <a:cubicBezTo>
                    <a:pt x="52" y="90"/>
                    <a:pt x="38" y="91"/>
                    <a:pt x="25" y="77"/>
                  </a:cubicBezTo>
                  <a:cubicBezTo>
                    <a:pt x="21" y="72"/>
                    <a:pt x="17" y="67"/>
                    <a:pt x="15" y="60"/>
                  </a:cubicBezTo>
                  <a:cubicBezTo>
                    <a:pt x="15" y="58"/>
                    <a:pt x="13" y="56"/>
                    <a:pt x="10" y="56"/>
                  </a:cubicBezTo>
                  <a:cubicBezTo>
                    <a:pt x="4" y="55"/>
                    <a:pt x="2" y="50"/>
                    <a:pt x="1" y="44"/>
                  </a:cubicBezTo>
                  <a:cubicBezTo>
                    <a:pt x="0" y="37"/>
                    <a:pt x="2" y="33"/>
                    <a:pt x="9" y="29"/>
                  </a:cubicBezTo>
                  <a:cubicBezTo>
                    <a:pt x="11" y="28"/>
                    <a:pt x="12" y="25"/>
                    <a:pt x="12" y="23"/>
                  </a:cubicBezTo>
                  <a:cubicBezTo>
                    <a:pt x="15" y="14"/>
                    <a:pt x="19" y="6"/>
                    <a:pt x="29" y="3"/>
                  </a:cubicBezTo>
                  <a:cubicBezTo>
                    <a:pt x="34" y="2"/>
                    <a:pt x="39" y="1"/>
                    <a:pt x="44" y="0"/>
                  </a:cubicBezTo>
                  <a:close/>
                </a:path>
              </a:pathLst>
            </a:custGeom>
            <a:solidFill>
              <a:srgbClr val="42AFB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sp>
          <p:nvSpPr>
            <p:cNvPr id="38" name="Freeform 9"/>
            <p:cNvSpPr>
              <a:spLocks/>
            </p:cNvSpPr>
            <p:nvPr/>
          </p:nvSpPr>
          <p:spPr bwMode="auto">
            <a:xfrm>
              <a:off x="2779713" y="3525838"/>
              <a:ext cx="60325" cy="114300"/>
            </a:xfrm>
            <a:custGeom>
              <a:avLst/>
              <a:gdLst>
                <a:gd name="T0" fmla="*/ 6 w 19"/>
                <a:gd name="T1" fmla="*/ 0 h 36"/>
                <a:gd name="T2" fmla="*/ 14 w 19"/>
                <a:gd name="T3" fmla="*/ 0 h 36"/>
                <a:gd name="T4" fmla="*/ 10 w 19"/>
                <a:gd name="T5" fmla="*/ 36 h 36"/>
                <a:gd name="T6" fmla="*/ 6 w 19"/>
                <a:gd name="T7" fmla="*/ 0 h 36"/>
              </a:gdLst>
              <a:ahLst/>
              <a:cxnLst>
                <a:cxn ang="0">
                  <a:pos x="T0" y="T1"/>
                </a:cxn>
                <a:cxn ang="0">
                  <a:pos x="T2" y="T3"/>
                </a:cxn>
                <a:cxn ang="0">
                  <a:pos x="T4" y="T5"/>
                </a:cxn>
                <a:cxn ang="0">
                  <a:pos x="T6" y="T7"/>
                </a:cxn>
              </a:cxnLst>
              <a:rect l="0" t="0" r="r" b="b"/>
              <a:pathLst>
                <a:path w="19" h="36">
                  <a:moveTo>
                    <a:pt x="6" y="0"/>
                  </a:moveTo>
                  <a:cubicBezTo>
                    <a:pt x="8" y="0"/>
                    <a:pt x="11" y="0"/>
                    <a:pt x="14" y="0"/>
                  </a:cubicBezTo>
                  <a:cubicBezTo>
                    <a:pt x="19" y="12"/>
                    <a:pt x="16" y="24"/>
                    <a:pt x="10" y="36"/>
                  </a:cubicBezTo>
                  <a:cubicBezTo>
                    <a:pt x="5" y="24"/>
                    <a:pt x="0" y="13"/>
                    <a:pt x="6" y="0"/>
                  </a:cubicBezTo>
                  <a:close/>
                </a:path>
              </a:pathLst>
            </a:custGeom>
            <a:solidFill>
              <a:srgbClr val="42AFB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sp>
          <p:nvSpPr>
            <p:cNvPr id="39" name="Freeform 10"/>
            <p:cNvSpPr>
              <a:spLocks/>
            </p:cNvSpPr>
            <p:nvPr/>
          </p:nvSpPr>
          <p:spPr bwMode="auto">
            <a:xfrm>
              <a:off x="2789238" y="3473451"/>
              <a:ext cx="44450" cy="36513"/>
            </a:xfrm>
            <a:custGeom>
              <a:avLst/>
              <a:gdLst>
                <a:gd name="T0" fmla="*/ 14 w 14"/>
                <a:gd name="T1" fmla="*/ 0 h 11"/>
                <a:gd name="T2" fmla="*/ 14 w 14"/>
                <a:gd name="T3" fmla="*/ 11 h 11"/>
                <a:gd name="T4" fmla="*/ 0 w 14"/>
                <a:gd name="T5" fmla="*/ 11 h 11"/>
                <a:gd name="T6" fmla="*/ 0 w 14"/>
                <a:gd name="T7" fmla="*/ 0 h 11"/>
                <a:gd name="T8" fmla="*/ 14 w 14"/>
                <a:gd name="T9" fmla="*/ 0 h 11"/>
              </a:gdLst>
              <a:ahLst/>
              <a:cxnLst>
                <a:cxn ang="0">
                  <a:pos x="T0" y="T1"/>
                </a:cxn>
                <a:cxn ang="0">
                  <a:pos x="T2" y="T3"/>
                </a:cxn>
                <a:cxn ang="0">
                  <a:pos x="T4" y="T5"/>
                </a:cxn>
                <a:cxn ang="0">
                  <a:pos x="T6" y="T7"/>
                </a:cxn>
                <a:cxn ang="0">
                  <a:pos x="T8" y="T9"/>
                </a:cxn>
              </a:cxnLst>
              <a:rect l="0" t="0" r="r" b="b"/>
              <a:pathLst>
                <a:path w="14" h="11">
                  <a:moveTo>
                    <a:pt x="14" y="0"/>
                  </a:moveTo>
                  <a:cubicBezTo>
                    <a:pt x="14" y="4"/>
                    <a:pt x="14" y="7"/>
                    <a:pt x="14" y="11"/>
                  </a:cubicBezTo>
                  <a:cubicBezTo>
                    <a:pt x="10" y="11"/>
                    <a:pt x="5" y="11"/>
                    <a:pt x="0" y="11"/>
                  </a:cubicBezTo>
                  <a:cubicBezTo>
                    <a:pt x="0" y="7"/>
                    <a:pt x="0" y="4"/>
                    <a:pt x="0" y="0"/>
                  </a:cubicBezTo>
                  <a:cubicBezTo>
                    <a:pt x="4" y="0"/>
                    <a:pt x="9" y="0"/>
                    <a:pt x="14" y="0"/>
                  </a:cubicBezTo>
                  <a:close/>
                </a:path>
              </a:pathLst>
            </a:custGeom>
            <a:solidFill>
              <a:srgbClr val="42AFB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grpSp>
      <p:grpSp>
        <p:nvGrpSpPr>
          <p:cNvPr id="40" name="Group 52"/>
          <p:cNvGrpSpPr/>
          <p:nvPr/>
        </p:nvGrpSpPr>
        <p:grpSpPr>
          <a:xfrm>
            <a:off x="2990787" y="3667583"/>
            <a:ext cx="1319773" cy="1141446"/>
            <a:chOff x="2257425" y="2868613"/>
            <a:chExt cx="1117600" cy="1120775"/>
          </a:xfrm>
        </p:grpSpPr>
        <p:sp>
          <p:nvSpPr>
            <p:cNvPr id="41" name="Freeform 5"/>
            <p:cNvSpPr>
              <a:spLocks noEditPoints="1"/>
            </p:cNvSpPr>
            <p:nvPr/>
          </p:nvSpPr>
          <p:spPr bwMode="auto">
            <a:xfrm>
              <a:off x="2257425" y="2868613"/>
              <a:ext cx="1117600" cy="1120775"/>
            </a:xfrm>
            <a:custGeom>
              <a:avLst/>
              <a:gdLst>
                <a:gd name="T0" fmla="*/ 320 w 349"/>
                <a:gd name="T1" fmla="*/ 91 h 350"/>
                <a:gd name="T2" fmla="*/ 337 w 349"/>
                <a:gd name="T3" fmla="*/ 115 h 350"/>
                <a:gd name="T4" fmla="*/ 323 w 349"/>
                <a:gd name="T5" fmla="*/ 133 h 350"/>
                <a:gd name="T6" fmla="*/ 318 w 349"/>
                <a:gd name="T7" fmla="*/ 157 h 350"/>
                <a:gd name="T8" fmla="*/ 338 w 349"/>
                <a:gd name="T9" fmla="*/ 177 h 350"/>
                <a:gd name="T10" fmla="*/ 344 w 349"/>
                <a:gd name="T11" fmla="*/ 208 h 350"/>
                <a:gd name="T12" fmla="*/ 322 w 349"/>
                <a:gd name="T13" fmla="*/ 217 h 350"/>
                <a:gd name="T14" fmla="*/ 306 w 349"/>
                <a:gd name="T15" fmla="*/ 236 h 350"/>
                <a:gd name="T16" fmla="*/ 317 w 349"/>
                <a:gd name="T17" fmla="*/ 260 h 350"/>
                <a:gd name="T18" fmla="*/ 307 w 349"/>
                <a:gd name="T19" fmla="*/ 286 h 350"/>
                <a:gd name="T20" fmla="*/ 279 w 349"/>
                <a:gd name="T21" fmla="*/ 283 h 350"/>
                <a:gd name="T22" fmla="*/ 258 w 349"/>
                <a:gd name="T23" fmla="*/ 294 h 350"/>
                <a:gd name="T24" fmla="*/ 256 w 349"/>
                <a:gd name="T25" fmla="*/ 321 h 350"/>
                <a:gd name="T26" fmla="*/ 233 w 349"/>
                <a:gd name="T27" fmla="*/ 337 h 350"/>
                <a:gd name="T28" fmla="*/ 212 w 349"/>
                <a:gd name="T29" fmla="*/ 322 h 350"/>
                <a:gd name="T30" fmla="*/ 187 w 349"/>
                <a:gd name="T31" fmla="*/ 320 h 350"/>
                <a:gd name="T32" fmla="*/ 171 w 349"/>
                <a:gd name="T33" fmla="*/ 343 h 350"/>
                <a:gd name="T34" fmla="*/ 140 w 349"/>
                <a:gd name="T35" fmla="*/ 346 h 350"/>
                <a:gd name="T36" fmla="*/ 133 w 349"/>
                <a:gd name="T37" fmla="*/ 324 h 350"/>
                <a:gd name="T38" fmla="*/ 113 w 349"/>
                <a:gd name="T39" fmla="*/ 308 h 350"/>
                <a:gd name="T40" fmla="*/ 87 w 349"/>
                <a:gd name="T41" fmla="*/ 321 h 350"/>
                <a:gd name="T42" fmla="*/ 61 w 349"/>
                <a:gd name="T43" fmla="*/ 307 h 350"/>
                <a:gd name="T44" fmla="*/ 65 w 349"/>
                <a:gd name="T45" fmla="*/ 283 h 350"/>
                <a:gd name="T46" fmla="*/ 53 w 349"/>
                <a:gd name="T47" fmla="*/ 258 h 350"/>
                <a:gd name="T48" fmla="*/ 28 w 349"/>
                <a:gd name="T49" fmla="*/ 255 h 350"/>
                <a:gd name="T50" fmla="*/ 8 w 349"/>
                <a:gd name="T51" fmla="*/ 233 h 350"/>
                <a:gd name="T52" fmla="*/ 25 w 349"/>
                <a:gd name="T53" fmla="*/ 211 h 350"/>
                <a:gd name="T54" fmla="*/ 28 w 349"/>
                <a:gd name="T55" fmla="*/ 189 h 350"/>
                <a:gd name="T56" fmla="*/ 7 w 349"/>
                <a:gd name="T57" fmla="*/ 170 h 350"/>
                <a:gd name="T58" fmla="*/ 2 w 349"/>
                <a:gd name="T59" fmla="*/ 142 h 350"/>
                <a:gd name="T60" fmla="*/ 28 w 349"/>
                <a:gd name="T61" fmla="*/ 131 h 350"/>
                <a:gd name="T62" fmla="*/ 41 w 349"/>
                <a:gd name="T63" fmla="*/ 113 h 350"/>
                <a:gd name="T64" fmla="*/ 29 w 349"/>
                <a:gd name="T65" fmla="*/ 88 h 350"/>
                <a:gd name="T66" fmla="*/ 39 w 349"/>
                <a:gd name="T67" fmla="*/ 62 h 350"/>
                <a:gd name="T68" fmla="*/ 66 w 349"/>
                <a:gd name="T69" fmla="*/ 65 h 350"/>
                <a:gd name="T70" fmla="*/ 79 w 349"/>
                <a:gd name="T71" fmla="*/ 62 h 350"/>
                <a:gd name="T72" fmla="*/ 97 w 349"/>
                <a:gd name="T73" fmla="*/ 17 h 350"/>
                <a:gd name="T74" fmla="*/ 124 w 349"/>
                <a:gd name="T75" fmla="*/ 13 h 350"/>
                <a:gd name="T76" fmla="*/ 148 w 349"/>
                <a:gd name="T77" fmla="*/ 31 h 350"/>
                <a:gd name="T78" fmla="*/ 172 w 349"/>
                <a:gd name="T79" fmla="*/ 21 h 350"/>
                <a:gd name="T80" fmla="*/ 187 w 349"/>
                <a:gd name="T81" fmla="*/ 0 h 350"/>
                <a:gd name="T82" fmla="*/ 214 w 349"/>
                <a:gd name="T83" fmla="*/ 11 h 350"/>
                <a:gd name="T84" fmla="*/ 225 w 349"/>
                <a:gd name="T85" fmla="*/ 38 h 350"/>
                <a:gd name="T86" fmla="*/ 248 w 349"/>
                <a:gd name="T87" fmla="*/ 40 h 350"/>
                <a:gd name="T88" fmla="*/ 273 w 349"/>
                <a:gd name="T89" fmla="*/ 31 h 350"/>
                <a:gd name="T90" fmla="*/ 288 w 349"/>
                <a:gd name="T91" fmla="*/ 55 h 350"/>
                <a:gd name="T92" fmla="*/ 283 w 349"/>
                <a:gd name="T93" fmla="*/ 76 h 350"/>
                <a:gd name="T94" fmla="*/ 301 w 349"/>
                <a:gd name="T95" fmla="*/ 94 h 350"/>
                <a:gd name="T96" fmla="*/ 62 w 349"/>
                <a:gd name="T97" fmla="*/ 174 h 350"/>
                <a:gd name="T98" fmla="*/ 285 w 349"/>
                <a:gd name="T99" fmla="*/ 17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9" h="350">
                  <a:moveTo>
                    <a:pt x="301" y="94"/>
                  </a:moveTo>
                  <a:cubicBezTo>
                    <a:pt x="308" y="93"/>
                    <a:pt x="314" y="92"/>
                    <a:pt x="320" y="91"/>
                  </a:cubicBezTo>
                  <a:cubicBezTo>
                    <a:pt x="324" y="90"/>
                    <a:pt x="328" y="92"/>
                    <a:pt x="330" y="96"/>
                  </a:cubicBezTo>
                  <a:cubicBezTo>
                    <a:pt x="332" y="102"/>
                    <a:pt x="335" y="109"/>
                    <a:pt x="337" y="115"/>
                  </a:cubicBezTo>
                  <a:cubicBezTo>
                    <a:pt x="339" y="119"/>
                    <a:pt x="337" y="122"/>
                    <a:pt x="335" y="125"/>
                  </a:cubicBezTo>
                  <a:cubicBezTo>
                    <a:pt x="331" y="128"/>
                    <a:pt x="327" y="130"/>
                    <a:pt x="323" y="133"/>
                  </a:cubicBezTo>
                  <a:cubicBezTo>
                    <a:pt x="317" y="138"/>
                    <a:pt x="316" y="141"/>
                    <a:pt x="317" y="149"/>
                  </a:cubicBezTo>
                  <a:cubicBezTo>
                    <a:pt x="318" y="151"/>
                    <a:pt x="318" y="154"/>
                    <a:pt x="318" y="157"/>
                  </a:cubicBezTo>
                  <a:cubicBezTo>
                    <a:pt x="318" y="168"/>
                    <a:pt x="324" y="173"/>
                    <a:pt x="333" y="176"/>
                  </a:cubicBezTo>
                  <a:cubicBezTo>
                    <a:pt x="335" y="176"/>
                    <a:pt x="336" y="177"/>
                    <a:pt x="338" y="177"/>
                  </a:cubicBezTo>
                  <a:cubicBezTo>
                    <a:pt x="349" y="182"/>
                    <a:pt x="347" y="184"/>
                    <a:pt x="346" y="194"/>
                  </a:cubicBezTo>
                  <a:cubicBezTo>
                    <a:pt x="346" y="199"/>
                    <a:pt x="345" y="203"/>
                    <a:pt x="344" y="208"/>
                  </a:cubicBezTo>
                  <a:cubicBezTo>
                    <a:pt x="343" y="212"/>
                    <a:pt x="340" y="215"/>
                    <a:pt x="336" y="215"/>
                  </a:cubicBezTo>
                  <a:cubicBezTo>
                    <a:pt x="331" y="216"/>
                    <a:pt x="327" y="216"/>
                    <a:pt x="322" y="217"/>
                  </a:cubicBezTo>
                  <a:cubicBezTo>
                    <a:pt x="317" y="217"/>
                    <a:pt x="313" y="220"/>
                    <a:pt x="310" y="225"/>
                  </a:cubicBezTo>
                  <a:cubicBezTo>
                    <a:pt x="309" y="229"/>
                    <a:pt x="308" y="232"/>
                    <a:pt x="306" y="236"/>
                  </a:cubicBezTo>
                  <a:cubicBezTo>
                    <a:pt x="304" y="241"/>
                    <a:pt x="305" y="245"/>
                    <a:pt x="308" y="249"/>
                  </a:cubicBezTo>
                  <a:cubicBezTo>
                    <a:pt x="311" y="253"/>
                    <a:pt x="314" y="256"/>
                    <a:pt x="317" y="260"/>
                  </a:cubicBezTo>
                  <a:cubicBezTo>
                    <a:pt x="321" y="265"/>
                    <a:pt x="321" y="269"/>
                    <a:pt x="317" y="274"/>
                  </a:cubicBezTo>
                  <a:cubicBezTo>
                    <a:pt x="313" y="278"/>
                    <a:pt x="310" y="282"/>
                    <a:pt x="307" y="286"/>
                  </a:cubicBezTo>
                  <a:cubicBezTo>
                    <a:pt x="302" y="292"/>
                    <a:pt x="299" y="292"/>
                    <a:pt x="293" y="289"/>
                  </a:cubicBezTo>
                  <a:cubicBezTo>
                    <a:pt x="288" y="287"/>
                    <a:pt x="284" y="285"/>
                    <a:pt x="279" y="283"/>
                  </a:cubicBezTo>
                  <a:cubicBezTo>
                    <a:pt x="275" y="282"/>
                    <a:pt x="271" y="284"/>
                    <a:pt x="268" y="286"/>
                  </a:cubicBezTo>
                  <a:cubicBezTo>
                    <a:pt x="264" y="289"/>
                    <a:pt x="261" y="291"/>
                    <a:pt x="258" y="294"/>
                  </a:cubicBezTo>
                  <a:cubicBezTo>
                    <a:pt x="254" y="297"/>
                    <a:pt x="253" y="301"/>
                    <a:pt x="254" y="306"/>
                  </a:cubicBezTo>
                  <a:cubicBezTo>
                    <a:pt x="255" y="311"/>
                    <a:pt x="255" y="316"/>
                    <a:pt x="256" y="321"/>
                  </a:cubicBezTo>
                  <a:cubicBezTo>
                    <a:pt x="256" y="326"/>
                    <a:pt x="254" y="329"/>
                    <a:pt x="251" y="330"/>
                  </a:cubicBezTo>
                  <a:cubicBezTo>
                    <a:pt x="245" y="333"/>
                    <a:pt x="239" y="335"/>
                    <a:pt x="233" y="337"/>
                  </a:cubicBezTo>
                  <a:cubicBezTo>
                    <a:pt x="227" y="339"/>
                    <a:pt x="224" y="338"/>
                    <a:pt x="220" y="333"/>
                  </a:cubicBezTo>
                  <a:cubicBezTo>
                    <a:pt x="218" y="329"/>
                    <a:pt x="215" y="325"/>
                    <a:pt x="212" y="322"/>
                  </a:cubicBezTo>
                  <a:cubicBezTo>
                    <a:pt x="209" y="318"/>
                    <a:pt x="205" y="317"/>
                    <a:pt x="201" y="318"/>
                  </a:cubicBezTo>
                  <a:cubicBezTo>
                    <a:pt x="196" y="318"/>
                    <a:pt x="192" y="319"/>
                    <a:pt x="187" y="320"/>
                  </a:cubicBezTo>
                  <a:cubicBezTo>
                    <a:pt x="182" y="321"/>
                    <a:pt x="179" y="324"/>
                    <a:pt x="177" y="328"/>
                  </a:cubicBezTo>
                  <a:cubicBezTo>
                    <a:pt x="175" y="333"/>
                    <a:pt x="173" y="338"/>
                    <a:pt x="171" y="343"/>
                  </a:cubicBezTo>
                  <a:cubicBezTo>
                    <a:pt x="169" y="347"/>
                    <a:pt x="167" y="350"/>
                    <a:pt x="162" y="349"/>
                  </a:cubicBezTo>
                  <a:cubicBezTo>
                    <a:pt x="155" y="348"/>
                    <a:pt x="147" y="348"/>
                    <a:pt x="140" y="346"/>
                  </a:cubicBezTo>
                  <a:cubicBezTo>
                    <a:pt x="137" y="345"/>
                    <a:pt x="135" y="341"/>
                    <a:pt x="134" y="338"/>
                  </a:cubicBezTo>
                  <a:cubicBezTo>
                    <a:pt x="133" y="333"/>
                    <a:pt x="133" y="328"/>
                    <a:pt x="133" y="324"/>
                  </a:cubicBezTo>
                  <a:cubicBezTo>
                    <a:pt x="132" y="318"/>
                    <a:pt x="129" y="313"/>
                    <a:pt x="123" y="312"/>
                  </a:cubicBezTo>
                  <a:cubicBezTo>
                    <a:pt x="119" y="310"/>
                    <a:pt x="116" y="309"/>
                    <a:pt x="113" y="308"/>
                  </a:cubicBezTo>
                  <a:cubicBezTo>
                    <a:pt x="108" y="306"/>
                    <a:pt x="104" y="307"/>
                    <a:pt x="101" y="310"/>
                  </a:cubicBezTo>
                  <a:cubicBezTo>
                    <a:pt x="96" y="314"/>
                    <a:pt x="92" y="317"/>
                    <a:pt x="87" y="321"/>
                  </a:cubicBezTo>
                  <a:cubicBezTo>
                    <a:pt x="84" y="323"/>
                    <a:pt x="81" y="323"/>
                    <a:pt x="78" y="320"/>
                  </a:cubicBezTo>
                  <a:cubicBezTo>
                    <a:pt x="72" y="316"/>
                    <a:pt x="66" y="312"/>
                    <a:pt x="61" y="307"/>
                  </a:cubicBezTo>
                  <a:cubicBezTo>
                    <a:pt x="57" y="304"/>
                    <a:pt x="58" y="299"/>
                    <a:pt x="60" y="295"/>
                  </a:cubicBezTo>
                  <a:cubicBezTo>
                    <a:pt x="62" y="291"/>
                    <a:pt x="63" y="287"/>
                    <a:pt x="65" y="283"/>
                  </a:cubicBezTo>
                  <a:cubicBezTo>
                    <a:pt x="67" y="278"/>
                    <a:pt x="66" y="274"/>
                    <a:pt x="64" y="271"/>
                  </a:cubicBezTo>
                  <a:cubicBezTo>
                    <a:pt x="60" y="266"/>
                    <a:pt x="57" y="262"/>
                    <a:pt x="53" y="258"/>
                  </a:cubicBezTo>
                  <a:cubicBezTo>
                    <a:pt x="51" y="254"/>
                    <a:pt x="47" y="253"/>
                    <a:pt x="43" y="253"/>
                  </a:cubicBezTo>
                  <a:cubicBezTo>
                    <a:pt x="38" y="254"/>
                    <a:pt x="33" y="254"/>
                    <a:pt x="28" y="255"/>
                  </a:cubicBezTo>
                  <a:cubicBezTo>
                    <a:pt x="22" y="257"/>
                    <a:pt x="18" y="255"/>
                    <a:pt x="15" y="249"/>
                  </a:cubicBezTo>
                  <a:cubicBezTo>
                    <a:pt x="13" y="244"/>
                    <a:pt x="10" y="239"/>
                    <a:pt x="8" y="233"/>
                  </a:cubicBezTo>
                  <a:cubicBezTo>
                    <a:pt x="6" y="229"/>
                    <a:pt x="7" y="225"/>
                    <a:pt x="11" y="222"/>
                  </a:cubicBezTo>
                  <a:cubicBezTo>
                    <a:pt x="15" y="218"/>
                    <a:pt x="20" y="214"/>
                    <a:pt x="25" y="211"/>
                  </a:cubicBezTo>
                  <a:cubicBezTo>
                    <a:pt x="29" y="208"/>
                    <a:pt x="30" y="204"/>
                    <a:pt x="30" y="199"/>
                  </a:cubicBezTo>
                  <a:cubicBezTo>
                    <a:pt x="29" y="195"/>
                    <a:pt x="28" y="192"/>
                    <a:pt x="28" y="189"/>
                  </a:cubicBezTo>
                  <a:cubicBezTo>
                    <a:pt x="28" y="180"/>
                    <a:pt x="23" y="176"/>
                    <a:pt x="16" y="174"/>
                  </a:cubicBezTo>
                  <a:cubicBezTo>
                    <a:pt x="13" y="173"/>
                    <a:pt x="10" y="171"/>
                    <a:pt x="7" y="170"/>
                  </a:cubicBezTo>
                  <a:cubicBezTo>
                    <a:pt x="2" y="169"/>
                    <a:pt x="0" y="166"/>
                    <a:pt x="0" y="162"/>
                  </a:cubicBezTo>
                  <a:cubicBezTo>
                    <a:pt x="1" y="155"/>
                    <a:pt x="1" y="149"/>
                    <a:pt x="2" y="142"/>
                  </a:cubicBezTo>
                  <a:cubicBezTo>
                    <a:pt x="2" y="136"/>
                    <a:pt x="5" y="134"/>
                    <a:pt x="11" y="133"/>
                  </a:cubicBezTo>
                  <a:cubicBezTo>
                    <a:pt x="17" y="132"/>
                    <a:pt x="23" y="132"/>
                    <a:pt x="28" y="131"/>
                  </a:cubicBezTo>
                  <a:cubicBezTo>
                    <a:pt x="32" y="130"/>
                    <a:pt x="35" y="128"/>
                    <a:pt x="36" y="124"/>
                  </a:cubicBezTo>
                  <a:cubicBezTo>
                    <a:pt x="38" y="120"/>
                    <a:pt x="40" y="117"/>
                    <a:pt x="41" y="113"/>
                  </a:cubicBezTo>
                  <a:cubicBezTo>
                    <a:pt x="42" y="109"/>
                    <a:pt x="42" y="105"/>
                    <a:pt x="39" y="101"/>
                  </a:cubicBezTo>
                  <a:cubicBezTo>
                    <a:pt x="36" y="97"/>
                    <a:pt x="32" y="93"/>
                    <a:pt x="29" y="88"/>
                  </a:cubicBezTo>
                  <a:cubicBezTo>
                    <a:pt x="26" y="84"/>
                    <a:pt x="26" y="80"/>
                    <a:pt x="29" y="76"/>
                  </a:cubicBezTo>
                  <a:cubicBezTo>
                    <a:pt x="32" y="71"/>
                    <a:pt x="36" y="66"/>
                    <a:pt x="39" y="62"/>
                  </a:cubicBezTo>
                  <a:cubicBezTo>
                    <a:pt x="42" y="57"/>
                    <a:pt x="46" y="56"/>
                    <a:pt x="52" y="58"/>
                  </a:cubicBezTo>
                  <a:cubicBezTo>
                    <a:pt x="57" y="60"/>
                    <a:pt x="62" y="62"/>
                    <a:pt x="66" y="65"/>
                  </a:cubicBezTo>
                  <a:cubicBezTo>
                    <a:pt x="70" y="67"/>
                    <a:pt x="74" y="66"/>
                    <a:pt x="77" y="64"/>
                  </a:cubicBezTo>
                  <a:cubicBezTo>
                    <a:pt x="78" y="63"/>
                    <a:pt x="79" y="63"/>
                    <a:pt x="79" y="62"/>
                  </a:cubicBezTo>
                  <a:cubicBezTo>
                    <a:pt x="94" y="51"/>
                    <a:pt x="94" y="51"/>
                    <a:pt x="90" y="30"/>
                  </a:cubicBezTo>
                  <a:cubicBezTo>
                    <a:pt x="89" y="23"/>
                    <a:pt x="91" y="20"/>
                    <a:pt x="97" y="17"/>
                  </a:cubicBezTo>
                  <a:cubicBezTo>
                    <a:pt x="102" y="15"/>
                    <a:pt x="107" y="13"/>
                    <a:pt x="112" y="11"/>
                  </a:cubicBezTo>
                  <a:cubicBezTo>
                    <a:pt x="117" y="8"/>
                    <a:pt x="120" y="9"/>
                    <a:pt x="124" y="13"/>
                  </a:cubicBezTo>
                  <a:cubicBezTo>
                    <a:pt x="127" y="17"/>
                    <a:pt x="130" y="22"/>
                    <a:pt x="133" y="26"/>
                  </a:cubicBezTo>
                  <a:cubicBezTo>
                    <a:pt x="138" y="31"/>
                    <a:pt x="142" y="32"/>
                    <a:pt x="148" y="31"/>
                  </a:cubicBezTo>
                  <a:cubicBezTo>
                    <a:pt x="152" y="29"/>
                    <a:pt x="156" y="29"/>
                    <a:pt x="160" y="29"/>
                  </a:cubicBezTo>
                  <a:cubicBezTo>
                    <a:pt x="166" y="28"/>
                    <a:pt x="170" y="26"/>
                    <a:pt x="172" y="21"/>
                  </a:cubicBezTo>
                  <a:cubicBezTo>
                    <a:pt x="173" y="16"/>
                    <a:pt x="175" y="11"/>
                    <a:pt x="177" y="6"/>
                  </a:cubicBezTo>
                  <a:cubicBezTo>
                    <a:pt x="179" y="2"/>
                    <a:pt x="182" y="0"/>
                    <a:pt x="187" y="0"/>
                  </a:cubicBezTo>
                  <a:cubicBezTo>
                    <a:pt x="194" y="1"/>
                    <a:pt x="201" y="2"/>
                    <a:pt x="208" y="3"/>
                  </a:cubicBezTo>
                  <a:cubicBezTo>
                    <a:pt x="212" y="3"/>
                    <a:pt x="214" y="6"/>
                    <a:pt x="214" y="11"/>
                  </a:cubicBezTo>
                  <a:cubicBezTo>
                    <a:pt x="215" y="17"/>
                    <a:pt x="216" y="23"/>
                    <a:pt x="217" y="29"/>
                  </a:cubicBezTo>
                  <a:cubicBezTo>
                    <a:pt x="218" y="34"/>
                    <a:pt x="221" y="36"/>
                    <a:pt x="225" y="38"/>
                  </a:cubicBezTo>
                  <a:cubicBezTo>
                    <a:pt x="228" y="39"/>
                    <a:pt x="231" y="40"/>
                    <a:pt x="234" y="41"/>
                  </a:cubicBezTo>
                  <a:cubicBezTo>
                    <a:pt x="239" y="45"/>
                    <a:pt x="244" y="43"/>
                    <a:pt x="248" y="40"/>
                  </a:cubicBezTo>
                  <a:cubicBezTo>
                    <a:pt x="252" y="37"/>
                    <a:pt x="256" y="34"/>
                    <a:pt x="259" y="31"/>
                  </a:cubicBezTo>
                  <a:cubicBezTo>
                    <a:pt x="264" y="27"/>
                    <a:pt x="268" y="27"/>
                    <a:pt x="273" y="31"/>
                  </a:cubicBezTo>
                  <a:cubicBezTo>
                    <a:pt x="277" y="34"/>
                    <a:pt x="281" y="37"/>
                    <a:pt x="285" y="41"/>
                  </a:cubicBezTo>
                  <a:cubicBezTo>
                    <a:pt x="290" y="45"/>
                    <a:pt x="291" y="49"/>
                    <a:pt x="288" y="55"/>
                  </a:cubicBezTo>
                  <a:cubicBezTo>
                    <a:pt x="286" y="59"/>
                    <a:pt x="284" y="64"/>
                    <a:pt x="283" y="68"/>
                  </a:cubicBezTo>
                  <a:cubicBezTo>
                    <a:pt x="282" y="71"/>
                    <a:pt x="282" y="74"/>
                    <a:pt x="283" y="76"/>
                  </a:cubicBezTo>
                  <a:cubicBezTo>
                    <a:pt x="286" y="81"/>
                    <a:pt x="290" y="86"/>
                    <a:pt x="295" y="91"/>
                  </a:cubicBezTo>
                  <a:cubicBezTo>
                    <a:pt x="296" y="93"/>
                    <a:pt x="299" y="93"/>
                    <a:pt x="301" y="94"/>
                  </a:cubicBezTo>
                  <a:close/>
                  <a:moveTo>
                    <a:pt x="174" y="63"/>
                  </a:moveTo>
                  <a:cubicBezTo>
                    <a:pt x="112" y="63"/>
                    <a:pt x="62" y="113"/>
                    <a:pt x="62" y="174"/>
                  </a:cubicBezTo>
                  <a:cubicBezTo>
                    <a:pt x="62" y="236"/>
                    <a:pt x="112" y="285"/>
                    <a:pt x="173" y="286"/>
                  </a:cubicBezTo>
                  <a:cubicBezTo>
                    <a:pt x="235" y="286"/>
                    <a:pt x="285" y="236"/>
                    <a:pt x="285" y="174"/>
                  </a:cubicBezTo>
                  <a:cubicBezTo>
                    <a:pt x="285" y="112"/>
                    <a:pt x="234" y="63"/>
                    <a:pt x="174" y="63"/>
                  </a:cubicBezTo>
                  <a:close/>
                </a:path>
              </a:pathLst>
            </a:custGeom>
            <a:solidFill>
              <a:srgbClr val="282F3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sp>
          <p:nvSpPr>
            <p:cNvPr id="42" name="Freeform 6"/>
            <p:cNvSpPr>
              <a:spLocks noEditPoints="1"/>
            </p:cNvSpPr>
            <p:nvPr/>
          </p:nvSpPr>
          <p:spPr bwMode="auto">
            <a:xfrm>
              <a:off x="2455863" y="3070226"/>
              <a:ext cx="714375" cy="714375"/>
            </a:xfrm>
            <a:custGeom>
              <a:avLst/>
              <a:gdLst>
                <a:gd name="T0" fmla="*/ 112 w 223"/>
                <a:gd name="T1" fmla="*/ 0 h 223"/>
                <a:gd name="T2" fmla="*/ 223 w 223"/>
                <a:gd name="T3" fmla="*/ 111 h 223"/>
                <a:gd name="T4" fmla="*/ 111 w 223"/>
                <a:gd name="T5" fmla="*/ 223 h 223"/>
                <a:gd name="T6" fmla="*/ 0 w 223"/>
                <a:gd name="T7" fmla="*/ 111 h 223"/>
                <a:gd name="T8" fmla="*/ 112 w 223"/>
                <a:gd name="T9" fmla="*/ 0 h 223"/>
                <a:gd name="T10" fmla="*/ 112 w 223"/>
                <a:gd name="T11" fmla="*/ 196 h 223"/>
                <a:gd name="T12" fmla="*/ 111 w 223"/>
                <a:gd name="T13" fmla="*/ 197 h 223"/>
                <a:gd name="T14" fmla="*/ 109 w 223"/>
                <a:gd name="T15" fmla="*/ 192 h 223"/>
                <a:gd name="T16" fmla="*/ 102 w 223"/>
                <a:gd name="T17" fmla="*/ 172 h 223"/>
                <a:gd name="T18" fmla="*/ 89 w 223"/>
                <a:gd name="T19" fmla="*/ 129 h 223"/>
                <a:gd name="T20" fmla="*/ 81 w 223"/>
                <a:gd name="T21" fmla="*/ 125 h 223"/>
                <a:gd name="T22" fmla="*/ 72 w 223"/>
                <a:gd name="T23" fmla="*/ 128 h 223"/>
                <a:gd name="T24" fmla="*/ 57 w 223"/>
                <a:gd name="T25" fmla="*/ 133 h 223"/>
                <a:gd name="T26" fmla="*/ 46 w 223"/>
                <a:gd name="T27" fmla="*/ 146 h 223"/>
                <a:gd name="T28" fmla="*/ 43 w 223"/>
                <a:gd name="T29" fmla="*/ 175 h 223"/>
                <a:gd name="T30" fmla="*/ 45 w 223"/>
                <a:gd name="T31" fmla="*/ 182 h 223"/>
                <a:gd name="T32" fmla="*/ 132 w 223"/>
                <a:gd name="T33" fmla="*/ 206 h 223"/>
                <a:gd name="T34" fmla="*/ 177 w 223"/>
                <a:gd name="T35" fmla="*/ 181 h 223"/>
                <a:gd name="T36" fmla="*/ 180 w 223"/>
                <a:gd name="T37" fmla="*/ 176 h 223"/>
                <a:gd name="T38" fmla="*/ 175 w 223"/>
                <a:gd name="T39" fmla="*/ 144 h 223"/>
                <a:gd name="T40" fmla="*/ 165 w 223"/>
                <a:gd name="T41" fmla="*/ 133 h 223"/>
                <a:gd name="T42" fmla="*/ 153 w 223"/>
                <a:gd name="T43" fmla="*/ 128 h 223"/>
                <a:gd name="T44" fmla="*/ 136 w 223"/>
                <a:gd name="T45" fmla="*/ 123 h 223"/>
                <a:gd name="T46" fmla="*/ 112 w 223"/>
                <a:gd name="T47" fmla="*/ 196 h 223"/>
                <a:gd name="T48" fmla="*/ 111 w 223"/>
                <a:gd name="T49" fmla="*/ 31 h 223"/>
                <a:gd name="T50" fmla="*/ 96 w 223"/>
                <a:gd name="T51" fmla="*/ 34 h 223"/>
                <a:gd name="T52" fmla="*/ 79 w 223"/>
                <a:gd name="T53" fmla="*/ 54 h 223"/>
                <a:gd name="T54" fmla="*/ 76 w 223"/>
                <a:gd name="T55" fmla="*/ 60 h 223"/>
                <a:gd name="T56" fmla="*/ 68 w 223"/>
                <a:gd name="T57" fmla="*/ 75 h 223"/>
                <a:gd name="T58" fmla="*/ 77 w 223"/>
                <a:gd name="T59" fmla="*/ 87 h 223"/>
                <a:gd name="T60" fmla="*/ 82 w 223"/>
                <a:gd name="T61" fmla="*/ 91 h 223"/>
                <a:gd name="T62" fmla="*/ 92 w 223"/>
                <a:gd name="T63" fmla="*/ 108 h 223"/>
                <a:gd name="T64" fmla="*/ 131 w 223"/>
                <a:gd name="T65" fmla="*/ 107 h 223"/>
                <a:gd name="T66" fmla="*/ 141 w 223"/>
                <a:gd name="T67" fmla="*/ 90 h 223"/>
                <a:gd name="T68" fmla="*/ 144 w 223"/>
                <a:gd name="T69" fmla="*/ 87 h 223"/>
                <a:gd name="T70" fmla="*/ 150 w 223"/>
                <a:gd name="T71" fmla="*/ 63 h 223"/>
                <a:gd name="T72" fmla="*/ 142 w 223"/>
                <a:gd name="T73" fmla="*/ 48 h 223"/>
                <a:gd name="T74" fmla="*/ 139 w 223"/>
                <a:gd name="T75" fmla="*/ 44 h 223"/>
                <a:gd name="T76" fmla="*/ 111 w 223"/>
                <a:gd name="T77" fmla="*/ 31 h 223"/>
                <a:gd name="T78" fmla="*/ 107 w 223"/>
                <a:gd name="T79" fmla="*/ 143 h 223"/>
                <a:gd name="T80" fmla="*/ 111 w 223"/>
                <a:gd name="T81" fmla="*/ 179 h 223"/>
                <a:gd name="T82" fmla="*/ 115 w 223"/>
                <a:gd name="T83" fmla="*/ 143 h 223"/>
                <a:gd name="T84" fmla="*/ 107 w 223"/>
                <a:gd name="T85" fmla="*/ 143 h 223"/>
                <a:gd name="T86" fmla="*/ 118 w 223"/>
                <a:gd name="T87" fmla="*/ 127 h 223"/>
                <a:gd name="T88" fmla="*/ 104 w 223"/>
                <a:gd name="T89" fmla="*/ 127 h 223"/>
                <a:gd name="T90" fmla="*/ 104 w 223"/>
                <a:gd name="T91" fmla="*/ 138 h 223"/>
                <a:gd name="T92" fmla="*/ 118 w 223"/>
                <a:gd name="T93" fmla="*/ 138 h 223"/>
                <a:gd name="T94" fmla="*/ 118 w 223"/>
                <a:gd name="T95" fmla="*/ 12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3" h="223">
                  <a:moveTo>
                    <a:pt x="112" y="0"/>
                  </a:moveTo>
                  <a:cubicBezTo>
                    <a:pt x="172" y="0"/>
                    <a:pt x="223" y="49"/>
                    <a:pt x="223" y="111"/>
                  </a:cubicBezTo>
                  <a:cubicBezTo>
                    <a:pt x="223" y="173"/>
                    <a:pt x="173" y="223"/>
                    <a:pt x="111" y="223"/>
                  </a:cubicBezTo>
                  <a:cubicBezTo>
                    <a:pt x="50" y="222"/>
                    <a:pt x="0" y="173"/>
                    <a:pt x="0" y="111"/>
                  </a:cubicBezTo>
                  <a:cubicBezTo>
                    <a:pt x="0" y="50"/>
                    <a:pt x="50" y="0"/>
                    <a:pt x="112" y="0"/>
                  </a:cubicBezTo>
                  <a:close/>
                  <a:moveTo>
                    <a:pt x="112" y="196"/>
                  </a:moveTo>
                  <a:cubicBezTo>
                    <a:pt x="112" y="197"/>
                    <a:pt x="111" y="197"/>
                    <a:pt x="111" y="197"/>
                  </a:cubicBezTo>
                  <a:cubicBezTo>
                    <a:pt x="110" y="195"/>
                    <a:pt x="110" y="194"/>
                    <a:pt x="109" y="192"/>
                  </a:cubicBezTo>
                  <a:cubicBezTo>
                    <a:pt x="107" y="185"/>
                    <a:pt x="105" y="178"/>
                    <a:pt x="102" y="172"/>
                  </a:cubicBezTo>
                  <a:cubicBezTo>
                    <a:pt x="98" y="157"/>
                    <a:pt x="93" y="143"/>
                    <a:pt x="89" y="129"/>
                  </a:cubicBezTo>
                  <a:cubicBezTo>
                    <a:pt x="87" y="124"/>
                    <a:pt x="87" y="123"/>
                    <a:pt x="81" y="125"/>
                  </a:cubicBezTo>
                  <a:cubicBezTo>
                    <a:pt x="78" y="126"/>
                    <a:pt x="75" y="127"/>
                    <a:pt x="72" y="128"/>
                  </a:cubicBezTo>
                  <a:cubicBezTo>
                    <a:pt x="67" y="130"/>
                    <a:pt x="62" y="131"/>
                    <a:pt x="57" y="133"/>
                  </a:cubicBezTo>
                  <a:cubicBezTo>
                    <a:pt x="51" y="135"/>
                    <a:pt x="47" y="140"/>
                    <a:pt x="46" y="146"/>
                  </a:cubicBezTo>
                  <a:cubicBezTo>
                    <a:pt x="45" y="156"/>
                    <a:pt x="43" y="166"/>
                    <a:pt x="43" y="175"/>
                  </a:cubicBezTo>
                  <a:cubicBezTo>
                    <a:pt x="42" y="178"/>
                    <a:pt x="44" y="181"/>
                    <a:pt x="45" y="182"/>
                  </a:cubicBezTo>
                  <a:cubicBezTo>
                    <a:pt x="70" y="205"/>
                    <a:pt x="99" y="213"/>
                    <a:pt x="132" y="206"/>
                  </a:cubicBezTo>
                  <a:cubicBezTo>
                    <a:pt x="150" y="202"/>
                    <a:pt x="164" y="193"/>
                    <a:pt x="177" y="181"/>
                  </a:cubicBezTo>
                  <a:cubicBezTo>
                    <a:pt x="179" y="180"/>
                    <a:pt x="180" y="178"/>
                    <a:pt x="180" y="176"/>
                  </a:cubicBezTo>
                  <a:cubicBezTo>
                    <a:pt x="179" y="165"/>
                    <a:pt x="177" y="154"/>
                    <a:pt x="175" y="144"/>
                  </a:cubicBezTo>
                  <a:cubicBezTo>
                    <a:pt x="174" y="139"/>
                    <a:pt x="170" y="135"/>
                    <a:pt x="165" y="133"/>
                  </a:cubicBezTo>
                  <a:cubicBezTo>
                    <a:pt x="161" y="131"/>
                    <a:pt x="157" y="130"/>
                    <a:pt x="153" y="128"/>
                  </a:cubicBezTo>
                  <a:cubicBezTo>
                    <a:pt x="147" y="126"/>
                    <a:pt x="142" y="125"/>
                    <a:pt x="136" y="123"/>
                  </a:cubicBezTo>
                  <a:cubicBezTo>
                    <a:pt x="128" y="148"/>
                    <a:pt x="120" y="172"/>
                    <a:pt x="112" y="196"/>
                  </a:cubicBezTo>
                  <a:close/>
                  <a:moveTo>
                    <a:pt x="111" y="31"/>
                  </a:moveTo>
                  <a:cubicBezTo>
                    <a:pt x="106" y="32"/>
                    <a:pt x="101" y="33"/>
                    <a:pt x="96" y="34"/>
                  </a:cubicBezTo>
                  <a:cubicBezTo>
                    <a:pt x="86" y="37"/>
                    <a:pt x="82" y="45"/>
                    <a:pt x="79" y="54"/>
                  </a:cubicBezTo>
                  <a:cubicBezTo>
                    <a:pt x="79" y="56"/>
                    <a:pt x="78" y="59"/>
                    <a:pt x="76" y="60"/>
                  </a:cubicBezTo>
                  <a:cubicBezTo>
                    <a:pt x="69" y="64"/>
                    <a:pt x="67" y="68"/>
                    <a:pt x="68" y="75"/>
                  </a:cubicBezTo>
                  <a:cubicBezTo>
                    <a:pt x="69" y="81"/>
                    <a:pt x="71" y="86"/>
                    <a:pt x="77" y="87"/>
                  </a:cubicBezTo>
                  <a:cubicBezTo>
                    <a:pt x="80" y="87"/>
                    <a:pt x="82" y="89"/>
                    <a:pt x="82" y="91"/>
                  </a:cubicBezTo>
                  <a:cubicBezTo>
                    <a:pt x="84" y="98"/>
                    <a:pt x="88" y="103"/>
                    <a:pt x="92" y="108"/>
                  </a:cubicBezTo>
                  <a:cubicBezTo>
                    <a:pt x="105" y="122"/>
                    <a:pt x="119" y="121"/>
                    <a:pt x="131" y="107"/>
                  </a:cubicBezTo>
                  <a:cubicBezTo>
                    <a:pt x="135" y="102"/>
                    <a:pt x="137" y="96"/>
                    <a:pt x="141" y="90"/>
                  </a:cubicBezTo>
                  <a:cubicBezTo>
                    <a:pt x="142" y="89"/>
                    <a:pt x="143" y="88"/>
                    <a:pt x="144" y="87"/>
                  </a:cubicBezTo>
                  <a:cubicBezTo>
                    <a:pt x="153" y="84"/>
                    <a:pt x="158" y="69"/>
                    <a:pt x="150" y="63"/>
                  </a:cubicBezTo>
                  <a:cubicBezTo>
                    <a:pt x="145" y="59"/>
                    <a:pt x="144" y="54"/>
                    <a:pt x="142" y="48"/>
                  </a:cubicBezTo>
                  <a:cubicBezTo>
                    <a:pt x="141" y="47"/>
                    <a:pt x="140" y="45"/>
                    <a:pt x="139" y="44"/>
                  </a:cubicBezTo>
                  <a:cubicBezTo>
                    <a:pt x="133" y="34"/>
                    <a:pt x="123" y="31"/>
                    <a:pt x="111" y="31"/>
                  </a:cubicBezTo>
                  <a:close/>
                  <a:moveTo>
                    <a:pt x="107" y="143"/>
                  </a:moveTo>
                  <a:cubicBezTo>
                    <a:pt x="101" y="156"/>
                    <a:pt x="106" y="167"/>
                    <a:pt x="111" y="179"/>
                  </a:cubicBezTo>
                  <a:cubicBezTo>
                    <a:pt x="117" y="167"/>
                    <a:pt x="120" y="155"/>
                    <a:pt x="115" y="143"/>
                  </a:cubicBezTo>
                  <a:cubicBezTo>
                    <a:pt x="112" y="143"/>
                    <a:pt x="109" y="143"/>
                    <a:pt x="107" y="143"/>
                  </a:cubicBezTo>
                  <a:close/>
                  <a:moveTo>
                    <a:pt x="118" y="127"/>
                  </a:moveTo>
                  <a:cubicBezTo>
                    <a:pt x="113" y="127"/>
                    <a:pt x="108" y="127"/>
                    <a:pt x="104" y="127"/>
                  </a:cubicBezTo>
                  <a:cubicBezTo>
                    <a:pt x="104" y="131"/>
                    <a:pt x="104" y="134"/>
                    <a:pt x="104" y="138"/>
                  </a:cubicBezTo>
                  <a:cubicBezTo>
                    <a:pt x="109" y="138"/>
                    <a:pt x="114" y="138"/>
                    <a:pt x="118" y="138"/>
                  </a:cubicBezTo>
                  <a:cubicBezTo>
                    <a:pt x="118" y="134"/>
                    <a:pt x="118" y="131"/>
                    <a:pt x="118" y="12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282F39"/>
                </a:solidFill>
                <a:effectLst/>
                <a:uLnTx/>
                <a:uFillTx/>
                <a:latin typeface="Calibri" panose="020F0502020204030204"/>
              </a:endParaRPr>
            </a:p>
          </p:txBody>
        </p:sp>
        <p:sp>
          <p:nvSpPr>
            <p:cNvPr id="43" name="Freeform 7"/>
            <p:cNvSpPr>
              <a:spLocks/>
            </p:cNvSpPr>
            <p:nvPr/>
          </p:nvSpPr>
          <p:spPr bwMode="auto">
            <a:xfrm>
              <a:off x="2590800" y="3460751"/>
              <a:ext cx="441325" cy="288925"/>
            </a:xfrm>
            <a:custGeom>
              <a:avLst/>
              <a:gdLst>
                <a:gd name="T0" fmla="*/ 70 w 138"/>
                <a:gd name="T1" fmla="*/ 73 h 90"/>
                <a:gd name="T2" fmla="*/ 94 w 138"/>
                <a:gd name="T3" fmla="*/ 0 h 90"/>
                <a:gd name="T4" fmla="*/ 111 w 138"/>
                <a:gd name="T5" fmla="*/ 5 h 90"/>
                <a:gd name="T6" fmla="*/ 123 w 138"/>
                <a:gd name="T7" fmla="*/ 10 h 90"/>
                <a:gd name="T8" fmla="*/ 133 w 138"/>
                <a:gd name="T9" fmla="*/ 21 h 90"/>
                <a:gd name="T10" fmla="*/ 138 w 138"/>
                <a:gd name="T11" fmla="*/ 53 h 90"/>
                <a:gd name="T12" fmla="*/ 135 w 138"/>
                <a:gd name="T13" fmla="*/ 58 h 90"/>
                <a:gd name="T14" fmla="*/ 90 w 138"/>
                <a:gd name="T15" fmla="*/ 83 h 90"/>
                <a:gd name="T16" fmla="*/ 3 w 138"/>
                <a:gd name="T17" fmla="*/ 59 h 90"/>
                <a:gd name="T18" fmla="*/ 1 w 138"/>
                <a:gd name="T19" fmla="*/ 52 h 90"/>
                <a:gd name="T20" fmla="*/ 4 w 138"/>
                <a:gd name="T21" fmla="*/ 23 h 90"/>
                <a:gd name="T22" fmla="*/ 15 w 138"/>
                <a:gd name="T23" fmla="*/ 10 h 90"/>
                <a:gd name="T24" fmla="*/ 30 w 138"/>
                <a:gd name="T25" fmla="*/ 5 h 90"/>
                <a:gd name="T26" fmla="*/ 39 w 138"/>
                <a:gd name="T27" fmla="*/ 2 h 90"/>
                <a:gd name="T28" fmla="*/ 47 w 138"/>
                <a:gd name="T29" fmla="*/ 6 h 90"/>
                <a:gd name="T30" fmla="*/ 60 w 138"/>
                <a:gd name="T31" fmla="*/ 49 h 90"/>
                <a:gd name="T32" fmla="*/ 67 w 138"/>
                <a:gd name="T33" fmla="*/ 69 h 90"/>
                <a:gd name="T34" fmla="*/ 69 w 138"/>
                <a:gd name="T35" fmla="*/ 74 h 90"/>
                <a:gd name="T36" fmla="*/ 70 w 138"/>
                <a:gd name="T37" fmla="*/ 7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0">
                  <a:moveTo>
                    <a:pt x="70" y="73"/>
                  </a:moveTo>
                  <a:cubicBezTo>
                    <a:pt x="78" y="49"/>
                    <a:pt x="86" y="25"/>
                    <a:pt x="94" y="0"/>
                  </a:cubicBezTo>
                  <a:cubicBezTo>
                    <a:pt x="100" y="2"/>
                    <a:pt x="105" y="3"/>
                    <a:pt x="111" y="5"/>
                  </a:cubicBezTo>
                  <a:cubicBezTo>
                    <a:pt x="115" y="7"/>
                    <a:pt x="119" y="8"/>
                    <a:pt x="123" y="10"/>
                  </a:cubicBezTo>
                  <a:cubicBezTo>
                    <a:pt x="128" y="12"/>
                    <a:pt x="132" y="16"/>
                    <a:pt x="133" y="21"/>
                  </a:cubicBezTo>
                  <a:cubicBezTo>
                    <a:pt x="135" y="31"/>
                    <a:pt x="137" y="42"/>
                    <a:pt x="138" y="53"/>
                  </a:cubicBezTo>
                  <a:cubicBezTo>
                    <a:pt x="138" y="55"/>
                    <a:pt x="137" y="57"/>
                    <a:pt x="135" y="58"/>
                  </a:cubicBezTo>
                  <a:cubicBezTo>
                    <a:pt x="122" y="70"/>
                    <a:pt x="108" y="79"/>
                    <a:pt x="90" y="83"/>
                  </a:cubicBezTo>
                  <a:cubicBezTo>
                    <a:pt x="57" y="90"/>
                    <a:pt x="28" y="82"/>
                    <a:pt x="3" y="59"/>
                  </a:cubicBezTo>
                  <a:cubicBezTo>
                    <a:pt x="2" y="58"/>
                    <a:pt x="0" y="55"/>
                    <a:pt x="1" y="52"/>
                  </a:cubicBezTo>
                  <a:cubicBezTo>
                    <a:pt x="1" y="43"/>
                    <a:pt x="3" y="33"/>
                    <a:pt x="4" y="23"/>
                  </a:cubicBezTo>
                  <a:cubicBezTo>
                    <a:pt x="5" y="17"/>
                    <a:pt x="9" y="12"/>
                    <a:pt x="15" y="10"/>
                  </a:cubicBezTo>
                  <a:cubicBezTo>
                    <a:pt x="20" y="8"/>
                    <a:pt x="25" y="7"/>
                    <a:pt x="30" y="5"/>
                  </a:cubicBezTo>
                  <a:cubicBezTo>
                    <a:pt x="33" y="4"/>
                    <a:pt x="36" y="3"/>
                    <a:pt x="39" y="2"/>
                  </a:cubicBezTo>
                  <a:cubicBezTo>
                    <a:pt x="45" y="0"/>
                    <a:pt x="45" y="1"/>
                    <a:pt x="47" y="6"/>
                  </a:cubicBezTo>
                  <a:cubicBezTo>
                    <a:pt x="51" y="20"/>
                    <a:pt x="56" y="34"/>
                    <a:pt x="60" y="49"/>
                  </a:cubicBezTo>
                  <a:cubicBezTo>
                    <a:pt x="63" y="55"/>
                    <a:pt x="65" y="62"/>
                    <a:pt x="67" y="69"/>
                  </a:cubicBezTo>
                  <a:cubicBezTo>
                    <a:pt x="68" y="71"/>
                    <a:pt x="68" y="72"/>
                    <a:pt x="69" y="74"/>
                  </a:cubicBezTo>
                  <a:cubicBezTo>
                    <a:pt x="69" y="74"/>
                    <a:pt x="70" y="74"/>
                    <a:pt x="70" y="73"/>
                  </a:cubicBezTo>
                  <a:close/>
                </a:path>
              </a:pathLst>
            </a:custGeom>
            <a:solidFill>
              <a:srgbClr val="FCB41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sp>
          <p:nvSpPr>
            <p:cNvPr id="44" name="Freeform 8"/>
            <p:cNvSpPr>
              <a:spLocks/>
            </p:cNvSpPr>
            <p:nvPr/>
          </p:nvSpPr>
          <p:spPr bwMode="auto">
            <a:xfrm>
              <a:off x="2670175" y="3170238"/>
              <a:ext cx="292100" cy="290513"/>
            </a:xfrm>
            <a:custGeom>
              <a:avLst/>
              <a:gdLst>
                <a:gd name="T0" fmla="*/ 44 w 91"/>
                <a:gd name="T1" fmla="*/ 0 h 91"/>
                <a:gd name="T2" fmla="*/ 72 w 91"/>
                <a:gd name="T3" fmla="*/ 13 h 91"/>
                <a:gd name="T4" fmla="*/ 75 w 91"/>
                <a:gd name="T5" fmla="*/ 17 h 91"/>
                <a:gd name="T6" fmla="*/ 83 w 91"/>
                <a:gd name="T7" fmla="*/ 32 h 91"/>
                <a:gd name="T8" fmla="*/ 77 w 91"/>
                <a:gd name="T9" fmla="*/ 56 h 91"/>
                <a:gd name="T10" fmla="*/ 74 w 91"/>
                <a:gd name="T11" fmla="*/ 59 h 91"/>
                <a:gd name="T12" fmla="*/ 64 w 91"/>
                <a:gd name="T13" fmla="*/ 76 h 91"/>
                <a:gd name="T14" fmla="*/ 25 w 91"/>
                <a:gd name="T15" fmla="*/ 77 h 91"/>
                <a:gd name="T16" fmla="*/ 15 w 91"/>
                <a:gd name="T17" fmla="*/ 60 h 91"/>
                <a:gd name="T18" fmla="*/ 10 w 91"/>
                <a:gd name="T19" fmla="*/ 56 h 91"/>
                <a:gd name="T20" fmla="*/ 1 w 91"/>
                <a:gd name="T21" fmla="*/ 44 h 91"/>
                <a:gd name="T22" fmla="*/ 9 w 91"/>
                <a:gd name="T23" fmla="*/ 29 h 91"/>
                <a:gd name="T24" fmla="*/ 12 w 91"/>
                <a:gd name="T25" fmla="*/ 23 h 91"/>
                <a:gd name="T26" fmla="*/ 29 w 91"/>
                <a:gd name="T27" fmla="*/ 3 h 91"/>
                <a:gd name="T28" fmla="*/ 44 w 91"/>
                <a:gd name="T2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91">
                  <a:moveTo>
                    <a:pt x="44" y="0"/>
                  </a:moveTo>
                  <a:cubicBezTo>
                    <a:pt x="56" y="0"/>
                    <a:pt x="66" y="3"/>
                    <a:pt x="72" y="13"/>
                  </a:cubicBezTo>
                  <a:cubicBezTo>
                    <a:pt x="73" y="14"/>
                    <a:pt x="74" y="16"/>
                    <a:pt x="75" y="17"/>
                  </a:cubicBezTo>
                  <a:cubicBezTo>
                    <a:pt x="77" y="23"/>
                    <a:pt x="78" y="28"/>
                    <a:pt x="83" y="32"/>
                  </a:cubicBezTo>
                  <a:cubicBezTo>
                    <a:pt x="91" y="38"/>
                    <a:pt x="86" y="53"/>
                    <a:pt x="77" y="56"/>
                  </a:cubicBezTo>
                  <a:cubicBezTo>
                    <a:pt x="76" y="57"/>
                    <a:pt x="75" y="58"/>
                    <a:pt x="74" y="59"/>
                  </a:cubicBezTo>
                  <a:cubicBezTo>
                    <a:pt x="70" y="65"/>
                    <a:pt x="68" y="71"/>
                    <a:pt x="64" y="76"/>
                  </a:cubicBezTo>
                  <a:cubicBezTo>
                    <a:pt x="52" y="90"/>
                    <a:pt x="38" y="91"/>
                    <a:pt x="25" y="77"/>
                  </a:cubicBezTo>
                  <a:cubicBezTo>
                    <a:pt x="21" y="72"/>
                    <a:pt x="17" y="67"/>
                    <a:pt x="15" y="60"/>
                  </a:cubicBezTo>
                  <a:cubicBezTo>
                    <a:pt x="15" y="58"/>
                    <a:pt x="13" y="56"/>
                    <a:pt x="10" y="56"/>
                  </a:cubicBezTo>
                  <a:cubicBezTo>
                    <a:pt x="4" y="55"/>
                    <a:pt x="2" y="50"/>
                    <a:pt x="1" y="44"/>
                  </a:cubicBezTo>
                  <a:cubicBezTo>
                    <a:pt x="0" y="37"/>
                    <a:pt x="2" y="33"/>
                    <a:pt x="9" y="29"/>
                  </a:cubicBezTo>
                  <a:cubicBezTo>
                    <a:pt x="11" y="28"/>
                    <a:pt x="12" y="25"/>
                    <a:pt x="12" y="23"/>
                  </a:cubicBezTo>
                  <a:cubicBezTo>
                    <a:pt x="15" y="14"/>
                    <a:pt x="19" y="6"/>
                    <a:pt x="29" y="3"/>
                  </a:cubicBezTo>
                  <a:cubicBezTo>
                    <a:pt x="34" y="2"/>
                    <a:pt x="39" y="1"/>
                    <a:pt x="44" y="0"/>
                  </a:cubicBezTo>
                  <a:close/>
                </a:path>
              </a:pathLst>
            </a:custGeom>
            <a:solidFill>
              <a:srgbClr val="FCB41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sp>
          <p:nvSpPr>
            <p:cNvPr id="45" name="Freeform 9"/>
            <p:cNvSpPr>
              <a:spLocks/>
            </p:cNvSpPr>
            <p:nvPr/>
          </p:nvSpPr>
          <p:spPr bwMode="auto">
            <a:xfrm>
              <a:off x="2779713" y="3525838"/>
              <a:ext cx="60325" cy="114300"/>
            </a:xfrm>
            <a:custGeom>
              <a:avLst/>
              <a:gdLst>
                <a:gd name="T0" fmla="*/ 6 w 19"/>
                <a:gd name="T1" fmla="*/ 0 h 36"/>
                <a:gd name="T2" fmla="*/ 14 w 19"/>
                <a:gd name="T3" fmla="*/ 0 h 36"/>
                <a:gd name="T4" fmla="*/ 10 w 19"/>
                <a:gd name="T5" fmla="*/ 36 h 36"/>
                <a:gd name="T6" fmla="*/ 6 w 19"/>
                <a:gd name="T7" fmla="*/ 0 h 36"/>
              </a:gdLst>
              <a:ahLst/>
              <a:cxnLst>
                <a:cxn ang="0">
                  <a:pos x="T0" y="T1"/>
                </a:cxn>
                <a:cxn ang="0">
                  <a:pos x="T2" y="T3"/>
                </a:cxn>
                <a:cxn ang="0">
                  <a:pos x="T4" y="T5"/>
                </a:cxn>
                <a:cxn ang="0">
                  <a:pos x="T6" y="T7"/>
                </a:cxn>
              </a:cxnLst>
              <a:rect l="0" t="0" r="r" b="b"/>
              <a:pathLst>
                <a:path w="19" h="36">
                  <a:moveTo>
                    <a:pt x="6" y="0"/>
                  </a:moveTo>
                  <a:cubicBezTo>
                    <a:pt x="8" y="0"/>
                    <a:pt x="11" y="0"/>
                    <a:pt x="14" y="0"/>
                  </a:cubicBezTo>
                  <a:cubicBezTo>
                    <a:pt x="19" y="12"/>
                    <a:pt x="16" y="24"/>
                    <a:pt x="10" y="36"/>
                  </a:cubicBezTo>
                  <a:cubicBezTo>
                    <a:pt x="5" y="24"/>
                    <a:pt x="0" y="13"/>
                    <a:pt x="6" y="0"/>
                  </a:cubicBezTo>
                  <a:close/>
                </a:path>
              </a:pathLst>
            </a:custGeom>
            <a:solidFill>
              <a:srgbClr val="FCB41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sp>
          <p:nvSpPr>
            <p:cNvPr id="46" name="Freeform 10"/>
            <p:cNvSpPr>
              <a:spLocks/>
            </p:cNvSpPr>
            <p:nvPr/>
          </p:nvSpPr>
          <p:spPr bwMode="auto">
            <a:xfrm>
              <a:off x="2789238" y="3473451"/>
              <a:ext cx="44450" cy="36513"/>
            </a:xfrm>
            <a:custGeom>
              <a:avLst/>
              <a:gdLst>
                <a:gd name="T0" fmla="*/ 14 w 14"/>
                <a:gd name="T1" fmla="*/ 0 h 11"/>
                <a:gd name="T2" fmla="*/ 14 w 14"/>
                <a:gd name="T3" fmla="*/ 11 h 11"/>
                <a:gd name="T4" fmla="*/ 0 w 14"/>
                <a:gd name="T5" fmla="*/ 11 h 11"/>
                <a:gd name="T6" fmla="*/ 0 w 14"/>
                <a:gd name="T7" fmla="*/ 0 h 11"/>
                <a:gd name="T8" fmla="*/ 14 w 14"/>
                <a:gd name="T9" fmla="*/ 0 h 11"/>
              </a:gdLst>
              <a:ahLst/>
              <a:cxnLst>
                <a:cxn ang="0">
                  <a:pos x="T0" y="T1"/>
                </a:cxn>
                <a:cxn ang="0">
                  <a:pos x="T2" y="T3"/>
                </a:cxn>
                <a:cxn ang="0">
                  <a:pos x="T4" y="T5"/>
                </a:cxn>
                <a:cxn ang="0">
                  <a:pos x="T6" y="T7"/>
                </a:cxn>
                <a:cxn ang="0">
                  <a:pos x="T8" y="T9"/>
                </a:cxn>
              </a:cxnLst>
              <a:rect l="0" t="0" r="r" b="b"/>
              <a:pathLst>
                <a:path w="14" h="11">
                  <a:moveTo>
                    <a:pt x="14" y="0"/>
                  </a:moveTo>
                  <a:cubicBezTo>
                    <a:pt x="14" y="4"/>
                    <a:pt x="14" y="7"/>
                    <a:pt x="14" y="11"/>
                  </a:cubicBezTo>
                  <a:cubicBezTo>
                    <a:pt x="10" y="11"/>
                    <a:pt x="5" y="11"/>
                    <a:pt x="0" y="11"/>
                  </a:cubicBezTo>
                  <a:cubicBezTo>
                    <a:pt x="0" y="7"/>
                    <a:pt x="0" y="4"/>
                    <a:pt x="0" y="0"/>
                  </a:cubicBezTo>
                  <a:cubicBezTo>
                    <a:pt x="4" y="0"/>
                    <a:pt x="9" y="0"/>
                    <a:pt x="14" y="0"/>
                  </a:cubicBezTo>
                  <a:close/>
                </a:path>
              </a:pathLst>
            </a:custGeom>
            <a:solidFill>
              <a:srgbClr val="FCB41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grpSp>
      <p:grpSp>
        <p:nvGrpSpPr>
          <p:cNvPr id="47" name="Group 60"/>
          <p:cNvGrpSpPr/>
          <p:nvPr/>
        </p:nvGrpSpPr>
        <p:grpSpPr>
          <a:xfrm>
            <a:off x="4435383" y="4556015"/>
            <a:ext cx="912790" cy="789454"/>
            <a:chOff x="2257425" y="2868613"/>
            <a:chExt cx="1117600" cy="1120775"/>
          </a:xfrm>
        </p:grpSpPr>
        <p:sp>
          <p:nvSpPr>
            <p:cNvPr id="48" name="Freeform 5"/>
            <p:cNvSpPr>
              <a:spLocks noEditPoints="1"/>
            </p:cNvSpPr>
            <p:nvPr/>
          </p:nvSpPr>
          <p:spPr bwMode="auto">
            <a:xfrm>
              <a:off x="2257425" y="2868613"/>
              <a:ext cx="1117600" cy="1120775"/>
            </a:xfrm>
            <a:custGeom>
              <a:avLst/>
              <a:gdLst>
                <a:gd name="T0" fmla="*/ 320 w 349"/>
                <a:gd name="T1" fmla="*/ 91 h 350"/>
                <a:gd name="T2" fmla="*/ 337 w 349"/>
                <a:gd name="T3" fmla="*/ 115 h 350"/>
                <a:gd name="T4" fmla="*/ 323 w 349"/>
                <a:gd name="T5" fmla="*/ 133 h 350"/>
                <a:gd name="T6" fmla="*/ 318 w 349"/>
                <a:gd name="T7" fmla="*/ 157 h 350"/>
                <a:gd name="T8" fmla="*/ 338 w 349"/>
                <a:gd name="T9" fmla="*/ 177 h 350"/>
                <a:gd name="T10" fmla="*/ 344 w 349"/>
                <a:gd name="T11" fmla="*/ 208 h 350"/>
                <a:gd name="T12" fmla="*/ 322 w 349"/>
                <a:gd name="T13" fmla="*/ 217 h 350"/>
                <a:gd name="T14" fmla="*/ 306 w 349"/>
                <a:gd name="T15" fmla="*/ 236 h 350"/>
                <a:gd name="T16" fmla="*/ 317 w 349"/>
                <a:gd name="T17" fmla="*/ 260 h 350"/>
                <a:gd name="T18" fmla="*/ 307 w 349"/>
                <a:gd name="T19" fmla="*/ 286 h 350"/>
                <a:gd name="T20" fmla="*/ 279 w 349"/>
                <a:gd name="T21" fmla="*/ 283 h 350"/>
                <a:gd name="T22" fmla="*/ 258 w 349"/>
                <a:gd name="T23" fmla="*/ 294 h 350"/>
                <a:gd name="T24" fmla="*/ 256 w 349"/>
                <a:gd name="T25" fmla="*/ 321 h 350"/>
                <a:gd name="T26" fmla="*/ 233 w 349"/>
                <a:gd name="T27" fmla="*/ 337 h 350"/>
                <a:gd name="T28" fmla="*/ 212 w 349"/>
                <a:gd name="T29" fmla="*/ 322 h 350"/>
                <a:gd name="T30" fmla="*/ 187 w 349"/>
                <a:gd name="T31" fmla="*/ 320 h 350"/>
                <a:gd name="T32" fmla="*/ 171 w 349"/>
                <a:gd name="T33" fmla="*/ 343 h 350"/>
                <a:gd name="T34" fmla="*/ 140 w 349"/>
                <a:gd name="T35" fmla="*/ 346 h 350"/>
                <a:gd name="T36" fmla="*/ 133 w 349"/>
                <a:gd name="T37" fmla="*/ 324 h 350"/>
                <a:gd name="T38" fmla="*/ 113 w 349"/>
                <a:gd name="T39" fmla="*/ 308 h 350"/>
                <a:gd name="T40" fmla="*/ 87 w 349"/>
                <a:gd name="T41" fmla="*/ 321 h 350"/>
                <a:gd name="T42" fmla="*/ 61 w 349"/>
                <a:gd name="T43" fmla="*/ 307 h 350"/>
                <a:gd name="T44" fmla="*/ 65 w 349"/>
                <a:gd name="T45" fmla="*/ 283 h 350"/>
                <a:gd name="T46" fmla="*/ 53 w 349"/>
                <a:gd name="T47" fmla="*/ 258 h 350"/>
                <a:gd name="T48" fmla="*/ 28 w 349"/>
                <a:gd name="T49" fmla="*/ 255 h 350"/>
                <a:gd name="T50" fmla="*/ 8 w 349"/>
                <a:gd name="T51" fmla="*/ 233 h 350"/>
                <a:gd name="T52" fmla="*/ 25 w 349"/>
                <a:gd name="T53" fmla="*/ 211 h 350"/>
                <a:gd name="T54" fmla="*/ 28 w 349"/>
                <a:gd name="T55" fmla="*/ 189 h 350"/>
                <a:gd name="T56" fmla="*/ 7 w 349"/>
                <a:gd name="T57" fmla="*/ 170 h 350"/>
                <a:gd name="T58" fmla="*/ 2 w 349"/>
                <a:gd name="T59" fmla="*/ 142 h 350"/>
                <a:gd name="T60" fmla="*/ 28 w 349"/>
                <a:gd name="T61" fmla="*/ 131 h 350"/>
                <a:gd name="T62" fmla="*/ 41 w 349"/>
                <a:gd name="T63" fmla="*/ 113 h 350"/>
                <a:gd name="T64" fmla="*/ 29 w 349"/>
                <a:gd name="T65" fmla="*/ 88 h 350"/>
                <a:gd name="T66" fmla="*/ 39 w 349"/>
                <a:gd name="T67" fmla="*/ 62 h 350"/>
                <a:gd name="T68" fmla="*/ 66 w 349"/>
                <a:gd name="T69" fmla="*/ 65 h 350"/>
                <a:gd name="T70" fmla="*/ 79 w 349"/>
                <a:gd name="T71" fmla="*/ 62 h 350"/>
                <a:gd name="T72" fmla="*/ 97 w 349"/>
                <a:gd name="T73" fmla="*/ 17 h 350"/>
                <a:gd name="T74" fmla="*/ 124 w 349"/>
                <a:gd name="T75" fmla="*/ 13 h 350"/>
                <a:gd name="T76" fmla="*/ 148 w 349"/>
                <a:gd name="T77" fmla="*/ 31 h 350"/>
                <a:gd name="T78" fmla="*/ 172 w 349"/>
                <a:gd name="T79" fmla="*/ 21 h 350"/>
                <a:gd name="T80" fmla="*/ 187 w 349"/>
                <a:gd name="T81" fmla="*/ 0 h 350"/>
                <a:gd name="T82" fmla="*/ 214 w 349"/>
                <a:gd name="T83" fmla="*/ 11 h 350"/>
                <a:gd name="T84" fmla="*/ 225 w 349"/>
                <a:gd name="T85" fmla="*/ 38 h 350"/>
                <a:gd name="T86" fmla="*/ 248 w 349"/>
                <a:gd name="T87" fmla="*/ 40 h 350"/>
                <a:gd name="T88" fmla="*/ 273 w 349"/>
                <a:gd name="T89" fmla="*/ 31 h 350"/>
                <a:gd name="T90" fmla="*/ 288 w 349"/>
                <a:gd name="T91" fmla="*/ 55 h 350"/>
                <a:gd name="T92" fmla="*/ 283 w 349"/>
                <a:gd name="T93" fmla="*/ 76 h 350"/>
                <a:gd name="T94" fmla="*/ 301 w 349"/>
                <a:gd name="T95" fmla="*/ 94 h 350"/>
                <a:gd name="T96" fmla="*/ 62 w 349"/>
                <a:gd name="T97" fmla="*/ 174 h 350"/>
                <a:gd name="T98" fmla="*/ 285 w 349"/>
                <a:gd name="T99" fmla="*/ 17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9" h="350">
                  <a:moveTo>
                    <a:pt x="301" y="94"/>
                  </a:moveTo>
                  <a:cubicBezTo>
                    <a:pt x="308" y="93"/>
                    <a:pt x="314" y="92"/>
                    <a:pt x="320" y="91"/>
                  </a:cubicBezTo>
                  <a:cubicBezTo>
                    <a:pt x="324" y="90"/>
                    <a:pt x="328" y="92"/>
                    <a:pt x="330" y="96"/>
                  </a:cubicBezTo>
                  <a:cubicBezTo>
                    <a:pt x="332" y="102"/>
                    <a:pt x="335" y="109"/>
                    <a:pt x="337" y="115"/>
                  </a:cubicBezTo>
                  <a:cubicBezTo>
                    <a:pt x="339" y="119"/>
                    <a:pt x="337" y="122"/>
                    <a:pt x="335" y="125"/>
                  </a:cubicBezTo>
                  <a:cubicBezTo>
                    <a:pt x="331" y="128"/>
                    <a:pt x="327" y="130"/>
                    <a:pt x="323" y="133"/>
                  </a:cubicBezTo>
                  <a:cubicBezTo>
                    <a:pt x="317" y="138"/>
                    <a:pt x="316" y="141"/>
                    <a:pt x="317" y="149"/>
                  </a:cubicBezTo>
                  <a:cubicBezTo>
                    <a:pt x="318" y="151"/>
                    <a:pt x="318" y="154"/>
                    <a:pt x="318" y="157"/>
                  </a:cubicBezTo>
                  <a:cubicBezTo>
                    <a:pt x="318" y="168"/>
                    <a:pt x="324" y="173"/>
                    <a:pt x="333" y="176"/>
                  </a:cubicBezTo>
                  <a:cubicBezTo>
                    <a:pt x="335" y="176"/>
                    <a:pt x="336" y="177"/>
                    <a:pt x="338" y="177"/>
                  </a:cubicBezTo>
                  <a:cubicBezTo>
                    <a:pt x="349" y="182"/>
                    <a:pt x="347" y="184"/>
                    <a:pt x="346" y="194"/>
                  </a:cubicBezTo>
                  <a:cubicBezTo>
                    <a:pt x="346" y="199"/>
                    <a:pt x="345" y="203"/>
                    <a:pt x="344" y="208"/>
                  </a:cubicBezTo>
                  <a:cubicBezTo>
                    <a:pt x="343" y="212"/>
                    <a:pt x="340" y="215"/>
                    <a:pt x="336" y="215"/>
                  </a:cubicBezTo>
                  <a:cubicBezTo>
                    <a:pt x="331" y="216"/>
                    <a:pt x="327" y="216"/>
                    <a:pt x="322" y="217"/>
                  </a:cubicBezTo>
                  <a:cubicBezTo>
                    <a:pt x="317" y="217"/>
                    <a:pt x="313" y="220"/>
                    <a:pt x="310" y="225"/>
                  </a:cubicBezTo>
                  <a:cubicBezTo>
                    <a:pt x="309" y="229"/>
                    <a:pt x="308" y="232"/>
                    <a:pt x="306" y="236"/>
                  </a:cubicBezTo>
                  <a:cubicBezTo>
                    <a:pt x="304" y="241"/>
                    <a:pt x="305" y="245"/>
                    <a:pt x="308" y="249"/>
                  </a:cubicBezTo>
                  <a:cubicBezTo>
                    <a:pt x="311" y="253"/>
                    <a:pt x="314" y="256"/>
                    <a:pt x="317" y="260"/>
                  </a:cubicBezTo>
                  <a:cubicBezTo>
                    <a:pt x="321" y="265"/>
                    <a:pt x="321" y="269"/>
                    <a:pt x="317" y="274"/>
                  </a:cubicBezTo>
                  <a:cubicBezTo>
                    <a:pt x="313" y="278"/>
                    <a:pt x="310" y="282"/>
                    <a:pt x="307" y="286"/>
                  </a:cubicBezTo>
                  <a:cubicBezTo>
                    <a:pt x="302" y="292"/>
                    <a:pt x="299" y="292"/>
                    <a:pt x="293" y="289"/>
                  </a:cubicBezTo>
                  <a:cubicBezTo>
                    <a:pt x="288" y="287"/>
                    <a:pt x="284" y="285"/>
                    <a:pt x="279" y="283"/>
                  </a:cubicBezTo>
                  <a:cubicBezTo>
                    <a:pt x="275" y="282"/>
                    <a:pt x="271" y="284"/>
                    <a:pt x="268" y="286"/>
                  </a:cubicBezTo>
                  <a:cubicBezTo>
                    <a:pt x="264" y="289"/>
                    <a:pt x="261" y="291"/>
                    <a:pt x="258" y="294"/>
                  </a:cubicBezTo>
                  <a:cubicBezTo>
                    <a:pt x="254" y="297"/>
                    <a:pt x="253" y="301"/>
                    <a:pt x="254" y="306"/>
                  </a:cubicBezTo>
                  <a:cubicBezTo>
                    <a:pt x="255" y="311"/>
                    <a:pt x="255" y="316"/>
                    <a:pt x="256" y="321"/>
                  </a:cubicBezTo>
                  <a:cubicBezTo>
                    <a:pt x="256" y="326"/>
                    <a:pt x="254" y="329"/>
                    <a:pt x="251" y="330"/>
                  </a:cubicBezTo>
                  <a:cubicBezTo>
                    <a:pt x="245" y="333"/>
                    <a:pt x="239" y="335"/>
                    <a:pt x="233" y="337"/>
                  </a:cubicBezTo>
                  <a:cubicBezTo>
                    <a:pt x="227" y="339"/>
                    <a:pt x="224" y="338"/>
                    <a:pt x="220" y="333"/>
                  </a:cubicBezTo>
                  <a:cubicBezTo>
                    <a:pt x="218" y="329"/>
                    <a:pt x="215" y="325"/>
                    <a:pt x="212" y="322"/>
                  </a:cubicBezTo>
                  <a:cubicBezTo>
                    <a:pt x="209" y="318"/>
                    <a:pt x="205" y="317"/>
                    <a:pt x="201" y="318"/>
                  </a:cubicBezTo>
                  <a:cubicBezTo>
                    <a:pt x="196" y="318"/>
                    <a:pt x="192" y="319"/>
                    <a:pt x="187" y="320"/>
                  </a:cubicBezTo>
                  <a:cubicBezTo>
                    <a:pt x="182" y="321"/>
                    <a:pt x="179" y="324"/>
                    <a:pt x="177" y="328"/>
                  </a:cubicBezTo>
                  <a:cubicBezTo>
                    <a:pt x="175" y="333"/>
                    <a:pt x="173" y="338"/>
                    <a:pt x="171" y="343"/>
                  </a:cubicBezTo>
                  <a:cubicBezTo>
                    <a:pt x="169" y="347"/>
                    <a:pt x="167" y="350"/>
                    <a:pt x="162" y="349"/>
                  </a:cubicBezTo>
                  <a:cubicBezTo>
                    <a:pt x="155" y="348"/>
                    <a:pt x="147" y="348"/>
                    <a:pt x="140" y="346"/>
                  </a:cubicBezTo>
                  <a:cubicBezTo>
                    <a:pt x="137" y="345"/>
                    <a:pt x="135" y="341"/>
                    <a:pt x="134" y="338"/>
                  </a:cubicBezTo>
                  <a:cubicBezTo>
                    <a:pt x="133" y="333"/>
                    <a:pt x="133" y="328"/>
                    <a:pt x="133" y="324"/>
                  </a:cubicBezTo>
                  <a:cubicBezTo>
                    <a:pt x="132" y="318"/>
                    <a:pt x="129" y="313"/>
                    <a:pt x="123" y="312"/>
                  </a:cubicBezTo>
                  <a:cubicBezTo>
                    <a:pt x="119" y="310"/>
                    <a:pt x="116" y="309"/>
                    <a:pt x="113" y="308"/>
                  </a:cubicBezTo>
                  <a:cubicBezTo>
                    <a:pt x="108" y="306"/>
                    <a:pt x="104" y="307"/>
                    <a:pt x="101" y="310"/>
                  </a:cubicBezTo>
                  <a:cubicBezTo>
                    <a:pt x="96" y="314"/>
                    <a:pt x="92" y="317"/>
                    <a:pt x="87" y="321"/>
                  </a:cubicBezTo>
                  <a:cubicBezTo>
                    <a:pt x="84" y="323"/>
                    <a:pt x="81" y="323"/>
                    <a:pt x="78" y="320"/>
                  </a:cubicBezTo>
                  <a:cubicBezTo>
                    <a:pt x="72" y="316"/>
                    <a:pt x="66" y="312"/>
                    <a:pt x="61" y="307"/>
                  </a:cubicBezTo>
                  <a:cubicBezTo>
                    <a:pt x="57" y="304"/>
                    <a:pt x="58" y="299"/>
                    <a:pt x="60" y="295"/>
                  </a:cubicBezTo>
                  <a:cubicBezTo>
                    <a:pt x="62" y="291"/>
                    <a:pt x="63" y="287"/>
                    <a:pt x="65" y="283"/>
                  </a:cubicBezTo>
                  <a:cubicBezTo>
                    <a:pt x="67" y="278"/>
                    <a:pt x="66" y="274"/>
                    <a:pt x="64" y="271"/>
                  </a:cubicBezTo>
                  <a:cubicBezTo>
                    <a:pt x="60" y="266"/>
                    <a:pt x="57" y="262"/>
                    <a:pt x="53" y="258"/>
                  </a:cubicBezTo>
                  <a:cubicBezTo>
                    <a:pt x="51" y="254"/>
                    <a:pt x="47" y="253"/>
                    <a:pt x="43" y="253"/>
                  </a:cubicBezTo>
                  <a:cubicBezTo>
                    <a:pt x="38" y="254"/>
                    <a:pt x="33" y="254"/>
                    <a:pt x="28" y="255"/>
                  </a:cubicBezTo>
                  <a:cubicBezTo>
                    <a:pt x="22" y="257"/>
                    <a:pt x="18" y="255"/>
                    <a:pt x="15" y="249"/>
                  </a:cubicBezTo>
                  <a:cubicBezTo>
                    <a:pt x="13" y="244"/>
                    <a:pt x="10" y="239"/>
                    <a:pt x="8" y="233"/>
                  </a:cubicBezTo>
                  <a:cubicBezTo>
                    <a:pt x="6" y="229"/>
                    <a:pt x="7" y="225"/>
                    <a:pt x="11" y="222"/>
                  </a:cubicBezTo>
                  <a:cubicBezTo>
                    <a:pt x="15" y="218"/>
                    <a:pt x="20" y="214"/>
                    <a:pt x="25" y="211"/>
                  </a:cubicBezTo>
                  <a:cubicBezTo>
                    <a:pt x="29" y="208"/>
                    <a:pt x="30" y="204"/>
                    <a:pt x="30" y="199"/>
                  </a:cubicBezTo>
                  <a:cubicBezTo>
                    <a:pt x="29" y="195"/>
                    <a:pt x="28" y="192"/>
                    <a:pt x="28" y="189"/>
                  </a:cubicBezTo>
                  <a:cubicBezTo>
                    <a:pt x="28" y="180"/>
                    <a:pt x="23" y="176"/>
                    <a:pt x="16" y="174"/>
                  </a:cubicBezTo>
                  <a:cubicBezTo>
                    <a:pt x="13" y="173"/>
                    <a:pt x="10" y="171"/>
                    <a:pt x="7" y="170"/>
                  </a:cubicBezTo>
                  <a:cubicBezTo>
                    <a:pt x="2" y="169"/>
                    <a:pt x="0" y="166"/>
                    <a:pt x="0" y="162"/>
                  </a:cubicBezTo>
                  <a:cubicBezTo>
                    <a:pt x="1" y="155"/>
                    <a:pt x="1" y="149"/>
                    <a:pt x="2" y="142"/>
                  </a:cubicBezTo>
                  <a:cubicBezTo>
                    <a:pt x="2" y="136"/>
                    <a:pt x="5" y="134"/>
                    <a:pt x="11" y="133"/>
                  </a:cubicBezTo>
                  <a:cubicBezTo>
                    <a:pt x="17" y="132"/>
                    <a:pt x="23" y="132"/>
                    <a:pt x="28" y="131"/>
                  </a:cubicBezTo>
                  <a:cubicBezTo>
                    <a:pt x="32" y="130"/>
                    <a:pt x="35" y="128"/>
                    <a:pt x="36" y="124"/>
                  </a:cubicBezTo>
                  <a:cubicBezTo>
                    <a:pt x="38" y="120"/>
                    <a:pt x="40" y="117"/>
                    <a:pt x="41" y="113"/>
                  </a:cubicBezTo>
                  <a:cubicBezTo>
                    <a:pt x="42" y="109"/>
                    <a:pt x="42" y="105"/>
                    <a:pt x="39" y="101"/>
                  </a:cubicBezTo>
                  <a:cubicBezTo>
                    <a:pt x="36" y="97"/>
                    <a:pt x="32" y="93"/>
                    <a:pt x="29" y="88"/>
                  </a:cubicBezTo>
                  <a:cubicBezTo>
                    <a:pt x="26" y="84"/>
                    <a:pt x="26" y="80"/>
                    <a:pt x="29" y="76"/>
                  </a:cubicBezTo>
                  <a:cubicBezTo>
                    <a:pt x="32" y="71"/>
                    <a:pt x="36" y="66"/>
                    <a:pt x="39" y="62"/>
                  </a:cubicBezTo>
                  <a:cubicBezTo>
                    <a:pt x="42" y="57"/>
                    <a:pt x="46" y="56"/>
                    <a:pt x="52" y="58"/>
                  </a:cubicBezTo>
                  <a:cubicBezTo>
                    <a:pt x="57" y="60"/>
                    <a:pt x="62" y="62"/>
                    <a:pt x="66" y="65"/>
                  </a:cubicBezTo>
                  <a:cubicBezTo>
                    <a:pt x="70" y="67"/>
                    <a:pt x="74" y="66"/>
                    <a:pt x="77" y="64"/>
                  </a:cubicBezTo>
                  <a:cubicBezTo>
                    <a:pt x="78" y="63"/>
                    <a:pt x="79" y="63"/>
                    <a:pt x="79" y="62"/>
                  </a:cubicBezTo>
                  <a:cubicBezTo>
                    <a:pt x="94" y="51"/>
                    <a:pt x="94" y="51"/>
                    <a:pt x="90" y="30"/>
                  </a:cubicBezTo>
                  <a:cubicBezTo>
                    <a:pt x="89" y="23"/>
                    <a:pt x="91" y="20"/>
                    <a:pt x="97" y="17"/>
                  </a:cubicBezTo>
                  <a:cubicBezTo>
                    <a:pt x="102" y="15"/>
                    <a:pt x="107" y="13"/>
                    <a:pt x="112" y="11"/>
                  </a:cubicBezTo>
                  <a:cubicBezTo>
                    <a:pt x="117" y="8"/>
                    <a:pt x="120" y="9"/>
                    <a:pt x="124" y="13"/>
                  </a:cubicBezTo>
                  <a:cubicBezTo>
                    <a:pt x="127" y="17"/>
                    <a:pt x="130" y="22"/>
                    <a:pt x="133" y="26"/>
                  </a:cubicBezTo>
                  <a:cubicBezTo>
                    <a:pt x="138" y="31"/>
                    <a:pt x="142" y="32"/>
                    <a:pt x="148" y="31"/>
                  </a:cubicBezTo>
                  <a:cubicBezTo>
                    <a:pt x="152" y="29"/>
                    <a:pt x="156" y="29"/>
                    <a:pt x="160" y="29"/>
                  </a:cubicBezTo>
                  <a:cubicBezTo>
                    <a:pt x="166" y="28"/>
                    <a:pt x="170" y="26"/>
                    <a:pt x="172" y="21"/>
                  </a:cubicBezTo>
                  <a:cubicBezTo>
                    <a:pt x="173" y="16"/>
                    <a:pt x="175" y="11"/>
                    <a:pt x="177" y="6"/>
                  </a:cubicBezTo>
                  <a:cubicBezTo>
                    <a:pt x="179" y="2"/>
                    <a:pt x="182" y="0"/>
                    <a:pt x="187" y="0"/>
                  </a:cubicBezTo>
                  <a:cubicBezTo>
                    <a:pt x="194" y="1"/>
                    <a:pt x="201" y="2"/>
                    <a:pt x="208" y="3"/>
                  </a:cubicBezTo>
                  <a:cubicBezTo>
                    <a:pt x="212" y="3"/>
                    <a:pt x="214" y="6"/>
                    <a:pt x="214" y="11"/>
                  </a:cubicBezTo>
                  <a:cubicBezTo>
                    <a:pt x="215" y="17"/>
                    <a:pt x="216" y="23"/>
                    <a:pt x="217" y="29"/>
                  </a:cubicBezTo>
                  <a:cubicBezTo>
                    <a:pt x="218" y="34"/>
                    <a:pt x="221" y="36"/>
                    <a:pt x="225" y="38"/>
                  </a:cubicBezTo>
                  <a:cubicBezTo>
                    <a:pt x="228" y="39"/>
                    <a:pt x="231" y="40"/>
                    <a:pt x="234" y="41"/>
                  </a:cubicBezTo>
                  <a:cubicBezTo>
                    <a:pt x="239" y="45"/>
                    <a:pt x="244" y="43"/>
                    <a:pt x="248" y="40"/>
                  </a:cubicBezTo>
                  <a:cubicBezTo>
                    <a:pt x="252" y="37"/>
                    <a:pt x="256" y="34"/>
                    <a:pt x="259" y="31"/>
                  </a:cubicBezTo>
                  <a:cubicBezTo>
                    <a:pt x="264" y="27"/>
                    <a:pt x="268" y="27"/>
                    <a:pt x="273" y="31"/>
                  </a:cubicBezTo>
                  <a:cubicBezTo>
                    <a:pt x="277" y="34"/>
                    <a:pt x="281" y="37"/>
                    <a:pt x="285" y="41"/>
                  </a:cubicBezTo>
                  <a:cubicBezTo>
                    <a:pt x="290" y="45"/>
                    <a:pt x="291" y="49"/>
                    <a:pt x="288" y="55"/>
                  </a:cubicBezTo>
                  <a:cubicBezTo>
                    <a:pt x="286" y="59"/>
                    <a:pt x="284" y="64"/>
                    <a:pt x="283" y="68"/>
                  </a:cubicBezTo>
                  <a:cubicBezTo>
                    <a:pt x="282" y="71"/>
                    <a:pt x="282" y="74"/>
                    <a:pt x="283" y="76"/>
                  </a:cubicBezTo>
                  <a:cubicBezTo>
                    <a:pt x="286" y="81"/>
                    <a:pt x="290" y="86"/>
                    <a:pt x="295" y="91"/>
                  </a:cubicBezTo>
                  <a:cubicBezTo>
                    <a:pt x="296" y="93"/>
                    <a:pt x="299" y="93"/>
                    <a:pt x="301" y="94"/>
                  </a:cubicBezTo>
                  <a:close/>
                  <a:moveTo>
                    <a:pt x="174" y="63"/>
                  </a:moveTo>
                  <a:cubicBezTo>
                    <a:pt x="112" y="63"/>
                    <a:pt x="62" y="113"/>
                    <a:pt x="62" y="174"/>
                  </a:cubicBezTo>
                  <a:cubicBezTo>
                    <a:pt x="62" y="236"/>
                    <a:pt x="112" y="285"/>
                    <a:pt x="173" y="286"/>
                  </a:cubicBezTo>
                  <a:cubicBezTo>
                    <a:pt x="235" y="286"/>
                    <a:pt x="285" y="236"/>
                    <a:pt x="285" y="174"/>
                  </a:cubicBezTo>
                  <a:cubicBezTo>
                    <a:pt x="285" y="112"/>
                    <a:pt x="234" y="63"/>
                    <a:pt x="174" y="63"/>
                  </a:cubicBezTo>
                  <a:close/>
                </a:path>
              </a:pathLst>
            </a:custGeom>
            <a:solidFill>
              <a:srgbClr val="282F3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sp>
          <p:nvSpPr>
            <p:cNvPr id="49" name="Freeform 6"/>
            <p:cNvSpPr>
              <a:spLocks noEditPoints="1"/>
            </p:cNvSpPr>
            <p:nvPr/>
          </p:nvSpPr>
          <p:spPr bwMode="auto">
            <a:xfrm>
              <a:off x="2455863" y="3070226"/>
              <a:ext cx="714375" cy="714375"/>
            </a:xfrm>
            <a:custGeom>
              <a:avLst/>
              <a:gdLst>
                <a:gd name="T0" fmla="*/ 112 w 223"/>
                <a:gd name="T1" fmla="*/ 0 h 223"/>
                <a:gd name="T2" fmla="*/ 223 w 223"/>
                <a:gd name="T3" fmla="*/ 111 h 223"/>
                <a:gd name="T4" fmla="*/ 111 w 223"/>
                <a:gd name="T5" fmla="*/ 223 h 223"/>
                <a:gd name="T6" fmla="*/ 0 w 223"/>
                <a:gd name="T7" fmla="*/ 111 h 223"/>
                <a:gd name="T8" fmla="*/ 112 w 223"/>
                <a:gd name="T9" fmla="*/ 0 h 223"/>
                <a:gd name="T10" fmla="*/ 112 w 223"/>
                <a:gd name="T11" fmla="*/ 196 h 223"/>
                <a:gd name="T12" fmla="*/ 111 w 223"/>
                <a:gd name="T13" fmla="*/ 197 h 223"/>
                <a:gd name="T14" fmla="*/ 109 w 223"/>
                <a:gd name="T15" fmla="*/ 192 h 223"/>
                <a:gd name="T16" fmla="*/ 102 w 223"/>
                <a:gd name="T17" fmla="*/ 172 h 223"/>
                <a:gd name="T18" fmla="*/ 89 w 223"/>
                <a:gd name="T19" fmla="*/ 129 h 223"/>
                <a:gd name="T20" fmla="*/ 81 w 223"/>
                <a:gd name="T21" fmla="*/ 125 h 223"/>
                <a:gd name="T22" fmla="*/ 72 w 223"/>
                <a:gd name="T23" fmla="*/ 128 h 223"/>
                <a:gd name="T24" fmla="*/ 57 w 223"/>
                <a:gd name="T25" fmla="*/ 133 h 223"/>
                <a:gd name="T26" fmla="*/ 46 w 223"/>
                <a:gd name="T27" fmla="*/ 146 h 223"/>
                <a:gd name="T28" fmla="*/ 43 w 223"/>
                <a:gd name="T29" fmla="*/ 175 h 223"/>
                <a:gd name="T30" fmla="*/ 45 w 223"/>
                <a:gd name="T31" fmla="*/ 182 h 223"/>
                <a:gd name="T32" fmla="*/ 132 w 223"/>
                <a:gd name="T33" fmla="*/ 206 h 223"/>
                <a:gd name="T34" fmla="*/ 177 w 223"/>
                <a:gd name="T35" fmla="*/ 181 h 223"/>
                <a:gd name="T36" fmla="*/ 180 w 223"/>
                <a:gd name="T37" fmla="*/ 176 h 223"/>
                <a:gd name="T38" fmla="*/ 175 w 223"/>
                <a:gd name="T39" fmla="*/ 144 h 223"/>
                <a:gd name="T40" fmla="*/ 165 w 223"/>
                <a:gd name="T41" fmla="*/ 133 h 223"/>
                <a:gd name="T42" fmla="*/ 153 w 223"/>
                <a:gd name="T43" fmla="*/ 128 h 223"/>
                <a:gd name="T44" fmla="*/ 136 w 223"/>
                <a:gd name="T45" fmla="*/ 123 h 223"/>
                <a:gd name="T46" fmla="*/ 112 w 223"/>
                <a:gd name="T47" fmla="*/ 196 h 223"/>
                <a:gd name="T48" fmla="*/ 111 w 223"/>
                <a:gd name="T49" fmla="*/ 31 h 223"/>
                <a:gd name="T50" fmla="*/ 96 w 223"/>
                <a:gd name="T51" fmla="*/ 34 h 223"/>
                <a:gd name="T52" fmla="*/ 79 w 223"/>
                <a:gd name="T53" fmla="*/ 54 h 223"/>
                <a:gd name="T54" fmla="*/ 76 w 223"/>
                <a:gd name="T55" fmla="*/ 60 h 223"/>
                <a:gd name="T56" fmla="*/ 68 w 223"/>
                <a:gd name="T57" fmla="*/ 75 h 223"/>
                <a:gd name="T58" fmla="*/ 77 w 223"/>
                <a:gd name="T59" fmla="*/ 87 h 223"/>
                <a:gd name="T60" fmla="*/ 82 w 223"/>
                <a:gd name="T61" fmla="*/ 91 h 223"/>
                <a:gd name="T62" fmla="*/ 92 w 223"/>
                <a:gd name="T63" fmla="*/ 108 h 223"/>
                <a:gd name="T64" fmla="*/ 131 w 223"/>
                <a:gd name="T65" fmla="*/ 107 h 223"/>
                <a:gd name="T66" fmla="*/ 141 w 223"/>
                <a:gd name="T67" fmla="*/ 90 h 223"/>
                <a:gd name="T68" fmla="*/ 144 w 223"/>
                <a:gd name="T69" fmla="*/ 87 h 223"/>
                <a:gd name="T70" fmla="*/ 150 w 223"/>
                <a:gd name="T71" fmla="*/ 63 h 223"/>
                <a:gd name="T72" fmla="*/ 142 w 223"/>
                <a:gd name="T73" fmla="*/ 48 h 223"/>
                <a:gd name="T74" fmla="*/ 139 w 223"/>
                <a:gd name="T75" fmla="*/ 44 h 223"/>
                <a:gd name="T76" fmla="*/ 111 w 223"/>
                <a:gd name="T77" fmla="*/ 31 h 223"/>
                <a:gd name="T78" fmla="*/ 107 w 223"/>
                <a:gd name="T79" fmla="*/ 143 h 223"/>
                <a:gd name="T80" fmla="*/ 111 w 223"/>
                <a:gd name="T81" fmla="*/ 179 h 223"/>
                <a:gd name="T82" fmla="*/ 115 w 223"/>
                <a:gd name="T83" fmla="*/ 143 h 223"/>
                <a:gd name="T84" fmla="*/ 107 w 223"/>
                <a:gd name="T85" fmla="*/ 143 h 223"/>
                <a:gd name="T86" fmla="*/ 118 w 223"/>
                <a:gd name="T87" fmla="*/ 127 h 223"/>
                <a:gd name="T88" fmla="*/ 104 w 223"/>
                <a:gd name="T89" fmla="*/ 127 h 223"/>
                <a:gd name="T90" fmla="*/ 104 w 223"/>
                <a:gd name="T91" fmla="*/ 138 h 223"/>
                <a:gd name="T92" fmla="*/ 118 w 223"/>
                <a:gd name="T93" fmla="*/ 138 h 223"/>
                <a:gd name="T94" fmla="*/ 118 w 223"/>
                <a:gd name="T95" fmla="*/ 12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3" h="223">
                  <a:moveTo>
                    <a:pt x="112" y="0"/>
                  </a:moveTo>
                  <a:cubicBezTo>
                    <a:pt x="172" y="0"/>
                    <a:pt x="223" y="49"/>
                    <a:pt x="223" y="111"/>
                  </a:cubicBezTo>
                  <a:cubicBezTo>
                    <a:pt x="223" y="173"/>
                    <a:pt x="173" y="223"/>
                    <a:pt x="111" y="223"/>
                  </a:cubicBezTo>
                  <a:cubicBezTo>
                    <a:pt x="50" y="222"/>
                    <a:pt x="0" y="173"/>
                    <a:pt x="0" y="111"/>
                  </a:cubicBezTo>
                  <a:cubicBezTo>
                    <a:pt x="0" y="50"/>
                    <a:pt x="50" y="0"/>
                    <a:pt x="112" y="0"/>
                  </a:cubicBezTo>
                  <a:close/>
                  <a:moveTo>
                    <a:pt x="112" y="196"/>
                  </a:moveTo>
                  <a:cubicBezTo>
                    <a:pt x="112" y="197"/>
                    <a:pt x="111" y="197"/>
                    <a:pt x="111" y="197"/>
                  </a:cubicBezTo>
                  <a:cubicBezTo>
                    <a:pt x="110" y="195"/>
                    <a:pt x="110" y="194"/>
                    <a:pt x="109" y="192"/>
                  </a:cubicBezTo>
                  <a:cubicBezTo>
                    <a:pt x="107" y="185"/>
                    <a:pt x="105" y="178"/>
                    <a:pt x="102" y="172"/>
                  </a:cubicBezTo>
                  <a:cubicBezTo>
                    <a:pt x="98" y="157"/>
                    <a:pt x="93" y="143"/>
                    <a:pt x="89" y="129"/>
                  </a:cubicBezTo>
                  <a:cubicBezTo>
                    <a:pt x="87" y="124"/>
                    <a:pt x="87" y="123"/>
                    <a:pt x="81" y="125"/>
                  </a:cubicBezTo>
                  <a:cubicBezTo>
                    <a:pt x="78" y="126"/>
                    <a:pt x="75" y="127"/>
                    <a:pt x="72" y="128"/>
                  </a:cubicBezTo>
                  <a:cubicBezTo>
                    <a:pt x="67" y="130"/>
                    <a:pt x="62" y="131"/>
                    <a:pt x="57" y="133"/>
                  </a:cubicBezTo>
                  <a:cubicBezTo>
                    <a:pt x="51" y="135"/>
                    <a:pt x="47" y="140"/>
                    <a:pt x="46" y="146"/>
                  </a:cubicBezTo>
                  <a:cubicBezTo>
                    <a:pt x="45" y="156"/>
                    <a:pt x="43" y="166"/>
                    <a:pt x="43" y="175"/>
                  </a:cubicBezTo>
                  <a:cubicBezTo>
                    <a:pt x="42" y="178"/>
                    <a:pt x="44" y="181"/>
                    <a:pt x="45" y="182"/>
                  </a:cubicBezTo>
                  <a:cubicBezTo>
                    <a:pt x="70" y="205"/>
                    <a:pt x="99" y="213"/>
                    <a:pt x="132" y="206"/>
                  </a:cubicBezTo>
                  <a:cubicBezTo>
                    <a:pt x="150" y="202"/>
                    <a:pt x="164" y="193"/>
                    <a:pt x="177" y="181"/>
                  </a:cubicBezTo>
                  <a:cubicBezTo>
                    <a:pt x="179" y="180"/>
                    <a:pt x="180" y="178"/>
                    <a:pt x="180" y="176"/>
                  </a:cubicBezTo>
                  <a:cubicBezTo>
                    <a:pt x="179" y="165"/>
                    <a:pt x="177" y="154"/>
                    <a:pt x="175" y="144"/>
                  </a:cubicBezTo>
                  <a:cubicBezTo>
                    <a:pt x="174" y="139"/>
                    <a:pt x="170" y="135"/>
                    <a:pt x="165" y="133"/>
                  </a:cubicBezTo>
                  <a:cubicBezTo>
                    <a:pt x="161" y="131"/>
                    <a:pt x="157" y="130"/>
                    <a:pt x="153" y="128"/>
                  </a:cubicBezTo>
                  <a:cubicBezTo>
                    <a:pt x="147" y="126"/>
                    <a:pt x="142" y="125"/>
                    <a:pt x="136" y="123"/>
                  </a:cubicBezTo>
                  <a:cubicBezTo>
                    <a:pt x="128" y="148"/>
                    <a:pt x="120" y="172"/>
                    <a:pt x="112" y="196"/>
                  </a:cubicBezTo>
                  <a:close/>
                  <a:moveTo>
                    <a:pt x="111" y="31"/>
                  </a:moveTo>
                  <a:cubicBezTo>
                    <a:pt x="106" y="32"/>
                    <a:pt x="101" y="33"/>
                    <a:pt x="96" y="34"/>
                  </a:cubicBezTo>
                  <a:cubicBezTo>
                    <a:pt x="86" y="37"/>
                    <a:pt x="82" y="45"/>
                    <a:pt x="79" y="54"/>
                  </a:cubicBezTo>
                  <a:cubicBezTo>
                    <a:pt x="79" y="56"/>
                    <a:pt x="78" y="59"/>
                    <a:pt x="76" y="60"/>
                  </a:cubicBezTo>
                  <a:cubicBezTo>
                    <a:pt x="69" y="64"/>
                    <a:pt x="67" y="68"/>
                    <a:pt x="68" y="75"/>
                  </a:cubicBezTo>
                  <a:cubicBezTo>
                    <a:pt x="69" y="81"/>
                    <a:pt x="71" y="86"/>
                    <a:pt x="77" y="87"/>
                  </a:cubicBezTo>
                  <a:cubicBezTo>
                    <a:pt x="80" y="87"/>
                    <a:pt x="82" y="89"/>
                    <a:pt x="82" y="91"/>
                  </a:cubicBezTo>
                  <a:cubicBezTo>
                    <a:pt x="84" y="98"/>
                    <a:pt x="88" y="103"/>
                    <a:pt x="92" y="108"/>
                  </a:cubicBezTo>
                  <a:cubicBezTo>
                    <a:pt x="105" y="122"/>
                    <a:pt x="119" y="121"/>
                    <a:pt x="131" y="107"/>
                  </a:cubicBezTo>
                  <a:cubicBezTo>
                    <a:pt x="135" y="102"/>
                    <a:pt x="137" y="96"/>
                    <a:pt x="141" y="90"/>
                  </a:cubicBezTo>
                  <a:cubicBezTo>
                    <a:pt x="142" y="89"/>
                    <a:pt x="143" y="88"/>
                    <a:pt x="144" y="87"/>
                  </a:cubicBezTo>
                  <a:cubicBezTo>
                    <a:pt x="153" y="84"/>
                    <a:pt x="158" y="69"/>
                    <a:pt x="150" y="63"/>
                  </a:cubicBezTo>
                  <a:cubicBezTo>
                    <a:pt x="145" y="59"/>
                    <a:pt x="144" y="54"/>
                    <a:pt x="142" y="48"/>
                  </a:cubicBezTo>
                  <a:cubicBezTo>
                    <a:pt x="141" y="47"/>
                    <a:pt x="140" y="45"/>
                    <a:pt x="139" y="44"/>
                  </a:cubicBezTo>
                  <a:cubicBezTo>
                    <a:pt x="133" y="34"/>
                    <a:pt x="123" y="31"/>
                    <a:pt x="111" y="31"/>
                  </a:cubicBezTo>
                  <a:close/>
                  <a:moveTo>
                    <a:pt x="107" y="143"/>
                  </a:moveTo>
                  <a:cubicBezTo>
                    <a:pt x="101" y="156"/>
                    <a:pt x="106" y="167"/>
                    <a:pt x="111" y="179"/>
                  </a:cubicBezTo>
                  <a:cubicBezTo>
                    <a:pt x="117" y="167"/>
                    <a:pt x="120" y="155"/>
                    <a:pt x="115" y="143"/>
                  </a:cubicBezTo>
                  <a:cubicBezTo>
                    <a:pt x="112" y="143"/>
                    <a:pt x="109" y="143"/>
                    <a:pt x="107" y="143"/>
                  </a:cubicBezTo>
                  <a:close/>
                  <a:moveTo>
                    <a:pt x="118" y="127"/>
                  </a:moveTo>
                  <a:cubicBezTo>
                    <a:pt x="113" y="127"/>
                    <a:pt x="108" y="127"/>
                    <a:pt x="104" y="127"/>
                  </a:cubicBezTo>
                  <a:cubicBezTo>
                    <a:pt x="104" y="131"/>
                    <a:pt x="104" y="134"/>
                    <a:pt x="104" y="138"/>
                  </a:cubicBezTo>
                  <a:cubicBezTo>
                    <a:pt x="109" y="138"/>
                    <a:pt x="114" y="138"/>
                    <a:pt x="118" y="138"/>
                  </a:cubicBezTo>
                  <a:cubicBezTo>
                    <a:pt x="118" y="134"/>
                    <a:pt x="118" y="131"/>
                    <a:pt x="118" y="12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sp>
          <p:nvSpPr>
            <p:cNvPr id="50" name="Freeform 7"/>
            <p:cNvSpPr>
              <a:spLocks/>
            </p:cNvSpPr>
            <p:nvPr/>
          </p:nvSpPr>
          <p:spPr bwMode="auto">
            <a:xfrm>
              <a:off x="2590800" y="3460751"/>
              <a:ext cx="441325" cy="288925"/>
            </a:xfrm>
            <a:custGeom>
              <a:avLst/>
              <a:gdLst>
                <a:gd name="T0" fmla="*/ 70 w 138"/>
                <a:gd name="T1" fmla="*/ 73 h 90"/>
                <a:gd name="T2" fmla="*/ 94 w 138"/>
                <a:gd name="T3" fmla="*/ 0 h 90"/>
                <a:gd name="T4" fmla="*/ 111 w 138"/>
                <a:gd name="T5" fmla="*/ 5 h 90"/>
                <a:gd name="T6" fmla="*/ 123 w 138"/>
                <a:gd name="T7" fmla="*/ 10 h 90"/>
                <a:gd name="T8" fmla="*/ 133 w 138"/>
                <a:gd name="T9" fmla="*/ 21 h 90"/>
                <a:gd name="T10" fmla="*/ 138 w 138"/>
                <a:gd name="T11" fmla="*/ 53 h 90"/>
                <a:gd name="T12" fmla="*/ 135 w 138"/>
                <a:gd name="T13" fmla="*/ 58 h 90"/>
                <a:gd name="T14" fmla="*/ 90 w 138"/>
                <a:gd name="T15" fmla="*/ 83 h 90"/>
                <a:gd name="T16" fmla="*/ 3 w 138"/>
                <a:gd name="T17" fmla="*/ 59 h 90"/>
                <a:gd name="T18" fmla="*/ 1 w 138"/>
                <a:gd name="T19" fmla="*/ 52 h 90"/>
                <a:gd name="T20" fmla="*/ 4 w 138"/>
                <a:gd name="T21" fmla="*/ 23 h 90"/>
                <a:gd name="T22" fmla="*/ 15 w 138"/>
                <a:gd name="T23" fmla="*/ 10 h 90"/>
                <a:gd name="T24" fmla="*/ 30 w 138"/>
                <a:gd name="T25" fmla="*/ 5 h 90"/>
                <a:gd name="T26" fmla="*/ 39 w 138"/>
                <a:gd name="T27" fmla="*/ 2 h 90"/>
                <a:gd name="T28" fmla="*/ 47 w 138"/>
                <a:gd name="T29" fmla="*/ 6 h 90"/>
                <a:gd name="T30" fmla="*/ 60 w 138"/>
                <a:gd name="T31" fmla="*/ 49 h 90"/>
                <a:gd name="T32" fmla="*/ 67 w 138"/>
                <a:gd name="T33" fmla="*/ 69 h 90"/>
                <a:gd name="T34" fmla="*/ 69 w 138"/>
                <a:gd name="T35" fmla="*/ 74 h 90"/>
                <a:gd name="T36" fmla="*/ 70 w 138"/>
                <a:gd name="T37" fmla="*/ 7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0">
                  <a:moveTo>
                    <a:pt x="70" y="73"/>
                  </a:moveTo>
                  <a:cubicBezTo>
                    <a:pt x="78" y="49"/>
                    <a:pt x="86" y="25"/>
                    <a:pt x="94" y="0"/>
                  </a:cubicBezTo>
                  <a:cubicBezTo>
                    <a:pt x="100" y="2"/>
                    <a:pt x="105" y="3"/>
                    <a:pt x="111" y="5"/>
                  </a:cubicBezTo>
                  <a:cubicBezTo>
                    <a:pt x="115" y="7"/>
                    <a:pt x="119" y="8"/>
                    <a:pt x="123" y="10"/>
                  </a:cubicBezTo>
                  <a:cubicBezTo>
                    <a:pt x="128" y="12"/>
                    <a:pt x="132" y="16"/>
                    <a:pt x="133" y="21"/>
                  </a:cubicBezTo>
                  <a:cubicBezTo>
                    <a:pt x="135" y="31"/>
                    <a:pt x="137" y="42"/>
                    <a:pt x="138" y="53"/>
                  </a:cubicBezTo>
                  <a:cubicBezTo>
                    <a:pt x="138" y="55"/>
                    <a:pt x="137" y="57"/>
                    <a:pt x="135" y="58"/>
                  </a:cubicBezTo>
                  <a:cubicBezTo>
                    <a:pt x="122" y="70"/>
                    <a:pt x="108" y="79"/>
                    <a:pt x="90" y="83"/>
                  </a:cubicBezTo>
                  <a:cubicBezTo>
                    <a:pt x="57" y="90"/>
                    <a:pt x="28" y="82"/>
                    <a:pt x="3" y="59"/>
                  </a:cubicBezTo>
                  <a:cubicBezTo>
                    <a:pt x="2" y="58"/>
                    <a:pt x="0" y="55"/>
                    <a:pt x="1" y="52"/>
                  </a:cubicBezTo>
                  <a:cubicBezTo>
                    <a:pt x="1" y="43"/>
                    <a:pt x="3" y="33"/>
                    <a:pt x="4" y="23"/>
                  </a:cubicBezTo>
                  <a:cubicBezTo>
                    <a:pt x="5" y="17"/>
                    <a:pt x="9" y="12"/>
                    <a:pt x="15" y="10"/>
                  </a:cubicBezTo>
                  <a:cubicBezTo>
                    <a:pt x="20" y="8"/>
                    <a:pt x="25" y="7"/>
                    <a:pt x="30" y="5"/>
                  </a:cubicBezTo>
                  <a:cubicBezTo>
                    <a:pt x="33" y="4"/>
                    <a:pt x="36" y="3"/>
                    <a:pt x="39" y="2"/>
                  </a:cubicBezTo>
                  <a:cubicBezTo>
                    <a:pt x="45" y="0"/>
                    <a:pt x="45" y="1"/>
                    <a:pt x="47" y="6"/>
                  </a:cubicBezTo>
                  <a:cubicBezTo>
                    <a:pt x="51" y="20"/>
                    <a:pt x="56" y="34"/>
                    <a:pt x="60" y="49"/>
                  </a:cubicBezTo>
                  <a:cubicBezTo>
                    <a:pt x="63" y="55"/>
                    <a:pt x="65" y="62"/>
                    <a:pt x="67" y="69"/>
                  </a:cubicBezTo>
                  <a:cubicBezTo>
                    <a:pt x="68" y="71"/>
                    <a:pt x="68" y="72"/>
                    <a:pt x="69" y="74"/>
                  </a:cubicBezTo>
                  <a:cubicBezTo>
                    <a:pt x="69" y="74"/>
                    <a:pt x="70" y="74"/>
                    <a:pt x="70" y="73"/>
                  </a:cubicBezTo>
                  <a:close/>
                </a:path>
              </a:pathLst>
            </a:custGeom>
            <a:solidFill>
              <a:srgbClr val="42AFB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sp>
          <p:nvSpPr>
            <p:cNvPr id="51" name="Freeform 8"/>
            <p:cNvSpPr>
              <a:spLocks/>
            </p:cNvSpPr>
            <p:nvPr/>
          </p:nvSpPr>
          <p:spPr bwMode="auto">
            <a:xfrm>
              <a:off x="2670175" y="3170238"/>
              <a:ext cx="292100" cy="290513"/>
            </a:xfrm>
            <a:custGeom>
              <a:avLst/>
              <a:gdLst>
                <a:gd name="T0" fmla="*/ 44 w 91"/>
                <a:gd name="T1" fmla="*/ 0 h 91"/>
                <a:gd name="T2" fmla="*/ 72 w 91"/>
                <a:gd name="T3" fmla="*/ 13 h 91"/>
                <a:gd name="T4" fmla="*/ 75 w 91"/>
                <a:gd name="T5" fmla="*/ 17 h 91"/>
                <a:gd name="T6" fmla="*/ 83 w 91"/>
                <a:gd name="T7" fmla="*/ 32 h 91"/>
                <a:gd name="T8" fmla="*/ 77 w 91"/>
                <a:gd name="T9" fmla="*/ 56 h 91"/>
                <a:gd name="T10" fmla="*/ 74 w 91"/>
                <a:gd name="T11" fmla="*/ 59 h 91"/>
                <a:gd name="T12" fmla="*/ 64 w 91"/>
                <a:gd name="T13" fmla="*/ 76 h 91"/>
                <a:gd name="T14" fmla="*/ 25 w 91"/>
                <a:gd name="T15" fmla="*/ 77 h 91"/>
                <a:gd name="T16" fmla="*/ 15 w 91"/>
                <a:gd name="T17" fmla="*/ 60 h 91"/>
                <a:gd name="T18" fmla="*/ 10 w 91"/>
                <a:gd name="T19" fmla="*/ 56 h 91"/>
                <a:gd name="T20" fmla="*/ 1 w 91"/>
                <a:gd name="T21" fmla="*/ 44 h 91"/>
                <a:gd name="T22" fmla="*/ 9 w 91"/>
                <a:gd name="T23" fmla="*/ 29 h 91"/>
                <a:gd name="T24" fmla="*/ 12 w 91"/>
                <a:gd name="T25" fmla="*/ 23 h 91"/>
                <a:gd name="T26" fmla="*/ 29 w 91"/>
                <a:gd name="T27" fmla="*/ 3 h 91"/>
                <a:gd name="T28" fmla="*/ 44 w 91"/>
                <a:gd name="T2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91">
                  <a:moveTo>
                    <a:pt x="44" y="0"/>
                  </a:moveTo>
                  <a:cubicBezTo>
                    <a:pt x="56" y="0"/>
                    <a:pt x="66" y="3"/>
                    <a:pt x="72" y="13"/>
                  </a:cubicBezTo>
                  <a:cubicBezTo>
                    <a:pt x="73" y="14"/>
                    <a:pt x="74" y="16"/>
                    <a:pt x="75" y="17"/>
                  </a:cubicBezTo>
                  <a:cubicBezTo>
                    <a:pt x="77" y="23"/>
                    <a:pt x="78" y="28"/>
                    <a:pt x="83" y="32"/>
                  </a:cubicBezTo>
                  <a:cubicBezTo>
                    <a:pt x="91" y="38"/>
                    <a:pt x="86" y="53"/>
                    <a:pt x="77" y="56"/>
                  </a:cubicBezTo>
                  <a:cubicBezTo>
                    <a:pt x="76" y="57"/>
                    <a:pt x="75" y="58"/>
                    <a:pt x="74" y="59"/>
                  </a:cubicBezTo>
                  <a:cubicBezTo>
                    <a:pt x="70" y="65"/>
                    <a:pt x="68" y="71"/>
                    <a:pt x="64" y="76"/>
                  </a:cubicBezTo>
                  <a:cubicBezTo>
                    <a:pt x="52" y="90"/>
                    <a:pt x="38" y="91"/>
                    <a:pt x="25" y="77"/>
                  </a:cubicBezTo>
                  <a:cubicBezTo>
                    <a:pt x="21" y="72"/>
                    <a:pt x="17" y="67"/>
                    <a:pt x="15" y="60"/>
                  </a:cubicBezTo>
                  <a:cubicBezTo>
                    <a:pt x="15" y="58"/>
                    <a:pt x="13" y="56"/>
                    <a:pt x="10" y="56"/>
                  </a:cubicBezTo>
                  <a:cubicBezTo>
                    <a:pt x="4" y="55"/>
                    <a:pt x="2" y="50"/>
                    <a:pt x="1" y="44"/>
                  </a:cubicBezTo>
                  <a:cubicBezTo>
                    <a:pt x="0" y="37"/>
                    <a:pt x="2" y="33"/>
                    <a:pt x="9" y="29"/>
                  </a:cubicBezTo>
                  <a:cubicBezTo>
                    <a:pt x="11" y="28"/>
                    <a:pt x="12" y="25"/>
                    <a:pt x="12" y="23"/>
                  </a:cubicBezTo>
                  <a:cubicBezTo>
                    <a:pt x="15" y="14"/>
                    <a:pt x="19" y="6"/>
                    <a:pt x="29" y="3"/>
                  </a:cubicBezTo>
                  <a:cubicBezTo>
                    <a:pt x="34" y="2"/>
                    <a:pt x="39" y="1"/>
                    <a:pt x="44" y="0"/>
                  </a:cubicBezTo>
                  <a:close/>
                </a:path>
              </a:pathLst>
            </a:custGeom>
            <a:solidFill>
              <a:srgbClr val="42AFB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sp>
          <p:nvSpPr>
            <p:cNvPr id="52" name="Freeform 9"/>
            <p:cNvSpPr>
              <a:spLocks/>
            </p:cNvSpPr>
            <p:nvPr/>
          </p:nvSpPr>
          <p:spPr bwMode="auto">
            <a:xfrm>
              <a:off x="2779713" y="3525838"/>
              <a:ext cx="60325" cy="114300"/>
            </a:xfrm>
            <a:custGeom>
              <a:avLst/>
              <a:gdLst>
                <a:gd name="T0" fmla="*/ 6 w 19"/>
                <a:gd name="T1" fmla="*/ 0 h 36"/>
                <a:gd name="T2" fmla="*/ 14 w 19"/>
                <a:gd name="T3" fmla="*/ 0 h 36"/>
                <a:gd name="T4" fmla="*/ 10 w 19"/>
                <a:gd name="T5" fmla="*/ 36 h 36"/>
                <a:gd name="T6" fmla="*/ 6 w 19"/>
                <a:gd name="T7" fmla="*/ 0 h 36"/>
              </a:gdLst>
              <a:ahLst/>
              <a:cxnLst>
                <a:cxn ang="0">
                  <a:pos x="T0" y="T1"/>
                </a:cxn>
                <a:cxn ang="0">
                  <a:pos x="T2" y="T3"/>
                </a:cxn>
                <a:cxn ang="0">
                  <a:pos x="T4" y="T5"/>
                </a:cxn>
                <a:cxn ang="0">
                  <a:pos x="T6" y="T7"/>
                </a:cxn>
              </a:cxnLst>
              <a:rect l="0" t="0" r="r" b="b"/>
              <a:pathLst>
                <a:path w="19" h="36">
                  <a:moveTo>
                    <a:pt x="6" y="0"/>
                  </a:moveTo>
                  <a:cubicBezTo>
                    <a:pt x="8" y="0"/>
                    <a:pt x="11" y="0"/>
                    <a:pt x="14" y="0"/>
                  </a:cubicBezTo>
                  <a:cubicBezTo>
                    <a:pt x="19" y="12"/>
                    <a:pt x="16" y="24"/>
                    <a:pt x="10" y="36"/>
                  </a:cubicBezTo>
                  <a:cubicBezTo>
                    <a:pt x="5" y="24"/>
                    <a:pt x="0" y="13"/>
                    <a:pt x="6" y="0"/>
                  </a:cubicBezTo>
                  <a:close/>
                </a:path>
              </a:pathLst>
            </a:custGeom>
            <a:solidFill>
              <a:srgbClr val="42AFB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sp>
          <p:nvSpPr>
            <p:cNvPr id="53" name="Freeform 10"/>
            <p:cNvSpPr>
              <a:spLocks/>
            </p:cNvSpPr>
            <p:nvPr/>
          </p:nvSpPr>
          <p:spPr bwMode="auto">
            <a:xfrm>
              <a:off x="2789238" y="3473451"/>
              <a:ext cx="44450" cy="36513"/>
            </a:xfrm>
            <a:custGeom>
              <a:avLst/>
              <a:gdLst>
                <a:gd name="T0" fmla="*/ 14 w 14"/>
                <a:gd name="T1" fmla="*/ 0 h 11"/>
                <a:gd name="T2" fmla="*/ 14 w 14"/>
                <a:gd name="T3" fmla="*/ 11 h 11"/>
                <a:gd name="T4" fmla="*/ 0 w 14"/>
                <a:gd name="T5" fmla="*/ 11 h 11"/>
                <a:gd name="T6" fmla="*/ 0 w 14"/>
                <a:gd name="T7" fmla="*/ 0 h 11"/>
                <a:gd name="T8" fmla="*/ 14 w 14"/>
                <a:gd name="T9" fmla="*/ 0 h 11"/>
              </a:gdLst>
              <a:ahLst/>
              <a:cxnLst>
                <a:cxn ang="0">
                  <a:pos x="T0" y="T1"/>
                </a:cxn>
                <a:cxn ang="0">
                  <a:pos x="T2" y="T3"/>
                </a:cxn>
                <a:cxn ang="0">
                  <a:pos x="T4" y="T5"/>
                </a:cxn>
                <a:cxn ang="0">
                  <a:pos x="T6" y="T7"/>
                </a:cxn>
                <a:cxn ang="0">
                  <a:pos x="T8" y="T9"/>
                </a:cxn>
              </a:cxnLst>
              <a:rect l="0" t="0" r="r" b="b"/>
              <a:pathLst>
                <a:path w="14" h="11">
                  <a:moveTo>
                    <a:pt x="14" y="0"/>
                  </a:moveTo>
                  <a:cubicBezTo>
                    <a:pt x="14" y="4"/>
                    <a:pt x="14" y="7"/>
                    <a:pt x="14" y="11"/>
                  </a:cubicBezTo>
                  <a:cubicBezTo>
                    <a:pt x="10" y="11"/>
                    <a:pt x="5" y="11"/>
                    <a:pt x="0" y="11"/>
                  </a:cubicBezTo>
                  <a:cubicBezTo>
                    <a:pt x="0" y="7"/>
                    <a:pt x="0" y="4"/>
                    <a:pt x="0" y="0"/>
                  </a:cubicBezTo>
                  <a:cubicBezTo>
                    <a:pt x="4" y="0"/>
                    <a:pt x="9" y="0"/>
                    <a:pt x="14" y="0"/>
                  </a:cubicBezTo>
                  <a:close/>
                </a:path>
              </a:pathLst>
            </a:custGeom>
            <a:solidFill>
              <a:srgbClr val="42AFB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grpSp>
      <p:grpSp>
        <p:nvGrpSpPr>
          <p:cNvPr id="54" name="Group 81"/>
          <p:cNvGrpSpPr/>
          <p:nvPr/>
        </p:nvGrpSpPr>
        <p:grpSpPr>
          <a:xfrm>
            <a:off x="3654240" y="5045746"/>
            <a:ext cx="597747" cy="599445"/>
            <a:chOff x="2257425" y="2868613"/>
            <a:chExt cx="1117600" cy="1120775"/>
          </a:xfrm>
        </p:grpSpPr>
        <p:sp>
          <p:nvSpPr>
            <p:cNvPr id="55" name="Freeform 5"/>
            <p:cNvSpPr>
              <a:spLocks noEditPoints="1"/>
            </p:cNvSpPr>
            <p:nvPr/>
          </p:nvSpPr>
          <p:spPr bwMode="auto">
            <a:xfrm>
              <a:off x="2257425" y="2868613"/>
              <a:ext cx="1117600" cy="1120775"/>
            </a:xfrm>
            <a:custGeom>
              <a:avLst/>
              <a:gdLst>
                <a:gd name="T0" fmla="*/ 320 w 349"/>
                <a:gd name="T1" fmla="*/ 91 h 350"/>
                <a:gd name="T2" fmla="*/ 337 w 349"/>
                <a:gd name="T3" fmla="*/ 115 h 350"/>
                <a:gd name="T4" fmla="*/ 323 w 349"/>
                <a:gd name="T5" fmla="*/ 133 h 350"/>
                <a:gd name="T6" fmla="*/ 318 w 349"/>
                <a:gd name="T7" fmla="*/ 157 h 350"/>
                <a:gd name="T8" fmla="*/ 338 w 349"/>
                <a:gd name="T9" fmla="*/ 177 h 350"/>
                <a:gd name="T10" fmla="*/ 344 w 349"/>
                <a:gd name="T11" fmla="*/ 208 h 350"/>
                <a:gd name="T12" fmla="*/ 322 w 349"/>
                <a:gd name="T13" fmla="*/ 217 h 350"/>
                <a:gd name="T14" fmla="*/ 306 w 349"/>
                <a:gd name="T15" fmla="*/ 236 h 350"/>
                <a:gd name="T16" fmla="*/ 317 w 349"/>
                <a:gd name="T17" fmla="*/ 260 h 350"/>
                <a:gd name="T18" fmla="*/ 307 w 349"/>
                <a:gd name="T19" fmla="*/ 286 h 350"/>
                <a:gd name="T20" fmla="*/ 279 w 349"/>
                <a:gd name="T21" fmla="*/ 283 h 350"/>
                <a:gd name="T22" fmla="*/ 258 w 349"/>
                <a:gd name="T23" fmla="*/ 294 h 350"/>
                <a:gd name="T24" fmla="*/ 256 w 349"/>
                <a:gd name="T25" fmla="*/ 321 h 350"/>
                <a:gd name="T26" fmla="*/ 233 w 349"/>
                <a:gd name="T27" fmla="*/ 337 h 350"/>
                <a:gd name="T28" fmla="*/ 212 w 349"/>
                <a:gd name="T29" fmla="*/ 322 h 350"/>
                <a:gd name="T30" fmla="*/ 187 w 349"/>
                <a:gd name="T31" fmla="*/ 320 h 350"/>
                <a:gd name="T32" fmla="*/ 171 w 349"/>
                <a:gd name="T33" fmla="*/ 343 h 350"/>
                <a:gd name="T34" fmla="*/ 140 w 349"/>
                <a:gd name="T35" fmla="*/ 346 h 350"/>
                <a:gd name="T36" fmla="*/ 133 w 349"/>
                <a:gd name="T37" fmla="*/ 324 h 350"/>
                <a:gd name="T38" fmla="*/ 113 w 349"/>
                <a:gd name="T39" fmla="*/ 308 h 350"/>
                <a:gd name="T40" fmla="*/ 87 w 349"/>
                <a:gd name="T41" fmla="*/ 321 h 350"/>
                <a:gd name="T42" fmla="*/ 61 w 349"/>
                <a:gd name="T43" fmla="*/ 307 h 350"/>
                <a:gd name="T44" fmla="*/ 65 w 349"/>
                <a:gd name="T45" fmla="*/ 283 h 350"/>
                <a:gd name="T46" fmla="*/ 53 w 349"/>
                <a:gd name="T47" fmla="*/ 258 h 350"/>
                <a:gd name="T48" fmla="*/ 28 w 349"/>
                <a:gd name="T49" fmla="*/ 255 h 350"/>
                <a:gd name="T50" fmla="*/ 8 w 349"/>
                <a:gd name="T51" fmla="*/ 233 h 350"/>
                <a:gd name="T52" fmla="*/ 25 w 349"/>
                <a:gd name="T53" fmla="*/ 211 h 350"/>
                <a:gd name="T54" fmla="*/ 28 w 349"/>
                <a:gd name="T55" fmla="*/ 189 h 350"/>
                <a:gd name="T56" fmla="*/ 7 w 349"/>
                <a:gd name="T57" fmla="*/ 170 h 350"/>
                <a:gd name="T58" fmla="*/ 2 w 349"/>
                <a:gd name="T59" fmla="*/ 142 h 350"/>
                <a:gd name="T60" fmla="*/ 28 w 349"/>
                <a:gd name="T61" fmla="*/ 131 h 350"/>
                <a:gd name="T62" fmla="*/ 41 w 349"/>
                <a:gd name="T63" fmla="*/ 113 h 350"/>
                <a:gd name="T64" fmla="*/ 29 w 349"/>
                <a:gd name="T65" fmla="*/ 88 h 350"/>
                <a:gd name="T66" fmla="*/ 39 w 349"/>
                <a:gd name="T67" fmla="*/ 62 h 350"/>
                <a:gd name="T68" fmla="*/ 66 w 349"/>
                <a:gd name="T69" fmla="*/ 65 h 350"/>
                <a:gd name="T70" fmla="*/ 79 w 349"/>
                <a:gd name="T71" fmla="*/ 62 h 350"/>
                <a:gd name="T72" fmla="*/ 97 w 349"/>
                <a:gd name="T73" fmla="*/ 17 h 350"/>
                <a:gd name="T74" fmla="*/ 124 w 349"/>
                <a:gd name="T75" fmla="*/ 13 h 350"/>
                <a:gd name="T76" fmla="*/ 148 w 349"/>
                <a:gd name="T77" fmla="*/ 31 h 350"/>
                <a:gd name="T78" fmla="*/ 172 w 349"/>
                <a:gd name="T79" fmla="*/ 21 h 350"/>
                <a:gd name="T80" fmla="*/ 187 w 349"/>
                <a:gd name="T81" fmla="*/ 0 h 350"/>
                <a:gd name="T82" fmla="*/ 214 w 349"/>
                <a:gd name="T83" fmla="*/ 11 h 350"/>
                <a:gd name="T84" fmla="*/ 225 w 349"/>
                <a:gd name="T85" fmla="*/ 38 h 350"/>
                <a:gd name="T86" fmla="*/ 248 w 349"/>
                <a:gd name="T87" fmla="*/ 40 h 350"/>
                <a:gd name="T88" fmla="*/ 273 w 349"/>
                <a:gd name="T89" fmla="*/ 31 h 350"/>
                <a:gd name="T90" fmla="*/ 288 w 349"/>
                <a:gd name="T91" fmla="*/ 55 h 350"/>
                <a:gd name="T92" fmla="*/ 283 w 349"/>
                <a:gd name="T93" fmla="*/ 76 h 350"/>
                <a:gd name="T94" fmla="*/ 301 w 349"/>
                <a:gd name="T95" fmla="*/ 94 h 350"/>
                <a:gd name="T96" fmla="*/ 62 w 349"/>
                <a:gd name="T97" fmla="*/ 174 h 350"/>
                <a:gd name="T98" fmla="*/ 285 w 349"/>
                <a:gd name="T99" fmla="*/ 17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9" h="350">
                  <a:moveTo>
                    <a:pt x="301" y="94"/>
                  </a:moveTo>
                  <a:cubicBezTo>
                    <a:pt x="308" y="93"/>
                    <a:pt x="314" y="92"/>
                    <a:pt x="320" y="91"/>
                  </a:cubicBezTo>
                  <a:cubicBezTo>
                    <a:pt x="324" y="90"/>
                    <a:pt x="328" y="92"/>
                    <a:pt x="330" y="96"/>
                  </a:cubicBezTo>
                  <a:cubicBezTo>
                    <a:pt x="332" y="102"/>
                    <a:pt x="335" y="109"/>
                    <a:pt x="337" y="115"/>
                  </a:cubicBezTo>
                  <a:cubicBezTo>
                    <a:pt x="339" y="119"/>
                    <a:pt x="337" y="122"/>
                    <a:pt x="335" y="125"/>
                  </a:cubicBezTo>
                  <a:cubicBezTo>
                    <a:pt x="331" y="128"/>
                    <a:pt x="327" y="130"/>
                    <a:pt x="323" y="133"/>
                  </a:cubicBezTo>
                  <a:cubicBezTo>
                    <a:pt x="317" y="138"/>
                    <a:pt x="316" y="141"/>
                    <a:pt x="317" y="149"/>
                  </a:cubicBezTo>
                  <a:cubicBezTo>
                    <a:pt x="318" y="151"/>
                    <a:pt x="318" y="154"/>
                    <a:pt x="318" y="157"/>
                  </a:cubicBezTo>
                  <a:cubicBezTo>
                    <a:pt x="318" y="168"/>
                    <a:pt x="324" y="173"/>
                    <a:pt x="333" y="176"/>
                  </a:cubicBezTo>
                  <a:cubicBezTo>
                    <a:pt x="335" y="176"/>
                    <a:pt x="336" y="177"/>
                    <a:pt x="338" y="177"/>
                  </a:cubicBezTo>
                  <a:cubicBezTo>
                    <a:pt x="349" y="182"/>
                    <a:pt x="347" y="184"/>
                    <a:pt x="346" y="194"/>
                  </a:cubicBezTo>
                  <a:cubicBezTo>
                    <a:pt x="346" y="199"/>
                    <a:pt x="345" y="203"/>
                    <a:pt x="344" y="208"/>
                  </a:cubicBezTo>
                  <a:cubicBezTo>
                    <a:pt x="343" y="212"/>
                    <a:pt x="340" y="215"/>
                    <a:pt x="336" y="215"/>
                  </a:cubicBezTo>
                  <a:cubicBezTo>
                    <a:pt x="331" y="216"/>
                    <a:pt x="327" y="216"/>
                    <a:pt x="322" y="217"/>
                  </a:cubicBezTo>
                  <a:cubicBezTo>
                    <a:pt x="317" y="217"/>
                    <a:pt x="313" y="220"/>
                    <a:pt x="310" y="225"/>
                  </a:cubicBezTo>
                  <a:cubicBezTo>
                    <a:pt x="309" y="229"/>
                    <a:pt x="308" y="232"/>
                    <a:pt x="306" y="236"/>
                  </a:cubicBezTo>
                  <a:cubicBezTo>
                    <a:pt x="304" y="241"/>
                    <a:pt x="305" y="245"/>
                    <a:pt x="308" y="249"/>
                  </a:cubicBezTo>
                  <a:cubicBezTo>
                    <a:pt x="311" y="253"/>
                    <a:pt x="314" y="256"/>
                    <a:pt x="317" y="260"/>
                  </a:cubicBezTo>
                  <a:cubicBezTo>
                    <a:pt x="321" y="265"/>
                    <a:pt x="321" y="269"/>
                    <a:pt x="317" y="274"/>
                  </a:cubicBezTo>
                  <a:cubicBezTo>
                    <a:pt x="313" y="278"/>
                    <a:pt x="310" y="282"/>
                    <a:pt x="307" y="286"/>
                  </a:cubicBezTo>
                  <a:cubicBezTo>
                    <a:pt x="302" y="292"/>
                    <a:pt x="299" y="292"/>
                    <a:pt x="293" y="289"/>
                  </a:cubicBezTo>
                  <a:cubicBezTo>
                    <a:pt x="288" y="287"/>
                    <a:pt x="284" y="285"/>
                    <a:pt x="279" y="283"/>
                  </a:cubicBezTo>
                  <a:cubicBezTo>
                    <a:pt x="275" y="282"/>
                    <a:pt x="271" y="284"/>
                    <a:pt x="268" y="286"/>
                  </a:cubicBezTo>
                  <a:cubicBezTo>
                    <a:pt x="264" y="289"/>
                    <a:pt x="261" y="291"/>
                    <a:pt x="258" y="294"/>
                  </a:cubicBezTo>
                  <a:cubicBezTo>
                    <a:pt x="254" y="297"/>
                    <a:pt x="253" y="301"/>
                    <a:pt x="254" y="306"/>
                  </a:cubicBezTo>
                  <a:cubicBezTo>
                    <a:pt x="255" y="311"/>
                    <a:pt x="255" y="316"/>
                    <a:pt x="256" y="321"/>
                  </a:cubicBezTo>
                  <a:cubicBezTo>
                    <a:pt x="256" y="326"/>
                    <a:pt x="254" y="329"/>
                    <a:pt x="251" y="330"/>
                  </a:cubicBezTo>
                  <a:cubicBezTo>
                    <a:pt x="245" y="333"/>
                    <a:pt x="239" y="335"/>
                    <a:pt x="233" y="337"/>
                  </a:cubicBezTo>
                  <a:cubicBezTo>
                    <a:pt x="227" y="339"/>
                    <a:pt x="224" y="338"/>
                    <a:pt x="220" y="333"/>
                  </a:cubicBezTo>
                  <a:cubicBezTo>
                    <a:pt x="218" y="329"/>
                    <a:pt x="215" y="325"/>
                    <a:pt x="212" y="322"/>
                  </a:cubicBezTo>
                  <a:cubicBezTo>
                    <a:pt x="209" y="318"/>
                    <a:pt x="205" y="317"/>
                    <a:pt x="201" y="318"/>
                  </a:cubicBezTo>
                  <a:cubicBezTo>
                    <a:pt x="196" y="318"/>
                    <a:pt x="192" y="319"/>
                    <a:pt x="187" y="320"/>
                  </a:cubicBezTo>
                  <a:cubicBezTo>
                    <a:pt x="182" y="321"/>
                    <a:pt x="179" y="324"/>
                    <a:pt x="177" y="328"/>
                  </a:cubicBezTo>
                  <a:cubicBezTo>
                    <a:pt x="175" y="333"/>
                    <a:pt x="173" y="338"/>
                    <a:pt x="171" y="343"/>
                  </a:cubicBezTo>
                  <a:cubicBezTo>
                    <a:pt x="169" y="347"/>
                    <a:pt x="167" y="350"/>
                    <a:pt x="162" y="349"/>
                  </a:cubicBezTo>
                  <a:cubicBezTo>
                    <a:pt x="155" y="348"/>
                    <a:pt x="147" y="348"/>
                    <a:pt x="140" y="346"/>
                  </a:cubicBezTo>
                  <a:cubicBezTo>
                    <a:pt x="137" y="345"/>
                    <a:pt x="135" y="341"/>
                    <a:pt x="134" y="338"/>
                  </a:cubicBezTo>
                  <a:cubicBezTo>
                    <a:pt x="133" y="333"/>
                    <a:pt x="133" y="328"/>
                    <a:pt x="133" y="324"/>
                  </a:cubicBezTo>
                  <a:cubicBezTo>
                    <a:pt x="132" y="318"/>
                    <a:pt x="129" y="313"/>
                    <a:pt x="123" y="312"/>
                  </a:cubicBezTo>
                  <a:cubicBezTo>
                    <a:pt x="119" y="310"/>
                    <a:pt x="116" y="309"/>
                    <a:pt x="113" y="308"/>
                  </a:cubicBezTo>
                  <a:cubicBezTo>
                    <a:pt x="108" y="306"/>
                    <a:pt x="104" y="307"/>
                    <a:pt x="101" y="310"/>
                  </a:cubicBezTo>
                  <a:cubicBezTo>
                    <a:pt x="96" y="314"/>
                    <a:pt x="92" y="317"/>
                    <a:pt x="87" y="321"/>
                  </a:cubicBezTo>
                  <a:cubicBezTo>
                    <a:pt x="84" y="323"/>
                    <a:pt x="81" y="323"/>
                    <a:pt x="78" y="320"/>
                  </a:cubicBezTo>
                  <a:cubicBezTo>
                    <a:pt x="72" y="316"/>
                    <a:pt x="66" y="312"/>
                    <a:pt x="61" y="307"/>
                  </a:cubicBezTo>
                  <a:cubicBezTo>
                    <a:pt x="57" y="304"/>
                    <a:pt x="58" y="299"/>
                    <a:pt x="60" y="295"/>
                  </a:cubicBezTo>
                  <a:cubicBezTo>
                    <a:pt x="62" y="291"/>
                    <a:pt x="63" y="287"/>
                    <a:pt x="65" y="283"/>
                  </a:cubicBezTo>
                  <a:cubicBezTo>
                    <a:pt x="67" y="278"/>
                    <a:pt x="66" y="274"/>
                    <a:pt x="64" y="271"/>
                  </a:cubicBezTo>
                  <a:cubicBezTo>
                    <a:pt x="60" y="266"/>
                    <a:pt x="57" y="262"/>
                    <a:pt x="53" y="258"/>
                  </a:cubicBezTo>
                  <a:cubicBezTo>
                    <a:pt x="51" y="254"/>
                    <a:pt x="47" y="253"/>
                    <a:pt x="43" y="253"/>
                  </a:cubicBezTo>
                  <a:cubicBezTo>
                    <a:pt x="38" y="254"/>
                    <a:pt x="33" y="254"/>
                    <a:pt x="28" y="255"/>
                  </a:cubicBezTo>
                  <a:cubicBezTo>
                    <a:pt x="22" y="257"/>
                    <a:pt x="18" y="255"/>
                    <a:pt x="15" y="249"/>
                  </a:cubicBezTo>
                  <a:cubicBezTo>
                    <a:pt x="13" y="244"/>
                    <a:pt x="10" y="239"/>
                    <a:pt x="8" y="233"/>
                  </a:cubicBezTo>
                  <a:cubicBezTo>
                    <a:pt x="6" y="229"/>
                    <a:pt x="7" y="225"/>
                    <a:pt x="11" y="222"/>
                  </a:cubicBezTo>
                  <a:cubicBezTo>
                    <a:pt x="15" y="218"/>
                    <a:pt x="20" y="214"/>
                    <a:pt x="25" y="211"/>
                  </a:cubicBezTo>
                  <a:cubicBezTo>
                    <a:pt x="29" y="208"/>
                    <a:pt x="30" y="204"/>
                    <a:pt x="30" y="199"/>
                  </a:cubicBezTo>
                  <a:cubicBezTo>
                    <a:pt x="29" y="195"/>
                    <a:pt x="28" y="192"/>
                    <a:pt x="28" y="189"/>
                  </a:cubicBezTo>
                  <a:cubicBezTo>
                    <a:pt x="28" y="180"/>
                    <a:pt x="23" y="176"/>
                    <a:pt x="16" y="174"/>
                  </a:cubicBezTo>
                  <a:cubicBezTo>
                    <a:pt x="13" y="173"/>
                    <a:pt x="10" y="171"/>
                    <a:pt x="7" y="170"/>
                  </a:cubicBezTo>
                  <a:cubicBezTo>
                    <a:pt x="2" y="169"/>
                    <a:pt x="0" y="166"/>
                    <a:pt x="0" y="162"/>
                  </a:cubicBezTo>
                  <a:cubicBezTo>
                    <a:pt x="1" y="155"/>
                    <a:pt x="1" y="149"/>
                    <a:pt x="2" y="142"/>
                  </a:cubicBezTo>
                  <a:cubicBezTo>
                    <a:pt x="2" y="136"/>
                    <a:pt x="5" y="134"/>
                    <a:pt x="11" y="133"/>
                  </a:cubicBezTo>
                  <a:cubicBezTo>
                    <a:pt x="17" y="132"/>
                    <a:pt x="23" y="132"/>
                    <a:pt x="28" y="131"/>
                  </a:cubicBezTo>
                  <a:cubicBezTo>
                    <a:pt x="32" y="130"/>
                    <a:pt x="35" y="128"/>
                    <a:pt x="36" y="124"/>
                  </a:cubicBezTo>
                  <a:cubicBezTo>
                    <a:pt x="38" y="120"/>
                    <a:pt x="40" y="117"/>
                    <a:pt x="41" y="113"/>
                  </a:cubicBezTo>
                  <a:cubicBezTo>
                    <a:pt x="42" y="109"/>
                    <a:pt x="42" y="105"/>
                    <a:pt x="39" y="101"/>
                  </a:cubicBezTo>
                  <a:cubicBezTo>
                    <a:pt x="36" y="97"/>
                    <a:pt x="32" y="93"/>
                    <a:pt x="29" y="88"/>
                  </a:cubicBezTo>
                  <a:cubicBezTo>
                    <a:pt x="26" y="84"/>
                    <a:pt x="26" y="80"/>
                    <a:pt x="29" y="76"/>
                  </a:cubicBezTo>
                  <a:cubicBezTo>
                    <a:pt x="32" y="71"/>
                    <a:pt x="36" y="66"/>
                    <a:pt x="39" y="62"/>
                  </a:cubicBezTo>
                  <a:cubicBezTo>
                    <a:pt x="42" y="57"/>
                    <a:pt x="46" y="56"/>
                    <a:pt x="52" y="58"/>
                  </a:cubicBezTo>
                  <a:cubicBezTo>
                    <a:pt x="57" y="60"/>
                    <a:pt x="62" y="62"/>
                    <a:pt x="66" y="65"/>
                  </a:cubicBezTo>
                  <a:cubicBezTo>
                    <a:pt x="70" y="67"/>
                    <a:pt x="74" y="66"/>
                    <a:pt x="77" y="64"/>
                  </a:cubicBezTo>
                  <a:cubicBezTo>
                    <a:pt x="78" y="63"/>
                    <a:pt x="79" y="63"/>
                    <a:pt x="79" y="62"/>
                  </a:cubicBezTo>
                  <a:cubicBezTo>
                    <a:pt x="94" y="51"/>
                    <a:pt x="94" y="51"/>
                    <a:pt x="90" y="30"/>
                  </a:cubicBezTo>
                  <a:cubicBezTo>
                    <a:pt x="89" y="23"/>
                    <a:pt x="91" y="20"/>
                    <a:pt x="97" y="17"/>
                  </a:cubicBezTo>
                  <a:cubicBezTo>
                    <a:pt x="102" y="15"/>
                    <a:pt x="107" y="13"/>
                    <a:pt x="112" y="11"/>
                  </a:cubicBezTo>
                  <a:cubicBezTo>
                    <a:pt x="117" y="8"/>
                    <a:pt x="120" y="9"/>
                    <a:pt x="124" y="13"/>
                  </a:cubicBezTo>
                  <a:cubicBezTo>
                    <a:pt x="127" y="17"/>
                    <a:pt x="130" y="22"/>
                    <a:pt x="133" y="26"/>
                  </a:cubicBezTo>
                  <a:cubicBezTo>
                    <a:pt x="138" y="31"/>
                    <a:pt x="142" y="32"/>
                    <a:pt x="148" y="31"/>
                  </a:cubicBezTo>
                  <a:cubicBezTo>
                    <a:pt x="152" y="29"/>
                    <a:pt x="156" y="29"/>
                    <a:pt x="160" y="29"/>
                  </a:cubicBezTo>
                  <a:cubicBezTo>
                    <a:pt x="166" y="28"/>
                    <a:pt x="170" y="26"/>
                    <a:pt x="172" y="21"/>
                  </a:cubicBezTo>
                  <a:cubicBezTo>
                    <a:pt x="173" y="16"/>
                    <a:pt x="175" y="11"/>
                    <a:pt x="177" y="6"/>
                  </a:cubicBezTo>
                  <a:cubicBezTo>
                    <a:pt x="179" y="2"/>
                    <a:pt x="182" y="0"/>
                    <a:pt x="187" y="0"/>
                  </a:cubicBezTo>
                  <a:cubicBezTo>
                    <a:pt x="194" y="1"/>
                    <a:pt x="201" y="2"/>
                    <a:pt x="208" y="3"/>
                  </a:cubicBezTo>
                  <a:cubicBezTo>
                    <a:pt x="212" y="3"/>
                    <a:pt x="214" y="6"/>
                    <a:pt x="214" y="11"/>
                  </a:cubicBezTo>
                  <a:cubicBezTo>
                    <a:pt x="215" y="17"/>
                    <a:pt x="216" y="23"/>
                    <a:pt x="217" y="29"/>
                  </a:cubicBezTo>
                  <a:cubicBezTo>
                    <a:pt x="218" y="34"/>
                    <a:pt x="221" y="36"/>
                    <a:pt x="225" y="38"/>
                  </a:cubicBezTo>
                  <a:cubicBezTo>
                    <a:pt x="228" y="39"/>
                    <a:pt x="231" y="40"/>
                    <a:pt x="234" y="41"/>
                  </a:cubicBezTo>
                  <a:cubicBezTo>
                    <a:pt x="239" y="45"/>
                    <a:pt x="244" y="43"/>
                    <a:pt x="248" y="40"/>
                  </a:cubicBezTo>
                  <a:cubicBezTo>
                    <a:pt x="252" y="37"/>
                    <a:pt x="256" y="34"/>
                    <a:pt x="259" y="31"/>
                  </a:cubicBezTo>
                  <a:cubicBezTo>
                    <a:pt x="264" y="27"/>
                    <a:pt x="268" y="27"/>
                    <a:pt x="273" y="31"/>
                  </a:cubicBezTo>
                  <a:cubicBezTo>
                    <a:pt x="277" y="34"/>
                    <a:pt x="281" y="37"/>
                    <a:pt x="285" y="41"/>
                  </a:cubicBezTo>
                  <a:cubicBezTo>
                    <a:pt x="290" y="45"/>
                    <a:pt x="291" y="49"/>
                    <a:pt x="288" y="55"/>
                  </a:cubicBezTo>
                  <a:cubicBezTo>
                    <a:pt x="286" y="59"/>
                    <a:pt x="284" y="64"/>
                    <a:pt x="283" y="68"/>
                  </a:cubicBezTo>
                  <a:cubicBezTo>
                    <a:pt x="282" y="71"/>
                    <a:pt x="282" y="74"/>
                    <a:pt x="283" y="76"/>
                  </a:cubicBezTo>
                  <a:cubicBezTo>
                    <a:pt x="286" y="81"/>
                    <a:pt x="290" y="86"/>
                    <a:pt x="295" y="91"/>
                  </a:cubicBezTo>
                  <a:cubicBezTo>
                    <a:pt x="296" y="93"/>
                    <a:pt x="299" y="93"/>
                    <a:pt x="301" y="94"/>
                  </a:cubicBezTo>
                  <a:close/>
                  <a:moveTo>
                    <a:pt x="174" y="63"/>
                  </a:moveTo>
                  <a:cubicBezTo>
                    <a:pt x="112" y="63"/>
                    <a:pt x="62" y="113"/>
                    <a:pt x="62" y="174"/>
                  </a:cubicBezTo>
                  <a:cubicBezTo>
                    <a:pt x="62" y="236"/>
                    <a:pt x="112" y="285"/>
                    <a:pt x="173" y="286"/>
                  </a:cubicBezTo>
                  <a:cubicBezTo>
                    <a:pt x="235" y="286"/>
                    <a:pt x="285" y="236"/>
                    <a:pt x="285" y="174"/>
                  </a:cubicBezTo>
                  <a:cubicBezTo>
                    <a:pt x="285" y="112"/>
                    <a:pt x="234" y="63"/>
                    <a:pt x="174" y="63"/>
                  </a:cubicBezTo>
                  <a:close/>
                </a:path>
              </a:pathLst>
            </a:custGeom>
            <a:solidFill>
              <a:srgbClr val="282F3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282F39"/>
                </a:solidFill>
                <a:effectLst/>
                <a:uLnTx/>
                <a:uFillTx/>
                <a:latin typeface="Calibri" panose="020F0502020204030204"/>
              </a:endParaRPr>
            </a:p>
          </p:txBody>
        </p:sp>
        <p:sp>
          <p:nvSpPr>
            <p:cNvPr id="56" name="Freeform 6"/>
            <p:cNvSpPr>
              <a:spLocks noEditPoints="1"/>
            </p:cNvSpPr>
            <p:nvPr/>
          </p:nvSpPr>
          <p:spPr bwMode="auto">
            <a:xfrm>
              <a:off x="2455863" y="3070226"/>
              <a:ext cx="714375" cy="714375"/>
            </a:xfrm>
            <a:custGeom>
              <a:avLst/>
              <a:gdLst>
                <a:gd name="T0" fmla="*/ 112 w 223"/>
                <a:gd name="T1" fmla="*/ 0 h 223"/>
                <a:gd name="T2" fmla="*/ 223 w 223"/>
                <a:gd name="T3" fmla="*/ 111 h 223"/>
                <a:gd name="T4" fmla="*/ 111 w 223"/>
                <a:gd name="T5" fmla="*/ 223 h 223"/>
                <a:gd name="T6" fmla="*/ 0 w 223"/>
                <a:gd name="T7" fmla="*/ 111 h 223"/>
                <a:gd name="T8" fmla="*/ 112 w 223"/>
                <a:gd name="T9" fmla="*/ 0 h 223"/>
                <a:gd name="T10" fmla="*/ 112 w 223"/>
                <a:gd name="T11" fmla="*/ 196 h 223"/>
                <a:gd name="T12" fmla="*/ 111 w 223"/>
                <a:gd name="T13" fmla="*/ 197 h 223"/>
                <a:gd name="T14" fmla="*/ 109 w 223"/>
                <a:gd name="T15" fmla="*/ 192 h 223"/>
                <a:gd name="T16" fmla="*/ 102 w 223"/>
                <a:gd name="T17" fmla="*/ 172 h 223"/>
                <a:gd name="T18" fmla="*/ 89 w 223"/>
                <a:gd name="T19" fmla="*/ 129 h 223"/>
                <a:gd name="T20" fmla="*/ 81 w 223"/>
                <a:gd name="T21" fmla="*/ 125 h 223"/>
                <a:gd name="T22" fmla="*/ 72 w 223"/>
                <a:gd name="T23" fmla="*/ 128 h 223"/>
                <a:gd name="T24" fmla="*/ 57 w 223"/>
                <a:gd name="T25" fmla="*/ 133 h 223"/>
                <a:gd name="T26" fmla="*/ 46 w 223"/>
                <a:gd name="T27" fmla="*/ 146 h 223"/>
                <a:gd name="T28" fmla="*/ 43 w 223"/>
                <a:gd name="T29" fmla="*/ 175 h 223"/>
                <a:gd name="T30" fmla="*/ 45 w 223"/>
                <a:gd name="T31" fmla="*/ 182 h 223"/>
                <a:gd name="T32" fmla="*/ 132 w 223"/>
                <a:gd name="T33" fmla="*/ 206 h 223"/>
                <a:gd name="T34" fmla="*/ 177 w 223"/>
                <a:gd name="T35" fmla="*/ 181 h 223"/>
                <a:gd name="T36" fmla="*/ 180 w 223"/>
                <a:gd name="T37" fmla="*/ 176 h 223"/>
                <a:gd name="T38" fmla="*/ 175 w 223"/>
                <a:gd name="T39" fmla="*/ 144 h 223"/>
                <a:gd name="T40" fmla="*/ 165 w 223"/>
                <a:gd name="T41" fmla="*/ 133 h 223"/>
                <a:gd name="T42" fmla="*/ 153 w 223"/>
                <a:gd name="T43" fmla="*/ 128 h 223"/>
                <a:gd name="T44" fmla="*/ 136 w 223"/>
                <a:gd name="T45" fmla="*/ 123 h 223"/>
                <a:gd name="T46" fmla="*/ 112 w 223"/>
                <a:gd name="T47" fmla="*/ 196 h 223"/>
                <a:gd name="T48" fmla="*/ 111 w 223"/>
                <a:gd name="T49" fmla="*/ 31 h 223"/>
                <a:gd name="T50" fmla="*/ 96 w 223"/>
                <a:gd name="T51" fmla="*/ 34 h 223"/>
                <a:gd name="T52" fmla="*/ 79 w 223"/>
                <a:gd name="T53" fmla="*/ 54 h 223"/>
                <a:gd name="T54" fmla="*/ 76 w 223"/>
                <a:gd name="T55" fmla="*/ 60 h 223"/>
                <a:gd name="T56" fmla="*/ 68 w 223"/>
                <a:gd name="T57" fmla="*/ 75 h 223"/>
                <a:gd name="T58" fmla="*/ 77 w 223"/>
                <a:gd name="T59" fmla="*/ 87 h 223"/>
                <a:gd name="T60" fmla="*/ 82 w 223"/>
                <a:gd name="T61" fmla="*/ 91 h 223"/>
                <a:gd name="T62" fmla="*/ 92 w 223"/>
                <a:gd name="T63" fmla="*/ 108 h 223"/>
                <a:gd name="T64" fmla="*/ 131 w 223"/>
                <a:gd name="T65" fmla="*/ 107 h 223"/>
                <a:gd name="T66" fmla="*/ 141 w 223"/>
                <a:gd name="T67" fmla="*/ 90 h 223"/>
                <a:gd name="T68" fmla="*/ 144 w 223"/>
                <a:gd name="T69" fmla="*/ 87 h 223"/>
                <a:gd name="T70" fmla="*/ 150 w 223"/>
                <a:gd name="T71" fmla="*/ 63 h 223"/>
                <a:gd name="T72" fmla="*/ 142 w 223"/>
                <a:gd name="T73" fmla="*/ 48 h 223"/>
                <a:gd name="T74" fmla="*/ 139 w 223"/>
                <a:gd name="T75" fmla="*/ 44 h 223"/>
                <a:gd name="T76" fmla="*/ 111 w 223"/>
                <a:gd name="T77" fmla="*/ 31 h 223"/>
                <a:gd name="T78" fmla="*/ 107 w 223"/>
                <a:gd name="T79" fmla="*/ 143 h 223"/>
                <a:gd name="T80" fmla="*/ 111 w 223"/>
                <a:gd name="T81" fmla="*/ 179 h 223"/>
                <a:gd name="T82" fmla="*/ 115 w 223"/>
                <a:gd name="T83" fmla="*/ 143 h 223"/>
                <a:gd name="T84" fmla="*/ 107 w 223"/>
                <a:gd name="T85" fmla="*/ 143 h 223"/>
                <a:gd name="T86" fmla="*/ 118 w 223"/>
                <a:gd name="T87" fmla="*/ 127 h 223"/>
                <a:gd name="T88" fmla="*/ 104 w 223"/>
                <a:gd name="T89" fmla="*/ 127 h 223"/>
                <a:gd name="T90" fmla="*/ 104 w 223"/>
                <a:gd name="T91" fmla="*/ 138 h 223"/>
                <a:gd name="T92" fmla="*/ 118 w 223"/>
                <a:gd name="T93" fmla="*/ 138 h 223"/>
                <a:gd name="T94" fmla="*/ 118 w 223"/>
                <a:gd name="T95" fmla="*/ 12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3" h="223">
                  <a:moveTo>
                    <a:pt x="112" y="0"/>
                  </a:moveTo>
                  <a:cubicBezTo>
                    <a:pt x="172" y="0"/>
                    <a:pt x="223" y="49"/>
                    <a:pt x="223" y="111"/>
                  </a:cubicBezTo>
                  <a:cubicBezTo>
                    <a:pt x="223" y="173"/>
                    <a:pt x="173" y="223"/>
                    <a:pt x="111" y="223"/>
                  </a:cubicBezTo>
                  <a:cubicBezTo>
                    <a:pt x="50" y="222"/>
                    <a:pt x="0" y="173"/>
                    <a:pt x="0" y="111"/>
                  </a:cubicBezTo>
                  <a:cubicBezTo>
                    <a:pt x="0" y="50"/>
                    <a:pt x="50" y="0"/>
                    <a:pt x="112" y="0"/>
                  </a:cubicBezTo>
                  <a:close/>
                  <a:moveTo>
                    <a:pt x="112" y="196"/>
                  </a:moveTo>
                  <a:cubicBezTo>
                    <a:pt x="112" y="197"/>
                    <a:pt x="111" y="197"/>
                    <a:pt x="111" y="197"/>
                  </a:cubicBezTo>
                  <a:cubicBezTo>
                    <a:pt x="110" y="195"/>
                    <a:pt x="110" y="194"/>
                    <a:pt x="109" y="192"/>
                  </a:cubicBezTo>
                  <a:cubicBezTo>
                    <a:pt x="107" y="185"/>
                    <a:pt x="105" y="178"/>
                    <a:pt x="102" y="172"/>
                  </a:cubicBezTo>
                  <a:cubicBezTo>
                    <a:pt x="98" y="157"/>
                    <a:pt x="93" y="143"/>
                    <a:pt x="89" y="129"/>
                  </a:cubicBezTo>
                  <a:cubicBezTo>
                    <a:pt x="87" y="124"/>
                    <a:pt x="87" y="123"/>
                    <a:pt x="81" y="125"/>
                  </a:cubicBezTo>
                  <a:cubicBezTo>
                    <a:pt x="78" y="126"/>
                    <a:pt x="75" y="127"/>
                    <a:pt x="72" y="128"/>
                  </a:cubicBezTo>
                  <a:cubicBezTo>
                    <a:pt x="67" y="130"/>
                    <a:pt x="62" y="131"/>
                    <a:pt x="57" y="133"/>
                  </a:cubicBezTo>
                  <a:cubicBezTo>
                    <a:pt x="51" y="135"/>
                    <a:pt x="47" y="140"/>
                    <a:pt x="46" y="146"/>
                  </a:cubicBezTo>
                  <a:cubicBezTo>
                    <a:pt x="45" y="156"/>
                    <a:pt x="43" y="166"/>
                    <a:pt x="43" y="175"/>
                  </a:cubicBezTo>
                  <a:cubicBezTo>
                    <a:pt x="42" y="178"/>
                    <a:pt x="44" y="181"/>
                    <a:pt x="45" y="182"/>
                  </a:cubicBezTo>
                  <a:cubicBezTo>
                    <a:pt x="70" y="205"/>
                    <a:pt x="99" y="213"/>
                    <a:pt x="132" y="206"/>
                  </a:cubicBezTo>
                  <a:cubicBezTo>
                    <a:pt x="150" y="202"/>
                    <a:pt x="164" y="193"/>
                    <a:pt x="177" y="181"/>
                  </a:cubicBezTo>
                  <a:cubicBezTo>
                    <a:pt x="179" y="180"/>
                    <a:pt x="180" y="178"/>
                    <a:pt x="180" y="176"/>
                  </a:cubicBezTo>
                  <a:cubicBezTo>
                    <a:pt x="179" y="165"/>
                    <a:pt x="177" y="154"/>
                    <a:pt x="175" y="144"/>
                  </a:cubicBezTo>
                  <a:cubicBezTo>
                    <a:pt x="174" y="139"/>
                    <a:pt x="170" y="135"/>
                    <a:pt x="165" y="133"/>
                  </a:cubicBezTo>
                  <a:cubicBezTo>
                    <a:pt x="161" y="131"/>
                    <a:pt x="157" y="130"/>
                    <a:pt x="153" y="128"/>
                  </a:cubicBezTo>
                  <a:cubicBezTo>
                    <a:pt x="147" y="126"/>
                    <a:pt x="142" y="125"/>
                    <a:pt x="136" y="123"/>
                  </a:cubicBezTo>
                  <a:cubicBezTo>
                    <a:pt x="128" y="148"/>
                    <a:pt x="120" y="172"/>
                    <a:pt x="112" y="196"/>
                  </a:cubicBezTo>
                  <a:close/>
                  <a:moveTo>
                    <a:pt x="111" y="31"/>
                  </a:moveTo>
                  <a:cubicBezTo>
                    <a:pt x="106" y="32"/>
                    <a:pt x="101" y="33"/>
                    <a:pt x="96" y="34"/>
                  </a:cubicBezTo>
                  <a:cubicBezTo>
                    <a:pt x="86" y="37"/>
                    <a:pt x="82" y="45"/>
                    <a:pt x="79" y="54"/>
                  </a:cubicBezTo>
                  <a:cubicBezTo>
                    <a:pt x="79" y="56"/>
                    <a:pt x="78" y="59"/>
                    <a:pt x="76" y="60"/>
                  </a:cubicBezTo>
                  <a:cubicBezTo>
                    <a:pt x="69" y="64"/>
                    <a:pt x="67" y="68"/>
                    <a:pt x="68" y="75"/>
                  </a:cubicBezTo>
                  <a:cubicBezTo>
                    <a:pt x="69" y="81"/>
                    <a:pt x="71" y="86"/>
                    <a:pt x="77" y="87"/>
                  </a:cubicBezTo>
                  <a:cubicBezTo>
                    <a:pt x="80" y="87"/>
                    <a:pt x="82" y="89"/>
                    <a:pt x="82" y="91"/>
                  </a:cubicBezTo>
                  <a:cubicBezTo>
                    <a:pt x="84" y="98"/>
                    <a:pt x="88" y="103"/>
                    <a:pt x="92" y="108"/>
                  </a:cubicBezTo>
                  <a:cubicBezTo>
                    <a:pt x="105" y="122"/>
                    <a:pt x="119" y="121"/>
                    <a:pt x="131" y="107"/>
                  </a:cubicBezTo>
                  <a:cubicBezTo>
                    <a:pt x="135" y="102"/>
                    <a:pt x="137" y="96"/>
                    <a:pt x="141" y="90"/>
                  </a:cubicBezTo>
                  <a:cubicBezTo>
                    <a:pt x="142" y="89"/>
                    <a:pt x="143" y="88"/>
                    <a:pt x="144" y="87"/>
                  </a:cubicBezTo>
                  <a:cubicBezTo>
                    <a:pt x="153" y="84"/>
                    <a:pt x="158" y="69"/>
                    <a:pt x="150" y="63"/>
                  </a:cubicBezTo>
                  <a:cubicBezTo>
                    <a:pt x="145" y="59"/>
                    <a:pt x="144" y="54"/>
                    <a:pt x="142" y="48"/>
                  </a:cubicBezTo>
                  <a:cubicBezTo>
                    <a:pt x="141" y="47"/>
                    <a:pt x="140" y="45"/>
                    <a:pt x="139" y="44"/>
                  </a:cubicBezTo>
                  <a:cubicBezTo>
                    <a:pt x="133" y="34"/>
                    <a:pt x="123" y="31"/>
                    <a:pt x="111" y="31"/>
                  </a:cubicBezTo>
                  <a:close/>
                  <a:moveTo>
                    <a:pt x="107" y="143"/>
                  </a:moveTo>
                  <a:cubicBezTo>
                    <a:pt x="101" y="156"/>
                    <a:pt x="106" y="167"/>
                    <a:pt x="111" y="179"/>
                  </a:cubicBezTo>
                  <a:cubicBezTo>
                    <a:pt x="117" y="167"/>
                    <a:pt x="120" y="155"/>
                    <a:pt x="115" y="143"/>
                  </a:cubicBezTo>
                  <a:cubicBezTo>
                    <a:pt x="112" y="143"/>
                    <a:pt x="109" y="143"/>
                    <a:pt x="107" y="143"/>
                  </a:cubicBezTo>
                  <a:close/>
                  <a:moveTo>
                    <a:pt x="118" y="127"/>
                  </a:moveTo>
                  <a:cubicBezTo>
                    <a:pt x="113" y="127"/>
                    <a:pt x="108" y="127"/>
                    <a:pt x="104" y="127"/>
                  </a:cubicBezTo>
                  <a:cubicBezTo>
                    <a:pt x="104" y="131"/>
                    <a:pt x="104" y="134"/>
                    <a:pt x="104" y="138"/>
                  </a:cubicBezTo>
                  <a:cubicBezTo>
                    <a:pt x="109" y="138"/>
                    <a:pt x="114" y="138"/>
                    <a:pt x="118" y="138"/>
                  </a:cubicBezTo>
                  <a:cubicBezTo>
                    <a:pt x="118" y="134"/>
                    <a:pt x="118" y="131"/>
                    <a:pt x="118" y="12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282F39"/>
                </a:solidFill>
                <a:effectLst/>
                <a:uLnTx/>
                <a:uFillTx/>
                <a:latin typeface="Calibri" panose="020F0502020204030204"/>
              </a:endParaRPr>
            </a:p>
          </p:txBody>
        </p:sp>
        <p:sp>
          <p:nvSpPr>
            <p:cNvPr id="57" name="Freeform 7"/>
            <p:cNvSpPr>
              <a:spLocks/>
            </p:cNvSpPr>
            <p:nvPr/>
          </p:nvSpPr>
          <p:spPr bwMode="auto">
            <a:xfrm>
              <a:off x="2590800" y="3460751"/>
              <a:ext cx="441325" cy="288925"/>
            </a:xfrm>
            <a:custGeom>
              <a:avLst/>
              <a:gdLst>
                <a:gd name="T0" fmla="*/ 70 w 138"/>
                <a:gd name="T1" fmla="*/ 73 h 90"/>
                <a:gd name="T2" fmla="*/ 94 w 138"/>
                <a:gd name="T3" fmla="*/ 0 h 90"/>
                <a:gd name="T4" fmla="*/ 111 w 138"/>
                <a:gd name="T5" fmla="*/ 5 h 90"/>
                <a:gd name="T6" fmla="*/ 123 w 138"/>
                <a:gd name="T7" fmla="*/ 10 h 90"/>
                <a:gd name="T8" fmla="*/ 133 w 138"/>
                <a:gd name="T9" fmla="*/ 21 h 90"/>
                <a:gd name="T10" fmla="*/ 138 w 138"/>
                <a:gd name="T11" fmla="*/ 53 h 90"/>
                <a:gd name="T12" fmla="*/ 135 w 138"/>
                <a:gd name="T13" fmla="*/ 58 h 90"/>
                <a:gd name="T14" fmla="*/ 90 w 138"/>
                <a:gd name="T15" fmla="*/ 83 h 90"/>
                <a:gd name="T16" fmla="*/ 3 w 138"/>
                <a:gd name="T17" fmla="*/ 59 h 90"/>
                <a:gd name="T18" fmla="*/ 1 w 138"/>
                <a:gd name="T19" fmla="*/ 52 h 90"/>
                <a:gd name="T20" fmla="*/ 4 w 138"/>
                <a:gd name="T21" fmla="*/ 23 h 90"/>
                <a:gd name="T22" fmla="*/ 15 w 138"/>
                <a:gd name="T23" fmla="*/ 10 h 90"/>
                <a:gd name="T24" fmla="*/ 30 w 138"/>
                <a:gd name="T25" fmla="*/ 5 h 90"/>
                <a:gd name="T26" fmla="*/ 39 w 138"/>
                <a:gd name="T27" fmla="*/ 2 h 90"/>
                <a:gd name="T28" fmla="*/ 47 w 138"/>
                <a:gd name="T29" fmla="*/ 6 h 90"/>
                <a:gd name="T30" fmla="*/ 60 w 138"/>
                <a:gd name="T31" fmla="*/ 49 h 90"/>
                <a:gd name="T32" fmla="*/ 67 w 138"/>
                <a:gd name="T33" fmla="*/ 69 h 90"/>
                <a:gd name="T34" fmla="*/ 69 w 138"/>
                <a:gd name="T35" fmla="*/ 74 h 90"/>
                <a:gd name="T36" fmla="*/ 70 w 138"/>
                <a:gd name="T37" fmla="*/ 7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0">
                  <a:moveTo>
                    <a:pt x="70" y="73"/>
                  </a:moveTo>
                  <a:cubicBezTo>
                    <a:pt x="78" y="49"/>
                    <a:pt x="86" y="25"/>
                    <a:pt x="94" y="0"/>
                  </a:cubicBezTo>
                  <a:cubicBezTo>
                    <a:pt x="100" y="2"/>
                    <a:pt x="105" y="3"/>
                    <a:pt x="111" y="5"/>
                  </a:cubicBezTo>
                  <a:cubicBezTo>
                    <a:pt x="115" y="7"/>
                    <a:pt x="119" y="8"/>
                    <a:pt x="123" y="10"/>
                  </a:cubicBezTo>
                  <a:cubicBezTo>
                    <a:pt x="128" y="12"/>
                    <a:pt x="132" y="16"/>
                    <a:pt x="133" y="21"/>
                  </a:cubicBezTo>
                  <a:cubicBezTo>
                    <a:pt x="135" y="31"/>
                    <a:pt x="137" y="42"/>
                    <a:pt x="138" y="53"/>
                  </a:cubicBezTo>
                  <a:cubicBezTo>
                    <a:pt x="138" y="55"/>
                    <a:pt x="137" y="57"/>
                    <a:pt x="135" y="58"/>
                  </a:cubicBezTo>
                  <a:cubicBezTo>
                    <a:pt x="122" y="70"/>
                    <a:pt x="108" y="79"/>
                    <a:pt x="90" y="83"/>
                  </a:cubicBezTo>
                  <a:cubicBezTo>
                    <a:pt x="57" y="90"/>
                    <a:pt x="28" y="82"/>
                    <a:pt x="3" y="59"/>
                  </a:cubicBezTo>
                  <a:cubicBezTo>
                    <a:pt x="2" y="58"/>
                    <a:pt x="0" y="55"/>
                    <a:pt x="1" y="52"/>
                  </a:cubicBezTo>
                  <a:cubicBezTo>
                    <a:pt x="1" y="43"/>
                    <a:pt x="3" y="33"/>
                    <a:pt x="4" y="23"/>
                  </a:cubicBezTo>
                  <a:cubicBezTo>
                    <a:pt x="5" y="17"/>
                    <a:pt x="9" y="12"/>
                    <a:pt x="15" y="10"/>
                  </a:cubicBezTo>
                  <a:cubicBezTo>
                    <a:pt x="20" y="8"/>
                    <a:pt x="25" y="7"/>
                    <a:pt x="30" y="5"/>
                  </a:cubicBezTo>
                  <a:cubicBezTo>
                    <a:pt x="33" y="4"/>
                    <a:pt x="36" y="3"/>
                    <a:pt x="39" y="2"/>
                  </a:cubicBezTo>
                  <a:cubicBezTo>
                    <a:pt x="45" y="0"/>
                    <a:pt x="45" y="1"/>
                    <a:pt x="47" y="6"/>
                  </a:cubicBezTo>
                  <a:cubicBezTo>
                    <a:pt x="51" y="20"/>
                    <a:pt x="56" y="34"/>
                    <a:pt x="60" y="49"/>
                  </a:cubicBezTo>
                  <a:cubicBezTo>
                    <a:pt x="63" y="55"/>
                    <a:pt x="65" y="62"/>
                    <a:pt x="67" y="69"/>
                  </a:cubicBezTo>
                  <a:cubicBezTo>
                    <a:pt x="68" y="71"/>
                    <a:pt x="68" y="72"/>
                    <a:pt x="69" y="74"/>
                  </a:cubicBezTo>
                  <a:cubicBezTo>
                    <a:pt x="69" y="74"/>
                    <a:pt x="70" y="74"/>
                    <a:pt x="70" y="73"/>
                  </a:cubicBezTo>
                  <a:close/>
                </a:path>
              </a:pathLst>
            </a:custGeom>
            <a:solidFill>
              <a:srgbClr val="42AFB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sp>
          <p:nvSpPr>
            <p:cNvPr id="58" name="Freeform 8"/>
            <p:cNvSpPr>
              <a:spLocks/>
            </p:cNvSpPr>
            <p:nvPr/>
          </p:nvSpPr>
          <p:spPr bwMode="auto">
            <a:xfrm>
              <a:off x="2670175" y="3170238"/>
              <a:ext cx="292100" cy="290513"/>
            </a:xfrm>
            <a:custGeom>
              <a:avLst/>
              <a:gdLst>
                <a:gd name="T0" fmla="*/ 44 w 91"/>
                <a:gd name="T1" fmla="*/ 0 h 91"/>
                <a:gd name="T2" fmla="*/ 72 w 91"/>
                <a:gd name="T3" fmla="*/ 13 h 91"/>
                <a:gd name="T4" fmla="*/ 75 w 91"/>
                <a:gd name="T5" fmla="*/ 17 h 91"/>
                <a:gd name="T6" fmla="*/ 83 w 91"/>
                <a:gd name="T7" fmla="*/ 32 h 91"/>
                <a:gd name="T8" fmla="*/ 77 w 91"/>
                <a:gd name="T9" fmla="*/ 56 h 91"/>
                <a:gd name="T10" fmla="*/ 74 w 91"/>
                <a:gd name="T11" fmla="*/ 59 h 91"/>
                <a:gd name="T12" fmla="*/ 64 w 91"/>
                <a:gd name="T13" fmla="*/ 76 h 91"/>
                <a:gd name="T14" fmla="*/ 25 w 91"/>
                <a:gd name="T15" fmla="*/ 77 h 91"/>
                <a:gd name="T16" fmla="*/ 15 w 91"/>
                <a:gd name="T17" fmla="*/ 60 h 91"/>
                <a:gd name="T18" fmla="*/ 10 w 91"/>
                <a:gd name="T19" fmla="*/ 56 h 91"/>
                <a:gd name="T20" fmla="*/ 1 w 91"/>
                <a:gd name="T21" fmla="*/ 44 h 91"/>
                <a:gd name="T22" fmla="*/ 9 w 91"/>
                <a:gd name="T23" fmla="*/ 29 h 91"/>
                <a:gd name="T24" fmla="*/ 12 w 91"/>
                <a:gd name="T25" fmla="*/ 23 h 91"/>
                <a:gd name="T26" fmla="*/ 29 w 91"/>
                <a:gd name="T27" fmla="*/ 3 h 91"/>
                <a:gd name="T28" fmla="*/ 44 w 91"/>
                <a:gd name="T2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91">
                  <a:moveTo>
                    <a:pt x="44" y="0"/>
                  </a:moveTo>
                  <a:cubicBezTo>
                    <a:pt x="56" y="0"/>
                    <a:pt x="66" y="3"/>
                    <a:pt x="72" y="13"/>
                  </a:cubicBezTo>
                  <a:cubicBezTo>
                    <a:pt x="73" y="14"/>
                    <a:pt x="74" y="16"/>
                    <a:pt x="75" y="17"/>
                  </a:cubicBezTo>
                  <a:cubicBezTo>
                    <a:pt x="77" y="23"/>
                    <a:pt x="78" y="28"/>
                    <a:pt x="83" y="32"/>
                  </a:cubicBezTo>
                  <a:cubicBezTo>
                    <a:pt x="91" y="38"/>
                    <a:pt x="86" y="53"/>
                    <a:pt x="77" y="56"/>
                  </a:cubicBezTo>
                  <a:cubicBezTo>
                    <a:pt x="76" y="57"/>
                    <a:pt x="75" y="58"/>
                    <a:pt x="74" y="59"/>
                  </a:cubicBezTo>
                  <a:cubicBezTo>
                    <a:pt x="70" y="65"/>
                    <a:pt x="68" y="71"/>
                    <a:pt x="64" y="76"/>
                  </a:cubicBezTo>
                  <a:cubicBezTo>
                    <a:pt x="52" y="90"/>
                    <a:pt x="38" y="91"/>
                    <a:pt x="25" y="77"/>
                  </a:cubicBezTo>
                  <a:cubicBezTo>
                    <a:pt x="21" y="72"/>
                    <a:pt x="17" y="67"/>
                    <a:pt x="15" y="60"/>
                  </a:cubicBezTo>
                  <a:cubicBezTo>
                    <a:pt x="15" y="58"/>
                    <a:pt x="13" y="56"/>
                    <a:pt x="10" y="56"/>
                  </a:cubicBezTo>
                  <a:cubicBezTo>
                    <a:pt x="4" y="55"/>
                    <a:pt x="2" y="50"/>
                    <a:pt x="1" y="44"/>
                  </a:cubicBezTo>
                  <a:cubicBezTo>
                    <a:pt x="0" y="37"/>
                    <a:pt x="2" y="33"/>
                    <a:pt x="9" y="29"/>
                  </a:cubicBezTo>
                  <a:cubicBezTo>
                    <a:pt x="11" y="28"/>
                    <a:pt x="12" y="25"/>
                    <a:pt x="12" y="23"/>
                  </a:cubicBezTo>
                  <a:cubicBezTo>
                    <a:pt x="15" y="14"/>
                    <a:pt x="19" y="6"/>
                    <a:pt x="29" y="3"/>
                  </a:cubicBezTo>
                  <a:cubicBezTo>
                    <a:pt x="34" y="2"/>
                    <a:pt x="39" y="1"/>
                    <a:pt x="44" y="0"/>
                  </a:cubicBezTo>
                  <a:close/>
                </a:path>
              </a:pathLst>
            </a:custGeom>
            <a:solidFill>
              <a:srgbClr val="42AFB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sp>
          <p:nvSpPr>
            <p:cNvPr id="59" name="Freeform 9"/>
            <p:cNvSpPr>
              <a:spLocks/>
            </p:cNvSpPr>
            <p:nvPr/>
          </p:nvSpPr>
          <p:spPr bwMode="auto">
            <a:xfrm>
              <a:off x="2779713" y="3525838"/>
              <a:ext cx="60325" cy="114300"/>
            </a:xfrm>
            <a:custGeom>
              <a:avLst/>
              <a:gdLst>
                <a:gd name="T0" fmla="*/ 6 w 19"/>
                <a:gd name="T1" fmla="*/ 0 h 36"/>
                <a:gd name="T2" fmla="*/ 14 w 19"/>
                <a:gd name="T3" fmla="*/ 0 h 36"/>
                <a:gd name="T4" fmla="*/ 10 w 19"/>
                <a:gd name="T5" fmla="*/ 36 h 36"/>
                <a:gd name="T6" fmla="*/ 6 w 19"/>
                <a:gd name="T7" fmla="*/ 0 h 36"/>
              </a:gdLst>
              <a:ahLst/>
              <a:cxnLst>
                <a:cxn ang="0">
                  <a:pos x="T0" y="T1"/>
                </a:cxn>
                <a:cxn ang="0">
                  <a:pos x="T2" y="T3"/>
                </a:cxn>
                <a:cxn ang="0">
                  <a:pos x="T4" y="T5"/>
                </a:cxn>
                <a:cxn ang="0">
                  <a:pos x="T6" y="T7"/>
                </a:cxn>
              </a:cxnLst>
              <a:rect l="0" t="0" r="r" b="b"/>
              <a:pathLst>
                <a:path w="19" h="36">
                  <a:moveTo>
                    <a:pt x="6" y="0"/>
                  </a:moveTo>
                  <a:cubicBezTo>
                    <a:pt x="8" y="0"/>
                    <a:pt x="11" y="0"/>
                    <a:pt x="14" y="0"/>
                  </a:cubicBezTo>
                  <a:cubicBezTo>
                    <a:pt x="19" y="12"/>
                    <a:pt x="16" y="24"/>
                    <a:pt x="10" y="36"/>
                  </a:cubicBezTo>
                  <a:cubicBezTo>
                    <a:pt x="5" y="24"/>
                    <a:pt x="0" y="13"/>
                    <a:pt x="6" y="0"/>
                  </a:cubicBezTo>
                  <a:close/>
                </a:path>
              </a:pathLst>
            </a:custGeom>
            <a:solidFill>
              <a:srgbClr val="42AFB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sp>
          <p:nvSpPr>
            <p:cNvPr id="60" name="Freeform 10"/>
            <p:cNvSpPr>
              <a:spLocks/>
            </p:cNvSpPr>
            <p:nvPr/>
          </p:nvSpPr>
          <p:spPr bwMode="auto">
            <a:xfrm>
              <a:off x="2789238" y="3473451"/>
              <a:ext cx="44450" cy="36513"/>
            </a:xfrm>
            <a:custGeom>
              <a:avLst/>
              <a:gdLst>
                <a:gd name="T0" fmla="*/ 14 w 14"/>
                <a:gd name="T1" fmla="*/ 0 h 11"/>
                <a:gd name="T2" fmla="*/ 14 w 14"/>
                <a:gd name="T3" fmla="*/ 11 h 11"/>
                <a:gd name="T4" fmla="*/ 0 w 14"/>
                <a:gd name="T5" fmla="*/ 11 h 11"/>
                <a:gd name="T6" fmla="*/ 0 w 14"/>
                <a:gd name="T7" fmla="*/ 0 h 11"/>
                <a:gd name="T8" fmla="*/ 14 w 14"/>
                <a:gd name="T9" fmla="*/ 0 h 11"/>
              </a:gdLst>
              <a:ahLst/>
              <a:cxnLst>
                <a:cxn ang="0">
                  <a:pos x="T0" y="T1"/>
                </a:cxn>
                <a:cxn ang="0">
                  <a:pos x="T2" y="T3"/>
                </a:cxn>
                <a:cxn ang="0">
                  <a:pos x="T4" y="T5"/>
                </a:cxn>
                <a:cxn ang="0">
                  <a:pos x="T6" y="T7"/>
                </a:cxn>
                <a:cxn ang="0">
                  <a:pos x="T8" y="T9"/>
                </a:cxn>
              </a:cxnLst>
              <a:rect l="0" t="0" r="r" b="b"/>
              <a:pathLst>
                <a:path w="14" h="11">
                  <a:moveTo>
                    <a:pt x="14" y="0"/>
                  </a:moveTo>
                  <a:cubicBezTo>
                    <a:pt x="14" y="4"/>
                    <a:pt x="14" y="7"/>
                    <a:pt x="14" y="11"/>
                  </a:cubicBezTo>
                  <a:cubicBezTo>
                    <a:pt x="10" y="11"/>
                    <a:pt x="5" y="11"/>
                    <a:pt x="0" y="11"/>
                  </a:cubicBezTo>
                  <a:cubicBezTo>
                    <a:pt x="0" y="7"/>
                    <a:pt x="0" y="4"/>
                    <a:pt x="0" y="0"/>
                  </a:cubicBezTo>
                  <a:cubicBezTo>
                    <a:pt x="4" y="0"/>
                    <a:pt x="9" y="0"/>
                    <a:pt x="14" y="0"/>
                  </a:cubicBezTo>
                  <a:close/>
                </a:path>
              </a:pathLst>
            </a:custGeom>
            <a:solidFill>
              <a:srgbClr val="42AFB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grpSp>
      <p:grpSp>
        <p:nvGrpSpPr>
          <p:cNvPr id="61" name="Group 88"/>
          <p:cNvGrpSpPr/>
          <p:nvPr/>
        </p:nvGrpSpPr>
        <p:grpSpPr>
          <a:xfrm>
            <a:off x="6651017" y="2620166"/>
            <a:ext cx="1805129" cy="1561220"/>
            <a:chOff x="2257425" y="2868613"/>
            <a:chExt cx="1117600" cy="1120775"/>
          </a:xfrm>
        </p:grpSpPr>
        <p:sp>
          <p:nvSpPr>
            <p:cNvPr id="62" name="Freeform 5"/>
            <p:cNvSpPr>
              <a:spLocks noEditPoints="1"/>
            </p:cNvSpPr>
            <p:nvPr/>
          </p:nvSpPr>
          <p:spPr bwMode="auto">
            <a:xfrm>
              <a:off x="2257425" y="2868613"/>
              <a:ext cx="1117600" cy="1120775"/>
            </a:xfrm>
            <a:custGeom>
              <a:avLst/>
              <a:gdLst>
                <a:gd name="T0" fmla="*/ 320 w 349"/>
                <a:gd name="T1" fmla="*/ 91 h 350"/>
                <a:gd name="T2" fmla="*/ 337 w 349"/>
                <a:gd name="T3" fmla="*/ 115 h 350"/>
                <a:gd name="T4" fmla="*/ 323 w 349"/>
                <a:gd name="T5" fmla="*/ 133 h 350"/>
                <a:gd name="T6" fmla="*/ 318 w 349"/>
                <a:gd name="T7" fmla="*/ 157 h 350"/>
                <a:gd name="T8" fmla="*/ 338 w 349"/>
                <a:gd name="T9" fmla="*/ 177 h 350"/>
                <a:gd name="T10" fmla="*/ 344 w 349"/>
                <a:gd name="T11" fmla="*/ 208 h 350"/>
                <a:gd name="T12" fmla="*/ 322 w 349"/>
                <a:gd name="T13" fmla="*/ 217 h 350"/>
                <a:gd name="T14" fmla="*/ 306 w 349"/>
                <a:gd name="T15" fmla="*/ 236 h 350"/>
                <a:gd name="T16" fmla="*/ 317 w 349"/>
                <a:gd name="T17" fmla="*/ 260 h 350"/>
                <a:gd name="T18" fmla="*/ 307 w 349"/>
                <a:gd name="T19" fmla="*/ 286 h 350"/>
                <a:gd name="T20" fmla="*/ 279 w 349"/>
                <a:gd name="T21" fmla="*/ 283 h 350"/>
                <a:gd name="T22" fmla="*/ 258 w 349"/>
                <a:gd name="T23" fmla="*/ 294 h 350"/>
                <a:gd name="T24" fmla="*/ 256 w 349"/>
                <a:gd name="T25" fmla="*/ 321 h 350"/>
                <a:gd name="T26" fmla="*/ 233 w 349"/>
                <a:gd name="T27" fmla="*/ 337 h 350"/>
                <a:gd name="T28" fmla="*/ 212 w 349"/>
                <a:gd name="T29" fmla="*/ 322 h 350"/>
                <a:gd name="T30" fmla="*/ 187 w 349"/>
                <a:gd name="T31" fmla="*/ 320 h 350"/>
                <a:gd name="T32" fmla="*/ 171 w 349"/>
                <a:gd name="T33" fmla="*/ 343 h 350"/>
                <a:gd name="T34" fmla="*/ 140 w 349"/>
                <a:gd name="T35" fmla="*/ 346 h 350"/>
                <a:gd name="T36" fmla="*/ 133 w 349"/>
                <a:gd name="T37" fmla="*/ 324 h 350"/>
                <a:gd name="T38" fmla="*/ 113 w 349"/>
                <a:gd name="T39" fmla="*/ 308 h 350"/>
                <a:gd name="T40" fmla="*/ 87 w 349"/>
                <a:gd name="T41" fmla="*/ 321 h 350"/>
                <a:gd name="T42" fmla="*/ 61 w 349"/>
                <a:gd name="T43" fmla="*/ 307 h 350"/>
                <a:gd name="T44" fmla="*/ 65 w 349"/>
                <a:gd name="T45" fmla="*/ 283 h 350"/>
                <a:gd name="T46" fmla="*/ 53 w 349"/>
                <a:gd name="T47" fmla="*/ 258 h 350"/>
                <a:gd name="T48" fmla="*/ 28 w 349"/>
                <a:gd name="T49" fmla="*/ 255 h 350"/>
                <a:gd name="T50" fmla="*/ 8 w 349"/>
                <a:gd name="T51" fmla="*/ 233 h 350"/>
                <a:gd name="T52" fmla="*/ 25 w 349"/>
                <a:gd name="T53" fmla="*/ 211 h 350"/>
                <a:gd name="T54" fmla="*/ 28 w 349"/>
                <a:gd name="T55" fmla="*/ 189 h 350"/>
                <a:gd name="T56" fmla="*/ 7 w 349"/>
                <a:gd name="T57" fmla="*/ 170 h 350"/>
                <a:gd name="T58" fmla="*/ 2 w 349"/>
                <a:gd name="T59" fmla="*/ 142 h 350"/>
                <a:gd name="T60" fmla="*/ 28 w 349"/>
                <a:gd name="T61" fmla="*/ 131 h 350"/>
                <a:gd name="T62" fmla="*/ 41 w 349"/>
                <a:gd name="T63" fmla="*/ 113 h 350"/>
                <a:gd name="T64" fmla="*/ 29 w 349"/>
                <a:gd name="T65" fmla="*/ 88 h 350"/>
                <a:gd name="T66" fmla="*/ 39 w 349"/>
                <a:gd name="T67" fmla="*/ 62 h 350"/>
                <a:gd name="T68" fmla="*/ 66 w 349"/>
                <a:gd name="T69" fmla="*/ 65 h 350"/>
                <a:gd name="T70" fmla="*/ 79 w 349"/>
                <a:gd name="T71" fmla="*/ 62 h 350"/>
                <a:gd name="T72" fmla="*/ 97 w 349"/>
                <a:gd name="T73" fmla="*/ 17 h 350"/>
                <a:gd name="T74" fmla="*/ 124 w 349"/>
                <a:gd name="T75" fmla="*/ 13 h 350"/>
                <a:gd name="T76" fmla="*/ 148 w 349"/>
                <a:gd name="T77" fmla="*/ 31 h 350"/>
                <a:gd name="T78" fmla="*/ 172 w 349"/>
                <a:gd name="T79" fmla="*/ 21 h 350"/>
                <a:gd name="T80" fmla="*/ 187 w 349"/>
                <a:gd name="T81" fmla="*/ 0 h 350"/>
                <a:gd name="T82" fmla="*/ 214 w 349"/>
                <a:gd name="T83" fmla="*/ 11 h 350"/>
                <a:gd name="T84" fmla="*/ 225 w 349"/>
                <a:gd name="T85" fmla="*/ 38 h 350"/>
                <a:gd name="T86" fmla="*/ 248 w 349"/>
                <a:gd name="T87" fmla="*/ 40 h 350"/>
                <a:gd name="T88" fmla="*/ 273 w 349"/>
                <a:gd name="T89" fmla="*/ 31 h 350"/>
                <a:gd name="T90" fmla="*/ 288 w 349"/>
                <a:gd name="T91" fmla="*/ 55 h 350"/>
                <a:gd name="T92" fmla="*/ 283 w 349"/>
                <a:gd name="T93" fmla="*/ 76 h 350"/>
                <a:gd name="T94" fmla="*/ 301 w 349"/>
                <a:gd name="T95" fmla="*/ 94 h 350"/>
                <a:gd name="T96" fmla="*/ 62 w 349"/>
                <a:gd name="T97" fmla="*/ 174 h 350"/>
                <a:gd name="T98" fmla="*/ 285 w 349"/>
                <a:gd name="T99" fmla="*/ 17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9" h="350">
                  <a:moveTo>
                    <a:pt x="301" y="94"/>
                  </a:moveTo>
                  <a:cubicBezTo>
                    <a:pt x="308" y="93"/>
                    <a:pt x="314" y="92"/>
                    <a:pt x="320" y="91"/>
                  </a:cubicBezTo>
                  <a:cubicBezTo>
                    <a:pt x="324" y="90"/>
                    <a:pt x="328" y="92"/>
                    <a:pt x="330" y="96"/>
                  </a:cubicBezTo>
                  <a:cubicBezTo>
                    <a:pt x="332" y="102"/>
                    <a:pt x="335" y="109"/>
                    <a:pt x="337" y="115"/>
                  </a:cubicBezTo>
                  <a:cubicBezTo>
                    <a:pt x="339" y="119"/>
                    <a:pt x="337" y="122"/>
                    <a:pt x="335" y="125"/>
                  </a:cubicBezTo>
                  <a:cubicBezTo>
                    <a:pt x="331" y="128"/>
                    <a:pt x="327" y="130"/>
                    <a:pt x="323" y="133"/>
                  </a:cubicBezTo>
                  <a:cubicBezTo>
                    <a:pt x="317" y="138"/>
                    <a:pt x="316" y="141"/>
                    <a:pt x="317" y="149"/>
                  </a:cubicBezTo>
                  <a:cubicBezTo>
                    <a:pt x="318" y="151"/>
                    <a:pt x="318" y="154"/>
                    <a:pt x="318" y="157"/>
                  </a:cubicBezTo>
                  <a:cubicBezTo>
                    <a:pt x="318" y="168"/>
                    <a:pt x="324" y="173"/>
                    <a:pt x="333" y="176"/>
                  </a:cubicBezTo>
                  <a:cubicBezTo>
                    <a:pt x="335" y="176"/>
                    <a:pt x="336" y="177"/>
                    <a:pt x="338" y="177"/>
                  </a:cubicBezTo>
                  <a:cubicBezTo>
                    <a:pt x="349" y="182"/>
                    <a:pt x="347" y="184"/>
                    <a:pt x="346" y="194"/>
                  </a:cubicBezTo>
                  <a:cubicBezTo>
                    <a:pt x="346" y="199"/>
                    <a:pt x="345" y="203"/>
                    <a:pt x="344" y="208"/>
                  </a:cubicBezTo>
                  <a:cubicBezTo>
                    <a:pt x="343" y="212"/>
                    <a:pt x="340" y="215"/>
                    <a:pt x="336" y="215"/>
                  </a:cubicBezTo>
                  <a:cubicBezTo>
                    <a:pt x="331" y="216"/>
                    <a:pt x="327" y="216"/>
                    <a:pt x="322" y="217"/>
                  </a:cubicBezTo>
                  <a:cubicBezTo>
                    <a:pt x="317" y="217"/>
                    <a:pt x="313" y="220"/>
                    <a:pt x="310" y="225"/>
                  </a:cubicBezTo>
                  <a:cubicBezTo>
                    <a:pt x="309" y="229"/>
                    <a:pt x="308" y="232"/>
                    <a:pt x="306" y="236"/>
                  </a:cubicBezTo>
                  <a:cubicBezTo>
                    <a:pt x="304" y="241"/>
                    <a:pt x="305" y="245"/>
                    <a:pt x="308" y="249"/>
                  </a:cubicBezTo>
                  <a:cubicBezTo>
                    <a:pt x="311" y="253"/>
                    <a:pt x="314" y="256"/>
                    <a:pt x="317" y="260"/>
                  </a:cubicBezTo>
                  <a:cubicBezTo>
                    <a:pt x="321" y="265"/>
                    <a:pt x="321" y="269"/>
                    <a:pt x="317" y="274"/>
                  </a:cubicBezTo>
                  <a:cubicBezTo>
                    <a:pt x="313" y="278"/>
                    <a:pt x="310" y="282"/>
                    <a:pt x="307" y="286"/>
                  </a:cubicBezTo>
                  <a:cubicBezTo>
                    <a:pt x="302" y="292"/>
                    <a:pt x="299" y="292"/>
                    <a:pt x="293" y="289"/>
                  </a:cubicBezTo>
                  <a:cubicBezTo>
                    <a:pt x="288" y="287"/>
                    <a:pt x="284" y="285"/>
                    <a:pt x="279" y="283"/>
                  </a:cubicBezTo>
                  <a:cubicBezTo>
                    <a:pt x="275" y="282"/>
                    <a:pt x="271" y="284"/>
                    <a:pt x="268" y="286"/>
                  </a:cubicBezTo>
                  <a:cubicBezTo>
                    <a:pt x="264" y="289"/>
                    <a:pt x="261" y="291"/>
                    <a:pt x="258" y="294"/>
                  </a:cubicBezTo>
                  <a:cubicBezTo>
                    <a:pt x="254" y="297"/>
                    <a:pt x="253" y="301"/>
                    <a:pt x="254" y="306"/>
                  </a:cubicBezTo>
                  <a:cubicBezTo>
                    <a:pt x="255" y="311"/>
                    <a:pt x="255" y="316"/>
                    <a:pt x="256" y="321"/>
                  </a:cubicBezTo>
                  <a:cubicBezTo>
                    <a:pt x="256" y="326"/>
                    <a:pt x="254" y="329"/>
                    <a:pt x="251" y="330"/>
                  </a:cubicBezTo>
                  <a:cubicBezTo>
                    <a:pt x="245" y="333"/>
                    <a:pt x="239" y="335"/>
                    <a:pt x="233" y="337"/>
                  </a:cubicBezTo>
                  <a:cubicBezTo>
                    <a:pt x="227" y="339"/>
                    <a:pt x="224" y="338"/>
                    <a:pt x="220" y="333"/>
                  </a:cubicBezTo>
                  <a:cubicBezTo>
                    <a:pt x="218" y="329"/>
                    <a:pt x="215" y="325"/>
                    <a:pt x="212" y="322"/>
                  </a:cubicBezTo>
                  <a:cubicBezTo>
                    <a:pt x="209" y="318"/>
                    <a:pt x="205" y="317"/>
                    <a:pt x="201" y="318"/>
                  </a:cubicBezTo>
                  <a:cubicBezTo>
                    <a:pt x="196" y="318"/>
                    <a:pt x="192" y="319"/>
                    <a:pt x="187" y="320"/>
                  </a:cubicBezTo>
                  <a:cubicBezTo>
                    <a:pt x="182" y="321"/>
                    <a:pt x="179" y="324"/>
                    <a:pt x="177" y="328"/>
                  </a:cubicBezTo>
                  <a:cubicBezTo>
                    <a:pt x="175" y="333"/>
                    <a:pt x="173" y="338"/>
                    <a:pt x="171" y="343"/>
                  </a:cubicBezTo>
                  <a:cubicBezTo>
                    <a:pt x="169" y="347"/>
                    <a:pt x="167" y="350"/>
                    <a:pt x="162" y="349"/>
                  </a:cubicBezTo>
                  <a:cubicBezTo>
                    <a:pt x="155" y="348"/>
                    <a:pt x="147" y="348"/>
                    <a:pt x="140" y="346"/>
                  </a:cubicBezTo>
                  <a:cubicBezTo>
                    <a:pt x="137" y="345"/>
                    <a:pt x="135" y="341"/>
                    <a:pt x="134" y="338"/>
                  </a:cubicBezTo>
                  <a:cubicBezTo>
                    <a:pt x="133" y="333"/>
                    <a:pt x="133" y="328"/>
                    <a:pt x="133" y="324"/>
                  </a:cubicBezTo>
                  <a:cubicBezTo>
                    <a:pt x="132" y="318"/>
                    <a:pt x="129" y="313"/>
                    <a:pt x="123" y="312"/>
                  </a:cubicBezTo>
                  <a:cubicBezTo>
                    <a:pt x="119" y="310"/>
                    <a:pt x="116" y="309"/>
                    <a:pt x="113" y="308"/>
                  </a:cubicBezTo>
                  <a:cubicBezTo>
                    <a:pt x="108" y="306"/>
                    <a:pt x="104" y="307"/>
                    <a:pt x="101" y="310"/>
                  </a:cubicBezTo>
                  <a:cubicBezTo>
                    <a:pt x="96" y="314"/>
                    <a:pt x="92" y="317"/>
                    <a:pt x="87" y="321"/>
                  </a:cubicBezTo>
                  <a:cubicBezTo>
                    <a:pt x="84" y="323"/>
                    <a:pt x="81" y="323"/>
                    <a:pt x="78" y="320"/>
                  </a:cubicBezTo>
                  <a:cubicBezTo>
                    <a:pt x="72" y="316"/>
                    <a:pt x="66" y="312"/>
                    <a:pt x="61" y="307"/>
                  </a:cubicBezTo>
                  <a:cubicBezTo>
                    <a:pt x="57" y="304"/>
                    <a:pt x="58" y="299"/>
                    <a:pt x="60" y="295"/>
                  </a:cubicBezTo>
                  <a:cubicBezTo>
                    <a:pt x="62" y="291"/>
                    <a:pt x="63" y="287"/>
                    <a:pt x="65" y="283"/>
                  </a:cubicBezTo>
                  <a:cubicBezTo>
                    <a:pt x="67" y="278"/>
                    <a:pt x="66" y="274"/>
                    <a:pt x="64" y="271"/>
                  </a:cubicBezTo>
                  <a:cubicBezTo>
                    <a:pt x="60" y="266"/>
                    <a:pt x="57" y="262"/>
                    <a:pt x="53" y="258"/>
                  </a:cubicBezTo>
                  <a:cubicBezTo>
                    <a:pt x="51" y="254"/>
                    <a:pt x="47" y="253"/>
                    <a:pt x="43" y="253"/>
                  </a:cubicBezTo>
                  <a:cubicBezTo>
                    <a:pt x="38" y="254"/>
                    <a:pt x="33" y="254"/>
                    <a:pt x="28" y="255"/>
                  </a:cubicBezTo>
                  <a:cubicBezTo>
                    <a:pt x="22" y="257"/>
                    <a:pt x="18" y="255"/>
                    <a:pt x="15" y="249"/>
                  </a:cubicBezTo>
                  <a:cubicBezTo>
                    <a:pt x="13" y="244"/>
                    <a:pt x="10" y="239"/>
                    <a:pt x="8" y="233"/>
                  </a:cubicBezTo>
                  <a:cubicBezTo>
                    <a:pt x="6" y="229"/>
                    <a:pt x="7" y="225"/>
                    <a:pt x="11" y="222"/>
                  </a:cubicBezTo>
                  <a:cubicBezTo>
                    <a:pt x="15" y="218"/>
                    <a:pt x="20" y="214"/>
                    <a:pt x="25" y="211"/>
                  </a:cubicBezTo>
                  <a:cubicBezTo>
                    <a:pt x="29" y="208"/>
                    <a:pt x="30" y="204"/>
                    <a:pt x="30" y="199"/>
                  </a:cubicBezTo>
                  <a:cubicBezTo>
                    <a:pt x="29" y="195"/>
                    <a:pt x="28" y="192"/>
                    <a:pt x="28" y="189"/>
                  </a:cubicBezTo>
                  <a:cubicBezTo>
                    <a:pt x="28" y="180"/>
                    <a:pt x="23" y="176"/>
                    <a:pt x="16" y="174"/>
                  </a:cubicBezTo>
                  <a:cubicBezTo>
                    <a:pt x="13" y="173"/>
                    <a:pt x="10" y="171"/>
                    <a:pt x="7" y="170"/>
                  </a:cubicBezTo>
                  <a:cubicBezTo>
                    <a:pt x="2" y="169"/>
                    <a:pt x="0" y="166"/>
                    <a:pt x="0" y="162"/>
                  </a:cubicBezTo>
                  <a:cubicBezTo>
                    <a:pt x="1" y="155"/>
                    <a:pt x="1" y="149"/>
                    <a:pt x="2" y="142"/>
                  </a:cubicBezTo>
                  <a:cubicBezTo>
                    <a:pt x="2" y="136"/>
                    <a:pt x="5" y="134"/>
                    <a:pt x="11" y="133"/>
                  </a:cubicBezTo>
                  <a:cubicBezTo>
                    <a:pt x="17" y="132"/>
                    <a:pt x="23" y="132"/>
                    <a:pt x="28" y="131"/>
                  </a:cubicBezTo>
                  <a:cubicBezTo>
                    <a:pt x="32" y="130"/>
                    <a:pt x="35" y="128"/>
                    <a:pt x="36" y="124"/>
                  </a:cubicBezTo>
                  <a:cubicBezTo>
                    <a:pt x="38" y="120"/>
                    <a:pt x="40" y="117"/>
                    <a:pt x="41" y="113"/>
                  </a:cubicBezTo>
                  <a:cubicBezTo>
                    <a:pt x="42" y="109"/>
                    <a:pt x="42" y="105"/>
                    <a:pt x="39" y="101"/>
                  </a:cubicBezTo>
                  <a:cubicBezTo>
                    <a:pt x="36" y="97"/>
                    <a:pt x="32" y="93"/>
                    <a:pt x="29" y="88"/>
                  </a:cubicBezTo>
                  <a:cubicBezTo>
                    <a:pt x="26" y="84"/>
                    <a:pt x="26" y="80"/>
                    <a:pt x="29" y="76"/>
                  </a:cubicBezTo>
                  <a:cubicBezTo>
                    <a:pt x="32" y="71"/>
                    <a:pt x="36" y="66"/>
                    <a:pt x="39" y="62"/>
                  </a:cubicBezTo>
                  <a:cubicBezTo>
                    <a:pt x="42" y="57"/>
                    <a:pt x="46" y="56"/>
                    <a:pt x="52" y="58"/>
                  </a:cubicBezTo>
                  <a:cubicBezTo>
                    <a:pt x="57" y="60"/>
                    <a:pt x="62" y="62"/>
                    <a:pt x="66" y="65"/>
                  </a:cubicBezTo>
                  <a:cubicBezTo>
                    <a:pt x="70" y="67"/>
                    <a:pt x="74" y="66"/>
                    <a:pt x="77" y="64"/>
                  </a:cubicBezTo>
                  <a:cubicBezTo>
                    <a:pt x="78" y="63"/>
                    <a:pt x="79" y="63"/>
                    <a:pt x="79" y="62"/>
                  </a:cubicBezTo>
                  <a:cubicBezTo>
                    <a:pt x="94" y="51"/>
                    <a:pt x="94" y="51"/>
                    <a:pt x="90" y="30"/>
                  </a:cubicBezTo>
                  <a:cubicBezTo>
                    <a:pt x="89" y="23"/>
                    <a:pt x="91" y="20"/>
                    <a:pt x="97" y="17"/>
                  </a:cubicBezTo>
                  <a:cubicBezTo>
                    <a:pt x="102" y="15"/>
                    <a:pt x="107" y="13"/>
                    <a:pt x="112" y="11"/>
                  </a:cubicBezTo>
                  <a:cubicBezTo>
                    <a:pt x="117" y="8"/>
                    <a:pt x="120" y="9"/>
                    <a:pt x="124" y="13"/>
                  </a:cubicBezTo>
                  <a:cubicBezTo>
                    <a:pt x="127" y="17"/>
                    <a:pt x="130" y="22"/>
                    <a:pt x="133" y="26"/>
                  </a:cubicBezTo>
                  <a:cubicBezTo>
                    <a:pt x="138" y="31"/>
                    <a:pt x="142" y="32"/>
                    <a:pt x="148" y="31"/>
                  </a:cubicBezTo>
                  <a:cubicBezTo>
                    <a:pt x="152" y="29"/>
                    <a:pt x="156" y="29"/>
                    <a:pt x="160" y="29"/>
                  </a:cubicBezTo>
                  <a:cubicBezTo>
                    <a:pt x="166" y="28"/>
                    <a:pt x="170" y="26"/>
                    <a:pt x="172" y="21"/>
                  </a:cubicBezTo>
                  <a:cubicBezTo>
                    <a:pt x="173" y="16"/>
                    <a:pt x="175" y="11"/>
                    <a:pt x="177" y="6"/>
                  </a:cubicBezTo>
                  <a:cubicBezTo>
                    <a:pt x="179" y="2"/>
                    <a:pt x="182" y="0"/>
                    <a:pt x="187" y="0"/>
                  </a:cubicBezTo>
                  <a:cubicBezTo>
                    <a:pt x="194" y="1"/>
                    <a:pt x="201" y="2"/>
                    <a:pt x="208" y="3"/>
                  </a:cubicBezTo>
                  <a:cubicBezTo>
                    <a:pt x="212" y="3"/>
                    <a:pt x="214" y="6"/>
                    <a:pt x="214" y="11"/>
                  </a:cubicBezTo>
                  <a:cubicBezTo>
                    <a:pt x="215" y="17"/>
                    <a:pt x="216" y="23"/>
                    <a:pt x="217" y="29"/>
                  </a:cubicBezTo>
                  <a:cubicBezTo>
                    <a:pt x="218" y="34"/>
                    <a:pt x="221" y="36"/>
                    <a:pt x="225" y="38"/>
                  </a:cubicBezTo>
                  <a:cubicBezTo>
                    <a:pt x="228" y="39"/>
                    <a:pt x="231" y="40"/>
                    <a:pt x="234" y="41"/>
                  </a:cubicBezTo>
                  <a:cubicBezTo>
                    <a:pt x="239" y="45"/>
                    <a:pt x="244" y="43"/>
                    <a:pt x="248" y="40"/>
                  </a:cubicBezTo>
                  <a:cubicBezTo>
                    <a:pt x="252" y="37"/>
                    <a:pt x="256" y="34"/>
                    <a:pt x="259" y="31"/>
                  </a:cubicBezTo>
                  <a:cubicBezTo>
                    <a:pt x="264" y="27"/>
                    <a:pt x="268" y="27"/>
                    <a:pt x="273" y="31"/>
                  </a:cubicBezTo>
                  <a:cubicBezTo>
                    <a:pt x="277" y="34"/>
                    <a:pt x="281" y="37"/>
                    <a:pt x="285" y="41"/>
                  </a:cubicBezTo>
                  <a:cubicBezTo>
                    <a:pt x="290" y="45"/>
                    <a:pt x="291" y="49"/>
                    <a:pt x="288" y="55"/>
                  </a:cubicBezTo>
                  <a:cubicBezTo>
                    <a:pt x="286" y="59"/>
                    <a:pt x="284" y="64"/>
                    <a:pt x="283" y="68"/>
                  </a:cubicBezTo>
                  <a:cubicBezTo>
                    <a:pt x="282" y="71"/>
                    <a:pt x="282" y="74"/>
                    <a:pt x="283" y="76"/>
                  </a:cubicBezTo>
                  <a:cubicBezTo>
                    <a:pt x="286" y="81"/>
                    <a:pt x="290" y="86"/>
                    <a:pt x="295" y="91"/>
                  </a:cubicBezTo>
                  <a:cubicBezTo>
                    <a:pt x="296" y="93"/>
                    <a:pt x="299" y="93"/>
                    <a:pt x="301" y="94"/>
                  </a:cubicBezTo>
                  <a:close/>
                  <a:moveTo>
                    <a:pt x="174" y="63"/>
                  </a:moveTo>
                  <a:cubicBezTo>
                    <a:pt x="112" y="63"/>
                    <a:pt x="62" y="113"/>
                    <a:pt x="62" y="174"/>
                  </a:cubicBezTo>
                  <a:cubicBezTo>
                    <a:pt x="62" y="236"/>
                    <a:pt x="112" y="285"/>
                    <a:pt x="173" y="286"/>
                  </a:cubicBezTo>
                  <a:cubicBezTo>
                    <a:pt x="235" y="286"/>
                    <a:pt x="285" y="236"/>
                    <a:pt x="285" y="174"/>
                  </a:cubicBezTo>
                  <a:cubicBezTo>
                    <a:pt x="285" y="112"/>
                    <a:pt x="234" y="63"/>
                    <a:pt x="174" y="63"/>
                  </a:cubicBezTo>
                  <a:close/>
                </a:path>
              </a:pathLst>
            </a:custGeom>
            <a:solidFill>
              <a:srgbClr val="282F3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282F39"/>
                </a:solidFill>
                <a:effectLst/>
                <a:uLnTx/>
                <a:uFillTx/>
                <a:latin typeface="Calibri" panose="020F0502020204030204"/>
              </a:endParaRPr>
            </a:p>
          </p:txBody>
        </p:sp>
        <p:sp>
          <p:nvSpPr>
            <p:cNvPr id="63" name="Freeform 6"/>
            <p:cNvSpPr>
              <a:spLocks noEditPoints="1"/>
            </p:cNvSpPr>
            <p:nvPr/>
          </p:nvSpPr>
          <p:spPr bwMode="auto">
            <a:xfrm>
              <a:off x="2455863" y="3070226"/>
              <a:ext cx="714375" cy="714375"/>
            </a:xfrm>
            <a:custGeom>
              <a:avLst/>
              <a:gdLst>
                <a:gd name="T0" fmla="*/ 112 w 223"/>
                <a:gd name="T1" fmla="*/ 0 h 223"/>
                <a:gd name="T2" fmla="*/ 223 w 223"/>
                <a:gd name="T3" fmla="*/ 111 h 223"/>
                <a:gd name="T4" fmla="*/ 111 w 223"/>
                <a:gd name="T5" fmla="*/ 223 h 223"/>
                <a:gd name="T6" fmla="*/ 0 w 223"/>
                <a:gd name="T7" fmla="*/ 111 h 223"/>
                <a:gd name="T8" fmla="*/ 112 w 223"/>
                <a:gd name="T9" fmla="*/ 0 h 223"/>
                <a:gd name="T10" fmla="*/ 112 w 223"/>
                <a:gd name="T11" fmla="*/ 196 h 223"/>
                <a:gd name="T12" fmla="*/ 111 w 223"/>
                <a:gd name="T13" fmla="*/ 197 h 223"/>
                <a:gd name="T14" fmla="*/ 109 w 223"/>
                <a:gd name="T15" fmla="*/ 192 h 223"/>
                <a:gd name="T16" fmla="*/ 102 w 223"/>
                <a:gd name="T17" fmla="*/ 172 h 223"/>
                <a:gd name="T18" fmla="*/ 89 w 223"/>
                <a:gd name="T19" fmla="*/ 129 h 223"/>
                <a:gd name="T20" fmla="*/ 81 w 223"/>
                <a:gd name="T21" fmla="*/ 125 h 223"/>
                <a:gd name="T22" fmla="*/ 72 w 223"/>
                <a:gd name="T23" fmla="*/ 128 h 223"/>
                <a:gd name="T24" fmla="*/ 57 w 223"/>
                <a:gd name="T25" fmla="*/ 133 h 223"/>
                <a:gd name="T26" fmla="*/ 46 w 223"/>
                <a:gd name="T27" fmla="*/ 146 h 223"/>
                <a:gd name="T28" fmla="*/ 43 w 223"/>
                <a:gd name="T29" fmla="*/ 175 h 223"/>
                <a:gd name="T30" fmla="*/ 45 w 223"/>
                <a:gd name="T31" fmla="*/ 182 h 223"/>
                <a:gd name="T32" fmla="*/ 132 w 223"/>
                <a:gd name="T33" fmla="*/ 206 h 223"/>
                <a:gd name="T34" fmla="*/ 177 w 223"/>
                <a:gd name="T35" fmla="*/ 181 h 223"/>
                <a:gd name="T36" fmla="*/ 180 w 223"/>
                <a:gd name="T37" fmla="*/ 176 h 223"/>
                <a:gd name="T38" fmla="*/ 175 w 223"/>
                <a:gd name="T39" fmla="*/ 144 h 223"/>
                <a:gd name="T40" fmla="*/ 165 w 223"/>
                <a:gd name="T41" fmla="*/ 133 h 223"/>
                <a:gd name="T42" fmla="*/ 153 w 223"/>
                <a:gd name="T43" fmla="*/ 128 h 223"/>
                <a:gd name="T44" fmla="*/ 136 w 223"/>
                <a:gd name="T45" fmla="*/ 123 h 223"/>
                <a:gd name="T46" fmla="*/ 112 w 223"/>
                <a:gd name="T47" fmla="*/ 196 h 223"/>
                <a:gd name="T48" fmla="*/ 111 w 223"/>
                <a:gd name="T49" fmla="*/ 31 h 223"/>
                <a:gd name="T50" fmla="*/ 96 w 223"/>
                <a:gd name="T51" fmla="*/ 34 h 223"/>
                <a:gd name="T52" fmla="*/ 79 w 223"/>
                <a:gd name="T53" fmla="*/ 54 h 223"/>
                <a:gd name="T54" fmla="*/ 76 w 223"/>
                <a:gd name="T55" fmla="*/ 60 h 223"/>
                <a:gd name="T56" fmla="*/ 68 w 223"/>
                <a:gd name="T57" fmla="*/ 75 h 223"/>
                <a:gd name="T58" fmla="*/ 77 w 223"/>
                <a:gd name="T59" fmla="*/ 87 h 223"/>
                <a:gd name="T60" fmla="*/ 82 w 223"/>
                <a:gd name="T61" fmla="*/ 91 h 223"/>
                <a:gd name="T62" fmla="*/ 92 w 223"/>
                <a:gd name="T63" fmla="*/ 108 h 223"/>
                <a:gd name="T64" fmla="*/ 131 w 223"/>
                <a:gd name="T65" fmla="*/ 107 h 223"/>
                <a:gd name="T66" fmla="*/ 141 w 223"/>
                <a:gd name="T67" fmla="*/ 90 h 223"/>
                <a:gd name="T68" fmla="*/ 144 w 223"/>
                <a:gd name="T69" fmla="*/ 87 h 223"/>
                <a:gd name="T70" fmla="*/ 150 w 223"/>
                <a:gd name="T71" fmla="*/ 63 h 223"/>
                <a:gd name="T72" fmla="*/ 142 w 223"/>
                <a:gd name="T73" fmla="*/ 48 h 223"/>
                <a:gd name="T74" fmla="*/ 139 w 223"/>
                <a:gd name="T75" fmla="*/ 44 h 223"/>
                <a:gd name="T76" fmla="*/ 111 w 223"/>
                <a:gd name="T77" fmla="*/ 31 h 223"/>
                <a:gd name="T78" fmla="*/ 107 w 223"/>
                <a:gd name="T79" fmla="*/ 143 h 223"/>
                <a:gd name="T80" fmla="*/ 111 w 223"/>
                <a:gd name="T81" fmla="*/ 179 h 223"/>
                <a:gd name="T82" fmla="*/ 115 w 223"/>
                <a:gd name="T83" fmla="*/ 143 h 223"/>
                <a:gd name="T84" fmla="*/ 107 w 223"/>
                <a:gd name="T85" fmla="*/ 143 h 223"/>
                <a:gd name="T86" fmla="*/ 118 w 223"/>
                <a:gd name="T87" fmla="*/ 127 h 223"/>
                <a:gd name="T88" fmla="*/ 104 w 223"/>
                <a:gd name="T89" fmla="*/ 127 h 223"/>
                <a:gd name="T90" fmla="*/ 104 w 223"/>
                <a:gd name="T91" fmla="*/ 138 h 223"/>
                <a:gd name="T92" fmla="*/ 118 w 223"/>
                <a:gd name="T93" fmla="*/ 138 h 223"/>
                <a:gd name="T94" fmla="*/ 118 w 223"/>
                <a:gd name="T95" fmla="*/ 12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3" h="223">
                  <a:moveTo>
                    <a:pt x="112" y="0"/>
                  </a:moveTo>
                  <a:cubicBezTo>
                    <a:pt x="172" y="0"/>
                    <a:pt x="223" y="49"/>
                    <a:pt x="223" y="111"/>
                  </a:cubicBezTo>
                  <a:cubicBezTo>
                    <a:pt x="223" y="173"/>
                    <a:pt x="173" y="223"/>
                    <a:pt x="111" y="223"/>
                  </a:cubicBezTo>
                  <a:cubicBezTo>
                    <a:pt x="50" y="222"/>
                    <a:pt x="0" y="173"/>
                    <a:pt x="0" y="111"/>
                  </a:cubicBezTo>
                  <a:cubicBezTo>
                    <a:pt x="0" y="50"/>
                    <a:pt x="50" y="0"/>
                    <a:pt x="112" y="0"/>
                  </a:cubicBezTo>
                  <a:close/>
                  <a:moveTo>
                    <a:pt x="112" y="196"/>
                  </a:moveTo>
                  <a:cubicBezTo>
                    <a:pt x="112" y="197"/>
                    <a:pt x="111" y="197"/>
                    <a:pt x="111" y="197"/>
                  </a:cubicBezTo>
                  <a:cubicBezTo>
                    <a:pt x="110" y="195"/>
                    <a:pt x="110" y="194"/>
                    <a:pt x="109" y="192"/>
                  </a:cubicBezTo>
                  <a:cubicBezTo>
                    <a:pt x="107" y="185"/>
                    <a:pt x="105" y="178"/>
                    <a:pt x="102" y="172"/>
                  </a:cubicBezTo>
                  <a:cubicBezTo>
                    <a:pt x="98" y="157"/>
                    <a:pt x="93" y="143"/>
                    <a:pt x="89" y="129"/>
                  </a:cubicBezTo>
                  <a:cubicBezTo>
                    <a:pt x="87" y="124"/>
                    <a:pt x="87" y="123"/>
                    <a:pt x="81" y="125"/>
                  </a:cubicBezTo>
                  <a:cubicBezTo>
                    <a:pt x="78" y="126"/>
                    <a:pt x="75" y="127"/>
                    <a:pt x="72" y="128"/>
                  </a:cubicBezTo>
                  <a:cubicBezTo>
                    <a:pt x="67" y="130"/>
                    <a:pt x="62" y="131"/>
                    <a:pt x="57" y="133"/>
                  </a:cubicBezTo>
                  <a:cubicBezTo>
                    <a:pt x="51" y="135"/>
                    <a:pt x="47" y="140"/>
                    <a:pt x="46" y="146"/>
                  </a:cubicBezTo>
                  <a:cubicBezTo>
                    <a:pt x="45" y="156"/>
                    <a:pt x="43" y="166"/>
                    <a:pt x="43" y="175"/>
                  </a:cubicBezTo>
                  <a:cubicBezTo>
                    <a:pt x="42" y="178"/>
                    <a:pt x="44" y="181"/>
                    <a:pt x="45" y="182"/>
                  </a:cubicBezTo>
                  <a:cubicBezTo>
                    <a:pt x="70" y="205"/>
                    <a:pt x="99" y="213"/>
                    <a:pt x="132" y="206"/>
                  </a:cubicBezTo>
                  <a:cubicBezTo>
                    <a:pt x="150" y="202"/>
                    <a:pt x="164" y="193"/>
                    <a:pt x="177" y="181"/>
                  </a:cubicBezTo>
                  <a:cubicBezTo>
                    <a:pt x="179" y="180"/>
                    <a:pt x="180" y="178"/>
                    <a:pt x="180" y="176"/>
                  </a:cubicBezTo>
                  <a:cubicBezTo>
                    <a:pt x="179" y="165"/>
                    <a:pt x="177" y="154"/>
                    <a:pt x="175" y="144"/>
                  </a:cubicBezTo>
                  <a:cubicBezTo>
                    <a:pt x="174" y="139"/>
                    <a:pt x="170" y="135"/>
                    <a:pt x="165" y="133"/>
                  </a:cubicBezTo>
                  <a:cubicBezTo>
                    <a:pt x="161" y="131"/>
                    <a:pt x="157" y="130"/>
                    <a:pt x="153" y="128"/>
                  </a:cubicBezTo>
                  <a:cubicBezTo>
                    <a:pt x="147" y="126"/>
                    <a:pt x="142" y="125"/>
                    <a:pt x="136" y="123"/>
                  </a:cubicBezTo>
                  <a:cubicBezTo>
                    <a:pt x="128" y="148"/>
                    <a:pt x="120" y="172"/>
                    <a:pt x="112" y="196"/>
                  </a:cubicBezTo>
                  <a:close/>
                  <a:moveTo>
                    <a:pt x="111" y="31"/>
                  </a:moveTo>
                  <a:cubicBezTo>
                    <a:pt x="106" y="32"/>
                    <a:pt x="101" y="33"/>
                    <a:pt x="96" y="34"/>
                  </a:cubicBezTo>
                  <a:cubicBezTo>
                    <a:pt x="86" y="37"/>
                    <a:pt x="82" y="45"/>
                    <a:pt x="79" y="54"/>
                  </a:cubicBezTo>
                  <a:cubicBezTo>
                    <a:pt x="79" y="56"/>
                    <a:pt x="78" y="59"/>
                    <a:pt x="76" y="60"/>
                  </a:cubicBezTo>
                  <a:cubicBezTo>
                    <a:pt x="69" y="64"/>
                    <a:pt x="67" y="68"/>
                    <a:pt x="68" y="75"/>
                  </a:cubicBezTo>
                  <a:cubicBezTo>
                    <a:pt x="69" y="81"/>
                    <a:pt x="71" y="86"/>
                    <a:pt x="77" y="87"/>
                  </a:cubicBezTo>
                  <a:cubicBezTo>
                    <a:pt x="80" y="87"/>
                    <a:pt x="82" y="89"/>
                    <a:pt x="82" y="91"/>
                  </a:cubicBezTo>
                  <a:cubicBezTo>
                    <a:pt x="84" y="98"/>
                    <a:pt x="88" y="103"/>
                    <a:pt x="92" y="108"/>
                  </a:cubicBezTo>
                  <a:cubicBezTo>
                    <a:pt x="105" y="122"/>
                    <a:pt x="119" y="121"/>
                    <a:pt x="131" y="107"/>
                  </a:cubicBezTo>
                  <a:cubicBezTo>
                    <a:pt x="135" y="102"/>
                    <a:pt x="137" y="96"/>
                    <a:pt x="141" y="90"/>
                  </a:cubicBezTo>
                  <a:cubicBezTo>
                    <a:pt x="142" y="89"/>
                    <a:pt x="143" y="88"/>
                    <a:pt x="144" y="87"/>
                  </a:cubicBezTo>
                  <a:cubicBezTo>
                    <a:pt x="153" y="84"/>
                    <a:pt x="158" y="69"/>
                    <a:pt x="150" y="63"/>
                  </a:cubicBezTo>
                  <a:cubicBezTo>
                    <a:pt x="145" y="59"/>
                    <a:pt x="144" y="54"/>
                    <a:pt x="142" y="48"/>
                  </a:cubicBezTo>
                  <a:cubicBezTo>
                    <a:pt x="141" y="47"/>
                    <a:pt x="140" y="45"/>
                    <a:pt x="139" y="44"/>
                  </a:cubicBezTo>
                  <a:cubicBezTo>
                    <a:pt x="133" y="34"/>
                    <a:pt x="123" y="31"/>
                    <a:pt x="111" y="31"/>
                  </a:cubicBezTo>
                  <a:close/>
                  <a:moveTo>
                    <a:pt x="107" y="143"/>
                  </a:moveTo>
                  <a:cubicBezTo>
                    <a:pt x="101" y="156"/>
                    <a:pt x="106" y="167"/>
                    <a:pt x="111" y="179"/>
                  </a:cubicBezTo>
                  <a:cubicBezTo>
                    <a:pt x="117" y="167"/>
                    <a:pt x="120" y="155"/>
                    <a:pt x="115" y="143"/>
                  </a:cubicBezTo>
                  <a:cubicBezTo>
                    <a:pt x="112" y="143"/>
                    <a:pt x="109" y="143"/>
                    <a:pt x="107" y="143"/>
                  </a:cubicBezTo>
                  <a:close/>
                  <a:moveTo>
                    <a:pt x="118" y="127"/>
                  </a:moveTo>
                  <a:cubicBezTo>
                    <a:pt x="113" y="127"/>
                    <a:pt x="108" y="127"/>
                    <a:pt x="104" y="127"/>
                  </a:cubicBezTo>
                  <a:cubicBezTo>
                    <a:pt x="104" y="131"/>
                    <a:pt x="104" y="134"/>
                    <a:pt x="104" y="138"/>
                  </a:cubicBezTo>
                  <a:cubicBezTo>
                    <a:pt x="109" y="138"/>
                    <a:pt x="114" y="138"/>
                    <a:pt x="118" y="138"/>
                  </a:cubicBezTo>
                  <a:cubicBezTo>
                    <a:pt x="118" y="134"/>
                    <a:pt x="118" y="131"/>
                    <a:pt x="118" y="12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282F39"/>
                </a:solidFill>
                <a:effectLst/>
                <a:uLnTx/>
                <a:uFillTx/>
                <a:latin typeface="Calibri" panose="020F0502020204030204"/>
              </a:endParaRPr>
            </a:p>
          </p:txBody>
        </p:sp>
        <p:sp>
          <p:nvSpPr>
            <p:cNvPr id="64" name="Freeform 7"/>
            <p:cNvSpPr>
              <a:spLocks/>
            </p:cNvSpPr>
            <p:nvPr/>
          </p:nvSpPr>
          <p:spPr bwMode="auto">
            <a:xfrm>
              <a:off x="2590800" y="3460751"/>
              <a:ext cx="441325" cy="288925"/>
            </a:xfrm>
            <a:custGeom>
              <a:avLst/>
              <a:gdLst>
                <a:gd name="T0" fmla="*/ 70 w 138"/>
                <a:gd name="T1" fmla="*/ 73 h 90"/>
                <a:gd name="T2" fmla="*/ 94 w 138"/>
                <a:gd name="T3" fmla="*/ 0 h 90"/>
                <a:gd name="T4" fmla="*/ 111 w 138"/>
                <a:gd name="T5" fmla="*/ 5 h 90"/>
                <a:gd name="T6" fmla="*/ 123 w 138"/>
                <a:gd name="T7" fmla="*/ 10 h 90"/>
                <a:gd name="T8" fmla="*/ 133 w 138"/>
                <a:gd name="T9" fmla="*/ 21 h 90"/>
                <a:gd name="T10" fmla="*/ 138 w 138"/>
                <a:gd name="T11" fmla="*/ 53 h 90"/>
                <a:gd name="T12" fmla="*/ 135 w 138"/>
                <a:gd name="T13" fmla="*/ 58 h 90"/>
                <a:gd name="T14" fmla="*/ 90 w 138"/>
                <a:gd name="T15" fmla="*/ 83 h 90"/>
                <a:gd name="T16" fmla="*/ 3 w 138"/>
                <a:gd name="T17" fmla="*/ 59 h 90"/>
                <a:gd name="T18" fmla="*/ 1 w 138"/>
                <a:gd name="T19" fmla="*/ 52 h 90"/>
                <a:gd name="T20" fmla="*/ 4 w 138"/>
                <a:gd name="T21" fmla="*/ 23 h 90"/>
                <a:gd name="T22" fmla="*/ 15 w 138"/>
                <a:gd name="T23" fmla="*/ 10 h 90"/>
                <a:gd name="T24" fmla="*/ 30 w 138"/>
                <a:gd name="T25" fmla="*/ 5 h 90"/>
                <a:gd name="T26" fmla="*/ 39 w 138"/>
                <a:gd name="T27" fmla="*/ 2 h 90"/>
                <a:gd name="T28" fmla="*/ 47 w 138"/>
                <a:gd name="T29" fmla="*/ 6 h 90"/>
                <a:gd name="T30" fmla="*/ 60 w 138"/>
                <a:gd name="T31" fmla="*/ 49 h 90"/>
                <a:gd name="T32" fmla="*/ 67 w 138"/>
                <a:gd name="T33" fmla="*/ 69 h 90"/>
                <a:gd name="T34" fmla="*/ 69 w 138"/>
                <a:gd name="T35" fmla="*/ 74 h 90"/>
                <a:gd name="T36" fmla="*/ 70 w 138"/>
                <a:gd name="T37" fmla="*/ 7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0">
                  <a:moveTo>
                    <a:pt x="70" y="73"/>
                  </a:moveTo>
                  <a:cubicBezTo>
                    <a:pt x="78" y="49"/>
                    <a:pt x="86" y="25"/>
                    <a:pt x="94" y="0"/>
                  </a:cubicBezTo>
                  <a:cubicBezTo>
                    <a:pt x="100" y="2"/>
                    <a:pt x="105" y="3"/>
                    <a:pt x="111" y="5"/>
                  </a:cubicBezTo>
                  <a:cubicBezTo>
                    <a:pt x="115" y="7"/>
                    <a:pt x="119" y="8"/>
                    <a:pt x="123" y="10"/>
                  </a:cubicBezTo>
                  <a:cubicBezTo>
                    <a:pt x="128" y="12"/>
                    <a:pt x="132" y="16"/>
                    <a:pt x="133" y="21"/>
                  </a:cubicBezTo>
                  <a:cubicBezTo>
                    <a:pt x="135" y="31"/>
                    <a:pt x="137" y="42"/>
                    <a:pt x="138" y="53"/>
                  </a:cubicBezTo>
                  <a:cubicBezTo>
                    <a:pt x="138" y="55"/>
                    <a:pt x="137" y="57"/>
                    <a:pt x="135" y="58"/>
                  </a:cubicBezTo>
                  <a:cubicBezTo>
                    <a:pt x="122" y="70"/>
                    <a:pt x="108" y="79"/>
                    <a:pt x="90" y="83"/>
                  </a:cubicBezTo>
                  <a:cubicBezTo>
                    <a:pt x="57" y="90"/>
                    <a:pt x="28" y="82"/>
                    <a:pt x="3" y="59"/>
                  </a:cubicBezTo>
                  <a:cubicBezTo>
                    <a:pt x="2" y="58"/>
                    <a:pt x="0" y="55"/>
                    <a:pt x="1" y="52"/>
                  </a:cubicBezTo>
                  <a:cubicBezTo>
                    <a:pt x="1" y="43"/>
                    <a:pt x="3" y="33"/>
                    <a:pt x="4" y="23"/>
                  </a:cubicBezTo>
                  <a:cubicBezTo>
                    <a:pt x="5" y="17"/>
                    <a:pt x="9" y="12"/>
                    <a:pt x="15" y="10"/>
                  </a:cubicBezTo>
                  <a:cubicBezTo>
                    <a:pt x="20" y="8"/>
                    <a:pt x="25" y="7"/>
                    <a:pt x="30" y="5"/>
                  </a:cubicBezTo>
                  <a:cubicBezTo>
                    <a:pt x="33" y="4"/>
                    <a:pt x="36" y="3"/>
                    <a:pt x="39" y="2"/>
                  </a:cubicBezTo>
                  <a:cubicBezTo>
                    <a:pt x="45" y="0"/>
                    <a:pt x="45" y="1"/>
                    <a:pt x="47" y="6"/>
                  </a:cubicBezTo>
                  <a:cubicBezTo>
                    <a:pt x="51" y="20"/>
                    <a:pt x="56" y="34"/>
                    <a:pt x="60" y="49"/>
                  </a:cubicBezTo>
                  <a:cubicBezTo>
                    <a:pt x="63" y="55"/>
                    <a:pt x="65" y="62"/>
                    <a:pt x="67" y="69"/>
                  </a:cubicBezTo>
                  <a:cubicBezTo>
                    <a:pt x="68" y="71"/>
                    <a:pt x="68" y="72"/>
                    <a:pt x="69" y="74"/>
                  </a:cubicBezTo>
                  <a:cubicBezTo>
                    <a:pt x="69" y="74"/>
                    <a:pt x="70" y="74"/>
                    <a:pt x="70" y="73"/>
                  </a:cubicBezTo>
                  <a:close/>
                </a:path>
              </a:pathLst>
            </a:custGeom>
            <a:solidFill>
              <a:srgbClr val="C2C923"/>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sp>
          <p:nvSpPr>
            <p:cNvPr id="65" name="Freeform 8"/>
            <p:cNvSpPr>
              <a:spLocks/>
            </p:cNvSpPr>
            <p:nvPr/>
          </p:nvSpPr>
          <p:spPr bwMode="auto">
            <a:xfrm>
              <a:off x="2670175" y="3170238"/>
              <a:ext cx="292100" cy="290513"/>
            </a:xfrm>
            <a:custGeom>
              <a:avLst/>
              <a:gdLst>
                <a:gd name="T0" fmla="*/ 44 w 91"/>
                <a:gd name="T1" fmla="*/ 0 h 91"/>
                <a:gd name="T2" fmla="*/ 72 w 91"/>
                <a:gd name="T3" fmla="*/ 13 h 91"/>
                <a:gd name="T4" fmla="*/ 75 w 91"/>
                <a:gd name="T5" fmla="*/ 17 h 91"/>
                <a:gd name="T6" fmla="*/ 83 w 91"/>
                <a:gd name="T7" fmla="*/ 32 h 91"/>
                <a:gd name="T8" fmla="*/ 77 w 91"/>
                <a:gd name="T9" fmla="*/ 56 h 91"/>
                <a:gd name="T10" fmla="*/ 74 w 91"/>
                <a:gd name="T11" fmla="*/ 59 h 91"/>
                <a:gd name="T12" fmla="*/ 64 w 91"/>
                <a:gd name="T13" fmla="*/ 76 h 91"/>
                <a:gd name="T14" fmla="*/ 25 w 91"/>
                <a:gd name="T15" fmla="*/ 77 h 91"/>
                <a:gd name="T16" fmla="*/ 15 w 91"/>
                <a:gd name="T17" fmla="*/ 60 h 91"/>
                <a:gd name="T18" fmla="*/ 10 w 91"/>
                <a:gd name="T19" fmla="*/ 56 h 91"/>
                <a:gd name="T20" fmla="*/ 1 w 91"/>
                <a:gd name="T21" fmla="*/ 44 h 91"/>
                <a:gd name="T22" fmla="*/ 9 w 91"/>
                <a:gd name="T23" fmla="*/ 29 h 91"/>
                <a:gd name="T24" fmla="*/ 12 w 91"/>
                <a:gd name="T25" fmla="*/ 23 h 91"/>
                <a:gd name="T26" fmla="*/ 29 w 91"/>
                <a:gd name="T27" fmla="*/ 3 h 91"/>
                <a:gd name="T28" fmla="*/ 44 w 91"/>
                <a:gd name="T2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91">
                  <a:moveTo>
                    <a:pt x="44" y="0"/>
                  </a:moveTo>
                  <a:cubicBezTo>
                    <a:pt x="56" y="0"/>
                    <a:pt x="66" y="3"/>
                    <a:pt x="72" y="13"/>
                  </a:cubicBezTo>
                  <a:cubicBezTo>
                    <a:pt x="73" y="14"/>
                    <a:pt x="74" y="16"/>
                    <a:pt x="75" y="17"/>
                  </a:cubicBezTo>
                  <a:cubicBezTo>
                    <a:pt x="77" y="23"/>
                    <a:pt x="78" y="28"/>
                    <a:pt x="83" y="32"/>
                  </a:cubicBezTo>
                  <a:cubicBezTo>
                    <a:pt x="91" y="38"/>
                    <a:pt x="86" y="53"/>
                    <a:pt x="77" y="56"/>
                  </a:cubicBezTo>
                  <a:cubicBezTo>
                    <a:pt x="76" y="57"/>
                    <a:pt x="75" y="58"/>
                    <a:pt x="74" y="59"/>
                  </a:cubicBezTo>
                  <a:cubicBezTo>
                    <a:pt x="70" y="65"/>
                    <a:pt x="68" y="71"/>
                    <a:pt x="64" y="76"/>
                  </a:cubicBezTo>
                  <a:cubicBezTo>
                    <a:pt x="52" y="90"/>
                    <a:pt x="38" y="91"/>
                    <a:pt x="25" y="77"/>
                  </a:cubicBezTo>
                  <a:cubicBezTo>
                    <a:pt x="21" y="72"/>
                    <a:pt x="17" y="67"/>
                    <a:pt x="15" y="60"/>
                  </a:cubicBezTo>
                  <a:cubicBezTo>
                    <a:pt x="15" y="58"/>
                    <a:pt x="13" y="56"/>
                    <a:pt x="10" y="56"/>
                  </a:cubicBezTo>
                  <a:cubicBezTo>
                    <a:pt x="4" y="55"/>
                    <a:pt x="2" y="50"/>
                    <a:pt x="1" y="44"/>
                  </a:cubicBezTo>
                  <a:cubicBezTo>
                    <a:pt x="0" y="37"/>
                    <a:pt x="2" y="33"/>
                    <a:pt x="9" y="29"/>
                  </a:cubicBezTo>
                  <a:cubicBezTo>
                    <a:pt x="11" y="28"/>
                    <a:pt x="12" y="25"/>
                    <a:pt x="12" y="23"/>
                  </a:cubicBezTo>
                  <a:cubicBezTo>
                    <a:pt x="15" y="14"/>
                    <a:pt x="19" y="6"/>
                    <a:pt x="29" y="3"/>
                  </a:cubicBezTo>
                  <a:cubicBezTo>
                    <a:pt x="34" y="2"/>
                    <a:pt x="39" y="1"/>
                    <a:pt x="44" y="0"/>
                  </a:cubicBezTo>
                  <a:close/>
                </a:path>
              </a:pathLst>
            </a:custGeom>
            <a:solidFill>
              <a:srgbClr val="C2C923"/>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sp>
          <p:nvSpPr>
            <p:cNvPr id="66" name="Freeform 9"/>
            <p:cNvSpPr>
              <a:spLocks/>
            </p:cNvSpPr>
            <p:nvPr/>
          </p:nvSpPr>
          <p:spPr bwMode="auto">
            <a:xfrm>
              <a:off x="2779713" y="3525838"/>
              <a:ext cx="60325" cy="114300"/>
            </a:xfrm>
            <a:custGeom>
              <a:avLst/>
              <a:gdLst>
                <a:gd name="T0" fmla="*/ 6 w 19"/>
                <a:gd name="T1" fmla="*/ 0 h 36"/>
                <a:gd name="T2" fmla="*/ 14 w 19"/>
                <a:gd name="T3" fmla="*/ 0 h 36"/>
                <a:gd name="T4" fmla="*/ 10 w 19"/>
                <a:gd name="T5" fmla="*/ 36 h 36"/>
                <a:gd name="T6" fmla="*/ 6 w 19"/>
                <a:gd name="T7" fmla="*/ 0 h 36"/>
              </a:gdLst>
              <a:ahLst/>
              <a:cxnLst>
                <a:cxn ang="0">
                  <a:pos x="T0" y="T1"/>
                </a:cxn>
                <a:cxn ang="0">
                  <a:pos x="T2" y="T3"/>
                </a:cxn>
                <a:cxn ang="0">
                  <a:pos x="T4" y="T5"/>
                </a:cxn>
                <a:cxn ang="0">
                  <a:pos x="T6" y="T7"/>
                </a:cxn>
              </a:cxnLst>
              <a:rect l="0" t="0" r="r" b="b"/>
              <a:pathLst>
                <a:path w="19" h="36">
                  <a:moveTo>
                    <a:pt x="6" y="0"/>
                  </a:moveTo>
                  <a:cubicBezTo>
                    <a:pt x="8" y="0"/>
                    <a:pt x="11" y="0"/>
                    <a:pt x="14" y="0"/>
                  </a:cubicBezTo>
                  <a:cubicBezTo>
                    <a:pt x="19" y="12"/>
                    <a:pt x="16" y="24"/>
                    <a:pt x="10" y="36"/>
                  </a:cubicBezTo>
                  <a:cubicBezTo>
                    <a:pt x="5" y="24"/>
                    <a:pt x="0" y="13"/>
                    <a:pt x="6" y="0"/>
                  </a:cubicBezTo>
                  <a:close/>
                </a:path>
              </a:pathLst>
            </a:custGeom>
            <a:solidFill>
              <a:srgbClr val="C2C923"/>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sp>
          <p:nvSpPr>
            <p:cNvPr id="67" name="Freeform 10"/>
            <p:cNvSpPr>
              <a:spLocks/>
            </p:cNvSpPr>
            <p:nvPr/>
          </p:nvSpPr>
          <p:spPr bwMode="auto">
            <a:xfrm>
              <a:off x="2789238" y="3473451"/>
              <a:ext cx="44450" cy="36513"/>
            </a:xfrm>
            <a:custGeom>
              <a:avLst/>
              <a:gdLst>
                <a:gd name="T0" fmla="*/ 14 w 14"/>
                <a:gd name="T1" fmla="*/ 0 h 11"/>
                <a:gd name="T2" fmla="*/ 14 w 14"/>
                <a:gd name="T3" fmla="*/ 11 h 11"/>
                <a:gd name="T4" fmla="*/ 0 w 14"/>
                <a:gd name="T5" fmla="*/ 11 h 11"/>
                <a:gd name="T6" fmla="*/ 0 w 14"/>
                <a:gd name="T7" fmla="*/ 0 h 11"/>
                <a:gd name="T8" fmla="*/ 14 w 14"/>
                <a:gd name="T9" fmla="*/ 0 h 11"/>
              </a:gdLst>
              <a:ahLst/>
              <a:cxnLst>
                <a:cxn ang="0">
                  <a:pos x="T0" y="T1"/>
                </a:cxn>
                <a:cxn ang="0">
                  <a:pos x="T2" y="T3"/>
                </a:cxn>
                <a:cxn ang="0">
                  <a:pos x="T4" y="T5"/>
                </a:cxn>
                <a:cxn ang="0">
                  <a:pos x="T6" y="T7"/>
                </a:cxn>
                <a:cxn ang="0">
                  <a:pos x="T8" y="T9"/>
                </a:cxn>
              </a:cxnLst>
              <a:rect l="0" t="0" r="r" b="b"/>
              <a:pathLst>
                <a:path w="14" h="11">
                  <a:moveTo>
                    <a:pt x="14" y="0"/>
                  </a:moveTo>
                  <a:cubicBezTo>
                    <a:pt x="14" y="4"/>
                    <a:pt x="14" y="7"/>
                    <a:pt x="14" y="11"/>
                  </a:cubicBezTo>
                  <a:cubicBezTo>
                    <a:pt x="10" y="11"/>
                    <a:pt x="5" y="11"/>
                    <a:pt x="0" y="11"/>
                  </a:cubicBezTo>
                  <a:cubicBezTo>
                    <a:pt x="0" y="7"/>
                    <a:pt x="0" y="4"/>
                    <a:pt x="0" y="0"/>
                  </a:cubicBezTo>
                  <a:cubicBezTo>
                    <a:pt x="4" y="0"/>
                    <a:pt x="9" y="0"/>
                    <a:pt x="14" y="0"/>
                  </a:cubicBezTo>
                  <a:close/>
                </a:path>
              </a:pathLst>
            </a:custGeom>
            <a:solidFill>
              <a:srgbClr val="C2C923"/>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grpSp>
      <p:grpSp>
        <p:nvGrpSpPr>
          <p:cNvPr id="68" name="Group 95"/>
          <p:cNvGrpSpPr/>
          <p:nvPr/>
        </p:nvGrpSpPr>
        <p:grpSpPr>
          <a:xfrm>
            <a:off x="4245291" y="2280523"/>
            <a:ext cx="2367823" cy="2047883"/>
            <a:chOff x="2257425" y="2868613"/>
            <a:chExt cx="1117600" cy="1120775"/>
          </a:xfrm>
        </p:grpSpPr>
        <p:sp>
          <p:nvSpPr>
            <p:cNvPr id="69" name="Freeform 5"/>
            <p:cNvSpPr>
              <a:spLocks noEditPoints="1"/>
            </p:cNvSpPr>
            <p:nvPr/>
          </p:nvSpPr>
          <p:spPr bwMode="auto">
            <a:xfrm>
              <a:off x="2257425" y="2868613"/>
              <a:ext cx="1117600" cy="1120775"/>
            </a:xfrm>
            <a:custGeom>
              <a:avLst/>
              <a:gdLst>
                <a:gd name="T0" fmla="*/ 320 w 349"/>
                <a:gd name="T1" fmla="*/ 91 h 350"/>
                <a:gd name="T2" fmla="*/ 337 w 349"/>
                <a:gd name="T3" fmla="*/ 115 h 350"/>
                <a:gd name="T4" fmla="*/ 323 w 349"/>
                <a:gd name="T5" fmla="*/ 133 h 350"/>
                <a:gd name="T6" fmla="*/ 318 w 349"/>
                <a:gd name="T7" fmla="*/ 157 h 350"/>
                <a:gd name="T8" fmla="*/ 338 w 349"/>
                <a:gd name="T9" fmla="*/ 177 h 350"/>
                <a:gd name="T10" fmla="*/ 344 w 349"/>
                <a:gd name="T11" fmla="*/ 208 h 350"/>
                <a:gd name="T12" fmla="*/ 322 w 349"/>
                <a:gd name="T13" fmla="*/ 217 h 350"/>
                <a:gd name="T14" fmla="*/ 306 w 349"/>
                <a:gd name="T15" fmla="*/ 236 h 350"/>
                <a:gd name="T16" fmla="*/ 317 w 349"/>
                <a:gd name="T17" fmla="*/ 260 h 350"/>
                <a:gd name="T18" fmla="*/ 307 w 349"/>
                <a:gd name="T19" fmla="*/ 286 h 350"/>
                <a:gd name="T20" fmla="*/ 279 w 349"/>
                <a:gd name="T21" fmla="*/ 283 h 350"/>
                <a:gd name="T22" fmla="*/ 258 w 349"/>
                <a:gd name="T23" fmla="*/ 294 h 350"/>
                <a:gd name="T24" fmla="*/ 256 w 349"/>
                <a:gd name="T25" fmla="*/ 321 h 350"/>
                <a:gd name="T26" fmla="*/ 233 w 349"/>
                <a:gd name="T27" fmla="*/ 337 h 350"/>
                <a:gd name="T28" fmla="*/ 212 w 349"/>
                <a:gd name="T29" fmla="*/ 322 h 350"/>
                <a:gd name="T30" fmla="*/ 187 w 349"/>
                <a:gd name="T31" fmla="*/ 320 h 350"/>
                <a:gd name="T32" fmla="*/ 171 w 349"/>
                <a:gd name="T33" fmla="*/ 343 h 350"/>
                <a:gd name="T34" fmla="*/ 140 w 349"/>
                <a:gd name="T35" fmla="*/ 346 h 350"/>
                <a:gd name="T36" fmla="*/ 133 w 349"/>
                <a:gd name="T37" fmla="*/ 324 h 350"/>
                <a:gd name="T38" fmla="*/ 113 w 349"/>
                <a:gd name="T39" fmla="*/ 308 h 350"/>
                <a:gd name="T40" fmla="*/ 87 w 349"/>
                <a:gd name="T41" fmla="*/ 321 h 350"/>
                <a:gd name="T42" fmla="*/ 61 w 349"/>
                <a:gd name="T43" fmla="*/ 307 h 350"/>
                <a:gd name="T44" fmla="*/ 65 w 349"/>
                <a:gd name="T45" fmla="*/ 283 h 350"/>
                <a:gd name="T46" fmla="*/ 53 w 349"/>
                <a:gd name="T47" fmla="*/ 258 h 350"/>
                <a:gd name="T48" fmla="*/ 28 w 349"/>
                <a:gd name="T49" fmla="*/ 255 h 350"/>
                <a:gd name="T50" fmla="*/ 8 w 349"/>
                <a:gd name="T51" fmla="*/ 233 h 350"/>
                <a:gd name="T52" fmla="*/ 25 w 349"/>
                <a:gd name="T53" fmla="*/ 211 h 350"/>
                <a:gd name="T54" fmla="*/ 28 w 349"/>
                <a:gd name="T55" fmla="*/ 189 h 350"/>
                <a:gd name="T56" fmla="*/ 7 w 349"/>
                <a:gd name="T57" fmla="*/ 170 h 350"/>
                <a:gd name="T58" fmla="*/ 2 w 349"/>
                <a:gd name="T59" fmla="*/ 142 h 350"/>
                <a:gd name="T60" fmla="*/ 28 w 349"/>
                <a:gd name="T61" fmla="*/ 131 h 350"/>
                <a:gd name="T62" fmla="*/ 41 w 349"/>
                <a:gd name="T63" fmla="*/ 113 h 350"/>
                <a:gd name="T64" fmla="*/ 29 w 349"/>
                <a:gd name="T65" fmla="*/ 88 h 350"/>
                <a:gd name="T66" fmla="*/ 39 w 349"/>
                <a:gd name="T67" fmla="*/ 62 h 350"/>
                <a:gd name="T68" fmla="*/ 66 w 349"/>
                <a:gd name="T69" fmla="*/ 65 h 350"/>
                <a:gd name="T70" fmla="*/ 79 w 349"/>
                <a:gd name="T71" fmla="*/ 62 h 350"/>
                <a:gd name="T72" fmla="*/ 97 w 349"/>
                <a:gd name="T73" fmla="*/ 17 h 350"/>
                <a:gd name="T74" fmla="*/ 124 w 349"/>
                <a:gd name="T75" fmla="*/ 13 h 350"/>
                <a:gd name="T76" fmla="*/ 148 w 349"/>
                <a:gd name="T77" fmla="*/ 31 h 350"/>
                <a:gd name="T78" fmla="*/ 172 w 349"/>
                <a:gd name="T79" fmla="*/ 21 h 350"/>
                <a:gd name="T80" fmla="*/ 187 w 349"/>
                <a:gd name="T81" fmla="*/ 0 h 350"/>
                <a:gd name="T82" fmla="*/ 214 w 349"/>
                <a:gd name="T83" fmla="*/ 11 h 350"/>
                <a:gd name="T84" fmla="*/ 225 w 349"/>
                <a:gd name="T85" fmla="*/ 38 h 350"/>
                <a:gd name="T86" fmla="*/ 248 w 349"/>
                <a:gd name="T87" fmla="*/ 40 h 350"/>
                <a:gd name="T88" fmla="*/ 273 w 349"/>
                <a:gd name="T89" fmla="*/ 31 h 350"/>
                <a:gd name="T90" fmla="*/ 288 w 349"/>
                <a:gd name="T91" fmla="*/ 55 h 350"/>
                <a:gd name="T92" fmla="*/ 283 w 349"/>
                <a:gd name="T93" fmla="*/ 76 h 350"/>
                <a:gd name="T94" fmla="*/ 301 w 349"/>
                <a:gd name="T95" fmla="*/ 94 h 350"/>
                <a:gd name="T96" fmla="*/ 62 w 349"/>
                <a:gd name="T97" fmla="*/ 174 h 350"/>
                <a:gd name="T98" fmla="*/ 285 w 349"/>
                <a:gd name="T99" fmla="*/ 17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9" h="350">
                  <a:moveTo>
                    <a:pt x="301" y="94"/>
                  </a:moveTo>
                  <a:cubicBezTo>
                    <a:pt x="308" y="93"/>
                    <a:pt x="314" y="92"/>
                    <a:pt x="320" y="91"/>
                  </a:cubicBezTo>
                  <a:cubicBezTo>
                    <a:pt x="324" y="90"/>
                    <a:pt x="328" y="92"/>
                    <a:pt x="330" y="96"/>
                  </a:cubicBezTo>
                  <a:cubicBezTo>
                    <a:pt x="332" y="102"/>
                    <a:pt x="335" y="109"/>
                    <a:pt x="337" y="115"/>
                  </a:cubicBezTo>
                  <a:cubicBezTo>
                    <a:pt x="339" y="119"/>
                    <a:pt x="337" y="122"/>
                    <a:pt x="335" y="125"/>
                  </a:cubicBezTo>
                  <a:cubicBezTo>
                    <a:pt x="331" y="128"/>
                    <a:pt x="327" y="130"/>
                    <a:pt x="323" y="133"/>
                  </a:cubicBezTo>
                  <a:cubicBezTo>
                    <a:pt x="317" y="138"/>
                    <a:pt x="316" y="141"/>
                    <a:pt x="317" y="149"/>
                  </a:cubicBezTo>
                  <a:cubicBezTo>
                    <a:pt x="318" y="151"/>
                    <a:pt x="318" y="154"/>
                    <a:pt x="318" y="157"/>
                  </a:cubicBezTo>
                  <a:cubicBezTo>
                    <a:pt x="318" y="168"/>
                    <a:pt x="324" y="173"/>
                    <a:pt x="333" y="176"/>
                  </a:cubicBezTo>
                  <a:cubicBezTo>
                    <a:pt x="335" y="176"/>
                    <a:pt x="336" y="177"/>
                    <a:pt x="338" y="177"/>
                  </a:cubicBezTo>
                  <a:cubicBezTo>
                    <a:pt x="349" y="182"/>
                    <a:pt x="347" y="184"/>
                    <a:pt x="346" y="194"/>
                  </a:cubicBezTo>
                  <a:cubicBezTo>
                    <a:pt x="346" y="199"/>
                    <a:pt x="345" y="203"/>
                    <a:pt x="344" y="208"/>
                  </a:cubicBezTo>
                  <a:cubicBezTo>
                    <a:pt x="343" y="212"/>
                    <a:pt x="340" y="215"/>
                    <a:pt x="336" y="215"/>
                  </a:cubicBezTo>
                  <a:cubicBezTo>
                    <a:pt x="331" y="216"/>
                    <a:pt x="327" y="216"/>
                    <a:pt x="322" y="217"/>
                  </a:cubicBezTo>
                  <a:cubicBezTo>
                    <a:pt x="317" y="217"/>
                    <a:pt x="313" y="220"/>
                    <a:pt x="310" y="225"/>
                  </a:cubicBezTo>
                  <a:cubicBezTo>
                    <a:pt x="309" y="229"/>
                    <a:pt x="308" y="232"/>
                    <a:pt x="306" y="236"/>
                  </a:cubicBezTo>
                  <a:cubicBezTo>
                    <a:pt x="304" y="241"/>
                    <a:pt x="305" y="245"/>
                    <a:pt x="308" y="249"/>
                  </a:cubicBezTo>
                  <a:cubicBezTo>
                    <a:pt x="311" y="253"/>
                    <a:pt x="314" y="256"/>
                    <a:pt x="317" y="260"/>
                  </a:cubicBezTo>
                  <a:cubicBezTo>
                    <a:pt x="321" y="265"/>
                    <a:pt x="321" y="269"/>
                    <a:pt x="317" y="274"/>
                  </a:cubicBezTo>
                  <a:cubicBezTo>
                    <a:pt x="313" y="278"/>
                    <a:pt x="310" y="282"/>
                    <a:pt x="307" y="286"/>
                  </a:cubicBezTo>
                  <a:cubicBezTo>
                    <a:pt x="302" y="292"/>
                    <a:pt x="299" y="292"/>
                    <a:pt x="293" y="289"/>
                  </a:cubicBezTo>
                  <a:cubicBezTo>
                    <a:pt x="288" y="287"/>
                    <a:pt x="284" y="285"/>
                    <a:pt x="279" y="283"/>
                  </a:cubicBezTo>
                  <a:cubicBezTo>
                    <a:pt x="275" y="282"/>
                    <a:pt x="271" y="284"/>
                    <a:pt x="268" y="286"/>
                  </a:cubicBezTo>
                  <a:cubicBezTo>
                    <a:pt x="264" y="289"/>
                    <a:pt x="261" y="291"/>
                    <a:pt x="258" y="294"/>
                  </a:cubicBezTo>
                  <a:cubicBezTo>
                    <a:pt x="254" y="297"/>
                    <a:pt x="253" y="301"/>
                    <a:pt x="254" y="306"/>
                  </a:cubicBezTo>
                  <a:cubicBezTo>
                    <a:pt x="255" y="311"/>
                    <a:pt x="255" y="316"/>
                    <a:pt x="256" y="321"/>
                  </a:cubicBezTo>
                  <a:cubicBezTo>
                    <a:pt x="256" y="326"/>
                    <a:pt x="254" y="329"/>
                    <a:pt x="251" y="330"/>
                  </a:cubicBezTo>
                  <a:cubicBezTo>
                    <a:pt x="245" y="333"/>
                    <a:pt x="239" y="335"/>
                    <a:pt x="233" y="337"/>
                  </a:cubicBezTo>
                  <a:cubicBezTo>
                    <a:pt x="227" y="339"/>
                    <a:pt x="224" y="338"/>
                    <a:pt x="220" y="333"/>
                  </a:cubicBezTo>
                  <a:cubicBezTo>
                    <a:pt x="218" y="329"/>
                    <a:pt x="215" y="325"/>
                    <a:pt x="212" y="322"/>
                  </a:cubicBezTo>
                  <a:cubicBezTo>
                    <a:pt x="209" y="318"/>
                    <a:pt x="205" y="317"/>
                    <a:pt x="201" y="318"/>
                  </a:cubicBezTo>
                  <a:cubicBezTo>
                    <a:pt x="196" y="318"/>
                    <a:pt x="192" y="319"/>
                    <a:pt x="187" y="320"/>
                  </a:cubicBezTo>
                  <a:cubicBezTo>
                    <a:pt x="182" y="321"/>
                    <a:pt x="179" y="324"/>
                    <a:pt x="177" y="328"/>
                  </a:cubicBezTo>
                  <a:cubicBezTo>
                    <a:pt x="175" y="333"/>
                    <a:pt x="173" y="338"/>
                    <a:pt x="171" y="343"/>
                  </a:cubicBezTo>
                  <a:cubicBezTo>
                    <a:pt x="169" y="347"/>
                    <a:pt x="167" y="350"/>
                    <a:pt x="162" y="349"/>
                  </a:cubicBezTo>
                  <a:cubicBezTo>
                    <a:pt x="155" y="348"/>
                    <a:pt x="147" y="348"/>
                    <a:pt x="140" y="346"/>
                  </a:cubicBezTo>
                  <a:cubicBezTo>
                    <a:pt x="137" y="345"/>
                    <a:pt x="135" y="341"/>
                    <a:pt x="134" y="338"/>
                  </a:cubicBezTo>
                  <a:cubicBezTo>
                    <a:pt x="133" y="333"/>
                    <a:pt x="133" y="328"/>
                    <a:pt x="133" y="324"/>
                  </a:cubicBezTo>
                  <a:cubicBezTo>
                    <a:pt x="132" y="318"/>
                    <a:pt x="129" y="313"/>
                    <a:pt x="123" y="312"/>
                  </a:cubicBezTo>
                  <a:cubicBezTo>
                    <a:pt x="119" y="310"/>
                    <a:pt x="116" y="309"/>
                    <a:pt x="113" y="308"/>
                  </a:cubicBezTo>
                  <a:cubicBezTo>
                    <a:pt x="108" y="306"/>
                    <a:pt x="104" y="307"/>
                    <a:pt x="101" y="310"/>
                  </a:cubicBezTo>
                  <a:cubicBezTo>
                    <a:pt x="96" y="314"/>
                    <a:pt x="92" y="317"/>
                    <a:pt x="87" y="321"/>
                  </a:cubicBezTo>
                  <a:cubicBezTo>
                    <a:pt x="84" y="323"/>
                    <a:pt x="81" y="323"/>
                    <a:pt x="78" y="320"/>
                  </a:cubicBezTo>
                  <a:cubicBezTo>
                    <a:pt x="72" y="316"/>
                    <a:pt x="66" y="312"/>
                    <a:pt x="61" y="307"/>
                  </a:cubicBezTo>
                  <a:cubicBezTo>
                    <a:pt x="57" y="304"/>
                    <a:pt x="58" y="299"/>
                    <a:pt x="60" y="295"/>
                  </a:cubicBezTo>
                  <a:cubicBezTo>
                    <a:pt x="62" y="291"/>
                    <a:pt x="63" y="287"/>
                    <a:pt x="65" y="283"/>
                  </a:cubicBezTo>
                  <a:cubicBezTo>
                    <a:pt x="67" y="278"/>
                    <a:pt x="66" y="274"/>
                    <a:pt x="64" y="271"/>
                  </a:cubicBezTo>
                  <a:cubicBezTo>
                    <a:pt x="60" y="266"/>
                    <a:pt x="57" y="262"/>
                    <a:pt x="53" y="258"/>
                  </a:cubicBezTo>
                  <a:cubicBezTo>
                    <a:pt x="51" y="254"/>
                    <a:pt x="47" y="253"/>
                    <a:pt x="43" y="253"/>
                  </a:cubicBezTo>
                  <a:cubicBezTo>
                    <a:pt x="38" y="254"/>
                    <a:pt x="33" y="254"/>
                    <a:pt x="28" y="255"/>
                  </a:cubicBezTo>
                  <a:cubicBezTo>
                    <a:pt x="22" y="257"/>
                    <a:pt x="18" y="255"/>
                    <a:pt x="15" y="249"/>
                  </a:cubicBezTo>
                  <a:cubicBezTo>
                    <a:pt x="13" y="244"/>
                    <a:pt x="10" y="239"/>
                    <a:pt x="8" y="233"/>
                  </a:cubicBezTo>
                  <a:cubicBezTo>
                    <a:pt x="6" y="229"/>
                    <a:pt x="7" y="225"/>
                    <a:pt x="11" y="222"/>
                  </a:cubicBezTo>
                  <a:cubicBezTo>
                    <a:pt x="15" y="218"/>
                    <a:pt x="20" y="214"/>
                    <a:pt x="25" y="211"/>
                  </a:cubicBezTo>
                  <a:cubicBezTo>
                    <a:pt x="29" y="208"/>
                    <a:pt x="30" y="204"/>
                    <a:pt x="30" y="199"/>
                  </a:cubicBezTo>
                  <a:cubicBezTo>
                    <a:pt x="29" y="195"/>
                    <a:pt x="28" y="192"/>
                    <a:pt x="28" y="189"/>
                  </a:cubicBezTo>
                  <a:cubicBezTo>
                    <a:pt x="28" y="180"/>
                    <a:pt x="23" y="176"/>
                    <a:pt x="16" y="174"/>
                  </a:cubicBezTo>
                  <a:cubicBezTo>
                    <a:pt x="13" y="173"/>
                    <a:pt x="10" y="171"/>
                    <a:pt x="7" y="170"/>
                  </a:cubicBezTo>
                  <a:cubicBezTo>
                    <a:pt x="2" y="169"/>
                    <a:pt x="0" y="166"/>
                    <a:pt x="0" y="162"/>
                  </a:cubicBezTo>
                  <a:cubicBezTo>
                    <a:pt x="1" y="155"/>
                    <a:pt x="1" y="149"/>
                    <a:pt x="2" y="142"/>
                  </a:cubicBezTo>
                  <a:cubicBezTo>
                    <a:pt x="2" y="136"/>
                    <a:pt x="5" y="134"/>
                    <a:pt x="11" y="133"/>
                  </a:cubicBezTo>
                  <a:cubicBezTo>
                    <a:pt x="17" y="132"/>
                    <a:pt x="23" y="132"/>
                    <a:pt x="28" y="131"/>
                  </a:cubicBezTo>
                  <a:cubicBezTo>
                    <a:pt x="32" y="130"/>
                    <a:pt x="35" y="128"/>
                    <a:pt x="36" y="124"/>
                  </a:cubicBezTo>
                  <a:cubicBezTo>
                    <a:pt x="38" y="120"/>
                    <a:pt x="40" y="117"/>
                    <a:pt x="41" y="113"/>
                  </a:cubicBezTo>
                  <a:cubicBezTo>
                    <a:pt x="42" y="109"/>
                    <a:pt x="42" y="105"/>
                    <a:pt x="39" y="101"/>
                  </a:cubicBezTo>
                  <a:cubicBezTo>
                    <a:pt x="36" y="97"/>
                    <a:pt x="32" y="93"/>
                    <a:pt x="29" y="88"/>
                  </a:cubicBezTo>
                  <a:cubicBezTo>
                    <a:pt x="26" y="84"/>
                    <a:pt x="26" y="80"/>
                    <a:pt x="29" y="76"/>
                  </a:cubicBezTo>
                  <a:cubicBezTo>
                    <a:pt x="32" y="71"/>
                    <a:pt x="36" y="66"/>
                    <a:pt x="39" y="62"/>
                  </a:cubicBezTo>
                  <a:cubicBezTo>
                    <a:pt x="42" y="57"/>
                    <a:pt x="46" y="56"/>
                    <a:pt x="52" y="58"/>
                  </a:cubicBezTo>
                  <a:cubicBezTo>
                    <a:pt x="57" y="60"/>
                    <a:pt x="62" y="62"/>
                    <a:pt x="66" y="65"/>
                  </a:cubicBezTo>
                  <a:cubicBezTo>
                    <a:pt x="70" y="67"/>
                    <a:pt x="74" y="66"/>
                    <a:pt x="77" y="64"/>
                  </a:cubicBezTo>
                  <a:cubicBezTo>
                    <a:pt x="78" y="63"/>
                    <a:pt x="79" y="63"/>
                    <a:pt x="79" y="62"/>
                  </a:cubicBezTo>
                  <a:cubicBezTo>
                    <a:pt x="94" y="51"/>
                    <a:pt x="94" y="51"/>
                    <a:pt x="90" y="30"/>
                  </a:cubicBezTo>
                  <a:cubicBezTo>
                    <a:pt x="89" y="23"/>
                    <a:pt x="91" y="20"/>
                    <a:pt x="97" y="17"/>
                  </a:cubicBezTo>
                  <a:cubicBezTo>
                    <a:pt x="102" y="15"/>
                    <a:pt x="107" y="13"/>
                    <a:pt x="112" y="11"/>
                  </a:cubicBezTo>
                  <a:cubicBezTo>
                    <a:pt x="117" y="8"/>
                    <a:pt x="120" y="9"/>
                    <a:pt x="124" y="13"/>
                  </a:cubicBezTo>
                  <a:cubicBezTo>
                    <a:pt x="127" y="17"/>
                    <a:pt x="130" y="22"/>
                    <a:pt x="133" y="26"/>
                  </a:cubicBezTo>
                  <a:cubicBezTo>
                    <a:pt x="138" y="31"/>
                    <a:pt x="142" y="32"/>
                    <a:pt x="148" y="31"/>
                  </a:cubicBezTo>
                  <a:cubicBezTo>
                    <a:pt x="152" y="29"/>
                    <a:pt x="156" y="29"/>
                    <a:pt x="160" y="29"/>
                  </a:cubicBezTo>
                  <a:cubicBezTo>
                    <a:pt x="166" y="28"/>
                    <a:pt x="170" y="26"/>
                    <a:pt x="172" y="21"/>
                  </a:cubicBezTo>
                  <a:cubicBezTo>
                    <a:pt x="173" y="16"/>
                    <a:pt x="175" y="11"/>
                    <a:pt x="177" y="6"/>
                  </a:cubicBezTo>
                  <a:cubicBezTo>
                    <a:pt x="179" y="2"/>
                    <a:pt x="182" y="0"/>
                    <a:pt x="187" y="0"/>
                  </a:cubicBezTo>
                  <a:cubicBezTo>
                    <a:pt x="194" y="1"/>
                    <a:pt x="201" y="2"/>
                    <a:pt x="208" y="3"/>
                  </a:cubicBezTo>
                  <a:cubicBezTo>
                    <a:pt x="212" y="3"/>
                    <a:pt x="214" y="6"/>
                    <a:pt x="214" y="11"/>
                  </a:cubicBezTo>
                  <a:cubicBezTo>
                    <a:pt x="215" y="17"/>
                    <a:pt x="216" y="23"/>
                    <a:pt x="217" y="29"/>
                  </a:cubicBezTo>
                  <a:cubicBezTo>
                    <a:pt x="218" y="34"/>
                    <a:pt x="221" y="36"/>
                    <a:pt x="225" y="38"/>
                  </a:cubicBezTo>
                  <a:cubicBezTo>
                    <a:pt x="228" y="39"/>
                    <a:pt x="231" y="40"/>
                    <a:pt x="234" y="41"/>
                  </a:cubicBezTo>
                  <a:cubicBezTo>
                    <a:pt x="239" y="45"/>
                    <a:pt x="244" y="43"/>
                    <a:pt x="248" y="40"/>
                  </a:cubicBezTo>
                  <a:cubicBezTo>
                    <a:pt x="252" y="37"/>
                    <a:pt x="256" y="34"/>
                    <a:pt x="259" y="31"/>
                  </a:cubicBezTo>
                  <a:cubicBezTo>
                    <a:pt x="264" y="27"/>
                    <a:pt x="268" y="27"/>
                    <a:pt x="273" y="31"/>
                  </a:cubicBezTo>
                  <a:cubicBezTo>
                    <a:pt x="277" y="34"/>
                    <a:pt x="281" y="37"/>
                    <a:pt x="285" y="41"/>
                  </a:cubicBezTo>
                  <a:cubicBezTo>
                    <a:pt x="290" y="45"/>
                    <a:pt x="291" y="49"/>
                    <a:pt x="288" y="55"/>
                  </a:cubicBezTo>
                  <a:cubicBezTo>
                    <a:pt x="286" y="59"/>
                    <a:pt x="284" y="64"/>
                    <a:pt x="283" y="68"/>
                  </a:cubicBezTo>
                  <a:cubicBezTo>
                    <a:pt x="282" y="71"/>
                    <a:pt x="282" y="74"/>
                    <a:pt x="283" y="76"/>
                  </a:cubicBezTo>
                  <a:cubicBezTo>
                    <a:pt x="286" y="81"/>
                    <a:pt x="290" y="86"/>
                    <a:pt x="295" y="91"/>
                  </a:cubicBezTo>
                  <a:cubicBezTo>
                    <a:pt x="296" y="93"/>
                    <a:pt x="299" y="93"/>
                    <a:pt x="301" y="94"/>
                  </a:cubicBezTo>
                  <a:close/>
                  <a:moveTo>
                    <a:pt x="174" y="63"/>
                  </a:moveTo>
                  <a:cubicBezTo>
                    <a:pt x="112" y="63"/>
                    <a:pt x="62" y="113"/>
                    <a:pt x="62" y="174"/>
                  </a:cubicBezTo>
                  <a:cubicBezTo>
                    <a:pt x="62" y="236"/>
                    <a:pt x="112" y="285"/>
                    <a:pt x="173" y="286"/>
                  </a:cubicBezTo>
                  <a:cubicBezTo>
                    <a:pt x="235" y="286"/>
                    <a:pt x="285" y="236"/>
                    <a:pt x="285" y="174"/>
                  </a:cubicBezTo>
                  <a:cubicBezTo>
                    <a:pt x="285" y="112"/>
                    <a:pt x="234" y="63"/>
                    <a:pt x="174" y="63"/>
                  </a:cubicBezTo>
                  <a:close/>
                </a:path>
              </a:pathLst>
            </a:custGeom>
            <a:solidFill>
              <a:srgbClr val="282F3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sp>
          <p:nvSpPr>
            <p:cNvPr id="70" name="Freeform 6"/>
            <p:cNvSpPr>
              <a:spLocks noEditPoints="1"/>
            </p:cNvSpPr>
            <p:nvPr/>
          </p:nvSpPr>
          <p:spPr bwMode="auto">
            <a:xfrm>
              <a:off x="2455863" y="3070226"/>
              <a:ext cx="714375" cy="714375"/>
            </a:xfrm>
            <a:custGeom>
              <a:avLst/>
              <a:gdLst>
                <a:gd name="T0" fmla="*/ 112 w 223"/>
                <a:gd name="T1" fmla="*/ 0 h 223"/>
                <a:gd name="T2" fmla="*/ 223 w 223"/>
                <a:gd name="T3" fmla="*/ 111 h 223"/>
                <a:gd name="T4" fmla="*/ 111 w 223"/>
                <a:gd name="T5" fmla="*/ 223 h 223"/>
                <a:gd name="T6" fmla="*/ 0 w 223"/>
                <a:gd name="T7" fmla="*/ 111 h 223"/>
                <a:gd name="T8" fmla="*/ 112 w 223"/>
                <a:gd name="T9" fmla="*/ 0 h 223"/>
                <a:gd name="T10" fmla="*/ 112 w 223"/>
                <a:gd name="T11" fmla="*/ 196 h 223"/>
                <a:gd name="T12" fmla="*/ 111 w 223"/>
                <a:gd name="T13" fmla="*/ 197 h 223"/>
                <a:gd name="T14" fmla="*/ 109 w 223"/>
                <a:gd name="T15" fmla="*/ 192 h 223"/>
                <a:gd name="T16" fmla="*/ 102 w 223"/>
                <a:gd name="T17" fmla="*/ 172 h 223"/>
                <a:gd name="T18" fmla="*/ 89 w 223"/>
                <a:gd name="T19" fmla="*/ 129 h 223"/>
                <a:gd name="T20" fmla="*/ 81 w 223"/>
                <a:gd name="T21" fmla="*/ 125 h 223"/>
                <a:gd name="T22" fmla="*/ 72 w 223"/>
                <a:gd name="T23" fmla="*/ 128 h 223"/>
                <a:gd name="T24" fmla="*/ 57 w 223"/>
                <a:gd name="T25" fmla="*/ 133 h 223"/>
                <a:gd name="T26" fmla="*/ 46 w 223"/>
                <a:gd name="T27" fmla="*/ 146 h 223"/>
                <a:gd name="T28" fmla="*/ 43 w 223"/>
                <a:gd name="T29" fmla="*/ 175 h 223"/>
                <a:gd name="T30" fmla="*/ 45 w 223"/>
                <a:gd name="T31" fmla="*/ 182 h 223"/>
                <a:gd name="T32" fmla="*/ 132 w 223"/>
                <a:gd name="T33" fmla="*/ 206 h 223"/>
                <a:gd name="T34" fmla="*/ 177 w 223"/>
                <a:gd name="T35" fmla="*/ 181 h 223"/>
                <a:gd name="T36" fmla="*/ 180 w 223"/>
                <a:gd name="T37" fmla="*/ 176 h 223"/>
                <a:gd name="T38" fmla="*/ 175 w 223"/>
                <a:gd name="T39" fmla="*/ 144 h 223"/>
                <a:gd name="T40" fmla="*/ 165 w 223"/>
                <a:gd name="T41" fmla="*/ 133 h 223"/>
                <a:gd name="T42" fmla="*/ 153 w 223"/>
                <a:gd name="T43" fmla="*/ 128 h 223"/>
                <a:gd name="T44" fmla="*/ 136 w 223"/>
                <a:gd name="T45" fmla="*/ 123 h 223"/>
                <a:gd name="T46" fmla="*/ 112 w 223"/>
                <a:gd name="T47" fmla="*/ 196 h 223"/>
                <a:gd name="T48" fmla="*/ 111 w 223"/>
                <a:gd name="T49" fmla="*/ 31 h 223"/>
                <a:gd name="T50" fmla="*/ 96 w 223"/>
                <a:gd name="T51" fmla="*/ 34 h 223"/>
                <a:gd name="T52" fmla="*/ 79 w 223"/>
                <a:gd name="T53" fmla="*/ 54 h 223"/>
                <a:gd name="T54" fmla="*/ 76 w 223"/>
                <a:gd name="T55" fmla="*/ 60 h 223"/>
                <a:gd name="T56" fmla="*/ 68 w 223"/>
                <a:gd name="T57" fmla="*/ 75 h 223"/>
                <a:gd name="T58" fmla="*/ 77 w 223"/>
                <a:gd name="T59" fmla="*/ 87 h 223"/>
                <a:gd name="T60" fmla="*/ 82 w 223"/>
                <a:gd name="T61" fmla="*/ 91 h 223"/>
                <a:gd name="T62" fmla="*/ 92 w 223"/>
                <a:gd name="T63" fmla="*/ 108 h 223"/>
                <a:gd name="T64" fmla="*/ 131 w 223"/>
                <a:gd name="T65" fmla="*/ 107 h 223"/>
                <a:gd name="T66" fmla="*/ 141 w 223"/>
                <a:gd name="T67" fmla="*/ 90 h 223"/>
                <a:gd name="T68" fmla="*/ 144 w 223"/>
                <a:gd name="T69" fmla="*/ 87 h 223"/>
                <a:gd name="T70" fmla="*/ 150 w 223"/>
                <a:gd name="T71" fmla="*/ 63 h 223"/>
                <a:gd name="T72" fmla="*/ 142 w 223"/>
                <a:gd name="T73" fmla="*/ 48 h 223"/>
                <a:gd name="T74" fmla="*/ 139 w 223"/>
                <a:gd name="T75" fmla="*/ 44 h 223"/>
                <a:gd name="T76" fmla="*/ 111 w 223"/>
                <a:gd name="T77" fmla="*/ 31 h 223"/>
                <a:gd name="T78" fmla="*/ 107 w 223"/>
                <a:gd name="T79" fmla="*/ 143 h 223"/>
                <a:gd name="T80" fmla="*/ 111 w 223"/>
                <a:gd name="T81" fmla="*/ 179 h 223"/>
                <a:gd name="T82" fmla="*/ 115 w 223"/>
                <a:gd name="T83" fmla="*/ 143 h 223"/>
                <a:gd name="T84" fmla="*/ 107 w 223"/>
                <a:gd name="T85" fmla="*/ 143 h 223"/>
                <a:gd name="T86" fmla="*/ 118 w 223"/>
                <a:gd name="T87" fmla="*/ 127 h 223"/>
                <a:gd name="T88" fmla="*/ 104 w 223"/>
                <a:gd name="T89" fmla="*/ 127 h 223"/>
                <a:gd name="T90" fmla="*/ 104 w 223"/>
                <a:gd name="T91" fmla="*/ 138 h 223"/>
                <a:gd name="T92" fmla="*/ 118 w 223"/>
                <a:gd name="T93" fmla="*/ 138 h 223"/>
                <a:gd name="T94" fmla="*/ 118 w 223"/>
                <a:gd name="T95" fmla="*/ 12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3" h="223">
                  <a:moveTo>
                    <a:pt x="112" y="0"/>
                  </a:moveTo>
                  <a:cubicBezTo>
                    <a:pt x="172" y="0"/>
                    <a:pt x="223" y="49"/>
                    <a:pt x="223" y="111"/>
                  </a:cubicBezTo>
                  <a:cubicBezTo>
                    <a:pt x="223" y="173"/>
                    <a:pt x="173" y="223"/>
                    <a:pt x="111" y="223"/>
                  </a:cubicBezTo>
                  <a:cubicBezTo>
                    <a:pt x="50" y="222"/>
                    <a:pt x="0" y="173"/>
                    <a:pt x="0" y="111"/>
                  </a:cubicBezTo>
                  <a:cubicBezTo>
                    <a:pt x="0" y="50"/>
                    <a:pt x="50" y="0"/>
                    <a:pt x="112" y="0"/>
                  </a:cubicBezTo>
                  <a:close/>
                  <a:moveTo>
                    <a:pt x="112" y="196"/>
                  </a:moveTo>
                  <a:cubicBezTo>
                    <a:pt x="112" y="197"/>
                    <a:pt x="111" y="197"/>
                    <a:pt x="111" y="197"/>
                  </a:cubicBezTo>
                  <a:cubicBezTo>
                    <a:pt x="110" y="195"/>
                    <a:pt x="110" y="194"/>
                    <a:pt x="109" y="192"/>
                  </a:cubicBezTo>
                  <a:cubicBezTo>
                    <a:pt x="107" y="185"/>
                    <a:pt x="105" y="178"/>
                    <a:pt x="102" y="172"/>
                  </a:cubicBezTo>
                  <a:cubicBezTo>
                    <a:pt x="98" y="157"/>
                    <a:pt x="93" y="143"/>
                    <a:pt x="89" y="129"/>
                  </a:cubicBezTo>
                  <a:cubicBezTo>
                    <a:pt x="87" y="124"/>
                    <a:pt x="87" y="123"/>
                    <a:pt x="81" y="125"/>
                  </a:cubicBezTo>
                  <a:cubicBezTo>
                    <a:pt x="78" y="126"/>
                    <a:pt x="75" y="127"/>
                    <a:pt x="72" y="128"/>
                  </a:cubicBezTo>
                  <a:cubicBezTo>
                    <a:pt x="67" y="130"/>
                    <a:pt x="62" y="131"/>
                    <a:pt x="57" y="133"/>
                  </a:cubicBezTo>
                  <a:cubicBezTo>
                    <a:pt x="51" y="135"/>
                    <a:pt x="47" y="140"/>
                    <a:pt x="46" y="146"/>
                  </a:cubicBezTo>
                  <a:cubicBezTo>
                    <a:pt x="45" y="156"/>
                    <a:pt x="43" y="166"/>
                    <a:pt x="43" y="175"/>
                  </a:cubicBezTo>
                  <a:cubicBezTo>
                    <a:pt x="42" y="178"/>
                    <a:pt x="44" y="181"/>
                    <a:pt x="45" y="182"/>
                  </a:cubicBezTo>
                  <a:cubicBezTo>
                    <a:pt x="70" y="205"/>
                    <a:pt x="99" y="213"/>
                    <a:pt x="132" y="206"/>
                  </a:cubicBezTo>
                  <a:cubicBezTo>
                    <a:pt x="150" y="202"/>
                    <a:pt x="164" y="193"/>
                    <a:pt x="177" y="181"/>
                  </a:cubicBezTo>
                  <a:cubicBezTo>
                    <a:pt x="179" y="180"/>
                    <a:pt x="180" y="178"/>
                    <a:pt x="180" y="176"/>
                  </a:cubicBezTo>
                  <a:cubicBezTo>
                    <a:pt x="179" y="165"/>
                    <a:pt x="177" y="154"/>
                    <a:pt x="175" y="144"/>
                  </a:cubicBezTo>
                  <a:cubicBezTo>
                    <a:pt x="174" y="139"/>
                    <a:pt x="170" y="135"/>
                    <a:pt x="165" y="133"/>
                  </a:cubicBezTo>
                  <a:cubicBezTo>
                    <a:pt x="161" y="131"/>
                    <a:pt x="157" y="130"/>
                    <a:pt x="153" y="128"/>
                  </a:cubicBezTo>
                  <a:cubicBezTo>
                    <a:pt x="147" y="126"/>
                    <a:pt x="142" y="125"/>
                    <a:pt x="136" y="123"/>
                  </a:cubicBezTo>
                  <a:cubicBezTo>
                    <a:pt x="128" y="148"/>
                    <a:pt x="120" y="172"/>
                    <a:pt x="112" y="196"/>
                  </a:cubicBezTo>
                  <a:close/>
                  <a:moveTo>
                    <a:pt x="111" y="31"/>
                  </a:moveTo>
                  <a:cubicBezTo>
                    <a:pt x="106" y="32"/>
                    <a:pt x="101" y="33"/>
                    <a:pt x="96" y="34"/>
                  </a:cubicBezTo>
                  <a:cubicBezTo>
                    <a:pt x="86" y="37"/>
                    <a:pt x="82" y="45"/>
                    <a:pt x="79" y="54"/>
                  </a:cubicBezTo>
                  <a:cubicBezTo>
                    <a:pt x="79" y="56"/>
                    <a:pt x="78" y="59"/>
                    <a:pt x="76" y="60"/>
                  </a:cubicBezTo>
                  <a:cubicBezTo>
                    <a:pt x="69" y="64"/>
                    <a:pt x="67" y="68"/>
                    <a:pt x="68" y="75"/>
                  </a:cubicBezTo>
                  <a:cubicBezTo>
                    <a:pt x="69" y="81"/>
                    <a:pt x="71" y="86"/>
                    <a:pt x="77" y="87"/>
                  </a:cubicBezTo>
                  <a:cubicBezTo>
                    <a:pt x="80" y="87"/>
                    <a:pt x="82" y="89"/>
                    <a:pt x="82" y="91"/>
                  </a:cubicBezTo>
                  <a:cubicBezTo>
                    <a:pt x="84" y="98"/>
                    <a:pt x="88" y="103"/>
                    <a:pt x="92" y="108"/>
                  </a:cubicBezTo>
                  <a:cubicBezTo>
                    <a:pt x="105" y="122"/>
                    <a:pt x="119" y="121"/>
                    <a:pt x="131" y="107"/>
                  </a:cubicBezTo>
                  <a:cubicBezTo>
                    <a:pt x="135" y="102"/>
                    <a:pt x="137" y="96"/>
                    <a:pt x="141" y="90"/>
                  </a:cubicBezTo>
                  <a:cubicBezTo>
                    <a:pt x="142" y="89"/>
                    <a:pt x="143" y="88"/>
                    <a:pt x="144" y="87"/>
                  </a:cubicBezTo>
                  <a:cubicBezTo>
                    <a:pt x="153" y="84"/>
                    <a:pt x="158" y="69"/>
                    <a:pt x="150" y="63"/>
                  </a:cubicBezTo>
                  <a:cubicBezTo>
                    <a:pt x="145" y="59"/>
                    <a:pt x="144" y="54"/>
                    <a:pt x="142" y="48"/>
                  </a:cubicBezTo>
                  <a:cubicBezTo>
                    <a:pt x="141" y="47"/>
                    <a:pt x="140" y="45"/>
                    <a:pt x="139" y="44"/>
                  </a:cubicBezTo>
                  <a:cubicBezTo>
                    <a:pt x="133" y="34"/>
                    <a:pt x="123" y="31"/>
                    <a:pt x="111" y="31"/>
                  </a:cubicBezTo>
                  <a:close/>
                  <a:moveTo>
                    <a:pt x="107" y="143"/>
                  </a:moveTo>
                  <a:cubicBezTo>
                    <a:pt x="101" y="156"/>
                    <a:pt x="106" y="167"/>
                    <a:pt x="111" y="179"/>
                  </a:cubicBezTo>
                  <a:cubicBezTo>
                    <a:pt x="117" y="167"/>
                    <a:pt x="120" y="155"/>
                    <a:pt x="115" y="143"/>
                  </a:cubicBezTo>
                  <a:cubicBezTo>
                    <a:pt x="112" y="143"/>
                    <a:pt x="109" y="143"/>
                    <a:pt x="107" y="143"/>
                  </a:cubicBezTo>
                  <a:close/>
                  <a:moveTo>
                    <a:pt x="118" y="127"/>
                  </a:moveTo>
                  <a:cubicBezTo>
                    <a:pt x="113" y="127"/>
                    <a:pt x="108" y="127"/>
                    <a:pt x="104" y="127"/>
                  </a:cubicBezTo>
                  <a:cubicBezTo>
                    <a:pt x="104" y="131"/>
                    <a:pt x="104" y="134"/>
                    <a:pt x="104" y="138"/>
                  </a:cubicBezTo>
                  <a:cubicBezTo>
                    <a:pt x="109" y="138"/>
                    <a:pt x="114" y="138"/>
                    <a:pt x="118" y="138"/>
                  </a:cubicBezTo>
                  <a:cubicBezTo>
                    <a:pt x="118" y="134"/>
                    <a:pt x="118" y="131"/>
                    <a:pt x="118" y="12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282F39"/>
                </a:solidFill>
                <a:effectLst/>
                <a:uLnTx/>
                <a:uFillTx/>
                <a:latin typeface="Calibri" panose="020F0502020204030204"/>
              </a:endParaRPr>
            </a:p>
          </p:txBody>
        </p:sp>
        <p:sp>
          <p:nvSpPr>
            <p:cNvPr id="71" name="Freeform 7"/>
            <p:cNvSpPr>
              <a:spLocks/>
            </p:cNvSpPr>
            <p:nvPr/>
          </p:nvSpPr>
          <p:spPr bwMode="auto">
            <a:xfrm>
              <a:off x="2590800" y="3460751"/>
              <a:ext cx="441325" cy="288925"/>
            </a:xfrm>
            <a:custGeom>
              <a:avLst/>
              <a:gdLst>
                <a:gd name="T0" fmla="*/ 70 w 138"/>
                <a:gd name="T1" fmla="*/ 73 h 90"/>
                <a:gd name="T2" fmla="*/ 94 w 138"/>
                <a:gd name="T3" fmla="*/ 0 h 90"/>
                <a:gd name="T4" fmla="*/ 111 w 138"/>
                <a:gd name="T5" fmla="*/ 5 h 90"/>
                <a:gd name="T6" fmla="*/ 123 w 138"/>
                <a:gd name="T7" fmla="*/ 10 h 90"/>
                <a:gd name="T8" fmla="*/ 133 w 138"/>
                <a:gd name="T9" fmla="*/ 21 h 90"/>
                <a:gd name="T10" fmla="*/ 138 w 138"/>
                <a:gd name="T11" fmla="*/ 53 h 90"/>
                <a:gd name="T12" fmla="*/ 135 w 138"/>
                <a:gd name="T13" fmla="*/ 58 h 90"/>
                <a:gd name="T14" fmla="*/ 90 w 138"/>
                <a:gd name="T15" fmla="*/ 83 h 90"/>
                <a:gd name="T16" fmla="*/ 3 w 138"/>
                <a:gd name="T17" fmla="*/ 59 h 90"/>
                <a:gd name="T18" fmla="*/ 1 w 138"/>
                <a:gd name="T19" fmla="*/ 52 h 90"/>
                <a:gd name="T20" fmla="*/ 4 w 138"/>
                <a:gd name="T21" fmla="*/ 23 h 90"/>
                <a:gd name="T22" fmla="*/ 15 w 138"/>
                <a:gd name="T23" fmla="*/ 10 h 90"/>
                <a:gd name="T24" fmla="*/ 30 w 138"/>
                <a:gd name="T25" fmla="*/ 5 h 90"/>
                <a:gd name="T26" fmla="*/ 39 w 138"/>
                <a:gd name="T27" fmla="*/ 2 h 90"/>
                <a:gd name="T28" fmla="*/ 47 w 138"/>
                <a:gd name="T29" fmla="*/ 6 h 90"/>
                <a:gd name="T30" fmla="*/ 60 w 138"/>
                <a:gd name="T31" fmla="*/ 49 h 90"/>
                <a:gd name="T32" fmla="*/ 67 w 138"/>
                <a:gd name="T33" fmla="*/ 69 h 90"/>
                <a:gd name="T34" fmla="*/ 69 w 138"/>
                <a:gd name="T35" fmla="*/ 74 h 90"/>
                <a:gd name="T36" fmla="*/ 70 w 138"/>
                <a:gd name="T37" fmla="*/ 7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0">
                  <a:moveTo>
                    <a:pt x="70" y="73"/>
                  </a:moveTo>
                  <a:cubicBezTo>
                    <a:pt x="78" y="49"/>
                    <a:pt x="86" y="25"/>
                    <a:pt x="94" y="0"/>
                  </a:cubicBezTo>
                  <a:cubicBezTo>
                    <a:pt x="100" y="2"/>
                    <a:pt x="105" y="3"/>
                    <a:pt x="111" y="5"/>
                  </a:cubicBezTo>
                  <a:cubicBezTo>
                    <a:pt x="115" y="7"/>
                    <a:pt x="119" y="8"/>
                    <a:pt x="123" y="10"/>
                  </a:cubicBezTo>
                  <a:cubicBezTo>
                    <a:pt x="128" y="12"/>
                    <a:pt x="132" y="16"/>
                    <a:pt x="133" y="21"/>
                  </a:cubicBezTo>
                  <a:cubicBezTo>
                    <a:pt x="135" y="31"/>
                    <a:pt x="137" y="42"/>
                    <a:pt x="138" y="53"/>
                  </a:cubicBezTo>
                  <a:cubicBezTo>
                    <a:pt x="138" y="55"/>
                    <a:pt x="137" y="57"/>
                    <a:pt x="135" y="58"/>
                  </a:cubicBezTo>
                  <a:cubicBezTo>
                    <a:pt x="122" y="70"/>
                    <a:pt x="108" y="79"/>
                    <a:pt x="90" y="83"/>
                  </a:cubicBezTo>
                  <a:cubicBezTo>
                    <a:pt x="57" y="90"/>
                    <a:pt x="28" y="82"/>
                    <a:pt x="3" y="59"/>
                  </a:cubicBezTo>
                  <a:cubicBezTo>
                    <a:pt x="2" y="58"/>
                    <a:pt x="0" y="55"/>
                    <a:pt x="1" y="52"/>
                  </a:cubicBezTo>
                  <a:cubicBezTo>
                    <a:pt x="1" y="43"/>
                    <a:pt x="3" y="33"/>
                    <a:pt x="4" y="23"/>
                  </a:cubicBezTo>
                  <a:cubicBezTo>
                    <a:pt x="5" y="17"/>
                    <a:pt x="9" y="12"/>
                    <a:pt x="15" y="10"/>
                  </a:cubicBezTo>
                  <a:cubicBezTo>
                    <a:pt x="20" y="8"/>
                    <a:pt x="25" y="7"/>
                    <a:pt x="30" y="5"/>
                  </a:cubicBezTo>
                  <a:cubicBezTo>
                    <a:pt x="33" y="4"/>
                    <a:pt x="36" y="3"/>
                    <a:pt x="39" y="2"/>
                  </a:cubicBezTo>
                  <a:cubicBezTo>
                    <a:pt x="45" y="0"/>
                    <a:pt x="45" y="1"/>
                    <a:pt x="47" y="6"/>
                  </a:cubicBezTo>
                  <a:cubicBezTo>
                    <a:pt x="51" y="20"/>
                    <a:pt x="56" y="34"/>
                    <a:pt x="60" y="49"/>
                  </a:cubicBezTo>
                  <a:cubicBezTo>
                    <a:pt x="63" y="55"/>
                    <a:pt x="65" y="62"/>
                    <a:pt x="67" y="69"/>
                  </a:cubicBezTo>
                  <a:cubicBezTo>
                    <a:pt x="68" y="71"/>
                    <a:pt x="68" y="72"/>
                    <a:pt x="69" y="74"/>
                  </a:cubicBezTo>
                  <a:cubicBezTo>
                    <a:pt x="69" y="74"/>
                    <a:pt x="70" y="74"/>
                    <a:pt x="70" y="73"/>
                  </a:cubicBezTo>
                  <a:close/>
                </a:path>
              </a:pathLst>
            </a:custGeom>
            <a:solidFill>
              <a:srgbClr val="42AFB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282F39"/>
                </a:solidFill>
                <a:effectLst/>
                <a:uLnTx/>
                <a:uFillTx/>
                <a:latin typeface="Calibri" panose="020F0502020204030204"/>
              </a:endParaRPr>
            </a:p>
          </p:txBody>
        </p:sp>
        <p:sp>
          <p:nvSpPr>
            <p:cNvPr id="72" name="Freeform 8"/>
            <p:cNvSpPr>
              <a:spLocks/>
            </p:cNvSpPr>
            <p:nvPr/>
          </p:nvSpPr>
          <p:spPr bwMode="auto">
            <a:xfrm>
              <a:off x="2670175" y="3170238"/>
              <a:ext cx="292100" cy="290513"/>
            </a:xfrm>
            <a:custGeom>
              <a:avLst/>
              <a:gdLst>
                <a:gd name="T0" fmla="*/ 44 w 91"/>
                <a:gd name="T1" fmla="*/ 0 h 91"/>
                <a:gd name="T2" fmla="*/ 72 w 91"/>
                <a:gd name="T3" fmla="*/ 13 h 91"/>
                <a:gd name="T4" fmla="*/ 75 w 91"/>
                <a:gd name="T5" fmla="*/ 17 h 91"/>
                <a:gd name="T6" fmla="*/ 83 w 91"/>
                <a:gd name="T7" fmla="*/ 32 h 91"/>
                <a:gd name="T8" fmla="*/ 77 w 91"/>
                <a:gd name="T9" fmla="*/ 56 h 91"/>
                <a:gd name="T10" fmla="*/ 74 w 91"/>
                <a:gd name="T11" fmla="*/ 59 h 91"/>
                <a:gd name="T12" fmla="*/ 64 w 91"/>
                <a:gd name="T13" fmla="*/ 76 h 91"/>
                <a:gd name="T14" fmla="*/ 25 w 91"/>
                <a:gd name="T15" fmla="*/ 77 h 91"/>
                <a:gd name="T16" fmla="*/ 15 w 91"/>
                <a:gd name="T17" fmla="*/ 60 h 91"/>
                <a:gd name="T18" fmla="*/ 10 w 91"/>
                <a:gd name="T19" fmla="*/ 56 h 91"/>
                <a:gd name="T20" fmla="*/ 1 w 91"/>
                <a:gd name="T21" fmla="*/ 44 h 91"/>
                <a:gd name="T22" fmla="*/ 9 w 91"/>
                <a:gd name="T23" fmla="*/ 29 h 91"/>
                <a:gd name="T24" fmla="*/ 12 w 91"/>
                <a:gd name="T25" fmla="*/ 23 h 91"/>
                <a:gd name="T26" fmla="*/ 29 w 91"/>
                <a:gd name="T27" fmla="*/ 3 h 91"/>
                <a:gd name="T28" fmla="*/ 44 w 91"/>
                <a:gd name="T2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91">
                  <a:moveTo>
                    <a:pt x="44" y="0"/>
                  </a:moveTo>
                  <a:cubicBezTo>
                    <a:pt x="56" y="0"/>
                    <a:pt x="66" y="3"/>
                    <a:pt x="72" y="13"/>
                  </a:cubicBezTo>
                  <a:cubicBezTo>
                    <a:pt x="73" y="14"/>
                    <a:pt x="74" y="16"/>
                    <a:pt x="75" y="17"/>
                  </a:cubicBezTo>
                  <a:cubicBezTo>
                    <a:pt x="77" y="23"/>
                    <a:pt x="78" y="28"/>
                    <a:pt x="83" y="32"/>
                  </a:cubicBezTo>
                  <a:cubicBezTo>
                    <a:pt x="91" y="38"/>
                    <a:pt x="86" y="53"/>
                    <a:pt x="77" y="56"/>
                  </a:cubicBezTo>
                  <a:cubicBezTo>
                    <a:pt x="76" y="57"/>
                    <a:pt x="75" y="58"/>
                    <a:pt x="74" y="59"/>
                  </a:cubicBezTo>
                  <a:cubicBezTo>
                    <a:pt x="70" y="65"/>
                    <a:pt x="68" y="71"/>
                    <a:pt x="64" y="76"/>
                  </a:cubicBezTo>
                  <a:cubicBezTo>
                    <a:pt x="52" y="90"/>
                    <a:pt x="38" y="91"/>
                    <a:pt x="25" y="77"/>
                  </a:cubicBezTo>
                  <a:cubicBezTo>
                    <a:pt x="21" y="72"/>
                    <a:pt x="17" y="67"/>
                    <a:pt x="15" y="60"/>
                  </a:cubicBezTo>
                  <a:cubicBezTo>
                    <a:pt x="15" y="58"/>
                    <a:pt x="13" y="56"/>
                    <a:pt x="10" y="56"/>
                  </a:cubicBezTo>
                  <a:cubicBezTo>
                    <a:pt x="4" y="55"/>
                    <a:pt x="2" y="50"/>
                    <a:pt x="1" y="44"/>
                  </a:cubicBezTo>
                  <a:cubicBezTo>
                    <a:pt x="0" y="37"/>
                    <a:pt x="2" y="33"/>
                    <a:pt x="9" y="29"/>
                  </a:cubicBezTo>
                  <a:cubicBezTo>
                    <a:pt x="11" y="28"/>
                    <a:pt x="12" y="25"/>
                    <a:pt x="12" y="23"/>
                  </a:cubicBezTo>
                  <a:cubicBezTo>
                    <a:pt x="15" y="14"/>
                    <a:pt x="19" y="6"/>
                    <a:pt x="29" y="3"/>
                  </a:cubicBezTo>
                  <a:cubicBezTo>
                    <a:pt x="34" y="2"/>
                    <a:pt x="39" y="1"/>
                    <a:pt x="44" y="0"/>
                  </a:cubicBezTo>
                  <a:close/>
                </a:path>
              </a:pathLst>
            </a:custGeom>
            <a:solidFill>
              <a:srgbClr val="42AFB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sp>
          <p:nvSpPr>
            <p:cNvPr id="73" name="Freeform 9"/>
            <p:cNvSpPr>
              <a:spLocks/>
            </p:cNvSpPr>
            <p:nvPr/>
          </p:nvSpPr>
          <p:spPr bwMode="auto">
            <a:xfrm>
              <a:off x="2779713" y="3525838"/>
              <a:ext cx="60325" cy="114300"/>
            </a:xfrm>
            <a:custGeom>
              <a:avLst/>
              <a:gdLst>
                <a:gd name="T0" fmla="*/ 6 w 19"/>
                <a:gd name="T1" fmla="*/ 0 h 36"/>
                <a:gd name="T2" fmla="*/ 14 w 19"/>
                <a:gd name="T3" fmla="*/ 0 h 36"/>
                <a:gd name="T4" fmla="*/ 10 w 19"/>
                <a:gd name="T5" fmla="*/ 36 h 36"/>
                <a:gd name="T6" fmla="*/ 6 w 19"/>
                <a:gd name="T7" fmla="*/ 0 h 36"/>
              </a:gdLst>
              <a:ahLst/>
              <a:cxnLst>
                <a:cxn ang="0">
                  <a:pos x="T0" y="T1"/>
                </a:cxn>
                <a:cxn ang="0">
                  <a:pos x="T2" y="T3"/>
                </a:cxn>
                <a:cxn ang="0">
                  <a:pos x="T4" y="T5"/>
                </a:cxn>
                <a:cxn ang="0">
                  <a:pos x="T6" y="T7"/>
                </a:cxn>
              </a:cxnLst>
              <a:rect l="0" t="0" r="r" b="b"/>
              <a:pathLst>
                <a:path w="19" h="36">
                  <a:moveTo>
                    <a:pt x="6" y="0"/>
                  </a:moveTo>
                  <a:cubicBezTo>
                    <a:pt x="8" y="0"/>
                    <a:pt x="11" y="0"/>
                    <a:pt x="14" y="0"/>
                  </a:cubicBezTo>
                  <a:cubicBezTo>
                    <a:pt x="19" y="12"/>
                    <a:pt x="16" y="24"/>
                    <a:pt x="10" y="36"/>
                  </a:cubicBezTo>
                  <a:cubicBezTo>
                    <a:pt x="5" y="24"/>
                    <a:pt x="0" y="13"/>
                    <a:pt x="6" y="0"/>
                  </a:cubicBezTo>
                  <a:close/>
                </a:path>
              </a:pathLst>
            </a:custGeom>
            <a:solidFill>
              <a:srgbClr val="42AFB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sp>
          <p:nvSpPr>
            <p:cNvPr id="74" name="Freeform 10"/>
            <p:cNvSpPr>
              <a:spLocks/>
            </p:cNvSpPr>
            <p:nvPr/>
          </p:nvSpPr>
          <p:spPr bwMode="auto">
            <a:xfrm>
              <a:off x="2789238" y="3473451"/>
              <a:ext cx="44450" cy="36513"/>
            </a:xfrm>
            <a:custGeom>
              <a:avLst/>
              <a:gdLst>
                <a:gd name="T0" fmla="*/ 14 w 14"/>
                <a:gd name="T1" fmla="*/ 0 h 11"/>
                <a:gd name="T2" fmla="*/ 14 w 14"/>
                <a:gd name="T3" fmla="*/ 11 h 11"/>
                <a:gd name="T4" fmla="*/ 0 w 14"/>
                <a:gd name="T5" fmla="*/ 11 h 11"/>
                <a:gd name="T6" fmla="*/ 0 w 14"/>
                <a:gd name="T7" fmla="*/ 0 h 11"/>
                <a:gd name="T8" fmla="*/ 14 w 14"/>
                <a:gd name="T9" fmla="*/ 0 h 11"/>
              </a:gdLst>
              <a:ahLst/>
              <a:cxnLst>
                <a:cxn ang="0">
                  <a:pos x="T0" y="T1"/>
                </a:cxn>
                <a:cxn ang="0">
                  <a:pos x="T2" y="T3"/>
                </a:cxn>
                <a:cxn ang="0">
                  <a:pos x="T4" y="T5"/>
                </a:cxn>
                <a:cxn ang="0">
                  <a:pos x="T6" y="T7"/>
                </a:cxn>
                <a:cxn ang="0">
                  <a:pos x="T8" y="T9"/>
                </a:cxn>
              </a:cxnLst>
              <a:rect l="0" t="0" r="r" b="b"/>
              <a:pathLst>
                <a:path w="14" h="11">
                  <a:moveTo>
                    <a:pt x="14" y="0"/>
                  </a:moveTo>
                  <a:cubicBezTo>
                    <a:pt x="14" y="4"/>
                    <a:pt x="14" y="7"/>
                    <a:pt x="14" y="11"/>
                  </a:cubicBezTo>
                  <a:cubicBezTo>
                    <a:pt x="10" y="11"/>
                    <a:pt x="5" y="11"/>
                    <a:pt x="0" y="11"/>
                  </a:cubicBezTo>
                  <a:cubicBezTo>
                    <a:pt x="0" y="7"/>
                    <a:pt x="0" y="4"/>
                    <a:pt x="0" y="0"/>
                  </a:cubicBezTo>
                  <a:cubicBezTo>
                    <a:pt x="4" y="0"/>
                    <a:pt x="9" y="0"/>
                    <a:pt x="14" y="0"/>
                  </a:cubicBezTo>
                  <a:close/>
                </a:path>
              </a:pathLst>
            </a:custGeom>
            <a:solidFill>
              <a:srgbClr val="42AFB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82F39"/>
                </a:solidFill>
                <a:effectLst/>
                <a:uLnTx/>
                <a:uFillTx/>
                <a:latin typeface="Calibri" panose="020F0502020204030204"/>
              </a:endParaRPr>
            </a:p>
          </p:txBody>
        </p:sp>
      </p:grpSp>
      <p:cxnSp>
        <p:nvCxnSpPr>
          <p:cNvPr id="75" name="Straight Connector 107"/>
          <p:cNvCxnSpPr/>
          <p:nvPr/>
        </p:nvCxnSpPr>
        <p:spPr>
          <a:xfrm flipH="1" flipV="1">
            <a:off x="8324052" y="3932731"/>
            <a:ext cx="1219730" cy="500821"/>
          </a:xfrm>
          <a:prstGeom prst="line">
            <a:avLst/>
          </a:prstGeom>
          <a:noFill/>
          <a:ln w="28575" cap="flat" cmpd="sng" algn="ctr">
            <a:solidFill>
              <a:srgbClr val="282F39"/>
            </a:solidFill>
            <a:prstDash val="solid"/>
            <a:miter lim="800000"/>
          </a:ln>
          <a:effectLst/>
        </p:spPr>
      </p:cxnSp>
      <p:cxnSp>
        <p:nvCxnSpPr>
          <p:cNvPr id="76" name="Straight Connector 117"/>
          <p:cNvCxnSpPr/>
          <p:nvPr/>
        </p:nvCxnSpPr>
        <p:spPr>
          <a:xfrm flipH="1" flipV="1">
            <a:off x="9543782" y="4439505"/>
            <a:ext cx="1885136" cy="5814"/>
          </a:xfrm>
          <a:prstGeom prst="line">
            <a:avLst/>
          </a:prstGeom>
          <a:noFill/>
          <a:ln w="28575" cap="flat" cmpd="sng" algn="ctr">
            <a:solidFill>
              <a:srgbClr val="282F39"/>
            </a:solidFill>
            <a:prstDash val="solid"/>
            <a:miter lim="800000"/>
          </a:ln>
          <a:effectLst/>
        </p:spPr>
      </p:cxnSp>
      <p:sp>
        <p:nvSpPr>
          <p:cNvPr id="77" name="TextBox 106">
            <a:extLst>
              <a:ext uri="{FF2B5EF4-FFF2-40B4-BE49-F238E27FC236}">
                <a16:creationId xmlns:a16="http://schemas.microsoft.com/office/drawing/2014/main" id="{68EB6B5D-84A6-4EA6-9AB4-A42F13EA240B}"/>
              </a:ext>
            </a:extLst>
          </p:cNvPr>
          <p:cNvSpPr txBox="1"/>
          <p:nvPr/>
        </p:nvSpPr>
        <p:spPr>
          <a:xfrm>
            <a:off x="9141427" y="3234442"/>
            <a:ext cx="2615144" cy="1138773"/>
          </a:xfrm>
          <a:prstGeom prst="rect">
            <a:avLst/>
          </a:prstGeom>
          <a:noFill/>
        </p:spPr>
        <p:txBody>
          <a:bodyPr wrap="square" rtlCol="0">
            <a:spAutoFit/>
          </a:bodyPr>
          <a:lstStyle/>
          <a:p>
            <a:pPr algn="ctr">
              <a:defRPr/>
            </a:pPr>
            <a:r>
              <a:rPr lang="es-ES" sz="1700" b="1" dirty="0">
                <a:solidFill>
                  <a:schemeClr val="bg2">
                    <a:lumMod val="10000"/>
                  </a:schemeClr>
                </a:solidFill>
                <a:latin typeface="Open Sans"/>
              </a:rPr>
              <a:t>Ley Orgánica para Evitar la Especulación sobre el Valor de las Tierras y Fijación de Tributos</a:t>
            </a:r>
            <a:endParaRPr lang="en-GB" sz="1700" dirty="0">
              <a:solidFill>
                <a:schemeClr val="bg2">
                  <a:lumMod val="10000"/>
                </a:schemeClr>
              </a:solidFill>
              <a:latin typeface="Open Sans"/>
              <a:ea typeface="Noto Sans" panose="020B0502040504020204" pitchFamily="34"/>
              <a:cs typeface="Noto Sans" panose="020B0502040504020204" pitchFamily="34"/>
            </a:endParaRPr>
          </a:p>
        </p:txBody>
      </p:sp>
      <p:cxnSp>
        <p:nvCxnSpPr>
          <p:cNvPr id="78" name="Straight Connector 108"/>
          <p:cNvCxnSpPr>
            <a:endCxn id="41" idx="23"/>
          </p:cNvCxnSpPr>
          <p:nvPr/>
        </p:nvCxnSpPr>
        <p:spPr>
          <a:xfrm flipV="1">
            <a:off x="2407605" y="4508992"/>
            <a:ext cx="783606" cy="728762"/>
          </a:xfrm>
          <a:prstGeom prst="line">
            <a:avLst/>
          </a:prstGeom>
          <a:noFill/>
          <a:ln w="28575" cap="flat" cmpd="sng" algn="ctr">
            <a:solidFill>
              <a:srgbClr val="282F39"/>
            </a:solidFill>
            <a:prstDash val="solid"/>
            <a:miter lim="800000"/>
          </a:ln>
          <a:effectLst/>
        </p:spPr>
      </p:cxnSp>
      <p:cxnSp>
        <p:nvCxnSpPr>
          <p:cNvPr id="79" name="Straight Connector 109"/>
          <p:cNvCxnSpPr/>
          <p:nvPr/>
        </p:nvCxnSpPr>
        <p:spPr>
          <a:xfrm flipH="1">
            <a:off x="802543" y="5237754"/>
            <a:ext cx="1605064" cy="0"/>
          </a:xfrm>
          <a:prstGeom prst="line">
            <a:avLst/>
          </a:prstGeom>
          <a:noFill/>
          <a:ln w="28575" cap="flat" cmpd="sng" algn="ctr">
            <a:solidFill>
              <a:srgbClr val="282F39"/>
            </a:solidFill>
            <a:prstDash val="solid"/>
            <a:miter lim="800000"/>
          </a:ln>
          <a:effectLst/>
        </p:spPr>
      </p:cxnSp>
      <p:sp>
        <p:nvSpPr>
          <p:cNvPr id="80" name="TextBox 110">
            <a:extLst>
              <a:ext uri="{FF2B5EF4-FFF2-40B4-BE49-F238E27FC236}">
                <a16:creationId xmlns:a16="http://schemas.microsoft.com/office/drawing/2014/main" id="{68EB6B5D-84A6-4EA6-9AB4-A42F13EA240B}"/>
              </a:ext>
            </a:extLst>
          </p:cNvPr>
          <p:cNvSpPr txBox="1"/>
          <p:nvPr/>
        </p:nvSpPr>
        <p:spPr>
          <a:xfrm>
            <a:off x="628140" y="3590021"/>
            <a:ext cx="1901160" cy="861774"/>
          </a:xfrm>
          <a:prstGeom prst="rect">
            <a:avLst/>
          </a:prstGeom>
          <a:noFill/>
        </p:spPr>
        <p:txBody>
          <a:bodyPr wrap="square" rtlCol="0">
            <a:spAutoFit/>
          </a:bodyPr>
          <a:lstStyle/>
          <a:p>
            <a:pPr algn="ctr">
              <a:defRPr/>
            </a:pPr>
            <a:r>
              <a:rPr lang="en-GB" sz="2500" b="1" dirty="0" err="1" smtClean="0">
                <a:solidFill>
                  <a:srgbClr val="282F39"/>
                </a:solidFill>
                <a:latin typeface="Open Sans"/>
                <a:ea typeface="Noto Sans" panose="020B0502040504020204" pitchFamily="34"/>
                <a:cs typeface="Noto Sans" panose="020B0502040504020204" pitchFamily="34"/>
              </a:rPr>
              <a:t>Medidas</a:t>
            </a:r>
            <a:r>
              <a:rPr lang="en-GB" sz="2500" b="1" dirty="0" smtClean="0">
                <a:solidFill>
                  <a:srgbClr val="282F39"/>
                </a:solidFill>
                <a:latin typeface="Open Sans"/>
                <a:ea typeface="Noto Sans" panose="020B0502040504020204" pitchFamily="34"/>
                <a:cs typeface="Noto Sans" panose="020B0502040504020204" pitchFamily="34"/>
              </a:rPr>
              <a:t> de </a:t>
            </a:r>
            <a:r>
              <a:rPr lang="en-GB" sz="2500" b="1" dirty="0" err="1" smtClean="0">
                <a:solidFill>
                  <a:srgbClr val="282F39"/>
                </a:solidFill>
                <a:latin typeface="Open Sans"/>
                <a:ea typeface="Noto Sans" panose="020B0502040504020204" pitchFamily="34"/>
                <a:cs typeface="Noto Sans" panose="020B0502040504020204" pitchFamily="34"/>
              </a:rPr>
              <a:t>Salvaguardia</a:t>
            </a:r>
            <a:endParaRPr lang="en-GB" sz="2500" b="1" dirty="0">
              <a:solidFill>
                <a:srgbClr val="282F39"/>
              </a:solidFill>
              <a:latin typeface="Open Sans"/>
              <a:ea typeface="Noto Sans" panose="020B0502040504020204" pitchFamily="34"/>
              <a:cs typeface="Noto Sans" panose="020B0502040504020204" pitchFamily="34"/>
            </a:endParaRPr>
          </a:p>
        </p:txBody>
      </p:sp>
      <p:cxnSp>
        <p:nvCxnSpPr>
          <p:cNvPr id="81" name="Straight Connector 111"/>
          <p:cNvCxnSpPr>
            <a:stCxn id="62" idx="42"/>
          </p:cNvCxnSpPr>
          <p:nvPr/>
        </p:nvCxnSpPr>
        <p:spPr>
          <a:xfrm flipV="1">
            <a:off x="7814782" y="1717027"/>
            <a:ext cx="607550" cy="1072643"/>
          </a:xfrm>
          <a:prstGeom prst="line">
            <a:avLst/>
          </a:prstGeom>
          <a:noFill/>
          <a:ln w="28575" cap="flat" cmpd="sng" algn="ctr">
            <a:solidFill>
              <a:srgbClr val="282F39"/>
            </a:solidFill>
            <a:prstDash val="solid"/>
            <a:miter lim="800000"/>
          </a:ln>
          <a:effectLst/>
        </p:spPr>
      </p:cxnSp>
      <p:cxnSp>
        <p:nvCxnSpPr>
          <p:cNvPr id="82" name="Straight Connector 112"/>
          <p:cNvCxnSpPr/>
          <p:nvPr/>
        </p:nvCxnSpPr>
        <p:spPr>
          <a:xfrm flipH="1" flipV="1">
            <a:off x="8410293" y="1713100"/>
            <a:ext cx="1790822" cy="6362"/>
          </a:xfrm>
          <a:prstGeom prst="line">
            <a:avLst/>
          </a:prstGeom>
          <a:noFill/>
          <a:ln w="28575" cap="flat" cmpd="sng" algn="ctr">
            <a:solidFill>
              <a:srgbClr val="282F39"/>
            </a:solidFill>
            <a:prstDash val="solid"/>
            <a:miter lim="800000"/>
          </a:ln>
          <a:effectLst/>
        </p:spPr>
      </p:cxnSp>
      <p:sp>
        <p:nvSpPr>
          <p:cNvPr id="83" name="TextBox 113">
            <a:extLst>
              <a:ext uri="{FF2B5EF4-FFF2-40B4-BE49-F238E27FC236}">
                <a16:creationId xmlns:a16="http://schemas.microsoft.com/office/drawing/2014/main" id="{68EB6B5D-84A6-4EA6-9AB4-A42F13EA240B}"/>
              </a:ext>
            </a:extLst>
          </p:cNvPr>
          <p:cNvSpPr txBox="1"/>
          <p:nvPr/>
        </p:nvSpPr>
        <p:spPr>
          <a:xfrm>
            <a:off x="6963498" y="713397"/>
            <a:ext cx="4988083" cy="877163"/>
          </a:xfrm>
          <a:prstGeom prst="rect">
            <a:avLst/>
          </a:prstGeom>
          <a:noFill/>
        </p:spPr>
        <p:txBody>
          <a:bodyPr wrap="square" rtlCol="0">
            <a:spAutoFit/>
          </a:bodyPr>
          <a:lstStyle/>
          <a:p>
            <a:pPr algn="ctr">
              <a:defRPr/>
            </a:pPr>
            <a:r>
              <a:rPr lang="es-ES" sz="1700" b="1" dirty="0">
                <a:solidFill>
                  <a:schemeClr val="bg2">
                    <a:lumMod val="10000"/>
                  </a:schemeClr>
                </a:solidFill>
                <a:latin typeface="Open Sans"/>
              </a:rPr>
              <a:t>Ley Orgánica de Solidaridad y de Corresponsabilidad Ciudadana para la Reconstrucción y Reactivación de las Zonas Afectadas por el Terremoto de 16 de abril de 2016</a:t>
            </a:r>
            <a:endParaRPr lang="en-GB" sz="1700" b="1" dirty="0">
              <a:solidFill>
                <a:schemeClr val="bg2">
                  <a:lumMod val="10000"/>
                </a:schemeClr>
              </a:solidFill>
              <a:latin typeface="Open Sans"/>
              <a:ea typeface="Noto Sans" panose="020B0502040504020204" pitchFamily="34"/>
              <a:cs typeface="Noto Sans" panose="020B0502040504020204" pitchFamily="34"/>
            </a:endParaRPr>
          </a:p>
        </p:txBody>
      </p:sp>
      <p:sp>
        <p:nvSpPr>
          <p:cNvPr id="84" name="Rectángulo 83"/>
          <p:cNvSpPr/>
          <p:nvPr/>
        </p:nvSpPr>
        <p:spPr>
          <a:xfrm>
            <a:off x="-93275" y="927689"/>
            <a:ext cx="4332473" cy="461665"/>
          </a:xfrm>
          <a:prstGeom prst="rect">
            <a:avLst/>
          </a:prstGeom>
          <a:noFill/>
        </p:spPr>
        <p:txBody>
          <a:bodyPr wrap="square" lIns="91440" tIns="45720" rIns="91440" bIns="45720">
            <a:spAutoFit/>
          </a:bodyPr>
          <a:lstStyle/>
          <a:p>
            <a:pPr algn="ctr"/>
            <a:r>
              <a:rPr lang="es-ES" sz="2400" b="1" dirty="0" err="1" smtClean="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Analisis</a:t>
            </a:r>
            <a:r>
              <a:rPr lang="es-ES" sz="2400" b="1" dirty="0" smtClean="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s-ES" sz="2400" b="1" dirty="0" err="1" smtClean="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Politico</a:t>
            </a:r>
            <a:endParaRPr lang="es-ES" sz="2400" b="1" cap="none" spc="0" dirty="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85" name="TextBox 110">
            <a:extLst>
              <a:ext uri="{FF2B5EF4-FFF2-40B4-BE49-F238E27FC236}">
                <a16:creationId xmlns:a16="http://schemas.microsoft.com/office/drawing/2014/main" id="{68EB6B5D-84A6-4EA6-9AB4-A42F13EA240B}"/>
              </a:ext>
            </a:extLst>
          </p:cNvPr>
          <p:cNvSpPr txBox="1"/>
          <p:nvPr/>
        </p:nvSpPr>
        <p:spPr>
          <a:xfrm>
            <a:off x="607616" y="4668545"/>
            <a:ext cx="1901160" cy="492443"/>
          </a:xfrm>
          <a:prstGeom prst="rect">
            <a:avLst/>
          </a:prstGeom>
          <a:noFill/>
        </p:spPr>
        <p:txBody>
          <a:bodyPr wrap="square" rtlCol="0">
            <a:spAutoFit/>
          </a:bodyPr>
          <a:lstStyle/>
          <a:p>
            <a:pPr algn="ctr">
              <a:defRPr/>
            </a:pPr>
            <a:r>
              <a:rPr lang="es-ES" sz="1300" dirty="0">
                <a:solidFill>
                  <a:schemeClr val="bg2">
                    <a:lumMod val="10000"/>
                  </a:schemeClr>
                </a:solidFill>
                <a:latin typeface="Times New Roman" panose="02020603050405020304" pitchFamily="18" charset="0"/>
                <a:cs typeface="Times New Roman" panose="02020603050405020304" pitchFamily="18" charset="0"/>
              </a:rPr>
              <a:t>Resolución N°011-2015, 2015, art#1</a:t>
            </a:r>
            <a:endParaRPr lang="en-GB" sz="1300" dirty="0">
              <a:solidFill>
                <a:schemeClr val="bg2">
                  <a:lumMod val="10000"/>
                </a:schemeClr>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86" name="Rectángulo 85"/>
          <p:cNvSpPr/>
          <p:nvPr/>
        </p:nvSpPr>
        <p:spPr>
          <a:xfrm>
            <a:off x="9141427" y="1873642"/>
            <a:ext cx="1774845" cy="292388"/>
          </a:xfrm>
          <a:prstGeom prst="rect">
            <a:avLst/>
          </a:prstGeom>
        </p:spPr>
        <p:txBody>
          <a:bodyPr wrap="none">
            <a:spAutoFit/>
          </a:bodyPr>
          <a:lstStyle/>
          <a:p>
            <a:r>
              <a:rPr lang="es-ES" sz="1300" dirty="0">
                <a:solidFill>
                  <a:schemeClr val="bg2">
                    <a:lumMod val="10000"/>
                  </a:schemeClr>
                </a:solidFill>
                <a:latin typeface="Times New Roman" panose="02020603050405020304" pitchFamily="18" charset="0"/>
                <a:ea typeface="Times New Roman" panose="02020603050405020304" pitchFamily="18" charset="0"/>
              </a:rPr>
              <a:t>Registro </a:t>
            </a:r>
            <a:r>
              <a:rPr lang="es-ES" sz="1300" dirty="0" smtClean="0">
                <a:solidFill>
                  <a:schemeClr val="bg2">
                    <a:lumMod val="10000"/>
                  </a:schemeClr>
                </a:solidFill>
                <a:latin typeface="Times New Roman" panose="02020603050405020304" pitchFamily="18" charset="0"/>
                <a:ea typeface="Times New Roman" panose="02020603050405020304" pitchFamily="18" charset="0"/>
              </a:rPr>
              <a:t>Oficial </a:t>
            </a:r>
            <a:r>
              <a:rPr lang="es-ES" sz="1300" dirty="0">
                <a:solidFill>
                  <a:schemeClr val="bg2">
                    <a:lumMod val="10000"/>
                  </a:schemeClr>
                </a:solidFill>
                <a:latin typeface="Times New Roman" panose="02020603050405020304" pitchFamily="18" charset="0"/>
                <a:ea typeface="Times New Roman" panose="02020603050405020304" pitchFamily="18" charset="0"/>
              </a:rPr>
              <a:t>N°759 </a:t>
            </a:r>
            <a:endParaRPr lang="es-ES" sz="1300" dirty="0">
              <a:solidFill>
                <a:schemeClr val="bg2">
                  <a:lumMod val="10000"/>
                </a:schemeClr>
              </a:solidFill>
            </a:endParaRPr>
          </a:p>
        </p:txBody>
      </p:sp>
      <p:sp>
        <p:nvSpPr>
          <p:cNvPr id="90" name="Rectángulo 89"/>
          <p:cNvSpPr/>
          <p:nvPr/>
        </p:nvSpPr>
        <p:spPr>
          <a:xfrm>
            <a:off x="10028849" y="4599356"/>
            <a:ext cx="657552" cy="292388"/>
          </a:xfrm>
          <a:prstGeom prst="rect">
            <a:avLst/>
          </a:prstGeom>
        </p:spPr>
        <p:txBody>
          <a:bodyPr wrap="none">
            <a:spAutoFit/>
          </a:bodyPr>
          <a:lstStyle/>
          <a:p>
            <a:r>
              <a:rPr lang="es-ES" sz="1300" dirty="0">
                <a:solidFill>
                  <a:schemeClr val="bg2">
                    <a:lumMod val="10000"/>
                  </a:schemeClr>
                </a:solidFill>
                <a:latin typeface="Times New Roman" panose="02020603050405020304" pitchFamily="18" charset="0"/>
                <a:ea typeface="Times New Roman" panose="02020603050405020304" pitchFamily="18" charset="0"/>
              </a:rPr>
              <a:t>Art # 4</a:t>
            </a:r>
            <a:endParaRPr lang="es-ES" sz="1300" dirty="0">
              <a:solidFill>
                <a:schemeClr val="bg2">
                  <a:lumMod val="10000"/>
                </a:schemeClr>
              </a:solidFill>
            </a:endParaRPr>
          </a:p>
        </p:txBody>
      </p:sp>
    </p:spTree>
    <p:extLst>
      <p:ext uri="{BB962C8B-B14F-4D97-AF65-F5344CB8AC3E}">
        <p14:creationId xmlns:p14="http://schemas.microsoft.com/office/powerpoint/2010/main" val="365609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stretch>
            <a:fillRect/>
          </a:stretch>
        </p:blipFill>
        <p:spPr>
          <a:xfrm>
            <a:off x="1828800" y="803002"/>
            <a:ext cx="8294914" cy="4705169"/>
          </a:xfrm>
          <a:prstGeom prst="rect">
            <a:avLst/>
          </a:prstGeom>
          <a:ln w="3175">
            <a:solidFill>
              <a:schemeClr val="tx1"/>
            </a:solidFill>
          </a:ln>
        </p:spPr>
      </p:pic>
      <p:sp>
        <p:nvSpPr>
          <p:cNvPr id="3" name="Rectángulo 2"/>
          <p:cNvSpPr/>
          <p:nvPr/>
        </p:nvSpPr>
        <p:spPr>
          <a:xfrm>
            <a:off x="3810020" y="0"/>
            <a:ext cx="4332473" cy="461665"/>
          </a:xfrm>
          <a:prstGeom prst="rect">
            <a:avLst/>
          </a:prstGeom>
          <a:noFill/>
        </p:spPr>
        <p:txBody>
          <a:bodyPr wrap="square" lIns="91440" tIns="45720" rIns="91440" bIns="45720">
            <a:spAutoFit/>
          </a:bodyPr>
          <a:lstStyle/>
          <a:p>
            <a:pPr algn="ctr"/>
            <a:r>
              <a:rPr lang="es-ES" sz="2400" b="1" dirty="0" smtClean="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Ejemplo</a:t>
            </a:r>
            <a:endParaRPr lang="es-ES" sz="2400" b="1" cap="none" spc="0" dirty="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25923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4251521" y="107360"/>
            <a:ext cx="3376245" cy="584775"/>
          </a:xfrm>
          <a:prstGeom prst="rect">
            <a:avLst/>
          </a:prstGeom>
          <a:noFill/>
        </p:spPr>
        <p:txBody>
          <a:bodyPr wrap="none" lIns="91440" tIns="45720" rIns="91440" bIns="45720">
            <a:spAutoFit/>
          </a:bodyPr>
          <a:lstStyle/>
          <a:p>
            <a:pPr algn="ctr"/>
            <a:r>
              <a:rPr lang="es-ES" sz="3200" cap="none" spc="0" dirty="0" smtClean="0">
                <a:ln w="0"/>
                <a:solidFill>
                  <a:schemeClr val="bg2">
                    <a:lumMod val="10000"/>
                  </a:schemeClr>
                </a:solidFill>
                <a:effectLst>
                  <a:outerShdw blurRad="38100" dist="19050" dir="2700000" algn="tl" rotWithShape="0">
                    <a:schemeClr val="dk1">
                      <a:alpha val="40000"/>
                    </a:schemeClr>
                  </a:outerShdw>
                </a:effectLst>
              </a:rPr>
              <a:t>INTRODUCCIÓN</a:t>
            </a:r>
            <a:endParaRPr lang="es-ES" sz="3200" cap="none" spc="0" dirty="0">
              <a:ln w="0"/>
              <a:solidFill>
                <a:schemeClr val="bg2">
                  <a:lumMod val="10000"/>
                </a:schemeClr>
              </a:solidFill>
              <a:effectLst>
                <a:outerShdw blurRad="38100" dist="19050" dir="2700000" algn="tl" rotWithShape="0">
                  <a:schemeClr val="dk1">
                    <a:alpha val="40000"/>
                  </a:schemeClr>
                </a:outerShdw>
              </a:effectLst>
            </a:endParaRPr>
          </a:p>
        </p:txBody>
      </p:sp>
      <p:grpSp>
        <p:nvGrpSpPr>
          <p:cNvPr id="3" name="Group 4">
            <a:extLst>
              <a:ext uri="{FF2B5EF4-FFF2-40B4-BE49-F238E27FC236}">
                <a16:creationId xmlns:a16="http://schemas.microsoft.com/office/drawing/2014/main" id="{627AEC8F-4E6E-4ED9-B76E-C886DA42D222}"/>
              </a:ext>
            </a:extLst>
          </p:cNvPr>
          <p:cNvGrpSpPr>
            <a:grpSpLocks noChangeAspect="1"/>
          </p:cNvGrpSpPr>
          <p:nvPr/>
        </p:nvGrpSpPr>
        <p:grpSpPr bwMode="auto">
          <a:xfrm>
            <a:off x="1036967" y="1108362"/>
            <a:ext cx="9662357" cy="5126465"/>
            <a:chOff x="969" y="744"/>
            <a:chExt cx="5584" cy="3024"/>
          </a:xfrm>
          <a:solidFill>
            <a:srgbClr val="FFFFFF">
              <a:lumMod val="50000"/>
              <a:alpha val="10000"/>
            </a:srgbClr>
          </a:solidFill>
        </p:grpSpPr>
        <p:sp>
          <p:nvSpPr>
            <p:cNvPr id="4" name="Freeform 5">
              <a:extLst>
                <a:ext uri="{FF2B5EF4-FFF2-40B4-BE49-F238E27FC236}">
                  <a16:creationId xmlns:a16="http://schemas.microsoft.com/office/drawing/2014/main" id="{495CF28E-74A8-4184-8863-79A023235152}"/>
                </a:ext>
              </a:extLst>
            </p:cNvPr>
            <p:cNvSpPr>
              <a:spLocks noEditPoints="1"/>
            </p:cNvSpPr>
            <p:nvPr/>
          </p:nvSpPr>
          <p:spPr bwMode="auto">
            <a:xfrm>
              <a:off x="969" y="744"/>
              <a:ext cx="5584" cy="3024"/>
            </a:xfrm>
            <a:custGeom>
              <a:avLst/>
              <a:gdLst>
                <a:gd name="T0" fmla="*/ 609 w 2788"/>
                <a:gd name="T1" fmla="*/ 204 h 1509"/>
                <a:gd name="T2" fmla="*/ 798 w 2788"/>
                <a:gd name="T3" fmla="*/ 348 h 1509"/>
                <a:gd name="T4" fmla="*/ 534 w 2788"/>
                <a:gd name="T5" fmla="*/ 165 h 1509"/>
                <a:gd name="T6" fmla="*/ 430 w 2788"/>
                <a:gd name="T7" fmla="*/ 244 h 1509"/>
                <a:gd name="T8" fmla="*/ 659 w 2788"/>
                <a:gd name="T9" fmla="*/ 331 h 1509"/>
                <a:gd name="T10" fmla="*/ 648 w 2788"/>
                <a:gd name="T11" fmla="*/ 65 h 1509"/>
                <a:gd name="T12" fmla="*/ 724 w 2788"/>
                <a:gd name="T13" fmla="*/ 94 h 1509"/>
                <a:gd name="T14" fmla="*/ 1257 w 2788"/>
                <a:gd name="T15" fmla="*/ 472 h 1509"/>
                <a:gd name="T16" fmla="*/ 483 w 2788"/>
                <a:gd name="T17" fmla="*/ 125 h 1509"/>
                <a:gd name="T18" fmla="*/ 457 w 2788"/>
                <a:gd name="T19" fmla="*/ 167 h 1509"/>
                <a:gd name="T20" fmla="*/ 560 w 2788"/>
                <a:gd name="T21" fmla="*/ 67 h 1509"/>
                <a:gd name="T22" fmla="*/ 608 w 2788"/>
                <a:gd name="T23" fmla="*/ 141 h 1509"/>
                <a:gd name="T24" fmla="*/ 1754 w 2788"/>
                <a:gd name="T25" fmla="*/ 58 h 1509"/>
                <a:gd name="T26" fmla="*/ 1255 w 2788"/>
                <a:gd name="T27" fmla="*/ 442 h 1509"/>
                <a:gd name="T28" fmla="*/ 2014 w 2788"/>
                <a:gd name="T29" fmla="*/ 68 h 1509"/>
                <a:gd name="T30" fmla="*/ 1264 w 2788"/>
                <a:gd name="T31" fmla="*/ 428 h 1509"/>
                <a:gd name="T32" fmla="*/ 1280 w 2788"/>
                <a:gd name="T33" fmla="*/ 404 h 1509"/>
                <a:gd name="T34" fmla="*/ 1456 w 2788"/>
                <a:gd name="T35" fmla="*/ 252 h 1509"/>
                <a:gd name="T36" fmla="*/ 2294 w 2788"/>
                <a:gd name="T37" fmla="*/ 958 h 1509"/>
                <a:gd name="T38" fmla="*/ 2292 w 2788"/>
                <a:gd name="T39" fmla="*/ 1259 h 1509"/>
                <a:gd name="T40" fmla="*/ 2402 w 2788"/>
                <a:gd name="T41" fmla="*/ 997 h 1509"/>
                <a:gd name="T42" fmla="*/ 2409 w 2788"/>
                <a:gd name="T43" fmla="*/ 466 h 1509"/>
                <a:gd name="T44" fmla="*/ 2256 w 2788"/>
                <a:gd name="T45" fmla="*/ 1010 h 1509"/>
                <a:gd name="T46" fmla="*/ 1554 w 2788"/>
                <a:gd name="T47" fmla="*/ 659 h 1509"/>
                <a:gd name="T48" fmla="*/ 2505 w 2788"/>
                <a:gd name="T49" fmla="*/ 1025 h 1509"/>
                <a:gd name="T50" fmla="*/ 2663 w 2788"/>
                <a:gd name="T51" fmla="*/ 1335 h 1509"/>
                <a:gd name="T52" fmla="*/ 2534 w 2788"/>
                <a:gd name="T53" fmla="*/ 365 h 1509"/>
                <a:gd name="T54" fmla="*/ 2238 w 2788"/>
                <a:gd name="T55" fmla="*/ 707 h 1509"/>
                <a:gd name="T56" fmla="*/ 1926 w 2788"/>
                <a:gd name="T57" fmla="*/ 863 h 1509"/>
                <a:gd name="T58" fmla="*/ 1659 w 2788"/>
                <a:gd name="T59" fmla="*/ 858 h 1509"/>
                <a:gd name="T60" fmla="*/ 1440 w 2788"/>
                <a:gd name="T61" fmla="*/ 1246 h 1509"/>
                <a:gd name="T62" fmla="*/ 1381 w 2788"/>
                <a:gd name="T63" fmla="*/ 669 h 1509"/>
                <a:gd name="T64" fmla="*/ 1603 w 2788"/>
                <a:gd name="T65" fmla="*/ 537 h 1509"/>
                <a:gd name="T66" fmla="*/ 1427 w 2788"/>
                <a:gd name="T67" fmla="*/ 596 h 1509"/>
                <a:gd name="T68" fmla="*/ 1284 w 2788"/>
                <a:gd name="T69" fmla="*/ 534 h 1509"/>
                <a:gd name="T70" fmla="*/ 1469 w 2788"/>
                <a:gd name="T71" fmla="*/ 425 h 1509"/>
                <a:gd name="T72" fmla="*/ 1406 w 2788"/>
                <a:gd name="T73" fmla="*/ 301 h 1509"/>
                <a:gd name="T74" fmla="*/ 1719 w 2788"/>
                <a:gd name="T75" fmla="*/ 265 h 1509"/>
                <a:gd name="T76" fmla="*/ 1983 w 2788"/>
                <a:gd name="T77" fmla="*/ 166 h 1509"/>
                <a:gd name="T78" fmla="*/ 2600 w 2788"/>
                <a:gd name="T79" fmla="*/ 255 h 1509"/>
                <a:gd name="T80" fmla="*/ 1713 w 2788"/>
                <a:gd name="T81" fmla="*/ 611 h 1509"/>
                <a:gd name="T82" fmla="*/ 783 w 2788"/>
                <a:gd name="T83" fmla="*/ 817 h 1509"/>
                <a:gd name="T84" fmla="*/ 787 w 2788"/>
                <a:gd name="T85" fmla="*/ 1388 h 1509"/>
                <a:gd name="T86" fmla="*/ 487 w 2788"/>
                <a:gd name="T87" fmla="*/ 801 h 1509"/>
                <a:gd name="T88" fmla="*/ 126 w 2788"/>
                <a:gd name="T89" fmla="*/ 397 h 1509"/>
                <a:gd name="T90" fmla="*/ 32 w 2788"/>
                <a:gd name="T91" fmla="*/ 261 h 1509"/>
                <a:gd name="T92" fmla="*/ 579 w 2788"/>
                <a:gd name="T93" fmla="*/ 258 h 1509"/>
                <a:gd name="T94" fmla="*/ 613 w 2788"/>
                <a:gd name="T95" fmla="*/ 316 h 1509"/>
                <a:gd name="T96" fmla="*/ 824 w 2788"/>
                <a:gd name="T97" fmla="*/ 432 h 1509"/>
                <a:gd name="T98" fmla="*/ 802 w 2788"/>
                <a:gd name="T99" fmla="*/ 558 h 1509"/>
                <a:gd name="T100" fmla="*/ 675 w 2788"/>
                <a:gd name="T101" fmla="*/ 752 h 1509"/>
                <a:gd name="T102" fmla="*/ 676 w 2788"/>
                <a:gd name="T103" fmla="*/ 897 h 1509"/>
                <a:gd name="T104" fmla="*/ 629 w 2788"/>
                <a:gd name="T105" fmla="*/ 551 h 1509"/>
                <a:gd name="T106" fmla="*/ 337 w 2788"/>
                <a:gd name="T107" fmla="*/ 304 h 1509"/>
                <a:gd name="T108" fmla="*/ 549 w 2788"/>
                <a:gd name="T109" fmla="*/ 490 h 1509"/>
                <a:gd name="T110" fmla="*/ 381 w 2788"/>
                <a:gd name="T111" fmla="*/ 141 h 1509"/>
                <a:gd name="T112" fmla="*/ 1642 w 2788"/>
                <a:gd name="T113" fmla="*/ 1175 h 1509"/>
                <a:gd name="T114" fmla="*/ 2271 w 2788"/>
                <a:gd name="T115" fmla="*/ 900 h 1509"/>
                <a:gd name="T116" fmla="*/ 2155 w 2788"/>
                <a:gd name="T117" fmla="*/ 981 h 1509"/>
                <a:gd name="T118" fmla="*/ 747 w 2788"/>
                <a:gd name="T119" fmla="*/ 802 h 1509"/>
                <a:gd name="T120" fmla="*/ 1137 w 2788"/>
                <a:gd name="T121" fmla="*/ 140 h 1509"/>
                <a:gd name="T122" fmla="*/ 910 w 2788"/>
                <a:gd name="T123" fmla="*/ 252 h 1509"/>
                <a:gd name="T124" fmla="*/ 2086 w 2788"/>
                <a:gd name="T125" fmla="*/ 992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88" h="1509">
                  <a:moveTo>
                    <a:pt x="1256" y="418"/>
                  </a:moveTo>
                  <a:cubicBezTo>
                    <a:pt x="1256" y="420"/>
                    <a:pt x="1257" y="422"/>
                    <a:pt x="1260" y="421"/>
                  </a:cubicBezTo>
                  <a:cubicBezTo>
                    <a:pt x="1258" y="426"/>
                    <a:pt x="1253" y="421"/>
                    <a:pt x="1251" y="418"/>
                  </a:cubicBezTo>
                  <a:cubicBezTo>
                    <a:pt x="1251" y="418"/>
                    <a:pt x="1252" y="417"/>
                    <a:pt x="1252" y="417"/>
                  </a:cubicBezTo>
                  <a:cubicBezTo>
                    <a:pt x="1253" y="417"/>
                    <a:pt x="1253" y="418"/>
                    <a:pt x="1254" y="418"/>
                  </a:cubicBezTo>
                  <a:cubicBezTo>
                    <a:pt x="1254" y="417"/>
                    <a:pt x="1254" y="417"/>
                    <a:pt x="1254" y="416"/>
                  </a:cubicBezTo>
                  <a:cubicBezTo>
                    <a:pt x="1255" y="416"/>
                    <a:pt x="1256" y="417"/>
                    <a:pt x="1256" y="418"/>
                  </a:cubicBezTo>
                  <a:close/>
                  <a:moveTo>
                    <a:pt x="554" y="204"/>
                  </a:moveTo>
                  <a:cubicBezTo>
                    <a:pt x="554" y="205"/>
                    <a:pt x="552" y="205"/>
                    <a:pt x="551" y="206"/>
                  </a:cubicBezTo>
                  <a:cubicBezTo>
                    <a:pt x="548" y="199"/>
                    <a:pt x="546" y="201"/>
                    <a:pt x="540" y="201"/>
                  </a:cubicBezTo>
                  <a:cubicBezTo>
                    <a:pt x="543" y="198"/>
                    <a:pt x="547" y="196"/>
                    <a:pt x="550" y="194"/>
                  </a:cubicBezTo>
                  <a:cubicBezTo>
                    <a:pt x="549" y="193"/>
                    <a:pt x="548" y="192"/>
                    <a:pt x="547" y="191"/>
                  </a:cubicBezTo>
                  <a:cubicBezTo>
                    <a:pt x="548" y="190"/>
                    <a:pt x="550" y="189"/>
                    <a:pt x="552" y="188"/>
                  </a:cubicBezTo>
                  <a:cubicBezTo>
                    <a:pt x="548" y="186"/>
                    <a:pt x="546" y="184"/>
                    <a:pt x="542" y="186"/>
                  </a:cubicBezTo>
                  <a:cubicBezTo>
                    <a:pt x="538" y="187"/>
                    <a:pt x="536" y="188"/>
                    <a:pt x="532" y="186"/>
                  </a:cubicBezTo>
                  <a:cubicBezTo>
                    <a:pt x="528" y="184"/>
                    <a:pt x="526" y="186"/>
                    <a:pt x="522" y="186"/>
                  </a:cubicBezTo>
                  <a:cubicBezTo>
                    <a:pt x="520" y="186"/>
                    <a:pt x="517" y="191"/>
                    <a:pt x="516" y="192"/>
                  </a:cubicBezTo>
                  <a:cubicBezTo>
                    <a:pt x="517" y="193"/>
                    <a:pt x="525" y="195"/>
                    <a:pt x="525" y="197"/>
                  </a:cubicBezTo>
                  <a:cubicBezTo>
                    <a:pt x="525" y="201"/>
                    <a:pt x="526" y="206"/>
                    <a:pt x="520" y="205"/>
                  </a:cubicBezTo>
                  <a:cubicBezTo>
                    <a:pt x="517" y="204"/>
                    <a:pt x="514" y="198"/>
                    <a:pt x="512" y="199"/>
                  </a:cubicBezTo>
                  <a:cubicBezTo>
                    <a:pt x="509" y="200"/>
                    <a:pt x="505" y="203"/>
                    <a:pt x="508" y="205"/>
                  </a:cubicBezTo>
                  <a:cubicBezTo>
                    <a:pt x="515" y="211"/>
                    <a:pt x="522" y="212"/>
                    <a:pt x="528" y="219"/>
                  </a:cubicBezTo>
                  <a:cubicBezTo>
                    <a:pt x="530" y="222"/>
                    <a:pt x="532" y="226"/>
                    <a:pt x="536" y="227"/>
                  </a:cubicBezTo>
                  <a:cubicBezTo>
                    <a:pt x="539" y="228"/>
                    <a:pt x="544" y="225"/>
                    <a:pt x="542" y="221"/>
                  </a:cubicBezTo>
                  <a:cubicBezTo>
                    <a:pt x="548" y="224"/>
                    <a:pt x="562" y="214"/>
                    <a:pt x="552" y="211"/>
                  </a:cubicBezTo>
                  <a:cubicBezTo>
                    <a:pt x="554" y="211"/>
                    <a:pt x="555" y="210"/>
                    <a:pt x="557" y="209"/>
                  </a:cubicBezTo>
                  <a:cubicBezTo>
                    <a:pt x="556" y="208"/>
                    <a:pt x="555" y="206"/>
                    <a:pt x="554" y="204"/>
                  </a:cubicBezTo>
                  <a:close/>
                  <a:moveTo>
                    <a:pt x="1246" y="418"/>
                  </a:moveTo>
                  <a:cubicBezTo>
                    <a:pt x="1247" y="419"/>
                    <a:pt x="1245" y="421"/>
                    <a:pt x="1247" y="423"/>
                  </a:cubicBezTo>
                  <a:cubicBezTo>
                    <a:pt x="1247" y="421"/>
                    <a:pt x="1247" y="419"/>
                    <a:pt x="1249" y="417"/>
                  </a:cubicBezTo>
                  <a:cubicBezTo>
                    <a:pt x="1248" y="417"/>
                    <a:pt x="1246" y="416"/>
                    <a:pt x="1246" y="416"/>
                  </a:cubicBezTo>
                  <a:cubicBezTo>
                    <a:pt x="1245" y="417"/>
                    <a:pt x="1246" y="417"/>
                    <a:pt x="1246" y="418"/>
                  </a:cubicBezTo>
                  <a:close/>
                  <a:moveTo>
                    <a:pt x="706" y="285"/>
                  </a:moveTo>
                  <a:cubicBezTo>
                    <a:pt x="708" y="288"/>
                    <a:pt x="716" y="292"/>
                    <a:pt x="719" y="287"/>
                  </a:cubicBezTo>
                  <a:cubicBezTo>
                    <a:pt x="722" y="282"/>
                    <a:pt x="720" y="280"/>
                    <a:pt x="721" y="275"/>
                  </a:cubicBezTo>
                  <a:cubicBezTo>
                    <a:pt x="715" y="267"/>
                    <a:pt x="699" y="279"/>
                    <a:pt x="706" y="285"/>
                  </a:cubicBezTo>
                  <a:close/>
                  <a:moveTo>
                    <a:pt x="752" y="228"/>
                  </a:moveTo>
                  <a:cubicBezTo>
                    <a:pt x="749" y="221"/>
                    <a:pt x="740" y="222"/>
                    <a:pt x="735" y="224"/>
                  </a:cubicBezTo>
                  <a:cubicBezTo>
                    <a:pt x="733" y="225"/>
                    <a:pt x="725" y="214"/>
                    <a:pt x="722" y="211"/>
                  </a:cubicBezTo>
                  <a:cubicBezTo>
                    <a:pt x="719" y="207"/>
                    <a:pt x="711" y="204"/>
                    <a:pt x="706" y="204"/>
                  </a:cubicBezTo>
                  <a:cubicBezTo>
                    <a:pt x="704" y="205"/>
                    <a:pt x="699" y="204"/>
                    <a:pt x="697" y="206"/>
                  </a:cubicBezTo>
                  <a:cubicBezTo>
                    <a:pt x="696" y="207"/>
                    <a:pt x="692" y="212"/>
                    <a:pt x="690" y="212"/>
                  </a:cubicBezTo>
                  <a:cubicBezTo>
                    <a:pt x="685" y="208"/>
                    <a:pt x="686" y="208"/>
                    <a:pt x="681" y="212"/>
                  </a:cubicBezTo>
                  <a:cubicBezTo>
                    <a:pt x="679" y="215"/>
                    <a:pt x="676" y="215"/>
                    <a:pt x="678" y="211"/>
                  </a:cubicBezTo>
                  <a:cubicBezTo>
                    <a:pt x="680" y="206"/>
                    <a:pt x="681" y="206"/>
                    <a:pt x="679" y="201"/>
                  </a:cubicBezTo>
                  <a:cubicBezTo>
                    <a:pt x="677" y="198"/>
                    <a:pt x="676" y="198"/>
                    <a:pt x="674" y="195"/>
                  </a:cubicBezTo>
                  <a:cubicBezTo>
                    <a:pt x="672" y="193"/>
                    <a:pt x="673" y="188"/>
                    <a:pt x="669" y="188"/>
                  </a:cubicBezTo>
                  <a:cubicBezTo>
                    <a:pt x="667" y="188"/>
                    <a:pt x="663" y="187"/>
                    <a:pt x="661" y="188"/>
                  </a:cubicBezTo>
                  <a:cubicBezTo>
                    <a:pt x="655" y="190"/>
                    <a:pt x="649" y="193"/>
                    <a:pt x="643" y="194"/>
                  </a:cubicBezTo>
                  <a:cubicBezTo>
                    <a:pt x="643" y="192"/>
                    <a:pt x="644" y="190"/>
                    <a:pt x="644" y="187"/>
                  </a:cubicBezTo>
                  <a:cubicBezTo>
                    <a:pt x="635" y="186"/>
                    <a:pt x="631" y="186"/>
                    <a:pt x="623" y="190"/>
                  </a:cubicBezTo>
                  <a:cubicBezTo>
                    <a:pt x="616" y="193"/>
                    <a:pt x="612" y="197"/>
                    <a:pt x="609" y="204"/>
                  </a:cubicBezTo>
                  <a:cubicBezTo>
                    <a:pt x="608" y="207"/>
                    <a:pt x="605" y="213"/>
                    <a:pt x="605" y="216"/>
                  </a:cubicBezTo>
                  <a:cubicBezTo>
                    <a:pt x="605" y="217"/>
                    <a:pt x="606" y="226"/>
                    <a:pt x="607" y="226"/>
                  </a:cubicBezTo>
                  <a:cubicBezTo>
                    <a:pt x="615" y="227"/>
                    <a:pt x="621" y="226"/>
                    <a:pt x="627" y="233"/>
                  </a:cubicBezTo>
                  <a:cubicBezTo>
                    <a:pt x="621" y="232"/>
                    <a:pt x="615" y="232"/>
                    <a:pt x="609" y="231"/>
                  </a:cubicBezTo>
                  <a:cubicBezTo>
                    <a:pt x="611" y="236"/>
                    <a:pt x="616" y="240"/>
                    <a:pt x="620" y="242"/>
                  </a:cubicBezTo>
                  <a:cubicBezTo>
                    <a:pt x="624" y="244"/>
                    <a:pt x="625" y="241"/>
                    <a:pt x="628" y="241"/>
                  </a:cubicBezTo>
                  <a:cubicBezTo>
                    <a:pt x="634" y="240"/>
                    <a:pt x="630" y="242"/>
                    <a:pt x="633" y="245"/>
                  </a:cubicBezTo>
                  <a:cubicBezTo>
                    <a:pt x="635" y="247"/>
                    <a:pt x="640" y="248"/>
                    <a:pt x="642" y="248"/>
                  </a:cubicBezTo>
                  <a:cubicBezTo>
                    <a:pt x="648" y="248"/>
                    <a:pt x="656" y="247"/>
                    <a:pt x="661" y="249"/>
                  </a:cubicBezTo>
                  <a:cubicBezTo>
                    <a:pt x="663" y="250"/>
                    <a:pt x="665" y="250"/>
                    <a:pt x="667" y="251"/>
                  </a:cubicBezTo>
                  <a:cubicBezTo>
                    <a:pt x="668" y="251"/>
                    <a:pt x="669" y="248"/>
                    <a:pt x="670" y="249"/>
                  </a:cubicBezTo>
                  <a:cubicBezTo>
                    <a:pt x="673" y="249"/>
                    <a:pt x="673" y="253"/>
                    <a:pt x="677" y="252"/>
                  </a:cubicBezTo>
                  <a:cubicBezTo>
                    <a:pt x="674" y="250"/>
                    <a:pt x="672" y="247"/>
                    <a:pt x="670" y="245"/>
                  </a:cubicBezTo>
                  <a:cubicBezTo>
                    <a:pt x="679" y="248"/>
                    <a:pt x="685" y="250"/>
                    <a:pt x="694" y="248"/>
                  </a:cubicBezTo>
                  <a:cubicBezTo>
                    <a:pt x="692" y="244"/>
                    <a:pt x="692" y="242"/>
                    <a:pt x="688" y="241"/>
                  </a:cubicBezTo>
                  <a:cubicBezTo>
                    <a:pt x="693" y="236"/>
                    <a:pt x="692" y="243"/>
                    <a:pt x="696" y="245"/>
                  </a:cubicBezTo>
                  <a:cubicBezTo>
                    <a:pt x="697" y="246"/>
                    <a:pt x="700" y="244"/>
                    <a:pt x="701" y="245"/>
                  </a:cubicBezTo>
                  <a:cubicBezTo>
                    <a:pt x="701" y="247"/>
                    <a:pt x="702" y="249"/>
                    <a:pt x="702" y="251"/>
                  </a:cubicBezTo>
                  <a:cubicBezTo>
                    <a:pt x="706" y="247"/>
                    <a:pt x="714" y="257"/>
                    <a:pt x="717" y="260"/>
                  </a:cubicBezTo>
                  <a:cubicBezTo>
                    <a:pt x="711" y="262"/>
                    <a:pt x="710" y="261"/>
                    <a:pt x="710" y="268"/>
                  </a:cubicBezTo>
                  <a:cubicBezTo>
                    <a:pt x="713" y="267"/>
                    <a:pt x="715" y="266"/>
                    <a:pt x="718" y="265"/>
                  </a:cubicBezTo>
                  <a:cubicBezTo>
                    <a:pt x="722" y="263"/>
                    <a:pt x="722" y="263"/>
                    <a:pt x="724" y="267"/>
                  </a:cubicBezTo>
                  <a:cubicBezTo>
                    <a:pt x="727" y="272"/>
                    <a:pt x="734" y="270"/>
                    <a:pt x="737" y="276"/>
                  </a:cubicBezTo>
                  <a:cubicBezTo>
                    <a:pt x="739" y="280"/>
                    <a:pt x="741" y="284"/>
                    <a:pt x="743" y="287"/>
                  </a:cubicBezTo>
                  <a:cubicBezTo>
                    <a:pt x="744" y="289"/>
                    <a:pt x="742" y="290"/>
                    <a:pt x="740" y="291"/>
                  </a:cubicBezTo>
                  <a:cubicBezTo>
                    <a:pt x="736" y="296"/>
                    <a:pt x="731" y="301"/>
                    <a:pt x="726" y="306"/>
                  </a:cubicBezTo>
                  <a:cubicBezTo>
                    <a:pt x="727" y="307"/>
                    <a:pt x="734" y="310"/>
                    <a:pt x="733" y="313"/>
                  </a:cubicBezTo>
                  <a:cubicBezTo>
                    <a:pt x="732" y="314"/>
                    <a:pt x="723" y="316"/>
                    <a:pt x="722" y="316"/>
                  </a:cubicBezTo>
                  <a:cubicBezTo>
                    <a:pt x="716" y="318"/>
                    <a:pt x="710" y="316"/>
                    <a:pt x="704" y="315"/>
                  </a:cubicBezTo>
                  <a:cubicBezTo>
                    <a:pt x="704" y="319"/>
                    <a:pt x="699" y="320"/>
                    <a:pt x="697" y="323"/>
                  </a:cubicBezTo>
                  <a:cubicBezTo>
                    <a:pt x="696" y="325"/>
                    <a:pt x="700" y="330"/>
                    <a:pt x="703" y="330"/>
                  </a:cubicBezTo>
                  <a:cubicBezTo>
                    <a:pt x="707" y="330"/>
                    <a:pt x="712" y="331"/>
                    <a:pt x="715" y="328"/>
                  </a:cubicBezTo>
                  <a:cubicBezTo>
                    <a:pt x="718" y="325"/>
                    <a:pt x="721" y="328"/>
                    <a:pt x="725" y="329"/>
                  </a:cubicBezTo>
                  <a:cubicBezTo>
                    <a:pt x="725" y="327"/>
                    <a:pt x="726" y="326"/>
                    <a:pt x="725" y="325"/>
                  </a:cubicBezTo>
                  <a:cubicBezTo>
                    <a:pt x="728" y="325"/>
                    <a:pt x="729" y="326"/>
                    <a:pt x="729" y="329"/>
                  </a:cubicBezTo>
                  <a:cubicBezTo>
                    <a:pt x="736" y="325"/>
                    <a:pt x="736" y="328"/>
                    <a:pt x="740" y="335"/>
                  </a:cubicBezTo>
                  <a:cubicBezTo>
                    <a:pt x="742" y="338"/>
                    <a:pt x="746" y="338"/>
                    <a:pt x="750" y="340"/>
                  </a:cubicBezTo>
                  <a:cubicBezTo>
                    <a:pt x="747" y="341"/>
                    <a:pt x="745" y="342"/>
                    <a:pt x="743" y="343"/>
                  </a:cubicBezTo>
                  <a:cubicBezTo>
                    <a:pt x="747" y="345"/>
                    <a:pt x="749" y="347"/>
                    <a:pt x="753" y="346"/>
                  </a:cubicBezTo>
                  <a:cubicBezTo>
                    <a:pt x="753" y="347"/>
                    <a:pt x="752" y="348"/>
                    <a:pt x="752" y="348"/>
                  </a:cubicBezTo>
                  <a:cubicBezTo>
                    <a:pt x="756" y="349"/>
                    <a:pt x="760" y="350"/>
                    <a:pt x="764" y="352"/>
                  </a:cubicBezTo>
                  <a:cubicBezTo>
                    <a:pt x="765" y="352"/>
                    <a:pt x="765" y="356"/>
                    <a:pt x="768" y="356"/>
                  </a:cubicBezTo>
                  <a:cubicBezTo>
                    <a:pt x="776" y="358"/>
                    <a:pt x="784" y="360"/>
                    <a:pt x="792" y="362"/>
                  </a:cubicBezTo>
                  <a:cubicBezTo>
                    <a:pt x="792" y="359"/>
                    <a:pt x="793" y="357"/>
                    <a:pt x="790" y="355"/>
                  </a:cubicBezTo>
                  <a:cubicBezTo>
                    <a:pt x="787" y="353"/>
                    <a:pt x="785" y="351"/>
                    <a:pt x="782" y="349"/>
                  </a:cubicBezTo>
                  <a:cubicBezTo>
                    <a:pt x="780" y="348"/>
                    <a:pt x="775" y="348"/>
                    <a:pt x="774" y="346"/>
                  </a:cubicBezTo>
                  <a:cubicBezTo>
                    <a:pt x="773" y="343"/>
                    <a:pt x="771" y="341"/>
                    <a:pt x="770" y="338"/>
                  </a:cubicBezTo>
                  <a:cubicBezTo>
                    <a:pt x="772" y="339"/>
                    <a:pt x="775" y="340"/>
                    <a:pt x="778" y="342"/>
                  </a:cubicBezTo>
                  <a:cubicBezTo>
                    <a:pt x="777" y="340"/>
                    <a:pt x="777" y="339"/>
                    <a:pt x="777" y="337"/>
                  </a:cubicBezTo>
                  <a:cubicBezTo>
                    <a:pt x="781" y="340"/>
                    <a:pt x="786" y="343"/>
                    <a:pt x="791" y="346"/>
                  </a:cubicBezTo>
                  <a:cubicBezTo>
                    <a:pt x="794" y="348"/>
                    <a:pt x="798" y="354"/>
                    <a:pt x="800" y="353"/>
                  </a:cubicBezTo>
                  <a:cubicBezTo>
                    <a:pt x="799" y="352"/>
                    <a:pt x="798" y="350"/>
                    <a:pt x="798" y="348"/>
                  </a:cubicBezTo>
                  <a:cubicBezTo>
                    <a:pt x="799" y="349"/>
                    <a:pt x="800" y="349"/>
                    <a:pt x="801" y="349"/>
                  </a:cubicBezTo>
                  <a:cubicBezTo>
                    <a:pt x="803" y="345"/>
                    <a:pt x="796" y="344"/>
                    <a:pt x="799" y="340"/>
                  </a:cubicBezTo>
                  <a:cubicBezTo>
                    <a:pt x="800" y="342"/>
                    <a:pt x="801" y="343"/>
                    <a:pt x="803" y="345"/>
                  </a:cubicBezTo>
                  <a:cubicBezTo>
                    <a:pt x="802" y="342"/>
                    <a:pt x="803" y="337"/>
                    <a:pt x="801" y="335"/>
                  </a:cubicBezTo>
                  <a:cubicBezTo>
                    <a:pt x="800" y="332"/>
                    <a:pt x="797" y="333"/>
                    <a:pt x="796" y="329"/>
                  </a:cubicBezTo>
                  <a:cubicBezTo>
                    <a:pt x="795" y="325"/>
                    <a:pt x="795" y="324"/>
                    <a:pt x="792" y="322"/>
                  </a:cubicBezTo>
                  <a:cubicBezTo>
                    <a:pt x="789" y="321"/>
                    <a:pt x="786" y="319"/>
                    <a:pt x="785" y="324"/>
                  </a:cubicBezTo>
                  <a:cubicBezTo>
                    <a:pt x="784" y="321"/>
                    <a:pt x="783" y="317"/>
                    <a:pt x="782" y="314"/>
                  </a:cubicBezTo>
                  <a:cubicBezTo>
                    <a:pt x="781" y="310"/>
                    <a:pt x="780" y="312"/>
                    <a:pt x="777" y="313"/>
                  </a:cubicBezTo>
                  <a:cubicBezTo>
                    <a:pt x="776" y="311"/>
                    <a:pt x="776" y="309"/>
                    <a:pt x="775" y="307"/>
                  </a:cubicBezTo>
                  <a:cubicBezTo>
                    <a:pt x="777" y="307"/>
                    <a:pt x="779" y="307"/>
                    <a:pt x="781" y="308"/>
                  </a:cubicBezTo>
                  <a:cubicBezTo>
                    <a:pt x="781" y="303"/>
                    <a:pt x="777" y="304"/>
                    <a:pt x="779" y="300"/>
                  </a:cubicBezTo>
                  <a:cubicBezTo>
                    <a:pt x="781" y="297"/>
                    <a:pt x="783" y="297"/>
                    <a:pt x="786" y="299"/>
                  </a:cubicBezTo>
                  <a:cubicBezTo>
                    <a:pt x="788" y="300"/>
                    <a:pt x="791" y="305"/>
                    <a:pt x="793" y="306"/>
                  </a:cubicBezTo>
                  <a:cubicBezTo>
                    <a:pt x="795" y="306"/>
                    <a:pt x="800" y="304"/>
                    <a:pt x="801" y="303"/>
                  </a:cubicBezTo>
                  <a:cubicBezTo>
                    <a:pt x="803" y="308"/>
                    <a:pt x="798" y="308"/>
                    <a:pt x="795" y="310"/>
                  </a:cubicBezTo>
                  <a:cubicBezTo>
                    <a:pt x="800" y="316"/>
                    <a:pt x="803" y="318"/>
                    <a:pt x="810" y="322"/>
                  </a:cubicBezTo>
                  <a:cubicBezTo>
                    <a:pt x="812" y="317"/>
                    <a:pt x="811" y="313"/>
                    <a:pt x="810" y="308"/>
                  </a:cubicBezTo>
                  <a:cubicBezTo>
                    <a:pt x="816" y="312"/>
                    <a:pt x="818" y="309"/>
                    <a:pt x="824" y="306"/>
                  </a:cubicBezTo>
                  <a:cubicBezTo>
                    <a:pt x="822" y="305"/>
                    <a:pt x="820" y="304"/>
                    <a:pt x="818" y="303"/>
                  </a:cubicBezTo>
                  <a:cubicBezTo>
                    <a:pt x="820" y="301"/>
                    <a:pt x="824" y="303"/>
                    <a:pt x="827" y="303"/>
                  </a:cubicBezTo>
                  <a:cubicBezTo>
                    <a:pt x="827" y="297"/>
                    <a:pt x="829" y="294"/>
                    <a:pt x="824" y="292"/>
                  </a:cubicBezTo>
                  <a:cubicBezTo>
                    <a:pt x="821" y="290"/>
                    <a:pt x="815" y="292"/>
                    <a:pt x="811" y="292"/>
                  </a:cubicBezTo>
                  <a:cubicBezTo>
                    <a:pt x="812" y="290"/>
                    <a:pt x="813" y="289"/>
                    <a:pt x="815" y="287"/>
                  </a:cubicBezTo>
                  <a:cubicBezTo>
                    <a:pt x="809" y="286"/>
                    <a:pt x="807" y="286"/>
                    <a:pt x="803" y="282"/>
                  </a:cubicBezTo>
                  <a:cubicBezTo>
                    <a:pt x="800" y="279"/>
                    <a:pt x="799" y="278"/>
                    <a:pt x="795" y="276"/>
                  </a:cubicBezTo>
                  <a:cubicBezTo>
                    <a:pt x="786" y="273"/>
                    <a:pt x="778" y="270"/>
                    <a:pt x="770" y="266"/>
                  </a:cubicBezTo>
                  <a:cubicBezTo>
                    <a:pt x="772" y="266"/>
                    <a:pt x="774" y="265"/>
                    <a:pt x="777" y="265"/>
                  </a:cubicBezTo>
                  <a:cubicBezTo>
                    <a:pt x="776" y="263"/>
                    <a:pt x="776" y="261"/>
                    <a:pt x="776" y="258"/>
                  </a:cubicBezTo>
                  <a:cubicBezTo>
                    <a:pt x="779" y="259"/>
                    <a:pt x="782" y="260"/>
                    <a:pt x="786" y="260"/>
                  </a:cubicBezTo>
                  <a:cubicBezTo>
                    <a:pt x="784" y="255"/>
                    <a:pt x="784" y="255"/>
                    <a:pt x="779" y="256"/>
                  </a:cubicBezTo>
                  <a:cubicBezTo>
                    <a:pt x="776" y="257"/>
                    <a:pt x="774" y="255"/>
                    <a:pt x="771" y="254"/>
                  </a:cubicBezTo>
                  <a:cubicBezTo>
                    <a:pt x="776" y="251"/>
                    <a:pt x="777" y="251"/>
                    <a:pt x="782" y="251"/>
                  </a:cubicBezTo>
                  <a:cubicBezTo>
                    <a:pt x="782" y="247"/>
                    <a:pt x="778" y="245"/>
                    <a:pt x="775" y="243"/>
                  </a:cubicBezTo>
                  <a:cubicBezTo>
                    <a:pt x="775" y="247"/>
                    <a:pt x="770" y="248"/>
                    <a:pt x="767" y="250"/>
                  </a:cubicBezTo>
                  <a:cubicBezTo>
                    <a:pt x="768" y="245"/>
                    <a:pt x="765" y="246"/>
                    <a:pt x="762" y="245"/>
                  </a:cubicBezTo>
                  <a:cubicBezTo>
                    <a:pt x="766" y="244"/>
                    <a:pt x="772" y="244"/>
                    <a:pt x="773" y="240"/>
                  </a:cubicBezTo>
                  <a:cubicBezTo>
                    <a:pt x="770" y="238"/>
                    <a:pt x="754" y="227"/>
                    <a:pt x="752" y="232"/>
                  </a:cubicBezTo>
                  <a:cubicBezTo>
                    <a:pt x="750" y="235"/>
                    <a:pt x="745" y="239"/>
                    <a:pt x="743" y="235"/>
                  </a:cubicBezTo>
                  <a:cubicBezTo>
                    <a:pt x="742" y="232"/>
                    <a:pt x="750" y="229"/>
                    <a:pt x="752" y="228"/>
                  </a:cubicBezTo>
                  <a:close/>
                  <a:moveTo>
                    <a:pt x="507" y="151"/>
                  </a:moveTo>
                  <a:cubicBezTo>
                    <a:pt x="505" y="151"/>
                    <a:pt x="503" y="151"/>
                    <a:pt x="502" y="153"/>
                  </a:cubicBezTo>
                  <a:cubicBezTo>
                    <a:pt x="504" y="153"/>
                    <a:pt x="506" y="153"/>
                    <a:pt x="508" y="153"/>
                  </a:cubicBezTo>
                  <a:cubicBezTo>
                    <a:pt x="501" y="158"/>
                    <a:pt x="511" y="158"/>
                    <a:pt x="515" y="157"/>
                  </a:cubicBezTo>
                  <a:cubicBezTo>
                    <a:pt x="520" y="156"/>
                    <a:pt x="525" y="156"/>
                    <a:pt x="530" y="155"/>
                  </a:cubicBezTo>
                  <a:cubicBezTo>
                    <a:pt x="529" y="157"/>
                    <a:pt x="528" y="158"/>
                    <a:pt x="526" y="158"/>
                  </a:cubicBezTo>
                  <a:cubicBezTo>
                    <a:pt x="526" y="158"/>
                    <a:pt x="527" y="158"/>
                    <a:pt x="527" y="159"/>
                  </a:cubicBezTo>
                  <a:cubicBezTo>
                    <a:pt x="525" y="159"/>
                    <a:pt x="523" y="159"/>
                    <a:pt x="522" y="161"/>
                  </a:cubicBezTo>
                  <a:cubicBezTo>
                    <a:pt x="524" y="161"/>
                    <a:pt x="526" y="162"/>
                    <a:pt x="528" y="163"/>
                  </a:cubicBezTo>
                  <a:cubicBezTo>
                    <a:pt x="527" y="163"/>
                    <a:pt x="525" y="163"/>
                    <a:pt x="524" y="163"/>
                  </a:cubicBezTo>
                  <a:cubicBezTo>
                    <a:pt x="525" y="167"/>
                    <a:pt x="527" y="166"/>
                    <a:pt x="530" y="167"/>
                  </a:cubicBezTo>
                  <a:cubicBezTo>
                    <a:pt x="532" y="168"/>
                    <a:pt x="532" y="165"/>
                    <a:pt x="534" y="165"/>
                  </a:cubicBezTo>
                  <a:cubicBezTo>
                    <a:pt x="538" y="166"/>
                    <a:pt x="544" y="168"/>
                    <a:pt x="547" y="164"/>
                  </a:cubicBezTo>
                  <a:cubicBezTo>
                    <a:pt x="546" y="163"/>
                    <a:pt x="545" y="162"/>
                    <a:pt x="543" y="161"/>
                  </a:cubicBezTo>
                  <a:cubicBezTo>
                    <a:pt x="545" y="160"/>
                    <a:pt x="546" y="159"/>
                    <a:pt x="545" y="157"/>
                  </a:cubicBezTo>
                  <a:cubicBezTo>
                    <a:pt x="546" y="158"/>
                    <a:pt x="547" y="158"/>
                    <a:pt x="548" y="159"/>
                  </a:cubicBezTo>
                  <a:cubicBezTo>
                    <a:pt x="549" y="156"/>
                    <a:pt x="547" y="155"/>
                    <a:pt x="547" y="152"/>
                  </a:cubicBezTo>
                  <a:cubicBezTo>
                    <a:pt x="546" y="150"/>
                    <a:pt x="548" y="148"/>
                    <a:pt x="548" y="146"/>
                  </a:cubicBezTo>
                  <a:cubicBezTo>
                    <a:pt x="547" y="145"/>
                    <a:pt x="545" y="140"/>
                    <a:pt x="544" y="140"/>
                  </a:cubicBezTo>
                  <a:cubicBezTo>
                    <a:pt x="542" y="139"/>
                    <a:pt x="539" y="137"/>
                    <a:pt x="537" y="138"/>
                  </a:cubicBezTo>
                  <a:cubicBezTo>
                    <a:pt x="533" y="141"/>
                    <a:pt x="529" y="137"/>
                    <a:pt x="523" y="139"/>
                  </a:cubicBezTo>
                  <a:cubicBezTo>
                    <a:pt x="517" y="141"/>
                    <a:pt x="527" y="142"/>
                    <a:pt x="528" y="145"/>
                  </a:cubicBezTo>
                  <a:cubicBezTo>
                    <a:pt x="527" y="145"/>
                    <a:pt x="526" y="145"/>
                    <a:pt x="524" y="145"/>
                  </a:cubicBezTo>
                  <a:cubicBezTo>
                    <a:pt x="526" y="147"/>
                    <a:pt x="528" y="149"/>
                    <a:pt x="529" y="152"/>
                  </a:cubicBezTo>
                  <a:cubicBezTo>
                    <a:pt x="527" y="150"/>
                    <a:pt x="511" y="135"/>
                    <a:pt x="512" y="145"/>
                  </a:cubicBezTo>
                  <a:cubicBezTo>
                    <a:pt x="513" y="145"/>
                    <a:pt x="515" y="146"/>
                    <a:pt x="516" y="146"/>
                  </a:cubicBezTo>
                  <a:cubicBezTo>
                    <a:pt x="513" y="147"/>
                    <a:pt x="513" y="151"/>
                    <a:pt x="517" y="150"/>
                  </a:cubicBezTo>
                  <a:cubicBezTo>
                    <a:pt x="516" y="153"/>
                    <a:pt x="510" y="150"/>
                    <a:pt x="507" y="151"/>
                  </a:cubicBezTo>
                  <a:close/>
                  <a:moveTo>
                    <a:pt x="507" y="255"/>
                  </a:moveTo>
                  <a:cubicBezTo>
                    <a:pt x="508" y="248"/>
                    <a:pt x="512" y="250"/>
                    <a:pt x="515" y="253"/>
                  </a:cubicBezTo>
                  <a:cubicBezTo>
                    <a:pt x="515" y="252"/>
                    <a:pt x="516" y="251"/>
                    <a:pt x="517" y="250"/>
                  </a:cubicBezTo>
                  <a:cubicBezTo>
                    <a:pt x="521" y="257"/>
                    <a:pt x="521" y="248"/>
                    <a:pt x="520" y="244"/>
                  </a:cubicBezTo>
                  <a:cubicBezTo>
                    <a:pt x="515" y="245"/>
                    <a:pt x="509" y="242"/>
                    <a:pt x="503" y="238"/>
                  </a:cubicBezTo>
                  <a:cubicBezTo>
                    <a:pt x="501" y="237"/>
                    <a:pt x="493" y="234"/>
                    <a:pt x="492" y="232"/>
                  </a:cubicBezTo>
                  <a:cubicBezTo>
                    <a:pt x="491" y="229"/>
                    <a:pt x="494" y="226"/>
                    <a:pt x="493" y="222"/>
                  </a:cubicBezTo>
                  <a:cubicBezTo>
                    <a:pt x="490" y="215"/>
                    <a:pt x="488" y="203"/>
                    <a:pt x="481" y="199"/>
                  </a:cubicBezTo>
                  <a:cubicBezTo>
                    <a:pt x="478" y="198"/>
                    <a:pt x="475" y="193"/>
                    <a:pt x="473" y="197"/>
                  </a:cubicBezTo>
                  <a:cubicBezTo>
                    <a:pt x="472" y="198"/>
                    <a:pt x="467" y="195"/>
                    <a:pt x="465" y="194"/>
                  </a:cubicBezTo>
                  <a:cubicBezTo>
                    <a:pt x="467" y="197"/>
                    <a:pt x="463" y="198"/>
                    <a:pt x="464" y="200"/>
                  </a:cubicBezTo>
                  <a:cubicBezTo>
                    <a:pt x="465" y="202"/>
                    <a:pt x="466" y="204"/>
                    <a:pt x="466" y="206"/>
                  </a:cubicBezTo>
                  <a:cubicBezTo>
                    <a:pt x="468" y="210"/>
                    <a:pt x="470" y="215"/>
                    <a:pt x="471" y="219"/>
                  </a:cubicBezTo>
                  <a:cubicBezTo>
                    <a:pt x="468" y="221"/>
                    <a:pt x="466" y="223"/>
                    <a:pt x="465" y="219"/>
                  </a:cubicBezTo>
                  <a:cubicBezTo>
                    <a:pt x="464" y="215"/>
                    <a:pt x="462" y="211"/>
                    <a:pt x="461" y="207"/>
                  </a:cubicBezTo>
                  <a:cubicBezTo>
                    <a:pt x="459" y="201"/>
                    <a:pt x="449" y="200"/>
                    <a:pt x="445" y="201"/>
                  </a:cubicBezTo>
                  <a:cubicBezTo>
                    <a:pt x="447" y="204"/>
                    <a:pt x="449" y="206"/>
                    <a:pt x="452" y="209"/>
                  </a:cubicBezTo>
                  <a:cubicBezTo>
                    <a:pt x="450" y="208"/>
                    <a:pt x="445" y="206"/>
                    <a:pt x="444" y="207"/>
                  </a:cubicBezTo>
                  <a:cubicBezTo>
                    <a:pt x="442" y="211"/>
                    <a:pt x="441" y="211"/>
                    <a:pt x="437" y="211"/>
                  </a:cubicBezTo>
                  <a:cubicBezTo>
                    <a:pt x="438" y="210"/>
                    <a:pt x="439" y="208"/>
                    <a:pt x="440" y="207"/>
                  </a:cubicBezTo>
                  <a:cubicBezTo>
                    <a:pt x="438" y="205"/>
                    <a:pt x="429" y="199"/>
                    <a:pt x="427" y="200"/>
                  </a:cubicBezTo>
                  <a:cubicBezTo>
                    <a:pt x="425" y="201"/>
                    <a:pt x="424" y="205"/>
                    <a:pt x="422" y="205"/>
                  </a:cubicBezTo>
                  <a:cubicBezTo>
                    <a:pt x="419" y="206"/>
                    <a:pt x="417" y="206"/>
                    <a:pt x="415" y="206"/>
                  </a:cubicBezTo>
                  <a:cubicBezTo>
                    <a:pt x="419" y="203"/>
                    <a:pt x="422" y="199"/>
                    <a:pt x="417" y="196"/>
                  </a:cubicBezTo>
                  <a:cubicBezTo>
                    <a:pt x="413" y="193"/>
                    <a:pt x="411" y="195"/>
                    <a:pt x="407" y="197"/>
                  </a:cubicBezTo>
                  <a:cubicBezTo>
                    <a:pt x="398" y="200"/>
                    <a:pt x="391" y="203"/>
                    <a:pt x="383" y="209"/>
                  </a:cubicBezTo>
                  <a:cubicBezTo>
                    <a:pt x="385" y="210"/>
                    <a:pt x="386" y="211"/>
                    <a:pt x="387" y="211"/>
                  </a:cubicBezTo>
                  <a:cubicBezTo>
                    <a:pt x="384" y="214"/>
                    <a:pt x="379" y="217"/>
                    <a:pt x="380" y="222"/>
                  </a:cubicBezTo>
                  <a:cubicBezTo>
                    <a:pt x="382" y="222"/>
                    <a:pt x="385" y="222"/>
                    <a:pt x="387" y="222"/>
                  </a:cubicBezTo>
                  <a:cubicBezTo>
                    <a:pt x="387" y="223"/>
                    <a:pt x="387" y="224"/>
                    <a:pt x="386" y="225"/>
                  </a:cubicBezTo>
                  <a:cubicBezTo>
                    <a:pt x="392" y="225"/>
                    <a:pt x="397" y="224"/>
                    <a:pt x="403" y="224"/>
                  </a:cubicBezTo>
                  <a:cubicBezTo>
                    <a:pt x="397" y="227"/>
                    <a:pt x="391" y="229"/>
                    <a:pt x="386" y="232"/>
                  </a:cubicBezTo>
                  <a:cubicBezTo>
                    <a:pt x="389" y="235"/>
                    <a:pt x="390" y="237"/>
                    <a:pt x="394" y="237"/>
                  </a:cubicBezTo>
                  <a:cubicBezTo>
                    <a:pt x="400" y="237"/>
                    <a:pt x="406" y="237"/>
                    <a:pt x="412" y="237"/>
                  </a:cubicBezTo>
                  <a:cubicBezTo>
                    <a:pt x="420" y="237"/>
                    <a:pt x="428" y="239"/>
                    <a:pt x="436" y="241"/>
                  </a:cubicBezTo>
                  <a:cubicBezTo>
                    <a:pt x="442" y="243"/>
                    <a:pt x="432" y="244"/>
                    <a:pt x="430" y="244"/>
                  </a:cubicBezTo>
                  <a:cubicBezTo>
                    <a:pt x="426" y="244"/>
                    <a:pt x="421" y="243"/>
                    <a:pt x="417" y="242"/>
                  </a:cubicBezTo>
                  <a:cubicBezTo>
                    <a:pt x="410" y="242"/>
                    <a:pt x="401" y="245"/>
                    <a:pt x="394" y="247"/>
                  </a:cubicBezTo>
                  <a:cubicBezTo>
                    <a:pt x="398" y="261"/>
                    <a:pt x="411" y="259"/>
                    <a:pt x="422" y="259"/>
                  </a:cubicBezTo>
                  <a:cubicBezTo>
                    <a:pt x="422" y="266"/>
                    <a:pt x="423" y="270"/>
                    <a:pt x="430" y="269"/>
                  </a:cubicBezTo>
                  <a:cubicBezTo>
                    <a:pt x="438" y="269"/>
                    <a:pt x="446" y="268"/>
                    <a:pt x="453" y="268"/>
                  </a:cubicBezTo>
                  <a:cubicBezTo>
                    <a:pt x="459" y="267"/>
                    <a:pt x="461" y="263"/>
                    <a:pt x="466" y="262"/>
                  </a:cubicBezTo>
                  <a:cubicBezTo>
                    <a:pt x="470" y="262"/>
                    <a:pt x="471" y="262"/>
                    <a:pt x="473" y="259"/>
                  </a:cubicBezTo>
                  <a:cubicBezTo>
                    <a:pt x="476" y="258"/>
                    <a:pt x="476" y="255"/>
                    <a:pt x="479" y="256"/>
                  </a:cubicBezTo>
                  <a:cubicBezTo>
                    <a:pt x="479" y="257"/>
                    <a:pt x="479" y="258"/>
                    <a:pt x="478" y="259"/>
                  </a:cubicBezTo>
                  <a:cubicBezTo>
                    <a:pt x="482" y="260"/>
                    <a:pt x="486" y="261"/>
                    <a:pt x="490" y="261"/>
                  </a:cubicBezTo>
                  <a:cubicBezTo>
                    <a:pt x="489" y="262"/>
                    <a:pt x="488" y="263"/>
                    <a:pt x="487" y="263"/>
                  </a:cubicBezTo>
                  <a:cubicBezTo>
                    <a:pt x="494" y="263"/>
                    <a:pt x="500" y="267"/>
                    <a:pt x="506" y="266"/>
                  </a:cubicBezTo>
                  <a:cubicBezTo>
                    <a:pt x="508" y="266"/>
                    <a:pt x="514" y="264"/>
                    <a:pt x="514" y="262"/>
                  </a:cubicBezTo>
                  <a:cubicBezTo>
                    <a:pt x="514" y="259"/>
                    <a:pt x="510" y="260"/>
                    <a:pt x="513" y="256"/>
                  </a:cubicBezTo>
                  <a:cubicBezTo>
                    <a:pt x="508" y="255"/>
                    <a:pt x="506" y="257"/>
                    <a:pt x="503" y="260"/>
                  </a:cubicBezTo>
                  <a:cubicBezTo>
                    <a:pt x="503" y="257"/>
                    <a:pt x="503" y="255"/>
                    <a:pt x="501" y="252"/>
                  </a:cubicBezTo>
                  <a:cubicBezTo>
                    <a:pt x="502" y="253"/>
                    <a:pt x="503" y="253"/>
                    <a:pt x="504" y="253"/>
                  </a:cubicBezTo>
                  <a:cubicBezTo>
                    <a:pt x="505" y="254"/>
                    <a:pt x="506" y="254"/>
                    <a:pt x="507" y="255"/>
                  </a:cubicBezTo>
                  <a:close/>
                  <a:moveTo>
                    <a:pt x="531" y="262"/>
                  </a:moveTo>
                  <a:cubicBezTo>
                    <a:pt x="532" y="263"/>
                    <a:pt x="534" y="265"/>
                    <a:pt x="535" y="265"/>
                  </a:cubicBezTo>
                  <a:cubicBezTo>
                    <a:pt x="535" y="264"/>
                    <a:pt x="536" y="264"/>
                    <a:pt x="536" y="263"/>
                  </a:cubicBezTo>
                  <a:cubicBezTo>
                    <a:pt x="537" y="265"/>
                    <a:pt x="538" y="266"/>
                    <a:pt x="540" y="267"/>
                  </a:cubicBezTo>
                  <a:cubicBezTo>
                    <a:pt x="540" y="266"/>
                    <a:pt x="540" y="265"/>
                    <a:pt x="540" y="265"/>
                  </a:cubicBezTo>
                  <a:cubicBezTo>
                    <a:pt x="542" y="269"/>
                    <a:pt x="549" y="270"/>
                    <a:pt x="553" y="271"/>
                  </a:cubicBezTo>
                  <a:cubicBezTo>
                    <a:pt x="557" y="271"/>
                    <a:pt x="561" y="267"/>
                    <a:pt x="565" y="265"/>
                  </a:cubicBezTo>
                  <a:cubicBezTo>
                    <a:pt x="560" y="261"/>
                    <a:pt x="556" y="257"/>
                    <a:pt x="550" y="253"/>
                  </a:cubicBezTo>
                  <a:cubicBezTo>
                    <a:pt x="547" y="251"/>
                    <a:pt x="545" y="248"/>
                    <a:pt x="542" y="251"/>
                  </a:cubicBezTo>
                  <a:cubicBezTo>
                    <a:pt x="540" y="253"/>
                    <a:pt x="537" y="255"/>
                    <a:pt x="540" y="258"/>
                  </a:cubicBezTo>
                  <a:cubicBezTo>
                    <a:pt x="540" y="258"/>
                    <a:pt x="539" y="258"/>
                    <a:pt x="538" y="258"/>
                  </a:cubicBezTo>
                  <a:cubicBezTo>
                    <a:pt x="537" y="262"/>
                    <a:pt x="533" y="259"/>
                    <a:pt x="531" y="262"/>
                  </a:cubicBezTo>
                  <a:close/>
                  <a:moveTo>
                    <a:pt x="1250" y="413"/>
                  </a:moveTo>
                  <a:cubicBezTo>
                    <a:pt x="1250" y="413"/>
                    <a:pt x="1249" y="413"/>
                    <a:pt x="1249" y="414"/>
                  </a:cubicBezTo>
                  <a:cubicBezTo>
                    <a:pt x="1249" y="414"/>
                    <a:pt x="1249" y="415"/>
                    <a:pt x="1249" y="415"/>
                  </a:cubicBezTo>
                  <a:cubicBezTo>
                    <a:pt x="1251" y="413"/>
                    <a:pt x="1252" y="412"/>
                    <a:pt x="1254" y="412"/>
                  </a:cubicBezTo>
                  <a:cubicBezTo>
                    <a:pt x="1254" y="411"/>
                    <a:pt x="1254" y="411"/>
                    <a:pt x="1253" y="410"/>
                  </a:cubicBezTo>
                  <a:cubicBezTo>
                    <a:pt x="1256" y="410"/>
                    <a:pt x="1256" y="405"/>
                    <a:pt x="1255" y="406"/>
                  </a:cubicBezTo>
                  <a:cubicBezTo>
                    <a:pt x="1252" y="407"/>
                    <a:pt x="1245" y="409"/>
                    <a:pt x="1250" y="413"/>
                  </a:cubicBezTo>
                  <a:close/>
                  <a:moveTo>
                    <a:pt x="681" y="337"/>
                  </a:moveTo>
                  <a:cubicBezTo>
                    <a:pt x="676" y="333"/>
                    <a:pt x="675" y="333"/>
                    <a:pt x="669" y="334"/>
                  </a:cubicBezTo>
                  <a:cubicBezTo>
                    <a:pt x="675" y="328"/>
                    <a:pt x="660" y="321"/>
                    <a:pt x="658" y="319"/>
                  </a:cubicBezTo>
                  <a:cubicBezTo>
                    <a:pt x="655" y="318"/>
                    <a:pt x="652" y="319"/>
                    <a:pt x="650" y="317"/>
                  </a:cubicBezTo>
                  <a:cubicBezTo>
                    <a:pt x="648" y="314"/>
                    <a:pt x="647" y="313"/>
                    <a:pt x="644" y="317"/>
                  </a:cubicBezTo>
                  <a:cubicBezTo>
                    <a:pt x="643" y="316"/>
                    <a:pt x="643" y="314"/>
                    <a:pt x="642" y="313"/>
                  </a:cubicBezTo>
                  <a:cubicBezTo>
                    <a:pt x="648" y="312"/>
                    <a:pt x="646" y="305"/>
                    <a:pt x="641" y="307"/>
                  </a:cubicBezTo>
                  <a:cubicBezTo>
                    <a:pt x="636" y="309"/>
                    <a:pt x="637" y="313"/>
                    <a:pt x="635" y="319"/>
                  </a:cubicBezTo>
                  <a:cubicBezTo>
                    <a:pt x="635" y="321"/>
                    <a:pt x="634" y="323"/>
                    <a:pt x="634" y="326"/>
                  </a:cubicBezTo>
                  <a:cubicBezTo>
                    <a:pt x="633" y="327"/>
                    <a:pt x="635" y="330"/>
                    <a:pt x="635" y="331"/>
                  </a:cubicBezTo>
                  <a:cubicBezTo>
                    <a:pt x="634" y="333"/>
                    <a:pt x="628" y="337"/>
                    <a:pt x="627" y="339"/>
                  </a:cubicBezTo>
                  <a:cubicBezTo>
                    <a:pt x="628" y="339"/>
                    <a:pt x="637" y="337"/>
                    <a:pt x="638" y="337"/>
                  </a:cubicBezTo>
                  <a:cubicBezTo>
                    <a:pt x="639" y="338"/>
                    <a:pt x="640" y="348"/>
                    <a:pt x="642" y="346"/>
                  </a:cubicBezTo>
                  <a:cubicBezTo>
                    <a:pt x="645" y="344"/>
                    <a:pt x="648" y="339"/>
                    <a:pt x="650" y="339"/>
                  </a:cubicBezTo>
                  <a:cubicBezTo>
                    <a:pt x="655" y="337"/>
                    <a:pt x="654" y="333"/>
                    <a:pt x="659" y="331"/>
                  </a:cubicBezTo>
                  <a:cubicBezTo>
                    <a:pt x="658" y="339"/>
                    <a:pt x="670" y="340"/>
                    <a:pt x="675" y="342"/>
                  </a:cubicBezTo>
                  <a:cubicBezTo>
                    <a:pt x="677" y="340"/>
                    <a:pt x="679" y="339"/>
                    <a:pt x="681" y="337"/>
                  </a:cubicBezTo>
                  <a:close/>
                  <a:moveTo>
                    <a:pt x="590" y="170"/>
                  </a:moveTo>
                  <a:cubicBezTo>
                    <a:pt x="592" y="174"/>
                    <a:pt x="597" y="170"/>
                    <a:pt x="599" y="169"/>
                  </a:cubicBezTo>
                  <a:cubicBezTo>
                    <a:pt x="601" y="173"/>
                    <a:pt x="601" y="173"/>
                    <a:pt x="605" y="174"/>
                  </a:cubicBezTo>
                  <a:cubicBezTo>
                    <a:pt x="608" y="174"/>
                    <a:pt x="611" y="175"/>
                    <a:pt x="612" y="170"/>
                  </a:cubicBezTo>
                  <a:cubicBezTo>
                    <a:pt x="612" y="171"/>
                    <a:pt x="613" y="172"/>
                    <a:pt x="614" y="173"/>
                  </a:cubicBezTo>
                  <a:cubicBezTo>
                    <a:pt x="614" y="172"/>
                    <a:pt x="615" y="170"/>
                    <a:pt x="615" y="168"/>
                  </a:cubicBezTo>
                  <a:cubicBezTo>
                    <a:pt x="619" y="170"/>
                    <a:pt x="615" y="175"/>
                    <a:pt x="619" y="175"/>
                  </a:cubicBezTo>
                  <a:cubicBezTo>
                    <a:pt x="624" y="176"/>
                    <a:pt x="629" y="176"/>
                    <a:pt x="634" y="176"/>
                  </a:cubicBezTo>
                  <a:cubicBezTo>
                    <a:pt x="633" y="175"/>
                    <a:pt x="634" y="174"/>
                    <a:pt x="634" y="173"/>
                  </a:cubicBezTo>
                  <a:cubicBezTo>
                    <a:pt x="636" y="176"/>
                    <a:pt x="643" y="177"/>
                    <a:pt x="644" y="172"/>
                  </a:cubicBezTo>
                  <a:cubicBezTo>
                    <a:pt x="645" y="177"/>
                    <a:pt x="653" y="174"/>
                    <a:pt x="656" y="174"/>
                  </a:cubicBezTo>
                  <a:cubicBezTo>
                    <a:pt x="656" y="172"/>
                    <a:pt x="655" y="170"/>
                    <a:pt x="655" y="168"/>
                  </a:cubicBezTo>
                  <a:cubicBezTo>
                    <a:pt x="660" y="168"/>
                    <a:pt x="657" y="173"/>
                    <a:pt x="661" y="174"/>
                  </a:cubicBezTo>
                  <a:cubicBezTo>
                    <a:pt x="664" y="175"/>
                    <a:pt x="666" y="177"/>
                    <a:pt x="670" y="176"/>
                  </a:cubicBezTo>
                  <a:cubicBezTo>
                    <a:pt x="672" y="176"/>
                    <a:pt x="681" y="176"/>
                    <a:pt x="681" y="174"/>
                  </a:cubicBezTo>
                  <a:cubicBezTo>
                    <a:pt x="682" y="169"/>
                    <a:pt x="684" y="169"/>
                    <a:pt x="688" y="168"/>
                  </a:cubicBezTo>
                  <a:cubicBezTo>
                    <a:pt x="686" y="166"/>
                    <a:pt x="684" y="166"/>
                    <a:pt x="681" y="165"/>
                  </a:cubicBezTo>
                  <a:cubicBezTo>
                    <a:pt x="683" y="164"/>
                    <a:pt x="685" y="163"/>
                    <a:pt x="687" y="161"/>
                  </a:cubicBezTo>
                  <a:cubicBezTo>
                    <a:pt x="679" y="155"/>
                    <a:pt x="670" y="150"/>
                    <a:pt x="661" y="153"/>
                  </a:cubicBezTo>
                  <a:cubicBezTo>
                    <a:pt x="657" y="154"/>
                    <a:pt x="653" y="152"/>
                    <a:pt x="649" y="154"/>
                  </a:cubicBezTo>
                  <a:cubicBezTo>
                    <a:pt x="644" y="155"/>
                    <a:pt x="641" y="156"/>
                    <a:pt x="636" y="157"/>
                  </a:cubicBezTo>
                  <a:cubicBezTo>
                    <a:pt x="637" y="158"/>
                    <a:pt x="638" y="159"/>
                    <a:pt x="639" y="159"/>
                  </a:cubicBezTo>
                  <a:cubicBezTo>
                    <a:pt x="634" y="158"/>
                    <a:pt x="628" y="156"/>
                    <a:pt x="624" y="156"/>
                  </a:cubicBezTo>
                  <a:cubicBezTo>
                    <a:pt x="622" y="156"/>
                    <a:pt x="620" y="159"/>
                    <a:pt x="619" y="158"/>
                  </a:cubicBezTo>
                  <a:cubicBezTo>
                    <a:pt x="616" y="157"/>
                    <a:pt x="614" y="155"/>
                    <a:pt x="612" y="154"/>
                  </a:cubicBezTo>
                  <a:cubicBezTo>
                    <a:pt x="611" y="153"/>
                    <a:pt x="602" y="148"/>
                    <a:pt x="602" y="148"/>
                  </a:cubicBezTo>
                  <a:cubicBezTo>
                    <a:pt x="601" y="145"/>
                    <a:pt x="610" y="149"/>
                    <a:pt x="611" y="145"/>
                  </a:cubicBezTo>
                  <a:cubicBezTo>
                    <a:pt x="609" y="144"/>
                    <a:pt x="606" y="143"/>
                    <a:pt x="604" y="142"/>
                  </a:cubicBezTo>
                  <a:cubicBezTo>
                    <a:pt x="600" y="142"/>
                    <a:pt x="602" y="140"/>
                    <a:pt x="599" y="138"/>
                  </a:cubicBezTo>
                  <a:cubicBezTo>
                    <a:pt x="595" y="135"/>
                    <a:pt x="590" y="139"/>
                    <a:pt x="585" y="138"/>
                  </a:cubicBezTo>
                  <a:cubicBezTo>
                    <a:pt x="581" y="137"/>
                    <a:pt x="578" y="133"/>
                    <a:pt x="574" y="133"/>
                  </a:cubicBezTo>
                  <a:cubicBezTo>
                    <a:pt x="569" y="132"/>
                    <a:pt x="563" y="130"/>
                    <a:pt x="559" y="131"/>
                  </a:cubicBezTo>
                  <a:cubicBezTo>
                    <a:pt x="551" y="133"/>
                    <a:pt x="553" y="136"/>
                    <a:pt x="558" y="141"/>
                  </a:cubicBezTo>
                  <a:cubicBezTo>
                    <a:pt x="563" y="146"/>
                    <a:pt x="566" y="145"/>
                    <a:pt x="572" y="144"/>
                  </a:cubicBezTo>
                  <a:cubicBezTo>
                    <a:pt x="577" y="144"/>
                    <a:pt x="580" y="142"/>
                    <a:pt x="584" y="146"/>
                  </a:cubicBezTo>
                  <a:cubicBezTo>
                    <a:pt x="586" y="149"/>
                    <a:pt x="592" y="154"/>
                    <a:pt x="588" y="157"/>
                  </a:cubicBezTo>
                  <a:cubicBezTo>
                    <a:pt x="586" y="163"/>
                    <a:pt x="587" y="164"/>
                    <a:pt x="590" y="170"/>
                  </a:cubicBezTo>
                  <a:close/>
                  <a:moveTo>
                    <a:pt x="725" y="278"/>
                  </a:moveTo>
                  <a:cubicBezTo>
                    <a:pt x="722" y="281"/>
                    <a:pt x="734" y="281"/>
                    <a:pt x="735" y="281"/>
                  </a:cubicBezTo>
                  <a:cubicBezTo>
                    <a:pt x="733" y="275"/>
                    <a:pt x="728" y="274"/>
                    <a:pt x="725" y="278"/>
                  </a:cubicBezTo>
                  <a:close/>
                  <a:moveTo>
                    <a:pt x="615" y="44"/>
                  </a:moveTo>
                  <a:cubicBezTo>
                    <a:pt x="611" y="47"/>
                    <a:pt x="607" y="50"/>
                    <a:pt x="603" y="53"/>
                  </a:cubicBezTo>
                  <a:cubicBezTo>
                    <a:pt x="610" y="58"/>
                    <a:pt x="616" y="54"/>
                    <a:pt x="624" y="54"/>
                  </a:cubicBezTo>
                  <a:cubicBezTo>
                    <a:pt x="631" y="54"/>
                    <a:pt x="638" y="51"/>
                    <a:pt x="644" y="49"/>
                  </a:cubicBezTo>
                  <a:cubicBezTo>
                    <a:pt x="638" y="53"/>
                    <a:pt x="634" y="55"/>
                    <a:pt x="627" y="55"/>
                  </a:cubicBezTo>
                  <a:cubicBezTo>
                    <a:pt x="620" y="56"/>
                    <a:pt x="617" y="56"/>
                    <a:pt x="611" y="59"/>
                  </a:cubicBezTo>
                  <a:cubicBezTo>
                    <a:pt x="617" y="60"/>
                    <a:pt x="624" y="64"/>
                    <a:pt x="629" y="61"/>
                  </a:cubicBezTo>
                  <a:cubicBezTo>
                    <a:pt x="637" y="56"/>
                    <a:pt x="640" y="55"/>
                    <a:pt x="649" y="54"/>
                  </a:cubicBezTo>
                  <a:cubicBezTo>
                    <a:pt x="641" y="57"/>
                    <a:pt x="638" y="58"/>
                    <a:pt x="631" y="64"/>
                  </a:cubicBezTo>
                  <a:cubicBezTo>
                    <a:pt x="637" y="64"/>
                    <a:pt x="642" y="65"/>
                    <a:pt x="648" y="65"/>
                  </a:cubicBezTo>
                  <a:cubicBezTo>
                    <a:pt x="652" y="65"/>
                    <a:pt x="653" y="66"/>
                    <a:pt x="653" y="62"/>
                  </a:cubicBezTo>
                  <a:cubicBezTo>
                    <a:pt x="654" y="60"/>
                    <a:pt x="658" y="59"/>
                    <a:pt x="660" y="59"/>
                  </a:cubicBezTo>
                  <a:cubicBezTo>
                    <a:pt x="659" y="60"/>
                    <a:pt x="658" y="61"/>
                    <a:pt x="658" y="62"/>
                  </a:cubicBezTo>
                  <a:cubicBezTo>
                    <a:pt x="661" y="61"/>
                    <a:pt x="665" y="60"/>
                    <a:pt x="668" y="59"/>
                  </a:cubicBezTo>
                  <a:cubicBezTo>
                    <a:pt x="665" y="61"/>
                    <a:pt x="663" y="63"/>
                    <a:pt x="660" y="65"/>
                  </a:cubicBezTo>
                  <a:cubicBezTo>
                    <a:pt x="664" y="64"/>
                    <a:pt x="669" y="64"/>
                    <a:pt x="673" y="63"/>
                  </a:cubicBezTo>
                  <a:cubicBezTo>
                    <a:pt x="676" y="62"/>
                    <a:pt x="682" y="62"/>
                    <a:pt x="684" y="60"/>
                  </a:cubicBezTo>
                  <a:cubicBezTo>
                    <a:pt x="691" y="54"/>
                    <a:pt x="697" y="51"/>
                    <a:pt x="705" y="48"/>
                  </a:cubicBezTo>
                  <a:cubicBezTo>
                    <a:pt x="702" y="51"/>
                    <a:pt x="698" y="54"/>
                    <a:pt x="695" y="57"/>
                  </a:cubicBezTo>
                  <a:cubicBezTo>
                    <a:pt x="697" y="58"/>
                    <a:pt x="699" y="59"/>
                    <a:pt x="701" y="60"/>
                  </a:cubicBezTo>
                  <a:cubicBezTo>
                    <a:pt x="687" y="64"/>
                    <a:pt x="673" y="67"/>
                    <a:pt x="659" y="69"/>
                  </a:cubicBezTo>
                  <a:cubicBezTo>
                    <a:pt x="664" y="74"/>
                    <a:pt x="669" y="78"/>
                    <a:pt x="673" y="82"/>
                  </a:cubicBezTo>
                  <a:cubicBezTo>
                    <a:pt x="668" y="79"/>
                    <a:pt x="660" y="72"/>
                    <a:pt x="654" y="70"/>
                  </a:cubicBezTo>
                  <a:cubicBezTo>
                    <a:pt x="653" y="70"/>
                    <a:pt x="633" y="70"/>
                    <a:pt x="634" y="69"/>
                  </a:cubicBezTo>
                  <a:cubicBezTo>
                    <a:pt x="628" y="80"/>
                    <a:pt x="639" y="80"/>
                    <a:pt x="645" y="84"/>
                  </a:cubicBezTo>
                  <a:cubicBezTo>
                    <a:pt x="651" y="88"/>
                    <a:pt x="656" y="94"/>
                    <a:pt x="659" y="101"/>
                  </a:cubicBezTo>
                  <a:cubicBezTo>
                    <a:pt x="650" y="96"/>
                    <a:pt x="636" y="94"/>
                    <a:pt x="628" y="102"/>
                  </a:cubicBezTo>
                  <a:cubicBezTo>
                    <a:pt x="621" y="110"/>
                    <a:pt x="627" y="110"/>
                    <a:pt x="634" y="112"/>
                  </a:cubicBezTo>
                  <a:cubicBezTo>
                    <a:pt x="639" y="113"/>
                    <a:pt x="643" y="107"/>
                    <a:pt x="646" y="103"/>
                  </a:cubicBezTo>
                  <a:cubicBezTo>
                    <a:pt x="644" y="111"/>
                    <a:pt x="637" y="116"/>
                    <a:pt x="645" y="122"/>
                  </a:cubicBezTo>
                  <a:cubicBezTo>
                    <a:pt x="652" y="126"/>
                    <a:pt x="660" y="117"/>
                    <a:pt x="663" y="113"/>
                  </a:cubicBezTo>
                  <a:cubicBezTo>
                    <a:pt x="657" y="122"/>
                    <a:pt x="653" y="128"/>
                    <a:pt x="642" y="125"/>
                  </a:cubicBezTo>
                  <a:cubicBezTo>
                    <a:pt x="637" y="124"/>
                    <a:pt x="637" y="118"/>
                    <a:pt x="633" y="117"/>
                  </a:cubicBezTo>
                  <a:cubicBezTo>
                    <a:pt x="628" y="116"/>
                    <a:pt x="625" y="116"/>
                    <a:pt x="620" y="118"/>
                  </a:cubicBezTo>
                  <a:cubicBezTo>
                    <a:pt x="623" y="124"/>
                    <a:pt x="623" y="124"/>
                    <a:pt x="629" y="125"/>
                  </a:cubicBezTo>
                  <a:cubicBezTo>
                    <a:pt x="625" y="130"/>
                    <a:pt x="622" y="128"/>
                    <a:pt x="617" y="131"/>
                  </a:cubicBezTo>
                  <a:cubicBezTo>
                    <a:pt x="615" y="131"/>
                    <a:pt x="611" y="132"/>
                    <a:pt x="609" y="134"/>
                  </a:cubicBezTo>
                  <a:cubicBezTo>
                    <a:pt x="608" y="135"/>
                    <a:pt x="611" y="137"/>
                    <a:pt x="609" y="139"/>
                  </a:cubicBezTo>
                  <a:cubicBezTo>
                    <a:pt x="612" y="143"/>
                    <a:pt x="613" y="140"/>
                    <a:pt x="616" y="137"/>
                  </a:cubicBezTo>
                  <a:cubicBezTo>
                    <a:pt x="617" y="142"/>
                    <a:pt x="624" y="146"/>
                    <a:pt x="626" y="140"/>
                  </a:cubicBezTo>
                  <a:cubicBezTo>
                    <a:pt x="627" y="145"/>
                    <a:pt x="630" y="142"/>
                    <a:pt x="633" y="142"/>
                  </a:cubicBezTo>
                  <a:cubicBezTo>
                    <a:pt x="637" y="143"/>
                    <a:pt x="640" y="143"/>
                    <a:pt x="644" y="143"/>
                  </a:cubicBezTo>
                  <a:cubicBezTo>
                    <a:pt x="648" y="143"/>
                    <a:pt x="649" y="139"/>
                    <a:pt x="652" y="141"/>
                  </a:cubicBezTo>
                  <a:cubicBezTo>
                    <a:pt x="654" y="141"/>
                    <a:pt x="659" y="143"/>
                    <a:pt x="658" y="138"/>
                  </a:cubicBezTo>
                  <a:cubicBezTo>
                    <a:pt x="659" y="142"/>
                    <a:pt x="667" y="146"/>
                    <a:pt x="667" y="139"/>
                  </a:cubicBezTo>
                  <a:cubicBezTo>
                    <a:pt x="670" y="143"/>
                    <a:pt x="672" y="138"/>
                    <a:pt x="674" y="140"/>
                  </a:cubicBezTo>
                  <a:cubicBezTo>
                    <a:pt x="677" y="143"/>
                    <a:pt x="676" y="144"/>
                    <a:pt x="675" y="148"/>
                  </a:cubicBezTo>
                  <a:cubicBezTo>
                    <a:pt x="680" y="147"/>
                    <a:pt x="684" y="145"/>
                    <a:pt x="689" y="144"/>
                  </a:cubicBezTo>
                  <a:cubicBezTo>
                    <a:pt x="690" y="143"/>
                    <a:pt x="691" y="141"/>
                    <a:pt x="692" y="140"/>
                  </a:cubicBezTo>
                  <a:cubicBezTo>
                    <a:pt x="693" y="140"/>
                    <a:pt x="694" y="142"/>
                    <a:pt x="696" y="142"/>
                  </a:cubicBezTo>
                  <a:cubicBezTo>
                    <a:pt x="697" y="141"/>
                    <a:pt x="701" y="141"/>
                    <a:pt x="701" y="139"/>
                  </a:cubicBezTo>
                  <a:cubicBezTo>
                    <a:pt x="700" y="138"/>
                    <a:pt x="701" y="134"/>
                    <a:pt x="699" y="133"/>
                  </a:cubicBezTo>
                  <a:cubicBezTo>
                    <a:pt x="697" y="132"/>
                    <a:pt x="696" y="130"/>
                    <a:pt x="694" y="132"/>
                  </a:cubicBezTo>
                  <a:cubicBezTo>
                    <a:pt x="691" y="134"/>
                    <a:pt x="691" y="135"/>
                    <a:pt x="689" y="132"/>
                  </a:cubicBezTo>
                  <a:cubicBezTo>
                    <a:pt x="687" y="129"/>
                    <a:pt x="695" y="123"/>
                    <a:pt x="697" y="122"/>
                  </a:cubicBezTo>
                  <a:cubicBezTo>
                    <a:pt x="702" y="118"/>
                    <a:pt x="694" y="115"/>
                    <a:pt x="696" y="114"/>
                  </a:cubicBezTo>
                  <a:cubicBezTo>
                    <a:pt x="698" y="112"/>
                    <a:pt x="704" y="116"/>
                    <a:pt x="707" y="115"/>
                  </a:cubicBezTo>
                  <a:cubicBezTo>
                    <a:pt x="713" y="113"/>
                    <a:pt x="714" y="112"/>
                    <a:pt x="718" y="107"/>
                  </a:cubicBezTo>
                  <a:cubicBezTo>
                    <a:pt x="715" y="106"/>
                    <a:pt x="712" y="105"/>
                    <a:pt x="710" y="103"/>
                  </a:cubicBezTo>
                  <a:cubicBezTo>
                    <a:pt x="714" y="103"/>
                    <a:pt x="719" y="102"/>
                    <a:pt x="724" y="101"/>
                  </a:cubicBezTo>
                  <a:cubicBezTo>
                    <a:pt x="724" y="96"/>
                    <a:pt x="712" y="95"/>
                    <a:pt x="708" y="94"/>
                  </a:cubicBezTo>
                  <a:cubicBezTo>
                    <a:pt x="714" y="94"/>
                    <a:pt x="719" y="94"/>
                    <a:pt x="724" y="94"/>
                  </a:cubicBezTo>
                  <a:cubicBezTo>
                    <a:pt x="725" y="88"/>
                    <a:pt x="710" y="90"/>
                    <a:pt x="706" y="89"/>
                  </a:cubicBezTo>
                  <a:cubicBezTo>
                    <a:pt x="716" y="88"/>
                    <a:pt x="726" y="87"/>
                    <a:pt x="735" y="85"/>
                  </a:cubicBezTo>
                  <a:cubicBezTo>
                    <a:pt x="735" y="84"/>
                    <a:pt x="734" y="82"/>
                    <a:pt x="734" y="80"/>
                  </a:cubicBezTo>
                  <a:cubicBezTo>
                    <a:pt x="737" y="81"/>
                    <a:pt x="742" y="84"/>
                    <a:pt x="745" y="82"/>
                  </a:cubicBezTo>
                  <a:cubicBezTo>
                    <a:pt x="750" y="79"/>
                    <a:pt x="752" y="78"/>
                    <a:pt x="756" y="74"/>
                  </a:cubicBezTo>
                  <a:cubicBezTo>
                    <a:pt x="752" y="73"/>
                    <a:pt x="749" y="73"/>
                    <a:pt x="745" y="73"/>
                  </a:cubicBezTo>
                  <a:cubicBezTo>
                    <a:pt x="751" y="72"/>
                    <a:pt x="756" y="71"/>
                    <a:pt x="762" y="70"/>
                  </a:cubicBezTo>
                  <a:cubicBezTo>
                    <a:pt x="767" y="69"/>
                    <a:pt x="772" y="63"/>
                    <a:pt x="777" y="60"/>
                  </a:cubicBezTo>
                  <a:cubicBezTo>
                    <a:pt x="782" y="57"/>
                    <a:pt x="801" y="52"/>
                    <a:pt x="802" y="45"/>
                  </a:cubicBezTo>
                  <a:cubicBezTo>
                    <a:pt x="787" y="48"/>
                    <a:pt x="773" y="51"/>
                    <a:pt x="759" y="54"/>
                  </a:cubicBezTo>
                  <a:cubicBezTo>
                    <a:pt x="768" y="51"/>
                    <a:pt x="776" y="48"/>
                    <a:pt x="785" y="46"/>
                  </a:cubicBezTo>
                  <a:cubicBezTo>
                    <a:pt x="780" y="45"/>
                    <a:pt x="775" y="44"/>
                    <a:pt x="770" y="43"/>
                  </a:cubicBezTo>
                  <a:cubicBezTo>
                    <a:pt x="781" y="42"/>
                    <a:pt x="792" y="42"/>
                    <a:pt x="803" y="41"/>
                  </a:cubicBezTo>
                  <a:cubicBezTo>
                    <a:pt x="811" y="40"/>
                    <a:pt x="821" y="32"/>
                    <a:pt x="829" y="28"/>
                  </a:cubicBezTo>
                  <a:cubicBezTo>
                    <a:pt x="819" y="24"/>
                    <a:pt x="810" y="22"/>
                    <a:pt x="800" y="20"/>
                  </a:cubicBezTo>
                  <a:cubicBezTo>
                    <a:pt x="791" y="19"/>
                    <a:pt x="783" y="21"/>
                    <a:pt x="774" y="23"/>
                  </a:cubicBezTo>
                  <a:cubicBezTo>
                    <a:pt x="779" y="21"/>
                    <a:pt x="784" y="18"/>
                    <a:pt x="788" y="15"/>
                  </a:cubicBezTo>
                  <a:cubicBezTo>
                    <a:pt x="779" y="14"/>
                    <a:pt x="770" y="11"/>
                    <a:pt x="761" y="11"/>
                  </a:cubicBezTo>
                  <a:cubicBezTo>
                    <a:pt x="753" y="11"/>
                    <a:pt x="743" y="14"/>
                    <a:pt x="735" y="15"/>
                  </a:cubicBezTo>
                  <a:cubicBezTo>
                    <a:pt x="736" y="18"/>
                    <a:pt x="737" y="20"/>
                    <a:pt x="739" y="22"/>
                  </a:cubicBezTo>
                  <a:cubicBezTo>
                    <a:pt x="734" y="19"/>
                    <a:pt x="729" y="14"/>
                    <a:pt x="724" y="14"/>
                  </a:cubicBezTo>
                  <a:cubicBezTo>
                    <a:pt x="717" y="14"/>
                    <a:pt x="710" y="13"/>
                    <a:pt x="703" y="13"/>
                  </a:cubicBezTo>
                  <a:cubicBezTo>
                    <a:pt x="708" y="17"/>
                    <a:pt x="712" y="20"/>
                    <a:pt x="716" y="24"/>
                  </a:cubicBezTo>
                  <a:cubicBezTo>
                    <a:pt x="711" y="22"/>
                    <a:pt x="706" y="20"/>
                    <a:pt x="701" y="18"/>
                  </a:cubicBezTo>
                  <a:cubicBezTo>
                    <a:pt x="698" y="17"/>
                    <a:pt x="690" y="14"/>
                    <a:pt x="688" y="15"/>
                  </a:cubicBezTo>
                  <a:cubicBezTo>
                    <a:pt x="686" y="16"/>
                    <a:pt x="685" y="19"/>
                    <a:pt x="683" y="19"/>
                  </a:cubicBezTo>
                  <a:cubicBezTo>
                    <a:pt x="680" y="19"/>
                    <a:pt x="677" y="19"/>
                    <a:pt x="673" y="19"/>
                  </a:cubicBezTo>
                  <a:cubicBezTo>
                    <a:pt x="670" y="20"/>
                    <a:pt x="666" y="25"/>
                    <a:pt x="663" y="27"/>
                  </a:cubicBezTo>
                  <a:cubicBezTo>
                    <a:pt x="671" y="32"/>
                    <a:pt x="679" y="36"/>
                    <a:pt x="688" y="41"/>
                  </a:cubicBezTo>
                  <a:cubicBezTo>
                    <a:pt x="679" y="38"/>
                    <a:pt x="669" y="36"/>
                    <a:pt x="660" y="34"/>
                  </a:cubicBezTo>
                  <a:cubicBezTo>
                    <a:pt x="656" y="33"/>
                    <a:pt x="652" y="28"/>
                    <a:pt x="648" y="26"/>
                  </a:cubicBezTo>
                  <a:cubicBezTo>
                    <a:pt x="646" y="24"/>
                    <a:pt x="641" y="25"/>
                    <a:pt x="638" y="25"/>
                  </a:cubicBezTo>
                  <a:cubicBezTo>
                    <a:pt x="639" y="27"/>
                    <a:pt x="639" y="29"/>
                    <a:pt x="640" y="30"/>
                  </a:cubicBezTo>
                  <a:cubicBezTo>
                    <a:pt x="637" y="30"/>
                    <a:pt x="633" y="31"/>
                    <a:pt x="630" y="31"/>
                  </a:cubicBezTo>
                  <a:cubicBezTo>
                    <a:pt x="632" y="32"/>
                    <a:pt x="634" y="33"/>
                    <a:pt x="637" y="34"/>
                  </a:cubicBezTo>
                  <a:cubicBezTo>
                    <a:pt x="628" y="35"/>
                    <a:pt x="615" y="29"/>
                    <a:pt x="611" y="40"/>
                  </a:cubicBezTo>
                  <a:cubicBezTo>
                    <a:pt x="604" y="35"/>
                    <a:pt x="596" y="39"/>
                    <a:pt x="590" y="43"/>
                  </a:cubicBezTo>
                  <a:cubicBezTo>
                    <a:pt x="594" y="45"/>
                    <a:pt x="598" y="47"/>
                    <a:pt x="602" y="49"/>
                  </a:cubicBezTo>
                  <a:cubicBezTo>
                    <a:pt x="607" y="47"/>
                    <a:pt x="611" y="46"/>
                    <a:pt x="615" y="44"/>
                  </a:cubicBezTo>
                  <a:close/>
                  <a:moveTo>
                    <a:pt x="521" y="118"/>
                  </a:moveTo>
                  <a:cubicBezTo>
                    <a:pt x="518" y="115"/>
                    <a:pt x="515" y="115"/>
                    <a:pt x="511" y="116"/>
                  </a:cubicBezTo>
                  <a:cubicBezTo>
                    <a:pt x="507" y="117"/>
                    <a:pt x="509" y="120"/>
                    <a:pt x="512" y="120"/>
                  </a:cubicBezTo>
                  <a:cubicBezTo>
                    <a:pt x="515" y="119"/>
                    <a:pt x="518" y="117"/>
                    <a:pt x="521" y="118"/>
                  </a:cubicBezTo>
                  <a:close/>
                  <a:moveTo>
                    <a:pt x="684" y="367"/>
                  </a:moveTo>
                  <a:cubicBezTo>
                    <a:pt x="687" y="365"/>
                    <a:pt x="694" y="358"/>
                    <a:pt x="687" y="356"/>
                  </a:cubicBezTo>
                  <a:cubicBezTo>
                    <a:pt x="684" y="355"/>
                    <a:pt x="681" y="358"/>
                    <a:pt x="681" y="360"/>
                  </a:cubicBezTo>
                  <a:cubicBezTo>
                    <a:pt x="681" y="364"/>
                    <a:pt x="682" y="364"/>
                    <a:pt x="684" y="367"/>
                  </a:cubicBezTo>
                  <a:close/>
                  <a:moveTo>
                    <a:pt x="1228" y="486"/>
                  </a:moveTo>
                  <a:cubicBezTo>
                    <a:pt x="1227" y="486"/>
                    <a:pt x="1227" y="487"/>
                    <a:pt x="1226" y="488"/>
                  </a:cubicBezTo>
                  <a:cubicBezTo>
                    <a:pt x="1233" y="494"/>
                    <a:pt x="1243" y="483"/>
                    <a:pt x="1249" y="481"/>
                  </a:cubicBezTo>
                  <a:cubicBezTo>
                    <a:pt x="1252" y="480"/>
                    <a:pt x="1253" y="482"/>
                    <a:pt x="1254" y="479"/>
                  </a:cubicBezTo>
                  <a:cubicBezTo>
                    <a:pt x="1255" y="477"/>
                    <a:pt x="1256" y="474"/>
                    <a:pt x="1257" y="472"/>
                  </a:cubicBezTo>
                  <a:cubicBezTo>
                    <a:pt x="1258" y="468"/>
                    <a:pt x="1256" y="464"/>
                    <a:pt x="1254" y="461"/>
                  </a:cubicBezTo>
                  <a:cubicBezTo>
                    <a:pt x="1259" y="458"/>
                    <a:pt x="1260" y="458"/>
                    <a:pt x="1261" y="452"/>
                  </a:cubicBezTo>
                  <a:cubicBezTo>
                    <a:pt x="1258" y="453"/>
                    <a:pt x="1257" y="448"/>
                    <a:pt x="1256" y="446"/>
                  </a:cubicBezTo>
                  <a:cubicBezTo>
                    <a:pt x="1254" y="444"/>
                    <a:pt x="1250" y="447"/>
                    <a:pt x="1248" y="447"/>
                  </a:cubicBezTo>
                  <a:cubicBezTo>
                    <a:pt x="1249" y="446"/>
                    <a:pt x="1249" y="446"/>
                    <a:pt x="1249" y="445"/>
                  </a:cubicBezTo>
                  <a:cubicBezTo>
                    <a:pt x="1244" y="442"/>
                    <a:pt x="1239" y="448"/>
                    <a:pt x="1236" y="452"/>
                  </a:cubicBezTo>
                  <a:cubicBezTo>
                    <a:pt x="1238" y="453"/>
                    <a:pt x="1240" y="453"/>
                    <a:pt x="1241" y="454"/>
                  </a:cubicBezTo>
                  <a:cubicBezTo>
                    <a:pt x="1239" y="456"/>
                    <a:pt x="1238" y="458"/>
                    <a:pt x="1235" y="457"/>
                  </a:cubicBezTo>
                  <a:cubicBezTo>
                    <a:pt x="1233" y="456"/>
                    <a:pt x="1231" y="455"/>
                    <a:pt x="1229" y="456"/>
                  </a:cubicBezTo>
                  <a:cubicBezTo>
                    <a:pt x="1226" y="458"/>
                    <a:pt x="1227" y="458"/>
                    <a:pt x="1228" y="462"/>
                  </a:cubicBezTo>
                  <a:cubicBezTo>
                    <a:pt x="1229" y="463"/>
                    <a:pt x="1226" y="465"/>
                    <a:pt x="1225" y="466"/>
                  </a:cubicBezTo>
                  <a:cubicBezTo>
                    <a:pt x="1228" y="467"/>
                    <a:pt x="1230" y="469"/>
                    <a:pt x="1234" y="469"/>
                  </a:cubicBezTo>
                  <a:cubicBezTo>
                    <a:pt x="1232" y="471"/>
                    <a:pt x="1229" y="473"/>
                    <a:pt x="1227" y="477"/>
                  </a:cubicBezTo>
                  <a:cubicBezTo>
                    <a:pt x="1230" y="476"/>
                    <a:pt x="1233" y="474"/>
                    <a:pt x="1236" y="476"/>
                  </a:cubicBezTo>
                  <a:cubicBezTo>
                    <a:pt x="1234" y="476"/>
                    <a:pt x="1230" y="476"/>
                    <a:pt x="1228" y="478"/>
                  </a:cubicBezTo>
                  <a:cubicBezTo>
                    <a:pt x="1227" y="480"/>
                    <a:pt x="1225" y="481"/>
                    <a:pt x="1223" y="481"/>
                  </a:cubicBezTo>
                  <a:cubicBezTo>
                    <a:pt x="1224" y="481"/>
                    <a:pt x="1226" y="482"/>
                    <a:pt x="1227" y="482"/>
                  </a:cubicBezTo>
                  <a:cubicBezTo>
                    <a:pt x="1226" y="483"/>
                    <a:pt x="1224" y="484"/>
                    <a:pt x="1223" y="484"/>
                  </a:cubicBezTo>
                  <a:cubicBezTo>
                    <a:pt x="1225" y="485"/>
                    <a:pt x="1226" y="485"/>
                    <a:pt x="1228" y="486"/>
                  </a:cubicBezTo>
                  <a:close/>
                  <a:moveTo>
                    <a:pt x="652" y="356"/>
                  </a:moveTo>
                  <a:cubicBezTo>
                    <a:pt x="653" y="356"/>
                    <a:pt x="653" y="359"/>
                    <a:pt x="654" y="359"/>
                  </a:cubicBezTo>
                  <a:cubicBezTo>
                    <a:pt x="661" y="359"/>
                    <a:pt x="668" y="356"/>
                    <a:pt x="669" y="348"/>
                  </a:cubicBezTo>
                  <a:cubicBezTo>
                    <a:pt x="667" y="348"/>
                    <a:pt x="666" y="348"/>
                    <a:pt x="664" y="348"/>
                  </a:cubicBezTo>
                  <a:cubicBezTo>
                    <a:pt x="660" y="348"/>
                    <a:pt x="658" y="348"/>
                    <a:pt x="654" y="351"/>
                  </a:cubicBezTo>
                  <a:cubicBezTo>
                    <a:pt x="652" y="353"/>
                    <a:pt x="651" y="353"/>
                    <a:pt x="652" y="356"/>
                  </a:cubicBezTo>
                  <a:close/>
                  <a:moveTo>
                    <a:pt x="578" y="165"/>
                  </a:moveTo>
                  <a:cubicBezTo>
                    <a:pt x="577" y="161"/>
                    <a:pt x="573" y="154"/>
                    <a:pt x="568" y="156"/>
                  </a:cubicBezTo>
                  <a:cubicBezTo>
                    <a:pt x="565" y="157"/>
                    <a:pt x="552" y="159"/>
                    <a:pt x="554" y="166"/>
                  </a:cubicBezTo>
                  <a:cubicBezTo>
                    <a:pt x="555" y="168"/>
                    <a:pt x="566" y="172"/>
                    <a:pt x="568" y="174"/>
                  </a:cubicBezTo>
                  <a:cubicBezTo>
                    <a:pt x="574" y="173"/>
                    <a:pt x="580" y="174"/>
                    <a:pt x="578" y="165"/>
                  </a:cubicBezTo>
                  <a:close/>
                  <a:moveTo>
                    <a:pt x="489" y="98"/>
                  </a:moveTo>
                  <a:cubicBezTo>
                    <a:pt x="493" y="99"/>
                    <a:pt x="494" y="93"/>
                    <a:pt x="498" y="96"/>
                  </a:cubicBezTo>
                  <a:cubicBezTo>
                    <a:pt x="497" y="97"/>
                    <a:pt x="496" y="98"/>
                    <a:pt x="496" y="98"/>
                  </a:cubicBezTo>
                  <a:cubicBezTo>
                    <a:pt x="498" y="99"/>
                    <a:pt x="500" y="99"/>
                    <a:pt x="502" y="100"/>
                  </a:cubicBezTo>
                  <a:cubicBezTo>
                    <a:pt x="502" y="106"/>
                    <a:pt x="493" y="101"/>
                    <a:pt x="489" y="104"/>
                  </a:cubicBezTo>
                  <a:cubicBezTo>
                    <a:pt x="490" y="116"/>
                    <a:pt x="503" y="104"/>
                    <a:pt x="506" y="107"/>
                  </a:cubicBezTo>
                  <a:cubicBezTo>
                    <a:pt x="508" y="110"/>
                    <a:pt x="513" y="109"/>
                    <a:pt x="517" y="110"/>
                  </a:cubicBezTo>
                  <a:cubicBezTo>
                    <a:pt x="521" y="110"/>
                    <a:pt x="521" y="112"/>
                    <a:pt x="523" y="116"/>
                  </a:cubicBezTo>
                  <a:cubicBezTo>
                    <a:pt x="525" y="119"/>
                    <a:pt x="541" y="119"/>
                    <a:pt x="533" y="109"/>
                  </a:cubicBezTo>
                  <a:cubicBezTo>
                    <a:pt x="532" y="108"/>
                    <a:pt x="529" y="106"/>
                    <a:pt x="529" y="104"/>
                  </a:cubicBezTo>
                  <a:cubicBezTo>
                    <a:pt x="530" y="102"/>
                    <a:pt x="530" y="102"/>
                    <a:pt x="528" y="100"/>
                  </a:cubicBezTo>
                  <a:cubicBezTo>
                    <a:pt x="525" y="97"/>
                    <a:pt x="524" y="98"/>
                    <a:pt x="520" y="99"/>
                  </a:cubicBezTo>
                  <a:cubicBezTo>
                    <a:pt x="521" y="90"/>
                    <a:pt x="510" y="95"/>
                    <a:pt x="507" y="96"/>
                  </a:cubicBezTo>
                  <a:cubicBezTo>
                    <a:pt x="505" y="91"/>
                    <a:pt x="503" y="87"/>
                    <a:pt x="497" y="88"/>
                  </a:cubicBezTo>
                  <a:cubicBezTo>
                    <a:pt x="490" y="89"/>
                    <a:pt x="486" y="87"/>
                    <a:pt x="484" y="94"/>
                  </a:cubicBezTo>
                  <a:cubicBezTo>
                    <a:pt x="486" y="94"/>
                    <a:pt x="488" y="94"/>
                    <a:pt x="491" y="94"/>
                  </a:cubicBezTo>
                  <a:cubicBezTo>
                    <a:pt x="490" y="95"/>
                    <a:pt x="489" y="97"/>
                    <a:pt x="489" y="98"/>
                  </a:cubicBezTo>
                  <a:close/>
                  <a:moveTo>
                    <a:pt x="491" y="129"/>
                  </a:moveTo>
                  <a:cubicBezTo>
                    <a:pt x="493" y="132"/>
                    <a:pt x="495" y="128"/>
                    <a:pt x="493" y="126"/>
                  </a:cubicBezTo>
                  <a:cubicBezTo>
                    <a:pt x="491" y="124"/>
                    <a:pt x="490" y="123"/>
                    <a:pt x="488" y="121"/>
                  </a:cubicBezTo>
                  <a:cubicBezTo>
                    <a:pt x="486" y="120"/>
                    <a:pt x="484" y="117"/>
                    <a:pt x="481" y="118"/>
                  </a:cubicBezTo>
                  <a:cubicBezTo>
                    <a:pt x="481" y="121"/>
                    <a:pt x="482" y="123"/>
                    <a:pt x="483" y="125"/>
                  </a:cubicBezTo>
                  <a:cubicBezTo>
                    <a:pt x="485" y="127"/>
                    <a:pt x="489" y="128"/>
                    <a:pt x="491" y="129"/>
                  </a:cubicBezTo>
                  <a:close/>
                  <a:moveTo>
                    <a:pt x="537" y="75"/>
                  </a:moveTo>
                  <a:cubicBezTo>
                    <a:pt x="535" y="71"/>
                    <a:pt x="524" y="72"/>
                    <a:pt x="527" y="78"/>
                  </a:cubicBezTo>
                  <a:cubicBezTo>
                    <a:pt x="533" y="80"/>
                    <a:pt x="541" y="85"/>
                    <a:pt x="537" y="75"/>
                  </a:cubicBezTo>
                  <a:close/>
                  <a:moveTo>
                    <a:pt x="552" y="111"/>
                  </a:moveTo>
                  <a:cubicBezTo>
                    <a:pt x="550" y="112"/>
                    <a:pt x="548" y="112"/>
                    <a:pt x="545" y="113"/>
                  </a:cubicBezTo>
                  <a:cubicBezTo>
                    <a:pt x="547" y="114"/>
                    <a:pt x="551" y="118"/>
                    <a:pt x="551" y="118"/>
                  </a:cubicBezTo>
                  <a:cubicBezTo>
                    <a:pt x="554" y="118"/>
                    <a:pt x="556" y="117"/>
                    <a:pt x="558" y="116"/>
                  </a:cubicBezTo>
                  <a:cubicBezTo>
                    <a:pt x="561" y="115"/>
                    <a:pt x="566" y="115"/>
                    <a:pt x="567" y="113"/>
                  </a:cubicBezTo>
                  <a:cubicBezTo>
                    <a:pt x="568" y="111"/>
                    <a:pt x="565" y="109"/>
                    <a:pt x="568" y="106"/>
                  </a:cubicBezTo>
                  <a:cubicBezTo>
                    <a:pt x="565" y="105"/>
                    <a:pt x="561" y="105"/>
                    <a:pt x="559" y="104"/>
                  </a:cubicBezTo>
                  <a:cubicBezTo>
                    <a:pt x="557" y="104"/>
                    <a:pt x="555" y="101"/>
                    <a:pt x="552" y="100"/>
                  </a:cubicBezTo>
                  <a:cubicBezTo>
                    <a:pt x="549" y="98"/>
                    <a:pt x="536" y="96"/>
                    <a:pt x="543" y="104"/>
                  </a:cubicBezTo>
                  <a:cubicBezTo>
                    <a:pt x="542" y="104"/>
                    <a:pt x="541" y="104"/>
                    <a:pt x="541" y="104"/>
                  </a:cubicBezTo>
                  <a:cubicBezTo>
                    <a:pt x="542" y="111"/>
                    <a:pt x="548" y="108"/>
                    <a:pt x="552" y="111"/>
                  </a:cubicBezTo>
                  <a:close/>
                  <a:moveTo>
                    <a:pt x="434" y="114"/>
                  </a:moveTo>
                  <a:cubicBezTo>
                    <a:pt x="427" y="115"/>
                    <a:pt x="424" y="114"/>
                    <a:pt x="426" y="122"/>
                  </a:cubicBezTo>
                  <a:cubicBezTo>
                    <a:pt x="429" y="122"/>
                    <a:pt x="432" y="127"/>
                    <a:pt x="434" y="126"/>
                  </a:cubicBezTo>
                  <a:cubicBezTo>
                    <a:pt x="439" y="125"/>
                    <a:pt x="443" y="124"/>
                    <a:pt x="447" y="123"/>
                  </a:cubicBezTo>
                  <a:cubicBezTo>
                    <a:pt x="450" y="122"/>
                    <a:pt x="449" y="121"/>
                    <a:pt x="450" y="119"/>
                  </a:cubicBezTo>
                  <a:cubicBezTo>
                    <a:pt x="450" y="117"/>
                    <a:pt x="445" y="118"/>
                    <a:pt x="444" y="116"/>
                  </a:cubicBezTo>
                  <a:cubicBezTo>
                    <a:pt x="447" y="116"/>
                    <a:pt x="451" y="115"/>
                    <a:pt x="453" y="112"/>
                  </a:cubicBezTo>
                  <a:cubicBezTo>
                    <a:pt x="448" y="110"/>
                    <a:pt x="440" y="113"/>
                    <a:pt x="434" y="114"/>
                  </a:cubicBezTo>
                  <a:close/>
                  <a:moveTo>
                    <a:pt x="448" y="144"/>
                  </a:moveTo>
                  <a:cubicBezTo>
                    <a:pt x="450" y="146"/>
                    <a:pt x="453" y="147"/>
                    <a:pt x="456" y="149"/>
                  </a:cubicBezTo>
                  <a:cubicBezTo>
                    <a:pt x="454" y="150"/>
                    <a:pt x="452" y="151"/>
                    <a:pt x="450" y="151"/>
                  </a:cubicBezTo>
                  <a:cubicBezTo>
                    <a:pt x="452" y="152"/>
                    <a:pt x="459" y="154"/>
                    <a:pt x="459" y="156"/>
                  </a:cubicBezTo>
                  <a:cubicBezTo>
                    <a:pt x="459" y="161"/>
                    <a:pt x="454" y="158"/>
                    <a:pt x="450" y="158"/>
                  </a:cubicBezTo>
                  <a:cubicBezTo>
                    <a:pt x="449" y="158"/>
                    <a:pt x="441" y="159"/>
                    <a:pt x="440" y="157"/>
                  </a:cubicBezTo>
                  <a:cubicBezTo>
                    <a:pt x="439" y="152"/>
                    <a:pt x="438" y="152"/>
                    <a:pt x="434" y="153"/>
                  </a:cubicBezTo>
                  <a:cubicBezTo>
                    <a:pt x="434" y="152"/>
                    <a:pt x="435" y="152"/>
                    <a:pt x="436" y="151"/>
                  </a:cubicBezTo>
                  <a:cubicBezTo>
                    <a:pt x="433" y="149"/>
                    <a:pt x="429" y="144"/>
                    <a:pt x="425" y="145"/>
                  </a:cubicBezTo>
                  <a:cubicBezTo>
                    <a:pt x="418" y="146"/>
                    <a:pt x="421" y="143"/>
                    <a:pt x="415" y="141"/>
                  </a:cubicBezTo>
                  <a:cubicBezTo>
                    <a:pt x="414" y="140"/>
                    <a:pt x="405" y="141"/>
                    <a:pt x="405" y="143"/>
                  </a:cubicBezTo>
                  <a:cubicBezTo>
                    <a:pt x="405" y="145"/>
                    <a:pt x="412" y="146"/>
                    <a:pt x="414" y="147"/>
                  </a:cubicBezTo>
                  <a:cubicBezTo>
                    <a:pt x="408" y="146"/>
                    <a:pt x="404" y="146"/>
                    <a:pt x="398" y="148"/>
                  </a:cubicBezTo>
                  <a:cubicBezTo>
                    <a:pt x="398" y="151"/>
                    <a:pt x="398" y="151"/>
                    <a:pt x="398" y="151"/>
                  </a:cubicBezTo>
                  <a:cubicBezTo>
                    <a:pt x="402" y="153"/>
                    <a:pt x="409" y="151"/>
                    <a:pt x="413" y="151"/>
                  </a:cubicBezTo>
                  <a:cubicBezTo>
                    <a:pt x="411" y="152"/>
                    <a:pt x="394" y="151"/>
                    <a:pt x="394" y="156"/>
                  </a:cubicBezTo>
                  <a:cubicBezTo>
                    <a:pt x="395" y="160"/>
                    <a:pt x="409" y="155"/>
                    <a:pt x="411" y="155"/>
                  </a:cubicBezTo>
                  <a:cubicBezTo>
                    <a:pt x="405" y="159"/>
                    <a:pt x="394" y="156"/>
                    <a:pt x="391" y="162"/>
                  </a:cubicBezTo>
                  <a:cubicBezTo>
                    <a:pt x="395" y="164"/>
                    <a:pt x="397" y="165"/>
                    <a:pt x="402" y="163"/>
                  </a:cubicBezTo>
                  <a:cubicBezTo>
                    <a:pt x="402" y="164"/>
                    <a:pt x="402" y="165"/>
                    <a:pt x="402" y="166"/>
                  </a:cubicBezTo>
                  <a:cubicBezTo>
                    <a:pt x="403" y="166"/>
                    <a:pt x="405" y="167"/>
                    <a:pt x="407" y="167"/>
                  </a:cubicBezTo>
                  <a:cubicBezTo>
                    <a:pt x="406" y="163"/>
                    <a:pt x="410" y="164"/>
                    <a:pt x="411" y="168"/>
                  </a:cubicBezTo>
                  <a:cubicBezTo>
                    <a:pt x="416" y="165"/>
                    <a:pt x="417" y="164"/>
                    <a:pt x="419" y="158"/>
                  </a:cubicBezTo>
                  <a:cubicBezTo>
                    <a:pt x="422" y="160"/>
                    <a:pt x="421" y="162"/>
                    <a:pt x="420" y="165"/>
                  </a:cubicBezTo>
                  <a:cubicBezTo>
                    <a:pt x="423" y="165"/>
                    <a:pt x="429" y="167"/>
                    <a:pt x="430" y="163"/>
                  </a:cubicBezTo>
                  <a:cubicBezTo>
                    <a:pt x="432" y="167"/>
                    <a:pt x="438" y="165"/>
                    <a:pt x="441" y="162"/>
                  </a:cubicBezTo>
                  <a:cubicBezTo>
                    <a:pt x="436" y="169"/>
                    <a:pt x="424" y="170"/>
                    <a:pt x="416" y="172"/>
                  </a:cubicBezTo>
                  <a:cubicBezTo>
                    <a:pt x="426" y="179"/>
                    <a:pt x="430" y="177"/>
                    <a:pt x="440" y="173"/>
                  </a:cubicBezTo>
                  <a:cubicBezTo>
                    <a:pt x="446" y="171"/>
                    <a:pt x="452" y="169"/>
                    <a:pt x="457" y="167"/>
                  </a:cubicBezTo>
                  <a:cubicBezTo>
                    <a:pt x="461" y="165"/>
                    <a:pt x="463" y="168"/>
                    <a:pt x="466" y="168"/>
                  </a:cubicBezTo>
                  <a:cubicBezTo>
                    <a:pt x="467" y="168"/>
                    <a:pt x="468" y="165"/>
                    <a:pt x="470" y="165"/>
                  </a:cubicBezTo>
                  <a:cubicBezTo>
                    <a:pt x="473" y="165"/>
                    <a:pt x="476" y="165"/>
                    <a:pt x="479" y="165"/>
                  </a:cubicBezTo>
                  <a:cubicBezTo>
                    <a:pt x="482" y="165"/>
                    <a:pt x="484" y="161"/>
                    <a:pt x="485" y="157"/>
                  </a:cubicBezTo>
                  <a:cubicBezTo>
                    <a:pt x="486" y="152"/>
                    <a:pt x="485" y="148"/>
                    <a:pt x="479" y="149"/>
                  </a:cubicBezTo>
                  <a:cubicBezTo>
                    <a:pt x="471" y="150"/>
                    <a:pt x="478" y="152"/>
                    <a:pt x="475" y="156"/>
                  </a:cubicBezTo>
                  <a:cubicBezTo>
                    <a:pt x="473" y="152"/>
                    <a:pt x="472" y="151"/>
                    <a:pt x="469" y="150"/>
                  </a:cubicBezTo>
                  <a:cubicBezTo>
                    <a:pt x="467" y="149"/>
                    <a:pt x="466" y="145"/>
                    <a:pt x="464" y="144"/>
                  </a:cubicBezTo>
                  <a:cubicBezTo>
                    <a:pt x="461" y="141"/>
                    <a:pt x="463" y="132"/>
                    <a:pt x="456" y="135"/>
                  </a:cubicBezTo>
                  <a:cubicBezTo>
                    <a:pt x="453" y="139"/>
                    <a:pt x="451" y="141"/>
                    <a:pt x="448" y="144"/>
                  </a:cubicBezTo>
                  <a:close/>
                  <a:moveTo>
                    <a:pt x="553" y="74"/>
                  </a:moveTo>
                  <a:cubicBezTo>
                    <a:pt x="554" y="83"/>
                    <a:pt x="564" y="83"/>
                    <a:pt x="570" y="81"/>
                  </a:cubicBezTo>
                  <a:cubicBezTo>
                    <a:pt x="568" y="84"/>
                    <a:pt x="565" y="84"/>
                    <a:pt x="562" y="84"/>
                  </a:cubicBezTo>
                  <a:cubicBezTo>
                    <a:pt x="560" y="84"/>
                    <a:pt x="560" y="88"/>
                    <a:pt x="563" y="87"/>
                  </a:cubicBezTo>
                  <a:cubicBezTo>
                    <a:pt x="565" y="87"/>
                    <a:pt x="565" y="91"/>
                    <a:pt x="568" y="89"/>
                  </a:cubicBezTo>
                  <a:cubicBezTo>
                    <a:pt x="570" y="88"/>
                    <a:pt x="571" y="86"/>
                    <a:pt x="573" y="87"/>
                  </a:cubicBezTo>
                  <a:cubicBezTo>
                    <a:pt x="573" y="88"/>
                    <a:pt x="573" y="89"/>
                    <a:pt x="573" y="89"/>
                  </a:cubicBezTo>
                  <a:cubicBezTo>
                    <a:pt x="576" y="91"/>
                    <a:pt x="577" y="88"/>
                    <a:pt x="579" y="87"/>
                  </a:cubicBezTo>
                  <a:cubicBezTo>
                    <a:pt x="580" y="87"/>
                    <a:pt x="582" y="90"/>
                    <a:pt x="582" y="86"/>
                  </a:cubicBezTo>
                  <a:cubicBezTo>
                    <a:pt x="586" y="88"/>
                    <a:pt x="593" y="85"/>
                    <a:pt x="596" y="88"/>
                  </a:cubicBezTo>
                  <a:cubicBezTo>
                    <a:pt x="593" y="89"/>
                    <a:pt x="589" y="89"/>
                    <a:pt x="585" y="89"/>
                  </a:cubicBezTo>
                  <a:cubicBezTo>
                    <a:pt x="591" y="92"/>
                    <a:pt x="596" y="91"/>
                    <a:pt x="602" y="90"/>
                  </a:cubicBezTo>
                  <a:cubicBezTo>
                    <a:pt x="592" y="92"/>
                    <a:pt x="582" y="91"/>
                    <a:pt x="572" y="95"/>
                  </a:cubicBezTo>
                  <a:cubicBezTo>
                    <a:pt x="575" y="98"/>
                    <a:pt x="578" y="98"/>
                    <a:pt x="582" y="99"/>
                  </a:cubicBezTo>
                  <a:cubicBezTo>
                    <a:pt x="580" y="99"/>
                    <a:pt x="578" y="99"/>
                    <a:pt x="576" y="99"/>
                  </a:cubicBezTo>
                  <a:cubicBezTo>
                    <a:pt x="579" y="104"/>
                    <a:pt x="587" y="102"/>
                    <a:pt x="592" y="103"/>
                  </a:cubicBezTo>
                  <a:cubicBezTo>
                    <a:pt x="589" y="104"/>
                    <a:pt x="586" y="104"/>
                    <a:pt x="582" y="104"/>
                  </a:cubicBezTo>
                  <a:cubicBezTo>
                    <a:pt x="587" y="111"/>
                    <a:pt x="596" y="110"/>
                    <a:pt x="603" y="111"/>
                  </a:cubicBezTo>
                  <a:cubicBezTo>
                    <a:pt x="603" y="109"/>
                    <a:pt x="601" y="107"/>
                    <a:pt x="600" y="107"/>
                  </a:cubicBezTo>
                  <a:cubicBezTo>
                    <a:pt x="604" y="107"/>
                    <a:pt x="606" y="109"/>
                    <a:pt x="609" y="111"/>
                  </a:cubicBezTo>
                  <a:cubicBezTo>
                    <a:pt x="608" y="108"/>
                    <a:pt x="606" y="105"/>
                    <a:pt x="605" y="102"/>
                  </a:cubicBezTo>
                  <a:cubicBezTo>
                    <a:pt x="608" y="105"/>
                    <a:pt x="611" y="108"/>
                    <a:pt x="614" y="111"/>
                  </a:cubicBezTo>
                  <a:cubicBezTo>
                    <a:pt x="616" y="107"/>
                    <a:pt x="617" y="105"/>
                    <a:pt x="615" y="102"/>
                  </a:cubicBezTo>
                  <a:cubicBezTo>
                    <a:pt x="628" y="109"/>
                    <a:pt x="613" y="96"/>
                    <a:pt x="623" y="93"/>
                  </a:cubicBezTo>
                  <a:cubicBezTo>
                    <a:pt x="622" y="96"/>
                    <a:pt x="623" y="99"/>
                    <a:pt x="624" y="101"/>
                  </a:cubicBezTo>
                  <a:cubicBezTo>
                    <a:pt x="627" y="99"/>
                    <a:pt x="630" y="98"/>
                    <a:pt x="629" y="94"/>
                  </a:cubicBezTo>
                  <a:cubicBezTo>
                    <a:pt x="631" y="96"/>
                    <a:pt x="641" y="91"/>
                    <a:pt x="645" y="90"/>
                  </a:cubicBezTo>
                  <a:cubicBezTo>
                    <a:pt x="643" y="87"/>
                    <a:pt x="641" y="85"/>
                    <a:pt x="638" y="83"/>
                  </a:cubicBezTo>
                  <a:cubicBezTo>
                    <a:pt x="638" y="84"/>
                    <a:pt x="637" y="85"/>
                    <a:pt x="636" y="86"/>
                  </a:cubicBezTo>
                  <a:cubicBezTo>
                    <a:pt x="636" y="79"/>
                    <a:pt x="628" y="83"/>
                    <a:pt x="625" y="85"/>
                  </a:cubicBezTo>
                  <a:cubicBezTo>
                    <a:pt x="629" y="78"/>
                    <a:pt x="631" y="75"/>
                    <a:pt x="622" y="74"/>
                  </a:cubicBezTo>
                  <a:cubicBezTo>
                    <a:pt x="627" y="69"/>
                    <a:pt x="620" y="64"/>
                    <a:pt x="615" y="68"/>
                  </a:cubicBezTo>
                  <a:cubicBezTo>
                    <a:pt x="616" y="69"/>
                    <a:pt x="617" y="71"/>
                    <a:pt x="618" y="73"/>
                  </a:cubicBezTo>
                  <a:cubicBezTo>
                    <a:pt x="616" y="73"/>
                    <a:pt x="613" y="72"/>
                    <a:pt x="611" y="70"/>
                  </a:cubicBezTo>
                  <a:cubicBezTo>
                    <a:pt x="611" y="68"/>
                    <a:pt x="613" y="64"/>
                    <a:pt x="609" y="65"/>
                  </a:cubicBezTo>
                  <a:cubicBezTo>
                    <a:pt x="605" y="66"/>
                    <a:pt x="601" y="64"/>
                    <a:pt x="598" y="61"/>
                  </a:cubicBezTo>
                  <a:cubicBezTo>
                    <a:pt x="593" y="55"/>
                    <a:pt x="591" y="51"/>
                    <a:pt x="584" y="49"/>
                  </a:cubicBezTo>
                  <a:cubicBezTo>
                    <a:pt x="580" y="48"/>
                    <a:pt x="574" y="46"/>
                    <a:pt x="571" y="50"/>
                  </a:cubicBezTo>
                  <a:cubicBezTo>
                    <a:pt x="574" y="52"/>
                    <a:pt x="578" y="50"/>
                    <a:pt x="582" y="52"/>
                  </a:cubicBezTo>
                  <a:cubicBezTo>
                    <a:pt x="578" y="58"/>
                    <a:pt x="566" y="50"/>
                    <a:pt x="563" y="59"/>
                  </a:cubicBezTo>
                  <a:cubicBezTo>
                    <a:pt x="566" y="60"/>
                    <a:pt x="570" y="59"/>
                    <a:pt x="572" y="61"/>
                  </a:cubicBezTo>
                  <a:cubicBezTo>
                    <a:pt x="570" y="62"/>
                    <a:pt x="556" y="63"/>
                    <a:pt x="560" y="67"/>
                  </a:cubicBezTo>
                  <a:cubicBezTo>
                    <a:pt x="558" y="68"/>
                    <a:pt x="556" y="68"/>
                    <a:pt x="554" y="69"/>
                  </a:cubicBezTo>
                  <a:cubicBezTo>
                    <a:pt x="558" y="71"/>
                    <a:pt x="560" y="70"/>
                    <a:pt x="563" y="71"/>
                  </a:cubicBezTo>
                  <a:cubicBezTo>
                    <a:pt x="563" y="71"/>
                    <a:pt x="562" y="72"/>
                    <a:pt x="562" y="72"/>
                  </a:cubicBezTo>
                  <a:cubicBezTo>
                    <a:pt x="565" y="74"/>
                    <a:pt x="569" y="70"/>
                    <a:pt x="572" y="72"/>
                  </a:cubicBezTo>
                  <a:cubicBezTo>
                    <a:pt x="570" y="72"/>
                    <a:pt x="569" y="73"/>
                    <a:pt x="568" y="74"/>
                  </a:cubicBezTo>
                  <a:cubicBezTo>
                    <a:pt x="569" y="74"/>
                    <a:pt x="570" y="75"/>
                    <a:pt x="571" y="76"/>
                  </a:cubicBezTo>
                  <a:cubicBezTo>
                    <a:pt x="569" y="76"/>
                    <a:pt x="568" y="75"/>
                    <a:pt x="567" y="75"/>
                  </a:cubicBezTo>
                  <a:cubicBezTo>
                    <a:pt x="562" y="75"/>
                    <a:pt x="558" y="74"/>
                    <a:pt x="553" y="74"/>
                  </a:cubicBezTo>
                  <a:close/>
                  <a:moveTo>
                    <a:pt x="493" y="147"/>
                  </a:moveTo>
                  <a:cubicBezTo>
                    <a:pt x="496" y="150"/>
                    <a:pt x="509" y="151"/>
                    <a:pt x="507" y="144"/>
                  </a:cubicBezTo>
                  <a:cubicBezTo>
                    <a:pt x="504" y="144"/>
                    <a:pt x="496" y="144"/>
                    <a:pt x="493" y="147"/>
                  </a:cubicBezTo>
                  <a:close/>
                  <a:moveTo>
                    <a:pt x="391" y="147"/>
                  </a:moveTo>
                  <a:cubicBezTo>
                    <a:pt x="389" y="148"/>
                    <a:pt x="377" y="153"/>
                    <a:pt x="378" y="156"/>
                  </a:cubicBezTo>
                  <a:cubicBezTo>
                    <a:pt x="379" y="159"/>
                    <a:pt x="385" y="158"/>
                    <a:pt x="386" y="156"/>
                  </a:cubicBezTo>
                  <a:cubicBezTo>
                    <a:pt x="388" y="154"/>
                    <a:pt x="392" y="151"/>
                    <a:pt x="391" y="147"/>
                  </a:cubicBezTo>
                  <a:close/>
                  <a:moveTo>
                    <a:pt x="1255" y="424"/>
                  </a:moveTo>
                  <a:cubicBezTo>
                    <a:pt x="1254" y="424"/>
                    <a:pt x="1254" y="424"/>
                    <a:pt x="1254" y="424"/>
                  </a:cubicBezTo>
                  <a:cubicBezTo>
                    <a:pt x="1255" y="425"/>
                    <a:pt x="1255" y="425"/>
                    <a:pt x="1255" y="425"/>
                  </a:cubicBezTo>
                  <a:cubicBezTo>
                    <a:pt x="1255" y="425"/>
                    <a:pt x="1255" y="424"/>
                    <a:pt x="1255" y="424"/>
                  </a:cubicBezTo>
                  <a:close/>
                  <a:moveTo>
                    <a:pt x="474" y="193"/>
                  </a:moveTo>
                  <a:cubicBezTo>
                    <a:pt x="478" y="194"/>
                    <a:pt x="478" y="195"/>
                    <a:pt x="481" y="197"/>
                  </a:cubicBezTo>
                  <a:cubicBezTo>
                    <a:pt x="484" y="200"/>
                    <a:pt x="485" y="202"/>
                    <a:pt x="488" y="201"/>
                  </a:cubicBezTo>
                  <a:cubicBezTo>
                    <a:pt x="491" y="200"/>
                    <a:pt x="493" y="196"/>
                    <a:pt x="493" y="193"/>
                  </a:cubicBezTo>
                  <a:cubicBezTo>
                    <a:pt x="493" y="190"/>
                    <a:pt x="490" y="189"/>
                    <a:pt x="487" y="187"/>
                  </a:cubicBezTo>
                  <a:cubicBezTo>
                    <a:pt x="482" y="188"/>
                    <a:pt x="476" y="186"/>
                    <a:pt x="474" y="193"/>
                  </a:cubicBezTo>
                  <a:close/>
                  <a:moveTo>
                    <a:pt x="500" y="164"/>
                  </a:moveTo>
                  <a:cubicBezTo>
                    <a:pt x="498" y="159"/>
                    <a:pt x="496" y="159"/>
                    <a:pt x="491" y="161"/>
                  </a:cubicBezTo>
                  <a:cubicBezTo>
                    <a:pt x="486" y="168"/>
                    <a:pt x="498" y="165"/>
                    <a:pt x="500" y="164"/>
                  </a:cubicBezTo>
                  <a:close/>
                  <a:moveTo>
                    <a:pt x="492" y="139"/>
                  </a:moveTo>
                  <a:cubicBezTo>
                    <a:pt x="493" y="141"/>
                    <a:pt x="493" y="141"/>
                    <a:pt x="494" y="144"/>
                  </a:cubicBezTo>
                  <a:cubicBezTo>
                    <a:pt x="497" y="144"/>
                    <a:pt x="502" y="145"/>
                    <a:pt x="505" y="142"/>
                  </a:cubicBezTo>
                  <a:cubicBezTo>
                    <a:pt x="503" y="141"/>
                    <a:pt x="501" y="140"/>
                    <a:pt x="500" y="139"/>
                  </a:cubicBezTo>
                  <a:cubicBezTo>
                    <a:pt x="497" y="137"/>
                    <a:pt x="494" y="138"/>
                    <a:pt x="492" y="139"/>
                  </a:cubicBezTo>
                  <a:close/>
                  <a:moveTo>
                    <a:pt x="577" y="124"/>
                  </a:moveTo>
                  <a:cubicBezTo>
                    <a:pt x="579" y="122"/>
                    <a:pt x="580" y="120"/>
                    <a:pt x="581" y="119"/>
                  </a:cubicBezTo>
                  <a:cubicBezTo>
                    <a:pt x="573" y="116"/>
                    <a:pt x="564" y="116"/>
                    <a:pt x="557" y="120"/>
                  </a:cubicBezTo>
                  <a:cubicBezTo>
                    <a:pt x="558" y="126"/>
                    <a:pt x="573" y="124"/>
                    <a:pt x="577" y="124"/>
                  </a:cubicBezTo>
                  <a:close/>
                  <a:moveTo>
                    <a:pt x="682" y="201"/>
                  </a:moveTo>
                  <a:cubicBezTo>
                    <a:pt x="683" y="203"/>
                    <a:pt x="685" y="204"/>
                    <a:pt x="687" y="204"/>
                  </a:cubicBezTo>
                  <a:cubicBezTo>
                    <a:pt x="690" y="206"/>
                    <a:pt x="698" y="202"/>
                    <a:pt x="701" y="202"/>
                  </a:cubicBezTo>
                  <a:cubicBezTo>
                    <a:pt x="705" y="201"/>
                    <a:pt x="710" y="202"/>
                    <a:pt x="713" y="202"/>
                  </a:cubicBezTo>
                  <a:cubicBezTo>
                    <a:pt x="708" y="195"/>
                    <a:pt x="705" y="193"/>
                    <a:pt x="697" y="189"/>
                  </a:cubicBezTo>
                  <a:cubicBezTo>
                    <a:pt x="695" y="188"/>
                    <a:pt x="692" y="190"/>
                    <a:pt x="689" y="189"/>
                  </a:cubicBezTo>
                  <a:cubicBezTo>
                    <a:pt x="686" y="188"/>
                    <a:pt x="683" y="187"/>
                    <a:pt x="680" y="186"/>
                  </a:cubicBezTo>
                  <a:cubicBezTo>
                    <a:pt x="675" y="187"/>
                    <a:pt x="674" y="193"/>
                    <a:pt x="679" y="196"/>
                  </a:cubicBezTo>
                  <a:cubicBezTo>
                    <a:pt x="683" y="197"/>
                    <a:pt x="680" y="198"/>
                    <a:pt x="682" y="201"/>
                  </a:cubicBezTo>
                  <a:close/>
                  <a:moveTo>
                    <a:pt x="597" y="122"/>
                  </a:moveTo>
                  <a:cubicBezTo>
                    <a:pt x="594" y="124"/>
                    <a:pt x="600" y="127"/>
                    <a:pt x="601" y="127"/>
                  </a:cubicBezTo>
                  <a:cubicBezTo>
                    <a:pt x="604" y="129"/>
                    <a:pt x="606" y="127"/>
                    <a:pt x="609" y="126"/>
                  </a:cubicBezTo>
                  <a:cubicBezTo>
                    <a:pt x="608" y="120"/>
                    <a:pt x="600" y="119"/>
                    <a:pt x="597" y="122"/>
                  </a:cubicBezTo>
                  <a:close/>
                  <a:moveTo>
                    <a:pt x="602" y="135"/>
                  </a:moveTo>
                  <a:cubicBezTo>
                    <a:pt x="599" y="137"/>
                    <a:pt x="606" y="142"/>
                    <a:pt x="608" y="141"/>
                  </a:cubicBezTo>
                  <a:cubicBezTo>
                    <a:pt x="607" y="140"/>
                    <a:pt x="607" y="138"/>
                    <a:pt x="607" y="138"/>
                  </a:cubicBezTo>
                  <a:cubicBezTo>
                    <a:pt x="610" y="135"/>
                    <a:pt x="604" y="134"/>
                    <a:pt x="602" y="135"/>
                  </a:cubicBezTo>
                  <a:close/>
                  <a:moveTo>
                    <a:pt x="2449" y="172"/>
                  </a:moveTo>
                  <a:cubicBezTo>
                    <a:pt x="2458" y="173"/>
                    <a:pt x="2464" y="172"/>
                    <a:pt x="2473" y="169"/>
                  </a:cubicBezTo>
                  <a:cubicBezTo>
                    <a:pt x="2474" y="169"/>
                    <a:pt x="2474" y="164"/>
                    <a:pt x="2474" y="164"/>
                  </a:cubicBezTo>
                  <a:cubicBezTo>
                    <a:pt x="2473" y="163"/>
                    <a:pt x="2469" y="162"/>
                    <a:pt x="2468" y="162"/>
                  </a:cubicBezTo>
                  <a:cubicBezTo>
                    <a:pt x="2463" y="161"/>
                    <a:pt x="2461" y="161"/>
                    <a:pt x="2457" y="163"/>
                  </a:cubicBezTo>
                  <a:cubicBezTo>
                    <a:pt x="2457" y="162"/>
                    <a:pt x="2456" y="160"/>
                    <a:pt x="2457" y="159"/>
                  </a:cubicBezTo>
                  <a:cubicBezTo>
                    <a:pt x="2453" y="159"/>
                    <a:pt x="2449" y="158"/>
                    <a:pt x="2445" y="161"/>
                  </a:cubicBezTo>
                  <a:cubicBezTo>
                    <a:pt x="2445" y="153"/>
                    <a:pt x="2435" y="158"/>
                    <a:pt x="2436" y="163"/>
                  </a:cubicBezTo>
                  <a:cubicBezTo>
                    <a:pt x="2437" y="166"/>
                    <a:pt x="2447" y="171"/>
                    <a:pt x="2449" y="172"/>
                  </a:cubicBezTo>
                  <a:close/>
                  <a:moveTo>
                    <a:pt x="1709" y="227"/>
                  </a:moveTo>
                  <a:cubicBezTo>
                    <a:pt x="1713" y="233"/>
                    <a:pt x="1719" y="236"/>
                    <a:pt x="1726" y="237"/>
                  </a:cubicBezTo>
                  <a:cubicBezTo>
                    <a:pt x="1732" y="237"/>
                    <a:pt x="1744" y="241"/>
                    <a:pt x="1750" y="236"/>
                  </a:cubicBezTo>
                  <a:cubicBezTo>
                    <a:pt x="1741" y="231"/>
                    <a:pt x="1735" y="226"/>
                    <a:pt x="1734" y="214"/>
                  </a:cubicBezTo>
                  <a:cubicBezTo>
                    <a:pt x="1734" y="205"/>
                    <a:pt x="1743" y="197"/>
                    <a:pt x="1748" y="191"/>
                  </a:cubicBezTo>
                  <a:cubicBezTo>
                    <a:pt x="1751" y="187"/>
                    <a:pt x="1754" y="183"/>
                    <a:pt x="1757" y="179"/>
                  </a:cubicBezTo>
                  <a:cubicBezTo>
                    <a:pt x="1759" y="176"/>
                    <a:pt x="1766" y="174"/>
                    <a:pt x="1769" y="172"/>
                  </a:cubicBezTo>
                  <a:cubicBezTo>
                    <a:pt x="1776" y="167"/>
                    <a:pt x="1781" y="162"/>
                    <a:pt x="1788" y="159"/>
                  </a:cubicBezTo>
                  <a:cubicBezTo>
                    <a:pt x="1797" y="157"/>
                    <a:pt x="1807" y="154"/>
                    <a:pt x="1816" y="151"/>
                  </a:cubicBezTo>
                  <a:cubicBezTo>
                    <a:pt x="1820" y="149"/>
                    <a:pt x="1839" y="146"/>
                    <a:pt x="1839" y="138"/>
                  </a:cubicBezTo>
                  <a:cubicBezTo>
                    <a:pt x="1840" y="128"/>
                    <a:pt x="1821" y="132"/>
                    <a:pt x="1818" y="135"/>
                  </a:cubicBezTo>
                  <a:cubicBezTo>
                    <a:pt x="1811" y="141"/>
                    <a:pt x="1802" y="142"/>
                    <a:pt x="1793" y="145"/>
                  </a:cubicBezTo>
                  <a:cubicBezTo>
                    <a:pt x="1785" y="145"/>
                    <a:pt x="1779" y="146"/>
                    <a:pt x="1771" y="149"/>
                  </a:cubicBezTo>
                  <a:cubicBezTo>
                    <a:pt x="1765" y="151"/>
                    <a:pt x="1755" y="153"/>
                    <a:pt x="1750" y="157"/>
                  </a:cubicBezTo>
                  <a:cubicBezTo>
                    <a:pt x="1745" y="162"/>
                    <a:pt x="1739" y="167"/>
                    <a:pt x="1734" y="173"/>
                  </a:cubicBezTo>
                  <a:cubicBezTo>
                    <a:pt x="1730" y="177"/>
                    <a:pt x="1727" y="181"/>
                    <a:pt x="1723" y="185"/>
                  </a:cubicBezTo>
                  <a:cubicBezTo>
                    <a:pt x="1720" y="188"/>
                    <a:pt x="1722" y="190"/>
                    <a:pt x="1723" y="194"/>
                  </a:cubicBezTo>
                  <a:cubicBezTo>
                    <a:pt x="1723" y="196"/>
                    <a:pt x="1716" y="200"/>
                    <a:pt x="1714" y="201"/>
                  </a:cubicBezTo>
                  <a:cubicBezTo>
                    <a:pt x="1709" y="205"/>
                    <a:pt x="1714" y="205"/>
                    <a:pt x="1711" y="210"/>
                  </a:cubicBezTo>
                  <a:cubicBezTo>
                    <a:pt x="1710" y="213"/>
                    <a:pt x="1704" y="212"/>
                    <a:pt x="1704" y="216"/>
                  </a:cubicBezTo>
                  <a:cubicBezTo>
                    <a:pt x="1704" y="223"/>
                    <a:pt x="1704" y="223"/>
                    <a:pt x="1709" y="227"/>
                  </a:cubicBezTo>
                  <a:close/>
                  <a:moveTo>
                    <a:pt x="1725" y="69"/>
                  </a:moveTo>
                  <a:cubicBezTo>
                    <a:pt x="1717" y="66"/>
                    <a:pt x="1716" y="66"/>
                    <a:pt x="1709" y="72"/>
                  </a:cubicBezTo>
                  <a:cubicBezTo>
                    <a:pt x="1712" y="73"/>
                    <a:pt x="1716" y="73"/>
                    <a:pt x="1719" y="74"/>
                  </a:cubicBezTo>
                  <a:cubicBezTo>
                    <a:pt x="1721" y="72"/>
                    <a:pt x="1723" y="71"/>
                    <a:pt x="1725" y="69"/>
                  </a:cubicBezTo>
                  <a:close/>
                  <a:moveTo>
                    <a:pt x="1758" y="49"/>
                  </a:moveTo>
                  <a:cubicBezTo>
                    <a:pt x="1756" y="47"/>
                    <a:pt x="1754" y="45"/>
                    <a:pt x="1752" y="43"/>
                  </a:cubicBezTo>
                  <a:cubicBezTo>
                    <a:pt x="1756" y="42"/>
                    <a:pt x="1760" y="41"/>
                    <a:pt x="1764" y="40"/>
                  </a:cubicBezTo>
                  <a:cubicBezTo>
                    <a:pt x="1757" y="39"/>
                    <a:pt x="1754" y="38"/>
                    <a:pt x="1749" y="42"/>
                  </a:cubicBezTo>
                  <a:cubicBezTo>
                    <a:pt x="1744" y="45"/>
                    <a:pt x="1740" y="48"/>
                    <a:pt x="1735" y="51"/>
                  </a:cubicBezTo>
                  <a:cubicBezTo>
                    <a:pt x="1739" y="52"/>
                    <a:pt x="1743" y="52"/>
                    <a:pt x="1748" y="53"/>
                  </a:cubicBezTo>
                  <a:cubicBezTo>
                    <a:pt x="1751" y="51"/>
                    <a:pt x="1754" y="50"/>
                    <a:pt x="1758" y="49"/>
                  </a:cubicBezTo>
                  <a:close/>
                  <a:moveTo>
                    <a:pt x="1758" y="243"/>
                  </a:moveTo>
                  <a:cubicBezTo>
                    <a:pt x="1759" y="246"/>
                    <a:pt x="1769" y="255"/>
                    <a:pt x="1772" y="252"/>
                  </a:cubicBezTo>
                  <a:cubicBezTo>
                    <a:pt x="1776" y="248"/>
                    <a:pt x="1764" y="242"/>
                    <a:pt x="1762" y="241"/>
                  </a:cubicBezTo>
                  <a:cubicBezTo>
                    <a:pt x="1760" y="242"/>
                    <a:pt x="1759" y="242"/>
                    <a:pt x="1758" y="243"/>
                  </a:cubicBezTo>
                  <a:close/>
                  <a:moveTo>
                    <a:pt x="1769" y="75"/>
                  </a:moveTo>
                  <a:cubicBezTo>
                    <a:pt x="1767" y="72"/>
                    <a:pt x="1763" y="74"/>
                    <a:pt x="1761" y="75"/>
                  </a:cubicBezTo>
                  <a:cubicBezTo>
                    <a:pt x="1762" y="76"/>
                    <a:pt x="1763" y="77"/>
                    <a:pt x="1764" y="78"/>
                  </a:cubicBezTo>
                  <a:cubicBezTo>
                    <a:pt x="1766" y="77"/>
                    <a:pt x="1767" y="76"/>
                    <a:pt x="1769" y="75"/>
                  </a:cubicBezTo>
                  <a:close/>
                  <a:moveTo>
                    <a:pt x="1754" y="58"/>
                  </a:moveTo>
                  <a:cubicBezTo>
                    <a:pt x="1748" y="56"/>
                    <a:pt x="1743" y="54"/>
                    <a:pt x="1738" y="55"/>
                  </a:cubicBezTo>
                  <a:cubicBezTo>
                    <a:pt x="1730" y="55"/>
                    <a:pt x="1728" y="54"/>
                    <a:pt x="1722" y="60"/>
                  </a:cubicBezTo>
                  <a:cubicBezTo>
                    <a:pt x="1727" y="61"/>
                    <a:pt x="1732" y="63"/>
                    <a:pt x="1738" y="64"/>
                  </a:cubicBezTo>
                  <a:cubicBezTo>
                    <a:pt x="1744" y="63"/>
                    <a:pt x="1748" y="62"/>
                    <a:pt x="1754" y="58"/>
                  </a:cubicBezTo>
                  <a:close/>
                  <a:moveTo>
                    <a:pt x="1677" y="63"/>
                  </a:moveTo>
                  <a:cubicBezTo>
                    <a:pt x="1674" y="65"/>
                    <a:pt x="1670" y="68"/>
                    <a:pt x="1666" y="70"/>
                  </a:cubicBezTo>
                  <a:cubicBezTo>
                    <a:pt x="1673" y="72"/>
                    <a:pt x="1677" y="73"/>
                    <a:pt x="1684" y="73"/>
                  </a:cubicBezTo>
                  <a:cubicBezTo>
                    <a:pt x="1684" y="71"/>
                    <a:pt x="1683" y="69"/>
                    <a:pt x="1683" y="67"/>
                  </a:cubicBezTo>
                  <a:cubicBezTo>
                    <a:pt x="1690" y="65"/>
                    <a:pt x="1697" y="63"/>
                    <a:pt x="1705" y="62"/>
                  </a:cubicBezTo>
                  <a:cubicBezTo>
                    <a:pt x="1701" y="59"/>
                    <a:pt x="1698" y="57"/>
                    <a:pt x="1693" y="58"/>
                  </a:cubicBezTo>
                  <a:cubicBezTo>
                    <a:pt x="1689" y="59"/>
                    <a:pt x="1684" y="61"/>
                    <a:pt x="1679" y="60"/>
                  </a:cubicBezTo>
                  <a:cubicBezTo>
                    <a:pt x="1670" y="58"/>
                    <a:pt x="1663" y="61"/>
                    <a:pt x="1653" y="64"/>
                  </a:cubicBezTo>
                  <a:cubicBezTo>
                    <a:pt x="1657" y="65"/>
                    <a:pt x="1660" y="65"/>
                    <a:pt x="1663" y="66"/>
                  </a:cubicBezTo>
                  <a:cubicBezTo>
                    <a:pt x="1668" y="65"/>
                    <a:pt x="1673" y="64"/>
                    <a:pt x="1677" y="63"/>
                  </a:cubicBezTo>
                  <a:close/>
                  <a:moveTo>
                    <a:pt x="1681" y="266"/>
                  </a:moveTo>
                  <a:cubicBezTo>
                    <a:pt x="1684" y="268"/>
                    <a:pt x="1691" y="262"/>
                    <a:pt x="1693" y="260"/>
                  </a:cubicBezTo>
                  <a:cubicBezTo>
                    <a:pt x="1690" y="257"/>
                    <a:pt x="1688" y="256"/>
                    <a:pt x="1684" y="255"/>
                  </a:cubicBezTo>
                  <a:cubicBezTo>
                    <a:pt x="1678" y="258"/>
                    <a:pt x="1676" y="261"/>
                    <a:pt x="1681" y="266"/>
                  </a:cubicBezTo>
                  <a:close/>
                  <a:moveTo>
                    <a:pt x="1471" y="245"/>
                  </a:moveTo>
                  <a:cubicBezTo>
                    <a:pt x="1479" y="244"/>
                    <a:pt x="1483" y="242"/>
                    <a:pt x="1489" y="236"/>
                  </a:cubicBezTo>
                  <a:cubicBezTo>
                    <a:pt x="1485" y="236"/>
                    <a:pt x="1485" y="239"/>
                    <a:pt x="1482" y="241"/>
                  </a:cubicBezTo>
                  <a:cubicBezTo>
                    <a:pt x="1480" y="242"/>
                    <a:pt x="1476" y="241"/>
                    <a:pt x="1473" y="241"/>
                  </a:cubicBezTo>
                  <a:cubicBezTo>
                    <a:pt x="1475" y="244"/>
                    <a:pt x="1473" y="245"/>
                    <a:pt x="1471" y="245"/>
                  </a:cubicBezTo>
                  <a:close/>
                  <a:moveTo>
                    <a:pt x="435" y="107"/>
                  </a:moveTo>
                  <a:cubicBezTo>
                    <a:pt x="439" y="109"/>
                    <a:pt x="438" y="106"/>
                    <a:pt x="441" y="106"/>
                  </a:cubicBezTo>
                  <a:cubicBezTo>
                    <a:pt x="444" y="106"/>
                    <a:pt x="458" y="111"/>
                    <a:pt x="456" y="104"/>
                  </a:cubicBezTo>
                  <a:cubicBezTo>
                    <a:pt x="455" y="99"/>
                    <a:pt x="444" y="100"/>
                    <a:pt x="441" y="101"/>
                  </a:cubicBezTo>
                  <a:cubicBezTo>
                    <a:pt x="436" y="102"/>
                    <a:pt x="428" y="103"/>
                    <a:pt x="425" y="107"/>
                  </a:cubicBezTo>
                  <a:cubicBezTo>
                    <a:pt x="425" y="108"/>
                    <a:pt x="426" y="108"/>
                    <a:pt x="427" y="109"/>
                  </a:cubicBezTo>
                  <a:cubicBezTo>
                    <a:pt x="429" y="108"/>
                    <a:pt x="433" y="106"/>
                    <a:pt x="435" y="107"/>
                  </a:cubicBezTo>
                  <a:close/>
                  <a:moveTo>
                    <a:pt x="1758" y="66"/>
                  </a:moveTo>
                  <a:cubicBezTo>
                    <a:pt x="1756" y="66"/>
                    <a:pt x="1736" y="67"/>
                    <a:pt x="1738" y="72"/>
                  </a:cubicBezTo>
                  <a:cubicBezTo>
                    <a:pt x="1739" y="78"/>
                    <a:pt x="1753" y="74"/>
                    <a:pt x="1758" y="73"/>
                  </a:cubicBezTo>
                  <a:cubicBezTo>
                    <a:pt x="1757" y="72"/>
                    <a:pt x="1757" y="71"/>
                    <a:pt x="1756" y="70"/>
                  </a:cubicBezTo>
                  <a:cubicBezTo>
                    <a:pt x="1758" y="70"/>
                    <a:pt x="1761" y="69"/>
                    <a:pt x="1763" y="69"/>
                  </a:cubicBezTo>
                  <a:cubicBezTo>
                    <a:pt x="1761" y="68"/>
                    <a:pt x="1759" y="67"/>
                    <a:pt x="1758" y="66"/>
                  </a:cubicBezTo>
                  <a:close/>
                  <a:moveTo>
                    <a:pt x="2372" y="168"/>
                  </a:moveTo>
                  <a:cubicBezTo>
                    <a:pt x="2374" y="170"/>
                    <a:pt x="2377" y="173"/>
                    <a:pt x="2380" y="173"/>
                  </a:cubicBezTo>
                  <a:cubicBezTo>
                    <a:pt x="2386" y="172"/>
                    <a:pt x="2386" y="172"/>
                    <a:pt x="2388" y="167"/>
                  </a:cubicBezTo>
                  <a:cubicBezTo>
                    <a:pt x="2392" y="173"/>
                    <a:pt x="2398" y="168"/>
                    <a:pt x="2404" y="165"/>
                  </a:cubicBezTo>
                  <a:cubicBezTo>
                    <a:pt x="2406" y="165"/>
                    <a:pt x="2408" y="171"/>
                    <a:pt x="2410" y="170"/>
                  </a:cubicBezTo>
                  <a:cubicBezTo>
                    <a:pt x="2413" y="170"/>
                    <a:pt x="2415" y="169"/>
                    <a:pt x="2418" y="168"/>
                  </a:cubicBezTo>
                  <a:cubicBezTo>
                    <a:pt x="2417" y="167"/>
                    <a:pt x="2416" y="165"/>
                    <a:pt x="2415" y="163"/>
                  </a:cubicBezTo>
                  <a:cubicBezTo>
                    <a:pt x="2419" y="165"/>
                    <a:pt x="2420" y="166"/>
                    <a:pt x="2424" y="164"/>
                  </a:cubicBezTo>
                  <a:cubicBezTo>
                    <a:pt x="2427" y="162"/>
                    <a:pt x="2429" y="161"/>
                    <a:pt x="2431" y="158"/>
                  </a:cubicBezTo>
                  <a:cubicBezTo>
                    <a:pt x="2423" y="155"/>
                    <a:pt x="2415" y="152"/>
                    <a:pt x="2407" y="149"/>
                  </a:cubicBezTo>
                  <a:cubicBezTo>
                    <a:pt x="2405" y="148"/>
                    <a:pt x="2402" y="146"/>
                    <a:pt x="2399" y="147"/>
                  </a:cubicBezTo>
                  <a:cubicBezTo>
                    <a:pt x="2395" y="149"/>
                    <a:pt x="2397" y="151"/>
                    <a:pt x="2398" y="156"/>
                  </a:cubicBezTo>
                  <a:cubicBezTo>
                    <a:pt x="2392" y="153"/>
                    <a:pt x="2381" y="143"/>
                    <a:pt x="2376" y="147"/>
                  </a:cubicBezTo>
                  <a:cubicBezTo>
                    <a:pt x="2371" y="151"/>
                    <a:pt x="2368" y="152"/>
                    <a:pt x="2366" y="159"/>
                  </a:cubicBezTo>
                  <a:cubicBezTo>
                    <a:pt x="2365" y="163"/>
                    <a:pt x="2370" y="166"/>
                    <a:pt x="2372" y="168"/>
                  </a:cubicBezTo>
                  <a:close/>
                  <a:moveTo>
                    <a:pt x="1255" y="442"/>
                  </a:moveTo>
                  <a:cubicBezTo>
                    <a:pt x="1257" y="441"/>
                    <a:pt x="1257" y="439"/>
                    <a:pt x="1256" y="437"/>
                  </a:cubicBezTo>
                  <a:cubicBezTo>
                    <a:pt x="1255" y="438"/>
                    <a:pt x="1254" y="438"/>
                    <a:pt x="1253" y="439"/>
                  </a:cubicBezTo>
                  <a:cubicBezTo>
                    <a:pt x="1256" y="440"/>
                    <a:pt x="1254" y="440"/>
                    <a:pt x="1255" y="442"/>
                  </a:cubicBezTo>
                  <a:close/>
                  <a:moveTo>
                    <a:pt x="2402" y="194"/>
                  </a:moveTo>
                  <a:cubicBezTo>
                    <a:pt x="2408" y="198"/>
                    <a:pt x="2411" y="197"/>
                    <a:pt x="2418" y="197"/>
                  </a:cubicBezTo>
                  <a:cubicBezTo>
                    <a:pt x="2416" y="191"/>
                    <a:pt x="2416" y="191"/>
                    <a:pt x="2411" y="188"/>
                  </a:cubicBezTo>
                  <a:cubicBezTo>
                    <a:pt x="2410" y="187"/>
                    <a:pt x="2401" y="183"/>
                    <a:pt x="2401" y="183"/>
                  </a:cubicBezTo>
                  <a:cubicBezTo>
                    <a:pt x="2401" y="179"/>
                    <a:pt x="2398" y="175"/>
                    <a:pt x="2393" y="178"/>
                  </a:cubicBezTo>
                  <a:cubicBezTo>
                    <a:pt x="2387" y="182"/>
                    <a:pt x="2394" y="186"/>
                    <a:pt x="2396" y="187"/>
                  </a:cubicBezTo>
                  <a:cubicBezTo>
                    <a:pt x="2393" y="190"/>
                    <a:pt x="2390" y="192"/>
                    <a:pt x="2387" y="194"/>
                  </a:cubicBezTo>
                  <a:cubicBezTo>
                    <a:pt x="2391" y="194"/>
                    <a:pt x="2399" y="191"/>
                    <a:pt x="2402" y="194"/>
                  </a:cubicBezTo>
                  <a:close/>
                  <a:moveTo>
                    <a:pt x="1808" y="59"/>
                  </a:moveTo>
                  <a:cubicBezTo>
                    <a:pt x="1813" y="58"/>
                    <a:pt x="1811" y="56"/>
                    <a:pt x="1811" y="51"/>
                  </a:cubicBezTo>
                  <a:cubicBezTo>
                    <a:pt x="1809" y="51"/>
                    <a:pt x="1805" y="50"/>
                    <a:pt x="1804" y="51"/>
                  </a:cubicBezTo>
                  <a:cubicBezTo>
                    <a:pt x="1802" y="52"/>
                    <a:pt x="1802" y="56"/>
                    <a:pt x="1801" y="57"/>
                  </a:cubicBezTo>
                  <a:cubicBezTo>
                    <a:pt x="1797" y="59"/>
                    <a:pt x="1793" y="53"/>
                    <a:pt x="1790" y="59"/>
                  </a:cubicBezTo>
                  <a:cubicBezTo>
                    <a:pt x="1791" y="60"/>
                    <a:pt x="1792" y="62"/>
                    <a:pt x="1793" y="62"/>
                  </a:cubicBezTo>
                  <a:cubicBezTo>
                    <a:pt x="1798" y="61"/>
                    <a:pt x="1803" y="60"/>
                    <a:pt x="1808" y="59"/>
                  </a:cubicBezTo>
                  <a:close/>
                  <a:moveTo>
                    <a:pt x="1766" y="66"/>
                  </a:moveTo>
                  <a:cubicBezTo>
                    <a:pt x="1769" y="66"/>
                    <a:pt x="1770" y="65"/>
                    <a:pt x="1772" y="68"/>
                  </a:cubicBezTo>
                  <a:cubicBezTo>
                    <a:pt x="1775" y="72"/>
                    <a:pt x="1783" y="66"/>
                    <a:pt x="1786" y="63"/>
                  </a:cubicBezTo>
                  <a:cubicBezTo>
                    <a:pt x="1789" y="59"/>
                    <a:pt x="1782" y="54"/>
                    <a:pt x="1778" y="55"/>
                  </a:cubicBezTo>
                  <a:cubicBezTo>
                    <a:pt x="1773" y="56"/>
                    <a:pt x="1768" y="58"/>
                    <a:pt x="1762" y="61"/>
                  </a:cubicBezTo>
                  <a:cubicBezTo>
                    <a:pt x="1763" y="63"/>
                    <a:pt x="1763" y="66"/>
                    <a:pt x="1766" y="66"/>
                  </a:cubicBezTo>
                  <a:close/>
                  <a:moveTo>
                    <a:pt x="2074" y="112"/>
                  </a:moveTo>
                  <a:cubicBezTo>
                    <a:pt x="2079" y="118"/>
                    <a:pt x="2089" y="111"/>
                    <a:pt x="2094" y="109"/>
                  </a:cubicBezTo>
                  <a:cubicBezTo>
                    <a:pt x="2096" y="108"/>
                    <a:pt x="2099" y="111"/>
                    <a:pt x="2101" y="111"/>
                  </a:cubicBezTo>
                  <a:cubicBezTo>
                    <a:pt x="2106" y="110"/>
                    <a:pt x="2110" y="109"/>
                    <a:pt x="2115" y="109"/>
                  </a:cubicBezTo>
                  <a:cubicBezTo>
                    <a:pt x="2118" y="108"/>
                    <a:pt x="2119" y="107"/>
                    <a:pt x="2122" y="105"/>
                  </a:cubicBezTo>
                  <a:cubicBezTo>
                    <a:pt x="2124" y="103"/>
                    <a:pt x="2120" y="98"/>
                    <a:pt x="2118" y="98"/>
                  </a:cubicBezTo>
                  <a:cubicBezTo>
                    <a:pt x="2114" y="97"/>
                    <a:pt x="2113" y="96"/>
                    <a:pt x="2110" y="92"/>
                  </a:cubicBezTo>
                  <a:cubicBezTo>
                    <a:pt x="2109" y="90"/>
                    <a:pt x="2103" y="92"/>
                    <a:pt x="2101" y="92"/>
                  </a:cubicBezTo>
                  <a:cubicBezTo>
                    <a:pt x="2102" y="91"/>
                    <a:pt x="2104" y="90"/>
                    <a:pt x="2105" y="89"/>
                  </a:cubicBezTo>
                  <a:cubicBezTo>
                    <a:pt x="2099" y="86"/>
                    <a:pt x="2094" y="86"/>
                    <a:pt x="2090" y="91"/>
                  </a:cubicBezTo>
                  <a:cubicBezTo>
                    <a:pt x="2085" y="96"/>
                    <a:pt x="2082" y="102"/>
                    <a:pt x="2078" y="108"/>
                  </a:cubicBezTo>
                  <a:cubicBezTo>
                    <a:pt x="2077" y="109"/>
                    <a:pt x="2076" y="111"/>
                    <a:pt x="2074" y="112"/>
                  </a:cubicBezTo>
                  <a:close/>
                  <a:moveTo>
                    <a:pt x="2016" y="82"/>
                  </a:moveTo>
                  <a:cubicBezTo>
                    <a:pt x="2020" y="82"/>
                    <a:pt x="2029" y="79"/>
                    <a:pt x="2032" y="83"/>
                  </a:cubicBezTo>
                  <a:cubicBezTo>
                    <a:pt x="2036" y="88"/>
                    <a:pt x="2038" y="95"/>
                    <a:pt x="2044" y="94"/>
                  </a:cubicBezTo>
                  <a:cubicBezTo>
                    <a:pt x="2052" y="94"/>
                    <a:pt x="2056" y="93"/>
                    <a:pt x="2063" y="96"/>
                  </a:cubicBezTo>
                  <a:cubicBezTo>
                    <a:pt x="2069" y="98"/>
                    <a:pt x="2072" y="97"/>
                    <a:pt x="2078" y="95"/>
                  </a:cubicBezTo>
                  <a:cubicBezTo>
                    <a:pt x="2078" y="93"/>
                    <a:pt x="2076" y="89"/>
                    <a:pt x="2076" y="86"/>
                  </a:cubicBezTo>
                  <a:cubicBezTo>
                    <a:pt x="2077" y="84"/>
                    <a:pt x="2080" y="80"/>
                    <a:pt x="2077" y="79"/>
                  </a:cubicBezTo>
                  <a:cubicBezTo>
                    <a:pt x="2071" y="75"/>
                    <a:pt x="2068" y="78"/>
                    <a:pt x="2062" y="81"/>
                  </a:cubicBezTo>
                  <a:cubicBezTo>
                    <a:pt x="2064" y="78"/>
                    <a:pt x="2066" y="76"/>
                    <a:pt x="2068" y="74"/>
                  </a:cubicBezTo>
                  <a:cubicBezTo>
                    <a:pt x="2065" y="73"/>
                    <a:pt x="2058" y="73"/>
                    <a:pt x="2057" y="70"/>
                  </a:cubicBezTo>
                  <a:cubicBezTo>
                    <a:pt x="2056" y="62"/>
                    <a:pt x="2056" y="63"/>
                    <a:pt x="2062" y="61"/>
                  </a:cubicBezTo>
                  <a:cubicBezTo>
                    <a:pt x="2058" y="58"/>
                    <a:pt x="2050" y="49"/>
                    <a:pt x="2045" y="49"/>
                  </a:cubicBezTo>
                  <a:cubicBezTo>
                    <a:pt x="2039" y="49"/>
                    <a:pt x="2043" y="52"/>
                    <a:pt x="2040" y="54"/>
                  </a:cubicBezTo>
                  <a:cubicBezTo>
                    <a:pt x="2036" y="55"/>
                    <a:pt x="2032" y="56"/>
                    <a:pt x="2028" y="57"/>
                  </a:cubicBezTo>
                  <a:cubicBezTo>
                    <a:pt x="2023" y="59"/>
                    <a:pt x="2024" y="60"/>
                    <a:pt x="2023" y="65"/>
                  </a:cubicBezTo>
                  <a:cubicBezTo>
                    <a:pt x="2022" y="67"/>
                    <a:pt x="2015" y="67"/>
                    <a:pt x="2014" y="68"/>
                  </a:cubicBezTo>
                  <a:cubicBezTo>
                    <a:pt x="2012" y="68"/>
                    <a:pt x="2010" y="75"/>
                    <a:pt x="2009" y="77"/>
                  </a:cubicBezTo>
                  <a:cubicBezTo>
                    <a:pt x="2009" y="78"/>
                    <a:pt x="2015" y="82"/>
                    <a:pt x="2016" y="82"/>
                  </a:cubicBezTo>
                  <a:close/>
                  <a:moveTo>
                    <a:pt x="2700" y="234"/>
                  </a:moveTo>
                  <a:cubicBezTo>
                    <a:pt x="2702" y="234"/>
                    <a:pt x="2703" y="235"/>
                    <a:pt x="2705" y="235"/>
                  </a:cubicBezTo>
                  <a:cubicBezTo>
                    <a:pt x="2712" y="233"/>
                    <a:pt x="2717" y="234"/>
                    <a:pt x="2722" y="228"/>
                  </a:cubicBezTo>
                  <a:cubicBezTo>
                    <a:pt x="2719" y="226"/>
                    <a:pt x="2717" y="223"/>
                    <a:pt x="2714" y="223"/>
                  </a:cubicBezTo>
                  <a:cubicBezTo>
                    <a:pt x="2709" y="222"/>
                    <a:pt x="2704" y="222"/>
                    <a:pt x="2699" y="222"/>
                  </a:cubicBezTo>
                  <a:cubicBezTo>
                    <a:pt x="2696" y="222"/>
                    <a:pt x="2691" y="225"/>
                    <a:pt x="2688" y="227"/>
                  </a:cubicBezTo>
                  <a:cubicBezTo>
                    <a:pt x="2687" y="227"/>
                    <a:pt x="2690" y="236"/>
                    <a:pt x="2690" y="237"/>
                  </a:cubicBezTo>
                  <a:cubicBezTo>
                    <a:pt x="2693" y="236"/>
                    <a:pt x="2696" y="235"/>
                    <a:pt x="2700" y="234"/>
                  </a:cubicBezTo>
                  <a:close/>
                  <a:moveTo>
                    <a:pt x="1429" y="259"/>
                  </a:moveTo>
                  <a:cubicBezTo>
                    <a:pt x="1427" y="260"/>
                    <a:pt x="1423" y="260"/>
                    <a:pt x="1424" y="264"/>
                  </a:cubicBezTo>
                  <a:cubicBezTo>
                    <a:pt x="1426" y="263"/>
                    <a:pt x="1427" y="262"/>
                    <a:pt x="1429" y="260"/>
                  </a:cubicBezTo>
                  <a:cubicBezTo>
                    <a:pt x="1429" y="260"/>
                    <a:pt x="1429" y="259"/>
                    <a:pt x="1429" y="259"/>
                  </a:cubicBezTo>
                  <a:close/>
                  <a:moveTo>
                    <a:pt x="1409" y="276"/>
                  </a:moveTo>
                  <a:cubicBezTo>
                    <a:pt x="1411" y="276"/>
                    <a:pt x="1413" y="275"/>
                    <a:pt x="1414" y="273"/>
                  </a:cubicBezTo>
                  <a:cubicBezTo>
                    <a:pt x="1412" y="272"/>
                    <a:pt x="1411" y="272"/>
                    <a:pt x="1409" y="274"/>
                  </a:cubicBezTo>
                  <a:cubicBezTo>
                    <a:pt x="1409" y="274"/>
                    <a:pt x="1409" y="275"/>
                    <a:pt x="1409" y="276"/>
                  </a:cubicBezTo>
                  <a:close/>
                  <a:moveTo>
                    <a:pt x="1420" y="262"/>
                  </a:moveTo>
                  <a:cubicBezTo>
                    <a:pt x="1419" y="264"/>
                    <a:pt x="1417" y="266"/>
                    <a:pt x="1415" y="268"/>
                  </a:cubicBezTo>
                  <a:cubicBezTo>
                    <a:pt x="1417" y="268"/>
                    <a:pt x="1419" y="269"/>
                    <a:pt x="1420" y="269"/>
                  </a:cubicBezTo>
                  <a:cubicBezTo>
                    <a:pt x="1424" y="267"/>
                    <a:pt x="1423" y="265"/>
                    <a:pt x="1420" y="262"/>
                  </a:cubicBezTo>
                  <a:close/>
                  <a:moveTo>
                    <a:pt x="1279" y="401"/>
                  </a:moveTo>
                  <a:cubicBezTo>
                    <a:pt x="1281" y="401"/>
                    <a:pt x="1281" y="401"/>
                    <a:pt x="1283" y="400"/>
                  </a:cubicBezTo>
                  <a:cubicBezTo>
                    <a:pt x="1281" y="400"/>
                    <a:pt x="1281" y="399"/>
                    <a:pt x="1279" y="400"/>
                  </a:cubicBezTo>
                  <a:cubicBezTo>
                    <a:pt x="1280" y="399"/>
                    <a:pt x="1280" y="399"/>
                    <a:pt x="1281" y="399"/>
                  </a:cubicBezTo>
                  <a:cubicBezTo>
                    <a:pt x="1278" y="397"/>
                    <a:pt x="1277" y="400"/>
                    <a:pt x="1277" y="401"/>
                  </a:cubicBezTo>
                  <a:cubicBezTo>
                    <a:pt x="1278" y="401"/>
                    <a:pt x="1278" y="402"/>
                    <a:pt x="1278" y="402"/>
                  </a:cubicBezTo>
                  <a:cubicBezTo>
                    <a:pt x="1279" y="402"/>
                    <a:pt x="1279" y="401"/>
                    <a:pt x="1279" y="401"/>
                  </a:cubicBezTo>
                  <a:close/>
                  <a:moveTo>
                    <a:pt x="1482" y="240"/>
                  </a:moveTo>
                  <a:cubicBezTo>
                    <a:pt x="1483" y="238"/>
                    <a:pt x="1485" y="237"/>
                    <a:pt x="1486" y="235"/>
                  </a:cubicBezTo>
                  <a:cubicBezTo>
                    <a:pt x="1483" y="236"/>
                    <a:pt x="1483" y="238"/>
                    <a:pt x="1480" y="237"/>
                  </a:cubicBezTo>
                  <a:cubicBezTo>
                    <a:pt x="1478" y="236"/>
                    <a:pt x="1476" y="236"/>
                    <a:pt x="1474" y="236"/>
                  </a:cubicBezTo>
                  <a:cubicBezTo>
                    <a:pt x="1475" y="241"/>
                    <a:pt x="1478" y="240"/>
                    <a:pt x="1482" y="240"/>
                  </a:cubicBezTo>
                  <a:close/>
                  <a:moveTo>
                    <a:pt x="1257" y="439"/>
                  </a:moveTo>
                  <a:cubicBezTo>
                    <a:pt x="1258" y="438"/>
                    <a:pt x="1259" y="437"/>
                    <a:pt x="1259" y="435"/>
                  </a:cubicBezTo>
                  <a:cubicBezTo>
                    <a:pt x="1258" y="435"/>
                    <a:pt x="1256" y="436"/>
                    <a:pt x="1257" y="439"/>
                  </a:cubicBezTo>
                  <a:close/>
                  <a:moveTo>
                    <a:pt x="1421" y="270"/>
                  </a:moveTo>
                  <a:cubicBezTo>
                    <a:pt x="1418" y="270"/>
                    <a:pt x="1415" y="269"/>
                    <a:pt x="1415" y="274"/>
                  </a:cubicBezTo>
                  <a:cubicBezTo>
                    <a:pt x="1417" y="273"/>
                    <a:pt x="1419" y="272"/>
                    <a:pt x="1421" y="270"/>
                  </a:cubicBezTo>
                  <a:close/>
                  <a:moveTo>
                    <a:pt x="1262" y="440"/>
                  </a:moveTo>
                  <a:cubicBezTo>
                    <a:pt x="1262" y="441"/>
                    <a:pt x="1263" y="442"/>
                    <a:pt x="1264" y="443"/>
                  </a:cubicBezTo>
                  <a:cubicBezTo>
                    <a:pt x="1265" y="442"/>
                    <a:pt x="1264" y="440"/>
                    <a:pt x="1262" y="440"/>
                  </a:cubicBezTo>
                  <a:close/>
                  <a:moveTo>
                    <a:pt x="1260" y="420"/>
                  </a:moveTo>
                  <a:cubicBezTo>
                    <a:pt x="1260" y="420"/>
                    <a:pt x="1260" y="420"/>
                    <a:pt x="1259" y="420"/>
                  </a:cubicBezTo>
                  <a:cubicBezTo>
                    <a:pt x="1260" y="421"/>
                    <a:pt x="1260" y="421"/>
                    <a:pt x="1261" y="421"/>
                  </a:cubicBezTo>
                  <a:cubicBezTo>
                    <a:pt x="1259" y="422"/>
                    <a:pt x="1259" y="424"/>
                    <a:pt x="1258" y="426"/>
                  </a:cubicBezTo>
                  <a:cubicBezTo>
                    <a:pt x="1258" y="427"/>
                    <a:pt x="1255" y="428"/>
                    <a:pt x="1254" y="430"/>
                  </a:cubicBezTo>
                  <a:cubicBezTo>
                    <a:pt x="1258" y="430"/>
                    <a:pt x="1258" y="432"/>
                    <a:pt x="1255" y="432"/>
                  </a:cubicBezTo>
                  <a:cubicBezTo>
                    <a:pt x="1257" y="434"/>
                    <a:pt x="1262" y="432"/>
                    <a:pt x="1257" y="429"/>
                  </a:cubicBezTo>
                  <a:cubicBezTo>
                    <a:pt x="1260" y="431"/>
                    <a:pt x="1262" y="429"/>
                    <a:pt x="1264" y="427"/>
                  </a:cubicBezTo>
                  <a:cubicBezTo>
                    <a:pt x="1264" y="427"/>
                    <a:pt x="1264" y="427"/>
                    <a:pt x="1264" y="428"/>
                  </a:cubicBezTo>
                  <a:cubicBezTo>
                    <a:pt x="1261" y="429"/>
                    <a:pt x="1261" y="433"/>
                    <a:pt x="1260" y="436"/>
                  </a:cubicBezTo>
                  <a:cubicBezTo>
                    <a:pt x="1259" y="439"/>
                    <a:pt x="1261" y="439"/>
                    <a:pt x="1260" y="442"/>
                  </a:cubicBezTo>
                  <a:cubicBezTo>
                    <a:pt x="1259" y="443"/>
                    <a:pt x="1258" y="444"/>
                    <a:pt x="1259" y="445"/>
                  </a:cubicBezTo>
                  <a:cubicBezTo>
                    <a:pt x="1262" y="447"/>
                    <a:pt x="1261" y="442"/>
                    <a:pt x="1261" y="440"/>
                  </a:cubicBezTo>
                  <a:cubicBezTo>
                    <a:pt x="1262" y="438"/>
                    <a:pt x="1261" y="435"/>
                    <a:pt x="1265" y="433"/>
                  </a:cubicBezTo>
                  <a:cubicBezTo>
                    <a:pt x="1261" y="436"/>
                    <a:pt x="1264" y="440"/>
                    <a:pt x="1267" y="434"/>
                  </a:cubicBezTo>
                  <a:cubicBezTo>
                    <a:pt x="1267" y="435"/>
                    <a:pt x="1267" y="436"/>
                    <a:pt x="1268" y="437"/>
                  </a:cubicBezTo>
                  <a:cubicBezTo>
                    <a:pt x="1265" y="437"/>
                    <a:pt x="1266" y="438"/>
                    <a:pt x="1266" y="440"/>
                  </a:cubicBezTo>
                  <a:cubicBezTo>
                    <a:pt x="1267" y="443"/>
                    <a:pt x="1267" y="442"/>
                    <a:pt x="1266" y="446"/>
                  </a:cubicBezTo>
                  <a:cubicBezTo>
                    <a:pt x="1265" y="449"/>
                    <a:pt x="1262" y="450"/>
                    <a:pt x="1266" y="453"/>
                  </a:cubicBezTo>
                  <a:cubicBezTo>
                    <a:pt x="1266" y="452"/>
                    <a:pt x="1266" y="451"/>
                    <a:pt x="1266" y="450"/>
                  </a:cubicBezTo>
                  <a:cubicBezTo>
                    <a:pt x="1268" y="451"/>
                    <a:pt x="1271" y="453"/>
                    <a:pt x="1269" y="450"/>
                  </a:cubicBezTo>
                  <a:cubicBezTo>
                    <a:pt x="1272" y="452"/>
                    <a:pt x="1276" y="448"/>
                    <a:pt x="1280" y="449"/>
                  </a:cubicBezTo>
                  <a:cubicBezTo>
                    <a:pt x="1273" y="450"/>
                    <a:pt x="1277" y="461"/>
                    <a:pt x="1281" y="458"/>
                  </a:cubicBezTo>
                  <a:cubicBezTo>
                    <a:pt x="1279" y="461"/>
                    <a:pt x="1280" y="467"/>
                    <a:pt x="1282" y="468"/>
                  </a:cubicBezTo>
                  <a:cubicBezTo>
                    <a:pt x="1281" y="469"/>
                    <a:pt x="1281" y="469"/>
                    <a:pt x="1281" y="469"/>
                  </a:cubicBezTo>
                  <a:cubicBezTo>
                    <a:pt x="1280" y="467"/>
                    <a:pt x="1280" y="468"/>
                    <a:pt x="1279" y="467"/>
                  </a:cubicBezTo>
                  <a:cubicBezTo>
                    <a:pt x="1279" y="468"/>
                    <a:pt x="1279" y="468"/>
                    <a:pt x="1279" y="469"/>
                  </a:cubicBezTo>
                  <a:cubicBezTo>
                    <a:pt x="1277" y="469"/>
                    <a:pt x="1274" y="467"/>
                    <a:pt x="1272" y="469"/>
                  </a:cubicBezTo>
                  <a:cubicBezTo>
                    <a:pt x="1272" y="467"/>
                    <a:pt x="1270" y="467"/>
                    <a:pt x="1268" y="467"/>
                  </a:cubicBezTo>
                  <a:cubicBezTo>
                    <a:pt x="1271" y="470"/>
                    <a:pt x="1269" y="472"/>
                    <a:pt x="1267" y="474"/>
                  </a:cubicBezTo>
                  <a:cubicBezTo>
                    <a:pt x="1268" y="474"/>
                    <a:pt x="1270" y="473"/>
                    <a:pt x="1272" y="473"/>
                  </a:cubicBezTo>
                  <a:cubicBezTo>
                    <a:pt x="1271" y="476"/>
                    <a:pt x="1274" y="477"/>
                    <a:pt x="1271" y="481"/>
                  </a:cubicBezTo>
                  <a:cubicBezTo>
                    <a:pt x="1270" y="482"/>
                    <a:pt x="1265" y="483"/>
                    <a:pt x="1263" y="484"/>
                  </a:cubicBezTo>
                  <a:cubicBezTo>
                    <a:pt x="1263" y="485"/>
                    <a:pt x="1263" y="487"/>
                    <a:pt x="1263" y="486"/>
                  </a:cubicBezTo>
                  <a:cubicBezTo>
                    <a:pt x="1265" y="490"/>
                    <a:pt x="1268" y="485"/>
                    <a:pt x="1272" y="487"/>
                  </a:cubicBezTo>
                  <a:cubicBezTo>
                    <a:pt x="1271" y="487"/>
                    <a:pt x="1271" y="488"/>
                    <a:pt x="1270" y="488"/>
                  </a:cubicBezTo>
                  <a:cubicBezTo>
                    <a:pt x="1272" y="488"/>
                    <a:pt x="1276" y="490"/>
                    <a:pt x="1276" y="490"/>
                  </a:cubicBezTo>
                  <a:cubicBezTo>
                    <a:pt x="1279" y="489"/>
                    <a:pt x="1281" y="488"/>
                    <a:pt x="1284" y="487"/>
                  </a:cubicBezTo>
                  <a:cubicBezTo>
                    <a:pt x="1282" y="489"/>
                    <a:pt x="1281" y="491"/>
                    <a:pt x="1280" y="493"/>
                  </a:cubicBezTo>
                  <a:cubicBezTo>
                    <a:pt x="1275" y="492"/>
                    <a:pt x="1270" y="490"/>
                    <a:pt x="1269" y="496"/>
                  </a:cubicBezTo>
                  <a:cubicBezTo>
                    <a:pt x="1268" y="500"/>
                    <a:pt x="1262" y="502"/>
                    <a:pt x="1260" y="505"/>
                  </a:cubicBezTo>
                  <a:cubicBezTo>
                    <a:pt x="1264" y="508"/>
                    <a:pt x="1269" y="499"/>
                    <a:pt x="1275" y="504"/>
                  </a:cubicBezTo>
                  <a:cubicBezTo>
                    <a:pt x="1278" y="495"/>
                    <a:pt x="1280" y="502"/>
                    <a:pt x="1286" y="499"/>
                  </a:cubicBezTo>
                  <a:cubicBezTo>
                    <a:pt x="1288" y="498"/>
                    <a:pt x="1291" y="495"/>
                    <a:pt x="1293" y="495"/>
                  </a:cubicBezTo>
                  <a:cubicBezTo>
                    <a:pt x="1296" y="496"/>
                    <a:pt x="1297" y="498"/>
                    <a:pt x="1299" y="498"/>
                  </a:cubicBezTo>
                  <a:cubicBezTo>
                    <a:pt x="1305" y="496"/>
                    <a:pt x="1308" y="497"/>
                    <a:pt x="1313" y="494"/>
                  </a:cubicBezTo>
                  <a:cubicBezTo>
                    <a:pt x="1320" y="492"/>
                    <a:pt x="1310" y="489"/>
                    <a:pt x="1308" y="489"/>
                  </a:cubicBezTo>
                  <a:cubicBezTo>
                    <a:pt x="1313" y="485"/>
                    <a:pt x="1316" y="483"/>
                    <a:pt x="1317" y="476"/>
                  </a:cubicBezTo>
                  <a:cubicBezTo>
                    <a:pt x="1318" y="469"/>
                    <a:pt x="1306" y="474"/>
                    <a:pt x="1305" y="473"/>
                  </a:cubicBezTo>
                  <a:cubicBezTo>
                    <a:pt x="1309" y="469"/>
                    <a:pt x="1302" y="463"/>
                    <a:pt x="1299" y="463"/>
                  </a:cubicBezTo>
                  <a:cubicBezTo>
                    <a:pt x="1301" y="463"/>
                    <a:pt x="1303" y="463"/>
                    <a:pt x="1304" y="465"/>
                  </a:cubicBezTo>
                  <a:cubicBezTo>
                    <a:pt x="1303" y="456"/>
                    <a:pt x="1295" y="455"/>
                    <a:pt x="1293" y="448"/>
                  </a:cubicBezTo>
                  <a:cubicBezTo>
                    <a:pt x="1290" y="438"/>
                    <a:pt x="1286" y="437"/>
                    <a:pt x="1277" y="436"/>
                  </a:cubicBezTo>
                  <a:cubicBezTo>
                    <a:pt x="1279" y="434"/>
                    <a:pt x="1281" y="433"/>
                    <a:pt x="1283" y="434"/>
                  </a:cubicBezTo>
                  <a:cubicBezTo>
                    <a:pt x="1280" y="428"/>
                    <a:pt x="1292" y="422"/>
                    <a:pt x="1289" y="417"/>
                  </a:cubicBezTo>
                  <a:cubicBezTo>
                    <a:pt x="1287" y="414"/>
                    <a:pt x="1273" y="415"/>
                    <a:pt x="1271" y="419"/>
                  </a:cubicBezTo>
                  <a:cubicBezTo>
                    <a:pt x="1271" y="418"/>
                    <a:pt x="1271" y="418"/>
                    <a:pt x="1271" y="418"/>
                  </a:cubicBezTo>
                  <a:cubicBezTo>
                    <a:pt x="1272" y="417"/>
                    <a:pt x="1272" y="415"/>
                    <a:pt x="1273" y="415"/>
                  </a:cubicBezTo>
                  <a:cubicBezTo>
                    <a:pt x="1272" y="414"/>
                    <a:pt x="1271" y="414"/>
                    <a:pt x="1270" y="413"/>
                  </a:cubicBezTo>
                  <a:cubicBezTo>
                    <a:pt x="1271" y="414"/>
                    <a:pt x="1271" y="413"/>
                    <a:pt x="1272" y="414"/>
                  </a:cubicBezTo>
                  <a:cubicBezTo>
                    <a:pt x="1273" y="410"/>
                    <a:pt x="1279" y="409"/>
                    <a:pt x="1280" y="404"/>
                  </a:cubicBezTo>
                  <a:cubicBezTo>
                    <a:pt x="1277" y="403"/>
                    <a:pt x="1272" y="404"/>
                    <a:pt x="1269" y="406"/>
                  </a:cubicBezTo>
                  <a:cubicBezTo>
                    <a:pt x="1268" y="405"/>
                    <a:pt x="1269" y="405"/>
                    <a:pt x="1267" y="406"/>
                  </a:cubicBezTo>
                  <a:cubicBezTo>
                    <a:pt x="1266" y="403"/>
                    <a:pt x="1263" y="406"/>
                    <a:pt x="1265" y="409"/>
                  </a:cubicBezTo>
                  <a:cubicBezTo>
                    <a:pt x="1264" y="409"/>
                    <a:pt x="1263" y="409"/>
                    <a:pt x="1262" y="409"/>
                  </a:cubicBezTo>
                  <a:cubicBezTo>
                    <a:pt x="1262" y="410"/>
                    <a:pt x="1262" y="410"/>
                    <a:pt x="1261" y="411"/>
                  </a:cubicBezTo>
                  <a:cubicBezTo>
                    <a:pt x="1263" y="412"/>
                    <a:pt x="1263" y="413"/>
                    <a:pt x="1264" y="414"/>
                  </a:cubicBezTo>
                  <a:cubicBezTo>
                    <a:pt x="1263" y="413"/>
                    <a:pt x="1261" y="413"/>
                    <a:pt x="1259" y="414"/>
                  </a:cubicBezTo>
                  <a:cubicBezTo>
                    <a:pt x="1260" y="415"/>
                    <a:pt x="1260" y="417"/>
                    <a:pt x="1260" y="418"/>
                  </a:cubicBezTo>
                  <a:cubicBezTo>
                    <a:pt x="1260" y="418"/>
                    <a:pt x="1259" y="418"/>
                    <a:pt x="1258" y="417"/>
                  </a:cubicBezTo>
                  <a:cubicBezTo>
                    <a:pt x="1258" y="419"/>
                    <a:pt x="1259" y="419"/>
                    <a:pt x="1260" y="420"/>
                  </a:cubicBezTo>
                  <a:close/>
                  <a:moveTo>
                    <a:pt x="1270" y="455"/>
                  </a:moveTo>
                  <a:cubicBezTo>
                    <a:pt x="1268" y="456"/>
                    <a:pt x="1267" y="457"/>
                    <a:pt x="1267" y="459"/>
                  </a:cubicBezTo>
                  <a:cubicBezTo>
                    <a:pt x="1267" y="459"/>
                    <a:pt x="1268" y="460"/>
                    <a:pt x="1268" y="460"/>
                  </a:cubicBezTo>
                  <a:cubicBezTo>
                    <a:pt x="1270" y="458"/>
                    <a:pt x="1271" y="457"/>
                    <a:pt x="1270" y="455"/>
                  </a:cubicBezTo>
                  <a:close/>
                  <a:moveTo>
                    <a:pt x="1434" y="268"/>
                  </a:moveTo>
                  <a:cubicBezTo>
                    <a:pt x="1437" y="264"/>
                    <a:pt x="1440" y="261"/>
                    <a:pt x="1443" y="258"/>
                  </a:cubicBezTo>
                  <a:cubicBezTo>
                    <a:pt x="1440" y="260"/>
                    <a:pt x="1438" y="262"/>
                    <a:pt x="1436" y="263"/>
                  </a:cubicBezTo>
                  <a:cubicBezTo>
                    <a:pt x="1434" y="263"/>
                    <a:pt x="1433" y="265"/>
                    <a:pt x="1434" y="268"/>
                  </a:cubicBezTo>
                  <a:close/>
                  <a:moveTo>
                    <a:pt x="1449" y="249"/>
                  </a:moveTo>
                  <a:cubicBezTo>
                    <a:pt x="1448" y="251"/>
                    <a:pt x="1446" y="252"/>
                    <a:pt x="1444" y="254"/>
                  </a:cubicBezTo>
                  <a:cubicBezTo>
                    <a:pt x="1446" y="254"/>
                    <a:pt x="1448" y="254"/>
                    <a:pt x="1449" y="254"/>
                  </a:cubicBezTo>
                  <a:cubicBezTo>
                    <a:pt x="1451" y="252"/>
                    <a:pt x="1453" y="250"/>
                    <a:pt x="1449" y="249"/>
                  </a:cubicBezTo>
                  <a:close/>
                  <a:moveTo>
                    <a:pt x="1439" y="254"/>
                  </a:moveTo>
                  <a:cubicBezTo>
                    <a:pt x="1435" y="256"/>
                    <a:pt x="1435" y="255"/>
                    <a:pt x="1435" y="259"/>
                  </a:cubicBezTo>
                  <a:cubicBezTo>
                    <a:pt x="1434" y="265"/>
                    <a:pt x="1443" y="257"/>
                    <a:pt x="1445" y="256"/>
                  </a:cubicBezTo>
                  <a:cubicBezTo>
                    <a:pt x="1443" y="253"/>
                    <a:pt x="1441" y="254"/>
                    <a:pt x="1439" y="254"/>
                  </a:cubicBezTo>
                  <a:close/>
                  <a:moveTo>
                    <a:pt x="1457" y="247"/>
                  </a:moveTo>
                  <a:cubicBezTo>
                    <a:pt x="1454" y="246"/>
                    <a:pt x="1451" y="246"/>
                    <a:pt x="1450" y="249"/>
                  </a:cubicBezTo>
                  <a:cubicBezTo>
                    <a:pt x="1451" y="249"/>
                    <a:pt x="1452" y="250"/>
                    <a:pt x="1453" y="250"/>
                  </a:cubicBezTo>
                  <a:cubicBezTo>
                    <a:pt x="1454" y="250"/>
                    <a:pt x="1456" y="249"/>
                    <a:pt x="1457" y="247"/>
                  </a:cubicBezTo>
                  <a:close/>
                  <a:moveTo>
                    <a:pt x="1430" y="264"/>
                  </a:moveTo>
                  <a:cubicBezTo>
                    <a:pt x="1428" y="265"/>
                    <a:pt x="1429" y="268"/>
                    <a:pt x="1427" y="269"/>
                  </a:cubicBezTo>
                  <a:cubicBezTo>
                    <a:pt x="1427" y="267"/>
                    <a:pt x="1427" y="265"/>
                    <a:pt x="1428" y="263"/>
                  </a:cubicBezTo>
                  <a:cubicBezTo>
                    <a:pt x="1425" y="263"/>
                    <a:pt x="1424" y="265"/>
                    <a:pt x="1425" y="268"/>
                  </a:cubicBezTo>
                  <a:cubicBezTo>
                    <a:pt x="1424" y="268"/>
                    <a:pt x="1423" y="268"/>
                    <a:pt x="1423" y="268"/>
                  </a:cubicBezTo>
                  <a:cubicBezTo>
                    <a:pt x="1422" y="271"/>
                    <a:pt x="1423" y="270"/>
                    <a:pt x="1421" y="272"/>
                  </a:cubicBezTo>
                  <a:cubicBezTo>
                    <a:pt x="1424" y="272"/>
                    <a:pt x="1425" y="273"/>
                    <a:pt x="1427" y="271"/>
                  </a:cubicBezTo>
                  <a:cubicBezTo>
                    <a:pt x="1429" y="269"/>
                    <a:pt x="1430" y="268"/>
                    <a:pt x="1432" y="269"/>
                  </a:cubicBezTo>
                  <a:cubicBezTo>
                    <a:pt x="1433" y="267"/>
                    <a:pt x="1433" y="262"/>
                    <a:pt x="1430" y="264"/>
                  </a:cubicBezTo>
                  <a:close/>
                  <a:moveTo>
                    <a:pt x="1423" y="275"/>
                  </a:moveTo>
                  <a:cubicBezTo>
                    <a:pt x="1423" y="279"/>
                    <a:pt x="1421" y="280"/>
                    <a:pt x="1418" y="280"/>
                  </a:cubicBezTo>
                  <a:cubicBezTo>
                    <a:pt x="1419" y="281"/>
                    <a:pt x="1419" y="281"/>
                    <a:pt x="1420" y="282"/>
                  </a:cubicBezTo>
                  <a:cubicBezTo>
                    <a:pt x="1420" y="283"/>
                    <a:pt x="1419" y="284"/>
                    <a:pt x="1419" y="285"/>
                  </a:cubicBezTo>
                  <a:cubicBezTo>
                    <a:pt x="1422" y="281"/>
                    <a:pt x="1424" y="280"/>
                    <a:pt x="1423" y="275"/>
                  </a:cubicBezTo>
                  <a:close/>
                  <a:moveTo>
                    <a:pt x="1426" y="274"/>
                  </a:moveTo>
                  <a:cubicBezTo>
                    <a:pt x="1426" y="274"/>
                    <a:pt x="1425" y="274"/>
                    <a:pt x="1424" y="274"/>
                  </a:cubicBezTo>
                  <a:cubicBezTo>
                    <a:pt x="1424" y="275"/>
                    <a:pt x="1424" y="277"/>
                    <a:pt x="1424" y="278"/>
                  </a:cubicBezTo>
                  <a:cubicBezTo>
                    <a:pt x="1427" y="275"/>
                    <a:pt x="1429" y="273"/>
                    <a:pt x="1431" y="270"/>
                  </a:cubicBezTo>
                  <a:cubicBezTo>
                    <a:pt x="1429" y="270"/>
                    <a:pt x="1427" y="272"/>
                    <a:pt x="1426" y="274"/>
                  </a:cubicBezTo>
                  <a:close/>
                  <a:moveTo>
                    <a:pt x="1462" y="249"/>
                  </a:moveTo>
                  <a:cubicBezTo>
                    <a:pt x="1459" y="246"/>
                    <a:pt x="1453" y="250"/>
                    <a:pt x="1451" y="253"/>
                  </a:cubicBezTo>
                  <a:cubicBezTo>
                    <a:pt x="1452" y="253"/>
                    <a:pt x="1454" y="252"/>
                    <a:pt x="1456" y="252"/>
                  </a:cubicBezTo>
                  <a:cubicBezTo>
                    <a:pt x="1458" y="251"/>
                    <a:pt x="1460" y="250"/>
                    <a:pt x="1462" y="249"/>
                  </a:cubicBezTo>
                  <a:close/>
                  <a:moveTo>
                    <a:pt x="1465" y="244"/>
                  </a:moveTo>
                  <a:cubicBezTo>
                    <a:pt x="1464" y="244"/>
                    <a:pt x="1463" y="244"/>
                    <a:pt x="1462" y="244"/>
                  </a:cubicBezTo>
                  <a:cubicBezTo>
                    <a:pt x="1462" y="245"/>
                    <a:pt x="1462" y="246"/>
                    <a:pt x="1462" y="247"/>
                  </a:cubicBezTo>
                  <a:cubicBezTo>
                    <a:pt x="1465" y="248"/>
                    <a:pt x="1466" y="247"/>
                    <a:pt x="1465" y="244"/>
                  </a:cubicBezTo>
                  <a:close/>
                  <a:moveTo>
                    <a:pt x="1850" y="192"/>
                  </a:moveTo>
                  <a:cubicBezTo>
                    <a:pt x="1845" y="193"/>
                    <a:pt x="1847" y="195"/>
                    <a:pt x="1846" y="200"/>
                  </a:cubicBezTo>
                  <a:cubicBezTo>
                    <a:pt x="1850" y="199"/>
                    <a:pt x="1855" y="198"/>
                    <a:pt x="1859" y="198"/>
                  </a:cubicBezTo>
                  <a:cubicBezTo>
                    <a:pt x="1858" y="193"/>
                    <a:pt x="1854" y="192"/>
                    <a:pt x="1850" y="192"/>
                  </a:cubicBezTo>
                  <a:close/>
                  <a:moveTo>
                    <a:pt x="2309" y="678"/>
                  </a:moveTo>
                  <a:cubicBezTo>
                    <a:pt x="2309" y="680"/>
                    <a:pt x="2309" y="682"/>
                    <a:pt x="2310" y="684"/>
                  </a:cubicBezTo>
                  <a:cubicBezTo>
                    <a:pt x="2315" y="685"/>
                    <a:pt x="2311" y="679"/>
                    <a:pt x="2314" y="679"/>
                  </a:cubicBezTo>
                  <a:cubicBezTo>
                    <a:pt x="2319" y="680"/>
                    <a:pt x="2316" y="685"/>
                    <a:pt x="2315" y="687"/>
                  </a:cubicBezTo>
                  <a:cubicBezTo>
                    <a:pt x="2313" y="691"/>
                    <a:pt x="2313" y="702"/>
                    <a:pt x="2319" y="698"/>
                  </a:cubicBezTo>
                  <a:cubicBezTo>
                    <a:pt x="2324" y="694"/>
                    <a:pt x="2325" y="688"/>
                    <a:pt x="2328" y="682"/>
                  </a:cubicBezTo>
                  <a:cubicBezTo>
                    <a:pt x="2329" y="680"/>
                    <a:pt x="2326" y="677"/>
                    <a:pt x="2326" y="676"/>
                  </a:cubicBezTo>
                  <a:cubicBezTo>
                    <a:pt x="2324" y="673"/>
                    <a:pt x="2322" y="676"/>
                    <a:pt x="2320" y="673"/>
                  </a:cubicBezTo>
                  <a:cubicBezTo>
                    <a:pt x="2324" y="669"/>
                    <a:pt x="2328" y="675"/>
                    <a:pt x="2330" y="667"/>
                  </a:cubicBezTo>
                  <a:cubicBezTo>
                    <a:pt x="2332" y="671"/>
                    <a:pt x="2334" y="669"/>
                    <a:pt x="2336" y="668"/>
                  </a:cubicBezTo>
                  <a:cubicBezTo>
                    <a:pt x="2338" y="667"/>
                    <a:pt x="2342" y="666"/>
                    <a:pt x="2342" y="665"/>
                  </a:cubicBezTo>
                  <a:cubicBezTo>
                    <a:pt x="2345" y="662"/>
                    <a:pt x="2351" y="664"/>
                    <a:pt x="2355" y="665"/>
                  </a:cubicBezTo>
                  <a:cubicBezTo>
                    <a:pt x="2349" y="670"/>
                    <a:pt x="2352" y="673"/>
                    <a:pt x="2357" y="677"/>
                  </a:cubicBezTo>
                  <a:cubicBezTo>
                    <a:pt x="2359" y="674"/>
                    <a:pt x="2361" y="668"/>
                    <a:pt x="2366" y="669"/>
                  </a:cubicBezTo>
                  <a:cubicBezTo>
                    <a:pt x="2363" y="666"/>
                    <a:pt x="2362" y="664"/>
                    <a:pt x="2365" y="661"/>
                  </a:cubicBezTo>
                  <a:cubicBezTo>
                    <a:pt x="2369" y="667"/>
                    <a:pt x="2376" y="665"/>
                    <a:pt x="2380" y="660"/>
                  </a:cubicBezTo>
                  <a:cubicBezTo>
                    <a:pt x="2381" y="661"/>
                    <a:pt x="2382" y="663"/>
                    <a:pt x="2382" y="665"/>
                  </a:cubicBezTo>
                  <a:cubicBezTo>
                    <a:pt x="2384" y="662"/>
                    <a:pt x="2386" y="659"/>
                    <a:pt x="2389" y="656"/>
                  </a:cubicBezTo>
                  <a:cubicBezTo>
                    <a:pt x="2388" y="658"/>
                    <a:pt x="2388" y="660"/>
                    <a:pt x="2388" y="662"/>
                  </a:cubicBezTo>
                  <a:cubicBezTo>
                    <a:pt x="2391" y="660"/>
                    <a:pt x="2392" y="657"/>
                    <a:pt x="2395" y="655"/>
                  </a:cubicBezTo>
                  <a:cubicBezTo>
                    <a:pt x="2396" y="655"/>
                    <a:pt x="2395" y="647"/>
                    <a:pt x="2395" y="645"/>
                  </a:cubicBezTo>
                  <a:cubicBezTo>
                    <a:pt x="2396" y="641"/>
                    <a:pt x="2398" y="641"/>
                    <a:pt x="2398" y="636"/>
                  </a:cubicBezTo>
                  <a:cubicBezTo>
                    <a:pt x="2398" y="632"/>
                    <a:pt x="2397" y="627"/>
                    <a:pt x="2402" y="629"/>
                  </a:cubicBezTo>
                  <a:cubicBezTo>
                    <a:pt x="2402" y="626"/>
                    <a:pt x="2401" y="624"/>
                    <a:pt x="2403" y="622"/>
                  </a:cubicBezTo>
                  <a:cubicBezTo>
                    <a:pt x="2406" y="620"/>
                    <a:pt x="2405" y="616"/>
                    <a:pt x="2405" y="613"/>
                  </a:cubicBezTo>
                  <a:cubicBezTo>
                    <a:pt x="2405" y="610"/>
                    <a:pt x="2403" y="607"/>
                    <a:pt x="2402" y="605"/>
                  </a:cubicBezTo>
                  <a:cubicBezTo>
                    <a:pt x="2400" y="602"/>
                    <a:pt x="2402" y="600"/>
                    <a:pt x="2402" y="597"/>
                  </a:cubicBezTo>
                  <a:cubicBezTo>
                    <a:pt x="2398" y="595"/>
                    <a:pt x="2396" y="598"/>
                    <a:pt x="2397" y="603"/>
                  </a:cubicBezTo>
                  <a:cubicBezTo>
                    <a:pt x="2394" y="594"/>
                    <a:pt x="2389" y="606"/>
                    <a:pt x="2388" y="609"/>
                  </a:cubicBezTo>
                  <a:cubicBezTo>
                    <a:pt x="2387" y="612"/>
                    <a:pt x="2390" y="613"/>
                    <a:pt x="2390" y="615"/>
                  </a:cubicBezTo>
                  <a:cubicBezTo>
                    <a:pt x="2389" y="619"/>
                    <a:pt x="2388" y="622"/>
                    <a:pt x="2386" y="626"/>
                  </a:cubicBezTo>
                  <a:cubicBezTo>
                    <a:pt x="2385" y="631"/>
                    <a:pt x="2381" y="636"/>
                    <a:pt x="2377" y="639"/>
                  </a:cubicBezTo>
                  <a:cubicBezTo>
                    <a:pt x="2374" y="640"/>
                    <a:pt x="2372" y="642"/>
                    <a:pt x="2368" y="642"/>
                  </a:cubicBezTo>
                  <a:cubicBezTo>
                    <a:pt x="2366" y="642"/>
                    <a:pt x="2369" y="637"/>
                    <a:pt x="2370" y="636"/>
                  </a:cubicBezTo>
                  <a:cubicBezTo>
                    <a:pt x="2366" y="637"/>
                    <a:pt x="2364" y="637"/>
                    <a:pt x="2364" y="642"/>
                  </a:cubicBezTo>
                  <a:cubicBezTo>
                    <a:pt x="2364" y="644"/>
                    <a:pt x="2360" y="647"/>
                    <a:pt x="2359" y="649"/>
                  </a:cubicBezTo>
                  <a:cubicBezTo>
                    <a:pt x="2357" y="652"/>
                    <a:pt x="2360" y="654"/>
                    <a:pt x="2357" y="655"/>
                  </a:cubicBezTo>
                  <a:cubicBezTo>
                    <a:pt x="2352" y="657"/>
                    <a:pt x="2354" y="653"/>
                    <a:pt x="2351" y="654"/>
                  </a:cubicBezTo>
                  <a:cubicBezTo>
                    <a:pt x="2346" y="654"/>
                    <a:pt x="2336" y="653"/>
                    <a:pt x="2333" y="658"/>
                  </a:cubicBezTo>
                  <a:cubicBezTo>
                    <a:pt x="2330" y="663"/>
                    <a:pt x="2325" y="666"/>
                    <a:pt x="2319" y="666"/>
                  </a:cubicBezTo>
                  <a:cubicBezTo>
                    <a:pt x="2321" y="673"/>
                    <a:pt x="2313" y="675"/>
                    <a:pt x="2309" y="678"/>
                  </a:cubicBezTo>
                  <a:close/>
                  <a:moveTo>
                    <a:pt x="2301" y="950"/>
                  </a:moveTo>
                  <a:cubicBezTo>
                    <a:pt x="2299" y="952"/>
                    <a:pt x="2295" y="955"/>
                    <a:pt x="2294" y="958"/>
                  </a:cubicBezTo>
                  <a:cubicBezTo>
                    <a:pt x="2291" y="962"/>
                    <a:pt x="2293" y="962"/>
                    <a:pt x="2293" y="966"/>
                  </a:cubicBezTo>
                  <a:cubicBezTo>
                    <a:pt x="2294" y="969"/>
                    <a:pt x="2294" y="972"/>
                    <a:pt x="2294" y="975"/>
                  </a:cubicBezTo>
                  <a:cubicBezTo>
                    <a:pt x="2294" y="977"/>
                    <a:pt x="2298" y="980"/>
                    <a:pt x="2300" y="981"/>
                  </a:cubicBezTo>
                  <a:cubicBezTo>
                    <a:pt x="2299" y="977"/>
                    <a:pt x="2298" y="969"/>
                    <a:pt x="2304" y="971"/>
                  </a:cubicBezTo>
                  <a:cubicBezTo>
                    <a:pt x="2303" y="971"/>
                    <a:pt x="2297" y="966"/>
                    <a:pt x="2300" y="965"/>
                  </a:cubicBezTo>
                  <a:cubicBezTo>
                    <a:pt x="2303" y="964"/>
                    <a:pt x="2304" y="960"/>
                    <a:pt x="2300" y="959"/>
                  </a:cubicBezTo>
                  <a:cubicBezTo>
                    <a:pt x="2300" y="958"/>
                    <a:pt x="2301" y="956"/>
                    <a:pt x="2302" y="955"/>
                  </a:cubicBezTo>
                  <a:cubicBezTo>
                    <a:pt x="2302" y="954"/>
                    <a:pt x="2301" y="952"/>
                    <a:pt x="2301" y="950"/>
                  </a:cubicBezTo>
                  <a:close/>
                  <a:moveTo>
                    <a:pt x="2475" y="1179"/>
                  </a:moveTo>
                  <a:cubicBezTo>
                    <a:pt x="2470" y="1175"/>
                    <a:pt x="2476" y="1170"/>
                    <a:pt x="2469" y="1167"/>
                  </a:cubicBezTo>
                  <a:cubicBezTo>
                    <a:pt x="2468" y="1167"/>
                    <a:pt x="2465" y="1172"/>
                    <a:pt x="2464" y="1169"/>
                  </a:cubicBezTo>
                  <a:cubicBezTo>
                    <a:pt x="2463" y="1166"/>
                    <a:pt x="2462" y="1162"/>
                    <a:pt x="2461" y="1159"/>
                  </a:cubicBezTo>
                  <a:cubicBezTo>
                    <a:pt x="2459" y="1153"/>
                    <a:pt x="2459" y="1150"/>
                    <a:pt x="2454" y="1147"/>
                  </a:cubicBezTo>
                  <a:cubicBezTo>
                    <a:pt x="2452" y="1145"/>
                    <a:pt x="2438" y="1139"/>
                    <a:pt x="2438" y="1137"/>
                  </a:cubicBezTo>
                  <a:cubicBezTo>
                    <a:pt x="2438" y="1131"/>
                    <a:pt x="2439" y="1124"/>
                    <a:pt x="2436" y="1120"/>
                  </a:cubicBezTo>
                  <a:cubicBezTo>
                    <a:pt x="2430" y="1114"/>
                    <a:pt x="2431" y="1111"/>
                    <a:pt x="2430" y="1103"/>
                  </a:cubicBezTo>
                  <a:cubicBezTo>
                    <a:pt x="2430" y="1098"/>
                    <a:pt x="2423" y="1095"/>
                    <a:pt x="2420" y="1098"/>
                  </a:cubicBezTo>
                  <a:cubicBezTo>
                    <a:pt x="2418" y="1085"/>
                    <a:pt x="2414" y="1076"/>
                    <a:pt x="2410" y="1065"/>
                  </a:cubicBezTo>
                  <a:cubicBezTo>
                    <a:pt x="2404" y="1066"/>
                    <a:pt x="2403" y="1077"/>
                    <a:pt x="2402" y="1082"/>
                  </a:cubicBezTo>
                  <a:cubicBezTo>
                    <a:pt x="2400" y="1088"/>
                    <a:pt x="2402" y="1094"/>
                    <a:pt x="2402" y="1100"/>
                  </a:cubicBezTo>
                  <a:cubicBezTo>
                    <a:pt x="2402" y="1107"/>
                    <a:pt x="2398" y="1130"/>
                    <a:pt x="2388" y="1126"/>
                  </a:cubicBezTo>
                  <a:cubicBezTo>
                    <a:pt x="2385" y="1125"/>
                    <a:pt x="2382" y="1119"/>
                    <a:pt x="2378" y="1117"/>
                  </a:cubicBezTo>
                  <a:cubicBezTo>
                    <a:pt x="2372" y="1113"/>
                    <a:pt x="2365" y="1109"/>
                    <a:pt x="2359" y="1105"/>
                  </a:cubicBezTo>
                  <a:cubicBezTo>
                    <a:pt x="2353" y="1102"/>
                    <a:pt x="2356" y="1100"/>
                    <a:pt x="2357" y="1092"/>
                  </a:cubicBezTo>
                  <a:cubicBezTo>
                    <a:pt x="2359" y="1086"/>
                    <a:pt x="2362" y="1083"/>
                    <a:pt x="2366" y="1079"/>
                  </a:cubicBezTo>
                  <a:cubicBezTo>
                    <a:pt x="2360" y="1073"/>
                    <a:pt x="2358" y="1073"/>
                    <a:pt x="2350" y="1072"/>
                  </a:cubicBezTo>
                  <a:cubicBezTo>
                    <a:pt x="2344" y="1071"/>
                    <a:pt x="2337" y="1070"/>
                    <a:pt x="2331" y="1070"/>
                  </a:cubicBezTo>
                  <a:cubicBezTo>
                    <a:pt x="2331" y="1073"/>
                    <a:pt x="2332" y="1076"/>
                    <a:pt x="2332" y="1079"/>
                  </a:cubicBezTo>
                  <a:cubicBezTo>
                    <a:pt x="2325" y="1078"/>
                    <a:pt x="2319" y="1074"/>
                    <a:pt x="2314" y="1081"/>
                  </a:cubicBezTo>
                  <a:cubicBezTo>
                    <a:pt x="2310" y="1087"/>
                    <a:pt x="2309" y="1093"/>
                    <a:pt x="2307" y="1101"/>
                  </a:cubicBezTo>
                  <a:cubicBezTo>
                    <a:pt x="2301" y="1098"/>
                    <a:pt x="2295" y="1095"/>
                    <a:pt x="2289" y="1092"/>
                  </a:cubicBezTo>
                  <a:cubicBezTo>
                    <a:pt x="2287" y="1090"/>
                    <a:pt x="2279" y="1099"/>
                    <a:pt x="2277" y="1100"/>
                  </a:cubicBezTo>
                  <a:cubicBezTo>
                    <a:pt x="2268" y="1109"/>
                    <a:pt x="2254" y="1116"/>
                    <a:pt x="2250" y="1129"/>
                  </a:cubicBezTo>
                  <a:cubicBezTo>
                    <a:pt x="2247" y="1135"/>
                    <a:pt x="2247" y="1141"/>
                    <a:pt x="2241" y="1142"/>
                  </a:cubicBezTo>
                  <a:cubicBezTo>
                    <a:pt x="2232" y="1144"/>
                    <a:pt x="2224" y="1146"/>
                    <a:pt x="2216" y="1148"/>
                  </a:cubicBezTo>
                  <a:cubicBezTo>
                    <a:pt x="2210" y="1149"/>
                    <a:pt x="2207" y="1152"/>
                    <a:pt x="2202" y="1155"/>
                  </a:cubicBezTo>
                  <a:cubicBezTo>
                    <a:pt x="2196" y="1160"/>
                    <a:pt x="2194" y="1161"/>
                    <a:pt x="2192" y="1169"/>
                  </a:cubicBezTo>
                  <a:cubicBezTo>
                    <a:pt x="2190" y="1167"/>
                    <a:pt x="2189" y="1164"/>
                    <a:pt x="2188" y="1161"/>
                  </a:cubicBezTo>
                  <a:cubicBezTo>
                    <a:pt x="2184" y="1172"/>
                    <a:pt x="2182" y="1180"/>
                    <a:pt x="2186" y="1191"/>
                  </a:cubicBezTo>
                  <a:cubicBezTo>
                    <a:pt x="2188" y="1197"/>
                    <a:pt x="2188" y="1198"/>
                    <a:pt x="2185" y="1204"/>
                  </a:cubicBezTo>
                  <a:cubicBezTo>
                    <a:pt x="2184" y="1209"/>
                    <a:pt x="2187" y="1212"/>
                    <a:pt x="2189" y="1216"/>
                  </a:cubicBezTo>
                  <a:cubicBezTo>
                    <a:pt x="2194" y="1227"/>
                    <a:pt x="2197" y="1237"/>
                    <a:pt x="2199" y="1248"/>
                  </a:cubicBezTo>
                  <a:cubicBezTo>
                    <a:pt x="2199" y="1252"/>
                    <a:pt x="2203" y="1264"/>
                    <a:pt x="2201" y="1267"/>
                  </a:cubicBezTo>
                  <a:cubicBezTo>
                    <a:pt x="2201" y="1269"/>
                    <a:pt x="2191" y="1274"/>
                    <a:pt x="2196" y="1278"/>
                  </a:cubicBezTo>
                  <a:cubicBezTo>
                    <a:pt x="2200" y="1280"/>
                    <a:pt x="2204" y="1286"/>
                    <a:pt x="2209" y="1286"/>
                  </a:cubicBezTo>
                  <a:cubicBezTo>
                    <a:pt x="2213" y="1286"/>
                    <a:pt x="2219" y="1287"/>
                    <a:pt x="2223" y="1284"/>
                  </a:cubicBezTo>
                  <a:cubicBezTo>
                    <a:pt x="2228" y="1279"/>
                    <a:pt x="2230" y="1277"/>
                    <a:pt x="2236" y="1276"/>
                  </a:cubicBezTo>
                  <a:cubicBezTo>
                    <a:pt x="2241" y="1275"/>
                    <a:pt x="2246" y="1275"/>
                    <a:pt x="2251" y="1275"/>
                  </a:cubicBezTo>
                  <a:cubicBezTo>
                    <a:pt x="2255" y="1274"/>
                    <a:pt x="2258" y="1274"/>
                    <a:pt x="2262" y="1274"/>
                  </a:cubicBezTo>
                  <a:cubicBezTo>
                    <a:pt x="2263" y="1274"/>
                    <a:pt x="2265" y="1269"/>
                    <a:pt x="2266" y="1268"/>
                  </a:cubicBezTo>
                  <a:cubicBezTo>
                    <a:pt x="2268" y="1264"/>
                    <a:pt x="2275" y="1262"/>
                    <a:pt x="2279" y="1260"/>
                  </a:cubicBezTo>
                  <a:cubicBezTo>
                    <a:pt x="2283" y="1258"/>
                    <a:pt x="2289" y="1261"/>
                    <a:pt x="2292" y="1259"/>
                  </a:cubicBezTo>
                  <a:cubicBezTo>
                    <a:pt x="2295" y="1257"/>
                    <a:pt x="2301" y="1252"/>
                    <a:pt x="2304" y="1252"/>
                  </a:cubicBezTo>
                  <a:cubicBezTo>
                    <a:pt x="2316" y="1254"/>
                    <a:pt x="2326" y="1255"/>
                    <a:pt x="2337" y="1259"/>
                  </a:cubicBezTo>
                  <a:cubicBezTo>
                    <a:pt x="2344" y="1262"/>
                    <a:pt x="2345" y="1263"/>
                    <a:pt x="2349" y="1270"/>
                  </a:cubicBezTo>
                  <a:cubicBezTo>
                    <a:pt x="2351" y="1275"/>
                    <a:pt x="2354" y="1279"/>
                    <a:pt x="2357" y="1283"/>
                  </a:cubicBezTo>
                  <a:cubicBezTo>
                    <a:pt x="2363" y="1276"/>
                    <a:pt x="2368" y="1270"/>
                    <a:pt x="2373" y="1262"/>
                  </a:cubicBezTo>
                  <a:cubicBezTo>
                    <a:pt x="2376" y="1271"/>
                    <a:pt x="2370" y="1278"/>
                    <a:pt x="2366" y="1285"/>
                  </a:cubicBezTo>
                  <a:cubicBezTo>
                    <a:pt x="2373" y="1287"/>
                    <a:pt x="2373" y="1282"/>
                    <a:pt x="2376" y="1275"/>
                  </a:cubicBezTo>
                  <a:cubicBezTo>
                    <a:pt x="2377" y="1280"/>
                    <a:pt x="2375" y="1291"/>
                    <a:pt x="2380" y="1291"/>
                  </a:cubicBezTo>
                  <a:cubicBezTo>
                    <a:pt x="2384" y="1291"/>
                    <a:pt x="2387" y="1299"/>
                    <a:pt x="2388" y="1303"/>
                  </a:cubicBezTo>
                  <a:cubicBezTo>
                    <a:pt x="2390" y="1315"/>
                    <a:pt x="2399" y="1319"/>
                    <a:pt x="2410" y="1320"/>
                  </a:cubicBezTo>
                  <a:cubicBezTo>
                    <a:pt x="2417" y="1322"/>
                    <a:pt x="2418" y="1322"/>
                    <a:pt x="2423" y="1318"/>
                  </a:cubicBezTo>
                  <a:cubicBezTo>
                    <a:pt x="2429" y="1313"/>
                    <a:pt x="2429" y="1315"/>
                    <a:pt x="2434" y="1321"/>
                  </a:cubicBezTo>
                  <a:cubicBezTo>
                    <a:pt x="2436" y="1324"/>
                    <a:pt x="2443" y="1322"/>
                    <a:pt x="2445" y="1319"/>
                  </a:cubicBezTo>
                  <a:cubicBezTo>
                    <a:pt x="2450" y="1314"/>
                    <a:pt x="2451" y="1313"/>
                    <a:pt x="2459" y="1313"/>
                  </a:cubicBezTo>
                  <a:cubicBezTo>
                    <a:pt x="2471" y="1313"/>
                    <a:pt x="2470" y="1296"/>
                    <a:pt x="2472" y="1285"/>
                  </a:cubicBezTo>
                  <a:cubicBezTo>
                    <a:pt x="2473" y="1276"/>
                    <a:pt x="2483" y="1270"/>
                    <a:pt x="2486" y="1261"/>
                  </a:cubicBezTo>
                  <a:cubicBezTo>
                    <a:pt x="2488" y="1250"/>
                    <a:pt x="2494" y="1237"/>
                    <a:pt x="2494" y="1226"/>
                  </a:cubicBezTo>
                  <a:cubicBezTo>
                    <a:pt x="2494" y="1215"/>
                    <a:pt x="2491" y="1203"/>
                    <a:pt x="2489" y="1193"/>
                  </a:cubicBezTo>
                  <a:cubicBezTo>
                    <a:pt x="2484" y="1188"/>
                    <a:pt x="2479" y="1184"/>
                    <a:pt x="2475" y="1179"/>
                  </a:cubicBezTo>
                  <a:close/>
                  <a:moveTo>
                    <a:pt x="2281" y="1001"/>
                  </a:moveTo>
                  <a:cubicBezTo>
                    <a:pt x="2278" y="1008"/>
                    <a:pt x="2290" y="1005"/>
                    <a:pt x="2291" y="1004"/>
                  </a:cubicBezTo>
                  <a:cubicBezTo>
                    <a:pt x="2291" y="1000"/>
                    <a:pt x="2282" y="996"/>
                    <a:pt x="2281" y="1001"/>
                  </a:cubicBezTo>
                  <a:close/>
                  <a:moveTo>
                    <a:pt x="2321" y="1070"/>
                  </a:moveTo>
                  <a:cubicBezTo>
                    <a:pt x="2317" y="1072"/>
                    <a:pt x="2313" y="1067"/>
                    <a:pt x="2312" y="1074"/>
                  </a:cubicBezTo>
                  <a:cubicBezTo>
                    <a:pt x="2316" y="1074"/>
                    <a:pt x="2319" y="1076"/>
                    <a:pt x="2322" y="1074"/>
                  </a:cubicBezTo>
                  <a:cubicBezTo>
                    <a:pt x="2324" y="1073"/>
                    <a:pt x="2325" y="1069"/>
                    <a:pt x="2321" y="1070"/>
                  </a:cubicBezTo>
                  <a:close/>
                  <a:moveTo>
                    <a:pt x="2490" y="1015"/>
                  </a:moveTo>
                  <a:cubicBezTo>
                    <a:pt x="2492" y="1010"/>
                    <a:pt x="2492" y="1010"/>
                    <a:pt x="2490" y="1006"/>
                  </a:cubicBezTo>
                  <a:cubicBezTo>
                    <a:pt x="2490" y="1006"/>
                    <a:pt x="2488" y="1007"/>
                    <a:pt x="2488" y="1006"/>
                  </a:cubicBezTo>
                  <a:cubicBezTo>
                    <a:pt x="2487" y="1005"/>
                    <a:pt x="2486" y="1003"/>
                    <a:pt x="2486" y="1003"/>
                  </a:cubicBezTo>
                  <a:cubicBezTo>
                    <a:pt x="2482" y="1000"/>
                    <a:pt x="2477" y="997"/>
                    <a:pt x="2473" y="995"/>
                  </a:cubicBezTo>
                  <a:cubicBezTo>
                    <a:pt x="2472" y="1000"/>
                    <a:pt x="2490" y="1002"/>
                    <a:pt x="2488" y="1011"/>
                  </a:cubicBezTo>
                  <a:cubicBezTo>
                    <a:pt x="2488" y="1012"/>
                    <a:pt x="2489" y="1013"/>
                    <a:pt x="2490" y="1015"/>
                  </a:cubicBezTo>
                  <a:close/>
                  <a:moveTo>
                    <a:pt x="2451" y="1341"/>
                  </a:moveTo>
                  <a:cubicBezTo>
                    <a:pt x="2448" y="1342"/>
                    <a:pt x="2441" y="1347"/>
                    <a:pt x="2439" y="1346"/>
                  </a:cubicBezTo>
                  <a:cubicBezTo>
                    <a:pt x="2435" y="1344"/>
                    <a:pt x="2430" y="1342"/>
                    <a:pt x="2426" y="1340"/>
                  </a:cubicBezTo>
                  <a:cubicBezTo>
                    <a:pt x="2425" y="1347"/>
                    <a:pt x="2426" y="1355"/>
                    <a:pt x="2429" y="1361"/>
                  </a:cubicBezTo>
                  <a:cubicBezTo>
                    <a:pt x="2432" y="1368"/>
                    <a:pt x="2436" y="1370"/>
                    <a:pt x="2443" y="1371"/>
                  </a:cubicBezTo>
                  <a:cubicBezTo>
                    <a:pt x="2451" y="1373"/>
                    <a:pt x="2459" y="1344"/>
                    <a:pt x="2451" y="1341"/>
                  </a:cubicBezTo>
                  <a:close/>
                  <a:moveTo>
                    <a:pt x="2463" y="1020"/>
                  </a:moveTo>
                  <a:cubicBezTo>
                    <a:pt x="2460" y="1021"/>
                    <a:pt x="2457" y="1020"/>
                    <a:pt x="2454" y="1021"/>
                  </a:cubicBezTo>
                  <a:cubicBezTo>
                    <a:pt x="2456" y="1026"/>
                    <a:pt x="2465" y="1028"/>
                    <a:pt x="2470" y="1027"/>
                  </a:cubicBezTo>
                  <a:cubicBezTo>
                    <a:pt x="2473" y="1026"/>
                    <a:pt x="2478" y="1025"/>
                    <a:pt x="2479" y="1021"/>
                  </a:cubicBezTo>
                  <a:cubicBezTo>
                    <a:pt x="2480" y="1020"/>
                    <a:pt x="2487" y="1021"/>
                    <a:pt x="2482" y="1016"/>
                  </a:cubicBezTo>
                  <a:cubicBezTo>
                    <a:pt x="2488" y="1015"/>
                    <a:pt x="2486" y="1010"/>
                    <a:pt x="2482" y="1008"/>
                  </a:cubicBezTo>
                  <a:cubicBezTo>
                    <a:pt x="2478" y="1005"/>
                    <a:pt x="2479" y="1013"/>
                    <a:pt x="2479" y="1015"/>
                  </a:cubicBezTo>
                  <a:cubicBezTo>
                    <a:pt x="2479" y="1015"/>
                    <a:pt x="2465" y="1025"/>
                    <a:pt x="2468" y="1017"/>
                  </a:cubicBezTo>
                  <a:cubicBezTo>
                    <a:pt x="2468" y="1016"/>
                    <a:pt x="2466" y="1020"/>
                    <a:pt x="2463" y="1020"/>
                  </a:cubicBezTo>
                  <a:close/>
                  <a:moveTo>
                    <a:pt x="2434" y="1020"/>
                  </a:moveTo>
                  <a:cubicBezTo>
                    <a:pt x="2432" y="1017"/>
                    <a:pt x="2434" y="1013"/>
                    <a:pt x="2430" y="1010"/>
                  </a:cubicBezTo>
                  <a:cubicBezTo>
                    <a:pt x="2427" y="1008"/>
                    <a:pt x="2423" y="1006"/>
                    <a:pt x="2420" y="1004"/>
                  </a:cubicBezTo>
                  <a:cubicBezTo>
                    <a:pt x="2415" y="1001"/>
                    <a:pt x="2408" y="999"/>
                    <a:pt x="2402" y="997"/>
                  </a:cubicBezTo>
                  <a:cubicBezTo>
                    <a:pt x="2393" y="994"/>
                    <a:pt x="2384" y="990"/>
                    <a:pt x="2376" y="987"/>
                  </a:cubicBezTo>
                  <a:cubicBezTo>
                    <a:pt x="2371" y="985"/>
                    <a:pt x="2364" y="989"/>
                    <a:pt x="2361" y="992"/>
                  </a:cubicBezTo>
                  <a:cubicBezTo>
                    <a:pt x="2360" y="994"/>
                    <a:pt x="2356" y="1002"/>
                    <a:pt x="2354" y="1001"/>
                  </a:cubicBezTo>
                  <a:cubicBezTo>
                    <a:pt x="2351" y="999"/>
                    <a:pt x="2349" y="999"/>
                    <a:pt x="2347" y="995"/>
                  </a:cubicBezTo>
                  <a:cubicBezTo>
                    <a:pt x="2345" y="990"/>
                    <a:pt x="2344" y="987"/>
                    <a:pt x="2344" y="982"/>
                  </a:cubicBezTo>
                  <a:cubicBezTo>
                    <a:pt x="2343" y="977"/>
                    <a:pt x="2342" y="978"/>
                    <a:pt x="2337" y="977"/>
                  </a:cubicBezTo>
                  <a:cubicBezTo>
                    <a:pt x="2330" y="975"/>
                    <a:pt x="2323" y="977"/>
                    <a:pt x="2319" y="984"/>
                  </a:cubicBezTo>
                  <a:cubicBezTo>
                    <a:pt x="2322" y="985"/>
                    <a:pt x="2324" y="985"/>
                    <a:pt x="2327" y="986"/>
                  </a:cubicBezTo>
                  <a:cubicBezTo>
                    <a:pt x="2328" y="986"/>
                    <a:pt x="2327" y="990"/>
                    <a:pt x="2328" y="991"/>
                  </a:cubicBezTo>
                  <a:cubicBezTo>
                    <a:pt x="2332" y="993"/>
                    <a:pt x="2338" y="992"/>
                    <a:pt x="2342" y="991"/>
                  </a:cubicBezTo>
                  <a:cubicBezTo>
                    <a:pt x="2342" y="992"/>
                    <a:pt x="2342" y="994"/>
                    <a:pt x="2342" y="995"/>
                  </a:cubicBezTo>
                  <a:cubicBezTo>
                    <a:pt x="2336" y="993"/>
                    <a:pt x="2333" y="994"/>
                    <a:pt x="2327" y="996"/>
                  </a:cubicBezTo>
                  <a:cubicBezTo>
                    <a:pt x="2330" y="1000"/>
                    <a:pt x="2332" y="1004"/>
                    <a:pt x="2334" y="1008"/>
                  </a:cubicBezTo>
                  <a:cubicBezTo>
                    <a:pt x="2337" y="1005"/>
                    <a:pt x="2339" y="1003"/>
                    <a:pt x="2341" y="1000"/>
                  </a:cubicBezTo>
                  <a:cubicBezTo>
                    <a:pt x="2342" y="1006"/>
                    <a:pt x="2342" y="1006"/>
                    <a:pt x="2347" y="1008"/>
                  </a:cubicBezTo>
                  <a:cubicBezTo>
                    <a:pt x="2353" y="1011"/>
                    <a:pt x="2359" y="1014"/>
                    <a:pt x="2366" y="1016"/>
                  </a:cubicBezTo>
                  <a:cubicBezTo>
                    <a:pt x="2368" y="1017"/>
                    <a:pt x="2374" y="1018"/>
                    <a:pt x="2376" y="1021"/>
                  </a:cubicBezTo>
                  <a:cubicBezTo>
                    <a:pt x="2378" y="1026"/>
                    <a:pt x="2380" y="1031"/>
                    <a:pt x="2382" y="1036"/>
                  </a:cubicBezTo>
                  <a:cubicBezTo>
                    <a:pt x="2375" y="1038"/>
                    <a:pt x="2374" y="1037"/>
                    <a:pt x="2373" y="1045"/>
                  </a:cubicBezTo>
                  <a:cubicBezTo>
                    <a:pt x="2378" y="1045"/>
                    <a:pt x="2384" y="1044"/>
                    <a:pt x="2389" y="1044"/>
                  </a:cubicBezTo>
                  <a:cubicBezTo>
                    <a:pt x="2392" y="1044"/>
                    <a:pt x="2394" y="1052"/>
                    <a:pt x="2398" y="1052"/>
                  </a:cubicBezTo>
                  <a:cubicBezTo>
                    <a:pt x="2404" y="1053"/>
                    <a:pt x="2409" y="1054"/>
                    <a:pt x="2414" y="1051"/>
                  </a:cubicBezTo>
                  <a:cubicBezTo>
                    <a:pt x="2417" y="1049"/>
                    <a:pt x="2418" y="1040"/>
                    <a:pt x="2421" y="1041"/>
                  </a:cubicBezTo>
                  <a:cubicBezTo>
                    <a:pt x="2424" y="1041"/>
                    <a:pt x="2433" y="1041"/>
                    <a:pt x="2435" y="1043"/>
                  </a:cubicBezTo>
                  <a:cubicBezTo>
                    <a:pt x="2440" y="1048"/>
                    <a:pt x="2444" y="1052"/>
                    <a:pt x="2448" y="1057"/>
                  </a:cubicBezTo>
                  <a:cubicBezTo>
                    <a:pt x="2452" y="1060"/>
                    <a:pt x="2457" y="1060"/>
                    <a:pt x="2461" y="1061"/>
                  </a:cubicBezTo>
                  <a:cubicBezTo>
                    <a:pt x="2465" y="1061"/>
                    <a:pt x="2470" y="1065"/>
                    <a:pt x="2472" y="1064"/>
                  </a:cubicBezTo>
                  <a:cubicBezTo>
                    <a:pt x="2470" y="1062"/>
                    <a:pt x="2464" y="1058"/>
                    <a:pt x="2467" y="1055"/>
                  </a:cubicBezTo>
                  <a:cubicBezTo>
                    <a:pt x="2464" y="1055"/>
                    <a:pt x="2460" y="1055"/>
                    <a:pt x="2462" y="1051"/>
                  </a:cubicBezTo>
                  <a:cubicBezTo>
                    <a:pt x="2455" y="1050"/>
                    <a:pt x="2455" y="1049"/>
                    <a:pt x="2452" y="1042"/>
                  </a:cubicBezTo>
                  <a:cubicBezTo>
                    <a:pt x="2451" y="1040"/>
                    <a:pt x="2448" y="1039"/>
                    <a:pt x="2446" y="1038"/>
                  </a:cubicBezTo>
                  <a:cubicBezTo>
                    <a:pt x="2445" y="1037"/>
                    <a:pt x="2444" y="1033"/>
                    <a:pt x="2443" y="1031"/>
                  </a:cubicBezTo>
                  <a:cubicBezTo>
                    <a:pt x="2446" y="1031"/>
                    <a:pt x="2448" y="1031"/>
                    <a:pt x="2450" y="1030"/>
                  </a:cubicBezTo>
                  <a:cubicBezTo>
                    <a:pt x="2451" y="1021"/>
                    <a:pt x="2438" y="1024"/>
                    <a:pt x="2434" y="1020"/>
                  </a:cubicBezTo>
                  <a:close/>
                  <a:moveTo>
                    <a:pt x="2406" y="496"/>
                  </a:moveTo>
                  <a:cubicBezTo>
                    <a:pt x="2406" y="501"/>
                    <a:pt x="2407" y="506"/>
                    <a:pt x="2405" y="511"/>
                  </a:cubicBezTo>
                  <a:cubicBezTo>
                    <a:pt x="2402" y="517"/>
                    <a:pt x="2404" y="518"/>
                    <a:pt x="2405" y="524"/>
                  </a:cubicBezTo>
                  <a:cubicBezTo>
                    <a:pt x="2406" y="528"/>
                    <a:pt x="2406" y="528"/>
                    <a:pt x="2404" y="531"/>
                  </a:cubicBezTo>
                  <a:cubicBezTo>
                    <a:pt x="2403" y="533"/>
                    <a:pt x="2404" y="536"/>
                    <a:pt x="2404" y="538"/>
                  </a:cubicBezTo>
                  <a:cubicBezTo>
                    <a:pt x="2404" y="544"/>
                    <a:pt x="2403" y="545"/>
                    <a:pt x="2406" y="551"/>
                  </a:cubicBezTo>
                  <a:cubicBezTo>
                    <a:pt x="2406" y="548"/>
                    <a:pt x="2406" y="543"/>
                    <a:pt x="2410" y="542"/>
                  </a:cubicBezTo>
                  <a:cubicBezTo>
                    <a:pt x="2414" y="541"/>
                    <a:pt x="2416" y="546"/>
                    <a:pt x="2416" y="550"/>
                  </a:cubicBezTo>
                  <a:cubicBezTo>
                    <a:pt x="2420" y="546"/>
                    <a:pt x="2415" y="540"/>
                    <a:pt x="2413" y="536"/>
                  </a:cubicBezTo>
                  <a:cubicBezTo>
                    <a:pt x="2410" y="531"/>
                    <a:pt x="2409" y="530"/>
                    <a:pt x="2410" y="525"/>
                  </a:cubicBezTo>
                  <a:cubicBezTo>
                    <a:pt x="2413" y="518"/>
                    <a:pt x="2412" y="516"/>
                    <a:pt x="2419" y="514"/>
                  </a:cubicBezTo>
                  <a:cubicBezTo>
                    <a:pt x="2423" y="513"/>
                    <a:pt x="2423" y="521"/>
                    <a:pt x="2427" y="521"/>
                  </a:cubicBezTo>
                  <a:cubicBezTo>
                    <a:pt x="2424" y="515"/>
                    <a:pt x="2422" y="509"/>
                    <a:pt x="2420" y="502"/>
                  </a:cubicBezTo>
                  <a:cubicBezTo>
                    <a:pt x="2419" y="498"/>
                    <a:pt x="2418" y="495"/>
                    <a:pt x="2418" y="491"/>
                  </a:cubicBezTo>
                  <a:cubicBezTo>
                    <a:pt x="2417" y="489"/>
                    <a:pt x="2414" y="487"/>
                    <a:pt x="2414" y="485"/>
                  </a:cubicBezTo>
                  <a:cubicBezTo>
                    <a:pt x="2413" y="477"/>
                    <a:pt x="2419" y="473"/>
                    <a:pt x="2415" y="466"/>
                  </a:cubicBezTo>
                  <a:cubicBezTo>
                    <a:pt x="2413" y="462"/>
                    <a:pt x="2415" y="451"/>
                    <a:pt x="2408" y="457"/>
                  </a:cubicBezTo>
                  <a:cubicBezTo>
                    <a:pt x="2411" y="459"/>
                    <a:pt x="2412" y="464"/>
                    <a:pt x="2409" y="466"/>
                  </a:cubicBezTo>
                  <a:cubicBezTo>
                    <a:pt x="2408" y="467"/>
                    <a:pt x="2408" y="465"/>
                    <a:pt x="2406" y="467"/>
                  </a:cubicBezTo>
                  <a:cubicBezTo>
                    <a:pt x="2403" y="469"/>
                    <a:pt x="2404" y="469"/>
                    <a:pt x="2405" y="472"/>
                  </a:cubicBezTo>
                  <a:cubicBezTo>
                    <a:pt x="2406" y="476"/>
                    <a:pt x="2404" y="482"/>
                    <a:pt x="2403" y="486"/>
                  </a:cubicBezTo>
                  <a:cubicBezTo>
                    <a:pt x="2402" y="489"/>
                    <a:pt x="2410" y="492"/>
                    <a:pt x="2406" y="496"/>
                  </a:cubicBezTo>
                  <a:close/>
                  <a:moveTo>
                    <a:pt x="2266" y="891"/>
                  </a:moveTo>
                  <a:cubicBezTo>
                    <a:pt x="2270" y="892"/>
                    <a:pt x="2272" y="886"/>
                    <a:pt x="2267" y="886"/>
                  </a:cubicBezTo>
                  <a:cubicBezTo>
                    <a:pt x="2266" y="887"/>
                    <a:pt x="2262" y="890"/>
                    <a:pt x="2266" y="891"/>
                  </a:cubicBezTo>
                  <a:close/>
                  <a:moveTo>
                    <a:pt x="2260" y="892"/>
                  </a:moveTo>
                  <a:cubicBezTo>
                    <a:pt x="2261" y="889"/>
                    <a:pt x="2263" y="886"/>
                    <a:pt x="2265" y="884"/>
                  </a:cubicBezTo>
                  <a:cubicBezTo>
                    <a:pt x="2267" y="883"/>
                    <a:pt x="2266" y="878"/>
                    <a:pt x="2267" y="876"/>
                  </a:cubicBezTo>
                  <a:cubicBezTo>
                    <a:pt x="2266" y="876"/>
                    <a:pt x="2266" y="876"/>
                    <a:pt x="2265" y="876"/>
                  </a:cubicBezTo>
                  <a:cubicBezTo>
                    <a:pt x="2264" y="881"/>
                    <a:pt x="2260" y="887"/>
                    <a:pt x="2260" y="892"/>
                  </a:cubicBezTo>
                  <a:close/>
                  <a:moveTo>
                    <a:pt x="2273" y="875"/>
                  </a:moveTo>
                  <a:cubicBezTo>
                    <a:pt x="2271" y="876"/>
                    <a:pt x="2269" y="876"/>
                    <a:pt x="2268" y="874"/>
                  </a:cubicBezTo>
                  <a:cubicBezTo>
                    <a:pt x="2268" y="876"/>
                    <a:pt x="2268" y="878"/>
                    <a:pt x="2269" y="880"/>
                  </a:cubicBezTo>
                  <a:cubicBezTo>
                    <a:pt x="2272" y="877"/>
                    <a:pt x="2270" y="885"/>
                    <a:pt x="2273" y="887"/>
                  </a:cubicBezTo>
                  <a:cubicBezTo>
                    <a:pt x="2273" y="886"/>
                    <a:pt x="2273" y="885"/>
                    <a:pt x="2273" y="884"/>
                  </a:cubicBezTo>
                  <a:cubicBezTo>
                    <a:pt x="2274" y="885"/>
                    <a:pt x="2274" y="886"/>
                    <a:pt x="2275" y="887"/>
                  </a:cubicBezTo>
                  <a:cubicBezTo>
                    <a:pt x="2277" y="884"/>
                    <a:pt x="2273" y="879"/>
                    <a:pt x="2273" y="875"/>
                  </a:cubicBezTo>
                  <a:close/>
                  <a:moveTo>
                    <a:pt x="2262" y="868"/>
                  </a:moveTo>
                  <a:cubicBezTo>
                    <a:pt x="2263" y="870"/>
                    <a:pt x="2264" y="872"/>
                    <a:pt x="2266" y="873"/>
                  </a:cubicBezTo>
                  <a:cubicBezTo>
                    <a:pt x="2266" y="872"/>
                    <a:pt x="2266" y="869"/>
                    <a:pt x="2266" y="868"/>
                  </a:cubicBezTo>
                  <a:cubicBezTo>
                    <a:pt x="2263" y="868"/>
                    <a:pt x="2264" y="864"/>
                    <a:pt x="2259" y="865"/>
                  </a:cubicBezTo>
                  <a:cubicBezTo>
                    <a:pt x="2261" y="867"/>
                    <a:pt x="2260" y="869"/>
                    <a:pt x="2258" y="871"/>
                  </a:cubicBezTo>
                  <a:cubicBezTo>
                    <a:pt x="2259" y="870"/>
                    <a:pt x="2261" y="869"/>
                    <a:pt x="2262" y="868"/>
                  </a:cubicBezTo>
                  <a:close/>
                  <a:moveTo>
                    <a:pt x="2268" y="865"/>
                  </a:moveTo>
                  <a:cubicBezTo>
                    <a:pt x="2268" y="868"/>
                    <a:pt x="2270" y="869"/>
                    <a:pt x="2272" y="871"/>
                  </a:cubicBezTo>
                  <a:cubicBezTo>
                    <a:pt x="2274" y="873"/>
                    <a:pt x="2272" y="873"/>
                    <a:pt x="2273" y="875"/>
                  </a:cubicBezTo>
                  <a:cubicBezTo>
                    <a:pt x="2279" y="882"/>
                    <a:pt x="2278" y="873"/>
                    <a:pt x="2277" y="869"/>
                  </a:cubicBezTo>
                  <a:cubicBezTo>
                    <a:pt x="2276" y="864"/>
                    <a:pt x="2271" y="865"/>
                    <a:pt x="2268" y="865"/>
                  </a:cubicBezTo>
                  <a:close/>
                  <a:moveTo>
                    <a:pt x="2249" y="872"/>
                  </a:moveTo>
                  <a:cubicBezTo>
                    <a:pt x="2250" y="881"/>
                    <a:pt x="2248" y="887"/>
                    <a:pt x="2258" y="883"/>
                  </a:cubicBezTo>
                  <a:cubicBezTo>
                    <a:pt x="2255" y="886"/>
                    <a:pt x="2250" y="891"/>
                    <a:pt x="2255" y="893"/>
                  </a:cubicBezTo>
                  <a:cubicBezTo>
                    <a:pt x="2257" y="894"/>
                    <a:pt x="2256" y="897"/>
                    <a:pt x="2259" y="896"/>
                  </a:cubicBezTo>
                  <a:cubicBezTo>
                    <a:pt x="2261" y="896"/>
                    <a:pt x="2260" y="892"/>
                    <a:pt x="2260" y="890"/>
                  </a:cubicBezTo>
                  <a:cubicBezTo>
                    <a:pt x="2260" y="887"/>
                    <a:pt x="2263" y="881"/>
                    <a:pt x="2262" y="879"/>
                  </a:cubicBezTo>
                  <a:cubicBezTo>
                    <a:pt x="2259" y="874"/>
                    <a:pt x="2258" y="874"/>
                    <a:pt x="2253" y="872"/>
                  </a:cubicBezTo>
                  <a:cubicBezTo>
                    <a:pt x="2252" y="871"/>
                    <a:pt x="2250" y="872"/>
                    <a:pt x="2249" y="872"/>
                  </a:cubicBezTo>
                  <a:close/>
                  <a:moveTo>
                    <a:pt x="2229" y="984"/>
                  </a:moveTo>
                  <a:cubicBezTo>
                    <a:pt x="2228" y="987"/>
                    <a:pt x="2229" y="989"/>
                    <a:pt x="2227" y="993"/>
                  </a:cubicBezTo>
                  <a:cubicBezTo>
                    <a:pt x="2225" y="998"/>
                    <a:pt x="2223" y="998"/>
                    <a:pt x="2226" y="1003"/>
                  </a:cubicBezTo>
                  <a:cubicBezTo>
                    <a:pt x="2228" y="1005"/>
                    <a:pt x="2232" y="1002"/>
                    <a:pt x="2231" y="1008"/>
                  </a:cubicBezTo>
                  <a:cubicBezTo>
                    <a:pt x="2231" y="1010"/>
                    <a:pt x="2228" y="1019"/>
                    <a:pt x="2229" y="1021"/>
                  </a:cubicBezTo>
                  <a:cubicBezTo>
                    <a:pt x="2231" y="1023"/>
                    <a:pt x="2237" y="1023"/>
                    <a:pt x="2238" y="1021"/>
                  </a:cubicBezTo>
                  <a:cubicBezTo>
                    <a:pt x="2238" y="1020"/>
                    <a:pt x="2237" y="1017"/>
                    <a:pt x="2237" y="1016"/>
                  </a:cubicBezTo>
                  <a:cubicBezTo>
                    <a:pt x="2237" y="1015"/>
                    <a:pt x="2238" y="1013"/>
                    <a:pt x="2238" y="1012"/>
                  </a:cubicBezTo>
                  <a:cubicBezTo>
                    <a:pt x="2239" y="1009"/>
                    <a:pt x="2238" y="1005"/>
                    <a:pt x="2238" y="1002"/>
                  </a:cubicBezTo>
                  <a:cubicBezTo>
                    <a:pt x="2239" y="999"/>
                    <a:pt x="2234" y="997"/>
                    <a:pt x="2241" y="996"/>
                  </a:cubicBezTo>
                  <a:cubicBezTo>
                    <a:pt x="2244" y="995"/>
                    <a:pt x="2241" y="1002"/>
                    <a:pt x="2242" y="1004"/>
                  </a:cubicBezTo>
                  <a:cubicBezTo>
                    <a:pt x="2243" y="1007"/>
                    <a:pt x="2247" y="1007"/>
                    <a:pt x="2246" y="1010"/>
                  </a:cubicBezTo>
                  <a:cubicBezTo>
                    <a:pt x="2245" y="1014"/>
                    <a:pt x="2248" y="1015"/>
                    <a:pt x="2251" y="1014"/>
                  </a:cubicBezTo>
                  <a:cubicBezTo>
                    <a:pt x="2249" y="1015"/>
                    <a:pt x="2257" y="1008"/>
                    <a:pt x="2256" y="1010"/>
                  </a:cubicBezTo>
                  <a:cubicBezTo>
                    <a:pt x="2259" y="1005"/>
                    <a:pt x="2253" y="1008"/>
                    <a:pt x="2252" y="1004"/>
                  </a:cubicBezTo>
                  <a:cubicBezTo>
                    <a:pt x="2251" y="1003"/>
                    <a:pt x="2254" y="1001"/>
                    <a:pt x="2253" y="1000"/>
                  </a:cubicBezTo>
                  <a:cubicBezTo>
                    <a:pt x="2252" y="998"/>
                    <a:pt x="2251" y="996"/>
                    <a:pt x="2250" y="994"/>
                  </a:cubicBezTo>
                  <a:cubicBezTo>
                    <a:pt x="2249" y="991"/>
                    <a:pt x="2247" y="992"/>
                    <a:pt x="2245" y="989"/>
                  </a:cubicBezTo>
                  <a:cubicBezTo>
                    <a:pt x="2252" y="992"/>
                    <a:pt x="2255" y="978"/>
                    <a:pt x="2261" y="982"/>
                  </a:cubicBezTo>
                  <a:cubicBezTo>
                    <a:pt x="2263" y="976"/>
                    <a:pt x="2257" y="979"/>
                    <a:pt x="2255" y="979"/>
                  </a:cubicBezTo>
                  <a:cubicBezTo>
                    <a:pt x="2252" y="979"/>
                    <a:pt x="2252" y="981"/>
                    <a:pt x="2250" y="981"/>
                  </a:cubicBezTo>
                  <a:cubicBezTo>
                    <a:pt x="2247" y="982"/>
                    <a:pt x="2248" y="979"/>
                    <a:pt x="2246" y="982"/>
                  </a:cubicBezTo>
                  <a:cubicBezTo>
                    <a:pt x="2239" y="989"/>
                    <a:pt x="2232" y="976"/>
                    <a:pt x="2237" y="970"/>
                  </a:cubicBezTo>
                  <a:cubicBezTo>
                    <a:pt x="2240" y="967"/>
                    <a:pt x="2243" y="970"/>
                    <a:pt x="2246" y="970"/>
                  </a:cubicBezTo>
                  <a:cubicBezTo>
                    <a:pt x="2250" y="970"/>
                    <a:pt x="2255" y="968"/>
                    <a:pt x="2259" y="970"/>
                  </a:cubicBezTo>
                  <a:cubicBezTo>
                    <a:pt x="2267" y="975"/>
                    <a:pt x="2272" y="965"/>
                    <a:pt x="2275" y="958"/>
                  </a:cubicBezTo>
                  <a:cubicBezTo>
                    <a:pt x="2271" y="958"/>
                    <a:pt x="2268" y="964"/>
                    <a:pt x="2265" y="966"/>
                  </a:cubicBezTo>
                  <a:cubicBezTo>
                    <a:pt x="2263" y="967"/>
                    <a:pt x="2260" y="965"/>
                    <a:pt x="2258" y="965"/>
                  </a:cubicBezTo>
                  <a:cubicBezTo>
                    <a:pt x="2256" y="965"/>
                    <a:pt x="2257" y="966"/>
                    <a:pt x="2254" y="965"/>
                  </a:cubicBezTo>
                  <a:cubicBezTo>
                    <a:pt x="2250" y="964"/>
                    <a:pt x="2244" y="960"/>
                    <a:pt x="2240" y="962"/>
                  </a:cubicBezTo>
                  <a:cubicBezTo>
                    <a:pt x="2236" y="965"/>
                    <a:pt x="2235" y="968"/>
                    <a:pt x="2232" y="973"/>
                  </a:cubicBezTo>
                  <a:cubicBezTo>
                    <a:pt x="2235" y="978"/>
                    <a:pt x="2230" y="980"/>
                    <a:pt x="2229" y="984"/>
                  </a:cubicBezTo>
                  <a:close/>
                  <a:moveTo>
                    <a:pt x="2237" y="857"/>
                  </a:moveTo>
                  <a:cubicBezTo>
                    <a:pt x="2239" y="861"/>
                    <a:pt x="2242" y="865"/>
                    <a:pt x="2244" y="869"/>
                  </a:cubicBezTo>
                  <a:cubicBezTo>
                    <a:pt x="2248" y="864"/>
                    <a:pt x="2248" y="861"/>
                    <a:pt x="2243" y="857"/>
                  </a:cubicBezTo>
                  <a:cubicBezTo>
                    <a:pt x="2241" y="857"/>
                    <a:pt x="2239" y="857"/>
                    <a:pt x="2237" y="857"/>
                  </a:cubicBezTo>
                  <a:close/>
                  <a:moveTo>
                    <a:pt x="2194" y="1043"/>
                  </a:moveTo>
                  <a:cubicBezTo>
                    <a:pt x="2194" y="1047"/>
                    <a:pt x="2197" y="1051"/>
                    <a:pt x="2200" y="1047"/>
                  </a:cubicBezTo>
                  <a:cubicBezTo>
                    <a:pt x="2203" y="1043"/>
                    <a:pt x="2196" y="1042"/>
                    <a:pt x="2194" y="1043"/>
                  </a:cubicBezTo>
                  <a:close/>
                  <a:moveTo>
                    <a:pt x="2393" y="576"/>
                  </a:moveTo>
                  <a:cubicBezTo>
                    <a:pt x="2393" y="578"/>
                    <a:pt x="2393" y="582"/>
                    <a:pt x="2392" y="582"/>
                  </a:cubicBezTo>
                  <a:cubicBezTo>
                    <a:pt x="2389" y="584"/>
                    <a:pt x="2388" y="584"/>
                    <a:pt x="2388" y="587"/>
                  </a:cubicBezTo>
                  <a:cubicBezTo>
                    <a:pt x="2387" y="588"/>
                    <a:pt x="2390" y="597"/>
                    <a:pt x="2391" y="597"/>
                  </a:cubicBezTo>
                  <a:cubicBezTo>
                    <a:pt x="2392" y="598"/>
                    <a:pt x="2394" y="594"/>
                    <a:pt x="2395" y="594"/>
                  </a:cubicBezTo>
                  <a:cubicBezTo>
                    <a:pt x="2396" y="594"/>
                    <a:pt x="2399" y="595"/>
                    <a:pt x="2398" y="592"/>
                  </a:cubicBezTo>
                  <a:cubicBezTo>
                    <a:pt x="2396" y="590"/>
                    <a:pt x="2391" y="591"/>
                    <a:pt x="2392" y="586"/>
                  </a:cubicBezTo>
                  <a:cubicBezTo>
                    <a:pt x="2394" y="586"/>
                    <a:pt x="2397" y="588"/>
                    <a:pt x="2398" y="587"/>
                  </a:cubicBezTo>
                  <a:cubicBezTo>
                    <a:pt x="2400" y="587"/>
                    <a:pt x="2403" y="585"/>
                    <a:pt x="2404" y="586"/>
                  </a:cubicBezTo>
                  <a:cubicBezTo>
                    <a:pt x="2406" y="588"/>
                    <a:pt x="2413" y="593"/>
                    <a:pt x="2415" y="592"/>
                  </a:cubicBezTo>
                  <a:cubicBezTo>
                    <a:pt x="2415" y="592"/>
                    <a:pt x="2417" y="586"/>
                    <a:pt x="2417" y="585"/>
                  </a:cubicBezTo>
                  <a:cubicBezTo>
                    <a:pt x="2418" y="584"/>
                    <a:pt x="2422" y="582"/>
                    <a:pt x="2423" y="582"/>
                  </a:cubicBezTo>
                  <a:cubicBezTo>
                    <a:pt x="2428" y="582"/>
                    <a:pt x="2431" y="581"/>
                    <a:pt x="2434" y="578"/>
                  </a:cubicBezTo>
                  <a:cubicBezTo>
                    <a:pt x="2426" y="578"/>
                    <a:pt x="2432" y="571"/>
                    <a:pt x="2431" y="567"/>
                  </a:cubicBezTo>
                  <a:cubicBezTo>
                    <a:pt x="2425" y="573"/>
                    <a:pt x="2425" y="572"/>
                    <a:pt x="2418" y="568"/>
                  </a:cubicBezTo>
                  <a:cubicBezTo>
                    <a:pt x="2412" y="565"/>
                    <a:pt x="2410" y="560"/>
                    <a:pt x="2406" y="555"/>
                  </a:cubicBezTo>
                  <a:cubicBezTo>
                    <a:pt x="2402" y="549"/>
                    <a:pt x="2404" y="563"/>
                    <a:pt x="2404" y="565"/>
                  </a:cubicBezTo>
                  <a:cubicBezTo>
                    <a:pt x="2405" y="567"/>
                    <a:pt x="2401" y="570"/>
                    <a:pt x="2401" y="572"/>
                  </a:cubicBezTo>
                  <a:cubicBezTo>
                    <a:pt x="2401" y="575"/>
                    <a:pt x="2402" y="576"/>
                    <a:pt x="2400" y="578"/>
                  </a:cubicBezTo>
                  <a:cubicBezTo>
                    <a:pt x="2398" y="578"/>
                    <a:pt x="2396" y="577"/>
                    <a:pt x="2393" y="576"/>
                  </a:cubicBezTo>
                  <a:close/>
                  <a:moveTo>
                    <a:pt x="1380" y="442"/>
                  </a:moveTo>
                  <a:cubicBezTo>
                    <a:pt x="1380" y="444"/>
                    <a:pt x="1383" y="449"/>
                    <a:pt x="1385" y="448"/>
                  </a:cubicBezTo>
                  <a:cubicBezTo>
                    <a:pt x="1388" y="448"/>
                    <a:pt x="1388" y="444"/>
                    <a:pt x="1385" y="443"/>
                  </a:cubicBezTo>
                  <a:cubicBezTo>
                    <a:pt x="1384" y="440"/>
                    <a:pt x="1382" y="441"/>
                    <a:pt x="1380" y="442"/>
                  </a:cubicBezTo>
                  <a:close/>
                  <a:moveTo>
                    <a:pt x="1572" y="654"/>
                  </a:moveTo>
                  <a:cubicBezTo>
                    <a:pt x="1570" y="656"/>
                    <a:pt x="1566" y="658"/>
                    <a:pt x="1563" y="658"/>
                  </a:cubicBezTo>
                  <a:cubicBezTo>
                    <a:pt x="1561" y="658"/>
                    <a:pt x="1555" y="657"/>
                    <a:pt x="1554" y="659"/>
                  </a:cubicBezTo>
                  <a:cubicBezTo>
                    <a:pt x="1550" y="667"/>
                    <a:pt x="1567" y="662"/>
                    <a:pt x="1568" y="662"/>
                  </a:cubicBezTo>
                  <a:cubicBezTo>
                    <a:pt x="1566" y="658"/>
                    <a:pt x="1570" y="657"/>
                    <a:pt x="1572" y="654"/>
                  </a:cubicBezTo>
                  <a:close/>
                  <a:moveTo>
                    <a:pt x="1508" y="661"/>
                  </a:moveTo>
                  <a:cubicBezTo>
                    <a:pt x="1508" y="658"/>
                    <a:pt x="1502" y="657"/>
                    <a:pt x="1500" y="657"/>
                  </a:cubicBezTo>
                  <a:cubicBezTo>
                    <a:pt x="1494" y="658"/>
                    <a:pt x="1493" y="657"/>
                    <a:pt x="1488" y="654"/>
                  </a:cubicBezTo>
                  <a:cubicBezTo>
                    <a:pt x="1488" y="655"/>
                    <a:pt x="1487" y="657"/>
                    <a:pt x="1486" y="658"/>
                  </a:cubicBezTo>
                  <a:cubicBezTo>
                    <a:pt x="1494" y="661"/>
                    <a:pt x="1500" y="661"/>
                    <a:pt x="1508" y="661"/>
                  </a:cubicBezTo>
                  <a:close/>
                  <a:moveTo>
                    <a:pt x="1390" y="441"/>
                  </a:moveTo>
                  <a:cubicBezTo>
                    <a:pt x="1389" y="443"/>
                    <a:pt x="1390" y="447"/>
                    <a:pt x="1393" y="447"/>
                  </a:cubicBezTo>
                  <a:cubicBezTo>
                    <a:pt x="1396" y="447"/>
                    <a:pt x="1395" y="449"/>
                    <a:pt x="1396" y="453"/>
                  </a:cubicBezTo>
                  <a:cubicBezTo>
                    <a:pt x="1397" y="449"/>
                    <a:pt x="1396" y="445"/>
                    <a:pt x="1401" y="445"/>
                  </a:cubicBezTo>
                  <a:cubicBezTo>
                    <a:pt x="1400" y="444"/>
                    <a:pt x="1399" y="443"/>
                    <a:pt x="1398" y="442"/>
                  </a:cubicBezTo>
                  <a:cubicBezTo>
                    <a:pt x="1409" y="440"/>
                    <a:pt x="1391" y="430"/>
                    <a:pt x="1397" y="440"/>
                  </a:cubicBezTo>
                  <a:cubicBezTo>
                    <a:pt x="1394" y="440"/>
                    <a:pt x="1393" y="439"/>
                    <a:pt x="1395" y="437"/>
                  </a:cubicBezTo>
                  <a:cubicBezTo>
                    <a:pt x="1394" y="437"/>
                    <a:pt x="1393" y="437"/>
                    <a:pt x="1392" y="437"/>
                  </a:cubicBezTo>
                  <a:cubicBezTo>
                    <a:pt x="1393" y="439"/>
                    <a:pt x="1392" y="440"/>
                    <a:pt x="1390" y="441"/>
                  </a:cubicBezTo>
                  <a:close/>
                  <a:moveTo>
                    <a:pt x="1485" y="406"/>
                  </a:moveTo>
                  <a:cubicBezTo>
                    <a:pt x="1480" y="404"/>
                    <a:pt x="1478" y="405"/>
                    <a:pt x="1473" y="406"/>
                  </a:cubicBezTo>
                  <a:cubicBezTo>
                    <a:pt x="1474" y="408"/>
                    <a:pt x="1476" y="410"/>
                    <a:pt x="1474" y="413"/>
                  </a:cubicBezTo>
                  <a:cubicBezTo>
                    <a:pt x="1477" y="409"/>
                    <a:pt x="1482" y="408"/>
                    <a:pt x="1485" y="406"/>
                  </a:cubicBezTo>
                  <a:close/>
                  <a:moveTo>
                    <a:pt x="1370" y="608"/>
                  </a:moveTo>
                  <a:cubicBezTo>
                    <a:pt x="1371" y="610"/>
                    <a:pt x="1369" y="612"/>
                    <a:pt x="1368" y="613"/>
                  </a:cubicBezTo>
                  <a:cubicBezTo>
                    <a:pt x="1368" y="614"/>
                    <a:pt x="1370" y="615"/>
                    <a:pt x="1370" y="615"/>
                  </a:cubicBezTo>
                  <a:cubicBezTo>
                    <a:pt x="1370" y="619"/>
                    <a:pt x="1366" y="619"/>
                    <a:pt x="1369" y="622"/>
                  </a:cubicBezTo>
                  <a:cubicBezTo>
                    <a:pt x="1372" y="624"/>
                    <a:pt x="1374" y="625"/>
                    <a:pt x="1374" y="621"/>
                  </a:cubicBezTo>
                  <a:cubicBezTo>
                    <a:pt x="1375" y="619"/>
                    <a:pt x="1378" y="621"/>
                    <a:pt x="1378" y="617"/>
                  </a:cubicBezTo>
                  <a:cubicBezTo>
                    <a:pt x="1379" y="613"/>
                    <a:pt x="1379" y="609"/>
                    <a:pt x="1380" y="605"/>
                  </a:cubicBezTo>
                  <a:cubicBezTo>
                    <a:pt x="1381" y="597"/>
                    <a:pt x="1372" y="602"/>
                    <a:pt x="1369" y="603"/>
                  </a:cubicBezTo>
                  <a:cubicBezTo>
                    <a:pt x="1369" y="603"/>
                    <a:pt x="1368" y="603"/>
                    <a:pt x="1367" y="602"/>
                  </a:cubicBezTo>
                  <a:cubicBezTo>
                    <a:pt x="1365" y="607"/>
                    <a:pt x="1370" y="605"/>
                    <a:pt x="1370" y="608"/>
                  </a:cubicBezTo>
                  <a:close/>
                  <a:moveTo>
                    <a:pt x="2773" y="338"/>
                  </a:moveTo>
                  <a:cubicBezTo>
                    <a:pt x="2771" y="338"/>
                    <a:pt x="2764" y="336"/>
                    <a:pt x="2763" y="337"/>
                  </a:cubicBezTo>
                  <a:cubicBezTo>
                    <a:pt x="2761" y="339"/>
                    <a:pt x="2763" y="343"/>
                    <a:pt x="2764" y="344"/>
                  </a:cubicBezTo>
                  <a:cubicBezTo>
                    <a:pt x="2768" y="347"/>
                    <a:pt x="2774" y="342"/>
                    <a:pt x="2777" y="345"/>
                  </a:cubicBezTo>
                  <a:cubicBezTo>
                    <a:pt x="2780" y="350"/>
                    <a:pt x="2785" y="351"/>
                    <a:pt x="2788" y="344"/>
                  </a:cubicBezTo>
                  <a:cubicBezTo>
                    <a:pt x="2783" y="342"/>
                    <a:pt x="2778" y="338"/>
                    <a:pt x="2773" y="338"/>
                  </a:cubicBezTo>
                  <a:close/>
                  <a:moveTo>
                    <a:pt x="1444" y="425"/>
                  </a:moveTo>
                  <a:cubicBezTo>
                    <a:pt x="1446" y="423"/>
                    <a:pt x="1448" y="421"/>
                    <a:pt x="1451" y="420"/>
                  </a:cubicBezTo>
                  <a:cubicBezTo>
                    <a:pt x="1448" y="417"/>
                    <a:pt x="1450" y="416"/>
                    <a:pt x="1452" y="413"/>
                  </a:cubicBezTo>
                  <a:cubicBezTo>
                    <a:pt x="1444" y="411"/>
                    <a:pt x="1444" y="419"/>
                    <a:pt x="1444" y="425"/>
                  </a:cubicBezTo>
                  <a:close/>
                  <a:moveTo>
                    <a:pt x="1460" y="387"/>
                  </a:moveTo>
                  <a:cubicBezTo>
                    <a:pt x="1460" y="386"/>
                    <a:pt x="1460" y="385"/>
                    <a:pt x="1460" y="384"/>
                  </a:cubicBezTo>
                  <a:cubicBezTo>
                    <a:pt x="1460" y="384"/>
                    <a:pt x="1461" y="384"/>
                    <a:pt x="1461" y="384"/>
                  </a:cubicBezTo>
                  <a:cubicBezTo>
                    <a:pt x="1460" y="379"/>
                    <a:pt x="1454" y="383"/>
                    <a:pt x="1460" y="387"/>
                  </a:cubicBezTo>
                  <a:close/>
                  <a:moveTo>
                    <a:pt x="1370" y="589"/>
                  </a:moveTo>
                  <a:cubicBezTo>
                    <a:pt x="1367" y="592"/>
                    <a:pt x="1372" y="597"/>
                    <a:pt x="1375" y="597"/>
                  </a:cubicBezTo>
                  <a:cubicBezTo>
                    <a:pt x="1377" y="590"/>
                    <a:pt x="1377" y="588"/>
                    <a:pt x="1377" y="581"/>
                  </a:cubicBezTo>
                  <a:cubicBezTo>
                    <a:pt x="1374" y="582"/>
                    <a:pt x="1376" y="583"/>
                    <a:pt x="1375" y="585"/>
                  </a:cubicBezTo>
                  <a:cubicBezTo>
                    <a:pt x="1374" y="587"/>
                    <a:pt x="1372" y="588"/>
                    <a:pt x="1370" y="589"/>
                  </a:cubicBezTo>
                  <a:close/>
                  <a:moveTo>
                    <a:pt x="2508" y="1024"/>
                  </a:moveTo>
                  <a:cubicBezTo>
                    <a:pt x="2506" y="1023"/>
                    <a:pt x="2506" y="1020"/>
                    <a:pt x="2503" y="1019"/>
                  </a:cubicBezTo>
                  <a:cubicBezTo>
                    <a:pt x="2503" y="1021"/>
                    <a:pt x="2503" y="1023"/>
                    <a:pt x="2505" y="1025"/>
                  </a:cubicBezTo>
                  <a:cubicBezTo>
                    <a:pt x="2506" y="1026"/>
                    <a:pt x="2505" y="1028"/>
                    <a:pt x="2506" y="1029"/>
                  </a:cubicBezTo>
                  <a:cubicBezTo>
                    <a:pt x="2508" y="1031"/>
                    <a:pt x="2515" y="1034"/>
                    <a:pt x="2513" y="1028"/>
                  </a:cubicBezTo>
                  <a:cubicBezTo>
                    <a:pt x="2512" y="1027"/>
                    <a:pt x="2510" y="1025"/>
                    <a:pt x="2508" y="1024"/>
                  </a:cubicBezTo>
                  <a:close/>
                  <a:moveTo>
                    <a:pt x="2341" y="676"/>
                  </a:moveTo>
                  <a:cubicBezTo>
                    <a:pt x="2342" y="675"/>
                    <a:pt x="2344" y="679"/>
                    <a:pt x="2345" y="678"/>
                  </a:cubicBezTo>
                  <a:cubicBezTo>
                    <a:pt x="2346" y="677"/>
                    <a:pt x="2349" y="674"/>
                    <a:pt x="2349" y="673"/>
                  </a:cubicBezTo>
                  <a:cubicBezTo>
                    <a:pt x="2349" y="663"/>
                    <a:pt x="2337" y="671"/>
                    <a:pt x="2335" y="670"/>
                  </a:cubicBezTo>
                  <a:cubicBezTo>
                    <a:pt x="2332" y="676"/>
                    <a:pt x="2330" y="675"/>
                    <a:pt x="2332" y="682"/>
                  </a:cubicBezTo>
                  <a:cubicBezTo>
                    <a:pt x="2337" y="685"/>
                    <a:pt x="2338" y="678"/>
                    <a:pt x="2341" y="676"/>
                  </a:cubicBezTo>
                  <a:close/>
                  <a:moveTo>
                    <a:pt x="2296" y="1000"/>
                  </a:moveTo>
                  <a:cubicBezTo>
                    <a:pt x="2292" y="1005"/>
                    <a:pt x="2299" y="1005"/>
                    <a:pt x="2301" y="1005"/>
                  </a:cubicBezTo>
                  <a:cubicBezTo>
                    <a:pt x="2302" y="1004"/>
                    <a:pt x="2302" y="1001"/>
                    <a:pt x="2303" y="1002"/>
                  </a:cubicBezTo>
                  <a:cubicBezTo>
                    <a:pt x="2305" y="1002"/>
                    <a:pt x="2307" y="1004"/>
                    <a:pt x="2309" y="1003"/>
                  </a:cubicBezTo>
                  <a:cubicBezTo>
                    <a:pt x="2313" y="1002"/>
                    <a:pt x="2315" y="1004"/>
                    <a:pt x="2319" y="1007"/>
                  </a:cubicBezTo>
                  <a:cubicBezTo>
                    <a:pt x="2320" y="998"/>
                    <a:pt x="2312" y="998"/>
                    <a:pt x="2307" y="996"/>
                  </a:cubicBezTo>
                  <a:cubicBezTo>
                    <a:pt x="2302" y="997"/>
                    <a:pt x="2298" y="997"/>
                    <a:pt x="2296" y="1000"/>
                  </a:cubicBezTo>
                  <a:close/>
                  <a:moveTo>
                    <a:pt x="2647" y="1348"/>
                  </a:moveTo>
                  <a:cubicBezTo>
                    <a:pt x="2647" y="1345"/>
                    <a:pt x="2646" y="1342"/>
                    <a:pt x="2645" y="1340"/>
                  </a:cubicBezTo>
                  <a:cubicBezTo>
                    <a:pt x="2641" y="1342"/>
                    <a:pt x="2640" y="1342"/>
                    <a:pt x="2639" y="1346"/>
                  </a:cubicBezTo>
                  <a:cubicBezTo>
                    <a:pt x="2638" y="1350"/>
                    <a:pt x="2636" y="1348"/>
                    <a:pt x="2634" y="1352"/>
                  </a:cubicBezTo>
                  <a:cubicBezTo>
                    <a:pt x="2632" y="1354"/>
                    <a:pt x="2633" y="1358"/>
                    <a:pt x="2631" y="1360"/>
                  </a:cubicBezTo>
                  <a:cubicBezTo>
                    <a:pt x="2629" y="1363"/>
                    <a:pt x="2626" y="1365"/>
                    <a:pt x="2624" y="1367"/>
                  </a:cubicBezTo>
                  <a:cubicBezTo>
                    <a:pt x="2622" y="1369"/>
                    <a:pt x="2620" y="1371"/>
                    <a:pt x="2617" y="1372"/>
                  </a:cubicBezTo>
                  <a:cubicBezTo>
                    <a:pt x="2615" y="1373"/>
                    <a:pt x="2610" y="1374"/>
                    <a:pt x="2609" y="1376"/>
                  </a:cubicBezTo>
                  <a:cubicBezTo>
                    <a:pt x="2605" y="1382"/>
                    <a:pt x="2600" y="1388"/>
                    <a:pt x="2596" y="1394"/>
                  </a:cubicBezTo>
                  <a:cubicBezTo>
                    <a:pt x="2591" y="1400"/>
                    <a:pt x="2605" y="1398"/>
                    <a:pt x="2606" y="1400"/>
                  </a:cubicBezTo>
                  <a:cubicBezTo>
                    <a:pt x="2609" y="1403"/>
                    <a:pt x="2618" y="1406"/>
                    <a:pt x="2621" y="1402"/>
                  </a:cubicBezTo>
                  <a:cubicBezTo>
                    <a:pt x="2624" y="1397"/>
                    <a:pt x="2630" y="1391"/>
                    <a:pt x="2631" y="1385"/>
                  </a:cubicBezTo>
                  <a:cubicBezTo>
                    <a:pt x="2633" y="1377"/>
                    <a:pt x="2636" y="1376"/>
                    <a:pt x="2642" y="1372"/>
                  </a:cubicBezTo>
                  <a:cubicBezTo>
                    <a:pt x="2643" y="1373"/>
                    <a:pt x="2644" y="1375"/>
                    <a:pt x="2646" y="1375"/>
                  </a:cubicBezTo>
                  <a:cubicBezTo>
                    <a:pt x="2643" y="1370"/>
                    <a:pt x="2643" y="1369"/>
                    <a:pt x="2646" y="1365"/>
                  </a:cubicBezTo>
                  <a:cubicBezTo>
                    <a:pt x="2649" y="1361"/>
                    <a:pt x="2653" y="1357"/>
                    <a:pt x="2656" y="1353"/>
                  </a:cubicBezTo>
                  <a:cubicBezTo>
                    <a:pt x="2655" y="1350"/>
                    <a:pt x="2654" y="1347"/>
                    <a:pt x="2653" y="1344"/>
                  </a:cubicBezTo>
                  <a:cubicBezTo>
                    <a:pt x="2651" y="1345"/>
                    <a:pt x="2649" y="1347"/>
                    <a:pt x="2647" y="1348"/>
                  </a:cubicBezTo>
                  <a:close/>
                  <a:moveTo>
                    <a:pt x="2606" y="1403"/>
                  </a:moveTo>
                  <a:cubicBezTo>
                    <a:pt x="2604" y="1404"/>
                    <a:pt x="2605" y="1408"/>
                    <a:pt x="2603" y="1410"/>
                  </a:cubicBezTo>
                  <a:cubicBezTo>
                    <a:pt x="2606" y="1408"/>
                    <a:pt x="2613" y="1409"/>
                    <a:pt x="2606" y="1403"/>
                  </a:cubicBezTo>
                  <a:close/>
                  <a:moveTo>
                    <a:pt x="2685" y="1310"/>
                  </a:moveTo>
                  <a:cubicBezTo>
                    <a:pt x="2679" y="1314"/>
                    <a:pt x="2678" y="1314"/>
                    <a:pt x="2671" y="1312"/>
                  </a:cubicBezTo>
                  <a:cubicBezTo>
                    <a:pt x="2667" y="1311"/>
                    <a:pt x="2669" y="1303"/>
                    <a:pt x="2665" y="1300"/>
                  </a:cubicBezTo>
                  <a:cubicBezTo>
                    <a:pt x="2665" y="1305"/>
                    <a:pt x="2662" y="1309"/>
                    <a:pt x="2660" y="1303"/>
                  </a:cubicBezTo>
                  <a:cubicBezTo>
                    <a:pt x="2659" y="1301"/>
                    <a:pt x="2660" y="1299"/>
                    <a:pt x="2659" y="1297"/>
                  </a:cubicBezTo>
                  <a:cubicBezTo>
                    <a:pt x="2658" y="1296"/>
                    <a:pt x="2657" y="1294"/>
                    <a:pt x="2656" y="1293"/>
                  </a:cubicBezTo>
                  <a:cubicBezTo>
                    <a:pt x="2654" y="1287"/>
                    <a:pt x="2658" y="1288"/>
                    <a:pt x="2651" y="1285"/>
                  </a:cubicBezTo>
                  <a:cubicBezTo>
                    <a:pt x="2648" y="1284"/>
                    <a:pt x="2646" y="1281"/>
                    <a:pt x="2643" y="1280"/>
                  </a:cubicBezTo>
                  <a:cubicBezTo>
                    <a:pt x="2645" y="1283"/>
                    <a:pt x="2646" y="1287"/>
                    <a:pt x="2648" y="1290"/>
                  </a:cubicBezTo>
                  <a:cubicBezTo>
                    <a:pt x="2649" y="1290"/>
                    <a:pt x="2649" y="1289"/>
                    <a:pt x="2650" y="1289"/>
                  </a:cubicBezTo>
                  <a:cubicBezTo>
                    <a:pt x="2652" y="1292"/>
                    <a:pt x="2655" y="1306"/>
                    <a:pt x="2659" y="1304"/>
                  </a:cubicBezTo>
                  <a:cubicBezTo>
                    <a:pt x="2658" y="1309"/>
                    <a:pt x="2661" y="1313"/>
                    <a:pt x="2659" y="1317"/>
                  </a:cubicBezTo>
                  <a:cubicBezTo>
                    <a:pt x="2657" y="1323"/>
                    <a:pt x="2656" y="1324"/>
                    <a:pt x="2652" y="1328"/>
                  </a:cubicBezTo>
                  <a:cubicBezTo>
                    <a:pt x="2654" y="1329"/>
                    <a:pt x="2655" y="1331"/>
                    <a:pt x="2657" y="1333"/>
                  </a:cubicBezTo>
                  <a:cubicBezTo>
                    <a:pt x="2659" y="1333"/>
                    <a:pt x="2663" y="1333"/>
                    <a:pt x="2663" y="1335"/>
                  </a:cubicBezTo>
                  <a:cubicBezTo>
                    <a:pt x="2666" y="1339"/>
                    <a:pt x="2660" y="1345"/>
                    <a:pt x="2658" y="1347"/>
                  </a:cubicBezTo>
                  <a:cubicBezTo>
                    <a:pt x="2662" y="1349"/>
                    <a:pt x="2667" y="1352"/>
                    <a:pt x="2670" y="1346"/>
                  </a:cubicBezTo>
                  <a:cubicBezTo>
                    <a:pt x="2672" y="1341"/>
                    <a:pt x="2677" y="1334"/>
                    <a:pt x="2677" y="1329"/>
                  </a:cubicBezTo>
                  <a:cubicBezTo>
                    <a:pt x="2676" y="1325"/>
                    <a:pt x="2681" y="1325"/>
                    <a:pt x="2683" y="1326"/>
                  </a:cubicBezTo>
                  <a:cubicBezTo>
                    <a:pt x="2685" y="1327"/>
                    <a:pt x="2683" y="1324"/>
                    <a:pt x="2684" y="1323"/>
                  </a:cubicBezTo>
                  <a:cubicBezTo>
                    <a:pt x="2687" y="1320"/>
                    <a:pt x="2692" y="1311"/>
                    <a:pt x="2685" y="1310"/>
                  </a:cubicBezTo>
                  <a:close/>
                  <a:moveTo>
                    <a:pt x="1323" y="615"/>
                  </a:moveTo>
                  <a:cubicBezTo>
                    <a:pt x="1324" y="617"/>
                    <a:pt x="1326" y="618"/>
                    <a:pt x="1327" y="619"/>
                  </a:cubicBezTo>
                  <a:cubicBezTo>
                    <a:pt x="1329" y="618"/>
                    <a:pt x="1330" y="617"/>
                    <a:pt x="1331" y="616"/>
                  </a:cubicBezTo>
                  <a:cubicBezTo>
                    <a:pt x="1329" y="610"/>
                    <a:pt x="1327" y="613"/>
                    <a:pt x="1323" y="615"/>
                  </a:cubicBezTo>
                  <a:close/>
                  <a:moveTo>
                    <a:pt x="2759" y="312"/>
                  </a:moveTo>
                  <a:cubicBezTo>
                    <a:pt x="2759" y="317"/>
                    <a:pt x="2760" y="319"/>
                    <a:pt x="2756" y="321"/>
                  </a:cubicBezTo>
                  <a:cubicBezTo>
                    <a:pt x="2753" y="322"/>
                    <a:pt x="2755" y="327"/>
                    <a:pt x="2756" y="330"/>
                  </a:cubicBezTo>
                  <a:cubicBezTo>
                    <a:pt x="2750" y="329"/>
                    <a:pt x="2748" y="329"/>
                    <a:pt x="2744" y="325"/>
                  </a:cubicBezTo>
                  <a:cubicBezTo>
                    <a:pt x="2741" y="323"/>
                    <a:pt x="2734" y="327"/>
                    <a:pt x="2733" y="323"/>
                  </a:cubicBezTo>
                  <a:cubicBezTo>
                    <a:pt x="2732" y="318"/>
                    <a:pt x="2733" y="313"/>
                    <a:pt x="2728" y="313"/>
                  </a:cubicBezTo>
                  <a:cubicBezTo>
                    <a:pt x="2722" y="312"/>
                    <a:pt x="2717" y="312"/>
                    <a:pt x="2711" y="312"/>
                  </a:cubicBezTo>
                  <a:cubicBezTo>
                    <a:pt x="2708" y="311"/>
                    <a:pt x="2714" y="301"/>
                    <a:pt x="2706" y="303"/>
                  </a:cubicBezTo>
                  <a:cubicBezTo>
                    <a:pt x="2703" y="303"/>
                    <a:pt x="2704" y="313"/>
                    <a:pt x="2704" y="316"/>
                  </a:cubicBezTo>
                  <a:cubicBezTo>
                    <a:pt x="2704" y="322"/>
                    <a:pt x="2685" y="324"/>
                    <a:pt x="2680" y="325"/>
                  </a:cubicBezTo>
                  <a:cubicBezTo>
                    <a:pt x="2685" y="328"/>
                    <a:pt x="2690" y="330"/>
                    <a:pt x="2690" y="335"/>
                  </a:cubicBezTo>
                  <a:cubicBezTo>
                    <a:pt x="2690" y="342"/>
                    <a:pt x="2693" y="345"/>
                    <a:pt x="2697" y="350"/>
                  </a:cubicBezTo>
                  <a:cubicBezTo>
                    <a:pt x="2697" y="351"/>
                    <a:pt x="2694" y="355"/>
                    <a:pt x="2693" y="355"/>
                  </a:cubicBezTo>
                  <a:cubicBezTo>
                    <a:pt x="2692" y="356"/>
                    <a:pt x="2688" y="354"/>
                    <a:pt x="2686" y="354"/>
                  </a:cubicBezTo>
                  <a:cubicBezTo>
                    <a:pt x="2684" y="353"/>
                    <a:pt x="2678" y="351"/>
                    <a:pt x="2675" y="352"/>
                  </a:cubicBezTo>
                  <a:cubicBezTo>
                    <a:pt x="2665" y="358"/>
                    <a:pt x="2655" y="365"/>
                    <a:pt x="2645" y="371"/>
                  </a:cubicBezTo>
                  <a:cubicBezTo>
                    <a:pt x="2637" y="376"/>
                    <a:pt x="2628" y="378"/>
                    <a:pt x="2625" y="387"/>
                  </a:cubicBezTo>
                  <a:cubicBezTo>
                    <a:pt x="2618" y="380"/>
                    <a:pt x="2617" y="379"/>
                    <a:pt x="2608" y="381"/>
                  </a:cubicBezTo>
                  <a:cubicBezTo>
                    <a:pt x="2599" y="382"/>
                    <a:pt x="2599" y="382"/>
                    <a:pt x="2593" y="390"/>
                  </a:cubicBezTo>
                  <a:cubicBezTo>
                    <a:pt x="2593" y="387"/>
                    <a:pt x="2593" y="385"/>
                    <a:pt x="2593" y="382"/>
                  </a:cubicBezTo>
                  <a:cubicBezTo>
                    <a:pt x="2590" y="383"/>
                    <a:pt x="2585" y="387"/>
                    <a:pt x="2582" y="387"/>
                  </a:cubicBezTo>
                  <a:cubicBezTo>
                    <a:pt x="2579" y="386"/>
                    <a:pt x="2575" y="384"/>
                    <a:pt x="2573" y="388"/>
                  </a:cubicBezTo>
                  <a:cubicBezTo>
                    <a:pt x="2568" y="396"/>
                    <a:pt x="2563" y="404"/>
                    <a:pt x="2558" y="412"/>
                  </a:cubicBezTo>
                  <a:cubicBezTo>
                    <a:pt x="2561" y="413"/>
                    <a:pt x="2570" y="414"/>
                    <a:pt x="2569" y="417"/>
                  </a:cubicBezTo>
                  <a:cubicBezTo>
                    <a:pt x="2567" y="425"/>
                    <a:pt x="2567" y="426"/>
                    <a:pt x="2571" y="432"/>
                  </a:cubicBezTo>
                  <a:cubicBezTo>
                    <a:pt x="2564" y="435"/>
                    <a:pt x="2556" y="439"/>
                    <a:pt x="2561" y="449"/>
                  </a:cubicBezTo>
                  <a:cubicBezTo>
                    <a:pt x="2561" y="451"/>
                    <a:pt x="2555" y="454"/>
                    <a:pt x="2553" y="454"/>
                  </a:cubicBezTo>
                  <a:cubicBezTo>
                    <a:pt x="2549" y="455"/>
                    <a:pt x="2546" y="455"/>
                    <a:pt x="2545" y="460"/>
                  </a:cubicBezTo>
                  <a:cubicBezTo>
                    <a:pt x="2545" y="465"/>
                    <a:pt x="2546" y="469"/>
                    <a:pt x="2541" y="471"/>
                  </a:cubicBezTo>
                  <a:cubicBezTo>
                    <a:pt x="2535" y="472"/>
                    <a:pt x="2535" y="472"/>
                    <a:pt x="2534" y="479"/>
                  </a:cubicBezTo>
                  <a:cubicBezTo>
                    <a:pt x="2533" y="486"/>
                    <a:pt x="2524" y="493"/>
                    <a:pt x="2520" y="498"/>
                  </a:cubicBezTo>
                  <a:cubicBezTo>
                    <a:pt x="2514" y="474"/>
                    <a:pt x="2497" y="427"/>
                    <a:pt x="2526" y="413"/>
                  </a:cubicBezTo>
                  <a:cubicBezTo>
                    <a:pt x="2534" y="409"/>
                    <a:pt x="2539" y="408"/>
                    <a:pt x="2544" y="400"/>
                  </a:cubicBezTo>
                  <a:cubicBezTo>
                    <a:pt x="2548" y="392"/>
                    <a:pt x="2554" y="388"/>
                    <a:pt x="2561" y="383"/>
                  </a:cubicBezTo>
                  <a:cubicBezTo>
                    <a:pt x="2566" y="379"/>
                    <a:pt x="2572" y="377"/>
                    <a:pt x="2574" y="371"/>
                  </a:cubicBezTo>
                  <a:cubicBezTo>
                    <a:pt x="2575" y="366"/>
                    <a:pt x="2576" y="361"/>
                    <a:pt x="2577" y="356"/>
                  </a:cubicBezTo>
                  <a:cubicBezTo>
                    <a:pt x="2578" y="355"/>
                    <a:pt x="2584" y="355"/>
                    <a:pt x="2586" y="354"/>
                  </a:cubicBezTo>
                  <a:cubicBezTo>
                    <a:pt x="2581" y="353"/>
                    <a:pt x="2578" y="353"/>
                    <a:pt x="2573" y="353"/>
                  </a:cubicBezTo>
                  <a:cubicBezTo>
                    <a:pt x="2570" y="354"/>
                    <a:pt x="2568" y="360"/>
                    <a:pt x="2566" y="363"/>
                  </a:cubicBezTo>
                  <a:cubicBezTo>
                    <a:pt x="2562" y="369"/>
                    <a:pt x="2553" y="374"/>
                    <a:pt x="2548" y="378"/>
                  </a:cubicBezTo>
                  <a:cubicBezTo>
                    <a:pt x="2545" y="371"/>
                    <a:pt x="2546" y="368"/>
                    <a:pt x="2547" y="361"/>
                  </a:cubicBezTo>
                  <a:cubicBezTo>
                    <a:pt x="2542" y="364"/>
                    <a:pt x="2540" y="365"/>
                    <a:pt x="2534" y="365"/>
                  </a:cubicBezTo>
                  <a:cubicBezTo>
                    <a:pt x="2528" y="365"/>
                    <a:pt x="2526" y="364"/>
                    <a:pt x="2521" y="368"/>
                  </a:cubicBezTo>
                  <a:cubicBezTo>
                    <a:pt x="2514" y="374"/>
                    <a:pt x="2507" y="381"/>
                    <a:pt x="2501" y="389"/>
                  </a:cubicBezTo>
                  <a:cubicBezTo>
                    <a:pt x="2503" y="391"/>
                    <a:pt x="2508" y="393"/>
                    <a:pt x="2506" y="396"/>
                  </a:cubicBezTo>
                  <a:cubicBezTo>
                    <a:pt x="2506" y="397"/>
                    <a:pt x="2499" y="398"/>
                    <a:pt x="2498" y="398"/>
                  </a:cubicBezTo>
                  <a:cubicBezTo>
                    <a:pt x="2490" y="399"/>
                    <a:pt x="2483" y="399"/>
                    <a:pt x="2476" y="400"/>
                  </a:cubicBezTo>
                  <a:cubicBezTo>
                    <a:pt x="2479" y="398"/>
                    <a:pt x="2481" y="397"/>
                    <a:pt x="2484" y="395"/>
                  </a:cubicBezTo>
                  <a:cubicBezTo>
                    <a:pt x="2477" y="393"/>
                    <a:pt x="2470" y="392"/>
                    <a:pt x="2464" y="391"/>
                  </a:cubicBezTo>
                  <a:cubicBezTo>
                    <a:pt x="2462" y="390"/>
                    <a:pt x="2457" y="395"/>
                    <a:pt x="2456" y="396"/>
                  </a:cubicBezTo>
                  <a:cubicBezTo>
                    <a:pt x="2453" y="397"/>
                    <a:pt x="2451" y="396"/>
                    <a:pt x="2448" y="395"/>
                  </a:cubicBezTo>
                  <a:cubicBezTo>
                    <a:pt x="2442" y="394"/>
                    <a:pt x="2437" y="394"/>
                    <a:pt x="2430" y="394"/>
                  </a:cubicBezTo>
                  <a:cubicBezTo>
                    <a:pt x="2427" y="395"/>
                    <a:pt x="2415" y="393"/>
                    <a:pt x="2412" y="396"/>
                  </a:cubicBezTo>
                  <a:cubicBezTo>
                    <a:pt x="2402" y="405"/>
                    <a:pt x="2392" y="415"/>
                    <a:pt x="2382" y="425"/>
                  </a:cubicBezTo>
                  <a:cubicBezTo>
                    <a:pt x="2372" y="435"/>
                    <a:pt x="2362" y="442"/>
                    <a:pt x="2351" y="450"/>
                  </a:cubicBezTo>
                  <a:cubicBezTo>
                    <a:pt x="2353" y="453"/>
                    <a:pt x="2355" y="453"/>
                    <a:pt x="2358" y="453"/>
                  </a:cubicBezTo>
                  <a:cubicBezTo>
                    <a:pt x="2362" y="453"/>
                    <a:pt x="2363" y="453"/>
                    <a:pt x="2364" y="457"/>
                  </a:cubicBezTo>
                  <a:cubicBezTo>
                    <a:pt x="2365" y="458"/>
                    <a:pt x="2366" y="464"/>
                    <a:pt x="2367" y="464"/>
                  </a:cubicBezTo>
                  <a:cubicBezTo>
                    <a:pt x="2375" y="465"/>
                    <a:pt x="2376" y="466"/>
                    <a:pt x="2380" y="458"/>
                  </a:cubicBezTo>
                  <a:cubicBezTo>
                    <a:pt x="2383" y="451"/>
                    <a:pt x="2402" y="467"/>
                    <a:pt x="2401" y="472"/>
                  </a:cubicBezTo>
                  <a:cubicBezTo>
                    <a:pt x="2399" y="485"/>
                    <a:pt x="2396" y="497"/>
                    <a:pt x="2393" y="510"/>
                  </a:cubicBezTo>
                  <a:cubicBezTo>
                    <a:pt x="2391" y="522"/>
                    <a:pt x="2387" y="528"/>
                    <a:pt x="2380" y="538"/>
                  </a:cubicBezTo>
                  <a:cubicBezTo>
                    <a:pt x="2374" y="548"/>
                    <a:pt x="2369" y="557"/>
                    <a:pt x="2361" y="564"/>
                  </a:cubicBezTo>
                  <a:cubicBezTo>
                    <a:pt x="2356" y="570"/>
                    <a:pt x="2351" y="575"/>
                    <a:pt x="2346" y="580"/>
                  </a:cubicBezTo>
                  <a:cubicBezTo>
                    <a:pt x="2343" y="583"/>
                    <a:pt x="2337" y="583"/>
                    <a:pt x="2333" y="584"/>
                  </a:cubicBezTo>
                  <a:cubicBezTo>
                    <a:pt x="2331" y="584"/>
                    <a:pt x="2329" y="579"/>
                    <a:pt x="2328" y="578"/>
                  </a:cubicBezTo>
                  <a:cubicBezTo>
                    <a:pt x="2326" y="578"/>
                    <a:pt x="2322" y="582"/>
                    <a:pt x="2321" y="583"/>
                  </a:cubicBezTo>
                  <a:cubicBezTo>
                    <a:pt x="2315" y="586"/>
                    <a:pt x="2315" y="588"/>
                    <a:pt x="2312" y="595"/>
                  </a:cubicBezTo>
                  <a:cubicBezTo>
                    <a:pt x="2309" y="606"/>
                    <a:pt x="2300" y="612"/>
                    <a:pt x="2292" y="620"/>
                  </a:cubicBezTo>
                  <a:cubicBezTo>
                    <a:pt x="2301" y="627"/>
                    <a:pt x="2309" y="636"/>
                    <a:pt x="2307" y="649"/>
                  </a:cubicBezTo>
                  <a:cubicBezTo>
                    <a:pt x="2306" y="658"/>
                    <a:pt x="2307" y="659"/>
                    <a:pt x="2299" y="663"/>
                  </a:cubicBezTo>
                  <a:cubicBezTo>
                    <a:pt x="2294" y="666"/>
                    <a:pt x="2290" y="666"/>
                    <a:pt x="2284" y="666"/>
                  </a:cubicBezTo>
                  <a:cubicBezTo>
                    <a:pt x="2284" y="661"/>
                    <a:pt x="2285" y="656"/>
                    <a:pt x="2286" y="651"/>
                  </a:cubicBezTo>
                  <a:cubicBezTo>
                    <a:pt x="2286" y="645"/>
                    <a:pt x="2281" y="646"/>
                    <a:pt x="2286" y="641"/>
                  </a:cubicBezTo>
                  <a:cubicBezTo>
                    <a:pt x="2288" y="637"/>
                    <a:pt x="2287" y="633"/>
                    <a:pt x="2283" y="633"/>
                  </a:cubicBezTo>
                  <a:cubicBezTo>
                    <a:pt x="2279" y="634"/>
                    <a:pt x="2273" y="636"/>
                    <a:pt x="2272" y="630"/>
                  </a:cubicBezTo>
                  <a:cubicBezTo>
                    <a:pt x="2271" y="627"/>
                    <a:pt x="2275" y="620"/>
                    <a:pt x="2276" y="617"/>
                  </a:cubicBezTo>
                  <a:cubicBezTo>
                    <a:pt x="2276" y="617"/>
                    <a:pt x="2268" y="611"/>
                    <a:pt x="2267" y="611"/>
                  </a:cubicBezTo>
                  <a:cubicBezTo>
                    <a:pt x="2264" y="611"/>
                    <a:pt x="2258" y="616"/>
                    <a:pt x="2256" y="618"/>
                  </a:cubicBezTo>
                  <a:cubicBezTo>
                    <a:pt x="2252" y="620"/>
                    <a:pt x="2248" y="623"/>
                    <a:pt x="2244" y="625"/>
                  </a:cubicBezTo>
                  <a:cubicBezTo>
                    <a:pt x="2241" y="617"/>
                    <a:pt x="2248" y="612"/>
                    <a:pt x="2253" y="607"/>
                  </a:cubicBezTo>
                  <a:cubicBezTo>
                    <a:pt x="2248" y="604"/>
                    <a:pt x="2248" y="603"/>
                    <a:pt x="2243" y="605"/>
                  </a:cubicBezTo>
                  <a:cubicBezTo>
                    <a:pt x="2239" y="607"/>
                    <a:pt x="2237" y="609"/>
                    <a:pt x="2234" y="612"/>
                  </a:cubicBezTo>
                  <a:cubicBezTo>
                    <a:pt x="2230" y="615"/>
                    <a:pt x="2228" y="617"/>
                    <a:pt x="2223" y="618"/>
                  </a:cubicBezTo>
                  <a:cubicBezTo>
                    <a:pt x="2222" y="619"/>
                    <a:pt x="2214" y="621"/>
                    <a:pt x="2216" y="624"/>
                  </a:cubicBezTo>
                  <a:cubicBezTo>
                    <a:pt x="2219" y="627"/>
                    <a:pt x="2222" y="630"/>
                    <a:pt x="2225" y="634"/>
                  </a:cubicBezTo>
                  <a:cubicBezTo>
                    <a:pt x="2228" y="640"/>
                    <a:pt x="2228" y="639"/>
                    <a:pt x="2233" y="636"/>
                  </a:cubicBezTo>
                  <a:cubicBezTo>
                    <a:pt x="2241" y="632"/>
                    <a:pt x="2247" y="636"/>
                    <a:pt x="2256" y="638"/>
                  </a:cubicBezTo>
                  <a:cubicBezTo>
                    <a:pt x="2247" y="645"/>
                    <a:pt x="2237" y="653"/>
                    <a:pt x="2228" y="661"/>
                  </a:cubicBezTo>
                  <a:cubicBezTo>
                    <a:pt x="2232" y="664"/>
                    <a:pt x="2237" y="667"/>
                    <a:pt x="2239" y="672"/>
                  </a:cubicBezTo>
                  <a:cubicBezTo>
                    <a:pt x="2242" y="678"/>
                    <a:pt x="2245" y="684"/>
                    <a:pt x="2248" y="691"/>
                  </a:cubicBezTo>
                  <a:cubicBezTo>
                    <a:pt x="2243" y="690"/>
                    <a:pt x="2239" y="689"/>
                    <a:pt x="2234" y="688"/>
                  </a:cubicBezTo>
                  <a:cubicBezTo>
                    <a:pt x="2239" y="692"/>
                    <a:pt x="2244" y="695"/>
                    <a:pt x="2249" y="699"/>
                  </a:cubicBezTo>
                  <a:cubicBezTo>
                    <a:pt x="2245" y="702"/>
                    <a:pt x="2241" y="704"/>
                    <a:pt x="2238" y="707"/>
                  </a:cubicBezTo>
                  <a:cubicBezTo>
                    <a:pt x="2242" y="708"/>
                    <a:pt x="2247" y="710"/>
                    <a:pt x="2251" y="711"/>
                  </a:cubicBezTo>
                  <a:cubicBezTo>
                    <a:pt x="2246" y="721"/>
                    <a:pt x="2241" y="734"/>
                    <a:pt x="2234" y="744"/>
                  </a:cubicBezTo>
                  <a:cubicBezTo>
                    <a:pt x="2226" y="753"/>
                    <a:pt x="2220" y="764"/>
                    <a:pt x="2209" y="769"/>
                  </a:cubicBezTo>
                  <a:cubicBezTo>
                    <a:pt x="2197" y="774"/>
                    <a:pt x="2185" y="779"/>
                    <a:pt x="2173" y="783"/>
                  </a:cubicBezTo>
                  <a:cubicBezTo>
                    <a:pt x="2170" y="784"/>
                    <a:pt x="2166" y="786"/>
                    <a:pt x="2162" y="787"/>
                  </a:cubicBezTo>
                  <a:cubicBezTo>
                    <a:pt x="2159" y="788"/>
                    <a:pt x="2160" y="788"/>
                    <a:pt x="2161" y="792"/>
                  </a:cubicBezTo>
                  <a:cubicBezTo>
                    <a:pt x="2161" y="794"/>
                    <a:pt x="2161" y="799"/>
                    <a:pt x="2157" y="797"/>
                  </a:cubicBezTo>
                  <a:cubicBezTo>
                    <a:pt x="2156" y="796"/>
                    <a:pt x="2155" y="791"/>
                    <a:pt x="2154" y="789"/>
                  </a:cubicBezTo>
                  <a:cubicBezTo>
                    <a:pt x="2155" y="789"/>
                    <a:pt x="2157" y="788"/>
                    <a:pt x="2158" y="788"/>
                  </a:cubicBezTo>
                  <a:cubicBezTo>
                    <a:pt x="2154" y="785"/>
                    <a:pt x="2146" y="782"/>
                    <a:pt x="2142" y="786"/>
                  </a:cubicBezTo>
                  <a:cubicBezTo>
                    <a:pt x="2138" y="789"/>
                    <a:pt x="2128" y="794"/>
                    <a:pt x="2126" y="799"/>
                  </a:cubicBezTo>
                  <a:cubicBezTo>
                    <a:pt x="2126" y="801"/>
                    <a:pt x="2123" y="807"/>
                    <a:pt x="2124" y="809"/>
                  </a:cubicBezTo>
                  <a:cubicBezTo>
                    <a:pt x="2126" y="813"/>
                    <a:pt x="2128" y="816"/>
                    <a:pt x="2131" y="820"/>
                  </a:cubicBezTo>
                  <a:cubicBezTo>
                    <a:pt x="2134" y="826"/>
                    <a:pt x="2138" y="830"/>
                    <a:pt x="2142" y="835"/>
                  </a:cubicBezTo>
                  <a:cubicBezTo>
                    <a:pt x="2147" y="842"/>
                    <a:pt x="2150" y="844"/>
                    <a:pt x="2150" y="852"/>
                  </a:cubicBezTo>
                  <a:cubicBezTo>
                    <a:pt x="2150" y="857"/>
                    <a:pt x="2153" y="868"/>
                    <a:pt x="2149" y="872"/>
                  </a:cubicBezTo>
                  <a:cubicBezTo>
                    <a:pt x="2139" y="881"/>
                    <a:pt x="2129" y="890"/>
                    <a:pt x="2118" y="899"/>
                  </a:cubicBezTo>
                  <a:cubicBezTo>
                    <a:pt x="2114" y="895"/>
                    <a:pt x="2119" y="889"/>
                    <a:pt x="2116" y="886"/>
                  </a:cubicBezTo>
                  <a:cubicBezTo>
                    <a:pt x="2113" y="882"/>
                    <a:pt x="2109" y="879"/>
                    <a:pt x="2106" y="875"/>
                  </a:cubicBezTo>
                  <a:cubicBezTo>
                    <a:pt x="2099" y="868"/>
                    <a:pt x="2094" y="864"/>
                    <a:pt x="2086" y="864"/>
                  </a:cubicBezTo>
                  <a:cubicBezTo>
                    <a:pt x="2086" y="862"/>
                    <a:pt x="2086" y="859"/>
                    <a:pt x="2087" y="857"/>
                  </a:cubicBezTo>
                  <a:cubicBezTo>
                    <a:pt x="2078" y="858"/>
                    <a:pt x="2080" y="859"/>
                    <a:pt x="2079" y="868"/>
                  </a:cubicBezTo>
                  <a:cubicBezTo>
                    <a:pt x="2079" y="874"/>
                    <a:pt x="2076" y="879"/>
                    <a:pt x="2074" y="884"/>
                  </a:cubicBezTo>
                  <a:cubicBezTo>
                    <a:pt x="2073" y="886"/>
                    <a:pt x="2074" y="888"/>
                    <a:pt x="2074" y="891"/>
                  </a:cubicBezTo>
                  <a:cubicBezTo>
                    <a:pt x="2074" y="895"/>
                    <a:pt x="2074" y="895"/>
                    <a:pt x="2078" y="894"/>
                  </a:cubicBezTo>
                  <a:cubicBezTo>
                    <a:pt x="2081" y="894"/>
                    <a:pt x="2083" y="908"/>
                    <a:pt x="2084" y="910"/>
                  </a:cubicBezTo>
                  <a:cubicBezTo>
                    <a:pt x="2085" y="914"/>
                    <a:pt x="2093" y="918"/>
                    <a:pt x="2096" y="920"/>
                  </a:cubicBezTo>
                  <a:cubicBezTo>
                    <a:pt x="2099" y="923"/>
                    <a:pt x="2104" y="927"/>
                    <a:pt x="2105" y="931"/>
                  </a:cubicBezTo>
                  <a:cubicBezTo>
                    <a:pt x="2107" y="936"/>
                    <a:pt x="2105" y="942"/>
                    <a:pt x="2106" y="948"/>
                  </a:cubicBezTo>
                  <a:cubicBezTo>
                    <a:pt x="2108" y="952"/>
                    <a:pt x="2110" y="957"/>
                    <a:pt x="2112" y="962"/>
                  </a:cubicBezTo>
                  <a:cubicBezTo>
                    <a:pt x="2105" y="961"/>
                    <a:pt x="2101" y="956"/>
                    <a:pt x="2095" y="952"/>
                  </a:cubicBezTo>
                  <a:cubicBezTo>
                    <a:pt x="2089" y="947"/>
                    <a:pt x="2089" y="945"/>
                    <a:pt x="2087" y="938"/>
                  </a:cubicBezTo>
                  <a:cubicBezTo>
                    <a:pt x="2085" y="933"/>
                    <a:pt x="2084" y="922"/>
                    <a:pt x="2080" y="918"/>
                  </a:cubicBezTo>
                  <a:cubicBezTo>
                    <a:pt x="2075" y="913"/>
                    <a:pt x="2070" y="907"/>
                    <a:pt x="2065" y="902"/>
                  </a:cubicBezTo>
                  <a:cubicBezTo>
                    <a:pt x="2063" y="899"/>
                    <a:pt x="2066" y="886"/>
                    <a:pt x="2066" y="882"/>
                  </a:cubicBezTo>
                  <a:cubicBezTo>
                    <a:pt x="2067" y="875"/>
                    <a:pt x="2065" y="867"/>
                    <a:pt x="2065" y="861"/>
                  </a:cubicBezTo>
                  <a:cubicBezTo>
                    <a:pt x="2064" y="847"/>
                    <a:pt x="2060" y="835"/>
                    <a:pt x="2056" y="822"/>
                  </a:cubicBezTo>
                  <a:cubicBezTo>
                    <a:pt x="2053" y="826"/>
                    <a:pt x="2050" y="829"/>
                    <a:pt x="2047" y="832"/>
                  </a:cubicBezTo>
                  <a:cubicBezTo>
                    <a:pt x="2044" y="837"/>
                    <a:pt x="2044" y="836"/>
                    <a:pt x="2039" y="835"/>
                  </a:cubicBezTo>
                  <a:cubicBezTo>
                    <a:pt x="2034" y="834"/>
                    <a:pt x="2034" y="834"/>
                    <a:pt x="2035" y="829"/>
                  </a:cubicBezTo>
                  <a:cubicBezTo>
                    <a:pt x="2035" y="826"/>
                    <a:pt x="2037" y="819"/>
                    <a:pt x="2036" y="817"/>
                  </a:cubicBezTo>
                  <a:cubicBezTo>
                    <a:pt x="2033" y="808"/>
                    <a:pt x="2031" y="801"/>
                    <a:pt x="2024" y="796"/>
                  </a:cubicBezTo>
                  <a:cubicBezTo>
                    <a:pt x="2018" y="791"/>
                    <a:pt x="2016" y="782"/>
                    <a:pt x="2013" y="775"/>
                  </a:cubicBezTo>
                  <a:cubicBezTo>
                    <a:pt x="2010" y="777"/>
                    <a:pt x="2005" y="782"/>
                    <a:pt x="2002" y="782"/>
                  </a:cubicBezTo>
                  <a:cubicBezTo>
                    <a:pt x="1995" y="783"/>
                    <a:pt x="1989" y="784"/>
                    <a:pt x="1983" y="785"/>
                  </a:cubicBezTo>
                  <a:cubicBezTo>
                    <a:pt x="1982" y="785"/>
                    <a:pt x="1978" y="785"/>
                    <a:pt x="1977" y="786"/>
                  </a:cubicBezTo>
                  <a:cubicBezTo>
                    <a:pt x="1976" y="787"/>
                    <a:pt x="1978" y="791"/>
                    <a:pt x="1977" y="792"/>
                  </a:cubicBezTo>
                  <a:cubicBezTo>
                    <a:pt x="1974" y="796"/>
                    <a:pt x="1971" y="799"/>
                    <a:pt x="1968" y="802"/>
                  </a:cubicBezTo>
                  <a:cubicBezTo>
                    <a:pt x="1959" y="811"/>
                    <a:pt x="1950" y="820"/>
                    <a:pt x="1941" y="829"/>
                  </a:cubicBezTo>
                  <a:cubicBezTo>
                    <a:pt x="1938" y="832"/>
                    <a:pt x="1932" y="834"/>
                    <a:pt x="1929" y="836"/>
                  </a:cubicBezTo>
                  <a:cubicBezTo>
                    <a:pt x="1924" y="838"/>
                    <a:pt x="1926" y="841"/>
                    <a:pt x="1926" y="847"/>
                  </a:cubicBezTo>
                  <a:cubicBezTo>
                    <a:pt x="1926" y="852"/>
                    <a:pt x="1927" y="859"/>
                    <a:pt x="1926" y="863"/>
                  </a:cubicBezTo>
                  <a:cubicBezTo>
                    <a:pt x="1925" y="868"/>
                    <a:pt x="1922" y="874"/>
                    <a:pt x="1923" y="879"/>
                  </a:cubicBezTo>
                  <a:cubicBezTo>
                    <a:pt x="1924" y="886"/>
                    <a:pt x="1925" y="889"/>
                    <a:pt x="1930" y="894"/>
                  </a:cubicBezTo>
                  <a:cubicBezTo>
                    <a:pt x="1934" y="898"/>
                    <a:pt x="1935" y="903"/>
                    <a:pt x="1938" y="909"/>
                  </a:cubicBezTo>
                  <a:cubicBezTo>
                    <a:pt x="1942" y="919"/>
                    <a:pt x="1925" y="928"/>
                    <a:pt x="1924" y="914"/>
                  </a:cubicBezTo>
                  <a:cubicBezTo>
                    <a:pt x="1923" y="908"/>
                    <a:pt x="1923" y="903"/>
                    <a:pt x="1923" y="897"/>
                  </a:cubicBezTo>
                  <a:cubicBezTo>
                    <a:pt x="1923" y="891"/>
                    <a:pt x="1921" y="890"/>
                    <a:pt x="1917" y="886"/>
                  </a:cubicBezTo>
                  <a:cubicBezTo>
                    <a:pt x="1917" y="890"/>
                    <a:pt x="1918" y="894"/>
                    <a:pt x="1914" y="896"/>
                  </a:cubicBezTo>
                  <a:cubicBezTo>
                    <a:pt x="1911" y="898"/>
                    <a:pt x="1907" y="901"/>
                    <a:pt x="1904" y="903"/>
                  </a:cubicBezTo>
                  <a:cubicBezTo>
                    <a:pt x="1894" y="884"/>
                    <a:pt x="1885" y="865"/>
                    <a:pt x="1877" y="845"/>
                  </a:cubicBezTo>
                  <a:cubicBezTo>
                    <a:pt x="1874" y="840"/>
                    <a:pt x="1871" y="834"/>
                    <a:pt x="1869" y="829"/>
                  </a:cubicBezTo>
                  <a:cubicBezTo>
                    <a:pt x="1868" y="825"/>
                    <a:pt x="1869" y="820"/>
                    <a:pt x="1869" y="816"/>
                  </a:cubicBezTo>
                  <a:cubicBezTo>
                    <a:pt x="1868" y="803"/>
                    <a:pt x="1868" y="791"/>
                    <a:pt x="1868" y="778"/>
                  </a:cubicBezTo>
                  <a:cubicBezTo>
                    <a:pt x="1865" y="782"/>
                    <a:pt x="1862" y="786"/>
                    <a:pt x="1860" y="789"/>
                  </a:cubicBezTo>
                  <a:cubicBezTo>
                    <a:pt x="1857" y="793"/>
                    <a:pt x="1857" y="792"/>
                    <a:pt x="1852" y="792"/>
                  </a:cubicBezTo>
                  <a:cubicBezTo>
                    <a:pt x="1848" y="792"/>
                    <a:pt x="1842" y="783"/>
                    <a:pt x="1838" y="779"/>
                  </a:cubicBezTo>
                  <a:cubicBezTo>
                    <a:pt x="1842" y="778"/>
                    <a:pt x="1849" y="779"/>
                    <a:pt x="1850" y="774"/>
                  </a:cubicBezTo>
                  <a:cubicBezTo>
                    <a:pt x="1848" y="774"/>
                    <a:pt x="1845" y="775"/>
                    <a:pt x="1844" y="774"/>
                  </a:cubicBezTo>
                  <a:cubicBezTo>
                    <a:pt x="1839" y="773"/>
                    <a:pt x="1833" y="768"/>
                    <a:pt x="1828" y="765"/>
                  </a:cubicBezTo>
                  <a:cubicBezTo>
                    <a:pt x="1825" y="764"/>
                    <a:pt x="1823" y="755"/>
                    <a:pt x="1821" y="752"/>
                  </a:cubicBezTo>
                  <a:cubicBezTo>
                    <a:pt x="1820" y="748"/>
                    <a:pt x="1793" y="754"/>
                    <a:pt x="1789" y="755"/>
                  </a:cubicBezTo>
                  <a:cubicBezTo>
                    <a:pt x="1779" y="756"/>
                    <a:pt x="1769" y="752"/>
                    <a:pt x="1759" y="750"/>
                  </a:cubicBezTo>
                  <a:cubicBezTo>
                    <a:pt x="1755" y="749"/>
                    <a:pt x="1750" y="749"/>
                    <a:pt x="1748" y="745"/>
                  </a:cubicBezTo>
                  <a:cubicBezTo>
                    <a:pt x="1744" y="737"/>
                    <a:pt x="1745" y="735"/>
                    <a:pt x="1737" y="738"/>
                  </a:cubicBezTo>
                  <a:cubicBezTo>
                    <a:pt x="1731" y="740"/>
                    <a:pt x="1727" y="739"/>
                    <a:pt x="1720" y="738"/>
                  </a:cubicBezTo>
                  <a:cubicBezTo>
                    <a:pt x="1716" y="737"/>
                    <a:pt x="1714" y="732"/>
                    <a:pt x="1710" y="731"/>
                  </a:cubicBezTo>
                  <a:cubicBezTo>
                    <a:pt x="1703" y="727"/>
                    <a:pt x="1702" y="726"/>
                    <a:pt x="1699" y="719"/>
                  </a:cubicBezTo>
                  <a:cubicBezTo>
                    <a:pt x="1697" y="714"/>
                    <a:pt x="1696" y="708"/>
                    <a:pt x="1690" y="707"/>
                  </a:cubicBezTo>
                  <a:cubicBezTo>
                    <a:pt x="1682" y="706"/>
                    <a:pt x="1682" y="706"/>
                    <a:pt x="1676" y="714"/>
                  </a:cubicBezTo>
                  <a:cubicBezTo>
                    <a:pt x="1674" y="716"/>
                    <a:pt x="1681" y="725"/>
                    <a:pt x="1682" y="728"/>
                  </a:cubicBezTo>
                  <a:cubicBezTo>
                    <a:pt x="1688" y="737"/>
                    <a:pt x="1693" y="747"/>
                    <a:pt x="1698" y="756"/>
                  </a:cubicBezTo>
                  <a:cubicBezTo>
                    <a:pt x="1698" y="752"/>
                    <a:pt x="1699" y="747"/>
                    <a:pt x="1700" y="743"/>
                  </a:cubicBezTo>
                  <a:cubicBezTo>
                    <a:pt x="1703" y="750"/>
                    <a:pt x="1703" y="756"/>
                    <a:pt x="1703" y="764"/>
                  </a:cubicBezTo>
                  <a:cubicBezTo>
                    <a:pt x="1709" y="763"/>
                    <a:pt x="1720" y="764"/>
                    <a:pt x="1726" y="761"/>
                  </a:cubicBezTo>
                  <a:cubicBezTo>
                    <a:pt x="1731" y="757"/>
                    <a:pt x="1737" y="748"/>
                    <a:pt x="1741" y="743"/>
                  </a:cubicBezTo>
                  <a:cubicBezTo>
                    <a:pt x="1742" y="748"/>
                    <a:pt x="1740" y="757"/>
                    <a:pt x="1745" y="760"/>
                  </a:cubicBezTo>
                  <a:cubicBezTo>
                    <a:pt x="1747" y="762"/>
                    <a:pt x="1750" y="765"/>
                    <a:pt x="1753" y="766"/>
                  </a:cubicBezTo>
                  <a:cubicBezTo>
                    <a:pt x="1756" y="767"/>
                    <a:pt x="1759" y="766"/>
                    <a:pt x="1760" y="769"/>
                  </a:cubicBezTo>
                  <a:cubicBezTo>
                    <a:pt x="1761" y="771"/>
                    <a:pt x="1763" y="776"/>
                    <a:pt x="1765" y="777"/>
                  </a:cubicBezTo>
                  <a:cubicBezTo>
                    <a:pt x="1769" y="777"/>
                    <a:pt x="1767" y="780"/>
                    <a:pt x="1767" y="784"/>
                  </a:cubicBezTo>
                  <a:cubicBezTo>
                    <a:pt x="1767" y="788"/>
                    <a:pt x="1759" y="795"/>
                    <a:pt x="1756" y="798"/>
                  </a:cubicBezTo>
                  <a:cubicBezTo>
                    <a:pt x="1756" y="797"/>
                    <a:pt x="1755" y="795"/>
                    <a:pt x="1755" y="794"/>
                  </a:cubicBezTo>
                  <a:cubicBezTo>
                    <a:pt x="1753" y="799"/>
                    <a:pt x="1751" y="801"/>
                    <a:pt x="1751" y="807"/>
                  </a:cubicBezTo>
                  <a:cubicBezTo>
                    <a:pt x="1751" y="812"/>
                    <a:pt x="1750" y="811"/>
                    <a:pt x="1746" y="813"/>
                  </a:cubicBezTo>
                  <a:cubicBezTo>
                    <a:pt x="1742" y="815"/>
                    <a:pt x="1738" y="817"/>
                    <a:pt x="1734" y="819"/>
                  </a:cubicBezTo>
                  <a:cubicBezTo>
                    <a:pt x="1731" y="820"/>
                    <a:pt x="1731" y="827"/>
                    <a:pt x="1729" y="828"/>
                  </a:cubicBezTo>
                  <a:cubicBezTo>
                    <a:pt x="1727" y="829"/>
                    <a:pt x="1724" y="826"/>
                    <a:pt x="1722" y="827"/>
                  </a:cubicBezTo>
                  <a:cubicBezTo>
                    <a:pt x="1719" y="828"/>
                    <a:pt x="1716" y="830"/>
                    <a:pt x="1713" y="831"/>
                  </a:cubicBezTo>
                  <a:cubicBezTo>
                    <a:pt x="1709" y="833"/>
                    <a:pt x="1710" y="838"/>
                    <a:pt x="1706" y="840"/>
                  </a:cubicBezTo>
                  <a:cubicBezTo>
                    <a:pt x="1699" y="842"/>
                    <a:pt x="1693" y="844"/>
                    <a:pt x="1686" y="847"/>
                  </a:cubicBezTo>
                  <a:cubicBezTo>
                    <a:pt x="1684" y="847"/>
                    <a:pt x="1684" y="849"/>
                    <a:pt x="1682" y="851"/>
                  </a:cubicBezTo>
                  <a:cubicBezTo>
                    <a:pt x="1681" y="853"/>
                    <a:pt x="1679" y="853"/>
                    <a:pt x="1676" y="853"/>
                  </a:cubicBezTo>
                  <a:cubicBezTo>
                    <a:pt x="1670" y="854"/>
                    <a:pt x="1664" y="856"/>
                    <a:pt x="1659" y="858"/>
                  </a:cubicBezTo>
                  <a:cubicBezTo>
                    <a:pt x="1654" y="859"/>
                    <a:pt x="1653" y="864"/>
                    <a:pt x="1649" y="864"/>
                  </a:cubicBezTo>
                  <a:cubicBezTo>
                    <a:pt x="1642" y="864"/>
                    <a:pt x="1641" y="865"/>
                    <a:pt x="1640" y="858"/>
                  </a:cubicBezTo>
                  <a:cubicBezTo>
                    <a:pt x="1638" y="850"/>
                    <a:pt x="1637" y="843"/>
                    <a:pt x="1635" y="835"/>
                  </a:cubicBezTo>
                  <a:cubicBezTo>
                    <a:pt x="1633" y="823"/>
                    <a:pt x="1628" y="816"/>
                    <a:pt x="1621" y="806"/>
                  </a:cubicBezTo>
                  <a:cubicBezTo>
                    <a:pt x="1618" y="800"/>
                    <a:pt x="1617" y="798"/>
                    <a:pt x="1611" y="796"/>
                  </a:cubicBezTo>
                  <a:cubicBezTo>
                    <a:pt x="1608" y="795"/>
                    <a:pt x="1608" y="784"/>
                    <a:pt x="1607" y="780"/>
                  </a:cubicBezTo>
                  <a:cubicBezTo>
                    <a:pt x="1606" y="774"/>
                    <a:pt x="1602" y="769"/>
                    <a:pt x="1600" y="764"/>
                  </a:cubicBezTo>
                  <a:cubicBezTo>
                    <a:pt x="1598" y="761"/>
                    <a:pt x="1595" y="760"/>
                    <a:pt x="1593" y="756"/>
                  </a:cubicBezTo>
                  <a:cubicBezTo>
                    <a:pt x="1589" y="749"/>
                    <a:pt x="1585" y="742"/>
                    <a:pt x="1581" y="735"/>
                  </a:cubicBezTo>
                  <a:cubicBezTo>
                    <a:pt x="1579" y="731"/>
                    <a:pt x="1577" y="725"/>
                    <a:pt x="1573" y="726"/>
                  </a:cubicBezTo>
                  <a:cubicBezTo>
                    <a:pt x="1573" y="722"/>
                    <a:pt x="1574" y="717"/>
                    <a:pt x="1574" y="713"/>
                  </a:cubicBezTo>
                  <a:cubicBezTo>
                    <a:pt x="1573" y="718"/>
                    <a:pt x="1571" y="723"/>
                    <a:pt x="1569" y="729"/>
                  </a:cubicBezTo>
                  <a:cubicBezTo>
                    <a:pt x="1563" y="722"/>
                    <a:pt x="1560" y="717"/>
                    <a:pt x="1556" y="709"/>
                  </a:cubicBezTo>
                  <a:cubicBezTo>
                    <a:pt x="1552" y="714"/>
                    <a:pt x="1559" y="723"/>
                    <a:pt x="1562" y="728"/>
                  </a:cubicBezTo>
                  <a:cubicBezTo>
                    <a:pt x="1567" y="738"/>
                    <a:pt x="1572" y="748"/>
                    <a:pt x="1576" y="758"/>
                  </a:cubicBezTo>
                  <a:cubicBezTo>
                    <a:pt x="1579" y="764"/>
                    <a:pt x="1578" y="771"/>
                    <a:pt x="1583" y="776"/>
                  </a:cubicBezTo>
                  <a:cubicBezTo>
                    <a:pt x="1585" y="778"/>
                    <a:pt x="1589" y="781"/>
                    <a:pt x="1590" y="784"/>
                  </a:cubicBezTo>
                  <a:cubicBezTo>
                    <a:pt x="1590" y="789"/>
                    <a:pt x="1591" y="794"/>
                    <a:pt x="1592" y="799"/>
                  </a:cubicBezTo>
                  <a:cubicBezTo>
                    <a:pt x="1592" y="802"/>
                    <a:pt x="1592" y="808"/>
                    <a:pt x="1594" y="810"/>
                  </a:cubicBezTo>
                  <a:cubicBezTo>
                    <a:pt x="1597" y="812"/>
                    <a:pt x="1601" y="815"/>
                    <a:pt x="1603" y="818"/>
                  </a:cubicBezTo>
                  <a:cubicBezTo>
                    <a:pt x="1608" y="825"/>
                    <a:pt x="1609" y="835"/>
                    <a:pt x="1612" y="842"/>
                  </a:cubicBezTo>
                  <a:cubicBezTo>
                    <a:pt x="1613" y="845"/>
                    <a:pt x="1620" y="844"/>
                    <a:pt x="1622" y="846"/>
                  </a:cubicBezTo>
                  <a:cubicBezTo>
                    <a:pt x="1625" y="849"/>
                    <a:pt x="1627" y="853"/>
                    <a:pt x="1630" y="856"/>
                  </a:cubicBezTo>
                  <a:cubicBezTo>
                    <a:pt x="1635" y="861"/>
                    <a:pt x="1644" y="867"/>
                    <a:pt x="1637" y="874"/>
                  </a:cubicBezTo>
                  <a:cubicBezTo>
                    <a:pt x="1642" y="875"/>
                    <a:pt x="1647" y="885"/>
                    <a:pt x="1651" y="884"/>
                  </a:cubicBezTo>
                  <a:cubicBezTo>
                    <a:pt x="1664" y="881"/>
                    <a:pt x="1677" y="877"/>
                    <a:pt x="1690" y="874"/>
                  </a:cubicBezTo>
                  <a:cubicBezTo>
                    <a:pt x="1692" y="873"/>
                    <a:pt x="1699" y="870"/>
                    <a:pt x="1701" y="874"/>
                  </a:cubicBezTo>
                  <a:cubicBezTo>
                    <a:pt x="1703" y="876"/>
                    <a:pt x="1698" y="888"/>
                    <a:pt x="1697" y="891"/>
                  </a:cubicBezTo>
                  <a:cubicBezTo>
                    <a:pt x="1695" y="901"/>
                    <a:pt x="1687" y="911"/>
                    <a:pt x="1682" y="921"/>
                  </a:cubicBezTo>
                  <a:cubicBezTo>
                    <a:pt x="1678" y="928"/>
                    <a:pt x="1675" y="937"/>
                    <a:pt x="1669" y="943"/>
                  </a:cubicBezTo>
                  <a:cubicBezTo>
                    <a:pt x="1653" y="960"/>
                    <a:pt x="1634" y="975"/>
                    <a:pt x="1622" y="996"/>
                  </a:cubicBezTo>
                  <a:cubicBezTo>
                    <a:pt x="1620" y="1000"/>
                    <a:pt x="1603" y="1023"/>
                    <a:pt x="1606" y="1027"/>
                  </a:cubicBezTo>
                  <a:cubicBezTo>
                    <a:pt x="1610" y="1035"/>
                    <a:pt x="1610" y="1036"/>
                    <a:pt x="1610" y="1045"/>
                  </a:cubicBezTo>
                  <a:cubicBezTo>
                    <a:pt x="1609" y="1053"/>
                    <a:pt x="1610" y="1053"/>
                    <a:pt x="1614" y="1059"/>
                  </a:cubicBezTo>
                  <a:cubicBezTo>
                    <a:pt x="1622" y="1069"/>
                    <a:pt x="1619" y="1084"/>
                    <a:pt x="1620" y="1096"/>
                  </a:cubicBezTo>
                  <a:cubicBezTo>
                    <a:pt x="1620" y="1105"/>
                    <a:pt x="1613" y="1116"/>
                    <a:pt x="1606" y="1119"/>
                  </a:cubicBezTo>
                  <a:cubicBezTo>
                    <a:pt x="1602" y="1121"/>
                    <a:pt x="1594" y="1123"/>
                    <a:pt x="1590" y="1126"/>
                  </a:cubicBezTo>
                  <a:cubicBezTo>
                    <a:pt x="1587" y="1131"/>
                    <a:pt x="1583" y="1136"/>
                    <a:pt x="1579" y="1140"/>
                  </a:cubicBezTo>
                  <a:cubicBezTo>
                    <a:pt x="1575" y="1144"/>
                    <a:pt x="1571" y="1146"/>
                    <a:pt x="1573" y="1151"/>
                  </a:cubicBezTo>
                  <a:cubicBezTo>
                    <a:pt x="1575" y="1155"/>
                    <a:pt x="1580" y="1163"/>
                    <a:pt x="1580" y="1167"/>
                  </a:cubicBezTo>
                  <a:cubicBezTo>
                    <a:pt x="1579" y="1171"/>
                    <a:pt x="1580" y="1182"/>
                    <a:pt x="1577" y="1186"/>
                  </a:cubicBezTo>
                  <a:cubicBezTo>
                    <a:pt x="1575" y="1189"/>
                    <a:pt x="1566" y="1191"/>
                    <a:pt x="1562" y="1193"/>
                  </a:cubicBezTo>
                  <a:cubicBezTo>
                    <a:pt x="1557" y="1196"/>
                    <a:pt x="1558" y="1198"/>
                    <a:pt x="1557" y="1205"/>
                  </a:cubicBezTo>
                  <a:cubicBezTo>
                    <a:pt x="1557" y="1209"/>
                    <a:pt x="1558" y="1218"/>
                    <a:pt x="1555" y="1221"/>
                  </a:cubicBezTo>
                  <a:cubicBezTo>
                    <a:pt x="1549" y="1231"/>
                    <a:pt x="1543" y="1242"/>
                    <a:pt x="1535" y="1250"/>
                  </a:cubicBezTo>
                  <a:cubicBezTo>
                    <a:pt x="1531" y="1254"/>
                    <a:pt x="1526" y="1258"/>
                    <a:pt x="1522" y="1262"/>
                  </a:cubicBezTo>
                  <a:cubicBezTo>
                    <a:pt x="1519" y="1264"/>
                    <a:pt x="1514" y="1270"/>
                    <a:pt x="1511" y="1271"/>
                  </a:cubicBezTo>
                  <a:cubicBezTo>
                    <a:pt x="1499" y="1273"/>
                    <a:pt x="1488" y="1276"/>
                    <a:pt x="1476" y="1278"/>
                  </a:cubicBezTo>
                  <a:cubicBezTo>
                    <a:pt x="1471" y="1279"/>
                    <a:pt x="1465" y="1280"/>
                    <a:pt x="1460" y="1282"/>
                  </a:cubicBezTo>
                  <a:cubicBezTo>
                    <a:pt x="1457" y="1282"/>
                    <a:pt x="1452" y="1275"/>
                    <a:pt x="1450" y="1274"/>
                  </a:cubicBezTo>
                  <a:cubicBezTo>
                    <a:pt x="1444" y="1268"/>
                    <a:pt x="1444" y="1268"/>
                    <a:pt x="1445" y="1259"/>
                  </a:cubicBezTo>
                  <a:cubicBezTo>
                    <a:pt x="1445" y="1255"/>
                    <a:pt x="1441" y="1249"/>
                    <a:pt x="1440" y="1246"/>
                  </a:cubicBezTo>
                  <a:cubicBezTo>
                    <a:pt x="1437" y="1239"/>
                    <a:pt x="1434" y="1232"/>
                    <a:pt x="1432" y="1225"/>
                  </a:cubicBezTo>
                  <a:cubicBezTo>
                    <a:pt x="1430" y="1221"/>
                    <a:pt x="1425" y="1218"/>
                    <a:pt x="1422" y="1215"/>
                  </a:cubicBezTo>
                  <a:cubicBezTo>
                    <a:pt x="1420" y="1213"/>
                    <a:pt x="1420" y="1204"/>
                    <a:pt x="1420" y="1201"/>
                  </a:cubicBezTo>
                  <a:cubicBezTo>
                    <a:pt x="1418" y="1193"/>
                    <a:pt x="1417" y="1185"/>
                    <a:pt x="1416" y="1178"/>
                  </a:cubicBezTo>
                  <a:cubicBezTo>
                    <a:pt x="1415" y="1167"/>
                    <a:pt x="1409" y="1159"/>
                    <a:pt x="1405" y="1150"/>
                  </a:cubicBezTo>
                  <a:cubicBezTo>
                    <a:pt x="1402" y="1143"/>
                    <a:pt x="1399" y="1137"/>
                    <a:pt x="1396" y="1131"/>
                  </a:cubicBezTo>
                  <a:cubicBezTo>
                    <a:pt x="1394" y="1129"/>
                    <a:pt x="1396" y="1124"/>
                    <a:pt x="1397" y="1121"/>
                  </a:cubicBezTo>
                  <a:cubicBezTo>
                    <a:pt x="1399" y="1107"/>
                    <a:pt x="1399" y="1095"/>
                    <a:pt x="1405" y="1083"/>
                  </a:cubicBezTo>
                  <a:cubicBezTo>
                    <a:pt x="1412" y="1072"/>
                    <a:pt x="1408" y="1063"/>
                    <a:pt x="1405" y="1052"/>
                  </a:cubicBezTo>
                  <a:cubicBezTo>
                    <a:pt x="1402" y="1039"/>
                    <a:pt x="1399" y="1027"/>
                    <a:pt x="1396" y="1015"/>
                  </a:cubicBezTo>
                  <a:cubicBezTo>
                    <a:pt x="1395" y="1011"/>
                    <a:pt x="1390" y="1006"/>
                    <a:pt x="1388" y="1003"/>
                  </a:cubicBezTo>
                  <a:cubicBezTo>
                    <a:pt x="1384" y="998"/>
                    <a:pt x="1380" y="992"/>
                    <a:pt x="1376" y="986"/>
                  </a:cubicBezTo>
                  <a:cubicBezTo>
                    <a:pt x="1373" y="983"/>
                    <a:pt x="1375" y="979"/>
                    <a:pt x="1375" y="976"/>
                  </a:cubicBezTo>
                  <a:cubicBezTo>
                    <a:pt x="1376" y="968"/>
                    <a:pt x="1377" y="960"/>
                    <a:pt x="1378" y="952"/>
                  </a:cubicBezTo>
                  <a:cubicBezTo>
                    <a:pt x="1379" y="946"/>
                    <a:pt x="1379" y="945"/>
                    <a:pt x="1375" y="940"/>
                  </a:cubicBezTo>
                  <a:cubicBezTo>
                    <a:pt x="1371" y="934"/>
                    <a:pt x="1371" y="933"/>
                    <a:pt x="1364" y="934"/>
                  </a:cubicBezTo>
                  <a:cubicBezTo>
                    <a:pt x="1360" y="934"/>
                    <a:pt x="1352" y="937"/>
                    <a:pt x="1350" y="933"/>
                  </a:cubicBezTo>
                  <a:cubicBezTo>
                    <a:pt x="1345" y="928"/>
                    <a:pt x="1341" y="923"/>
                    <a:pt x="1337" y="918"/>
                  </a:cubicBezTo>
                  <a:cubicBezTo>
                    <a:pt x="1336" y="916"/>
                    <a:pt x="1311" y="920"/>
                    <a:pt x="1308" y="921"/>
                  </a:cubicBezTo>
                  <a:cubicBezTo>
                    <a:pt x="1302" y="924"/>
                    <a:pt x="1296" y="927"/>
                    <a:pt x="1290" y="930"/>
                  </a:cubicBezTo>
                  <a:cubicBezTo>
                    <a:pt x="1286" y="933"/>
                    <a:pt x="1284" y="932"/>
                    <a:pt x="1279" y="930"/>
                  </a:cubicBezTo>
                  <a:cubicBezTo>
                    <a:pt x="1273" y="929"/>
                    <a:pt x="1270" y="927"/>
                    <a:pt x="1265" y="929"/>
                  </a:cubicBezTo>
                  <a:cubicBezTo>
                    <a:pt x="1259" y="931"/>
                    <a:pt x="1252" y="934"/>
                    <a:pt x="1246" y="936"/>
                  </a:cubicBezTo>
                  <a:cubicBezTo>
                    <a:pt x="1243" y="937"/>
                    <a:pt x="1239" y="933"/>
                    <a:pt x="1237" y="931"/>
                  </a:cubicBezTo>
                  <a:cubicBezTo>
                    <a:pt x="1231" y="926"/>
                    <a:pt x="1224" y="922"/>
                    <a:pt x="1218" y="918"/>
                  </a:cubicBezTo>
                  <a:cubicBezTo>
                    <a:pt x="1211" y="912"/>
                    <a:pt x="1207" y="909"/>
                    <a:pt x="1202" y="901"/>
                  </a:cubicBezTo>
                  <a:cubicBezTo>
                    <a:pt x="1194" y="887"/>
                    <a:pt x="1186" y="874"/>
                    <a:pt x="1178" y="860"/>
                  </a:cubicBezTo>
                  <a:cubicBezTo>
                    <a:pt x="1176" y="856"/>
                    <a:pt x="1173" y="851"/>
                    <a:pt x="1171" y="847"/>
                  </a:cubicBezTo>
                  <a:cubicBezTo>
                    <a:pt x="1170" y="845"/>
                    <a:pt x="1174" y="837"/>
                    <a:pt x="1175" y="835"/>
                  </a:cubicBezTo>
                  <a:cubicBezTo>
                    <a:pt x="1176" y="832"/>
                    <a:pt x="1180" y="825"/>
                    <a:pt x="1179" y="821"/>
                  </a:cubicBezTo>
                  <a:cubicBezTo>
                    <a:pt x="1178" y="815"/>
                    <a:pt x="1176" y="808"/>
                    <a:pt x="1175" y="802"/>
                  </a:cubicBezTo>
                  <a:cubicBezTo>
                    <a:pt x="1174" y="797"/>
                    <a:pt x="1171" y="789"/>
                    <a:pt x="1171" y="785"/>
                  </a:cubicBezTo>
                  <a:cubicBezTo>
                    <a:pt x="1171" y="782"/>
                    <a:pt x="1175" y="778"/>
                    <a:pt x="1176" y="776"/>
                  </a:cubicBezTo>
                  <a:cubicBezTo>
                    <a:pt x="1184" y="762"/>
                    <a:pt x="1191" y="749"/>
                    <a:pt x="1199" y="735"/>
                  </a:cubicBezTo>
                  <a:cubicBezTo>
                    <a:pt x="1204" y="725"/>
                    <a:pt x="1210" y="723"/>
                    <a:pt x="1219" y="717"/>
                  </a:cubicBezTo>
                  <a:cubicBezTo>
                    <a:pt x="1224" y="714"/>
                    <a:pt x="1226" y="714"/>
                    <a:pt x="1227" y="708"/>
                  </a:cubicBezTo>
                  <a:cubicBezTo>
                    <a:pt x="1228" y="701"/>
                    <a:pt x="1229" y="694"/>
                    <a:pt x="1230" y="686"/>
                  </a:cubicBezTo>
                  <a:cubicBezTo>
                    <a:pt x="1232" y="678"/>
                    <a:pt x="1249" y="676"/>
                    <a:pt x="1252" y="668"/>
                  </a:cubicBezTo>
                  <a:cubicBezTo>
                    <a:pt x="1254" y="662"/>
                    <a:pt x="1255" y="654"/>
                    <a:pt x="1261" y="653"/>
                  </a:cubicBezTo>
                  <a:cubicBezTo>
                    <a:pt x="1263" y="652"/>
                    <a:pt x="1267" y="660"/>
                    <a:pt x="1271" y="659"/>
                  </a:cubicBezTo>
                  <a:cubicBezTo>
                    <a:pt x="1274" y="659"/>
                    <a:pt x="1278" y="656"/>
                    <a:pt x="1280" y="657"/>
                  </a:cubicBezTo>
                  <a:cubicBezTo>
                    <a:pt x="1281" y="658"/>
                    <a:pt x="1286" y="661"/>
                    <a:pt x="1287" y="661"/>
                  </a:cubicBezTo>
                  <a:cubicBezTo>
                    <a:pt x="1291" y="658"/>
                    <a:pt x="1296" y="655"/>
                    <a:pt x="1301" y="652"/>
                  </a:cubicBezTo>
                  <a:cubicBezTo>
                    <a:pt x="1309" y="648"/>
                    <a:pt x="1320" y="645"/>
                    <a:pt x="1330" y="643"/>
                  </a:cubicBezTo>
                  <a:cubicBezTo>
                    <a:pt x="1332" y="643"/>
                    <a:pt x="1336" y="642"/>
                    <a:pt x="1339" y="642"/>
                  </a:cubicBezTo>
                  <a:cubicBezTo>
                    <a:pt x="1341" y="643"/>
                    <a:pt x="1344" y="645"/>
                    <a:pt x="1346" y="645"/>
                  </a:cubicBezTo>
                  <a:cubicBezTo>
                    <a:pt x="1348" y="645"/>
                    <a:pt x="1351" y="642"/>
                    <a:pt x="1353" y="642"/>
                  </a:cubicBezTo>
                  <a:cubicBezTo>
                    <a:pt x="1355" y="641"/>
                    <a:pt x="1357" y="642"/>
                    <a:pt x="1359" y="642"/>
                  </a:cubicBezTo>
                  <a:cubicBezTo>
                    <a:pt x="1366" y="642"/>
                    <a:pt x="1370" y="643"/>
                    <a:pt x="1376" y="640"/>
                  </a:cubicBezTo>
                  <a:cubicBezTo>
                    <a:pt x="1380" y="637"/>
                    <a:pt x="1384" y="641"/>
                    <a:pt x="1389" y="643"/>
                  </a:cubicBezTo>
                  <a:cubicBezTo>
                    <a:pt x="1386" y="650"/>
                    <a:pt x="1385" y="651"/>
                    <a:pt x="1389" y="658"/>
                  </a:cubicBezTo>
                  <a:cubicBezTo>
                    <a:pt x="1391" y="661"/>
                    <a:pt x="1384" y="666"/>
                    <a:pt x="1381" y="669"/>
                  </a:cubicBezTo>
                  <a:cubicBezTo>
                    <a:pt x="1385" y="672"/>
                    <a:pt x="1390" y="678"/>
                    <a:pt x="1394" y="679"/>
                  </a:cubicBezTo>
                  <a:cubicBezTo>
                    <a:pt x="1402" y="682"/>
                    <a:pt x="1410" y="684"/>
                    <a:pt x="1418" y="686"/>
                  </a:cubicBezTo>
                  <a:cubicBezTo>
                    <a:pt x="1425" y="687"/>
                    <a:pt x="1423" y="694"/>
                    <a:pt x="1429" y="697"/>
                  </a:cubicBezTo>
                  <a:cubicBezTo>
                    <a:pt x="1434" y="699"/>
                    <a:pt x="1439" y="698"/>
                    <a:pt x="1444" y="702"/>
                  </a:cubicBezTo>
                  <a:cubicBezTo>
                    <a:pt x="1451" y="707"/>
                    <a:pt x="1455" y="708"/>
                    <a:pt x="1460" y="699"/>
                  </a:cubicBezTo>
                  <a:cubicBezTo>
                    <a:pt x="1461" y="697"/>
                    <a:pt x="1457" y="694"/>
                    <a:pt x="1458" y="692"/>
                  </a:cubicBezTo>
                  <a:cubicBezTo>
                    <a:pt x="1459" y="690"/>
                    <a:pt x="1461" y="685"/>
                    <a:pt x="1463" y="685"/>
                  </a:cubicBezTo>
                  <a:cubicBezTo>
                    <a:pt x="1470" y="683"/>
                    <a:pt x="1474" y="681"/>
                    <a:pt x="1482" y="684"/>
                  </a:cubicBezTo>
                  <a:cubicBezTo>
                    <a:pt x="1484" y="684"/>
                    <a:pt x="1482" y="688"/>
                    <a:pt x="1484" y="688"/>
                  </a:cubicBezTo>
                  <a:cubicBezTo>
                    <a:pt x="1488" y="689"/>
                    <a:pt x="1492" y="690"/>
                    <a:pt x="1495" y="690"/>
                  </a:cubicBezTo>
                  <a:cubicBezTo>
                    <a:pt x="1498" y="691"/>
                    <a:pt x="1498" y="692"/>
                    <a:pt x="1500" y="695"/>
                  </a:cubicBezTo>
                  <a:cubicBezTo>
                    <a:pt x="1501" y="697"/>
                    <a:pt x="1503" y="693"/>
                    <a:pt x="1505" y="694"/>
                  </a:cubicBezTo>
                  <a:cubicBezTo>
                    <a:pt x="1510" y="696"/>
                    <a:pt x="1516" y="697"/>
                    <a:pt x="1522" y="699"/>
                  </a:cubicBezTo>
                  <a:cubicBezTo>
                    <a:pt x="1528" y="701"/>
                    <a:pt x="1529" y="701"/>
                    <a:pt x="1535" y="698"/>
                  </a:cubicBezTo>
                  <a:cubicBezTo>
                    <a:pt x="1542" y="695"/>
                    <a:pt x="1543" y="694"/>
                    <a:pt x="1549" y="697"/>
                  </a:cubicBezTo>
                  <a:cubicBezTo>
                    <a:pt x="1557" y="701"/>
                    <a:pt x="1569" y="699"/>
                    <a:pt x="1573" y="689"/>
                  </a:cubicBezTo>
                  <a:cubicBezTo>
                    <a:pt x="1575" y="683"/>
                    <a:pt x="1586" y="664"/>
                    <a:pt x="1582" y="658"/>
                  </a:cubicBezTo>
                  <a:cubicBezTo>
                    <a:pt x="1579" y="654"/>
                    <a:pt x="1585" y="645"/>
                    <a:pt x="1584" y="643"/>
                  </a:cubicBezTo>
                  <a:cubicBezTo>
                    <a:pt x="1582" y="642"/>
                    <a:pt x="1580" y="644"/>
                    <a:pt x="1579" y="645"/>
                  </a:cubicBezTo>
                  <a:cubicBezTo>
                    <a:pt x="1577" y="647"/>
                    <a:pt x="1575" y="643"/>
                    <a:pt x="1573" y="644"/>
                  </a:cubicBezTo>
                  <a:cubicBezTo>
                    <a:pt x="1571" y="644"/>
                    <a:pt x="1569" y="649"/>
                    <a:pt x="1567" y="650"/>
                  </a:cubicBezTo>
                  <a:cubicBezTo>
                    <a:pt x="1565" y="651"/>
                    <a:pt x="1561" y="650"/>
                    <a:pt x="1559" y="650"/>
                  </a:cubicBezTo>
                  <a:cubicBezTo>
                    <a:pt x="1554" y="650"/>
                    <a:pt x="1552" y="645"/>
                    <a:pt x="1547" y="644"/>
                  </a:cubicBezTo>
                  <a:cubicBezTo>
                    <a:pt x="1544" y="644"/>
                    <a:pt x="1541" y="642"/>
                    <a:pt x="1540" y="645"/>
                  </a:cubicBezTo>
                  <a:cubicBezTo>
                    <a:pt x="1539" y="649"/>
                    <a:pt x="1539" y="649"/>
                    <a:pt x="1535" y="650"/>
                  </a:cubicBezTo>
                  <a:cubicBezTo>
                    <a:pt x="1531" y="651"/>
                    <a:pt x="1525" y="645"/>
                    <a:pt x="1522" y="643"/>
                  </a:cubicBezTo>
                  <a:cubicBezTo>
                    <a:pt x="1516" y="640"/>
                    <a:pt x="1506" y="624"/>
                    <a:pt x="1512" y="617"/>
                  </a:cubicBezTo>
                  <a:cubicBezTo>
                    <a:pt x="1510" y="617"/>
                    <a:pt x="1508" y="617"/>
                    <a:pt x="1506" y="617"/>
                  </a:cubicBezTo>
                  <a:cubicBezTo>
                    <a:pt x="1505" y="610"/>
                    <a:pt x="1514" y="609"/>
                    <a:pt x="1518" y="609"/>
                  </a:cubicBezTo>
                  <a:cubicBezTo>
                    <a:pt x="1525" y="608"/>
                    <a:pt x="1529" y="608"/>
                    <a:pt x="1535" y="605"/>
                  </a:cubicBezTo>
                  <a:cubicBezTo>
                    <a:pt x="1533" y="604"/>
                    <a:pt x="1531" y="603"/>
                    <a:pt x="1529" y="602"/>
                  </a:cubicBezTo>
                  <a:cubicBezTo>
                    <a:pt x="1530" y="598"/>
                    <a:pt x="1537" y="600"/>
                    <a:pt x="1541" y="600"/>
                  </a:cubicBezTo>
                  <a:cubicBezTo>
                    <a:pt x="1547" y="601"/>
                    <a:pt x="1547" y="599"/>
                    <a:pt x="1552" y="596"/>
                  </a:cubicBezTo>
                  <a:cubicBezTo>
                    <a:pt x="1555" y="594"/>
                    <a:pt x="1559" y="591"/>
                    <a:pt x="1563" y="591"/>
                  </a:cubicBezTo>
                  <a:cubicBezTo>
                    <a:pt x="1568" y="592"/>
                    <a:pt x="1572" y="593"/>
                    <a:pt x="1577" y="591"/>
                  </a:cubicBezTo>
                  <a:cubicBezTo>
                    <a:pt x="1576" y="593"/>
                    <a:pt x="1578" y="595"/>
                    <a:pt x="1580" y="596"/>
                  </a:cubicBezTo>
                  <a:cubicBezTo>
                    <a:pt x="1583" y="597"/>
                    <a:pt x="1582" y="593"/>
                    <a:pt x="1585" y="598"/>
                  </a:cubicBezTo>
                  <a:cubicBezTo>
                    <a:pt x="1586" y="599"/>
                    <a:pt x="1595" y="601"/>
                    <a:pt x="1598" y="602"/>
                  </a:cubicBezTo>
                  <a:cubicBezTo>
                    <a:pt x="1603" y="604"/>
                    <a:pt x="1606" y="601"/>
                    <a:pt x="1611" y="601"/>
                  </a:cubicBezTo>
                  <a:cubicBezTo>
                    <a:pt x="1617" y="602"/>
                    <a:pt x="1621" y="600"/>
                    <a:pt x="1625" y="597"/>
                  </a:cubicBezTo>
                  <a:cubicBezTo>
                    <a:pt x="1629" y="595"/>
                    <a:pt x="1627" y="588"/>
                    <a:pt x="1625" y="585"/>
                  </a:cubicBezTo>
                  <a:cubicBezTo>
                    <a:pt x="1621" y="581"/>
                    <a:pt x="1617" y="580"/>
                    <a:pt x="1613" y="576"/>
                  </a:cubicBezTo>
                  <a:cubicBezTo>
                    <a:pt x="1609" y="573"/>
                    <a:pt x="1606" y="568"/>
                    <a:pt x="1600" y="567"/>
                  </a:cubicBezTo>
                  <a:cubicBezTo>
                    <a:pt x="1600" y="567"/>
                    <a:pt x="1595" y="564"/>
                    <a:pt x="1595" y="564"/>
                  </a:cubicBezTo>
                  <a:cubicBezTo>
                    <a:pt x="1592" y="562"/>
                    <a:pt x="1590" y="560"/>
                    <a:pt x="1588" y="559"/>
                  </a:cubicBezTo>
                  <a:cubicBezTo>
                    <a:pt x="1589" y="558"/>
                    <a:pt x="1590" y="556"/>
                    <a:pt x="1590" y="556"/>
                  </a:cubicBezTo>
                  <a:cubicBezTo>
                    <a:pt x="1592" y="557"/>
                    <a:pt x="1594" y="557"/>
                    <a:pt x="1596" y="558"/>
                  </a:cubicBezTo>
                  <a:cubicBezTo>
                    <a:pt x="1594" y="551"/>
                    <a:pt x="1598" y="549"/>
                    <a:pt x="1603" y="549"/>
                  </a:cubicBezTo>
                  <a:cubicBezTo>
                    <a:pt x="1601" y="547"/>
                    <a:pt x="1598" y="546"/>
                    <a:pt x="1597" y="543"/>
                  </a:cubicBezTo>
                  <a:cubicBezTo>
                    <a:pt x="1599" y="543"/>
                    <a:pt x="1601" y="543"/>
                    <a:pt x="1603" y="543"/>
                  </a:cubicBezTo>
                  <a:cubicBezTo>
                    <a:pt x="1601" y="538"/>
                    <a:pt x="1607" y="542"/>
                    <a:pt x="1608" y="539"/>
                  </a:cubicBezTo>
                  <a:cubicBezTo>
                    <a:pt x="1609" y="535"/>
                    <a:pt x="1604" y="537"/>
                    <a:pt x="1603" y="537"/>
                  </a:cubicBezTo>
                  <a:cubicBezTo>
                    <a:pt x="1598" y="538"/>
                    <a:pt x="1592" y="538"/>
                    <a:pt x="1589" y="543"/>
                  </a:cubicBezTo>
                  <a:cubicBezTo>
                    <a:pt x="1589" y="542"/>
                    <a:pt x="1589" y="542"/>
                    <a:pt x="1589" y="541"/>
                  </a:cubicBezTo>
                  <a:cubicBezTo>
                    <a:pt x="1583" y="542"/>
                    <a:pt x="1581" y="543"/>
                    <a:pt x="1577" y="547"/>
                  </a:cubicBezTo>
                  <a:cubicBezTo>
                    <a:pt x="1577" y="547"/>
                    <a:pt x="1577" y="546"/>
                    <a:pt x="1578" y="545"/>
                  </a:cubicBezTo>
                  <a:cubicBezTo>
                    <a:pt x="1572" y="545"/>
                    <a:pt x="1575" y="552"/>
                    <a:pt x="1577" y="555"/>
                  </a:cubicBezTo>
                  <a:cubicBezTo>
                    <a:pt x="1580" y="558"/>
                    <a:pt x="1584" y="556"/>
                    <a:pt x="1589" y="556"/>
                  </a:cubicBezTo>
                  <a:cubicBezTo>
                    <a:pt x="1586" y="562"/>
                    <a:pt x="1582" y="558"/>
                    <a:pt x="1578" y="560"/>
                  </a:cubicBezTo>
                  <a:cubicBezTo>
                    <a:pt x="1574" y="562"/>
                    <a:pt x="1567" y="569"/>
                    <a:pt x="1563" y="565"/>
                  </a:cubicBezTo>
                  <a:cubicBezTo>
                    <a:pt x="1565" y="558"/>
                    <a:pt x="1562" y="559"/>
                    <a:pt x="1556" y="556"/>
                  </a:cubicBezTo>
                  <a:cubicBezTo>
                    <a:pt x="1559" y="555"/>
                    <a:pt x="1570" y="551"/>
                    <a:pt x="1563" y="548"/>
                  </a:cubicBezTo>
                  <a:cubicBezTo>
                    <a:pt x="1560" y="547"/>
                    <a:pt x="1557" y="548"/>
                    <a:pt x="1555" y="548"/>
                  </a:cubicBezTo>
                  <a:cubicBezTo>
                    <a:pt x="1553" y="548"/>
                    <a:pt x="1551" y="545"/>
                    <a:pt x="1549" y="544"/>
                  </a:cubicBezTo>
                  <a:cubicBezTo>
                    <a:pt x="1552" y="544"/>
                    <a:pt x="1556" y="546"/>
                    <a:pt x="1558" y="543"/>
                  </a:cubicBezTo>
                  <a:cubicBezTo>
                    <a:pt x="1555" y="544"/>
                    <a:pt x="1546" y="540"/>
                    <a:pt x="1544" y="543"/>
                  </a:cubicBezTo>
                  <a:cubicBezTo>
                    <a:pt x="1542" y="545"/>
                    <a:pt x="1535" y="550"/>
                    <a:pt x="1535" y="554"/>
                  </a:cubicBezTo>
                  <a:cubicBezTo>
                    <a:pt x="1534" y="556"/>
                    <a:pt x="1534" y="560"/>
                    <a:pt x="1533" y="562"/>
                  </a:cubicBezTo>
                  <a:cubicBezTo>
                    <a:pt x="1532" y="563"/>
                    <a:pt x="1528" y="563"/>
                    <a:pt x="1528" y="565"/>
                  </a:cubicBezTo>
                  <a:cubicBezTo>
                    <a:pt x="1526" y="571"/>
                    <a:pt x="1527" y="576"/>
                    <a:pt x="1522" y="579"/>
                  </a:cubicBezTo>
                  <a:cubicBezTo>
                    <a:pt x="1517" y="582"/>
                    <a:pt x="1518" y="588"/>
                    <a:pt x="1520" y="593"/>
                  </a:cubicBezTo>
                  <a:cubicBezTo>
                    <a:pt x="1522" y="595"/>
                    <a:pt x="1530" y="599"/>
                    <a:pt x="1529" y="600"/>
                  </a:cubicBezTo>
                  <a:cubicBezTo>
                    <a:pt x="1528" y="604"/>
                    <a:pt x="1521" y="599"/>
                    <a:pt x="1518" y="602"/>
                  </a:cubicBezTo>
                  <a:cubicBezTo>
                    <a:pt x="1514" y="605"/>
                    <a:pt x="1510" y="609"/>
                    <a:pt x="1507" y="613"/>
                  </a:cubicBezTo>
                  <a:cubicBezTo>
                    <a:pt x="1506" y="608"/>
                    <a:pt x="1508" y="608"/>
                    <a:pt x="1511" y="606"/>
                  </a:cubicBezTo>
                  <a:cubicBezTo>
                    <a:pt x="1509" y="605"/>
                    <a:pt x="1507" y="605"/>
                    <a:pt x="1504" y="604"/>
                  </a:cubicBezTo>
                  <a:cubicBezTo>
                    <a:pt x="1500" y="602"/>
                    <a:pt x="1498" y="603"/>
                    <a:pt x="1494" y="602"/>
                  </a:cubicBezTo>
                  <a:cubicBezTo>
                    <a:pt x="1492" y="602"/>
                    <a:pt x="1490" y="603"/>
                    <a:pt x="1488" y="604"/>
                  </a:cubicBezTo>
                  <a:cubicBezTo>
                    <a:pt x="1487" y="605"/>
                    <a:pt x="1489" y="608"/>
                    <a:pt x="1488" y="608"/>
                  </a:cubicBezTo>
                  <a:cubicBezTo>
                    <a:pt x="1485" y="611"/>
                    <a:pt x="1483" y="609"/>
                    <a:pt x="1480" y="607"/>
                  </a:cubicBezTo>
                  <a:cubicBezTo>
                    <a:pt x="1477" y="610"/>
                    <a:pt x="1480" y="613"/>
                    <a:pt x="1482" y="616"/>
                  </a:cubicBezTo>
                  <a:cubicBezTo>
                    <a:pt x="1485" y="621"/>
                    <a:pt x="1485" y="620"/>
                    <a:pt x="1481" y="624"/>
                  </a:cubicBezTo>
                  <a:cubicBezTo>
                    <a:pt x="1486" y="627"/>
                    <a:pt x="1491" y="629"/>
                    <a:pt x="1490" y="636"/>
                  </a:cubicBezTo>
                  <a:cubicBezTo>
                    <a:pt x="1487" y="633"/>
                    <a:pt x="1485" y="631"/>
                    <a:pt x="1482" y="634"/>
                  </a:cubicBezTo>
                  <a:cubicBezTo>
                    <a:pt x="1486" y="635"/>
                    <a:pt x="1486" y="638"/>
                    <a:pt x="1484" y="640"/>
                  </a:cubicBezTo>
                  <a:cubicBezTo>
                    <a:pt x="1481" y="642"/>
                    <a:pt x="1482" y="643"/>
                    <a:pt x="1483" y="647"/>
                  </a:cubicBezTo>
                  <a:cubicBezTo>
                    <a:pt x="1480" y="646"/>
                    <a:pt x="1478" y="647"/>
                    <a:pt x="1476" y="643"/>
                  </a:cubicBezTo>
                  <a:cubicBezTo>
                    <a:pt x="1475" y="640"/>
                    <a:pt x="1473" y="641"/>
                    <a:pt x="1471" y="643"/>
                  </a:cubicBezTo>
                  <a:cubicBezTo>
                    <a:pt x="1469" y="635"/>
                    <a:pt x="1467" y="634"/>
                    <a:pt x="1473" y="629"/>
                  </a:cubicBezTo>
                  <a:cubicBezTo>
                    <a:pt x="1467" y="629"/>
                    <a:pt x="1467" y="628"/>
                    <a:pt x="1464" y="622"/>
                  </a:cubicBezTo>
                  <a:cubicBezTo>
                    <a:pt x="1461" y="619"/>
                    <a:pt x="1460" y="614"/>
                    <a:pt x="1457" y="612"/>
                  </a:cubicBezTo>
                  <a:cubicBezTo>
                    <a:pt x="1452" y="608"/>
                    <a:pt x="1454" y="605"/>
                    <a:pt x="1455" y="598"/>
                  </a:cubicBezTo>
                  <a:cubicBezTo>
                    <a:pt x="1455" y="592"/>
                    <a:pt x="1453" y="592"/>
                    <a:pt x="1449" y="588"/>
                  </a:cubicBezTo>
                  <a:cubicBezTo>
                    <a:pt x="1443" y="584"/>
                    <a:pt x="1436" y="577"/>
                    <a:pt x="1428" y="576"/>
                  </a:cubicBezTo>
                  <a:cubicBezTo>
                    <a:pt x="1426" y="576"/>
                    <a:pt x="1422" y="570"/>
                    <a:pt x="1421" y="568"/>
                  </a:cubicBezTo>
                  <a:cubicBezTo>
                    <a:pt x="1420" y="562"/>
                    <a:pt x="1419" y="560"/>
                    <a:pt x="1415" y="557"/>
                  </a:cubicBezTo>
                  <a:cubicBezTo>
                    <a:pt x="1412" y="563"/>
                    <a:pt x="1410" y="560"/>
                    <a:pt x="1409" y="555"/>
                  </a:cubicBezTo>
                  <a:cubicBezTo>
                    <a:pt x="1408" y="551"/>
                    <a:pt x="1409" y="552"/>
                    <a:pt x="1404" y="553"/>
                  </a:cubicBezTo>
                  <a:cubicBezTo>
                    <a:pt x="1400" y="555"/>
                    <a:pt x="1397" y="555"/>
                    <a:pt x="1400" y="561"/>
                  </a:cubicBezTo>
                  <a:cubicBezTo>
                    <a:pt x="1401" y="562"/>
                    <a:pt x="1397" y="567"/>
                    <a:pt x="1401" y="569"/>
                  </a:cubicBezTo>
                  <a:cubicBezTo>
                    <a:pt x="1403" y="572"/>
                    <a:pt x="1408" y="574"/>
                    <a:pt x="1410" y="577"/>
                  </a:cubicBezTo>
                  <a:cubicBezTo>
                    <a:pt x="1412" y="580"/>
                    <a:pt x="1412" y="584"/>
                    <a:pt x="1415" y="587"/>
                  </a:cubicBezTo>
                  <a:cubicBezTo>
                    <a:pt x="1418" y="590"/>
                    <a:pt x="1420" y="592"/>
                    <a:pt x="1424" y="592"/>
                  </a:cubicBezTo>
                  <a:cubicBezTo>
                    <a:pt x="1427" y="592"/>
                    <a:pt x="1432" y="592"/>
                    <a:pt x="1427" y="596"/>
                  </a:cubicBezTo>
                  <a:cubicBezTo>
                    <a:pt x="1431" y="599"/>
                    <a:pt x="1451" y="607"/>
                    <a:pt x="1446" y="614"/>
                  </a:cubicBezTo>
                  <a:cubicBezTo>
                    <a:pt x="1444" y="613"/>
                    <a:pt x="1438" y="605"/>
                    <a:pt x="1436" y="607"/>
                  </a:cubicBezTo>
                  <a:cubicBezTo>
                    <a:pt x="1433" y="609"/>
                    <a:pt x="1433" y="610"/>
                    <a:pt x="1432" y="613"/>
                  </a:cubicBezTo>
                  <a:cubicBezTo>
                    <a:pt x="1432" y="616"/>
                    <a:pt x="1434" y="616"/>
                    <a:pt x="1436" y="617"/>
                  </a:cubicBezTo>
                  <a:cubicBezTo>
                    <a:pt x="1441" y="622"/>
                    <a:pt x="1432" y="623"/>
                    <a:pt x="1432" y="626"/>
                  </a:cubicBezTo>
                  <a:cubicBezTo>
                    <a:pt x="1433" y="630"/>
                    <a:pt x="1425" y="636"/>
                    <a:pt x="1425" y="630"/>
                  </a:cubicBezTo>
                  <a:cubicBezTo>
                    <a:pt x="1421" y="632"/>
                    <a:pt x="1420" y="637"/>
                    <a:pt x="1422" y="641"/>
                  </a:cubicBezTo>
                  <a:cubicBezTo>
                    <a:pt x="1424" y="645"/>
                    <a:pt x="1416" y="646"/>
                    <a:pt x="1415" y="643"/>
                  </a:cubicBezTo>
                  <a:cubicBezTo>
                    <a:pt x="1414" y="637"/>
                    <a:pt x="1395" y="638"/>
                    <a:pt x="1402" y="630"/>
                  </a:cubicBezTo>
                  <a:cubicBezTo>
                    <a:pt x="1403" y="631"/>
                    <a:pt x="1414" y="632"/>
                    <a:pt x="1416" y="631"/>
                  </a:cubicBezTo>
                  <a:cubicBezTo>
                    <a:pt x="1419" y="631"/>
                    <a:pt x="1423" y="631"/>
                    <a:pt x="1426" y="629"/>
                  </a:cubicBezTo>
                  <a:cubicBezTo>
                    <a:pt x="1428" y="628"/>
                    <a:pt x="1426" y="626"/>
                    <a:pt x="1429" y="624"/>
                  </a:cubicBezTo>
                  <a:cubicBezTo>
                    <a:pt x="1430" y="624"/>
                    <a:pt x="1426" y="612"/>
                    <a:pt x="1425" y="612"/>
                  </a:cubicBezTo>
                  <a:cubicBezTo>
                    <a:pt x="1423" y="611"/>
                    <a:pt x="1419" y="611"/>
                    <a:pt x="1420" y="609"/>
                  </a:cubicBezTo>
                  <a:cubicBezTo>
                    <a:pt x="1420" y="606"/>
                    <a:pt x="1417" y="605"/>
                    <a:pt x="1415" y="606"/>
                  </a:cubicBezTo>
                  <a:cubicBezTo>
                    <a:pt x="1415" y="603"/>
                    <a:pt x="1410" y="599"/>
                    <a:pt x="1408" y="599"/>
                  </a:cubicBezTo>
                  <a:cubicBezTo>
                    <a:pt x="1404" y="600"/>
                    <a:pt x="1401" y="596"/>
                    <a:pt x="1398" y="593"/>
                  </a:cubicBezTo>
                  <a:cubicBezTo>
                    <a:pt x="1393" y="588"/>
                    <a:pt x="1386" y="585"/>
                    <a:pt x="1385" y="579"/>
                  </a:cubicBezTo>
                  <a:cubicBezTo>
                    <a:pt x="1383" y="572"/>
                    <a:pt x="1383" y="572"/>
                    <a:pt x="1378" y="569"/>
                  </a:cubicBezTo>
                  <a:cubicBezTo>
                    <a:pt x="1375" y="567"/>
                    <a:pt x="1371" y="566"/>
                    <a:pt x="1369" y="569"/>
                  </a:cubicBezTo>
                  <a:cubicBezTo>
                    <a:pt x="1368" y="570"/>
                    <a:pt x="1353" y="581"/>
                    <a:pt x="1351" y="581"/>
                  </a:cubicBezTo>
                  <a:cubicBezTo>
                    <a:pt x="1346" y="579"/>
                    <a:pt x="1341" y="578"/>
                    <a:pt x="1336" y="576"/>
                  </a:cubicBezTo>
                  <a:cubicBezTo>
                    <a:pt x="1334" y="575"/>
                    <a:pt x="1330" y="580"/>
                    <a:pt x="1328" y="582"/>
                  </a:cubicBezTo>
                  <a:cubicBezTo>
                    <a:pt x="1327" y="583"/>
                    <a:pt x="1330" y="591"/>
                    <a:pt x="1328" y="593"/>
                  </a:cubicBezTo>
                  <a:cubicBezTo>
                    <a:pt x="1326" y="596"/>
                    <a:pt x="1319" y="598"/>
                    <a:pt x="1317" y="599"/>
                  </a:cubicBezTo>
                  <a:cubicBezTo>
                    <a:pt x="1309" y="603"/>
                    <a:pt x="1306" y="610"/>
                    <a:pt x="1301" y="618"/>
                  </a:cubicBezTo>
                  <a:cubicBezTo>
                    <a:pt x="1300" y="620"/>
                    <a:pt x="1306" y="623"/>
                    <a:pt x="1303" y="627"/>
                  </a:cubicBezTo>
                  <a:cubicBezTo>
                    <a:pt x="1301" y="629"/>
                    <a:pt x="1296" y="633"/>
                    <a:pt x="1298" y="636"/>
                  </a:cubicBezTo>
                  <a:cubicBezTo>
                    <a:pt x="1296" y="636"/>
                    <a:pt x="1292" y="637"/>
                    <a:pt x="1291" y="638"/>
                  </a:cubicBezTo>
                  <a:cubicBezTo>
                    <a:pt x="1290" y="640"/>
                    <a:pt x="1288" y="644"/>
                    <a:pt x="1287" y="644"/>
                  </a:cubicBezTo>
                  <a:cubicBezTo>
                    <a:pt x="1281" y="645"/>
                    <a:pt x="1276" y="645"/>
                    <a:pt x="1271" y="644"/>
                  </a:cubicBezTo>
                  <a:cubicBezTo>
                    <a:pt x="1267" y="644"/>
                    <a:pt x="1264" y="650"/>
                    <a:pt x="1261" y="651"/>
                  </a:cubicBezTo>
                  <a:cubicBezTo>
                    <a:pt x="1257" y="652"/>
                    <a:pt x="1251" y="645"/>
                    <a:pt x="1255" y="642"/>
                  </a:cubicBezTo>
                  <a:cubicBezTo>
                    <a:pt x="1252" y="644"/>
                    <a:pt x="1250" y="637"/>
                    <a:pt x="1245" y="640"/>
                  </a:cubicBezTo>
                  <a:cubicBezTo>
                    <a:pt x="1241" y="642"/>
                    <a:pt x="1238" y="639"/>
                    <a:pt x="1234" y="642"/>
                  </a:cubicBezTo>
                  <a:cubicBezTo>
                    <a:pt x="1235" y="639"/>
                    <a:pt x="1236" y="636"/>
                    <a:pt x="1235" y="633"/>
                  </a:cubicBezTo>
                  <a:cubicBezTo>
                    <a:pt x="1235" y="631"/>
                    <a:pt x="1235" y="629"/>
                    <a:pt x="1235" y="628"/>
                  </a:cubicBezTo>
                  <a:cubicBezTo>
                    <a:pt x="1235" y="626"/>
                    <a:pt x="1233" y="628"/>
                    <a:pt x="1232" y="627"/>
                  </a:cubicBezTo>
                  <a:cubicBezTo>
                    <a:pt x="1229" y="623"/>
                    <a:pt x="1232" y="621"/>
                    <a:pt x="1233" y="616"/>
                  </a:cubicBezTo>
                  <a:cubicBezTo>
                    <a:pt x="1234" y="611"/>
                    <a:pt x="1238" y="603"/>
                    <a:pt x="1236" y="599"/>
                  </a:cubicBezTo>
                  <a:cubicBezTo>
                    <a:pt x="1234" y="594"/>
                    <a:pt x="1235" y="589"/>
                    <a:pt x="1236" y="584"/>
                  </a:cubicBezTo>
                  <a:cubicBezTo>
                    <a:pt x="1233" y="587"/>
                    <a:pt x="1231" y="582"/>
                    <a:pt x="1232" y="580"/>
                  </a:cubicBezTo>
                  <a:cubicBezTo>
                    <a:pt x="1233" y="577"/>
                    <a:pt x="1238" y="577"/>
                    <a:pt x="1240" y="577"/>
                  </a:cubicBezTo>
                  <a:cubicBezTo>
                    <a:pt x="1240" y="576"/>
                    <a:pt x="1240" y="576"/>
                    <a:pt x="1239" y="575"/>
                  </a:cubicBezTo>
                  <a:cubicBezTo>
                    <a:pt x="1244" y="571"/>
                    <a:pt x="1246" y="577"/>
                    <a:pt x="1250" y="576"/>
                  </a:cubicBezTo>
                  <a:cubicBezTo>
                    <a:pt x="1256" y="574"/>
                    <a:pt x="1259" y="574"/>
                    <a:pt x="1264" y="576"/>
                  </a:cubicBezTo>
                  <a:cubicBezTo>
                    <a:pt x="1269" y="577"/>
                    <a:pt x="1273" y="575"/>
                    <a:pt x="1277" y="576"/>
                  </a:cubicBezTo>
                  <a:cubicBezTo>
                    <a:pt x="1280" y="577"/>
                    <a:pt x="1285" y="578"/>
                    <a:pt x="1288" y="578"/>
                  </a:cubicBezTo>
                  <a:cubicBezTo>
                    <a:pt x="1296" y="576"/>
                    <a:pt x="1295" y="560"/>
                    <a:pt x="1295" y="554"/>
                  </a:cubicBezTo>
                  <a:cubicBezTo>
                    <a:pt x="1295" y="548"/>
                    <a:pt x="1296" y="546"/>
                    <a:pt x="1290" y="544"/>
                  </a:cubicBezTo>
                  <a:cubicBezTo>
                    <a:pt x="1287" y="543"/>
                    <a:pt x="1286" y="537"/>
                    <a:pt x="1287" y="536"/>
                  </a:cubicBezTo>
                  <a:cubicBezTo>
                    <a:pt x="1284" y="536"/>
                    <a:pt x="1285" y="534"/>
                    <a:pt x="1284" y="534"/>
                  </a:cubicBezTo>
                  <a:cubicBezTo>
                    <a:pt x="1283" y="533"/>
                    <a:pt x="1279" y="533"/>
                    <a:pt x="1279" y="533"/>
                  </a:cubicBezTo>
                  <a:cubicBezTo>
                    <a:pt x="1276" y="531"/>
                    <a:pt x="1275" y="529"/>
                    <a:pt x="1272" y="530"/>
                  </a:cubicBezTo>
                  <a:cubicBezTo>
                    <a:pt x="1270" y="530"/>
                    <a:pt x="1269" y="530"/>
                    <a:pt x="1267" y="527"/>
                  </a:cubicBezTo>
                  <a:cubicBezTo>
                    <a:pt x="1268" y="527"/>
                    <a:pt x="1269" y="527"/>
                    <a:pt x="1270" y="526"/>
                  </a:cubicBezTo>
                  <a:cubicBezTo>
                    <a:pt x="1268" y="525"/>
                    <a:pt x="1267" y="524"/>
                    <a:pt x="1267" y="522"/>
                  </a:cubicBezTo>
                  <a:cubicBezTo>
                    <a:pt x="1270" y="521"/>
                    <a:pt x="1274" y="522"/>
                    <a:pt x="1277" y="520"/>
                  </a:cubicBezTo>
                  <a:cubicBezTo>
                    <a:pt x="1283" y="516"/>
                    <a:pt x="1279" y="523"/>
                    <a:pt x="1283" y="522"/>
                  </a:cubicBezTo>
                  <a:cubicBezTo>
                    <a:pt x="1285" y="522"/>
                    <a:pt x="1292" y="521"/>
                    <a:pt x="1292" y="519"/>
                  </a:cubicBezTo>
                  <a:cubicBezTo>
                    <a:pt x="1291" y="515"/>
                    <a:pt x="1290" y="512"/>
                    <a:pt x="1289" y="509"/>
                  </a:cubicBezTo>
                  <a:cubicBezTo>
                    <a:pt x="1290" y="509"/>
                    <a:pt x="1293" y="509"/>
                    <a:pt x="1294" y="511"/>
                  </a:cubicBezTo>
                  <a:cubicBezTo>
                    <a:pt x="1295" y="513"/>
                    <a:pt x="1294" y="513"/>
                    <a:pt x="1297" y="513"/>
                  </a:cubicBezTo>
                  <a:cubicBezTo>
                    <a:pt x="1301" y="514"/>
                    <a:pt x="1303" y="514"/>
                    <a:pt x="1307" y="512"/>
                  </a:cubicBezTo>
                  <a:cubicBezTo>
                    <a:pt x="1306" y="512"/>
                    <a:pt x="1305" y="511"/>
                    <a:pt x="1304" y="511"/>
                  </a:cubicBezTo>
                  <a:cubicBezTo>
                    <a:pt x="1307" y="508"/>
                    <a:pt x="1311" y="507"/>
                    <a:pt x="1314" y="505"/>
                  </a:cubicBezTo>
                  <a:cubicBezTo>
                    <a:pt x="1319" y="503"/>
                    <a:pt x="1314" y="500"/>
                    <a:pt x="1316" y="496"/>
                  </a:cubicBezTo>
                  <a:cubicBezTo>
                    <a:pt x="1317" y="495"/>
                    <a:pt x="1324" y="493"/>
                    <a:pt x="1326" y="492"/>
                  </a:cubicBezTo>
                  <a:cubicBezTo>
                    <a:pt x="1330" y="490"/>
                    <a:pt x="1332" y="490"/>
                    <a:pt x="1336" y="491"/>
                  </a:cubicBezTo>
                  <a:cubicBezTo>
                    <a:pt x="1335" y="490"/>
                    <a:pt x="1331" y="490"/>
                    <a:pt x="1331" y="488"/>
                  </a:cubicBezTo>
                  <a:cubicBezTo>
                    <a:pt x="1331" y="488"/>
                    <a:pt x="1335" y="487"/>
                    <a:pt x="1335" y="487"/>
                  </a:cubicBezTo>
                  <a:cubicBezTo>
                    <a:pt x="1336" y="486"/>
                    <a:pt x="1335" y="485"/>
                    <a:pt x="1336" y="484"/>
                  </a:cubicBezTo>
                  <a:cubicBezTo>
                    <a:pt x="1338" y="480"/>
                    <a:pt x="1339" y="478"/>
                    <a:pt x="1340" y="474"/>
                  </a:cubicBezTo>
                  <a:cubicBezTo>
                    <a:pt x="1340" y="472"/>
                    <a:pt x="1343" y="473"/>
                    <a:pt x="1345" y="471"/>
                  </a:cubicBezTo>
                  <a:cubicBezTo>
                    <a:pt x="1349" y="466"/>
                    <a:pt x="1353" y="469"/>
                    <a:pt x="1358" y="468"/>
                  </a:cubicBezTo>
                  <a:cubicBezTo>
                    <a:pt x="1359" y="467"/>
                    <a:pt x="1358" y="465"/>
                    <a:pt x="1359" y="465"/>
                  </a:cubicBezTo>
                  <a:cubicBezTo>
                    <a:pt x="1361" y="465"/>
                    <a:pt x="1362" y="464"/>
                    <a:pt x="1363" y="464"/>
                  </a:cubicBezTo>
                  <a:cubicBezTo>
                    <a:pt x="1365" y="464"/>
                    <a:pt x="1368" y="465"/>
                    <a:pt x="1370" y="465"/>
                  </a:cubicBezTo>
                  <a:cubicBezTo>
                    <a:pt x="1369" y="461"/>
                    <a:pt x="1372" y="462"/>
                    <a:pt x="1375" y="462"/>
                  </a:cubicBezTo>
                  <a:cubicBezTo>
                    <a:pt x="1374" y="461"/>
                    <a:pt x="1369" y="457"/>
                    <a:pt x="1371" y="456"/>
                  </a:cubicBezTo>
                  <a:cubicBezTo>
                    <a:pt x="1375" y="453"/>
                    <a:pt x="1372" y="453"/>
                    <a:pt x="1371" y="450"/>
                  </a:cubicBezTo>
                  <a:cubicBezTo>
                    <a:pt x="1370" y="446"/>
                    <a:pt x="1372" y="444"/>
                    <a:pt x="1369" y="442"/>
                  </a:cubicBezTo>
                  <a:cubicBezTo>
                    <a:pt x="1366" y="440"/>
                    <a:pt x="1367" y="438"/>
                    <a:pt x="1367" y="435"/>
                  </a:cubicBezTo>
                  <a:cubicBezTo>
                    <a:pt x="1366" y="429"/>
                    <a:pt x="1368" y="423"/>
                    <a:pt x="1374" y="423"/>
                  </a:cubicBezTo>
                  <a:cubicBezTo>
                    <a:pt x="1378" y="422"/>
                    <a:pt x="1382" y="418"/>
                    <a:pt x="1386" y="415"/>
                  </a:cubicBezTo>
                  <a:cubicBezTo>
                    <a:pt x="1383" y="420"/>
                    <a:pt x="1382" y="429"/>
                    <a:pt x="1388" y="431"/>
                  </a:cubicBezTo>
                  <a:cubicBezTo>
                    <a:pt x="1384" y="437"/>
                    <a:pt x="1377" y="439"/>
                    <a:pt x="1378" y="447"/>
                  </a:cubicBezTo>
                  <a:cubicBezTo>
                    <a:pt x="1379" y="453"/>
                    <a:pt x="1385" y="458"/>
                    <a:pt x="1391" y="456"/>
                  </a:cubicBezTo>
                  <a:cubicBezTo>
                    <a:pt x="1390" y="457"/>
                    <a:pt x="1389" y="459"/>
                    <a:pt x="1388" y="461"/>
                  </a:cubicBezTo>
                  <a:cubicBezTo>
                    <a:pt x="1394" y="464"/>
                    <a:pt x="1398" y="456"/>
                    <a:pt x="1403" y="456"/>
                  </a:cubicBezTo>
                  <a:cubicBezTo>
                    <a:pt x="1405" y="455"/>
                    <a:pt x="1409" y="458"/>
                    <a:pt x="1410" y="460"/>
                  </a:cubicBezTo>
                  <a:cubicBezTo>
                    <a:pt x="1411" y="463"/>
                    <a:pt x="1414" y="464"/>
                    <a:pt x="1417" y="465"/>
                  </a:cubicBezTo>
                  <a:cubicBezTo>
                    <a:pt x="1417" y="465"/>
                    <a:pt x="1417" y="463"/>
                    <a:pt x="1417" y="462"/>
                  </a:cubicBezTo>
                  <a:cubicBezTo>
                    <a:pt x="1416" y="462"/>
                    <a:pt x="1414" y="462"/>
                    <a:pt x="1412" y="462"/>
                  </a:cubicBezTo>
                  <a:cubicBezTo>
                    <a:pt x="1416" y="460"/>
                    <a:pt x="1428" y="460"/>
                    <a:pt x="1430" y="457"/>
                  </a:cubicBezTo>
                  <a:cubicBezTo>
                    <a:pt x="1434" y="451"/>
                    <a:pt x="1445" y="448"/>
                    <a:pt x="1450" y="453"/>
                  </a:cubicBezTo>
                  <a:cubicBezTo>
                    <a:pt x="1449" y="452"/>
                    <a:pt x="1448" y="452"/>
                    <a:pt x="1447" y="451"/>
                  </a:cubicBezTo>
                  <a:cubicBezTo>
                    <a:pt x="1447" y="456"/>
                    <a:pt x="1454" y="457"/>
                    <a:pt x="1456" y="454"/>
                  </a:cubicBezTo>
                  <a:cubicBezTo>
                    <a:pt x="1457" y="453"/>
                    <a:pt x="1458" y="450"/>
                    <a:pt x="1459" y="449"/>
                  </a:cubicBezTo>
                  <a:cubicBezTo>
                    <a:pt x="1459" y="449"/>
                    <a:pt x="1461" y="449"/>
                    <a:pt x="1461" y="448"/>
                  </a:cubicBezTo>
                  <a:cubicBezTo>
                    <a:pt x="1463" y="447"/>
                    <a:pt x="1465" y="446"/>
                    <a:pt x="1467" y="444"/>
                  </a:cubicBezTo>
                  <a:cubicBezTo>
                    <a:pt x="1466" y="446"/>
                    <a:pt x="1465" y="447"/>
                    <a:pt x="1463" y="449"/>
                  </a:cubicBezTo>
                  <a:cubicBezTo>
                    <a:pt x="1472" y="453"/>
                    <a:pt x="1467" y="437"/>
                    <a:pt x="1466" y="433"/>
                  </a:cubicBezTo>
                  <a:cubicBezTo>
                    <a:pt x="1466" y="430"/>
                    <a:pt x="1467" y="427"/>
                    <a:pt x="1469" y="425"/>
                  </a:cubicBezTo>
                  <a:cubicBezTo>
                    <a:pt x="1471" y="423"/>
                    <a:pt x="1469" y="419"/>
                    <a:pt x="1472" y="417"/>
                  </a:cubicBezTo>
                  <a:cubicBezTo>
                    <a:pt x="1480" y="411"/>
                    <a:pt x="1482" y="424"/>
                    <a:pt x="1488" y="424"/>
                  </a:cubicBezTo>
                  <a:cubicBezTo>
                    <a:pt x="1491" y="425"/>
                    <a:pt x="1493" y="420"/>
                    <a:pt x="1493" y="417"/>
                  </a:cubicBezTo>
                  <a:cubicBezTo>
                    <a:pt x="1492" y="415"/>
                    <a:pt x="1494" y="408"/>
                    <a:pt x="1494" y="408"/>
                  </a:cubicBezTo>
                  <a:cubicBezTo>
                    <a:pt x="1493" y="407"/>
                    <a:pt x="1491" y="409"/>
                    <a:pt x="1490" y="409"/>
                  </a:cubicBezTo>
                  <a:cubicBezTo>
                    <a:pt x="1489" y="408"/>
                    <a:pt x="1488" y="406"/>
                    <a:pt x="1487" y="405"/>
                  </a:cubicBezTo>
                  <a:cubicBezTo>
                    <a:pt x="1486" y="404"/>
                    <a:pt x="1485" y="398"/>
                    <a:pt x="1485" y="397"/>
                  </a:cubicBezTo>
                  <a:cubicBezTo>
                    <a:pt x="1491" y="395"/>
                    <a:pt x="1497" y="391"/>
                    <a:pt x="1503" y="392"/>
                  </a:cubicBezTo>
                  <a:cubicBezTo>
                    <a:pt x="1508" y="393"/>
                    <a:pt x="1512" y="393"/>
                    <a:pt x="1517" y="394"/>
                  </a:cubicBezTo>
                  <a:cubicBezTo>
                    <a:pt x="1523" y="395"/>
                    <a:pt x="1518" y="392"/>
                    <a:pt x="1521" y="390"/>
                  </a:cubicBezTo>
                  <a:cubicBezTo>
                    <a:pt x="1524" y="389"/>
                    <a:pt x="1527" y="389"/>
                    <a:pt x="1530" y="388"/>
                  </a:cubicBezTo>
                  <a:cubicBezTo>
                    <a:pt x="1532" y="387"/>
                    <a:pt x="1536" y="388"/>
                    <a:pt x="1538" y="389"/>
                  </a:cubicBezTo>
                  <a:cubicBezTo>
                    <a:pt x="1537" y="384"/>
                    <a:pt x="1529" y="383"/>
                    <a:pt x="1525" y="382"/>
                  </a:cubicBezTo>
                  <a:cubicBezTo>
                    <a:pt x="1526" y="381"/>
                    <a:pt x="1526" y="379"/>
                    <a:pt x="1527" y="378"/>
                  </a:cubicBezTo>
                  <a:cubicBezTo>
                    <a:pt x="1514" y="381"/>
                    <a:pt x="1501" y="384"/>
                    <a:pt x="1489" y="386"/>
                  </a:cubicBezTo>
                  <a:cubicBezTo>
                    <a:pt x="1487" y="386"/>
                    <a:pt x="1482" y="388"/>
                    <a:pt x="1481" y="387"/>
                  </a:cubicBezTo>
                  <a:cubicBezTo>
                    <a:pt x="1479" y="383"/>
                    <a:pt x="1478" y="382"/>
                    <a:pt x="1474" y="380"/>
                  </a:cubicBezTo>
                  <a:cubicBezTo>
                    <a:pt x="1469" y="378"/>
                    <a:pt x="1470" y="379"/>
                    <a:pt x="1470" y="373"/>
                  </a:cubicBezTo>
                  <a:cubicBezTo>
                    <a:pt x="1471" y="369"/>
                    <a:pt x="1471" y="367"/>
                    <a:pt x="1470" y="364"/>
                  </a:cubicBezTo>
                  <a:cubicBezTo>
                    <a:pt x="1470" y="361"/>
                    <a:pt x="1467" y="355"/>
                    <a:pt x="1467" y="352"/>
                  </a:cubicBezTo>
                  <a:cubicBezTo>
                    <a:pt x="1468" y="350"/>
                    <a:pt x="1473" y="346"/>
                    <a:pt x="1475" y="344"/>
                  </a:cubicBezTo>
                  <a:cubicBezTo>
                    <a:pt x="1479" y="339"/>
                    <a:pt x="1484" y="336"/>
                    <a:pt x="1488" y="332"/>
                  </a:cubicBezTo>
                  <a:cubicBezTo>
                    <a:pt x="1490" y="329"/>
                    <a:pt x="1493" y="323"/>
                    <a:pt x="1496" y="322"/>
                  </a:cubicBezTo>
                  <a:cubicBezTo>
                    <a:pt x="1498" y="321"/>
                    <a:pt x="1502" y="323"/>
                    <a:pt x="1501" y="318"/>
                  </a:cubicBezTo>
                  <a:cubicBezTo>
                    <a:pt x="1499" y="312"/>
                    <a:pt x="1494" y="309"/>
                    <a:pt x="1488" y="309"/>
                  </a:cubicBezTo>
                  <a:cubicBezTo>
                    <a:pt x="1479" y="309"/>
                    <a:pt x="1479" y="308"/>
                    <a:pt x="1472" y="315"/>
                  </a:cubicBezTo>
                  <a:cubicBezTo>
                    <a:pt x="1469" y="319"/>
                    <a:pt x="1467" y="323"/>
                    <a:pt x="1470" y="328"/>
                  </a:cubicBezTo>
                  <a:cubicBezTo>
                    <a:pt x="1473" y="333"/>
                    <a:pt x="1449" y="345"/>
                    <a:pt x="1447" y="348"/>
                  </a:cubicBezTo>
                  <a:cubicBezTo>
                    <a:pt x="1441" y="355"/>
                    <a:pt x="1431" y="367"/>
                    <a:pt x="1438" y="378"/>
                  </a:cubicBezTo>
                  <a:cubicBezTo>
                    <a:pt x="1440" y="383"/>
                    <a:pt x="1448" y="382"/>
                    <a:pt x="1451" y="388"/>
                  </a:cubicBezTo>
                  <a:cubicBezTo>
                    <a:pt x="1452" y="392"/>
                    <a:pt x="1446" y="395"/>
                    <a:pt x="1443" y="397"/>
                  </a:cubicBezTo>
                  <a:cubicBezTo>
                    <a:pt x="1438" y="401"/>
                    <a:pt x="1435" y="403"/>
                    <a:pt x="1434" y="410"/>
                  </a:cubicBezTo>
                  <a:cubicBezTo>
                    <a:pt x="1433" y="415"/>
                    <a:pt x="1433" y="423"/>
                    <a:pt x="1431" y="428"/>
                  </a:cubicBezTo>
                  <a:cubicBezTo>
                    <a:pt x="1428" y="435"/>
                    <a:pt x="1423" y="435"/>
                    <a:pt x="1417" y="436"/>
                  </a:cubicBezTo>
                  <a:cubicBezTo>
                    <a:pt x="1415" y="436"/>
                    <a:pt x="1415" y="439"/>
                    <a:pt x="1414" y="441"/>
                  </a:cubicBezTo>
                  <a:cubicBezTo>
                    <a:pt x="1414" y="444"/>
                    <a:pt x="1412" y="443"/>
                    <a:pt x="1409" y="444"/>
                  </a:cubicBezTo>
                  <a:cubicBezTo>
                    <a:pt x="1405" y="444"/>
                    <a:pt x="1405" y="445"/>
                    <a:pt x="1404" y="440"/>
                  </a:cubicBezTo>
                  <a:cubicBezTo>
                    <a:pt x="1404" y="438"/>
                    <a:pt x="1402" y="434"/>
                    <a:pt x="1403" y="432"/>
                  </a:cubicBezTo>
                  <a:cubicBezTo>
                    <a:pt x="1405" y="427"/>
                    <a:pt x="1398" y="422"/>
                    <a:pt x="1396" y="418"/>
                  </a:cubicBezTo>
                  <a:cubicBezTo>
                    <a:pt x="1394" y="416"/>
                    <a:pt x="1395" y="413"/>
                    <a:pt x="1394" y="412"/>
                  </a:cubicBezTo>
                  <a:cubicBezTo>
                    <a:pt x="1393" y="409"/>
                    <a:pt x="1391" y="407"/>
                    <a:pt x="1391" y="404"/>
                  </a:cubicBezTo>
                  <a:cubicBezTo>
                    <a:pt x="1390" y="402"/>
                    <a:pt x="1392" y="398"/>
                    <a:pt x="1390" y="397"/>
                  </a:cubicBezTo>
                  <a:cubicBezTo>
                    <a:pt x="1387" y="396"/>
                    <a:pt x="1387" y="392"/>
                    <a:pt x="1386" y="390"/>
                  </a:cubicBezTo>
                  <a:cubicBezTo>
                    <a:pt x="1384" y="396"/>
                    <a:pt x="1383" y="397"/>
                    <a:pt x="1378" y="401"/>
                  </a:cubicBezTo>
                  <a:cubicBezTo>
                    <a:pt x="1375" y="403"/>
                    <a:pt x="1372" y="407"/>
                    <a:pt x="1368" y="409"/>
                  </a:cubicBezTo>
                  <a:cubicBezTo>
                    <a:pt x="1363" y="413"/>
                    <a:pt x="1348" y="411"/>
                    <a:pt x="1348" y="402"/>
                  </a:cubicBezTo>
                  <a:cubicBezTo>
                    <a:pt x="1348" y="392"/>
                    <a:pt x="1343" y="381"/>
                    <a:pt x="1344" y="371"/>
                  </a:cubicBezTo>
                  <a:cubicBezTo>
                    <a:pt x="1344" y="361"/>
                    <a:pt x="1345" y="361"/>
                    <a:pt x="1352" y="356"/>
                  </a:cubicBezTo>
                  <a:cubicBezTo>
                    <a:pt x="1355" y="353"/>
                    <a:pt x="1359" y="351"/>
                    <a:pt x="1364" y="349"/>
                  </a:cubicBezTo>
                  <a:cubicBezTo>
                    <a:pt x="1369" y="346"/>
                    <a:pt x="1373" y="344"/>
                    <a:pt x="1377" y="340"/>
                  </a:cubicBezTo>
                  <a:cubicBezTo>
                    <a:pt x="1381" y="336"/>
                    <a:pt x="1384" y="332"/>
                    <a:pt x="1388" y="329"/>
                  </a:cubicBezTo>
                  <a:cubicBezTo>
                    <a:pt x="1396" y="321"/>
                    <a:pt x="1400" y="311"/>
                    <a:pt x="1406" y="301"/>
                  </a:cubicBezTo>
                  <a:cubicBezTo>
                    <a:pt x="1412" y="292"/>
                    <a:pt x="1420" y="285"/>
                    <a:pt x="1427" y="276"/>
                  </a:cubicBezTo>
                  <a:cubicBezTo>
                    <a:pt x="1435" y="268"/>
                    <a:pt x="1441" y="259"/>
                    <a:pt x="1451" y="255"/>
                  </a:cubicBezTo>
                  <a:cubicBezTo>
                    <a:pt x="1461" y="250"/>
                    <a:pt x="1472" y="246"/>
                    <a:pt x="1483" y="243"/>
                  </a:cubicBezTo>
                  <a:cubicBezTo>
                    <a:pt x="1487" y="242"/>
                    <a:pt x="1490" y="235"/>
                    <a:pt x="1493" y="233"/>
                  </a:cubicBezTo>
                  <a:cubicBezTo>
                    <a:pt x="1497" y="230"/>
                    <a:pt x="1503" y="230"/>
                    <a:pt x="1507" y="230"/>
                  </a:cubicBezTo>
                  <a:cubicBezTo>
                    <a:pt x="1502" y="236"/>
                    <a:pt x="1499" y="239"/>
                    <a:pt x="1497" y="246"/>
                  </a:cubicBezTo>
                  <a:cubicBezTo>
                    <a:pt x="1502" y="245"/>
                    <a:pt x="1506" y="237"/>
                    <a:pt x="1509" y="233"/>
                  </a:cubicBezTo>
                  <a:cubicBezTo>
                    <a:pt x="1510" y="236"/>
                    <a:pt x="1510" y="238"/>
                    <a:pt x="1511" y="241"/>
                  </a:cubicBezTo>
                  <a:cubicBezTo>
                    <a:pt x="1513" y="238"/>
                    <a:pt x="1515" y="235"/>
                    <a:pt x="1517" y="232"/>
                  </a:cubicBezTo>
                  <a:cubicBezTo>
                    <a:pt x="1518" y="231"/>
                    <a:pt x="1524" y="232"/>
                    <a:pt x="1526" y="232"/>
                  </a:cubicBezTo>
                  <a:cubicBezTo>
                    <a:pt x="1524" y="234"/>
                    <a:pt x="1523" y="237"/>
                    <a:pt x="1521" y="239"/>
                  </a:cubicBezTo>
                  <a:cubicBezTo>
                    <a:pt x="1527" y="243"/>
                    <a:pt x="1524" y="233"/>
                    <a:pt x="1529" y="234"/>
                  </a:cubicBezTo>
                  <a:cubicBezTo>
                    <a:pt x="1534" y="236"/>
                    <a:pt x="1539" y="238"/>
                    <a:pt x="1544" y="240"/>
                  </a:cubicBezTo>
                  <a:cubicBezTo>
                    <a:pt x="1548" y="242"/>
                    <a:pt x="1540" y="246"/>
                    <a:pt x="1538" y="246"/>
                  </a:cubicBezTo>
                  <a:cubicBezTo>
                    <a:pt x="1535" y="247"/>
                    <a:pt x="1530" y="245"/>
                    <a:pt x="1526" y="245"/>
                  </a:cubicBezTo>
                  <a:cubicBezTo>
                    <a:pt x="1528" y="249"/>
                    <a:pt x="1532" y="247"/>
                    <a:pt x="1534" y="251"/>
                  </a:cubicBezTo>
                  <a:cubicBezTo>
                    <a:pt x="1534" y="252"/>
                    <a:pt x="1539" y="251"/>
                    <a:pt x="1541" y="251"/>
                  </a:cubicBezTo>
                  <a:cubicBezTo>
                    <a:pt x="1545" y="251"/>
                    <a:pt x="1549" y="253"/>
                    <a:pt x="1552" y="249"/>
                  </a:cubicBezTo>
                  <a:cubicBezTo>
                    <a:pt x="1553" y="247"/>
                    <a:pt x="1558" y="251"/>
                    <a:pt x="1560" y="252"/>
                  </a:cubicBezTo>
                  <a:cubicBezTo>
                    <a:pt x="1559" y="256"/>
                    <a:pt x="1556" y="254"/>
                    <a:pt x="1553" y="253"/>
                  </a:cubicBezTo>
                  <a:cubicBezTo>
                    <a:pt x="1551" y="261"/>
                    <a:pt x="1566" y="258"/>
                    <a:pt x="1569" y="258"/>
                  </a:cubicBezTo>
                  <a:cubicBezTo>
                    <a:pt x="1577" y="258"/>
                    <a:pt x="1581" y="260"/>
                    <a:pt x="1588" y="265"/>
                  </a:cubicBezTo>
                  <a:cubicBezTo>
                    <a:pt x="1595" y="268"/>
                    <a:pt x="1601" y="272"/>
                    <a:pt x="1608" y="274"/>
                  </a:cubicBezTo>
                  <a:cubicBezTo>
                    <a:pt x="1613" y="276"/>
                    <a:pt x="1620" y="279"/>
                    <a:pt x="1623" y="285"/>
                  </a:cubicBezTo>
                  <a:cubicBezTo>
                    <a:pt x="1625" y="292"/>
                    <a:pt x="1624" y="291"/>
                    <a:pt x="1621" y="297"/>
                  </a:cubicBezTo>
                  <a:cubicBezTo>
                    <a:pt x="1619" y="300"/>
                    <a:pt x="1618" y="302"/>
                    <a:pt x="1615" y="303"/>
                  </a:cubicBezTo>
                  <a:cubicBezTo>
                    <a:pt x="1607" y="306"/>
                    <a:pt x="1604" y="306"/>
                    <a:pt x="1596" y="304"/>
                  </a:cubicBezTo>
                  <a:cubicBezTo>
                    <a:pt x="1582" y="301"/>
                    <a:pt x="1570" y="298"/>
                    <a:pt x="1557" y="291"/>
                  </a:cubicBezTo>
                  <a:cubicBezTo>
                    <a:pt x="1561" y="295"/>
                    <a:pt x="1572" y="302"/>
                    <a:pt x="1572" y="308"/>
                  </a:cubicBezTo>
                  <a:cubicBezTo>
                    <a:pt x="1572" y="314"/>
                    <a:pt x="1571" y="326"/>
                    <a:pt x="1576" y="329"/>
                  </a:cubicBezTo>
                  <a:cubicBezTo>
                    <a:pt x="1582" y="331"/>
                    <a:pt x="1590" y="338"/>
                    <a:pt x="1596" y="336"/>
                  </a:cubicBezTo>
                  <a:cubicBezTo>
                    <a:pt x="1600" y="334"/>
                    <a:pt x="1598" y="329"/>
                    <a:pt x="1594" y="329"/>
                  </a:cubicBezTo>
                  <a:cubicBezTo>
                    <a:pt x="1591" y="329"/>
                    <a:pt x="1589" y="325"/>
                    <a:pt x="1587" y="322"/>
                  </a:cubicBezTo>
                  <a:cubicBezTo>
                    <a:pt x="1592" y="317"/>
                    <a:pt x="1593" y="318"/>
                    <a:pt x="1600" y="321"/>
                  </a:cubicBezTo>
                  <a:cubicBezTo>
                    <a:pt x="1605" y="323"/>
                    <a:pt x="1611" y="325"/>
                    <a:pt x="1616" y="327"/>
                  </a:cubicBezTo>
                  <a:cubicBezTo>
                    <a:pt x="1616" y="325"/>
                    <a:pt x="1612" y="314"/>
                    <a:pt x="1612" y="314"/>
                  </a:cubicBezTo>
                  <a:cubicBezTo>
                    <a:pt x="1616" y="311"/>
                    <a:pt x="1621" y="308"/>
                    <a:pt x="1625" y="305"/>
                  </a:cubicBezTo>
                  <a:cubicBezTo>
                    <a:pt x="1627" y="304"/>
                    <a:pt x="1631" y="300"/>
                    <a:pt x="1634" y="300"/>
                  </a:cubicBezTo>
                  <a:cubicBezTo>
                    <a:pt x="1638" y="302"/>
                    <a:pt x="1643" y="303"/>
                    <a:pt x="1647" y="304"/>
                  </a:cubicBezTo>
                  <a:cubicBezTo>
                    <a:pt x="1648" y="302"/>
                    <a:pt x="1650" y="297"/>
                    <a:pt x="1649" y="295"/>
                  </a:cubicBezTo>
                  <a:cubicBezTo>
                    <a:pt x="1649" y="294"/>
                    <a:pt x="1644" y="287"/>
                    <a:pt x="1644" y="288"/>
                  </a:cubicBezTo>
                  <a:cubicBezTo>
                    <a:pt x="1645" y="284"/>
                    <a:pt x="1646" y="280"/>
                    <a:pt x="1647" y="276"/>
                  </a:cubicBezTo>
                  <a:cubicBezTo>
                    <a:pt x="1647" y="274"/>
                    <a:pt x="1642" y="270"/>
                    <a:pt x="1642" y="269"/>
                  </a:cubicBezTo>
                  <a:cubicBezTo>
                    <a:pt x="1647" y="269"/>
                    <a:pt x="1652" y="270"/>
                    <a:pt x="1658" y="271"/>
                  </a:cubicBezTo>
                  <a:cubicBezTo>
                    <a:pt x="1662" y="271"/>
                    <a:pt x="1664" y="277"/>
                    <a:pt x="1667" y="281"/>
                  </a:cubicBezTo>
                  <a:cubicBezTo>
                    <a:pt x="1664" y="281"/>
                    <a:pt x="1656" y="280"/>
                    <a:pt x="1655" y="283"/>
                  </a:cubicBezTo>
                  <a:cubicBezTo>
                    <a:pt x="1653" y="287"/>
                    <a:pt x="1657" y="289"/>
                    <a:pt x="1659" y="293"/>
                  </a:cubicBezTo>
                  <a:cubicBezTo>
                    <a:pt x="1662" y="296"/>
                    <a:pt x="1666" y="294"/>
                    <a:pt x="1671" y="294"/>
                  </a:cubicBezTo>
                  <a:cubicBezTo>
                    <a:pt x="1676" y="293"/>
                    <a:pt x="1672" y="289"/>
                    <a:pt x="1675" y="285"/>
                  </a:cubicBezTo>
                  <a:cubicBezTo>
                    <a:pt x="1676" y="284"/>
                    <a:pt x="1681" y="283"/>
                    <a:pt x="1682" y="282"/>
                  </a:cubicBezTo>
                  <a:cubicBezTo>
                    <a:pt x="1687" y="280"/>
                    <a:pt x="1692" y="278"/>
                    <a:pt x="1697" y="275"/>
                  </a:cubicBezTo>
                  <a:cubicBezTo>
                    <a:pt x="1704" y="272"/>
                    <a:pt x="1712" y="269"/>
                    <a:pt x="1719" y="265"/>
                  </a:cubicBezTo>
                  <a:cubicBezTo>
                    <a:pt x="1721" y="272"/>
                    <a:pt x="1721" y="272"/>
                    <a:pt x="1728" y="274"/>
                  </a:cubicBezTo>
                  <a:cubicBezTo>
                    <a:pt x="1732" y="275"/>
                    <a:pt x="1734" y="267"/>
                    <a:pt x="1738" y="267"/>
                  </a:cubicBezTo>
                  <a:cubicBezTo>
                    <a:pt x="1743" y="268"/>
                    <a:pt x="1747" y="269"/>
                    <a:pt x="1752" y="266"/>
                  </a:cubicBezTo>
                  <a:cubicBezTo>
                    <a:pt x="1757" y="264"/>
                    <a:pt x="1759" y="264"/>
                    <a:pt x="1765" y="265"/>
                  </a:cubicBezTo>
                  <a:cubicBezTo>
                    <a:pt x="1764" y="267"/>
                    <a:pt x="1763" y="269"/>
                    <a:pt x="1762" y="270"/>
                  </a:cubicBezTo>
                  <a:cubicBezTo>
                    <a:pt x="1769" y="272"/>
                    <a:pt x="1769" y="273"/>
                    <a:pt x="1773" y="266"/>
                  </a:cubicBezTo>
                  <a:cubicBezTo>
                    <a:pt x="1777" y="261"/>
                    <a:pt x="1775" y="260"/>
                    <a:pt x="1771" y="255"/>
                  </a:cubicBezTo>
                  <a:cubicBezTo>
                    <a:pt x="1780" y="251"/>
                    <a:pt x="1794" y="252"/>
                    <a:pt x="1804" y="256"/>
                  </a:cubicBezTo>
                  <a:cubicBezTo>
                    <a:pt x="1810" y="259"/>
                    <a:pt x="1817" y="261"/>
                    <a:pt x="1824" y="264"/>
                  </a:cubicBezTo>
                  <a:cubicBezTo>
                    <a:pt x="1828" y="266"/>
                    <a:pt x="1833" y="271"/>
                    <a:pt x="1837" y="274"/>
                  </a:cubicBezTo>
                  <a:cubicBezTo>
                    <a:pt x="1838" y="272"/>
                    <a:pt x="1840" y="264"/>
                    <a:pt x="1838" y="262"/>
                  </a:cubicBezTo>
                  <a:cubicBezTo>
                    <a:pt x="1833" y="258"/>
                    <a:pt x="1828" y="255"/>
                    <a:pt x="1824" y="251"/>
                  </a:cubicBezTo>
                  <a:cubicBezTo>
                    <a:pt x="1820" y="249"/>
                    <a:pt x="1826" y="242"/>
                    <a:pt x="1827" y="239"/>
                  </a:cubicBezTo>
                  <a:cubicBezTo>
                    <a:pt x="1828" y="236"/>
                    <a:pt x="1821" y="233"/>
                    <a:pt x="1818" y="232"/>
                  </a:cubicBezTo>
                  <a:cubicBezTo>
                    <a:pt x="1823" y="228"/>
                    <a:pt x="1828" y="224"/>
                    <a:pt x="1833" y="220"/>
                  </a:cubicBezTo>
                  <a:cubicBezTo>
                    <a:pt x="1836" y="217"/>
                    <a:pt x="1837" y="208"/>
                    <a:pt x="1839" y="204"/>
                  </a:cubicBezTo>
                  <a:cubicBezTo>
                    <a:pt x="1841" y="199"/>
                    <a:pt x="1863" y="204"/>
                    <a:pt x="1869" y="205"/>
                  </a:cubicBezTo>
                  <a:cubicBezTo>
                    <a:pt x="1867" y="210"/>
                    <a:pt x="1865" y="216"/>
                    <a:pt x="1863" y="222"/>
                  </a:cubicBezTo>
                  <a:cubicBezTo>
                    <a:pt x="1862" y="225"/>
                    <a:pt x="1866" y="231"/>
                    <a:pt x="1868" y="234"/>
                  </a:cubicBezTo>
                  <a:cubicBezTo>
                    <a:pt x="1870" y="239"/>
                    <a:pt x="1862" y="261"/>
                    <a:pt x="1866" y="264"/>
                  </a:cubicBezTo>
                  <a:cubicBezTo>
                    <a:pt x="1871" y="267"/>
                    <a:pt x="1876" y="267"/>
                    <a:pt x="1874" y="273"/>
                  </a:cubicBezTo>
                  <a:cubicBezTo>
                    <a:pt x="1872" y="277"/>
                    <a:pt x="1871" y="285"/>
                    <a:pt x="1868" y="286"/>
                  </a:cubicBezTo>
                  <a:cubicBezTo>
                    <a:pt x="1863" y="290"/>
                    <a:pt x="1857" y="293"/>
                    <a:pt x="1852" y="296"/>
                  </a:cubicBezTo>
                  <a:cubicBezTo>
                    <a:pt x="1850" y="297"/>
                    <a:pt x="1843" y="295"/>
                    <a:pt x="1840" y="295"/>
                  </a:cubicBezTo>
                  <a:cubicBezTo>
                    <a:pt x="1847" y="300"/>
                    <a:pt x="1854" y="305"/>
                    <a:pt x="1863" y="302"/>
                  </a:cubicBezTo>
                  <a:cubicBezTo>
                    <a:pt x="1870" y="300"/>
                    <a:pt x="1878" y="290"/>
                    <a:pt x="1883" y="284"/>
                  </a:cubicBezTo>
                  <a:cubicBezTo>
                    <a:pt x="1889" y="278"/>
                    <a:pt x="1874" y="270"/>
                    <a:pt x="1887" y="266"/>
                  </a:cubicBezTo>
                  <a:cubicBezTo>
                    <a:pt x="1889" y="265"/>
                    <a:pt x="1896" y="261"/>
                    <a:pt x="1897" y="264"/>
                  </a:cubicBezTo>
                  <a:cubicBezTo>
                    <a:pt x="1901" y="267"/>
                    <a:pt x="1904" y="271"/>
                    <a:pt x="1907" y="274"/>
                  </a:cubicBezTo>
                  <a:cubicBezTo>
                    <a:pt x="1906" y="270"/>
                    <a:pt x="1907" y="265"/>
                    <a:pt x="1903" y="262"/>
                  </a:cubicBezTo>
                  <a:cubicBezTo>
                    <a:pt x="1898" y="259"/>
                    <a:pt x="1897" y="259"/>
                    <a:pt x="1891" y="260"/>
                  </a:cubicBezTo>
                  <a:cubicBezTo>
                    <a:pt x="1890" y="260"/>
                    <a:pt x="1878" y="263"/>
                    <a:pt x="1878" y="261"/>
                  </a:cubicBezTo>
                  <a:cubicBezTo>
                    <a:pt x="1877" y="258"/>
                    <a:pt x="1874" y="252"/>
                    <a:pt x="1875" y="249"/>
                  </a:cubicBezTo>
                  <a:cubicBezTo>
                    <a:pt x="1877" y="245"/>
                    <a:pt x="1881" y="240"/>
                    <a:pt x="1879" y="236"/>
                  </a:cubicBezTo>
                  <a:cubicBezTo>
                    <a:pt x="1877" y="233"/>
                    <a:pt x="1870" y="226"/>
                    <a:pt x="1872" y="223"/>
                  </a:cubicBezTo>
                  <a:cubicBezTo>
                    <a:pt x="1875" y="218"/>
                    <a:pt x="1880" y="218"/>
                    <a:pt x="1885" y="216"/>
                  </a:cubicBezTo>
                  <a:cubicBezTo>
                    <a:pt x="1888" y="214"/>
                    <a:pt x="1885" y="206"/>
                    <a:pt x="1884" y="204"/>
                  </a:cubicBezTo>
                  <a:cubicBezTo>
                    <a:pt x="1887" y="203"/>
                    <a:pt x="1892" y="210"/>
                    <a:pt x="1890" y="213"/>
                  </a:cubicBezTo>
                  <a:cubicBezTo>
                    <a:pt x="1887" y="220"/>
                    <a:pt x="1887" y="220"/>
                    <a:pt x="1891" y="227"/>
                  </a:cubicBezTo>
                  <a:cubicBezTo>
                    <a:pt x="1894" y="231"/>
                    <a:pt x="1913" y="231"/>
                    <a:pt x="1917" y="232"/>
                  </a:cubicBezTo>
                  <a:cubicBezTo>
                    <a:pt x="1910" y="229"/>
                    <a:pt x="1904" y="226"/>
                    <a:pt x="1897" y="223"/>
                  </a:cubicBezTo>
                  <a:cubicBezTo>
                    <a:pt x="1889" y="220"/>
                    <a:pt x="1903" y="214"/>
                    <a:pt x="1906" y="213"/>
                  </a:cubicBezTo>
                  <a:cubicBezTo>
                    <a:pt x="1915" y="210"/>
                    <a:pt x="1919" y="212"/>
                    <a:pt x="1928" y="216"/>
                  </a:cubicBezTo>
                  <a:cubicBezTo>
                    <a:pt x="1931" y="217"/>
                    <a:pt x="1934" y="219"/>
                    <a:pt x="1936" y="221"/>
                  </a:cubicBezTo>
                  <a:cubicBezTo>
                    <a:pt x="1939" y="222"/>
                    <a:pt x="1942" y="221"/>
                    <a:pt x="1945" y="220"/>
                  </a:cubicBezTo>
                  <a:cubicBezTo>
                    <a:pt x="1944" y="218"/>
                    <a:pt x="1943" y="212"/>
                    <a:pt x="1941" y="210"/>
                  </a:cubicBezTo>
                  <a:cubicBezTo>
                    <a:pt x="1940" y="209"/>
                    <a:pt x="1933" y="209"/>
                    <a:pt x="1931" y="208"/>
                  </a:cubicBezTo>
                  <a:cubicBezTo>
                    <a:pt x="1927" y="208"/>
                    <a:pt x="1927" y="194"/>
                    <a:pt x="1926" y="191"/>
                  </a:cubicBezTo>
                  <a:cubicBezTo>
                    <a:pt x="1937" y="190"/>
                    <a:pt x="1947" y="189"/>
                    <a:pt x="1957" y="188"/>
                  </a:cubicBezTo>
                  <a:cubicBezTo>
                    <a:pt x="1963" y="187"/>
                    <a:pt x="1969" y="186"/>
                    <a:pt x="1975" y="186"/>
                  </a:cubicBezTo>
                  <a:cubicBezTo>
                    <a:pt x="1979" y="185"/>
                    <a:pt x="1977" y="181"/>
                    <a:pt x="1977" y="177"/>
                  </a:cubicBezTo>
                  <a:cubicBezTo>
                    <a:pt x="1978" y="170"/>
                    <a:pt x="1977" y="170"/>
                    <a:pt x="1983" y="166"/>
                  </a:cubicBezTo>
                  <a:cubicBezTo>
                    <a:pt x="1987" y="163"/>
                    <a:pt x="1992" y="160"/>
                    <a:pt x="1996" y="158"/>
                  </a:cubicBezTo>
                  <a:cubicBezTo>
                    <a:pt x="2006" y="155"/>
                    <a:pt x="2018" y="154"/>
                    <a:pt x="2028" y="152"/>
                  </a:cubicBezTo>
                  <a:cubicBezTo>
                    <a:pt x="2047" y="149"/>
                    <a:pt x="2065" y="147"/>
                    <a:pt x="2083" y="140"/>
                  </a:cubicBezTo>
                  <a:cubicBezTo>
                    <a:pt x="2087" y="138"/>
                    <a:pt x="2085" y="131"/>
                    <a:pt x="2089" y="129"/>
                  </a:cubicBezTo>
                  <a:cubicBezTo>
                    <a:pt x="2094" y="127"/>
                    <a:pt x="2100" y="124"/>
                    <a:pt x="2105" y="121"/>
                  </a:cubicBezTo>
                  <a:cubicBezTo>
                    <a:pt x="2111" y="118"/>
                    <a:pt x="2123" y="118"/>
                    <a:pt x="2128" y="125"/>
                  </a:cubicBezTo>
                  <a:cubicBezTo>
                    <a:pt x="2123" y="126"/>
                    <a:pt x="2117" y="128"/>
                    <a:pt x="2112" y="129"/>
                  </a:cubicBezTo>
                  <a:cubicBezTo>
                    <a:pt x="2120" y="131"/>
                    <a:pt x="2128" y="132"/>
                    <a:pt x="2136" y="133"/>
                  </a:cubicBezTo>
                  <a:cubicBezTo>
                    <a:pt x="2133" y="136"/>
                    <a:pt x="2130" y="139"/>
                    <a:pt x="2127" y="141"/>
                  </a:cubicBezTo>
                  <a:cubicBezTo>
                    <a:pt x="2131" y="142"/>
                    <a:pt x="2135" y="142"/>
                    <a:pt x="2140" y="142"/>
                  </a:cubicBezTo>
                  <a:cubicBezTo>
                    <a:pt x="2140" y="141"/>
                    <a:pt x="2139" y="134"/>
                    <a:pt x="2141" y="134"/>
                  </a:cubicBezTo>
                  <a:cubicBezTo>
                    <a:pt x="2144" y="134"/>
                    <a:pt x="2148" y="134"/>
                    <a:pt x="2151" y="134"/>
                  </a:cubicBezTo>
                  <a:cubicBezTo>
                    <a:pt x="2156" y="135"/>
                    <a:pt x="2162" y="133"/>
                    <a:pt x="2167" y="137"/>
                  </a:cubicBezTo>
                  <a:cubicBezTo>
                    <a:pt x="2171" y="140"/>
                    <a:pt x="2179" y="143"/>
                    <a:pt x="2182" y="147"/>
                  </a:cubicBezTo>
                  <a:cubicBezTo>
                    <a:pt x="2183" y="148"/>
                    <a:pt x="2188" y="153"/>
                    <a:pt x="2187" y="154"/>
                  </a:cubicBezTo>
                  <a:cubicBezTo>
                    <a:pt x="2186" y="156"/>
                    <a:pt x="2185" y="161"/>
                    <a:pt x="2183" y="162"/>
                  </a:cubicBezTo>
                  <a:cubicBezTo>
                    <a:pt x="2162" y="175"/>
                    <a:pt x="2140" y="188"/>
                    <a:pt x="2119" y="202"/>
                  </a:cubicBezTo>
                  <a:cubicBezTo>
                    <a:pt x="2134" y="197"/>
                    <a:pt x="2149" y="193"/>
                    <a:pt x="2164" y="189"/>
                  </a:cubicBezTo>
                  <a:cubicBezTo>
                    <a:pt x="2160" y="188"/>
                    <a:pt x="2156" y="188"/>
                    <a:pt x="2152" y="187"/>
                  </a:cubicBezTo>
                  <a:cubicBezTo>
                    <a:pt x="2157" y="183"/>
                    <a:pt x="2164" y="180"/>
                    <a:pt x="2169" y="184"/>
                  </a:cubicBezTo>
                  <a:cubicBezTo>
                    <a:pt x="2177" y="190"/>
                    <a:pt x="2179" y="189"/>
                    <a:pt x="2189" y="188"/>
                  </a:cubicBezTo>
                  <a:cubicBezTo>
                    <a:pt x="2202" y="187"/>
                    <a:pt x="2215" y="190"/>
                    <a:pt x="2228" y="191"/>
                  </a:cubicBezTo>
                  <a:cubicBezTo>
                    <a:pt x="2225" y="193"/>
                    <a:pt x="2223" y="194"/>
                    <a:pt x="2220" y="196"/>
                  </a:cubicBezTo>
                  <a:cubicBezTo>
                    <a:pt x="2223" y="197"/>
                    <a:pt x="2229" y="202"/>
                    <a:pt x="2232" y="201"/>
                  </a:cubicBezTo>
                  <a:cubicBezTo>
                    <a:pt x="2238" y="201"/>
                    <a:pt x="2243" y="201"/>
                    <a:pt x="2248" y="201"/>
                  </a:cubicBezTo>
                  <a:cubicBezTo>
                    <a:pt x="2251" y="200"/>
                    <a:pt x="2259" y="202"/>
                    <a:pt x="2260" y="198"/>
                  </a:cubicBezTo>
                  <a:cubicBezTo>
                    <a:pt x="2261" y="190"/>
                    <a:pt x="2260" y="190"/>
                    <a:pt x="2267" y="190"/>
                  </a:cubicBezTo>
                  <a:cubicBezTo>
                    <a:pt x="2272" y="190"/>
                    <a:pt x="2277" y="191"/>
                    <a:pt x="2282" y="190"/>
                  </a:cubicBezTo>
                  <a:cubicBezTo>
                    <a:pt x="2285" y="189"/>
                    <a:pt x="2293" y="186"/>
                    <a:pt x="2296" y="187"/>
                  </a:cubicBezTo>
                  <a:cubicBezTo>
                    <a:pt x="2299" y="188"/>
                    <a:pt x="2304" y="196"/>
                    <a:pt x="2307" y="199"/>
                  </a:cubicBezTo>
                  <a:cubicBezTo>
                    <a:pt x="2308" y="201"/>
                    <a:pt x="2305" y="210"/>
                    <a:pt x="2305" y="213"/>
                  </a:cubicBezTo>
                  <a:cubicBezTo>
                    <a:pt x="2305" y="215"/>
                    <a:pt x="2305" y="227"/>
                    <a:pt x="2307" y="227"/>
                  </a:cubicBezTo>
                  <a:cubicBezTo>
                    <a:pt x="2311" y="230"/>
                    <a:pt x="2316" y="233"/>
                    <a:pt x="2321" y="235"/>
                  </a:cubicBezTo>
                  <a:cubicBezTo>
                    <a:pt x="2323" y="237"/>
                    <a:pt x="2329" y="226"/>
                    <a:pt x="2330" y="224"/>
                  </a:cubicBezTo>
                  <a:cubicBezTo>
                    <a:pt x="2334" y="219"/>
                    <a:pt x="2334" y="218"/>
                    <a:pt x="2339" y="222"/>
                  </a:cubicBezTo>
                  <a:cubicBezTo>
                    <a:pt x="2345" y="225"/>
                    <a:pt x="2346" y="227"/>
                    <a:pt x="2352" y="225"/>
                  </a:cubicBezTo>
                  <a:cubicBezTo>
                    <a:pt x="2356" y="224"/>
                    <a:pt x="2361" y="221"/>
                    <a:pt x="2364" y="223"/>
                  </a:cubicBezTo>
                  <a:cubicBezTo>
                    <a:pt x="2367" y="224"/>
                    <a:pt x="2373" y="229"/>
                    <a:pt x="2377" y="228"/>
                  </a:cubicBezTo>
                  <a:cubicBezTo>
                    <a:pt x="2381" y="226"/>
                    <a:pt x="2386" y="224"/>
                    <a:pt x="2391" y="222"/>
                  </a:cubicBezTo>
                  <a:cubicBezTo>
                    <a:pt x="2390" y="220"/>
                    <a:pt x="2385" y="214"/>
                    <a:pt x="2387" y="212"/>
                  </a:cubicBezTo>
                  <a:cubicBezTo>
                    <a:pt x="2388" y="210"/>
                    <a:pt x="2393" y="202"/>
                    <a:pt x="2395" y="202"/>
                  </a:cubicBezTo>
                  <a:cubicBezTo>
                    <a:pt x="2404" y="203"/>
                    <a:pt x="2413" y="205"/>
                    <a:pt x="2422" y="206"/>
                  </a:cubicBezTo>
                  <a:cubicBezTo>
                    <a:pt x="2429" y="207"/>
                    <a:pt x="2437" y="209"/>
                    <a:pt x="2443" y="211"/>
                  </a:cubicBezTo>
                  <a:cubicBezTo>
                    <a:pt x="2451" y="213"/>
                    <a:pt x="2461" y="214"/>
                    <a:pt x="2467" y="217"/>
                  </a:cubicBezTo>
                  <a:cubicBezTo>
                    <a:pt x="2471" y="220"/>
                    <a:pt x="2481" y="235"/>
                    <a:pt x="2485" y="234"/>
                  </a:cubicBezTo>
                  <a:cubicBezTo>
                    <a:pt x="2494" y="233"/>
                    <a:pt x="2503" y="231"/>
                    <a:pt x="2512" y="229"/>
                  </a:cubicBezTo>
                  <a:cubicBezTo>
                    <a:pt x="2520" y="228"/>
                    <a:pt x="2527" y="232"/>
                    <a:pt x="2535" y="234"/>
                  </a:cubicBezTo>
                  <a:cubicBezTo>
                    <a:pt x="2539" y="235"/>
                    <a:pt x="2541" y="235"/>
                    <a:pt x="2543" y="239"/>
                  </a:cubicBezTo>
                  <a:cubicBezTo>
                    <a:pt x="2544" y="244"/>
                    <a:pt x="2544" y="245"/>
                    <a:pt x="2542" y="251"/>
                  </a:cubicBezTo>
                  <a:cubicBezTo>
                    <a:pt x="2550" y="253"/>
                    <a:pt x="2556" y="256"/>
                    <a:pt x="2564" y="255"/>
                  </a:cubicBezTo>
                  <a:cubicBezTo>
                    <a:pt x="2573" y="253"/>
                    <a:pt x="2579" y="253"/>
                    <a:pt x="2589" y="254"/>
                  </a:cubicBezTo>
                  <a:cubicBezTo>
                    <a:pt x="2592" y="255"/>
                    <a:pt x="2597" y="257"/>
                    <a:pt x="2600" y="255"/>
                  </a:cubicBezTo>
                  <a:cubicBezTo>
                    <a:pt x="2604" y="251"/>
                    <a:pt x="2604" y="251"/>
                    <a:pt x="2607" y="255"/>
                  </a:cubicBezTo>
                  <a:cubicBezTo>
                    <a:pt x="2610" y="258"/>
                    <a:pt x="2615" y="264"/>
                    <a:pt x="2618" y="266"/>
                  </a:cubicBezTo>
                  <a:cubicBezTo>
                    <a:pt x="2621" y="267"/>
                    <a:pt x="2626" y="265"/>
                    <a:pt x="2629" y="264"/>
                  </a:cubicBezTo>
                  <a:cubicBezTo>
                    <a:pt x="2628" y="258"/>
                    <a:pt x="2627" y="252"/>
                    <a:pt x="2627" y="246"/>
                  </a:cubicBezTo>
                  <a:cubicBezTo>
                    <a:pt x="2640" y="247"/>
                    <a:pt x="2653" y="248"/>
                    <a:pt x="2666" y="249"/>
                  </a:cubicBezTo>
                  <a:cubicBezTo>
                    <a:pt x="2676" y="250"/>
                    <a:pt x="2686" y="257"/>
                    <a:pt x="2696" y="262"/>
                  </a:cubicBezTo>
                  <a:cubicBezTo>
                    <a:pt x="2707" y="267"/>
                    <a:pt x="2717" y="272"/>
                    <a:pt x="2727" y="278"/>
                  </a:cubicBezTo>
                  <a:cubicBezTo>
                    <a:pt x="2734" y="282"/>
                    <a:pt x="2735" y="283"/>
                    <a:pt x="2738" y="290"/>
                  </a:cubicBezTo>
                  <a:cubicBezTo>
                    <a:pt x="2741" y="298"/>
                    <a:pt x="2740" y="301"/>
                    <a:pt x="2748" y="301"/>
                  </a:cubicBezTo>
                  <a:cubicBezTo>
                    <a:pt x="2747" y="298"/>
                    <a:pt x="2746" y="294"/>
                    <a:pt x="2745" y="291"/>
                  </a:cubicBezTo>
                  <a:cubicBezTo>
                    <a:pt x="2753" y="291"/>
                    <a:pt x="2758" y="291"/>
                    <a:pt x="2765" y="294"/>
                  </a:cubicBezTo>
                  <a:cubicBezTo>
                    <a:pt x="2771" y="296"/>
                    <a:pt x="2776" y="302"/>
                    <a:pt x="2780" y="306"/>
                  </a:cubicBezTo>
                  <a:cubicBezTo>
                    <a:pt x="2777" y="308"/>
                    <a:pt x="2773" y="313"/>
                    <a:pt x="2770" y="314"/>
                  </a:cubicBezTo>
                  <a:cubicBezTo>
                    <a:pt x="2767" y="314"/>
                    <a:pt x="2762" y="312"/>
                    <a:pt x="2759" y="312"/>
                  </a:cubicBezTo>
                  <a:close/>
                  <a:moveTo>
                    <a:pt x="1724" y="597"/>
                  </a:moveTo>
                  <a:cubicBezTo>
                    <a:pt x="1722" y="595"/>
                    <a:pt x="1722" y="591"/>
                    <a:pt x="1721" y="590"/>
                  </a:cubicBezTo>
                  <a:cubicBezTo>
                    <a:pt x="1714" y="587"/>
                    <a:pt x="1713" y="597"/>
                    <a:pt x="1713" y="600"/>
                  </a:cubicBezTo>
                  <a:cubicBezTo>
                    <a:pt x="1710" y="594"/>
                    <a:pt x="1709" y="591"/>
                    <a:pt x="1712" y="585"/>
                  </a:cubicBezTo>
                  <a:cubicBezTo>
                    <a:pt x="1709" y="583"/>
                    <a:pt x="1703" y="582"/>
                    <a:pt x="1701" y="580"/>
                  </a:cubicBezTo>
                  <a:cubicBezTo>
                    <a:pt x="1700" y="578"/>
                    <a:pt x="1700" y="571"/>
                    <a:pt x="1700" y="569"/>
                  </a:cubicBezTo>
                  <a:cubicBezTo>
                    <a:pt x="1700" y="569"/>
                    <a:pt x="1691" y="565"/>
                    <a:pt x="1695" y="564"/>
                  </a:cubicBezTo>
                  <a:cubicBezTo>
                    <a:pt x="1698" y="563"/>
                    <a:pt x="1700" y="568"/>
                    <a:pt x="1703" y="565"/>
                  </a:cubicBezTo>
                  <a:cubicBezTo>
                    <a:pt x="1701" y="562"/>
                    <a:pt x="1698" y="562"/>
                    <a:pt x="1700" y="559"/>
                  </a:cubicBezTo>
                  <a:cubicBezTo>
                    <a:pt x="1702" y="557"/>
                    <a:pt x="1705" y="556"/>
                    <a:pt x="1707" y="556"/>
                  </a:cubicBezTo>
                  <a:cubicBezTo>
                    <a:pt x="1711" y="557"/>
                    <a:pt x="1718" y="557"/>
                    <a:pt x="1722" y="559"/>
                  </a:cubicBezTo>
                  <a:cubicBezTo>
                    <a:pt x="1719" y="560"/>
                    <a:pt x="1716" y="563"/>
                    <a:pt x="1717" y="567"/>
                  </a:cubicBezTo>
                  <a:cubicBezTo>
                    <a:pt x="1719" y="563"/>
                    <a:pt x="1721" y="560"/>
                    <a:pt x="1725" y="560"/>
                  </a:cubicBezTo>
                  <a:cubicBezTo>
                    <a:pt x="1723" y="552"/>
                    <a:pt x="1721" y="557"/>
                    <a:pt x="1715" y="555"/>
                  </a:cubicBezTo>
                  <a:cubicBezTo>
                    <a:pt x="1716" y="552"/>
                    <a:pt x="1718" y="548"/>
                    <a:pt x="1716" y="545"/>
                  </a:cubicBezTo>
                  <a:cubicBezTo>
                    <a:pt x="1716" y="544"/>
                    <a:pt x="1713" y="537"/>
                    <a:pt x="1711" y="540"/>
                  </a:cubicBezTo>
                  <a:cubicBezTo>
                    <a:pt x="1708" y="543"/>
                    <a:pt x="1704" y="540"/>
                    <a:pt x="1701" y="538"/>
                  </a:cubicBezTo>
                  <a:cubicBezTo>
                    <a:pt x="1699" y="537"/>
                    <a:pt x="1695" y="541"/>
                    <a:pt x="1692" y="542"/>
                  </a:cubicBezTo>
                  <a:cubicBezTo>
                    <a:pt x="1686" y="543"/>
                    <a:pt x="1687" y="540"/>
                    <a:pt x="1685" y="547"/>
                  </a:cubicBezTo>
                  <a:cubicBezTo>
                    <a:pt x="1684" y="550"/>
                    <a:pt x="1677" y="551"/>
                    <a:pt x="1675" y="552"/>
                  </a:cubicBezTo>
                  <a:cubicBezTo>
                    <a:pt x="1671" y="554"/>
                    <a:pt x="1671" y="554"/>
                    <a:pt x="1670" y="559"/>
                  </a:cubicBezTo>
                  <a:cubicBezTo>
                    <a:pt x="1670" y="561"/>
                    <a:pt x="1666" y="564"/>
                    <a:pt x="1665" y="566"/>
                  </a:cubicBezTo>
                  <a:cubicBezTo>
                    <a:pt x="1668" y="566"/>
                    <a:pt x="1673" y="569"/>
                    <a:pt x="1673" y="574"/>
                  </a:cubicBezTo>
                  <a:cubicBezTo>
                    <a:pt x="1673" y="580"/>
                    <a:pt x="1674" y="583"/>
                    <a:pt x="1676" y="589"/>
                  </a:cubicBezTo>
                  <a:cubicBezTo>
                    <a:pt x="1678" y="593"/>
                    <a:pt x="1682" y="594"/>
                    <a:pt x="1684" y="598"/>
                  </a:cubicBezTo>
                  <a:cubicBezTo>
                    <a:pt x="1688" y="603"/>
                    <a:pt x="1689" y="605"/>
                    <a:pt x="1694" y="608"/>
                  </a:cubicBezTo>
                  <a:cubicBezTo>
                    <a:pt x="1690" y="609"/>
                    <a:pt x="1689" y="609"/>
                    <a:pt x="1687" y="614"/>
                  </a:cubicBezTo>
                  <a:cubicBezTo>
                    <a:pt x="1687" y="617"/>
                    <a:pt x="1685" y="620"/>
                    <a:pt x="1684" y="623"/>
                  </a:cubicBezTo>
                  <a:cubicBezTo>
                    <a:pt x="1683" y="627"/>
                    <a:pt x="1683" y="629"/>
                    <a:pt x="1684" y="633"/>
                  </a:cubicBezTo>
                  <a:cubicBezTo>
                    <a:pt x="1684" y="637"/>
                    <a:pt x="1685" y="637"/>
                    <a:pt x="1689" y="638"/>
                  </a:cubicBezTo>
                  <a:cubicBezTo>
                    <a:pt x="1693" y="638"/>
                    <a:pt x="1693" y="641"/>
                    <a:pt x="1696" y="642"/>
                  </a:cubicBezTo>
                  <a:cubicBezTo>
                    <a:pt x="1699" y="643"/>
                    <a:pt x="1702" y="644"/>
                    <a:pt x="1706" y="645"/>
                  </a:cubicBezTo>
                  <a:cubicBezTo>
                    <a:pt x="1710" y="646"/>
                    <a:pt x="1717" y="644"/>
                    <a:pt x="1722" y="643"/>
                  </a:cubicBezTo>
                  <a:cubicBezTo>
                    <a:pt x="1721" y="638"/>
                    <a:pt x="1720" y="632"/>
                    <a:pt x="1721" y="627"/>
                  </a:cubicBezTo>
                  <a:cubicBezTo>
                    <a:pt x="1723" y="619"/>
                    <a:pt x="1719" y="622"/>
                    <a:pt x="1716" y="617"/>
                  </a:cubicBezTo>
                  <a:cubicBezTo>
                    <a:pt x="1717" y="617"/>
                    <a:pt x="1718" y="617"/>
                    <a:pt x="1719" y="617"/>
                  </a:cubicBezTo>
                  <a:cubicBezTo>
                    <a:pt x="1719" y="615"/>
                    <a:pt x="1718" y="613"/>
                    <a:pt x="1717" y="612"/>
                  </a:cubicBezTo>
                  <a:cubicBezTo>
                    <a:pt x="1717" y="611"/>
                    <a:pt x="1714" y="612"/>
                    <a:pt x="1713" y="611"/>
                  </a:cubicBezTo>
                  <a:cubicBezTo>
                    <a:pt x="1711" y="608"/>
                    <a:pt x="1712" y="605"/>
                    <a:pt x="1713" y="603"/>
                  </a:cubicBezTo>
                  <a:cubicBezTo>
                    <a:pt x="1713" y="603"/>
                    <a:pt x="1726" y="605"/>
                    <a:pt x="1728" y="604"/>
                  </a:cubicBezTo>
                  <a:cubicBezTo>
                    <a:pt x="1729" y="600"/>
                    <a:pt x="1726" y="599"/>
                    <a:pt x="1724" y="597"/>
                  </a:cubicBezTo>
                  <a:close/>
                  <a:moveTo>
                    <a:pt x="413" y="136"/>
                  </a:moveTo>
                  <a:cubicBezTo>
                    <a:pt x="416" y="136"/>
                    <a:pt x="420" y="138"/>
                    <a:pt x="423" y="136"/>
                  </a:cubicBezTo>
                  <a:cubicBezTo>
                    <a:pt x="423" y="135"/>
                    <a:pt x="422" y="134"/>
                    <a:pt x="421" y="134"/>
                  </a:cubicBezTo>
                  <a:cubicBezTo>
                    <a:pt x="418" y="134"/>
                    <a:pt x="415" y="133"/>
                    <a:pt x="413" y="136"/>
                  </a:cubicBezTo>
                  <a:close/>
                  <a:moveTo>
                    <a:pt x="696" y="815"/>
                  </a:moveTo>
                  <a:cubicBezTo>
                    <a:pt x="699" y="817"/>
                    <a:pt x="702" y="819"/>
                    <a:pt x="705" y="820"/>
                  </a:cubicBezTo>
                  <a:cubicBezTo>
                    <a:pt x="707" y="820"/>
                    <a:pt x="709" y="817"/>
                    <a:pt x="712" y="819"/>
                  </a:cubicBezTo>
                  <a:cubicBezTo>
                    <a:pt x="712" y="818"/>
                    <a:pt x="711" y="817"/>
                    <a:pt x="711" y="816"/>
                  </a:cubicBezTo>
                  <a:cubicBezTo>
                    <a:pt x="707" y="814"/>
                    <a:pt x="700" y="810"/>
                    <a:pt x="696" y="815"/>
                  </a:cubicBezTo>
                  <a:close/>
                  <a:moveTo>
                    <a:pt x="669" y="553"/>
                  </a:moveTo>
                  <a:cubicBezTo>
                    <a:pt x="669" y="554"/>
                    <a:pt x="668" y="554"/>
                    <a:pt x="668" y="554"/>
                  </a:cubicBezTo>
                  <a:cubicBezTo>
                    <a:pt x="669" y="555"/>
                    <a:pt x="669" y="555"/>
                    <a:pt x="669" y="555"/>
                  </a:cubicBezTo>
                  <a:cubicBezTo>
                    <a:pt x="670" y="553"/>
                    <a:pt x="671" y="553"/>
                    <a:pt x="670" y="551"/>
                  </a:cubicBezTo>
                  <a:cubicBezTo>
                    <a:pt x="670" y="551"/>
                    <a:pt x="669" y="552"/>
                    <a:pt x="669" y="552"/>
                  </a:cubicBezTo>
                  <a:cubicBezTo>
                    <a:pt x="668" y="550"/>
                    <a:pt x="666" y="549"/>
                    <a:pt x="664" y="550"/>
                  </a:cubicBezTo>
                  <a:cubicBezTo>
                    <a:pt x="662" y="551"/>
                    <a:pt x="661" y="549"/>
                    <a:pt x="658" y="551"/>
                  </a:cubicBezTo>
                  <a:cubicBezTo>
                    <a:pt x="659" y="551"/>
                    <a:pt x="659" y="551"/>
                    <a:pt x="660" y="551"/>
                  </a:cubicBezTo>
                  <a:cubicBezTo>
                    <a:pt x="663" y="552"/>
                    <a:pt x="667" y="555"/>
                    <a:pt x="669" y="553"/>
                  </a:cubicBezTo>
                  <a:close/>
                  <a:moveTo>
                    <a:pt x="654" y="547"/>
                  </a:moveTo>
                  <a:cubicBezTo>
                    <a:pt x="652" y="546"/>
                    <a:pt x="652" y="547"/>
                    <a:pt x="651" y="547"/>
                  </a:cubicBezTo>
                  <a:cubicBezTo>
                    <a:pt x="652" y="548"/>
                    <a:pt x="652" y="548"/>
                    <a:pt x="653" y="549"/>
                  </a:cubicBezTo>
                  <a:cubicBezTo>
                    <a:pt x="653" y="548"/>
                    <a:pt x="653" y="548"/>
                    <a:pt x="654" y="547"/>
                  </a:cubicBezTo>
                  <a:close/>
                  <a:moveTo>
                    <a:pt x="657" y="551"/>
                  </a:moveTo>
                  <a:cubicBezTo>
                    <a:pt x="657" y="551"/>
                    <a:pt x="657" y="550"/>
                    <a:pt x="657" y="550"/>
                  </a:cubicBezTo>
                  <a:cubicBezTo>
                    <a:pt x="656" y="549"/>
                    <a:pt x="656" y="549"/>
                    <a:pt x="655" y="549"/>
                  </a:cubicBezTo>
                  <a:cubicBezTo>
                    <a:pt x="654" y="549"/>
                    <a:pt x="654" y="550"/>
                    <a:pt x="653" y="550"/>
                  </a:cubicBezTo>
                  <a:cubicBezTo>
                    <a:pt x="655" y="551"/>
                    <a:pt x="656" y="551"/>
                    <a:pt x="657" y="551"/>
                  </a:cubicBezTo>
                  <a:close/>
                  <a:moveTo>
                    <a:pt x="871" y="495"/>
                  </a:moveTo>
                  <a:cubicBezTo>
                    <a:pt x="872" y="493"/>
                    <a:pt x="873" y="490"/>
                    <a:pt x="874" y="488"/>
                  </a:cubicBezTo>
                  <a:cubicBezTo>
                    <a:pt x="867" y="485"/>
                    <a:pt x="861" y="494"/>
                    <a:pt x="858" y="500"/>
                  </a:cubicBezTo>
                  <a:cubicBezTo>
                    <a:pt x="854" y="510"/>
                    <a:pt x="851" y="514"/>
                    <a:pt x="844" y="521"/>
                  </a:cubicBezTo>
                  <a:cubicBezTo>
                    <a:pt x="842" y="523"/>
                    <a:pt x="842" y="530"/>
                    <a:pt x="843" y="531"/>
                  </a:cubicBezTo>
                  <a:cubicBezTo>
                    <a:pt x="844" y="534"/>
                    <a:pt x="850" y="533"/>
                    <a:pt x="852" y="533"/>
                  </a:cubicBezTo>
                  <a:cubicBezTo>
                    <a:pt x="860" y="532"/>
                    <a:pt x="867" y="532"/>
                    <a:pt x="874" y="536"/>
                  </a:cubicBezTo>
                  <a:cubicBezTo>
                    <a:pt x="871" y="536"/>
                    <a:pt x="870" y="538"/>
                    <a:pt x="870" y="541"/>
                  </a:cubicBezTo>
                  <a:cubicBezTo>
                    <a:pt x="877" y="540"/>
                    <a:pt x="878" y="535"/>
                    <a:pt x="885" y="535"/>
                  </a:cubicBezTo>
                  <a:cubicBezTo>
                    <a:pt x="884" y="540"/>
                    <a:pt x="883" y="540"/>
                    <a:pt x="887" y="541"/>
                  </a:cubicBezTo>
                  <a:cubicBezTo>
                    <a:pt x="891" y="543"/>
                    <a:pt x="892" y="543"/>
                    <a:pt x="894" y="540"/>
                  </a:cubicBezTo>
                  <a:cubicBezTo>
                    <a:pt x="896" y="536"/>
                    <a:pt x="893" y="527"/>
                    <a:pt x="893" y="523"/>
                  </a:cubicBezTo>
                  <a:cubicBezTo>
                    <a:pt x="892" y="521"/>
                    <a:pt x="887" y="520"/>
                    <a:pt x="888" y="518"/>
                  </a:cubicBezTo>
                  <a:cubicBezTo>
                    <a:pt x="888" y="514"/>
                    <a:pt x="888" y="514"/>
                    <a:pt x="885" y="511"/>
                  </a:cubicBezTo>
                  <a:cubicBezTo>
                    <a:pt x="883" y="508"/>
                    <a:pt x="874" y="511"/>
                    <a:pt x="871" y="512"/>
                  </a:cubicBezTo>
                  <a:cubicBezTo>
                    <a:pt x="871" y="510"/>
                    <a:pt x="871" y="507"/>
                    <a:pt x="870" y="506"/>
                  </a:cubicBezTo>
                  <a:cubicBezTo>
                    <a:pt x="869" y="506"/>
                    <a:pt x="866" y="505"/>
                    <a:pt x="866" y="504"/>
                  </a:cubicBezTo>
                  <a:cubicBezTo>
                    <a:pt x="866" y="499"/>
                    <a:pt x="867" y="498"/>
                    <a:pt x="871" y="495"/>
                  </a:cubicBezTo>
                  <a:close/>
                  <a:moveTo>
                    <a:pt x="783" y="817"/>
                  </a:moveTo>
                  <a:cubicBezTo>
                    <a:pt x="785" y="821"/>
                    <a:pt x="793" y="818"/>
                    <a:pt x="794" y="815"/>
                  </a:cubicBezTo>
                  <a:cubicBezTo>
                    <a:pt x="794" y="815"/>
                    <a:pt x="794" y="814"/>
                    <a:pt x="793" y="814"/>
                  </a:cubicBezTo>
                  <a:cubicBezTo>
                    <a:pt x="790" y="813"/>
                    <a:pt x="780" y="810"/>
                    <a:pt x="783" y="817"/>
                  </a:cubicBezTo>
                  <a:close/>
                  <a:moveTo>
                    <a:pt x="719" y="801"/>
                  </a:moveTo>
                  <a:cubicBezTo>
                    <a:pt x="722" y="800"/>
                    <a:pt x="725" y="799"/>
                    <a:pt x="728" y="798"/>
                  </a:cubicBezTo>
                  <a:cubicBezTo>
                    <a:pt x="726" y="796"/>
                    <a:pt x="724" y="794"/>
                    <a:pt x="721" y="794"/>
                  </a:cubicBezTo>
                  <a:cubicBezTo>
                    <a:pt x="718" y="793"/>
                    <a:pt x="717" y="790"/>
                    <a:pt x="716" y="790"/>
                  </a:cubicBezTo>
                  <a:cubicBezTo>
                    <a:pt x="712" y="790"/>
                    <a:pt x="706" y="788"/>
                    <a:pt x="703" y="784"/>
                  </a:cubicBezTo>
                  <a:cubicBezTo>
                    <a:pt x="703" y="784"/>
                    <a:pt x="703" y="785"/>
                    <a:pt x="703" y="785"/>
                  </a:cubicBezTo>
                  <a:cubicBezTo>
                    <a:pt x="694" y="779"/>
                    <a:pt x="684" y="773"/>
                    <a:pt x="673" y="772"/>
                  </a:cubicBezTo>
                  <a:cubicBezTo>
                    <a:pt x="667" y="772"/>
                    <a:pt x="662" y="773"/>
                    <a:pt x="655" y="775"/>
                  </a:cubicBezTo>
                  <a:cubicBezTo>
                    <a:pt x="650" y="776"/>
                    <a:pt x="649" y="781"/>
                    <a:pt x="645" y="783"/>
                  </a:cubicBezTo>
                  <a:cubicBezTo>
                    <a:pt x="653" y="787"/>
                    <a:pt x="662" y="769"/>
                    <a:pt x="670" y="777"/>
                  </a:cubicBezTo>
                  <a:cubicBezTo>
                    <a:pt x="669" y="778"/>
                    <a:pt x="668" y="779"/>
                    <a:pt x="666" y="778"/>
                  </a:cubicBezTo>
                  <a:cubicBezTo>
                    <a:pt x="667" y="780"/>
                    <a:pt x="670" y="781"/>
                    <a:pt x="672" y="780"/>
                  </a:cubicBezTo>
                  <a:cubicBezTo>
                    <a:pt x="674" y="779"/>
                    <a:pt x="675" y="781"/>
                    <a:pt x="677" y="782"/>
                  </a:cubicBezTo>
                  <a:cubicBezTo>
                    <a:pt x="682" y="782"/>
                    <a:pt x="686" y="785"/>
                    <a:pt x="690" y="785"/>
                  </a:cubicBezTo>
                  <a:cubicBezTo>
                    <a:pt x="695" y="786"/>
                    <a:pt x="695" y="791"/>
                    <a:pt x="700" y="793"/>
                  </a:cubicBezTo>
                  <a:cubicBezTo>
                    <a:pt x="701" y="794"/>
                    <a:pt x="706" y="793"/>
                    <a:pt x="706" y="796"/>
                  </a:cubicBezTo>
                  <a:cubicBezTo>
                    <a:pt x="706" y="797"/>
                    <a:pt x="702" y="800"/>
                    <a:pt x="701" y="801"/>
                  </a:cubicBezTo>
                  <a:cubicBezTo>
                    <a:pt x="707" y="802"/>
                    <a:pt x="713" y="800"/>
                    <a:pt x="719" y="801"/>
                  </a:cubicBezTo>
                  <a:close/>
                  <a:moveTo>
                    <a:pt x="807" y="538"/>
                  </a:moveTo>
                  <a:cubicBezTo>
                    <a:pt x="803" y="545"/>
                    <a:pt x="809" y="547"/>
                    <a:pt x="814" y="549"/>
                  </a:cubicBezTo>
                  <a:cubicBezTo>
                    <a:pt x="819" y="551"/>
                    <a:pt x="820" y="548"/>
                    <a:pt x="823" y="545"/>
                  </a:cubicBezTo>
                  <a:cubicBezTo>
                    <a:pt x="818" y="544"/>
                    <a:pt x="814" y="544"/>
                    <a:pt x="809" y="543"/>
                  </a:cubicBezTo>
                  <a:cubicBezTo>
                    <a:pt x="808" y="542"/>
                    <a:pt x="807" y="540"/>
                    <a:pt x="807" y="538"/>
                  </a:cubicBezTo>
                  <a:close/>
                  <a:moveTo>
                    <a:pt x="804" y="508"/>
                  </a:moveTo>
                  <a:cubicBezTo>
                    <a:pt x="808" y="511"/>
                    <a:pt x="819" y="521"/>
                    <a:pt x="826" y="516"/>
                  </a:cubicBezTo>
                  <a:cubicBezTo>
                    <a:pt x="820" y="509"/>
                    <a:pt x="811" y="507"/>
                    <a:pt x="804" y="508"/>
                  </a:cubicBezTo>
                  <a:close/>
                  <a:moveTo>
                    <a:pt x="1031" y="1031"/>
                  </a:moveTo>
                  <a:cubicBezTo>
                    <a:pt x="1033" y="1042"/>
                    <a:pt x="1033" y="1041"/>
                    <a:pt x="1028" y="1050"/>
                  </a:cubicBezTo>
                  <a:cubicBezTo>
                    <a:pt x="1021" y="1060"/>
                    <a:pt x="1014" y="1069"/>
                    <a:pt x="1007" y="1079"/>
                  </a:cubicBezTo>
                  <a:cubicBezTo>
                    <a:pt x="1004" y="1084"/>
                    <a:pt x="1000" y="1088"/>
                    <a:pt x="999" y="1094"/>
                  </a:cubicBezTo>
                  <a:cubicBezTo>
                    <a:pt x="998" y="1108"/>
                    <a:pt x="997" y="1123"/>
                    <a:pt x="996" y="1138"/>
                  </a:cubicBezTo>
                  <a:cubicBezTo>
                    <a:pt x="996" y="1147"/>
                    <a:pt x="986" y="1157"/>
                    <a:pt x="981" y="1165"/>
                  </a:cubicBezTo>
                  <a:cubicBezTo>
                    <a:pt x="978" y="1168"/>
                    <a:pt x="977" y="1174"/>
                    <a:pt x="973" y="1174"/>
                  </a:cubicBezTo>
                  <a:cubicBezTo>
                    <a:pt x="969" y="1174"/>
                    <a:pt x="960" y="1173"/>
                    <a:pt x="957" y="1175"/>
                  </a:cubicBezTo>
                  <a:cubicBezTo>
                    <a:pt x="947" y="1182"/>
                    <a:pt x="937" y="1189"/>
                    <a:pt x="928" y="1195"/>
                  </a:cubicBezTo>
                  <a:cubicBezTo>
                    <a:pt x="926" y="1197"/>
                    <a:pt x="926" y="1211"/>
                    <a:pt x="926" y="1214"/>
                  </a:cubicBezTo>
                  <a:cubicBezTo>
                    <a:pt x="925" y="1217"/>
                    <a:pt x="926" y="1222"/>
                    <a:pt x="924" y="1224"/>
                  </a:cubicBezTo>
                  <a:cubicBezTo>
                    <a:pt x="916" y="1235"/>
                    <a:pt x="908" y="1245"/>
                    <a:pt x="900" y="1255"/>
                  </a:cubicBezTo>
                  <a:cubicBezTo>
                    <a:pt x="892" y="1265"/>
                    <a:pt x="885" y="1274"/>
                    <a:pt x="878" y="1284"/>
                  </a:cubicBezTo>
                  <a:cubicBezTo>
                    <a:pt x="876" y="1286"/>
                    <a:pt x="853" y="1276"/>
                    <a:pt x="849" y="1275"/>
                  </a:cubicBezTo>
                  <a:cubicBezTo>
                    <a:pt x="847" y="1283"/>
                    <a:pt x="860" y="1284"/>
                    <a:pt x="862" y="1291"/>
                  </a:cubicBezTo>
                  <a:cubicBezTo>
                    <a:pt x="862" y="1294"/>
                    <a:pt x="865" y="1300"/>
                    <a:pt x="864" y="1304"/>
                  </a:cubicBezTo>
                  <a:cubicBezTo>
                    <a:pt x="864" y="1307"/>
                    <a:pt x="859" y="1311"/>
                    <a:pt x="858" y="1313"/>
                  </a:cubicBezTo>
                  <a:cubicBezTo>
                    <a:pt x="853" y="1321"/>
                    <a:pt x="846" y="1320"/>
                    <a:pt x="839" y="1323"/>
                  </a:cubicBezTo>
                  <a:cubicBezTo>
                    <a:pt x="831" y="1325"/>
                    <a:pt x="827" y="1324"/>
                    <a:pt x="820" y="1323"/>
                  </a:cubicBezTo>
                  <a:cubicBezTo>
                    <a:pt x="821" y="1328"/>
                    <a:pt x="822" y="1330"/>
                    <a:pt x="821" y="1334"/>
                  </a:cubicBezTo>
                  <a:cubicBezTo>
                    <a:pt x="820" y="1337"/>
                    <a:pt x="821" y="1342"/>
                    <a:pt x="819" y="1343"/>
                  </a:cubicBezTo>
                  <a:cubicBezTo>
                    <a:pt x="812" y="1349"/>
                    <a:pt x="807" y="1346"/>
                    <a:pt x="799" y="1342"/>
                  </a:cubicBezTo>
                  <a:cubicBezTo>
                    <a:pt x="799" y="1346"/>
                    <a:pt x="798" y="1352"/>
                    <a:pt x="799" y="1355"/>
                  </a:cubicBezTo>
                  <a:cubicBezTo>
                    <a:pt x="799" y="1358"/>
                    <a:pt x="804" y="1363"/>
                    <a:pt x="803" y="1366"/>
                  </a:cubicBezTo>
                  <a:cubicBezTo>
                    <a:pt x="800" y="1371"/>
                    <a:pt x="798" y="1376"/>
                    <a:pt x="796" y="1382"/>
                  </a:cubicBezTo>
                  <a:cubicBezTo>
                    <a:pt x="793" y="1387"/>
                    <a:pt x="792" y="1386"/>
                    <a:pt x="787" y="1388"/>
                  </a:cubicBezTo>
                  <a:cubicBezTo>
                    <a:pt x="782" y="1389"/>
                    <a:pt x="782" y="1393"/>
                    <a:pt x="779" y="1397"/>
                  </a:cubicBezTo>
                  <a:cubicBezTo>
                    <a:pt x="778" y="1400"/>
                    <a:pt x="783" y="1405"/>
                    <a:pt x="785" y="1408"/>
                  </a:cubicBezTo>
                  <a:cubicBezTo>
                    <a:pt x="787" y="1411"/>
                    <a:pt x="794" y="1408"/>
                    <a:pt x="793" y="1413"/>
                  </a:cubicBezTo>
                  <a:cubicBezTo>
                    <a:pt x="791" y="1418"/>
                    <a:pt x="790" y="1419"/>
                    <a:pt x="787" y="1423"/>
                  </a:cubicBezTo>
                  <a:cubicBezTo>
                    <a:pt x="785" y="1426"/>
                    <a:pt x="781" y="1430"/>
                    <a:pt x="779" y="1434"/>
                  </a:cubicBezTo>
                  <a:cubicBezTo>
                    <a:pt x="777" y="1440"/>
                    <a:pt x="776" y="1441"/>
                    <a:pt x="770" y="1444"/>
                  </a:cubicBezTo>
                  <a:cubicBezTo>
                    <a:pt x="765" y="1447"/>
                    <a:pt x="771" y="1464"/>
                    <a:pt x="772" y="1470"/>
                  </a:cubicBezTo>
                  <a:cubicBezTo>
                    <a:pt x="772" y="1472"/>
                    <a:pt x="772" y="1477"/>
                    <a:pt x="774" y="1479"/>
                  </a:cubicBezTo>
                  <a:cubicBezTo>
                    <a:pt x="778" y="1482"/>
                    <a:pt x="782" y="1486"/>
                    <a:pt x="786" y="1489"/>
                  </a:cubicBezTo>
                  <a:cubicBezTo>
                    <a:pt x="793" y="1495"/>
                    <a:pt x="798" y="1494"/>
                    <a:pt x="807" y="1494"/>
                  </a:cubicBezTo>
                  <a:cubicBezTo>
                    <a:pt x="799" y="1498"/>
                    <a:pt x="791" y="1502"/>
                    <a:pt x="783" y="1506"/>
                  </a:cubicBezTo>
                  <a:cubicBezTo>
                    <a:pt x="776" y="1509"/>
                    <a:pt x="775" y="1507"/>
                    <a:pt x="768" y="1504"/>
                  </a:cubicBezTo>
                  <a:cubicBezTo>
                    <a:pt x="758" y="1499"/>
                    <a:pt x="748" y="1494"/>
                    <a:pt x="738" y="1489"/>
                  </a:cubicBezTo>
                  <a:cubicBezTo>
                    <a:pt x="733" y="1487"/>
                    <a:pt x="733" y="1481"/>
                    <a:pt x="730" y="1476"/>
                  </a:cubicBezTo>
                  <a:cubicBezTo>
                    <a:pt x="725" y="1463"/>
                    <a:pt x="716" y="1450"/>
                    <a:pt x="717" y="1436"/>
                  </a:cubicBezTo>
                  <a:cubicBezTo>
                    <a:pt x="720" y="1414"/>
                    <a:pt x="722" y="1393"/>
                    <a:pt x="725" y="1371"/>
                  </a:cubicBezTo>
                  <a:cubicBezTo>
                    <a:pt x="727" y="1350"/>
                    <a:pt x="728" y="1329"/>
                    <a:pt x="732" y="1308"/>
                  </a:cubicBezTo>
                  <a:cubicBezTo>
                    <a:pt x="737" y="1283"/>
                    <a:pt x="742" y="1257"/>
                    <a:pt x="747" y="1231"/>
                  </a:cubicBezTo>
                  <a:cubicBezTo>
                    <a:pt x="750" y="1215"/>
                    <a:pt x="753" y="1200"/>
                    <a:pt x="755" y="1184"/>
                  </a:cubicBezTo>
                  <a:cubicBezTo>
                    <a:pt x="757" y="1177"/>
                    <a:pt x="759" y="1170"/>
                    <a:pt x="759" y="1163"/>
                  </a:cubicBezTo>
                  <a:cubicBezTo>
                    <a:pt x="760" y="1157"/>
                    <a:pt x="758" y="1151"/>
                    <a:pt x="757" y="1145"/>
                  </a:cubicBezTo>
                  <a:cubicBezTo>
                    <a:pt x="757" y="1141"/>
                    <a:pt x="757" y="1132"/>
                    <a:pt x="755" y="1129"/>
                  </a:cubicBezTo>
                  <a:cubicBezTo>
                    <a:pt x="753" y="1126"/>
                    <a:pt x="746" y="1123"/>
                    <a:pt x="743" y="1121"/>
                  </a:cubicBezTo>
                  <a:cubicBezTo>
                    <a:pt x="737" y="1116"/>
                    <a:pt x="731" y="1112"/>
                    <a:pt x="725" y="1108"/>
                  </a:cubicBezTo>
                  <a:cubicBezTo>
                    <a:pt x="719" y="1104"/>
                    <a:pt x="717" y="1100"/>
                    <a:pt x="713" y="1093"/>
                  </a:cubicBezTo>
                  <a:cubicBezTo>
                    <a:pt x="706" y="1079"/>
                    <a:pt x="698" y="1065"/>
                    <a:pt x="691" y="1051"/>
                  </a:cubicBezTo>
                  <a:cubicBezTo>
                    <a:pt x="685" y="1039"/>
                    <a:pt x="679" y="1028"/>
                    <a:pt x="673" y="1016"/>
                  </a:cubicBezTo>
                  <a:cubicBezTo>
                    <a:pt x="669" y="1009"/>
                    <a:pt x="675" y="996"/>
                    <a:pt x="677" y="989"/>
                  </a:cubicBezTo>
                  <a:cubicBezTo>
                    <a:pt x="678" y="985"/>
                    <a:pt x="678" y="977"/>
                    <a:pt x="681" y="974"/>
                  </a:cubicBezTo>
                  <a:cubicBezTo>
                    <a:pt x="684" y="970"/>
                    <a:pt x="688" y="965"/>
                    <a:pt x="691" y="961"/>
                  </a:cubicBezTo>
                  <a:cubicBezTo>
                    <a:pt x="699" y="951"/>
                    <a:pt x="706" y="945"/>
                    <a:pt x="704" y="931"/>
                  </a:cubicBezTo>
                  <a:cubicBezTo>
                    <a:pt x="703" y="928"/>
                    <a:pt x="701" y="926"/>
                    <a:pt x="704" y="924"/>
                  </a:cubicBezTo>
                  <a:cubicBezTo>
                    <a:pt x="704" y="923"/>
                    <a:pt x="703" y="919"/>
                    <a:pt x="703" y="917"/>
                  </a:cubicBezTo>
                  <a:cubicBezTo>
                    <a:pt x="704" y="913"/>
                    <a:pt x="695" y="909"/>
                    <a:pt x="696" y="905"/>
                  </a:cubicBezTo>
                  <a:cubicBezTo>
                    <a:pt x="697" y="900"/>
                    <a:pt x="697" y="900"/>
                    <a:pt x="692" y="898"/>
                  </a:cubicBezTo>
                  <a:cubicBezTo>
                    <a:pt x="689" y="896"/>
                    <a:pt x="689" y="896"/>
                    <a:pt x="686" y="898"/>
                  </a:cubicBezTo>
                  <a:cubicBezTo>
                    <a:pt x="684" y="899"/>
                    <a:pt x="682" y="901"/>
                    <a:pt x="680" y="903"/>
                  </a:cubicBezTo>
                  <a:cubicBezTo>
                    <a:pt x="679" y="904"/>
                    <a:pt x="682" y="908"/>
                    <a:pt x="683" y="909"/>
                  </a:cubicBezTo>
                  <a:cubicBezTo>
                    <a:pt x="677" y="911"/>
                    <a:pt x="677" y="912"/>
                    <a:pt x="674" y="905"/>
                  </a:cubicBezTo>
                  <a:cubicBezTo>
                    <a:pt x="673" y="909"/>
                    <a:pt x="667" y="903"/>
                    <a:pt x="664" y="902"/>
                  </a:cubicBezTo>
                  <a:cubicBezTo>
                    <a:pt x="662" y="902"/>
                    <a:pt x="661" y="904"/>
                    <a:pt x="660" y="903"/>
                  </a:cubicBezTo>
                  <a:cubicBezTo>
                    <a:pt x="658" y="902"/>
                    <a:pt x="656" y="900"/>
                    <a:pt x="654" y="899"/>
                  </a:cubicBezTo>
                  <a:cubicBezTo>
                    <a:pt x="650" y="896"/>
                    <a:pt x="643" y="893"/>
                    <a:pt x="640" y="889"/>
                  </a:cubicBezTo>
                  <a:cubicBezTo>
                    <a:pt x="638" y="885"/>
                    <a:pt x="639" y="880"/>
                    <a:pt x="636" y="876"/>
                  </a:cubicBezTo>
                  <a:cubicBezTo>
                    <a:pt x="629" y="868"/>
                    <a:pt x="625" y="861"/>
                    <a:pt x="615" y="858"/>
                  </a:cubicBezTo>
                  <a:cubicBezTo>
                    <a:pt x="607" y="856"/>
                    <a:pt x="594" y="855"/>
                    <a:pt x="588" y="849"/>
                  </a:cubicBezTo>
                  <a:cubicBezTo>
                    <a:pt x="583" y="844"/>
                    <a:pt x="578" y="839"/>
                    <a:pt x="572" y="834"/>
                  </a:cubicBezTo>
                  <a:cubicBezTo>
                    <a:pt x="569" y="830"/>
                    <a:pt x="564" y="834"/>
                    <a:pt x="560" y="835"/>
                  </a:cubicBezTo>
                  <a:cubicBezTo>
                    <a:pt x="550" y="838"/>
                    <a:pt x="540" y="831"/>
                    <a:pt x="531" y="827"/>
                  </a:cubicBezTo>
                  <a:cubicBezTo>
                    <a:pt x="524" y="824"/>
                    <a:pt x="517" y="822"/>
                    <a:pt x="509" y="819"/>
                  </a:cubicBezTo>
                  <a:cubicBezTo>
                    <a:pt x="507" y="818"/>
                    <a:pt x="503" y="817"/>
                    <a:pt x="501" y="815"/>
                  </a:cubicBezTo>
                  <a:cubicBezTo>
                    <a:pt x="496" y="810"/>
                    <a:pt x="491" y="805"/>
                    <a:pt x="487" y="801"/>
                  </a:cubicBezTo>
                  <a:cubicBezTo>
                    <a:pt x="482" y="796"/>
                    <a:pt x="485" y="793"/>
                    <a:pt x="487" y="787"/>
                  </a:cubicBezTo>
                  <a:cubicBezTo>
                    <a:pt x="488" y="783"/>
                    <a:pt x="480" y="775"/>
                    <a:pt x="478" y="772"/>
                  </a:cubicBezTo>
                  <a:cubicBezTo>
                    <a:pt x="476" y="768"/>
                    <a:pt x="474" y="766"/>
                    <a:pt x="471" y="763"/>
                  </a:cubicBezTo>
                  <a:cubicBezTo>
                    <a:pt x="465" y="758"/>
                    <a:pt x="460" y="753"/>
                    <a:pt x="455" y="748"/>
                  </a:cubicBezTo>
                  <a:cubicBezTo>
                    <a:pt x="454" y="747"/>
                    <a:pt x="455" y="744"/>
                    <a:pt x="456" y="743"/>
                  </a:cubicBezTo>
                  <a:cubicBezTo>
                    <a:pt x="456" y="741"/>
                    <a:pt x="453" y="739"/>
                    <a:pt x="452" y="737"/>
                  </a:cubicBezTo>
                  <a:cubicBezTo>
                    <a:pt x="449" y="733"/>
                    <a:pt x="446" y="729"/>
                    <a:pt x="441" y="725"/>
                  </a:cubicBezTo>
                  <a:cubicBezTo>
                    <a:pt x="437" y="722"/>
                    <a:pt x="433" y="720"/>
                    <a:pt x="432" y="715"/>
                  </a:cubicBezTo>
                  <a:cubicBezTo>
                    <a:pt x="431" y="712"/>
                    <a:pt x="429" y="699"/>
                    <a:pt x="426" y="698"/>
                  </a:cubicBezTo>
                  <a:cubicBezTo>
                    <a:pt x="422" y="696"/>
                    <a:pt x="417" y="694"/>
                    <a:pt x="412" y="691"/>
                  </a:cubicBezTo>
                  <a:cubicBezTo>
                    <a:pt x="414" y="697"/>
                    <a:pt x="415" y="707"/>
                    <a:pt x="418" y="711"/>
                  </a:cubicBezTo>
                  <a:cubicBezTo>
                    <a:pt x="423" y="718"/>
                    <a:pt x="428" y="722"/>
                    <a:pt x="431" y="730"/>
                  </a:cubicBezTo>
                  <a:cubicBezTo>
                    <a:pt x="433" y="734"/>
                    <a:pt x="434" y="736"/>
                    <a:pt x="437" y="739"/>
                  </a:cubicBezTo>
                  <a:cubicBezTo>
                    <a:pt x="440" y="741"/>
                    <a:pt x="441" y="744"/>
                    <a:pt x="442" y="748"/>
                  </a:cubicBezTo>
                  <a:cubicBezTo>
                    <a:pt x="443" y="751"/>
                    <a:pt x="445" y="754"/>
                    <a:pt x="445" y="758"/>
                  </a:cubicBezTo>
                  <a:cubicBezTo>
                    <a:pt x="445" y="764"/>
                    <a:pt x="448" y="760"/>
                    <a:pt x="449" y="761"/>
                  </a:cubicBezTo>
                  <a:cubicBezTo>
                    <a:pt x="451" y="763"/>
                    <a:pt x="455" y="766"/>
                    <a:pt x="455" y="769"/>
                  </a:cubicBezTo>
                  <a:cubicBezTo>
                    <a:pt x="454" y="773"/>
                    <a:pt x="451" y="774"/>
                    <a:pt x="449" y="771"/>
                  </a:cubicBezTo>
                  <a:cubicBezTo>
                    <a:pt x="446" y="765"/>
                    <a:pt x="440" y="761"/>
                    <a:pt x="434" y="757"/>
                  </a:cubicBezTo>
                  <a:cubicBezTo>
                    <a:pt x="432" y="756"/>
                    <a:pt x="433" y="749"/>
                    <a:pt x="433" y="747"/>
                  </a:cubicBezTo>
                  <a:cubicBezTo>
                    <a:pt x="433" y="743"/>
                    <a:pt x="428" y="741"/>
                    <a:pt x="426" y="740"/>
                  </a:cubicBezTo>
                  <a:cubicBezTo>
                    <a:pt x="424" y="738"/>
                    <a:pt x="422" y="739"/>
                    <a:pt x="420" y="737"/>
                  </a:cubicBezTo>
                  <a:cubicBezTo>
                    <a:pt x="417" y="734"/>
                    <a:pt x="414" y="732"/>
                    <a:pt x="412" y="730"/>
                  </a:cubicBezTo>
                  <a:cubicBezTo>
                    <a:pt x="415" y="729"/>
                    <a:pt x="422" y="729"/>
                    <a:pt x="418" y="722"/>
                  </a:cubicBezTo>
                  <a:cubicBezTo>
                    <a:pt x="414" y="717"/>
                    <a:pt x="413" y="714"/>
                    <a:pt x="407" y="712"/>
                  </a:cubicBezTo>
                  <a:cubicBezTo>
                    <a:pt x="404" y="710"/>
                    <a:pt x="403" y="704"/>
                    <a:pt x="401" y="700"/>
                  </a:cubicBezTo>
                  <a:cubicBezTo>
                    <a:pt x="399" y="694"/>
                    <a:pt x="396" y="687"/>
                    <a:pt x="394" y="681"/>
                  </a:cubicBezTo>
                  <a:cubicBezTo>
                    <a:pt x="391" y="674"/>
                    <a:pt x="382" y="667"/>
                    <a:pt x="375" y="666"/>
                  </a:cubicBezTo>
                  <a:cubicBezTo>
                    <a:pt x="369" y="664"/>
                    <a:pt x="368" y="665"/>
                    <a:pt x="365" y="659"/>
                  </a:cubicBezTo>
                  <a:cubicBezTo>
                    <a:pt x="362" y="653"/>
                    <a:pt x="360" y="647"/>
                    <a:pt x="357" y="641"/>
                  </a:cubicBezTo>
                  <a:cubicBezTo>
                    <a:pt x="353" y="633"/>
                    <a:pt x="345" y="627"/>
                    <a:pt x="342" y="618"/>
                  </a:cubicBezTo>
                  <a:cubicBezTo>
                    <a:pt x="339" y="606"/>
                    <a:pt x="339" y="598"/>
                    <a:pt x="340" y="584"/>
                  </a:cubicBezTo>
                  <a:cubicBezTo>
                    <a:pt x="340" y="574"/>
                    <a:pt x="341" y="563"/>
                    <a:pt x="341" y="552"/>
                  </a:cubicBezTo>
                  <a:cubicBezTo>
                    <a:pt x="342" y="541"/>
                    <a:pt x="339" y="535"/>
                    <a:pt x="336" y="525"/>
                  </a:cubicBezTo>
                  <a:cubicBezTo>
                    <a:pt x="342" y="526"/>
                    <a:pt x="348" y="528"/>
                    <a:pt x="354" y="530"/>
                  </a:cubicBezTo>
                  <a:cubicBezTo>
                    <a:pt x="354" y="521"/>
                    <a:pt x="354" y="520"/>
                    <a:pt x="349" y="514"/>
                  </a:cubicBezTo>
                  <a:cubicBezTo>
                    <a:pt x="344" y="509"/>
                    <a:pt x="340" y="506"/>
                    <a:pt x="335" y="503"/>
                  </a:cubicBezTo>
                  <a:cubicBezTo>
                    <a:pt x="331" y="499"/>
                    <a:pt x="326" y="499"/>
                    <a:pt x="321" y="497"/>
                  </a:cubicBezTo>
                  <a:cubicBezTo>
                    <a:pt x="313" y="494"/>
                    <a:pt x="312" y="494"/>
                    <a:pt x="309" y="485"/>
                  </a:cubicBezTo>
                  <a:cubicBezTo>
                    <a:pt x="305" y="476"/>
                    <a:pt x="290" y="471"/>
                    <a:pt x="291" y="460"/>
                  </a:cubicBezTo>
                  <a:cubicBezTo>
                    <a:pt x="292" y="450"/>
                    <a:pt x="291" y="451"/>
                    <a:pt x="283" y="446"/>
                  </a:cubicBezTo>
                  <a:cubicBezTo>
                    <a:pt x="282" y="445"/>
                    <a:pt x="278" y="455"/>
                    <a:pt x="274" y="450"/>
                  </a:cubicBezTo>
                  <a:cubicBezTo>
                    <a:pt x="272" y="447"/>
                    <a:pt x="268" y="437"/>
                    <a:pt x="264" y="435"/>
                  </a:cubicBezTo>
                  <a:cubicBezTo>
                    <a:pt x="258" y="432"/>
                    <a:pt x="257" y="431"/>
                    <a:pt x="254" y="426"/>
                  </a:cubicBezTo>
                  <a:cubicBezTo>
                    <a:pt x="250" y="420"/>
                    <a:pt x="247" y="413"/>
                    <a:pt x="243" y="409"/>
                  </a:cubicBezTo>
                  <a:cubicBezTo>
                    <a:pt x="239" y="406"/>
                    <a:pt x="234" y="403"/>
                    <a:pt x="230" y="400"/>
                  </a:cubicBezTo>
                  <a:cubicBezTo>
                    <a:pt x="220" y="393"/>
                    <a:pt x="211" y="390"/>
                    <a:pt x="200" y="386"/>
                  </a:cubicBezTo>
                  <a:cubicBezTo>
                    <a:pt x="196" y="384"/>
                    <a:pt x="191" y="388"/>
                    <a:pt x="186" y="387"/>
                  </a:cubicBezTo>
                  <a:cubicBezTo>
                    <a:pt x="182" y="386"/>
                    <a:pt x="176" y="381"/>
                    <a:pt x="172" y="378"/>
                  </a:cubicBezTo>
                  <a:cubicBezTo>
                    <a:pt x="166" y="375"/>
                    <a:pt x="165" y="373"/>
                    <a:pt x="159" y="374"/>
                  </a:cubicBezTo>
                  <a:cubicBezTo>
                    <a:pt x="153" y="375"/>
                    <a:pt x="150" y="376"/>
                    <a:pt x="152" y="383"/>
                  </a:cubicBezTo>
                  <a:cubicBezTo>
                    <a:pt x="154" y="389"/>
                    <a:pt x="131" y="396"/>
                    <a:pt x="126" y="397"/>
                  </a:cubicBezTo>
                  <a:cubicBezTo>
                    <a:pt x="125" y="395"/>
                    <a:pt x="126" y="393"/>
                    <a:pt x="129" y="392"/>
                  </a:cubicBezTo>
                  <a:cubicBezTo>
                    <a:pt x="125" y="391"/>
                    <a:pt x="128" y="380"/>
                    <a:pt x="130" y="378"/>
                  </a:cubicBezTo>
                  <a:cubicBezTo>
                    <a:pt x="136" y="375"/>
                    <a:pt x="139" y="375"/>
                    <a:pt x="145" y="375"/>
                  </a:cubicBezTo>
                  <a:cubicBezTo>
                    <a:pt x="144" y="374"/>
                    <a:pt x="142" y="372"/>
                    <a:pt x="141" y="371"/>
                  </a:cubicBezTo>
                  <a:cubicBezTo>
                    <a:pt x="142" y="370"/>
                    <a:pt x="144" y="369"/>
                    <a:pt x="146" y="367"/>
                  </a:cubicBezTo>
                  <a:cubicBezTo>
                    <a:pt x="136" y="369"/>
                    <a:pt x="131" y="371"/>
                    <a:pt x="123" y="378"/>
                  </a:cubicBezTo>
                  <a:cubicBezTo>
                    <a:pt x="115" y="384"/>
                    <a:pt x="112" y="390"/>
                    <a:pt x="107" y="398"/>
                  </a:cubicBezTo>
                  <a:cubicBezTo>
                    <a:pt x="110" y="399"/>
                    <a:pt x="112" y="400"/>
                    <a:pt x="115" y="400"/>
                  </a:cubicBezTo>
                  <a:cubicBezTo>
                    <a:pt x="107" y="410"/>
                    <a:pt x="100" y="415"/>
                    <a:pt x="91" y="422"/>
                  </a:cubicBezTo>
                  <a:cubicBezTo>
                    <a:pt x="86" y="425"/>
                    <a:pt x="72" y="429"/>
                    <a:pt x="71" y="436"/>
                  </a:cubicBezTo>
                  <a:cubicBezTo>
                    <a:pt x="71" y="442"/>
                    <a:pt x="52" y="446"/>
                    <a:pt x="46" y="447"/>
                  </a:cubicBezTo>
                  <a:cubicBezTo>
                    <a:pt x="44" y="448"/>
                    <a:pt x="42" y="448"/>
                    <a:pt x="39" y="448"/>
                  </a:cubicBezTo>
                  <a:cubicBezTo>
                    <a:pt x="37" y="448"/>
                    <a:pt x="38" y="450"/>
                    <a:pt x="36" y="451"/>
                  </a:cubicBezTo>
                  <a:cubicBezTo>
                    <a:pt x="31" y="454"/>
                    <a:pt x="28" y="455"/>
                    <a:pt x="23" y="454"/>
                  </a:cubicBezTo>
                  <a:cubicBezTo>
                    <a:pt x="28" y="450"/>
                    <a:pt x="32" y="449"/>
                    <a:pt x="38" y="445"/>
                  </a:cubicBezTo>
                  <a:cubicBezTo>
                    <a:pt x="41" y="443"/>
                    <a:pt x="53" y="432"/>
                    <a:pt x="56" y="438"/>
                  </a:cubicBezTo>
                  <a:cubicBezTo>
                    <a:pt x="59" y="434"/>
                    <a:pt x="68" y="423"/>
                    <a:pt x="73" y="427"/>
                  </a:cubicBezTo>
                  <a:cubicBezTo>
                    <a:pt x="71" y="422"/>
                    <a:pt x="80" y="419"/>
                    <a:pt x="81" y="414"/>
                  </a:cubicBezTo>
                  <a:cubicBezTo>
                    <a:pt x="82" y="410"/>
                    <a:pt x="82" y="409"/>
                    <a:pt x="85" y="406"/>
                  </a:cubicBezTo>
                  <a:cubicBezTo>
                    <a:pt x="86" y="404"/>
                    <a:pt x="88" y="403"/>
                    <a:pt x="86" y="400"/>
                  </a:cubicBezTo>
                  <a:cubicBezTo>
                    <a:pt x="80" y="403"/>
                    <a:pt x="74" y="409"/>
                    <a:pt x="67" y="404"/>
                  </a:cubicBezTo>
                  <a:cubicBezTo>
                    <a:pt x="65" y="403"/>
                    <a:pt x="61" y="398"/>
                    <a:pt x="58" y="399"/>
                  </a:cubicBezTo>
                  <a:cubicBezTo>
                    <a:pt x="55" y="400"/>
                    <a:pt x="52" y="402"/>
                    <a:pt x="48" y="403"/>
                  </a:cubicBezTo>
                  <a:cubicBezTo>
                    <a:pt x="47" y="397"/>
                    <a:pt x="46" y="390"/>
                    <a:pt x="45" y="383"/>
                  </a:cubicBezTo>
                  <a:cubicBezTo>
                    <a:pt x="43" y="384"/>
                    <a:pt x="35" y="390"/>
                    <a:pt x="34" y="390"/>
                  </a:cubicBezTo>
                  <a:cubicBezTo>
                    <a:pt x="31" y="387"/>
                    <a:pt x="25" y="384"/>
                    <a:pt x="22" y="380"/>
                  </a:cubicBezTo>
                  <a:cubicBezTo>
                    <a:pt x="20" y="376"/>
                    <a:pt x="20" y="369"/>
                    <a:pt x="19" y="364"/>
                  </a:cubicBezTo>
                  <a:cubicBezTo>
                    <a:pt x="18" y="360"/>
                    <a:pt x="21" y="357"/>
                    <a:pt x="23" y="354"/>
                  </a:cubicBezTo>
                  <a:cubicBezTo>
                    <a:pt x="27" y="348"/>
                    <a:pt x="26" y="346"/>
                    <a:pt x="33" y="347"/>
                  </a:cubicBezTo>
                  <a:cubicBezTo>
                    <a:pt x="39" y="348"/>
                    <a:pt x="39" y="343"/>
                    <a:pt x="44" y="341"/>
                  </a:cubicBezTo>
                  <a:cubicBezTo>
                    <a:pt x="49" y="339"/>
                    <a:pt x="53" y="343"/>
                    <a:pt x="55" y="337"/>
                  </a:cubicBezTo>
                  <a:cubicBezTo>
                    <a:pt x="57" y="332"/>
                    <a:pt x="55" y="331"/>
                    <a:pt x="51" y="327"/>
                  </a:cubicBezTo>
                  <a:cubicBezTo>
                    <a:pt x="53" y="327"/>
                    <a:pt x="54" y="326"/>
                    <a:pt x="56" y="325"/>
                  </a:cubicBezTo>
                  <a:cubicBezTo>
                    <a:pt x="54" y="319"/>
                    <a:pt x="49" y="324"/>
                    <a:pt x="45" y="326"/>
                  </a:cubicBezTo>
                  <a:cubicBezTo>
                    <a:pt x="40" y="329"/>
                    <a:pt x="40" y="326"/>
                    <a:pt x="35" y="326"/>
                  </a:cubicBezTo>
                  <a:cubicBezTo>
                    <a:pt x="26" y="328"/>
                    <a:pt x="16" y="329"/>
                    <a:pt x="11" y="319"/>
                  </a:cubicBezTo>
                  <a:cubicBezTo>
                    <a:pt x="12" y="319"/>
                    <a:pt x="13" y="318"/>
                    <a:pt x="14" y="318"/>
                  </a:cubicBezTo>
                  <a:cubicBezTo>
                    <a:pt x="9" y="316"/>
                    <a:pt x="3" y="315"/>
                    <a:pt x="0" y="311"/>
                  </a:cubicBezTo>
                  <a:cubicBezTo>
                    <a:pt x="7" y="308"/>
                    <a:pt x="12" y="304"/>
                    <a:pt x="19" y="304"/>
                  </a:cubicBezTo>
                  <a:cubicBezTo>
                    <a:pt x="18" y="304"/>
                    <a:pt x="18" y="303"/>
                    <a:pt x="17" y="302"/>
                  </a:cubicBezTo>
                  <a:cubicBezTo>
                    <a:pt x="23" y="299"/>
                    <a:pt x="26" y="298"/>
                    <a:pt x="32" y="298"/>
                  </a:cubicBezTo>
                  <a:cubicBezTo>
                    <a:pt x="32" y="305"/>
                    <a:pt x="38" y="304"/>
                    <a:pt x="43" y="306"/>
                  </a:cubicBezTo>
                  <a:cubicBezTo>
                    <a:pt x="48" y="307"/>
                    <a:pt x="50" y="305"/>
                    <a:pt x="54" y="302"/>
                  </a:cubicBezTo>
                  <a:cubicBezTo>
                    <a:pt x="52" y="301"/>
                    <a:pt x="50" y="300"/>
                    <a:pt x="48" y="299"/>
                  </a:cubicBezTo>
                  <a:cubicBezTo>
                    <a:pt x="49" y="299"/>
                    <a:pt x="50" y="299"/>
                    <a:pt x="51" y="298"/>
                  </a:cubicBezTo>
                  <a:cubicBezTo>
                    <a:pt x="48" y="297"/>
                    <a:pt x="48" y="295"/>
                    <a:pt x="50" y="293"/>
                  </a:cubicBezTo>
                  <a:cubicBezTo>
                    <a:pt x="45" y="292"/>
                    <a:pt x="40" y="292"/>
                    <a:pt x="35" y="290"/>
                  </a:cubicBezTo>
                  <a:cubicBezTo>
                    <a:pt x="31" y="289"/>
                    <a:pt x="31" y="282"/>
                    <a:pt x="27" y="280"/>
                  </a:cubicBezTo>
                  <a:cubicBezTo>
                    <a:pt x="25" y="279"/>
                    <a:pt x="13" y="276"/>
                    <a:pt x="12" y="273"/>
                  </a:cubicBezTo>
                  <a:cubicBezTo>
                    <a:pt x="11" y="272"/>
                    <a:pt x="14" y="266"/>
                    <a:pt x="14" y="265"/>
                  </a:cubicBezTo>
                  <a:cubicBezTo>
                    <a:pt x="15" y="264"/>
                    <a:pt x="17" y="264"/>
                    <a:pt x="18" y="264"/>
                  </a:cubicBezTo>
                  <a:cubicBezTo>
                    <a:pt x="22" y="264"/>
                    <a:pt x="29" y="265"/>
                    <a:pt x="32" y="261"/>
                  </a:cubicBezTo>
                  <a:cubicBezTo>
                    <a:pt x="35" y="257"/>
                    <a:pt x="38" y="252"/>
                    <a:pt x="42" y="248"/>
                  </a:cubicBezTo>
                  <a:cubicBezTo>
                    <a:pt x="49" y="242"/>
                    <a:pt x="58" y="238"/>
                    <a:pt x="67" y="236"/>
                  </a:cubicBezTo>
                  <a:cubicBezTo>
                    <a:pt x="73" y="235"/>
                    <a:pt x="78" y="235"/>
                    <a:pt x="82" y="232"/>
                  </a:cubicBezTo>
                  <a:cubicBezTo>
                    <a:pt x="89" y="226"/>
                    <a:pt x="89" y="226"/>
                    <a:pt x="96" y="230"/>
                  </a:cubicBezTo>
                  <a:cubicBezTo>
                    <a:pt x="102" y="234"/>
                    <a:pt x="120" y="229"/>
                    <a:pt x="123" y="237"/>
                  </a:cubicBezTo>
                  <a:cubicBezTo>
                    <a:pt x="125" y="242"/>
                    <a:pt x="144" y="242"/>
                    <a:pt x="150" y="243"/>
                  </a:cubicBezTo>
                  <a:cubicBezTo>
                    <a:pt x="159" y="244"/>
                    <a:pt x="169" y="245"/>
                    <a:pt x="178" y="247"/>
                  </a:cubicBezTo>
                  <a:cubicBezTo>
                    <a:pt x="192" y="249"/>
                    <a:pt x="206" y="252"/>
                    <a:pt x="220" y="254"/>
                  </a:cubicBezTo>
                  <a:cubicBezTo>
                    <a:pt x="229" y="256"/>
                    <a:pt x="237" y="261"/>
                    <a:pt x="246" y="265"/>
                  </a:cubicBezTo>
                  <a:cubicBezTo>
                    <a:pt x="247" y="265"/>
                    <a:pt x="257" y="254"/>
                    <a:pt x="258" y="252"/>
                  </a:cubicBezTo>
                  <a:cubicBezTo>
                    <a:pt x="261" y="249"/>
                    <a:pt x="266" y="257"/>
                    <a:pt x="269" y="256"/>
                  </a:cubicBezTo>
                  <a:cubicBezTo>
                    <a:pt x="274" y="254"/>
                    <a:pt x="296" y="240"/>
                    <a:pt x="299" y="246"/>
                  </a:cubicBezTo>
                  <a:cubicBezTo>
                    <a:pt x="291" y="250"/>
                    <a:pt x="283" y="254"/>
                    <a:pt x="275" y="258"/>
                  </a:cubicBezTo>
                  <a:cubicBezTo>
                    <a:pt x="281" y="263"/>
                    <a:pt x="302" y="245"/>
                    <a:pt x="303" y="252"/>
                  </a:cubicBezTo>
                  <a:cubicBezTo>
                    <a:pt x="306" y="249"/>
                    <a:pt x="308" y="247"/>
                    <a:pt x="311" y="244"/>
                  </a:cubicBezTo>
                  <a:cubicBezTo>
                    <a:pt x="312" y="242"/>
                    <a:pt x="308" y="241"/>
                    <a:pt x="311" y="238"/>
                  </a:cubicBezTo>
                  <a:cubicBezTo>
                    <a:pt x="317" y="245"/>
                    <a:pt x="323" y="252"/>
                    <a:pt x="330" y="258"/>
                  </a:cubicBezTo>
                  <a:cubicBezTo>
                    <a:pt x="332" y="251"/>
                    <a:pt x="333" y="249"/>
                    <a:pt x="338" y="245"/>
                  </a:cubicBezTo>
                  <a:cubicBezTo>
                    <a:pt x="341" y="248"/>
                    <a:pt x="336" y="249"/>
                    <a:pt x="340" y="252"/>
                  </a:cubicBezTo>
                  <a:cubicBezTo>
                    <a:pt x="342" y="253"/>
                    <a:pt x="339" y="256"/>
                    <a:pt x="338" y="257"/>
                  </a:cubicBezTo>
                  <a:cubicBezTo>
                    <a:pt x="341" y="257"/>
                    <a:pt x="346" y="257"/>
                    <a:pt x="348" y="255"/>
                  </a:cubicBezTo>
                  <a:cubicBezTo>
                    <a:pt x="349" y="254"/>
                    <a:pt x="347" y="251"/>
                    <a:pt x="349" y="251"/>
                  </a:cubicBezTo>
                  <a:cubicBezTo>
                    <a:pt x="350" y="250"/>
                    <a:pt x="352" y="250"/>
                    <a:pt x="353" y="250"/>
                  </a:cubicBezTo>
                  <a:cubicBezTo>
                    <a:pt x="358" y="249"/>
                    <a:pt x="366" y="254"/>
                    <a:pt x="371" y="257"/>
                  </a:cubicBezTo>
                  <a:cubicBezTo>
                    <a:pt x="381" y="261"/>
                    <a:pt x="392" y="263"/>
                    <a:pt x="403" y="265"/>
                  </a:cubicBezTo>
                  <a:cubicBezTo>
                    <a:pt x="403" y="265"/>
                    <a:pt x="402" y="264"/>
                    <a:pt x="402" y="263"/>
                  </a:cubicBezTo>
                  <a:cubicBezTo>
                    <a:pt x="409" y="263"/>
                    <a:pt x="413" y="267"/>
                    <a:pt x="419" y="270"/>
                  </a:cubicBezTo>
                  <a:cubicBezTo>
                    <a:pt x="423" y="274"/>
                    <a:pt x="410" y="278"/>
                    <a:pt x="409" y="279"/>
                  </a:cubicBezTo>
                  <a:cubicBezTo>
                    <a:pt x="413" y="280"/>
                    <a:pt x="418" y="282"/>
                    <a:pt x="423" y="282"/>
                  </a:cubicBezTo>
                  <a:cubicBezTo>
                    <a:pt x="430" y="281"/>
                    <a:pt x="438" y="281"/>
                    <a:pt x="446" y="280"/>
                  </a:cubicBezTo>
                  <a:cubicBezTo>
                    <a:pt x="449" y="280"/>
                    <a:pt x="456" y="279"/>
                    <a:pt x="458" y="283"/>
                  </a:cubicBezTo>
                  <a:cubicBezTo>
                    <a:pt x="462" y="288"/>
                    <a:pt x="465" y="293"/>
                    <a:pt x="469" y="299"/>
                  </a:cubicBezTo>
                  <a:cubicBezTo>
                    <a:pt x="468" y="296"/>
                    <a:pt x="468" y="294"/>
                    <a:pt x="467" y="292"/>
                  </a:cubicBezTo>
                  <a:cubicBezTo>
                    <a:pt x="467" y="290"/>
                    <a:pt x="468" y="289"/>
                    <a:pt x="468" y="288"/>
                  </a:cubicBezTo>
                  <a:cubicBezTo>
                    <a:pt x="467" y="282"/>
                    <a:pt x="465" y="283"/>
                    <a:pt x="468" y="278"/>
                  </a:cubicBezTo>
                  <a:cubicBezTo>
                    <a:pt x="470" y="275"/>
                    <a:pt x="486" y="274"/>
                    <a:pt x="482" y="269"/>
                  </a:cubicBezTo>
                  <a:cubicBezTo>
                    <a:pt x="475" y="272"/>
                    <a:pt x="469" y="274"/>
                    <a:pt x="461" y="274"/>
                  </a:cubicBezTo>
                  <a:cubicBezTo>
                    <a:pt x="463" y="267"/>
                    <a:pt x="465" y="268"/>
                    <a:pt x="472" y="266"/>
                  </a:cubicBezTo>
                  <a:cubicBezTo>
                    <a:pt x="478" y="263"/>
                    <a:pt x="479" y="263"/>
                    <a:pt x="485" y="266"/>
                  </a:cubicBezTo>
                  <a:cubicBezTo>
                    <a:pt x="487" y="267"/>
                    <a:pt x="488" y="271"/>
                    <a:pt x="489" y="273"/>
                  </a:cubicBezTo>
                  <a:cubicBezTo>
                    <a:pt x="490" y="275"/>
                    <a:pt x="492" y="275"/>
                    <a:pt x="494" y="276"/>
                  </a:cubicBezTo>
                  <a:cubicBezTo>
                    <a:pt x="499" y="277"/>
                    <a:pt x="504" y="278"/>
                    <a:pt x="509" y="280"/>
                  </a:cubicBezTo>
                  <a:cubicBezTo>
                    <a:pt x="513" y="282"/>
                    <a:pt x="535" y="284"/>
                    <a:pt x="536" y="281"/>
                  </a:cubicBezTo>
                  <a:cubicBezTo>
                    <a:pt x="537" y="275"/>
                    <a:pt x="538" y="272"/>
                    <a:pt x="545" y="272"/>
                  </a:cubicBezTo>
                  <a:cubicBezTo>
                    <a:pt x="549" y="272"/>
                    <a:pt x="554" y="274"/>
                    <a:pt x="558" y="275"/>
                  </a:cubicBezTo>
                  <a:cubicBezTo>
                    <a:pt x="558" y="277"/>
                    <a:pt x="555" y="284"/>
                    <a:pt x="556" y="285"/>
                  </a:cubicBezTo>
                  <a:cubicBezTo>
                    <a:pt x="556" y="287"/>
                    <a:pt x="562" y="290"/>
                    <a:pt x="564" y="291"/>
                  </a:cubicBezTo>
                  <a:cubicBezTo>
                    <a:pt x="562" y="284"/>
                    <a:pt x="559" y="278"/>
                    <a:pt x="568" y="276"/>
                  </a:cubicBezTo>
                  <a:cubicBezTo>
                    <a:pt x="572" y="276"/>
                    <a:pt x="574" y="273"/>
                    <a:pt x="576" y="270"/>
                  </a:cubicBezTo>
                  <a:cubicBezTo>
                    <a:pt x="578" y="268"/>
                    <a:pt x="577" y="266"/>
                    <a:pt x="577" y="263"/>
                  </a:cubicBezTo>
                  <a:cubicBezTo>
                    <a:pt x="574" y="264"/>
                    <a:pt x="572" y="265"/>
                    <a:pt x="570" y="266"/>
                  </a:cubicBezTo>
                  <a:cubicBezTo>
                    <a:pt x="569" y="259"/>
                    <a:pt x="574" y="258"/>
                    <a:pt x="579" y="258"/>
                  </a:cubicBezTo>
                  <a:cubicBezTo>
                    <a:pt x="579" y="252"/>
                    <a:pt x="574" y="256"/>
                    <a:pt x="570" y="255"/>
                  </a:cubicBezTo>
                  <a:cubicBezTo>
                    <a:pt x="568" y="254"/>
                    <a:pt x="558" y="252"/>
                    <a:pt x="557" y="249"/>
                  </a:cubicBezTo>
                  <a:cubicBezTo>
                    <a:pt x="555" y="243"/>
                    <a:pt x="555" y="239"/>
                    <a:pt x="555" y="233"/>
                  </a:cubicBezTo>
                  <a:cubicBezTo>
                    <a:pt x="555" y="226"/>
                    <a:pt x="558" y="225"/>
                    <a:pt x="563" y="227"/>
                  </a:cubicBezTo>
                  <a:cubicBezTo>
                    <a:pt x="564" y="224"/>
                    <a:pt x="562" y="223"/>
                    <a:pt x="559" y="223"/>
                  </a:cubicBezTo>
                  <a:cubicBezTo>
                    <a:pt x="564" y="220"/>
                    <a:pt x="564" y="221"/>
                    <a:pt x="564" y="215"/>
                  </a:cubicBezTo>
                  <a:cubicBezTo>
                    <a:pt x="564" y="209"/>
                    <a:pt x="564" y="207"/>
                    <a:pt x="562" y="203"/>
                  </a:cubicBezTo>
                  <a:cubicBezTo>
                    <a:pt x="560" y="199"/>
                    <a:pt x="561" y="194"/>
                    <a:pt x="561" y="191"/>
                  </a:cubicBezTo>
                  <a:cubicBezTo>
                    <a:pt x="562" y="187"/>
                    <a:pt x="567" y="189"/>
                    <a:pt x="569" y="189"/>
                  </a:cubicBezTo>
                  <a:cubicBezTo>
                    <a:pt x="560" y="180"/>
                    <a:pt x="575" y="182"/>
                    <a:pt x="581" y="182"/>
                  </a:cubicBezTo>
                  <a:cubicBezTo>
                    <a:pt x="590" y="182"/>
                    <a:pt x="595" y="183"/>
                    <a:pt x="603" y="185"/>
                  </a:cubicBezTo>
                  <a:cubicBezTo>
                    <a:pt x="600" y="190"/>
                    <a:pt x="595" y="201"/>
                    <a:pt x="591" y="204"/>
                  </a:cubicBezTo>
                  <a:cubicBezTo>
                    <a:pt x="586" y="206"/>
                    <a:pt x="576" y="204"/>
                    <a:pt x="572" y="204"/>
                  </a:cubicBezTo>
                  <a:cubicBezTo>
                    <a:pt x="586" y="206"/>
                    <a:pt x="570" y="215"/>
                    <a:pt x="570" y="220"/>
                  </a:cubicBezTo>
                  <a:cubicBezTo>
                    <a:pt x="578" y="219"/>
                    <a:pt x="582" y="225"/>
                    <a:pt x="583" y="232"/>
                  </a:cubicBezTo>
                  <a:cubicBezTo>
                    <a:pt x="584" y="236"/>
                    <a:pt x="591" y="242"/>
                    <a:pt x="594" y="245"/>
                  </a:cubicBezTo>
                  <a:cubicBezTo>
                    <a:pt x="590" y="247"/>
                    <a:pt x="587" y="250"/>
                    <a:pt x="583" y="252"/>
                  </a:cubicBezTo>
                  <a:cubicBezTo>
                    <a:pt x="587" y="253"/>
                    <a:pt x="590" y="256"/>
                    <a:pt x="593" y="254"/>
                  </a:cubicBezTo>
                  <a:cubicBezTo>
                    <a:pt x="596" y="251"/>
                    <a:pt x="599" y="254"/>
                    <a:pt x="603" y="256"/>
                  </a:cubicBezTo>
                  <a:cubicBezTo>
                    <a:pt x="601" y="257"/>
                    <a:pt x="599" y="258"/>
                    <a:pt x="597" y="259"/>
                  </a:cubicBezTo>
                  <a:cubicBezTo>
                    <a:pt x="601" y="262"/>
                    <a:pt x="603" y="262"/>
                    <a:pt x="602" y="267"/>
                  </a:cubicBezTo>
                  <a:cubicBezTo>
                    <a:pt x="600" y="271"/>
                    <a:pt x="600" y="272"/>
                    <a:pt x="604" y="275"/>
                  </a:cubicBezTo>
                  <a:cubicBezTo>
                    <a:pt x="606" y="271"/>
                    <a:pt x="608" y="270"/>
                    <a:pt x="608" y="265"/>
                  </a:cubicBezTo>
                  <a:cubicBezTo>
                    <a:pt x="608" y="264"/>
                    <a:pt x="609" y="257"/>
                    <a:pt x="612" y="259"/>
                  </a:cubicBezTo>
                  <a:cubicBezTo>
                    <a:pt x="614" y="260"/>
                    <a:pt x="621" y="262"/>
                    <a:pt x="621" y="265"/>
                  </a:cubicBezTo>
                  <a:cubicBezTo>
                    <a:pt x="622" y="269"/>
                    <a:pt x="625" y="273"/>
                    <a:pt x="620" y="275"/>
                  </a:cubicBezTo>
                  <a:cubicBezTo>
                    <a:pt x="620" y="274"/>
                    <a:pt x="619" y="273"/>
                    <a:pt x="619" y="272"/>
                  </a:cubicBezTo>
                  <a:cubicBezTo>
                    <a:pt x="609" y="277"/>
                    <a:pt x="631" y="297"/>
                    <a:pt x="632" y="286"/>
                  </a:cubicBezTo>
                  <a:cubicBezTo>
                    <a:pt x="633" y="283"/>
                    <a:pt x="632" y="282"/>
                    <a:pt x="634" y="280"/>
                  </a:cubicBezTo>
                  <a:cubicBezTo>
                    <a:pt x="635" y="279"/>
                    <a:pt x="639" y="277"/>
                    <a:pt x="639" y="275"/>
                  </a:cubicBezTo>
                  <a:cubicBezTo>
                    <a:pt x="639" y="267"/>
                    <a:pt x="639" y="268"/>
                    <a:pt x="646" y="265"/>
                  </a:cubicBezTo>
                  <a:cubicBezTo>
                    <a:pt x="643" y="260"/>
                    <a:pt x="640" y="258"/>
                    <a:pt x="641" y="253"/>
                  </a:cubicBezTo>
                  <a:cubicBezTo>
                    <a:pt x="642" y="248"/>
                    <a:pt x="645" y="250"/>
                    <a:pt x="650" y="250"/>
                  </a:cubicBezTo>
                  <a:cubicBezTo>
                    <a:pt x="652" y="251"/>
                    <a:pt x="660" y="251"/>
                    <a:pt x="662" y="253"/>
                  </a:cubicBezTo>
                  <a:cubicBezTo>
                    <a:pt x="666" y="257"/>
                    <a:pt x="667" y="258"/>
                    <a:pt x="673" y="259"/>
                  </a:cubicBezTo>
                  <a:cubicBezTo>
                    <a:pt x="671" y="263"/>
                    <a:pt x="674" y="266"/>
                    <a:pt x="672" y="269"/>
                  </a:cubicBezTo>
                  <a:cubicBezTo>
                    <a:pt x="670" y="271"/>
                    <a:pt x="665" y="270"/>
                    <a:pt x="663" y="270"/>
                  </a:cubicBezTo>
                  <a:cubicBezTo>
                    <a:pt x="665" y="275"/>
                    <a:pt x="666" y="279"/>
                    <a:pt x="669" y="282"/>
                  </a:cubicBezTo>
                  <a:cubicBezTo>
                    <a:pt x="673" y="285"/>
                    <a:pt x="675" y="288"/>
                    <a:pt x="671" y="293"/>
                  </a:cubicBezTo>
                  <a:cubicBezTo>
                    <a:pt x="668" y="296"/>
                    <a:pt x="662" y="298"/>
                    <a:pt x="659" y="300"/>
                  </a:cubicBezTo>
                  <a:cubicBezTo>
                    <a:pt x="655" y="302"/>
                    <a:pt x="653" y="298"/>
                    <a:pt x="650" y="295"/>
                  </a:cubicBezTo>
                  <a:cubicBezTo>
                    <a:pt x="652" y="298"/>
                    <a:pt x="653" y="301"/>
                    <a:pt x="654" y="304"/>
                  </a:cubicBezTo>
                  <a:cubicBezTo>
                    <a:pt x="652" y="303"/>
                    <a:pt x="650" y="302"/>
                    <a:pt x="648" y="301"/>
                  </a:cubicBezTo>
                  <a:cubicBezTo>
                    <a:pt x="648" y="302"/>
                    <a:pt x="648" y="303"/>
                    <a:pt x="649" y="304"/>
                  </a:cubicBezTo>
                  <a:cubicBezTo>
                    <a:pt x="646" y="303"/>
                    <a:pt x="644" y="303"/>
                    <a:pt x="642" y="302"/>
                  </a:cubicBezTo>
                  <a:cubicBezTo>
                    <a:pt x="641" y="302"/>
                    <a:pt x="642" y="298"/>
                    <a:pt x="640" y="298"/>
                  </a:cubicBezTo>
                  <a:cubicBezTo>
                    <a:pt x="637" y="298"/>
                    <a:pt x="633" y="297"/>
                    <a:pt x="631" y="301"/>
                  </a:cubicBezTo>
                  <a:cubicBezTo>
                    <a:pt x="633" y="302"/>
                    <a:pt x="635" y="303"/>
                    <a:pt x="637" y="304"/>
                  </a:cubicBezTo>
                  <a:cubicBezTo>
                    <a:pt x="635" y="308"/>
                    <a:pt x="633" y="312"/>
                    <a:pt x="630" y="313"/>
                  </a:cubicBezTo>
                  <a:cubicBezTo>
                    <a:pt x="625" y="316"/>
                    <a:pt x="623" y="314"/>
                    <a:pt x="618" y="311"/>
                  </a:cubicBezTo>
                  <a:cubicBezTo>
                    <a:pt x="610" y="307"/>
                    <a:pt x="604" y="308"/>
                    <a:pt x="595" y="307"/>
                  </a:cubicBezTo>
                  <a:cubicBezTo>
                    <a:pt x="601" y="310"/>
                    <a:pt x="607" y="313"/>
                    <a:pt x="613" y="316"/>
                  </a:cubicBezTo>
                  <a:cubicBezTo>
                    <a:pt x="617" y="318"/>
                    <a:pt x="624" y="318"/>
                    <a:pt x="629" y="318"/>
                  </a:cubicBezTo>
                  <a:cubicBezTo>
                    <a:pt x="627" y="321"/>
                    <a:pt x="624" y="330"/>
                    <a:pt x="621" y="332"/>
                  </a:cubicBezTo>
                  <a:cubicBezTo>
                    <a:pt x="619" y="333"/>
                    <a:pt x="617" y="335"/>
                    <a:pt x="615" y="334"/>
                  </a:cubicBezTo>
                  <a:cubicBezTo>
                    <a:pt x="612" y="334"/>
                    <a:pt x="610" y="333"/>
                    <a:pt x="608" y="335"/>
                  </a:cubicBezTo>
                  <a:cubicBezTo>
                    <a:pt x="601" y="339"/>
                    <a:pt x="600" y="340"/>
                    <a:pt x="593" y="337"/>
                  </a:cubicBezTo>
                  <a:cubicBezTo>
                    <a:pt x="588" y="336"/>
                    <a:pt x="584" y="335"/>
                    <a:pt x="579" y="334"/>
                  </a:cubicBezTo>
                  <a:cubicBezTo>
                    <a:pt x="582" y="335"/>
                    <a:pt x="585" y="336"/>
                    <a:pt x="588" y="338"/>
                  </a:cubicBezTo>
                  <a:cubicBezTo>
                    <a:pt x="588" y="339"/>
                    <a:pt x="587" y="339"/>
                    <a:pt x="586" y="340"/>
                  </a:cubicBezTo>
                  <a:cubicBezTo>
                    <a:pt x="591" y="339"/>
                    <a:pt x="592" y="339"/>
                    <a:pt x="597" y="341"/>
                  </a:cubicBezTo>
                  <a:cubicBezTo>
                    <a:pt x="599" y="343"/>
                    <a:pt x="603" y="346"/>
                    <a:pt x="599" y="348"/>
                  </a:cubicBezTo>
                  <a:cubicBezTo>
                    <a:pt x="595" y="350"/>
                    <a:pt x="593" y="350"/>
                    <a:pt x="588" y="350"/>
                  </a:cubicBezTo>
                  <a:cubicBezTo>
                    <a:pt x="586" y="350"/>
                    <a:pt x="584" y="355"/>
                    <a:pt x="583" y="356"/>
                  </a:cubicBezTo>
                  <a:cubicBezTo>
                    <a:pt x="579" y="362"/>
                    <a:pt x="573" y="369"/>
                    <a:pt x="572" y="376"/>
                  </a:cubicBezTo>
                  <a:cubicBezTo>
                    <a:pt x="570" y="384"/>
                    <a:pt x="569" y="392"/>
                    <a:pt x="567" y="400"/>
                  </a:cubicBezTo>
                  <a:cubicBezTo>
                    <a:pt x="570" y="401"/>
                    <a:pt x="577" y="401"/>
                    <a:pt x="580" y="403"/>
                  </a:cubicBezTo>
                  <a:cubicBezTo>
                    <a:pt x="582" y="406"/>
                    <a:pt x="584" y="415"/>
                    <a:pt x="585" y="419"/>
                  </a:cubicBezTo>
                  <a:cubicBezTo>
                    <a:pt x="588" y="426"/>
                    <a:pt x="589" y="423"/>
                    <a:pt x="596" y="422"/>
                  </a:cubicBezTo>
                  <a:cubicBezTo>
                    <a:pt x="599" y="421"/>
                    <a:pt x="603" y="423"/>
                    <a:pt x="606" y="424"/>
                  </a:cubicBezTo>
                  <a:cubicBezTo>
                    <a:pt x="615" y="428"/>
                    <a:pt x="622" y="431"/>
                    <a:pt x="631" y="437"/>
                  </a:cubicBezTo>
                  <a:cubicBezTo>
                    <a:pt x="633" y="439"/>
                    <a:pt x="638" y="444"/>
                    <a:pt x="642" y="445"/>
                  </a:cubicBezTo>
                  <a:cubicBezTo>
                    <a:pt x="646" y="445"/>
                    <a:pt x="651" y="446"/>
                    <a:pt x="656" y="446"/>
                  </a:cubicBezTo>
                  <a:cubicBezTo>
                    <a:pt x="657" y="447"/>
                    <a:pt x="666" y="446"/>
                    <a:pt x="666" y="448"/>
                  </a:cubicBezTo>
                  <a:cubicBezTo>
                    <a:pt x="666" y="455"/>
                    <a:pt x="666" y="461"/>
                    <a:pt x="666" y="468"/>
                  </a:cubicBezTo>
                  <a:cubicBezTo>
                    <a:pt x="665" y="477"/>
                    <a:pt x="674" y="484"/>
                    <a:pt x="680" y="491"/>
                  </a:cubicBezTo>
                  <a:cubicBezTo>
                    <a:pt x="685" y="497"/>
                    <a:pt x="696" y="485"/>
                    <a:pt x="695" y="480"/>
                  </a:cubicBezTo>
                  <a:cubicBezTo>
                    <a:pt x="694" y="474"/>
                    <a:pt x="693" y="468"/>
                    <a:pt x="692" y="462"/>
                  </a:cubicBezTo>
                  <a:cubicBezTo>
                    <a:pt x="692" y="459"/>
                    <a:pt x="687" y="455"/>
                    <a:pt x="686" y="452"/>
                  </a:cubicBezTo>
                  <a:cubicBezTo>
                    <a:pt x="692" y="448"/>
                    <a:pt x="703" y="444"/>
                    <a:pt x="707" y="439"/>
                  </a:cubicBezTo>
                  <a:cubicBezTo>
                    <a:pt x="710" y="433"/>
                    <a:pt x="711" y="419"/>
                    <a:pt x="707" y="415"/>
                  </a:cubicBezTo>
                  <a:cubicBezTo>
                    <a:pt x="703" y="412"/>
                    <a:pt x="700" y="409"/>
                    <a:pt x="698" y="405"/>
                  </a:cubicBezTo>
                  <a:cubicBezTo>
                    <a:pt x="694" y="400"/>
                    <a:pt x="693" y="401"/>
                    <a:pt x="697" y="397"/>
                  </a:cubicBezTo>
                  <a:cubicBezTo>
                    <a:pt x="702" y="392"/>
                    <a:pt x="703" y="393"/>
                    <a:pt x="701" y="386"/>
                  </a:cubicBezTo>
                  <a:cubicBezTo>
                    <a:pt x="700" y="382"/>
                    <a:pt x="698" y="378"/>
                    <a:pt x="699" y="374"/>
                  </a:cubicBezTo>
                  <a:cubicBezTo>
                    <a:pt x="701" y="368"/>
                    <a:pt x="701" y="366"/>
                    <a:pt x="699" y="360"/>
                  </a:cubicBezTo>
                  <a:cubicBezTo>
                    <a:pt x="698" y="356"/>
                    <a:pt x="700" y="354"/>
                    <a:pt x="705" y="354"/>
                  </a:cubicBezTo>
                  <a:cubicBezTo>
                    <a:pt x="713" y="353"/>
                    <a:pt x="720" y="359"/>
                    <a:pt x="727" y="356"/>
                  </a:cubicBezTo>
                  <a:cubicBezTo>
                    <a:pt x="732" y="354"/>
                    <a:pt x="734" y="356"/>
                    <a:pt x="738" y="359"/>
                  </a:cubicBezTo>
                  <a:cubicBezTo>
                    <a:pt x="740" y="361"/>
                    <a:pt x="746" y="364"/>
                    <a:pt x="747" y="366"/>
                  </a:cubicBezTo>
                  <a:cubicBezTo>
                    <a:pt x="748" y="371"/>
                    <a:pt x="750" y="374"/>
                    <a:pt x="755" y="373"/>
                  </a:cubicBezTo>
                  <a:cubicBezTo>
                    <a:pt x="759" y="373"/>
                    <a:pt x="762" y="375"/>
                    <a:pt x="765" y="376"/>
                  </a:cubicBezTo>
                  <a:cubicBezTo>
                    <a:pt x="763" y="380"/>
                    <a:pt x="762" y="381"/>
                    <a:pt x="763" y="385"/>
                  </a:cubicBezTo>
                  <a:cubicBezTo>
                    <a:pt x="763" y="388"/>
                    <a:pt x="764" y="392"/>
                    <a:pt x="763" y="395"/>
                  </a:cubicBezTo>
                  <a:cubicBezTo>
                    <a:pt x="764" y="395"/>
                    <a:pt x="765" y="396"/>
                    <a:pt x="766" y="395"/>
                  </a:cubicBezTo>
                  <a:cubicBezTo>
                    <a:pt x="764" y="398"/>
                    <a:pt x="759" y="402"/>
                    <a:pt x="762" y="404"/>
                  </a:cubicBezTo>
                  <a:cubicBezTo>
                    <a:pt x="767" y="389"/>
                    <a:pt x="785" y="422"/>
                    <a:pt x="788" y="402"/>
                  </a:cubicBezTo>
                  <a:cubicBezTo>
                    <a:pt x="789" y="403"/>
                    <a:pt x="791" y="403"/>
                    <a:pt x="791" y="404"/>
                  </a:cubicBezTo>
                  <a:cubicBezTo>
                    <a:pt x="793" y="399"/>
                    <a:pt x="797" y="395"/>
                    <a:pt x="796" y="391"/>
                  </a:cubicBezTo>
                  <a:cubicBezTo>
                    <a:pt x="795" y="387"/>
                    <a:pt x="800" y="381"/>
                    <a:pt x="803" y="381"/>
                  </a:cubicBezTo>
                  <a:cubicBezTo>
                    <a:pt x="803" y="383"/>
                    <a:pt x="803" y="385"/>
                    <a:pt x="802" y="387"/>
                  </a:cubicBezTo>
                  <a:cubicBezTo>
                    <a:pt x="810" y="387"/>
                    <a:pt x="815" y="403"/>
                    <a:pt x="819" y="409"/>
                  </a:cubicBezTo>
                  <a:cubicBezTo>
                    <a:pt x="821" y="413"/>
                    <a:pt x="827" y="420"/>
                    <a:pt x="828" y="424"/>
                  </a:cubicBezTo>
                  <a:cubicBezTo>
                    <a:pt x="828" y="426"/>
                    <a:pt x="824" y="429"/>
                    <a:pt x="824" y="432"/>
                  </a:cubicBezTo>
                  <a:cubicBezTo>
                    <a:pt x="824" y="433"/>
                    <a:pt x="828" y="435"/>
                    <a:pt x="829" y="435"/>
                  </a:cubicBezTo>
                  <a:cubicBezTo>
                    <a:pt x="831" y="437"/>
                    <a:pt x="834" y="439"/>
                    <a:pt x="835" y="441"/>
                  </a:cubicBezTo>
                  <a:cubicBezTo>
                    <a:pt x="837" y="443"/>
                    <a:pt x="834" y="445"/>
                    <a:pt x="838" y="446"/>
                  </a:cubicBezTo>
                  <a:cubicBezTo>
                    <a:pt x="844" y="446"/>
                    <a:pt x="846" y="446"/>
                    <a:pt x="851" y="449"/>
                  </a:cubicBezTo>
                  <a:cubicBezTo>
                    <a:pt x="854" y="452"/>
                    <a:pt x="861" y="455"/>
                    <a:pt x="854" y="456"/>
                  </a:cubicBezTo>
                  <a:cubicBezTo>
                    <a:pt x="850" y="457"/>
                    <a:pt x="846" y="458"/>
                    <a:pt x="842" y="460"/>
                  </a:cubicBezTo>
                  <a:cubicBezTo>
                    <a:pt x="844" y="461"/>
                    <a:pt x="847" y="459"/>
                    <a:pt x="850" y="458"/>
                  </a:cubicBezTo>
                  <a:cubicBezTo>
                    <a:pt x="848" y="461"/>
                    <a:pt x="842" y="462"/>
                    <a:pt x="839" y="463"/>
                  </a:cubicBezTo>
                  <a:cubicBezTo>
                    <a:pt x="836" y="464"/>
                    <a:pt x="837" y="470"/>
                    <a:pt x="839" y="468"/>
                  </a:cubicBezTo>
                  <a:cubicBezTo>
                    <a:pt x="840" y="466"/>
                    <a:pt x="841" y="466"/>
                    <a:pt x="843" y="465"/>
                  </a:cubicBezTo>
                  <a:cubicBezTo>
                    <a:pt x="845" y="464"/>
                    <a:pt x="845" y="463"/>
                    <a:pt x="846" y="462"/>
                  </a:cubicBezTo>
                  <a:cubicBezTo>
                    <a:pt x="849" y="461"/>
                    <a:pt x="852" y="460"/>
                    <a:pt x="855" y="460"/>
                  </a:cubicBezTo>
                  <a:cubicBezTo>
                    <a:pt x="853" y="459"/>
                    <a:pt x="853" y="459"/>
                    <a:pt x="852" y="458"/>
                  </a:cubicBezTo>
                  <a:cubicBezTo>
                    <a:pt x="854" y="458"/>
                    <a:pt x="859" y="458"/>
                    <a:pt x="860" y="461"/>
                  </a:cubicBezTo>
                  <a:cubicBezTo>
                    <a:pt x="861" y="464"/>
                    <a:pt x="857" y="464"/>
                    <a:pt x="859" y="467"/>
                  </a:cubicBezTo>
                  <a:cubicBezTo>
                    <a:pt x="862" y="462"/>
                    <a:pt x="865" y="464"/>
                    <a:pt x="869" y="466"/>
                  </a:cubicBezTo>
                  <a:cubicBezTo>
                    <a:pt x="873" y="467"/>
                    <a:pt x="870" y="473"/>
                    <a:pt x="869" y="475"/>
                  </a:cubicBezTo>
                  <a:cubicBezTo>
                    <a:pt x="868" y="479"/>
                    <a:pt x="872" y="480"/>
                    <a:pt x="869" y="485"/>
                  </a:cubicBezTo>
                  <a:cubicBezTo>
                    <a:pt x="868" y="486"/>
                    <a:pt x="862" y="490"/>
                    <a:pt x="860" y="490"/>
                  </a:cubicBezTo>
                  <a:cubicBezTo>
                    <a:pt x="857" y="491"/>
                    <a:pt x="854" y="490"/>
                    <a:pt x="850" y="492"/>
                  </a:cubicBezTo>
                  <a:cubicBezTo>
                    <a:pt x="846" y="493"/>
                    <a:pt x="845" y="495"/>
                    <a:pt x="842" y="498"/>
                  </a:cubicBezTo>
                  <a:cubicBezTo>
                    <a:pt x="837" y="504"/>
                    <a:pt x="832" y="505"/>
                    <a:pt x="824" y="504"/>
                  </a:cubicBezTo>
                  <a:cubicBezTo>
                    <a:pt x="815" y="503"/>
                    <a:pt x="808" y="503"/>
                    <a:pt x="799" y="504"/>
                  </a:cubicBezTo>
                  <a:cubicBezTo>
                    <a:pt x="792" y="504"/>
                    <a:pt x="784" y="502"/>
                    <a:pt x="782" y="511"/>
                  </a:cubicBezTo>
                  <a:cubicBezTo>
                    <a:pt x="782" y="514"/>
                    <a:pt x="775" y="515"/>
                    <a:pt x="773" y="516"/>
                  </a:cubicBezTo>
                  <a:cubicBezTo>
                    <a:pt x="769" y="518"/>
                    <a:pt x="767" y="523"/>
                    <a:pt x="764" y="525"/>
                  </a:cubicBezTo>
                  <a:cubicBezTo>
                    <a:pt x="759" y="531"/>
                    <a:pt x="756" y="537"/>
                    <a:pt x="751" y="541"/>
                  </a:cubicBezTo>
                  <a:cubicBezTo>
                    <a:pt x="761" y="537"/>
                    <a:pt x="766" y="526"/>
                    <a:pt x="776" y="521"/>
                  </a:cubicBezTo>
                  <a:cubicBezTo>
                    <a:pt x="783" y="518"/>
                    <a:pt x="801" y="508"/>
                    <a:pt x="806" y="520"/>
                  </a:cubicBezTo>
                  <a:cubicBezTo>
                    <a:pt x="805" y="519"/>
                    <a:pt x="804" y="519"/>
                    <a:pt x="803" y="519"/>
                  </a:cubicBezTo>
                  <a:cubicBezTo>
                    <a:pt x="808" y="522"/>
                    <a:pt x="802" y="525"/>
                    <a:pt x="799" y="527"/>
                  </a:cubicBezTo>
                  <a:cubicBezTo>
                    <a:pt x="796" y="530"/>
                    <a:pt x="793" y="525"/>
                    <a:pt x="789" y="527"/>
                  </a:cubicBezTo>
                  <a:cubicBezTo>
                    <a:pt x="791" y="528"/>
                    <a:pt x="795" y="532"/>
                    <a:pt x="795" y="532"/>
                  </a:cubicBezTo>
                  <a:cubicBezTo>
                    <a:pt x="797" y="531"/>
                    <a:pt x="799" y="530"/>
                    <a:pt x="802" y="531"/>
                  </a:cubicBezTo>
                  <a:cubicBezTo>
                    <a:pt x="801" y="534"/>
                    <a:pt x="799" y="537"/>
                    <a:pt x="797" y="538"/>
                  </a:cubicBezTo>
                  <a:cubicBezTo>
                    <a:pt x="798" y="538"/>
                    <a:pt x="800" y="538"/>
                    <a:pt x="801" y="538"/>
                  </a:cubicBezTo>
                  <a:cubicBezTo>
                    <a:pt x="799" y="543"/>
                    <a:pt x="804" y="547"/>
                    <a:pt x="808" y="548"/>
                  </a:cubicBezTo>
                  <a:cubicBezTo>
                    <a:pt x="808" y="549"/>
                    <a:pt x="808" y="549"/>
                    <a:pt x="807" y="549"/>
                  </a:cubicBezTo>
                  <a:cubicBezTo>
                    <a:pt x="813" y="552"/>
                    <a:pt x="818" y="555"/>
                    <a:pt x="823" y="551"/>
                  </a:cubicBezTo>
                  <a:cubicBezTo>
                    <a:pt x="824" y="552"/>
                    <a:pt x="824" y="553"/>
                    <a:pt x="824" y="554"/>
                  </a:cubicBezTo>
                  <a:cubicBezTo>
                    <a:pt x="825" y="554"/>
                    <a:pt x="827" y="553"/>
                    <a:pt x="827" y="553"/>
                  </a:cubicBezTo>
                  <a:cubicBezTo>
                    <a:pt x="824" y="548"/>
                    <a:pt x="831" y="542"/>
                    <a:pt x="833" y="538"/>
                  </a:cubicBezTo>
                  <a:cubicBezTo>
                    <a:pt x="838" y="540"/>
                    <a:pt x="835" y="544"/>
                    <a:pt x="834" y="547"/>
                  </a:cubicBezTo>
                  <a:cubicBezTo>
                    <a:pt x="837" y="545"/>
                    <a:pt x="842" y="550"/>
                    <a:pt x="839" y="551"/>
                  </a:cubicBezTo>
                  <a:cubicBezTo>
                    <a:pt x="836" y="553"/>
                    <a:pt x="832" y="555"/>
                    <a:pt x="828" y="554"/>
                  </a:cubicBezTo>
                  <a:cubicBezTo>
                    <a:pt x="829" y="555"/>
                    <a:pt x="829" y="556"/>
                    <a:pt x="830" y="557"/>
                  </a:cubicBezTo>
                  <a:cubicBezTo>
                    <a:pt x="826" y="559"/>
                    <a:pt x="821" y="561"/>
                    <a:pt x="816" y="563"/>
                  </a:cubicBezTo>
                  <a:cubicBezTo>
                    <a:pt x="814" y="564"/>
                    <a:pt x="812" y="564"/>
                    <a:pt x="811" y="565"/>
                  </a:cubicBezTo>
                  <a:cubicBezTo>
                    <a:pt x="809" y="567"/>
                    <a:pt x="808" y="563"/>
                    <a:pt x="807" y="564"/>
                  </a:cubicBezTo>
                  <a:cubicBezTo>
                    <a:pt x="804" y="567"/>
                    <a:pt x="801" y="572"/>
                    <a:pt x="797" y="575"/>
                  </a:cubicBezTo>
                  <a:cubicBezTo>
                    <a:pt x="795" y="577"/>
                    <a:pt x="793" y="574"/>
                    <a:pt x="791" y="574"/>
                  </a:cubicBezTo>
                  <a:cubicBezTo>
                    <a:pt x="786" y="567"/>
                    <a:pt x="798" y="561"/>
                    <a:pt x="802" y="558"/>
                  </a:cubicBezTo>
                  <a:cubicBezTo>
                    <a:pt x="805" y="556"/>
                    <a:pt x="804" y="558"/>
                    <a:pt x="805" y="559"/>
                  </a:cubicBezTo>
                  <a:cubicBezTo>
                    <a:pt x="808" y="562"/>
                    <a:pt x="809" y="558"/>
                    <a:pt x="812" y="556"/>
                  </a:cubicBezTo>
                  <a:cubicBezTo>
                    <a:pt x="809" y="556"/>
                    <a:pt x="805" y="555"/>
                    <a:pt x="802" y="557"/>
                  </a:cubicBezTo>
                  <a:cubicBezTo>
                    <a:pt x="802" y="555"/>
                    <a:pt x="803" y="553"/>
                    <a:pt x="804" y="552"/>
                  </a:cubicBezTo>
                  <a:cubicBezTo>
                    <a:pt x="801" y="551"/>
                    <a:pt x="796" y="556"/>
                    <a:pt x="793" y="558"/>
                  </a:cubicBezTo>
                  <a:cubicBezTo>
                    <a:pt x="791" y="559"/>
                    <a:pt x="791" y="556"/>
                    <a:pt x="789" y="559"/>
                  </a:cubicBezTo>
                  <a:cubicBezTo>
                    <a:pt x="788" y="560"/>
                    <a:pt x="785" y="559"/>
                    <a:pt x="783" y="559"/>
                  </a:cubicBezTo>
                  <a:cubicBezTo>
                    <a:pt x="786" y="567"/>
                    <a:pt x="773" y="564"/>
                    <a:pt x="771" y="568"/>
                  </a:cubicBezTo>
                  <a:cubicBezTo>
                    <a:pt x="771" y="567"/>
                    <a:pt x="770" y="566"/>
                    <a:pt x="770" y="566"/>
                  </a:cubicBezTo>
                  <a:cubicBezTo>
                    <a:pt x="768" y="570"/>
                    <a:pt x="766" y="570"/>
                    <a:pt x="762" y="572"/>
                  </a:cubicBezTo>
                  <a:cubicBezTo>
                    <a:pt x="759" y="573"/>
                    <a:pt x="759" y="575"/>
                    <a:pt x="758" y="577"/>
                  </a:cubicBezTo>
                  <a:cubicBezTo>
                    <a:pt x="757" y="582"/>
                    <a:pt x="749" y="595"/>
                    <a:pt x="759" y="594"/>
                  </a:cubicBezTo>
                  <a:cubicBezTo>
                    <a:pt x="759" y="593"/>
                    <a:pt x="759" y="593"/>
                    <a:pt x="759" y="592"/>
                  </a:cubicBezTo>
                  <a:cubicBezTo>
                    <a:pt x="759" y="593"/>
                    <a:pt x="760" y="594"/>
                    <a:pt x="761" y="594"/>
                  </a:cubicBezTo>
                  <a:cubicBezTo>
                    <a:pt x="758" y="597"/>
                    <a:pt x="754" y="595"/>
                    <a:pt x="751" y="594"/>
                  </a:cubicBezTo>
                  <a:cubicBezTo>
                    <a:pt x="750" y="594"/>
                    <a:pt x="750" y="598"/>
                    <a:pt x="748" y="598"/>
                  </a:cubicBezTo>
                  <a:cubicBezTo>
                    <a:pt x="740" y="599"/>
                    <a:pt x="737" y="599"/>
                    <a:pt x="731" y="604"/>
                  </a:cubicBezTo>
                  <a:cubicBezTo>
                    <a:pt x="735" y="603"/>
                    <a:pt x="739" y="601"/>
                    <a:pt x="743" y="600"/>
                  </a:cubicBezTo>
                  <a:cubicBezTo>
                    <a:pt x="743" y="601"/>
                    <a:pt x="742" y="601"/>
                    <a:pt x="742" y="601"/>
                  </a:cubicBezTo>
                  <a:cubicBezTo>
                    <a:pt x="743" y="601"/>
                    <a:pt x="744" y="602"/>
                    <a:pt x="746" y="601"/>
                  </a:cubicBezTo>
                  <a:cubicBezTo>
                    <a:pt x="743" y="603"/>
                    <a:pt x="740" y="605"/>
                    <a:pt x="737" y="605"/>
                  </a:cubicBezTo>
                  <a:cubicBezTo>
                    <a:pt x="734" y="605"/>
                    <a:pt x="729" y="604"/>
                    <a:pt x="728" y="607"/>
                  </a:cubicBezTo>
                  <a:cubicBezTo>
                    <a:pt x="734" y="608"/>
                    <a:pt x="725" y="621"/>
                    <a:pt x="722" y="623"/>
                  </a:cubicBezTo>
                  <a:cubicBezTo>
                    <a:pt x="724" y="620"/>
                    <a:pt x="719" y="618"/>
                    <a:pt x="718" y="615"/>
                  </a:cubicBezTo>
                  <a:cubicBezTo>
                    <a:pt x="718" y="619"/>
                    <a:pt x="723" y="624"/>
                    <a:pt x="721" y="628"/>
                  </a:cubicBezTo>
                  <a:cubicBezTo>
                    <a:pt x="719" y="632"/>
                    <a:pt x="716" y="636"/>
                    <a:pt x="715" y="640"/>
                  </a:cubicBezTo>
                  <a:cubicBezTo>
                    <a:pt x="714" y="640"/>
                    <a:pt x="714" y="640"/>
                    <a:pt x="714" y="640"/>
                  </a:cubicBezTo>
                  <a:cubicBezTo>
                    <a:pt x="714" y="637"/>
                    <a:pt x="716" y="635"/>
                    <a:pt x="717" y="632"/>
                  </a:cubicBezTo>
                  <a:cubicBezTo>
                    <a:pt x="715" y="631"/>
                    <a:pt x="716" y="627"/>
                    <a:pt x="712" y="628"/>
                  </a:cubicBezTo>
                  <a:cubicBezTo>
                    <a:pt x="713" y="626"/>
                    <a:pt x="713" y="623"/>
                    <a:pt x="714" y="620"/>
                  </a:cubicBezTo>
                  <a:cubicBezTo>
                    <a:pt x="714" y="620"/>
                    <a:pt x="716" y="615"/>
                    <a:pt x="714" y="617"/>
                  </a:cubicBezTo>
                  <a:cubicBezTo>
                    <a:pt x="708" y="621"/>
                    <a:pt x="710" y="624"/>
                    <a:pt x="711" y="631"/>
                  </a:cubicBezTo>
                  <a:cubicBezTo>
                    <a:pt x="710" y="629"/>
                    <a:pt x="708" y="628"/>
                    <a:pt x="706" y="628"/>
                  </a:cubicBezTo>
                  <a:cubicBezTo>
                    <a:pt x="707" y="630"/>
                    <a:pt x="711" y="631"/>
                    <a:pt x="712" y="633"/>
                  </a:cubicBezTo>
                  <a:cubicBezTo>
                    <a:pt x="713" y="634"/>
                    <a:pt x="711" y="639"/>
                    <a:pt x="711" y="641"/>
                  </a:cubicBezTo>
                  <a:cubicBezTo>
                    <a:pt x="712" y="644"/>
                    <a:pt x="716" y="642"/>
                    <a:pt x="715" y="647"/>
                  </a:cubicBezTo>
                  <a:cubicBezTo>
                    <a:pt x="714" y="651"/>
                    <a:pt x="712" y="650"/>
                    <a:pt x="708" y="652"/>
                  </a:cubicBezTo>
                  <a:cubicBezTo>
                    <a:pt x="711" y="652"/>
                    <a:pt x="716" y="651"/>
                    <a:pt x="716" y="655"/>
                  </a:cubicBezTo>
                  <a:cubicBezTo>
                    <a:pt x="715" y="657"/>
                    <a:pt x="709" y="657"/>
                    <a:pt x="708" y="657"/>
                  </a:cubicBezTo>
                  <a:cubicBezTo>
                    <a:pt x="709" y="658"/>
                    <a:pt x="709" y="658"/>
                    <a:pt x="710" y="659"/>
                  </a:cubicBezTo>
                  <a:cubicBezTo>
                    <a:pt x="709" y="659"/>
                    <a:pt x="708" y="660"/>
                    <a:pt x="707" y="660"/>
                  </a:cubicBezTo>
                  <a:cubicBezTo>
                    <a:pt x="708" y="664"/>
                    <a:pt x="710" y="661"/>
                    <a:pt x="712" y="662"/>
                  </a:cubicBezTo>
                  <a:cubicBezTo>
                    <a:pt x="711" y="663"/>
                    <a:pt x="709" y="664"/>
                    <a:pt x="707" y="665"/>
                  </a:cubicBezTo>
                  <a:cubicBezTo>
                    <a:pt x="706" y="665"/>
                    <a:pt x="704" y="663"/>
                    <a:pt x="703" y="664"/>
                  </a:cubicBezTo>
                  <a:cubicBezTo>
                    <a:pt x="701" y="665"/>
                    <a:pt x="699" y="670"/>
                    <a:pt x="698" y="672"/>
                  </a:cubicBezTo>
                  <a:cubicBezTo>
                    <a:pt x="697" y="673"/>
                    <a:pt x="693" y="673"/>
                    <a:pt x="692" y="675"/>
                  </a:cubicBezTo>
                  <a:cubicBezTo>
                    <a:pt x="690" y="677"/>
                    <a:pt x="688" y="680"/>
                    <a:pt x="686" y="681"/>
                  </a:cubicBezTo>
                  <a:cubicBezTo>
                    <a:pt x="678" y="686"/>
                    <a:pt x="677" y="688"/>
                    <a:pt x="673" y="696"/>
                  </a:cubicBezTo>
                  <a:cubicBezTo>
                    <a:pt x="671" y="701"/>
                    <a:pt x="672" y="708"/>
                    <a:pt x="674" y="712"/>
                  </a:cubicBezTo>
                  <a:cubicBezTo>
                    <a:pt x="677" y="719"/>
                    <a:pt x="679" y="725"/>
                    <a:pt x="682" y="733"/>
                  </a:cubicBezTo>
                  <a:cubicBezTo>
                    <a:pt x="683" y="737"/>
                    <a:pt x="684" y="747"/>
                    <a:pt x="681" y="750"/>
                  </a:cubicBezTo>
                  <a:cubicBezTo>
                    <a:pt x="679" y="752"/>
                    <a:pt x="677" y="755"/>
                    <a:pt x="675" y="752"/>
                  </a:cubicBezTo>
                  <a:cubicBezTo>
                    <a:pt x="674" y="750"/>
                    <a:pt x="669" y="746"/>
                    <a:pt x="669" y="746"/>
                  </a:cubicBezTo>
                  <a:cubicBezTo>
                    <a:pt x="668" y="742"/>
                    <a:pt x="667" y="740"/>
                    <a:pt x="666" y="737"/>
                  </a:cubicBezTo>
                  <a:cubicBezTo>
                    <a:pt x="664" y="734"/>
                    <a:pt x="663" y="733"/>
                    <a:pt x="664" y="729"/>
                  </a:cubicBezTo>
                  <a:cubicBezTo>
                    <a:pt x="663" y="729"/>
                    <a:pt x="662" y="730"/>
                    <a:pt x="662" y="730"/>
                  </a:cubicBezTo>
                  <a:cubicBezTo>
                    <a:pt x="661" y="726"/>
                    <a:pt x="665" y="719"/>
                    <a:pt x="660" y="716"/>
                  </a:cubicBezTo>
                  <a:cubicBezTo>
                    <a:pt x="656" y="713"/>
                    <a:pt x="654" y="707"/>
                    <a:pt x="649" y="709"/>
                  </a:cubicBezTo>
                  <a:cubicBezTo>
                    <a:pt x="646" y="710"/>
                    <a:pt x="644" y="712"/>
                    <a:pt x="641" y="710"/>
                  </a:cubicBezTo>
                  <a:cubicBezTo>
                    <a:pt x="639" y="709"/>
                    <a:pt x="636" y="706"/>
                    <a:pt x="634" y="705"/>
                  </a:cubicBezTo>
                  <a:cubicBezTo>
                    <a:pt x="629" y="704"/>
                    <a:pt x="622" y="710"/>
                    <a:pt x="621" y="702"/>
                  </a:cubicBezTo>
                  <a:cubicBezTo>
                    <a:pt x="620" y="709"/>
                    <a:pt x="606" y="704"/>
                    <a:pt x="602" y="707"/>
                  </a:cubicBezTo>
                  <a:cubicBezTo>
                    <a:pt x="605" y="708"/>
                    <a:pt x="616" y="709"/>
                    <a:pt x="608" y="713"/>
                  </a:cubicBezTo>
                  <a:cubicBezTo>
                    <a:pt x="608" y="713"/>
                    <a:pt x="613" y="715"/>
                    <a:pt x="613" y="716"/>
                  </a:cubicBezTo>
                  <a:cubicBezTo>
                    <a:pt x="614" y="718"/>
                    <a:pt x="612" y="719"/>
                    <a:pt x="610" y="718"/>
                  </a:cubicBezTo>
                  <a:cubicBezTo>
                    <a:pt x="611" y="716"/>
                    <a:pt x="607" y="714"/>
                    <a:pt x="605" y="713"/>
                  </a:cubicBezTo>
                  <a:cubicBezTo>
                    <a:pt x="605" y="715"/>
                    <a:pt x="604" y="716"/>
                    <a:pt x="604" y="718"/>
                  </a:cubicBezTo>
                  <a:cubicBezTo>
                    <a:pt x="602" y="713"/>
                    <a:pt x="601" y="718"/>
                    <a:pt x="598" y="716"/>
                  </a:cubicBezTo>
                  <a:cubicBezTo>
                    <a:pt x="595" y="713"/>
                    <a:pt x="593" y="711"/>
                    <a:pt x="589" y="712"/>
                  </a:cubicBezTo>
                  <a:cubicBezTo>
                    <a:pt x="587" y="713"/>
                    <a:pt x="584" y="711"/>
                    <a:pt x="582" y="710"/>
                  </a:cubicBezTo>
                  <a:cubicBezTo>
                    <a:pt x="578" y="709"/>
                    <a:pt x="572" y="713"/>
                    <a:pt x="568" y="715"/>
                  </a:cubicBezTo>
                  <a:cubicBezTo>
                    <a:pt x="562" y="717"/>
                    <a:pt x="547" y="728"/>
                    <a:pt x="547" y="737"/>
                  </a:cubicBezTo>
                  <a:cubicBezTo>
                    <a:pt x="547" y="740"/>
                    <a:pt x="550" y="743"/>
                    <a:pt x="551" y="746"/>
                  </a:cubicBezTo>
                  <a:cubicBezTo>
                    <a:pt x="551" y="747"/>
                    <a:pt x="549" y="750"/>
                    <a:pt x="549" y="752"/>
                  </a:cubicBezTo>
                  <a:cubicBezTo>
                    <a:pt x="547" y="757"/>
                    <a:pt x="545" y="762"/>
                    <a:pt x="545" y="767"/>
                  </a:cubicBezTo>
                  <a:cubicBezTo>
                    <a:pt x="545" y="780"/>
                    <a:pt x="547" y="789"/>
                    <a:pt x="554" y="800"/>
                  </a:cubicBezTo>
                  <a:cubicBezTo>
                    <a:pt x="558" y="807"/>
                    <a:pt x="560" y="811"/>
                    <a:pt x="567" y="813"/>
                  </a:cubicBezTo>
                  <a:cubicBezTo>
                    <a:pt x="568" y="813"/>
                    <a:pt x="570" y="817"/>
                    <a:pt x="572" y="817"/>
                  </a:cubicBezTo>
                  <a:cubicBezTo>
                    <a:pt x="574" y="815"/>
                    <a:pt x="577" y="814"/>
                    <a:pt x="580" y="813"/>
                  </a:cubicBezTo>
                  <a:cubicBezTo>
                    <a:pt x="583" y="812"/>
                    <a:pt x="585" y="812"/>
                    <a:pt x="588" y="812"/>
                  </a:cubicBezTo>
                  <a:cubicBezTo>
                    <a:pt x="590" y="811"/>
                    <a:pt x="591" y="814"/>
                    <a:pt x="592" y="814"/>
                  </a:cubicBezTo>
                  <a:cubicBezTo>
                    <a:pt x="593" y="813"/>
                    <a:pt x="595" y="813"/>
                    <a:pt x="596" y="812"/>
                  </a:cubicBezTo>
                  <a:cubicBezTo>
                    <a:pt x="597" y="811"/>
                    <a:pt x="595" y="810"/>
                    <a:pt x="596" y="809"/>
                  </a:cubicBezTo>
                  <a:cubicBezTo>
                    <a:pt x="598" y="807"/>
                    <a:pt x="600" y="806"/>
                    <a:pt x="600" y="802"/>
                  </a:cubicBezTo>
                  <a:cubicBezTo>
                    <a:pt x="602" y="797"/>
                    <a:pt x="602" y="791"/>
                    <a:pt x="607" y="788"/>
                  </a:cubicBezTo>
                  <a:cubicBezTo>
                    <a:pt x="610" y="787"/>
                    <a:pt x="618" y="785"/>
                    <a:pt x="620" y="786"/>
                  </a:cubicBezTo>
                  <a:cubicBezTo>
                    <a:pt x="623" y="786"/>
                    <a:pt x="633" y="784"/>
                    <a:pt x="630" y="791"/>
                  </a:cubicBezTo>
                  <a:cubicBezTo>
                    <a:pt x="629" y="794"/>
                    <a:pt x="625" y="802"/>
                    <a:pt x="623" y="803"/>
                  </a:cubicBezTo>
                  <a:cubicBezTo>
                    <a:pt x="624" y="803"/>
                    <a:pt x="623" y="804"/>
                    <a:pt x="626" y="804"/>
                  </a:cubicBezTo>
                  <a:cubicBezTo>
                    <a:pt x="625" y="805"/>
                    <a:pt x="624" y="806"/>
                    <a:pt x="623" y="806"/>
                  </a:cubicBezTo>
                  <a:cubicBezTo>
                    <a:pt x="624" y="807"/>
                    <a:pt x="624" y="807"/>
                    <a:pt x="624" y="807"/>
                  </a:cubicBezTo>
                  <a:cubicBezTo>
                    <a:pt x="624" y="807"/>
                    <a:pt x="624" y="806"/>
                    <a:pt x="625" y="806"/>
                  </a:cubicBezTo>
                  <a:cubicBezTo>
                    <a:pt x="624" y="809"/>
                    <a:pt x="623" y="813"/>
                    <a:pt x="622" y="816"/>
                  </a:cubicBezTo>
                  <a:cubicBezTo>
                    <a:pt x="621" y="815"/>
                    <a:pt x="620" y="813"/>
                    <a:pt x="621" y="810"/>
                  </a:cubicBezTo>
                  <a:cubicBezTo>
                    <a:pt x="620" y="811"/>
                    <a:pt x="619" y="813"/>
                    <a:pt x="618" y="814"/>
                  </a:cubicBezTo>
                  <a:cubicBezTo>
                    <a:pt x="623" y="814"/>
                    <a:pt x="618" y="823"/>
                    <a:pt x="619" y="826"/>
                  </a:cubicBezTo>
                  <a:cubicBezTo>
                    <a:pt x="620" y="829"/>
                    <a:pt x="616" y="834"/>
                    <a:pt x="614" y="836"/>
                  </a:cubicBezTo>
                  <a:cubicBezTo>
                    <a:pt x="620" y="838"/>
                    <a:pt x="626" y="836"/>
                    <a:pt x="633" y="837"/>
                  </a:cubicBezTo>
                  <a:cubicBezTo>
                    <a:pt x="635" y="838"/>
                    <a:pt x="637" y="835"/>
                    <a:pt x="640" y="836"/>
                  </a:cubicBezTo>
                  <a:cubicBezTo>
                    <a:pt x="643" y="836"/>
                    <a:pt x="647" y="836"/>
                    <a:pt x="650" y="837"/>
                  </a:cubicBezTo>
                  <a:cubicBezTo>
                    <a:pt x="655" y="840"/>
                    <a:pt x="659" y="844"/>
                    <a:pt x="658" y="850"/>
                  </a:cubicBezTo>
                  <a:cubicBezTo>
                    <a:pt x="657" y="855"/>
                    <a:pt x="657" y="859"/>
                    <a:pt x="656" y="863"/>
                  </a:cubicBezTo>
                  <a:cubicBezTo>
                    <a:pt x="656" y="866"/>
                    <a:pt x="654" y="868"/>
                    <a:pt x="653" y="870"/>
                  </a:cubicBezTo>
                  <a:cubicBezTo>
                    <a:pt x="652" y="882"/>
                    <a:pt x="666" y="901"/>
                    <a:pt x="676" y="897"/>
                  </a:cubicBezTo>
                  <a:cubicBezTo>
                    <a:pt x="683" y="894"/>
                    <a:pt x="686" y="891"/>
                    <a:pt x="693" y="893"/>
                  </a:cubicBezTo>
                  <a:cubicBezTo>
                    <a:pt x="700" y="895"/>
                    <a:pt x="702" y="899"/>
                    <a:pt x="707" y="904"/>
                  </a:cubicBezTo>
                  <a:cubicBezTo>
                    <a:pt x="707" y="896"/>
                    <a:pt x="717" y="885"/>
                    <a:pt x="721" y="878"/>
                  </a:cubicBezTo>
                  <a:cubicBezTo>
                    <a:pt x="722" y="876"/>
                    <a:pt x="730" y="875"/>
                    <a:pt x="732" y="874"/>
                  </a:cubicBezTo>
                  <a:cubicBezTo>
                    <a:pt x="738" y="872"/>
                    <a:pt x="743" y="870"/>
                    <a:pt x="749" y="868"/>
                  </a:cubicBezTo>
                  <a:cubicBezTo>
                    <a:pt x="754" y="866"/>
                    <a:pt x="763" y="871"/>
                    <a:pt x="768" y="872"/>
                  </a:cubicBezTo>
                  <a:cubicBezTo>
                    <a:pt x="781" y="875"/>
                    <a:pt x="794" y="878"/>
                    <a:pt x="808" y="881"/>
                  </a:cubicBezTo>
                  <a:cubicBezTo>
                    <a:pt x="815" y="883"/>
                    <a:pt x="822" y="883"/>
                    <a:pt x="828" y="888"/>
                  </a:cubicBezTo>
                  <a:cubicBezTo>
                    <a:pt x="838" y="898"/>
                    <a:pt x="848" y="908"/>
                    <a:pt x="858" y="918"/>
                  </a:cubicBezTo>
                  <a:cubicBezTo>
                    <a:pt x="865" y="924"/>
                    <a:pt x="879" y="924"/>
                    <a:pt x="887" y="926"/>
                  </a:cubicBezTo>
                  <a:cubicBezTo>
                    <a:pt x="895" y="928"/>
                    <a:pt x="901" y="941"/>
                    <a:pt x="906" y="947"/>
                  </a:cubicBezTo>
                  <a:cubicBezTo>
                    <a:pt x="911" y="954"/>
                    <a:pt x="916" y="960"/>
                    <a:pt x="921" y="967"/>
                  </a:cubicBezTo>
                  <a:cubicBezTo>
                    <a:pt x="922" y="968"/>
                    <a:pt x="925" y="974"/>
                    <a:pt x="927" y="974"/>
                  </a:cubicBezTo>
                  <a:cubicBezTo>
                    <a:pt x="937" y="978"/>
                    <a:pt x="948" y="982"/>
                    <a:pt x="958" y="986"/>
                  </a:cubicBezTo>
                  <a:cubicBezTo>
                    <a:pt x="969" y="990"/>
                    <a:pt x="980" y="993"/>
                    <a:pt x="990" y="997"/>
                  </a:cubicBezTo>
                  <a:cubicBezTo>
                    <a:pt x="999" y="1000"/>
                    <a:pt x="1008" y="1010"/>
                    <a:pt x="1016" y="1016"/>
                  </a:cubicBezTo>
                  <a:cubicBezTo>
                    <a:pt x="1017" y="1016"/>
                    <a:pt x="1027" y="1016"/>
                    <a:pt x="1027" y="1017"/>
                  </a:cubicBezTo>
                  <a:cubicBezTo>
                    <a:pt x="1029" y="1022"/>
                    <a:pt x="1030" y="1027"/>
                    <a:pt x="1031" y="1031"/>
                  </a:cubicBezTo>
                  <a:close/>
                  <a:moveTo>
                    <a:pt x="690" y="580"/>
                  </a:moveTo>
                  <a:cubicBezTo>
                    <a:pt x="690" y="583"/>
                    <a:pt x="680" y="586"/>
                    <a:pt x="677" y="585"/>
                  </a:cubicBezTo>
                  <a:cubicBezTo>
                    <a:pt x="672" y="585"/>
                    <a:pt x="671" y="585"/>
                    <a:pt x="668" y="589"/>
                  </a:cubicBezTo>
                  <a:cubicBezTo>
                    <a:pt x="665" y="591"/>
                    <a:pt x="664" y="593"/>
                    <a:pt x="660" y="592"/>
                  </a:cubicBezTo>
                  <a:cubicBezTo>
                    <a:pt x="661" y="589"/>
                    <a:pt x="663" y="588"/>
                    <a:pt x="665" y="587"/>
                  </a:cubicBezTo>
                  <a:cubicBezTo>
                    <a:pt x="664" y="585"/>
                    <a:pt x="663" y="587"/>
                    <a:pt x="663" y="584"/>
                  </a:cubicBezTo>
                  <a:cubicBezTo>
                    <a:pt x="660" y="588"/>
                    <a:pt x="658" y="590"/>
                    <a:pt x="656" y="594"/>
                  </a:cubicBezTo>
                  <a:cubicBezTo>
                    <a:pt x="658" y="595"/>
                    <a:pt x="660" y="595"/>
                    <a:pt x="661" y="596"/>
                  </a:cubicBezTo>
                  <a:cubicBezTo>
                    <a:pt x="661" y="596"/>
                    <a:pt x="661" y="597"/>
                    <a:pt x="660" y="597"/>
                  </a:cubicBezTo>
                  <a:cubicBezTo>
                    <a:pt x="667" y="598"/>
                    <a:pt x="670" y="595"/>
                    <a:pt x="676" y="592"/>
                  </a:cubicBezTo>
                  <a:cubicBezTo>
                    <a:pt x="682" y="590"/>
                    <a:pt x="686" y="587"/>
                    <a:pt x="692" y="583"/>
                  </a:cubicBezTo>
                  <a:cubicBezTo>
                    <a:pt x="692" y="582"/>
                    <a:pt x="692" y="581"/>
                    <a:pt x="690" y="580"/>
                  </a:cubicBezTo>
                  <a:close/>
                  <a:moveTo>
                    <a:pt x="700" y="577"/>
                  </a:moveTo>
                  <a:cubicBezTo>
                    <a:pt x="705" y="583"/>
                    <a:pt x="717" y="573"/>
                    <a:pt x="711" y="570"/>
                  </a:cubicBezTo>
                  <a:cubicBezTo>
                    <a:pt x="712" y="569"/>
                    <a:pt x="714" y="567"/>
                    <a:pt x="716" y="566"/>
                  </a:cubicBezTo>
                  <a:cubicBezTo>
                    <a:pt x="712" y="567"/>
                    <a:pt x="705" y="573"/>
                    <a:pt x="703" y="571"/>
                  </a:cubicBezTo>
                  <a:cubicBezTo>
                    <a:pt x="699" y="570"/>
                    <a:pt x="693" y="572"/>
                    <a:pt x="689" y="573"/>
                  </a:cubicBezTo>
                  <a:cubicBezTo>
                    <a:pt x="679" y="585"/>
                    <a:pt x="696" y="574"/>
                    <a:pt x="700" y="577"/>
                  </a:cubicBezTo>
                  <a:close/>
                  <a:moveTo>
                    <a:pt x="590" y="541"/>
                  </a:moveTo>
                  <a:cubicBezTo>
                    <a:pt x="593" y="543"/>
                    <a:pt x="596" y="541"/>
                    <a:pt x="599" y="540"/>
                  </a:cubicBezTo>
                  <a:cubicBezTo>
                    <a:pt x="599" y="540"/>
                    <a:pt x="599" y="541"/>
                    <a:pt x="599" y="542"/>
                  </a:cubicBezTo>
                  <a:cubicBezTo>
                    <a:pt x="606" y="546"/>
                    <a:pt x="617" y="530"/>
                    <a:pt x="623" y="535"/>
                  </a:cubicBezTo>
                  <a:cubicBezTo>
                    <a:pt x="620" y="535"/>
                    <a:pt x="618" y="538"/>
                    <a:pt x="617" y="541"/>
                  </a:cubicBezTo>
                  <a:cubicBezTo>
                    <a:pt x="620" y="540"/>
                    <a:pt x="622" y="539"/>
                    <a:pt x="624" y="542"/>
                  </a:cubicBezTo>
                  <a:cubicBezTo>
                    <a:pt x="626" y="545"/>
                    <a:pt x="628" y="543"/>
                    <a:pt x="630" y="545"/>
                  </a:cubicBezTo>
                  <a:cubicBezTo>
                    <a:pt x="631" y="545"/>
                    <a:pt x="643" y="541"/>
                    <a:pt x="644" y="541"/>
                  </a:cubicBezTo>
                  <a:cubicBezTo>
                    <a:pt x="643" y="545"/>
                    <a:pt x="647" y="544"/>
                    <a:pt x="649" y="545"/>
                  </a:cubicBezTo>
                  <a:cubicBezTo>
                    <a:pt x="650" y="545"/>
                    <a:pt x="651" y="548"/>
                    <a:pt x="653" y="550"/>
                  </a:cubicBezTo>
                  <a:cubicBezTo>
                    <a:pt x="650" y="549"/>
                    <a:pt x="647" y="548"/>
                    <a:pt x="646" y="551"/>
                  </a:cubicBezTo>
                  <a:cubicBezTo>
                    <a:pt x="642" y="547"/>
                    <a:pt x="634" y="549"/>
                    <a:pt x="632" y="554"/>
                  </a:cubicBezTo>
                  <a:cubicBezTo>
                    <a:pt x="631" y="553"/>
                    <a:pt x="631" y="553"/>
                    <a:pt x="631" y="553"/>
                  </a:cubicBezTo>
                  <a:cubicBezTo>
                    <a:pt x="631" y="552"/>
                    <a:pt x="632" y="552"/>
                    <a:pt x="632" y="551"/>
                  </a:cubicBezTo>
                  <a:cubicBezTo>
                    <a:pt x="631" y="552"/>
                    <a:pt x="630" y="552"/>
                    <a:pt x="629" y="553"/>
                  </a:cubicBezTo>
                  <a:cubicBezTo>
                    <a:pt x="629" y="552"/>
                    <a:pt x="629" y="551"/>
                    <a:pt x="629" y="551"/>
                  </a:cubicBezTo>
                  <a:cubicBezTo>
                    <a:pt x="626" y="553"/>
                    <a:pt x="622" y="561"/>
                    <a:pt x="621" y="564"/>
                  </a:cubicBezTo>
                  <a:cubicBezTo>
                    <a:pt x="624" y="565"/>
                    <a:pt x="625" y="559"/>
                    <a:pt x="628" y="557"/>
                  </a:cubicBezTo>
                  <a:cubicBezTo>
                    <a:pt x="628" y="560"/>
                    <a:pt x="626" y="565"/>
                    <a:pt x="625" y="568"/>
                  </a:cubicBezTo>
                  <a:cubicBezTo>
                    <a:pt x="624" y="572"/>
                    <a:pt x="622" y="576"/>
                    <a:pt x="622" y="580"/>
                  </a:cubicBezTo>
                  <a:cubicBezTo>
                    <a:pt x="622" y="587"/>
                    <a:pt x="626" y="604"/>
                    <a:pt x="632" y="590"/>
                  </a:cubicBezTo>
                  <a:cubicBezTo>
                    <a:pt x="636" y="584"/>
                    <a:pt x="634" y="579"/>
                    <a:pt x="633" y="572"/>
                  </a:cubicBezTo>
                  <a:cubicBezTo>
                    <a:pt x="632" y="564"/>
                    <a:pt x="637" y="563"/>
                    <a:pt x="640" y="558"/>
                  </a:cubicBezTo>
                  <a:cubicBezTo>
                    <a:pt x="639" y="560"/>
                    <a:pt x="640" y="561"/>
                    <a:pt x="639" y="562"/>
                  </a:cubicBezTo>
                  <a:cubicBezTo>
                    <a:pt x="642" y="560"/>
                    <a:pt x="641" y="556"/>
                    <a:pt x="645" y="556"/>
                  </a:cubicBezTo>
                  <a:cubicBezTo>
                    <a:pt x="641" y="551"/>
                    <a:pt x="649" y="552"/>
                    <a:pt x="651" y="554"/>
                  </a:cubicBezTo>
                  <a:cubicBezTo>
                    <a:pt x="653" y="557"/>
                    <a:pt x="657" y="556"/>
                    <a:pt x="658" y="560"/>
                  </a:cubicBezTo>
                  <a:cubicBezTo>
                    <a:pt x="657" y="560"/>
                    <a:pt x="657" y="560"/>
                    <a:pt x="656" y="560"/>
                  </a:cubicBezTo>
                  <a:cubicBezTo>
                    <a:pt x="658" y="562"/>
                    <a:pt x="658" y="566"/>
                    <a:pt x="656" y="568"/>
                  </a:cubicBezTo>
                  <a:cubicBezTo>
                    <a:pt x="655" y="568"/>
                    <a:pt x="652" y="572"/>
                    <a:pt x="652" y="573"/>
                  </a:cubicBezTo>
                  <a:cubicBezTo>
                    <a:pt x="653" y="576"/>
                    <a:pt x="659" y="570"/>
                    <a:pt x="660" y="570"/>
                  </a:cubicBezTo>
                  <a:cubicBezTo>
                    <a:pt x="664" y="571"/>
                    <a:pt x="664" y="579"/>
                    <a:pt x="664" y="581"/>
                  </a:cubicBezTo>
                  <a:cubicBezTo>
                    <a:pt x="666" y="579"/>
                    <a:pt x="668" y="577"/>
                    <a:pt x="670" y="575"/>
                  </a:cubicBezTo>
                  <a:cubicBezTo>
                    <a:pt x="671" y="574"/>
                    <a:pt x="670" y="571"/>
                    <a:pt x="670" y="569"/>
                  </a:cubicBezTo>
                  <a:cubicBezTo>
                    <a:pt x="671" y="565"/>
                    <a:pt x="675" y="561"/>
                    <a:pt x="670" y="558"/>
                  </a:cubicBezTo>
                  <a:cubicBezTo>
                    <a:pt x="674" y="556"/>
                    <a:pt x="672" y="561"/>
                    <a:pt x="675" y="561"/>
                  </a:cubicBezTo>
                  <a:cubicBezTo>
                    <a:pt x="675" y="562"/>
                    <a:pt x="675" y="562"/>
                    <a:pt x="674" y="563"/>
                  </a:cubicBezTo>
                  <a:cubicBezTo>
                    <a:pt x="675" y="564"/>
                    <a:pt x="675" y="563"/>
                    <a:pt x="676" y="564"/>
                  </a:cubicBezTo>
                  <a:cubicBezTo>
                    <a:pt x="677" y="563"/>
                    <a:pt x="681" y="565"/>
                    <a:pt x="683" y="565"/>
                  </a:cubicBezTo>
                  <a:cubicBezTo>
                    <a:pt x="683" y="564"/>
                    <a:pt x="682" y="561"/>
                    <a:pt x="686" y="563"/>
                  </a:cubicBezTo>
                  <a:cubicBezTo>
                    <a:pt x="682" y="559"/>
                    <a:pt x="682" y="551"/>
                    <a:pt x="676" y="550"/>
                  </a:cubicBezTo>
                  <a:cubicBezTo>
                    <a:pt x="671" y="549"/>
                    <a:pt x="665" y="549"/>
                    <a:pt x="660" y="548"/>
                  </a:cubicBezTo>
                  <a:cubicBezTo>
                    <a:pt x="658" y="547"/>
                    <a:pt x="647" y="544"/>
                    <a:pt x="648" y="543"/>
                  </a:cubicBezTo>
                  <a:cubicBezTo>
                    <a:pt x="649" y="541"/>
                    <a:pt x="648" y="540"/>
                    <a:pt x="647" y="539"/>
                  </a:cubicBezTo>
                  <a:cubicBezTo>
                    <a:pt x="646" y="538"/>
                    <a:pt x="648" y="537"/>
                    <a:pt x="647" y="536"/>
                  </a:cubicBezTo>
                  <a:cubicBezTo>
                    <a:pt x="646" y="532"/>
                    <a:pt x="643" y="534"/>
                    <a:pt x="645" y="528"/>
                  </a:cubicBezTo>
                  <a:cubicBezTo>
                    <a:pt x="637" y="530"/>
                    <a:pt x="637" y="526"/>
                    <a:pt x="634" y="520"/>
                  </a:cubicBezTo>
                  <a:cubicBezTo>
                    <a:pt x="631" y="517"/>
                    <a:pt x="629" y="521"/>
                    <a:pt x="627" y="520"/>
                  </a:cubicBezTo>
                  <a:cubicBezTo>
                    <a:pt x="624" y="519"/>
                    <a:pt x="622" y="517"/>
                    <a:pt x="619" y="517"/>
                  </a:cubicBezTo>
                  <a:cubicBezTo>
                    <a:pt x="622" y="520"/>
                    <a:pt x="619" y="521"/>
                    <a:pt x="617" y="523"/>
                  </a:cubicBezTo>
                  <a:cubicBezTo>
                    <a:pt x="618" y="522"/>
                    <a:pt x="618" y="521"/>
                    <a:pt x="618" y="519"/>
                  </a:cubicBezTo>
                  <a:cubicBezTo>
                    <a:pt x="616" y="520"/>
                    <a:pt x="616" y="523"/>
                    <a:pt x="614" y="524"/>
                  </a:cubicBezTo>
                  <a:cubicBezTo>
                    <a:pt x="614" y="523"/>
                    <a:pt x="614" y="522"/>
                    <a:pt x="615" y="521"/>
                  </a:cubicBezTo>
                  <a:cubicBezTo>
                    <a:pt x="611" y="522"/>
                    <a:pt x="612" y="526"/>
                    <a:pt x="610" y="527"/>
                  </a:cubicBezTo>
                  <a:cubicBezTo>
                    <a:pt x="606" y="529"/>
                    <a:pt x="603" y="530"/>
                    <a:pt x="599" y="532"/>
                  </a:cubicBezTo>
                  <a:cubicBezTo>
                    <a:pt x="596" y="535"/>
                    <a:pt x="593" y="538"/>
                    <a:pt x="590" y="541"/>
                  </a:cubicBezTo>
                  <a:close/>
                  <a:moveTo>
                    <a:pt x="392" y="300"/>
                  </a:moveTo>
                  <a:cubicBezTo>
                    <a:pt x="391" y="300"/>
                    <a:pt x="390" y="299"/>
                    <a:pt x="389" y="299"/>
                  </a:cubicBezTo>
                  <a:cubicBezTo>
                    <a:pt x="390" y="299"/>
                    <a:pt x="390" y="298"/>
                    <a:pt x="391" y="297"/>
                  </a:cubicBezTo>
                  <a:cubicBezTo>
                    <a:pt x="388" y="296"/>
                    <a:pt x="385" y="301"/>
                    <a:pt x="382" y="301"/>
                  </a:cubicBezTo>
                  <a:cubicBezTo>
                    <a:pt x="377" y="302"/>
                    <a:pt x="375" y="303"/>
                    <a:pt x="370" y="301"/>
                  </a:cubicBezTo>
                  <a:cubicBezTo>
                    <a:pt x="372" y="297"/>
                    <a:pt x="377" y="296"/>
                    <a:pt x="381" y="294"/>
                  </a:cubicBezTo>
                  <a:cubicBezTo>
                    <a:pt x="374" y="292"/>
                    <a:pt x="372" y="291"/>
                    <a:pt x="366" y="294"/>
                  </a:cubicBezTo>
                  <a:cubicBezTo>
                    <a:pt x="362" y="295"/>
                    <a:pt x="358" y="297"/>
                    <a:pt x="354" y="298"/>
                  </a:cubicBezTo>
                  <a:cubicBezTo>
                    <a:pt x="349" y="299"/>
                    <a:pt x="345" y="300"/>
                    <a:pt x="340" y="301"/>
                  </a:cubicBezTo>
                  <a:cubicBezTo>
                    <a:pt x="338" y="302"/>
                    <a:pt x="328" y="303"/>
                    <a:pt x="335" y="307"/>
                  </a:cubicBezTo>
                  <a:cubicBezTo>
                    <a:pt x="336" y="307"/>
                    <a:pt x="337" y="306"/>
                    <a:pt x="337" y="306"/>
                  </a:cubicBezTo>
                  <a:cubicBezTo>
                    <a:pt x="337" y="305"/>
                    <a:pt x="337" y="305"/>
                    <a:pt x="337" y="304"/>
                  </a:cubicBezTo>
                  <a:cubicBezTo>
                    <a:pt x="339" y="303"/>
                    <a:pt x="347" y="303"/>
                    <a:pt x="350" y="304"/>
                  </a:cubicBezTo>
                  <a:cubicBezTo>
                    <a:pt x="350" y="303"/>
                    <a:pt x="350" y="303"/>
                    <a:pt x="349" y="303"/>
                  </a:cubicBezTo>
                  <a:cubicBezTo>
                    <a:pt x="354" y="302"/>
                    <a:pt x="359" y="303"/>
                    <a:pt x="363" y="305"/>
                  </a:cubicBezTo>
                  <a:cubicBezTo>
                    <a:pt x="361" y="309"/>
                    <a:pt x="355" y="306"/>
                    <a:pt x="351" y="307"/>
                  </a:cubicBezTo>
                  <a:cubicBezTo>
                    <a:pt x="353" y="308"/>
                    <a:pt x="354" y="309"/>
                    <a:pt x="355" y="311"/>
                  </a:cubicBezTo>
                  <a:cubicBezTo>
                    <a:pt x="353" y="311"/>
                    <a:pt x="352" y="312"/>
                    <a:pt x="350" y="313"/>
                  </a:cubicBezTo>
                  <a:cubicBezTo>
                    <a:pt x="353" y="317"/>
                    <a:pt x="348" y="317"/>
                    <a:pt x="346" y="318"/>
                  </a:cubicBezTo>
                  <a:cubicBezTo>
                    <a:pt x="349" y="320"/>
                    <a:pt x="353" y="319"/>
                    <a:pt x="356" y="320"/>
                  </a:cubicBezTo>
                  <a:cubicBezTo>
                    <a:pt x="358" y="321"/>
                    <a:pt x="361" y="315"/>
                    <a:pt x="363" y="314"/>
                  </a:cubicBezTo>
                  <a:cubicBezTo>
                    <a:pt x="367" y="312"/>
                    <a:pt x="373" y="313"/>
                    <a:pt x="368" y="317"/>
                  </a:cubicBezTo>
                  <a:cubicBezTo>
                    <a:pt x="366" y="318"/>
                    <a:pt x="366" y="320"/>
                    <a:pt x="365" y="320"/>
                  </a:cubicBezTo>
                  <a:cubicBezTo>
                    <a:pt x="364" y="321"/>
                    <a:pt x="362" y="321"/>
                    <a:pt x="361" y="322"/>
                  </a:cubicBezTo>
                  <a:cubicBezTo>
                    <a:pt x="366" y="326"/>
                    <a:pt x="371" y="314"/>
                    <a:pt x="377" y="316"/>
                  </a:cubicBezTo>
                  <a:cubicBezTo>
                    <a:pt x="376" y="314"/>
                    <a:pt x="375" y="312"/>
                    <a:pt x="373" y="312"/>
                  </a:cubicBezTo>
                  <a:cubicBezTo>
                    <a:pt x="378" y="307"/>
                    <a:pt x="387" y="314"/>
                    <a:pt x="390" y="309"/>
                  </a:cubicBezTo>
                  <a:cubicBezTo>
                    <a:pt x="389" y="309"/>
                    <a:pt x="388" y="309"/>
                    <a:pt x="387" y="309"/>
                  </a:cubicBezTo>
                  <a:cubicBezTo>
                    <a:pt x="387" y="305"/>
                    <a:pt x="389" y="307"/>
                    <a:pt x="390" y="305"/>
                  </a:cubicBezTo>
                  <a:cubicBezTo>
                    <a:pt x="391" y="304"/>
                    <a:pt x="391" y="302"/>
                    <a:pt x="392" y="300"/>
                  </a:cubicBezTo>
                  <a:close/>
                  <a:moveTo>
                    <a:pt x="459" y="350"/>
                  </a:moveTo>
                  <a:cubicBezTo>
                    <a:pt x="453" y="348"/>
                    <a:pt x="445" y="347"/>
                    <a:pt x="440" y="351"/>
                  </a:cubicBezTo>
                  <a:cubicBezTo>
                    <a:pt x="438" y="352"/>
                    <a:pt x="437" y="355"/>
                    <a:pt x="436" y="356"/>
                  </a:cubicBezTo>
                  <a:cubicBezTo>
                    <a:pt x="433" y="359"/>
                    <a:pt x="432" y="360"/>
                    <a:pt x="428" y="360"/>
                  </a:cubicBezTo>
                  <a:cubicBezTo>
                    <a:pt x="425" y="361"/>
                    <a:pt x="419" y="360"/>
                    <a:pt x="418" y="356"/>
                  </a:cubicBezTo>
                  <a:cubicBezTo>
                    <a:pt x="417" y="355"/>
                    <a:pt x="411" y="356"/>
                    <a:pt x="410" y="353"/>
                  </a:cubicBezTo>
                  <a:cubicBezTo>
                    <a:pt x="409" y="353"/>
                    <a:pt x="404" y="350"/>
                    <a:pt x="403" y="351"/>
                  </a:cubicBezTo>
                  <a:cubicBezTo>
                    <a:pt x="402" y="352"/>
                    <a:pt x="409" y="355"/>
                    <a:pt x="410" y="355"/>
                  </a:cubicBezTo>
                  <a:cubicBezTo>
                    <a:pt x="408" y="359"/>
                    <a:pt x="418" y="363"/>
                    <a:pt x="412" y="364"/>
                  </a:cubicBezTo>
                  <a:cubicBezTo>
                    <a:pt x="410" y="365"/>
                    <a:pt x="408" y="363"/>
                    <a:pt x="407" y="365"/>
                  </a:cubicBezTo>
                  <a:cubicBezTo>
                    <a:pt x="405" y="367"/>
                    <a:pt x="406" y="368"/>
                    <a:pt x="404" y="369"/>
                  </a:cubicBezTo>
                  <a:cubicBezTo>
                    <a:pt x="404" y="369"/>
                    <a:pt x="404" y="370"/>
                    <a:pt x="405" y="370"/>
                  </a:cubicBezTo>
                  <a:cubicBezTo>
                    <a:pt x="403" y="372"/>
                    <a:pt x="400" y="370"/>
                    <a:pt x="398" y="370"/>
                  </a:cubicBezTo>
                  <a:cubicBezTo>
                    <a:pt x="398" y="370"/>
                    <a:pt x="398" y="371"/>
                    <a:pt x="398" y="371"/>
                  </a:cubicBezTo>
                  <a:cubicBezTo>
                    <a:pt x="396" y="371"/>
                    <a:pt x="394" y="370"/>
                    <a:pt x="391" y="370"/>
                  </a:cubicBezTo>
                  <a:cubicBezTo>
                    <a:pt x="394" y="374"/>
                    <a:pt x="403" y="375"/>
                    <a:pt x="408" y="376"/>
                  </a:cubicBezTo>
                  <a:cubicBezTo>
                    <a:pt x="411" y="377"/>
                    <a:pt x="423" y="375"/>
                    <a:pt x="421" y="371"/>
                  </a:cubicBezTo>
                  <a:cubicBezTo>
                    <a:pt x="425" y="367"/>
                    <a:pt x="428" y="369"/>
                    <a:pt x="432" y="367"/>
                  </a:cubicBezTo>
                  <a:cubicBezTo>
                    <a:pt x="434" y="365"/>
                    <a:pt x="437" y="362"/>
                    <a:pt x="439" y="360"/>
                  </a:cubicBezTo>
                  <a:cubicBezTo>
                    <a:pt x="438" y="360"/>
                    <a:pt x="438" y="360"/>
                    <a:pt x="437" y="360"/>
                  </a:cubicBezTo>
                  <a:cubicBezTo>
                    <a:pt x="440" y="358"/>
                    <a:pt x="441" y="356"/>
                    <a:pt x="445" y="356"/>
                  </a:cubicBezTo>
                  <a:cubicBezTo>
                    <a:pt x="447" y="355"/>
                    <a:pt x="449" y="356"/>
                    <a:pt x="451" y="353"/>
                  </a:cubicBezTo>
                  <a:cubicBezTo>
                    <a:pt x="449" y="354"/>
                    <a:pt x="449" y="354"/>
                    <a:pt x="447" y="354"/>
                  </a:cubicBezTo>
                  <a:cubicBezTo>
                    <a:pt x="449" y="353"/>
                    <a:pt x="451" y="353"/>
                    <a:pt x="453" y="352"/>
                  </a:cubicBezTo>
                  <a:cubicBezTo>
                    <a:pt x="451" y="352"/>
                    <a:pt x="449" y="352"/>
                    <a:pt x="448" y="351"/>
                  </a:cubicBezTo>
                  <a:cubicBezTo>
                    <a:pt x="449" y="351"/>
                    <a:pt x="450" y="351"/>
                    <a:pt x="452" y="351"/>
                  </a:cubicBezTo>
                  <a:cubicBezTo>
                    <a:pt x="447" y="349"/>
                    <a:pt x="442" y="353"/>
                    <a:pt x="437" y="356"/>
                  </a:cubicBezTo>
                  <a:cubicBezTo>
                    <a:pt x="439" y="350"/>
                    <a:pt x="455" y="346"/>
                    <a:pt x="456" y="353"/>
                  </a:cubicBezTo>
                  <a:cubicBezTo>
                    <a:pt x="457" y="353"/>
                    <a:pt x="458" y="351"/>
                    <a:pt x="459" y="350"/>
                  </a:cubicBezTo>
                  <a:close/>
                  <a:moveTo>
                    <a:pt x="545" y="485"/>
                  </a:moveTo>
                  <a:cubicBezTo>
                    <a:pt x="546" y="482"/>
                    <a:pt x="545" y="483"/>
                    <a:pt x="547" y="482"/>
                  </a:cubicBezTo>
                  <a:cubicBezTo>
                    <a:pt x="547" y="483"/>
                    <a:pt x="547" y="484"/>
                    <a:pt x="547" y="484"/>
                  </a:cubicBezTo>
                  <a:cubicBezTo>
                    <a:pt x="547" y="484"/>
                    <a:pt x="547" y="484"/>
                    <a:pt x="548" y="483"/>
                  </a:cubicBezTo>
                  <a:cubicBezTo>
                    <a:pt x="550" y="484"/>
                    <a:pt x="549" y="487"/>
                    <a:pt x="549" y="490"/>
                  </a:cubicBezTo>
                  <a:cubicBezTo>
                    <a:pt x="550" y="488"/>
                    <a:pt x="551" y="487"/>
                    <a:pt x="553" y="487"/>
                  </a:cubicBezTo>
                  <a:cubicBezTo>
                    <a:pt x="554" y="488"/>
                    <a:pt x="552" y="491"/>
                    <a:pt x="551" y="493"/>
                  </a:cubicBezTo>
                  <a:cubicBezTo>
                    <a:pt x="553" y="492"/>
                    <a:pt x="553" y="492"/>
                    <a:pt x="554" y="491"/>
                  </a:cubicBezTo>
                  <a:cubicBezTo>
                    <a:pt x="551" y="493"/>
                    <a:pt x="551" y="497"/>
                    <a:pt x="552" y="501"/>
                  </a:cubicBezTo>
                  <a:cubicBezTo>
                    <a:pt x="553" y="504"/>
                    <a:pt x="555" y="500"/>
                    <a:pt x="555" y="498"/>
                  </a:cubicBezTo>
                  <a:cubicBezTo>
                    <a:pt x="555" y="499"/>
                    <a:pt x="556" y="499"/>
                    <a:pt x="557" y="499"/>
                  </a:cubicBezTo>
                  <a:cubicBezTo>
                    <a:pt x="555" y="496"/>
                    <a:pt x="558" y="493"/>
                    <a:pt x="556" y="491"/>
                  </a:cubicBezTo>
                  <a:cubicBezTo>
                    <a:pt x="554" y="489"/>
                    <a:pt x="552" y="484"/>
                    <a:pt x="551" y="482"/>
                  </a:cubicBezTo>
                  <a:cubicBezTo>
                    <a:pt x="550" y="478"/>
                    <a:pt x="542" y="461"/>
                    <a:pt x="546" y="459"/>
                  </a:cubicBezTo>
                  <a:cubicBezTo>
                    <a:pt x="545" y="459"/>
                    <a:pt x="545" y="459"/>
                    <a:pt x="545" y="459"/>
                  </a:cubicBezTo>
                  <a:cubicBezTo>
                    <a:pt x="544" y="460"/>
                    <a:pt x="543" y="460"/>
                    <a:pt x="542" y="460"/>
                  </a:cubicBezTo>
                  <a:cubicBezTo>
                    <a:pt x="542" y="458"/>
                    <a:pt x="543" y="457"/>
                    <a:pt x="545" y="457"/>
                  </a:cubicBezTo>
                  <a:cubicBezTo>
                    <a:pt x="545" y="456"/>
                    <a:pt x="544" y="455"/>
                    <a:pt x="543" y="455"/>
                  </a:cubicBezTo>
                  <a:cubicBezTo>
                    <a:pt x="541" y="460"/>
                    <a:pt x="541" y="461"/>
                    <a:pt x="544" y="464"/>
                  </a:cubicBezTo>
                  <a:cubicBezTo>
                    <a:pt x="542" y="462"/>
                    <a:pt x="536" y="460"/>
                    <a:pt x="535" y="464"/>
                  </a:cubicBezTo>
                  <a:cubicBezTo>
                    <a:pt x="533" y="472"/>
                    <a:pt x="534" y="470"/>
                    <a:pt x="540" y="472"/>
                  </a:cubicBezTo>
                  <a:cubicBezTo>
                    <a:pt x="534" y="473"/>
                    <a:pt x="541" y="480"/>
                    <a:pt x="543" y="484"/>
                  </a:cubicBezTo>
                  <a:cubicBezTo>
                    <a:pt x="544" y="484"/>
                    <a:pt x="544" y="484"/>
                    <a:pt x="545" y="485"/>
                  </a:cubicBezTo>
                  <a:close/>
                  <a:moveTo>
                    <a:pt x="18" y="383"/>
                  </a:moveTo>
                  <a:cubicBezTo>
                    <a:pt x="13" y="381"/>
                    <a:pt x="10" y="385"/>
                    <a:pt x="5" y="384"/>
                  </a:cubicBezTo>
                  <a:cubicBezTo>
                    <a:pt x="7" y="388"/>
                    <a:pt x="11" y="388"/>
                    <a:pt x="14" y="390"/>
                  </a:cubicBezTo>
                  <a:cubicBezTo>
                    <a:pt x="15" y="388"/>
                    <a:pt x="17" y="388"/>
                    <a:pt x="19" y="388"/>
                  </a:cubicBezTo>
                  <a:cubicBezTo>
                    <a:pt x="19" y="388"/>
                    <a:pt x="19" y="387"/>
                    <a:pt x="19" y="387"/>
                  </a:cubicBezTo>
                  <a:cubicBezTo>
                    <a:pt x="19" y="385"/>
                    <a:pt x="17" y="385"/>
                    <a:pt x="18" y="383"/>
                  </a:cubicBezTo>
                  <a:close/>
                  <a:moveTo>
                    <a:pt x="332" y="216"/>
                  </a:moveTo>
                  <a:cubicBezTo>
                    <a:pt x="337" y="219"/>
                    <a:pt x="341" y="220"/>
                    <a:pt x="344" y="225"/>
                  </a:cubicBezTo>
                  <a:cubicBezTo>
                    <a:pt x="350" y="231"/>
                    <a:pt x="349" y="231"/>
                    <a:pt x="357" y="227"/>
                  </a:cubicBezTo>
                  <a:cubicBezTo>
                    <a:pt x="358" y="226"/>
                    <a:pt x="359" y="226"/>
                    <a:pt x="360" y="225"/>
                  </a:cubicBezTo>
                  <a:cubicBezTo>
                    <a:pt x="361" y="224"/>
                    <a:pt x="361" y="227"/>
                    <a:pt x="362" y="226"/>
                  </a:cubicBezTo>
                  <a:cubicBezTo>
                    <a:pt x="364" y="226"/>
                    <a:pt x="367" y="224"/>
                    <a:pt x="369" y="223"/>
                  </a:cubicBezTo>
                  <a:cubicBezTo>
                    <a:pt x="371" y="213"/>
                    <a:pt x="371" y="213"/>
                    <a:pt x="371" y="213"/>
                  </a:cubicBezTo>
                  <a:cubicBezTo>
                    <a:pt x="374" y="215"/>
                    <a:pt x="378" y="212"/>
                    <a:pt x="379" y="208"/>
                  </a:cubicBezTo>
                  <a:cubicBezTo>
                    <a:pt x="380" y="205"/>
                    <a:pt x="381" y="205"/>
                    <a:pt x="384" y="204"/>
                  </a:cubicBezTo>
                  <a:cubicBezTo>
                    <a:pt x="391" y="201"/>
                    <a:pt x="400" y="199"/>
                    <a:pt x="406" y="195"/>
                  </a:cubicBezTo>
                  <a:cubicBezTo>
                    <a:pt x="409" y="192"/>
                    <a:pt x="409" y="190"/>
                    <a:pt x="405" y="187"/>
                  </a:cubicBezTo>
                  <a:cubicBezTo>
                    <a:pt x="402" y="185"/>
                    <a:pt x="400" y="183"/>
                    <a:pt x="397" y="182"/>
                  </a:cubicBezTo>
                  <a:cubicBezTo>
                    <a:pt x="391" y="179"/>
                    <a:pt x="384" y="177"/>
                    <a:pt x="379" y="183"/>
                  </a:cubicBezTo>
                  <a:cubicBezTo>
                    <a:pt x="379" y="182"/>
                    <a:pt x="379" y="181"/>
                    <a:pt x="379" y="180"/>
                  </a:cubicBezTo>
                  <a:cubicBezTo>
                    <a:pt x="372" y="182"/>
                    <a:pt x="366" y="174"/>
                    <a:pt x="360" y="174"/>
                  </a:cubicBezTo>
                  <a:cubicBezTo>
                    <a:pt x="352" y="176"/>
                    <a:pt x="344" y="177"/>
                    <a:pt x="336" y="178"/>
                  </a:cubicBezTo>
                  <a:cubicBezTo>
                    <a:pt x="338" y="180"/>
                    <a:pt x="343" y="188"/>
                    <a:pt x="342" y="189"/>
                  </a:cubicBezTo>
                  <a:cubicBezTo>
                    <a:pt x="340" y="192"/>
                    <a:pt x="333" y="198"/>
                    <a:pt x="337" y="201"/>
                  </a:cubicBezTo>
                  <a:cubicBezTo>
                    <a:pt x="330" y="202"/>
                    <a:pt x="335" y="204"/>
                    <a:pt x="333" y="207"/>
                  </a:cubicBezTo>
                  <a:cubicBezTo>
                    <a:pt x="331" y="210"/>
                    <a:pt x="327" y="213"/>
                    <a:pt x="328" y="217"/>
                  </a:cubicBezTo>
                  <a:cubicBezTo>
                    <a:pt x="329" y="217"/>
                    <a:pt x="331" y="217"/>
                    <a:pt x="332" y="216"/>
                  </a:cubicBezTo>
                  <a:close/>
                  <a:moveTo>
                    <a:pt x="362" y="152"/>
                  </a:moveTo>
                  <a:cubicBezTo>
                    <a:pt x="366" y="152"/>
                    <a:pt x="364" y="149"/>
                    <a:pt x="365" y="148"/>
                  </a:cubicBezTo>
                  <a:cubicBezTo>
                    <a:pt x="367" y="146"/>
                    <a:pt x="370" y="149"/>
                    <a:pt x="370" y="153"/>
                  </a:cubicBezTo>
                  <a:cubicBezTo>
                    <a:pt x="372" y="152"/>
                    <a:pt x="375" y="152"/>
                    <a:pt x="376" y="150"/>
                  </a:cubicBezTo>
                  <a:cubicBezTo>
                    <a:pt x="378" y="148"/>
                    <a:pt x="374" y="145"/>
                    <a:pt x="376" y="143"/>
                  </a:cubicBezTo>
                  <a:cubicBezTo>
                    <a:pt x="378" y="143"/>
                    <a:pt x="379" y="149"/>
                    <a:pt x="382" y="145"/>
                  </a:cubicBezTo>
                  <a:cubicBezTo>
                    <a:pt x="384" y="143"/>
                    <a:pt x="383" y="141"/>
                    <a:pt x="381" y="141"/>
                  </a:cubicBezTo>
                  <a:cubicBezTo>
                    <a:pt x="383" y="139"/>
                    <a:pt x="386" y="141"/>
                    <a:pt x="386" y="137"/>
                  </a:cubicBezTo>
                  <a:cubicBezTo>
                    <a:pt x="386" y="135"/>
                    <a:pt x="389" y="135"/>
                    <a:pt x="390" y="136"/>
                  </a:cubicBezTo>
                  <a:cubicBezTo>
                    <a:pt x="385" y="140"/>
                    <a:pt x="390" y="146"/>
                    <a:pt x="395" y="144"/>
                  </a:cubicBezTo>
                  <a:cubicBezTo>
                    <a:pt x="399" y="143"/>
                    <a:pt x="408" y="137"/>
                    <a:pt x="402" y="133"/>
                  </a:cubicBezTo>
                  <a:cubicBezTo>
                    <a:pt x="402" y="133"/>
                    <a:pt x="404" y="133"/>
                    <a:pt x="406" y="133"/>
                  </a:cubicBezTo>
                  <a:cubicBezTo>
                    <a:pt x="397" y="131"/>
                    <a:pt x="405" y="127"/>
                    <a:pt x="408" y="126"/>
                  </a:cubicBezTo>
                  <a:cubicBezTo>
                    <a:pt x="403" y="123"/>
                    <a:pt x="401" y="121"/>
                    <a:pt x="395" y="123"/>
                  </a:cubicBezTo>
                  <a:cubicBezTo>
                    <a:pt x="396" y="124"/>
                    <a:pt x="397" y="124"/>
                    <a:pt x="398" y="125"/>
                  </a:cubicBezTo>
                  <a:cubicBezTo>
                    <a:pt x="395" y="127"/>
                    <a:pt x="393" y="126"/>
                    <a:pt x="390" y="125"/>
                  </a:cubicBezTo>
                  <a:cubicBezTo>
                    <a:pt x="388" y="124"/>
                    <a:pt x="385" y="125"/>
                    <a:pt x="383" y="125"/>
                  </a:cubicBezTo>
                  <a:cubicBezTo>
                    <a:pt x="378" y="126"/>
                    <a:pt x="376" y="128"/>
                    <a:pt x="372" y="132"/>
                  </a:cubicBezTo>
                  <a:cubicBezTo>
                    <a:pt x="369" y="134"/>
                    <a:pt x="363" y="141"/>
                    <a:pt x="359" y="142"/>
                  </a:cubicBezTo>
                  <a:cubicBezTo>
                    <a:pt x="353" y="143"/>
                    <a:pt x="349" y="144"/>
                    <a:pt x="354" y="151"/>
                  </a:cubicBezTo>
                  <a:cubicBezTo>
                    <a:pt x="357" y="151"/>
                    <a:pt x="359" y="151"/>
                    <a:pt x="362" y="152"/>
                  </a:cubicBezTo>
                  <a:close/>
                  <a:moveTo>
                    <a:pt x="422" y="117"/>
                  </a:moveTo>
                  <a:cubicBezTo>
                    <a:pt x="417" y="112"/>
                    <a:pt x="417" y="112"/>
                    <a:pt x="411" y="114"/>
                  </a:cubicBezTo>
                  <a:cubicBezTo>
                    <a:pt x="413" y="116"/>
                    <a:pt x="415" y="117"/>
                    <a:pt x="418" y="119"/>
                  </a:cubicBezTo>
                  <a:cubicBezTo>
                    <a:pt x="419" y="118"/>
                    <a:pt x="421" y="118"/>
                    <a:pt x="422" y="117"/>
                  </a:cubicBezTo>
                  <a:close/>
                  <a:moveTo>
                    <a:pt x="115" y="411"/>
                  </a:moveTo>
                  <a:cubicBezTo>
                    <a:pt x="118" y="413"/>
                    <a:pt x="121" y="410"/>
                    <a:pt x="122" y="409"/>
                  </a:cubicBezTo>
                  <a:cubicBezTo>
                    <a:pt x="123" y="409"/>
                    <a:pt x="123" y="409"/>
                    <a:pt x="124" y="410"/>
                  </a:cubicBezTo>
                  <a:cubicBezTo>
                    <a:pt x="124" y="409"/>
                    <a:pt x="124" y="409"/>
                    <a:pt x="125" y="408"/>
                  </a:cubicBezTo>
                  <a:cubicBezTo>
                    <a:pt x="123" y="407"/>
                    <a:pt x="121" y="407"/>
                    <a:pt x="120" y="406"/>
                  </a:cubicBezTo>
                  <a:cubicBezTo>
                    <a:pt x="118" y="407"/>
                    <a:pt x="116" y="409"/>
                    <a:pt x="115" y="411"/>
                  </a:cubicBezTo>
                  <a:close/>
                  <a:moveTo>
                    <a:pt x="282" y="461"/>
                  </a:moveTo>
                  <a:cubicBezTo>
                    <a:pt x="282" y="457"/>
                    <a:pt x="271" y="458"/>
                    <a:pt x="271" y="459"/>
                  </a:cubicBezTo>
                  <a:cubicBezTo>
                    <a:pt x="271" y="465"/>
                    <a:pt x="283" y="486"/>
                    <a:pt x="287" y="481"/>
                  </a:cubicBezTo>
                  <a:cubicBezTo>
                    <a:pt x="286" y="480"/>
                    <a:pt x="285" y="479"/>
                    <a:pt x="283" y="477"/>
                  </a:cubicBezTo>
                  <a:cubicBezTo>
                    <a:pt x="282" y="472"/>
                    <a:pt x="281" y="467"/>
                    <a:pt x="282" y="461"/>
                  </a:cubicBezTo>
                  <a:close/>
                  <a:moveTo>
                    <a:pt x="110" y="417"/>
                  </a:moveTo>
                  <a:cubicBezTo>
                    <a:pt x="103" y="413"/>
                    <a:pt x="102" y="428"/>
                    <a:pt x="109" y="427"/>
                  </a:cubicBezTo>
                  <a:cubicBezTo>
                    <a:pt x="111" y="427"/>
                    <a:pt x="113" y="423"/>
                    <a:pt x="115" y="423"/>
                  </a:cubicBezTo>
                  <a:cubicBezTo>
                    <a:pt x="118" y="423"/>
                    <a:pt x="120" y="421"/>
                    <a:pt x="119" y="418"/>
                  </a:cubicBezTo>
                  <a:cubicBezTo>
                    <a:pt x="121" y="419"/>
                    <a:pt x="123" y="419"/>
                    <a:pt x="123" y="417"/>
                  </a:cubicBezTo>
                  <a:cubicBezTo>
                    <a:pt x="123" y="417"/>
                    <a:pt x="122" y="416"/>
                    <a:pt x="121" y="416"/>
                  </a:cubicBezTo>
                  <a:cubicBezTo>
                    <a:pt x="123" y="412"/>
                    <a:pt x="109" y="411"/>
                    <a:pt x="110" y="417"/>
                  </a:cubicBezTo>
                  <a:close/>
                  <a:moveTo>
                    <a:pt x="343" y="516"/>
                  </a:moveTo>
                  <a:cubicBezTo>
                    <a:pt x="342" y="514"/>
                    <a:pt x="339" y="514"/>
                    <a:pt x="338" y="513"/>
                  </a:cubicBezTo>
                  <a:cubicBezTo>
                    <a:pt x="335" y="512"/>
                    <a:pt x="335" y="511"/>
                    <a:pt x="333" y="508"/>
                  </a:cubicBezTo>
                  <a:cubicBezTo>
                    <a:pt x="329" y="501"/>
                    <a:pt x="328" y="503"/>
                    <a:pt x="321" y="500"/>
                  </a:cubicBezTo>
                  <a:cubicBezTo>
                    <a:pt x="315" y="498"/>
                    <a:pt x="313" y="496"/>
                    <a:pt x="307" y="497"/>
                  </a:cubicBezTo>
                  <a:cubicBezTo>
                    <a:pt x="317" y="509"/>
                    <a:pt x="327" y="516"/>
                    <a:pt x="340" y="523"/>
                  </a:cubicBezTo>
                  <a:cubicBezTo>
                    <a:pt x="348" y="526"/>
                    <a:pt x="347" y="523"/>
                    <a:pt x="343" y="516"/>
                  </a:cubicBezTo>
                  <a:close/>
                  <a:moveTo>
                    <a:pt x="1691" y="1085"/>
                  </a:moveTo>
                  <a:cubicBezTo>
                    <a:pt x="1689" y="1083"/>
                    <a:pt x="1683" y="1073"/>
                    <a:pt x="1682" y="1082"/>
                  </a:cubicBezTo>
                  <a:cubicBezTo>
                    <a:pt x="1682" y="1090"/>
                    <a:pt x="1680" y="1090"/>
                    <a:pt x="1675" y="1095"/>
                  </a:cubicBezTo>
                  <a:cubicBezTo>
                    <a:pt x="1671" y="1100"/>
                    <a:pt x="1669" y="1104"/>
                    <a:pt x="1664" y="1106"/>
                  </a:cubicBezTo>
                  <a:cubicBezTo>
                    <a:pt x="1659" y="1109"/>
                    <a:pt x="1655" y="1111"/>
                    <a:pt x="1649" y="1112"/>
                  </a:cubicBezTo>
                  <a:cubicBezTo>
                    <a:pt x="1647" y="1113"/>
                    <a:pt x="1644" y="1123"/>
                    <a:pt x="1645" y="1125"/>
                  </a:cubicBezTo>
                  <a:cubicBezTo>
                    <a:pt x="1646" y="1130"/>
                    <a:pt x="1649" y="1138"/>
                    <a:pt x="1649" y="1143"/>
                  </a:cubicBezTo>
                  <a:cubicBezTo>
                    <a:pt x="1648" y="1148"/>
                    <a:pt x="1642" y="1153"/>
                    <a:pt x="1641" y="1158"/>
                  </a:cubicBezTo>
                  <a:cubicBezTo>
                    <a:pt x="1639" y="1164"/>
                    <a:pt x="1640" y="1169"/>
                    <a:pt x="1642" y="1175"/>
                  </a:cubicBezTo>
                  <a:cubicBezTo>
                    <a:pt x="1643" y="1180"/>
                    <a:pt x="1644" y="1186"/>
                    <a:pt x="1645" y="1191"/>
                  </a:cubicBezTo>
                  <a:cubicBezTo>
                    <a:pt x="1645" y="1193"/>
                    <a:pt x="1654" y="1197"/>
                    <a:pt x="1656" y="1196"/>
                  </a:cubicBezTo>
                  <a:cubicBezTo>
                    <a:pt x="1658" y="1195"/>
                    <a:pt x="1668" y="1192"/>
                    <a:pt x="1668" y="1192"/>
                  </a:cubicBezTo>
                  <a:cubicBezTo>
                    <a:pt x="1669" y="1188"/>
                    <a:pt x="1670" y="1183"/>
                    <a:pt x="1672" y="1179"/>
                  </a:cubicBezTo>
                  <a:cubicBezTo>
                    <a:pt x="1676" y="1164"/>
                    <a:pt x="1681" y="1148"/>
                    <a:pt x="1686" y="1133"/>
                  </a:cubicBezTo>
                  <a:cubicBezTo>
                    <a:pt x="1689" y="1122"/>
                    <a:pt x="1689" y="1117"/>
                    <a:pt x="1689" y="1106"/>
                  </a:cubicBezTo>
                  <a:cubicBezTo>
                    <a:pt x="1690" y="1108"/>
                    <a:pt x="1691" y="1109"/>
                    <a:pt x="1693" y="1110"/>
                  </a:cubicBezTo>
                  <a:cubicBezTo>
                    <a:pt x="1696" y="1102"/>
                    <a:pt x="1693" y="1095"/>
                    <a:pt x="1691" y="1086"/>
                  </a:cubicBezTo>
                  <a:lnTo>
                    <a:pt x="1691" y="1085"/>
                  </a:lnTo>
                  <a:close/>
                  <a:moveTo>
                    <a:pt x="2234" y="832"/>
                  </a:moveTo>
                  <a:cubicBezTo>
                    <a:pt x="2232" y="835"/>
                    <a:pt x="2234" y="840"/>
                    <a:pt x="2235" y="844"/>
                  </a:cubicBezTo>
                  <a:cubicBezTo>
                    <a:pt x="2235" y="847"/>
                    <a:pt x="2239" y="847"/>
                    <a:pt x="2241" y="848"/>
                  </a:cubicBezTo>
                  <a:cubicBezTo>
                    <a:pt x="2237" y="851"/>
                    <a:pt x="2240" y="855"/>
                    <a:pt x="2244" y="856"/>
                  </a:cubicBezTo>
                  <a:cubicBezTo>
                    <a:pt x="2247" y="856"/>
                    <a:pt x="2246" y="853"/>
                    <a:pt x="2250" y="856"/>
                  </a:cubicBezTo>
                  <a:cubicBezTo>
                    <a:pt x="2252" y="857"/>
                    <a:pt x="2253" y="859"/>
                    <a:pt x="2254" y="860"/>
                  </a:cubicBezTo>
                  <a:cubicBezTo>
                    <a:pt x="2255" y="858"/>
                    <a:pt x="2255" y="856"/>
                    <a:pt x="2255" y="854"/>
                  </a:cubicBezTo>
                  <a:cubicBezTo>
                    <a:pt x="2259" y="856"/>
                    <a:pt x="2260" y="855"/>
                    <a:pt x="2260" y="860"/>
                  </a:cubicBezTo>
                  <a:cubicBezTo>
                    <a:pt x="2260" y="862"/>
                    <a:pt x="2265" y="864"/>
                    <a:pt x="2267" y="865"/>
                  </a:cubicBezTo>
                  <a:cubicBezTo>
                    <a:pt x="2269" y="859"/>
                    <a:pt x="2264" y="861"/>
                    <a:pt x="2264" y="856"/>
                  </a:cubicBezTo>
                  <a:cubicBezTo>
                    <a:pt x="2268" y="858"/>
                    <a:pt x="2270" y="856"/>
                    <a:pt x="2267" y="853"/>
                  </a:cubicBezTo>
                  <a:cubicBezTo>
                    <a:pt x="2265" y="851"/>
                    <a:pt x="2265" y="854"/>
                    <a:pt x="2264" y="854"/>
                  </a:cubicBezTo>
                  <a:cubicBezTo>
                    <a:pt x="2262" y="854"/>
                    <a:pt x="2261" y="852"/>
                    <a:pt x="2259" y="851"/>
                  </a:cubicBezTo>
                  <a:cubicBezTo>
                    <a:pt x="2258" y="850"/>
                    <a:pt x="2257" y="850"/>
                    <a:pt x="2255" y="850"/>
                  </a:cubicBezTo>
                  <a:cubicBezTo>
                    <a:pt x="2253" y="849"/>
                    <a:pt x="2252" y="852"/>
                    <a:pt x="2251" y="852"/>
                  </a:cubicBezTo>
                  <a:cubicBezTo>
                    <a:pt x="2247" y="852"/>
                    <a:pt x="2249" y="848"/>
                    <a:pt x="2247" y="845"/>
                  </a:cubicBezTo>
                  <a:cubicBezTo>
                    <a:pt x="2244" y="839"/>
                    <a:pt x="2248" y="841"/>
                    <a:pt x="2248" y="836"/>
                  </a:cubicBezTo>
                  <a:cubicBezTo>
                    <a:pt x="2248" y="834"/>
                    <a:pt x="2250" y="836"/>
                    <a:pt x="2251" y="835"/>
                  </a:cubicBezTo>
                  <a:cubicBezTo>
                    <a:pt x="2252" y="834"/>
                    <a:pt x="2252" y="832"/>
                    <a:pt x="2253" y="830"/>
                  </a:cubicBezTo>
                  <a:cubicBezTo>
                    <a:pt x="2254" y="824"/>
                    <a:pt x="2252" y="827"/>
                    <a:pt x="2251" y="821"/>
                  </a:cubicBezTo>
                  <a:cubicBezTo>
                    <a:pt x="2251" y="818"/>
                    <a:pt x="2254" y="817"/>
                    <a:pt x="2252" y="813"/>
                  </a:cubicBezTo>
                  <a:cubicBezTo>
                    <a:pt x="2246" y="816"/>
                    <a:pt x="2249" y="813"/>
                    <a:pt x="2244" y="812"/>
                  </a:cubicBezTo>
                  <a:cubicBezTo>
                    <a:pt x="2242" y="812"/>
                    <a:pt x="2239" y="813"/>
                    <a:pt x="2238" y="815"/>
                  </a:cubicBezTo>
                  <a:cubicBezTo>
                    <a:pt x="2238" y="819"/>
                    <a:pt x="2237" y="824"/>
                    <a:pt x="2236" y="829"/>
                  </a:cubicBezTo>
                  <a:cubicBezTo>
                    <a:pt x="2236" y="831"/>
                    <a:pt x="2238" y="832"/>
                    <a:pt x="2237" y="835"/>
                  </a:cubicBezTo>
                  <a:cubicBezTo>
                    <a:pt x="2236" y="834"/>
                    <a:pt x="2235" y="833"/>
                    <a:pt x="2234" y="832"/>
                  </a:cubicBezTo>
                  <a:close/>
                  <a:moveTo>
                    <a:pt x="2247" y="766"/>
                  </a:moveTo>
                  <a:cubicBezTo>
                    <a:pt x="2248" y="761"/>
                    <a:pt x="2253" y="750"/>
                    <a:pt x="2245" y="754"/>
                  </a:cubicBezTo>
                  <a:cubicBezTo>
                    <a:pt x="2240" y="756"/>
                    <a:pt x="2236" y="762"/>
                    <a:pt x="2235" y="768"/>
                  </a:cubicBezTo>
                  <a:cubicBezTo>
                    <a:pt x="2234" y="774"/>
                    <a:pt x="2238" y="778"/>
                    <a:pt x="2241" y="782"/>
                  </a:cubicBezTo>
                  <a:cubicBezTo>
                    <a:pt x="2244" y="776"/>
                    <a:pt x="2246" y="772"/>
                    <a:pt x="2247" y="766"/>
                  </a:cubicBezTo>
                  <a:close/>
                  <a:moveTo>
                    <a:pt x="2229" y="874"/>
                  </a:moveTo>
                  <a:cubicBezTo>
                    <a:pt x="2228" y="881"/>
                    <a:pt x="2227" y="884"/>
                    <a:pt x="2223" y="888"/>
                  </a:cubicBezTo>
                  <a:cubicBezTo>
                    <a:pt x="2218" y="893"/>
                    <a:pt x="2216" y="896"/>
                    <a:pt x="2213" y="902"/>
                  </a:cubicBezTo>
                  <a:cubicBezTo>
                    <a:pt x="2219" y="898"/>
                    <a:pt x="2224" y="897"/>
                    <a:pt x="2226" y="889"/>
                  </a:cubicBezTo>
                  <a:cubicBezTo>
                    <a:pt x="2226" y="887"/>
                    <a:pt x="2231" y="885"/>
                    <a:pt x="2232" y="883"/>
                  </a:cubicBezTo>
                  <a:cubicBezTo>
                    <a:pt x="2233" y="883"/>
                    <a:pt x="2231" y="878"/>
                    <a:pt x="2232" y="876"/>
                  </a:cubicBezTo>
                  <a:cubicBezTo>
                    <a:pt x="2231" y="876"/>
                    <a:pt x="2230" y="875"/>
                    <a:pt x="2229" y="874"/>
                  </a:cubicBezTo>
                  <a:close/>
                  <a:moveTo>
                    <a:pt x="2281" y="894"/>
                  </a:moveTo>
                  <a:cubicBezTo>
                    <a:pt x="2280" y="891"/>
                    <a:pt x="2279" y="889"/>
                    <a:pt x="2277" y="889"/>
                  </a:cubicBezTo>
                  <a:cubicBezTo>
                    <a:pt x="2277" y="891"/>
                    <a:pt x="2277" y="894"/>
                    <a:pt x="2278" y="896"/>
                  </a:cubicBezTo>
                  <a:cubicBezTo>
                    <a:pt x="2275" y="895"/>
                    <a:pt x="2276" y="895"/>
                    <a:pt x="2274" y="897"/>
                  </a:cubicBezTo>
                  <a:cubicBezTo>
                    <a:pt x="2272" y="895"/>
                    <a:pt x="2271" y="897"/>
                    <a:pt x="2271" y="900"/>
                  </a:cubicBezTo>
                  <a:cubicBezTo>
                    <a:pt x="2268" y="898"/>
                    <a:pt x="2266" y="903"/>
                    <a:pt x="2263" y="905"/>
                  </a:cubicBezTo>
                  <a:cubicBezTo>
                    <a:pt x="2265" y="902"/>
                    <a:pt x="2265" y="898"/>
                    <a:pt x="2261" y="898"/>
                  </a:cubicBezTo>
                  <a:cubicBezTo>
                    <a:pt x="2258" y="898"/>
                    <a:pt x="2259" y="903"/>
                    <a:pt x="2257" y="904"/>
                  </a:cubicBezTo>
                  <a:cubicBezTo>
                    <a:pt x="2253" y="905"/>
                    <a:pt x="2247" y="909"/>
                    <a:pt x="2250" y="914"/>
                  </a:cubicBezTo>
                  <a:cubicBezTo>
                    <a:pt x="2252" y="913"/>
                    <a:pt x="2256" y="902"/>
                    <a:pt x="2257" y="910"/>
                  </a:cubicBezTo>
                  <a:cubicBezTo>
                    <a:pt x="2258" y="908"/>
                    <a:pt x="2258" y="909"/>
                    <a:pt x="2259" y="907"/>
                  </a:cubicBezTo>
                  <a:cubicBezTo>
                    <a:pt x="2259" y="910"/>
                    <a:pt x="2259" y="909"/>
                    <a:pt x="2261" y="910"/>
                  </a:cubicBezTo>
                  <a:cubicBezTo>
                    <a:pt x="2261" y="909"/>
                    <a:pt x="2261" y="908"/>
                    <a:pt x="2261" y="907"/>
                  </a:cubicBezTo>
                  <a:cubicBezTo>
                    <a:pt x="2269" y="906"/>
                    <a:pt x="2264" y="914"/>
                    <a:pt x="2265" y="918"/>
                  </a:cubicBezTo>
                  <a:cubicBezTo>
                    <a:pt x="2266" y="921"/>
                    <a:pt x="2273" y="926"/>
                    <a:pt x="2275" y="921"/>
                  </a:cubicBezTo>
                  <a:cubicBezTo>
                    <a:pt x="2275" y="921"/>
                    <a:pt x="2275" y="921"/>
                    <a:pt x="2275" y="921"/>
                  </a:cubicBezTo>
                  <a:cubicBezTo>
                    <a:pt x="2273" y="927"/>
                    <a:pt x="2279" y="925"/>
                    <a:pt x="2278" y="920"/>
                  </a:cubicBezTo>
                  <a:cubicBezTo>
                    <a:pt x="2277" y="916"/>
                    <a:pt x="2275" y="913"/>
                    <a:pt x="2280" y="910"/>
                  </a:cubicBezTo>
                  <a:cubicBezTo>
                    <a:pt x="2282" y="913"/>
                    <a:pt x="2280" y="916"/>
                    <a:pt x="2282" y="919"/>
                  </a:cubicBezTo>
                  <a:cubicBezTo>
                    <a:pt x="2282" y="918"/>
                    <a:pt x="2282" y="916"/>
                    <a:pt x="2283" y="914"/>
                  </a:cubicBezTo>
                  <a:cubicBezTo>
                    <a:pt x="2283" y="914"/>
                    <a:pt x="2283" y="914"/>
                    <a:pt x="2284" y="915"/>
                  </a:cubicBezTo>
                  <a:cubicBezTo>
                    <a:pt x="2284" y="912"/>
                    <a:pt x="2287" y="903"/>
                    <a:pt x="2284" y="903"/>
                  </a:cubicBezTo>
                  <a:cubicBezTo>
                    <a:pt x="2284" y="902"/>
                    <a:pt x="2284" y="901"/>
                    <a:pt x="2284" y="900"/>
                  </a:cubicBezTo>
                  <a:cubicBezTo>
                    <a:pt x="2283" y="900"/>
                    <a:pt x="2283" y="900"/>
                    <a:pt x="2282" y="900"/>
                  </a:cubicBezTo>
                  <a:cubicBezTo>
                    <a:pt x="2282" y="899"/>
                    <a:pt x="2283" y="898"/>
                    <a:pt x="2284" y="898"/>
                  </a:cubicBezTo>
                  <a:cubicBezTo>
                    <a:pt x="2284" y="896"/>
                    <a:pt x="2283" y="893"/>
                    <a:pt x="2281" y="894"/>
                  </a:cubicBezTo>
                  <a:close/>
                  <a:moveTo>
                    <a:pt x="2240" y="1058"/>
                  </a:moveTo>
                  <a:cubicBezTo>
                    <a:pt x="2238" y="1054"/>
                    <a:pt x="2226" y="1050"/>
                    <a:pt x="2227" y="1056"/>
                  </a:cubicBezTo>
                  <a:cubicBezTo>
                    <a:pt x="2231" y="1058"/>
                    <a:pt x="2243" y="1065"/>
                    <a:pt x="2240" y="1058"/>
                  </a:cubicBezTo>
                  <a:close/>
                  <a:moveTo>
                    <a:pt x="2214" y="1047"/>
                  </a:moveTo>
                  <a:cubicBezTo>
                    <a:pt x="2213" y="1045"/>
                    <a:pt x="2209" y="1043"/>
                    <a:pt x="2207" y="1043"/>
                  </a:cubicBezTo>
                  <a:cubicBezTo>
                    <a:pt x="2204" y="1043"/>
                    <a:pt x="2204" y="1045"/>
                    <a:pt x="2202" y="1049"/>
                  </a:cubicBezTo>
                  <a:cubicBezTo>
                    <a:pt x="2210" y="1051"/>
                    <a:pt x="2215" y="1051"/>
                    <a:pt x="2223" y="1049"/>
                  </a:cubicBezTo>
                  <a:cubicBezTo>
                    <a:pt x="2234" y="1047"/>
                    <a:pt x="2222" y="1041"/>
                    <a:pt x="2217" y="1043"/>
                  </a:cubicBezTo>
                  <a:cubicBezTo>
                    <a:pt x="2218" y="1045"/>
                    <a:pt x="2217" y="1047"/>
                    <a:pt x="2214" y="1047"/>
                  </a:cubicBezTo>
                  <a:close/>
                  <a:moveTo>
                    <a:pt x="2247" y="1050"/>
                  </a:moveTo>
                  <a:cubicBezTo>
                    <a:pt x="2249" y="1050"/>
                    <a:pt x="2249" y="1048"/>
                    <a:pt x="2251" y="1048"/>
                  </a:cubicBezTo>
                  <a:cubicBezTo>
                    <a:pt x="2254" y="1049"/>
                    <a:pt x="2256" y="1046"/>
                    <a:pt x="2258" y="1046"/>
                  </a:cubicBezTo>
                  <a:cubicBezTo>
                    <a:pt x="2263" y="1045"/>
                    <a:pt x="2271" y="1048"/>
                    <a:pt x="2275" y="1044"/>
                  </a:cubicBezTo>
                  <a:cubicBezTo>
                    <a:pt x="2269" y="1042"/>
                    <a:pt x="2266" y="1044"/>
                    <a:pt x="2260" y="1043"/>
                  </a:cubicBezTo>
                  <a:cubicBezTo>
                    <a:pt x="2257" y="1043"/>
                    <a:pt x="2256" y="1044"/>
                    <a:pt x="2254" y="1046"/>
                  </a:cubicBezTo>
                  <a:cubicBezTo>
                    <a:pt x="2252" y="1047"/>
                    <a:pt x="2250" y="1044"/>
                    <a:pt x="2248" y="1045"/>
                  </a:cubicBezTo>
                  <a:cubicBezTo>
                    <a:pt x="2245" y="1048"/>
                    <a:pt x="2237" y="1041"/>
                    <a:pt x="2234" y="1045"/>
                  </a:cubicBezTo>
                  <a:cubicBezTo>
                    <a:pt x="2230" y="1050"/>
                    <a:pt x="2241" y="1048"/>
                    <a:pt x="2242" y="1050"/>
                  </a:cubicBezTo>
                  <a:cubicBezTo>
                    <a:pt x="2245" y="1048"/>
                    <a:pt x="2245" y="1050"/>
                    <a:pt x="2247" y="1050"/>
                  </a:cubicBezTo>
                  <a:close/>
                  <a:moveTo>
                    <a:pt x="2252" y="1019"/>
                  </a:moveTo>
                  <a:cubicBezTo>
                    <a:pt x="2254" y="1020"/>
                    <a:pt x="2255" y="1021"/>
                    <a:pt x="2257" y="1023"/>
                  </a:cubicBezTo>
                  <a:cubicBezTo>
                    <a:pt x="2258" y="1020"/>
                    <a:pt x="2260" y="1019"/>
                    <a:pt x="2258" y="1017"/>
                  </a:cubicBezTo>
                  <a:cubicBezTo>
                    <a:pt x="2257" y="1015"/>
                    <a:pt x="2258" y="1013"/>
                    <a:pt x="2260" y="1014"/>
                  </a:cubicBezTo>
                  <a:cubicBezTo>
                    <a:pt x="2259" y="1010"/>
                    <a:pt x="2256" y="1011"/>
                    <a:pt x="2256" y="1015"/>
                  </a:cubicBezTo>
                  <a:cubicBezTo>
                    <a:pt x="2254" y="1009"/>
                    <a:pt x="2252" y="1017"/>
                    <a:pt x="2252" y="1019"/>
                  </a:cubicBezTo>
                  <a:close/>
                  <a:moveTo>
                    <a:pt x="2149" y="968"/>
                  </a:moveTo>
                  <a:cubicBezTo>
                    <a:pt x="2148" y="970"/>
                    <a:pt x="2151" y="971"/>
                    <a:pt x="2151" y="973"/>
                  </a:cubicBezTo>
                  <a:cubicBezTo>
                    <a:pt x="2151" y="974"/>
                    <a:pt x="2150" y="974"/>
                    <a:pt x="2150" y="976"/>
                  </a:cubicBezTo>
                  <a:cubicBezTo>
                    <a:pt x="2150" y="977"/>
                    <a:pt x="2151" y="979"/>
                    <a:pt x="2151" y="980"/>
                  </a:cubicBezTo>
                  <a:cubicBezTo>
                    <a:pt x="2152" y="982"/>
                    <a:pt x="2153" y="980"/>
                    <a:pt x="2152" y="984"/>
                  </a:cubicBezTo>
                  <a:cubicBezTo>
                    <a:pt x="2155" y="982"/>
                    <a:pt x="2154" y="984"/>
                    <a:pt x="2155" y="981"/>
                  </a:cubicBezTo>
                  <a:cubicBezTo>
                    <a:pt x="2159" y="985"/>
                    <a:pt x="2158" y="992"/>
                    <a:pt x="2159" y="997"/>
                  </a:cubicBezTo>
                  <a:cubicBezTo>
                    <a:pt x="2159" y="1002"/>
                    <a:pt x="2168" y="998"/>
                    <a:pt x="2170" y="997"/>
                  </a:cubicBezTo>
                  <a:cubicBezTo>
                    <a:pt x="2171" y="999"/>
                    <a:pt x="2171" y="1001"/>
                    <a:pt x="2171" y="1003"/>
                  </a:cubicBezTo>
                  <a:cubicBezTo>
                    <a:pt x="2178" y="1000"/>
                    <a:pt x="2179" y="998"/>
                    <a:pt x="2186" y="1002"/>
                  </a:cubicBezTo>
                  <a:cubicBezTo>
                    <a:pt x="2187" y="1003"/>
                    <a:pt x="2189" y="1002"/>
                    <a:pt x="2191" y="1002"/>
                  </a:cubicBezTo>
                  <a:cubicBezTo>
                    <a:pt x="2192" y="1003"/>
                    <a:pt x="2193" y="1007"/>
                    <a:pt x="2193" y="1009"/>
                  </a:cubicBezTo>
                  <a:cubicBezTo>
                    <a:pt x="2197" y="1007"/>
                    <a:pt x="2200" y="1005"/>
                    <a:pt x="2204" y="1003"/>
                  </a:cubicBezTo>
                  <a:cubicBezTo>
                    <a:pt x="2203" y="1006"/>
                    <a:pt x="2203" y="1008"/>
                    <a:pt x="2206" y="1008"/>
                  </a:cubicBezTo>
                  <a:cubicBezTo>
                    <a:pt x="2206" y="1002"/>
                    <a:pt x="2206" y="997"/>
                    <a:pt x="2206" y="992"/>
                  </a:cubicBezTo>
                  <a:cubicBezTo>
                    <a:pt x="2206" y="987"/>
                    <a:pt x="2207" y="987"/>
                    <a:pt x="2211" y="984"/>
                  </a:cubicBezTo>
                  <a:cubicBezTo>
                    <a:pt x="2216" y="980"/>
                    <a:pt x="2216" y="980"/>
                    <a:pt x="2215" y="973"/>
                  </a:cubicBezTo>
                  <a:cubicBezTo>
                    <a:pt x="2215" y="970"/>
                    <a:pt x="2217" y="965"/>
                    <a:pt x="2220" y="965"/>
                  </a:cubicBezTo>
                  <a:cubicBezTo>
                    <a:pt x="2226" y="966"/>
                    <a:pt x="2228" y="965"/>
                    <a:pt x="2223" y="961"/>
                  </a:cubicBezTo>
                  <a:cubicBezTo>
                    <a:pt x="2222" y="960"/>
                    <a:pt x="2219" y="958"/>
                    <a:pt x="2218" y="956"/>
                  </a:cubicBezTo>
                  <a:cubicBezTo>
                    <a:pt x="2218" y="955"/>
                    <a:pt x="2219" y="953"/>
                    <a:pt x="2219" y="952"/>
                  </a:cubicBezTo>
                  <a:cubicBezTo>
                    <a:pt x="2217" y="946"/>
                    <a:pt x="2214" y="946"/>
                    <a:pt x="2215" y="939"/>
                  </a:cubicBezTo>
                  <a:cubicBezTo>
                    <a:pt x="2215" y="936"/>
                    <a:pt x="2222" y="936"/>
                    <a:pt x="2224" y="935"/>
                  </a:cubicBezTo>
                  <a:cubicBezTo>
                    <a:pt x="2223" y="934"/>
                    <a:pt x="2222" y="932"/>
                    <a:pt x="2221" y="931"/>
                  </a:cubicBezTo>
                  <a:cubicBezTo>
                    <a:pt x="2223" y="930"/>
                    <a:pt x="2226" y="929"/>
                    <a:pt x="2229" y="928"/>
                  </a:cubicBezTo>
                  <a:cubicBezTo>
                    <a:pt x="2228" y="926"/>
                    <a:pt x="2226" y="926"/>
                    <a:pt x="2224" y="926"/>
                  </a:cubicBezTo>
                  <a:cubicBezTo>
                    <a:pt x="2222" y="925"/>
                    <a:pt x="2221" y="922"/>
                    <a:pt x="2220" y="921"/>
                  </a:cubicBezTo>
                  <a:cubicBezTo>
                    <a:pt x="2218" y="919"/>
                    <a:pt x="2212" y="913"/>
                    <a:pt x="2210" y="913"/>
                  </a:cubicBezTo>
                  <a:cubicBezTo>
                    <a:pt x="2208" y="914"/>
                    <a:pt x="2202" y="922"/>
                    <a:pt x="2201" y="924"/>
                  </a:cubicBezTo>
                  <a:cubicBezTo>
                    <a:pt x="2198" y="928"/>
                    <a:pt x="2200" y="931"/>
                    <a:pt x="2196" y="932"/>
                  </a:cubicBezTo>
                  <a:cubicBezTo>
                    <a:pt x="2190" y="933"/>
                    <a:pt x="2189" y="933"/>
                    <a:pt x="2186" y="938"/>
                  </a:cubicBezTo>
                  <a:cubicBezTo>
                    <a:pt x="2184" y="942"/>
                    <a:pt x="2182" y="946"/>
                    <a:pt x="2178" y="947"/>
                  </a:cubicBezTo>
                  <a:cubicBezTo>
                    <a:pt x="2174" y="948"/>
                    <a:pt x="2170" y="948"/>
                    <a:pt x="2168" y="952"/>
                  </a:cubicBezTo>
                  <a:cubicBezTo>
                    <a:pt x="2165" y="958"/>
                    <a:pt x="2164" y="958"/>
                    <a:pt x="2168" y="962"/>
                  </a:cubicBezTo>
                  <a:cubicBezTo>
                    <a:pt x="2164" y="961"/>
                    <a:pt x="2156" y="961"/>
                    <a:pt x="2155" y="955"/>
                  </a:cubicBezTo>
                  <a:cubicBezTo>
                    <a:pt x="2153" y="956"/>
                    <a:pt x="2152" y="958"/>
                    <a:pt x="2150" y="959"/>
                  </a:cubicBezTo>
                  <a:cubicBezTo>
                    <a:pt x="2150" y="962"/>
                    <a:pt x="2149" y="965"/>
                    <a:pt x="2149" y="968"/>
                  </a:cubicBezTo>
                  <a:close/>
                  <a:moveTo>
                    <a:pt x="2270" y="1059"/>
                  </a:moveTo>
                  <a:cubicBezTo>
                    <a:pt x="2272" y="1057"/>
                    <a:pt x="2273" y="1055"/>
                    <a:pt x="2275" y="1054"/>
                  </a:cubicBezTo>
                  <a:cubicBezTo>
                    <a:pt x="2279" y="1052"/>
                    <a:pt x="2289" y="1049"/>
                    <a:pt x="2290" y="1045"/>
                  </a:cubicBezTo>
                  <a:cubicBezTo>
                    <a:pt x="2287" y="1045"/>
                    <a:pt x="2283" y="1045"/>
                    <a:pt x="2280" y="1046"/>
                  </a:cubicBezTo>
                  <a:cubicBezTo>
                    <a:pt x="2278" y="1046"/>
                    <a:pt x="2276" y="1046"/>
                    <a:pt x="2275" y="1047"/>
                  </a:cubicBezTo>
                  <a:cubicBezTo>
                    <a:pt x="2274" y="1047"/>
                    <a:pt x="2274" y="1049"/>
                    <a:pt x="2273" y="1050"/>
                  </a:cubicBezTo>
                  <a:cubicBezTo>
                    <a:pt x="2270" y="1051"/>
                    <a:pt x="2266" y="1052"/>
                    <a:pt x="2264" y="1055"/>
                  </a:cubicBezTo>
                  <a:cubicBezTo>
                    <a:pt x="2261" y="1057"/>
                    <a:pt x="2265" y="1059"/>
                    <a:pt x="2262" y="1062"/>
                  </a:cubicBezTo>
                  <a:cubicBezTo>
                    <a:pt x="2265" y="1061"/>
                    <a:pt x="2268" y="1062"/>
                    <a:pt x="2270" y="1059"/>
                  </a:cubicBezTo>
                  <a:close/>
                  <a:moveTo>
                    <a:pt x="739" y="816"/>
                  </a:moveTo>
                  <a:cubicBezTo>
                    <a:pt x="741" y="817"/>
                    <a:pt x="744" y="816"/>
                    <a:pt x="746" y="816"/>
                  </a:cubicBezTo>
                  <a:cubicBezTo>
                    <a:pt x="747" y="817"/>
                    <a:pt x="746" y="822"/>
                    <a:pt x="750" y="821"/>
                  </a:cubicBezTo>
                  <a:cubicBezTo>
                    <a:pt x="751" y="821"/>
                    <a:pt x="751" y="816"/>
                    <a:pt x="752" y="815"/>
                  </a:cubicBezTo>
                  <a:cubicBezTo>
                    <a:pt x="755" y="813"/>
                    <a:pt x="755" y="815"/>
                    <a:pt x="756" y="815"/>
                  </a:cubicBezTo>
                  <a:cubicBezTo>
                    <a:pt x="760" y="815"/>
                    <a:pt x="763" y="814"/>
                    <a:pt x="768" y="814"/>
                  </a:cubicBezTo>
                  <a:cubicBezTo>
                    <a:pt x="771" y="814"/>
                    <a:pt x="771" y="817"/>
                    <a:pt x="773" y="813"/>
                  </a:cubicBezTo>
                  <a:cubicBezTo>
                    <a:pt x="774" y="811"/>
                    <a:pt x="770" y="809"/>
                    <a:pt x="769" y="809"/>
                  </a:cubicBezTo>
                  <a:cubicBezTo>
                    <a:pt x="765" y="808"/>
                    <a:pt x="765" y="808"/>
                    <a:pt x="763" y="804"/>
                  </a:cubicBezTo>
                  <a:cubicBezTo>
                    <a:pt x="761" y="801"/>
                    <a:pt x="761" y="803"/>
                    <a:pt x="759" y="802"/>
                  </a:cubicBezTo>
                  <a:cubicBezTo>
                    <a:pt x="757" y="802"/>
                    <a:pt x="754" y="800"/>
                    <a:pt x="752" y="801"/>
                  </a:cubicBezTo>
                  <a:cubicBezTo>
                    <a:pt x="751" y="801"/>
                    <a:pt x="747" y="802"/>
                    <a:pt x="747" y="802"/>
                  </a:cubicBezTo>
                  <a:cubicBezTo>
                    <a:pt x="741" y="802"/>
                    <a:pt x="739" y="800"/>
                    <a:pt x="734" y="803"/>
                  </a:cubicBezTo>
                  <a:cubicBezTo>
                    <a:pt x="740" y="806"/>
                    <a:pt x="739" y="807"/>
                    <a:pt x="743" y="813"/>
                  </a:cubicBezTo>
                  <a:cubicBezTo>
                    <a:pt x="739" y="815"/>
                    <a:pt x="725" y="809"/>
                    <a:pt x="726" y="814"/>
                  </a:cubicBezTo>
                  <a:cubicBezTo>
                    <a:pt x="731" y="818"/>
                    <a:pt x="733" y="815"/>
                    <a:pt x="739" y="816"/>
                  </a:cubicBezTo>
                  <a:close/>
                  <a:moveTo>
                    <a:pt x="1185" y="330"/>
                  </a:moveTo>
                  <a:cubicBezTo>
                    <a:pt x="1189" y="331"/>
                    <a:pt x="1192" y="328"/>
                    <a:pt x="1192" y="323"/>
                  </a:cubicBezTo>
                  <a:cubicBezTo>
                    <a:pt x="1195" y="325"/>
                    <a:pt x="1197" y="322"/>
                    <a:pt x="1199" y="319"/>
                  </a:cubicBezTo>
                  <a:cubicBezTo>
                    <a:pt x="1196" y="317"/>
                    <a:pt x="1199" y="313"/>
                    <a:pt x="1197" y="312"/>
                  </a:cubicBezTo>
                  <a:cubicBezTo>
                    <a:pt x="1194" y="311"/>
                    <a:pt x="1192" y="309"/>
                    <a:pt x="1188" y="310"/>
                  </a:cubicBezTo>
                  <a:cubicBezTo>
                    <a:pt x="1193" y="303"/>
                    <a:pt x="1172" y="295"/>
                    <a:pt x="1176" y="304"/>
                  </a:cubicBezTo>
                  <a:cubicBezTo>
                    <a:pt x="1170" y="303"/>
                    <a:pt x="1168" y="306"/>
                    <a:pt x="1162" y="304"/>
                  </a:cubicBezTo>
                  <a:cubicBezTo>
                    <a:pt x="1163" y="306"/>
                    <a:pt x="1163" y="308"/>
                    <a:pt x="1163" y="310"/>
                  </a:cubicBezTo>
                  <a:cubicBezTo>
                    <a:pt x="1161" y="307"/>
                    <a:pt x="1160" y="304"/>
                    <a:pt x="1156" y="304"/>
                  </a:cubicBezTo>
                  <a:cubicBezTo>
                    <a:pt x="1153" y="304"/>
                    <a:pt x="1152" y="307"/>
                    <a:pt x="1153" y="310"/>
                  </a:cubicBezTo>
                  <a:cubicBezTo>
                    <a:pt x="1151" y="308"/>
                    <a:pt x="1149" y="304"/>
                    <a:pt x="1146" y="305"/>
                  </a:cubicBezTo>
                  <a:cubicBezTo>
                    <a:pt x="1148" y="311"/>
                    <a:pt x="1145" y="308"/>
                    <a:pt x="1143" y="311"/>
                  </a:cubicBezTo>
                  <a:cubicBezTo>
                    <a:pt x="1142" y="313"/>
                    <a:pt x="1141" y="315"/>
                    <a:pt x="1140" y="318"/>
                  </a:cubicBezTo>
                  <a:cubicBezTo>
                    <a:pt x="1138" y="315"/>
                    <a:pt x="1137" y="313"/>
                    <a:pt x="1135" y="310"/>
                  </a:cubicBezTo>
                  <a:cubicBezTo>
                    <a:pt x="1137" y="311"/>
                    <a:pt x="1139" y="310"/>
                    <a:pt x="1139" y="308"/>
                  </a:cubicBezTo>
                  <a:cubicBezTo>
                    <a:pt x="1139" y="306"/>
                    <a:pt x="1135" y="305"/>
                    <a:pt x="1134" y="304"/>
                  </a:cubicBezTo>
                  <a:cubicBezTo>
                    <a:pt x="1130" y="301"/>
                    <a:pt x="1130" y="300"/>
                    <a:pt x="1124" y="300"/>
                  </a:cubicBezTo>
                  <a:cubicBezTo>
                    <a:pt x="1125" y="303"/>
                    <a:pt x="1127" y="302"/>
                    <a:pt x="1130" y="303"/>
                  </a:cubicBezTo>
                  <a:cubicBezTo>
                    <a:pt x="1131" y="310"/>
                    <a:pt x="1123" y="302"/>
                    <a:pt x="1120" y="305"/>
                  </a:cubicBezTo>
                  <a:cubicBezTo>
                    <a:pt x="1117" y="308"/>
                    <a:pt x="1123" y="308"/>
                    <a:pt x="1122" y="310"/>
                  </a:cubicBezTo>
                  <a:cubicBezTo>
                    <a:pt x="1121" y="312"/>
                    <a:pt x="1118" y="310"/>
                    <a:pt x="1117" y="309"/>
                  </a:cubicBezTo>
                  <a:cubicBezTo>
                    <a:pt x="1117" y="310"/>
                    <a:pt x="1117" y="311"/>
                    <a:pt x="1117" y="312"/>
                  </a:cubicBezTo>
                  <a:cubicBezTo>
                    <a:pt x="1115" y="312"/>
                    <a:pt x="1115" y="312"/>
                    <a:pt x="1113" y="313"/>
                  </a:cubicBezTo>
                  <a:cubicBezTo>
                    <a:pt x="1118" y="315"/>
                    <a:pt x="1120" y="314"/>
                    <a:pt x="1125" y="312"/>
                  </a:cubicBezTo>
                  <a:cubicBezTo>
                    <a:pt x="1127" y="311"/>
                    <a:pt x="1132" y="314"/>
                    <a:pt x="1135" y="314"/>
                  </a:cubicBezTo>
                  <a:cubicBezTo>
                    <a:pt x="1133" y="315"/>
                    <a:pt x="1131" y="316"/>
                    <a:pt x="1129" y="317"/>
                  </a:cubicBezTo>
                  <a:cubicBezTo>
                    <a:pt x="1131" y="318"/>
                    <a:pt x="1133" y="319"/>
                    <a:pt x="1135" y="318"/>
                  </a:cubicBezTo>
                  <a:cubicBezTo>
                    <a:pt x="1135" y="318"/>
                    <a:pt x="1135" y="319"/>
                    <a:pt x="1135" y="320"/>
                  </a:cubicBezTo>
                  <a:cubicBezTo>
                    <a:pt x="1129" y="319"/>
                    <a:pt x="1123" y="322"/>
                    <a:pt x="1117" y="322"/>
                  </a:cubicBezTo>
                  <a:cubicBezTo>
                    <a:pt x="1118" y="326"/>
                    <a:pt x="1128" y="324"/>
                    <a:pt x="1131" y="324"/>
                  </a:cubicBezTo>
                  <a:cubicBezTo>
                    <a:pt x="1130" y="326"/>
                    <a:pt x="1131" y="328"/>
                    <a:pt x="1133" y="327"/>
                  </a:cubicBezTo>
                  <a:cubicBezTo>
                    <a:pt x="1133" y="328"/>
                    <a:pt x="1133" y="329"/>
                    <a:pt x="1133" y="329"/>
                  </a:cubicBezTo>
                  <a:cubicBezTo>
                    <a:pt x="1133" y="329"/>
                    <a:pt x="1134" y="329"/>
                    <a:pt x="1135" y="329"/>
                  </a:cubicBezTo>
                  <a:cubicBezTo>
                    <a:pt x="1133" y="334"/>
                    <a:pt x="1126" y="332"/>
                    <a:pt x="1128" y="337"/>
                  </a:cubicBezTo>
                  <a:cubicBezTo>
                    <a:pt x="1132" y="337"/>
                    <a:pt x="1137" y="336"/>
                    <a:pt x="1142" y="336"/>
                  </a:cubicBezTo>
                  <a:cubicBezTo>
                    <a:pt x="1143" y="335"/>
                    <a:pt x="1145" y="339"/>
                    <a:pt x="1146" y="340"/>
                  </a:cubicBezTo>
                  <a:cubicBezTo>
                    <a:pt x="1147" y="341"/>
                    <a:pt x="1150" y="341"/>
                    <a:pt x="1152" y="341"/>
                  </a:cubicBezTo>
                  <a:cubicBezTo>
                    <a:pt x="1156" y="342"/>
                    <a:pt x="1159" y="342"/>
                    <a:pt x="1163" y="340"/>
                  </a:cubicBezTo>
                  <a:cubicBezTo>
                    <a:pt x="1165" y="339"/>
                    <a:pt x="1165" y="338"/>
                    <a:pt x="1167" y="337"/>
                  </a:cubicBezTo>
                  <a:cubicBezTo>
                    <a:pt x="1169" y="337"/>
                    <a:pt x="1171" y="337"/>
                    <a:pt x="1174" y="337"/>
                  </a:cubicBezTo>
                  <a:cubicBezTo>
                    <a:pt x="1176" y="335"/>
                    <a:pt x="1182" y="329"/>
                    <a:pt x="1185" y="330"/>
                  </a:cubicBezTo>
                  <a:close/>
                  <a:moveTo>
                    <a:pt x="1134" y="234"/>
                  </a:moveTo>
                  <a:cubicBezTo>
                    <a:pt x="1133" y="230"/>
                    <a:pt x="1130" y="222"/>
                    <a:pt x="1131" y="218"/>
                  </a:cubicBezTo>
                  <a:cubicBezTo>
                    <a:pt x="1134" y="209"/>
                    <a:pt x="1136" y="198"/>
                    <a:pt x="1142" y="190"/>
                  </a:cubicBezTo>
                  <a:cubicBezTo>
                    <a:pt x="1147" y="186"/>
                    <a:pt x="1151" y="181"/>
                    <a:pt x="1155" y="176"/>
                  </a:cubicBezTo>
                  <a:cubicBezTo>
                    <a:pt x="1156" y="175"/>
                    <a:pt x="1153" y="164"/>
                    <a:pt x="1153" y="162"/>
                  </a:cubicBezTo>
                  <a:cubicBezTo>
                    <a:pt x="1152" y="158"/>
                    <a:pt x="1153" y="152"/>
                    <a:pt x="1149" y="149"/>
                  </a:cubicBezTo>
                  <a:cubicBezTo>
                    <a:pt x="1145" y="146"/>
                    <a:pt x="1141" y="143"/>
                    <a:pt x="1137" y="140"/>
                  </a:cubicBezTo>
                  <a:cubicBezTo>
                    <a:pt x="1143" y="134"/>
                    <a:pt x="1149" y="128"/>
                    <a:pt x="1155" y="122"/>
                  </a:cubicBezTo>
                  <a:cubicBezTo>
                    <a:pt x="1149" y="118"/>
                    <a:pt x="1145" y="116"/>
                    <a:pt x="1141" y="108"/>
                  </a:cubicBezTo>
                  <a:cubicBezTo>
                    <a:pt x="1139" y="102"/>
                    <a:pt x="1146" y="95"/>
                    <a:pt x="1149" y="90"/>
                  </a:cubicBezTo>
                  <a:cubicBezTo>
                    <a:pt x="1153" y="84"/>
                    <a:pt x="1159" y="82"/>
                    <a:pt x="1164" y="78"/>
                  </a:cubicBezTo>
                  <a:cubicBezTo>
                    <a:pt x="1170" y="74"/>
                    <a:pt x="1174" y="71"/>
                    <a:pt x="1179" y="65"/>
                  </a:cubicBezTo>
                  <a:cubicBezTo>
                    <a:pt x="1177" y="64"/>
                    <a:pt x="1175" y="62"/>
                    <a:pt x="1174" y="61"/>
                  </a:cubicBezTo>
                  <a:cubicBezTo>
                    <a:pt x="1180" y="60"/>
                    <a:pt x="1186" y="60"/>
                    <a:pt x="1191" y="57"/>
                  </a:cubicBezTo>
                  <a:cubicBezTo>
                    <a:pt x="1198" y="53"/>
                    <a:pt x="1205" y="49"/>
                    <a:pt x="1211" y="45"/>
                  </a:cubicBezTo>
                  <a:cubicBezTo>
                    <a:pt x="1204" y="42"/>
                    <a:pt x="1196" y="38"/>
                    <a:pt x="1188" y="36"/>
                  </a:cubicBezTo>
                  <a:cubicBezTo>
                    <a:pt x="1183" y="35"/>
                    <a:pt x="1172" y="34"/>
                    <a:pt x="1168" y="39"/>
                  </a:cubicBezTo>
                  <a:cubicBezTo>
                    <a:pt x="1166" y="42"/>
                    <a:pt x="1164" y="46"/>
                    <a:pt x="1160" y="46"/>
                  </a:cubicBezTo>
                  <a:cubicBezTo>
                    <a:pt x="1156" y="45"/>
                    <a:pt x="1151" y="44"/>
                    <a:pt x="1147" y="43"/>
                  </a:cubicBezTo>
                  <a:cubicBezTo>
                    <a:pt x="1141" y="42"/>
                    <a:pt x="1131" y="50"/>
                    <a:pt x="1126" y="52"/>
                  </a:cubicBezTo>
                  <a:cubicBezTo>
                    <a:pt x="1127" y="50"/>
                    <a:pt x="1137" y="35"/>
                    <a:pt x="1130" y="35"/>
                  </a:cubicBezTo>
                  <a:cubicBezTo>
                    <a:pt x="1124" y="35"/>
                    <a:pt x="1118" y="36"/>
                    <a:pt x="1113" y="32"/>
                  </a:cubicBezTo>
                  <a:cubicBezTo>
                    <a:pt x="1121" y="29"/>
                    <a:pt x="1129" y="26"/>
                    <a:pt x="1137" y="23"/>
                  </a:cubicBezTo>
                  <a:cubicBezTo>
                    <a:pt x="1121" y="16"/>
                    <a:pt x="1107" y="9"/>
                    <a:pt x="1091" y="6"/>
                  </a:cubicBezTo>
                  <a:cubicBezTo>
                    <a:pt x="1072" y="4"/>
                    <a:pt x="1054" y="0"/>
                    <a:pt x="1035" y="2"/>
                  </a:cubicBezTo>
                  <a:cubicBezTo>
                    <a:pt x="1028" y="3"/>
                    <a:pt x="1021" y="3"/>
                    <a:pt x="1015" y="4"/>
                  </a:cubicBezTo>
                  <a:cubicBezTo>
                    <a:pt x="1012" y="4"/>
                    <a:pt x="1008" y="3"/>
                    <a:pt x="1006" y="5"/>
                  </a:cubicBezTo>
                  <a:cubicBezTo>
                    <a:pt x="1002" y="6"/>
                    <a:pt x="1002" y="14"/>
                    <a:pt x="998" y="13"/>
                  </a:cubicBezTo>
                  <a:cubicBezTo>
                    <a:pt x="992" y="12"/>
                    <a:pt x="987" y="11"/>
                    <a:pt x="982" y="10"/>
                  </a:cubicBezTo>
                  <a:cubicBezTo>
                    <a:pt x="975" y="9"/>
                    <a:pt x="967" y="6"/>
                    <a:pt x="961" y="9"/>
                  </a:cubicBezTo>
                  <a:cubicBezTo>
                    <a:pt x="952" y="13"/>
                    <a:pt x="943" y="17"/>
                    <a:pt x="934" y="21"/>
                  </a:cubicBezTo>
                  <a:cubicBezTo>
                    <a:pt x="942" y="27"/>
                    <a:pt x="952" y="31"/>
                    <a:pt x="957" y="40"/>
                  </a:cubicBezTo>
                  <a:cubicBezTo>
                    <a:pt x="942" y="34"/>
                    <a:pt x="927" y="30"/>
                    <a:pt x="911" y="26"/>
                  </a:cubicBezTo>
                  <a:cubicBezTo>
                    <a:pt x="907" y="25"/>
                    <a:pt x="899" y="28"/>
                    <a:pt x="895" y="29"/>
                  </a:cubicBezTo>
                  <a:cubicBezTo>
                    <a:pt x="884" y="30"/>
                    <a:pt x="872" y="32"/>
                    <a:pt x="861" y="33"/>
                  </a:cubicBezTo>
                  <a:cubicBezTo>
                    <a:pt x="857" y="34"/>
                    <a:pt x="849" y="33"/>
                    <a:pt x="845" y="35"/>
                  </a:cubicBezTo>
                  <a:cubicBezTo>
                    <a:pt x="838" y="39"/>
                    <a:pt x="832" y="42"/>
                    <a:pt x="826" y="45"/>
                  </a:cubicBezTo>
                  <a:cubicBezTo>
                    <a:pt x="810" y="53"/>
                    <a:pt x="795" y="61"/>
                    <a:pt x="779" y="69"/>
                  </a:cubicBezTo>
                  <a:cubicBezTo>
                    <a:pt x="785" y="75"/>
                    <a:pt x="792" y="74"/>
                    <a:pt x="800" y="75"/>
                  </a:cubicBezTo>
                  <a:cubicBezTo>
                    <a:pt x="798" y="80"/>
                    <a:pt x="796" y="84"/>
                    <a:pt x="795" y="88"/>
                  </a:cubicBezTo>
                  <a:cubicBezTo>
                    <a:pt x="793" y="93"/>
                    <a:pt x="792" y="92"/>
                    <a:pt x="787" y="92"/>
                  </a:cubicBezTo>
                  <a:cubicBezTo>
                    <a:pt x="780" y="93"/>
                    <a:pt x="774" y="94"/>
                    <a:pt x="767" y="96"/>
                  </a:cubicBezTo>
                  <a:cubicBezTo>
                    <a:pt x="758" y="99"/>
                    <a:pt x="749" y="101"/>
                    <a:pt x="740" y="104"/>
                  </a:cubicBezTo>
                  <a:cubicBezTo>
                    <a:pt x="738" y="105"/>
                    <a:pt x="738" y="110"/>
                    <a:pt x="738" y="112"/>
                  </a:cubicBezTo>
                  <a:cubicBezTo>
                    <a:pt x="737" y="114"/>
                    <a:pt x="741" y="118"/>
                    <a:pt x="742" y="119"/>
                  </a:cubicBezTo>
                  <a:cubicBezTo>
                    <a:pt x="745" y="123"/>
                    <a:pt x="748" y="130"/>
                    <a:pt x="752" y="133"/>
                  </a:cubicBezTo>
                  <a:cubicBezTo>
                    <a:pt x="758" y="136"/>
                    <a:pt x="763" y="139"/>
                    <a:pt x="768" y="142"/>
                  </a:cubicBezTo>
                  <a:cubicBezTo>
                    <a:pt x="771" y="144"/>
                    <a:pt x="778" y="150"/>
                    <a:pt x="781" y="150"/>
                  </a:cubicBezTo>
                  <a:cubicBezTo>
                    <a:pt x="787" y="149"/>
                    <a:pt x="793" y="148"/>
                    <a:pt x="799" y="147"/>
                  </a:cubicBezTo>
                  <a:cubicBezTo>
                    <a:pt x="810" y="146"/>
                    <a:pt x="819" y="148"/>
                    <a:pt x="830" y="150"/>
                  </a:cubicBezTo>
                  <a:cubicBezTo>
                    <a:pt x="835" y="151"/>
                    <a:pt x="841" y="152"/>
                    <a:pt x="846" y="153"/>
                  </a:cubicBezTo>
                  <a:cubicBezTo>
                    <a:pt x="849" y="153"/>
                    <a:pt x="855" y="163"/>
                    <a:pt x="856" y="165"/>
                  </a:cubicBezTo>
                  <a:cubicBezTo>
                    <a:pt x="864" y="175"/>
                    <a:pt x="868" y="186"/>
                    <a:pt x="873" y="197"/>
                  </a:cubicBezTo>
                  <a:cubicBezTo>
                    <a:pt x="875" y="204"/>
                    <a:pt x="876" y="204"/>
                    <a:pt x="874" y="210"/>
                  </a:cubicBezTo>
                  <a:cubicBezTo>
                    <a:pt x="872" y="216"/>
                    <a:pt x="869" y="220"/>
                    <a:pt x="873" y="224"/>
                  </a:cubicBezTo>
                  <a:cubicBezTo>
                    <a:pt x="878" y="229"/>
                    <a:pt x="883" y="231"/>
                    <a:pt x="881" y="238"/>
                  </a:cubicBezTo>
                  <a:cubicBezTo>
                    <a:pt x="880" y="245"/>
                    <a:pt x="877" y="248"/>
                    <a:pt x="881" y="253"/>
                  </a:cubicBezTo>
                  <a:cubicBezTo>
                    <a:pt x="887" y="259"/>
                    <a:pt x="887" y="259"/>
                    <a:pt x="894" y="257"/>
                  </a:cubicBezTo>
                  <a:cubicBezTo>
                    <a:pt x="900" y="255"/>
                    <a:pt x="905" y="254"/>
                    <a:pt x="910" y="252"/>
                  </a:cubicBezTo>
                  <a:cubicBezTo>
                    <a:pt x="910" y="256"/>
                    <a:pt x="909" y="260"/>
                    <a:pt x="909" y="265"/>
                  </a:cubicBezTo>
                  <a:cubicBezTo>
                    <a:pt x="909" y="266"/>
                    <a:pt x="904" y="267"/>
                    <a:pt x="903" y="268"/>
                  </a:cubicBezTo>
                  <a:cubicBezTo>
                    <a:pt x="899" y="269"/>
                    <a:pt x="895" y="271"/>
                    <a:pt x="891" y="272"/>
                  </a:cubicBezTo>
                  <a:cubicBezTo>
                    <a:pt x="890" y="273"/>
                    <a:pt x="890" y="278"/>
                    <a:pt x="890" y="279"/>
                  </a:cubicBezTo>
                  <a:cubicBezTo>
                    <a:pt x="890" y="284"/>
                    <a:pt x="887" y="294"/>
                    <a:pt x="888" y="299"/>
                  </a:cubicBezTo>
                  <a:cubicBezTo>
                    <a:pt x="891" y="307"/>
                    <a:pt x="894" y="314"/>
                    <a:pt x="897" y="322"/>
                  </a:cubicBezTo>
                  <a:cubicBezTo>
                    <a:pt x="901" y="335"/>
                    <a:pt x="909" y="345"/>
                    <a:pt x="916" y="356"/>
                  </a:cubicBezTo>
                  <a:cubicBezTo>
                    <a:pt x="920" y="362"/>
                    <a:pt x="924" y="369"/>
                    <a:pt x="928" y="375"/>
                  </a:cubicBezTo>
                  <a:cubicBezTo>
                    <a:pt x="930" y="379"/>
                    <a:pt x="936" y="379"/>
                    <a:pt x="940" y="380"/>
                  </a:cubicBezTo>
                  <a:cubicBezTo>
                    <a:pt x="946" y="383"/>
                    <a:pt x="953" y="385"/>
                    <a:pt x="959" y="388"/>
                  </a:cubicBezTo>
                  <a:cubicBezTo>
                    <a:pt x="961" y="388"/>
                    <a:pt x="970" y="389"/>
                    <a:pt x="970" y="387"/>
                  </a:cubicBezTo>
                  <a:cubicBezTo>
                    <a:pt x="975" y="375"/>
                    <a:pt x="979" y="362"/>
                    <a:pt x="983" y="349"/>
                  </a:cubicBezTo>
                  <a:cubicBezTo>
                    <a:pt x="986" y="339"/>
                    <a:pt x="990" y="329"/>
                    <a:pt x="993" y="318"/>
                  </a:cubicBezTo>
                  <a:cubicBezTo>
                    <a:pt x="995" y="313"/>
                    <a:pt x="995" y="313"/>
                    <a:pt x="1000" y="311"/>
                  </a:cubicBezTo>
                  <a:cubicBezTo>
                    <a:pt x="1007" y="309"/>
                    <a:pt x="1014" y="307"/>
                    <a:pt x="1020" y="305"/>
                  </a:cubicBezTo>
                  <a:cubicBezTo>
                    <a:pt x="1024" y="303"/>
                    <a:pt x="1031" y="303"/>
                    <a:pt x="1034" y="300"/>
                  </a:cubicBezTo>
                  <a:cubicBezTo>
                    <a:pt x="1038" y="297"/>
                    <a:pt x="1042" y="290"/>
                    <a:pt x="1045" y="286"/>
                  </a:cubicBezTo>
                  <a:cubicBezTo>
                    <a:pt x="1048" y="282"/>
                    <a:pt x="1049" y="280"/>
                    <a:pt x="1054" y="279"/>
                  </a:cubicBezTo>
                  <a:cubicBezTo>
                    <a:pt x="1060" y="277"/>
                    <a:pt x="1066" y="276"/>
                    <a:pt x="1072" y="274"/>
                  </a:cubicBezTo>
                  <a:cubicBezTo>
                    <a:pt x="1081" y="272"/>
                    <a:pt x="1092" y="271"/>
                    <a:pt x="1100" y="266"/>
                  </a:cubicBezTo>
                  <a:cubicBezTo>
                    <a:pt x="1111" y="260"/>
                    <a:pt x="1121" y="253"/>
                    <a:pt x="1131" y="247"/>
                  </a:cubicBezTo>
                  <a:cubicBezTo>
                    <a:pt x="1136" y="241"/>
                    <a:pt x="1136" y="241"/>
                    <a:pt x="1134" y="234"/>
                  </a:cubicBezTo>
                  <a:close/>
                  <a:moveTo>
                    <a:pt x="2155" y="814"/>
                  </a:moveTo>
                  <a:cubicBezTo>
                    <a:pt x="2157" y="813"/>
                    <a:pt x="2161" y="813"/>
                    <a:pt x="2161" y="810"/>
                  </a:cubicBezTo>
                  <a:cubicBezTo>
                    <a:pt x="2161" y="807"/>
                    <a:pt x="2162" y="804"/>
                    <a:pt x="2165" y="804"/>
                  </a:cubicBezTo>
                  <a:cubicBezTo>
                    <a:pt x="2165" y="801"/>
                    <a:pt x="2165" y="799"/>
                    <a:pt x="2162" y="799"/>
                  </a:cubicBezTo>
                  <a:cubicBezTo>
                    <a:pt x="2162" y="799"/>
                    <a:pt x="2162" y="800"/>
                    <a:pt x="2162" y="801"/>
                  </a:cubicBezTo>
                  <a:cubicBezTo>
                    <a:pt x="2155" y="797"/>
                    <a:pt x="2151" y="803"/>
                    <a:pt x="2146" y="806"/>
                  </a:cubicBezTo>
                  <a:cubicBezTo>
                    <a:pt x="2146" y="811"/>
                    <a:pt x="2145" y="812"/>
                    <a:pt x="2149" y="815"/>
                  </a:cubicBezTo>
                  <a:cubicBezTo>
                    <a:pt x="2151" y="816"/>
                    <a:pt x="2152" y="816"/>
                    <a:pt x="2154" y="816"/>
                  </a:cubicBezTo>
                  <a:cubicBezTo>
                    <a:pt x="2156" y="816"/>
                    <a:pt x="2154" y="814"/>
                    <a:pt x="2155" y="814"/>
                  </a:cubicBezTo>
                  <a:close/>
                  <a:moveTo>
                    <a:pt x="2124" y="1024"/>
                  </a:moveTo>
                  <a:cubicBezTo>
                    <a:pt x="2125" y="1017"/>
                    <a:pt x="2124" y="1009"/>
                    <a:pt x="2126" y="1003"/>
                  </a:cubicBezTo>
                  <a:cubicBezTo>
                    <a:pt x="2128" y="996"/>
                    <a:pt x="2120" y="991"/>
                    <a:pt x="2115" y="997"/>
                  </a:cubicBezTo>
                  <a:cubicBezTo>
                    <a:pt x="2119" y="993"/>
                    <a:pt x="2115" y="993"/>
                    <a:pt x="2115" y="990"/>
                  </a:cubicBezTo>
                  <a:cubicBezTo>
                    <a:pt x="2114" y="988"/>
                    <a:pt x="2114" y="983"/>
                    <a:pt x="2113" y="982"/>
                  </a:cubicBezTo>
                  <a:cubicBezTo>
                    <a:pt x="2111" y="982"/>
                    <a:pt x="2107" y="981"/>
                    <a:pt x="2107" y="979"/>
                  </a:cubicBezTo>
                  <a:cubicBezTo>
                    <a:pt x="2106" y="976"/>
                    <a:pt x="2109" y="975"/>
                    <a:pt x="2109" y="972"/>
                  </a:cubicBezTo>
                  <a:cubicBezTo>
                    <a:pt x="2108" y="969"/>
                    <a:pt x="2103" y="969"/>
                    <a:pt x="2103" y="967"/>
                  </a:cubicBezTo>
                  <a:cubicBezTo>
                    <a:pt x="2103" y="963"/>
                    <a:pt x="2102" y="965"/>
                    <a:pt x="2099" y="963"/>
                  </a:cubicBezTo>
                  <a:cubicBezTo>
                    <a:pt x="2096" y="961"/>
                    <a:pt x="2100" y="960"/>
                    <a:pt x="2095" y="959"/>
                  </a:cubicBezTo>
                  <a:cubicBezTo>
                    <a:pt x="2092" y="959"/>
                    <a:pt x="2090" y="959"/>
                    <a:pt x="2089" y="957"/>
                  </a:cubicBezTo>
                  <a:cubicBezTo>
                    <a:pt x="2085" y="952"/>
                    <a:pt x="2081" y="951"/>
                    <a:pt x="2077" y="947"/>
                  </a:cubicBezTo>
                  <a:cubicBezTo>
                    <a:pt x="2073" y="944"/>
                    <a:pt x="2068" y="941"/>
                    <a:pt x="2065" y="937"/>
                  </a:cubicBezTo>
                  <a:cubicBezTo>
                    <a:pt x="2062" y="932"/>
                    <a:pt x="2063" y="929"/>
                    <a:pt x="2056" y="928"/>
                  </a:cubicBezTo>
                  <a:cubicBezTo>
                    <a:pt x="2054" y="928"/>
                    <a:pt x="2044" y="924"/>
                    <a:pt x="2043" y="926"/>
                  </a:cubicBezTo>
                  <a:cubicBezTo>
                    <a:pt x="2041" y="928"/>
                    <a:pt x="2049" y="938"/>
                    <a:pt x="2051" y="940"/>
                  </a:cubicBezTo>
                  <a:cubicBezTo>
                    <a:pt x="2054" y="942"/>
                    <a:pt x="2061" y="944"/>
                    <a:pt x="2061" y="949"/>
                  </a:cubicBezTo>
                  <a:cubicBezTo>
                    <a:pt x="2061" y="956"/>
                    <a:pt x="2069" y="955"/>
                    <a:pt x="2070" y="961"/>
                  </a:cubicBezTo>
                  <a:cubicBezTo>
                    <a:pt x="2071" y="964"/>
                    <a:pt x="2072" y="968"/>
                    <a:pt x="2073" y="971"/>
                  </a:cubicBezTo>
                  <a:cubicBezTo>
                    <a:pt x="2074" y="974"/>
                    <a:pt x="2076" y="973"/>
                    <a:pt x="2077" y="974"/>
                  </a:cubicBezTo>
                  <a:cubicBezTo>
                    <a:pt x="2081" y="978"/>
                    <a:pt x="2083" y="987"/>
                    <a:pt x="2086" y="992"/>
                  </a:cubicBezTo>
                  <a:cubicBezTo>
                    <a:pt x="2088" y="997"/>
                    <a:pt x="2091" y="1000"/>
                    <a:pt x="2094" y="1003"/>
                  </a:cubicBezTo>
                  <a:cubicBezTo>
                    <a:pt x="2101" y="1010"/>
                    <a:pt x="2107" y="1018"/>
                    <a:pt x="2115" y="1024"/>
                  </a:cubicBezTo>
                  <a:cubicBezTo>
                    <a:pt x="2115" y="1023"/>
                    <a:pt x="2115" y="1021"/>
                    <a:pt x="2115" y="1020"/>
                  </a:cubicBezTo>
                  <a:cubicBezTo>
                    <a:pt x="2119" y="1024"/>
                    <a:pt x="2121" y="1018"/>
                    <a:pt x="2124" y="1024"/>
                  </a:cubicBezTo>
                  <a:close/>
                  <a:moveTo>
                    <a:pt x="2141" y="995"/>
                  </a:moveTo>
                  <a:cubicBezTo>
                    <a:pt x="2137" y="991"/>
                    <a:pt x="2138" y="1000"/>
                    <a:pt x="2139" y="1001"/>
                  </a:cubicBezTo>
                  <a:cubicBezTo>
                    <a:pt x="2144" y="1003"/>
                    <a:pt x="2144" y="997"/>
                    <a:pt x="2141" y="995"/>
                  </a:cubicBezTo>
                  <a:close/>
                  <a:moveTo>
                    <a:pt x="2185" y="1039"/>
                  </a:moveTo>
                  <a:cubicBezTo>
                    <a:pt x="2181" y="1040"/>
                    <a:pt x="2176" y="1037"/>
                    <a:pt x="2177" y="1032"/>
                  </a:cubicBezTo>
                  <a:cubicBezTo>
                    <a:pt x="2174" y="1033"/>
                    <a:pt x="2167" y="1032"/>
                    <a:pt x="2166" y="1030"/>
                  </a:cubicBezTo>
                  <a:cubicBezTo>
                    <a:pt x="2163" y="1027"/>
                    <a:pt x="2162" y="1029"/>
                    <a:pt x="2161" y="1032"/>
                  </a:cubicBezTo>
                  <a:cubicBezTo>
                    <a:pt x="2161" y="1033"/>
                    <a:pt x="2159" y="1032"/>
                    <a:pt x="2157" y="1032"/>
                  </a:cubicBezTo>
                  <a:cubicBezTo>
                    <a:pt x="2151" y="1032"/>
                    <a:pt x="2147" y="1033"/>
                    <a:pt x="2144" y="1027"/>
                  </a:cubicBezTo>
                  <a:cubicBezTo>
                    <a:pt x="2143" y="1027"/>
                    <a:pt x="2136" y="1025"/>
                    <a:pt x="2134" y="1024"/>
                  </a:cubicBezTo>
                  <a:cubicBezTo>
                    <a:pt x="2133" y="1026"/>
                    <a:pt x="2131" y="1025"/>
                    <a:pt x="2128" y="1024"/>
                  </a:cubicBezTo>
                  <a:cubicBezTo>
                    <a:pt x="2126" y="1024"/>
                    <a:pt x="2126" y="1025"/>
                    <a:pt x="2124" y="1026"/>
                  </a:cubicBezTo>
                  <a:cubicBezTo>
                    <a:pt x="2119" y="1032"/>
                    <a:pt x="2126" y="1033"/>
                    <a:pt x="2130" y="1033"/>
                  </a:cubicBezTo>
                  <a:cubicBezTo>
                    <a:pt x="2130" y="1034"/>
                    <a:pt x="2130" y="1035"/>
                    <a:pt x="2129" y="1036"/>
                  </a:cubicBezTo>
                  <a:cubicBezTo>
                    <a:pt x="2134" y="1037"/>
                    <a:pt x="2139" y="1040"/>
                    <a:pt x="2143" y="1040"/>
                  </a:cubicBezTo>
                  <a:cubicBezTo>
                    <a:pt x="2146" y="1041"/>
                    <a:pt x="2148" y="1039"/>
                    <a:pt x="2151" y="1039"/>
                  </a:cubicBezTo>
                  <a:cubicBezTo>
                    <a:pt x="2153" y="1040"/>
                    <a:pt x="2156" y="1041"/>
                    <a:pt x="2158" y="1042"/>
                  </a:cubicBezTo>
                  <a:cubicBezTo>
                    <a:pt x="2160" y="1043"/>
                    <a:pt x="2162" y="1044"/>
                    <a:pt x="2164" y="1044"/>
                  </a:cubicBezTo>
                  <a:cubicBezTo>
                    <a:pt x="2166" y="1044"/>
                    <a:pt x="2168" y="1044"/>
                    <a:pt x="2169" y="1045"/>
                  </a:cubicBezTo>
                  <a:cubicBezTo>
                    <a:pt x="2170" y="1045"/>
                    <a:pt x="2171" y="1043"/>
                    <a:pt x="2172" y="1043"/>
                  </a:cubicBezTo>
                  <a:cubicBezTo>
                    <a:pt x="2176" y="1044"/>
                    <a:pt x="2178" y="1045"/>
                    <a:pt x="2183" y="1044"/>
                  </a:cubicBezTo>
                  <a:cubicBezTo>
                    <a:pt x="2186" y="1046"/>
                    <a:pt x="2190" y="1047"/>
                    <a:pt x="2193" y="1048"/>
                  </a:cubicBezTo>
                  <a:cubicBezTo>
                    <a:pt x="2189" y="1044"/>
                    <a:pt x="2194" y="1037"/>
                    <a:pt x="2185" y="1039"/>
                  </a:cubicBezTo>
                  <a:close/>
                  <a:moveTo>
                    <a:pt x="2119" y="990"/>
                  </a:moveTo>
                  <a:cubicBezTo>
                    <a:pt x="2121" y="992"/>
                    <a:pt x="2121" y="991"/>
                    <a:pt x="2123" y="991"/>
                  </a:cubicBezTo>
                  <a:cubicBezTo>
                    <a:pt x="2124" y="991"/>
                    <a:pt x="2124" y="993"/>
                    <a:pt x="2125" y="994"/>
                  </a:cubicBezTo>
                  <a:cubicBezTo>
                    <a:pt x="2126" y="996"/>
                    <a:pt x="2126" y="997"/>
                    <a:pt x="2127" y="998"/>
                  </a:cubicBezTo>
                  <a:cubicBezTo>
                    <a:pt x="2129" y="999"/>
                    <a:pt x="2130" y="1000"/>
                    <a:pt x="2132" y="1000"/>
                  </a:cubicBezTo>
                  <a:cubicBezTo>
                    <a:pt x="2130" y="998"/>
                    <a:pt x="2131" y="997"/>
                    <a:pt x="2132" y="995"/>
                  </a:cubicBezTo>
                  <a:cubicBezTo>
                    <a:pt x="2126" y="995"/>
                    <a:pt x="2129" y="986"/>
                    <a:pt x="2124" y="986"/>
                  </a:cubicBezTo>
                  <a:cubicBezTo>
                    <a:pt x="2124" y="987"/>
                    <a:pt x="2124" y="988"/>
                    <a:pt x="2124" y="988"/>
                  </a:cubicBezTo>
                  <a:cubicBezTo>
                    <a:pt x="2122" y="985"/>
                    <a:pt x="2121" y="988"/>
                    <a:pt x="2119" y="9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latin typeface="Calibri" panose="020F0502020204030204"/>
              </a:endParaRPr>
            </a:p>
          </p:txBody>
        </p:sp>
        <p:sp>
          <p:nvSpPr>
            <p:cNvPr id="5" name="Freeform 6">
              <a:extLst>
                <a:ext uri="{FF2B5EF4-FFF2-40B4-BE49-F238E27FC236}">
                  <a16:creationId xmlns:a16="http://schemas.microsoft.com/office/drawing/2014/main" id="{2445DC68-10B8-4E83-8830-03AB966A2760}"/>
                </a:ext>
              </a:extLst>
            </p:cNvPr>
            <p:cNvSpPr>
              <a:spLocks noEditPoints="1"/>
            </p:cNvSpPr>
            <p:nvPr/>
          </p:nvSpPr>
          <p:spPr bwMode="auto">
            <a:xfrm>
              <a:off x="969" y="744"/>
              <a:ext cx="5584" cy="3024"/>
            </a:xfrm>
            <a:custGeom>
              <a:avLst/>
              <a:gdLst>
                <a:gd name="T0" fmla="*/ 609 w 2788"/>
                <a:gd name="T1" fmla="*/ 204 h 1509"/>
                <a:gd name="T2" fmla="*/ 798 w 2788"/>
                <a:gd name="T3" fmla="*/ 348 h 1509"/>
                <a:gd name="T4" fmla="*/ 534 w 2788"/>
                <a:gd name="T5" fmla="*/ 165 h 1509"/>
                <a:gd name="T6" fmla="*/ 430 w 2788"/>
                <a:gd name="T7" fmla="*/ 244 h 1509"/>
                <a:gd name="T8" fmla="*/ 659 w 2788"/>
                <a:gd name="T9" fmla="*/ 331 h 1509"/>
                <a:gd name="T10" fmla="*/ 648 w 2788"/>
                <a:gd name="T11" fmla="*/ 65 h 1509"/>
                <a:gd name="T12" fmla="*/ 724 w 2788"/>
                <a:gd name="T13" fmla="*/ 94 h 1509"/>
                <a:gd name="T14" fmla="*/ 1257 w 2788"/>
                <a:gd name="T15" fmla="*/ 472 h 1509"/>
                <a:gd name="T16" fmla="*/ 483 w 2788"/>
                <a:gd name="T17" fmla="*/ 125 h 1509"/>
                <a:gd name="T18" fmla="*/ 457 w 2788"/>
                <a:gd name="T19" fmla="*/ 167 h 1509"/>
                <a:gd name="T20" fmla="*/ 560 w 2788"/>
                <a:gd name="T21" fmla="*/ 67 h 1509"/>
                <a:gd name="T22" fmla="*/ 608 w 2788"/>
                <a:gd name="T23" fmla="*/ 141 h 1509"/>
                <a:gd name="T24" fmla="*/ 1754 w 2788"/>
                <a:gd name="T25" fmla="*/ 58 h 1509"/>
                <a:gd name="T26" fmla="*/ 1255 w 2788"/>
                <a:gd name="T27" fmla="*/ 442 h 1509"/>
                <a:gd name="T28" fmla="*/ 2014 w 2788"/>
                <a:gd name="T29" fmla="*/ 68 h 1509"/>
                <a:gd name="T30" fmla="*/ 1264 w 2788"/>
                <a:gd name="T31" fmla="*/ 428 h 1509"/>
                <a:gd name="T32" fmla="*/ 1280 w 2788"/>
                <a:gd name="T33" fmla="*/ 404 h 1509"/>
                <a:gd name="T34" fmla="*/ 1456 w 2788"/>
                <a:gd name="T35" fmla="*/ 252 h 1509"/>
                <a:gd name="T36" fmla="*/ 2294 w 2788"/>
                <a:gd name="T37" fmla="*/ 958 h 1509"/>
                <a:gd name="T38" fmla="*/ 2292 w 2788"/>
                <a:gd name="T39" fmla="*/ 1259 h 1509"/>
                <a:gd name="T40" fmla="*/ 2402 w 2788"/>
                <a:gd name="T41" fmla="*/ 997 h 1509"/>
                <a:gd name="T42" fmla="*/ 2409 w 2788"/>
                <a:gd name="T43" fmla="*/ 466 h 1509"/>
                <a:gd name="T44" fmla="*/ 2256 w 2788"/>
                <a:gd name="T45" fmla="*/ 1010 h 1509"/>
                <a:gd name="T46" fmla="*/ 1554 w 2788"/>
                <a:gd name="T47" fmla="*/ 659 h 1509"/>
                <a:gd name="T48" fmla="*/ 2505 w 2788"/>
                <a:gd name="T49" fmla="*/ 1025 h 1509"/>
                <a:gd name="T50" fmla="*/ 2663 w 2788"/>
                <a:gd name="T51" fmla="*/ 1335 h 1509"/>
                <a:gd name="T52" fmla="*/ 2534 w 2788"/>
                <a:gd name="T53" fmla="*/ 365 h 1509"/>
                <a:gd name="T54" fmla="*/ 2238 w 2788"/>
                <a:gd name="T55" fmla="*/ 707 h 1509"/>
                <a:gd name="T56" fmla="*/ 1926 w 2788"/>
                <a:gd name="T57" fmla="*/ 863 h 1509"/>
                <a:gd name="T58" fmla="*/ 1659 w 2788"/>
                <a:gd name="T59" fmla="*/ 858 h 1509"/>
                <a:gd name="T60" fmla="*/ 1440 w 2788"/>
                <a:gd name="T61" fmla="*/ 1246 h 1509"/>
                <a:gd name="T62" fmla="*/ 1381 w 2788"/>
                <a:gd name="T63" fmla="*/ 669 h 1509"/>
                <a:gd name="T64" fmla="*/ 1603 w 2788"/>
                <a:gd name="T65" fmla="*/ 537 h 1509"/>
                <a:gd name="T66" fmla="*/ 1427 w 2788"/>
                <a:gd name="T67" fmla="*/ 596 h 1509"/>
                <a:gd name="T68" fmla="*/ 1284 w 2788"/>
                <a:gd name="T69" fmla="*/ 534 h 1509"/>
                <a:gd name="T70" fmla="*/ 1469 w 2788"/>
                <a:gd name="T71" fmla="*/ 425 h 1509"/>
                <a:gd name="T72" fmla="*/ 1406 w 2788"/>
                <a:gd name="T73" fmla="*/ 301 h 1509"/>
                <a:gd name="T74" fmla="*/ 1719 w 2788"/>
                <a:gd name="T75" fmla="*/ 265 h 1509"/>
                <a:gd name="T76" fmla="*/ 1983 w 2788"/>
                <a:gd name="T77" fmla="*/ 166 h 1509"/>
                <a:gd name="T78" fmla="*/ 2600 w 2788"/>
                <a:gd name="T79" fmla="*/ 255 h 1509"/>
                <a:gd name="T80" fmla="*/ 1713 w 2788"/>
                <a:gd name="T81" fmla="*/ 611 h 1509"/>
                <a:gd name="T82" fmla="*/ 783 w 2788"/>
                <a:gd name="T83" fmla="*/ 817 h 1509"/>
                <a:gd name="T84" fmla="*/ 787 w 2788"/>
                <a:gd name="T85" fmla="*/ 1388 h 1509"/>
                <a:gd name="T86" fmla="*/ 487 w 2788"/>
                <a:gd name="T87" fmla="*/ 801 h 1509"/>
                <a:gd name="T88" fmla="*/ 126 w 2788"/>
                <a:gd name="T89" fmla="*/ 397 h 1509"/>
                <a:gd name="T90" fmla="*/ 32 w 2788"/>
                <a:gd name="T91" fmla="*/ 261 h 1509"/>
                <a:gd name="T92" fmla="*/ 579 w 2788"/>
                <a:gd name="T93" fmla="*/ 258 h 1509"/>
                <a:gd name="T94" fmla="*/ 613 w 2788"/>
                <a:gd name="T95" fmla="*/ 316 h 1509"/>
                <a:gd name="T96" fmla="*/ 824 w 2788"/>
                <a:gd name="T97" fmla="*/ 432 h 1509"/>
                <a:gd name="T98" fmla="*/ 802 w 2788"/>
                <a:gd name="T99" fmla="*/ 558 h 1509"/>
                <a:gd name="T100" fmla="*/ 675 w 2788"/>
                <a:gd name="T101" fmla="*/ 752 h 1509"/>
                <a:gd name="T102" fmla="*/ 676 w 2788"/>
                <a:gd name="T103" fmla="*/ 897 h 1509"/>
                <a:gd name="T104" fmla="*/ 629 w 2788"/>
                <a:gd name="T105" fmla="*/ 551 h 1509"/>
                <a:gd name="T106" fmla="*/ 337 w 2788"/>
                <a:gd name="T107" fmla="*/ 304 h 1509"/>
                <a:gd name="T108" fmla="*/ 549 w 2788"/>
                <a:gd name="T109" fmla="*/ 490 h 1509"/>
                <a:gd name="T110" fmla="*/ 381 w 2788"/>
                <a:gd name="T111" fmla="*/ 141 h 1509"/>
                <a:gd name="T112" fmla="*/ 1642 w 2788"/>
                <a:gd name="T113" fmla="*/ 1175 h 1509"/>
                <a:gd name="T114" fmla="*/ 2271 w 2788"/>
                <a:gd name="T115" fmla="*/ 900 h 1509"/>
                <a:gd name="T116" fmla="*/ 2155 w 2788"/>
                <a:gd name="T117" fmla="*/ 981 h 1509"/>
                <a:gd name="T118" fmla="*/ 747 w 2788"/>
                <a:gd name="T119" fmla="*/ 802 h 1509"/>
                <a:gd name="T120" fmla="*/ 1137 w 2788"/>
                <a:gd name="T121" fmla="*/ 140 h 1509"/>
                <a:gd name="T122" fmla="*/ 910 w 2788"/>
                <a:gd name="T123" fmla="*/ 252 h 1509"/>
                <a:gd name="T124" fmla="*/ 2086 w 2788"/>
                <a:gd name="T125" fmla="*/ 992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88" h="1509">
                  <a:moveTo>
                    <a:pt x="1256" y="418"/>
                  </a:moveTo>
                  <a:cubicBezTo>
                    <a:pt x="1256" y="420"/>
                    <a:pt x="1257" y="422"/>
                    <a:pt x="1260" y="421"/>
                  </a:cubicBezTo>
                  <a:cubicBezTo>
                    <a:pt x="1258" y="426"/>
                    <a:pt x="1253" y="421"/>
                    <a:pt x="1251" y="418"/>
                  </a:cubicBezTo>
                  <a:cubicBezTo>
                    <a:pt x="1251" y="418"/>
                    <a:pt x="1252" y="417"/>
                    <a:pt x="1252" y="417"/>
                  </a:cubicBezTo>
                  <a:cubicBezTo>
                    <a:pt x="1253" y="417"/>
                    <a:pt x="1253" y="418"/>
                    <a:pt x="1254" y="418"/>
                  </a:cubicBezTo>
                  <a:cubicBezTo>
                    <a:pt x="1254" y="417"/>
                    <a:pt x="1254" y="417"/>
                    <a:pt x="1254" y="416"/>
                  </a:cubicBezTo>
                  <a:cubicBezTo>
                    <a:pt x="1255" y="416"/>
                    <a:pt x="1256" y="417"/>
                    <a:pt x="1256" y="418"/>
                  </a:cubicBezTo>
                  <a:close/>
                  <a:moveTo>
                    <a:pt x="554" y="204"/>
                  </a:moveTo>
                  <a:cubicBezTo>
                    <a:pt x="554" y="205"/>
                    <a:pt x="552" y="205"/>
                    <a:pt x="551" y="206"/>
                  </a:cubicBezTo>
                  <a:cubicBezTo>
                    <a:pt x="548" y="199"/>
                    <a:pt x="546" y="201"/>
                    <a:pt x="540" y="201"/>
                  </a:cubicBezTo>
                  <a:cubicBezTo>
                    <a:pt x="543" y="198"/>
                    <a:pt x="547" y="196"/>
                    <a:pt x="550" y="194"/>
                  </a:cubicBezTo>
                  <a:cubicBezTo>
                    <a:pt x="549" y="193"/>
                    <a:pt x="548" y="192"/>
                    <a:pt x="547" y="191"/>
                  </a:cubicBezTo>
                  <a:cubicBezTo>
                    <a:pt x="548" y="190"/>
                    <a:pt x="550" y="189"/>
                    <a:pt x="552" y="188"/>
                  </a:cubicBezTo>
                  <a:cubicBezTo>
                    <a:pt x="548" y="186"/>
                    <a:pt x="546" y="184"/>
                    <a:pt x="542" y="186"/>
                  </a:cubicBezTo>
                  <a:cubicBezTo>
                    <a:pt x="538" y="187"/>
                    <a:pt x="536" y="188"/>
                    <a:pt x="532" y="186"/>
                  </a:cubicBezTo>
                  <a:cubicBezTo>
                    <a:pt x="528" y="184"/>
                    <a:pt x="526" y="186"/>
                    <a:pt x="522" y="186"/>
                  </a:cubicBezTo>
                  <a:cubicBezTo>
                    <a:pt x="520" y="186"/>
                    <a:pt x="517" y="191"/>
                    <a:pt x="516" y="192"/>
                  </a:cubicBezTo>
                  <a:cubicBezTo>
                    <a:pt x="517" y="193"/>
                    <a:pt x="525" y="195"/>
                    <a:pt x="525" y="197"/>
                  </a:cubicBezTo>
                  <a:cubicBezTo>
                    <a:pt x="525" y="201"/>
                    <a:pt x="526" y="206"/>
                    <a:pt x="520" y="205"/>
                  </a:cubicBezTo>
                  <a:cubicBezTo>
                    <a:pt x="517" y="204"/>
                    <a:pt x="514" y="198"/>
                    <a:pt x="512" y="199"/>
                  </a:cubicBezTo>
                  <a:cubicBezTo>
                    <a:pt x="509" y="200"/>
                    <a:pt x="505" y="203"/>
                    <a:pt x="508" y="205"/>
                  </a:cubicBezTo>
                  <a:cubicBezTo>
                    <a:pt x="515" y="211"/>
                    <a:pt x="522" y="212"/>
                    <a:pt x="528" y="219"/>
                  </a:cubicBezTo>
                  <a:cubicBezTo>
                    <a:pt x="530" y="222"/>
                    <a:pt x="532" y="226"/>
                    <a:pt x="536" y="227"/>
                  </a:cubicBezTo>
                  <a:cubicBezTo>
                    <a:pt x="539" y="228"/>
                    <a:pt x="544" y="225"/>
                    <a:pt x="542" y="221"/>
                  </a:cubicBezTo>
                  <a:cubicBezTo>
                    <a:pt x="548" y="224"/>
                    <a:pt x="562" y="214"/>
                    <a:pt x="552" y="211"/>
                  </a:cubicBezTo>
                  <a:cubicBezTo>
                    <a:pt x="554" y="211"/>
                    <a:pt x="555" y="210"/>
                    <a:pt x="557" y="209"/>
                  </a:cubicBezTo>
                  <a:cubicBezTo>
                    <a:pt x="556" y="208"/>
                    <a:pt x="555" y="206"/>
                    <a:pt x="554" y="204"/>
                  </a:cubicBezTo>
                  <a:close/>
                  <a:moveTo>
                    <a:pt x="1246" y="418"/>
                  </a:moveTo>
                  <a:cubicBezTo>
                    <a:pt x="1247" y="419"/>
                    <a:pt x="1245" y="421"/>
                    <a:pt x="1247" y="423"/>
                  </a:cubicBezTo>
                  <a:cubicBezTo>
                    <a:pt x="1247" y="421"/>
                    <a:pt x="1247" y="419"/>
                    <a:pt x="1249" y="417"/>
                  </a:cubicBezTo>
                  <a:cubicBezTo>
                    <a:pt x="1248" y="417"/>
                    <a:pt x="1246" y="416"/>
                    <a:pt x="1246" y="416"/>
                  </a:cubicBezTo>
                  <a:cubicBezTo>
                    <a:pt x="1245" y="417"/>
                    <a:pt x="1246" y="417"/>
                    <a:pt x="1246" y="418"/>
                  </a:cubicBezTo>
                  <a:close/>
                  <a:moveTo>
                    <a:pt x="706" y="285"/>
                  </a:moveTo>
                  <a:cubicBezTo>
                    <a:pt x="708" y="288"/>
                    <a:pt x="716" y="292"/>
                    <a:pt x="719" y="287"/>
                  </a:cubicBezTo>
                  <a:cubicBezTo>
                    <a:pt x="722" y="282"/>
                    <a:pt x="720" y="280"/>
                    <a:pt x="721" y="275"/>
                  </a:cubicBezTo>
                  <a:cubicBezTo>
                    <a:pt x="715" y="267"/>
                    <a:pt x="699" y="279"/>
                    <a:pt x="706" y="285"/>
                  </a:cubicBezTo>
                  <a:close/>
                  <a:moveTo>
                    <a:pt x="752" y="228"/>
                  </a:moveTo>
                  <a:cubicBezTo>
                    <a:pt x="749" y="221"/>
                    <a:pt x="740" y="222"/>
                    <a:pt x="735" y="224"/>
                  </a:cubicBezTo>
                  <a:cubicBezTo>
                    <a:pt x="733" y="225"/>
                    <a:pt x="725" y="214"/>
                    <a:pt x="722" y="211"/>
                  </a:cubicBezTo>
                  <a:cubicBezTo>
                    <a:pt x="719" y="207"/>
                    <a:pt x="711" y="204"/>
                    <a:pt x="706" y="204"/>
                  </a:cubicBezTo>
                  <a:cubicBezTo>
                    <a:pt x="704" y="205"/>
                    <a:pt x="699" y="204"/>
                    <a:pt x="697" y="206"/>
                  </a:cubicBezTo>
                  <a:cubicBezTo>
                    <a:pt x="696" y="207"/>
                    <a:pt x="692" y="212"/>
                    <a:pt x="690" y="212"/>
                  </a:cubicBezTo>
                  <a:cubicBezTo>
                    <a:pt x="685" y="208"/>
                    <a:pt x="686" y="208"/>
                    <a:pt x="681" y="212"/>
                  </a:cubicBezTo>
                  <a:cubicBezTo>
                    <a:pt x="679" y="215"/>
                    <a:pt x="676" y="215"/>
                    <a:pt x="678" y="211"/>
                  </a:cubicBezTo>
                  <a:cubicBezTo>
                    <a:pt x="680" y="206"/>
                    <a:pt x="681" y="206"/>
                    <a:pt x="679" y="201"/>
                  </a:cubicBezTo>
                  <a:cubicBezTo>
                    <a:pt x="677" y="198"/>
                    <a:pt x="676" y="198"/>
                    <a:pt x="674" y="195"/>
                  </a:cubicBezTo>
                  <a:cubicBezTo>
                    <a:pt x="672" y="193"/>
                    <a:pt x="673" y="188"/>
                    <a:pt x="669" y="188"/>
                  </a:cubicBezTo>
                  <a:cubicBezTo>
                    <a:pt x="667" y="188"/>
                    <a:pt x="663" y="187"/>
                    <a:pt x="661" y="188"/>
                  </a:cubicBezTo>
                  <a:cubicBezTo>
                    <a:pt x="655" y="190"/>
                    <a:pt x="649" y="193"/>
                    <a:pt x="643" y="194"/>
                  </a:cubicBezTo>
                  <a:cubicBezTo>
                    <a:pt x="643" y="192"/>
                    <a:pt x="644" y="190"/>
                    <a:pt x="644" y="187"/>
                  </a:cubicBezTo>
                  <a:cubicBezTo>
                    <a:pt x="635" y="186"/>
                    <a:pt x="631" y="186"/>
                    <a:pt x="623" y="190"/>
                  </a:cubicBezTo>
                  <a:cubicBezTo>
                    <a:pt x="616" y="193"/>
                    <a:pt x="612" y="197"/>
                    <a:pt x="609" y="204"/>
                  </a:cubicBezTo>
                  <a:cubicBezTo>
                    <a:pt x="608" y="207"/>
                    <a:pt x="605" y="213"/>
                    <a:pt x="605" y="216"/>
                  </a:cubicBezTo>
                  <a:cubicBezTo>
                    <a:pt x="605" y="217"/>
                    <a:pt x="606" y="226"/>
                    <a:pt x="607" y="226"/>
                  </a:cubicBezTo>
                  <a:cubicBezTo>
                    <a:pt x="615" y="227"/>
                    <a:pt x="621" y="226"/>
                    <a:pt x="627" y="233"/>
                  </a:cubicBezTo>
                  <a:cubicBezTo>
                    <a:pt x="621" y="232"/>
                    <a:pt x="615" y="232"/>
                    <a:pt x="609" y="231"/>
                  </a:cubicBezTo>
                  <a:cubicBezTo>
                    <a:pt x="611" y="236"/>
                    <a:pt x="616" y="240"/>
                    <a:pt x="620" y="242"/>
                  </a:cubicBezTo>
                  <a:cubicBezTo>
                    <a:pt x="624" y="244"/>
                    <a:pt x="625" y="241"/>
                    <a:pt x="628" y="241"/>
                  </a:cubicBezTo>
                  <a:cubicBezTo>
                    <a:pt x="634" y="240"/>
                    <a:pt x="630" y="242"/>
                    <a:pt x="633" y="245"/>
                  </a:cubicBezTo>
                  <a:cubicBezTo>
                    <a:pt x="635" y="247"/>
                    <a:pt x="640" y="248"/>
                    <a:pt x="642" y="248"/>
                  </a:cubicBezTo>
                  <a:cubicBezTo>
                    <a:pt x="648" y="248"/>
                    <a:pt x="656" y="247"/>
                    <a:pt x="661" y="249"/>
                  </a:cubicBezTo>
                  <a:cubicBezTo>
                    <a:pt x="663" y="250"/>
                    <a:pt x="665" y="250"/>
                    <a:pt x="667" y="251"/>
                  </a:cubicBezTo>
                  <a:cubicBezTo>
                    <a:pt x="668" y="251"/>
                    <a:pt x="669" y="248"/>
                    <a:pt x="670" y="249"/>
                  </a:cubicBezTo>
                  <a:cubicBezTo>
                    <a:pt x="673" y="249"/>
                    <a:pt x="673" y="253"/>
                    <a:pt x="677" y="252"/>
                  </a:cubicBezTo>
                  <a:cubicBezTo>
                    <a:pt x="674" y="250"/>
                    <a:pt x="672" y="247"/>
                    <a:pt x="670" y="245"/>
                  </a:cubicBezTo>
                  <a:cubicBezTo>
                    <a:pt x="679" y="248"/>
                    <a:pt x="685" y="250"/>
                    <a:pt x="694" y="248"/>
                  </a:cubicBezTo>
                  <a:cubicBezTo>
                    <a:pt x="692" y="244"/>
                    <a:pt x="692" y="242"/>
                    <a:pt x="688" y="241"/>
                  </a:cubicBezTo>
                  <a:cubicBezTo>
                    <a:pt x="693" y="236"/>
                    <a:pt x="692" y="243"/>
                    <a:pt x="696" y="245"/>
                  </a:cubicBezTo>
                  <a:cubicBezTo>
                    <a:pt x="697" y="246"/>
                    <a:pt x="700" y="244"/>
                    <a:pt x="701" y="245"/>
                  </a:cubicBezTo>
                  <a:cubicBezTo>
                    <a:pt x="701" y="247"/>
                    <a:pt x="702" y="249"/>
                    <a:pt x="702" y="251"/>
                  </a:cubicBezTo>
                  <a:cubicBezTo>
                    <a:pt x="706" y="247"/>
                    <a:pt x="714" y="257"/>
                    <a:pt x="717" y="260"/>
                  </a:cubicBezTo>
                  <a:cubicBezTo>
                    <a:pt x="711" y="262"/>
                    <a:pt x="710" y="261"/>
                    <a:pt x="710" y="268"/>
                  </a:cubicBezTo>
                  <a:cubicBezTo>
                    <a:pt x="713" y="267"/>
                    <a:pt x="715" y="266"/>
                    <a:pt x="718" y="265"/>
                  </a:cubicBezTo>
                  <a:cubicBezTo>
                    <a:pt x="722" y="263"/>
                    <a:pt x="722" y="263"/>
                    <a:pt x="724" y="267"/>
                  </a:cubicBezTo>
                  <a:cubicBezTo>
                    <a:pt x="727" y="272"/>
                    <a:pt x="734" y="270"/>
                    <a:pt x="737" y="276"/>
                  </a:cubicBezTo>
                  <a:cubicBezTo>
                    <a:pt x="739" y="280"/>
                    <a:pt x="741" y="284"/>
                    <a:pt x="743" y="287"/>
                  </a:cubicBezTo>
                  <a:cubicBezTo>
                    <a:pt x="744" y="289"/>
                    <a:pt x="742" y="290"/>
                    <a:pt x="740" y="291"/>
                  </a:cubicBezTo>
                  <a:cubicBezTo>
                    <a:pt x="736" y="296"/>
                    <a:pt x="731" y="301"/>
                    <a:pt x="726" y="306"/>
                  </a:cubicBezTo>
                  <a:cubicBezTo>
                    <a:pt x="727" y="307"/>
                    <a:pt x="734" y="310"/>
                    <a:pt x="733" y="313"/>
                  </a:cubicBezTo>
                  <a:cubicBezTo>
                    <a:pt x="732" y="314"/>
                    <a:pt x="723" y="316"/>
                    <a:pt x="722" y="316"/>
                  </a:cubicBezTo>
                  <a:cubicBezTo>
                    <a:pt x="716" y="318"/>
                    <a:pt x="710" y="316"/>
                    <a:pt x="704" y="315"/>
                  </a:cubicBezTo>
                  <a:cubicBezTo>
                    <a:pt x="704" y="319"/>
                    <a:pt x="699" y="320"/>
                    <a:pt x="697" y="323"/>
                  </a:cubicBezTo>
                  <a:cubicBezTo>
                    <a:pt x="696" y="325"/>
                    <a:pt x="700" y="330"/>
                    <a:pt x="703" y="330"/>
                  </a:cubicBezTo>
                  <a:cubicBezTo>
                    <a:pt x="707" y="330"/>
                    <a:pt x="712" y="331"/>
                    <a:pt x="715" y="328"/>
                  </a:cubicBezTo>
                  <a:cubicBezTo>
                    <a:pt x="718" y="325"/>
                    <a:pt x="721" y="328"/>
                    <a:pt x="725" y="329"/>
                  </a:cubicBezTo>
                  <a:cubicBezTo>
                    <a:pt x="725" y="327"/>
                    <a:pt x="726" y="326"/>
                    <a:pt x="725" y="325"/>
                  </a:cubicBezTo>
                  <a:cubicBezTo>
                    <a:pt x="728" y="325"/>
                    <a:pt x="729" y="326"/>
                    <a:pt x="729" y="329"/>
                  </a:cubicBezTo>
                  <a:cubicBezTo>
                    <a:pt x="736" y="325"/>
                    <a:pt x="736" y="328"/>
                    <a:pt x="740" y="335"/>
                  </a:cubicBezTo>
                  <a:cubicBezTo>
                    <a:pt x="742" y="338"/>
                    <a:pt x="746" y="338"/>
                    <a:pt x="750" y="340"/>
                  </a:cubicBezTo>
                  <a:cubicBezTo>
                    <a:pt x="747" y="341"/>
                    <a:pt x="745" y="342"/>
                    <a:pt x="743" y="343"/>
                  </a:cubicBezTo>
                  <a:cubicBezTo>
                    <a:pt x="747" y="345"/>
                    <a:pt x="749" y="347"/>
                    <a:pt x="753" y="346"/>
                  </a:cubicBezTo>
                  <a:cubicBezTo>
                    <a:pt x="753" y="347"/>
                    <a:pt x="752" y="348"/>
                    <a:pt x="752" y="348"/>
                  </a:cubicBezTo>
                  <a:cubicBezTo>
                    <a:pt x="756" y="349"/>
                    <a:pt x="760" y="350"/>
                    <a:pt x="764" y="352"/>
                  </a:cubicBezTo>
                  <a:cubicBezTo>
                    <a:pt x="765" y="352"/>
                    <a:pt x="765" y="356"/>
                    <a:pt x="768" y="356"/>
                  </a:cubicBezTo>
                  <a:cubicBezTo>
                    <a:pt x="776" y="358"/>
                    <a:pt x="784" y="360"/>
                    <a:pt x="792" y="362"/>
                  </a:cubicBezTo>
                  <a:cubicBezTo>
                    <a:pt x="792" y="359"/>
                    <a:pt x="793" y="357"/>
                    <a:pt x="790" y="355"/>
                  </a:cubicBezTo>
                  <a:cubicBezTo>
                    <a:pt x="787" y="353"/>
                    <a:pt x="785" y="351"/>
                    <a:pt x="782" y="349"/>
                  </a:cubicBezTo>
                  <a:cubicBezTo>
                    <a:pt x="780" y="348"/>
                    <a:pt x="775" y="348"/>
                    <a:pt x="774" y="346"/>
                  </a:cubicBezTo>
                  <a:cubicBezTo>
                    <a:pt x="773" y="343"/>
                    <a:pt x="771" y="341"/>
                    <a:pt x="770" y="338"/>
                  </a:cubicBezTo>
                  <a:cubicBezTo>
                    <a:pt x="772" y="339"/>
                    <a:pt x="775" y="340"/>
                    <a:pt x="778" y="342"/>
                  </a:cubicBezTo>
                  <a:cubicBezTo>
                    <a:pt x="777" y="340"/>
                    <a:pt x="777" y="339"/>
                    <a:pt x="777" y="337"/>
                  </a:cubicBezTo>
                  <a:cubicBezTo>
                    <a:pt x="781" y="340"/>
                    <a:pt x="786" y="343"/>
                    <a:pt x="791" y="346"/>
                  </a:cubicBezTo>
                  <a:cubicBezTo>
                    <a:pt x="794" y="348"/>
                    <a:pt x="798" y="354"/>
                    <a:pt x="800" y="353"/>
                  </a:cubicBezTo>
                  <a:cubicBezTo>
                    <a:pt x="799" y="352"/>
                    <a:pt x="798" y="350"/>
                    <a:pt x="798" y="348"/>
                  </a:cubicBezTo>
                  <a:cubicBezTo>
                    <a:pt x="799" y="349"/>
                    <a:pt x="800" y="349"/>
                    <a:pt x="801" y="349"/>
                  </a:cubicBezTo>
                  <a:cubicBezTo>
                    <a:pt x="803" y="345"/>
                    <a:pt x="796" y="344"/>
                    <a:pt x="799" y="340"/>
                  </a:cubicBezTo>
                  <a:cubicBezTo>
                    <a:pt x="800" y="342"/>
                    <a:pt x="801" y="343"/>
                    <a:pt x="803" y="345"/>
                  </a:cubicBezTo>
                  <a:cubicBezTo>
                    <a:pt x="802" y="342"/>
                    <a:pt x="803" y="337"/>
                    <a:pt x="801" y="335"/>
                  </a:cubicBezTo>
                  <a:cubicBezTo>
                    <a:pt x="800" y="332"/>
                    <a:pt x="797" y="333"/>
                    <a:pt x="796" y="329"/>
                  </a:cubicBezTo>
                  <a:cubicBezTo>
                    <a:pt x="795" y="325"/>
                    <a:pt x="795" y="324"/>
                    <a:pt x="792" y="322"/>
                  </a:cubicBezTo>
                  <a:cubicBezTo>
                    <a:pt x="789" y="321"/>
                    <a:pt x="786" y="319"/>
                    <a:pt x="785" y="324"/>
                  </a:cubicBezTo>
                  <a:cubicBezTo>
                    <a:pt x="784" y="321"/>
                    <a:pt x="783" y="317"/>
                    <a:pt x="782" y="314"/>
                  </a:cubicBezTo>
                  <a:cubicBezTo>
                    <a:pt x="781" y="310"/>
                    <a:pt x="780" y="312"/>
                    <a:pt x="777" y="313"/>
                  </a:cubicBezTo>
                  <a:cubicBezTo>
                    <a:pt x="776" y="311"/>
                    <a:pt x="776" y="309"/>
                    <a:pt x="775" y="307"/>
                  </a:cubicBezTo>
                  <a:cubicBezTo>
                    <a:pt x="777" y="307"/>
                    <a:pt x="779" y="307"/>
                    <a:pt x="781" y="308"/>
                  </a:cubicBezTo>
                  <a:cubicBezTo>
                    <a:pt x="781" y="303"/>
                    <a:pt x="777" y="304"/>
                    <a:pt x="779" y="300"/>
                  </a:cubicBezTo>
                  <a:cubicBezTo>
                    <a:pt x="781" y="297"/>
                    <a:pt x="783" y="297"/>
                    <a:pt x="786" y="299"/>
                  </a:cubicBezTo>
                  <a:cubicBezTo>
                    <a:pt x="788" y="300"/>
                    <a:pt x="791" y="305"/>
                    <a:pt x="793" y="306"/>
                  </a:cubicBezTo>
                  <a:cubicBezTo>
                    <a:pt x="795" y="306"/>
                    <a:pt x="800" y="304"/>
                    <a:pt x="801" y="303"/>
                  </a:cubicBezTo>
                  <a:cubicBezTo>
                    <a:pt x="803" y="308"/>
                    <a:pt x="798" y="308"/>
                    <a:pt x="795" y="310"/>
                  </a:cubicBezTo>
                  <a:cubicBezTo>
                    <a:pt x="800" y="316"/>
                    <a:pt x="803" y="318"/>
                    <a:pt x="810" y="322"/>
                  </a:cubicBezTo>
                  <a:cubicBezTo>
                    <a:pt x="812" y="317"/>
                    <a:pt x="811" y="313"/>
                    <a:pt x="810" y="308"/>
                  </a:cubicBezTo>
                  <a:cubicBezTo>
                    <a:pt x="816" y="312"/>
                    <a:pt x="818" y="309"/>
                    <a:pt x="824" y="306"/>
                  </a:cubicBezTo>
                  <a:cubicBezTo>
                    <a:pt x="822" y="305"/>
                    <a:pt x="820" y="304"/>
                    <a:pt x="818" y="303"/>
                  </a:cubicBezTo>
                  <a:cubicBezTo>
                    <a:pt x="820" y="301"/>
                    <a:pt x="824" y="303"/>
                    <a:pt x="827" y="303"/>
                  </a:cubicBezTo>
                  <a:cubicBezTo>
                    <a:pt x="827" y="297"/>
                    <a:pt x="829" y="294"/>
                    <a:pt x="824" y="292"/>
                  </a:cubicBezTo>
                  <a:cubicBezTo>
                    <a:pt x="821" y="290"/>
                    <a:pt x="815" y="292"/>
                    <a:pt x="811" y="292"/>
                  </a:cubicBezTo>
                  <a:cubicBezTo>
                    <a:pt x="812" y="290"/>
                    <a:pt x="813" y="289"/>
                    <a:pt x="815" y="287"/>
                  </a:cubicBezTo>
                  <a:cubicBezTo>
                    <a:pt x="809" y="286"/>
                    <a:pt x="807" y="286"/>
                    <a:pt x="803" y="282"/>
                  </a:cubicBezTo>
                  <a:cubicBezTo>
                    <a:pt x="800" y="279"/>
                    <a:pt x="799" y="278"/>
                    <a:pt x="795" y="276"/>
                  </a:cubicBezTo>
                  <a:cubicBezTo>
                    <a:pt x="786" y="273"/>
                    <a:pt x="778" y="270"/>
                    <a:pt x="770" y="266"/>
                  </a:cubicBezTo>
                  <a:cubicBezTo>
                    <a:pt x="772" y="266"/>
                    <a:pt x="774" y="265"/>
                    <a:pt x="777" y="265"/>
                  </a:cubicBezTo>
                  <a:cubicBezTo>
                    <a:pt x="776" y="263"/>
                    <a:pt x="776" y="261"/>
                    <a:pt x="776" y="258"/>
                  </a:cubicBezTo>
                  <a:cubicBezTo>
                    <a:pt x="779" y="259"/>
                    <a:pt x="782" y="260"/>
                    <a:pt x="786" y="260"/>
                  </a:cubicBezTo>
                  <a:cubicBezTo>
                    <a:pt x="784" y="255"/>
                    <a:pt x="784" y="255"/>
                    <a:pt x="779" y="256"/>
                  </a:cubicBezTo>
                  <a:cubicBezTo>
                    <a:pt x="776" y="257"/>
                    <a:pt x="774" y="255"/>
                    <a:pt x="771" y="254"/>
                  </a:cubicBezTo>
                  <a:cubicBezTo>
                    <a:pt x="776" y="251"/>
                    <a:pt x="777" y="251"/>
                    <a:pt x="782" y="251"/>
                  </a:cubicBezTo>
                  <a:cubicBezTo>
                    <a:pt x="782" y="247"/>
                    <a:pt x="778" y="245"/>
                    <a:pt x="775" y="243"/>
                  </a:cubicBezTo>
                  <a:cubicBezTo>
                    <a:pt x="775" y="247"/>
                    <a:pt x="770" y="248"/>
                    <a:pt x="767" y="250"/>
                  </a:cubicBezTo>
                  <a:cubicBezTo>
                    <a:pt x="768" y="245"/>
                    <a:pt x="765" y="246"/>
                    <a:pt x="762" y="245"/>
                  </a:cubicBezTo>
                  <a:cubicBezTo>
                    <a:pt x="766" y="244"/>
                    <a:pt x="772" y="244"/>
                    <a:pt x="773" y="240"/>
                  </a:cubicBezTo>
                  <a:cubicBezTo>
                    <a:pt x="770" y="238"/>
                    <a:pt x="754" y="227"/>
                    <a:pt x="752" y="232"/>
                  </a:cubicBezTo>
                  <a:cubicBezTo>
                    <a:pt x="750" y="235"/>
                    <a:pt x="745" y="239"/>
                    <a:pt x="743" y="235"/>
                  </a:cubicBezTo>
                  <a:cubicBezTo>
                    <a:pt x="742" y="232"/>
                    <a:pt x="750" y="229"/>
                    <a:pt x="752" y="228"/>
                  </a:cubicBezTo>
                  <a:close/>
                  <a:moveTo>
                    <a:pt x="507" y="151"/>
                  </a:moveTo>
                  <a:cubicBezTo>
                    <a:pt x="505" y="151"/>
                    <a:pt x="503" y="151"/>
                    <a:pt x="502" y="153"/>
                  </a:cubicBezTo>
                  <a:cubicBezTo>
                    <a:pt x="504" y="153"/>
                    <a:pt x="506" y="153"/>
                    <a:pt x="508" y="153"/>
                  </a:cubicBezTo>
                  <a:cubicBezTo>
                    <a:pt x="501" y="158"/>
                    <a:pt x="511" y="158"/>
                    <a:pt x="515" y="157"/>
                  </a:cubicBezTo>
                  <a:cubicBezTo>
                    <a:pt x="520" y="156"/>
                    <a:pt x="525" y="156"/>
                    <a:pt x="530" y="155"/>
                  </a:cubicBezTo>
                  <a:cubicBezTo>
                    <a:pt x="529" y="157"/>
                    <a:pt x="528" y="158"/>
                    <a:pt x="526" y="158"/>
                  </a:cubicBezTo>
                  <a:cubicBezTo>
                    <a:pt x="526" y="158"/>
                    <a:pt x="527" y="158"/>
                    <a:pt x="527" y="159"/>
                  </a:cubicBezTo>
                  <a:cubicBezTo>
                    <a:pt x="525" y="159"/>
                    <a:pt x="523" y="159"/>
                    <a:pt x="522" y="161"/>
                  </a:cubicBezTo>
                  <a:cubicBezTo>
                    <a:pt x="524" y="161"/>
                    <a:pt x="526" y="162"/>
                    <a:pt x="528" y="163"/>
                  </a:cubicBezTo>
                  <a:cubicBezTo>
                    <a:pt x="527" y="163"/>
                    <a:pt x="525" y="163"/>
                    <a:pt x="524" y="163"/>
                  </a:cubicBezTo>
                  <a:cubicBezTo>
                    <a:pt x="525" y="167"/>
                    <a:pt x="527" y="166"/>
                    <a:pt x="530" y="167"/>
                  </a:cubicBezTo>
                  <a:cubicBezTo>
                    <a:pt x="532" y="168"/>
                    <a:pt x="532" y="165"/>
                    <a:pt x="534" y="165"/>
                  </a:cubicBezTo>
                  <a:cubicBezTo>
                    <a:pt x="538" y="166"/>
                    <a:pt x="544" y="168"/>
                    <a:pt x="547" y="164"/>
                  </a:cubicBezTo>
                  <a:cubicBezTo>
                    <a:pt x="546" y="163"/>
                    <a:pt x="545" y="162"/>
                    <a:pt x="543" y="161"/>
                  </a:cubicBezTo>
                  <a:cubicBezTo>
                    <a:pt x="545" y="160"/>
                    <a:pt x="546" y="159"/>
                    <a:pt x="545" y="157"/>
                  </a:cubicBezTo>
                  <a:cubicBezTo>
                    <a:pt x="546" y="158"/>
                    <a:pt x="547" y="158"/>
                    <a:pt x="548" y="159"/>
                  </a:cubicBezTo>
                  <a:cubicBezTo>
                    <a:pt x="549" y="156"/>
                    <a:pt x="547" y="155"/>
                    <a:pt x="547" y="152"/>
                  </a:cubicBezTo>
                  <a:cubicBezTo>
                    <a:pt x="546" y="150"/>
                    <a:pt x="548" y="148"/>
                    <a:pt x="548" y="146"/>
                  </a:cubicBezTo>
                  <a:cubicBezTo>
                    <a:pt x="547" y="145"/>
                    <a:pt x="545" y="140"/>
                    <a:pt x="544" y="140"/>
                  </a:cubicBezTo>
                  <a:cubicBezTo>
                    <a:pt x="542" y="139"/>
                    <a:pt x="539" y="137"/>
                    <a:pt x="537" y="138"/>
                  </a:cubicBezTo>
                  <a:cubicBezTo>
                    <a:pt x="533" y="141"/>
                    <a:pt x="529" y="137"/>
                    <a:pt x="523" y="139"/>
                  </a:cubicBezTo>
                  <a:cubicBezTo>
                    <a:pt x="517" y="141"/>
                    <a:pt x="527" y="142"/>
                    <a:pt x="528" y="145"/>
                  </a:cubicBezTo>
                  <a:cubicBezTo>
                    <a:pt x="527" y="145"/>
                    <a:pt x="526" y="145"/>
                    <a:pt x="524" y="145"/>
                  </a:cubicBezTo>
                  <a:cubicBezTo>
                    <a:pt x="526" y="147"/>
                    <a:pt x="528" y="149"/>
                    <a:pt x="529" y="152"/>
                  </a:cubicBezTo>
                  <a:cubicBezTo>
                    <a:pt x="527" y="150"/>
                    <a:pt x="511" y="135"/>
                    <a:pt x="512" y="145"/>
                  </a:cubicBezTo>
                  <a:cubicBezTo>
                    <a:pt x="513" y="145"/>
                    <a:pt x="515" y="146"/>
                    <a:pt x="516" y="146"/>
                  </a:cubicBezTo>
                  <a:cubicBezTo>
                    <a:pt x="513" y="147"/>
                    <a:pt x="513" y="151"/>
                    <a:pt x="517" y="150"/>
                  </a:cubicBezTo>
                  <a:cubicBezTo>
                    <a:pt x="516" y="153"/>
                    <a:pt x="510" y="150"/>
                    <a:pt x="507" y="151"/>
                  </a:cubicBezTo>
                  <a:close/>
                  <a:moveTo>
                    <a:pt x="507" y="255"/>
                  </a:moveTo>
                  <a:cubicBezTo>
                    <a:pt x="508" y="248"/>
                    <a:pt x="512" y="250"/>
                    <a:pt x="515" y="253"/>
                  </a:cubicBezTo>
                  <a:cubicBezTo>
                    <a:pt x="515" y="252"/>
                    <a:pt x="516" y="251"/>
                    <a:pt x="517" y="250"/>
                  </a:cubicBezTo>
                  <a:cubicBezTo>
                    <a:pt x="521" y="257"/>
                    <a:pt x="521" y="248"/>
                    <a:pt x="520" y="244"/>
                  </a:cubicBezTo>
                  <a:cubicBezTo>
                    <a:pt x="515" y="245"/>
                    <a:pt x="509" y="242"/>
                    <a:pt x="503" y="238"/>
                  </a:cubicBezTo>
                  <a:cubicBezTo>
                    <a:pt x="501" y="237"/>
                    <a:pt x="493" y="234"/>
                    <a:pt x="492" y="232"/>
                  </a:cubicBezTo>
                  <a:cubicBezTo>
                    <a:pt x="491" y="229"/>
                    <a:pt x="494" y="226"/>
                    <a:pt x="493" y="222"/>
                  </a:cubicBezTo>
                  <a:cubicBezTo>
                    <a:pt x="490" y="215"/>
                    <a:pt x="488" y="203"/>
                    <a:pt x="481" y="199"/>
                  </a:cubicBezTo>
                  <a:cubicBezTo>
                    <a:pt x="478" y="198"/>
                    <a:pt x="475" y="193"/>
                    <a:pt x="473" y="197"/>
                  </a:cubicBezTo>
                  <a:cubicBezTo>
                    <a:pt x="472" y="198"/>
                    <a:pt x="467" y="195"/>
                    <a:pt x="465" y="194"/>
                  </a:cubicBezTo>
                  <a:cubicBezTo>
                    <a:pt x="467" y="197"/>
                    <a:pt x="463" y="198"/>
                    <a:pt x="464" y="200"/>
                  </a:cubicBezTo>
                  <a:cubicBezTo>
                    <a:pt x="465" y="202"/>
                    <a:pt x="466" y="204"/>
                    <a:pt x="466" y="206"/>
                  </a:cubicBezTo>
                  <a:cubicBezTo>
                    <a:pt x="468" y="210"/>
                    <a:pt x="470" y="215"/>
                    <a:pt x="471" y="219"/>
                  </a:cubicBezTo>
                  <a:cubicBezTo>
                    <a:pt x="468" y="221"/>
                    <a:pt x="466" y="223"/>
                    <a:pt x="465" y="219"/>
                  </a:cubicBezTo>
                  <a:cubicBezTo>
                    <a:pt x="464" y="215"/>
                    <a:pt x="462" y="211"/>
                    <a:pt x="461" y="207"/>
                  </a:cubicBezTo>
                  <a:cubicBezTo>
                    <a:pt x="459" y="201"/>
                    <a:pt x="449" y="200"/>
                    <a:pt x="445" y="201"/>
                  </a:cubicBezTo>
                  <a:cubicBezTo>
                    <a:pt x="447" y="204"/>
                    <a:pt x="449" y="206"/>
                    <a:pt x="452" y="209"/>
                  </a:cubicBezTo>
                  <a:cubicBezTo>
                    <a:pt x="450" y="208"/>
                    <a:pt x="445" y="206"/>
                    <a:pt x="444" y="207"/>
                  </a:cubicBezTo>
                  <a:cubicBezTo>
                    <a:pt x="442" y="211"/>
                    <a:pt x="441" y="211"/>
                    <a:pt x="437" y="211"/>
                  </a:cubicBezTo>
                  <a:cubicBezTo>
                    <a:pt x="438" y="210"/>
                    <a:pt x="439" y="208"/>
                    <a:pt x="440" y="207"/>
                  </a:cubicBezTo>
                  <a:cubicBezTo>
                    <a:pt x="438" y="205"/>
                    <a:pt x="429" y="199"/>
                    <a:pt x="427" y="200"/>
                  </a:cubicBezTo>
                  <a:cubicBezTo>
                    <a:pt x="425" y="201"/>
                    <a:pt x="424" y="205"/>
                    <a:pt x="422" y="205"/>
                  </a:cubicBezTo>
                  <a:cubicBezTo>
                    <a:pt x="419" y="206"/>
                    <a:pt x="417" y="206"/>
                    <a:pt x="415" y="206"/>
                  </a:cubicBezTo>
                  <a:cubicBezTo>
                    <a:pt x="419" y="203"/>
                    <a:pt x="422" y="199"/>
                    <a:pt x="417" y="196"/>
                  </a:cubicBezTo>
                  <a:cubicBezTo>
                    <a:pt x="413" y="193"/>
                    <a:pt x="411" y="195"/>
                    <a:pt x="407" y="197"/>
                  </a:cubicBezTo>
                  <a:cubicBezTo>
                    <a:pt x="398" y="200"/>
                    <a:pt x="391" y="203"/>
                    <a:pt x="383" y="209"/>
                  </a:cubicBezTo>
                  <a:cubicBezTo>
                    <a:pt x="385" y="210"/>
                    <a:pt x="386" y="211"/>
                    <a:pt x="387" y="211"/>
                  </a:cubicBezTo>
                  <a:cubicBezTo>
                    <a:pt x="384" y="214"/>
                    <a:pt x="379" y="217"/>
                    <a:pt x="380" y="222"/>
                  </a:cubicBezTo>
                  <a:cubicBezTo>
                    <a:pt x="382" y="222"/>
                    <a:pt x="385" y="222"/>
                    <a:pt x="387" y="222"/>
                  </a:cubicBezTo>
                  <a:cubicBezTo>
                    <a:pt x="387" y="223"/>
                    <a:pt x="387" y="224"/>
                    <a:pt x="386" y="225"/>
                  </a:cubicBezTo>
                  <a:cubicBezTo>
                    <a:pt x="392" y="225"/>
                    <a:pt x="397" y="224"/>
                    <a:pt x="403" y="224"/>
                  </a:cubicBezTo>
                  <a:cubicBezTo>
                    <a:pt x="397" y="227"/>
                    <a:pt x="391" y="229"/>
                    <a:pt x="386" y="232"/>
                  </a:cubicBezTo>
                  <a:cubicBezTo>
                    <a:pt x="389" y="235"/>
                    <a:pt x="390" y="237"/>
                    <a:pt x="394" y="237"/>
                  </a:cubicBezTo>
                  <a:cubicBezTo>
                    <a:pt x="400" y="237"/>
                    <a:pt x="406" y="237"/>
                    <a:pt x="412" y="237"/>
                  </a:cubicBezTo>
                  <a:cubicBezTo>
                    <a:pt x="420" y="237"/>
                    <a:pt x="428" y="239"/>
                    <a:pt x="436" y="241"/>
                  </a:cubicBezTo>
                  <a:cubicBezTo>
                    <a:pt x="442" y="243"/>
                    <a:pt x="432" y="244"/>
                    <a:pt x="430" y="244"/>
                  </a:cubicBezTo>
                  <a:cubicBezTo>
                    <a:pt x="426" y="244"/>
                    <a:pt x="421" y="243"/>
                    <a:pt x="417" y="242"/>
                  </a:cubicBezTo>
                  <a:cubicBezTo>
                    <a:pt x="410" y="242"/>
                    <a:pt x="401" y="245"/>
                    <a:pt x="394" y="247"/>
                  </a:cubicBezTo>
                  <a:cubicBezTo>
                    <a:pt x="398" y="261"/>
                    <a:pt x="411" y="259"/>
                    <a:pt x="422" y="259"/>
                  </a:cubicBezTo>
                  <a:cubicBezTo>
                    <a:pt x="422" y="266"/>
                    <a:pt x="423" y="270"/>
                    <a:pt x="430" y="269"/>
                  </a:cubicBezTo>
                  <a:cubicBezTo>
                    <a:pt x="438" y="269"/>
                    <a:pt x="446" y="268"/>
                    <a:pt x="453" y="268"/>
                  </a:cubicBezTo>
                  <a:cubicBezTo>
                    <a:pt x="459" y="267"/>
                    <a:pt x="461" y="263"/>
                    <a:pt x="466" y="262"/>
                  </a:cubicBezTo>
                  <a:cubicBezTo>
                    <a:pt x="470" y="262"/>
                    <a:pt x="471" y="262"/>
                    <a:pt x="473" y="259"/>
                  </a:cubicBezTo>
                  <a:cubicBezTo>
                    <a:pt x="476" y="258"/>
                    <a:pt x="476" y="255"/>
                    <a:pt x="479" y="256"/>
                  </a:cubicBezTo>
                  <a:cubicBezTo>
                    <a:pt x="479" y="257"/>
                    <a:pt x="479" y="258"/>
                    <a:pt x="478" y="259"/>
                  </a:cubicBezTo>
                  <a:cubicBezTo>
                    <a:pt x="482" y="260"/>
                    <a:pt x="486" y="261"/>
                    <a:pt x="490" y="261"/>
                  </a:cubicBezTo>
                  <a:cubicBezTo>
                    <a:pt x="489" y="262"/>
                    <a:pt x="488" y="263"/>
                    <a:pt x="487" y="263"/>
                  </a:cubicBezTo>
                  <a:cubicBezTo>
                    <a:pt x="494" y="263"/>
                    <a:pt x="500" y="267"/>
                    <a:pt x="506" y="266"/>
                  </a:cubicBezTo>
                  <a:cubicBezTo>
                    <a:pt x="508" y="266"/>
                    <a:pt x="514" y="264"/>
                    <a:pt x="514" y="262"/>
                  </a:cubicBezTo>
                  <a:cubicBezTo>
                    <a:pt x="514" y="259"/>
                    <a:pt x="510" y="260"/>
                    <a:pt x="513" y="256"/>
                  </a:cubicBezTo>
                  <a:cubicBezTo>
                    <a:pt x="508" y="255"/>
                    <a:pt x="506" y="257"/>
                    <a:pt x="503" y="260"/>
                  </a:cubicBezTo>
                  <a:cubicBezTo>
                    <a:pt x="503" y="257"/>
                    <a:pt x="503" y="255"/>
                    <a:pt x="501" y="252"/>
                  </a:cubicBezTo>
                  <a:cubicBezTo>
                    <a:pt x="502" y="253"/>
                    <a:pt x="503" y="253"/>
                    <a:pt x="504" y="253"/>
                  </a:cubicBezTo>
                  <a:cubicBezTo>
                    <a:pt x="505" y="254"/>
                    <a:pt x="506" y="254"/>
                    <a:pt x="507" y="255"/>
                  </a:cubicBezTo>
                  <a:close/>
                  <a:moveTo>
                    <a:pt x="531" y="262"/>
                  </a:moveTo>
                  <a:cubicBezTo>
                    <a:pt x="532" y="263"/>
                    <a:pt x="534" y="265"/>
                    <a:pt x="535" y="265"/>
                  </a:cubicBezTo>
                  <a:cubicBezTo>
                    <a:pt x="535" y="264"/>
                    <a:pt x="536" y="264"/>
                    <a:pt x="536" y="263"/>
                  </a:cubicBezTo>
                  <a:cubicBezTo>
                    <a:pt x="537" y="265"/>
                    <a:pt x="538" y="266"/>
                    <a:pt x="540" y="267"/>
                  </a:cubicBezTo>
                  <a:cubicBezTo>
                    <a:pt x="540" y="266"/>
                    <a:pt x="540" y="265"/>
                    <a:pt x="540" y="265"/>
                  </a:cubicBezTo>
                  <a:cubicBezTo>
                    <a:pt x="542" y="269"/>
                    <a:pt x="549" y="270"/>
                    <a:pt x="553" y="271"/>
                  </a:cubicBezTo>
                  <a:cubicBezTo>
                    <a:pt x="557" y="271"/>
                    <a:pt x="561" y="267"/>
                    <a:pt x="565" y="265"/>
                  </a:cubicBezTo>
                  <a:cubicBezTo>
                    <a:pt x="560" y="261"/>
                    <a:pt x="556" y="257"/>
                    <a:pt x="550" y="253"/>
                  </a:cubicBezTo>
                  <a:cubicBezTo>
                    <a:pt x="547" y="251"/>
                    <a:pt x="545" y="248"/>
                    <a:pt x="542" y="251"/>
                  </a:cubicBezTo>
                  <a:cubicBezTo>
                    <a:pt x="540" y="253"/>
                    <a:pt x="537" y="255"/>
                    <a:pt x="540" y="258"/>
                  </a:cubicBezTo>
                  <a:cubicBezTo>
                    <a:pt x="540" y="258"/>
                    <a:pt x="539" y="258"/>
                    <a:pt x="538" y="258"/>
                  </a:cubicBezTo>
                  <a:cubicBezTo>
                    <a:pt x="537" y="262"/>
                    <a:pt x="533" y="259"/>
                    <a:pt x="531" y="262"/>
                  </a:cubicBezTo>
                  <a:close/>
                  <a:moveTo>
                    <a:pt x="1250" y="413"/>
                  </a:moveTo>
                  <a:cubicBezTo>
                    <a:pt x="1250" y="413"/>
                    <a:pt x="1249" y="413"/>
                    <a:pt x="1249" y="414"/>
                  </a:cubicBezTo>
                  <a:cubicBezTo>
                    <a:pt x="1249" y="414"/>
                    <a:pt x="1249" y="415"/>
                    <a:pt x="1249" y="415"/>
                  </a:cubicBezTo>
                  <a:cubicBezTo>
                    <a:pt x="1251" y="413"/>
                    <a:pt x="1252" y="412"/>
                    <a:pt x="1254" y="412"/>
                  </a:cubicBezTo>
                  <a:cubicBezTo>
                    <a:pt x="1254" y="411"/>
                    <a:pt x="1254" y="411"/>
                    <a:pt x="1253" y="410"/>
                  </a:cubicBezTo>
                  <a:cubicBezTo>
                    <a:pt x="1256" y="410"/>
                    <a:pt x="1256" y="405"/>
                    <a:pt x="1255" y="406"/>
                  </a:cubicBezTo>
                  <a:cubicBezTo>
                    <a:pt x="1252" y="407"/>
                    <a:pt x="1245" y="409"/>
                    <a:pt x="1250" y="413"/>
                  </a:cubicBezTo>
                  <a:close/>
                  <a:moveTo>
                    <a:pt x="681" y="337"/>
                  </a:moveTo>
                  <a:cubicBezTo>
                    <a:pt x="676" y="333"/>
                    <a:pt x="675" y="333"/>
                    <a:pt x="669" y="334"/>
                  </a:cubicBezTo>
                  <a:cubicBezTo>
                    <a:pt x="675" y="328"/>
                    <a:pt x="660" y="321"/>
                    <a:pt x="658" y="319"/>
                  </a:cubicBezTo>
                  <a:cubicBezTo>
                    <a:pt x="655" y="318"/>
                    <a:pt x="652" y="319"/>
                    <a:pt x="650" y="317"/>
                  </a:cubicBezTo>
                  <a:cubicBezTo>
                    <a:pt x="648" y="314"/>
                    <a:pt x="647" y="313"/>
                    <a:pt x="644" y="317"/>
                  </a:cubicBezTo>
                  <a:cubicBezTo>
                    <a:pt x="643" y="316"/>
                    <a:pt x="643" y="314"/>
                    <a:pt x="642" y="313"/>
                  </a:cubicBezTo>
                  <a:cubicBezTo>
                    <a:pt x="648" y="312"/>
                    <a:pt x="646" y="305"/>
                    <a:pt x="641" y="307"/>
                  </a:cubicBezTo>
                  <a:cubicBezTo>
                    <a:pt x="636" y="309"/>
                    <a:pt x="637" y="313"/>
                    <a:pt x="635" y="319"/>
                  </a:cubicBezTo>
                  <a:cubicBezTo>
                    <a:pt x="635" y="321"/>
                    <a:pt x="634" y="323"/>
                    <a:pt x="634" y="326"/>
                  </a:cubicBezTo>
                  <a:cubicBezTo>
                    <a:pt x="633" y="327"/>
                    <a:pt x="635" y="330"/>
                    <a:pt x="635" y="331"/>
                  </a:cubicBezTo>
                  <a:cubicBezTo>
                    <a:pt x="634" y="333"/>
                    <a:pt x="628" y="337"/>
                    <a:pt x="627" y="339"/>
                  </a:cubicBezTo>
                  <a:cubicBezTo>
                    <a:pt x="628" y="339"/>
                    <a:pt x="637" y="337"/>
                    <a:pt x="638" y="337"/>
                  </a:cubicBezTo>
                  <a:cubicBezTo>
                    <a:pt x="639" y="338"/>
                    <a:pt x="640" y="348"/>
                    <a:pt x="642" y="346"/>
                  </a:cubicBezTo>
                  <a:cubicBezTo>
                    <a:pt x="645" y="344"/>
                    <a:pt x="648" y="339"/>
                    <a:pt x="650" y="339"/>
                  </a:cubicBezTo>
                  <a:cubicBezTo>
                    <a:pt x="655" y="337"/>
                    <a:pt x="654" y="333"/>
                    <a:pt x="659" y="331"/>
                  </a:cubicBezTo>
                  <a:cubicBezTo>
                    <a:pt x="658" y="339"/>
                    <a:pt x="670" y="340"/>
                    <a:pt x="675" y="342"/>
                  </a:cubicBezTo>
                  <a:cubicBezTo>
                    <a:pt x="677" y="340"/>
                    <a:pt x="679" y="339"/>
                    <a:pt x="681" y="337"/>
                  </a:cubicBezTo>
                  <a:close/>
                  <a:moveTo>
                    <a:pt x="590" y="170"/>
                  </a:moveTo>
                  <a:cubicBezTo>
                    <a:pt x="592" y="174"/>
                    <a:pt x="597" y="170"/>
                    <a:pt x="599" y="169"/>
                  </a:cubicBezTo>
                  <a:cubicBezTo>
                    <a:pt x="601" y="173"/>
                    <a:pt x="601" y="173"/>
                    <a:pt x="605" y="174"/>
                  </a:cubicBezTo>
                  <a:cubicBezTo>
                    <a:pt x="608" y="174"/>
                    <a:pt x="611" y="175"/>
                    <a:pt x="612" y="170"/>
                  </a:cubicBezTo>
                  <a:cubicBezTo>
                    <a:pt x="612" y="171"/>
                    <a:pt x="613" y="172"/>
                    <a:pt x="614" y="173"/>
                  </a:cubicBezTo>
                  <a:cubicBezTo>
                    <a:pt x="614" y="172"/>
                    <a:pt x="615" y="170"/>
                    <a:pt x="615" y="168"/>
                  </a:cubicBezTo>
                  <a:cubicBezTo>
                    <a:pt x="619" y="170"/>
                    <a:pt x="615" y="175"/>
                    <a:pt x="619" y="175"/>
                  </a:cubicBezTo>
                  <a:cubicBezTo>
                    <a:pt x="624" y="176"/>
                    <a:pt x="629" y="176"/>
                    <a:pt x="634" y="176"/>
                  </a:cubicBezTo>
                  <a:cubicBezTo>
                    <a:pt x="633" y="175"/>
                    <a:pt x="634" y="174"/>
                    <a:pt x="634" y="173"/>
                  </a:cubicBezTo>
                  <a:cubicBezTo>
                    <a:pt x="636" y="176"/>
                    <a:pt x="643" y="177"/>
                    <a:pt x="644" y="172"/>
                  </a:cubicBezTo>
                  <a:cubicBezTo>
                    <a:pt x="645" y="177"/>
                    <a:pt x="653" y="174"/>
                    <a:pt x="656" y="174"/>
                  </a:cubicBezTo>
                  <a:cubicBezTo>
                    <a:pt x="656" y="172"/>
                    <a:pt x="655" y="170"/>
                    <a:pt x="655" y="168"/>
                  </a:cubicBezTo>
                  <a:cubicBezTo>
                    <a:pt x="660" y="168"/>
                    <a:pt x="657" y="173"/>
                    <a:pt x="661" y="174"/>
                  </a:cubicBezTo>
                  <a:cubicBezTo>
                    <a:pt x="664" y="175"/>
                    <a:pt x="666" y="177"/>
                    <a:pt x="670" y="176"/>
                  </a:cubicBezTo>
                  <a:cubicBezTo>
                    <a:pt x="672" y="176"/>
                    <a:pt x="681" y="176"/>
                    <a:pt x="681" y="174"/>
                  </a:cubicBezTo>
                  <a:cubicBezTo>
                    <a:pt x="682" y="169"/>
                    <a:pt x="684" y="169"/>
                    <a:pt x="688" y="168"/>
                  </a:cubicBezTo>
                  <a:cubicBezTo>
                    <a:pt x="686" y="166"/>
                    <a:pt x="684" y="166"/>
                    <a:pt x="681" y="165"/>
                  </a:cubicBezTo>
                  <a:cubicBezTo>
                    <a:pt x="683" y="164"/>
                    <a:pt x="685" y="163"/>
                    <a:pt x="687" y="161"/>
                  </a:cubicBezTo>
                  <a:cubicBezTo>
                    <a:pt x="679" y="155"/>
                    <a:pt x="670" y="150"/>
                    <a:pt x="661" y="153"/>
                  </a:cubicBezTo>
                  <a:cubicBezTo>
                    <a:pt x="657" y="154"/>
                    <a:pt x="653" y="152"/>
                    <a:pt x="649" y="154"/>
                  </a:cubicBezTo>
                  <a:cubicBezTo>
                    <a:pt x="644" y="155"/>
                    <a:pt x="641" y="156"/>
                    <a:pt x="636" y="157"/>
                  </a:cubicBezTo>
                  <a:cubicBezTo>
                    <a:pt x="637" y="158"/>
                    <a:pt x="638" y="159"/>
                    <a:pt x="639" y="159"/>
                  </a:cubicBezTo>
                  <a:cubicBezTo>
                    <a:pt x="634" y="158"/>
                    <a:pt x="628" y="156"/>
                    <a:pt x="624" y="156"/>
                  </a:cubicBezTo>
                  <a:cubicBezTo>
                    <a:pt x="622" y="156"/>
                    <a:pt x="620" y="159"/>
                    <a:pt x="619" y="158"/>
                  </a:cubicBezTo>
                  <a:cubicBezTo>
                    <a:pt x="616" y="157"/>
                    <a:pt x="614" y="155"/>
                    <a:pt x="612" y="154"/>
                  </a:cubicBezTo>
                  <a:cubicBezTo>
                    <a:pt x="611" y="153"/>
                    <a:pt x="602" y="148"/>
                    <a:pt x="602" y="148"/>
                  </a:cubicBezTo>
                  <a:cubicBezTo>
                    <a:pt x="601" y="145"/>
                    <a:pt x="610" y="149"/>
                    <a:pt x="611" y="145"/>
                  </a:cubicBezTo>
                  <a:cubicBezTo>
                    <a:pt x="609" y="144"/>
                    <a:pt x="606" y="143"/>
                    <a:pt x="604" y="142"/>
                  </a:cubicBezTo>
                  <a:cubicBezTo>
                    <a:pt x="600" y="142"/>
                    <a:pt x="602" y="140"/>
                    <a:pt x="599" y="138"/>
                  </a:cubicBezTo>
                  <a:cubicBezTo>
                    <a:pt x="595" y="135"/>
                    <a:pt x="590" y="139"/>
                    <a:pt x="585" y="138"/>
                  </a:cubicBezTo>
                  <a:cubicBezTo>
                    <a:pt x="581" y="137"/>
                    <a:pt x="578" y="133"/>
                    <a:pt x="574" y="133"/>
                  </a:cubicBezTo>
                  <a:cubicBezTo>
                    <a:pt x="569" y="132"/>
                    <a:pt x="563" y="130"/>
                    <a:pt x="559" y="131"/>
                  </a:cubicBezTo>
                  <a:cubicBezTo>
                    <a:pt x="551" y="133"/>
                    <a:pt x="553" y="136"/>
                    <a:pt x="558" y="141"/>
                  </a:cubicBezTo>
                  <a:cubicBezTo>
                    <a:pt x="563" y="146"/>
                    <a:pt x="566" y="145"/>
                    <a:pt x="572" y="144"/>
                  </a:cubicBezTo>
                  <a:cubicBezTo>
                    <a:pt x="577" y="144"/>
                    <a:pt x="580" y="142"/>
                    <a:pt x="584" y="146"/>
                  </a:cubicBezTo>
                  <a:cubicBezTo>
                    <a:pt x="586" y="149"/>
                    <a:pt x="592" y="154"/>
                    <a:pt x="588" y="157"/>
                  </a:cubicBezTo>
                  <a:cubicBezTo>
                    <a:pt x="586" y="163"/>
                    <a:pt x="587" y="164"/>
                    <a:pt x="590" y="170"/>
                  </a:cubicBezTo>
                  <a:close/>
                  <a:moveTo>
                    <a:pt x="725" y="278"/>
                  </a:moveTo>
                  <a:cubicBezTo>
                    <a:pt x="722" y="281"/>
                    <a:pt x="734" y="281"/>
                    <a:pt x="735" y="281"/>
                  </a:cubicBezTo>
                  <a:cubicBezTo>
                    <a:pt x="733" y="275"/>
                    <a:pt x="728" y="274"/>
                    <a:pt x="725" y="278"/>
                  </a:cubicBezTo>
                  <a:close/>
                  <a:moveTo>
                    <a:pt x="615" y="44"/>
                  </a:moveTo>
                  <a:cubicBezTo>
                    <a:pt x="611" y="47"/>
                    <a:pt x="607" y="50"/>
                    <a:pt x="603" y="53"/>
                  </a:cubicBezTo>
                  <a:cubicBezTo>
                    <a:pt x="610" y="58"/>
                    <a:pt x="616" y="54"/>
                    <a:pt x="624" y="54"/>
                  </a:cubicBezTo>
                  <a:cubicBezTo>
                    <a:pt x="631" y="54"/>
                    <a:pt x="638" y="51"/>
                    <a:pt x="644" y="49"/>
                  </a:cubicBezTo>
                  <a:cubicBezTo>
                    <a:pt x="638" y="53"/>
                    <a:pt x="634" y="55"/>
                    <a:pt x="627" y="55"/>
                  </a:cubicBezTo>
                  <a:cubicBezTo>
                    <a:pt x="620" y="56"/>
                    <a:pt x="617" y="56"/>
                    <a:pt x="611" y="59"/>
                  </a:cubicBezTo>
                  <a:cubicBezTo>
                    <a:pt x="617" y="60"/>
                    <a:pt x="624" y="64"/>
                    <a:pt x="629" y="61"/>
                  </a:cubicBezTo>
                  <a:cubicBezTo>
                    <a:pt x="637" y="56"/>
                    <a:pt x="640" y="55"/>
                    <a:pt x="649" y="54"/>
                  </a:cubicBezTo>
                  <a:cubicBezTo>
                    <a:pt x="641" y="57"/>
                    <a:pt x="638" y="58"/>
                    <a:pt x="631" y="64"/>
                  </a:cubicBezTo>
                  <a:cubicBezTo>
                    <a:pt x="637" y="64"/>
                    <a:pt x="642" y="65"/>
                    <a:pt x="648" y="65"/>
                  </a:cubicBezTo>
                  <a:cubicBezTo>
                    <a:pt x="652" y="65"/>
                    <a:pt x="653" y="66"/>
                    <a:pt x="653" y="62"/>
                  </a:cubicBezTo>
                  <a:cubicBezTo>
                    <a:pt x="654" y="60"/>
                    <a:pt x="658" y="59"/>
                    <a:pt x="660" y="59"/>
                  </a:cubicBezTo>
                  <a:cubicBezTo>
                    <a:pt x="659" y="60"/>
                    <a:pt x="658" y="61"/>
                    <a:pt x="658" y="62"/>
                  </a:cubicBezTo>
                  <a:cubicBezTo>
                    <a:pt x="661" y="61"/>
                    <a:pt x="665" y="60"/>
                    <a:pt x="668" y="59"/>
                  </a:cubicBezTo>
                  <a:cubicBezTo>
                    <a:pt x="665" y="61"/>
                    <a:pt x="663" y="63"/>
                    <a:pt x="660" y="65"/>
                  </a:cubicBezTo>
                  <a:cubicBezTo>
                    <a:pt x="664" y="64"/>
                    <a:pt x="669" y="64"/>
                    <a:pt x="673" y="63"/>
                  </a:cubicBezTo>
                  <a:cubicBezTo>
                    <a:pt x="676" y="62"/>
                    <a:pt x="682" y="62"/>
                    <a:pt x="684" y="60"/>
                  </a:cubicBezTo>
                  <a:cubicBezTo>
                    <a:pt x="691" y="54"/>
                    <a:pt x="697" y="51"/>
                    <a:pt x="705" y="48"/>
                  </a:cubicBezTo>
                  <a:cubicBezTo>
                    <a:pt x="702" y="51"/>
                    <a:pt x="698" y="54"/>
                    <a:pt x="695" y="57"/>
                  </a:cubicBezTo>
                  <a:cubicBezTo>
                    <a:pt x="697" y="58"/>
                    <a:pt x="699" y="59"/>
                    <a:pt x="701" y="60"/>
                  </a:cubicBezTo>
                  <a:cubicBezTo>
                    <a:pt x="687" y="64"/>
                    <a:pt x="673" y="67"/>
                    <a:pt x="659" y="69"/>
                  </a:cubicBezTo>
                  <a:cubicBezTo>
                    <a:pt x="664" y="74"/>
                    <a:pt x="669" y="78"/>
                    <a:pt x="673" y="82"/>
                  </a:cubicBezTo>
                  <a:cubicBezTo>
                    <a:pt x="668" y="79"/>
                    <a:pt x="660" y="72"/>
                    <a:pt x="654" y="70"/>
                  </a:cubicBezTo>
                  <a:cubicBezTo>
                    <a:pt x="653" y="70"/>
                    <a:pt x="633" y="70"/>
                    <a:pt x="634" y="69"/>
                  </a:cubicBezTo>
                  <a:cubicBezTo>
                    <a:pt x="628" y="80"/>
                    <a:pt x="639" y="80"/>
                    <a:pt x="645" y="84"/>
                  </a:cubicBezTo>
                  <a:cubicBezTo>
                    <a:pt x="651" y="88"/>
                    <a:pt x="656" y="94"/>
                    <a:pt x="659" y="101"/>
                  </a:cubicBezTo>
                  <a:cubicBezTo>
                    <a:pt x="650" y="96"/>
                    <a:pt x="636" y="94"/>
                    <a:pt x="628" y="102"/>
                  </a:cubicBezTo>
                  <a:cubicBezTo>
                    <a:pt x="621" y="110"/>
                    <a:pt x="627" y="110"/>
                    <a:pt x="634" y="112"/>
                  </a:cubicBezTo>
                  <a:cubicBezTo>
                    <a:pt x="639" y="113"/>
                    <a:pt x="643" y="107"/>
                    <a:pt x="646" y="103"/>
                  </a:cubicBezTo>
                  <a:cubicBezTo>
                    <a:pt x="644" y="111"/>
                    <a:pt x="637" y="116"/>
                    <a:pt x="645" y="122"/>
                  </a:cubicBezTo>
                  <a:cubicBezTo>
                    <a:pt x="652" y="126"/>
                    <a:pt x="660" y="117"/>
                    <a:pt x="663" y="113"/>
                  </a:cubicBezTo>
                  <a:cubicBezTo>
                    <a:pt x="657" y="122"/>
                    <a:pt x="653" y="128"/>
                    <a:pt x="642" y="125"/>
                  </a:cubicBezTo>
                  <a:cubicBezTo>
                    <a:pt x="637" y="124"/>
                    <a:pt x="637" y="118"/>
                    <a:pt x="633" y="117"/>
                  </a:cubicBezTo>
                  <a:cubicBezTo>
                    <a:pt x="628" y="116"/>
                    <a:pt x="625" y="116"/>
                    <a:pt x="620" y="118"/>
                  </a:cubicBezTo>
                  <a:cubicBezTo>
                    <a:pt x="623" y="124"/>
                    <a:pt x="623" y="124"/>
                    <a:pt x="629" y="125"/>
                  </a:cubicBezTo>
                  <a:cubicBezTo>
                    <a:pt x="625" y="130"/>
                    <a:pt x="622" y="128"/>
                    <a:pt x="617" y="131"/>
                  </a:cubicBezTo>
                  <a:cubicBezTo>
                    <a:pt x="615" y="131"/>
                    <a:pt x="611" y="132"/>
                    <a:pt x="609" y="134"/>
                  </a:cubicBezTo>
                  <a:cubicBezTo>
                    <a:pt x="608" y="135"/>
                    <a:pt x="611" y="137"/>
                    <a:pt x="609" y="139"/>
                  </a:cubicBezTo>
                  <a:cubicBezTo>
                    <a:pt x="612" y="143"/>
                    <a:pt x="613" y="140"/>
                    <a:pt x="616" y="137"/>
                  </a:cubicBezTo>
                  <a:cubicBezTo>
                    <a:pt x="617" y="142"/>
                    <a:pt x="624" y="146"/>
                    <a:pt x="626" y="140"/>
                  </a:cubicBezTo>
                  <a:cubicBezTo>
                    <a:pt x="627" y="145"/>
                    <a:pt x="630" y="142"/>
                    <a:pt x="633" y="142"/>
                  </a:cubicBezTo>
                  <a:cubicBezTo>
                    <a:pt x="637" y="143"/>
                    <a:pt x="640" y="143"/>
                    <a:pt x="644" y="143"/>
                  </a:cubicBezTo>
                  <a:cubicBezTo>
                    <a:pt x="648" y="143"/>
                    <a:pt x="649" y="139"/>
                    <a:pt x="652" y="141"/>
                  </a:cubicBezTo>
                  <a:cubicBezTo>
                    <a:pt x="654" y="141"/>
                    <a:pt x="659" y="143"/>
                    <a:pt x="658" y="138"/>
                  </a:cubicBezTo>
                  <a:cubicBezTo>
                    <a:pt x="659" y="142"/>
                    <a:pt x="667" y="146"/>
                    <a:pt x="667" y="139"/>
                  </a:cubicBezTo>
                  <a:cubicBezTo>
                    <a:pt x="670" y="143"/>
                    <a:pt x="672" y="138"/>
                    <a:pt x="674" y="140"/>
                  </a:cubicBezTo>
                  <a:cubicBezTo>
                    <a:pt x="677" y="143"/>
                    <a:pt x="676" y="144"/>
                    <a:pt x="675" y="148"/>
                  </a:cubicBezTo>
                  <a:cubicBezTo>
                    <a:pt x="680" y="147"/>
                    <a:pt x="684" y="145"/>
                    <a:pt x="689" y="144"/>
                  </a:cubicBezTo>
                  <a:cubicBezTo>
                    <a:pt x="690" y="143"/>
                    <a:pt x="691" y="141"/>
                    <a:pt x="692" y="140"/>
                  </a:cubicBezTo>
                  <a:cubicBezTo>
                    <a:pt x="693" y="140"/>
                    <a:pt x="694" y="142"/>
                    <a:pt x="696" y="142"/>
                  </a:cubicBezTo>
                  <a:cubicBezTo>
                    <a:pt x="697" y="141"/>
                    <a:pt x="701" y="141"/>
                    <a:pt x="701" y="139"/>
                  </a:cubicBezTo>
                  <a:cubicBezTo>
                    <a:pt x="700" y="138"/>
                    <a:pt x="701" y="134"/>
                    <a:pt x="699" y="133"/>
                  </a:cubicBezTo>
                  <a:cubicBezTo>
                    <a:pt x="697" y="132"/>
                    <a:pt x="696" y="130"/>
                    <a:pt x="694" y="132"/>
                  </a:cubicBezTo>
                  <a:cubicBezTo>
                    <a:pt x="691" y="134"/>
                    <a:pt x="691" y="135"/>
                    <a:pt x="689" y="132"/>
                  </a:cubicBezTo>
                  <a:cubicBezTo>
                    <a:pt x="687" y="129"/>
                    <a:pt x="695" y="123"/>
                    <a:pt x="697" y="122"/>
                  </a:cubicBezTo>
                  <a:cubicBezTo>
                    <a:pt x="702" y="118"/>
                    <a:pt x="694" y="115"/>
                    <a:pt x="696" y="114"/>
                  </a:cubicBezTo>
                  <a:cubicBezTo>
                    <a:pt x="698" y="112"/>
                    <a:pt x="704" y="116"/>
                    <a:pt x="707" y="115"/>
                  </a:cubicBezTo>
                  <a:cubicBezTo>
                    <a:pt x="713" y="113"/>
                    <a:pt x="714" y="112"/>
                    <a:pt x="718" y="107"/>
                  </a:cubicBezTo>
                  <a:cubicBezTo>
                    <a:pt x="715" y="106"/>
                    <a:pt x="712" y="105"/>
                    <a:pt x="710" y="103"/>
                  </a:cubicBezTo>
                  <a:cubicBezTo>
                    <a:pt x="714" y="103"/>
                    <a:pt x="719" y="102"/>
                    <a:pt x="724" y="101"/>
                  </a:cubicBezTo>
                  <a:cubicBezTo>
                    <a:pt x="724" y="96"/>
                    <a:pt x="712" y="95"/>
                    <a:pt x="708" y="94"/>
                  </a:cubicBezTo>
                  <a:cubicBezTo>
                    <a:pt x="714" y="94"/>
                    <a:pt x="719" y="94"/>
                    <a:pt x="724" y="94"/>
                  </a:cubicBezTo>
                  <a:cubicBezTo>
                    <a:pt x="725" y="88"/>
                    <a:pt x="710" y="90"/>
                    <a:pt x="706" y="89"/>
                  </a:cubicBezTo>
                  <a:cubicBezTo>
                    <a:pt x="716" y="88"/>
                    <a:pt x="726" y="87"/>
                    <a:pt x="735" y="85"/>
                  </a:cubicBezTo>
                  <a:cubicBezTo>
                    <a:pt x="735" y="84"/>
                    <a:pt x="734" y="82"/>
                    <a:pt x="734" y="80"/>
                  </a:cubicBezTo>
                  <a:cubicBezTo>
                    <a:pt x="737" y="81"/>
                    <a:pt x="742" y="84"/>
                    <a:pt x="745" y="82"/>
                  </a:cubicBezTo>
                  <a:cubicBezTo>
                    <a:pt x="750" y="79"/>
                    <a:pt x="752" y="78"/>
                    <a:pt x="756" y="74"/>
                  </a:cubicBezTo>
                  <a:cubicBezTo>
                    <a:pt x="752" y="73"/>
                    <a:pt x="749" y="73"/>
                    <a:pt x="745" y="73"/>
                  </a:cubicBezTo>
                  <a:cubicBezTo>
                    <a:pt x="751" y="72"/>
                    <a:pt x="756" y="71"/>
                    <a:pt x="762" y="70"/>
                  </a:cubicBezTo>
                  <a:cubicBezTo>
                    <a:pt x="767" y="69"/>
                    <a:pt x="772" y="63"/>
                    <a:pt x="777" y="60"/>
                  </a:cubicBezTo>
                  <a:cubicBezTo>
                    <a:pt x="782" y="57"/>
                    <a:pt x="801" y="52"/>
                    <a:pt x="802" y="45"/>
                  </a:cubicBezTo>
                  <a:cubicBezTo>
                    <a:pt x="787" y="48"/>
                    <a:pt x="773" y="51"/>
                    <a:pt x="759" y="54"/>
                  </a:cubicBezTo>
                  <a:cubicBezTo>
                    <a:pt x="768" y="51"/>
                    <a:pt x="776" y="48"/>
                    <a:pt x="785" y="46"/>
                  </a:cubicBezTo>
                  <a:cubicBezTo>
                    <a:pt x="780" y="45"/>
                    <a:pt x="775" y="44"/>
                    <a:pt x="770" y="43"/>
                  </a:cubicBezTo>
                  <a:cubicBezTo>
                    <a:pt x="781" y="42"/>
                    <a:pt x="792" y="42"/>
                    <a:pt x="803" y="41"/>
                  </a:cubicBezTo>
                  <a:cubicBezTo>
                    <a:pt x="811" y="40"/>
                    <a:pt x="821" y="32"/>
                    <a:pt x="829" y="28"/>
                  </a:cubicBezTo>
                  <a:cubicBezTo>
                    <a:pt x="819" y="24"/>
                    <a:pt x="810" y="22"/>
                    <a:pt x="800" y="20"/>
                  </a:cubicBezTo>
                  <a:cubicBezTo>
                    <a:pt x="791" y="19"/>
                    <a:pt x="783" y="21"/>
                    <a:pt x="774" y="23"/>
                  </a:cubicBezTo>
                  <a:cubicBezTo>
                    <a:pt x="779" y="21"/>
                    <a:pt x="784" y="18"/>
                    <a:pt x="788" y="15"/>
                  </a:cubicBezTo>
                  <a:cubicBezTo>
                    <a:pt x="779" y="14"/>
                    <a:pt x="770" y="11"/>
                    <a:pt x="761" y="11"/>
                  </a:cubicBezTo>
                  <a:cubicBezTo>
                    <a:pt x="753" y="11"/>
                    <a:pt x="743" y="14"/>
                    <a:pt x="735" y="15"/>
                  </a:cubicBezTo>
                  <a:cubicBezTo>
                    <a:pt x="736" y="18"/>
                    <a:pt x="737" y="20"/>
                    <a:pt x="739" y="22"/>
                  </a:cubicBezTo>
                  <a:cubicBezTo>
                    <a:pt x="734" y="19"/>
                    <a:pt x="729" y="14"/>
                    <a:pt x="724" y="14"/>
                  </a:cubicBezTo>
                  <a:cubicBezTo>
                    <a:pt x="717" y="14"/>
                    <a:pt x="710" y="13"/>
                    <a:pt x="703" y="13"/>
                  </a:cubicBezTo>
                  <a:cubicBezTo>
                    <a:pt x="708" y="17"/>
                    <a:pt x="712" y="20"/>
                    <a:pt x="716" y="24"/>
                  </a:cubicBezTo>
                  <a:cubicBezTo>
                    <a:pt x="711" y="22"/>
                    <a:pt x="706" y="20"/>
                    <a:pt x="701" y="18"/>
                  </a:cubicBezTo>
                  <a:cubicBezTo>
                    <a:pt x="698" y="17"/>
                    <a:pt x="690" y="14"/>
                    <a:pt x="688" y="15"/>
                  </a:cubicBezTo>
                  <a:cubicBezTo>
                    <a:pt x="686" y="16"/>
                    <a:pt x="685" y="19"/>
                    <a:pt x="683" y="19"/>
                  </a:cubicBezTo>
                  <a:cubicBezTo>
                    <a:pt x="680" y="19"/>
                    <a:pt x="677" y="19"/>
                    <a:pt x="673" y="19"/>
                  </a:cubicBezTo>
                  <a:cubicBezTo>
                    <a:pt x="670" y="20"/>
                    <a:pt x="666" y="25"/>
                    <a:pt x="663" y="27"/>
                  </a:cubicBezTo>
                  <a:cubicBezTo>
                    <a:pt x="671" y="32"/>
                    <a:pt x="679" y="36"/>
                    <a:pt x="688" y="41"/>
                  </a:cubicBezTo>
                  <a:cubicBezTo>
                    <a:pt x="679" y="38"/>
                    <a:pt x="669" y="36"/>
                    <a:pt x="660" y="34"/>
                  </a:cubicBezTo>
                  <a:cubicBezTo>
                    <a:pt x="656" y="33"/>
                    <a:pt x="652" y="28"/>
                    <a:pt x="648" y="26"/>
                  </a:cubicBezTo>
                  <a:cubicBezTo>
                    <a:pt x="646" y="24"/>
                    <a:pt x="641" y="25"/>
                    <a:pt x="638" y="25"/>
                  </a:cubicBezTo>
                  <a:cubicBezTo>
                    <a:pt x="639" y="27"/>
                    <a:pt x="639" y="29"/>
                    <a:pt x="640" y="30"/>
                  </a:cubicBezTo>
                  <a:cubicBezTo>
                    <a:pt x="637" y="30"/>
                    <a:pt x="633" y="31"/>
                    <a:pt x="630" y="31"/>
                  </a:cubicBezTo>
                  <a:cubicBezTo>
                    <a:pt x="632" y="32"/>
                    <a:pt x="634" y="33"/>
                    <a:pt x="637" y="34"/>
                  </a:cubicBezTo>
                  <a:cubicBezTo>
                    <a:pt x="628" y="35"/>
                    <a:pt x="615" y="29"/>
                    <a:pt x="611" y="40"/>
                  </a:cubicBezTo>
                  <a:cubicBezTo>
                    <a:pt x="604" y="35"/>
                    <a:pt x="596" y="39"/>
                    <a:pt x="590" y="43"/>
                  </a:cubicBezTo>
                  <a:cubicBezTo>
                    <a:pt x="594" y="45"/>
                    <a:pt x="598" y="47"/>
                    <a:pt x="602" y="49"/>
                  </a:cubicBezTo>
                  <a:cubicBezTo>
                    <a:pt x="607" y="47"/>
                    <a:pt x="611" y="46"/>
                    <a:pt x="615" y="44"/>
                  </a:cubicBezTo>
                  <a:close/>
                  <a:moveTo>
                    <a:pt x="521" y="118"/>
                  </a:moveTo>
                  <a:cubicBezTo>
                    <a:pt x="518" y="115"/>
                    <a:pt x="515" y="115"/>
                    <a:pt x="511" y="116"/>
                  </a:cubicBezTo>
                  <a:cubicBezTo>
                    <a:pt x="507" y="117"/>
                    <a:pt x="509" y="120"/>
                    <a:pt x="512" y="120"/>
                  </a:cubicBezTo>
                  <a:cubicBezTo>
                    <a:pt x="515" y="119"/>
                    <a:pt x="518" y="117"/>
                    <a:pt x="521" y="118"/>
                  </a:cubicBezTo>
                  <a:close/>
                  <a:moveTo>
                    <a:pt x="684" y="367"/>
                  </a:moveTo>
                  <a:cubicBezTo>
                    <a:pt x="687" y="365"/>
                    <a:pt x="694" y="358"/>
                    <a:pt x="687" y="356"/>
                  </a:cubicBezTo>
                  <a:cubicBezTo>
                    <a:pt x="684" y="355"/>
                    <a:pt x="681" y="358"/>
                    <a:pt x="681" y="360"/>
                  </a:cubicBezTo>
                  <a:cubicBezTo>
                    <a:pt x="681" y="364"/>
                    <a:pt x="682" y="364"/>
                    <a:pt x="684" y="367"/>
                  </a:cubicBezTo>
                  <a:close/>
                  <a:moveTo>
                    <a:pt x="1228" y="486"/>
                  </a:moveTo>
                  <a:cubicBezTo>
                    <a:pt x="1227" y="486"/>
                    <a:pt x="1227" y="487"/>
                    <a:pt x="1226" y="488"/>
                  </a:cubicBezTo>
                  <a:cubicBezTo>
                    <a:pt x="1233" y="494"/>
                    <a:pt x="1243" y="483"/>
                    <a:pt x="1249" y="481"/>
                  </a:cubicBezTo>
                  <a:cubicBezTo>
                    <a:pt x="1252" y="480"/>
                    <a:pt x="1253" y="482"/>
                    <a:pt x="1254" y="479"/>
                  </a:cubicBezTo>
                  <a:cubicBezTo>
                    <a:pt x="1255" y="477"/>
                    <a:pt x="1256" y="474"/>
                    <a:pt x="1257" y="472"/>
                  </a:cubicBezTo>
                  <a:cubicBezTo>
                    <a:pt x="1258" y="468"/>
                    <a:pt x="1256" y="464"/>
                    <a:pt x="1254" y="461"/>
                  </a:cubicBezTo>
                  <a:cubicBezTo>
                    <a:pt x="1259" y="458"/>
                    <a:pt x="1260" y="458"/>
                    <a:pt x="1261" y="452"/>
                  </a:cubicBezTo>
                  <a:cubicBezTo>
                    <a:pt x="1258" y="453"/>
                    <a:pt x="1257" y="448"/>
                    <a:pt x="1256" y="446"/>
                  </a:cubicBezTo>
                  <a:cubicBezTo>
                    <a:pt x="1254" y="444"/>
                    <a:pt x="1250" y="447"/>
                    <a:pt x="1248" y="447"/>
                  </a:cubicBezTo>
                  <a:cubicBezTo>
                    <a:pt x="1249" y="446"/>
                    <a:pt x="1249" y="446"/>
                    <a:pt x="1249" y="445"/>
                  </a:cubicBezTo>
                  <a:cubicBezTo>
                    <a:pt x="1244" y="442"/>
                    <a:pt x="1239" y="448"/>
                    <a:pt x="1236" y="452"/>
                  </a:cubicBezTo>
                  <a:cubicBezTo>
                    <a:pt x="1238" y="453"/>
                    <a:pt x="1240" y="453"/>
                    <a:pt x="1241" y="454"/>
                  </a:cubicBezTo>
                  <a:cubicBezTo>
                    <a:pt x="1239" y="456"/>
                    <a:pt x="1238" y="458"/>
                    <a:pt x="1235" y="457"/>
                  </a:cubicBezTo>
                  <a:cubicBezTo>
                    <a:pt x="1233" y="456"/>
                    <a:pt x="1231" y="455"/>
                    <a:pt x="1229" y="456"/>
                  </a:cubicBezTo>
                  <a:cubicBezTo>
                    <a:pt x="1226" y="458"/>
                    <a:pt x="1227" y="458"/>
                    <a:pt x="1228" y="462"/>
                  </a:cubicBezTo>
                  <a:cubicBezTo>
                    <a:pt x="1229" y="463"/>
                    <a:pt x="1226" y="465"/>
                    <a:pt x="1225" y="466"/>
                  </a:cubicBezTo>
                  <a:cubicBezTo>
                    <a:pt x="1228" y="467"/>
                    <a:pt x="1230" y="469"/>
                    <a:pt x="1234" y="469"/>
                  </a:cubicBezTo>
                  <a:cubicBezTo>
                    <a:pt x="1232" y="471"/>
                    <a:pt x="1229" y="473"/>
                    <a:pt x="1227" y="477"/>
                  </a:cubicBezTo>
                  <a:cubicBezTo>
                    <a:pt x="1230" y="476"/>
                    <a:pt x="1233" y="474"/>
                    <a:pt x="1236" y="476"/>
                  </a:cubicBezTo>
                  <a:cubicBezTo>
                    <a:pt x="1234" y="476"/>
                    <a:pt x="1230" y="476"/>
                    <a:pt x="1228" y="478"/>
                  </a:cubicBezTo>
                  <a:cubicBezTo>
                    <a:pt x="1227" y="480"/>
                    <a:pt x="1225" y="481"/>
                    <a:pt x="1223" y="481"/>
                  </a:cubicBezTo>
                  <a:cubicBezTo>
                    <a:pt x="1224" y="481"/>
                    <a:pt x="1226" y="482"/>
                    <a:pt x="1227" y="482"/>
                  </a:cubicBezTo>
                  <a:cubicBezTo>
                    <a:pt x="1226" y="483"/>
                    <a:pt x="1224" y="484"/>
                    <a:pt x="1223" y="484"/>
                  </a:cubicBezTo>
                  <a:cubicBezTo>
                    <a:pt x="1225" y="485"/>
                    <a:pt x="1226" y="485"/>
                    <a:pt x="1228" y="486"/>
                  </a:cubicBezTo>
                  <a:close/>
                  <a:moveTo>
                    <a:pt x="652" y="356"/>
                  </a:moveTo>
                  <a:cubicBezTo>
                    <a:pt x="653" y="356"/>
                    <a:pt x="653" y="359"/>
                    <a:pt x="654" y="359"/>
                  </a:cubicBezTo>
                  <a:cubicBezTo>
                    <a:pt x="661" y="359"/>
                    <a:pt x="668" y="356"/>
                    <a:pt x="669" y="348"/>
                  </a:cubicBezTo>
                  <a:cubicBezTo>
                    <a:pt x="667" y="348"/>
                    <a:pt x="666" y="348"/>
                    <a:pt x="664" y="348"/>
                  </a:cubicBezTo>
                  <a:cubicBezTo>
                    <a:pt x="660" y="348"/>
                    <a:pt x="658" y="348"/>
                    <a:pt x="654" y="351"/>
                  </a:cubicBezTo>
                  <a:cubicBezTo>
                    <a:pt x="652" y="353"/>
                    <a:pt x="651" y="353"/>
                    <a:pt x="652" y="356"/>
                  </a:cubicBezTo>
                  <a:close/>
                  <a:moveTo>
                    <a:pt x="578" y="165"/>
                  </a:moveTo>
                  <a:cubicBezTo>
                    <a:pt x="577" y="161"/>
                    <a:pt x="573" y="154"/>
                    <a:pt x="568" y="156"/>
                  </a:cubicBezTo>
                  <a:cubicBezTo>
                    <a:pt x="565" y="157"/>
                    <a:pt x="552" y="159"/>
                    <a:pt x="554" y="166"/>
                  </a:cubicBezTo>
                  <a:cubicBezTo>
                    <a:pt x="555" y="168"/>
                    <a:pt x="566" y="172"/>
                    <a:pt x="568" y="174"/>
                  </a:cubicBezTo>
                  <a:cubicBezTo>
                    <a:pt x="574" y="173"/>
                    <a:pt x="580" y="174"/>
                    <a:pt x="578" y="165"/>
                  </a:cubicBezTo>
                  <a:close/>
                  <a:moveTo>
                    <a:pt x="489" y="98"/>
                  </a:moveTo>
                  <a:cubicBezTo>
                    <a:pt x="493" y="99"/>
                    <a:pt x="494" y="93"/>
                    <a:pt x="498" y="96"/>
                  </a:cubicBezTo>
                  <a:cubicBezTo>
                    <a:pt x="497" y="97"/>
                    <a:pt x="496" y="98"/>
                    <a:pt x="496" y="98"/>
                  </a:cubicBezTo>
                  <a:cubicBezTo>
                    <a:pt x="498" y="99"/>
                    <a:pt x="500" y="99"/>
                    <a:pt x="502" y="100"/>
                  </a:cubicBezTo>
                  <a:cubicBezTo>
                    <a:pt x="502" y="106"/>
                    <a:pt x="493" y="101"/>
                    <a:pt x="489" y="104"/>
                  </a:cubicBezTo>
                  <a:cubicBezTo>
                    <a:pt x="490" y="116"/>
                    <a:pt x="503" y="104"/>
                    <a:pt x="506" y="107"/>
                  </a:cubicBezTo>
                  <a:cubicBezTo>
                    <a:pt x="508" y="110"/>
                    <a:pt x="513" y="109"/>
                    <a:pt x="517" y="110"/>
                  </a:cubicBezTo>
                  <a:cubicBezTo>
                    <a:pt x="521" y="110"/>
                    <a:pt x="521" y="112"/>
                    <a:pt x="523" y="116"/>
                  </a:cubicBezTo>
                  <a:cubicBezTo>
                    <a:pt x="525" y="119"/>
                    <a:pt x="541" y="119"/>
                    <a:pt x="533" y="109"/>
                  </a:cubicBezTo>
                  <a:cubicBezTo>
                    <a:pt x="532" y="108"/>
                    <a:pt x="529" y="106"/>
                    <a:pt x="529" y="104"/>
                  </a:cubicBezTo>
                  <a:cubicBezTo>
                    <a:pt x="530" y="102"/>
                    <a:pt x="530" y="102"/>
                    <a:pt x="528" y="100"/>
                  </a:cubicBezTo>
                  <a:cubicBezTo>
                    <a:pt x="525" y="97"/>
                    <a:pt x="524" y="98"/>
                    <a:pt x="520" y="99"/>
                  </a:cubicBezTo>
                  <a:cubicBezTo>
                    <a:pt x="521" y="90"/>
                    <a:pt x="510" y="95"/>
                    <a:pt x="507" y="96"/>
                  </a:cubicBezTo>
                  <a:cubicBezTo>
                    <a:pt x="505" y="91"/>
                    <a:pt x="503" y="87"/>
                    <a:pt x="497" y="88"/>
                  </a:cubicBezTo>
                  <a:cubicBezTo>
                    <a:pt x="490" y="89"/>
                    <a:pt x="486" y="87"/>
                    <a:pt x="484" y="94"/>
                  </a:cubicBezTo>
                  <a:cubicBezTo>
                    <a:pt x="486" y="94"/>
                    <a:pt x="488" y="94"/>
                    <a:pt x="491" y="94"/>
                  </a:cubicBezTo>
                  <a:cubicBezTo>
                    <a:pt x="490" y="95"/>
                    <a:pt x="489" y="97"/>
                    <a:pt x="489" y="98"/>
                  </a:cubicBezTo>
                  <a:close/>
                  <a:moveTo>
                    <a:pt x="491" y="129"/>
                  </a:moveTo>
                  <a:cubicBezTo>
                    <a:pt x="493" y="132"/>
                    <a:pt x="495" y="128"/>
                    <a:pt x="493" y="126"/>
                  </a:cubicBezTo>
                  <a:cubicBezTo>
                    <a:pt x="491" y="124"/>
                    <a:pt x="490" y="123"/>
                    <a:pt x="488" y="121"/>
                  </a:cubicBezTo>
                  <a:cubicBezTo>
                    <a:pt x="486" y="120"/>
                    <a:pt x="484" y="117"/>
                    <a:pt x="481" y="118"/>
                  </a:cubicBezTo>
                  <a:cubicBezTo>
                    <a:pt x="481" y="121"/>
                    <a:pt x="482" y="123"/>
                    <a:pt x="483" y="125"/>
                  </a:cubicBezTo>
                  <a:cubicBezTo>
                    <a:pt x="485" y="127"/>
                    <a:pt x="489" y="128"/>
                    <a:pt x="491" y="129"/>
                  </a:cubicBezTo>
                  <a:close/>
                  <a:moveTo>
                    <a:pt x="537" y="75"/>
                  </a:moveTo>
                  <a:cubicBezTo>
                    <a:pt x="535" y="71"/>
                    <a:pt x="524" y="72"/>
                    <a:pt x="527" y="78"/>
                  </a:cubicBezTo>
                  <a:cubicBezTo>
                    <a:pt x="533" y="80"/>
                    <a:pt x="541" y="85"/>
                    <a:pt x="537" y="75"/>
                  </a:cubicBezTo>
                  <a:close/>
                  <a:moveTo>
                    <a:pt x="552" y="111"/>
                  </a:moveTo>
                  <a:cubicBezTo>
                    <a:pt x="550" y="112"/>
                    <a:pt x="548" y="112"/>
                    <a:pt x="545" y="113"/>
                  </a:cubicBezTo>
                  <a:cubicBezTo>
                    <a:pt x="547" y="114"/>
                    <a:pt x="551" y="118"/>
                    <a:pt x="551" y="118"/>
                  </a:cubicBezTo>
                  <a:cubicBezTo>
                    <a:pt x="554" y="118"/>
                    <a:pt x="556" y="117"/>
                    <a:pt x="558" y="116"/>
                  </a:cubicBezTo>
                  <a:cubicBezTo>
                    <a:pt x="561" y="115"/>
                    <a:pt x="566" y="115"/>
                    <a:pt x="567" y="113"/>
                  </a:cubicBezTo>
                  <a:cubicBezTo>
                    <a:pt x="568" y="111"/>
                    <a:pt x="565" y="109"/>
                    <a:pt x="568" y="106"/>
                  </a:cubicBezTo>
                  <a:cubicBezTo>
                    <a:pt x="565" y="105"/>
                    <a:pt x="561" y="105"/>
                    <a:pt x="559" y="104"/>
                  </a:cubicBezTo>
                  <a:cubicBezTo>
                    <a:pt x="557" y="104"/>
                    <a:pt x="555" y="101"/>
                    <a:pt x="552" y="100"/>
                  </a:cubicBezTo>
                  <a:cubicBezTo>
                    <a:pt x="549" y="98"/>
                    <a:pt x="536" y="96"/>
                    <a:pt x="543" y="104"/>
                  </a:cubicBezTo>
                  <a:cubicBezTo>
                    <a:pt x="542" y="104"/>
                    <a:pt x="541" y="104"/>
                    <a:pt x="541" y="104"/>
                  </a:cubicBezTo>
                  <a:cubicBezTo>
                    <a:pt x="542" y="111"/>
                    <a:pt x="548" y="108"/>
                    <a:pt x="552" y="111"/>
                  </a:cubicBezTo>
                  <a:close/>
                  <a:moveTo>
                    <a:pt x="434" y="114"/>
                  </a:moveTo>
                  <a:cubicBezTo>
                    <a:pt x="427" y="115"/>
                    <a:pt x="424" y="114"/>
                    <a:pt x="426" y="122"/>
                  </a:cubicBezTo>
                  <a:cubicBezTo>
                    <a:pt x="429" y="122"/>
                    <a:pt x="432" y="127"/>
                    <a:pt x="434" y="126"/>
                  </a:cubicBezTo>
                  <a:cubicBezTo>
                    <a:pt x="439" y="125"/>
                    <a:pt x="443" y="124"/>
                    <a:pt x="447" y="123"/>
                  </a:cubicBezTo>
                  <a:cubicBezTo>
                    <a:pt x="450" y="122"/>
                    <a:pt x="449" y="121"/>
                    <a:pt x="450" y="119"/>
                  </a:cubicBezTo>
                  <a:cubicBezTo>
                    <a:pt x="450" y="117"/>
                    <a:pt x="445" y="118"/>
                    <a:pt x="444" y="116"/>
                  </a:cubicBezTo>
                  <a:cubicBezTo>
                    <a:pt x="447" y="116"/>
                    <a:pt x="451" y="115"/>
                    <a:pt x="453" y="112"/>
                  </a:cubicBezTo>
                  <a:cubicBezTo>
                    <a:pt x="448" y="110"/>
                    <a:pt x="440" y="113"/>
                    <a:pt x="434" y="114"/>
                  </a:cubicBezTo>
                  <a:close/>
                  <a:moveTo>
                    <a:pt x="448" y="144"/>
                  </a:moveTo>
                  <a:cubicBezTo>
                    <a:pt x="450" y="146"/>
                    <a:pt x="453" y="147"/>
                    <a:pt x="456" y="149"/>
                  </a:cubicBezTo>
                  <a:cubicBezTo>
                    <a:pt x="454" y="150"/>
                    <a:pt x="452" y="151"/>
                    <a:pt x="450" y="151"/>
                  </a:cubicBezTo>
                  <a:cubicBezTo>
                    <a:pt x="452" y="152"/>
                    <a:pt x="459" y="154"/>
                    <a:pt x="459" y="156"/>
                  </a:cubicBezTo>
                  <a:cubicBezTo>
                    <a:pt x="459" y="161"/>
                    <a:pt x="454" y="158"/>
                    <a:pt x="450" y="158"/>
                  </a:cubicBezTo>
                  <a:cubicBezTo>
                    <a:pt x="449" y="158"/>
                    <a:pt x="441" y="159"/>
                    <a:pt x="440" y="157"/>
                  </a:cubicBezTo>
                  <a:cubicBezTo>
                    <a:pt x="439" y="152"/>
                    <a:pt x="438" y="152"/>
                    <a:pt x="434" y="153"/>
                  </a:cubicBezTo>
                  <a:cubicBezTo>
                    <a:pt x="434" y="152"/>
                    <a:pt x="435" y="152"/>
                    <a:pt x="436" y="151"/>
                  </a:cubicBezTo>
                  <a:cubicBezTo>
                    <a:pt x="433" y="149"/>
                    <a:pt x="429" y="144"/>
                    <a:pt x="425" y="145"/>
                  </a:cubicBezTo>
                  <a:cubicBezTo>
                    <a:pt x="418" y="146"/>
                    <a:pt x="421" y="143"/>
                    <a:pt x="415" y="141"/>
                  </a:cubicBezTo>
                  <a:cubicBezTo>
                    <a:pt x="414" y="140"/>
                    <a:pt x="405" y="141"/>
                    <a:pt x="405" y="143"/>
                  </a:cubicBezTo>
                  <a:cubicBezTo>
                    <a:pt x="405" y="145"/>
                    <a:pt x="412" y="146"/>
                    <a:pt x="414" y="147"/>
                  </a:cubicBezTo>
                  <a:cubicBezTo>
                    <a:pt x="408" y="146"/>
                    <a:pt x="404" y="146"/>
                    <a:pt x="398" y="148"/>
                  </a:cubicBezTo>
                  <a:cubicBezTo>
                    <a:pt x="398" y="151"/>
                    <a:pt x="398" y="151"/>
                    <a:pt x="398" y="151"/>
                  </a:cubicBezTo>
                  <a:cubicBezTo>
                    <a:pt x="402" y="153"/>
                    <a:pt x="409" y="151"/>
                    <a:pt x="413" y="151"/>
                  </a:cubicBezTo>
                  <a:cubicBezTo>
                    <a:pt x="411" y="152"/>
                    <a:pt x="394" y="151"/>
                    <a:pt x="394" y="156"/>
                  </a:cubicBezTo>
                  <a:cubicBezTo>
                    <a:pt x="395" y="160"/>
                    <a:pt x="409" y="155"/>
                    <a:pt x="411" y="155"/>
                  </a:cubicBezTo>
                  <a:cubicBezTo>
                    <a:pt x="405" y="159"/>
                    <a:pt x="394" y="156"/>
                    <a:pt x="391" y="162"/>
                  </a:cubicBezTo>
                  <a:cubicBezTo>
                    <a:pt x="395" y="164"/>
                    <a:pt x="397" y="165"/>
                    <a:pt x="402" y="163"/>
                  </a:cubicBezTo>
                  <a:cubicBezTo>
                    <a:pt x="402" y="164"/>
                    <a:pt x="402" y="165"/>
                    <a:pt x="402" y="166"/>
                  </a:cubicBezTo>
                  <a:cubicBezTo>
                    <a:pt x="403" y="166"/>
                    <a:pt x="405" y="167"/>
                    <a:pt x="407" y="167"/>
                  </a:cubicBezTo>
                  <a:cubicBezTo>
                    <a:pt x="406" y="163"/>
                    <a:pt x="410" y="164"/>
                    <a:pt x="411" y="168"/>
                  </a:cubicBezTo>
                  <a:cubicBezTo>
                    <a:pt x="416" y="165"/>
                    <a:pt x="417" y="164"/>
                    <a:pt x="419" y="158"/>
                  </a:cubicBezTo>
                  <a:cubicBezTo>
                    <a:pt x="422" y="160"/>
                    <a:pt x="421" y="162"/>
                    <a:pt x="420" y="165"/>
                  </a:cubicBezTo>
                  <a:cubicBezTo>
                    <a:pt x="423" y="165"/>
                    <a:pt x="429" y="167"/>
                    <a:pt x="430" y="163"/>
                  </a:cubicBezTo>
                  <a:cubicBezTo>
                    <a:pt x="432" y="167"/>
                    <a:pt x="438" y="165"/>
                    <a:pt x="441" y="162"/>
                  </a:cubicBezTo>
                  <a:cubicBezTo>
                    <a:pt x="436" y="169"/>
                    <a:pt x="424" y="170"/>
                    <a:pt x="416" y="172"/>
                  </a:cubicBezTo>
                  <a:cubicBezTo>
                    <a:pt x="426" y="179"/>
                    <a:pt x="430" y="177"/>
                    <a:pt x="440" y="173"/>
                  </a:cubicBezTo>
                  <a:cubicBezTo>
                    <a:pt x="446" y="171"/>
                    <a:pt x="452" y="169"/>
                    <a:pt x="457" y="167"/>
                  </a:cubicBezTo>
                  <a:cubicBezTo>
                    <a:pt x="461" y="165"/>
                    <a:pt x="463" y="168"/>
                    <a:pt x="466" y="168"/>
                  </a:cubicBezTo>
                  <a:cubicBezTo>
                    <a:pt x="467" y="168"/>
                    <a:pt x="468" y="165"/>
                    <a:pt x="470" y="165"/>
                  </a:cubicBezTo>
                  <a:cubicBezTo>
                    <a:pt x="473" y="165"/>
                    <a:pt x="476" y="165"/>
                    <a:pt x="479" y="165"/>
                  </a:cubicBezTo>
                  <a:cubicBezTo>
                    <a:pt x="482" y="165"/>
                    <a:pt x="484" y="161"/>
                    <a:pt x="485" y="157"/>
                  </a:cubicBezTo>
                  <a:cubicBezTo>
                    <a:pt x="486" y="152"/>
                    <a:pt x="485" y="148"/>
                    <a:pt x="479" y="149"/>
                  </a:cubicBezTo>
                  <a:cubicBezTo>
                    <a:pt x="471" y="150"/>
                    <a:pt x="478" y="152"/>
                    <a:pt x="475" y="156"/>
                  </a:cubicBezTo>
                  <a:cubicBezTo>
                    <a:pt x="473" y="152"/>
                    <a:pt x="472" y="151"/>
                    <a:pt x="469" y="150"/>
                  </a:cubicBezTo>
                  <a:cubicBezTo>
                    <a:pt x="467" y="149"/>
                    <a:pt x="466" y="145"/>
                    <a:pt x="464" y="144"/>
                  </a:cubicBezTo>
                  <a:cubicBezTo>
                    <a:pt x="461" y="141"/>
                    <a:pt x="463" y="132"/>
                    <a:pt x="456" y="135"/>
                  </a:cubicBezTo>
                  <a:cubicBezTo>
                    <a:pt x="453" y="139"/>
                    <a:pt x="451" y="141"/>
                    <a:pt x="448" y="144"/>
                  </a:cubicBezTo>
                  <a:close/>
                  <a:moveTo>
                    <a:pt x="553" y="74"/>
                  </a:moveTo>
                  <a:cubicBezTo>
                    <a:pt x="554" y="83"/>
                    <a:pt x="564" y="83"/>
                    <a:pt x="570" y="81"/>
                  </a:cubicBezTo>
                  <a:cubicBezTo>
                    <a:pt x="568" y="84"/>
                    <a:pt x="565" y="84"/>
                    <a:pt x="562" y="84"/>
                  </a:cubicBezTo>
                  <a:cubicBezTo>
                    <a:pt x="560" y="84"/>
                    <a:pt x="560" y="88"/>
                    <a:pt x="563" y="87"/>
                  </a:cubicBezTo>
                  <a:cubicBezTo>
                    <a:pt x="565" y="87"/>
                    <a:pt x="565" y="91"/>
                    <a:pt x="568" y="89"/>
                  </a:cubicBezTo>
                  <a:cubicBezTo>
                    <a:pt x="570" y="88"/>
                    <a:pt x="571" y="86"/>
                    <a:pt x="573" y="87"/>
                  </a:cubicBezTo>
                  <a:cubicBezTo>
                    <a:pt x="573" y="88"/>
                    <a:pt x="573" y="89"/>
                    <a:pt x="573" y="89"/>
                  </a:cubicBezTo>
                  <a:cubicBezTo>
                    <a:pt x="576" y="91"/>
                    <a:pt x="577" y="88"/>
                    <a:pt x="579" y="87"/>
                  </a:cubicBezTo>
                  <a:cubicBezTo>
                    <a:pt x="580" y="87"/>
                    <a:pt x="582" y="90"/>
                    <a:pt x="582" y="86"/>
                  </a:cubicBezTo>
                  <a:cubicBezTo>
                    <a:pt x="586" y="88"/>
                    <a:pt x="593" y="85"/>
                    <a:pt x="596" y="88"/>
                  </a:cubicBezTo>
                  <a:cubicBezTo>
                    <a:pt x="593" y="89"/>
                    <a:pt x="589" y="89"/>
                    <a:pt x="585" y="89"/>
                  </a:cubicBezTo>
                  <a:cubicBezTo>
                    <a:pt x="591" y="92"/>
                    <a:pt x="596" y="91"/>
                    <a:pt x="602" y="90"/>
                  </a:cubicBezTo>
                  <a:cubicBezTo>
                    <a:pt x="592" y="92"/>
                    <a:pt x="582" y="91"/>
                    <a:pt x="572" y="95"/>
                  </a:cubicBezTo>
                  <a:cubicBezTo>
                    <a:pt x="575" y="98"/>
                    <a:pt x="578" y="98"/>
                    <a:pt x="582" y="99"/>
                  </a:cubicBezTo>
                  <a:cubicBezTo>
                    <a:pt x="580" y="99"/>
                    <a:pt x="578" y="99"/>
                    <a:pt x="576" y="99"/>
                  </a:cubicBezTo>
                  <a:cubicBezTo>
                    <a:pt x="579" y="104"/>
                    <a:pt x="587" y="102"/>
                    <a:pt x="592" y="103"/>
                  </a:cubicBezTo>
                  <a:cubicBezTo>
                    <a:pt x="589" y="104"/>
                    <a:pt x="586" y="104"/>
                    <a:pt x="582" y="104"/>
                  </a:cubicBezTo>
                  <a:cubicBezTo>
                    <a:pt x="587" y="111"/>
                    <a:pt x="596" y="110"/>
                    <a:pt x="603" y="111"/>
                  </a:cubicBezTo>
                  <a:cubicBezTo>
                    <a:pt x="603" y="109"/>
                    <a:pt x="601" y="107"/>
                    <a:pt x="600" y="107"/>
                  </a:cubicBezTo>
                  <a:cubicBezTo>
                    <a:pt x="604" y="107"/>
                    <a:pt x="606" y="109"/>
                    <a:pt x="609" y="111"/>
                  </a:cubicBezTo>
                  <a:cubicBezTo>
                    <a:pt x="608" y="108"/>
                    <a:pt x="606" y="105"/>
                    <a:pt x="605" y="102"/>
                  </a:cubicBezTo>
                  <a:cubicBezTo>
                    <a:pt x="608" y="105"/>
                    <a:pt x="611" y="108"/>
                    <a:pt x="614" y="111"/>
                  </a:cubicBezTo>
                  <a:cubicBezTo>
                    <a:pt x="616" y="107"/>
                    <a:pt x="617" y="105"/>
                    <a:pt x="615" y="102"/>
                  </a:cubicBezTo>
                  <a:cubicBezTo>
                    <a:pt x="628" y="109"/>
                    <a:pt x="613" y="96"/>
                    <a:pt x="623" y="93"/>
                  </a:cubicBezTo>
                  <a:cubicBezTo>
                    <a:pt x="622" y="96"/>
                    <a:pt x="623" y="99"/>
                    <a:pt x="624" y="101"/>
                  </a:cubicBezTo>
                  <a:cubicBezTo>
                    <a:pt x="627" y="99"/>
                    <a:pt x="630" y="98"/>
                    <a:pt x="629" y="94"/>
                  </a:cubicBezTo>
                  <a:cubicBezTo>
                    <a:pt x="631" y="96"/>
                    <a:pt x="641" y="91"/>
                    <a:pt x="645" y="90"/>
                  </a:cubicBezTo>
                  <a:cubicBezTo>
                    <a:pt x="643" y="87"/>
                    <a:pt x="641" y="85"/>
                    <a:pt x="638" y="83"/>
                  </a:cubicBezTo>
                  <a:cubicBezTo>
                    <a:pt x="638" y="84"/>
                    <a:pt x="637" y="85"/>
                    <a:pt x="636" y="86"/>
                  </a:cubicBezTo>
                  <a:cubicBezTo>
                    <a:pt x="636" y="79"/>
                    <a:pt x="628" y="83"/>
                    <a:pt x="625" y="85"/>
                  </a:cubicBezTo>
                  <a:cubicBezTo>
                    <a:pt x="629" y="78"/>
                    <a:pt x="631" y="75"/>
                    <a:pt x="622" y="74"/>
                  </a:cubicBezTo>
                  <a:cubicBezTo>
                    <a:pt x="627" y="69"/>
                    <a:pt x="620" y="64"/>
                    <a:pt x="615" y="68"/>
                  </a:cubicBezTo>
                  <a:cubicBezTo>
                    <a:pt x="616" y="69"/>
                    <a:pt x="617" y="71"/>
                    <a:pt x="618" y="73"/>
                  </a:cubicBezTo>
                  <a:cubicBezTo>
                    <a:pt x="616" y="73"/>
                    <a:pt x="613" y="72"/>
                    <a:pt x="611" y="70"/>
                  </a:cubicBezTo>
                  <a:cubicBezTo>
                    <a:pt x="611" y="68"/>
                    <a:pt x="613" y="64"/>
                    <a:pt x="609" y="65"/>
                  </a:cubicBezTo>
                  <a:cubicBezTo>
                    <a:pt x="605" y="66"/>
                    <a:pt x="601" y="64"/>
                    <a:pt x="598" y="61"/>
                  </a:cubicBezTo>
                  <a:cubicBezTo>
                    <a:pt x="593" y="55"/>
                    <a:pt x="591" y="51"/>
                    <a:pt x="584" y="49"/>
                  </a:cubicBezTo>
                  <a:cubicBezTo>
                    <a:pt x="580" y="48"/>
                    <a:pt x="574" y="46"/>
                    <a:pt x="571" y="50"/>
                  </a:cubicBezTo>
                  <a:cubicBezTo>
                    <a:pt x="574" y="52"/>
                    <a:pt x="578" y="50"/>
                    <a:pt x="582" y="52"/>
                  </a:cubicBezTo>
                  <a:cubicBezTo>
                    <a:pt x="578" y="58"/>
                    <a:pt x="566" y="50"/>
                    <a:pt x="563" y="59"/>
                  </a:cubicBezTo>
                  <a:cubicBezTo>
                    <a:pt x="566" y="60"/>
                    <a:pt x="570" y="59"/>
                    <a:pt x="572" y="61"/>
                  </a:cubicBezTo>
                  <a:cubicBezTo>
                    <a:pt x="570" y="62"/>
                    <a:pt x="556" y="63"/>
                    <a:pt x="560" y="67"/>
                  </a:cubicBezTo>
                  <a:cubicBezTo>
                    <a:pt x="558" y="68"/>
                    <a:pt x="556" y="68"/>
                    <a:pt x="554" y="69"/>
                  </a:cubicBezTo>
                  <a:cubicBezTo>
                    <a:pt x="558" y="71"/>
                    <a:pt x="560" y="70"/>
                    <a:pt x="563" y="71"/>
                  </a:cubicBezTo>
                  <a:cubicBezTo>
                    <a:pt x="563" y="71"/>
                    <a:pt x="562" y="72"/>
                    <a:pt x="562" y="72"/>
                  </a:cubicBezTo>
                  <a:cubicBezTo>
                    <a:pt x="565" y="74"/>
                    <a:pt x="569" y="70"/>
                    <a:pt x="572" y="72"/>
                  </a:cubicBezTo>
                  <a:cubicBezTo>
                    <a:pt x="570" y="72"/>
                    <a:pt x="569" y="73"/>
                    <a:pt x="568" y="74"/>
                  </a:cubicBezTo>
                  <a:cubicBezTo>
                    <a:pt x="569" y="74"/>
                    <a:pt x="570" y="75"/>
                    <a:pt x="571" y="76"/>
                  </a:cubicBezTo>
                  <a:cubicBezTo>
                    <a:pt x="569" y="76"/>
                    <a:pt x="568" y="75"/>
                    <a:pt x="567" y="75"/>
                  </a:cubicBezTo>
                  <a:cubicBezTo>
                    <a:pt x="562" y="75"/>
                    <a:pt x="558" y="74"/>
                    <a:pt x="553" y="74"/>
                  </a:cubicBezTo>
                  <a:close/>
                  <a:moveTo>
                    <a:pt x="493" y="147"/>
                  </a:moveTo>
                  <a:cubicBezTo>
                    <a:pt x="496" y="150"/>
                    <a:pt x="509" y="151"/>
                    <a:pt x="507" y="144"/>
                  </a:cubicBezTo>
                  <a:cubicBezTo>
                    <a:pt x="504" y="144"/>
                    <a:pt x="496" y="144"/>
                    <a:pt x="493" y="147"/>
                  </a:cubicBezTo>
                  <a:close/>
                  <a:moveTo>
                    <a:pt x="391" y="147"/>
                  </a:moveTo>
                  <a:cubicBezTo>
                    <a:pt x="389" y="148"/>
                    <a:pt x="377" y="153"/>
                    <a:pt x="378" y="156"/>
                  </a:cubicBezTo>
                  <a:cubicBezTo>
                    <a:pt x="379" y="159"/>
                    <a:pt x="385" y="158"/>
                    <a:pt x="386" y="156"/>
                  </a:cubicBezTo>
                  <a:cubicBezTo>
                    <a:pt x="388" y="154"/>
                    <a:pt x="392" y="151"/>
                    <a:pt x="391" y="147"/>
                  </a:cubicBezTo>
                  <a:close/>
                  <a:moveTo>
                    <a:pt x="1255" y="424"/>
                  </a:moveTo>
                  <a:cubicBezTo>
                    <a:pt x="1254" y="424"/>
                    <a:pt x="1254" y="424"/>
                    <a:pt x="1254" y="424"/>
                  </a:cubicBezTo>
                  <a:cubicBezTo>
                    <a:pt x="1255" y="425"/>
                    <a:pt x="1255" y="425"/>
                    <a:pt x="1255" y="425"/>
                  </a:cubicBezTo>
                  <a:cubicBezTo>
                    <a:pt x="1255" y="425"/>
                    <a:pt x="1255" y="424"/>
                    <a:pt x="1255" y="424"/>
                  </a:cubicBezTo>
                  <a:close/>
                  <a:moveTo>
                    <a:pt x="474" y="193"/>
                  </a:moveTo>
                  <a:cubicBezTo>
                    <a:pt x="478" y="194"/>
                    <a:pt x="478" y="195"/>
                    <a:pt x="481" y="197"/>
                  </a:cubicBezTo>
                  <a:cubicBezTo>
                    <a:pt x="484" y="200"/>
                    <a:pt x="485" y="202"/>
                    <a:pt x="488" y="201"/>
                  </a:cubicBezTo>
                  <a:cubicBezTo>
                    <a:pt x="491" y="200"/>
                    <a:pt x="493" y="196"/>
                    <a:pt x="493" y="193"/>
                  </a:cubicBezTo>
                  <a:cubicBezTo>
                    <a:pt x="493" y="190"/>
                    <a:pt x="490" y="189"/>
                    <a:pt x="487" y="187"/>
                  </a:cubicBezTo>
                  <a:cubicBezTo>
                    <a:pt x="482" y="188"/>
                    <a:pt x="476" y="186"/>
                    <a:pt x="474" y="193"/>
                  </a:cubicBezTo>
                  <a:close/>
                  <a:moveTo>
                    <a:pt x="500" y="164"/>
                  </a:moveTo>
                  <a:cubicBezTo>
                    <a:pt x="498" y="159"/>
                    <a:pt x="496" y="159"/>
                    <a:pt x="491" y="161"/>
                  </a:cubicBezTo>
                  <a:cubicBezTo>
                    <a:pt x="486" y="168"/>
                    <a:pt x="498" y="165"/>
                    <a:pt x="500" y="164"/>
                  </a:cubicBezTo>
                  <a:close/>
                  <a:moveTo>
                    <a:pt x="492" y="139"/>
                  </a:moveTo>
                  <a:cubicBezTo>
                    <a:pt x="493" y="141"/>
                    <a:pt x="493" y="141"/>
                    <a:pt x="494" y="144"/>
                  </a:cubicBezTo>
                  <a:cubicBezTo>
                    <a:pt x="497" y="144"/>
                    <a:pt x="502" y="145"/>
                    <a:pt x="505" y="142"/>
                  </a:cubicBezTo>
                  <a:cubicBezTo>
                    <a:pt x="503" y="141"/>
                    <a:pt x="501" y="140"/>
                    <a:pt x="500" y="139"/>
                  </a:cubicBezTo>
                  <a:cubicBezTo>
                    <a:pt x="497" y="137"/>
                    <a:pt x="494" y="138"/>
                    <a:pt x="492" y="139"/>
                  </a:cubicBezTo>
                  <a:close/>
                  <a:moveTo>
                    <a:pt x="577" y="124"/>
                  </a:moveTo>
                  <a:cubicBezTo>
                    <a:pt x="579" y="122"/>
                    <a:pt x="580" y="120"/>
                    <a:pt x="581" y="119"/>
                  </a:cubicBezTo>
                  <a:cubicBezTo>
                    <a:pt x="573" y="116"/>
                    <a:pt x="564" y="116"/>
                    <a:pt x="557" y="120"/>
                  </a:cubicBezTo>
                  <a:cubicBezTo>
                    <a:pt x="558" y="126"/>
                    <a:pt x="573" y="124"/>
                    <a:pt x="577" y="124"/>
                  </a:cubicBezTo>
                  <a:close/>
                  <a:moveTo>
                    <a:pt x="682" y="201"/>
                  </a:moveTo>
                  <a:cubicBezTo>
                    <a:pt x="683" y="203"/>
                    <a:pt x="685" y="204"/>
                    <a:pt x="687" y="204"/>
                  </a:cubicBezTo>
                  <a:cubicBezTo>
                    <a:pt x="690" y="206"/>
                    <a:pt x="698" y="202"/>
                    <a:pt x="701" y="202"/>
                  </a:cubicBezTo>
                  <a:cubicBezTo>
                    <a:pt x="705" y="201"/>
                    <a:pt x="710" y="202"/>
                    <a:pt x="713" y="202"/>
                  </a:cubicBezTo>
                  <a:cubicBezTo>
                    <a:pt x="708" y="195"/>
                    <a:pt x="705" y="193"/>
                    <a:pt x="697" y="189"/>
                  </a:cubicBezTo>
                  <a:cubicBezTo>
                    <a:pt x="695" y="188"/>
                    <a:pt x="692" y="190"/>
                    <a:pt x="689" y="189"/>
                  </a:cubicBezTo>
                  <a:cubicBezTo>
                    <a:pt x="686" y="188"/>
                    <a:pt x="683" y="187"/>
                    <a:pt x="680" y="186"/>
                  </a:cubicBezTo>
                  <a:cubicBezTo>
                    <a:pt x="675" y="187"/>
                    <a:pt x="674" y="193"/>
                    <a:pt x="679" y="196"/>
                  </a:cubicBezTo>
                  <a:cubicBezTo>
                    <a:pt x="683" y="197"/>
                    <a:pt x="680" y="198"/>
                    <a:pt x="682" y="201"/>
                  </a:cubicBezTo>
                  <a:close/>
                  <a:moveTo>
                    <a:pt x="597" y="122"/>
                  </a:moveTo>
                  <a:cubicBezTo>
                    <a:pt x="594" y="124"/>
                    <a:pt x="600" y="127"/>
                    <a:pt x="601" y="127"/>
                  </a:cubicBezTo>
                  <a:cubicBezTo>
                    <a:pt x="604" y="129"/>
                    <a:pt x="606" y="127"/>
                    <a:pt x="609" y="126"/>
                  </a:cubicBezTo>
                  <a:cubicBezTo>
                    <a:pt x="608" y="120"/>
                    <a:pt x="600" y="119"/>
                    <a:pt x="597" y="122"/>
                  </a:cubicBezTo>
                  <a:close/>
                  <a:moveTo>
                    <a:pt x="602" y="135"/>
                  </a:moveTo>
                  <a:cubicBezTo>
                    <a:pt x="599" y="137"/>
                    <a:pt x="606" y="142"/>
                    <a:pt x="608" y="141"/>
                  </a:cubicBezTo>
                  <a:cubicBezTo>
                    <a:pt x="607" y="140"/>
                    <a:pt x="607" y="138"/>
                    <a:pt x="607" y="138"/>
                  </a:cubicBezTo>
                  <a:cubicBezTo>
                    <a:pt x="610" y="135"/>
                    <a:pt x="604" y="134"/>
                    <a:pt x="602" y="135"/>
                  </a:cubicBezTo>
                  <a:close/>
                  <a:moveTo>
                    <a:pt x="2449" y="172"/>
                  </a:moveTo>
                  <a:cubicBezTo>
                    <a:pt x="2458" y="173"/>
                    <a:pt x="2464" y="172"/>
                    <a:pt x="2473" y="169"/>
                  </a:cubicBezTo>
                  <a:cubicBezTo>
                    <a:pt x="2474" y="169"/>
                    <a:pt x="2474" y="164"/>
                    <a:pt x="2474" y="164"/>
                  </a:cubicBezTo>
                  <a:cubicBezTo>
                    <a:pt x="2473" y="163"/>
                    <a:pt x="2469" y="162"/>
                    <a:pt x="2468" y="162"/>
                  </a:cubicBezTo>
                  <a:cubicBezTo>
                    <a:pt x="2463" y="161"/>
                    <a:pt x="2461" y="161"/>
                    <a:pt x="2457" y="163"/>
                  </a:cubicBezTo>
                  <a:cubicBezTo>
                    <a:pt x="2457" y="162"/>
                    <a:pt x="2456" y="160"/>
                    <a:pt x="2457" y="159"/>
                  </a:cubicBezTo>
                  <a:cubicBezTo>
                    <a:pt x="2453" y="159"/>
                    <a:pt x="2449" y="158"/>
                    <a:pt x="2445" y="161"/>
                  </a:cubicBezTo>
                  <a:cubicBezTo>
                    <a:pt x="2445" y="153"/>
                    <a:pt x="2435" y="158"/>
                    <a:pt x="2436" y="163"/>
                  </a:cubicBezTo>
                  <a:cubicBezTo>
                    <a:pt x="2437" y="166"/>
                    <a:pt x="2447" y="171"/>
                    <a:pt x="2449" y="172"/>
                  </a:cubicBezTo>
                  <a:close/>
                  <a:moveTo>
                    <a:pt x="1709" y="227"/>
                  </a:moveTo>
                  <a:cubicBezTo>
                    <a:pt x="1713" y="233"/>
                    <a:pt x="1719" y="236"/>
                    <a:pt x="1726" y="237"/>
                  </a:cubicBezTo>
                  <a:cubicBezTo>
                    <a:pt x="1732" y="237"/>
                    <a:pt x="1744" y="241"/>
                    <a:pt x="1750" y="236"/>
                  </a:cubicBezTo>
                  <a:cubicBezTo>
                    <a:pt x="1741" y="231"/>
                    <a:pt x="1735" y="226"/>
                    <a:pt x="1734" y="214"/>
                  </a:cubicBezTo>
                  <a:cubicBezTo>
                    <a:pt x="1734" y="205"/>
                    <a:pt x="1743" y="197"/>
                    <a:pt x="1748" y="191"/>
                  </a:cubicBezTo>
                  <a:cubicBezTo>
                    <a:pt x="1751" y="187"/>
                    <a:pt x="1754" y="183"/>
                    <a:pt x="1757" y="179"/>
                  </a:cubicBezTo>
                  <a:cubicBezTo>
                    <a:pt x="1759" y="176"/>
                    <a:pt x="1766" y="174"/>
                    <a:pt x="1769" y="172"/>
                  </a:cubicBezTo>
                  <a:cubicBezTo>
                    <a:pt x="1776" y="167"/>
                    <a:pt x="1781" y="162"/>
                    <a:pt x="1788" y="159"/>
                  </a:cubicBezTo>
                  <a:cubicBezTo>
                    <a:pt x="1797" y="157"/>
                    <a:pt x="1807" y="154"/>
                    <a:pt x="1816" y="151"/>
                  </a:cubicBezTo>
                  <a:cubicBezTo>
                    <a:pt x="1820" y="149"/>
                    <a:pt x="1839" y="146"/>
                    <a:pt x="1839" y="138"/>
                  </a:cubicBezTo>
                  <a:cubicBezTo>
                    <a:pt x="1840" y="128"/>
                    <a:pt x="1821" y="132"/>
                    <a:pt x="1818" y="135"/>
                  </a:cubicBezTo>
                  <a:cubicBezTo>
                    <a:pt x="1811" y="141"/>
                    <a:pt x="1802" y="142"/>
                    <a:pt x="1793" y="145"/>
                  </a:cubicBezTo>
                  <a:cubicBezTo>
                    <a:pt x="1785" y="145"/>
                    <a:pt x="1779" y="146"/>
                    <a:pt x="1771" y="149"/>
                  </a:cubicBezTo>
                  <a:cubicBezTo>
                    <a:pt x="1765" y="151"/>
                    <a:pt x="1755" y="153"/>
                    <a:pt x="1750" y="157"/>
                  </a:cubicBezTo>
                  <a:cubicBezTo>
                    <a:pt x="1745" y="162"/>
                    <a:pt x="1739" y="167"/>
                    <a:pt x="1734" y="173"/>
                  </a:cubicBezTo>
                  <a:cubicBezTo>
                    <a:pt x="1730" y="177"/>
                    <a:pt x="1727" y="181"/>
                    <a:pt x="1723" y="185"/>
                  </a:cubicBezTo>
                  <a:cubicBezTo>
                    <a:pt x="1720" y="188"/>
                    <a:pt x="1722" y="190"/>
                    <a:pt x="1723" y="194"/>
                  </a:cubicBezTo>
                  <a:cubicBezTo>
                    <a:pt x="1723" y="196"/>
                    <a:pt x="1716" y="200"/>
                    <a:pt x="1714" y="201"/>
                  </a:cubicBezTo>
                  <a:cubicBezTo>
                    <a:pt x="1709" y="205"/>
                    <a:pt x="1714" y="205"/>
                    <a:pt x="1711" y="210"/>
                  </a:cubicBezTo>
                  <a:cubicBezTo>
                    <a:pt x="1710" y="213"/>
                    <a:pt x="1704" y="212"/>
                    <a:pt x="1704" y="216"/>
                  </a:cubicBezTo>
                  <a:cubicBezTo>
                    <a:pt x="1704" y="223"/>
                    <a:pt x="1704" y="223"/>
                    <a:pt x="1709" y="227"/>
                  </a:cubicBezTo>
                  <a:close/>
                  <a:moveTo>
                    <a:pt x="1725" y="69"/>
                  </a:moveTo>
                  <a:cubicBezTo>
                    <a:pt x="1717" y="66"/>
                    <a:pt x="1716" y="66"/>
                    <a:pt x="1709" y="72"/>
                  </a:cubicBezTo>
                  <a:cubicBezTo>
                    <a:pt x="1712" y="73"/>
                    <a:pt x="1716" y="73"/>
                    <a:pt x="1719" y="74"/>
                  </a:cubicBezTo>
                  <a:cubicBezTo>
                    <a:pt x="1721" y="72"/>
                    <a:pt x="1723" y="71"/>
                    <a:pt x="1725" y="69"/>
                  </a:cubicBezTo>
                  <a:close/>
                  <a:moveTo>
                    <a:pt x="1758" y="49"/>
                  </a:moveTo>
                  <a:cubicBezTo>
                    <a:pt x="1756" y="47"/>
                    <a:pt x="1754" y="45"/>
                    <a:pt x="1752" y="43"/>
                  </a:cubicBezTo>
                  <a:cubicBezTo>
                    <a:pt x="1756" y="42"/>
                    <a:pt x="1760" y="41"/>
                    <a:pt x="1764" y="40"/>
                  </a:cubicBezTo>
                  <a:cubicBezTo>
                    <a:pt x="1757" y="39"/>
                    <a:pt x="1754" y="38"/>
                    <a:pt x="1749" y="42"/>
                  </a:cubicBezTo>
                  <a:cubicBezTo>
                    <a:pt x="1744" y="45"/>
                    <a:pt x="1740" y="48"/>
                    <a:pt x="1735" y="51"/>
                  </a:cubicBezTo>
                  <a:cubicBezTo>
                    <a:pt x="1739" y="52"/>
                    <a:pt x="1743" y="52"/>
                    <a:pt x="1748" y="53"/>
                  </a:cubicBezTo>
                  <a:cubicBezTo>
                    <a:pt x="1751" y="51"/>
                    <a:pt x="1754" y="50"/>
                    <a:pt x="1758" y="49"/>
                  </a:cubicBezTo>
                  <a:close/>
                  <a:moveTo>
                    <a:pt x="1758" y="243"/>
                  </a:moveTo>
                  <a:cubicBezTo>
                    <a:pt x="1759" y="246"/>
                    <a:pt x="1769" y="255"/>
                    <a:pt x="1772" y="252"/>
                  </a:cubicBezTo>
                  <a:cubicBezTo>
                    <a:pt x="1776" y="248"/>
                    <a:pt x="1764" y="242"/>
                    <a:pt x="1762" y="241"/>
                  </a:cubicBezTo>
                  <a:cubicBezTo>
                    <a:pt x="1760" y="242"/>
                    <a:pt x="1759" y="242"/>
                    <a:pt x="1758" y="243"/>
                  </a:cubicBezTo>
                  <a:close/>
                  <a:moveTo>
                    <a:pt x="1769" y="75"/>
                  </a:moveTo>
                  <a:cubicBezTo>
                    <a:pt x="1767" y="72"/>
                    <a:pt x="1763" y="74"/>
                    <a:pt x="1761" y="75"/>
                  </a:cubicBezTo>
                  <a:cubicBezTo>
                    <a:pt x="1762" y="76"/>
                    <a:pt x="1763" y="77"/>
                    <a:pt x="1764" y="78"/>
                  </a:cubicBezTo>
                  <a:cubicBezTo>
                    <a:pt x="1766" y="77"/>
                    <a:pt x="1767" y="76"/>
                    <a:pt x="1769" y="75"/>
                  </a:cubicBezTo>
                  <a:close/>
                  <a:moveTo>
                    <a:pt x="1754" y="58"/>
                  </a:moveTo>
                  <a:cubicBezTo>
                    <a:pt x="1748" y="56"/>
                    <a:pt x="1743" y="54"/>
                    <a:pt x="1738" y="55"/>
                  </a:cubicBezTo>
                  <a:cubicBezTo>
                    <a:pt x="1730" y="55"/>
                    <a:pt x="1728" y="54"/>
                    <a:pt x="1722" y="60"/>
                  </a:cubicBezTo>
                  <a:cubicBezTo>
                    <a:pt x="1727" y="61"/>
                    <a:pt x="1732" y="63"/>
                    <a:pt x="1738" y="64"/>
                  </a:cubicBezTo>
                  <a:cubicBezTo>
                    <a:pt x="1744" y="63"/>
                    <a:pt x="1748" y="62"/>
                    <a:pt x="1754" y="58"/>
                  </a:cubicBezTo>
                  <a:close/>
                  <a:moveTo>
                    <a:pt x="1677" y="63"/>
                  </a:moveTo>
                  <a:cubicBezTo>
                    <a:pt x="1674" y="65"/>
                    <a:pt x="1670" y="68"/>
                    <a:pt x="1666" y="70"/>
                  </a:cubicBezTo>
                  <a:cubicBezTo>
                    <a:pt x="1673" y="72"/>
                    <a:pt x="1677" y="73"/>
                    <a:pt x="1684" y="73"/>
                  </a:cubicBezTo>
                  <a:cubicBezTo>
                    <a:pt x="1684" y="71"/>
                    <a:pt x="1683" y="69"/>
                    <a:pt x="1683" y="67"/>
                  </a:cubicBezTo>
                  <a:cubicBezTo>
                    <a:pt x="1690" y="65"/>
                    <a:pt x="1697" y="63"/>
                    <a:pt x="1705" y="62"/>
                  </a:cubicBezTo>
                  <a:cubicBezTo>
                    <a:pt x="1701" y="59"/>
                    <a:pt x="1698" y="57"/>
                    <a:pt x="1693" y="58"/>
                  </a:cubicBezTo>
                  <a:cubicBezTo>
                    <a:pt x="1689" y="59"/>
                    <a:pt x="1684" y="61"/>
                    <a:pt x="1679" y="60"/>
                  </a:cubicBezTo>
                  <a:cubicBezTo>
                    <a:pt x="1670" y="58"/>
                    <a:pt x="1663" y="61"/>
                    <a:pt x="1653" y="64"/>
                  </a:cubicBezTo>
                  <a:cubicBezTo>
                    <a:pt x="1657" y="65"/>
                    <a:pt x="1660" y="65"/>
                    <a:pt x="1663" y="66"/>
                  </a:cubicBezTo>
                  <a:cubicBezTo>
                    <a:pt x="1668" y="65"/>
                    <a:pt x="1673" y="64"/>
                    <a:pt x="1677" y="63"/>
                  </a:cubicBezTo>
                  <a:close/>
                  <a:moveTo>
                    <a:pt x="1681" y="266"/>
                  </a:moveTo>
                  <a:cubicBezTo>
                    <a:pt x="1684" y="268"/>
                    <a:pt x="1691" y="262"/>
                    <a:pt x="1693" y="260"/>
                  </a:cubicBezTo>
                  <a:cubicBezTo>
                    <a:pt x="1690" y="257"/>
                    <a:pt x="1688" y="256"/>
                    <a:pt x="1684" y="255"/>
                  </a:cubicBezTo>
                  <a:cubicBezTo>
                    <a:pt x="1678" y="258"/>
                    <a:pt x="1676" y="261"/>
                    <a:pt x="1681" y="266"/>
                  </a:cubicBezTo>
                  <a:close/>
                  <a:moveTo>
                    <a:pt x="1471" y="245"/>
                  </a:moveTo>
                  <a:cubicBezTo>
                    <a:pt x="1479" y="244"/>
                    <a:pt x="1483" y="242"/>
                    <a:pt x="1489" y="236"/>
                  </a:cubicBezTo>
                  <a:cubicBezTo>
                    <a:pt x="1485" y="236"/>
                    <a:pt x="1485" y="239"/>
                    <a:pt x="1482" y="241"/>
                  </a:cubicBezTo>
                  <a:cubicBezTo>
                    <a:pt x="1480" y="242"/>
                    <a:pt x="1476" y="241"/>
                    <a:pt x="1473" y="241"/>
                  </a:cubicBezTo>
                  <a:cubicBezTo>
                    <a:pt x="1475" y="244"/>
                    <a:pt x="1473" y="245"/>
                    <a:pt x="1471" y="245"/>
                  </a:cubicBezTo>
                  <a:close/>
                  <a:moveTo>
                    <a:pt x="435" y="107"/>
                  </a:moveTo>
                  <a:cubicBezTo>
                    <a:pt x="439" y="109"/>
                    <a:pt x="438" y="106"/>
                    <a:pt x="441" y="106"/>
                  </a:cubicBezTo>
                  <a:cubicBezTo>
                    <a:pt x="444" y="106"/>
                    <a:pt x="458" y="111"/>
                    <a:pt x="456" y="104"/>
                  </a:cubicBezTo>
                  <a:cubicBezTo>
                    <a:pt x="455" y="99"/>
                    <a:pt x="444" y="100"/>
                    <a:pt x="441" y="101"/>
                  </a:cubicBezTo>
                  <a:cubicBezTo>
                    <a:pt x="436" y="102"/>
                    <a:pt x="428" y="103"/>
                    <a:pt x="425" y="107"/>
                  </a:cubicBezTo>
                  <a:cubicBezTo>
                    <a:pt x="425" y="108"/>
                    <a:pt x="426" y="108"/>
                    <a:pt x="427" y="109"/>
                  </a:cubicBezTo>
                  <a:cubicBezTo>
                    <a:pt x="429" y="108"/>
                    <a:pt x="433" y="106"/>
                    <a:pt x="435" y="107"/>
                  </a:cubicBezTo>
                  <a:close/>
                  <a:moveTo>
                    <a:pt x="1758" y="66"/>
                  </a:moveTo>
                  <a:cubicBezTo>
                    <a:pt x="1756" y="66"/>
                    <a:pt x="1736" y="67"/>
                    <a:pt x="1738" y="72"/>
                  </a:cubicBezTo>
                  <a:cubicBezTo>
                    <a:pt x="1739" y="78"/>
                    <a:pt x="1753" y="74"/>
                    <a:pt x="1758" y="73"/>
                  </a:cubicBezTo>
                  <a:cubicBezTo>
                    <a:pt x="1757" y="72"/>
                    <a:pt x="1757" y="71"/>
                    <a:pt x="1756" y="70"/>
                  </a:cubicBezTo>
                  <a:cubicBezTo>
                    <a:pt x="1758" y="70"/>
                    <a:pt x="1761" y="69"/>
                    <a:pt x="1763" y="69"/>
                  </a:cubicBezTo>
                  <a:cubicBezTo>
                    <a:pt x="1761" y="68"/>
                    <a:pt x="1759" y="67"/>
                    <a:pt x="1758" y="66"/>
                  </a:cubicBezTo>
                  <a:close/>
                  <a:moveTo>
                    <a:pt x="2372" y="168"/>
                  </a:moveTo>
                  <a:cubicBezTo>
                    <a:pt x="2374" y="170"/>
                    <a:pt x="2377" y="173"/>
                    <a:pt x="2380" y="173"/>
                  </a:cubicBezTo>
                  <a:cubicBezTo>
                    <a:pt x="2386" y="172"/>
                    <a:pt x="2386" y="172"/>
                    <a:pt x="2388" y="167"/>
                  </a:cubicBezTo>
                  <a:cubicBezTo>
                    <a:pt x="2392" y="173"/>
                    <a:pt x="2398" y="168"/>
                    <a:pt x="2404" y="165"/>
                  </a:cubicBezTo>
                  <a:cubicBezTo>
                    <a:pt x="2406" y="165"/>
                    <a:pt x="2408" y="171"/>
                    <a:pt x="2410" y="170"/>
                  </a:cubicBezTo>
                  <a:cubicBezTo>
                    <a:pt x="2413" y="170"/>
                    <a:pt x="2415" y="169"/>
                    <a:pt x="2418" y="168"/>
                  </a:cubicBezTo>
                  <a:cubicBezTo>
                    <a:pt x="2417" y="167"/>
                    <a:pt x="2416" y="165"/>
                    <a:pt x="2415" y="163"/>
                  </a:cubicBezTo>
                  <a:cubicBezTo>
                    <a:pt x="2419" y="165"/>
                    <a:pt x="2420" y="166"/>
                    <a:pt x="2424" y="164"/>
                  </a:cubicBezTo>
                  <a:cubicBezTo>
                    <a:pt x="2427" y="162"/>
                    <a:pt x="2429" y="161"/>
                    <a:pt x="2431" y="158"/>
                  </a:cubicBezTo>
                  <a:cubicBezTo>
                    <a:pt x="2423" y="155"/>
                    <a:pt x="2415" y="152"/>
                    <a:pt x="2407" y="149"/>
                  </a:cubicBezTo>
                  <a:cubicBezTo>
                    <a:pt x="2405" y="148"/>
                    <a:pt x="2402" y="146"/>
                    <a:pt x="2399" y="147"/>
                  </a:cubicBezTo>
                  <a:cubicBezTo>
                    <a:pt x="2395" y="149"/>
                    <a:pt x="2397" y="151"/>
                    <a:pt x="2398" y="156"/>
                  </a:cubicBezTo>
                  <a:cubicBezTo>
                    <a:pt x="2392" y="153"/>
                    <a:pt x="2381" y="143"/>
                    <a:pt x="2376" y="147"/>
                  </a:cubicBezTo>
                  <a:cubicBezTo>
                    <a:pt x="2371" y="151"/>
                    <a:pt x="2368" y="152"/>
                    <a:pt x="2366" y="159"/>
                  </a:cubicBezTo>
                  <a:cubicBezTo>
                    <a:pt x="2365" y="163"/>
                    <a:pt x="2370" y="166"/>
                    <a:pt x="2372" y="168"/>
                  </a:cubicBezTo>
                  <a:close/>
                  <a:moveTo>
                    <a:pt x="1255" y="442"/>
                  </a:moveTo>
                  <a:cubicBezTo>
                    <a:pt x="1257" y="441"/>
                    <a:pt x="1257" y="439"/>
                    <a:pt x="1256" y="437"/>
                  </a:cubicBezTo>
                  <a:cubicBezTo>
                    <a:pt x="1255" y="438"/>
                    <a:pt x="1254" y="438"/>
                    <a:pt x="1253" y="439"/>
                  </a:cubicBezTo>
                  <a:cubicBezTo>
                    <a:pt x="1256" y="440"/>
                    <a:pt x="1254" y="440"/>
                    <a:pt x="1255" y="442"/>
                  </a:cubicBezTo>
                  <a:close/>
                  <a:moveTo>
                    <a:pt x="2402" y="194"/>
                  </a:moveTo>
                  <a:cubicBezTo>
                    <a:pt x="2408" y="198"/>
                    <a:pt x="2411" y="197"/>
                    <a:pt x="2418" y="197"/>
                  </a:cubicBezTo>
                  <a:cubicBezTo>
                    <a:pt x="2416" y="191"/>
                    <a:pt x="2416" y="191"/>
                    <a:pt x="2411" y="188"/>
                  </a:cubicBezTo>
                  <a:cubicBezTo>
                    <a:pt x="2410" y="187"/>
                    <a:pt x="2401" y="183"/>
                    <a:pt x="2401" y="183"/>
                  </a:cubicBezTo>
                  <a:cubicBezTo>
                    <a:pt x="2401" y="179"/>
                    <a:pt x="2398" y="175"/>
                    <a:pt x="2393" y="178"/>
                  </a:cubicBezTo>
                  <a:cubicBezTo>
                    <a:pt x="2387" y="182"/>
                    <a:pt x="2394" y="186"/>
                    <a:pt x="2396" y="187"/>
                  </a:cubicBezTo>
                  <a:cubicBezTo>
                    <a:pt x="2393" y="190"/>
                    <a:pt x="2390" y="192"/>
                    <a:pt x="2387" y="194"/>
                  </a:cubicBezTo>
                  <a:cubicBezTo>
                    <a:pt x="2391" y="194"/>
                    <a:pt x="2399" y="191"/>
                    <a:pt x="2402" y="194"/>
                  </a:cubicBezTo>
                  <a:close/>
                  <a:moveTo>
                    <a:pt x="1808" y="59"/>
                  </a:moveTo>
                  <a:cubicBezTo>
                    <a:pt x="1813" y="58"/>
                    <a:pt x="1811" y="56"/>
                    <a:pt x="1811" y="51"/>
                  </a:cubicBezTo>
                  <a:cubicBezTo>
                    <a:pt x="1809" y="51"/>
                    <a:pt x="1805" y="50"/>
                    <a:pt x="1804" y="51"/>
                  </a:cubicBezTo>
                  <a:cubicBezTo>
                    <a:pt x="1802" y="52"/>
                    <a:pt x="1802" y="56"/>
                    <a:pt x="1801" y="57"/>
                  </a:cubicBezTo>
                  <a:cubicBezTo>
                    <a:pt x="1797" y="59"/>
                    <a:pt x="1793" y="53"/>
                    <a:pt x="1790" y="59"/>
                  </a:cubicBezTo>
                  <a:cubicBezTo>
                    <a:pt x="1791" y="60"/>
                    <a:pt x="1792" y="62"/>
                    <a:pt x="1793" y="62"/>
                  </a:cubicBezTo>
                  <a:cubicBezTo>
                    <a:pt x="1798" y="61"/>
                    <a:pt x="1803" y="60"/>
                    <a:pt x="1808" y="59"/>
                  </a:cubicBezTo>
                  <a:close/>
                  <a:moveTo>
                    <a:pt x="1766" y="66"/>
                  </a:moveTo>
                  <a:cubicBezTo>
                    <a:pt x="1769" y="66"/>
                    <a:pt x="1770" y="65"/>
                    <a:pt x="1772" y="68"/>
                  </a:cubicBezTo>
                  <a:cubicBezTo>
                    <a:pt x="1775" y="72"/>
                    <a:pt x="1783" y="66"/>
                    <a:pt x="1786" y="63"/>
                  </a:cubicBezTo>
                  <a:cubicBezTo>
                    <a:pt x="1789" y="59"/>
                    <a:pt x="1782" y="54"/>
                    <a:pt x="1778" y="55"/>
                  </a:cubicBezTo>
                  <a:cubicBezTo>
                    <a:pt x="1773" y="56"/>
                    <a:pt x="1768" y="58"/>
                    <a:pt x="1762" y="61"/>
                  </a:cubicBezTo>
                  <a:cubicBezTo>
                    <a:pt x="1763" y="63"/>
                    <a:pt x="1763" y="66"/>
                    <a:pt x="1766" y="66"/>
                  </a:cubicBezTo>
                  <a:close/>
                  <a:moveTo>
                    <a:pt x="2074" y="112"/>
                  </a:moveTo>
                  <a:cubicBezTo>
                    <a:pt x="2079" y="118"/>
                    <a:pt x="2089" y="111"/>
                    <a:pt x="2094" y="109"/>
                  </a:cubicBezTo>
                  <a:cubicBezTo>
                    <a:pt x="2096" y="108"/>
                    <a:pt x="2099" y="111"/>
                    <a:pt x="2101" y="111"/>
                  </a:cubicBezTo>
                  <a:cubicBezTo>
                    <a:pt x="2106" y="110"/>
                    <a:pt x="2110" y="109"/>
                    <a:pt x="2115" y="109"/>
                  </a:cubicBezTo>
                  <a:cubicBezTo>
                    <a:pt x="2118" y="108"/>
                    <a:pt x="2119" y="107"/>
                    <a:pt x="2122" y="105"/>
                  </a:cubicBezTo>
                  <a:cubicBezTo>
                    <a:pt x="2124" y="103"/>
                    <a:pt x="2120" y="98"/>
                    <a:pt x="2118" y="98"/>
                  </a:cubicBezTo>
                  <a:cubicBezTo>
                    <a:pt x="2114" y="97"/>
                    <a:pt x="2113" y="96"/>
                    <a:pt x="2110" y="92"/>
                  </a:cubicBezTo>
                  <a:cubicBezTo>
                    <a:pt x="2109" y="90"/>
                    <a:pt x="2103" y="92"/>
                    <a:pt x="2101" y="92"/>
                  </a:cubicBezTo>
                  <a:cubicBezTo>
                    <a:pt x="2102" y="91"/>
                    <a:pt x="2104" y="90"/>
                    <a:pt x="2105" y="89"/>
                  </a:cubicBezTo>
                  <a:cubicBezTo>
                    <a:pt x="2099" y="86"/>
                    <a:pt x="2094" y="86"/>
                    <a:pt x="2090" y="91"/>
                  </a:cubicBezTo>
                  <a:cubicBezTo>
                    <a:pt x="2085" y="96"/>
                    <a:pt x="2082" y="102"/>
                    <a:pt x="2078" y="108"/>
                  </a:cubicBezTo>
                  <a:cubicBezTo>
                    <a:pt x="2077" y="109"/>
                    <a:pt x="2076" y="111"/>
                    <a:pt x="2074" y="112"/>
                  </a:cubicBezTo>
                  <a:close/>
                  <a:moveTo>
                    <a:pt x="2016" y="82"/>
                  </a:moveTo>
                  <a:cubicBezTo>
                    <a:pt x="2020" y="82"/>
                    <a:pt x="2029" y="79"/>
                    <a:pt x="2032" y="83"/>
                  </a:cubicBezTo>
                  <a:cubicBezTo>
                    <a:pt x="2036" y="88"/>
                    <a:pt x="2038" y="95"/>
                    <a:pt x="2044" y="94"/>
                  </a:cubicBezTo>
                  <a:cubicBezTo>
                    <a:pt x="2052" y="94"/>
                    <a:pt x="2056" y="93"/>
                    <a:pt x="2063" y="96"/>
                  </a:cubicBezTo>
                  <a:cubicBezTo>
                    <a:pt x="2069" y="98"/>
                    <a:pt x="2072" y="97"/>
                    <a:pt x="2078" y="95"/>
                  </a:cubicBezTo>
                  <a:cubicBezTo>
                    <a:pt x="2078" y="93"/>
                    <a:pt x="2076" y="89"/>
                    <a:pt x="2076" y="86"/>
                  </a:cubicBezTo>
                  <a:cubicBezTo>
                    <a:pt x="2077" y="84"/>
                    <a:pt x="2080" y="80"/>
                    <a:pt x="2077" y="79"/>
                  </a:cubicBezTo>
                  <a:cubicBezTo>
                    <a:pt x="2071" y="75"/>
                    <a:pt x="2068" y="78"/>
                    <a:pt x="2062" y="81"/>
                  </a:cubicBezTo>
                  <a:cubicBezTo>
                    <a:pt x="2064" y="78"/>
                    <a:pt x="2066" y="76"/>
                    <a:pt x="2068" y="74"/>
                  </a:cubicBezTo>
                  <a:cubicBezTo>
                    <a:pt x="2065" y="73"/>
                    <a:pt x="2058" y="73"/>
                    <a:pt x="2057" y="70"/>
                  </a:cubicBezTo>
                  <a:cubicBezTo>
                    <a:pt x="2056" y="62"/>
                    <a:pt x="2056" y="63"/>
                    <a:pt x="2062" y="61"/>
                  </a:cubicBezTo>
                  <a:cubicBezTo>
                    <a:pt x="2058" y="58"/>
                    <a:pt x="2050" y="49"/>
                    <a:pt x="2045" y="49"/>
                  </a:cubicBezTo>
                  <a:cubicBezTo>
                    <a:pt x="2039" y="49"/>
                    <a:pt x="2043" y="52"/>
                    <a:pt x="2040" y="54"/>
                  </a:cubicBezTo>
                  <a:cubicBezTo>
                    <a:pt x="2036" y="55"/>
                    <a:pt x="2032" y="56"/>
                    <a:pt x="2028" y="57"/>
                  </a:cubicBezTo>
                  <a:cubicBezTo>
                    <a:pt x="2023" y="59"/>
                    <a:pt x="2024" y="60"/>
                    <a:pt x="2023" y="65"/>
                  </a:cubicBezTo>
                  <a:cubicBezTo>
                    <a:pt x="2022" y="67"/>
                    <a:pt x="2015" y="67"/>
                    <a:pt x="2014" y="68"/>
                  </a:cubicBezTo>
                  <a:cubicBezTo>
                    <a:pt x="2012" y="68"/>
                    <a:pt x="2010" y="75"/>
                    <a:pt x="2009" y="77"/>
                  </a:cubicBezTo>
                  <a:cubicBezTo>
                    <a:pt x="2009" y="78"/>
                    <a:pt x="2015" y="82"/>
                    <a:pt x="2016" y="82"/>
                  </a:cubicBezTo>
                  <a:close/>
                  <a:moveTo>
                    <a:pt x="2700" y="234"/>
                  </a:moveTo>
                  <a:cubicBezTo>
                    <a:pt x="2702" y="234"/>
                    <a:pt x="2703" y="235"/>
                    <a:pt x="2705" y="235"/>
                  </a:cubicBezTo>
                  <a:cubicBezTo>
                    <a:pt x="2712" y="233"/>
                    <a:pt x="2717" y="234"/>
                    <a:pt x="2722" y="228"/>
                  </a:cubicBezTo>
                  <a:cubicBezTo>
                    <a:pt x="2719" y="226"/>
                    <a:pt x="2717" y="223"/>
                    <a:pt x="2714" y="223"/>
                  </a:cubicBezTo>
                  <a:cubicBezTo>
                    <a:pt x="2709" y="222"/>
                    <a:pt x="2704" y="222"/>
                    <a:pt x="2699" y="222"/>
                  </a:cubicBezTo>
                  <a:cubicBezTo>
                    <a:pt x="2696" y="222"/>
                    <a:pt x="2691" y="225"/>
                    <a:pt x="2688" y="227"/>
                  </a:cubicBezTo>
                  <a:cubicBezTo>
                    <a:pt x="2687" y="227"/>
                    <a:pt x="2690" y="236"/>
                    <a:pt x="2690" y="237"/>
                  </a:cubicBezTo>
                  <a:cubicBezTo>
                    <a:pt x="2693" y="236"/>
                    <a:pt x="2696" y="235"/>
                    <a:pt x="2700" y="234"/>
                  </a:cubicBezTo>
                  <a:close/>
                  <a:moveTo>
                    <a:pt x="1429" y="259"/>
                  </a:moveTo>
                  <a:cubicBezTo>
                    <a:pt x="1427" y="260"/>
                    <a:pt x="1423" y="260"/>
                    <a:pt x="1424" y="264"/>
                  </a:cubicBezTo>
                  <a:cubicBezTo>
                    <a:pt x="1426" y="263"/>
                    <a:pt x="1427" y="262"/>
                    <a:pt x="1429" y="260"/>
                  </a:cubicBezTo>
                  <a:cubicBezTo>
                    <a:pt x="1429" y="260"/>
                    <a:pt x="1429" y="259"/>
                    <a:pt x="1429" y="259"/>
                  </a:cubicBezTo>
                  <a:close/>
                  <a:moveTo>
                    <a:pt x="1409" y="276"/>
                  </a:moveTo>
                  <a:cubicBezTo>
                    <a:pt x="1411" y="276"/>
                    <a:pt x="1413" y="275"/>
                    <a:pt x="1414" y="273"/>
                  </a:cubicBezTo>
                  <a:cubicBezTo>
                    <a:pt x="1412" y="272"/>
                    <a:pt x="1411" y="272"/>
                    <a:pt x="1409" y="274"/>
                  </a:cubicBezTo>
                  <a:cubicBezTo>
                    <a:pt x="1409" y="274"/>
                    <a:pt x="1409" y="275"/>
                    <a:pt x="1409" y="276"/>
                  </a:cubicBezTo>
                  <a:close/>
                  <a:moveTo>
                    <a:pt x="1420" y="262"/>
                  </a:moveTo>
                  <a:cubicBezTo>
                    <a:pt x="1419" y="264"/>
                    <a:pt x="1417" y="266"/>
                    <a:pt x="1415" y="268"/>
                  </a:cubicBezTo>
                  <a:cubicBezTo>
                    <a:pt x="1417" y="268"/>
                    <a:pt x="1419" y="269"/>
                    <a:pt x="1420" y="269"/>
                  </a:cubicBezTo>
                  <a:cubicBezTo>
                    <a:pt x="1424" y="267"/>
                    <a:pt x="1423" y="265"/>
                    <a:pt x="1420" y="262"/>
                  </a:cubicBezTo>
                  <a:close/>
                  <a:moveTo>
                    <a:pt x="1279" y="401"/>
                  </a:moveTo>
                  <a:cubicBezTo>
                    <a:pt x="1281" y="401"/>
                    <a:pt x="1281" y="401"/>
                    <a:pt x="1283" y="400"/>
                  </a:cubicBezTo>
                  <a:cubicBezTo>
                    <a:pt x="1281" y="400"/>
                    <a:pt x="1281" y="399"/>
                    <a:pt x="1279" y="400"/>
                  </a:cubicBezTo>
                  <a:cubicBezTo>
                    <a:pt x="1280" y="399"/>
                    <a:pt x="1280" y="399"/>
                    <a:pt x="1281" y="399"/>
                  </a:cubicBezTo>
                  <a:cubicBezTo>
                    <a:pt x="1278" y="397"/>
                    <a:pt x="1277" y="400"/>
                    <a:pt x="1277" y="401"/>
                  </a:cubicBezTo>
                  <a:cubicBezTo>
                    <a:pt x="1278" y="401"/>
                    <a:pt x="1278" y="402"/>
                    <a:pt x="1278" y="402"/>
                  </a:cubicBezTo>
                  <a:cubicBezTo>
                    <a:pt x="1279" y="402"/>
                    <a:pt x="1279" y="401"/>
                    <a:pt x="1279" y="401"/>
                  </a:cubicBezTo>
                  <a:close/>
                  <a:moveTo>
                    <a:pt x="1482" y="240"/>
                  </a:moveTo>
                  <a:cubicBezTo>
                    <a:pt x="1483" y="238"/>
                    <a:pt x="1485" y="237"/>
                    <a:pt x="1486" y="235"/>
                  </a:cubicBezTo>
                  <a:cubicBezTo>
                    <a:pt x="1483" y="236"/>
                    <a:pt x="1483" y="238"/>
                    <a:pt x="1480" y="237"/>
                  </a:cubicBezTo>
                  <a:cubicBezTo>
                    <a:pt x="1478" y="236"/>
                    <a:pt x="1476" y="236"/>
                    <a:pt x="1474" y="236"/>
                  </a:cubicBezTo>
                  <a:cubicBezTo>
                    <a:pt x="1475" y="241"/>
                    <a:pt x="1478" y="240"/>
                    <a:pt x="1482" y="240"/>
                  </a:cubicBezTo>
                  <a:close/>
                  <a:moveTo>
                    <a:pt x="1257" y="439"/>
                  </a:moveTo>
                  <a:cubicBezTo>
                    <a:pt x="1258" y="438"/>
                    <a:pt x="1259" y="437"/>
                    <a:pt x="1259" y="435"/>
                  </a:cubicBezTo>
                  <a:cubicBezTo>
                    <a:pt x="1258" y="435"/>
                    <a:pt x="1256" y="436"/>
                    <a:pt x="1257" y="439"/>
                  </a:cubicBezTo>
                  <a:close/>
                  <a:moveTo>
                    <a:pt x="1421" y="270"/>
                  </a:moveTo>
                  <a:cubicBezTo>
                    <a:pt x="1418" y="270"/>
                    <a:pt x="1415" y="269"/>
                    <a:pt x="1415" y="274"/>
                  </a:cubicBezTo>
                  <a:cubicBezTo>
                    <a:pt x="1417" y="273"/>
                    <a:pt x="1419" y="272"/>
                    <a:pt x="1421" y="270"/>
                  </a:cubicBezTo>
                  <a:close/>
                  <a:moveTo>
                    <a:pt x="1262" y="440"/>
                  </a:moveTo>
                  <a:cubicBezTo>
                    <a:pt x="1262" y="441"/>
                    <a:pt x="1263" y="442"/>
                    <a:pt x="1264" y="443"/>
                  </a:cubicBezTo>
                  <a:cubicBezTo>
                    <a:pt x="1265" y="442"/>
                    <a:pt x="1264" y="440"/>
                    <a:pt x="1262" y="440"/>
                  </a:cubicBezTo>
                  <a:close/>
                  <a:moveTo>
                    <a:pt x="1260" y="420"/>
                  </a:moveTo>
                  <a:cubicBezTo>
                    <a:pt x="1260" y="420"/>
                    <a:pt x="1260" y="420"/>
                    <a:pt x="1259" y="420"/>
                  </a:cubicBezTo>
                  <a:cubicBezTo>
                    <a:pt x="1260" y="421"/>
                    <a:pt x="1260" y="421"/>
                    <a:pt x="1261" y="421"/>
                  </a:cubicBezTo>
                  <a:cubicBezTo>
                    <a:pt x="1259" y="422"/>
                    <a:pt x="1259" y="424"/>
                    <a:pt x="1258" y="426"/>
                  </a:cubicBezTo>
                  <a:cubicBezTo>
                    <a:pt x="1258" y="427"/>
                    <a:pt x="1255" y="428"/>
                    <a:pt x="1254" y="430"/>
                  </a:cubicBezTo>
                  <a:cubicBezTo>
                    <a:pt x="1258" y="430"/>
                    <a:pt x="1258" y="432"/>
                    <a:pt x="1255" y="432"/>
                  </a:cubicBezTo>
                  <a:cubicBezTo>
                    <a:pt x="1257" y="434"/>
                    <a:pt x="1262" y="432"/>
                    <a:pt x="1257" y="429"/>
                  </a:cubicBezTo>
                  <a:cubicBezTo>
                    <a:pt x="1260" y="431"/>
                    <a:pt x="1262" y="429"/>
                    <a:pt x="1264" y="427"/>
                  </a:cubicBezTo>
                  <a:cubicBezTo>
                    <a:pt x="1264" y="427"/>
                    <a:pt x="1264" y="427"/>
                    <a:pt x="1264" y="428"/>
                  </a:cubicBezTo>
                  <a:cubicBezTo>
                    <a:pt x="1261" y="429"/>
                    <a:pt x="1261" y="433"/>
                    <a:pt x="1260" y="436"/>
                  </a:cubicBezTo>
                  <a:cubicBezTo>
                    <a:pt x="1259" y="439"/>
                    <a:pt x="1261" y="439"/>
                    <a:pt x="1260" y="442"/>
                  </a:cubicBezTo>
                  <a:cubicBezTo>
                    <a:pt x="1259" y="443"/>
                    <a:pt x="1258" y="444"/>
                    <a:pt x="1259" y="445"/>
                  </a:cubicBezTo>
                  <a:cubicBezTo>
                    <a:pt x="1262" y="447"/>
                    <a:pt x="1261" y="442"/>
                    <a:pt x="1261" y="440"/>
                  </a:cubicBezTo>
                  <a:cubicBezTo>
                    <a:pt x="1262" y="438"/>
                    <a:pt x="1261" y="435"/>
                    <a:pt x="1265" y="433"/>
                  </a:cubicBezTo>
                  <a:cubicBezTo>
                    <a:pt x="1261" y="436"/>
                    <a:pt x="1264" y="440"/>
                    <a:pt x="1267" y="434"/>
                  </a:cubicBezTo>
                  <a:cubicBezTo>
                    <a:pt x="1267" y="435"/>
                    <a:pt x="1267" y="436"/>
                    <a:pt x="1268" y="437"/>
                  </a:cubicBezTo>
                  <a:cubicBezTo>
                    <a:pt x="1265" y="437"/>
                    <a:pt x="1266" y="438"/>
                    <a:pt x="1266" y="440"/>
                  </a:cubicBezTo>
                  <a:cubicBezTo>
                    <a:pt x="1267" y="443"/>
                    <a:pt x="1267" y="442"/>
                    <a:pt x="1266" y="446"/>
                  </a:cubicBezTo>
                  <a:cubicBezTo>
                    <a:pt x="1265" y="449"/>
                    <a:pt x="1262" y="450"/>
                    <a:pt x="1266" y="453"/>
                  </a:cubicBezTo>
                  <a:cubicBezTo>
                    <a:pt x="1266" y="452"/>
                    <a:pt x="1266" y="451"/>
                    <a:pt x="1266" y="450"/>
                  </a:cubicBezTo>
                  <a:cubicBezTo>
                    <a:pt x="1268" y="451"/>
                    <a:pt x="1271" y="453"/>
                    <a:pt x="1269" y="450"/>
                  </a:cubicBezTo>
                  <a:cubicBezTo>
                    <a:pt x="1272" y="452"/>
                    <a:pt x="1276" y="448"/>
                    <a:pt x="1280" y="449"/>
                  </a:cubicBezTo>
                  <a:cubicBezTo>
                    <a:pt x="1273" y="450"/>
                    <a:pt x="1277" y="461"/>
                    <a:pt x="1281" y="458"/>
                  </a:cubicBezTo>
                  <a:cubicBezTo>
                    <a:pt x="1279" y="461"/>
                    <a:pt x="1280" y="467"/>
                    <a:pt x="1282" y="468"/>
                  </a:cubicBezTo>
                  <a:cubicBezTo>
                    <a:pt x="1281" y="469"/>
                    <a:pt x="1281" y="469"/>
                    <a:pt x="1281" y="469"/>
                  </a:cubicBezTo>
                  <a:cubicBezTo>
                    <a:pt x="1280" y="467"/>
                    <a:pt x="1280" y="468"/>
                    <a:pt x="1279" y="467"/>
                  </a:cubicBezTo>
                  <a:cubicBezTo>
                    <a:pt x="1279" y="468"/>
                    <a:pt x="1279" y="468"/>
                    <a:pt x="1279" y="469"/>
                  </a:cubicBezTo>
                  <a:cubicBezTo>
                    <a:pt x="1277" y="469"/>
                    <a:pt x="1274" y="467"/>
                    <a:pt x="1272" y="469"/>
                  </a:cubicBezTo>
                  <a:cubicBezTo>
                    <a:pt x="1272" y="467"/>
                    <a:pt x="1270" y="467"/>
                    <a:pt x="1268" y="467"/>
                  </a:cubicBezTo>
                  <a:cubicBezTo>
                    <a:pt x="1271" y="470"/>
                    <a:pt x="1269" y="472"/>
                    <a:pt x="1267" y="474"/>
                  </a:cubicBezTo>
                  <a:cubicBezTo>
                    <a:pt x="1268" y="474"/>
                    <a:pt x="1270" y="473"/>
                    <a:pt x="1272" y="473"/>
                  </a:cubicBezTo>
                  <a:cubicBezTo>
                    <a:pt x="1271" y="476"/>
                    <a:pt x="1274" y="477"/>
                    <a:pt x="1271" y="481"/>
                  </a:cubicBezTo>
                  <a:cubicBezTo>
                    <a:pt x="1270" y="482"/>
                    <a:pt x="1265" y="483"/>
                    <a:pt x="1263" y="484"/>
                  </a:cubicBezTo>
                  <a:cubicBezTo>
                    <a:pt x="1263" y="485"/>
                    <a:pt x="1263" y="487"/>
                    <a:pt x="1263" y="486"/>
                  </a:cubicBezTo>
                  <a:cubicBezTo>
                    <a:pt x="1265" y="490"/>
                    <a:pt x="1268" y="485"/>
                    <a:pt x="1272" y="487"/>
                  </a:cubicBezTo>
                  <a:cubicBezTo>
                    <a:pt x="1271" y="487"/>
                    <a:pt x="1271" y="488"/>
                    <a:pt x="1270" y="488"/>
                  </a:cubicBezTo>
                  <a:cubicBezTo>
                    <a:pt x="1272" y="488"/>
                    <a:pt x="1276" y="490"/>
                    <a:pt x="1276" y="490"/>
                  </a:cubicBezTo>
                  <a:cubicBezTo>
                    <a:pt x="1279" y="489"/>
                    <a:pt x="1281" y="488"/>
                    <a:pt x="1284" y="487"/>
                  </a:cubicBezTo>
                  <a:cubicBezTo>
                    <a:pt x="1282" y="489"/>
                    <a:pt x="1281" y="491"/>
                    <a:pt x="1280" y="493"/>
                  </a:cubicBezTo>
                  <a:cubicBezTo>
                    <a:pt x="1275" y="492"/>
                    <a:pt x="1270" y="490"/>
                    <a:pt x="1269" y="496"/>
                  </a:cubicBezTo>
                  <a:cubicBezTo>
                    <a:pt x="1268" y="500"/>
                    <a:pt x="1262" y="502"/>
                    <a:pt x="1260" y="505"/>
                  </a:cubicBezTo>
                  <a:cubicBezTo>
                    <a:pt x="1264" y="508"/>
                    <a:pt x="1269" y="499"/>
                    <a:pt x="1275" y="504"/>
                  </a:cubicBezTo>
                  <a:cubicBezTo>
                    <a:pt x="1278" y="495"/>
                    <a:pt x="1280" y="502"/>
                    <a:pt x="1286" y="499"/>
                  </a:cubicBezTo>
                  <a:cubicBezTo>
                    <a:pt x="1288" y="498"/>
                    <a:pt x="1291" y="495"/>
                    <a:pt x="1293" y="495"/>
                  </a:cubicBezTo>
                  <a:cubicBezTo>
                    <a:pt x="1296" y="496"/>
                    <a:pt x="1297" y="498"/>
                    <a:pt x="1299" y="498"/>
                  </a:cubicBezTo>
                  <a:cubicBezTo>
                    <a:pt x="1305" y="496"/>
                    <a:pt x="1308" y="497"/>
                    <a:pt x="1313" y="494"/>
                  </a:cubicBezTo>
                  <a:cubicBezTo>
                    <a:pt x="1320" y="492"/>
                    <a:pt x="1310" y="489"/>
                    <a:pt x="1308" y="489"/>
                  </a:cubicBezTo>
                  <a:cubicBezTo>
                    <a:pt x="1313" y="485"/>
                    <a:pt x="1316" y="483"/>
                    <a:pt x="1317" y="476"/>
                  </a:cubicBezTo>
                  <a:cubicBezTo>
                    <a:pt x="1318" y="469"/>
                    <a:pt x="1306" y="474"/>
                    <a:pt x="1305" y="473"/>
                  </a:cubicBezTo>
                  <a:cubicBezTo>
                    <a:pt x="1309" y="469"/>
                    <a:pt x="1302" y="463"/>
                    <a:pt x="1299" y="463"/>
                  </a:cubicBezTo>
                  <a:cubicBezTo>
                    <a:pt x="1301" y="463"/>
                    <a:pt x="1303" y="463"/>
                    <a:pt x="1304" y="465"/>
                  </a:cubicBezTo>
                  <a:cubicBezTo>
                    <a:pt x="1303" y="456"/>
                    <a:pt x="1295" y="455"/>
                    <a:pt x="1293" y="448"/>
                  </a:cubicBezTo>
                  <a:cubicBezTo>
                    <a:pt x="1290" y="438"/>
                    <a:pt x="1286" y="437"/>
                    <a:pt x="1277" y="436"/>
                  </a:cubicBezTo>
                  <a:cubicBezTo>
                    <a:pt x="1279" y="434"/>
                    <a:pt x="1281" y="433"/>
                    <a:pt x="1283" y="434"/>
                  </a:cubicBezTo>
                  <a:cubicBezTo>
                    <a:pt x="1280" y="428"/>
                    <a:pt x="1292" y="422"/>
                    <a:pt x="1289" y="417"/>
                  </a:cubicBezTo>
                  <a:cubicBezTo>
                    <a:pt x="1287" y="414"/>
                    <a:pt x="1273" y="415"/>
                    <a:pt x="1271" y="419"/>
                  </a:cubicBezTo>
                  <a:cubicBezTo>
                    <a:pt x="1271" y="418"/>
                    <a:pt x="1271" y="418"/>
                    <a:pt x="1271" y="418"/>
                  </a:cubicBezTo>
                  <a:cubicBezTo>
                    <a:pt x="1272" y="417"/>
                    <a:pt x="1272" y="415"/>
                    <a:pt x="1273" y="415"/>
                  </a:cubicBezTo>
                  <a:cubicBezTo>
                    <a:pt x="1272" y="414"/>
                    <a:pt x="1271" y="414"/>
                    <a:pt x="1270" y="413"/>
                  </a:cubicBezTo>
                  <a:cubicBezTo>
                    <a:pt x="1271" y="414"/>
                    <a:pt x="1271" y="413"/>
                    <a:pt x="1272" y="414"/>
                  </a:cubicBezTo>
                  <a:cubicBezTo>
                    <a:pt x="1273" y="410"/>
                    <a:pt x="1279" y="409"/>
                    <a:pt x="1280" y="404"/>
                  </a:cubicBezTo>
                  <a:cubicBezTo>
                    <a:pt x="1277" y="403"/>
                    <a:pt x="1272" y="404"/>
                    <a:pt x="1269" y="406"/>
                  </a:cubicBezTo>
                  <a:cubicBezTo>
                    <a:pt x="1268" y="405"/>
                    <a:pt x="1269" y="405"/>
                    <a:pt x="1267" y="406"/>
                  </a:cubicBezTo>
                  <a:cubicBezTo>
                    <a:pt x="1266" y="403"/>
                    <a:pt x="1263" y="406"/>
                    <a:pt x="1265" y="409"/>
                  </a:cubicBezTo>
                  <a:cubicBezTo>
                    <a:pt x="1264" y="409"/>
                    <a:pt x="1263" y="409"/>
                    <a:pt x="1262" y="409"/>
                  </a:cubicBezTo>
                  <a:cubicBezTo>
                    <a:pt x="1262" y="410"/>
                    <a:pt x="1262" y="410"/>
                    <a:pt x="1261" y="411"/>
                  </a:cubicBezTo>
                  <a:cubicBezTo>
                    <a:pt x="1263" y="412"/>
                    <a:pt x="1263" y="413"/>
                    <a:pt x="1264" y="414"/>
                  </a:cubicBezTo>
                  <a:cubicBezTo>
                    <a:pt x="1263" y="413"/>
                    <a:pt x="1261" y="413"/>
                    <a:pt x="1259" y="414"/>
                  </a:cubicBezTo>
                  <a:cubicBezTo>
                    <a:pt x="1260" y="415"/>
                    <a:pt x="1260" y="417"/>
                    <a:pt x="1260" y="418"/>
                  </a:cubicBezTo>
                  <a:cubicBezTo>
                    <a:pt x="1260" y="418"/>
                    <a:pt x="1259" y="418"/>
                    <a:pt x="1258" y="417"/>
                  </a:cubicBezTo>
                  <a:cubicBezTo>
                    <a:pt x="1258" y="419"/>
                    <a:pt x="1259" y="419"/>
                    <a:pt x="1260" y="420"/>
                  </a:cubicBezTo>
                  <a:close/>
                  <a:moveTo>
                    <a:pt x="1270" y="455"/>
                  </a:moveTo>
                  <a:cubicBezTo>
                    <a:pt x="1268" y="456"/>
                    <a:pt x="1267" y="457"/>
                    <a:pt x="1267" y="459"/>
                  </a:cubicBezTo>
                  <a:cubicBezTo>
                    <a:pt x="1267" y="459"/>
                    <a:pt x="1268" y="460"/>
                    <a:pt x="1268" y="460"/>
                  </a:cubicBezTo>
                  <a:cubicBezTo>
                    <a:pt x="1270" y="458"/>
                    <a:pt x="1271" y="457"/>
                    <a:pt x="1270" y="455"/>
                  </a:cubicBezTo>
                  <a:close/>
                  <a:moveTo>
                    <a:pt x="1434" y="268"/>
                  </a:moveTo>
                  <a:cubicBezTo>
                    <a:pt x="1437" y="264"/>
                    <a:pt x="1440" y="261"/>
                    <a:pt x="1443" y="258"/>
                  </a:cubicBezTo>
                  <a:cubicBezTo>
                    <a:pt x="1440" y="260"/>
                    <a:pt x="1438" y="262"/>
                    <a:pt x="1436" y="263"/>
                  </a:cubicBezTo>
                  <a:cubicBezTo>
                    <a:pt x="1434" y="263"/>
                    <a:pt x="1433" y="265"/>
                    <a:pt x="1434" y="268"/>
                  </a:cubicBezTo>
                  <a:close/>
                  <a:moveTo>
                    <a:pt x="1449" y="249"/>
                  </a:moveTo>
                  <a:cubicBezTo>
                    <a:pt x="1448" y="251"/>
                    <a:pt x="1446" y="252"/>
                    <a:pt x="1444" y="254"/>
                  </a:cubicBezTo>
                  <a:cubicBezTo>
                    <a:pt x="1446" y="254"/>
                    <a:pt x="1448" y="254"/>
                    <a:pt x="1449" y="254"/>
                  </a:cubicBezTo>
                  <a:cubicBezTo>
                    <a:pt x="1451" y="252"/>
                    <a:pt x="1453" y="250"/>
                    <a:pt x="1449" y="249"/>
                  </a:cubicBezTo>
                  <a:close/>
                  <a:moveTo>
                    <a:pt x="1439" y="254"/>
                  </a:moveTo>
                  <a:cubicBezTo>
                    <a:pt x="1435" y="256"/>
                    <a:pt x="1435" y="255"/>
                    <a:pt x="1435" y="259"/>
                  </a:cubicBezTo>
                  <a:cubicBezTo>
                    <a:pt x="1434" y="265"/>
                    <a:pt x="1443" y="257"/>
                    <a:pt x="1445" y="256"/>
                  </a:cubicBezTo>
                  <a:cubicBezTo>
                    <a:pt x="1443" y="253"/>
                    <a:pt x="1441" y="254"/>
                    <a:pt x="1439" y="254"/>
                  </a:cubicBezTo>
                  <a:close/>
                  <a:moveTo>
                    <a:pt x="1457" y="247"/>
                  </a:moveTo>
                  <a:cubicBezTo>
                    <a:pt x="1454" y="246"/>
                    <a:pt x="1451" y="246"/>
                    <a:pt x="1450" y="249"/>
                  </a:cubicBezTo>
                  <a:cubicBezTo>
                    <a:pt x="1451" y="249"/>
                    <a:pt x="1452" y="250"/>
                    <a:pt x="1453" y="250"/>
                  </a:cubicBezTo>
                  <a:cubicBezTo>
                    <a:pt x="1454" y="250"/>
                    <a:pt x="1456" y="249"/>
                    <a:pt x="1457" y="247"/>
                  </a:cubicBezTo>
                  <a:close/>
                  <a:moveTo>
                    <a:pt x="1430" y="264"/>
                  </a:moveTo>
                  <a:cubicBezTo>
                    <a:pt x="1428" y="265"/>
                    <a:pt x="1429" y="268"/>
                    <a:pt x="1427" y="269"/>
                  </a:cubicBezTo>
                  <a:cubicBezTo>
                    <a:pt x="1427" y="267"/>
                    <a:pt x="1427" y="265"/>
                    <a:pt x="1428" y="263"/>
                  </a:cubicBezTo>
                  <a:cubicBezTo>
                    <a:pt x="1425" y="263"/>
                    <a:pt x="1424" y="265"/>
                    <a:pt x="1425" y="268"/>
                  </a:cubicBezTo>
                  <a:cubicBezTo>
                    <a:pt x="1424" y="268"/>
                    <a:pt x="1423" y="268"/>
                    <a:pt x="1423" y="268"/>
                  </a:cubicBezTo>
                  <a:cubicBezTo>
                    <a:pt x="1422" y="271"/>
                    <a:pt x="1423" y="270"/>
                    <a:pt x="1421" y="272"/>
                  </a:cubicBezTo>
                  <a:cubicBezTo>
                    <a:pt x="1424" y="272"/>
                    <a:pt x="1425" y="273"/>
                    <a:pt x="1427" y="271"/>
                  </a:cubicBezTo>
                  <a:cubicBezTo>
                    <a:pt x="1429" y="269"/>
                    <a:pt x="1430" y="268"/>
                    <a:pt x="1432" y="269"/>
                  </a:cubicBezTo>
                  <a:cubicBezTo>
                    <a:pt x="1433" y="267"/>
                    <a:pt x="1433" y="262"/>
                    <a:pt x="1430" y="264"/>
                  </a:cubicBezTo>
                  <a:close/>
                  <a:moveTo>
                    <a:pt x="1423" y="275"/>
                  </a:moveTo>
                  <a:cubicBezTo>
                    <a:pt x="1423" y="279"/>
                    <a:pt x="1421" y="280"/>
                    <a:pt x="1418" y="280"/>
                  </a:cubicBezTo>
                  <a:cubicBezTo>
                    <a:pt x="1419" y="281"/>
                    <a:pt x="1419" y="281"/>
                    <a:pt x="1420" y="282"/>
                  </a:cubicBezTo>
                  <a:cubicBezTo>
                    <a:pt x="1420" y="283"/>
                    <a:pt x="1419" y="284"/>
                    <a:pt x="1419" y="285"/>
                  </a:cubicBezTo>
                  <a:cubicBezTo>
                    <a:pt x="1422" y="281"/>
                    <a:pt x="1424" y="280"/>
                    <a:pt x="1423" y="275"/>
                  </a:cubicBezTo>
                  <a:close/>
                  <a:moveTo>
                    <a:pt x="1426" y="274"/>
                  </a:moveTo>
                  <a:cubicBezTo>
                    <a:pt x="1426" y="274"/>
                    <a:pt x="1425" y="274"/>
                    <a:pt x="1424" y="274"/>
                  </a:cubicBezTo>
                  <a:cubicBezTo>
                    <a:pt x="1424" y="275"/>
                    <a:pt x="1424" y="277"/>
                    <a:pt x="1424" y="278"/>
                  </a:cubicBezTo>
                  <a:cubicBezTo>
                    <a:pt x="1427" y="275"/>
                    <a:pt x="1429" y="273"/>
                    <a:pt x="1431" y="270"/>
                  </a:cubicBezTo>
                  <a:cubicBezTo>
                    <a:pt x="1429" y="270"/>
                    <a:pt x="1427" y="272"/>
                    <a:pt x="1426" y="274"/>
                  </a:cubicBezTo>
                  <a:close/>
                  <a:moveTo>
                    <a:pt x="1462" y="249"/>
                  </a:moveTo>
                  <a:cubicBezTo>
                    <a:pt x="1459" y="246"/>
                    <a:pt x="1453" y="250"/>
                    <a:pt x="1451" y="253"/>
                  </a:cubicBezTo>
                  <a:cubicBezTo>
                    <a:pt x="1452" y="253"/>
                    <a:pt x="1454" y="252"/>
                    <a:pt x="1456" y="252"/>
                  </a:cubicBezTo>
                  <a:cubicBezTo>
                    <a:pt x="1458" y="251"/>
                    <a:pt x="1460" y="250"/>
                    <a:pt x="1462" y="249"/>
                  </a:cubicBezTo>
                  <a:close/>
                  <a:moveTo>
                    <a:pt x="1465" y="244"/>
                  </a:moveTo>
                  <a:cubicBezTo>
                    <a:pt x="1464" y="244"/>
                    <a:pt x="1463" y="244"/>
                    <a:pt x="1462" y="244"/>
                  </a:cubicBezTo>
                  <a:cubicBezTo>
                    <a:pt x="1462" y="245"/>
                    <a:pt x="1462" y="246"/>
                    <a:pt x="1462" y="247"/>
                  </a:cubicBezTo>
                  <a:cubicBezTo>
                    <a:pt x="1465" y="248"/>
                    <a:pt x="1466" y="247"/>
                    <a:pt x="1465" y="244"/>
                  </a:cubicBezTo>
                  <a:close/>
                  <a:moveTo>
                    <a:pt x="1850" y="192"/>
                  </a:moveTo>
                  <a:cubicBezTo>
                    <a:pt x="1845" y="193"/>
                    <a:pt x="1847" y="195"/>
                    <a:pt x="1846" y="200"/>
                  </a:cubicBezTo>
                  <a:cubicBezTo>
                    <a:pt x="1850" y="199"/>
                    <a:pt x="1855" y="198"/>
                    <a:pt x="1859" y="198"/>
                  </a:cubicBezTo>
                  <a:cubicBezTo>
                    <a:pt x="1858" y="193"/>
                    <a:pt x="1854" y="192"/>
                    <a:pt x="1850" y="192"/>
                  </a:cubicBezTo>
                  <a:close/>
                  <a:moveTo>
                    <a:pt x="2309" y="678"/>
                  </a:moveTo>
                  <a:cubicBezTo>
                    <a:pt x="2309" y="680"/>
                    <a:pt x="2309" y="682"/>
                    <a:pt x="2310" y="684"/>
                  </a:cubicBezTo>
                  <a:cubicBezTo>
                    <a:pt x="2315" y="685"/>
                    <a:pt x="2311" y="679"/>
                    <a:pt x="2314" y="679"/>
                  </a:cubicBezTo>
                  <a:cubicBezTo>
                    <a:pt x="2319" y="680"/>
                    <a:pt x="2316" y="685"/>
                    <a:pt x="2315" y="687"/>
                  </a:cubicBezTo>
                  <a:cubicBezTo>
                    <a:pt x="2313" y="691"/>
                    <a:pt x="2313" y="702"/>
                    <a:pt x="2319" y="698"/>
                  </a:cubicBezTo>
                  <a:cubicBezTo>
                    <a:pt x="2324" y="694"/>
                    <a:pt x="2325" y="688"/>
                    <a:pt x="2328" y="682"/>
                  </a:cubicBezTo>
                  <a:cubicBezTo>
                    <a:pt x="2329" y="680"/>
                    <a:pt x="2326" y="677"/>
                    <a:pt x="2326" y="676"/>
                  </a:cubicBezTo>
                  <a:cubicBezTo>
                    <a:pt x="2324" y="673"/>
                    <a:pt x="2322" y="676"/>
                    <a:pt x="2320" y="673"/>
                  </a:cubicBezTo>
                  <a:cubicBezTo>
                    <a:pt x="2324" y="669"/>
                    <a:pt x="2328" y="675"/>
                    <a:pt x="2330" y="667"/>
                  </a:cubicBezTo>
                  <a:cubicBezTo>
                    <a:pt x="2332" y="671"/>
                    <a:pt x="2334" y="669"/>
                    <a:pt x="2336" y="668"/>
                  </a:cubicBezTo>
                  <a:cubicBezTo>
                    <a:pt x="2338" y="667"/>
                    <a:pt x="2342" y="666"/>
                    <a:pt x="2342" y="665"/>
                  </a:cubicBezTo>
                  <a:cubicBezTo>
                    <a:pt x="2345" y="662"/>
                    <a:pt x="2351" y="664"/>
                    <a:pt x="2355" y="665"/>
                  </a:cubicBezTo>
                  <a:cubicBezTo>
                    <a:pt x="2349" y="670"/>
                    <a:pt x="2352" y="673"/>
                    <a:pt x="2357" y="677"/>
                  </a:cubicBezTo>
                  <a:cubicBezTo>
                    <a:pt x="2359" y="674"/>
                    <a:pt x="2361" y="668"/>
                    <a:pt x="2366" y="669"/>
                  </a:cubicBezTo>
                  <a:cubicBezTo>
                    <a:pt x="2363" y="666"/>
                    <a:pt x="2362" y="664"/>
                    <a:pt x="2365" y="661"/>
                  </a:cubicBezTo>
                  <a:cubicBezTo>
                    <a:pt x="2369" y="667"/>
                    <a:pt x="2376" y="665"/>
                    <a:pt x="2380" y="660"/>
                  </a:cubicBezTo>
                  <a:cubicBezTo>
                    <a:pt x="2381" y="661"/>
                    <a:pt x="2382" y="663"/>
                    <a:pt x="2382" y="665"/>
                  </a:cubicBezTo>
                  <a:cubicBezTo>
                    <a:pt x="2384" y="662"/>
                    <a:pt x="2386" y="659"/>
                    <a:pt x="2389" y="656"/>
                  </a:cubicBezTo>
                  <a:cubicBezTo>
                    <a:pt x="2388" y="658"/>
                    <a:pt x="2388" y="660"/>
                    <a:pt x="2388" y="662"/>
                  </a:cubicBezTo>
                  <a:cubicBezTo>
                    <a:pt x="2391" y="660"/>
                    <a:pt x="2392" y="657"/>
                    <a:pt x="2395" y="655"/>
                  </a:cubicBezTo>
                  <a:cubicBezTo>
                    <a:pt x="2396" y="655"/>
                    <a:pt x="2395" y="647"/>
                    <a:pt x="2395" y="645"/>
                  </a:cubicBezTo>
                  <a:cubicBezTo>
                    <a:pt x="2396" y="641"/>
                    <a:pt x="2398" y="641"/>
                    <a:pt x="2398" y="636"/>
                  </a:cubicBezTo>
                  <a:cubicBezTo>
                    <a:pt x="2398" y="632"/>
                    <a:pt x="2397" y="627"/>
                    <a:pt x="2402" y="629"/>
                  </a:cubicBezTo>
                  <a:cubicBezTo>
                    <a:pt x="2402" y="626"/>
                    <a:pt x="2401" y="624"/>
                    <a:pt x="2403" y="622"/>
                  </a:cubicBezTo>
                  <a:cubicBezTo>
                    <a:pt x="2406" y="620"/>
                    <a:pt x="2405" y="616"/>
                    <a:pt x="2405" y="613"/>
                  </a:cubicBezTo>
                  <a:cubicBezTo>
                    <a:pt x="2405" y="610"/>
                    <a:pt x="2403" y="607"/>
                    <a:pt x="2402" y="605"/>
                  </a:cubicBezTo>
                  <a:cubicBezTo>
                    <a:pt x="2400" y="602"/>
                    <a:pt x="2402" y="600"/>
                    <a:pt x="2402" y="597"/>
                  </a:cubicBezTo>
                  <a:cubicBezTo>
                    <a:pt x="2398" y="595"/>
                    <a:pt x="2396" y="598"/>
                    <a:pt x="2397" y="603"/>
                  </a:cubicBezTo>
                  <a:cubicBezTo>
                    <a:pt x="2394" y="594"/>
                    <a:pt x="2389" y="606"/>
                    <a:pt x="2388" y="609"/>
                  </a:cubicBezTo>
                  <a:cubicBezTo>
                    <a:pt x="2387" y="612"/>
                    <a:pt x="2390" y="613"/>
                    <a:pt x="2390" y="615"/>
                  </a:cubicBezTo>
                  <a:cubicBezTo>
                    <a:pt x="2389" y="619"/>
                    <a:pt x="2388" y="622"/>
                    <a:pt x="2386" y="626"/>
                  </a:cubicBezTo>
                  <a:cubicBezTo>
                    <a:pt x="2385" y="631"/>
                    <a:pt x="2381" y="636"/>
                    <a:pt x="2377" y="639"/>
                  </a:cubicBezTo>
                  <a:cubicBezTo>
                    <a:pt x="2374" y="640"/>
                    <a:pt x="2372" y="642"/>
                    <a:pt x="2368" y="642"/>
                  </a:cubicBezTo>
                  <a:cubicBezTo>
                    <a:pt x="2366" y="642"/>
                    <a:pt x="2369" y="637"/>
                    <a:pt x="2370" y="636"/>
                  </a:cubicBezTo>
                  <a:cubicBezTo>
                    <a:pt x="2366" y="637"/>
                    <a:pt x="2364" y="637"/>
                    <a:pt x="2364" y="642"/>
                  </a:cubicBezTo>
                  <a:cubicBezTo>
                    <a:pt x="2364" y="644"/>
                    <a:pt x="2360" y="647"/>
                    <a:pt x="2359" y="649"/>
                  </a:cubicBezTo>
                  <a:cubicBezTo>
                    <a:pt x="2357" y="652"/>
                    <a:pt x="2360" y="654"/>
                    <a:pt x="2357" y="655"/>
                  </a:cubicBezTo>
                  <a:cubicBezTo>
                    <a:pt x="2352" y="657"/>
                    <a:pt x="2354" y="653"/>
                    <a:pt x="2351" y="654"/>
                  </a:cubicBezTo>
                  <a:cubicBezTo>
                    <a:pt x="2346" y="654"/>
                    <a:pt x="2336" y="653"/>
                    <a:pt x="2333" y="658"/>
                  </a:cubicBezTo>
                  <a:cubicBezTo>
                    <a:pt x="2330" y="663"/>
                    <a:pt x="2325" y="666"/>
                    <a:pt x="2319" y="666"/>
                  </a:cubicBezTo>
                  <a:cubicBezTo>
                    <a:pt x="2321" y="673"/>
                    <a:pt x="2313" y="675"/>
                    <a:pt x="2309" y="678"/>
                  </a:cubicBezTo>
                  <a:close/>
                  <a:moveTo>
                    <a:pt x="2301" y="950"/>
                  </a:moveTo>
                  <a:cubicBezTo>
                    <a:pt x="2299" y="952"/>
                    <a:pt x="2295" y="955"/>
                    <a:pt x="2294" y="958"/>
                  </a:cubicBezTo>
                  <a:cubicBezTo>
                    <a:pt x="2291" y="962"/>
                    <a:pt x="2293" y="962"/>
                    <a:pt x="2293" y="966"/>
                  </a:cubicBezTo>
                  <a:cubicBezTo>
                    <a:pt x="2294" y="969"/>
                    <a:pt x="2294" y="972"/>
                    <a:pt x="2294" y="975"/>
                  </a:cubicBezTo>
                  <a:cubicBezTo>
                    <a:pt x="2294" y="977"/>
                    <a:pt x="2298" y="980"/>
                    <a:pt x="2300" y="981"/>
                  </a:cubicBezTo>
                  <a:cubicBezTo>
                    <a:pt x="2299" y="977"/>
                    <a:pt x="2298" y="969"/>
                    <a:pt x="2304" y="971"/>
                  </a:cubicBezTo>
                  <a:cubicBezTo>
                    <a:pt x="2303" y="971"/>
                    <a:pt x="2297" y="966"/>
                    <a:pt x="2300" y="965"/>
                  </a:cubicBezTo>
                  <a:cubicBezTo>
                    <a:pt x="2303" y="964"/>
                    <a:pt x="2304" y="960"/>
                    <a:pt x="2300" y="959"/>
                  </a:cubicBezTo>
                  <a:cubicBezTo>
                    <a:pt x="2300" y="958"/>
                    <a:pt x="2301" y="956"/>
                    <a:pt x="2302" y="955"/>
                  </a:cubicBezTo>
                  <a:cubicBezTo>
                    <a:pt x="2302" y="954"/>
                    <a:pt x="2301" y="952"/>
                    <a:pt x="2301" y="950"/>
                  </a:cubicBezTo>
                  <a:close/>
                  <a:moveTo>
                    <a:pt x="2475" y="1179"/>
                  </a:moveTo>
                  <a:cubicBezTo>
                    <a:pt x="2470" y="1175"/>
                    <a:pt x="2476" y="1170"/>
                    <a:pt x="2469" y="1167"/>
                  </a:cubicBezTo>
                  <a:cubicBezTo>
                    <a:pt x="2468" y="1167"/>
                    <a:pt x="2465" y="1172"/>
                    <a:pt x="2464" y="1169"/>
                  </a:cubicBezTo>
                  <a:cubicBezTo>
                    <a:pt x="2463" y="1166"/>
                    <a:pt x="2462" y="1162"/>
                    <a:pt x="2461" y="1159"/>
                  </a:cubicBezTo>
                  <a:cubicBezTo>
                    <a:pt x="2459" y="1153"/>
                    <a:pt x="2459" y="1150"/>
                    <a:pt x="2454" y="1147"/>
                  </a:cubicBezTo>
                  <a:cubicBezTo>
                    <a:pt x="2452" y="1145"/>
                    <a:pt x="2438" y="1139"/>
                    <a:pt x="2438" y="1137"/>
                  </a:cubicBezTo>
                  <a:cubicBezTo>
                    <a:pt x="2438" y="1131"/>
                    <a:pt x="2439" y="1124"/>
                    <a:pt x="2436" y="1120"/>
                  </a:cubicBezTo>
                  <a:cubicBezTo>
                    <a:pt x="2430" y="1114"/>
                    <a:pt x="2431" y="1111"/>
                    <a:pt x="2430" y="1103"/>
                  </a:cubicBezTo>
                  <a:cubicBezTo>
                    <a:pt x="2430" y="1098"/>
                    <a:pt x="2423" y="1095"/>
                    <a:pt x="2420" y="1098"/>
                  </a:cubicBezTo>
                  <a:cubicBezTo>
                    <a:pt x="2418" y="1085"/>
                    <a:pt x="2414" y="1076"/>
                    <a:pt x="2410" y="1065"/>
                  </a:cubicBezTo>
                  <a:cubicBezTo>
                    <a:pt x="2404" y="1066"/>
                    <a:pt x="2403" y="1077"/>
                    <a:pt x="2402" y="1082"/>
                  </a:cubicBezTo>
                  <a:cubicBezTo>
                    <a:pt x="2400" y="1088"/>
                    <a:pt x="2402" y="1094"/>
                    <a:pt x="2402" y="1100"/>
                  </a:cubicBezTo>
                  <a:cubicBezTo>
                    <a:pt x="2402" y="1107"/>
                    <a:pt x="2398" y="1130"/>
                    <a:pt x="2388" y="1126"/>
                  </a:cubicBezTo>
                  <a:cubicBezTo>
                    <a:pt x="2385" y="1125"/>
                    <a:pt x="2382" y="1119"/>
                    <a:pt x="2378" y="1117"/>
                  </a:cubicBezTo>
                  <a:cubicBezTo>
                    <a:pt x="2372" y="1113"/>
                    <a:pt x="2365" y="1109"/>
                    <a:pt x="2359" y="1105"/>
                  </a:cubicBezTo>
                  <a:cubicBezTo>
                    <a:pt x="2353" y="1102"/>
                    <a:pt x="2356" y="1100"/>
                    <a:pt x="2357" y="1092"/>
                  </a:cubicBezTo>
                  <a:cubicBezTo>
                    <a:pt x="2359" y="1086"/>
                    <a:pt x="2362" y="1083"/>
                    <a:pt x="2366" y="1079"/>
                  </a:cubicBezTo>
                  <a:cubicBezTo>
                    <a:pt x="2360" y="1073"/>
                    <a:pt x="2358" y="1073"/>
                    <a:pt x="2350" y="1072"/>
                  </a:cubicBezTo>
                  <a:cubicBezTo>
                    <a:pt x="2344" y="1071"/>
                    <a:pt x="2337" y="1070"/>
                    <a:pt x="2331" y="1070"/>
                  </a:cubicBezTo>
                  <a:cubicBezTo>
                    <a:pt x="2331" y="1073"/>
                    <a:pt x="2332" y="1076"/>
                    <a:pt x="2332" y="1079"/>
                  </a:cubicBezTo>
                  <a:cubicBezTo>
                    <a:pt x="2325" y="1078"/>
                    <a:pt x="2319" y="1074"/>
                    <a:pt x="2314" y="1081"/>
                  </a:cubicBezTo>
                  <a:cubicBezTo>
                    <a:pt x="2310" y="1087"/>
                    <a:pt x="2309" y="1093"/>
                    <a:pt x="2307" y="1101"/>
                  </a:cubicBezTo>
                  <a:cubicBezTo>
                    <a:pt x="2301" y="1098"/>
                    <a:pt x="2295" y="1095"/>
                    <a:pt x="2289" y="1092"/>
                  </a:cubicBezTo>
                  <a:cubicBezTo>
                    <a:pt x="2287" y="1090"/>
                    <a:pt x="2279" y="1099"/>
                    <a:pt x="2277" y="1100"/>
                  </a:cubicBezTo>
                  <a:cubicBezTo>
                    <a:pt x="2268" y="1109"/>
                    <a:pt x="2254" y="1116"/>
                    <a:pt x="2250" y="1129"/>
                  </a:cubicBezTo>
                  <a:cubicBezTo>
                    <a:pt x="2247" y="1135"/>
                    <a:pt x="2247" y="1141"/>
                    <a:pt x="2241" y="1142"/>
                  </a:cubicBezTo>
                  <a:cubicBezTo>
                    <a:pt x="2232" y="1144"/>
                    <a:pt x="2224" y="1146"/>
                    <a:pt x="2216" y="1148"/>
                  </a:cubicBezTo>
                  <a:cubicBezTo>
                    <a:pt x="2210" y="1149"/>
                    <a:pt x="2207" y="1152"/>
                    <a:pt x="2202" y="1155"/>
                  </a:cubicBezTo>
                  <a:cubicBezTo>
                    <a:pt x="2196" y="1160"/>
                    <a:pt x="2194" y="1161"/>
                    <a:pt x="2192" y="1169"/>
                  </a:cubicBezTo>
                  <a:cubicBezTo>
                    <a:pt x="2190" y="1167"/>
                    <a:pt x="2189" y="1164"/>
                    <a:pt x="2188" y="1161"/>
                  </a:cubicBezTo>
                  <a:cubicBezTo>
                    <a:pt x="2184" y="1172"/>
                    <a:pt x="2182" y="1180"/>
                    <a:pt x="2186" y="1191"/>
                  </a:cubicBezTo>
                  <a:cubicBezTo>
                    <a:pt x="2188" y="1197"/>
                    <a:pt x="2188" y="1198"/>
                    <a:pt x="2185" y="1204"/>
                  </a:cubicBezTo>
                  <a:cubicBezTo>
                    <a:pt x="2184" y="1209"/>
                    <a:pt x="2187" y="1212"/>
                    <a:pt x="2189" y="1216"/>
                  </a:cubicBezTo>
                  <a:cubicBezTo>
                    <a:pt x="2194" y="1227"/>
                    <a:pt x="2197" y="1237"/>
                    <a:pt x="2199" y="1248"/>
                  </a:cubicBezTo>
                  <a:cubicBezTo>
                    <a:pt x="2199" y="1252"/>
                    <a:pt x="2203" y="1264"/>
                    <a:pt x="2201" y="1267"/>
                  </a:cubicBezTo>
                  <a:cubicBezTo>
                    <a:pt x="2201" y="1269"/>
                    <a:pt x="2191" y="1274"/>
                    <a:pt x="2196" y="1278"/>
                  </a:cubicBezTo>
                  <a:cubicBezTo>
                    <a:pt x="2200" y="1280"/>
                    <a:pt x="2204" y="1286"/>
                    <a:pt x="2209" y="1286"/>
                  </a:cubicBezTo>
                  <a:cubicBezTo>
                    <a:pt x="2213" y="1286"/>
                    <a:pt x="2219" y="1287"/>
                    <a:pt x="2223" y="1284"/>
                  </a:cubicBezTo>
                  <a:cubicBezTo>
                    <a:pt x="2228" y="1279"/>
                    <a:pt x="2230" y="1277"/>
                    <a:pt x="2236" y="1276"/>
                  </a:cubicBezTo>
                  <a:cubicBezTo>
                    <a:pt x="2241" y="1275"/>
                    <a:pt x="2246" y="1275"/>
                    <a:pt x="2251" y="1275"/>
                  </a:cubicBezTo>
                  <a:cubicBezTo>
                    <a:pt x="2255" y="1274"/>
                    <a:pt x="2258" y="1274"/>
                    <a:pt x="2262" y="1274"/>
                  </a:cubicBezTo>
                  <a:cubicBezTo>
                    <a:pt x="2263" y="1274"/>
                    <a:pt x="2265" y="1269"/>
                    <a:pt x="2266" y="1268"/>
                  </a:cubicBezTo>
                  <a:cubicBezTo>
                    <a:pt x="2268" y="1264"/>
                    <a:pt x="2275" y="1262"/>
                    <a:pt x="2279" y="1260"/>
                  </a:cubicBezTo>
                  <a:cubicBezTo>
                    <a:pt x="2283" y="1258"/>
                    <a:pt x="2289" y="1261"/>
                    <a:pt x="2292" y="1259"/>
                  </a:cubicBezTo>
                  <a:cubicBezTo>
                    <a:pt x="2295" y="1257"/>
                    <a:pt x="2301" y="1252"/>
                    <a:pt x="2304" y="1252"/>
                  </a:cubicBezTo>
                  <a:cubicBezTo>
                    <a:pt x="2316" y="1254"/>
                    <a:pt x="2326" y="1255"/>
                    <a:pt x="2337" y="1259"/>
                  </a:cubicBezTo>
                  <a:cubicBezTo>
                    <a:pt x="2344" y="1262"/>
                    <a:pt x="2345" y="1263"/>
                    <a:pt x="2349" y="1270"/>
                  </a:cubicBezTo>
                  <a:cubicBezTo>
                    <a:pt x="2351" y="1275"/>
                    <a:pt x="2354" y="1279"/>
                    <a:pt x="2357" y="1283"/>
                  </a:cubicBezTo>
                  <a:cubicBezTo>
                    <a:pt x="2363" y="1276"/>
                    <a:pt x="2368" y="1270"/>
                    <a:pt x="2373" y="1262"/>
                  </a:cubicBezTo>
                  <a:cubicBezTo>
                    <a:pt x="2376" y="1271"/>
                    <a:pt x="2370" y="1278"/>
                    <a:pt x="2366" y="1285"/>
                  </a:cubicBezTo>
                  <a:cubicBezTo>
                    <a:pt x="2373" y="1287"/>
                    <a:pt x="2373" y="1282"/>
                    <a:pt x="2376" y="1275"/>
                  </a:cubicBezTo>
                  <a:cubicBezTo>
                    <a:pt x="2377" y="1280"/>
                    <a:pt x="2375" y="1291"/>
                    <a:pt x="2380" y="1291"/>
                  </a:cubicBezTo>
                  <a:cubicBezTo>
                    <a:pt x="2384" y="1291"/>
                    <a:pt x="2387" y="1299"/>
                    <a:pt x="2388" y="1303"/>
                  </a:cubicBezTo>
                  <a:cubicBezTo>
                    <a:pt x="2390" y="1315"/>
                    <a:pt x="2399" y="1319"/>
                    <a:pt x="2410" y="1320"/>
                  </a:cubicBezTo>
                  <a:cubicBezTo>
                    <a:pt x="2417" y="1322"/>
                    <a:pt x="2418" y="1322"/>
                    <a:pt x="2423" y="1318"/>
                  </a:cubicBezTo>
                  <a:cubicBezTo>
                    <a:pt x="2429" y="1313"/>
                    <a:pt x="2429" y="1315"/>
                    <a:pt x="2434" y="1321"/>
                  </a:cubicBezTo>
                  <a:cubicBezTo>
                    <a:pt x="2436" y="1324"/>
                    <a:pt x="2443" y="1322"/>
                    <a:pt x="2445" y="1319"/>
                  </a:cubicBezTo>
                  <a:cubicBezTo>
                    <a:pt x="2450" y="1314"/>
                    <a:pt x="2451" y="1313"/>
                    <a:pt x="2459" y="1313"/>
                  </a:cubicBezTo>
                  <a:cubicBezTo>
                    <a:pt x="2471" y="1313"/>
                    <a:pt x="2470" y="1296"/>
                    <a:pt x="2472" y="1285"/>
                  </a:cubicBezTo>
                  <a:cubicBezTo>
                    <a:pt x="2473" y="1276"/>
                    <a:pt x="2483" y="1270"/>
                    <a:pt x="2486" y="1261"/>
                  </a:cubicBezTo>
                  <a:cubicBezTo>
                    <a:pt x="2488" y="1250"/>
                    <a:pt x="2494" y="1237"/>
                    <a:pt x="2494" y="1226"/>
                  </a:cubicBezTo>
                  <a:cubicBezTo>
                    <a:pt x="2494" y="1215"/>
                    <a:pt x="2491" y="1203"/>
                    <a:pt x="2489" y="1193"/>
                  </a:cubicBezTo>
                  <a:cubicBezTo>
                    <a:pt x="2484" y="1188"/>
                    <a:pt x="2479" y="1184"/>
                    <a:pt x="2475" y="1179"/>
                  </a:cubicBezTo>
                  <a:close/>
                  <a:moveTo>
                    <a:pt x="2281" y="1001"/>
                  </a:moveTo>
                  <a:cubicBezTo>
                    <a:pt x="2278" y="1008"/>
                    <a:pt x="2290" y="1005"/>
                    <a:pt x="2291" y="1004"/>
                  </a:cubicBezTo>
                  <a:cubicBezTo>
                    <a:pt x="2291" y="1000"/>
                    <a:pt x="2282" y="996"/>
                    <a:pt x="2281" y="1001"/>
                  </a:cubicBezTo>
                  <a:close/>
                  <a:moveTo>
                    <a:pt x="2321" y="1070"/>
                  </a:moveTo>
                  <a:cubicBezTo>
                    <a:pt x="2317" y="1072"/>
                    <a:pt x="2313" y="1067"/>
                    <a:pt x="2312" y="1074"/>
                  </a:cubicBezTo>
                  <a:cubicBezTo>
                    <a:pt x="2316" y="1074"/>
                    <a:pt x="2319" y="1076"/>
                    <a:pt x="2322" y="1074"/>
                  </a:cubicBezTo>
                  <a:cubicBezTo>
                    <a:pt x="2324" y="1073"/>
                    <a:pt x="2325" y="1069"/>
                    <a:pt x="2321" y="1070"/>
                  </a:cubicBezTo>
                  <a:close/>
                  <a:moveTo>
                    <a:pt x="2490" y="1015"/>
                  </a:moveTo>
                  <a:cubicBezTo>
                    <a:pt x="2492" y="1010"/>
                    <a:pt x="2492" y="1010"/>
                    <a:pt x="2490" y="1006"/>
                  </a:cubicBezTo>
                  <a:cubicBezTo>
                    <a:pt x="2490" y="1006"/>
                    <a:pt x="2488" y="1007"/>
                    <a:pt x="2488" y="1006"/>
                  </a:cubicBezTo>
                  <a:cubicBezTo>
                    <a:pt x="2487" y="1005"/>
                    <a:pt x="2486" y="1003"/>
                    <a:pt x="2486" y="1003"/>
                  </a:cubicBezTo>
                  <a:cubicBezTo>
                    <a:pt x="2482" y="1000"/>
                    <a:pt x="2477" y="997"/>
                    <a:pt x="2473" y="995"/>
                  </a:cubicBezTo>
                  <a:cubicBezTo>
                    <a:pt x="2472" y="1000"/>
                    <a:pt x="2490" y="1002"/>
                    <a:pt x="2488" y="1011"/>
                  </a:cubicBezTo>
                  <a:cubicBezTo>
                    <a:pt x="2488" y="1012"/>
                    <a:pt x="2489" y="1013"/>
                    <a:pt x="2490" y="1015"/>
                  </a:cubicBezTo>
                  <a:close/>
                  <a:moveTo>
                    <a:pt x="2451" y="1341"/>
                  </a:moveTo>
                  <a:cubicBezTo>
                    <a:pt x="2448" y="1342"/>
                    <a:pt x="2441" y="1347"/>
                    <a:pt x="2439" y="1346"/>
                  </a:cubicBezTo>
                  <a:cubicBezTo>
                    <a:pt x="2435" y="1344"/>
                    <a:pt x="2430" y="1342"/>
                    <a:pt x="2426" y="1340"/>
                  </a:cubicBezTo>
                  <a:cubicBezTo>
                    <a:pt x="2425" y="1347"/>
                    <a:pt x="2426" y="1355"/>
                    <a:pt x="2429" y="1361"/>
                  </a:cubicBezTo>
                  <a:cubicBezTo>
                    <a:pt x="2432" y="1368"/>
                    <a:pt x="2436" y="1370"/>
                    <a:pt x="2443" y="1371"/>
                  </a:cubicBezTo>
                  <a:cubicBezTo>
                    <a:pt x="2451" y="1373"/>
                    <a:pt x="2459" y="1344"/>
                    <a:pt x="2451" y="1341"/>
                  </a:cubicBezTo>
                  <a:close/>
                  <a:moveTo>
                    <a:pt x="2463" y="1020"/>
                  </a:moveTo>
                  <a:cubicBezTo>
                    <a:pt x="2460" y="1021"/>
                    <a:pt x="2457" y="1020"/>
                    <a:pt x="2454" y="1021"/>
                  </a:cubicBezTo>
                  <a:cubicBezTo>
                    <a:pt x="2456" y="1026"/>
                    <a:pt x="2465" y="1028"/>
                    <a:pt x="2470" y="1027"/>
                  </a:cubicBezTo>
                  <a:cubicBezTo>
                    <a:pt x="2473" y="1026"/>
                    <a:pt x="2478" y="1025"/>
                    <a:pt x="2479" y="1021"/>
                  </a:cubicBezTo>
                  <a:cubicBezTo>
                    <a:pt x="2480" y="1020"/>
                    <a:pt x="2487" y="1021"/>
                    <a:pt x="2482" y="1016"/>
                  </a:cubicBezTo>
                  <a:cubicBezTo>
                    <a:pt x="2488" y="1015"/>
                    <a:pt x="2486" y="1010"/>
                    <a:pt x="2482" y="1008"/>
                  </a:cubicBezTo>
                  <a:cubicBezTo>
                    <a:pt x="2478" y="1005"/>
                    <a:pt x="2479" y="1013"/>
                    <a:pt x="2479" y="1015"/>
                  </a:cubicBezTo>
                  <a:cubicBezTo>
                    <a:pt x="2479" y="1015"/>
                    <a:pt x="2465" y="1025"/>
                    <a:pt x="2468" y="1017"/>
                  </a:cubicBezTo>
                  <a:cubicBezTo>
                    <a:pt x="2468" y="1016"/>
                    <a:pt x="2466" y="1020"/>
                    <a:pt x="2463" y="1020"/>
                  </a:cubicBezTo>
                  <a:close/>
                  <a:moveTo>
                    <a:pt x="2434" y="1020"/>
                  </a:moveTo>
                  <a:cubicBezTo>
                    <a:pt x="2432" y="1017"/>
                    <a:pt x="2434" y="1013"/>
                    <a:pt x="2430" y="1010"/>
                  </a:cubicBezTo>
                  <a:cubicBezTo>
                    <a:pt x="2427" y="1008"/>
                    <a:pt x="2423" y="1006"/>
                    <a:pt x="2420" y="1004"/>
                  </a:cubicBezTo>
                  <a:cubicBezTo>
                    <a:pt x="2415" y="1001"/>
                    <a:pt x="2408" y="999"/>
                    <a:pt x="2402" y="997"/>
                  </a:cubicBezTo>
                  <a:cubicBezTo>
                    <a:pt x="2393" y="994"/>
                    <a:pt x="2384" y="990"/>
                    <a:pt x="2376" y="987"/>
                  </a:cubicBezTo>
                  <a:cubicBezTo>
                    <a:pt x="2371" y="985"/>
                    <a:pt x="2364" y="989"/>
                    <a:pt x="2361" y="992"/>
                  </a:cubicBezTo>
                  <a:cubicBezTo>
                    <a:pt x="2360" y="994"/>
                    <a:pt x="2356" y="1002"/>
                    <a:pt x="2354" y="1001"/>
                  </a:cubicBezTo>
                  <a:cubicBezTo>
                    <a:pt x="2351" y="999"/>
                    <a:pt x="2349" y="999"/>
                    <a:pt x="2347" y="995"/>
                  </a:cubicBezTo>
                  <a:cubicBezTo>
                    <a:pt x="2345" y="990"/>
                    <a:pt x="2344" y="987"/>
                    <a:pt x="2344" y="982"/>
                  </a:cubicBezTo>
                  <a:cubicBezTo>
                    <a:pt x="2343" y="977"/>
                    <a:pt x="2342" y="978"/>
                    <a:pt x="2337" y="977"/>
                  </a:cubicBezTo>
                  <a:cubicBezTo>
                    <a:pt x="2330" y="975"/>
                    <a:pt x="2323" y="977"/>
                    <a:pt x="2319" y="984"/>
                  </a:cubicBezTo>
                  <a:cubicBezTo>
                    <a:pt x="2322" y="985"/>
                    <a:pt x="2324" y="985"/>
                    <a:pt x="2327" y="986"/>
                  </a:cubicBezTo>
                  <a:cubicBezTo>
                    <a:pt x="2328" y="986"/>
                    <a:pt x="2327" y="990"/>
                    <a:pt x="2328" y="991"/>
                  </a:cubicBezTo>
                  <a:cubicBezTo>
                    <a:pt x="2332" y="993"/>
                    <a:pt x="2338" y="992"/>
                    <a:pt x="2342" y="991"/>
                  </a:cubicBezTo>
                  <a:cubicBezTo>
                    <a:pt x="2342" y="992"/>
                    <a:pt x="2342" y="994"/>
                    <a:pt x="2342" y="995"/>
                  </a:cubicBezTo>
                  <a:cubicBezTo>
                    <a:pt x="2336" y="993"/>
                    <a:pt x="2333" y="994"/>
                    <a:pt x="2327" y="996"/>
                  </a:cubicBezTo>
                  <a:cubicBezTo>
                    <a:pt x="2330" y="1000"/>
                    <a:pt x="2332" y="1004"/>
                    <a:pt x="2334" y="1008"/>
                  </a:cubicBezTo>
                  <a:cubicBezTo>
                    <a:pt x="2337" y="1005"/>
                    <a:pt x="2339" y="1003"/>
                    <a:pt x="2341" y="1000"/>
                  </a:cubicBezTo>
                  <a:cubicBezTo>
                    <a:pt x="2342" y="1006"/>
                    <a:pt x="2342" y="1006"/>
                    <a:pt x="2347" y="1008"/>
                  </a:cubicBezTo>
                  <a:cubicBezTo>
                    <a:pt x="2353" y="1011"/>
                    <a:pt x="2359" y="1014"/>
                    <a:pt x="2366" y="1016"/>
                  </a:cubicBezTo>
                  <a:cubicBezTo>
                    <a:pt x="2368" y="1017"/>
                    <a:pt x="2374" y="1018"/>
                    <a:pt x="2376" y="1021"/>
                  </a:cubicBezTo>
                  <a:cubicBezTo>
                    <a:pt x="2378" y="1026"/>
                    <a:pt x="2380" y="1031"/>
                    <a:pt x="2382" y="1036"/>
                  </a:cubicBezTo>
                  <a:cubicBezTo>
                    <a:pt x="2375" y="1038"/>
                    <a:pt x="2374" y="1037"/>
                    <a:pt x="2373" y="1045"/>
                  </a:cubicBezTo>
                  <a:cubicBezTo>
                    <a:pt x="2378" y="1045"/>
                    <a:pt x="2384" y="1044"/>
                    <a:pt x="2389" y="1044"/>
                  </a:cubicBezTo>
                  <a:cubicBezTo>
                    <a:pt x="2392" y="1044"/>
                    <a:pt x="2394" y="1052"/>
                    <a:pt x="2398" y="1052"/>
                  </a:cubicBezTo>
                  <a:cubicBezTo>
                    <a:pt x="2404" y="1053"/>
                    <a:pt x="2409" y="1054"/>
                    <a:pt x="2414" y="1051"/>
                  </a:cubicBezTo>
                  <a:cubicBezTo>
                    <a:pt x="2417" y="1049"/>
                    <a:pt x="2418" y="1040"/>
                    <a:pt x="2421" y="1041"/>
                  </a:cubicBezTo>
                  <a:cubicBezTo>
                    <a:pt x="2424" y="1041"/>
                    <a:pt x="2433" y="1041"/>
                    <a:pt x="2435" y="1043"/>
                  </a:cubicBezTo>
                  <a:cubicBezTo>
                    <a:pt x="2440" y="1048"/>
                    <a:pt x="2444" y="1052"/>
                    <a:pt x="2448" y="1057"/>
                  </a:cubicBezTo>
                  <a:cubicBezTo>
                    <a:pt x="2452" y="1060"/>
                    <a:pt x="2457" y="1060"/>
                    <a:pt x="2461" y="1061"/>
                  </a:cubicBezTo>
                  <a:cubicBezTo>
                    <a:pt x="2465" y="1061"/>
                    <a:pt x="2470" y="1065"/>
                    <a:pt x="2472" y="1064"/>
                  </a:cubicBezTo>
                  <a:cubicBezTo>
                    <a:pt x="2470" y="1062"/>
                    <a:pt x="2464" y="1058"/>
                    <a:pt x="2467" y="1055"/>
                  </a:cubicBezTo>
                  <a:cubicBezTo>
                    <a:pt x="2464" y="1055"/>
                    <a:pt x="2460" y="1055"/>
                    <a:pt x="2462" y="1051"/>
                  </a:cubicBezTo>
                  <a:cubicBezTo>
                    <a:pt x="2455" y="1050"/>
                    <a:pt x="2455" y="1049"/>
                    <a:pt x="2452" y="1042"/>
                  </a:cubicBezTo>
                  <a:cubicBezTo>
                    <a:pt x="2451" y="1040"/>
                    <a:pt x="2448" y="1039"/>
                    <a:pt x="2446" y="1038"/>
                  </a:cubicBezTo>
                  <a:cubicBezTo>
                    <a:pt x="2445" y="1037"/>
                    <a:pt x="2444" y="1033"/>
                    <a:pt x="2443" y="1031"/>
                  </a:cubicBezTo>
                  <a:cubicBezTo>
                    <a:pt x="2446" y="1031"/>
                    <a:pt x="2448" y="1031"/>
                    <a:pt x="2450" y="1030"/>
                  </a:cubicBezTo>
                  <a:cubicBezTo>
                    <a:pt x="2451" y="1021"/>
                    <a:pt x="2438" y="1024"/>
                    <a:pt x="2434" y="1020"/>
                  </a:cubicBezTo>
                  <a:close/>
                  <a:moveTo>
                    <a:pt x="2406" y="496"/>
                  </a:moveTo>
                  <a:cubicBezTo>
                    <a:pt x="2406" y="501"/>
                    <a:pt x="2407" y="506"/>
                    <a:pt x="2405" y="511"/>
                  </a:cubicBezTo>
                  <a:cubicBezTo>
                    <a:pt x="2402" y="517"/>
                    <a:pt x="2404" y="518"/>
                    <a:pt x="2405" y="524"/>
                  </a:cubicBezTo>
                  <a:cubicBezTo>
                    <a:pt x="2406" y="528"/>
                    <a:pt x="2406" y="528"/>
                    <a:pt x="2404" y="531"/>
                  </a:cubicBezTo>
                  <a:cubicBezTo>
                    <a:pt x="2403" y="533"/>
                    <a:pt x="2404" y="536"/>
                    <a:pt x="2404" y="538"/>
                  </a:cubicBezTo>
                  <a:cubicBezTo>
                    <a:pt x="2404" y="544"/>
                    <a:pt x="2403" y="545"/>
                    <a:pt x="2406" y="551"/>
                  </a:cubicBezTo>
                  <a:cubicBezTo>
                    <a:pt x="2406" y="548"/>
                    <a:pt x="2406" y="543"/>
                    <a:pt x="2410" y="542"/>
                  </a:cubicBezTo>
                  <a:cubicBezTo>
                    <a:pt x="2414" y="541"/>
                    <a:pt x="2416" y="546"/>
                    <a:pt x="2416" y="550"/>
                  </a:cubicBezTo>
                  <a:cubicBezTo>
                    <a:pt x="2420" y="546"/>
                    <a:pt x="2415" y="540"/>
                    <a:pt x="2413" y="536"/>
                  </a:cubicBezTo>
                  <a:cubicBezTo>
                    <a:pt x="2410" y="531"/>
                    <a:pt x="2409" y="530"/>
                    <a:pt x="2410" y="525"/>
                  </a:cubicBezTo>
                  <a:cubicBezTo>
                    <a:pt x="2413" y="518"/>
                    <a:pt x="2412" y="516"/>
                    <a:pt x="2419" y="514"/>
                  </a:cubicBezTo>
                  <a:cubicBezTo>
                    <a:pt x="2423" y="513"/>
                    <a:pt x="2423" y="521"/>
                    <a:pt x="2427" y="521"/>
                  </a:cubicBezTo>
                  <a:cubicBezTo>
                    <a:pt x="2424" y="515"/>
                    <a:pt x="2422" y="509"/>
                    <a:pt x="2420" y="502"/>
                  </a:cubicBezTo>
                  <a:cubicBezTo>
                    <a:pt x="2419" y="498"/>
                    <a:pt x="2418" y="495"/>
                    <a:pt x="2418" y="491"/>
                  </a:cubicBezTo>
                  <a:cubicBezTo>
                    <a:pt x="2417" y="489"/>
                    <a:pt x="2414" y="487"/>
                    <a:pt x="2414" y="485"/>
                  </a:cubicBezTo>
                  <a:cubicBezTo>
                    <a:pt x="2413" y="477"/>
                    <a:pt x="2419" y="473"/>
                    <a:pt x="2415" y="466"/>
                  </a:cubicBezTo>
                  <a:cubicBezTo>
                    <a:pt x="2413" y="462"/>
                    <a:pt x="2415" y="451"/>
                    <a:pt x="2408" y="457"/>
                  </a:cubicBezTo>
                  <a:cubicBezTo>
                    <a:pt x="2411" y="459"/>
                    <a:pt x="2412" y="464"/>
                    <a:pt x="2409" y="466"/>
                  </a:cubicBezTo>
                  <a:cubicBezTo>
                    <a:pt x="2408" y="467"/>
                    <a:pt x="2408" y="465"/>
                    <a:pt x="2406" y="467"/>
                  </a:cubicBezTo>
                  <a:cubicBezTo>
                    <a:pt x="2403" y="469"/>
                    <a:pt x="2404" y="469"/>
                    <a:pt x="2405" y="472"/>
                  </a:cubicBezTo>
                  <a:cubicBezTo>
                    <a:pt x="2406" y="476"/>
                    <a:pt x="2404" y="482"/>
                    <a:pt x="2403" y="486"/>
                  </a:cubicBezTo>
                  <a:cubicBezTo>
                    <a:pt x="2402" y="489"/>
                    <a:pt x="2410" y="492"/>
                    <a:pt x="2406" y="496"/>
                  </a:cubicBezTo>
                  <a:close/>
                  <a:moveTo>
                    <a:pt x="2266" y="891"/>
                  </a:moveTo>
                  <a:cubicBezTo>
                    <a:pt x="2270" y="892"/>
                    <a:pt x="2272" y="886"/>
                    <a:pt x="2267" y="886"/>
                  </a:cubicBezTo>
                  <a:cubicBezTo>
                    <a:pt x="2266" y="887"/>
                    <a:pt x="2262" y="890"/>
                    <a:pt x="2266" y="891"/>
                  </a:cubicBezTo>
                  <a:close/>
                  <a:moveTo>
                    <a:pt x="2260" y="892"/>
                  </a:moveTo>
                  <a:cubicBezTo>
                    <a:pt x="2261" y="889"/>
                    <a:pt x="2263" y="886"/>
                    <a:pt x="2265" y="884"/>
                  </a:cubicBezTo>
                  <a:cubicBezTo>
                    <a:pt x="2267" y="883"/>
                    <a:pt x="2266" y="878"/>
                    <a:pt x="2267" y="876"/>
                  </a:cubicBezTo>
                  <a:cubicBezTo>
                    <a:pt x="2266" y="876"/>
                    <a:pt x="2266" y="876"/>
                    <a:pt x="2265" y="876"/>
                  </a:cubicBezTo>
                  <a:cubicBezTo>
                    <a:pt x="2264" y="881"/>
                    <a:pt x="2260" y="887"/>
                    <a:pt x="2260" y="892"/>
                  </a:cubicBezTo>
                  <a:close/>
                  <a:moveTo>
                    <a:pt x="2273" y="875"/>
                  </a:moveTo>
                  <a:cubicBezTo>
                    <a:pt x="2271" y="876"/>
                    <a:pt x="2269" y="876"/>
                    <a:pt x="2268" y="874"/>
                  </a:cubicBezTo>
                  <a:cubicBezTo>
                    <a:pt x="2268" y="876"/>
                    <a:pt x="2268" y="878"/>
                    <a:pt x="2269" y="880"/>
                  </a:cubicBezTo>
                  <a:cubicBezTo>
                    <a:pt x="2272" y="877"/>
                    <a:pt x="2270" y="885"/>
                    <a:pt x="2273" y="887"/>
                  </a:cubicBezTo>
                  <a:cubicBezTo>
                    <a:pt x="2273" y="886"/>
                    <a:pt x="2273" y="885"/>
                    <a:pt x="2273" y="884"/>
                  </a:cubicBezTo>
                  <a:cubicBezTo>
                    <a:pt x="2274" y="885"/>
                    <a:pt x="2274" y="886"/>
                    <a:pt x="2275" y="887"/>
                  </a:cubicBezTo>
                  <a:cubicBezTo>
                    <a:pt x="2277" y="884"/>
                    <a:pt x="2273" y="879"/>
                    <a:pt x="2273" y="875"/>
                  </a:cubicBezTo>
                  <a:close/>
                  <a:moveTo>
                    <a:pt x="2262" y="868"/>
                  </a:moveTo>
                  <a:cubicBezTo>
                    <a:pt x="2263" y="870"/>
                    <a:pt x="2264" y="872"/>
                    <a:pt x="2266" y="873"/>
                  </a:cubicBezTo>
                  <a:cubicBezTo>
                    <a:pt x="2266" y="872"/>
                    <a:pt x="2266" y="869"/>
                    <a:pt x="2266" y="868"/>
                  </a:cubicBezTo>
                  <a:cubicBezTo>
                    <a:pt x="2263" y="868"/>
                    <a:pt x="2264" y="864"/>
                    <a:pt x="2259" y="865"/>
                  </a:cubicBezTo>
                  <a:cubicBezTo>
                    <a:pt x="2261" y="867"/>
                    <a:pt x="2260" y="869"/>
                    <a:pt x="2258" y="871"/>
                  </a:cubicBezTo>
                  <a:cubicBezTo>
                    <a:pt x="2259" y="870"/>
                    <a:pt x="2261" y="869"/>
                    <a:pt x="2262" y="868"/>
                  </a:cubicBezTo>
                  <a:close/>
                  <a:moveTo>
                    <a:pt x="2268" y="865"/>
                  </a:moveTo>
                  <a:cubicBezTo>
                    <a:pt x="2268" y="868"/>
                    <a:pt x="2270" y="869"/>
                    <a:pt x="2272" y="871"/>
                  </a:cubicBezTo>
                  <a:cubicBezTo>
                    <a:pt x="2274" y="873"/>
                    <a:pt x="2272" y="873"/>
                    <a:pt x="2273" y="875"/>
                  </a:cubicBezTo>
                  <a:cubicBezTo>
                    <a:pt x="2279" y="882"/>
                    <a:pt x="2278" y="873"/>
                    <a:pt x="2277" y="869"/>
                  </a:cubicBezTo>
                  <a:cubicBezTo>
                    <a:pt x="2276" y="864"/>
                    <a:pt x="2271" y="865"/>
                    <a:pt x="2268" y="865"/>
                  </a:cubicBezTo>
                  <a:close/>
                  <a:moveTo>
                    <a:pt x="2249" y="872"/>
                  </a:moveTo>
                  <a:cubicBezTo>
                    <a:pt x="2250" y="881"/>
                    <a:pt x="2248" y="887"/>
                    <a:pt x="2258" y="883"/>
                  </a:cubicBezTo>
                  <a:cubicBezTo>
                    <a:pt x="2255" y="886"/>
                    <a:pt x="2250" y="891"/>
                    <a:pt x="2255" y="893"/>
                  </a:cubicBezTo>
                  <a:cubicBezTo>
                    <a:pt x="2257" y="894"/>
                    <a:pt x="2256" y="897"/>
                    <a:pt x="2259" y="896"/>
                  </a:cubicBezTo>
                  <a:cubicBezTo>
                    <a:pt x="2261" y="896"/>
                    <a:pt x="2260" y="892"/>
                    <a:pt x="2260" y="890"/>
                  </a:cubicBezTo>
                  <a:cubicBezTo>
                    <a:pt x="2260" y="887"/>
                    <a:pt x="2263" y="881"/>
                    <a:pt x="2262" y="879"/>
                  </a:cubicBezTo>
                  <a:cubicBezTo>
                    <a:pt x="2259" y="874"/>
                    <a:pt x="2258" y="874"/>
                    <a:pt x="2253" y="872"/>
                  </a:cubicBezTo>
                  <a:cubicBezTo>
                    <a:pt x="2252" y="871"/>
                    <a:pt x="2250" y="872"/>
                    <a:pt x="2249" y="872"/>
                  </a:cubicBezTo>
                  <a:close/>
                  <a:moveTo>
                    <a:pt x="2229" y="984"/>
                  </a:moveTo>
                  <a:cubicBezTo>
                    <a:pt x="2228" y="987"/>
                    <a:pt x="2229" y="989"/>
                    <a:pt x="2227" y="993"/>
                  </a:cubicBezTo>
                  <a:cubicBezTo>
                    <a:pt x="2225" y="998"/>
                    <a:pt x="2223" y="998"/>
                    <a:pt x="2226" y="1003"/>
                  </a:cubicBezTo>
                  <a:cubicBezTo>
                    <a:pt x="2228" y="1005"/>
                    <a:pt x="2232" y="1002"/>
                    <a:pt x="2231" y="1008"/>
                  </a:cubicBezTo>
                  <a:cubicBezTo>
                    <a:pt x="2231" y="1010"/>
                    <a:pt x="2228" y="1019"/>
                    <a:pt x="2229" y="1021"/>
                  </a:cubicBezTo>
                  <a:cubicBezTo>
                    <a:pt x="2231" y="1023"/>
                    <a:pt x="2237" y="1023"/>
                    <a:pt x="2238" y="1021"/>
                  </a:cubicBezTo>
                  <a:cubicBezTo>
                    <a:pt x="2238" y="1020"/>
                    <a:pt x="2237" y="1017"/>
                    <a:pt x="2237" y="1016"/>
                  </a:cubicBezTo>
                  <a:cubicBezTo>
                    <a:pt x="2237" y="1015"/>
                    <a:pt x="2238" y="1013"/>
                    <a:pt x="2238" y="1012"/>
                  </a:cubicBezTo>
                  <a:cubicBezTo>
                    <a:pt x="2239" y="1009"/>
                    <a:pt x="2238" y="1005"/>
                    <a:pt x="2238" y="1002"/>
                  </a:cubicBezTo>
                  <a:cubicBezTo>
                    <a:pt x="2239" y="999"/>
                    <a:pt x="2234" y="997"/>
                    <a:pt x="2241" y="996"/>
                  </a:cubicBezTo>
                  <a:cubicBezTo>
                    <a:pt x="2244" y="995"/>
                    <a:pt x="2241" y="1002"/>
                    <a:pt x="2242" y="1004"/>
                  </a:cubicBezTo>
                  <a:cubicBezTo>
                    <a:pt x="2243" y="1007"/>
                    <a:pt x="2247" y="1007"/>
                    <a:pt x="2246" y="1010"/>
                  </a:cubicBezTo>
                  <a:cubicBezTo>
                    <a:pt x="2245" y="1014"/>
                    <a:pt x="2248" y="1015"/>
                    <a:pt x="2251" y="1014"/>
                  </a:cubicBezTo>
                  <a:cubicBezTo>
                    <a:pt x="2249" y="1015"/>
                    <a:pt x="2257" y="1008"/>
                    <a:pt x="2256" y="1010"/>
                  </a:cubicBezTo>
                  <a:cubicBezTo>
                    <a:pt x="2259" y="1005"/>
                    <a:pt x="2253" y="1008"/>
                    <a:pt x="2252" y="1004"/>
                  </a:cubicBezTo>
                  <a:cubicBezTo>
                    <a:pt x="2251" y="1003"/>
                    <a:pt x="2254" y="1001"/>
                    <a:pt x="2253" y="1000"/>
                  </a:cubicBezTo>
                  <a:cubicBezTo>
                    <a:pt x="2252" y="998"/>
                    <a:pt x="2251" y="996"/>
                    <a:pt x="2250" y="994"/>
                  </a:cubicBezTo>
                  <a:cubicBezTo>
                    <a:pt x="2249" y="991"/>
                    <a:pt x="2247" y="992"/>
                    <a:pt x="2245" y="989"/>
                  </a:cubicBezTo>
                  <a:cubicBezTo>
                    <a:pt x="2252" y="992"/>
                    <a:pt x="2255" y="978"/>
                    <a:pt x="2261" y="982"/>
                  </a:cubicBezTo>
                  <a:cubicBezTo>
                    <a:pt x="2263" y="976"/>
                    <a:pt x="2257" y="979"/>
                    <a:pt x="2255" y="979"/>
                  </a:cubicBezTo>
                  <a:cubicBezTo>
                    <a:pt x="2252" y="979"/>
                    <a:pt x="2252" y="981"/>
                    <a:pt x="2250" y="981"/>
                  </a:cubicBezTo>
                  <a:cubicBezTo>
                    <a:pt x="2247" y="982"/>
                    <a:pt x="2248" y="979"/>
                    <a:pt x="2246" y="982"/>
                  </a:cubicBezTo>
                  <a:cubicBezTo>
                    <a:pt x="2239" y="989"/>
                    <a:pt x="2232" y="976"/>
                    <a:pt x="2237" y="970"/>
                  </a:cubicBezTo>
                  <a:cubicBezTo>
                    <a:pt x="2240" y="967"/>
                    <a:pt x="2243" y="970"/>
                    <a:pt x="2246" y="970"/>
                  </a:cubicBezTo>
                  <a:cubicBezTo>
                    <a:pt x="2250" y="970"/>
                    <a:pt x="2255" y="968"/>
                    <a:pt x="2259" y="970"/>
                  </a:cubicBezTo>
                  <a:cubicBezTo>
                    <a:pt x="2267" y="975"/>
                    <a:pt x="2272" y="965"/>
                    <a:pt x="2275" y="958"/>
                  </a:cubicBezTo>
                  <a:cubicBezTo>
                    <a:pt x="2271" y="958"/>
                    <a:pt x="2268" y="964"/>
                    <a:pt x="2265" y="966"/>
                  </a:cubicBezTo>
                  <a:cubicBezTo>
                    <a:pt x="2263" y="967"/>
                    <a:pt x="2260" y="965"/>
                    <a:pt x="2258" y="965"/>
                  </a:cubicBezTo>
                  <a:cubicBezTo>
                    <a:pt x="2256" y="965"/>
                    <a:pt x="2257" y="966"/>
                    <a:pt x="2254" y="965"/>
                  </a:cubicBezTo>
                  <a:cubicBezTo>
                    <a:pt x="2250" y="964"/>
                    <a:pt x="2244" y="960"/>
                    <a:pt x="2240" y="962"/>
                  </a:cubicBezTo>
                  <a:cubicBezTo>
                    <a:pt x="2236" y="965"/>
                    <a:pt x="2235" y="968"/>
                    <a:pt x="2232" y="973"/>
                  </a:cubicBezTo>
                  <a:cubicBezTo>
                    <a:pt x="2235" y="978"/>
                    <a:pt x="2230" y="980"/>
                    <a:pt x="2229" y="984"/>
                  </a:cubicBezTo>
                  <a:close/>
                  <a:moveTo>
                    <a:pt x="2237" y="857"/>
                  </a:moveTo>
                  <a:cubicBezTo>
                    <a:pt x="2239" y="861"/>
                    <a:pt x="2242" y="865"/>
                    <a:pt x="2244" y="869"/>
                  </a:cubicBezTo>
                  <a:cubicBezTo>
                    <a:pt x="2248" y="864"/>
                    <a:pt x="2248" y="861"/>
                    <a:pt x="2243" y="857"/>
                  </a:cubicBezTo>
                  <a:cubicBezTo>
                    <a:pt x="2241" y="857"/>
                    <a:pt x="2239" y="857"/>
                    <a:pt x="2237" y="857"/>
                  </a:cubicBezTo>
                  <a:close/>
                  <a:moveTo>
                    <a:pt x="2194" y="1043"/>
                  </a:moveTo>
                  <a:cubicBezTo>
                    <a:pt x="2194" y="1047"/>
                    <a:pt x="2197" y="1051"/>
                    <a:pt x="2200" y="1047"/>
                  </a:cubicBezTo>
                  <a:cubicBezTo>
                    <a:pt x="2203" y="1043"/>
                    <a:pt x="2196" y="1042"/>
                    <a:pt x="2194" y="1043"/>
                  </a:cubicBezTo>
                  <a:close/>
                  <a:moveTo>
                    <a:pt x="2393" y="576"/>
                  </a:moveTo>
                  <a:cubicBezTo>
                    <a:pt x="2393" y="578"/>
                    <a:pt x="2393" y="582"/>
                    <a:pt x="2392" y="582"/>
                  </a:cubicBezTo>
                  <a:cubicBezTo>
                    <a:pt x="2389" y="584"/>
                    <a:pt x="2388" y="584"/>
                    <a:pt x="2388" y="587"/>
                  </a:cubicBezTo>
                  <a:cubicBezTo>
                    <a:pt x="2387" y="588"/>
                    <a:pt x="2390" y="597"/>
                    <a:pt x="2391" y="597"/>
                  </a:cubicBezTo>
                  <a:cubicBezTo>
                    <a:pt x="2392" y="598"/>
                    <a:pt x="2394" y="594"/>
                    <a:pt x="2395" y="594"/>
                  </a:cubicBezTo>
                  <a:cubicBezTo>
                    <a:pt x="2396" y="594"/>
                    <a:pt x="2399" y="595"/>
                    <a:pt x="2398" y="592"/>
                  </a:cubicBezTo>
                  <a:cubicBezTo>
                    <a:pt x="2396" y="590"/>
                    <a:pt x="2391" y="591"/>
                    <a:pt x="2392" y="586"/>
                  </a:cubicBezTo>
                  <a:cubicBezTo>
                    <a:pt x="2394" y="586"/>
                    <a:pt x="2397" y="588"/>
                    <a:pt x="2398" y="587"/>
                  </a:cubicBezTo>
                  <a:cubicBezTo>
                    <a:pt x="2400" y="587"/>
                    <a:pt x="2403" y="585"/>
                    <a:pt x="2404" y="586"/>
                  </a:cubicBezTo>
                  <a:cubicBezTo>
                    <a:pt x="2406" y="588"/>
                    <a:pt x="2413" y="593"/>
                    <a:pt x="2415" y="592"/>
                  </a:cubicBezTo>
                  <a:cubicBezTo>
                    <a:pt x="2415" y="592"/>
                    <a:pt x="2417" y="586"/>
                    <a:pt x="2417" y="585"/>
                  </a:cubicBezTo>
                  <a:cubicBezTo>
                    <a:pt x="2418" y="584"/>
                    <a:pt x="2422" y="582"/>
                    <a:pt x="2423" y="582"/>
                  </a:cubicBezTo>
                  <a:cubicBezTo>
                    <a:pt x="2428" y="582"/>
                    <a:pt x="2431" y="581"/>
                    <a:pt x="2434" y="578"/>
                  </a:cubicBezTo>
                  <a:cubicBezTo>
                    <a:pt x="2426" y="578"/>
                    <a:pt x="2432" y="571"/>
                    <a:pt x="2431" y="567"/>
                  </a:cubicBezTo>
                  <a:cubicBezTo>
                    <a:pt x="2425" y="573"/>
                    <a:pt x="2425" y="572"/>
                    <a:pt x="2418" y="568"/>
                  </a:cubicBezTo>
                  <a:cubicBezTo>
                    <a:pt x="2412" y="565"/>
                    <a:pt x="2410" y="560"/>
                    <a:pt x="2406" y="555"/>
                  </a:cubicBezTo>
                  <a:cubicBezTo>
                    <a:pt x="2402" y="549"/>
                    <a:pt x="2404" y="563"/>
                    <a:pt x="2404" y="565"/>
                  </a:cubicBezTo>
                  <a:cubicBezTo>
                    <a:pt x="2405" y="567"/>
                    <a:pt x="2401" y="570"/>
                    <a:pt x="2401" y="572"/>
                  </a:cubicBezTo>
                  <a:cubicBezTo>
                    <a:pt x="2401" y="575"/>
                    <a:pt x="2402" y="576"/>
                    <a:pt x="2400" y="578"/>
                  </a:cubicBezTo>
                  <a:cubicBezTo>
                    <a:pt x="2398" y="578"/>
                    <a:pt x="2396" y="577"/>
                    <a:pt x="2393" y="576"/>
                  </a:cubicBezTo>
                  <a:close/>
                  <a:moveTo>
                    <a:pt x="1380" y="442"/>
                  </a:moveTo>
                  <a:cubicBezTo>
                    <a:pt x="1380" y="444"/>
                    <a:pt x="1383" y="449"/>
                    <a:pt x="1385" y="448"/>
                  </a:cubicBezTo>
                  <a:cubicBezTo>
                    <a:pt x="1388" y="448"/>
                    <a:pt x="1388" y="444"/>
                    <a:pt x="1385" y="443"/>
                  </a:cubicBezTo>
                  <a:cubicBezTo>
                    <a:pt x="1384" y="440"/>
                    <a:pt x="1382" y="441"/>
                    <a:pt x="1380" y="442"/>
                  </a:cubicBezTo>
                  <a:close/>
                  <a:moveTo>
                    <a:pt x="1572" y="654"/>
                  </a:moveTo>
                  <a:cubicBezTo>
                    <a:pt x="1570" y="656"/>
                    <a:pt x="1566" y="658"/>
                    <a:pt x="1563" y="658"/>
                  </a:cubicBezTo>
                  <a:cubicBezTo>
                    <a:pt x="1561" y="658"/>
                    <a:pt x="1555" y="657"/>
                    <a:pt x="1554" y="659"/>
                  </a:cubicBezTo>
                  <a:cubicBezTo>
                    <a:pt x="1550" y="667"/>
                    <a:pt x="1567" y="662"/>
                    <a:pt x="1568" y="662"/>
                  </a:cubicBezTo>
                  <a:cubicBezTo>
                    <a:pt x="1566" y="658"/>
                    <a:pt x="1570" y="657"/>
                    <a:pt x="1572" y="654"/>
                  </a:cubicBezTo>
                  <a:close/>
                  <a:moveTo>
                    <a:pt x="1508" y="661"/>
                  </a:moveTo>
                  <a:cubicBezTo>
                    <a:pt x="1508" y="658"/>
                    <a:pt x="1502" y="657"/>
                    <a:pt x="1500" y="657"/>
                  </a:cubicBezTo>
                  <a:cubicBezTo>
                    <a:pt x="1494" y="658"/>
                    <a:pt x="1493" y="657"/>
                    <a:pt x="1488" y="654"/>
                  </a:cubicBezTo>
                  <a:cubicBezTo>
                    <a:pt x="1488" y="655"/>
                    <a:pt x="1487" y="657"/>
                    <a:pt x="1486" y="658"/>
                  </a:cubicBezTo>
                  <a:cubicBezTo>
                    <a:pt x="1494" y="661"/>
                    <a:pt x="1500" y="661"/>
                    <a:pt x="1508" y="661"/>
                  </a:cubicBezTo>
                  <a:close/>
                  <a:moveTo>
                    <a:pt x="1390" y="441"/>
                  </a:moveTo>
                  <a:cubicBezTo>
                    <a:pt x="1389" y="443"/>
                    <a:pt x="1390" y="447"/>
                    <a:pt x="1393" y="447"/>
                  </a:cubicBezTo>
                  <a:cubicBezTo>
                    <a:pt x="1396" y="447"/>
                    <a:pt x="1395" y="449"/>
                    <a:pt x="1396" y="453"/>
                  </a:cubicBezTo>
                  <a:cubicBezTo>
                    <a:pt x="1397" y="449"/>
                    <a:pt x="1396" y="445"/>
                    <a:pt x="1401" y="445"/>
                  </a:cubicBezTo>
                  <a:cubicBezTo>
                    <a:pt x="1400" y="444"/>
                    <a:pt x="1399" y="443"/>
                    <a:pt x="1398" y="442"/>
                  </a:cubicBezTo>
                  <a:cubicBezTo>
                    <a:pt x="1409" y="440"/>
                    <a:pt x="1391" y="430"/>
                    <a:pt x="1397" y="440"/>
                  </a:cubicBezTo>
                  <a:cubicBezTo>
                    <a:pt x="1394" y="440"/>
                    <a:pt x="1393" y="439"/>
                    <a:pt x="1395" y="437"/>
                  </a:cubicBezTo>
                  <a:cubicBezTo>
                    <a:pt x="1394" y="437"/>
                    <a:pt x="1393" y="437"/>
                    <a:pt x="1392" y="437"/>
                  </a:cubicBezTo>
                  <a:cubicBezTo>
                    <a:pt x="1393" y="439"/>
                    <a:pt x="1392" y="440"/>
                    <a:pt x="1390" y="441"/>
                  </a:cubicBezTo>
                  <a:close/>
                  <a:moveTo>
                    <a:pt x="1485" y="406"/>
                  </a:moveTo>
                  <a:cubicBezTo>
                    <a:pt x="1480" y="404"/>
                    <a:pt x="1478" y="405"/>
                    <a:pt x="1473" y="406"/>
                  </a:cubicBezTo>
                  <a:cubicBezTo>
                    <a:pt x="1474" y="408"/>
                    <a:pt x="1476" y="410"/>
                    <a:pt x="1474" y="413"/>
                  </a:cubicBezTo>
                  <a:cubicBezTo>
                    <a:pt x="1477" y="409"/>
                    <a:pt x="1482" y="408"/>
                    <a:pt x="1485" y="406"/>
                  </a:cubicBezTo>
                  <a:close/>
                  <a:moveTo>
                    <a:pt x="1370" y="608"/>
                  </a:moveTo>
                  <a:cubicBezTo>
                    <a:pt x="1371" y="610"/>
                    <a:pt x="1369" y="612"/>
                    <a:pt x="1368" y="613"/>
                  </a:cubicBezTo>
                  <a:cubicBezTo>
                    <a:pt x="1368" y="614"/>
                    <a:pt x="1370" y="615"/>
                    <a:pt x="1370" y="615"/>
                  </a:cubicBezTo>
                  <a:cubicBezTo>
                    <a:pt x="1370" y="619"/>
                    <a:pt x="1366" y="619"/>
                    <a:pt x="1369" y="622"/>
                  </a:cubicBezTo>
                  <a:cubicBezTo>
                    <a:pt x="1372" y="624"/>
                    <a:pt x="1374" y="625"/>
                    <a:pt x="1374" y="621"/>
                  </a:cubicBezTo>
                  <a:cubicBezTo>
                    <a:pt x="1375" y="619"/>
                    <a:pt x="1378" y="621"/>
                    <a:pt x="1378" y="617"/>
                  </a:cubicBezTo>
                  <a:cubicBezTo>
                    <a:pt x="1379" y="613"/>
                    <a:pt x="1379" y="609"/>
                    <a:pt x="1380" y="605"/>
                  </a:cubicBezTo>
                  <a:cubicBezTo>
                    <a:pt x="1381" y="597"/>
                    <a:pt x="1372" y="602"/>
                    <a:pt x="1369" y="603"/>
                  </a:cubicBezTo>
                  <a:cubicBezTo>
                    <a:pt x="1369" y="603"/>
                    <a:pt x="1368" y="603"/>
                    <a:pt x="1367" y="602"/>
                  </a:cubicBezTo>
                  <a:cubicBezTo>
                    <a:pt x="1365" y="607"/>
                    <a:pt x="1370" y="605"/>
                    <a:pt x="1370" y="608"/>
                  </a:cubicBezTo>
                  <a:close/>
                  <a:moveTo>
                    <a:pt x="2773" y="338"/>
                  </a:moveTo>
                  <a:cubicBezTo>
                    <a:pt x="2771" y="338"/>
                    <a:pt x="2764" y="336"/>
                    <a:pt x="2763" y="337"/>
                  </a:cubicBezTo>
                  <a:cubicBezTo>
                    <a:pt x="2761" y="339"/>
                    <a:pt x="2763" y="343"/>
                    <a:pt x="2764" y="344"/>
                  </a:cubicBezTo>
                  <a:cubicBezTo>
                    <a:pt x="2768" y="347"/>
                    <a:pt x="2774" y="342"/>
                    <a:pt x="2777" y="345"/>
                  </a:cubicBezTo>
                  <a:cubicBezTo>
                    <a:pt x="2780" y="350"/>
                    <a:pt x="2785" y="351"/>
                    <a:pt x="2788" y="344"/>
                  </a:cubicBezTo>
                  <a:cubicBezTo>
                    <a:pt x="2783" y="342"/>
                    <a:pt x="2778" y="338"/>
                    <a:pt x="2773" y="338"/>
                  </a:cubicBezTo>
                  <a:close/>
                  <a:moveTo>
                    <a:pt x="1444" y="425"/>
                  </a:moveTo>
                  <a:cubicBezTo>
                    <a:pt x="1446" y="423"/>
                    <a:pt x="1448" y="421"/>
                    <a:pt x="1451" y="420"/>
                  </a:cubicBezTo>
                  <a:cubicBezTo>
                    <a:pt x="1448" y="417"/>
                    <a:pt x="1450" y="416"/>
                    <a:pt x="1452" y="413"/>
                  </a:cubicBezTo>
                  <a:cubicBezTo>
                    <a:pt x="1444" y="411"/>
                    <a:pt x="1444" y="419"/>
                    <a:pt x="1444" y="425"/>
                  </a:cubicBezTo>
                  <a:close/>
                  <a:moveTo>
                    <a:pt x="1460" y="387"/>
                  </a:moveTo>
                  <a:cubicBezTo>
                    <a:pt x="1460" y="386"/>
                    <a:pt x="1460" y="385"/>
                    <a:pt x="1460" y="384"/>
                  </a:cubicBezTo>
                  <a:cubicBezTo>
                    <a:pt x="1460" y="384"/>
                    <a:pt x="1461" y="384"/>
                    <a:pt x="1461" y="384"/>
                  </a:cubicBezTo>
                  <a:cubicBezTo>
                    <a:pt x="1460" y="379"/>
                    <a:pt x="1454" y="383"/>
                    <a:pt x="1460" y="387"/>
                  </a:cubicBezTo>
                  <a:close/>
                  <a:moveTo>
                    <a:pt x="1370" y="589"/>
                  </a:moveTo>
                  <a:cubicBezTo>
                    <a:pt x="1367" y="592"/>
                    <a:pt x="1372" y="597"/>
                    <a:pt x="1375" y="597"/>
                  </a:cubicBezTo>
                  <a:cubicBezTo>
                    <a:pt x="1377" y="590"/>
                    <a:pt x="1377" y="588"/>
                    <a:pt x="1377" y="581"/>
                  </a:cubicBezTo>
                  <a:cubicBezTo>
                    <a:pt x="1374" y="582"/>
                    <a:pt x="1376" y="583"/>
                    <a:pt x="1375" y="585"/>
                  </a:cubicBezTo>
                  <a:cubicBezTo>
                    <a:pt x="1374" y="587"/>
                    <a:pt x="1372" y="588"/>
                    <a:pt x="1370" y="589"/>
                  </a:cubicBezTo>
                  <a:close/>
                  <a:moveTo>
                    <a:pt x="2508" y="1024"/>
                  </a:moveTo>
                  <a:cubicBezTo>
                    <a:pt x="2506" y="1023"/>
                    <a:pt x="2506" y="1020"/>
                    <a:pt x="2503" y="1019"/>
                  </a:cubicBezTo>
                  <a:cubicBezTo>
                    <a:pt x="2503" y="1021"/>
                    <a:pt x="2503" y="1023"/>
                    <a:pt x="2505" y="1025"/>
                  </a:cubicBezTo>
                  <a:cubicBezTo>
                    <a:pt x="2506" y="1026"/>
                    <a:pt x="2505" y="1028"/>
                    <a:pt x="2506" y="1029"/>
                  </a:cubicBezTo>
                  <a:cubicBezTo>
                    <a:pt x="2508" y="1031"/>
                    <a:pt x="2515" y="1034"/>
                    <a:pt x="2513" y="1028"/>
                  </a:cubicBezTo>
                  <a:cubicBezTo>
                    <a:pt x="2512" y="1027"/>
                    <a:pt x="2510" y="1025"/>
                    <a:pt x="2508" y="1024"/>
                  </a:cubicBezTo>
                  <a:close/>
                  <a:moveTo>
                    <a:pt x="2341" y="676"/>
                  </a:moveTo>
                  <a:cubicBezTo>
                    <a:pt x="2342" y="675"/>
                    <a:pt x="2344" y="679"/>
                    <a:pt x="2345" y="678"/>
                  </a:cubicBezTo>
                  <a:cubicBezTo>
                    <a:pt x="2346" y="677"/>
                    <a:pt x="2349" y="674"/>
                    <a:pt x="2349" y="673"/>
                  </a:cubicBezTo>
                  <a:cubicBezTo>
                    <a:pt x="2349" y="663"/>
                    <a:pt x="2337" y="671"/>
                    <a:pt x="2335" y="670"/>
                  </a:cubicBezTo>
                  <a:cubicBezTo>
                    <a:pt x="2332" y="676"/>
                    <a:pt x="2330" y="675"/>
                    <a:pt x="2332" y="682"/>
                  </a:cubicBezTo>
                  <a:cubicBezTo>
                    <a:pt x="2337" y="685"/>
                    <a:pt x="2338" y="678"/>
                    <a:pt x="2341" y="676"/>
                  </a:cubicBezTo>
                  <a:close/>
                  <a:moveTo>
                    <a:pt x="2296" y="1000"/>
                  </a:moveTo>
                  <a:cubicBezTo>
                    <a:pt x="2292" y="1005"/>
                    <a:pt x="2299" y="1005"/>
                    <a:pt x="2301" y="1005"/>
                  </a:cubicBezTo>
                  <a:cubicBezTo>
                    <a:pt x="2302" y="1004"/>
                    <a:pt x="2302" y="1001"/>
                    <a:pt x="2303" y="1002"/>
                  </a:cubicBezTo>
                  <a:cubicBezTo>
                    <a:pt x="2305" y="1002"/>
                    <a:pt x="2307" y="1004"/>
                    <a:pt x="2309" y="1003"/>
                  </a:cubicBezTo>
                  <a:cubicBezTo>
                    <a:pt x="2313" y="1002"/>
                    <a:pt x="2315" y="1004"/>
                    <a:pt x="2319" y="1007"/>
                  </a:cubicBezTo>
                  <a:cubicBezTo>
                    <a:pt x="2320" y="998"/>
                    <a:pt x="2312" y="998"/>
                    <a:pt x="2307" y="996"/>
                  </a:cubicBezTo>
                  <a:cubicBezTo>
                    <a:pt x="2302" y="997"/>
                    <a:pt x="2298" y="997"/>
                    <a:pt x="2296" y="1000"/>
                  </a:cubicBezTo>
                  <a:close/>
                  <a:moveTo>
                    <a:pt x="2647" y="1348"/>
                  </a:moveTo>
                  <a:cubicBezTo>
                    <a:pt x="2647" y="1345"/>
                    <a:pt x="2646" y="1342"/>
                    <a:pt x="2645" y="1340"/>
                  </a:cubicBezTo>
                  <a:cubicBezTo>
                    <a:pt x="2641" y="1342"/>
                    <a:pt x="2640" y="1342"/>
                    <a:pt x="2639" y="1346"/>
                  </a:cubicBezTo>
                  <a:cubicBezTo>
                    <a:pt x="2638" y="1350"/>
                    <a:pt x="2636" y="1348"/>
                    <a:pt x="2634" y="1352"/>
                  </a:cubicBezTo>
                  <a:cubicBezTo>
                    <a:pt x="2632" y="1354"/>
                    <a:pt x="2633" y="1358"/>
                    <a:pt x="2631" y="1360"/>
                  </a:cubicBezTo>
                  <a:cubicBezTo>
                    <a:pt x="2629" y="1363"/>
                    <a:pt x="2626" y="1365"/>
                    <a:pt x="2624" y="1367"/>
                  </a:cubicBezTo>
                  <a:cubicBezTo>
                    <a:pt x="2622" y="1369"/>
                    <a:pt x="2620" y="1371"/>
                    <a:pt x="2617" y="1372"/>
                  </a:cubicBezTo>
                  <a:cubicBezTo>
                    <a:pt x="2615" y="1373"/>
                    <a:pt x="2610" y="1374"/>
                    <a:pt x="2609" y="1376"/>
                  </a:cubicBezTo>
                  <a:cubicBezTo>
                    <a:pt x="2605" y="1382"/>
                    <a:pt x="2600" y="1388"/>
                    <a:pt x="2596" y="1394"/>
                  </a:cubicBezTo>
                  <a:cubicBezTo>
                    <a:pt x="2591" y="1400"/>
                    <a:pt x="2605" y="1398"/>
                    <a:pt x="2606" y="1400"/>
                  </a:cubicBezTo>
                  <a:cubicBezTo>
                    <a:pt x="2609" y="1403"/>
                    <a:pt x="2618" y="1406"/>
                    <a:pt x="2621" y="1402"/>
                  </a:cubicBezTo>
                  <a:cubicBezTo>
                    <a:pt x="2624" y="1397"/>
                    <a:pt x="2630" y="1391"/>
                    <a:pt x="2631" y="1385"/>
                  </a:cubicBezTo>
                  <a:cubicBezTo>
                    <a:pt x="2633" y="1377"/>
                    <a:pt x="2636" y="1376"/>
                    <a:pt x="2642" y="1372"/>
                  </a:cubicBezTo>
                  <a:cubicBezTo>
                    <a:pt x="2643" y="1373"/>
                    <a:pt x="2644" y="1375"/>
                    <a:pt x="2646" y="1375"/>
                  </a:cubicBezTo>
                  <a:cubicBezTo>
                    <a:pt x="2643" y="1370"/>
                    <a:pt x="2643" y="1369"/>
                    <a:pt x="2646" y="1365"/>
                  </a:cubicBezTo>
                  <a:cubicBezTo>
                    <a:pt x="2649" y="1361"/>
                    <a:pt x="2653" y="1357"/>
                    <a:pt x="2656" y="1353"/>
                  </a:cubicBezTo>
                  <a:cubicBezTo>
                    <a:pt x="2655" y="1350"/>
                    <a:pt x="2654" y="1347"/>
                    <a:pt x="2653" y="1344"/>
                  </a:cubicBezTo>
                  <a:cubicBezTo>
                    <a:pt x="2651" y="1345"/>
                    <a:pt x="2649" y="1347"/>
                    <a:pt x="2647" y="1348"/>
                  </a:cubicBezTo>
                  <a:close/>
                  <a:moveTo>
                    <a:pt x="2606" y="1403"/>
                  </a:moveTo>
                  <a:cubicBezTo>
                    <a:pt x="2604" y="1404"/>
                    <a:pt x="2605" y="1408"/>
                    <a:pt x="2603" y="1410"/>
                  </a:cubicBezTo>
                  <a:cubicBezTo>
                    <a:pt x="2606" y="1408"/>
                    <a:pt x="2613" y="1409"/>
                    <a:pt x="2606" y="1403"/>
                  </a:cubicBezTo>
                  <a:close/>
                  <a:moveTo>
                    <a:pt x="2685" y="1310"/>
                  </a:moveTo>
                  <a:cubicBezTo>
                    <a:pt x="2679" y="1314"/>
                    <a:pt x="2678" y="1314"/>
                    <a:pt x="2671" y="1312"/>
                  </a:cubicBezTo>
                  <a:cubicBezTo>
                    <a:pt x="2667" y="1311"/>
                    <a:pt x="2669" y="1303"/>
                    <a:pt x="2665" y="1300"/>
                  </a:cubicBezTo>
                  <a:cubicBezTo>
                    <a:pt x="2665" y="1305"/>
                    <a:pt x="2662" y="1309"/>
                    <a:pt x="2660" y="1303"/>
                  </a:cubicBezTo>
                  <a:cubicBezTo>
                    <a:pt x="2659" y="1301"/>
                    <a:pt x="2660" y="1299"/>
                    <a:pt x="2659" y="1297"/>
                  </a:cubicBezTo>
                  <a:cubicBezTo>
                    <a:pt x="2658" y="1296"/>
                    <a:pt x="2657" y="1294"/>
                    <a:pt x="2656" y="1293"/>
                  </a:cubicBezTo>
                  <a:cubicBezTo>
                    <a:pt x="2654" y="1287"/>
                    <a:pt x="2658" y="1288"/>
                    <a:pt x="2651" y="1285"/>
                  </a:cubicBezTo>
                  <a:cubicBezTo>
                    <a:pt x="2648" y="1284"/>
                    <a:pt x="2646" y="1281"/>
                    <a:pt x="2643" y="1280"/>
                  </a:cubicBezTo>
                  <a:cubicBezTo>
                    <a:pt x="2645" y="1283"/>
                    <a:pt x="2646" y="1287"/>
                    <a:pt x="2648" y="1290"/>
                  </a:cubicBezTo>
                  <a:cubicBezTo>
                    <a:pt x="2649" y="1290"/>
                    <a:pt x="2649" y="1289"/>
                    <a:pt x="2650" y="1289"/>
                  </a:cubicBezTo>
                  <a:cubicBezTo>
                    <a:pt x="2652" y="1292"/>
                    <a:pt x="2655" y="1306"/>
                    <a:pt x="2659" y="1304"/>
                  </a:cubicBezTo>
                  <a:cubicBezTo>
                    <a:pt x="2658" y="1309"/>
                    <a:pt x="2661" y="1313"/>
                    <a:pt x="2659" y="1317"/>
                  </a:cubicBezTo>
                  <a:cubicBezTo>
                    <a:pt x="2657" y="1323"/>
                    <a:pt x="2656" y="1324"/>
                    <a:pt x="2652" y="1328"/>
                  </a:cubicBezTo>
                  <a:cubicBezTo>
                    <a:pt x="2654" y="1329"/>
                    <a:pt x="2655" y="1331"/>
                    <a:pt x="2657" y="1333"/>
                  </a:cubicBezTo>
                  <a:cubicBezTo>
                    <a:pt x="2659" y="1333"/>
                    <a:pt x="2663" y="1333"/>
                    <a:pt x="2663" y="1335"/>
                  </a:cubicBezTo>
                  <a:cubicBezTo>
                    <a:pt x="2666" y="1339"/>
                    <a:pt x="2660" y="1345"/>
                    <a:pt x="2658" y="1347"/>
                  </a:cubicBezTo>
                  <a:cubicBezTo>
                    <a:pt x="2662" y="1349"/>
                    <a:pt x="2667" y="1352"/>
                    <a:pt x="2670" y="1346"/>
                  </a:cubicBezTo>
                  <a:cubicBezTo>
                    <a:pt x="2672" y="1341"/>
                    <a:pt x="2677" y="1334"/>
                    <a:pt x="2677" y="1329"/>
                  </a:cubicBezTo>
                  <a:cubicBezTo>
                    <a:pt x="2676" y="1325"/>
                    <a:pt x="2681" y="1325"/>
                    <a:pt x="2683" y="1326"/>
                  </a:cubicBezTo>
                  <a:cubicBezTo>
                    <a:pt x="2685" y="1327"/>
                    <a:pt x="2683" y="1324"/>
                    <a:pt x="2684" y="1323"/>
                  </a:cubicBezTo>
                  <a:cubicBezTo>
                    <a:pt x="2687" y="1320"/>
                    <a:pt x="2692" y="1311"/>
                    <a:pt x="2685" y="1310"/>
                  </a:cubicBezTo>
                  <a:close/>
                  <a:moveTo>
                    <a:pt x="1323" y="615"/>
                  </a:moveTo>
                  <a:cubicBezTo>
                    <a:pt x="1324" y="617"/>
                    <a:pt x="1326" y="618"/>
                    <a:pt x="1327" y="619"/>
                  </a:cubicBezTo>
                  <a:cubicBezTo>
                    <a:pt x="1329" y="618"/>
                    <a:pt x="1330" y="617"/>
                    <a:pt x="1331" y="616"/>
                  </a:cubicBezTo>
                  <a:cubicBezTo>
                    <a:pt x="1329" y="610"/>
                    <a:pt x="1327" y="613"/>
                    <a:pt x="1323" y="615"/>
                  </a:cubicBezTo>
                  <a:close/>
                  <a:moveTo>
                    <a:pt x="2759" y="312"/>
                  </a:moveTo>
                  <a:cubicBezTo>
                    <a:pt x="2759" y="317"/>
                    <a:pt x="2760" y="319"/>
                    <a:pt x="2756" y="321"/>
                  </a:cubicBezTo>
                  <a:cubicBezTo>
                    <a:pt x="2753" y="322"/>
                    <a:pt x="2755" y="327"/>
                    <a:pt x="2756" y="330"/>
                  </a:cubicBezTo>
                  <a:cubicBezTo>
                    <a:pt x="2750" y="329"/>
                    <a:pt x="2748" y="329"/>
                    <a:pt x="2744" y="325"/>
                  </a:cubicBezTo>
                  <a:cubicBezTo>
                    <a:pt x="2741" y="323"/>
                    <a:pt x="2734" y="327"/>
                    <a:pt x="2733" y="323"/>
                  </a:cubicBezTo>
                  <a:cubicBezTo>
                    <a:pt x="2732" y="318"/>
                    <a:pt x="2733" y="313"/>
                    <a:pt x="2728" y="313"/>
                  </a:cubicBezTo>
                  <a:cubicBezTo>
                    <a:pt x="2722" y="312"/>
                    <a:pt x="2717" y="312"/>
                    <a:pt x="2711" y="312"/>
                  </a:cubicBezTo>
                  <a:cubicBezTo>
                    <a:pt x="2708" y="311"/>
                    <a:pt x="2714" y="301"/>
                    <a:pt x="2706" y="303"/>
                  </a:cubicBezTo>
                  <a:cubicBezTo>
                    <a:pt x="2703" y="303"/>
                    <a:pt x="2704" y="313"/>
                    <a:pt x="2704" y="316"/>
                  </a:cubicBezTo>
                  <a:cubicBezTo>
                    <a:pt x="2704" y="322"/>
                    <a:pt x="2685" y="324"/>
                    <a:pt x="2680" y="325"/>
                  </a:cubicBezTo>
                  <a:cubicBezTo>
                    <a:pt x="2685" y="328"/>
                    <a:pt x="2690" y="330"/>
                    <a:pt x="2690" y="335"/>
                  </a:cubicBezTo>
                  <a:cubicBezTo>
                    <a:pt x="2690" y="342"/>
                    <a:pt x="2693" y="345"/>
                    <a:pt x="2697" y="350"/>
                  </a:cubicBezTo>
                  <a:cubicBezTo>
                    <a:pt x="2697" y="351"/>
                    <a:pt x="2694" y="355"/>
                    <a:pt x="2693" y="355"/>
                  </a:cubicBezTo>
                  <a:cubicBezTo>
                    <a:pt x="2692" y="356"/>
                    <a:pt x="2688" y="354"/>
                    <a:pt x="2686" y="354"/>
                  </a:cubicBezTo>
                  <a:cubicBezTo>
                    <a:pt x="2684" y="353"/>
                    <a:pt x="2678" y="351"/>
                    <a:pt x="2675" y="352"/>
                  </a:cubicBezTo>
                  <a:cubicBezTo>
                    <a:pt x="2665" y="358"/>
                    <a:pt x="2655" y="365"/>
                    <a:pt x="2645" y="371"/>
                  </a:cubicBezTo>
                  <a:cubicBezTo>
                    <a:pt x="2637" y="376"/>
                    <a:pt x="2628" y="378"/>
                    <a:pt x="2625" y="387"/>
                  </a:cubicBezTo>
                  <a:cubicBezTo>
                    <a:pt x="2618" y="380"/>
                    <a:pt x="2617" y="379"/>
                    <a:pt x="2608" y="381"/>
                  </a:cubicBezTo>
                  <a:cubicBezTo>
                    <a:pt x="2599" y="382"/>
                    <a:pt x="2599" y="382"/>
                    <a:pt x="2593" y="390"/>
                  </a:cubicBezTo>
                  <a:cubicBezTo>
                    <a:pt x="2593" y="387"/>
                    <a:pt x="2593" y="385"/>
                    <a:pt x="2593" y="382"/>
                  </a:cubicBezTo>
                  <a:cubicBezTo>
                    <a:pt x="2590" y="383"/>
                    <a:pt x="2585" y="387"/>
                    <a:pt x="2582" y="387"/>
                  </a:cubicBezTo>
                  <a:cubicBezTo>
                    <a:pt x="2579" y="386"/>
                    <a:pt x="2575" y="384"/>
                    <a:pt x="2573" y="388"/>
                  </a:cubicBezTo>
                  <a:cubicBezTo>
                    <a:pt x="2568" y="396"/>
                    <a:pt x="2563" y="404"/>
                    <a:pt x="2558" y="412"/>
                  </a:cubicBezTo>
                  <a:cubicBezTo>
                    <a:pt x="2561" y="413"/>
                    <a:pt x="2570" y="414"/>
                    <a:pt x="2569" y="417"/>
                  </a:cubicBezTo>
                  <a:cubicBezTo>
                    <a:pt x="2567" y="425"/>
                    <a:pt x="2567" y="426"/>
                    <a:pt x="2571" y="432"/>
                  </a:cubicBezTo>
                  <a:cubicBezTo>
                    <a:pt x="2564" y="435"/>
                    <a:pt x="2556" y="439"/>
                    <a:pt x="2561" y="449"/>
                  </a:cubicBezTo>
                  <a:cubicBezTo>
                    <a:pt x="2561" y="451"/>
                    <a:pt x="2555" y="454"/>
                    <a:pt x="2553" y="454"/>
                  </a:cubicBezTo>
                  <a:cubicBezTo>
                    <a:pt x="2549" y="455"/>
                    <a:pt x="2546" y="455"/>
                    <a:pt x="2545" y="460"/>
                  </a:cubicBezTo>
                  <a:cubicBezTo>
                    <a:pt x="2545" y="465"/>
                    <a:pt x="2546" y="469"/>
                    <a:pt x="2541" y="471"/>
                  </a:cubicBezTo>
                  <a:cubicBezTo>
                    <a:pt x="2535" y="472"/>
                    <a:pt x="2535" y="472"/>
                    <a:pt x="2534" y="479"/>
                  </a:cubicBezTo>
                  <a:cubicBezTo>
                    <a:pt x="2533" y="486"/>
                    <a:pt x="2524" y="493"/>
                    <a:pt x="2520" y="498"/>
                  </a:cubicBezTo>
                  <a:cubicBezTo>
                    <a:pt x="2514" y="474"/>
                    <a:pt x="2497" y="427"/>
                    <a:pt x="2526" y="413"/>
                  </a:cubicBezTo>
                  <a:cubicBezTo>
                    <a:pt x="2534" y="409"/>
                    <a:pt x="2539" y="408"/>
                    <a:pt x="2544" y="400"/>
                  </a:cubicBezTo>
                  <a:cubicBezTo>
                    <a:pt x="2548" y="392"/>
                    <a:pt x="2554" y="388"/>
                    <a:pt x="2561" y="383"/>
                  </a:cubicBezTo>
                  <a:cubicBezTo>
                    <a:pt x="2566" y="379"/>
                    <a:pt x="2572" y="377"/>
                    <a:pt x="2574" y="371"/>
                  </a:cubicBezTo>
                  <a:cubicBezTo>
                    <a:pt x="2575" y="366"/>
                    <a:pt x="2576" y="361"/>
                    <a:pt x="2577" y="356"/>
                  </a:cubicBezTo>
                  <a:cubicBezTo>
                    <a:pt x="2578" y="355"/>
                    <a:pt x="2584" y="355"/>
                    <a:pt x="2586" y="354"/>
                  </a:cubicBezTo>
                  <a:cubicBezTo>
                    <a:pt x="2581" y="353"/>
                    <a:pt x="2578" y="353"/>
                    <a:pt x="2573" y="353"/>
                  </a:cubicBezTo>
                  <a:cubicBezTo>
                    <a:pt x="2570" y="354"/>
                    <a:pt x="2568" y="360"/>
                    <a:pt x="2566" y="363"/>
                  </a:cubicBezTo>
                  <a:cubicBezTo>
                    <a:pt x="2562" y="369"/>
                    <a:pt x="2553" y="374"/>
                    <a:pt x="2548" y="378"/>
                  </a:cubicBezTo>
                  <a:cubicBezTo>
                    <a:pt x="2545" y="371"/>
                    <a:pt x="2546" y="368"/>
                    <a:pt x="2547" y="361"/>
                  </a:cubicBezTo>
                  <a:cubicBezTo>
                    <a:pt x="2542" y="364"/>
                    <a:pt x="2540" y="365"/>
                    <a:pt x="2534" y="365"/>
                  </a:cubicBezTo>
                  <a:cubicBezTo>
                    <a:pt x="2528" y="365"/>
                    <a:pt x="2526" y="364"/>
                    <a:pt x="2521" y="368"/>
                  </a:cubicBezTo>
                  <a:cubicBezTo>
                    <a:pt x="2514" y="374"/>
                    <a:pt x="2507" y="381"/>
                    <a:pt x="2501" y="389"/>
                  </a:cubicBezTo>
                  <a:cubicBezTo>
                    <a:pt x="2503" y="391"/>
                    <a:pt x="2508" y="393"/>
                    <a:pt x="2506" y="396"/>
                  </a:cubicBezTo>
                  <a:cubicBezTo>
                    <a:pt x="2506" y="397"/>
                    <a:pt x="2499" y="398"/>
                    <a:pt x="2498" y="398"/>
                  </a:cubicBezTo>
                  <a:cubicBezTo>
                    <a:pt x="2490" y="399"/>
                    <a:pt x="2483" y="399"/>
                    <a:pt x="2476" y="400"/>
                  </a:cubicBezTo>
                  <a:cubicBezTo>
                    <a:pt x="2479" y="398"/>
                    <a:pt x="2481" y="397"/>
                    <a:pt x="2484" y="395"/>
                  </a:cubicBezTo>
                  <a:cubicBezTo>
                    <a:pt x="2477" y="393"/>
                    <a:pt x="2470" y="392"/>
                    <a:pt x="2464" y="391"/>
                  </a:cubicBezTo>
                  <a:cubicBezTo>
                    <a:pt x="2462" y="390"/>
                    <a:pt x="2457" y="395"/>
                    <a:pt x="2456" y="396"/>
                  </a:cubicBezTo>
                  <a:cubicBezTo>
                    <a:pt x="2453" y="397"/>
                    <a:pt x="2451" y="396"/>
                    <a:pt x="2448" y="395"/>
                  </a:cubicBezTo>
                  <a:cubicBezTo>
                    <a:pt x="2442" y="394"/>
                    <a:pt x="2437" y="394"/>
                    <a:pt x="2430" y="394"/>
                  </a:cubicBezTo>
                  <a:cubicBezTo>
                    <a:pt x="2427" y="395"/>
                    <a:pt x="2415" y="393"/>
                    <a:pt x="2412" y="396"/>
                  </a:cubicBezTo>
                  <a:cubicBezTo>
                    <a:pt x="2402" y="405"/>
                    <a:pt x="2392" y="415"/>
                    <a:pt x="2382" y="425"/>
                  </a:cubicBezTo>
                  <a:cubicBezTo>
                    <a:pt x="2372" y="435"/>
                    <a:pt x="2362" y="442"/>
                    <a:pt x="2351" y="450"/>
                  </a:cubicBezTo>
                  <a:cubicBezTo>
                    <a:pt x="2353" y="453"/>
                    <a:pt x="2355" y="453"/>
                    <a:pt x="2358" y="453"/>
                  </a:cubicBezTo>
                  <a:cubicBezTo>
                    <a:pt x="2362" y="453"/>
                    <a:pt x="2363" y="453"/>
                    <a:pt x="2364" y="457"/>
                  </a:cubicBezTo>
                  <a:cubicBezTo>
                    <a:pt x="2365" y="458"/>
                    <a:pt x="2366" y="464"/>
                    <a:pt x="2367" y="464"/>
                  </a:cubicBezTo>
                  <a:cubicBezTo>
                    <a:pt x="2375" y="465"/>
                    <a:pt x="2376" y="466"/>
                    <a:pt x="2380" y="458"/>
                  </a:cubicBezTo>
                  <a:cubicBezTo>
                    <a:pt x="2383" y="451"/>
                    <a:pt x="2402" y="467"/>
                    <a:pt x="2401" y="472"/>
                  </a:cubicBezTo>
                  <a:cubicBezTo>
                    <a:pt x="2399" y="485"/>
                    <a:pt x="2396" y="497"/>
                    <a:pt x="2393" y="510"/>
                  </a:cubicBezTo>
                  <a:cubicBezTo>
                    <a:pt x="2391" y="522"/>
                    <a:pt x="2387" y="528"/>
                    <a:pt x="2380" y="538"/>
                  </a:cubicBezTo>
                  <a:cubicBezTo>
                    <a:pt x="2374" y="548"/>
                    <a:pt x="2369" y="557"/>
                    <a:pt x="2361" y="564"/>
                  </a:cubicBezTo>
                  <a:cubicBezTo>
                    <a:pt x="2356" y="570"/>
                    <a:pt x="2351" y="575"/>
                    <a:pt x="2346" y="580"/>
                  </a:cubicBezTo>
                  <a:cubicBezTo>
                    <a:pt x="2343" y="583"/>
                    <a:pt x="2337" y="583"/>
                    <a:pt x="2333" y="584"/>
                  </a:cubicBezTo>
                  <a:cubicBezTo>
                    <a:pt x="2331" y="584"/>
                    <a:pt x="2329" y="579"/>
                    <a:pt x="2328" y="578"/>
                  </a:cubicBezTo>
                  <a:cubicBezTo>
                    <a:pt x="2326" y="578"/>
                    <a:pt x="2322" y="582"/>
                    <a:pt x="2321" y="583"/>
                  </a:cubicBezTo>
                  <a:cubicBezTo>
                    <a:pt x="2315" y="586"/>
                    <a:pt x="2315" y="588"/>
                    <a:pt x="2312" y="595"/>
                  </a:cubicBezTo>
                  <a:cubicBezTo>
                    <a:pt x="2309" y="606"/>
                    <a:pt x="2300" y="612"/>
                    <a:pt x="2292" y="620"/>
                  </a:cubicBezTo>
                  <a:cubicBezTo>
                    <a:pt x="2301" y="627"/>
                    <a:pt x="2309" y="636"/>
                    <a:pt x="2307" y="649"/>
                  </a:cubicBezTo>
                  <a:cubicBezTo>
                    <a:pt x="2306" y="658"/>
                    <a:pt x="2307" y="659"/>
                    <a:pt x="2299" y="663"/>
                  </a:cubicBezTo>
                  <a:cubicBezTo>
                    <a:pt x="2294" y="666"/>
                    <a:pt x="2290" y="666"/>
                    <a:pt x="2284" y="666"/>
                  </a:cubicBezTo>
                  <a:cubicBezTo>
                    <a:pt x="2284" y="661"/>
                    <a:pt x="2285" y="656"/>
                    <a:pt x="2286" y="651"/>
                  </a:cubicBezTo>
                  <a:cubicBezTo>
                    <a:pt x="2286" y="645"/>
                    <a:pt x="2281" y="646"/>
                    <a:pt x="2286" y="641"/>
                  </a:cubicBezTo>
                  <a:cubicBezTo>
                    <a:pt x="2288" y="637"/>
                    <a:pt x="2287" y="633"/>
                    <a:pt x="2283" y="633"/>
                  </a:cubicBezTo>
                  <a:cubicBezTo>
                    <a:pt x="2279" y="634"/>
                    <a:pt x="2273" y="636"/>
                    <a:pt x="2272" y="630"/>
                  </a:cubicBezTo>
                  <a:cubicBezTo>
                    <a:pt x="2271" y="627"/>
                    <a:pt x="2275" y="620"/>
                    <a:pt x="2276" y="617"/>
                  </a:cubicBezTo>
                  <a:cubicBezTo>
                    <a:pt x="2276" y="617"/>
                    <a:pt x="2268" y="611"/>
                    <a:pt x="2267" y="611"/>
                  </a:cubicBezTo>
                  <a:cubicBezTo>
                    <a:pt x="2264" y="611"/>
                    <a:pt x="2258" y="616"/>
                    <a:pt x="2256" y="618"/>
                  </a:cubicBezTo>
                  <a:cubicBezTo>
                    <a:pt x="2252" y="620"/>
                    <a:pt x="2248" y="623"/>
                    <a:pt x="2244" y="625"/>
                  </a:cubicBezTo>
                  <a:cubicBezTo>
                    <a:pt x="2241" y="617"/>
                    <a:pt x="2248" y="612"/>
                    <a:pt x="2253" y="607"/>
                  </a:cubicBezTo>
                  <a:cubicBezTo>
                    <a:pt x="2248" y="604"/>
                    <a:pt x="2248" y="603"/>
                    <a:pt x="2243" y="605"/>
                  </a:cubicBezTo>
                  <a:cubicBezTo>
                    <a:pt x="2239" y="607"/>
                    <a:pt x="2237" y="609"/>
                    <a:pt x="2234" y="612"/>
                  </a:cubicBezTo>
                  <a:cubicBezTo>
                    <a:pt x="2230" y="615"/>
                    <a:pt x="2228" y="617"/>
                    <a:pt x="2223" y="618"/>
                  </a:cubicBezTo>
                  <a:cubicBezTo>
                    <a:pt x="2222" y="619"/>
                    <a:pt x="2214" y="621"/>
                    <a:pt x="2216" y="624"/>
                  </a:cubicBezTo>
                  <a:cubicBezTo>
                    <a:pt x="2219" y="627"/>
                    <a:pt x="2222" y="630"/>
                    <a:pt x="2225" y="634"/>
                  </a:cubicBezTo>
                  <a:cubicBezTo>
                    <a:pt x="2228" y="640"/>
                    <a:pt x="2228" y="639"/>
                    <a:pt x="2233" y="636"/>
                  </a:cubicBezTo>
                  <a:cubicBezTo>
                    <a:pt x="2241" y="632"/>
                    <a:pt x="2247" y="636"/>
                    <a:pt x="2256" y="638"/>
                  </a:cubicBezTo>
                  <a:cubicBezTo>
                    <a:pt x="2247" y="645"/>
                    <a:pt x="2237" y="653"/>
                    <a:pt x="2228" y="661"/>
                  </a:cubicBezTo>
                  <a:cubicBezTo>
                    <a:pt x="2232" y="664"/>
                    <a:pt x="2237" y="667"/>
                    <a:pt x="2239" y="672"/>
                  </a:cubicBezTo>
                  <a:cubicBezTo>
                    <a:pt x="2242" y="678"/>
                    <a:pt x="2245" y="684"/>
                    <a:pt x="2248" y="691"/>
                  </a:cubicBezTo>
                  <a:cubicBezTo>
                    <a:pt x="2243" y="690"/>
                    <a:pt x="2239" y="689"/>
                    <a:pt x="2234" y="688"/>
                  </a:cubicBezTo>
                  <a:cubicBezTo>
                    <a:pt x="2239" y="692"/>
                    <a:pt x="2244" y="695"/>
                    <a:pt x="2249" y="699"/>
                  </a:cubicBezTo>
                  <a:cubicBezTo>
                    <a:pt x="2245" y="702"/>
                    <a:pt x="2241" y="704"/>
                    <a:pt x="2238" y="707"/>
                  </a:cubicBezTo>
                  <a:cubicBezTo>
                    <a:pt x="2242" y="708"/>
                    <a:pt x="2247" y="710"/>
                    <a:pt x="2251" y="711"/>
                  </a:cubicBezTo>
                  <a:cubicBezTo>
                    <a:pt x="2246" y="721"/>
                    <a:pt x="2241" y="734"/>
                    <a:pt x="2234" y="744"/>
                  </a:cubicBezTo>
                  <a:cubicBezTo>
                    <a:pt x="2226" y="753"/>
                    <a:pt x="2220" y="764"/>
                    <a:pt x="2209" y="769"/>
                  </a:cubicBezTo>
                  <a:cubicBezTo>
                    <a:pt x="2197" y="774"/>
                    <a:pt x="2185" y="779"/>
                    <a:pt x="2173" y="783"/>
                  </a:cubicBezTo>
                  <a:cubicBezTo>
                    <a:pt x="2170" y="784"/>
                    <a:pt x="2166" y="786"/>
                    <a:pt x="2162" y="787"/>
                  </a:cubicBezTo>
                  <a:cubicBezTo>
                    <a:pt x="2159" y="788"/>
                    <a:pt x="2160" y="788"/>
                    <a:pt x="2161" y="792"/>
                  </a:cubicBezTo>
                  <a:cubicBezTo>
                    <a:pt x="2161" y="794"/>
                    <a:pt x="2161" y="799"/>
                    <a:pt x="2157" y="797"/>
                  </a:cubicBezTo>
                  <a:cubicBezTo>
                    <a:pt x="2156" y="796"/>
                    <a:pt x="2155" y="791"/>
                    <a:pt x="2154" y="789"/>
                  </a:cubicBezTo>
                  <a:cubicBezTo>
                    <a:pt x="2155" y="789"/>
                    <a:pt x="2157" y="788"/>
                    <a:pt x="2158" y="788"/>
                  </a:cubicBezTo>
                  <a:cubicBezTo>
                    <a:pt x="2154" y="785"/>
                    <a:pt x="2146" y="782"/>
                    <a:pt x="2142" y="786"/>
                  </a:cubicBezTo>
                  <a:cubicBezTo>
                    <a:pt x="2138" y="789"/>
                    <a:pt x="2128" y="794"/>
                    <a:pt x="2126" y="799"/>
                  </a:cubicBezTo>
                  <a:cubicBezTo>
                    <a:pt x="2126" y="801"/>
                    <a:pt x="2123" y="807"/>
                    <a:pt x="2124" y="809"/>
                  </a:cubicBezTo>
                  <a:cubicBezTo>
                    <a:pt x="2126" y="813"/>
                    <a:pt x="2128" y="816"/>
                    <a:pt x="2131" y="820"/>
                  </a:cubicBezTo>
                  <a:cubicBezTo>
                    <a:pt x="2134" y="826"/>
                    <a:pt x="2138" y="830"/>
                    <a:pt x="2142" y="835"/>
                  </a:cubicBezTo>
                  <a:cubicBezTo>
                    <a:pt x="2147" y="842"/>
                    <a:pt x="2150" y="844"/>
                    <a:pt x="2150" y="852"/>
                  </a:cubicBezTo>
                  <a:cubicBezTo>
                    <a:pt x="2150" y="857"/>
                    <a:pt x="2153" y="868"/>
                    <a:pt x="2149" y="872"/>
                  </a:cubicBezTo>
                  <a:cubicBezTo>
                    <a:pt x="2139" y="881"/>
                    <a:pt x="2129" y="890"/>
                    <a:pt x="2118" y="899"/>
                  </a:cubicBezTo>
                  <a:cubicBezTo>
                    <a:pt x="2114" y="895"/>
                    <a:pt x="2119" y="889"/>
                    <a:pt x="2116" y="886"/>
                  </a:cubicBezTo>
                  <a:cubicBezTo>
                    <a:pt x="2113" y="882"/>
                    <a:pt x="2109" y="879"/>
                    <a:pt x="2106" y="875"/>
                  </a:cubicBezTo>
                  <a:cubicBezTo>
                    <a:pt x="2099" y="868"/>
                    <a:pt x="2094" y="864"/>
                    <a:pt x="2086" y="864"/>
                  </a:cubicBezTo>
                  <a:cubicBezTo>
                    <a:pt x="2086" y="862"/>
                    <a:pt x="2086" y="859"/>
                    <a:pt x="2087" y="857"/>
                  </a:cubicBezTo>
                  <a:cubicBezTo>
                    <a:pt x="2078" y="858"/>
                    <a:pt x="2080" y="859"/>
                    <a:pt x="2079" y="868"/>
                  </a:cubicBezTo>
                  <a:cubicBezTo>
                    <a:pt x="2079" y="874"/>
                    <a:pt x="2076" y="879"/>
                    <a:pt x="2074" y="884"/>
                  </a:cubicBezTo>
                  <a:cubicBezTo>
                    <a:pt x="2073" y="886"/>
                    <a:pt x="2074" y="888"/>
                    <a:pt x="2074" y="891"/>
                  </a:cubicBezTo>
                  <a:cubicBezTo>
                    <a:pt x="2074" y="895"/>
                    <a:pt x="2074" y="895"/>
                    <a:pt x="2078" y="894"/>
                  </a:cubicBezTo>
                  <a:cubicBezTo>
                    <a:pt x="2081" y="894"/>
                    <a:pt x="2083" y="908"/>
                    <a:pt x="2084" y="910"/>
                  </a:cubicBezTo>
                  <a:cubicBezTo>
                    <a:pt x="2085" y="914"/>
                    <a:pt x="2093" y="918"/>
                    <a:pt x="2096" y="920"/>
                  </a:cubicBezTo>
                  <a:cubicBezTo>
                    <a:pt x="2099" y="923"/>
                    <a:pt x="2104" y="927"/>
                    <a:pt x="2105" y="931"/>
                  </a:cubicBezTo>
                  <a:cubicBezTo>
                    <a:pt x="2107" y="936"/>
                    <a:pt x="2105" y="942"/>
                    <a:pt x="2106" y="948"/>
                  </a:cubicBezTo>
                  <a:cubicBezTo>
                    <a:pt x="2108" y="952"/>
                    <a:pt x="2110" y="957"/>
                    <a:pt x="2112" y="962"/>
                  </a:cubicBezTo>
                  <a:cubicBezTo>
                    <a:pt x="2105" y="961"/>
                    <a:pt x="2101" y="956"/>
                    <a:pt x="2095" y="952"/>
                  </a:cubicBezTo>
                  <a:cubicBezTo>
                    <a:pt x="2089" y="947"/>
                    <a:pt x="2089" y="945"/>
                    <a:pt x="2087" y="938"/>
                  </a:cubicBezTo>
                  <a:cubicBezTo>
                    <a:pt x="2085" y="933"/>
                    <a:pt x="2084" y="922"/>
                    <a:pt x="2080" y="918"/>
                  </a:cubicBezTo>
                  <a:cubicBezTo>
                    <a:pt x="2075" y="913"/>
                    <a:pt x="2070" y="907"/>
                    <a:pt x="2065" y="902"/>
                  </a:cubicBezTo>
                  <a:cubicBezTo>
                    <a:pt x="2063" y="899"/>
                    <a:pt x="2066" y="886"/>
                    <a:pt x="2066" y="882"/>
                  </a:cubicBezTo>
                  <a:cubicBezTo>
                    <a:pt x="2067" y="875"/>
                    <a:pt x="2065" y="867"/>
                    <a:pt x="2065" y="861"/>
                  </a:cubicBezTo>
                  <a:cubicBezTo>
                    <a:pt x="2064" y="847"/>
                    <a:pt x="2060" y="835"/>
                    <a:pt x="2056" y="822"/>
                  </a:cubicBezTo>
                  <a:cubicBezTo>
                    <a:pt x="2053" y="826"/>
                    <a:pt x="2050" y="829"/>
                    <a:pt x="2047" y="832"/>
                  </a:cubicBezTo>
                  <a:cubicBezTo>
                    <a:pt x="2044" y="837"/>
                    <a:pt x="2044" y="836"/>
                    <a:pt x="2039" y="835"/>
                  </a:cubicBezTo>
                  <a:cubicBezTo>
                    <a:pt x="2034" y="834"/>
                    <a:pt x="2034" y="834"/>
                    <a:pt x="2035" y="829"/>
                  </a:cubicBezTo>
                  <a:cubicBezTo>
                    <a:pt x="2035" y="826"/>
                    <a:pt x="2037" y="819"/>
                    <a:pt x="2036" y="817"/>
                  </a:cubicBezTo>
                  <a:cubicBezTo>
                    <a:pt x="2033" y="808"/>
                    <a:pt x="2031" y="801"/>
                    <a:pt x="2024" y="796"/>
                  </a:cubicBezTo>
                  <a:cubicBezTo>
                    <a:pt x="2018" y="791"/>
                    <a:pt x="2016" y="782"/>
                    <a:pt x="2013" y="775"/>
                  </a:cubicBezTo>
                  <a:cubicBezTo>
                    <a:pt x="2010" y="777"/>
                    <a:pt x="2005" y="782"/>
                    <a:pt x="2002" y="782"/>
                  </a:cubicBezTo>
                  <a:cubicBezTo>
                    <a:pt x="1995" y="783"/>
                    <a:pt x="1989" y="784"/>
                    <a:pt x="1983" y="785"/>
                  </a:cubicBezTo>
                  <a:cubicBezTo>
                    <a:pt x="1982" y="785"/>
                    <a:pt x="1978" y="785"/>
                    <a:pt x="1977" y="786"/>
                  </a:cubicBezTo>
                  <a:cubicBezTo>
                    <a:pt x="1976" y="787"/>
                    <a:pt x="1978" y="791"/>
                    <a:pt x="1977" y="792"/>
                  </a:cubicBezTo>
                  <a:cubicBezTo>
                    <a:pt x="1974" y="796"/>
                    <a:pt x="1971" y="799"/>
                    <a:pt x="1968" y="802"/>
                  </a:cubicBezTo>
                  <a:cubicBezTo>
                    <a:pt x="1959" y="811"/>
                    <a:pt x="1950" y="820"/>
                    <a:pt x="1941" y="829"/>
                  </a:cubicBezTo>
                  <a:cubicBezTo>
                    <a:pt x="1938" y="832"/>
                    <a:pt x="1932" y="834"/>
                    <a:pt x="1929" y="836"/>
                  </a:cubicBezTo>
                  <a:cubicBezTo>
                    <a:pt x="1924" y="838"/>
                    <a:pt x="1926" y="841"/>
                    <a:pt x="1926" y="847"/>
                  </a:cubicBezTo>
                  <a:cubicBezTo>
                    <a:pt x="1926" y="852"/>
                    <a:pt x="1927" y="859"/>
                    <a:pt x="1926" y="863"/>
                  </a:cubicBezTo>
                  <a:cubicBezTo>
                    <a:pt x="1925" y="868"/>
                    <a:pt x="1922" y="874"/>
                    <a:pt x="1923" y="879"/>
                  </a:cubicBezTo>
                  <a:cubicBezTo>
                    <a:pt x="1924" y="886"/>
                    <a:pt x="1925" y="889"/>
                    <a:pt x="1930" y="894"/>
                  </a:cubicBezTo>
                  <a:cubicBezTo>
                    <a:pt x="1934" y="898"/>
                    <a:pt x="1935" y="903"/>
                    <a:pt x="1938" y="909"/>
                  </a:cubicBezTo>
                  <a:cubicBezTo>
                    <a:pt x="1942" y="919"/>
                    <a:pt x="1925" y="928"/>
                    <a:pt x="1924" y="914"/>
                  </a:cubicBezTo>
                  <a:cubicBezTo>
                    <a:pt x="1923" y="908"/>
                    <a:pt x="1923" y="903"/>
                    <a:pt x="1923" y="897"/>
                  </a:cubicBezTo>
                  <a:cubicBezTo>
                    <a:pt x="1923" y="891"/>
                    <a:pt x="1921" y="890"/>
                    <a:pt x="1917" y="886"/>
                  </a:cubicBezTo>
                  <a:cubicBezTo>
                    <a:pt x="1917" y="890"/>
                    <a:pt x="1918" y="894"/>
                    <a:pt x="1914" y="896"/>
                  </a:cubicBezTo>
                  <a:cubicBezTo>
                    <a:pt x="1911" y="898"/>
                    <a:pt x="1907" y="901"/>
                    <a:pt x="1904" y="903"/>
                  </a:cubicBezTo>
                  <a:cubicBezTo>
                    <a:pt x="1894" y="884"/>
                    <a:pt x="1885" y="865"/>
                    <a:pt x="1877" y="845"/>
                  </a:cubicBezTo>
                  <a:cubicBezTo>
                    <a:pt x="1874" y="840"/>
                    <a:pt x="1871" y="834"/>
                    <a:pt x="1869" y="829"/>
                  </a:cubicBezTo>
                  <a:cubicBezTo>
                    <a:pt x="1868" y="825"/>
                    <a:pt x="1869" y="820"/>
                    <a:pt x="1869" y="816"/>
                  </a:cubicBezTo>
                  <a:cubicBezTo>
                    <a:pt x="1868" y="803"/>
                    <a:pt x="1868" y="791"/>
                    <a:pt x="1868" y="778"/>
                  </a:cubicBezTo>
                  <a:cubicBezTo>
                    <a:pt x="1865" y="782"/>
                    <a:pt x="1862" y="786"/>
                    <a:pt x="1860" y="789"/>
                  </a:cubicBezTo>
                  <a:cubicBezTo>
                    <a:pt x="1857" y="793"/>
                    <a:pt x="1857" y="792"/>
                    <a:pt x="1852" y="792"/>
                  </a:cubicBezTo>
                  <a:cubicBezTo>
                    <a:pt x="1848" y="792"/>
                    <a:pt x="1842" y="783"/>
                    <a:pt x="1838" y="779"/>
                  </a:cubicBezTo>
                  <a:cubicBezTo>
                    <a:pt x="1842" y="778"/>
                    <a:pt x="1849" y="779"/>
                    <a:pt x="1850" y="774"/>
                  </a:cubicBezTo>
                  <a:cubicBezTo>
                    <a:pt x="1848" y="774"/>
                    <a:pt x="1845" y="775"/>
                    <a:pt x="1844" y="774"/>
                  </a:cubicBezTo>
                  <a:cubicBezTo>
                    <a:pt x="1839" y="773"/>
                    <a:pt x="1833" y="768"/>
                    <a:pt x="1828" y="765"/>
                  </a:cubicBezTo>
                  <a:cubicBezTo>
                    <a:pt x="1825" y="764"/>
                    <a:pt x="1823" y="755"/>
                    <a:pt x="1821" y="752"/>
                  </a:cubicBezTo>
                  <a:cubicBezTo>
                    <a:pt x="1820" y="748"/>
                    <a:pt x="1793" y="754"/>
                    <a:pt x="1789" y="755"/>
                  </a:cubicBezTo>
                  <a:cubicBezTo>
                    <a:pt x="1779" y="756"/>
                    <a:pt x="1769" y="752"/>
                    <a:pt x="1759" y="750"/>
                  </a:cubicBezTo>
                  <a:cubicBezTo>
                    <a:pt x="1755" y="749"/>
                    <a:pt x="1750" y="749"/>
                    <a:pt x="1748" y="745"/>
                  </a:cubicBezTo>
                  <a:cubicBezTo>
                    <a:pt x="1744" y="737"/>
                    <a:pt x="1745" y="735"/>
                    <a:pt x="1737" y="738"/>
                  </a:cubicBezTo>
                  <a:cubicBezTo>
                    <a:pt x="1731" y="740"/>
                    <a:pt x="1727" y="739"/>
                    <a:pt x="1720" y="738"/>
                  </a:cubicBezTo>
                  <a:cubicBezTo>
                    <a:pt x="1716" y="737"/>
                    <a:pt x="1714" y="732"/>
                    <a:pt x="1710" y="731"/>
                  </a:cubicBezTo>
                  <a:cubicBezTo>
                    <a:pt x="1703" y="727"/>
                    <a:pt x="1702" y="726"/>
                    <a:pt x="1699" y="719"/>
                  </a:cubicBezTo>
                  <a:cubicBezTo>
                    <a:pt x="1697" y="714"/>
                    <a:pt x="1696" y="708"/>
                    <a:pt x="1690" y="707"/>
                  </a:cubicBezTo>
                  <a:cubicBezTo>
                    <a:pt x="1682" y="706"/>
                    <a:pt x="1682" y="706"/>
                    <a:pt x="1676" y="714"/>
                  </a:cubicBezTo>
                  <a:cubicBezTo>
                    <a:pt x="1674" y="716"/>
                    <a:pt x="1681" y="725"/>
                    <a:pt x="1682" y="728"/>
                  </a:cubicBezTo>
                  <a:cubicBezTo>
                    <a:pt x="1688" y="737"/>
                    <a:pt x="1693" y="747"/>
                    <a:pt x="1698" y="756"/>
                  </a:cubicBezTo>
                  <a:cubicBezTo>
                    <a:pt x="1698" y="752"/>
                    <a:pt x="1699" y="747"/>
                    <a:pt x="1700" y="743"/>
                  </a:cubicBezTo>
                  <a:cubicBezTo>
                    <a:pt x="1703" y="750"/>
                    <a:pt x="1703" y="756"/>
                    <a:pt x="1703" y="764"/>
                  </a:cubicBezTo>
                  <a:cubicBezTo>
                    <a:pt x="1709" y="763"/>
                    <a:pt x="1720" y="764"/>
                    <a:pt x="1726" y="761"/>
                  </a:cubicBezTo>
                  <a:cubicBezTo>
                    <a:pt x="1731" y="757"/>
                    <a:pt x="1737" y="748"/>
                    <a:pt x="1741" y="743"/>
                  </a:cubicBezTo>
                  <a:cubicBezTo>
                    <a:pt x="1742" y="748"/>
                    <a:pt x="1740" y="757"/>
                    <a:pt x="1745" y="760"/>
                  </a:cubicBezTo>
                  <a:cubicBezTo>
                    <a:pt x="1747" y="762"/>
                    <a:pt x="1750" y="765"/>
                    <a:pt x="1753" y="766"/>
                  </a:cubicBezTo>
                  <a:cubicBezTo>
                    <a:pt x="1756" y="767"/>
                    <a:pt x="1759" y="766"/>
                    <a:pt x="1760" y="769"/>
                  </a:cubicBezTo>
                  <a:cubicBezTo>
                    <a:pt x="1761" y="771"/>
                    <a:pt x="1763" y="776"/>
                    <a:pt x="1765" y="777"/>
                  </a:cubicBezTo>
                  <a:cubicBezTo>
                    <a:pt x="1769" y="777"/>
                    <a:pt x="1767" y="780"/>
                    <a:pt x="1767" y="784"/>
                  </a:cubicBezTo>
                  <a:cubicBezTo>
                    <a:pt x="1767" y="788"/>
                    <a:pt x="1759" y="795"/>
                    <a:pt x="1756" y="798"/>
                  </a:cubicBezTo>
                  <a:cubicBezTo>
                    <a:pt x="1756" y="797"/>
                    <a:pt x="1755" y="795"/>
                    <a:pt x="1755" y="794"/>
                  </a:cubicBezTo>
                  <a:cubicBezTo>
                    <a:pt x="1753" y="799"/>
                    <a:pt x="1751" y="801"/>
                    <a:pt x="1751" y="807"/>
                  </a:cubicBezTo>
                  <a:cubicBezTo>
                    <a:pt x="1751" y="812"/>
                    <a:pt x="1750" y="811"/>
                    <a:pt x="1746" y="813"/>
                  </a:cubicBezTo>
                  <a:cubicBezTo>
                    <a:pt x="1742" y="815"/>
                    <a:pt x="1738" y="817"/>
                    <a:pt x="1734" y="819"/>
                  </a:cubicBezTo>
                  <a:cubicBezTo>
                    <a:pt x="1731" y="820"/>
                    <a:pt x="1731" y="827"/>
                    <a:pt x="1729" y="828"/>
                  </a:cubicBezTo>
                  <a:cubicBezTo>
                    <a:pt x="1727" y="829"/>
                    <a:pt x="1724" y="826"/>
                    <a:pt x="1722" y="827"/>
                  </a:cubicBezTo>
                  <a:cubicBezTo>
                    <a:pt x="1719" y="828"/>
                    <a:pt x="1716" y="830"/>
                    <a:pt x="1713" y="831"/>
                  </a:cubicBezTo>
                  <a:cubicBezTo>
                    <a:pt x="1709" y="833"/>
                    <a:pt x="1710" y="838"/>
                    <a:pt x="1706" y="840"/>
                  </a:cubicBezTo>
                  <a:cubicBezTo>
                    <a:pt x="1699" y="842"/>
                    <a:pt x="1693" y="844"/>
                    <a:pt x="1686" y="847"/>
                  </a:cubicBezTo>
                  <a:cubicBezTo>
                    <a:pt x="1684" y="847"/>
                    <a:pt x="1684" y="849"/>
                    <a:pt x="1682" y="851"/>
                  </a:cubicBezTo>
                  <a:cubicBezTo>
                    <a:pt x="1681" y="853"/>
                    <a:pt x="1679" y="853"/>
                    <a:pt x="1676" y="853"/>
                  </a:cubicBezTo>
                  <a:cubicBezTo>
                    <a:pt x="1670" y="854"/>
                    <a:pt x="1664" y="856"/>
                    <a:pt x="1659" y="858"/>
                  </a:cubicBezTo>
                  <a:cubicBezTo>
                    <a:pt x="1654" y="859"/>
                    <a:pt x="1653" y="864"/>
                    <a:pt x="1649" y="864"/>
                  </a:cubicBezTo>
                  <a:cubicBezTo>
                    <a:pt x="1642" y="864"/>
                    <a:pt x="1641" y="865"/>
                    <a:pt x="1640" y="858"/>
                  </a:cubicBezTo>
                  <a:cubicBezTo>
                    <a:pt x="1638" y="850"/>
                    <a:pt x="1637" y="843"/>
                    <a:pt x="1635" y="835"/>
                  </a:cubicBezTo>
                  <a:cubicBezTo>
                    <a:pt x="1633" y="823"/>
                    <a:pt x="1628" y="816"/>
                    <a:pt x="1621" y="806"/>
                  </a:cubicBezTo>
                  <a:cubicBezTo>
                    <a:pt x="1618" y="800"/>
                    <a:pt x="1617" y="798"/>
                    <a:pt x="1611" y="796"/>
                  </a:cubicBezTo>
                  <a:cubicBezTo>
                    <a:pt x="1608" y="795"/>
                    <a:pt x="1608" y="784"/>
                    <a:pt x="1607" y="780"/>
                  </a:cubicBezTo>
                  <a:cubicBezTo>
                    <a:pt x="1606" y="774"/>
                    <a:pt x="1602" y="769"/>
                    <a:pt x="1600" y="764"/>
                  </a:cubicBezTo>
                  <a:cubicBezTo>
                    <a:pt x="1598" y="761"/>
                    <a:pt x="1595" y="760"/>
                    <a:pt x="1593" y="756"/>
                  </a:cubicBezTo>
                  <a:cubicBezTo>
                    <a:pt x="1589" y="749"/>
                    <a:pt x="1585" y="742"/>
                    <a:pt x="1581" y="735"/>
                  </a:cubicBezTo>
                  <a:cubicBezTo>
                    <a:pt x="1579" y="731"/>
                    <a:pt x="1577" y="725"/>
                    <a:pt x="1573" y="726"/>
                  </a:cubicBezTo>
                  <a:cubicBezTo>
                    <a:pt x="1573" y="722"/>
                    <a:pt x="1574" y="717"/>
                    <a:pt x="1574" y="713"/>
                  </a:cubicBezTo>
                  <a:cubicBezTo>
                    <a:pt x="1573" y="718"/>
                    <a:pt x="1571" y="723"/>
                    <a:pt x="1569" y="729"/>
                  </a:cubicBezTo>
                  <a:cubicBezTo>
                    <a:pt x="1563" y="722"/>
                    <a:pt x="1560" y="717"/>
                    <a:pt x="1556" y="709"/>
                  </a:cubicBezTo>
                  <a:cubicBezTo>
                    <a:pt x="1552" y="714"/>
                    <a:pt x="1559" y="723"/>
                    <a:pt x="1562" y="728"/>
                  </a:cubicBezTo>
                  <a:cubicBezTo>
                    <a:pt x="1567" y="738"/>
                    <a:pt x="1572" y="748"/>
                    <a:pt x="1576" y="758"/>
                  </a:cubicBezTo>
                  <a:cubicBezTo>
                    <a:pt x="1579" y="764"/>
                    <a:pt x="1578" y="771"/>
                    <a:pt x="1583" y="776"/>
                  </a:cubicBezTo>
                  <a:cubicBezTo>
                    <a:pt x="1585" y="778"/>
                    <a:pt x="1589" y="781"/>
                    <a:pt x="1590" y="784"/>
                  </a:cubicBezTo>
                  <a:cubicBezTo>
                    <a:pt x="1590" y="789"/>
                    <a:pt x="1591" y="794"/>
                    <a:pt x="1592" y="799"/>
                  </a:cubicBezTo>
                  <a:cubicBezTo>
                    <a:pt x="1592" y="802"/>
                    <a:pt x="1592" y="808"/>
                    <a:pt x="1594" y="810"/>
                  </a:cubicBezTo>
                  <a:cubicBezTo>
                    <a:pt x="1597" y="812"/>
                    <a:pt x="1601" y="815"/>
                    <a:pt x="1603" y="818"/>
                  </a:cubicBezTo>
                  <a:cubicBezTo>
                    <a:pt x="1608" y="825"/>
                    <a:pt x="1609" y="835"/>
                    <a:pt x="1612" y="842"/>
                  </a:cubicBezTo>
                  <a:cubicBezTo>
                    <a:pt x="1613" y="845"/>
                    <a:pt x="1620" y="844"/>
                    <a:pt x="1622" y="846"/>
                  </a:cubicBezTo>
                  <a:cubicBezTo>
                    <a:pt x="1625" y="849"/>
                    <a:pt x="1627" y="853"/>
                    <a:pt x="1630" y="856"/>
                  </a:cubicBezTo>
                  <a:cubicBezTo>
                    <a:pt x="1635" y="861"/>
                    <a:pt x="1644" y="867"/>
                    <a:pt x="1637" y="874"/>
                  </a:cubicBezTo>
                  <a:cubicBezTo>
                    <a:pt x="1642" y="875"/>
                    <a:pt x="1647" y="885"/>
                    <a:pt x="1651" y="884"/>
                  </a:cubicBezTo>
                  <a:cubicBezTo>
                    <a:pt x="1664" y="881"/>
                    <a:pt x="1677" y="877"/>
                    <a:pt x="1690" y="874"/>
                  </a:cubicBezTo>
                  <a:cubicBezTo>
                    <a:pt x="1692" y="873"/>
                    <a:pt x="1699" y="870"/>
                    <a:pt x="1701" y="874"/>
                  </a:cubicBezTo>
                  <a:cubicBezTo>
                    <a:pt x="1703" y="876"/>
                    <a:pt x="1698" y="888"/>
                    <a:pt x="1697" y="891"/>
                  </a:cubicBezTo>
                  <a:cubicBezTo>
                    <a:pt x="1695" y="901"/>
                    <a:pt x="1687" y="911"/>
                    <a:pt x="1682" y="921"/>
                  </a:cubicBezTo>
                  <a:cubicBezTo>
                    <a:pt x="1678" y="928"/>
                    <a:pt x="1675" y="937"/>
                    <a:pt x="1669" y="943"/>
                  </a:cubicBezTo>
                  <a:cubicBezTo>
                    <a:pt x="1653" y="960"/>
                    <a:pt x="1634" y="975"/>
                    <a:pt x="1622" y="996"/>
                  </a:cubicBezTo>
                  <a:cubicBezTo>
                    <a:pt x="1620" y="1000"/>
                    <a:pt x="1603" y="1023"/>
                    <a:pt x="1606" y="1027"/>
                  </a:cubicBezTo>
                  <a:cubicBezTo>
                    <a:pt x="1610" y="1035"/>
                    <a:pt x="1610" y="1036"/>
                    <a:pt x="1610" y="1045"/>
                  </a:cubicBezTo>
                  <a:cubicBezTo>
                    <a:pt x="1609" y="1053"/>
                    <a:pt x="1610" y="1053"/>
                    <a:pt x="1614" y="1059"/>
                  </a:cubicBezTo>
                  <a:cubicBezTo>
                    <a:pt x="1622" y="1069"/>
                    <a:pt x="1619" y="1084"/>
                    <a:pt x="1620" y="1096"/>
                  </a:cubicBezTo>
                  <a:cubicBezTo>
                    <a:pt x="1620" y="1105"/>
                    <a:pt x="1613" y="1116"/>
                    <a:pt x="1606" y="1119"/>
                  </a:cubicBezTo>
                  <a:cubicBezTo>
                    <a:pt x="1602" y="1121"/>
                    <a:pt x="1594" y="1123"/>
                    <a:pt x="1590" y="1126"/>
                  </a:cubicBezTo>
                  <a:cubicBezTo>
                    <a:pt x="1587" y="1131"/>
                    <a:pt x="1583" y="1136"/>
                    <a:pt x="1579" y="1140"/>
                  </a:cubicBezTo>
                  <a:cubicBezTo>
                    <a:pt x="1575" y="1144"/>
                    <a:pt x="1571" y="1146"/>
                    <a:pt x="1573" y="1151"/>
                  </a:cubicBezTo>
                  <a:cubicBezTo>
                    <a:pt x="1575" y="1155"/>
                    <a:pt x="1580" y="1163"/>
                    <a:pt x="1580" y="1167"/>
                  </a:cubicBezTo>
                  <a:cubicBezTo>
                    <a:pt x="1579" y="1171"/>
                    <a:pt x="1580" y="1182"/>
                    <a:pt x="1577" y="1186"/>
                  </a:cubicBezTo>
                  <a:cubicBezTo>
                    <a:pt x="1575" y="1189"/>
                    <a:pt x="1566" y="1191"/>
                    <a:pt x="1562" y="1193"/>
                  </a:cubicBezTo>
                  <a:cubicBezTo>
                    <a:pt x="1557" y="1196"/>
                    <a:pt x="1558" y="1198"/>
                    <a:pt x="1557" y="1205"/>
                  </a:cubicBezTo>
                  <a:cubicBezTo>
                    <a:pt x="1557" y="1209"/>
                    <a:pt x="1558" y="1218"/>
                    <a:pt x="1555" y="1221"/>
                  </a:cubicBezTo>
                  <a:cubicBezTo>
                    <a:pt x="1549" y="1231"/>
                    <a:pt x="1543" y="1242"/>
                    <a:pt x="1535" y="1250"/>
                  </a:cubicBezTo>
                  <a:cubicBezTo>
                    <a:pt x="1531" y="1254"/>
                    <a:pt x="1526" y="1258"/>
                    <a:pt x="1522" y="1262"/>
                  </a:cubicBezTo>
                  <a:cubicBezTo>
                    <a:pt x="1519" y="1264"/>
                    <a:pt x="1514" y="1270"/>
                    <a:pt x="1511" y="1271"/>
                  </a:cubicBezTo>
                  <a:cubicBezTo>
                    <a:pt x="1499" y="1273"/>
                    <a:pt x="1488" y="1276"/>
                    <a:pt x="1476" y="1278"/>
                  </a:cubicBezTo>
                  <a:cubicBezTo>
                    <a:pt x="1471" y="1279"/>
                    <a:pt x="1465" y="1280"/>
                    <a:pt x="1460" y="1282"/>
                  </a:cubicBezTo>
                  <a:cubicBezTo>
                    <a:pt x="1457" y="1282"/>
                    <a:pt x="1452" y="1275"/>
                    <a:pt x="1450" y="1274"/>
                  </a:cubicBezTo>
                  <a:cubicBezTo>
                    <a:pt x="1444" y="1268"/>
                    <a:pt x="1444" y="1268"/>
                    <a:pt x="1445" y="1259"/>
                  </a:cubicBezTo>
                  <a:cubicBezTo>
                    <a:pt x="1445" y="1255"/>
                    <a:pt x="1441" y="1249"/>
                    <a:pt x="1440" y="1246"/>
                  </a:cubicBezTo>
                  <a:cubicBezTo>
                    <a:pt x="1437" y="1239"/>
                    <a:pt x="1434" y="1232"/>
                    <a:pt x="1432" y="1225"/>
                  </a:cubicBezTo>
                  <a:cubicBezTo>
                    <a:pt x="1430" y="1221"/>
                    <a:pt x="1425" y="1218"/>
                    <a:pt x="1422" y="1215"/>
                  </a:cubicBezTo>
                  <a:cubicBezTo>
                    <a:pt x="1420" y="1213"/>
                    <a:pt x="1420" y="1204"/>
                    <a:pt x="1420" y="1201"/>
                  </a:cubicBezTo>
                  <a:cubicBezTo>
                    <a:pt x="1418" y="1193"/>
                    <a:pt x="1417" y="1185"/>
                    <a:pt x="1416" y="1178"/>
                  </a:cubicBezTo>
                  <a:cubicBezTo>
                    <a:pt x="1415" y="1167"/>
                    <a:pt x="1409" y="1159"/>
                    <a:pt x="1405" y="1150"/>
                  </a:cubicBezTo>
                  <a:cubicBezTo>
                    <a:pt x="1402" y="1143"/>
                    <a:pt x="1399" y="1137"/>
                    <a:pt x="1396" y="1131"/>
                  </a:cubicBezTo>
                  <a:cubicBezTo>
                    <a:pt x="1394" y="1129"/>
                    <a:pt x="1396" y="1124"/>
                    <a:pt x="1397" y="1121"/>
                  </a:cubicBezTo>
                  <a:cubicBezTo>
                    <a:pt x="1399" y="1107"/>
                    <a:pt x="1399" y="1095"/>
                    <a:pt x="1405" y="1083"/>
                  </a:cubicBezTo>
                  <a:cubicBezTo>
                    <a:pt x="1412" y="1072"/>
                    <a:pt x="1408" y="1063"/>
                    <a:pt x="1405" y="1052"/>
                  </a:cubicBezTo>
                  <a:cubicBezTo>
                    <a:pt x="1402" y="1039"/>
                    <a:pt x="1399" y="1027"/>
                    <a:pt x="1396" y="1015"/>
                  </a:cubicBezTo>
                  <a:cubicBezTo>
                    <a:pt x="1395" y="1011"/>
                    <a:pt x="1390" y="1006"/>
                    <a:pt x="1388" y="1003"/>
                  </a:cubicBezTo>
                  <a:cubicBezTo>
                    <a:pt x="1384" y="998"/>
                    <a:pt x="1380" y="992"/>
                    <a:pt x="1376" y="986"/>
                  </a:cubicBezTo>
                  <a:cubicBezTo>
                    <a:pt x="1373" y="983"/>
                    <a:pt x="1375" y="979"/>
                    <a:pt x="1375" y="976"/>
                  </a:cubicBezTo>
                  <a:cubicBezTo>
                    <a:pt x="1376" y="968"/>
                    <a:pt x="1377" y="960"/>
                    <a:pt x="1378" y="952"/>
                  </a:cubicBezTo>
                  <a:cubicBezTo>
                    <a:pt x="1379" y="946"/>
                    <a:pt x="1379" y="945"/>
                    <a:pt x="1375" y="940"/>
                  </a:cubicBezTo>
                  <a:cubicBezTo>
                    <a:pt x="1371" y="934"/>
                    <a:pt x="1371" y="933"/>
                    <a:pt x="1364" y="934"/>
                  </a:cubicBezTo>
                  <a:cubicBezTo>
                    <a:pt x="1360" y="934"/>
                    <a:pt x="1352" y="937"/>
                    <a:pt x="1350" y="933"/>
                  </a:cubicBezTo>
                  <a:cubicBezTo>
                    <a:pt x="1345" y="928"/>
                    <a:pt x="1341" y="923"/>
                    <a:pt x="1337" y="918"/>
                  </a:cubicBezTo>
                  <a:cubicBezTo>
                    <a:pt x="1336" y="916"/>
                    <a:pt x="1311" y="920"/>
                    <a:pt x="1308" y="921"/>
                  </a:cubicBezTo>
                  <a:cubicBezTo>
                    <a:pt x="1302" y="924"/>
                    <a:pt x="1296" y="927"/>
                    <a:pt x="1290" y="930"/>
                  </a:cubicBezTo>
                  <a:cubicBezTo>
                    <a:pt x="1286" y="933"/>
                    <a:pt x="1284" y="932"/>
                    <a:pt x="1279" y="930"/>
                  </a:cubicBezTo>
                  <a:cubicBezTo>
                    <a:pt x="1273" y="929"/>
                    <a:pt x="1270" y="927"/>
                    <a:pt x="1265" y="929"/>
                  </a:cubicBezTo>
                  <a:cubicBezTo>
                    <a:pt x="1259" y="931"/>
                    <a:pt x="1252" y="934"/>
                    <a:pt x="1246" y="936"/>
                  </a:cubicBezTo>
                  <a:cubicBezTo>
                    <a:pt x="1243" y="937"/>
                    <a:pt x="1239" y="933"/>
                    <a:pt x="1237" y="931"/>
                  </a:cubicBezTo>
                  <a:cubicBezTo>
                    <a:pt x="1231" y="926"/>
                    <a:pt x="1224" y="922"/>
                    <a:pt x="1218" y="918"/>
                  </a:cubicBezTo>
                  <a:cubicBezTo>
                    <a:pt x="1211" y="912"/>
                    <a:pt x="1207" y="909"/>
                    <a:pt x="1202" y="901"/>
                  </a:cubicBezTo>
                  <a:cubicBezTo>
                    <a:pt x="1194" y="887"/>
                    <a:pt x="1186" y="874"/>
                    <a:pt x="1178" y="860"/>
                  </a:cubicBezTo>
                  <a:cubicBezTo>
                    <a:pt x="1176" y="856"/>
                    <a:pt x="1173" y="851"/>
                    <a:pt x="1171" y="847"/>
                  </a:cubicBezTo>
                  <a:cubicBezTo>
                    <a:pt x="1170" y="845"/>
                    <a:pt x="1174" y="837"/>
                    <a:pt x="1175" y="835"/>
                  </a:cubicBezTo>
                  <a:cubicBezTo>
                    <a:pt x="1176" y="832"/>
                    <a:pt x="1180" y="825"/>
                    <a:pt x="1179" y="821"/>
                  </a:cubicBezTo>
                  <a:cubicBezTo>
                    <a:pt x="1178" y="815"/>
                    <a:pt x="1176" y="808"/>
                    <a:pt x="1175" y="802"/>
                  </a:cubicBezTo>
                  <a:cubicBezTo>
                    <a:pt x="1174" y="797"/>
                    <a:pt x="1171" y="789"/>
                    <a:pt x="1171" y="785"/>
                  </a:cubicBezTo>
                  <a:cubicBezTo>
                    <a:pt x="1171" y="782"/>
                    <a:pt x="1175" y="778"/>
                    <a:pt x="1176" y="776"/>
                  </a:cubicBezTo>
                  <a:cubicBezTo>
                    <a:pt x="1184" y="762"/>
                    <a:pt x="1191" y="749"/>
                    <a:pt x="1199" y="735"/>
                  </a:cubicBezTo>
                  <a:cubicBezTo>
                    <a:pt x="1204" y="725"/>
                    <a:pt x="1210" y="723"/>
                    <a:pt x="1219" y="717"/>
                  </a:cubicBezTo>
                  <a:cubicBezTo>
                    <a:pt x="1224" y="714"/>
                    <a:pt x="1226" y="714"/>
                    <a:pt x="1227" y="708"/>
                  </a:cubicBezTo>
                  <a:cubicBezTo>
                    <a:pt x="1228" y="701"/>
                    <a:pt x="1229" y="694"/>
                    <a:pt x="1230" y="686"/>
                  </a:cubicBezTo>
                  <a:cubicBezTo>
                    <a:pt x="1232" y="678"/>
                    <a:pt x="1249" y="676"/>
                    <a:pt x="1252" y="668"/>
                  </a:cubicBezTo>
                  <a:cubicBezTo>
                    <a:pt x="1254" y="662"/>
                    <a:pt x="1255" y="654"/>
                    <a:pt x="1261" y="653"/>
                  </a:cubicBezTo>
                  <a:cubicBezTo>
                    <a:pt x="1263" y="652"/>
                    <a:pt x="1267" y="660"/>
                    <a:pt x="1271" y="659"/>
                  </a:cubicBezTo>
                  <a:cubicBezTo>
                    <a:pt x="1274" y="659"/>
                    <a:pt x="1278" y="656"/>
                    <a:pt x="1280" y="657"/>
                  </a:cubicBezTo>
                  <a:cubicBezTo>
                    <a:pt x="1281" y="658"/>
                    <a:pt x="1286" y="661"/>
                    <a:pt x="1287" y="661"/>
                  </a:cubicBezTo>
                  <a:cubicBezTo>
                    <a:pt x="1291" y="658"/>
                    <a:pt x="1296" y="655"/>
                    <a:pt x="1301" y="652"/>
                  </a:cubicBezTo>
                  <a:cubicBezTo>
                    <a:pt x="1309" y="648"/>
                    <a:pt x="1320" y="645"/>
                    <a:pt x="1330" y="643"/>
                  </a:cubicBezTo>
                  <a:cubicBezTo>
                    <a:pt x="1332" y="643"/>
                    <a:pt x="1336" y="642"/>
                    <a:pt x="1339" y="642"/>
                  </a:cubicBezTo>
                  <a:cubicBezTo>
                    <a:pt x="1341" y="643"/>
                    <a:pt x="1344" y="645"/>
                    <a:pt x="1346" y="645"/>
                  </a:cubicBezTo>
                  <a:cubicBezTo>
                    <a:pt x="1348" y="645"/>
                    <a:pt x="1351" y="642"/>
                    <a:pt x="1353" y="642"/>
                  </a:cubicBezTo>
                  <a:cubicBezTo>
                    <a:pt x="1355" y="641"/>
                    <a:pt x="1357" y="642"/>
                    <a:pt x="1359" y="642"/>
                  </a:cubicBezTo>
                  <a:cubicBezTo>
                    <a:pt x="1366" y="642"/>
                    <a:pt x="1370" y="643"/>
                    <a:pt x="1376" y="640"/>
                  </a:cubicBezTo>
                  <a:cubicBezTo>
                    <a:pt x="1380" y="637"/>
                    <a:pt x="1384" y="641"/>
                    <a:pt x="1389" y="643"/>
                  </a:cubicBezTo>
                  <a:cubicBezTo>
                    <a:pt x="1386" y="650"/>
                    <a:pt x="1385" y="651"/>
                    <a:pt x="1389" y="658"/>
                  </a:cubicBezTo>
                  <a:cubicBezTo>
                    <a:pt x="1391" y="661"/>
                    <a:pt x="1384" y="666"/>
                    <a:pt x="1381" y="669"/>
                  </a:cubicBezTo>
                  <a:cubicBezTo>
                    <a:pt x="1385" y="672"/>
                    <a:pt x="1390" y="678"/>
                    <a:pt x="1394" y="679"/>
                  </a:cubicBezTo>
                  <a:cubicBezTo>
                    <a:pt x="1402" y="682"/>
                    <a:pt x="1410" y="684"/>
                    <a:pt x="1418" y="686"/>
                  </a:cubicBezTo>
                  <a:cubicBezTo>
                    <a:pt x="1425" y="687"/>
                    <a:pt x="1423" y="694"/>
                    <a:pt x="1429" y="697"/>
                  </a:cubicBezTo>
                  <a:cubicBezTo>
                    <a:pt x="1434" y="699"/>
                    <a:pt x="1439" y="698"/>
                    <a:pt x="1444" y="702"/>
                  </a:cubicBezTo>
                  <a:cubicBezTo>
                    <a:pt x="1451" y="707"/>
                    <a:pt x="1455" y="708"/>
                    <a:pt x="1460" y="699"/>
                  </a:cubicBezTo>
                  <a:cubicBezTo>
                    <a:pt x="1461" y="697"/>
                    <a:pt x="1457" y="694"/>
                    <a:pt x="1458" y="692"/>
                  </a:cubicBezTo>
                  <a:cubicBezTo>
                    <a:pt x="1459" y="690"/>
                    <a:pt x="1461" y="685"/>
                    <a:pt x="1463" y="685"/>
                  </a:cubicBezTo>
                  <a:cubicBezTo>
                    <a:pt x="1470" y="683"/>
                    <a:pt x="1474" y="681"/>
                    <a:pt x="1482" y="684"/>
                  </a:cubicBezTo>
                  <a:cubicBezTo>
                    <a:pt x="1484" y="684"/>
                    <a:pt x="1482" y="688"/>
                    <a:pt x="1484" y="688"/>
                  </a:cubicBezTo>
                  <a:cubicBezTo>
                    <a:pt x="1488" y="689"/>
                    <a:pt x="1492" y="690"/>
                    <a:pt x="1495" y="690"/>
                  </a:cubicBezTo>
                  <a:cubicBezTo>
                    <a:pt x="1498" y="691"/>
                    <a:pt x="1498" y="692"/>
                    <a:pt x="1500" y="695"/>
                  </a:cubicBezTo>
                  <a:cubicBezTo>
                    <a:pt x="1501" y="697"/>
                    <a:pt x="1503" y="693"/>
                    <a:pt x="1505" y="694"/>
                  </a:cubicBezTo>
                  <a:cubicBezTo>
                    <a:pt x="1510" y="696"/>
                    <a:pt x="1516" y="697"/>
                    <a:pt x="1522" y="699"/>
                  </a:cubicBezTo>
                  <a:cubicBezTo>
                    <a:pt x="1528" y="701"/>
                    <a:pt x="1529" y="701"/>
                    <a:pt x="1535" y="698"/>
                  </a:cubicBezTo>
                  <a:cubicBezTo>
                    <a:pt x="1542" y="695"/>
                    <a:pt x="1543" y="694"/>
                    <a:pt x="1549" y="697"/>
                  </a:cubicBezTo>
                  <a:cubicBezTo>
                    <a:pt x="1557" y="701"/>
                    <a:pt x="1569" y="699"/>
                    <a:pt x="1573" y="689"/>
                  </a:cubicBezTo>
                  <a:cubicBezTo>
                    <a:pt x="1575" y="683"/>
                    <a:pt x="1586" y="664"/>
                    <a:pt x="1582" y="658"/>
                  </a:cubicBezTo>
                  <a:cubicBezTo>
                    <a:pt x="1579" y="654"/>
                    <a:pt x="1585" y="645"/>
                    <a:pt x="1584" y="643"/>
                  </a:cubicBezTo>
                  <a:cubicBezTo>
                    <a:pt x="1582" y="642"/>
                    <a:pt x="1580" y="644"/>
                    <a:pt x="1579" y="645"/>
                  </a:cubicBezTo>
                  <a:cubicBezTo>
                    <a:pt x="1577" y="647"/>
                    <a:pt x="1575" y="643"/>
                    <a:pt x="1573" y="644"/>
                  </a:cubicBezTo>
                  <a:cubicBezTo>
                    <a:pt x="1571" y="644"/>
                    <a:pt x="1569" y="649"/>
                    <a:pt x="1567" y="650"/>
                  </a:cubicBezTo>
                  <a:cubicBezTo>
                    <a:pt x="1565" y="651"/>
                    <a:pt x="1561" y="650"/>
                    <a:pt x="1559" y="650"/>
                  </a:cubicBezTo>
                  <a:cubicBezTo>
                    <a:pt x="1554" y="650"/>
                    <a:pt x="1552" y="645"/>
                    <a:pt x="1547" y="644"/>
                  </a:cubicBezTo>
                  <a:cubicBezTo>
                    <a:pt x="1544" y="644"/>
                    <a:pt x="1541" y="642"/>
                    <a:pt x="1540" y="645"/>
                  </a:cubicBezTo>
                  <a:cubicBezTo>
                    <a:pt x="1539" y="649"/>
                    <a:pt x="1539" y="649"/>
                    <a:pt x="1535" y="650"/>
                  </a:cubicBezTo>
                  <a:cubicBezTo>
                    <a:pt x="1531" y="651"/>
                    <a:pt x="1525" y="645"/>
                    <a:pt x="1522" y="643"/>
                  </a:cubicBezTo>
                  <a:cubicBezTo>
                    <a:pt x="1516" y="640"/>
                    <a:pt x="1506" y="624"/>
                    <a:pt x="1512" y="617"/>
                  </a:cubicBezTo>
                  <a:cubicBezTo>
                    <a:pt x="1510" y="617"/>
                    <a:pt x="1508" y="617"/>
                    <a:pt x="1506" y="617"/>
                  </a:cubicBezTo>
                  <a:cubicBezTo>
                    <a:pt x="1505" y="610"/>
                    <a:pt x="1514" y="609"/>
                    <a:pt x="1518" y="609"/>
                  </a:cubicBezTo>
                  <a:cubicBezTo>
                    <a:pt x="1525" y="608"/>
                    <a:pt x="1529" y="608"/>
                    <a:pt x="1535" y="605"/>
                  </a:cubicBezTo>
                  <a:cubicBezTo>
                    <a:pt x="1533" y="604"/>
                    <a:pt x="1531" y="603"/>
                    <a:pt x="1529" y="602"/>
                  </a:cubicBezTo>
                  <a:cubicBezTo>
                    <a:pt x="1530" y="598"/>
                    <a:pt x="1537" y="600"/>
                    <a:pt x="1541" y="600"/>
                  </a:cubicBezTo>
                  <a:cubicBezTo>
                    <a:pt x="1547" y="601"/>
                    <a:pt x="1547" y="599"/>
                    <a:pt x="1552" y="596"/>
                  </a:cubicBezTo>
                  <a:cubicBezTo>
                    <a:pt x="1555" y="594"/>
                    <a:pt x="1559" y="591"/>
                    <a:pt x="1563" y="591"/>
                  </a:cubicBezTo>
                  <a:cubicBezTo>
                    <a:pt x="1568" y="592"/>
                    <a:pt x="1572" y="593"/>
                    <a:pt x="1577" y="591"/>
                  </a:cubicBezTo>
                  <a:cubicBezTo>
                    <a:pt x="1576" y="593"/>
                    <a:pt x="1578" y="595"/>
                    <a:pt x="1580" y="596"/>
                  </a:cubicBezTo>
                  <a:cubicBezTo>
                    <a:pt x="1583" y="597"/>
                    <a:pt x="1582" y="593"/>
                    <a:pt x="1585" y="598"/>
                  </a:cubicBezTo>
                  <a:cubicBezTo>
                    <a:pt x="1586" y="599"/>
                    <a:pt x="1595" y="601"/>
                    <a:pt x="1598" y="602"/>
                  </a:cubicBezTo>
                  <a:cubicBezTo>
                    <a:pt x="1603" y="604"/>
                    <a:pt x="1606" y="601"/>
                    <a:pt x="1611" y="601"/>
                  </a:cubicBezTo>
                  <a:cubicBezTo>
                    <a:pt x="1617" y="602"/>
                    <a:pt x="1621" y="600"/>
                    <a:pt x="1625" y="597"/>
                  </a:cubicBezTo>
                  <a:cubicBezTo>
                    <a:pt x="1629" y="595"/>
                    <a:pt x="1627" y="588"/>
                    <a:pt x="1625" y="585"/>
                  </a:cubicBezTo>
                  <a:cubicBezTo>
                    <a:pt x="1621" y="581"/>
                    <a:pt x="1617" y="580"/>
                    <a:pt x="1613" y="576"/>
                  </a:cubicBezTo>
                  <a:cubicBezTo>
                    <a:pt x="1609" y="573"/>
                    <a:pt x="1606" y="568"/>
                    <a:pt x="1600" y="567"/>
                  </a:cubicBezTo>
                  <a:cubicBezTo>
                    <a:pt x="1600" y="567"/>
                    <a:pt x="1595" y="564"/>
                    <a:pt x="1595" y="564"/>
                  </a:cubicBezTo>
                  <a:cubicBezTo>
                    <a:pt x="1592" y="562"/>
                    <a:pt x="1590" y="560"/>
                    <a:pt x="1588" y="559"/>
                  </a:cubicBezTo>
                  <a:cubicBezTo>
                    <a:pt x="1589" y="558"/>
                    <a:pt x="1590" y="556"/>
                    <a:pt x="1590" y="556"/>
                  </a:cubicBezTo>
                  <a:cubicBezTo>
                    <a:pt x="1592" y="557"/>
                    <a:pt x="1594" y="557"/>
                    <a:pt x="1596" y="558"/>
                  </a:cubicBezTo>
                  <a:cubicBezTo>
                    <a:pt x="1594" y="551"/>
                    <a:pt x="1598" y="549"/>
                    <a:pt x="1603" y="549"/>
                  </a:cubicBezTo>
                  <a:cubicBezTo>
                    <a:pt x="1601" y="547"/>
                    <a:pt x="1598" y="546"/>
                    <a:pt x="1597" y="543"/>
                  </a:cubicBezTo>
                  <a:cubicBezTo>
                    <a:pt x="1599" y="543"/>
                    <a:pt x="1601" y="543"/>
                    <a:pt x="1603" y="543"/>
                  </a:cubicBezTo>
                  <a:cubicBezTo>
                    <a:pt x="1601" y="538"/>
                    <a:pt x="1607" y="542"/>
                    <a:pt x="1608" y="539"/>
                  </a:cubicBezTo>
                  <a:cubicBezTo>
                    <a:pt x="1609" y="535"/>
                    <a:pt x="1604" y="537"/>
                    <a:pt x="1603" y="537"/>
                  </a:cubicBezTo>
                  <a:cubicBezTo>
                    <a:pt x="1598" y="538"/>
                    <a:pt x="1592" y="538"/>
                    <a:pt x="1589" y="543"/>
                  </a:cubicBezTo>
                  <a:cubicBezTo>
                    <a:pt x="1589" y="542"/>
                    <a:pt x="1589" y="542"/>
                    <a:pt x="1589" y="541"/>
                  </a:cubicBezTo>
                  <a:cubicBezTo>
                    <a:pt x="1583" y="542"/>
                    <a:pt x="1581" y="543"/>
                    <a:pt x="1577" y="547"/>
                  </a:cubicBezTo>
                  <a:cubicBezTo>
                    <a:pt x="1577" y="547"/>
                    <a:pt x="1577" y="546"/>
                    <a:pt x="1578" y="545"/>
                  </a:cubicBezTo>
                  <a:cubicBezTo>
                    <a:pt x="1572" y="545"/>
                    <a:pt x="1575" y="552"/>
                    <a:pt x="1577" y="555"/>
                  </a:cubicBezTo>
                  <a:cubicBezTo>
                    <a:pt x="1580" y="558"/>
                    <a:pt x="1584" y="556"/>
                    <a:pt x="1589" y="556"/>
                  </a:cubicBezTo>
                  <a:cubicBezTo>
                    <a:pt x="1586" y="562"/>
                    <a:pt x="1582" y="558"/>
                    <a:pt x="1578" y="560"/>
                  </a:cubicBezTo>
                  <a:cubicBezTo>
                    <a:pt x="1574" y="562"/>
                    <a:pt x="1567" y="569"/>
                    <a:pt x="1563" y="565"/>
                  </a:cubicBezTo>
                  <a:cubicBezTo>
                    <a:pt x="1565" y="558"/>
                    <a:pt x="1562" y="559"/>
                    <a:pt x="1556" y="556"/>
                  </a:cubicBezTo>
                  <a:cubicBezTo>
                    <a:pt x="1559" y="555"/>
                    <a:pt x="1570" y="551"/>
                    <a:pt x="1563" y="548"/>
                  </a:cubicBezTo>
                  <a:cubicBezTo>
                    <a:pt x="1560" y="547"/>
                    <a:pt x="1557" y="548"/>
                    <a:pt x="1555" y="548"/>
                  </a:cubicBezTo>
                  <a:cubicBezTo>
                    <a:pt x="1553" y="548"/>
                    <a:pt x="1551" y="545"/>
                    <a:pt x="1549" y="544"/>
                  </a:cubicBezTo>
                  <a:cubicBezTo>
                    <a:pt x="1552" y="544"/>
                    <a:pt x="1556" y="546"/>
                    <a:pt x="1558" y="543"/>
                  </a:cubicBezTo>
                  <a:cubicBezTo>
                    <a:pt x="1555" y="544"/>
                    <a:pt x="1546" y="540"/>
                    <a:pt x="1544" y="543"/>
                  </a:cubicBezTo>
                  <a:cubicBezTo>
                    <a:pt x="1542" y="545"/>
                    <a:pt x="1535" y="550"/>
                    <a:pt x="1535" y="554"/>
                  </a:cubicBezTo>
                  <a:cubicBezTo>
                    <a:pt x="1534" y="556"/>
                    <a:pt x="1534" y="560"/>
                    <a:pt x="1533" y="562"/>
                  </a:cubicBezTo>
                  <a:cubicBezTo>
                    <a:pt x="1532" y="563"/>
                    <a:pt x="1528" y="563"/>
                    <a:pt x="1528" y="565"/>
                  </a:cubicBezTo>
                  <a:cubicBezTo>
                    <a:pt x="1526" y="571"/>
                    <a:pt x="1527" y="576"/>
                    <a:pt x="1522" y="579"/>
                  </a:cubicBezTo>
                  <a:cubicBezTo>
                    <a:pt x="1517" y="582"/>
                    <a:pt x="1518" y="588"/>
                    <a:pt x="1520" y="593"/>
                  </a:cubicBezTo>
                  <a:cubicBezTo>
                    <a:pt x="1522" y="595"/>
                    <a:pt x="1530" y="599"/>
                    <a:pt x="1529" y="600"/>
                  </a:cubicBezTo>
                  <a:cubicBezTo>
                    <a:pt x="1528" y="604"/>
                    <a:pt x="1521" y="599"/>
                    <a:pt x="1518" y="602"/>
                  </a:cubicBezTo>
                  <a:cubicBezTo>
                    <a:pt x="1514" y="605"/>
                    <a:pt x="1510" y="609"/>
                    <a:pt x="1507" y="613"/>
                  </a:cubicBezTo>
                  <a:cubicBezTo>
                    <a:pt x="1506" y="608"/>
                    <a:pt x="1508" y="608"/>
                    <a:pt x="1511" y="606"/>
                  </a:cubicBezTo>
                  <a:cubicBezTo>
                    <a:pt x="1509" y="605"/>
                    <a:pt x="1507" y="605"/>
                    <a:pt x="1504" y="604"/>
                  </a:cubicBezTo>
                  <a:cubicBezTo>
                    <a:pt x="1500" y="602"/>
                    <a:pt x="1498" y="603"/>
                    <a:pt x="1494" y="602"/>
                  </a:cubicBezTo>
                  <a:cubicBezTo>
                    <a:pt x="1492" y="602"/>
                    <a:pt x="1490" y="603"/>
                    <a:pt x="1488" y="604"/>
                  </a:cubicBezTo>
                  <a:cubicBezTo>
                    <a:pt x="1487" y="605"/>
                    <a:pt x="1489" y="608"/>
                    <a:pt x="1488" y="608"/>
                  </a:cubicBezTo>
                  <a:cubicBezTo>
                    <a:pt x="1485" y="611"/>
                    <a:pt x="1483" y="609"/>
                    <a:pt x="1480" y="607"/>
                  </a:cubicBezTo>
                  <a:cubicBezTo>
                    <a:pt x="1477" y="610"/>
                    <a:pt x="1480" y="613"/>
                    <a:pt x="1482" y="616"/>
                  </a:cubicBezTo>
                  <a:cubicBezTo>
                    <a:pt x="1485" y="621"/>
                    <a:pt x="1485" y="620"/>
                    <a:pt x="1481" y="624"/>
                  </a:cubicBezTo>
                  <a:cubicBezTo>
                    <a:pt x="1486" y="627"/>
                    <a:pt x="1491" y="629"/>
                    <a:pt x="1490" y="636"/>
                  </a:cubicBezTo>
                  <a:cubicBezTo>
                    <a:pt x="1487" y="633"/>
                    <a:pt x="1485" y="631"/>
                    <a:pt x="1482" y="634"/>
                  </a:cubicBezTo>
                  <a:cubicBezTo>
                    <a:pt x="1486" y="635"/>
                    <a:pt x="1486" y="638"/>
                    <a:pt x="1484" y="640"/>
                  </a:cubicBezTo>
                  <a:cubicBezTo>
                    <a:pt x="1481" y="642"/>
                    <a:pt x="1482" y="643"/>
                    <a:pt x="1483" y="647"/>
                  </a:cubicBezTo>
                  <a:cubicBezTo>
                    <a:pt x="1480" y="646"/>
                    <a:pt x="1478" y="647"/>
                    <a:pt x="1476" y="643"/>
                  </a:cubicBezTo>
                  <a:cubicBezTo>
                    <a:pt x="1475" y="640"/>
                    <a:pt x="1473" y="641"/>
                    <a:pt x="1471" y="643"/>
                  </a:cubicBezTo>
                  <a:cubicBezTo>
                    <a:pt x="1469" y="635"/>
                    <a:pt x="1467" y="634"/>
                    <a:pt x="1473" y="629"/>
                  </a:cubicBezTo>
                  <a:cubicBezTo>
                    <a:pt x="1467" y="629"/>
                    <a:pt x="1467" y="628"/>
                    <a:pt x="1464" y="622"/>
                  </a:cubicBezTo>
                  <a:cubicBezTo>
                    <a:pt x="1461" y="619"/>
                    <a:pt x="1460" y="614"/>
                    <a:pt x="1457" y="612"/>
                  </a:cubicBezTo>
                  <a:cubicBezTo>
                    <a:pt x="1452" y="608"/>
                    <a:pt x="1454" y="605"/>
                    <a:pt x="1455" y="598"/>
                  </a:cubicBezTo>
                  <a:cubicBezTo>
                    <a:pt x="1455" y="592"/>
                    <a:pt x="1453" y="592"/>
                    <a:pt x="1449" y="588"/>
                  </a:cubicBezTo>
                  <a:cubicBezTo>
                    <a:pt x="1443" y="584"/>
                    <a:pt x="1436" y="577"/>
                    <a:pt x="1428" y="576"/>
                  </a:cubicBezTo>
                  <a:cubicBezTo>
                    <a:pt x="1426" y="576"/>
                    <a:pt x="1422" y="570"/>
                    <a:pt x="1421" y="568"/>
                  </a:cubicBezTo>
                  <a:cubicBezTo>
                    <a:pt x="1420" y="562"/>
                    <a:pt x="1419" y="560"/>
                    <a:pt x="1415" y="557"/>
                  </a:cubicBezTo>
                  <a:cubicBezTo>
                    <a:pt x="1412" y="563"/>
                    <a:pt x="1410" y="560"/>
                    <a:pt x="1409" y="555"/>
                  </a:cubicBezTo>
                  <a:cubicBezTo>
                    <a:pt x="1408" y="551"/>
                    <a:pt x="1409" y="552"/>
                    <a:pt x="1404" y="553"/>
                  </a:cubicBezTo>
                  <a:cubicBezTo>
                    <a:pt x="1400" y="555"/>
                    <a:pt x="1397" y="555"/>
                    <a:pt x="1400" y="561"/>
                  </a:cubicBezTo>
                  <a:cubicBezTo>
                    <a:pt x="1401" y="562"/>
                    <a:pt x="1397" y="567"/>
                    <a:pt x="1401" y="569"/>
                  </a:cubicBezTo>
                  <a:cubicBezTo>
                    <a:pt x="1403" y="572"/>
                    <a:pt x="1408" y="574"/>
                    <a:pt x="1410" y="577"/>
                  </a:cubicBezTo>
                  <a:cubicBezTo>
                    <a:pt x="1412" y="580"/>
                    <a:pt x="1412" y="584"/>
                    <a:pt x="1415" y="587"/>
                  </a:cubicBezTo>
                  <a:cubicBezTo>
                    <a:pt x="1418" y="590"/>
                    <a:pt x="1420" y="592"/>
                    <a:pt x="1424" y="592"/>
                  </a:cubicBezTo>
                  <a:cubicBezTo>
                    <a:pt x="1427" y="592"/>
                    <a:pt x="1432" y="592"/>
                    <a:pt x="1427" y="596"/>
                  </a:cubicBezTo>
                  <a:cubicBezTo>
                    <a:pt x="1431" y="599"/>
                    <a:pt x="1451" y="607"/>
                    <a:pt x="1446" y="614"/>
                  </a:cubicBezTo>
                  <a:cubicBezTo>
                    <a:pt x="1444" y="613"/>
                    <a:pt x="1438" y="605"/>
                    <a:pt x="1436" y="607"/>
                  </a:cubicBezTo>
                  <a:cubicBezTo>
                    <a:pt x="1433" y="609"/>
                    <a:pt x="1433" y="610"/>
                    <a:pt x="1432" y="613"/>
                  </a:cubicBezTo>
                  <a:cubicBezTo>
                    <a:pt x="1432" y="616"/>
                    <a:pt x="1434" y="616"/>
                    <a:pt x="1436" y="617"/>
                  </a:cubicBezTo>
                  <a:cubicBezTo>
                    <a:pt x="1441" y="622"/>
                    <a:pt x="1432" y="623"/>
                    <a:pt x="1432" y="626"/>
                  </a:cubicBezTo>
                  <a:cubicBezTo>
                    <a:pt x="1433" y="630"/>
                    <a:pt x="1425" y="636"/>
                    <a:pt x="1425" y="630"/>
                  </a:cubicBezTo>
                  <a:cubicBezTo>
                    <a:pt x="1421" y="632"/>
                    <a:pt x="1420" y="637"/>
                    <a:pt x="1422" y="641"/>
                  </a:cubicBezTo>
                  <a:cubicBezTo>
                    <a:pt x="1424" y="645"/>
                    <a:pt x="1416" y="646"/>
                    <a:pt x="1415" y="643"/>
                  </a:cubicBezTo>
                  <a:cubicBezTo>
                    <a:pt x="1414" y="637"/>
                    <a:pt x="1395" y="638"/>
                    <a:pt x="1402" y="630"/>
                  </a:cubicBezTo>
                  <a:cubicBezTo>
                    <a:pt x="1403" y="631"/>
                    <a:pt x="1414" y="632"/>
                    <a:pt x="1416" y="631"/>
                  </a:cubicBezTo>
                  <a:cubicBezTo>
                    <a:pt x="1419" y="631"/>
                    <a:pt x="1423" y="631"/>
                    <a:pt x="1426" y="629"/>
                  </a:cubicBezTo>
                  <a:cubicBezTo>
                    <a:pt x="1428" y="628"/>
                    <a:pt x="1426" y="626"/>
                    <a:pt x="1429" y="624"/>
                  </a:cubicBezTo>
                  <a:cubicBezTo>
                    <a:pt x="1430" y="624"/>
                    <a:pt x="1426" y="612"/>
                    <a:pt x="1425" y="612"/>
                  </a:cubicBezTo>
                  <a:cubicBezTo>
                    <a:pt x="1423" y="611"/>
                    <a:pt x="1419" y="611"/>
                    <a:pt x="1420" y="609"/>
                  </a:cubicBezTo>
                  <a:cubicBezTo>
                    <a:pt x="1420" y="606"/>
                    <a:pt x="1417" y="605"/>
                    <a:pt x="1415" y="606"/>
                  </a:cubicBezTo>
                  <a:cubicBezTo>
                    <a:pt x="1415" y="603"/>
                    <a:pt x="1410" y="599"/>
                    <a:pt x="1408" y="599"/>
                  </a:cubicBezTo>
                  <a:cubicBezTo>
                    <a:pt x="1404" y="600"/>
                    <a:pt x="1401" y="596"/>
                    <a:pt x="1398" y="593"/>
                  </a:cubicBezTo>
                  <a:cubicBezTo>
                    <a:pt x="1393" y="588"/>
                    <a:pt x="1386" y="585"/>
                    <a:pt x="1385" y="579"/>
                  </a:cubicBezTo>
                  <a:cubicBezTo>
                    <a:pt x="1383" y="572"/>
                    <a:pt x="1383" y="572"/>
                    <a:pt x="1378" y="569"/>
                  </a:cubicBezTo>
                  <a:cubicBezTo>
                    <a:pt x="1375" y="567"/>
                    <a:pt x="1371" y="566"/>
                    <a:pt x="1369" y="569"/>
                  </a:cubicBezTo>
                  <a:cubicBezTo>
                    <a:pt x="1368" y="570"/>
                    <a:pt x="1353" y="581"/>
                    <a:pt x="1351" y="581"/>
                  </a:cubicBezTo>
                  <a:cubicBezTo>
                    <a:pt x="1346" y="579"/>
                    <a:pt x="1341" y="578"/>
                    <a:pt x="1336" y="576"/>
                  </a:cubicBezTo>
                  <a:cubicBezTo>
                    <a:pt x="1334" y="575"/>
                    <a:pt x="1330" y="580"/>
                    <a:pt x="1328" y="582"/>
                  </a:cubicBezTo>
                  <a:cubicBezTo>
                    <a:pt x="1327" y="583"/>
                    <a:pt x="1330" y="591"/>
                    <a:pt x="1328" y="593"/>
                  </a:cubicBezTo>
                  <a:cubicBezTo>
                    <a:pt x="1326" y="596"/>
                    <a:pt x="1319" y="598"/>
                    <a:pt x="1317" y="599"/>
                  </a:cubicBezTo>
                  <a:cubicBezTo>
                    <a:pt x="1309" y="603"/>
                    <a:pt x="1306" y="610"/>
                    <a:pt x="1301" y="618"/>
                  </a:cubicBezTo>
                  <a:cubicBezTo>
                    <a:pt x="1300" y="620"/>
                    <a:pt x="1306" y="623"/>
                    <a:pt x="1303" y="627"/>
                  </a:cubicBezTo>
                  <a:cubicBezTo>
                    <a:pt x="1301" y="629"/>
                    <a:pt x="1296" y="633"/>
                    <a:pt x="1298" y="636"/>
                  </a:cubicBezTo>
                  <a:cubicBezTo>
                    <a:pt x="1296" y="636"/>
                    <a:pt x="1292" y="637"/>
                    <a:pt x="1291" y="638"/>
                  </a:cubicBezTo>
                  <a:cubicBezTo>
                    <a:pt x="1290" y="640"/>
                    <a:pt x="1288" y="644"/>
                    <a:pt x="1287" y="644"/>
                  </a:cubicBezTo>
                  <a:cubicBezTo>
                    <a:pt x="1281" y="645"/>
                    <a:pt x="1276" y="645"/>
                    <a:pt x="1271" y="644"/>
                  </a:cubicBezTo>
                  <a:cubicBezTo>
                    <a:pt x="1267" y="644"/>
                    <a:pt x="1264" y="650"/>
                    <a:pt x="1261" y="651"/>
                  </a:cubicBezTo>
                  <a:cubicBezTo>
                    <a:pt x="1257" y="652"/>
                    <a:pt x="1251" y="645"/>
                    <a:pt x="1255" y="642"/>
                  </a:cubicBezTo>
                  <a:cubicBezTo>
                    <a:pt x="1252" y="644"/>
                    <a:pt x="1250" y="637"/>
                    <a:pt x="1245" y="640"/>
                  </a:cubicBezTo>
                  <a:cubicBezTo>
                    <a:pt x="1241" y="642"/>
                    <a:pt x="1238" y="639"/>
                    <a:pt x="1234" y="642"/>
                  </a:cubicBezTo>
                  <a:cubicBezTo>
                    <a:pt x="1235" y="639"/>
                    <a:pt x="1236" y="636"/>
                    <a:pt x="1235" y="633"/>
                  </a:cubicBezTo>
                  <a:cubicBezTo>
                    <a:pt x="1235" y="631"/>
                    <a:pt x="1235" y="629"/>
                    <a:pt x="1235" y="628"/>
                  </a:cubicBezTo>
                  <a:cubicBezTo>
                    <a:pt x="1235" y="626"/>
                    <a:pt x="1233" y="628"/>
                    <a:pt x="1232" y="627"/>
                  </a:cubicBezTo>
                  <a:cubicBezTo>
                    <a:pt x="1229" y="623"/>
                    <a:pt x="1232" y="621"/>
                    <a:pt x="1233" y="616"/>
                  </a:cubicBezTo>
                  <a:cubicBezTo>
                    <a:pt x="1234" y="611"/>
                    <a:pt x="1238" y="603"/>
                    <a:pt x="1236" y="599"/>
                  </a:cubicBezTo>
                  <a:cubicBezTo>
                    <a:pt x="1234" y="594"/>
                    <a:pt x="1235" y="589"/>
                    <a:pt x="1236" y="584"/>
                  </a:cubicBezTo>
                  <a:cubicBezTo>
                    <a:pt x="1233" y="587"/>
                    <a:pt x="1231" y="582"/>
                    <a:pt x="1232" y="580"/>
                  </a:cubicBezTo>
                  <a:cubicBezTo>
                    <a:pt x="1233" y="577"/>
                    <a:pt x="1238" y="577"/>
                    <a:pt x="1240" y="577"/>
                  </a:cubicBezTo>
                  <a:cubicBezTo>
                    <a:pt x="1240" y="576"/>
                    <a:pt x="1240" y="576"/>
                    <a:pt x="1239" y="575"/>
                  </a:cubicBezTo>
                  <a:cubicBezTo>
                    <a:pt x="1244" y="571"/>
                    <a:pt x="1246" y="577"/>
                    <a:pt x="1250" y="576"/>
                  </a:cubicBezTo>
                  <a:cubicBezTo>
                    <a:pt x="1256" y="574"/>
                    <a:pt x="1259" y="574"/>
                    <a:pt x="1264" y="576"/>
                  </a:cubicBezTo>
                  <a:cubicBezTo>
                    <a:pt x="1269" y="577"/>
                    <a:pt x="1273" y="575"/>
                    <a:pt x="1277" y="576"/>
                  </a:cubicBezTo>
                  <a:cubicBezTo>
                    <a:pt x="1280" y="577"/>
                    <a:pt x="1285" y="578"/>
                    <a:pt x="1288" y="578"/>
                  </a:cubicBezTo>
                  <a:cubicBezTo>
                    <a:pt x="1296" y="576"/>
                    <a:pt x="1295" y="560"/>
                    <a:pt x="1295" y="554"/>
                  </a:cubicBezTo>
                  <a:cubicBezTo>
                    <a:pt x="1295" y="548"/>
                    <a:pt x="1296" y="546"/>
                    <a:pt x="1290" y="544"/>
                  </a:cubicBezTo>
                  <a:cubicBezTo>
                    <a:pt x="1287" y="543"/>
                    <a:pt x="1286" y="537"/>
                    <a:pt x="1287" y="536"/>
                  </a:cubicBezTo>
                  <a:cubicBezTo>
                    <a:pt x="1284" y="536"/>
                    <a:pt x="1285" y="534"/>
                    <a:pt x="1284" y="534"/>
                  </a:cubicBezTo>
                  <a:cubicBezTo>
                    <a:pt x="1283" y="533"/>
                    <a:pt x="1279" y="533"/>
                    <a:pt x="1279" y="533"/>
                  </a:cubicBezTo>
                  <a:cubicBezTo>
                    <a:pt x="1276" y="531"/>
                    <a:pt x="1275" y="529"/>
                    <a:pt x="1272" y="530"/>
                  </a:cubicBezTo>
                  <a:cubicBezTo>
                    <a:pt x="1270" y="530"/>
                    <a:pt x="1269" y="530"/>
                    <a:pt x="1267" y="527"/>
                  </a:cubicBezTo>
                  <a:cubicBezTo>
                    <a:pt x="1268" y="527"/>
                    <a:pt x="1269" y="527"/>
                    <a:pt x="1270" y="526"/>
                  </a:cubicBezTo>
                  <a:cubicBezTo>
                    <a:pt x="1268" y="525"/>
                    <a:pt x="1267" y="524"/>
                    <a:pt x="1267" y="522"/>
                  </a:cubicBezTo>
                  <a:cubicBezTo>
                    <a:pt x="1270" y="521"/>
                    <a:pt x="1274" y="522"/>
                    <a:pt x="1277" y="520"/>
                  </a:cubicBezTo>
                  <a:cubicBezTo>
                    <a:pt x="1283" y="516"/>
                    <a:pt x="1279" y="523"/>
                    <a:pt x="1283" y="522"/>
                  </a:cubicBezTo>
                  <a:cubicBezTo>
                    <a:pt x="1285" y="522"/>
                    <a:pt x="1292" y="521"/>
                    <a:pt x="1292" y="519"/>
                  </a:cubicBezTo>
                  <a:cubicBezTo>
                    <a:pt x="1291" y="515"/>
                    <a:pt x="1290" y="512"/>
                    <a:pt x="1289" y="509"/>
                  </a:cubicBezTo>
                  <a:cubicBezTo>
                    <a:pt x="1290" y="509"/>
                    <a:pt x="1293" y="509"/>
                    <a:pt x="1294" y="511"/>
                  </a:cubicBezTo>
                  <a:cubicBezTo>
                    <a:pt x="1295" y="513"/>
                    <a:pt x="1294" y="513"/>
                    <a:pt x="1297" y="513"/>
                  </a:cubicBezTo>
                  <a:cubicBezTo>
                    <a:pt x="1301" y="514"/>
                    <a:pt x="1303" y="514"/>
                    <a:pt x="1307" y="512"/>
                  </a:cubicBezTo>
                  <a:cubicBezTo>
                    <a:pt x="1306" y="512"/>
                    <a:pt x="1305" y="511"/>
                    <a:pt x="1304" y="511"/>
                  </a:cubicBezTo>
                  <a:cubicBezTo>
                    <a:pt x="1307" y="508"/>
                    <a:pt x="1311" y="507"/>
                    <a:pt x="1314" y="505"/>
                  </a:cubicBezTo>
                  <a:cubicBezTo>
                    <a:pt x="1319" y="503"/>
                    <a:pt x="1314" y="500"/>
                    <a:pt x="1316" y="496"/>
                  </a:cubicBezTo>
                  <a:cubicBezTo>
                    <a:pt x="1317" y="495"/>
                    <a:pt x="1324" y="493"/>
                    <a:pt x="1326" y="492"/>
                  </a:cubicBezTo>
                  <a:cubicBezTo>
                    <a:pt x="1330" y="490"/>
                    <a:pt x="1332" y="490"/>
                    <a:pt x="1336" y="491"/>
                  </a:cubicBezTo>
                  <a:cubicBezTo>
                    <a:pt x="1335" y="490"/>
                    <a:pt x="1331" y="490"/>
                    <a:pt x="1331" y="488"/>
                  </a:cubicBezTo>
                  <a:cubicBezTo>
                    <a:pt x="1331" y="488"/>
                    <a:pt x="1335" y="487"/>
                    <a:pt x="1335" y="487"/>
                  </a:cubicBezTo>
                  <a:cubicBezTo>
                    <a:pt x="1336" y="486"/>
                    <a:pt x="1335" y="485"/>
                    <a:pt x="1336" y="484"/>
                  </a:cubicBezTo>
                  <a:cubicBezTo>
                    <a:pt x="1338" y="480"/>
                    <a:pt x="1339" y="478"/>
                    <a:pt x="1340" y="474"/>
                  </a:cubicBezTo>
                  <a:cubicBezTo>
                    <a:pt x="1340" y="472"/>
                    <a:pt x="1343" y="473"/>
                    <a:pt x="1345" y="471"/>
                  </a:cubicBezTo>
                  <a:cubicBezTo>
                    <a:pt x="1349" y="466"/>
                    <a:pt x="1353" y="469"/>
                    <a:pt x="1358" y="468"/>
                  </a:cubicBezTo>
                  <a:cubicBezTo>
                    <a:pt x="1359" y="467"/>
                    <a:pt x="1358" y="465"/>
                    <a:pt x="1359" y="465"/>
                  </a:cubicBezTo>
                  <a:cubicBezTo>
                    <a:pt x="1361" y="465"/>
                    <a:pt x="1362" y="464"/>
                    <a:pt x="1363" y="464"/>
                  </a:cubicBezTo>
                  <a:cubicBezTo>
                    <a:pt x="1365" y="464"/>
                    <a:pt x="1368" y="465"/>
                    <a:pt x="1370" y="465"/>
                  </a:cubicBezTo>
                  <a:cubicBezTo>
                    <a:pt x="1369" y="461"/>
                    <a:pt x="1372" y="462"/>
                    <a:pt x="1375" y="462"/>
                  </a:cubicBezTo>
                  <a:cubicBezTo>
                    <a:pt x="1374" y="461"/>
                    <a:pt x="1369" y="457"/>
                    <a:pt x="1371" y="456"/>
                  </a:cubicBezTo>
                  <a:cubicBezTo>
                    <a:pt x="1375" y="453"/>
                    <a:pt x="1372" y="453"/>
                    <a:pt x="1371" y="450"/>
                  </a:cubicBezTo>
                  <a:cubicBezTo>
                    <a:pt x="1370" y="446"/>
                    <a:pt x="1372" y="444"/>
                    <a:pt x="1369" y="442"/>
                  </a:cubicBezTo>
                  <a:cubicBezTo>
                    <a:pt x="1366" y="440"/>
                    <a:pt x="1367" y="438"/>
                    <a:pt x="1367" y="435"/>
                  </a:cubicBezTo>
                  <a:cubicBezTo>
                    <a:pt x="1366" y="429"/>
                    <a:pt x="1368" y="423"/>
                    <a:pt x="1374" y="423"/>
                  </a:cubicBezTo>
                  <a:cubicBezTo>
                    <a:pt x="1378" y="422"/>
                    <a:pt x="1382" y="418"/>
                    <a:pt x="1386" y="415"/>
                  </a:cubicBezTo>
                  <a:cubicBezTo>
                    <a:pt x="1383" y="420"/>
                    <a:pt x="1382" y="429"/>
                    <a:pt x="1388" y="431"/>
                  </a:cubicBezTo>
                  <a:cubicBezTo>
                    <a:pt x="1384" y="437"/>
                    <a:pt x="1377" y="439"/>
                    <a:pt x="1378" y="447"/>
                  </a:cubicBezTo>
                  <a:cubicBezTo>
                    <a:pt x="1379" y="453"/>
                    <a:pt x="1385" y="458"/>
                    <a:pt x="1391" y="456"/>
                  </a:cubicBezTo>
                  <a:cubicBezTo>
                    <a:pt x="1390" y="457"/>
                    <a:pt x="1389" y="459"/>
                    <a:pt x="1388" y="461"/>
                  </a:cubicBezTo>
                  <a:cubicBezTo>
                    <a:pt x="1394" y="464"/>
                    <a:pt x="1398" y="456"/>
                    <a:pt x="1403" y="456"/>
                  </a:cubicBezTo>
                  <a:cubicBezTo>
                    <a:pt x="1405" y="455"/>
                    <a:pt x="1409" y="458"/>
                    <a:pt x="1410" y="460"/>
                  </a:cubicBezTo>
                  <a:cubicBezTo>
                    <a:pt x="1411" y="463"/>
                    <a:pt x="1414" y="464"/>
                    <a:pt x="1417" y="465"/>
                  </a:cubicBezTo>
                  <a:cubicBezTo>
                    <a:pt x="1417" y="465"/>
                    <a:pt x="1417" y="463"/>
                    <a:pt x="1417" y="462"/>
                  </a:cubicBezTo>
                  <a:cubicBezTo>
                    <a:pt x="1416" y="462"/>
                    <a:pt x="1414" y="462"/>
                    <a:pt x="1412" y="462"/>
                  </a:cubicBezTo>
                  <a:cubicBezTo>
                    <a:pt x="1416" y="460"/>
                    <a:pt x="1428" y="460"/>
                    <a:pt x="1430" y="457"/>
                  </a:cubicBezTo>
                  <a:cubicBezTo>
                    <a:pt x="1434" y="451"/>
                    <a:pt x="1445" y="448"/>
                    <a:pt x="1450" y="453"/>
                  </a:cubicBezTo>
                  <a:cubicBezTo>
                    <a:pt x="1449" y="452"/>
                    <a:pt x="1448" y="452"/>
                    <a:pt x="1447" y="451"/>
                  </a:cubicBezTo>
                  <a:cubicBezTo>
                    <a:pt x="1447" y="456"/>
                    <a:pt x="1454" y="457"/>
                    <a:pt x="1456" y="454"/>
                  </a:cubicBezTo>
                  <a:cubicBezTo>
                    <a:pt x="1457" y="453"/>
                    <a:pt x="1458" y="450"/>
                    <a:pt x="1459" y="449"/>
                  </a:cubicBezTo>
                  <a:cubicBezTo>
                    <a:pt x="1459" y="449"/>
                    <a:pt x="1461" y="449"/>
                    <a:pt x="1461" y="448"/>
                  </a:cubicBezTo>
                  <a:cubicBezTo>
                    <a:pt x="1463" y="447"/>
                    <a:pt x="1465" y="446"/>
                    <a:pt x="1467" y="444"/>
                  </a:cubicBezTo>
                  <a:cubicBezTo>
                    <a:pt x="1466" y="446"/>
                    <a:pt x="1465" y="447"/>
                    <a:pt x="1463" y="449"/>
                  </a:cubicBezTo>
                  <a:cubicBezTo>
                    <a:pt x="1472" y="453"/>
                    <a:pt x="1467" y="437"/>
                    <a:pt x="1466" y="433"/>
                  </a:cubicBezTo>
                  <a:cubicBezTo>
                    <a:pt x="1466" y="430"/>
                    <a:pt x="1467" y="427"/>
                    <a:pt x="1469" y="425"/>
                  </a:cubicBezTo>
                  <a:cubicBezTo>
                    <a:pt x="1471" y="423"/>
                    <a:pt x="1469" y="419"/>
                    <a:pt x="1472" y="417"/>
                  </a:cubicBezTo>
                  <a:cubicBezTo>
                    <a:pt x="1480" y="411"/>
                    <a:pt x="1482" y="424"/>
                    <a:pt x="1488" y="424"/>
                  </a:cubicBezTo>
                  <a:cubicBezTo>
                    <a:pt x="1491" y="425"/>
                    <a:pt x="1493" y="420"/>
                    <a:pt x="1493" y="417"/>
                  </a:cubicBezTo>
                  <a:cubicBezTo>
                    <a:pt x="1492" y="415"/>
                    <a:pt x="1494" y="408"/>
                    <a:pt x="1494" y="408"/>
                  </a:cubicBezTo>
                  <a:cubicBezTo>
                    <a:pt x="1493" y="407"/>
                    <a:pt x="1491" y="409"/>
                    <a:pt x="1490" y="409"/>
                  </a:cubicBezTo>
                  <a:cubicBezTo>
                    <a:pt x="1489" y="408"/>
                    <a:pt x="1488" y="406"/>
                    <a:pt x="1487" y="405"/>
                  </a:cubicBezTo>
                  <a:cubicBezTo>
                    <a:pt x="1486" y="404"/>
                    <a:pt x="1485" y="398"/>
                    <a:pt x="1485" y="397"/>
                  </a:cubicBezTo>
                  <a:cubicBezTo>
                    <a:pt x="1491" y="395"/>
                    <a:pt x="1497" y="391"/>
                    <a:pt x="1503" y="392"/>
                  </a:cubicBezTo>
                  <a:cubicBezTo>
                    <a:pt x="1508" y="393"/>
                    <a:pt x="1512" y="393"/>
                    <a:pt x="1517" y="394"/>
                  </a:cubicBezTo>
                  <a:cubicBezTo>
                    <a:pt x="1523" y="395"/>
                    <a:pt x="1518" y="392"/>
                    <a:pt x="1521" y="390"/>
                  </a:cubicBezTo>
                  <a:cubicBezTo>
                    <a:pt x="1524" y="389"/>
                    <a:pt x="1527" y="389"/>
                    <a:pt x="1530" y="388"/>
                  </a:cubicBezTo>
                  <a:cubicBezTo>
                    <a:pt x="1532" y="387"/>
                    <a:pt x="1536" y="388"/>
                    <a:pt x="1538" y="389"/>
                  </a:cubicBezTo>
                  <a:cubicBezTo>
                    <a:pt x="1537" y="384"/>
                    <a:pt x="1529" y="383"/>
                    <a:pt x="1525" y="382"/>
                  </a:cubicBezTo>
                  <a:cubicBezTo>
                    <a:pt x="1526" y="381"/>
                    <a:pt x="1526" y="379"/>
                    <a:pt x="1527" y="378"/>
                  </a:cubicBezTo>
                  <a:cubicBezTo>
                    <a:pt x="1514" y="381"/>
                    <a:pt x="1501" y="384"/>
                    <a:pt x="1489" y="386"/>
                  </a:cubicBezTo>
                  <a:cubicBezTo>
                    <a:pt x="1487" y="386"/>
                    <a:pt x="1482" y="388"/>
                    <a:pt x="1481" y="387"/>
                  </a:cubicBezTo>
                  <a:cubicBezTo>
                    <a:pt x="1479" y="383"/>
                    <a:pt x="1478" y="382"/>
                    <a:pt x="1474" y="380"/>
                  </a:cubicBezTo>
                  <a:cubicBezTo>
                    <a:pt x="1469" y="378"/>
                    <a:pt x="1470" y="379"/>
                    <a:pt x="1470" y="373"/>
                  </a:cubicBezTo>
                  <a:cubicBezTo>
                    <a:pt x="1471" y="369"/>
                    <a:pt x="1471" y="367"/>
                    <a:pt x="1470" y="364"/>
                  </a:cubicBezTo>
                  <a:cubicBezTo>
                    <a:pt x="1470" y="361"/>
                    <a:pt x="1467" y="355"/>
                    <a:pt x="1467" y="352"/>
                  </a:cubicBezTo>
                  <a:cubicBezTo>
                    <a:pt x="1468" y="350"/>
                    <a:pt x="1473" y="346"/>
                    <a:pt x="1475" y="344"/>
                  </a:cubicBezTo>
                  <a:cubicBezTo>
                    <a:pt x="1479" y="339"/>
                    <a:pt x="1484" y="336"/>
                    <a:pt x="1488" y="332"/>
                  </a:cubicBezTo>
                  <a:cubicBezTo>
                    <a:pt x="1490" y="329"/>
                    <a:pt x="1493" y="323"/>
                    <a:pt x="1496" y="322"/>
                  </a:cubicBezTo>
                  <a:cubicBezTo>
                    <a:pt x="1498" y="321"/>
                    <a:pt x="1502" y="323"/>
                    <a:pt x="1501" y="318"/>
                  </a:cubicBezTo>
                  <a:cubicBezTo>
                    <a:pt x="1499" y="312"/>
                    <a:pt x="1494" y="309"/>
                    <a:pt x="1488" y="309"/>
                  </a:cubicBezTo>
                  <a:cubicBezTo>
                    <a:pt x="1479" y="309"/>
                    <a:pt x="1479" y="308"/>
                    <a:pt x="1472" y="315"/>
                  </a:cubicBezTo>
                  <a:cubicBezTo>
                    <a:pt x="1469" y="319"/>
                    <a:pt x="1467" y="323"/>
                    <a:pt x="1470" y="328"/>
                  </a:cubicBezTo>
                  <a:cubicBezTo>
                    <a:pt x="1473" y="333"/>
                    <a:pt x="1449" y="345"/>
                    <a:pt x="1447" y="348"/>
                  </a:cubicBezTo>
                  <a:cubicBezTo>
                    <a:pt x="1441" y="355"/>
                    <a:pt x="1431" y="367"/>
                    <a:pt x="1438" y="378"/>
                  </a:cubicBezTo>
                  <a:cubicBezTo>
                    <a:pt x="1440" y="383"/>
                    <a:pt x="1448" y="382"/>
                    <a:pt x="1451" y="388"/>
                  </a:cubicBezTo>
                  <a:cubicBezTo>
                    <a:pt x="1452" y="392"/>
                    <a:pt x="1446" y="395"/>
                    <a:pt x="1443" y="397"/>
                  </a:cubicBezTo>
                  <a:cubicBezTo>
                    <a:pt x="1438" y="401"/>
                    <a:pt x="1435" y="403"/>
                    <a:pt x="1434" y="410"/>
                  </a:cubicBezTo>
                  <a:cubicBezTo>
                    <a:pt x="1433" y="415"/>
                    <a:pt x="1433" y="423"/>
                    <a:pt x="1431" y="428"/>
                  </a:cubicBezTo>
                  <a:cubicBezTo>
                    <a:pt x="1428" y="435"/>
                    <a:pt x="1423" y="435"/>
                    <a:pt x="1417" y="436"/>
                  </a:cubicBezTo>
                  <a:cubicBezTo>
                    <a:pt x="1415" y="436"/>
                    <a:pt x="1415" y="439"/>
                    <a:pt x="1414" y="441"/>
                  </a:cubicBezTo>
                  <a:cubicBezTo>
                    <a:pt x="1414" y="444"/>
                    <a:pt x="1412" y="443"/>
                    <a:pt x="1409" y="444"/>
                  </a:cubicBezTo>
                  <a:cubicBezTo>
                    <a:pt x="1405" y="444"/>
                    <a:pt x="1405" y="445"/>
                    <a:pt x="1404" y="440"/>
                  </a:cubicBezTo>
                  <a:cubicBezTo>
                    <a:pt x="1404" y="438"/>
                    <a:pt x="1402" y="434"/>
                    <a:pt x="1403" y="432"/>
                  </a:cubicBezTo>
                  <a:cubicBezTo>
                    <a:pt x="1405" y="427"/>
                    <a:pt x="1398" y="422"/>
                    <a:pt x="1396" y="418"/>
                  </a:cubicBezTo>
                  <a:cubicBezTo>
                    <a:pt x="1394" y="416"/>
                    <a:pt x="1395" y="413"/>
                    <a:pt x="1394" y="412"/>
                  </a:cubicBezTo>
                  <a:cubicBezTo>
                    <a:pt x="1393" y="409"/>
                    <a:pt x="1391" y="407"/>
                    <a:pt x="1391" y="404"/>
                  </a:cubicBezTo>
                  <a:cubicBezTo>
                    <a:pt x="1390" y="402"/>
                    <a:pt x="1392" y="398"/>
                    <a:pt x="1390" y="397"/>
                  </a:cubicBezTo>
                  <a:cubicBezTo>
                    <a:pt x="1387" y="396"/>
                    <a:pt x="1387" y="392"/>
                    <a:pt x="1386" y="390"/>
                  </a:cubicBezTo>
                  <a:cubicBezTo>
                    <a:pt x="1384" y="396"/>
                    <a:pt x="1383" y="397"/>
                    <a:pt x="1378" y="401"/>
                  </a:cubicBezTo>
                  <a:cubicBezTo>
                    <a:pt x="1375" y="403"/>
                    <a:pt x="1372" y="407"/>
                    <a:pt x="1368" y="409"/>
                  </a:cubicBezTo>
                  <a:cubicBezTo>
                    <a:pt x="1363" y="413"/>
                    <a:pt x="1348" y="411"/>
                    <a:pt x="1348" y="402"/>
                  </a:cubicBezTo>
                  <a:cubicBezTo>
                    <a:pt x="1348" y="392"/>
                    <a:pt x="1343" y="381"/>
                    <a:pt x="1344" y="371"/>
                  </a:cubicBezTo>
                  <a:cubicBezTo>
                    <a:pt x="1344" y="361"/>
                    <a:pt x="1345" y="361"/>
                    <a:pt x="1352" y="356"/>
                  </a:cubicBezTo>
                  <a:cubicBezTo>
                    <a:pt x="1355" y="353"/>
                    <a:pt x="1359" y="351"/>
                    <a:pt x="1364" y="349"/>
                  </a:cubicBezTo>
                  <a:cubicBezTo>
                    <a:pt x="1369" y="346"/>
                    <a:pt x="1373" y="344"/>
                    <a:pt x="1377" y="340"/>
                  </a:cubicBezTo>
                  <a:cubicBezTo>
                    <a:pt x="1381" y="336"/>
                    <a:pt x="1384" y="332"/>
                    <a:pt x="1388" y="329"/>
                  </a:cubicBezTo>
                  <a:cubicBezTo>
                    <a:pt x="1396" y="321"/>
                    <a:pt x="1400" y="311"/>
                    <a:pt x="1406" y="301"/>
                  </a:cubicBezTo>
                  <a:cubicBezTo>
                    <a:pt x="1412" y="292"/>
                    <a:pt x="1420" y="285"/>
                    <a:pt x="1427" y="276"/>
                  </a:cubicBezTo>
                  <a:cubicBezTo>
                    <a:pt x="1435" y="268"/>
                    <a:pt x="1441" y="259"/>
                    <a:pt x="1451" y="255"/>
                  </a:cubicBezTo>
                  <a:cubicBezTo>
                    <a:pt x="1461" y="250"/>
                    <a:pt x="1472" y="246"/>
                    <a:pt x="1483" y="243"/>
                  </a:cubicBezTo>
                  <a:cubicBezTo>
                    <a:pt x="1487" y="242"/>
                    <a:pt x="1490" y="235"/>
                    <a:pt x="1493" y="233"/>
                  </a:cubicBezTo>
                  <a:cubicBezTo>
                    <a:pt x="1497" y="230"/>
                    <a:pt x="1503" y="230"/>
                    <a:pt x="1507" y="230"/>
                  </a:cubicBezTo>
                  <a:cubicBezTo>
                    <a:pt x="1502" y="236"/>
                    <a:pt x="1499" y="239"/>
                    <a:pt x="1497" y="246"/>
                  </a:cubicBezTo>
                  <a:cubicBezTo>
                    <a:pt x="1502" y="245"/>
                    <a:pt x="1506" y="237"/>
                    <a:pt x="1509" y="233"/>
                  </a:cubicBezTo>
                  <a:cubicBezTo>
                    <a:pt x="1510" y="236"/>
                    <a:pt x="1510" y="238"/>
                    <a:pt x="1511" y="241"/>
                  </a:cubicBezTo>
                  <a:cubicBezTo>
                    <a:pt x="1513" y="238"/>
                    <a:pt x="1515" y="235"/>
                    <a:pt x="1517" y="232"/>
                  </a:cubicBezTo>
                  <a:cubicBezTo>
                    <a:pt x="1518" y="231"/>
                    <a:pt x="1524" y="232"/>
                    <a:pt x="1526" y="232"/>
                  </a:cubicBezTo>
                  <a:cubicBezTo>
                    <a:pt x="1524" y="234"/>
                    <a:pt x="1523" y="237"/>
                    <a:pt x="1521" y="239"/>
                  </a:cubicBezTo>
                  <a:cubicBezTo>
                    <a:pt x="1527" y="243"/>
                    <a:pt x="1524" y="233"/>
                    <a:pt x="1529" y="234"/>
                  </a:cubicBezTo>
                  <a:cubicBezTo>
                    <a:pt x="1534" y="236"/>
                    <a:pt x="1539" y="238"/>
                    <a:pt x="1544" y="240"/>
                  </a:cubicBezTo>
                  <a:cubicBezTo>
                    <a:pt x="1548" y="242"/>
                    <a:pt x="1540" y="246"/>
                    <a:pt x="1538" y="246"/>
                  </a:cubicBezTo>
                  <a:cubicBezTo>
                    <a:pt x="1535" y="247"/>
                    <a:pt x="1530" y="245"/>
                    <a:pt x="1526" y="245"/>
                  </a:cubicBezTo>
                  <a:cubicBezTo>
                    <a:pt x="1528" y="249"/>
                    <a:pt x="1532" y="247"/>
                    <a:pt x="1534" y="251"/>
                  </a:cubicBezTo>
                  <a:cubicBezTo>
                    <a:pt x="1534" y="252"/>
                    <a:pt x="1539" y="251"/>
                    <a:pt x="1541" y="251"/>
                  </a:cubicBezTo>
                  <a:cubicBezTo>
                    <a:pt x="1545" y="251"/>
                    <a:pt x="1549" y="253"/>
                    <a:pt x="1552" y="249"/>
                  </a:cubicBezTo>
                  <a:cubicBezTo>
                    <a:pt x="1553" y="247"/>
                    <a:pt x="1558" y="251"/>
                    <a:pt x="1560" y="252"/>
                  </a:cubicBezTo>
                  <a:cubicBezTo>
                    <a:pt x="1559" y="256"/>
                    <a:pt x="1556" y="254"/>
                    <a:pt x="1553" y="253"/>
                  </a:cubicBezTo>
                  <a:cubicBezTo>
                    <a:pt x="1551" y="261"/>
                    <a:pt x="1566" y="258"/>
                    <a:pt x="1569" y="258"/>
                  </a:cubicBezTo>
                  <a:cubicBezTo>
                    <a:pt x="1577" y="258"/>
                    <a:pt x="1581" y="260"/>
                    <a:pt x="1588" y="265"/>
                  </a:cubicBezTo>
                  <a:cubicBezTo>
                    <a:pt x="1595" y="268"/>
                    <a:pt x="1601" y="272"/>
                    <a:pt x="1608" y="274"/>
                  </a:cubicBezTo>
                  <a:cubicBezTo>
                    <a:pt x="1613" y="276"/>
                    <a:pt x="1620" y="279"/>
                    <a:pt x="1623" y="285"/>
                  </a:cubicBezTo>
                  <a:cubicBezTo>
                    <a:pt x="1625" y="292"/>
                    <a:pt x="1624" y="291"/>
                    <a:pt x="1621" y="297"/>
                  </a:cubicBezTo>
                  <a:cubicBezTo>
                    <a:pt x="1619" y="300"/>
                    <a:pt x="1618" y="302"/>
                    <a:pt x="1615" y="303"/>
                  </a:cubicBezTo>
                  <a:cubicBezTo>
                    <a:pt x="1607" y="306"/>
                    <a:pt x="1604" y="306"/>
                    <a:pt x="1596" y="304"/>
                  </a:cubicBezTo>
                  <a:cubicBezTo>
                    <a:pt x="1582" y="301"/>
                    <a:pt x="1570" y="298"/>
                    <a:pt x="1557" y="291"/>
                  </a:cubicBezTo>
                  <a:cubicBezTo>
                    <a:pt x="1561" y="295"/>
                    <a:pt x="1572" y="302"/>
                    <a:pt x="1572" y="308"/>
                  </a:cubicBezTo>
                  <a:cubicBezTo>
                    <a:pt x="1572" y="314"/>
                    <a:pt x="1571" y="326"/>
                    <a:pt x="1576" y="329"/>
                  </a:cubicBezTo>
                  <a:cubicBezTo>
                    <a:pt x="1582" y="331"/>
                    <a:pt x="1590" y="338"/>
                    <a:pt x="1596" y="336"/>
                  </a:cubicBezTo>
                  <a:cubicBezTo>
                    <a:pt x="1600" y="334"/>
                    <a:pt x="1598" y="329"/>
                    <a:pt x="1594" y="329"/>
                  </a:cubicBezTo>
                  <a:cubicBezTo>
                    <a:pt x="1591" y="329"/>
                    <a:pt x="1589" y="325"/>
                    <a:pt x="1587" y="322"/>
                  </a:cubicBezTo>
                  <a:cubicBezTo>
                    <a:pt x="1592" y="317"/>
                    <a:pt x="1593" y="318"/>
                    <a:pt x="1600" y="321"/>
                  </a:cubicBezTo>
                  <a:cubicBezTo>
                    <a:pt x="1605" y="323"/>
                    <a:pt x="1611" y="325"/>
                    <a:pt x="1616" y="327"/>
                  </a:cubicBezTo>
                  <a:cubicBezTo>
                    <a:pt x="1616" y="325"/>
                    <a:pt x="1612" y="314"/>
                    <a:pt x="1612" y="314"/>
                  </a:cubicBezTo>
                  <a:cubicBezTo>
                    <a:pt x="1616" y="311"/>
                    <a:pt x="1621" y="308"/>
                    <a:pt x="1625" y="305"/>
                  </a:cubicBezTo>
                  <a:cubicBezTo>
                    <a:pt x="1627" y="304"/>
                    <a:pt x="1631" y="300"/>
                    <a:pt x="1634" y="300"/>
                  </a:cubicBezTo>
                  <a:cubicBezTo>
                    <a:pt x="1638" y="302"/>
                    <a:pt x="1643" y="303"/>
                    <a:pt x="1647" y="304"/>
                  </a:cubicBezTo>
                  <a:cubicBezTo>
                    <a:pt x="1648" y="302"/>
                    <a:pt x="1650" y="297"/>
                    <a:pt x="1649" y="295"/>
                  </a:cubicBezTo>
                  <a:cubicBezTo>
                    <a:pt x="1649" y="294"/>
                    <a:pt x="1644" y="287"/>
                    <a:pt x="1644" y="288"/>
                  </a:cubicBezTo>
                  <a:cubicBezTo>
                    <a:pt x="1645" y="284"/>
                    <a:pt x="1646" y="280"/>
                    <a:pt x="1647" y="276"/>
                  </a:cubicBezTo>
                  <a:cubicBezTo>
                    <a:pt x="1647" y="274"/>
                    <a:pt x="1642" y="270"/>
                    <a:pt x="1642" y="269"/>
                  </a:cubicBezTo>
                  <a:cubicBezTo>
                    <a:pt x="1647" y="269"/>
                    <a:pt x="1652" y="270"/>
                    <a:pt x="1658" y="271"/>
                  </a:cubicBezTo>
                  <a:cubicBezTo>
                    <a:pt x="1662" y="271"/>
                    <a:pt x="1664" y="277"/>
                    <a:pt x="1667" y="281"/>
                  </a:cubicBezTo>
                  <a:cubicBezTo>
                    <a:pt x="1664" y="281"/>
                    <a:pt x="1656" y="280"/>
                    <a:pt x="1655" y="283"/>
                  </a:cubicBezTo>
                  <a:cubicBezTo>
                    <a:pt x="1653" y="287"/>
                    <a:pt x="1657" y="289"/>
                    <a:pt x="1659" y="293"/>
                  </a:cubicBezTo>
                  <a:cubicBezTo>
                    <a:pt x="1662" y="296"/>
                    <a:pt x="1666" y="294"/>
                    <a:pt x="1671" y="294"/>
                  </a:cubicBezTo>
                  <a:cubicBezTo>
                    <a:pt x="1676" y="293"/>
                    <a:pt x="1672" y="289"/>
                    <a:pt x="1675" y="285"/>
                  </a:cubicBezTo>
                  <a:cubicBezTo>
                    <a:pt x="1676" y="284"/>
                    <a:pt x="1681" y="283"/>
                    <a:pt x="1682" y="282"/>
                  </a:cubicBezTo>
                  <a:cubicBezTo>
                    <a:pt x="1687" y="280"/>
                    <a:pt x="1692" y="278"/>
                    <a:pt x="1697" y="275"/>
                  </a:cubicBezTo>
                  <a:cubicBezTo>
                    <a:pt x="1704" y="272"/>
                    <a:pt x="1712" y="269"/>
                    <a:pt x="1719" y="265"/>
                  </a:cubicBezTo>
                  <a:cubicBezTo>
                    <a:pt x="1721" y="272"/>
                    <a:pt x="1721" y="272"/>
                    <a:pt x="1728" y="274"/>
                  </a:cubicBezTo>
                  <a:cubicBezTo>
                    <a:pt x="1732" y="275"/>
                    <a:pt x="1734" y="267"/>
                    <a:pt x="1738" y="267"/>
                  </a:cubicBezTo>
                  <a:cubicBezTo>
                    <a:pt x="1743" y="268"/>
                    <a:pt x="1747" y="269"/>
                    <a:pt x="1752" y="266"/>
                  </a:cubicBezTo>
                  <a:cubicBezTo>
                    <a:pt x="1757" y="264"/>
                    <a:pt x="1759" y="264"/>
                    <a:pt x="1765" y="265"/>
                  </a:cubicBezTo>
                  <a:cubicBezTo>
                    <a:pt x="1764" y="267"/>
                    <a:pt x="1763" y="269"/>
                    <a:pt x="1762" y="270"/>
                  </a:cubicBezTo>
                  <a:cubicBezTo>
                    <a:pt x="1769" y="272"/>
                    <a:pt x="1769" y="273"/>
                    <a:pt x="1773" y="266"/>
                  </a:cubicBezTo>
                  <a:cubicBezTo>
                    <a:pt x="1777" y="261"/>
                    <a:pt x="1775" y="260"/>
                    <a:pt x="1771" y="255"/>
                  </a:cubicBezTo>
                  <a:cubicBezTo>
                    <a:pt x="1780" y="251"/>
                    <a:pt x="1794" y="252"/>
                    <a:pt x="1804" y="256"/>
                  </a:cubicBezTo>
                  <a:cubicBezTo>
                    <a:pt x="1810" y="259"/>
                    <a:pt x="1817" y="261"/>
                    <a:pt x="1824" y="264"/>
                  </a:cubicBezTo>
                  <a:cubicBezTo>
                    <a:pt x="1828" y="266"/>
                    <a:pt x="1833" y="271"/>
                    <a:pt x="1837" y="274"/>
                  </a:cubicBezTo>
                  <a:cubicBezTo>
                    <a:pt x="1838" y="272"/>
                    <a:pt x="1840" y="264"/>
                    <a:pt x="1838" y="262"/>
                  </a:cubicBezTo>
                  <a:cubicBezTo>
                    <a:pt x="1833" y="258"/>
                    <a:pt x="1828" y="255"/>
                    <a:pt x="1824" y="251"/>
                  </a:cubicBezTo>
                  <a:cubicBezTo>
                    <a:pt x="1820" y="249"/>
                    <a:pt x="1826" y="242"/>
                    <a:pt x="1827" y="239"/>
                  </a:cubicBezTo>
                  <a:cubicBezTo>
                    <a:pt x="1828" y="236"/>
                    <a:pt x="1821" y="233"/>
                    <a:pt x="1818" y="232"/>
                  </a:cubicBezTo>
                  <a:cubicBezTo>
                    <a:pt x="1823" y="228"/>
                    <a:pt x="1828" y="224"/>
                    <a:pt x="1833" y="220"/>
                  </a:cubicBezTo>
                  <a:cubicBezTo>
                    <a:pt x="1836" y="217"/>
                    <a:pt x="1837" y="208"/>
                    <a:pt x="1839" y="204"/>
                  </a:cubicBezTo>
                  <a:cubicBezTo>
                    <a:pt x="1841" y="199"/>
                    <a:pt x="1863" y="204"/>
                    <a:pt x="1869" y="205"/>
                  </a:cubicBezTo>
                  <a:cubicBezTo>
                    <a:pt x="1867" y="210"/>
                    <a:pt x="1865" y="216"/>
                    <a:pt x="1863" y="222"/>
                  </a:cubicBezTo>
                  <a:cubicBezTo>
                    <a:pt x="1862" y="225"/>
                    <a:pt x="1866" y="231"/>
                    <a:pt x="1868" y="234"/>
                  </a:cubicBezTo>
                  <a:cubicBezTo>
                    <a:pt x="1870" y="239"/>
                    <a:pt x="1862" y="261"/>
                    <a:pt x="1866" y="264"/>
                  </a:cubicBezTo>
                  <a:cubicBezTo>
                    <a:pt x="1871" y="267"/>
                    <a:pt x="1876" y="267"/>
                    <a:pt x="1874" y="273"/>
                  </a:cubicBezTo>
                  <a:cubicBezTo>
                    <a:pt x="1872" y="277"/>
                    <a:pt x="1871" y="285"/>
                    <a:pt x="1868" y="286"/>
                  </a:cubicBezTo>
                  <a:cubicBezTo>
                    <a:pt x="1863" y="290"/>
                    <a:pt x="1857" y="293"/>
                    <a:pt x="1852" y="296"/>
                  </a:cubicBezTo>
                  <a:cubicBezTo>
                    <a:pt x="1850" y="297"/>
                    <a:pt x="1843" y="295"/>
                    <a:pt x="1840" y="295"/>
                  </a:cubicBezTo>
                  <a:cubicBezTo>
                    <a:pt x="1847" y="300"/>
                    <a:pt x="1854" y="305"/>
                    <a:pt x="1863" y="302"/>
                  </a:cubicBezTo>
                  <a:cubicBezTo>
                    <a:pt x="1870" y="300"/>
                    <a:pt x="1878" y="290"/>
                    <a:pt x="1883" y="284"/>
                  </a:cubicBezTo>
                  <a:cubicBezTo>
                    <a:pt x="1889" y="278"/>
                    <a:pt x="1874" y="270"/>
                    <a:pt x="1887" y="266"/>
                  </a:cubicBezTo>
                  <a:cubicBezTo>
                    <a:pt x="1889" y="265"/>
                    <a:pt x="1896" y="261"/>
                    <a:pt x="1897" y="264"/>
                  </a:cubicBezTo>
                  <a:cubicBezTo>
                    <a:pt x="1901" y="267"/>
                    <a:pt x="1904" y="271"/>
                    <a:pt x="1907" y="274"/>
                  </a:cubicBezTo>
                  <a:cubicBezTo>
                    <a:pt x="1906" y="270"/>
                    <a:pt x="1907" y="265"/>
                    <a:pt x="1903" y="262"/>
                  </a:cubicBezTo>
                  <a:cubicBezTo>
                    <a:pt x="1898" y="259"/>
                    <a:pt x="1897" y="259"/>
                    <a:pt x="1891" y="260"/>
                  </a:cubicBezTo>
                  <a:cubicBezTo>
                    <a:pt x="1890" y="260"/>
                    <a:pt x="1878" y="263"/>
                    <a:pt x="1878" y="261"/>
                  </a:cubicBezTo>
                  <a:cubicBezTo>
                    <a:pt x="1877" y="258"/>
                    <a:pt x="1874" y="252"/>
                    <a:pt x="1875" y="249"/>
                  </a:cubicBezTo>
                  <a:cubicBezTo>
                    <a:pt x="1877" y="245"/>
                    <a:pt x="1881" y="240"/>
                    <a:pt x="1879" y="236"/>
                  </a:cubicBezTo>
                  <a:cubicBezTo>
                    <a:pt x="1877" y="233"/>
                    <a:pt x="1870" y="226"/>
                    <a:pt x="1872" y="223"/>
                  </a:cubicBezTo>
                  <a:cubicBezTo>
                    <a:pt x="1875" y="218"/>
                    <a:pt x="1880" y="218"/>
                    <a:pt x="1885" y="216"/>
                  </a:cubicBezTo>
                  <a:cubicBezTo>
                    <a:pt x="1888" y="214"/>
                    <a:pt x="1885" y="206"/>
                    <a:pt x="1884" y="204"/>
                  </a:cubicBezTo>
                  <a:cubicBezTo>
                    <a:pt x="1887" y="203"/>
                    <a:pt x="1892" y="210"/>
                    <a:pt x="1890" y="213"/>
                  </a:cubicBezTo>
                  <a:cubicBezTo>
                    <a:pt x="1887" y="220"/>
                    <a:pt x="1887" y="220"/>
                    <a:pt x="1891" y="227"/>
                  </a:cubicBezTo>
                  <a:cubicBezTo>
                    <a:pt x="1894" y="231"/>
                    <a:pt x="1913" y="231"/>
                    <a:pt x="1917" y="232"/>
                  </a:cubicBezTo>
                  <a:cubicBezTo>
                    <a:pt x="1910" y="229"/>
                    <a:pt x="1904" y="226"/>
                    <a:pt x="1897" y="223"/>
                  </a:cubicBezTo>
                  <a:cubicBezTo>
                    <a:pt x="1889" y="220"/>
                    <a:pt x="1903" y="214"/>
                    <a:pt x="1906" y="213"/>
                  </a:cubicBezTo>
                  <a:cubicBezTo>
                    <a:pt x="1915" y="210"/>
                    <a:pt x="1919" y="212"/>
                    <a:pt x="1928" y="216"/>
                  </a:cubicBezTo>
                  <a:cubicBezTo>
                    <a:pt x="1931" y="217"/>
                    <a:pt x="1934" y="219"/>
                    <a:pt x="1936" y="221"/>
                  </a:cubicBezTo>
                  <a:cubicBezTo>
                    <a:pt x="1939" y="222"/>
                    <a:pt x="1942" y="221"/>
                    <a:pt x="1945" y="220"/>
                  </a:cubicBezTo>
                  <a:cubicBezTo>
                    <a:pt x="1944" y="218"/>
                    <a:pt x="1943" y="212"/>
                    <a:pt x="1941" y="210"/>
                  </a:cubicBezTo>
                  <a:cubicBezTo>
                    <a:pt x="1940" y="209"/>
                    <a:pt x="1933" y="209"/>
                    <a:pt x="1931" y="208"/>
                  </a:cubicBezTo>
                  <a:cubicBezTo>
                    <a:pt x="1927" y="208"/>
                    <a:pt x="1927" y="194"/>
                    <a:pt x="1926" y="191"/>
                  </a:cubicBezTo>
                  <a:cubicBezTo>
                    <a:pt x="1937" y="190"/>
                    <a:pt x="1947" y="189"/>
                    <a:pt x="1957" y="188"/>
                  </a:cubicBezTo>
                  <a:cubicBezTo>
                    <a:pt x="1963" y="187"/>
                    <a:pt x="1969" y="186"/>
                    <a:pt x="1975" y="186"/>
                  </a:cubicBezTo>
                  <a:cubicBezTo>
                    <a:pt x="1979" y="185"/>
                    <a:pt x="1977" y="181"/>
                    <a:pt x="1977" y="177"/>
                  </a:cubicBezTo>
                  <a:cubicBezTo>
                    <a:pt x="1978" y="170"/>
                    <a:pt x="1977" y="170"/>
                    <a:pt x="1983" y="166"/>
                  </a:cubicBezTo>
                  <a:cubicBezTo>
                    <a:pt x="1987" y="163"/>
                    <a:pt x="1992" y="160"/>
                    <a:pt x="1996" y="158"/>
                  </a:cubicBezTo>
                  <a:cubicBezTo>
                    <a:pt x="2006" y="155"/>
                    <a:pt x="2018" y="154"/>
                    <a:pt x="2028" y="152"/>
                  </a:cubicBezTo>
                  <a:cubicBezTo>
                    <a:pt x="2047" y="149"/>
                    <a:pt x="2065" y="147"/>
                    <a:pt x="2083" y="140"/>
                  </a:cubicBezTo>
                  <a:cubicBezTo>
                    <a:pt x="2087" y="138"/>
                    <a:pt x="2085" y="131"/>
                    <a:pt x="2089" y="129"/>
                  </a:cubicBezTo>
                  <a:cubicBezTo>
                    <a:pt x="2094" y="127"/>
                    <a:pt x="2100" y="124"/>
                    <a:pt x="2105" y="121"/>
                  </a:cubicBezTo>
                  <a:cubicBezTo>
                    <a:pt x="2111" y="118"/>
                    <a:pt x="2123" y="118"/>
                    <a:pt x="2128" y="125"/>
                  </a:cubicBezTo>
                  <a:cubicBezTo>
                    <a:pt x="2123" y="126"/>
                    <a:pt x="2117" y="128"/>
                    <a:pt x="2112" y="129"/>
                  </a:cubicBezTo>
                  <a:cubicBezTo>
                    <a:pt x="2120" y="131"/>
                    <a:pt x="2128" y="132"/>
                    <a:pt x="2136" y="133"/>
                  </a:cubicBezTo>
                  <a:cubicBezTo>
                    <a:pt x="2133" y="136"/>
                    <a:pt x="2130" y="139"/>
                    <a:pt x="2127" y="141"/>
                  </a:cubicBezTo>
                  <a:cubicBezTo>
                    <a:pt x="2131" y="142"/>
                    <a:pt x="2135" y="142"/>
                    <a:pt x="2140" y="142"/>
                  </a:cubicBezTo>
                  <a:cubicBezTo>
                    <a:pt x="2140" y="141"/>
                    <a:pt x="2139" y="134"/>
                    <a:pt x="2141" y="134"/>
                  </a:cubicBezTo>
                  <a:cubicBezTo>
                    <a:pt x="2144" y="134"/>
                    <a:pt x="2148" y="134"/>
                    <a:pt x="2151" y="134"/>
                  </a:cubicBezTo>
                  <a:cubicBezTo>
                    <a:pt x="2156" y="135"/>
                    <a:pt x="2162" y="133"/>
                    <a:pt x="2167" y="137"/>
                  </a:cubicBezTo>
                  <a:cubicBezTo>
                    <a:pt x="2171" y="140"/>
                    <a:pt x="2179" y="143"/>
                    <a:pt x="2182" y="147"/>
                  </a:cubicBezTo>
                  <a:cubicBezTo>
                    <a:pt x="2183" y="148"/>
                    <a:pt x="2188" y="153"/>
                    <a:pt x="2187" y="154"/>
                  </a:cubicBezTo>
                  <a:cubicBezTo>
                    <a:pt x="2186" y="156"/>
                    <a:pt x="2185" y="161"/>
                    <a:pt x="2183" y="162"/>
                  </a:cubicBezTo>
                  <a:cubicBezTo>
                    <a:pt x="2162" y="175"/>
                    <a:pt x="2140" y="188"/>
                    <a:pt x="2119" y="202"/>
                  </a:cubicBezTo>
                  <a:cubicBezTo>
                    <a:pt x="2134" y="197"/>
                    <a:pt x="2149" y="193"/>
                    <a:pt x="2164" y="189"/>
                  </a:cubicBezTo>
                  <a:cubicBezTo>
                    <a:pt x="2160" y="188"/>
                    <a:pt x="2156" y="188"/>
                    <a:pt x="2152" y="187"/>
                  </a:cubicBezTo>
                  <a:cubicBezTo>
                    <a:pt x="2157" y="183"/>
                    <a:pt x="2164" y="180"/>
                    <a:pt x="2169" y="184"/>
                  </a:cubicBezTo>
                  <a:cubicBezTo>
                    <a:pt x="2177" y="190"/>
                    <a:pt x="2179" y="189"/>
                    <a:pt x="2189" y="188"/>
                  </a:cubicBezTo>
                  <a:cubicBezTo>
                    <a:pt x="2202" y="187"/>
                    <a:pt x="2215" y="190"/>
                    <a:pt x="2228" y="191"/>
                  </a:cubicBezTo>
                  <a:cubicBezTo>
                    <a:pt x="2225" y="193"/>
                    <a:pt x="2223" y="194"/>
                    <a:pt x="2220" y="196"/>
                  </a:cubicBezTo>
                  <a:cubicBezTo>
                    <a:pt x="2223" y="197"/>
                    <a:pt x="2229" y="202"/>
                    <a:pt x="2232" y="201"/>
                  </a:cubicBezTo>
                  <a:cubicBezTo>
                    <a:pt x="2238" y="201"/>
                    <a:pt x="2243" y="201"/>
                    <a:pt x="2248" y="201"/>
                  </a:cubicBezTo>
                  <a:cubicBezTo>
                    <a:pt x="2251" y="200"/>
                    <a:pt x="2259" y="202"/>
                    <a:pt x="2260" y="198"/>
                  </a:cubicBezTo>
                  <a:cubicBezTo>
                    <a:pt x="2261" y="190"/>
                    <a:pt x="2260" y="190"/>
                    <a:pt x="2267" y="190"/>
                  </a:cubicBezTo>
                  <a:cubicBezTo>
                    <a:pt x="2272" y="190"/>
                    <a:pt x="2277" y="191"/>
                    <a:pt x="2282" y="190"/>
                  </a:cubicBezTo>
                  <a:cubicBezTo>
                    <a:pt x="2285" y="189"/>
                    <a:pt x="2293" y="186"/>
                    <a:pt x="2296" y="187"/>
                  </a:cubicBezTo>
                  <a:cubicBezTo>
                    <a:pt x="2299" y="188"/>
                    <a:pt x="2304" y="196"/>
                    <a:pt x="2307" y="199"/>
                  </a:cubicBezTo>
                  <a:cubicBezTo>
                    <a:pt x="2308" y="201"/>
                    <a:pt x="2305" y="210"/>
                    <a:pt x="2305" y="213"/>
                  </a:cubicBezTo>
                  <a:cubicBezTo>
                    <a:pt x="2305" y="215"/>
                    <a:pt x="2305" y="227"/>
                    <a:pt x="2307" y="227"/>
                  </a:cubicBezTo>
                  <a:cubicBezTo>
                    <a:pt x="2311" y="230"/>
                    <a:pt x="2316" y="233"/>
                    <a:pt x="2321" y="235"/>
                  </a:cubicBezTo>
                  <a:cubicBezTo>
                    <a:pt x="2323" y="237"/>
                    <a:pt x="2329" y="226"/>
                    <a:pt x="2330" y="224"/>
                  </a:cubicBezTo>
                  <a:cubicBezTo>
                    <a:pt x="2334" y="219"/>
                    <a:pt x="2334" y="218"/>
                    <a:pt x="2339" y="222"/>
                  </a:cubicBezTo>
                  <a:cubicBezTo>
                    <a:pt x="2345" y="225"/>
                    <a:pt x="2346" y="227"/>
                    <a:pt x="2352" y="225"/>
                  </a:cubicBezTo>
                  <a:cubicBezTo>
                    <a:pt x="2356" y="224"/>
                    <a:pt x="2361" y="221"/>
                    <a:pt x="2364" y="223"/>
                  </a:cubicBezTo>
                  <a:cubicBezTo>
                    <a:pt x="2367" y="224"/>
                    <a:pt x="2373" y="229"/>
                    <a:pt x="2377" y="228"/>
                  </a:cubicBezTo>
                  <a:cubicBezTo>
                    <a:pt x="2381" y="226"/>
                    <a:pt x="2386" y="224"/>
                    <a:pt x="2391" y="222"/>
                  </a:cubicBezTo>
                  <a:cubicBezTo>
                    <a:pt x="2390" y="220"/>
                    <a:pt x="2385" y="214"/>
                    <a:pt x="2387" y="212"/>
                  </a:cubicBezTo>
                  <a:cubicBezTo>
                    <a:pt x="2388" y="210"/>
                    <a:pt x="2393" y="202"/>
                    <a:pt x="2395" y="202"/>
                  </a:cubicBezTo>
                  <a:cubicBezTo>
                    <a:pt x="2404" y="203"/>
                    <a:pt x="2413" y="205"/>
                    <a:pt x="2422" y="206"/>
                  </a:cubicBezTo>
                  <a:cubicBezTo>
                    <a:pt x="2429" y="207"/>
                    <a:pt x="2437" y="209"/>
                    <a:pt x="2443" y="211"/>
                  </a:cubicBezTo>
                  <a:cubicBezTo>
                    <a:pt x="2451" y="213"/>
                    <a:pt x="2461" y="214"/>
                    <a:pt x="2467" y="217"/>
                  </a:cubicBezTo>
                  <a:cubicBezTo>
                    <a:pt x="2471" y="220"/>
                    <a:pt x="2481" y="235"/>
                    <a:pt x="2485" y="234"/>
                  </a:cubicBezTo>
                  <a:cubicBezTo>
                    <a:pt x="2494" y="233"/>
                    <a:pt x="2503" y="231"/>
                    <a:pt x="2512" y="229"/>
                  </a:cubicBezTo>
                  <a:cubicBezTo>
                    <a:pt x="2520" y="228"/>
                    <a:pt x="2527" y="232"/>
                    <a:pt x="2535" y="234"/>
                  </a:cubicBezTo>
                  <a:cubicBezTo>
                    <a:pt x="2539" y="235"/>
                    <a:pt x="2541" y="235"/>
                    <a:pt x="2543" y="239"/>
                  </a:cubicBezTo>
                  <a:cubicBezTo>
                    <a:pt x="2544" y="244"/>
                    <a:pt x="2544" y="245"/>
                    <a:pt x="2542" y="251"/>
                  </a:cubicBezTo>
                  <a:cubicBezTo>
                    <a:pt x="2550" y="253"/>
                    <a:pt x="2556" y="256"/>
                    <a:pt x="2564" y="255"/>
                  </a:cubicBezTo>
                  <a:cubicBezTo>
                    <a:pt x="2573" y="253"/>
                    <a:pt x="2579" y="253"/>
                    <a:pt x="2589" y="254"/>
                  </a:cubicBezTo>
                  <a:cubicBezTo>
                    <a:pt x="2592" y="255"/>
                    <a:pt x="2597" y="257"/>
                    <a:pt x="2600" y="255"/>
                  </a:cubicBezTo>
                  <a:cubicBezTo>
                    <a:pt x="2604" y="251"/>
                    <a:pt x="2604" y="251"/>
                    <a:pt x="2607" y="255"/>
                  </a:cubicBezTo>
                  <a:cubicBezTo>
                    <a:pt x="2610" y="258"/>
                    <a:pt x="2615" y="264"/>
                    <a:pt x="2618" y="266"/>
                  </a:cubicBezTo>
                  <a:cubicBezTo>
                    <a:pt x="2621" y="267"/>
                    <a:pt x="2626" y="265"/>
                    <a:pt x="2629" y="264"/>
                  </a:cubicBezTo>
                  <a:cubicBezTo>
                    <a:pt x="2628" y="258"/>
                    <a:pt x="2627" y="252"/>
                    <a:pt x="2627" y="246"/>
                  </a:cubicBezTo>
                  <a:cubicBezTo>
                    <a:pt x="2640" y="247"/>
                    <a:pt x="2653" y="248"/>
                    <a:pt x="2666" y="249"/>
                  </a:cubicBezTo>
                  <a:cubicBezTo>
                    <a:pt x="2676" y="250"/>
                    <a:pt x="2686" y="257"/>
                    <a:pt x="2696" y="262"/>
                  </a:cubicBezTo>
                  <a:cubicBezTo>
                    <a:pt x="2707" y="267"/>
                    <a:pt x="2717" y="272"/>
                    <a:pt x="2727" y="278"/>
                  </a:cubicBezTo>
                  <a:cubicBezTo>
                    <a:pt x="2734" y="282"/>
                    <a:pt x="2735" y="283"/>
                    <a:pt x="2738" y="290"/>
                  </a:cubicBezTo>
                  <a:cubicBezTo>
                    <a:pt x="2741" y="298"/>
                    <a:pt x="2740" y="301"/>
                    <a:pt x="2748" y="301"/>
                  </a:cubicBezTo>
                  <a:cubicBezTo>
                    <a:pt x="2747" y="298"/>
                    <a:pt x="2746" y="294"/>
                    <a:pt x="2745" y="291"/>
                  </a:cubicBezTo>
                  <a:cubicBezTo>
                    <a:pt x="2753" y="291"/>
                    <a:pt x="2758" y="291"/>
                    <a:pt x="2765" y="294"/>
                  </a:cubicBezTo>
                  <a:cubicBezTo>
                    <a:pt x="2771" y="296"/>
                    <a:pt x="2776" y="302"/>
                    <a:pt x="2780" y="306"/>
                  </a:cubicBezTo>
                  <a:cubicBezTo>
                    <a:pt x="2777" y="308"/>
                    <a:pt x="2773" y="313"/>
                    <a:pt x="2770" y="314"/>
                  </a:cubicBezTo>
                  <a:cubicBezTo>
                    <a:pt x="2767" y="314"/>
                    <a:pt x="2762" y="312"/>
                    <a:pt x="2759" y="312"/>
                  </a:cubicBezTo>
                  <a:close/>
                  <a:moveTo>
                    <a:pt x="1724" y="597"/>
                  </a:moveTo>
                  <a:cubicBezTo>
                    <a:pt x="1722" y="595"/>
                    <a:pt x="1722" y="591"/>
                    <a:pt x="1721" y="590"/>
                  </a:cubicBezTo>
                  <a:cubicBezTo>
                    <a:pt x="1714" y="587"/>
                    <a:pt x="1713" y="597"/>
                    <a:pt x="1713" y="600"/>
                  </a:cubicBezTo>
                  <a:cubicBezTo>
                    <a:pt x="1710" y="594"/>
                    <a:pt x="1709" y="591"/>
                    <a:pt x="1712" y="585"/>
                  </a:cubicBezTo>
                  <a:cubicBezTo>
                    <a:pt x="1709" y="583"/>
                    <a:pt x="1703" y="582"/>
                    <a:pt x="1701" y="580"/>
                  </a:cubicBezTo>
                  <a:cubicBezTo>
                    <a:pt x="1700" y="578"/>
                    <a:pt x="1700" y="571"/>
                    <a:pt x="1700" y="569"/>
                  </a:cubicBezTo>
                  <a:cubicBezTo>
                    <a:pt x="1700" y="569"/>
                    <a:pt x="1691" y="565"/>
                    <a:pt x="1695" y="564"/>
                  </a:cubicBezTo>
                  <a:cubicBezTo>
                    <a:pt x="1698" y="563"/>
                    <a:pt x="1700" y="568"/>
                    <a:pt x="1703" y="565"/>
                  </a:cubicBezTo>
                  <a:cubicBezTo>
                    <a:pt x="1701" y="562"/>
                    <a:pt x="1698" y="562"/>
                    <a:pt x="1700" y="559"/>
                  </a:cubicBezTo>
                  <a:cubicBezTo>
                    <a:pt x="1702" y="557"/>
                    <a:pt x="1705" y="556"/>
                    <a:pt x="1707" y="556"/>
                  </a:cubicBezTo>
                  <a:cubicBezTo>
                    <a:pt x="1711" y="557"/>
                    <a:pt x="1718" y="557"/>
                    <a:pt x="1722" y="559"/>
                  </a:cubicBezTo>
                  <a:cubicBezTo>
                    <a:pt x="1719" y="560"/>
                    <a:pt x="1716" y="563"/>
                    <a:pt x="1717" y="567"/>
                  </a:cubicBezTo>
                  <a:cubicBezTo>
                    <a:pt x="1719" y="563"/>
                    <a:pt x="1721" y="560"/>
                    <a:pt x="1725" y="560"/>
                  </a:cubicBezTo>
                  <a:cubicBezTo>
                    <a:pt x="1723" y="552"/>
                    <a:pt x="1721" y="557"/>
                    <a:pt x="1715" y="555"/>
                  </a:cubicBezTo>
                  <a:cubicBezTo>
                    <a:pt x="1716" y="552"/>
                    <a:pt x="1718" y="548"/>
                    <a:pt x="1716" y="545"/>
                  </a:cubicBezTo>
                  <a:cubicBezTo>
                    <a:pt x="1716" y="544"/>
                    <a:pt x="1713" y="537"/>
                    <a:pt x="1711" y="540"/>
                  </a:cubicBezTo>
                  <a:cubicBezTo>
                    <a:pt x="1708" y="543"/>
                    <a:pt x="1704" y="540"/>
                    <a:pt x="1701" y="538"/>
                  </a:cubicBezTo>
                  <a:cubicBezTo>
                    <a:pt x="1699" y="537"/>
                    <a:pt x="1695" y="541"/>
                    <a:pt x="1692" y="542"/>
                  </a:cubicBezTo>
                  <a:cubicBezTo>
                    <a:pt x="1686" y="543"/>
                    <a:pt x="1687" y="540"/>
                    <a:pt x="1685" y="547"/>
                  </a:cubicBezTo>
                  <a:cubicBezTo>
                    <a:pt x="1684" y="550"/>
                    <a:pt x="1677" y="551"/>
                    <a:pt x="1675" y="552"/>
                  </a:cubicBezTo>
                  <a:cubicBezTo>
                    <a:pt x="1671" y="554"/>
                    <a:pt x="1671" y="554"/>
                    <a:pt x="1670" y="559"/>
                  </a:cubicBezTo>
                  <a:cubicBezTo>
                    <a:pt x="1670" y="561"/>
                    <a:pt x="1666" y="564"/>
                    <a:pt x="1665" y="566"/>
                  </a:cubicBezTo>
                  <a:cubicBezTo>
                    <a:pt x="1668" y="566"/>
                    <a:pt x="1673" y="569"/>
                    <a:pt x="1673" y="574"/>
                  </a:cubicBezTo>
                  <a:cubicBezTo>
                    <a:pt x="1673" y="580"/>
                    <a:pt x="1674" y="583"/>
                    <a:pt x="1676" y="589"/>
                  </a:cubicBezTo>
                  <a:cubicBezTo>
                    <a:pt x="1678" y="593"/>
                    <a:pt x="1682" y="594"/>
                    <a:pt x="1684" y="598"/>
                  </a:cubicBezTo>
                  <a:cubicBezTo>
                    <a:pt x="1688" y="603"/>
                    <a:pt x="1689" y="605"/>
                    <a:pt x="1694" y="608"/>
                  </a:cubicBezTo>
                  <a:cubicBezTo>
                    <a:pt x="1690" y="609"/>
                    <a:pt x="1689" y="609"/>
                    <a:pt x="1687" y="614"/>
                  </a:cubicBezTo>
                  <a:cubicBezTo>
                    <a:pt x="1687" y="617"/>
                    <a:pt x="1685" y="620"/>
                    <a:pt x="1684" y="623"/>
                  </a:cubicBezTo>
                  <a:cubicBezTo>
                    <a:pt x="1683" y="627"/>
                    <a:pt x="1683" y="629"/>
                    <a:pt x="1684" y="633"/>
                  </a:cubicBezTo>
                  <a:cubicBezTo>
                    <a:pt x="1684" y="637"/>
                    <a:pt x="1685" y="637"/>
                    <a:pt x="1689" y="638"/>
                  </a:cubicBezTo>
                  <a:cubicBezTo>
                    <a:pt x="1693" y="638"/>
                    <a:pt x="1693" y="641"/>
                    <a:pt x="1696" y="642"/>
                  </a:cubicBezTo>
                  <a:cubicBezTo>
                    <a:pt x="1699" y="643"/>
                    <a:pt x="1702" y="644"/>
                    <a:pt x="1706" y="645"/>
                  </a:cubicBezTo>
                  <a:cubicBezTo>
                    <a:pt x="1710" y="646"/>
                    <a:pt x="1717" y="644"/>
                    <a:pt x="1722" y="643"/>
                  </a:cubicBezTo>
                  <a:cubicBezTo>
                    <a:pt x="1721" y="638"/>
                    <a:pt x="1720" y="632"/>
                    <a:pt x="1721" y="627"/>
                  </a:cubicBezTo>
                  <a:cubicBezTo>
                    <a:pt x="1723" y="619"/>
                    <a:pt x="1719" y="622"/>
                    <a:pt x="1716" y="617"/>
                  </a:cubicBezTo>
                  <a:cubicBezTo>
                    <a:pt x="1717" y="617"/>
                    <a:pt x="1718" y="617"/>
                    <a:pt x="1719" y="617"/>
                  </a:cubicBezTo>
                  <a:cubicBezTo>
                    <a:pt x="1719" y="615"/>
                    <a:pt x="1718" y="613"/>
                    <a:pt x="1717" y="612"/>
                  </a:cubicBezTo>
                  <a:cubicBezTo>
                    <a:pt x="1717" y="611"/>
                    <a:pt x="1714" y="612"/>
                    <a:pt x="1713" y="611"/>
                  </a:cubicBezTo>
                  <a:cubicBezTo>
                    <a:pt x="1711" y="608"/>
                    <a:pt x="1712" y="605"/>
                    <a:pt x="1713" y="603"/>
                  </a:cubicBezTo>
                  <a:cubicBezTo>
                    <a:pt x="1713" y="603"/>
                    <a:pt x="1726" y="605"/>
                    <a:pt x="1728" y="604"/>
                  </a:cubicBezTo>
                  <a:cubicBezTo>
                    <a:pt x="1729" y="600"/>
                    <a:pt x="1726" y="599"/>
                    <a:pt x="1724" y="597"/>
                  </a:cubicBezTo>
                  <a:close/>
                  <a:moveTo>
                    <a:pt x="413" y="136"/>
                  </a:moveTo>
                  <a:cubicBezTo>
                    <a:pt x="416" y="136"/>
                    <a:pt x="420" y="138"/>
                    <a:pt x="423" y="136"/>
                  </a:cubicBezTo>
                  <a:cubicBezTo>
                    <a:pt x="423" y="135"/>
                    <a:pt x="422" y="134"/>
                    <a:pt x="421" y="134"/>
                  </a:cubicBezTo>
                  <a:cubicBezTo>
                    <a:pt x="418" y="134"/>
                    <a:pt x="415" y="133"/>
                    <a:pt x="413" y="136"/>
                  </a:cubicBezTo>
                  <a:close/>
                  <a:moveTo>
                    <a:pt x="696" y="815"/>
                  </a:moveTo>
                  <a:cubicBezTo>
                    <a:pt x="699" y="817"/>
                    <a:pt x="702" y="819"/>
                    <a:pt x="705" y="820"/>
                  </a:cubicBezTo>
                  <a:cubicBezTo>
                    <a:pt x="707" y="820"/>
                    <a:pt x="709" y="817"/>
                    <a:pt x="712" y="819"/>
                  </a:cubicBezTo>
                  <a:cubicBezTo>
                    <a:pt x="712" y="818"/>
                    <a:pt x="711" y="817"/>
                    <a:pt x="711" y="816"/>
                  </a:cubicBezTo>
                  <a:cubicBezTo>
                    <a:pt x="707" y="814"/>
                    <a:pt x="700" y="810"/>
                    <a:pt x="696" y="815"/>
                  </a:cubicBezTo>
                  <a:close/>
                  <a:moveTo>
                    <a:pt x="669" y="553"/>
                  </a:moveTo>
                  <a:cubicBezTo>
                    <a:pt x="669" y="554"/>
                    <a:pt x="668" y="554"/>
                    <a:pt x="668" y="554"/>
                  </a:cubicBezTo>
                  <a:cubicBezTo>
                    <a:pt x="669" y="555"/>
                    <a:pt x="669" y="555"/>
                    <a:pt x="669" y="555"/>
                  </a:cubicBezTo>
                  <a:cubicBezTo>
                    <a:pt x="670" y="553"/>
                    <a:pt x="671" y="553"/>
                    <a:pt x="670" y="551"/>
                  </a:cubicBezTo>
                  <a:cubicBezTo>
                    <a:pt x="670" y="551"/>
                    <a:pt x="669" y="552"/>
                    <a:pt x="669" y="552"/>
                  </a:cubicBezTo>
                  <a:cubicBezTo>
                    <a:pt x="668" y="550"/>
                    <a:pt x="666" y="549"/>
                    <a:pt x="664" y="550"/>
                  </a:cubicBezTo>
                  <a:cubicBezTo>
                    <a:pt x="662" y="551"/>
                    <a:pt x="661" y="549"/>
                    <a:pt x="658" y="551"/>
                  </a:cubicBezTo>
                  <a:cubicBezTo>
                    <a:pt x="659" y="551"/>
                    <a:pt x="659" y="551"/>
                    <a:pt x="660" y="551"/>
                  </a:cubicBezTo>
                  <a:cubicBezTo>
                    <a:pt x="663" y="552"/>
                    <a:pt x="667" y="555"/>
                    <a:pt x="669" y="553"/>
                  </a:cubicBezTo>
                  <a:close/>
                  <a:moveTo>
                    <a:pt x="654" y="547"/>
                  </a:moveTo>
                  <a:cubicBezTo>
                    <a:pt x="652" y="546"/>
                    <a:pt x="652" y="547"/>
                    <a:pt x="651" y="547"/>
                  </a:cubicBezTo>
                  <a:cubicBezTo>
                    <a:pt x="652" y="548"/>
                    <a:pt x="652" y="548"/>
                    <a:pt x="653" y="549"/>
                  </a:cubicBezTo>
                  <a:cubicBezTo>
                    <a:pt x="653" y="548"/>
                    <a:pt x="653" y="548"/>
                    <a:pt x="654" y="547"/>
                  </a:cubicBezTo>
                  <a:close/>
                  <a:moveTo>
                    <a:pt x="657" y="551"/>
                  </a:moveTo>
                  <a:cubicBezTo>
                    <a:pt x="657" y="551"/>
                    <a:pt x="657" y="550"/>
                    <a:pt x="657" y="550"/>
                  </a:cubicBezTo>
                  <a:cubicBezTo>
                    <a:pt x="656" y="549"/>
                    <a:pt x="656" y="549"/>
                    <a:pt x="655" y="549"/>
                  </a:cubicBezTo>
                  <a:cubicBezTo>
                    <a:pt x="654" y="549"/>
                    <a:pt x="654" y="550"/>
                    <a:pt x="653" y="550"/>
                  </a:cubicBezTo>
                  <a:cubicBezTo>
                    <a:pt x="655" y="551"/>
                    <a:pt x="656" y="551"/>
                    <a:pt x="657" y="551"/>
                  </a:cubicBezTo>
                  <a:close/>
                  <a:moveTo>
                    <a:pt x="871" y="495"/>
                  </a:moveTo>
                  <a:cubicBezTo>
                    <a:pt x="872" y="493"/>
                    <a:pt x="873" y="490"/>
                    <a:pt x="874" y="488"/>
                  </a:cubicBezTo>
                  <a:cubicBezTo>
                    <a:pt x="867" y="485"/>
                    <a:pt x="861" y="494"/>
                    <a:pt x="858" y="500"/>
                  </a:cubicBezTo>
                  <a:cubicBezTo>
                    <a:pt x="854" y="510"/>
                    <a:pt x="851" y="514"/>
                    <a:pt x="844" y="521"/>
                  </a:cubicBezTo>
                  <a:cubicBezTo>
                    <a:pt x="842" y="523"/>
                    <a:pt x="842" y="530"/>
                    <a:pt x="843" y="531"/>
                  </a:cubicBezTo>
                  <a:cubicBezTo>
                    <a:pt x="844" y="534"/>
                    <a:pt x="850" y="533"/>
                    <a:pt x="852" y="533"/>
                  </a:cubicBezTo>
                  <a:cubicBezTo>
                    <a:pt x="860" y="532"/>
                    <a:pt x="867" y="532"/>
                    <a:pt x="874" y="536"/>
                  </a:cubicBezTo>
                  <a:cubicBezTo>
                    <a:pt x="871" y="536"/>
                    <a:pt x="870" y="538"/>
                    <a:pt x="870" y="541"/>
                  </a:cubicBezTo>
                  <a:cubicBezTo>
                    <a:pt x="877" y="540"/>
                    <a:pt x="878" y="535"/>
                    <a:pt x="885" y="535"/>
                  </a:cubicBezTo>
                  <a:cubicBezTo>
                    <a:pt x="884" y="540"/>
                    <a:pt x="883" y="540"/>
                    <a:pt x="887" y="541"/>
                  </a:cubicBezTo>
                  <a:cubicBezTo>
                    <a:pt x="891" y="543"/>
                    <a:pt x="892" y="543"/>
                    <a:pt x="894" y="540"/>
                  </a:cubicBezTo>
                  <a:cubicBezTo>
                    <a:pt x="896" y="536"/>
                    <a:pt x="893" y="527"/>
                    <a:pt x="893" y="523"/>
                  </a:cubicBezTo>
                  <a:cubicBezTo>
                    <a:pt x="892" y="521"/>
                    <a:pt x="887" y="520"/>
                    <a:pt x="888" y="518"/>
                  </a:cubicBezTo>
                  <a:cubicBezTo>
                    <a:pt x="888" y="514"/>
                    <a:pt x="888" y="514"/>
                    <a:pt x="885" y="511"/>
                  </a:cubicBezTo>
                  <a:cubicBezTo>
                    <a:pt x="883" y="508"/>
                    <a:pt x="874" y="511"/>
                    <a:pt x="871" y="512"/>
                  </a:cubicBezTo>
                  <a:cubicBezTo>
                    <a:pt x="871" y="510"/>
                    <a:pt x="871" y="507"/>
                    <a:pt x="870" y="506"/>
                  </a:cubicBezTo>
                  <a:cubicBezTo>
                    <a:pt x="869" y="506"/>
                    <a:pt x="866" y="505"/>
                    <a:pt x="866" y="504"/>
                  </a:cubicBezTo>
                  <a:cubicBezTo>
                    <a:pt x="866" y="499"/>
                    <a:pt x="867" y="498"/>
                    <a:pt x="871" y="495"/>
                  </a:cubicBezTo>
                  <a:close/>
                  <a:moveTo>
                    <a:pt x="783" y="817"/>
                  </a:moveTo>
                  <a:cubicBezTo>
                    <a:pt x="785" y="821"/>
                    <a:pt x="793" y="818"/>
                    <a:pt x="794" y="815"/>
                  </a:cubicBezTo>
                  <a:cubicBezTo>
                    <a:pt x="794" y="815"/>
                    <a:pt x="794" y="814"/>
                    <a:pt x="793" y="814"/>
                  </a:cubicBezTo>
                  <a:cubicBezTo>
                    <a:pt x="790" y="813"/>
                    <a:pt x="780" y="810"/>
                    <a:pt x="783" y="817"/>
                  </a:cubicBezTo>
                  <a:close/>
                  <a:moveTo>
                    <a:pt x="719" y="801"/>
                  </a:moveTo>
                  <a:cubicBezTo>
                    <a:pt x="722" y="800"/>
                    <a:pt x="725" y="799"/>
                    <a:pt x="728" y="798"/>
                  </a:cubicBezTo>
                  <a:cubicBezTo>
                    <a:pt x="726" y="796"/>
                    <a:pt x="724" y="794"/>
                    <a:pt x="721" y="794"/>
                  </a:cubicBezTo>
                  <a:cubicBezTo>
                    <a:pt x="718" y="793"/>
                    <a:pt x="717" y="790"/>
                    <a:pt x="716" y="790"/>
                  </a:cubicBezTo>
                  <a:cubicBezTo>
                    <a:pt x="712" y="790"/>
                    <a:pt x="706" y="788"/>
                    <a:pt x="703" y="784"/>
                  </a:cubicBezTo>
                  <a:cubicBezTo>
                    <a:pt x="703" y="784"/>
                    <a:pt x="703" y="785"/>
                    <a:pt x="703" y="785"/>
                  </a:cubicBezTo>
                  <a:cubicBezTo>
                    <a:pt x="694" y="779"/>
                    <a:pt x="684" y="773"/>
                    <a:pt x="673" y="772"/>
                  </a:cubicBezTo>
                  <a:cubicBezTo>
                    <a:pt x="667" y="772"/>
                    <a:pt x="662" y="773"/>
                    <a:pt x="655" y="775"/>
                  </a:cubicBezTo>
                  <a:cubicBezTo>
                    <a:pt x="650" y="776"/>
                    <a:pt x="649" y="781"/>
                    <a:pt x="645" y="783"/>
                  </a:cubicBezTo>
                  <a:cubicBezTo>
                    <a:pt x="653" y="787"/>
                    <a:pt x="662" y="769"/>
                    <a:pt x="670" y="777"/>
                  </a:cubicBezTo>
                  <a:cubicBezTo>
                    <a:pt x="669" y="778"/>
                    <a:pt x="668" y="779"/>
                    <a:pt x="666" y="778"/>
                  </a:cubicBezTo>
                  <a:cubicBezTo>
                    <a:pt x="667" y="780"/>
                    <a:pt x="670" y="781"/>
                    <a:pt x="672" y="780"/>
                  </a:cubicBezTo>
                  <a:cubicBezTo>
                    <a:pt x="674" y="779"/>
                    <a:pt x="675" y="781"/>
                    <a:pt x="677" y="782"/>
                  </a:cubicBezTo>
                  <a:cubicBezTo>
                    <a:pt x="682" y="782"/>
                    <a:pt x="686" y="785"/>
                    <a:pt x="690" y="785"/>
                  </a:cubicBezTo>
                  <a:cubicBezTo>
                    <a:pt x="695" y="786"/>
                    <a:pt x="695" y="791"/>
                    <a:pt x="700" y="793"/>
                  </a:cubicBezTo>
                  <a:cubicBezTo>
                    <a:pt x="701" y="794"/>
                    <a:pt x="706" y="793"/>
                    <a:pt x="706" y="796"/>
                  </a:cubicBezTo>
                  <a:cubicBezTo>
                    <a:pt x="706" y="797"/>
                    <a:pt x="702" y="800"/>
                    <a:pt x="701" y="801"/>
                  </a:cubicBezTo>
                  <a:cubicBezTo>
                    <a:pt x="707" y="802"/>
                    <a:pt x="713" y="800"/>
                    <a:pt x="719" y="801"/>
                  </a:cubicBezTo>
                  <a:close/>
                  <a:moveTo>
                    <a:pt x="807" y="538"/>
                  </a:moveTo>
                  <a:cubicBezTo>
                    <a:pt x="803" y="545"/>
                    <a:pt x="809" y="547"/>
                    <a:pt x="814" y="549"/>
                  </a:cubicBezTo>
                  <a:cubicBezTo>
                    <a:pt x="819" y="551"/>
                    <a:pt x="820" y="548"/>
                    <a:pt x="823" y="545"/>
                  </a:cubicBezTo>
                  <a:cubicBezTo>
                    <a:pt x="818" y="544"/>
                    <a:pt x="814" y="544"/>
                    <a:pt x="809" y="543"/>
                  </a:cubicBezTo>
                  <a:cubicBezTo>
                    <a:pt x="808" y="542"/>
                    <a:pt x="807" y="540"/>
                    <a:pt x="807" y="538"/>
                  </a:cubicBezTo>
                  <a:close/>
                  <a:moveTo>
                    <a:pt x="804" y="508"/>
                  </a:moveTo>
                  <a:cubicBezTo>
                    <a:pt x="808" y="511"/>
                    <a:pt x="819" y="521"/>
                    <a:pt x="826" y="516"/>
                  </a:cubicBezTo>
                  <a:cubicBezTo>
                    <a:pt x="820" y="509"/>
                    <a:pt x="811" y="507"/>
                    <a:pt x="804" y="508"/>
                  </a:cubicBezTo>
                  <a:close/>
                  <a:moveTo>
                    <a:pt x="1031" y="1031"/>
                  </a:moveTo>
                  <a:cubicBezTo>
                    <a:pt x="1033" y="1042"/>
                    <a:pt x="1033" y="1041"/>
                    <a:pt x="1028" y="1050"/>
                  </a:cubicBezTo>
                  <a:cubicBezTo>
                    <a:pt x="1021" y="1060"/>
                    <a:pt x="1014" y="1069"/>
                    <a:pt x="1007" y="1079"/>
                  </a:cubicBezTo>
                  <a:cubicBezTo>
                    <a:pt x="1004" y="1084"/>
                    <a:pt x="1000" y="1088"/>
                    <a:pt x="999" y="1094"/>
                  </a:cubicBezTo>
                  <a:cubicBezTo>
                    <a:pt x="998" y="1108"/>
                    <a:pt x="997" y="1123"/>
                    <a:pt x="996" y="1138"/>
                  </a:cubicBezTo>
                  <a:cubicBezTo>
                    <a:pt x="996" y="1147"/>
                    <a:pt x="986" y="1157"/>
                    <a:pt x="981" y="1165"/>
                  </a:cubicBezTo>
                  <a:cubicBezTo>
                    <a:pt x="978" y="1168"/>
                    <a:pt x="977" y="1174"/>
                    <a:pt x="973" y="1174"/>
                  </a:cubicBezTo>
                  <a:cubicBezTo>
                    <a:pt x="969" y="1174"/>
                    <a:pt x="960" y="1173"/>
                    <a:pt x="957" y="1175"/>
                  </a:cubicBezTo>
                  <a:cubicBezTo>
                    <a:pt x="947" y="1182"/>
                    <a:pt x="937" y="1189"/>
                    <a:pt x="928" y="1195"/>
                  </a:cubicBezTo>
                  <a:cubicBezTo>
                    <a:pt x="926" y="1197"/>
                    <a:pt x="926" y="1211"/>
                    <a:pt x="926" y="1214"/>
                  </a:cubicBezTo>
                  <a:cubicBezTo>
                    <a:pt x="925" y="1217"/>
                    <a:pt x="926" y="1222"/>
                    <a:pt x="924" y="1224"/>
                  </a:cubicBezTo>
                  <a:cubicBezTo>
                    <a:pt x="916" y="1235"/>
                    <a:pt x="908" y="1245"/>
                    <a:pt x="900" y="1255"/>
                  </a:cubicBezTo>
                  <a:cubicBezTo>
                    <a:pt x="892" y="1265"/>
                    <a:pt x="885" y="1274"/>
                    <a:pt x="878" y="1284"/>
                  </a:cubicBezTo>
                  <a:cubicBezTo>
                    <a:pt x="876" y="1286"/>
                    <a:pt x="853" y="1276"/>
                    <a:pt x="849" y="1275"/>
                  </a:cubicBezTo>
                  <a:cubicBezTo>
                    <a:pt x="847" y="1283"/>
                    <a:pt x="860" y="1284"/>
                    <a:pt x="862" y="1291"/>
                  </a:cubicBezTo>
                  <a:cubicBezTo>
                    <a:pt x="862" y="1294"/>
                    <a:pt x="865" y="1300"/>
                    <a:pt x="864" y="1304"/>
                  </a:cubicBezTo>
                  <a:cubicBezTo>
                    <a:pt x="864" y="1307"/>
                    <a:pt x="859" y="1311"/>
                    <a:pt x="858" y="1313"/>
                  </a:cubicBezTo>
                  <a:cubicBezTo>
                    <a:pt x="853" y="1321"/>
                    <a:pt x="846" y="1320"/>
                    <a:pt x="839" y="1323"/>
                  </a:cubicBezTo>
                  <a:cubicBezTo>
                    <a:pt x="831" y="1325"/>
                    <a:pt x="827" y="1324"/>
                    <a:pt x="820" y="1323"/>
                  </a:cubicBezTo>
                  <a:cubicBezTo>
                    <a:pt x="821" y="1328"/>
                    <a:pt x="822" y="1330"/>
                    <a:pt x="821" y="1334"/>
                  </a:cubicBezTo>
                  <a:cubicBezTo>
                    <a:pt x="820" y="1337"/>
                    <a:pt x="821" y="1342"/>
                    <a:pt x="819" y="1343"/>
                  </a:cubicBezTo>
                  <a:cubicBezTo>
                    <a:pt x="812" y="1349"/>
                    <a:pt x="807" y="1346"/>
                    <a:pt x="799" y="1342"/>
                  </a:cubicBezTo>
                  <a:cubicBezTo>
                    <a:pt x="799" y="1346"/>
                    <a:pt x="798" y="1352"/>
                    <a:pt x="799" y="1355"/>
                  </a:cubicBezTo>
                  <a:cubicBezTo>
                    <a:pt x="799" y="1358"/>
                    <a:pt x="804" y="1363"/>
                    <a:pt x="803" y="1366"/>
                  </a:cubicBezTo>
                  <a:cubicBezTo>
                    <a:pt x="800" y="1371"/>
                    <a:pt x="798" y="1376"/>
                    <a:pt x="796" y="1382"/>
                  </a:cubicBezTo>
                  <a:cubicBezTo>
                    <a:pt x="793" y="1387"/>
                    <a:pt x="792" y="1386"/>
                    <a:pt x="787" y="1388"/>
                  </a:cubicBezTo>
                  <a:cubicBezTo>
                    <a:pt x="782" y="1389"/>
                    <a:pt x="782" y="1393"/>
                    <a:pt x="779" y="1397"/>
                  </a:cubicBezTo>
                  <a:cubicBezTo>
                    <a:pt x="778" y="1400"/>
                    <a:pt x="783" y="1405"/>
                    <a:pt x="785" y="1408"/>
                  </a:cubicBezTo>
                  <a:cubicBezTo>
                    <a:pt x="787" y="1411"/>
                    <a:pt x="794" y="1408"/>
                    <a:pt x="793" y="1413"/>
                  </a:cubicBezTo>
                  <a:cubicBezTo>
                    <a:pt x="791" y="1418"/>
                    <a:pt x="790" y="1419"/>
                    <a:pt x="787" y="1423"/>
                  </a:cubicBezTo>
                  <a:cubicBezTo>
                    <a:pt x="785" y="1426"/>
                    <a:pt x="781" y="1430"/>
                    <a:pt x="779" y="1434"/>
                  </a:cubicBezTo>
                  <a:cubicBezTo>
                    <a:pt x="777" y="1440"/>
                    <a:pt x="776" y="1441"/>
                    <a:pt x="770" y="1444"/>
                  </a:cubicBezTo>
                  <a:cubicBezTo>
                    <a:pt x="765" y="1447"/>
                    <a:pt x="771" y="1464"/>
                    <a:pt x="772" y="1470"/>
                  </a:cubicBezTo>
                  <a:cubicBezTo>
                    <a:pt x="772" y="1472"/>
                    <a:pt x="772" y="1477"/>
                    <a:pt x="774" y="1479"/>
                  </a:cubicBezTo>
                  <a:cubicBezTo>
                    <a:pt x="778" y="1482"/>
                    <a:pt x="782" y="1486"/>
                    <a:pt x="786" y="1489"/>
                  </a:cubicBezTo>
                  <a:cubicBezTo>
                    <a:pt x="793" y="1495"/>
                    <a:pt x="798" y="1494"/>
                    <a:pt x="807" y="1494"/>
                  </a:cubicBezTo>
                  <a:cubicBezTo>
                    <a:pt x="799" y="1498"/>
                    <a:pt x="791" y="1502"/>
                    <a:pt x="783" y="1506"/>
                  </a:cubicBezTo>
                  <a:cubicBezTo>
                    <a:pt x="776" y="1509"/>
                    <a:pt x="775" y="1507"/>
                    <a:pt x="768" y="1504"/>
                  </a:cubicBezTo>
                  <a:cubicBezTo>
                    <a:pt x="758" y="1499"/>
                    <a:pt x="748" y="1494"/>
                    <a:pt x="738" y="1489"/>
                  </a:cubicBezTo>
                  <a:cubicBezTo>
                    <a:pt x="733" y="1487"/>
                    <a:pt x="733" y="1481"/>
                    <a:pt x="730" y="1476"/>
                  </a:cubicBezTo>
                  <a:cubicBezTo>
                    <a:pt x="725" y="1463"/>
                    <a:pt x="716" y="1450"/>
                    <a:pt x="717" y="1436"/>
                  </a:cubicBezTo>
                  <a:cubicBezTo>
                    <a:pt x="720" y="1414"/>
                    <a:pt x="722" y="1393"/>
                    <a:pt x="725" y="1371"/>
                  </a:cubicBezTo>
                  <a:cubicBezTo>
                    <a:pt x="727" y="1350"/>
                    <a:pt x="728" y="1329"/>
                    <a:pt x="732" y="1308"/>
                  </a:cubicBezTo>
                  <a:cubicBezTo>
                    <a:pt x="737" y="1283"/>
                    <a:pt x="742" y="1257"/>
                    <a:pt x="747" y="1231"/>
                  </a:cubicBezTo>
                  <a:cubicBezTo>
                    <a:pt x="750" y="1215"/>
                    <a:pt x="753" y="1200"/>
                    <a:pt x="755" y="1184"/>
                  </a:cubicBezTo>
                  <a:cubicBezTo>
                    <a:pt x="757" y="1177"/>
                    <a:pt x="759" y="1170"/>
                    <a:pt x="759" y="1163"/>
                  </a:cubicBezTo>
                  <a:cubicBezTo>
                    <a:pt x="760" y="1157"/>
                    <a:pt x="758" y="1151"/>
                    <a:pt x="757" y="1145"/>
                  </a:cubicBezTo>
                  <a:cubicBezTo>
                    <a:pt x="757" y="1141"/>
                    <a:pt x="757" y="1132"/>
                    <a:pt x="755" y="1129"/>
                  </a:cubicBezTo>
                  <a:cubicBezTo>
                    <a:pt x="753" y="1126"/>
                    <a:pt x="746" y="1123"/>
                    <a:pt x="743" y="1121"/>
                  </a:cubicBezTo>
                  <a:cubicBezTo>
                    <a:pt x="737" y="1116"/>
                    <a:pt x="731" y="1112"/>
                    <a:pt x="725" y="1108"/>
                  </a:cubicBezTo>
                  <a:cubicBezTo>
                    <a:pt x="719" y="1104"/>
                    <a:pt x="717" y="1100"/>
                    <a:pt x="713" y="1093"/>
                  </a:cubicBezTo>
                  <a:cubicBezTo>
                    <a:pt x="706" y="1079"/>
                    <a:pt x="698" y="1065"/>
                    <a:pt x="691" y="1051"/>
                  </a:cubicBezTo>
                  <a:cubicBezTo>
                    <a:pt x="685" y="1039"/>
                    <a:pt x="679" y="1028"/>
                    <a:pt x="673" y="1016"/>
                  </a:cubicBezTo>
                  <a:cubicBezTo>
                    <a:pt x="669" y="1009"/>
                    <a:pt x="675" y="996"/>
                    <a:pt x="677" y="989"/>
                  </a:cubicBezTo>
                  <a:cubicBezTo>
                    <a:pt x="678" y="985"/>
                    <a:pt x="678" y="977"/>
                    <a:pt x="681" y="974"/>
                  </a:cubicBezTo>
                  <a:cubicBezTo>
                    <a:pt x="684" y="970"/>
                    <a:pt x="688" y="965"/>
                    <a:pt x="691" y="961"/>
                  </a:cubicBezTo>
                  <a:cubicBezTo>
                    <a:pt x="699" y="951"/>
                    <a:pt x="706" y="945"/>
                    <a:pt x="704" y="931"/>
                  </a:cubicBezTo>
                  <a:cubicBezTo>
                    <a:pt x="703" y="928"/>
                    <a:pt x="701" y="926"/>
                    <a:pt x="704" y="924"/>
                  </a:cubicBezTo>
                  <a:cubicBezTo>
                    <a:pt x="704" y="923"/>
                    <a:pt x="703" y="919"/>
                    <a:pt x="703" y="917"/>
                  </a:cubicBezTo>
                  <a:cubicBezTo>
                    <a:pt x="704" y="913"/>
                    <a:pt x="695" y="909"/>
                    <a:pt x="696" y="905"/>
                  </a:cubicBezTo>
                  <a:cubicBezTo>
                    <a:pt x="697" y="900"/>
                    <a:pt x="697" y="900"/>
                    <a:pt x="692" y="898"/>
                  </a:cubicBezTo>
                  <a:cubicBezTo>
                    <a:pt x="689" y="896"/>
                    <a:pt x="689" y="896"/>
                    <a:pt x="686" y="898"/>
                  </a:cubicBezTo>
                  <a:cubicBezTo>
                    <a:pt x="684" y="899"/>
                    <a:pt x="682" y="901"/>
                    <a:pt x="680" y="903"/>
                  </a:cubicBezTo>
                  <a:cubicBezTo>
                    <a:pt x="679" y="904"/>
                    <a:pt x="682" y="908"/>
                    <a:pt x="683" y="909"/>
                  </a:cubicBezTo>
                  <a:cubicBezTo>
                    <a:pt x="677" y="911"/>
                    <a:pt x="677" y="912"/>
                    <a:pt x="674" y="905"/>
                  </a:cubicBezTo>
                  <a:cubicBezTo>
                    <a:pt x="673" y="909"/>
                    <a:pt x="667" y="903"/>
                    <a:pt x="664" y="902"/>
                  </a:cubicBezTo>
                  <a:cubicBezTo>
                    <a:pt x="662" y="902"/>
                    <a:pt x="661" y="904"/>
                    <a:pt x="660" y="903"/>
                  </a:cubicBezTo>
                  <a:cubicBezTo>
                    <a:pt x="658" y="902"/>
                    <a:pt x="656" y="900"/>
                    <a:pt x="654" y="899"/>
                  </a:cubicBezTo>
                  <a:cubicBezTo>
                    <a:pt x="650" y="896"/>
                    <a:pt x="643" y="893"/>
                    <a:pt x="640" y="889"/>
                  </a:cubicBezTo>
                  <a:cubicBezTo>
                    <a:pt x="638" y="885"/>
                    <a:pt x="639" y="880"/>
                    <a:pt x="636" y="876"/>
                  </a:cubicBezTo>
                  <a:cubicBezTo>
                    <a:pt x="629" y="868"/>
                    <a:pt x="625" y="861"/>
                    <a:pt x="615" y="858"/>
                  </a:cubicBezTo>
                  <a:cubicBezTo>
                    <a:pt x="607" y="856"/>
                    <a:pt x="594" y="855"/>
                    <a:pt x="588" y="849"/>
                  </a:cubicBezTo>
                  <a:cubicBezTo>
                    <a:pt x="583" y="844"/>
                    <a:pt x="578" y="839"/>
                    <a:pt x="572" y="834"/>
                  </a:cubicBezTo>
                  <a:cubicBezTo>
                    <a:pt x="569" y="830"/>
                    <a:pt x="564" y="834"/>
                    <a:pt x="560" y="835"/>
                  </a:cubicBezTo>
                  <a:cubicBezTo>
                    <a:pt x="550" y="838"/>
                    <a:pt x="540" y="831"/>
                    <a:pt x="531" y="827"/>
                  </a:cubicBezTo>
                  <a:cubicBezTo>
                    <a:pt x="524" y="824"/>
                    <a:pt x="517" y="822"/>
                    <a:pt x="509" y="819"/>
                  </a:cubicBezTo>
                  <a:cubicBezTo>
                    <a:pt x="507" y="818"/>
                    <a:pt x="503" y="817"/>
                    <a:pt x="501" y="815"/>
                  </a:cubicBezTo>
                  <a:cubicBezTo>
                    <a:pt x="496" y="810"/>
                    <a:pt x="491" y="805"/>
                    <a:pt x="487" y="801"/>
                  </a:cubicBezTo>
                  <a:cubicBezTo>
                    <a:pt x="482" y="796"/>
                    <a:pt x="485" y="793"/>
                    <a:pt x="487" y="787"/>
                  </a:cubicBezTo>
                  <a:cubicBezTo>
                    <a:pt x="488" y="783"/>
                    <a:pt x="480" y="775"/>
                    <a:pt x="478" y="772"/>
                  </a:cubicBezTo>
                  <a:cubicBezTo>
                    <a:pt x="476" y="768"/>
                    <a:pt x="474" y="766"/>
                    <a:pt x="471" y="763"/>
                  </a:cubicBezTo>
                  <a:cubicBezTo>
                    <a:pt x="465" y="758"/>
                    <a:pt x="460" y="753"/>
                    <a:pt x="455" y="748"/>
                  </a:cubicBezTo>
                  <a:cubicBezTo>
                    <a:pt x="454" y="747"/>
                    <a:pt x="455" y="744"/>
                    <a:pt x="456" y="743"/>
                  </a:cubicBezTo>
                  <a:cubicBezTo>
                    <a:pt x="456" y="741"/>
                    <a:pt x="453" y="739"/>
                    <a:pt x="452" y="737"/>
                  </a:cubicBezTo>
                  <a:cubicBezTo>
                    <a:pt x="449" y="733"/>
                    <a:pt x="446" y="729"/>
                    <a:pt x="441" y="725"/>
                  </a:cubicBezTo>
                  <a:cubicBezTo>
                    <a:pt x="437" y="722"/>
                    <a:pt x="433" y="720"/>
                    <a:pt x="432" y="715"/>
                  </a:cubicBezTo>
                  <a:cubicBezTo>
                    <a:pt x="431" y="712"/>
                    <a:pt x="429" y="699"/>
                    <a:pt x="426" y="698"/>
                  </a:cubicBezTo>
                  <a:cubicBezTo>
                    <a:pt x="422" y="696"/>
                    <a:pt x="417" y="694"/>
                    <a:pt x="412" y="691"/>
                  </a:cubicBezTo>
                  <a:cubicBezTo>
                    <a:pt x="414" y="697"/>
                    <a:pt x="415" y="707"/>
                    <a:pt x="418" y="711"/>
                  </a:cubicBezTo>
                  <a:cubicBezTo>
                    <a:pt x="423" y="718"/>
                    <a:pt x="428" y="722"/>
                    <a:pt x="431" y="730"/>
                  </a:cubicBezTo>
                  <a:cubicBezTo>
                    <a:pt x="433" y="734"/>
                    <a:pt x="434" y="736"/>
                    <a:pt x="437" y="739"/>
                  </a:cubicBezTo>
                  <a:cubicBezTo>
                    <a:pt x="440" y="741"/>
                    <a:pt x="441" y="744"/>
                    <a:pt x="442" y="748"/>
                  </a:cubicBezTo>
                  <a:cubicBezTo>
                    <a:pt x="443" y="751"/>
                    <a:pt x="445" y="754"/>
                    <a:pt x="445" y="758"/>
                  </a:cubicBezTo>
                  <a:cubicBezTo>
                    <a:pt x="445" y="764"/>
                    <a:pt x="448" y="760"/>
                    <a:pt x="449" y="761"/>
                  </a:cubicBezTo>
                  <a:cubicBezTo>
                    <a:pt x="451" y="763"/>
                    <a:pt x="455" y="766"/>
                    <a:pt x="455" y="769"/>
                  </a:cubicBezTo>
                  <a:cubicBezTo>
                    <a:pt x="454" y="773"/>
                    <a:pt x="451" y="774"/>
                    <a:pt x="449" y="771"/>
                  </a:cubicBezTo>
                  <a:cubicBezTo>
                    <a:pt x="446" y="765"/>
                    <a:pt x="440" y="761"/>
                    <a:pt x="434" y="757"/>
                  </a:cubicBezTo>
                  <a:cubicBezTo>
                    <a:pt x="432" y="756"/>
                    <a:pt x="433" y="749"/>
                    <a:pt x="433" y="747"/>
                  </a:cubicBezTo>
                  <a:cubicBezTo>
                    <a:pt x="433" y="743"/>
                    <a:pt x="428" y="741"/>
                    <a:pt x="426" y="740"/>
                  </a:cubicBezTo>
                  <a:cubicBezTo>
                    <a:pt x="424" y="738"/>
                    <a:pt x="422" y="739"/>
                    <a:pt x="420" y="737"/>
                  </a:cubicBezTo>
                  <a:cubicBezTo>
                    <a:pt x="417" y="734"/>
                    <a:pt x="414" y="732"/>
                    <a:pt x="412" y="730"/>
                  </a:cubicBezTo>
                  <a:cubicBezTo>
                    <a:pt x="415" y="729"/>
                    <a:pt x="422" y="729"/>
                    <a:pt x="418" y="722"/>
                  </a:cubicBezTo>
                  <a:cubicBezTo>
                    <a:pt x="414" y="717"/>
                    <a:pt x="413" y="714"/>
                    <a:pt x="407" y="712"/>
                  </a:cubicBezTo>
                  <a:cubicBezTo>
                    <a:pt x="404" y="710"/>
                    <a:pt x="403" y="704"/>
                    <a:pt x="401" y="700"/>
                  </a:cubicBezTo>
                  <a:cubicBezTo>
                    <a:pt x="399" y="694"/>
                    <a:pt x="396" y="687"/>
                    <a:pt x="394" y="681"/>
                  </a:cubicBezTo>
                  <a:cubicBezTo>
                    <a:pt x="391" y="674"/>
                    <a:pt x="382" y="667"/>
                    <a:pt x="375" y="666"/>
                  </a:cubicBezTo>
                  <a:cubicBezTo>
                    <a:pt x="369" y="664"/>
                    <a:pt x="368" y="665"/>
                    <a:pt x="365" y="659"/>
                  </a:cubicBezTo>
                  <a:cubicBezTo>
                    <a:pt x="362" y="653"/>
                    <a:pt x="360" y="647"/>
                    <a:pt x="357" y="641"/>
                  </a:cubicBezTo>
                  <a:cubicBezTo>
                    <a:pt x="353" y="633"/>
                    <a:pt x="345" y="627"/>
                    <a:pt x="342" y="618"/>
                  </a:cubicBezTo>
                  <a:cubicBezTo>
                    <a:pt x="339" y="606"/>
                    <a:pt x="339" y="598"/>
                    <a:pt x="340" y="584"/>
                  </a:cubicBezTo>
                  <a:cubicBezTo>
                    <a:pt x="340" y="574"/>
                    <a:pt x="341" y="563"/>
                    <a:pt x="341" y="552"/>
                  </a:cubicBezTo>
                  <a:cubicBezTo>
                    <a:pt x="342" y="541"/>
                    <a:pt x="339" y="535"/>
                    <a:pt x="336" y="525"/>
                  </a:cubicBezTo>
                  <a:cubicBezTo>
                    <a:pt x="342" y="526"/>
                    <a:pt x="348" y="528"/>
                    <a:pt x="354" y="530"/>
                  </a:cubicBezTo>
                  <a:cubicBezTo>
                    <a:pt x="354" y="521"/>
                    <a:pt x="354" y="520"/>
                    <a:pt x="349" y="514"/>
                  </a:cubicBezTo>
                  <a:cubicBezTo>
                    <a:pt x="344" y="509"/>
                    <a:pt x="340" y="506"/>
                    <a:pt x="335" y="503"/>
                  </a:cubicBezTo>
                  <a:cubicBezTo>
                    <a:pt x="331" y="499"/>
                    <a:pt x="326" y="499"/>
                    <a:pt x="321" y="497"/>
                  </a:cubicBezTo>
                  <a:cubicBezTo>
                    <a:pt x="313" y="494"/>
                    <a:pt x="312" y="494"/>
                    <a:pt x="309" y="485"/>
                  </a:cubicBezTo>
                  <a:cubicBezTo>
                    <a:pt x="305" y="476"/>
                    <a:pt x="290" y="471"/>
                    <a:pt x="291" y="460"/>
                  </a:cubicBezTo>
                  <a:cubicBezTo>
                    <a:pt x="292" y="450"/>
                    <a:pt x="291" y="451"/>
                    <a:pt x="283" y="446"/>
                  </a:cubicBezTo>
                  <a:cubicBezTo>
                    <a:pt x="282" y="445"/>
                    <a:pt x="278" y="455"/>
                    <a:pt x="274" y="450"/>
                  </a:cubicBezTo>
                  <a:cubicBezTo>
                    <a:pt x="272" y="447"/>
                    <a:pt x="268" y="437"/>
                    <a:pt x="264" y="435"/>
                  </a:cubicBezTo>
                  <a:cubicBezTo>
                    <a:pt x="258" y="432"/>
                    <a:pt x="257" y="431"/>
                    <a:pt x="254" y="426"/>
                  </a:cubicBezTo>
                  <a:cubicBezTo>
                    <a:pt x="250" y="420"/>
                    <a:pt x="247" y="413"/>
                    <a:pt x="243" y="409"/>
                  </a:cubicBezTo>
                  <a:cubicBezTo>
                    <a:pt x="239" y="406"/>
                    <a:pt x="234" y="403"/>
                    <a:pt x="230" y="400"/>
                  </a:cubicBezTo>
                  <a:cubicBezTo>
                    <a:pt x="220" y="393"/>
                    <a:pt x="211" y="390"/>
                    <a:pt x="200" y="386"/>
                  </a:cubicBezTo>
                  <a:cubicBezTo>
                    <a:pt x="196" y="384"/>
                    <a:pt x="191" y="388"/>
                    <a:pt x="186" y="387"/>
                  </a:cubicBezTo>
                  <a:cubicBezTo>
                    <a:pt x="182" y="386"/>
                    <a:pt x="176" y="381"/>
                    <a:pt x="172" y="378"/>
                  </a:cubicBezTo>
                  <a:cubicBezTo>
                    <a:pt x="166" y="375"/>
                    <a:pt x="165" y="373"/>
                    <a:pt x="159" y="374"/>
                  </a:cubicBezTo>
                  <a:cubicBezTo>
                    <a:pt x="153" y="375"/>
                    <a:pt x="150" y="376"/>
                    <a:pt x="152" y="383"/>
                  </a:cubicBezTo>
                  <a:cubicBezTo>
                    <a:pt x="154" y="389"/>
                    <a:pt x="131" y="396"/>
                    <a:pt x="126" y="397"/>
                  </a:cubicBezTo>
                  <a:cubicBezTo>
                    <a:pt x="125" y="395"/>
                    <a:pt x="126" y="393"/>
                    <a:pt x="129" y="392"/>
                  </a:cubicBezTo>
                  <a:cubicBezTo>
                    <a:pt x="125" y="391"/>
                    <a:pt x="128" y="380"/>
                    <a:pt x="130" y="378"/>
                  </a:cubicBezTo>
                  <a:cubicBezTo>
                    <a:pt x="136" y="375"/>
                    <a:pt x="139" y="375"/>
                    <a:pt x="145" y="375"/>
                  </a:cubicBezTo>
                  <a:cubicBezTo>
                    <a:pt x="144" y="374"/>
                    <a:pt x="142" y="372"/>
                    <a:pt x="141" y="371"/>
                  </a:cubicBezTo>
                  <a:cubicBezTo>
                    <a:pt x="142" y="370"/>
                    <a:pt x="144" y="369"/>
                    <a:pt x="146" y="367"/>
                  </a:cubicBezTo>
                  <a:cubicBezTo>
                    <a:pt x="136" y="369"/>
                    <a:pt x="131" y="371"/>
                    <a:pt x="123" y="378"/>
                  </a:cubicBezTo>
                  <a:cubicBezTo>
                    <a:pt x="115" y="384"/>
                    <a:pt x="112" y="390"/>
                    <a:pt x="107" y="398"/>
                  </a:cubicBezTo>
                  <a:cubicBezTo>
                    <a:pt x="110" y="399"/>
                    <a:pt x="112" y="400"/>
                    <a:pt x="115" y="400"/>
                  </a:cubicBezTo>
                  <a:cubicBezTo>
                    <a:pt x="107" y="410"/>
                    <a:pt x="100" y="415"/>
                    <a:pt x="91" y="422"/>
                  </a:cubicBezTo>
                  <a:cubicBezTo>
                    <a:pt x="86" y="425"/>
                    <a:pt x="72" y="429"/>
                    <a:pt x="71" y="436"/>
                  </a:cubicBezTo>
                  <a:cubicBezTo>
                    <a:pt x="71" y="442"/>
                    <a:pt x="52" y="446"/>
                    <a:pt x="46" y="447"/>
                  </a:cubicBezTo>
                  <a:cubicBezTo>
                    <a:pt x="44" y="448"/>
                    <a:pt x="42" y="448"/>
                    <a:pt x="39" y="448"/>
                  </a:cubicBezTo>
                  <a:cubicBezTo>
                    <a:pt x="37" y="448"/>
                    <a:pt x="38" y="450"/>
                    <a:pt x="36" y="451"/>
                  </a:cubicBezTo>
                  <a:cubicBezTo>
                    <a:pt x="31" y="454"/>
                    <a:pt x="28" y="455"/>
                    <a:pt x="23" y="454"/>
                  </a:cubicBezTo>
                  <a:cubicBezTo>
                    <a:pt x="28" y="450"/>
                    <a:pt x="32" y="449"/>
                    <a:pt x="38" y="445"/>
                  </a:cubicBezTo>
                  <a:cubicBezTo>
                    <a:pt x="41" y="443"/>
                    <a:pt x="53" y="432"/>
                    <a:pt x="56" y="438"/>
                  </a:cubicBezTo>
                  <a:cubicBezTo>
                    <a:pt x="59" y="434"/>
                    <a:pt x="68" y="423"/>
                    <a:pt x="73" y="427"/>
                  </a:cubicBezTo>
                  <a:cubicBezTo>
                    <a:pt x="71" y="422"/>
                    <a:pt x="80" y="419"/>
                    <a:pt x="81" y="414"/>
                  </a:cubicBezTo>
                  <a:cubicBezTo>
                    <a:pt x="82" y="410"/>
                    <a:pt x="82" y="409"/>
                    <a:pt x="85" y="406"/>
                  </a:cubicBezTo>
                  <a:cubicBezTo>
                    <a:pt x="86" y="404"/>
                    <a:pt x="88" y="403"/>
                    <a:pt x="86" y="400"/>
                  </a:cubicBezTo>
                  <a:cubicBezTo>
                    <a:pt x="80" y="403"/>
                    <a:pt x="74" y="409"/>
                    <a:pt x="67" y="404"/>
                  </a:cubicBezTo>
                  <a:cubicBezTo>
                    <a:pt x="65" y="403"/>
                    <a:pt x="61" y="398"/>
                    <a:pt x="58" y="399"/>
                  </a:cubicBezTo>
                  <a:cubicBezTo>
                    <a:pt x="55" y="400"/>
                    <a:pt x="52" y="402"/>
                    <a:pt x="48" y="403"/>
                  </a:cubicBezTo>
                  <a:cubicBezTo>
                    <a:pt x="47" y="397"/>
                    <a:pt x="46" y="390"/>
                    <a:pt x="45" y="383"/>
                  </a:cubicBezTo>
                  <a:cubicBezTo>
                    <a:pt x="43" y="384"/>
                    <a:pt x="35" y="390"/>
                    <a:pt x="34" y="390"/>
                  </a:cubicBezTo>
                  <a:cubicBezTo>
                    <a:pt x="31" y="387"/>
                    <a:pt x="25" y="384"/>
                    <a:pt x="22" y="380"/>
                  </a:cubicBezTo>
                  <a:cubicBezTo>
                    <a:pt x="20" y="376"/>
                    <a:pt x="20" y="369"/>
                    <a:pt x="19" y="364"/>
                  </a:cubicBezTo>
                  <a:cubicBezTo>
                    <a:pt x="18" y="360"/>
                    <a:pt x="21" y="357"/>
                    <a:pt x="23" y="354"/>
                  </a:cubicBezTo>
                  <a:cubicBezTo>
                    <a:pt x="27" y="348"/>
                    <a:pt x="26" y="346"/>
                    <a:pt x="33" y="347"/>
                  </a:cubicBezTo>
                  <a:cubicBezTo>
                    <a:pt x="39" y="348"/>
                    <a:pt x="39" y="343"/>
                    <a:pt x="44" y="341"/>
                  </a:cubicBezTo>
                  <a:cubicBezTo>
                    <a:pt x="49" y="339"/>
                    <a:pt x="53" y="343"/>
                    <a:pt x="55" y="337"/>
                  </a:cubicBezTo>
                  <a:cubicBezTo>
                    <a:pt x="57" y="332"/>
                    <a:pt x="55" y="331"/>
                    <a:pt x="51" y="327"/>
                  </a:cubicBezTo>
                  <a:cubicBezTo>
                    <a:pt x="53" y="327"/>
                    <a:pt x="54" y="326"/>
                    <a:pt x="56" y="325"/>
                  </a:cubicBezTo>
                  <a:cubicBezTo>
                    <a:pt x="54" y="319"/>
                    <a:pt x="49" y="324"/>
                    <a:pt x="45" y="326"/>
                  </a:cubicBezTo>
                  <a:cubicBezTo>
                    <a:pt x="40" y="329"/>
                    <a:pt x="40" y="326"/>
                    <a:pt x="35" y="326"/>
                  </a:cubicBezTo>
                  <a:cubicBezTo>
                    <a:pt x="26" y="328"/>
                    <a:pt x="16" y="329"/>
                    <a:pt x="11" y="319"/>
                  </a:cubicBezTo>
                  <a:cubicBezTo>
                    <a:pt x="12" y="319"/>
                    <a:pt x="13" y="318"/>
                    <a:pt x="14" y="318"/>
                  </a:cubicBezTo>
                  <a:cubicBezTo>
                    <a:pt x="9" y="316"/>
                    <a:pt x="3" y="315"/>
                    <a:pt x="0" y="311"/>
                  </a:cubicBezTo>
                  <a:cubicBezTo>
                    <a:pt x="7" y="308"/>
                    <a:pt x="12" y="304"/>
                    <a:pt x="19" y="304"/>
                  </a:cubicBezTo>
                  <a:cubicBezTo>
                    <a:pt x="18" y="304"/>
                    <a:pt x="18" y="303"/>
                    <a:pt x="17" y="302"/>
                  </a:cubicBezTo>
                  <a:cubicBezTo>
                    <a:pt x="23" y="299"/>
                    <a:pt x="26" y="298"/>
                    <a:pt x="32" y="298"/>
                  </a:cubicBezTo>
                  <a:cubicBezTo>
                    <a:pt x="32" y="305"/>
                    <a:pt x="38" y="304"/>
                    <a:pt x="43" y="306"/>
                  </a:cubicBezTo>
                  <a:cubicBezTo>
                    <a:pt x="48" y="307"/>
                    <a:pt x="50" y="305"/>
                    <a:pt x="54" y="302"/>
                  </a:cubicBezTo>
                  <a:cubicBezTo>
                    <a:pt x="52" y="301"/>
                    <a:pt x="50" y="300"/>
                    <a:pt x="48" y="299"/>
                  </a:cubicBezTo>
                  <a:cubicBezTo>
                    <a:pt x="49" y="299"/>
                    <a:pt x="50" y="299"/>
                    <a:pt x="51" y="298"/>
                  </a:cubicBezTo>
                  <a:cubicBezTo>
                    <a:pt x="48" y="297"/>
                    <a:pt x="48" y="295"/>
                    <a:pt x="50" y="293"/>
                  </a:cubicBezTo>
                  <a:cubicBezTo>
                    <a:pt x="45" y="292"/>
                    <a:pt x="40" y="292"/>
                    <a:pt x="35" y="290"/>
                  </a:cubicBezTo>
                  <a:cubicBezTo>
                    <a:pt x="31" y="289"/>
                    <a:pt x="31" y="282"/>
                    <a:pt x="27" y="280"/>
                  </a:cubicBezTo>
                  <a:cubicBezTo>
                    <a:pt x="25" y="279"/>
                    <a:pt x="13" y="276"/>
                    <a:pt x="12" y="273"/>
                  </a:cubicBezTo>
                  <a:cubicBezTo>
                    <a:pt x="11" y="272"/>
                    <a:pt x="14" y="266"/>
                    <a:pt x="14" y="265"/>
                  </a:cubicBezTo>
                  <a:cubicBezTo>
                    <a:pt x="15" y="264"/>
                    <a:pt x="17" y="264"/>
                    <a:pt x="18" y="264"/>
                  </a:cubicBezTo>
                  <a:cubicBezTo>
                    <a:pt x="22" y="264"/>
                    <a:pt x="29" y="265"/>
                    <a:pt x="32" y="261"/>
                  </a:cubicBezTo>
                  <a:cubicBezTo>
                    <a:pt x="35" y="257"/>
                    <a:pt x="38" y="252"/>
                    <a:pt x="42" y="248"/>
                  </a:cubicBezTo>
                  <a:cubicBezTo>
                    <a:pt x="49" y="242"/>
                    <a:pt x="58" y="238"/>
                    <a:pt x="67" y="236"/>
                  </a:cubicBezTo>
                  <a:cubicBezTo>
                    <a:pt x="73" y="235"/>
                    <a:pt x="78" y="235"/>
                    <a:pt x="82" y="232"/>
                  </a:cubicBezTo>
                  <a:cubicBezTo>
                    <a:pt x="89" y="226"/>
                    <a:pt x="89" y="226"/>
                    <a:pt x="96" y="230"/>
                  </a:cubicBezTo>
                  <a:cubicBezTo>
                    <a:pt x="102" y="234"/>
                    <a:pt x="120" y="229"/>
                    <a:pt x="123" y="237"/>
                  </a:cubicBezTo>
                  <a:cubicBezTo>
                    <a:pt x="125" y="242"/>
                    <a:pt x="144" y="242"/>
                    <a:pt x="150" y="243"/>
                  </a:cubicBezTo>
                  <a:cubicBezTo>
                    <a:pt x="159" y="244"/>
                    <a:pt x="169" y="245"/>
                    <a:pt x="178" y="247"/>
                  </a:cubicBezTo>
                  <a:cubicBezTo>
                    <a:pt x="192" y="249"/>
                    <a:pt x="206" y="252"/>
                    <a:pt x="220" y="254"/>
                  </a:cubicBezTo>
                  <a:cubicBezTo>
                    <a:pt x="229" y="256"/>
                    <a:pt x="237" y="261"/>
                    <a:pt x="246" y="265"/>
                  </a:cubicBezTo>
                  <a:cubicBezTo>
                    <a:pt x="247" y="265"/>
                    <a:pt x="257" y="254"/>
                    <a:pt x="258" y="252"/>
                  </a:cubicBezTo>
                  <a:cubicBezTo>
                    <a:pt x="261" y="249"/>
                    <a:pt x="266" y="257"/>
                    <a:pt x="269" y="256"/>
                  </a:cubicBezTo>
                  <a:cubicBezTo>
                    <a:pt x="274" y="254"/>
                    <a:pt x="296" y="240"/>
                    <a:pt x="299" y="246"/>
                  </a:cubicBezTo>
                  <a:cubicBezTo>
                    <a:pt x="291" y="250"/>
                    <a:pt x="283" y="254"/>
                    <a:pt x="275" y="258"/>
                  </a:cubicBezTo>
                  <a:cubicBezTo>
                    <a:pt x="281" y="263"/>
                    <a:pt x="302" y="245"/>
                    <a:pt x="303" y="252"/>
                  </a:cubicBezTo>
                  <a:cubicBezTo>
                    <a:pt x="306" y="249"/>
                    <a:pt x="308" y="247"/>
                    <a:pt x="311" y="244"/>
                  </a:cubicBezTo>
                  <a:cubicBezTo>
                    <a:pt x="312" y="242"/>
                    <a:pt x="308" y="241"/>
                    <a:pt x="311" y="238"/>
                  </a:cubicBezTo>
                  <a:cubicBezTo>
                    <a:pt x="317" y="245"/>
                    <a:pt x="323" y="252"/>
                    <a:pt x="330" y="258"/>
                  </a:cubicBezTo>
                  <a:cubicBezTo>
                    <a:pt x="332" y="251"/>
                    <a:pt x="333" y="249"/>
                    <a:pt x="338" y="245"/>
                  </a:cubicBezTo>
                  <a:cubicBezTo>
                    <a:pt x="341" y="248"/>
                    <a:pt x="336" y="249"/>
                    <a:pt x="340" y="252"/>
                  </a:cubicBezTo>
                  <a:cubicBezTo>
                    <a:pt x="342" y="253"/>
                    <a:pt x="339" y="256"/>
                    <a:pt x="338" y="257"/>
                  </a:cubicBezTo>
                  <a:cubicBezTo>
                    <a:pt x="341" y="257"/>
                    <a:pt x="346" y="257"/>
                    <a:pt x="348" y="255"/>
                  </a:cubicBezTo>
                  <a:cubicBezTo>
                    <a:pt x="349" y="254"/>
                    <a:pt x="347" y="251"/>
                    <a:pt x="349" y="251"/>
                  </a:cubicBezTo>
                  <a:cubicBezTo>
                    <a:pt x="350" y="250"/>
                    <a:pt x="352" y="250"/>
                    <a:pt x="353" y="250"/>
                  </a:cubicBezTo>
                  <a:cubicBezTo>
                    <a:pt x="358" y="249"/>
                    <a:pt x="366" y="254"/>
                    <a:pt x="371" y="257"/>
                  </a:cubicBezTo>
                  <a:cubicBezTo>
                    <a:pt x="381" y="261"/>
                    <a:pt x="392" y="263"/>
                    <a:pt x="403" y="265"/>
                  </a:cubicBezTo>
                  <a:cubicBezTo>
                    <a:pt x="403" y="265"/>
                    <a:pt x="402" y="264"/>
                    <a:pt x="402" y="263"/>
                  </a:cubicBezTo>
                  <a:cubicBezTo>
                    <a:pt x="409" y="263"/>
                    <a:pt x="413" y="267"/>
                    <a:pt x="419" y="270"/>
                  </a:cubicBezTo>
                  <a:cubicBezTo>
                    <a:pt x="423" y="274"/>
                    <a:pt x="410" y="278"/>
                    <a:pt x="409" y="279"/>
                  </a:cubicBezTo>
                  <a:cubicBezTo>
                    <a:pt x="413" y="280"/>
                    <a:pt x="418" y="282"/>
                    <a:pt x="423" y="282"/>
                  </a:cubicBezTo>
                  <a:cubicBezTo>
                    <a:pt x="430" y="281"/>
                    <a:pt x="438" y="281"/>
                    <a:pt x="446" y="280"/>
                  </a:cubicBezTo>
                  <a:cubicBezTo>
                    <a:pt x="449" y="280"/>
                    <a:pt x="456" y="279"/>
                    <a:pt x="458" y="283"/>
                  </a:cubicBezTo>
                  <a:cubicBezTo>
                    <a:pt x="462" y="288"/>
                    <a:pt x="465" y="293"/>
                    <a:pt x="469" y="299"/>
                  </a:cubicBezTo>
                  <a:cubicBezTo>
                    <a:pt x="468" y="296"/>
                    <a:pt x="468" y="294"/>
                    <a:pt x="467" y="292"/>
                  </a:cubicBezTo>
                  <a:cubicBezTo>
                    <a:pt x="467" y="290"/>
                    <a:pt x="468" y="289"/>
                    <a:pt x="468" y="288"/>
                  </a:cubicBezTo>
                  <a:cubicBezTo>
                    <a:pt x="467" y="282"/>
                    <a:pt x="465" y="283"/>
                    <a:pt x="468" y="278"/>
                  </a:cubicBezTo>
                  <a:cubicBezTo>
                    <a:pt x="470" y="275"/>
                    <a:pt x="486" y="274"/>
                    <a:pt x="482" y="269"/>
                  </a:cubicBezTo>
                  <a:cubicBezTo>
                    <a:pt x="475" y="272"/>
                    <a:pt x="469" y="274"/>
                    <a:pt x="461" y="274"/>
                  </a:cubicBezTo>
                  <a:cubicBezTo>
                    <a:pt x="463" y="267"/>
                    <a:pt x="465" y="268"/>
                    <a:pt x="472" y="266"/>
                  </a:cubicBezTo>
                  <a:cubicBezTo>
                    <a:pt x="478" y="263"/>
                    <a:pt x="479" y="263"/>
                    <a:pt x="485" y="266"/>
                  </a:cubicBezTo>
                  <a:cubicBezTo>
                    <a:pt x="487" y="267"/>
                    <a:pt x="488" y="271"/>
                    <a:pt x="489" y="273"/>
                  </a:cubicBezTo>
                  <a:cubicBezTo>
                    <a:pt x="490" y="275"/>
                    <a:pt x="492" y="275"/>
                    <a:pt x="494" y="276"/>
                  </a:cubicBezTo>
                  <a:cubicBezTo>
                    <a:pt x="499" y="277"/>
                    <a:pt x="504" y="278"/>
                    <a:pt x="509" y="280"/>
                  </a:cubicBezTo>
                  <a:cubicBezTo>
                    <a:pt x="513" y="282"/>
                    <a:pt x="535" y="284"/>
                    <a:pt x="536" y="281"/>
                  </a:cubicBezTo>
                  <a:cubicBezTo>
                    <a:pt x="537" y="275"/>
                    <a:pt x="538" y="272"/>
                    <a:pt x="545" y="272"/>
                  </a:cubicBezTo>
                  <a:cubicBezTo>
                    <a:pt x="549" y="272"/>
                    <a:pt x="554" y="274"/>
                    <a:pt x="558" y="275"/>
                  </a:cubicBezTo>
                  <a:cubicBezTo>
                    <a:pt x="558" y="277"/>
                    <a:pt x="555" y="284"/>
                    <a:pt x="556" y="285"/>
                  </a:cubicBezTo>
                  <a:cubicBezTo>
                    <a:pt x="556" y="287"/>
                    <a:pt x="562" y="290"/>
                    <a:pt x="564" y="291"/>
                  </a:cubicBezTo>
                  <a:cubicBezTo>
                    <a:pt x="562" y="284"/>
                    <a:pt x="559" y="278"/>
                    <a:pt x="568" y="276"/>
                  </a:cubicBezTo>
                  <a:cubicBezTo>
                    <a:pt x="572" y="276"/>
                    <a:pt x="574" y="273"/>
                    <a:pt x="576" y="270"/>
                  </a:cubicBezTo>
                  <a:cubicBezTo>
                    <a:pt x="578" y="268"/>
                    <a:pt x="577" y="266"/>
                    <a:pt x="577" y="263"/>
                  </a:cubicBezTo>
                  <a:cubicBezTo>
                    <a:pt x="574" y="264"/>
                    <a:pt x="572" y="265"/>
                    <a:pt x="570" y="266"/>
                  </a:cubicBezTo>
                  <a:cubicBezTo>
                    <a:pt x="569" y="259"/>
                    <a:pt x="574" y="258"/>
                    <a:pt x="579" y="258"/>
                  </a:cubicBezTo>
                  <a:cubicBezTo>
                    <a:pt x="579" y="252"/>
                    <a:pt x="574" y="256"/>
                    <a:pt x="570" y="255"/>
                  </a:cubicBezTo>
                  <a:cubicBezTo>
                    <a:pt x="568" y="254"/>
                    <a:pt x="558" y="252"/>
                    <a:pt x="557" y="249"/>
                  </a:cubicBezTo>
                  <a:cubicBezTo>
                    <a:pt x="555" y="243"/>
                    <a:pt x="555" y="239"/>
                    <a:pt x="555" y="233"/>
                  </a:cubicBezTo>
                  <a:cubicBezTo>
                    <a:pt x="555" y="226"/>
                    <a:pt x="558" y="225"/>
                    <a:pt x="563" y="227"/>
                  </a:cubicBezTo>
                  <a:cubicBezTo>
                    <a:pt x="564" y="224"/>
                    <a:pt x="562" y="223"/>
                    <a:pt x="559" y="223"/>
                  </a:cubicBezTo>
                  <a:cubicBezTo>
                    <a:pt x="564" y="220"/>
                    <a:pt x="564" y="221"/>
                    <a:pt x="564" y="215"/>
                  </a:cubicBezTo>
                  <a:cubicBezTo>
                    <a:pt x="564" y="209"/>
                    <a:pt x="564" y="207"/>
                    <a:pt x="562" y="203"/>
                  </a:cubicBezTo>
                  <a:cubicBezTo>
                    <a:pt x="560" y="199"/>
                    <a:pt x="561" y="194"/>
                    <a:pt x="561" y="191"/>
                  </a:cubicBezTo>
                  <a:cubicBezTo>
                    <a:pt x="562" y="187"/>
                    <a:pt x="567" y="189"/>
                    <a:pt x="569" y="189"/>
                  </a:cubicBezTo>
                  <a:cubicBezTo>
                    <a:pt x="560" y="180"/>
                    <a:pt x="575" y="182"/>
                    <a:pt x="581" y="182"/>
                  </a:cubicBezTo>
                  <a:cubicBezTo>
                    <a:pt x="590" y="182"/>
                    <a:pt x="595" y="183"/>
                    <a:pt x="603" y="185"/>
                  </a:cubicBezTo>
                  <a:cubicBezTo>
                    <a:pt x="600" y="190"/>
                    <a:pt x="595" y="201"/>
                    <a:pt x="591" y="204"/>
                  </a:cubicBezTo>
                  <a:cubicBezTo>
                    <a:pt x="586" y="206"/>
                    <a:pt x="576" y="204"/>
                    <a:pt x="572" y="204"/>
                  </a:cubicBezTo>
                  <a:cubicBezTo>
                    <a:pt x="586" y="206"/>
                    <a:pt x="570" y="215"/>
                    <a:pt x="570" y="220"/>
                  </a:cubicBezTo>
                  <a:cubicBezTo>
                    <a:pt x="578" y="219"/>
                    <a:pt x="582" y="225"/>
                    <a:pt x="583" y="232"/>
                  </a:cubicBezTo>
                  <a:cubicBezTo>
                    <a:pt x="584" y="236"/>
                    <a:pt x="591" y="242"/>
                    <a:pt x="594" y="245"/>
                  </a:cubicBezTo>
                  <a:cubicBezTo>
                    <a:pt x="590" y="247"/>
                    <a:pt x="587" y="250"/>
                    <a:pt x="583" y="252"/>
                  </a:cubicBezTo>
                  <a:cubicBezTo>
                    <a:pt x="587" y="253"/>
                    <a:pt x="590" y="256"/>
                    <a:pt x="593" y="254"/>
                  </a:cubicBezTo>
                  <a:cubicBezTo>
                    <a:pt x="596" y="251"/>
                    <a:pt x="599" y="254"/>
                    <a:pt x="603" y="256"/>
                  </a:cubicBezTo>
                  <a:cubicBezTo>
                    <a:pt x="601" y="257"/>
                    <a:pt x="599" y="258"/>
                    <a:pt x="597" y="259"/>
                  </a:cubicBezTo>
                  <a:cubicBezTo>
                    <a:pt x="601" y="262"/>
                    <a:pt x="603" y="262"/>
                    <a:pt x="602" y="267"/>
                  </a:cubicBezTo>
                  <a:cubicBezTo>
                    <a:pt x="600" y="271"/>
                    <a:pt x="600" y="272"/>
                    <a:pt x="604" y="275"/>
                  </a:cubicBezTo>
                  <a:cubicBezTo>
                    <a:pt x="606" y="271"/>
                    <a:pt x="608" y="270"/>
                    <a:pt x="608" y="265"/>
                  </a:cubicBezTo>
                  <a:cubicBezTo>
                    <a:pt x="608" y="264"/>
                    <a:pt x="609" y="257"/>
                    <a:pt x="612" y="259"/>
                  </a:cubicBezTo>
                  <a:cubicBezTo>
                    <a:pt x="614" y="260"/>
                    <a:pt x="621" y="262"/>
                    <a:pt x="621" y="265"/>
                  </a:cubicBezTo>
                  <a:cubicBezTo>
                    <a:pt x="622" y="269"/>
                    <a:pt x="625" y="273"/>
                    <a:pt x="620" y="275"/>
                  </a:cubicBezTo>
                  <a:cubicBezTo>
                    <a:pt x="620" y="274"/>
                    <a:pt x="619" y="273"/>
                    <a:pt x="619" y="272"/>
                  </a:cubicBezTo>
                  <a:cubicBezTo>
                    <a:pt x="609" y="277"/>
                    <a:pt x="631" y="297"/>
                    <a:pt x="632" y="286"/>
                  </a:cubicBezTo>
                  <a:cubicBezTo>
                    <a:pt x="633" y="283"/>
                    <a:pt x="632" y="282"/>
                    <a:pt x="634" y="280"/>
                  </a:cubicBezTo>
                  <a:cubicBezTo>
                    <a:pt x="635" y="279"/>
                    <a:pt x="639" y="277"/>
                    <a:pt x="639" y="275"/>
                  </a:cubicBezTo>
                  <a:cubicBezTo>
                    <a:pt x="639" y="267"/>
                    <a:pt x="639" y="268"/>
                    <a:pt x="646" y="265"/>
                  </a:cubicBezTo>
                  <a:cubicBezTo>
                    <a:pt x="643" y="260"/>
                    <a:pt x="640" y="258"/>
                    <a:pt x="641" y="253"/>
                  </a:cubicBezTo>
                  <a:cubicBezTo>
                    <a:pt x="642" y="248"/>
                    <a:pt x="645" y="250"/>
                    <a:pt x="650" y="250"/>
                  </a:cubicBezTo>
                  <a:cubicBezTo>
                    <a:pt x="652" y="251"/>
                    <a:pt x="660" y="251"/>
                    <a:pt x="662" y="253"/>
                  </a:cubicBezTo>
                  <a:cubicBezTo>
                    <a:pt x="666" y="257"/>
                    <a:pt x="667" y="258"/>
                    <a:pt x="673" y="259"/>
                  </a:cubicBezTo>
                  <a:cubicBezTo>
                    <a:pt x="671" y="263"/>
                    <a:pt x="674" y="266"/>
                    <a:pt x="672" y="269"/>
                  </a:cubicBezTo>
                  <a:cubicBezTo>
                    <a:pt x="670" y="271"/>
                    <a:pt x="665" y="270"/>
                    <a:pt x="663" y="270"/>
                  </a:cubicBezTo>
                  <a:cubicBezTo>
                    <a:pt x="665" y="275"/>
                    <a:pt x="666" y="279"/>
                    <a:pt x="669" y="282"/>
                  </a:cubicBezTo>
                  <a:cubicBezTo>
                    <a:pt x="673" y="285"/>
                    <a:pt x="675" y="288"/>
                    <a:pt x="671" y="293"/>
                  </a:cubicBezTo>
                  <a:cubicBezTo>
                    <a:pt x="668" y="296"/>
                    <a:pt x="662" y="298"/>
                    <a:pt x="659" y="300"/>
                  </a:cubicBezTo>
                  <a:cubicBezTo>
                    <a:pt x="655" y="302"/>
                    <a:pt x="653" y="298"/>
                    <a:pt x="650" y="295"/>
                  </a:cubicBezTo>
                  <a:cubicBezTo>
                    <a:pt x="652" y="298"/>
                    <a:pt x="653" y="301"/>
                    <a:pt x="654" y="304"/>
                  </a:cubicBezTo>
                  <a:cubicBezTo>
                    <a:pt x="652" y="303"/>
                    <a:pt x="650" y="302"/>
                    <a:pt x="648" y="301"/>
                  </a:cubicBezTo>
                  <a:cubicBezTo>
                    <a:pt x="648" y="302"/>
                    <a:pt x="648" y="303"/>
                    <a:pt x="649" y="304"/>
                  </a:cubicBezTo>
                  <a:cubicBezTo>
                    <a:pt x="646" y="303"/>
                    <a:pt x="644" y="303"/>
                    <a:pt x="642" y="302"/>
                  </a:cubicBezTo>
                  <a:cubicBezTo>
                    <a:pt x="641" y="302"/>
                    <a:pt x="642" y="298"/>
                    <a:pt x="640" y="298"/>
                  </a:cubicBezTo>
                  <a:cubicBezTo>
                    <a:pt x="637" y="298"/>
                    <a:pt x="633" y="297"/>
                    <a:pt x="631" y="301"/>
                  </a:cubicBezTo>
                  <a:cubicBezTo>
                    <a:pt x="633" y="302"/>
                    <a:pt x="635" y="303"/>
                    <a:pt x="637" y="304"/>
                  </a:cubicBezTo>
                  <a:cubicBezTo>
                    <a:pt x="635" y="308"/>
                    <a:pt x="633" y="312"/>
                    <a:pt x="630" y="313"/>
                  </a:cubicBezTo>
                  <a:cubicBezTo>
                    <a:pt x="625" y="316"/>
                    <a:pt x="623" y="314"/>
                    <a:pt x="618" y="311"/>
                  </a:cubicBezTo>
                  <a:cubicBezTo>
                    <a:pt x="610" y="307"/>
                    <a:pt x="604" y="308"/>
                    <a:pt x="595" y="307"/>
                  </a:cubicBezTo>
                  <a:cubicBezTo>
                    <a:pt x="601" y="310"/>
                    <a:pt x="607" y="313"/>
                    <a:pt x="613" y="316"/>
                  </a:cubicBezTo>
                  <a:cubicBezTo>
                    <a:pt x="617" y="318"/>
                    <a:pt x="624" y="318"/>
                    <a:pt x="629" y="318"/>
                  </a:cubicBezTo>
                  <a:cubicBezTo>
                    <a:pt x="627" y="321"/>
                    <a:pt x="624" y="330"/>
                    <a:pt x="621" y="332"/>
                  </a:cubicBezTo>
                  <a:cubicBezTo>
                    <a:pt x="619" y="333"/>
                    <a:pt x="617" y="335"/>
                    <a:pt x="615" y="334"/>
                  </a:cubicBezTo>
                  <a:cubicBezTo>
                    <a:pt x="612" y="334"/>
                    <a:pt x="610" y="333"/>
                    <a:pt x="608" y="335"/>
                  </a:cubicBezTo>
                  <a:cubicBezTo>
                    <a:pt x="601" y="339"/>
                    <a:pt x="600" y="340"/>
                    <a:pt x="593" y="337"/>
                  </a:cubicBezTo>
                  <a:cubicBezTo>
                    <a:pt x="588" y="336"/>
                    <a:pt x="584" y="335"/>
                    <a:pt x="579" y="334"/>
                  </a:cubicBezTo>
                  <a:cubicBezTo>
                    <a:pt x="582" y="335"/>
                    <a:pt x="585" y="336"/>
                    <a:pt x="588" y="338"/>
                  </a:cubicBezTo>
                  <a:cubicBezTo>
                    <a:pt x="588" y="339"/>
                    <a:pt x="587" y="339"/>
                    <a:pt x="586" y="340"/>
                  </a:cubicBezTo>
                  <a:cubicBezTo>
                    <a:pt x="591" y="339"/>
                    <a:pt x="592" y="339"/>
                    <a:pt x="597" y="341"/>
                  </a:cubicBezTo>
                  <a:cubicBezTo>
                    <a:pt x="599" y="343"/>
                    <a:pt x="603" y="346"/>
                    <a:pt x="599" y="348"/>
                  </a:cubicBezTo>
                  <a:cubicBezTo>
                    <a:pt x="595" y="350"/>
                    <a:pt x="593" y="350"/>
                    <a:pt x="588" y="350"/>
                  </a:cubicBezTo>
                  <a:cubicBezTo>
                    <a:pt x="586" y="350"/>
                    <a:pt x="584" y="355"/>
                    <a:pt x="583" y="356"/>
                  </a:cubicBezTo>
                  <a:cubicBezTo>
                    <a:pt x="579" y="362"/>
                    <a:pt x="573" y="369"/>
                    <a:pt x="572" y="376"/>
                  </a:cubicBezTo>
                  <a:cubicBezTo>
                    <a:pt x="570" y="384"/>
                    <a:pt x="569" y="392"/>
                    <a:pt x="567" y="400"/>
                  </a:cubicBezTo>
                  <a:cubicBezTo>
                    <a:pt x="570" y="401"/>
                    <a:pt x="577" y="401"/>
                    <a:pt x="580" y="403"/>
                  </a:cubicBezTo>
                  <a:cubicBezTo>
                    <a:pt x="582" y="406"/>
                    <a:pt x="584" y="415"/>
                    <a:pt x="585" y="419"/>
                  </a:cubicBezTo>
                  <a:cubicBezTo>
                    <a:pt x="588" y="426"/>
                    <a:pt x="589" y="423"/>
                    <a:pt x="596" y="422"/>
                  </a:cubicBezTo>
                  <a:cubicBezTo>
                    <a:pt x="599" y="421"/>
                    <a:pt x="603" y="423"/>
                    <a:pt x="606" y="424"/>
                  </a:cubicBezTo>
                  <a:cubicBezTo>
                    <a:pt x="615" y="428"/>
                    <a:pt x="622" y="431"/>
                    <a:pt x="631" y="437"/>
                  </a:cubicBezTo>
                  <a:cubicBezTo>
                    <a:pt x="633" y="439"/>
                    <a:pt x="638" y="444"/>
                    <a:pt x="642" y="445"/>
                  </a:cubicBezTo>
                  <a:cubicBezTo>
                    <a:pt x="646" y="445"/>
                    <a:pt x="651" y="446"/>
                    <a:pt x="656" y="446"/>
                  </a:cubicBezTo>
                  <a:cubicBezTo>
                    <a:pt x="657" y="447"/>
                    <a:pt x="666" y="446"/>
                    <a:pt x="666" y="448"/>
                  </a:cubicBezTo>
                  <a:cubicBezTo>
                    <a:pt x="666" y="455"/>
                    <a:pt x="666" y="461"/>
                    <a:pt x="666" y="468"/>
                  </a:cubicBezTo>
                  <a:cubicBezTo>
                    <a:pt x="665" y="477"/>
                    <a:pt x="674" y="484"/>
                    <a:pt x="680" y="491"/>
                  </a:cubicBezTo>
                  <a:cubicBezTo>
                    <a:pt x="685" y="497"/>
                    <a:pt x="696" y="485"/>
                    <a:pt x="695" y="480"/>
                  </a:cubicBezTo>
                  <a:cubicBezTo>
                    <a:pt x="694" y="474"/>
                    <a:pt x="693" y="468"/>
                    <a:pt x="692" y="462"/>
                  </a:cubicBezTo>
                  <a:cubicBezTo>
                    <a:pt x="692" y="459"/>
                    <a:pt x="687" y="455"/>
                    <a:pt x="686" y="452"/>
                  </a:cubicBezTo>
                  <a:cubicBezTo>
                    <a:pt x="692" y="448"/>
                    <a:pt x="703" y="444"/>
                    <a:pt x="707" y="439"/>
                  </a:cubicBezTo>
                  <a:cubicBezTo>
                    <a:pt x="710" y="433"/>
                    <a:pt x="711" y="419"/>
                    <a:pt x="707" y="415"/>
                  </a:cubicBezTo>
                  <a:cubicBezTo>
                    <a:pt x="703" y="412"/>
                    <a:pt x="700" y="409"/>
                    <a:pt x="698" y="405"/>
                  </a:cubicBezTo>
                  <a:cubicBezTo>
                    <a:pt x="694" y="400"/>
                    <a:pt x="693" y="401"/>
                    <a:pt x="697" y="397"/>
                  </a:cubicBezTo>
                  <a:cubicBezTo>
                    <a:pt x="702" y="392"/>
                    <a:pt x="703" y="393"/>
                    <a:pt x="701" y="386"/>
                  </a:cubicBezTo>
                  <a:cubicBezTo>
                    <a:pt x="700" y="382"/>
                    <a:pt x="698" y="378"/>
                    <a:pt x="699" y="374"/>
                  </a:cubicBezTo>
                  <a:cubicBezTo>
                    <a:pt x="701" y="368"/>
                    <a:pt x="701" y="366"/>
                    <a:pt x="699" y="360"/>
                  </a:cubicBezTo>
                  <a:cubicBezTo>
                    <a:pt x="698" y="356"/>
                    <a:pt x="700" y="354"/>
                    <a:pt x="705" y="354"/>
                  </a:cubicBezTo>
                  <a:cubicBezTo>
                    <a:pt x="713" y="353"/>
                    <a:pt x="720" y="359"/>
                    <a:pt x="727" y="356"/>
                  </a:cubicBezTo>
                  <a:cubicBezTo>
                    <a:pt x="732" y="354"/>
                    <a:pt x="734" y="356"/>
                    <a:pt x="738" y="359"/>
                  </a:cubicBezTo>
                  <a:cubicBezTo>
                    <a:pt x="740" y="361"/>
                    <a:pt x="746" y="364"/>
                    <a:pt x="747" y="366"/>
                  </a:cubicBezTo>
                  <a:cubicBezTo>
                    <a:pt x="748" y="371"/>
                    <a:pt x="750" y="374"/>
                    <a:pt x="755" y="373"/>
                  </a:cubicBezTo>
                  <a:cubicBezTo>
                    <a:pt x="759" y="373"/>
                    <a:pt x="762" y="375"/>
                    <a:pt x="765" y="376"/>
                  </a:cubicBezTo>
                  <a:cubicBezTo>
                    <a:pt x="763" y="380"/>
                    <a:pt x="762" y="381"/>
                    <a:pt x="763" y="385"/>
                  </a:cubicBezTo>
                  <a:cubicBezTo>
                    <a:pt x="763" y="388"/>
                    <a:pt x="764" y="392"/>
                    <a:pt x="763" y="395"/>
                  </a:cubicBezTo>
                  <a:cubicBezTo>
                    <a:pt x="764" y="395"/>
                    <a:pt x="765" y="396"/>
                    <a:pt x="766" y="395"/>
                  </a:cubicBezTo>
                  <a:cubicBezTo>
                    <a:pt x="764" y="398"/>
                    <a:pt x="759" y="402"/>
                    <a:pt x="762" y="404"/>
                  </a:cubicBezTo>
                  <a:cubicBezTo>
                    <a:pt x="767" y="389"/>
                    <a:pt x="785" y="422"/>
                    <a:pt x="788" y="402"/>
                  </a:cubicBezTo>
                  <a:cubicBezTo>
                    <a:pt x="789" y="403"/>
                    <a:pt x="791" y="403"/>
                    <a:pt x="791" y="404"/>
                  </a:cubicBezTo>
                  <a:cubicBezTo>
                    <a:pt x="793" y="399"/>
                    <a:pt x="797" y="395"/>
                    <a:pt x="796" y="391"/>
                  </a:cubicBezTo>
                  <a:cubicBezTo>
                    <a:pt x="795" y="387"/>
                    <a:pt x="800" y="381"/>
                    <a:pt x="803" y="381"/>
                  </a:cubicBezTo>
                  <a:cubicBezTo>
                    <a:pt x="803" y="383"/>
                    <a:pt x="803" y="385"/>
                    <a:pt x="802" y="387"/>
                  </a:cubicBezTo>
                  <a:cubicBezTo>
                    <a:pt x="810" y="387"/>
                    <a:pt x="815" y="403"/>
                    <a:pt x="819" y="409"/>
                  </a:cubicBezTo>
                  <a:cubicBezTo>
                    <a:pt x="821" y="413"/>
                    <a:pt x="827" y="420"/>
                    <a:pt x="828" y="424"/>
                  </a:cubicBezTo>
                  <a:cubicBezTo>
                    <a:pt x="828" y="426"/>
                    <a:pt x="824" y="429"/>
                    <a:pt x="824" y="432"/>
                  </a:cubicBezTo>
                  <a:cubicBezTo>
                    <a:pt x="824" y="433"/>
                    <a:pt x="828" y="435"/>
                    <a:pt x="829" y="435"/>
                  </a:cubicBezTo>
                  <a:cubicBezTo>
                    <a:pt x="831" y="437"/>
                    <a:pt x="834" y="439"/>
                    <a:pt x="835" y="441"/>
                  </a:cubicBezTo>
                  <a:cubicBezTo>
                    <a:pt x="837" y="443"/>
                    <a:pt x="834" y="445"/>
                    <a:pt x="838" y="446"/>
                  </a:cubicBezTo>
                  <a:cubicBezTo>
                    <a:pt x="844" y="446"/>
                    <a:pt x="846" y="446"/>
                    <a:pt x="851" y="449"/>
                  </a:cubicBezTo>
                  <a:cubicBezTo>
                    <a:pt x="854" y="452"/>
                    <a:pt x="861" y="455"/>
                    <a:pt x="854" y="456"/>
                  </a:cubicBezTo>
                  <a:cubicBezTo>
                    <a:pt x="850" y="457"/>
                    <a:pt x="846" y="458"/>
                    <a:pt x="842" y="460"/>
                  </a:cubicBezTo>
                  <a:cubicBezTo>
                    <a:pt x="844" y="461"/>
                    <a:pt x="847" y="459"/>
                    <a:pt x="850" y="458"/>
                  </a:cubicBezTo>
                  <a:cubicBezTo>
                    <a:pt x="848" y="461"/>
                    <a:pt x="842" y="462"/>
                    <a:pt x="839" y="463"/>
                  </a:cubicBezTo>
                  <a:cubicBezTo>
                    <a:pt x="836" y="464"/>
                    <a:pt x="837" y="470"/>
                    <a:pt x="839" y="468"/>
                  </a:cubicBezTo>
                  <a:cubicBezTo>
                    <a:pt x="840" y="466"/>
                    <a:pt x="841" y="466"/>
                    <a:pt x="843" y="465"/>
                  </a:cubicBezTo>
                  <a:cubicBezTo>
                    <a:pt x="845" y="464"/>
                    <a:pt x="845" y="463"/>
                    <a:pt x="846" y="462"/>
                  </a:cubicBezTo>
                  <a:cubicBezTo>
                    <a:pt x="849" y="461"/>
                    <a:pt x="852" y="460"/>
                    <a:pt x="855" y="460"/>
                  </a:cubicBezTo>
                  <a:cubicBezTo>
                    <a:pt x="853" y="459"/>
                    <a:pt x="853" y="459"/>
                    <a:pt x="852" y="458"/>
                  </a:cubicBezTo>
                  <a:cubicBezTo>
                    <a:pt x="854" y="458"/>
                    <a:pt x="859" y="458"/>
                    <a:pt x="860" y="461"/>
                  </a:cubicBezTo>
                  <a:cubicBezTo>
                    <a:pt x="861" y="464"/>
                    <a:pt x="857" y="464"/>
                    <a:pt x="859" y="467"/>
                  </a:cubicBezTo>
                  <a:cubicBezTo>
                    <a:pt x="862" y="462"/>
                    <a:pt x="865" y="464"/>
                    <a:pt x="869" y="466"/>
                  </a:cubicBezTo>
                  <a:cubicBezTo>
                    <a:pt x="873" y="467"/>
                    <a:pt x="870" y="473"/>
                    <a:pt x="869" y="475"/>
                  </a:cubicBezTo>
                  <a:cubicBezTo>
                    <a:pt x="868" y="479"/>
                    <a:pt x="872" y="480"/>
                    <a:pt x="869" y="485"/>
                  </a:cubicBezTo>
                  <a:cubicBezTo>
                    <a:pt x="868" y="486"/>
                    <a:pt x="862" y="490"/>
                    <a:pt x="860" y="490"/>
                  </a:cubicBezTo>
                  <a:cubicBezTo>
                    <a:pt x="857" y="491"/>
                    <a:pt x="854" y="490"/>
                    <a:pt x="850" y="492"/>
                  </a:cubicBezTo>
                  <a:cubicBezTo>
                    <a:pt x="846" y="493"/>
                    <a:pt x="845" y="495"/>
                    <a:pt x="842" y="498"/>
                  </a:cubicBezTo>
                  <a:cubicBezTo>
                    <a:pt x="837" y="504"/>
                    <a:pt x="832" y="505"/>
                    <a:pt x="824" y="504"/>
                  </a:cubicBezTo>
                  <a:cubicBezTo>
                    <a:pt x="815" y="503"/>
                    <a:pt x="808" y="503"/>
                    <a:pt x="799" y="504"/>
                  </a:cubicBezTo>
                  <a:cubicBezTo>
                    <a:pt x="792" y="504"/>
                    <a:pt x="784" y="502"/>
                    <a:pt x="782" y="511"/>
                  </a:cubicBezTo>
                  <a:cubicBezTo>
                    <a:pt x="782" y="514"/>
                    <a:pt x="775" y="515"/>
                    <a:pt x="773" y="516"/>
                  </a:cubicBezTo>
                  <a:cubicBezTo>
                    <a:pt x="769" y="518"/>
                    <a:pt x="767" y="523"/>
                    <a:pt x="764" y="525"/>
                  </a:cubicBezTo>
                  <a:cubicBezTo>
                    <a:pt x="759" y="531"/>
                    <a:pt x="756" y="537"/>
                    <a:pt x="751" y="541"/>
                  </a:cubicBezTo>
                  <a:cubicBezTo>
                    <a:pt x="761" y="537"/>
                    <a:pt x="766" y="526"/>
                    <a:pt x="776" y="521"/>
                  </a:cubicBezTo>
                  <a:cubicBezTo>
                    <a:pt x="783" y="518"/>
                    <a:pt x="801" y="508"/>
                    <a:pt x="806" y="520"/>
                  </a:cubicBezTo>
                  <a:cubicBezTo>
                    <a:pt x="805" y="519"/>
                    <a:pt x="804" y="519"/>
                    <a:pt x="803" y="519"/>
                  </a:cubicBezTo>
                  <a:cubicBezTo>
                    <a:pt x="808" y="522"/>
                    <a:pt x="802" y="525"/>
                    <a:pt x="799" y="527"/>
                  </a:cubicBezTo>
                  <a:cubicBezTo>
                    <a:pt x="796" y="530"/>
                    <a:pt x="793" y="525"/>
                    <a:pt x="789" y="527"/>
                  </a:cubicBezTo>
                  <a:cubicBezTo>
                    <a:pt x="791" y="528"/>
                    <a:pt x="795" y="532"/>
                    <a:pt x="795" y="532"/>
                  </a:cubicBezTo>
                  <a:cubicBezTo>
                    <a:pt x="797" y="531"/>
                    <a:pt x="799" y="530"/>
                    <a:pt x="802" y="531"/>
                  </a:cubicBezTo>
                  <a:cubicBezTo>
                    <a:pt x="801" y="534"/>
                    <a:pt x="799" y="537"/>
                    <a:pt x="797" y="538"/>
                  </a:cubicBezTo>
                  <a:cubicBezTo>
                    <a:pt x="798" y="538"/>
                    <a:pt x="800" y="538"/>
                    <a:pt x="801" y="538"/>
                  </a:cubicBezTo>
                  <a:cubicBezTo>
                    <a:pt x="799" y="543"/>
                    <a:pt x="804" y="547"/>
                    <a:pt x="808" y="548"/>
                  </a:cubicBezTo>
                  <a:cubicBezTo>
                    <a:pt x="808" y="549"/>
                    <a:pt x="808" y="549"/>
                    <a:pt x="807" y="549"/>
                  </a:cubicBezTo>
                  <a:cubicBezTo>
                    <a:pt x="813" y="552"/>
                    <a:pt x="818" y="555"/>
                    <a:pt x="823" y="551"/>
                  </a:cubicBezTo>
                  <a:cubicBezTo>
                    <a:pt x="824" y="552"/>
                    <a:pt x="824" y="553"/>
                    <a:pt x="824" y="554"/>
                  </a:cubicBezTo>
                  <a:cubicBezTo>
                    <a:pt x="825" y="554"/>
                    <a:pt x="827" y="553"/>
                    <a:pt x="827" y="553"/>
                  </a:cubicBezTo>
                  <a:cubicBezTo>
                    <a:pt x="824" y="548"/>
                    <a:pt x="831" y="542"/>
                    <a:pt x="833" y="538"/>
                  </a:cubicBezTo>
                  <a:cubicBezTo>
                    <a:pt x="838" y="540"/>
                    <a:pt x="835" y="544"/>
                    <a:pt x="834" y="547"/>
                  </a:cubicBezTo>
                  <a:cubicBezTo>
                    <a:pt x="837" y="545"/>
                    <a:pt x="842" y="550"/>
                    <a:pt x="839" y="551"/>
                  </a:cubicBezTo>
                  <a:cubicBezTo>
                    <a:pt x="836" y="553"/>
                    <a:pt x="832" y="555"/>
                    <a:pt x="828" y="554"/>
                  </a:cubicBezTo>
                  <a:cubicBezTo>
                    <a:pt x="829" y="555"/>
                    <a:pt x="829" y="556"/>
                    <a:pt x="830" y="557"/>
                  </a:cubicBezTo>
                  <a:cubicBezTo>
                    <a:pt x="826" y="559"/>
                    <a:pt x="821" y="561"/>
                    <a:pt x="816" y="563"/>
                  </a:cubicBezTo>
                  <a:cubicBezTo>
                    <a:pt x="814" y="564"/>
                    <a:pt x="812" y="564"/>
                    <a:pt x="811" y="565"/>
                  </a:cubicBezTo>
                  <a:cubicBezTo>
                    <a:pt x="809" y="567"/>
                    <a:pt x="808" y="563"/>
                    <a:pt x="807" y="564"/>
                  </a:cubicBezTo>
                  <a:cubicBezTo>
                    <a:pt x="804" y="567"/>
                    <a:pt x="801" y="572"/>
                    <a:pt x="797" y="575"/>
                  </a:cubicBezTo>
                  <a:cubicBezTo>
                    <a:pt x="795" y="577"/>
                    <a:pt x="793" y="574"/>
                    <a:pt x="791" y="574"/>
                  </a:cubicBezTo>
                  <a:cubicBezTo>
                    <a:pt x="786" y="567"/>
                    <a:pt x="798" y="561"/>
                    <a:pt x="802" y="558"/>
                  </a:cubicBezTo>
                  <a:cubicBezTo>
                    <a:pt x="805" y="556"/>
                    <a:pt x="804" y="558"/>
                    <a:pt x="805" y="559"/>
                  </a:cubicBezTo>
                  <a:cubicBezTo>
                    <a:pt x="808" y="562"/>
                    <a:pt x="809" y="558"/>
                    <a:pt x="812" y="556"/>
                  </a:cubicBezTo>
                  <a:cubicBezTo>
                    <a:pt x="809" y="556"/>
                    <a:pt x="805" y="555"/>
                    <a:pt x="802" y="557"/>
                  </a:cubicBezTo>
                  <a:cubicBezTo>
                    <a:pt x="802" y="555"/>
                    <a:pt x="803" y="553"/>
                    <a:pt x="804" y="552"/>
                  </a:cubicBezTo>
                  <a:cubicBezTo>
                    <a:pt x="801" y="551"/>
                    <a:pt x="796" y="556"/>
                    <a:pt x="793" y="558"/>
                  </a:cubicBezTo>
                  <a:cubicBezTo>
                    <a:pt x="791" y="559"/>
                    <a:pt x="791" y="556"/>
                    <a:pt x="789" y="559"/>
                  </a:cubicBezTo>
                  <a:cubicBezTo>
                    <a:pt x="788" y="560"/>
                    <a:pt x="785" y="559"/>
                    <a:pt x="783" y="559"/>
                  </a:cubicBezTo>
                  <a:cubicBezTo>
                    <a:pt x="786" y="567"/>
                    <a:pt x="773" y="564"/>
                    <a:pt x="771" y="568"/>
                  </a:cubicBezTo>
                  <a:cubicBezTo>
                    <a:pt x="771" y="567"/>
                    <a:pt x="770" y="566"/>
                    <a:pt x="770" y="566"/>
                  </a:cubicBezTo>
                  <a:cubicBezTo>
                    <a:pt x="768" y="570"/>
                    <a:pt x="766" y="570"/>
                    <a:pt x="762" y="572"/>
                  </a:cubicBezTo>
                  <a:cubicBezTo>
                    <a:pt x="759" y="573"/>
                    <a:pt x="759" y="575"/>
                    <a:pt x="758" y="577"/>
                  </a:cubicBezTo>
                  <a:cubicBezTo>
                    <a:pt x="757" y="582"/>
                    <a:pt x="749" y="595"/>
                    <a:pt x="759" y="594"/>
                  </a:cubicBezTo>
                  <a:cubicBezTo>
                    <a:pt x="759" y="593"/>
                    <a:pt x="759" y="593"/>
                    <a:pt x="759" y="592"/>
                  </a:cubicBezTo>
                  <a:cubicBezTo>
                    <a:pt x="759" y="593"/>
                    <a:pt x="760" y="594"/>
                    <a:pt x="761" y="594"/>
                  </a:cubicBezTo>
                  <a:cubicBezTo>
                    <a:pt x="758" y="597"/>
                    <a:pt x="754" y="595"/>
                    <a:pt x="751" y="594"/>
                  </a:cubicBezTo>
                  <a:cubicBezTo>
                    <a:pt x="750" y="594"/>
                    <a:pt x="750" y="598"/>
                    <a:pt x="748" y="598"/>
                  </a:cubicBezTo>
                  <a:cubicBezTo>
                    <a:pt x="740" y="599"/>
                    <a:pt x="737" y="599"/>
                    <a:pt x="731" y="604"/>
                  </a:cubicBezTo>
                  <a:cubicBezTo>
                    <a:pt x="735" y="603"/>
                    <a:pt x="739" y="601"/>
                    <a:pt x="743" y="600"/>
                  </a:cubicBezTo>
                  <a:cubicBezTo>
                    <a:pt x="743" y="601"/>
                    <a:pt x="742" y="601"/>
                    <a:pt x="742" y="601"/>
                  </a:cubicBezTo>
                  <a:cubicBezTo>
                    <a:pt x="743" y="601"/>
                    <a:pt x="744" y="602"/>
                    <a:pt x="746" y="601"/>
                  </a:cubicBezTo>
                  <a:cubicBezTo>
                    <a:pt x="743" y="603"/>
                    <a:pt x="740" y="605"/>
                    <a:pt x="737" y="605"/>
                  </a:cubicBezTo>
                  <a:cubicBezTo>
                    <a:pt x="734" y="605"/>
                    <a:pt x="729" y="604"/>
                    <a:pt x="728" y="607"/>
                  </a:cubicBezTo>
                  <a:cubicBezTo>
                    <a:pt x="734" y="608"/>
                    <a:pt x="725" y="621"/>
                    <a:pt x="722" y="623"/>
                  </a:cubicBezTo>
                  <a:cubicBezTo>
                    <a:pt x="724" y="620"/>
                    <a:pt x="719" y="618"/>
                    <a:pt x="718" y="615"/>
                  </a:cubicBezTo>
                  <a:cubicBezTo>
                    <a:pt x="718" y="619"/>
                    <a:pt x="723" y="624"/>
                    <a:pt x="721" y="628"/>
                  </a:cubicBezTo>
                  <a:cubicBezTo>
                    <a:pt x="719" y="632"/>
                    <a:pt x="716" y="636"/>
                    <a:pt x="715" y="640"/>
                  </a:cubicBezTo>
                  <a:cubicBezTo>
                    <a:pt x="714" y="640"/>
                    <a:pt x="714" y="640"/>
                    <a:pt x="714" y="640"/>
                  </a:cubicBezTo>
                  <a:cubicBezTo>
                    <a:pt x="714" y="637"/>
                    <a:pt x="716" y="635"/>
                    <a:pt x="717" y="632"/>
                  </a:cubicBezTo>
                  <a:cubicBezTo>
                    <a:pt x="715" y="631"/>
                    <a:pt x="716" y="627"/>
                    <a:pt x="712" y="628"/>
                  </a:cubicBezTo>
                  <a:cubicBezTo>
                    <a:pt x="713" y="626"/>
                    <a:pt x="713" y="623"/>
                    <a:pt x="714" y="620"/>
                  </a:cubicBezTo>
                  <a:cubicBezTo>
                    <a:pt x="714" y="620"/>
                    <a:pt x="716" y="615"/>
                    <a:pt x="714" y="617"/>
                  </a:cubicBezTo>
                  <a:cubicBezTo>
                    <a:pt x="708" y="621"/>
                    <a:pt x="710" y="624"/>
                    <a:pt x="711" y="631"/>
                  </a:cubicBezTo>
                  <a:cubicBezTo>
                    <a:pt x="710" y="629"/>
                    <a:pt x="708" y="628"/>
                    <a:pt x="706" y="628"/>
                  </a:cubicBezTo>
                  <a:cubicBezTo>
                    <a:pt x="707" y="630"/>
                    <a:pt x="711" y="631"/>
                    <a:pt x="712" y="633"/>
                  </a:cubicBezTo>
                  <a:cubicBezTo>
                    <a:pt x="713" y="634"/>
                    <a:pt x="711" y="639"/>
                    <a:pt x="711" y="641"/>
                  </a:cubicBezTo>
                  <a:cubicBezTo>
                    <a:pt x="712" y="644"/>
                    <a:pt x="716" y="642"/>
                    <a:pt x="715" y="647"/>
                  </a:cubicBezTo>
                  <a:cubicBezTo>
                    <a:pt x="714" y="651"/>
                    <a:pt x="712" y="650"/>
                    <a:pt x="708" y="652"/>
                  </a:cubicBezTo>
                  <a:cubicBezTo>
                    <a:pt x="711" y="652"/>
                    <a:pt x="716" y="651"/>
                    <a:pt x="716" y="655"/>
                  </a:cubicBezTo>
                  <a:cubicBezTo>
                    <a:pt x="715" y="657"/>
                    <a:pt x="709" y="657"/>
                    <a:pt x="708" y="657"/>
                  </a:cubicBezTo>
                  <a:cubicBezTo>
                    <a:pt x="709" y="658"/>
                    <a:pt x="709" y="658"/>
                    <a:pt x="710" y="659"/>
                  </a:cubicBezTo>
                  <a:cubicBezTo>
                    <a:pt x="709" y="659"/>
                    <a:pt x="708" y="660"/>
                    <a:pt x="707" y="660"/>
                  </a:cubicBezTo>
                  <a:cubicBezTo>
                    <a:pt x="708" y="664"/>
                    <a:pt x="710" y="661"/>
                    <a:pt x="712" y="662"/>
                  </a:cubicBezTo>
                  <a:cubicBezTo>
                    <a:pt x="711" y="663"/>
                    <a:pt x="709" y="664"/>
                    <a:pt x="707" y="665"/>
                  </a:cubicBezTo>
                  <a:cubicBezTo>
                    <a:pt x="706" y="665"/>
                    <a:pt x="704" y="663"/>
                    <a:pt x="703" y="664"/>
                  </a:cubicBezTo>
                  <a:cubicBezTo>
                    <a:pt x="701" y="665"/>
                    <a:pt x="699" y="670"/>
                    <a:pt x="698" y="672"/>
                  </a:cubicBezTo>
                  <a:cubicBezTo>
                    <a:pt x="697" y="673"/>
                    <a:pt x="693" y="673"/>
                    <a:pt x="692" y="675"/>
                  </a:cubicBezTo>
                  <a:cubicBezTo>
                    <a:pt x="690" y="677"/>
                    <a:pt x="688" y="680"/>
                    <a:pt x="686" y="681"/>
                  </a:cubicBezTo>
                  <a:cubicBezTo>
                    <a:pt x="678" y="686"/>
                    <a:pt x="677" y="688"/>
                    <a:pt x="673" y="696"/>
                  </a:cubicBezTo>
                  <a:cubicBezTo>
                    <a:pt x="671" y="701"/>
                    <a:pt x="672" y="708"/>
                    <a:pt x="674" y="712"/>
                  </a:cubicBezTo>
                  <a:cubicBezTo>
                    <a:pt x="677" y="719"/>
                    <a:pt x="679" y="725"/>
                    <a:pt x="682" y="733"/>
                  </a:cubicBezTo>
                  <a:cubicBezTo>
                    <a:pt x="683" y="737"/>
                    <a:pt x="684" y="747"/>
                    <a:pt x="681" y="750"/>
                  </a:cubicBezTo>
                  <a:cubicBezTo>
                    <a:pt x="679" y="752"/>
                    <a:pt x="677" y="755"/>
                    <a:pt x="675" y="752"/>
                  </a:cubicBezTo>
                  <a:cubicBezTo>
                    <a:pt x="674" y="750"/>
                    <a:pt x="669" y="746"/>
                    <a:pt x="669" y="746"/>
                  </a:cubicBezTo>
                  <a:cubicBezTo>
                    <a:pt x="668" y="742"/>
                    <a:pt x="667" y="740"/>
                    <a:pt x="666" y="737"/>
                  </a:cubicBezTo>
                  <a:cubicBezTo>
                    <a:pt x="664" y="734"/>
                    <a:pt x="663" y="733"/>
                    <a:pt x="664" y="729"/>
                  </a:cubicBezTo>
                  <a:cubicBezTo>
                    <a:pt x="663" y="729"/>
                    <a:pt x="662" y="730"/>
                    <a:pt x="662" y="730"/>
                  </a:cubicBezTo>
                  <a:cubicBezTo>
                    <a:pt x="661" y="726"/>
                    <a:pt x="665" y="719"/>
                    <a:pt x="660" y="716"/>
                  </a:cubicBezTo>
                  <a:cubicBezTo>
                    <a:pt x="656" y="713"/>
                    <a:pt x="654" y="707"/>
                    <a:pt x="649" y="709"/>
                  </a:cubicBezTo>
                  <a:cubicBezTo>
                    <a:pt x="646" y="710"/>
                    <a:pt x="644" y="712"/>
                    <a:pt x="641" y="710"/>
                  </a:cubicBezTo>
                  <a:cubicBezTo>
                    <a:pt x="639" y="709"/>
                    <a:pt x="636" y="706"/>
                    <a:pt x="634" y="705"/>
                  </a:cubicBezTo>
                  <a:cubicBezTo>
                    <a:pt x="629" y="704"/>
                    <a:pt x="622" y="710"/>
                    <a:pt x="621" y="702"/>
                  </a:cubicBezTo>
                  <a:cubicBezTo>
                    <a:pt x="620" y="709"/>
                    <a:pt x="606" y="704"/>
                    <a:pt x="602" y="707"/>
                  </a:cubicBezTo>
                  <a:cubicBezTo>
                    <a:pt x="605" y="708"/>
                    <a:pt x="616" y="709"/>
                    <a:pt x="608" y="713"/>
                  </a:cubicBezTo>
                  <a:cubicBezTo>
                    <a:pt x="608" y="713"/>
                    <a:pt x="613" y="715"/>
                    <a:pt x="613" y="716"/>
                  </a:cubicBezTo>
                  <a:cubicBezTo>
                    <a:pt x="614" y="718"/>
                    <a:pt x="612" y="719"/>
                    <a:pt x="610" y="718"/>
                  </a:cubicBezTo>
                  <a:cubicBezTo>
                    <a:pt x="611" y="716"/>
                    <a:pt x="607" y="714"/>
                    <a:pt x="605" y="713"/>
                  </a:cubicBezTo>
                  <a:cubicBezTo>
                    <a:pt x="605" y="715"/>
                    <a:pt x="604" y="716"/>
                    <a:pt x="604" y="718"/>
                  </a:cubicBezTo>
                  <a:cubicBezTo>
                    <a:pt x="602" y="713"/>
                    <a:pt x="601" y="718"/>
                    <a:pt x="598" y="716"/>
                  </a:cubicBezTo>
                  <a:cubicBezTo>
                    <a:pt x="595" y="713"/>
                    <a:pt x="593" y="711"/>
                    <a:pt x="589" y="712"/>
                  </a:cubicBezTo>
                  <a:cubicBezTo>
                    <a:pt x="587" y="713"/>
                    <a:pt x="584" y="711"/>
                    <a:pt x="582" y="710"/>
                  </a:cubicBezTo>
                  <a:cubicBezTo>
                    <a:pt x="578" y="709"/>
                    <a:pt x="572" y="713"/>
                    <a:pt x="568" y="715"/>
                  </a:cubicBezTo>
                  <a:cubicBezTo>
                    <a:pt x="562" y="717"/>
                    <a:pt x="547" y="728"/>
                    <a:pt x="547" y="737"/>
                  </a:cubicBezTo>
                  <a:cubicBezTo>
                    <a:pt x="547" y="740"/>
                    <a:pt x="550" y="743"/>
                    <a:pt x="551" y="746"/>
                  </a:cubicBezTo>
                  <a:cubicBezTo>
                    <a:pt x="551" y="747"/>
                    <a:pt x="549" y="750"/>
                    <a:pt x="549" y="752"/>
                  </a:cubicBezTo>
                  <a:cubicBezTo>
                    <a:pt x="547" y="757"/>
                    <a:pt x="545" y="762"/>
                    <a:pt x="545" y="767"/>
                  </a:cubicBezTo>
                  <a:cubicBezTo>
                    <a:pt x="545" y="780"/>
                    <a:pt x="547" y="789"/>
                    <a:pt x="554" y="800"/>
                  </a:cubicBezTo>
                  <a:cubicBezTo>
                    <a:pt x="558" y="807"/>
                    <a:pt x="560" y="811"/>
                    <a:pt x="567" y="813"/>
                  </a:cubicBezTo>
                  <a:cubicBezTo>
                    <a:pt x="568" y="813"/>
                    <a:pt x="570" y="817"/>
                    <a:pt x="572" y="817"/>
                  </a:cubicBezTo>
                  <a:cubicBezTo>
                    <a:pt x="574" y="815"/>
                    <a:pt x="577" y="814"/>
                    <a:pt x="580" y="813"/>
                  </a:cubicBezTo>
                  <a:cubicBezTo>
                    <a:pt x="583" y="812"/>
                    <a:pt x="585" y="812"/>
                    <a:pt x="588" y="812"/>
                  </a:cubicBezTo>
                  <a:cubicBezTo>
                    <a:pt x="590" y="811"/>
                    <a:pt x="591" y="814"/>
                    <a:pt x="592" y="814"/>
                  </a:cubicBezTo>
                  <a:cubicBezTo>
                    <a:pt x="593" y="813"/>
                    <a:pt x="595" y="813"/>
                    <a:pt x="596" y="812"/>
                  </a:cubicBezTo>
                  <a:cubicBezTo>
                    <a:pt x="597" y="811"/>
                    <a:pt x="595" y="810"/>
                    <a:pt x="596" y="809"/>
                  </a:cubicBezTo>
                  <a:cubicBezTo>
                    <a:pt x="598" y="807"/>
                    <a:pt x="600" y="806"/>
                    <a:pt x="600" y="802"/>
                  </a:cubicBezTo>
                  <a:cubicBezTo>
                    <a:pt x="602" y="797"/>
                    <a:pt x="602" y="791"/>
                    <a:pt x="607" y="788"/>
                  </a:cubicBezTo>
                  <a:cubicBezTo>
                    <a:pt x="610" y="787"/>
                    <a:pt x="618" y="785"/>
                    <a:pt x="620" y="786"/>
                  </a:cubicBezTo>
                  <a:cubicBezTo>
                    <a:pt x="623" y="786"/>
                    <a:pt x="633" y="784"/>
                    <a:pt x="630" y="791"/>
                  </a:cubicBezTo>
                  <a:cubicBezTo>
                    <a:pt x="629" y="794"/>
                    <a:pt x="625" y="802"/>
                    <a:pt x="623" y="803"/>
                  </a:cubicBezTo>
                  <a:cubicBezTo>
                    <a:pt x="624" y="803"/>
                    <a:pt x="623" y="804"/>
                    <a:pt x="626" y="804"/>
                  </a:cubicBezTo>
                  <a:cubicBezTo>
                    <a:pt x="625" y="805"/>
                    <a:pt x="624" y="806"/>
                    <a:pt x="623" y="806"/>
                  </a:cubicBezTo>
                  <a:cubicBezTo>
                    <a:pt x="624" y="807"/>
                    <a:pt x="624" y="807"/>
                    <a:pt x="624" y="807"/>
                  </a:cubicBezTo>
                  <a:cubicBezTo>
                    <a:pt x="624" y="807"/>
                    <a:pt x="624" y="806"/>
                    <a:pt x="625" y="806"/>
                  </a:cubicBezTo>
                  <a:cubicBezTo>
                    <a:pt x="624" y="809"/>
                    <a:pt x="623" y="813"/>
                    <a:pt x="622" y="816"/>
                  </a:cubicBezTo>
                  <a:cubicBezTo>
                    <a:pt x="621" y="815"/>
                    <a:pt x="620" y="813"/>
                    <a:pt x="621" y="810"/>
                  </a:cubicBezTo>
                  <a:cubicBezTo>
                    <a:pt x="620" y="811"/>
                    <a:pt x="619" y="813"/>
                    <a:pt x="618" y="814"/>
                  </a:cubicBezTo>
                  <a:cubicBezTo>
                    <a:pt x="623" y="814"/>
                    <a:pt x="618" y="823"/>
                    <a:pt x="619" y="826"/>
                  </a:cubicBezTo>
                  <a:cubicBezTo>
                    <a:pt x="620" y="829"/>
                    <a:pt x="616" y="834"/>
                    <a:pt x="614" y="836"/>
                  </a:cubicBezTo>
                  <a:cubicBezTo>
                    <a:pt x="620" y="838"/>
                    <a:pt x="626" y="836"/>
                    <a:pt x="633" y="837"/>
                  </a:cubicBezTo>
                  <a:cubicBezTo>
                    <a:pt x="635" y="838"/>
                    <a:pt x="637" y="835"/>
                    <a:pt x="640" y="836"/>
                  </a:cubicBezTo>
                  <a:cubicBezTo>
                    <a:pt x="643" y="836"/>
                    <a:pt x="647" y="836"/>
                    <a:pt x="650" y="837"/>
                  </a:cubicBezTo>
                  <a:cubicBezTo>
                    <a:pt x="655" y="840"/>
                    <a:pt x="659" y="844"/>
                    <a:pt x="658" y="850"/>
                  </a:cubicBezTo>
                  <a:cubicBezTo>
                    <a:pt x="657" y="855"/>
                    <a:pt x="657" y="859"/>
                    <a:pt x="656" y="863"/>
                  </a:cubicBezTo>
                  <a:cubicBezTo>
                    <a:pt x="656" y="866"/>
                    <a:pt x="654" y="868"/>
                    <a:pt x="653" y="870"/>
                  </a:cubicBezTo>
                  <a:cubicBezTo>
                    <a:pt x="652" y="882"/>
                    <a:pt x="666" y="901"/>
                    <a:pt x="676" y="897"/>
                  </a:cubicBezTo>
                  <a:cubicBezTo>
                    <a:pt x="683" y="894"/>
                    <a:pt x="686" y="891"/>
                    <a:pt x="693" y="893"/>
                  </a:cubicBezTo>
                  <a:cubicBezTo>
                    <a:pt x="700" y="895"/>
                    <a:pt x="702" y="899"/>
                    <a:pt x="707" y="904"/>
                  </a:cubicBezTo>
                  <a:cubicBezTo>
                    <a:pt x="707" y="896"/>
                    <a:pt x="717" y="885"/>
                    <a:pt x="721" y="878"/>
                  </a:cubicBezTo>
                  <a:cubicBezTo>
                    <a:pt x="722" y="876"/>
                    <a:pt x="730" y="875"/>
                    <a:pt x="732" y="874"/>
                  </a:cubicBezTo>
                  <a:cubicBezTo>
                    <a:pt x="738" y="872"/>
                    <a:pt x="743" y="870"/>
                    <a:pt x="749" y="868"/>
                  </a:cubicBezTo>
                  <a:cubicBezTo>
                    <a:pt x="754" y="866"/>
                    <a:pt x="763" y="871"/>
                    <a:pt x="768" y="872"/>
                  </a:cubicBezTo>
                  <a:cubicBezTo>
                    <a:pt x="781" y="875"/>
                    <a:pt x="794" y="878"/>
                    <a:pt x="808" y="881"/>
                  </a:cubicBezTo>
                  <a:cubicBezTo>
                    <a:pt x="815" y="883"/>
                    <a:pt x="822" y="883"/>
                    <a:pt x="828" y="888"/>
                  </a:cubicBezTo>
                  <a:cubicBezTo>
                    <a:pt x="838" y="898"/>
                    <a:pt x="848" y="908"/>
                    <a:pt x="858" y="918"/>
                  </a:cubicBezTo>
                  <a:cubicBezTo>
                    <a:pt x="865" y="924"/>
                    <a:pt x="879" y="924"/>
                    <a:pt x="887" y="926"/>
                  </a:cubicBezTo>
                  <a:cubicBezTo>
                    <a:pt x="895" y="928"/>
                    <a:pt x="901" y="941"/>
                    <a:pt x="906" y="947"/>
                  </a:cubicBezTo>
                  <a:cubicBezTo>
                    <a:pt x="911" y="954"/>
                    <a:pt x="916" y="960"/>
                    <a:pt x="921" y="967"/>
                  </a:cubicBezTo>
                  <a:cubicBezTo>
                    <a:pt x="922" y="968"/>
                    <a:pt x="925" y="974"/>
                    <a:pt x="927" y="974"/>
                  </a:cubicBezTo>
                  <a:cubicBezTo>
                    <a:pt x="937" y="978"/>
                    <a:pt x="948" y="982"/>
                    <a:pt x="958" y="986"/>
                  </a:cubicBezTo>
                  <a:cubicBezTo>
                    <a:pt x="969" y="990"/>
                    <a:pt x="980" y="993"/>
                    <a:pt x="990" y="997"/>
                  </a:cubicBezTo>
                  <a:cubicBezTo>
                    <a:pt x="999" y="1000"/>
                    <a:pt x="1008" y="1010"/>
                    <a:pt x="1016" y="1016"/>
                  </a:cubicBezTo>
                  <a:cubicBezTo>
                    <a:pt x="1017" y="1016"/>
                    <a:pt x="1027" y="1016"/>
                    <a:pt x="1027" y="1017"/>
                  </a:cubicBezTo>
                  <a:cubicBezTo>
                    <a:pt x="1029" y="1022"/>
                    <a:pt x="1030" y="1027"/>
                    <a:pt x="1031" y="1031"/>
                  </a:cubicBezTo>
                  <a:close/>
                  <a:moveTo>
                    <a:pt x="690" y="580"/>
                  </a:moveTo>
                  <a:cubicBezTo>
                    <a:pt x="690" y="583"/>
                    <a:pt x="680" y="586"/>
                    <a:pt x="677" y="585"/>
                  </a:cubicBezTo>
                  <a:cubicBezTo>
                    <a:pt x="672" y="585"/>
                    <a:pt x="671" y="585"/>
                    <a:pt x="668" y="589"/>
                  </a:cubicBezTo>
                  <a:cubicBezTo>
                    <a:pt x="665" y="591"/>
                    <a:pt x="664" y="593"/>
                    <a:pt x="660" y="592"/>
                  </a:cubicBezTo>
                  <a:cubicBezTo>
                    <a:pt x="661" y="589"/>
                    <a:pt x="663" y="588"/>
                    <a:pt x="665" y="587"/>
                  </a:cubicBezTo>
                  <a:cubicBezTo>
                    <a:pt x="664" y="585"/>
                    <a:pt x="663" y="587"/>
                    <a:pt x="663" y="584"/>
                  </a:cubicBezTo>
                  <a:cubicBezTo>
                    <a:pt x="660" y="588"/>
                    <a:pt x="658" y="590"/>
                    <a:pt x="656" y="594"/>
                  </a:cubicBezTo>
                  <a:cubicBezTo>
                    <a:pt x="658" y="595"/>
                    <a:pt x="660" y="595"/>
                    <a:pt x="661" y="596"/>
                  </a:cubicBezTo>
                  <a:cubicBezTo>
                    <a:pt x="661" y="596"/>
                    <a:pt x="661" y="597"/>
                    <a:pt x="660" y="597"/>
                  </a:cubicBezTo>
                  <a:cubicBezTo>
                    <a:pt x="667" y="598"/>
                    <a:pt x="670" y="595"/>
                    <a:pt x="676" y="592"/>
                  </a:cubicBezTo>
                  <a:cubicBezTo>
                    <a:pt x="682" y="590"/>
                    <a:pt x="686" y="587"/>
                    <a:pt x="692" y="583"/>
                  </a:cubicBezTo>
                  <a:cubicBezTo>
                    <a:pt x="692" y="582"/>
                    <a:pt x="692" y="581"/>
                    <a:pt x="690" y="580"/>
                  </a:cubicBezTo>
                  <a:close/>
                  <a:moveTo>
                    <a:pt x="700" y="577"/>
                  </a:moveTo>
                  <a:cubicBezTo>
                    <a:pt x="705" y="583"/>
                    <a:pt x="717" y="573"/>
                    <a:pt x="711" y="570"/>
                  </a:cubicBezTo>
                  <a:cubicBezTo>
                    <a:pt x="712" y="569"/>
                    <a:pt x="714" y="567"/>
                    <a:pt x="716" y="566"/>
                  </a:cubicBezTo>
                  <a:cubicBezTo>
                    <a:pt x="712" y="567"/>
                    <a:pt x="705" y="573"/>
                    <a:pt x="703" y="571"/>
                  </a:cubicBezTo>
                  <a:cubicBezTo>
                    <a:pt x="699" y="570"/>
                    <a:pt x="693" y="572"/>
                    <a:pt x="689" y="573"/>
                  </a:cubicBezTo>
                  <a:cubicBezTo>
                    <a:pt x="679" y="585"/>
                    <a:pt x="696" y="574"/>
                    <a:pt x="700" y="577"/>
                  </a:cubicBezTo>
                  <a:close/>
                  <a:moveTo>
                    <a:pt x="590" y="541"/>
                  </a:moveTo>
                  <a:cubicBezTo>
                    <a:pt x="593" y="543"/>
                    <a:pt x="596" y="541"/>
                    <a:pt x="599" y="540"/>
                  </a:cubicBezTo>
                  <a:cubicBezTo>
                    <a:pt x="599" y="540"/>
                    <a:pt x="599" y="541"/>
                    <a:pt x="599" y="542"/>
                  </a:cubicBezTo>
                  <a:cubicBezTo>
                    <a:pt x="606" y="546"/>
                    <a:pt x="617" y="530"/>
                    <a:pt x="623" y="535"/>
                  </a:cubicBezTo>
                  <a:cubicBezTo>
                    <a:pt x="620" y="535"/>
                    <a:pt x="618" y="538"/>
                    <a:pt x="617" y="541"/>
                  </a:cubicBezTo>
                  <a:cubicBezTo>
                    <a:pt x="620" y="540"/>
                    <a:pt x="622" y="539"/>
                    <a:pt x="624" y="542"/>
                  </a:cubicBezTo>
                  <a:cubicBezTo>
                    <a:pt x="626" y="545"/>
                    <a:pt x="628" y="543"/>
                    <a:pt x="630" y="545"/>
                  </a:cubicBezTo>
                  <a:cubicBezTo>
                    <a:pt x="631" y="545"/>
                    <a:pt x="643" y="541"/>
                    <a:pt x="644" y="541"/>
                  </a:cubicBezTo>
                  <a:cubicBezTo>
                    <a:pt x="643" y="545"/>
                    <a:pt x="647" y="544"/>
                    <a:pt x="649" y="545"/>
                  </a:cubicBezTo>
                  <a:cubicBezTo>
                    <a:pt x="650" y="545"/>
                    <a:pt x="651" y="548"/>
                    <a:pt x="653" y="550"/>
                  </a:cubicBezTo>
                  <a:cubicBezTo>
                    <a:pt x="650" y="549"/>
                    <a:pt x="647" y="548"/>
                    <a:pt x="646" y="551"/>
                  </a:cubicBezTo>
                  <a:cubicBezTo>
                    <a:pt x="642" y="547"/>
                    <a:pt x="634" y="549"/>
                    <a:pt x="632" y="554"/>
                  </a:cubicBezTo>
                  <a:cubicBezTo>
                    <a:pt x="631" y="553"/>
                    <a:pt x="631" y="553"/>
                    <a:pt x="631" y="553"/>
                  </a:cubicBezTo>
                  <a:cubicBezTo>
                    <a:pt x="631" y="552"/>
                    <a:pt x="632" y="552"/>
                    <a:pt x="632" y="551"/>
                  </a:cubicBezTo>
                  <a:cubicBezTo>
                    <a:pt x="631" y="552"/>
                    <a:pt x="630" y="552"/>
                    <a:pt x="629" y="553"/>
                  </a:cubicBezTo>
                  <a:cubicBezTo>
                    <a:pt x="629" y="552"/>
                    <a:pt x="629" y="551"/>
                    <a:pt x="629" y="551"/>
                  </a:cubicBezTo>
                  <a:cubicBezTo>
                    <a:pt x="626" y="553"/>
                    <a:pt x="622" y="561"/>
                    <a:pt x="621" y="564"/>
                  </a:cubicBezTo>
                  <a:cubicBezTo>
                    <a:pt x="624" y="565"/>
                    <a:pt x="625" y="559"/>
                    <a:pt x="628" y="557"/>
                  </a:cubicBezTo>
                  <a:cubicBezTo>
                    <a:pt x="628" y="560"/>
                    <a:pt x="626" y="565"/>
                    <a:pt x="625" y="568"/>
                  </a:cubicBezTo>
                  <a:cubicBezTo>
                    <a:pt x="624" y="572"/>
                    <a:pt x="622" y="576"/>
                    <a:pt x="622" y="580"/>
                  </a:cubicBezTo>
                  <a:cubicBezTo>
                    <a:pt x="622" y="587"/>
                    <a:pt x="626" y="604"/>
                    <a:pt x="632" y="590"/>
                  </a:cubicBezTo>
                  <a:cubicBezTo>
                    <a:pt x="636" y="584"/>
                    <a:pt x="634" y="579"/>
                    <a:pt x="633" y="572"/>
                  </a:cubicBezTo>
                  <a:cubicBezTo>
                    <a:pt x="632" y="564"/>
                    <a:pt x="637" y="563"/>
                    <a:pt x="640" y="558"/>
                  </a:cubicBezTo>
                  <a:cubicBezTo>
                    <a:pt x="639" y="560"/>
                    <a:pt x="640" y="561"/>
                    <a:pt x="639" y="562"/>
                  </a:cubicBezTo>
                  <a:cubicBezTo>
                    <a:pt x="642" y="560"/>
                    <a:pt x="641" y="556"/>
                    <a:pt x="645" y="556"/>
                  </a:cubicBezTo>
                  <a:cubicBezTo>
                    <a:pt x="641" y="551"/>
                    <a:pt x="649" y="552"/>
                    <a:pt x="651" y="554"/>
                  </a:cubicBezTo>
                  <a:cubicBezTo>
                    <a:pt x="653" y="557"/>
                    <a:pt x="657" y="556"/>
                    <a:pt x="658" y="560"/>
                  </a:cubicBezTo>
                  <a:cubicBezTo>
                    <a:pt x="657" y="560"/>
                    <a:pt x="657" y="560"/>
                    <a:pt x="656" y="560"/>
                  </a:cubicBezTo>
                  <a:cubicBezTo>
                    <a:pt x="658" y="562"/>
                    <a:pt x="658" y="566"/>
                    <a:pt x="656" y="568"/>
                  </a:cubicBezTo>
                  <a:cubicBezTo>
                    <a:pt x="655" y="568"/>
                    <a:pt x="652" y="572"/>
                    <a:pt x="652" y="573"/>
                  </a:cubicBezTo>
                  <a:cubicBezTo>
                    <a:pt x="653" y="576"/>
                    <a:pt x="659" y="570"/>
                    <a:pt x="660" y="570"/>
                  </a:cubicBezTo>
                  <a:cubicBezTo>
                    <a:pt x="664" y="571"/>
                    <a:pt x="664" y="579"/>
                    <a:pt x="664" y="581"/>
                  </a:cubicBezTo>
                  <a:cubicBezTo>
                    <a:pt x="666" y="579"/>
                    <a:pt x="668" y="577"/>
                    <a:pt x="670" y="575"/>
                  </a:cubicBezTo>
                  <a:cubicBezTo>
                    <a:pt x="671" y="574"/>
                    <a:pt x="670" y="571"/>
                    <a:pt x="670" y="569"/>
                  </a:cubicBezTo>
                  <a:cubicBezTo>
                    <a:pt x="671" y="565"/>
                    <a:pt x="675" y="561"/>
                    <a:pt x="670" y="558"/>
                  </a:cubicBezTo>
                  <a:cubicBezTo>
                    <a:pt x="674" y="556"/>
                    <a:pt x="672" y="561"/>
                    <a:pt x="675" y="561"/>
                  </a:cubicBezTo>
                  <a:cubicBezTo>
                    <a:pt x="675" y="562"/>
                    <a:pt x="675" y="562"/>
                    <a:pt x="674" y="563"/>
                  </a:cubicBezTo>
                  <a:cubicBezTo>
                    <a:pt x="675" y="564"/>
                    <a:pt x="675" y="563"/>
                    <a:pt x="676" y="564"/>
                  </a:cubicBezTo>
                  <a:cubicBezTo>
                    <a:pt x="677" y="563"/>
                    <a:pt x="681" y="565"/>
                    <a:pt x="683" y="565"/>
                  </a:cubicBezTo>
                  <a:cubicBezTo>
                    <a:pt x="683" y="564"/>
                    <a:pt x="682" y="561"/>
                    <a:pt x="686" y="563"/>
                  </a:cubicBezTo>
                  <a:cubicBezTo>
                    <a:pt x="682" y="559"/>
                    <a:pt x="682" y="551"/>
                    <a:pt x="676" y="550"/>
                  </a:cubicBezTo>
                  <a:cubicBezTo>
                    <a:pt x="671" y="549"/>
                    <a:pt x="665" y="549"/>
                    <a:pt x="660" y="548"/>
                  </a:cubicBezTo>
                  <a:cubicBezTo>
                    <a:pt x="658" y="547"/>
                    <a:pt x="647" y="544"/>
                    <a:pt x="648" y="543"/>
                  </a:cubicBezTo>
                  <a:cubicBezTo>
                    <a:pt x="649" y="541"/>
                    <a:pt x="648" y="540"/>
                    <a:pt x="647" y="539"/>
                  </a:cubicBezTo>
                  <a:cubicBezTo>
                    <a:pt x="646" y="538"/>
                    <a:pt x="648" y="537"/>
                    <a:pt x="647" y="536"/>
                  </a:cubicBezTo>
                  <a:cubicBezTo>
                    <a:pt x="646" y="532"/>
                    <a:pt x="643" y="534"/>
                    <a:pt x="645" y="528"/>
                  </a:cubicBezTo>
                  <a:cubicBezTo>
                    <a:pt x="637" y="530"/>
                    <a:pt x="637" y="526"/>
                    <a:pt x="634" y="520"/>
                  </a:cubicBezTo>
                  <a:cubicBezTo>
                    <a:pt x="631" y="517"/>
                    <a:pt x="629" y="521"/>
                    <a:pt x="627" y="520"/>
                  </a:cubicBezTo>
                  <a:cubicBezTo>
                    <a:pt x="624" y="519"/>
                    <a:pt x="622" y="517"/>
                    <a:pt x="619" y="517"/>
                  </a:cubicBezTo>
                  <a:cubicBezTo>
                    <a:pt x="622" y="520"/>
                    <a:pt x="619" y="521"/>
                    <a:pt x="617" y="523"/>
                  </a:cubicBezTo>
                  <a:cubicBezTo>
                    <a:pt x="618" y="522"/>
                    <a:pt x="618" y="521"/>
                    <a:pt x="618" y="519"/>
                  </a:cubicBezTo>
                  <a:cubicBezTo>
                    <a:pt x="616" y="520"/>
                    <a:pt x="616" y="523"/>
                    <a:pt x="614" y="524"/>
                  </a:cubicBezTo>
                  <a:cubicBezTo>
                    <a:pt x="614" y="523"/>
                    <a:pt x="614" y="522"/>
                    <a:pt x="615" y="521"/>
                  </a:cubicBezTo>
                  <a:cubicBezTo>
                    <a:pt x="611" y="522"/>
                    <a:pt x="612" y="526"/>
                    <a:pt x="610" y="527"/>
                  </a:cubicBezTo>
                  <a:cubicBezTo>
                    <a:pt x="606" y="529"/>
                    <a:pt x="603" y="530"/>
                    <a:pt x="599" y="532"/>
                  </a:cubicBezTo>
                  <a:cubicBezTo>
                    <a:pt x="596" y="535"/>
                    <a:pt x="593" y="538"/>
                    <a:pt x="590" y="541"/>
                  </a:cubicBezTo>
                  <a:close/>
                  <a:moveTo>
                    <a:pt x="392" y="300"/>
                  </a:moveTo>
                  <a:cubicBezTo>
                    <a:pt x="391" y="300"/>
                    <a:pt x="390" y="299"/>
                    <a:pt x="389" y="299"/>
                  </a:cubicBezTo>
                  <a:cubicBezTo>
                    <a:pt x="390" y="299"/>
                    <a:pt x="390" y="298"/>
                    <a:pt x="391" y="297"/>
                  </a:cubicBezTo>
                  <a:cubicBezTo>
                    <a:pt x="388" y="296"/>
                    <a:pt x="385" y="301"/>
                    <a:pt x="382" y="301"/>
                  </a:cubicBezTo>
                  <a:cubicBezTo>
                    <a:pt x="377" y="302"/>
                    <a:pt x="375" y="303"/>
                    <a:pt x="370" y="301"/>
                  </a:cubicBezTo>
                  <a:cubicBezTo>
                    <a:pt x="372" y="297"/>
                    <a:pt x="377" y="296"/>
                    <a:pt x="381" y="294"/>
                  </a:cubicBezTo>
                  <a:cubicBezTo>
                    <a:pt x="374" y="292"/>
                    <a:pt x="372" y="291"/>
                    <a:pt x="366" y="294"/>
                  </a:cubicBezTo>
                  <a:cubicBezTo>
                    <a:pt x="362" y="295"/>
                    <a:pt x="358" y="297"/>
                    <a:pt x="354" y="298"/>
                  </a:cubicBezTo>
                  <a:cubicBezTo>
                    <a:pt x="349" y="299"/>
                    <a:pt x="345" y="300"/>
                    <a:pt x="340" y="301"/>
                  </a:cubicBezTo>
                  <a:cubicBezTo>
                    <a:pt x="338" y="302"/>
                    <a:pt x="328" y="303"/>
                    <a:pt x="335" y="307"/>
                  </a:cubicBezTo>
                  <a:cubicBezTo>
                    <a:pt x="336" y="307"/>
                    <a:pt x="337" y="306"/>
                    <a:pt x="337" y="306"/>
                  </a:cubicBezTo>
                  <a:cubicBezTo>
                    <a:pt x="337" y="305"/>
                    <a:pt x="337" y="305"/>
                    <a:pt x="337" y="304"/>
                  </a:cubicBezTo>
                  <a:cubicBezTo>
                    <a:pt x="339" y="303"/>
                    <a:pt x="347" y="303"/>
                    <a:pt x="350" y="304"/>
                  </a:cubicBezTo>
                  <a:cubicBezTo>
                    <a:pt x="350" y="303"/>
                    <a:pt x="350" y="303"/>
                    <a:pt x="349" y="303"/>
                  </a:cubicBezTo>
                  <a:cubicBezTo>
                    <a:pt x="354" y="302"/>
                    <a:pt x="359" y="303"/>
                    <a:pt x="363" y="305"/>
                  </a:cubicBezTo>
                  <a:cubicBezTo>
                    <a:pt x="361" y="309"/>
                    <a:pt x="355" y="306"/>
                    <a:pt x="351" y="307"/>
                  </a:cubicBezTo>
                  <a:cubicBezTo>
                    <a:pt x="353" y="308"/>
                    <a:pt x="354" y="309"/>
                    <a:pt x="355" y="311"/>
                  </a:cubicBezTo>
                  <a:cubicBezTo>
                    <a:pt x="353" y="311"/>
                    <a:pt x="352" y="312"/>
                    <a:pt x="350" y="313"/>
                  </a:cubicBezTo>
                  <a:cubicBezTo>
                    <a:pt x="353" y="317"/>
                    <a:pt x="348" y="317"/>
                    <a:pt x="346" y="318"/>
                  </a:cubicBezTo>
                  <a:cubicBezTo>
                    <a:pt x="349" y="320"/>
                    <a:pt x="353" y="319"/>
                    <a:pt x="356" y="320"/>
                  </a:cubicBezTo>
                  <a:cubicBezTo>
                    <a:pt x="358" y="321"/>
                    <a:pt x="361" y="315"/>
                    <a:pt x="363" y="314"/>
                  </a:cubicBezTo>
                  <a:cubicBezTo>
                    <a:pt x="367" y="312"/>
                    <a:pt x="373" y="313"/>
                    <a:pt x="368" y="317"/>
                  </a:cubicBezTo>
                  <a:cubicBezTo>
                    <a:pt x="366" y="318"/>
                    <a:pt x="366" y="320"/>
                    <a:pt x="365" y="320"/>
                  </a:cubicBezTo>
                  <a:cubicBezTo>
                    <a:pt x="364" y="321"/>
                    <a:pt x="362" y="321"/>
                    <a:pt x="361" y="322"/>
                  </a:cubicBezTo>
                  <a:cubicBezTo>
                    <a:pt x="366" y="326"/>
                    <a:pt x="371" y="314"/>
                    <a:pt x="377" y="316"/>
                  </a:cubicBezTo>
                  <a:cubicBezTo>
                    <a:pt x="376" y="314"/>
                    <a:pt x="375" y="312"/>
                    <a:pt x="373" y="312"/>
                  </a:cubicBezTo>
                  <a:cubicBezTo>
                    <a:pt x="378" y="307"/>
                    <a:pt x="387" y="314"/>
                    <a:pt x="390" y="309"/>
                  </a:cubicBezTo>
                  <a:cubicBezTo>
                    <a:pt x="389" y="309"/>
                    <a:pt x="388" y="309"/>
                    <a:pt x="387" y="309"/>
                  </a:cubicBezTo>
                  <a:cubicBezTo>
                    <a:pt x="387" y="305"/>
                    <a:pt x="389" y="307"/>
                    <a:pt x="390" y="305"/>
                  </a:cubicBezTo>
                  <a:cubicBezTo>
                    <a:pt x="391" y="304"/>
                    <a:pt x="391" y="302"/>
                    <a:pt x="392" y="300"/>
                  </a:cubicBezTo>
                  <a:close/>
                  <a:moveTo>
                    <a:pt x="459" y="350"/>
                  </a:moveTo>
                  <a:cubicBezTo>
                    <a:pt x="453" y="348"/>
                    <a:pt x="445" y="347"/>
                    <a:pt x="440" y="351"/>
                  </a:cubicBezTo>
                  <a:cubicBezTo>
                    <a:pt x="438" y="352"/>
                    <a:pt x="437" y="355"/>
                    <a:pt x="436" y="356"/>
                  </a:cubicBezTo>
                  <a:cubicBezTo>
                    <a:pt x="433" y="359"/>
                    <a:pt x="432" y="360"/>
                    <a:pt x="428" y="360"/>
                  </a:cubicBezTo>
                  <a:cubicBezTo>
                    <a:pt x="425" y="361"/>
                    <a:pt x="419" y="360"/>
                    <a:pt x="418" y="356"/>
                  </a:cubicBezTo>
                  <a:cubicBezTo>
                    <a:pt x="417" y="355"/>
                    <a:pt x="411" y="356"/>
                    <a:pt x="410" y="353"/>
                  </a:cubicBezTo>
                  <a:cubicBezTo>
                    <a:pt x="409" y="353"/>
                    <a:pt x="404" y="350"/>
                    <a:pt x="403" y="351"/>
                  </a:cubicBezTo>
                  <a:cubicBezTo>
                    <a:pt x="402" y="352"/>
                    <a:pt x="409" y="355"/>
                    <a:pt x="410" y="355"/>
                  </a:cubicBezTo>
                  <a:cubicBezTo>
                    <a:pt x="408" y="359"/>
                    <a:pt x="418" y="363"/>
                    <a:pt x="412" y="364"/>
                  </a:cubicBezTo>
                  <a:cubicBezTo>
                    <a:pt x="410" y="365"/>
                    <a:pt x="408" y="363"/>
                    <a:pt x="407" y="365"/>
                  </a:cubicBezTo>
                  <a:cubicBezTo>
                    <a:pt x="405" y="367"/>
                    <a:pt x="406" y="368"/>
                    <a:pt x="404" y="369"/>
                  </a:cubicBezTo>
                  <a:cubicBezTo>
                    <a:pt x="404" y="369"/>
                    <a:pt x="404" y="370"/>
                    <a:pt x="405" y="370"/>
                  </a:cubicBezTo>
                  <a:cubicBezTo>
                    <a:pt x="403" y="372"/>
                    <a:pt x="400" y="370"/>
                    <a:pt x="398" y="370"/>
                  </a:cubicBezTo>
                  <a:cubicBezTo>
                    <a:pt x="398" y="370"/>
                    <a:pt x="398" y="371"/>
                    <a:pt x="398" y="371"/>
                  </a:cubicBezTo>
                  <a:cubicBezTo>
                    <a:pt x="396" y="371"/>
                    <a:pt x="394" y="370"/>
                    <a:pt x="391" y="370"/>
                  </a:cubicBezTo>
                  <a:cubicBezTo>
                    <a:pt x="394" y="374"/>
                    <a:pt x="403" y="375"/>
                    <a:pt x="408" y="376"/>
                  </a:cubicBezTo>
                  <a:cubicBezTo>
                    <a:pt x="411" y="377"/>
                    <a:pt x="423" y="375"/>
                    <a:pt x="421" y="371"/>
                  </a:cubicBezTo>
                  <a:cubicBezTo>
                    <a:pt x="425" y="367"/>
                    <a:pt x="428" y="369"/>
                    <a:pt x="432" y="367"/>
                  </a:cubicBezTo>
                  <a:cubicBezTo>
                    <a:pt x="434" y="365"/>
                    <a:pt x="437" y="362"/>
                    <a:pt x="439" y="360"/>
                  </a:cubicBezTo>
                  <a:cubicBezTo>
                    <a:pt x="438" y="360"/>
                    <a:pt x="438" y="360"/>
                    <a:pt x="437" y="360"/>
                  </a:cubicBezTo>
                  <a:cubicBezTo>
                    <a:pt x="440" y="358"/>
                    <a:pt x="441" y="356"/>
                    <a:pt x="445" y="356"/>
                  </a:cubicBezTo>
                  <a:cubicBezTo>
                    <a:pt x="447" y="355"/>
                    <a:pt x="449" y="356"/>
                    <a:pt x="451" y="353"/>
                  </a:cubicBezTo>
                  <a:cubicBezTo>
                    <a:pt x="449" y="354"/>
                    <a:pt x="449" y="354"/>
                    <a:pt x="447" y="354"/>
                  </a:cubicBezTo>
                  <a:cubicBezTo>
                    <a:pt x="449" y="353"/>
                    <a:pt x="451" y="353"/>
                    <a:pt x="453" y="352"/>
                  </a:cubicBezTo>
                  <a:cubicBezTo>
                    <a:pt x="451" y="352"/>
                    <a:pt x="449" y="352"/>
                    <a:pt x="448" y="351"/>
                  </a:cubicBezTo>
                  <a:cubicBezTo>
                    <a:pt x="449" y="351"/>
                    <a:pt x="450" y="351"/>
                    <a:pt x="452" y="351"/>
                  </a:cubicBezTo>
                  <a:cubicBezTo>
                    <a:pt x="447" y="349"/>
                    <a:pt x="442" y="353"/>
                    <a:pt x="437" y="356"/>
                  </a:cubicBezTo>
                  <a:cubicBezTo>
                    <a:pt x="439" y="350"/>
                    <a:pt x="455" y="346"/>
                    <a:pt x="456" y="353"/>
                  </a:cubicBezTo>
                  <a:cubicBezTo>
                    <a:pt x="457" y="353"/>
                    <a:pt x="458" y="351"/>
                    <a:pt x="459" y="350"/>
                  </a:cubicBezTo>
                  <a:close/>
                  <a:moveTo>
                    <a:pt x="545" y="485"/>
                  </a:moveTo>
                  <a:cubicBezTo>
                    <a:pt x="546" y="482"/>
                    <a:pt x="545" y="483"/>
                    <a:pt x="547" y="482"/>
                  </a:cubicBezTo>
                  <a:cubicBezTo>
                    <a:pt x="547" y="483"/>
                    <a:pt x="547" y="484"/>
                    <a:pt x="547" y="484"/>
                  </a:cubicBezTo>
                  <a:cubicBezTo>
                    <a:pt x="547" y="484"/>
                    <a:pt x="547" y="484"/>
                    <a:pt x="548" y="483"/>
                  </a:cubicBezTo>
                  <a:cubicBezTo>
                    <a:pt x="550" y="484"/>
                    <a:pt x="549" y="487"/>
                    <a:pt x="549" y="490"/>
                  </a:cubicBezTo>
                  <a:cubicBezTo>
                    <a:pt x="550" y="488"/>
                    <a:pt x="551" y="487"/>
                    <a:pt x="553" y="487"/>
                  </a:cubicBezTo>
                  <a:cubicBezTo>
                    <a:pt x="554" y="488"/>
                    <a:pt x="552" y="491"/>
                    <a:pt x="551" y="493"/>
                  </a:cubicBezTo>
                  <a:cubicBezTo>
                    <a:pt x="553" y="492"/>
                    <a:pt x="553" y="492"/>
                    <a:pt x="554" y="491"/>
                  </a:cubicBezTo>
                  <a:cubicBezTo>
                    <a:pt x="551" y="493"/>
                    <a:pt x="551" y="497"/>
                    <a:pt x="552" y="501"/>
                  </a:cubicBezTo>
                  <a:cubicBezTo>
                    <a:pt x="553" y="504"/>
                    <a:pt x="555" y="500"/>
                    <a:pt x="555" y="498"/>
                  </a:cubicBezTo>
                  <a:cubicBezTo>
                    <a:pt x="555" y="499"/>
                    <a:pt x="556" y="499"/>
                    <a:pt x="557" y="499"/>
                  </a:cubicBezTo>
                  <a:cubicBezTo>
                    <a:pt x="555" y="496"/>
                    <a:pt x="558" y="493"/>
                    <a:pt x="556" y="491"/>
                  </a:cubicBezTo>
                  <a:cubicBezTo>
                    <a:pt x="554" y="489"/>
                    <a:pt x="552" y="484"/>
                    <a:pt x="551" y="482"/>
                  </a:cubicBezTo>
                  <a:cubicBezTo>
                    <a:pt x="550" y="478"/>
                    <a:pt x="542" y="461"/>
                    <a:pt x="546" y="459"/>
                  </a:cubicBezTo>
                  <a:cubicBezTo>
                    <a:pt x="545" y="459"/>
                    <a:pt x="545" y="459"/>
                    <a:pt x="545" y="459"/>
                  </a:cubicBezTo>
                  <a:cubicBezTo>
                    <a:pt x="544" y="460"/>
                    <a:pt x="543" y="460"/>
                    <a:pt x="542" y="460"/>
                  </a:cubicBezTo>
                  <a:cubicBezTo>
                    <a:pt x="542" y="458"/>
                    <a:pt x="543" y="457"/>
                    <a:pt x="545" y="457"/>
                  </a:cubicBezTo>
                  <a:cubicBezTo>
                    <a:pt x="545" y="456"/>
                    <a:pt x="544" y="455"/>
                    <a:pt x="543" y="455"/>
                  </a:cubicBezTo>
                  <a:cubicBezTo>
                    <a:pt x="541" y="460"/>
                    <a:pt x="541" y="461"/>
                    <a:pt x="544" y="464"/>
                  </a:cubicBezTo>
                  <a:cubicBezTo>
                    <a:pt x="542" y="462"/>
                    <a:pt x="536" y="460"/>
                    <a:pt x="535" y="464"/>
                  </a:cubicBezTo>
                  <a:cubicBezTo>
                    <a:pt x="533" y="472"/>
                    <a:pt x="534" y="470"/>
                    <a:pt x="540" y="472"/>
                  </a:cubicBezTo>
                  <a:cubicBezTo>
                    <a:pt x="534" y="473"/>
                    <a:pt x="541" y="480"/>
                    <a:pt x="543" y="484"/>
                  </a:cubicBezTo>
                  <a:cubicBezTo>
                    <a:pt x="544" y="484"/>
                    <a:pt x="544" y="484"/>
                    <a:pt x="545" y="485"/>
                  </a:cubicBezTo>
                  <a:close/>
                  <a:moveTo>
                    <a:pt x="18" y="383"/>
                  </a:moveTo>
                  <a:cubicBezTo>
                    <a:pt x="13" y="381"/>
                    <a:pt x="10" y="385"/>
                    <a:pt x="5" y="384"/>
                  </a:cubicBezTo>
                  <a:cubicBezTo>
                    <a:pt x="7" y="388"/>
                    <a:pt x="11" y="388"/>
                    <a:pt x="14" y="390"/>
                  </a:cubicBezTo>
                  <a:cubicBezTo>
                    <a:pt x="15" y="388"/>
                    <a:pt x="17" y="388"/>
                    <a:pt x="19" y="388"/>
                  </a:cubicBezTo>
                  <a:cubicBezTo>
                    <a:pt x="19" y="388"/>
                    <a:pt x="19" y="387"/>
                    <a:pt x="19" y="387"/>
                  </a:cubicBezTo>
                  <a:cubicBezTo>
                    <a:pt x="19" y="385"/>
                    <a:pt x="17" y="385"/>
                    <a:pt x="18" y="383"/>
                  </a:cubicBezTo>
                  <a:close/>
                  <a:moveTo>
                    <a:pt x="332" y="216"/>
                  </a:moveTo>
                  <a:cubicBezTo>
                    <a:pt x="337" y="219"/>
                    <a:pt x="341" y="220"/>
                    <a:pt x="344" y="225"/>
                  </a:cubicBezTo>
                  <a:cubicBezTo>
                    <a:pt x="350" y="231"/>
                    <a:pt x="349" y="231"/>
                    <a:pt x="357" y="227"/>
                  </a:cubicBezTo>
                  <a:cubicBezTo>
                    <a:pt x="358" y="226"/>
                    <a:pt x="359" y="226"/>
                    <a:pt x="360" y="225"/>
                  </a:cubicBezTo>
                  <a:cubicBezTo>
                    <a:pt x="361" y="224"/>
                    <a:pt x="361" y="227"/>
                    <a:pt x="362" y="226"/>
                  </a:cubicBezTo>
                  <a:cubicBezTo>
                    <a:pt x="364" y="226"/>
                    <a:pt x="367" y="224"/>
                    <a:pt x="369" y="223"/>
                  </a:cubicBezTo>
                  <a:cubicBezTo>
                    <a:pt x="371" y="213"/>
                    <a:pt x="371" y="213"/>
                    <a:pt x="371" y="213"/>
                  </a:cubicBezTo>
                  <a:cubicBezTo>
                    <a:pt x="374" y="215"/>
                    <a:pt x="378" y="212"/>
                    <a:pt x="379" y="208"/>
                  </a:cubicBezTo>
                  <a:cubicBezTo>
                    <a:pt x="380" y="205"/>
                    <a:pt x="381" y="205"/>
                    <a:pt x="384" y="204"/>
                  </a:cubicBezTo>
                  <a:cubicBezTo>
                    <a:pt x="391" y="201"/>
                    <a:pt x="400" y="199"/>
                    <a:pt x="406" y="195"/>
                  </a:cubicBezTo>
                  <a:cubicBezTo>
                    <a:pt x="409" y="192"/>
                    <a:pt x="409" y="190"/>
                    <a:pt x="405" y="187"/>
                  </a:cubicBezTo>
                  <a:cubicBezTo>
                    <a:pt x="402" y="185"/>
                    <a:pt x="400" y="183"/>
                    <a:pt x="397" y="182"/>
                  </a:cubicBezTo>
                  <a:cubicBezTo>
                    <a:pt x="391" y="179"/>
                    <a:pt x="384" y="177"/>
                    <a:pt x="379" y="183"/>
                  </a:cubicBezTo>
                  <a:cubicBezTo>
                    <a:pt x="379" y="182"/>
                    <a:pt x="379" y="181"/>
                    <a:pt x="379" y="180"/>
                  </a:cubicBezTo>
                  <a:cubicBezTo>
                    <a:pt x="372" y="182"/>
                    <a:pt x="366" y="174"/>
                    <a:pt x="360" y="174"/>
                  </a:cubicBezTo>
                  <a:cubicBezTo>
                    <a:pt x="352" y="176"/>
                    <a:pt x="344" y="177"/>
                    <a:pt x="336" y="178"/>
                  </a:cubicBezTo>
                  <a:cubicBezTo>
                    <a:pt x="338" y="180"/>
                    <a:pt x="343" y="188"/>
                    <a:pt x="342" y="189"/>
                  </a:cubicBezTo>
                  <a:cubicBezTo>
                    <a:pt x="340" y="192"/>
                    <a:pt x="333" y="198"/>
                    <a:pt x="337" y="201"/>
                  </a:cubicBezTo>
                  <a:cubicBezTo>
                    <a:pt x="330" y="202"/>
                    <a:pt x="335" y="204"/>
                    <a:pt x="333" y="207"/>
                  </a:cubicBezTo>
                  <a:cubicBezTo>
                    <a:pt x="331" y="210"/>
                    <a:pt x="327" y="213"/>
                    <a:pt x="328" y="217"/>
                  </a:cubicBezTo>
                  <a:cubicBezTo>
                    <a:pt x="329" y="217"/>
                    <a:pt x="331" y="217"/>
                    <a:pt x="332" y="216"/>
                  </a:cubicBezTo>
                  <a:close/>
                  <a:moveTo>
                    <a:pt x="362" y="152"/>
                  </a:moveTo>
                  <a:cubicBezTo>
                    <a:pt x="366" y="152"/>
                    <a:pt x="364" y="149"/>
                    <a:pt x="365" y="148"/>
                  </a:cubicBezTo>
                  <a:cubicBezTo>
                    <a:pt x="367" y="146"/>
                    <a:pt x="370" y="149"/>
                    <a:pt x="370" y="153"/>
                  </a:cubicBezTo>
                  <a:cubicBezTo>
                    <a:pt x="372" y="152"/>
                    <a:pt x="375" y="152"/>
                    <a:pt x="376" y="150"/>
                  </a:cubicBezTo>
                  <a:cubicBezTo>
                    <a:pt x="378" y="148"/>
                    <a:pt x="374" y="145"/>
                    <a:pt x="376" y="143"/>
                  </a:cubicBezTo>
                  <a:cubicBezTo>
                    <a:pt x="378" y="143"/>
                    <a:pt x="379" y="149"/>
                    <a:pt x="382" y="145"/>
                  </a:cubicBezTo>
                  <a:cubicBezTo>
                    <a:pt x="384" y="143"/>
                    <a:pt x="383" y="141"/>
                    <a:pt x="381" y="141"/>
                  </a:cubicBezTo>
                  <a:cubicBezTo>
                    <a:pt x="383" y="139"/>
                    <a:pt x="386" y="141"/>
                    <a:pt x="386" y="137"/>
                  </a:cubicBezTo>
                  <a:cubicBezTo>
                    <a:pt x="386" y="135"/>
                    <a:pt x="389" y="135"/>
                    <a:pt x="390" y="136"/>
                  </a:cubicBezTo>
                  <a:cubicBezTo>
                    <a:pt x="385" y="140"/>
                    <a:pt x="390" y="146"/>
                    <a:pt x="395" y="144"/>
                  </a:cubicBezTo>
                  <a:cubicBezTo>
                    <a:pt x="399" y="143"/>
                    <a:pt x="408" y="137"/>
                    <a:pt x="402" y="133"/>
                  </a:cubicBezTo>
                  <a:cubicBezTo>
                    <a:pt x="402" y="133"/>
                    <a:pt x="404" y="133"/>
                    <a:pt x="406" y="133"/>
                  </a:cubicBezTo>
                  <a:cubicBezTo>
                    <a:pt x="397" y="131"/>
                    <a:pt x="405" y="127"/>
                    <a:pt x="408" y="126"/>
                  </a:cubicBezTo>
                  <a:cubicBezTo>
                    <a:pt x="403" y="123"/>
                    <a:pt x="401" y="121"/>
                    <a:pt x="395" y="123"/>
                  </a:cubicBezTo>
                  <a:cubicBezTo>
                    <a:pt x="396" y="124"/>
                    <a:pt x="397" y="124"/>
                    <a:pt x="398" y="125"/>
                  </a:cubicBezTo>
                  <a:cubicBezTo>
                    <a:pt x="395" y="127"/>
                    <a:pt x="393" y="126"/>
                    <a:pt x="390" y="125"/>
                  </a:cubicBezTo>
                  <a:cubicBezTo>
                    <a:pt x="388" y="124"/>
                    <a:pt x="385" y="125"/>
                    <a:pt x="383" y="125"/>
                  </a:cubicBezTo>
                  <a:cubicBezTo>
                    <a:pt x="378" y="126"/>
                    <a:pt x="376" y="128"/>
                    <a:pt x="372" y="132"/>
                  </a:cubicBezTo>
                  <a:cubicBezTo>
                    <a:pt x="369" y="134"/>
                    <a:pt x="363" y="141"/>
                    <a:pt x="359" y="142"/>
                  </a:cubicBezTo>
                  <a:cubicBezTo>
                    <a:pt x="353" y="143"/>
                    <a:pt x="349" y="144"/>
                    <a:pt x="354" y="151"/>
                  </a:cubicBezTo>
                  <a:cubicBezTo>
                    <a:pt x="357" y="151"/>
                    <a:pt x="359" y="151"/>
                    <a:pt x="362" y="152"/>
                  </a:cubicBezTo>
                  <a:close/>
                  <a:moveTo>
                    <a:pt x="422" y="117"/>
                  </a:moveTo>
                  <a:cubicBezTo>
                    <a:pt x="417" y="112"/>
                    <a:pt x="417" y="112"/>
                    <a:pt x="411" y="114"/>
                  </a:cubicBezTo>
                  <a:cubicBezTo>
                    <a:pt x="413" y="116"/>
                    <a:pt x="415" y="117"/>
                    <a:pt x="418" y="119"/>
                  </a:cubicBezTo>
                  <a:cubicBezTo>
                    <a:pt x="419" y="118"/>
                    <a:pt x="421" y="118"/>
                    <a:pt x="422" y="117"/>
                  </a:cubicBezTo>
                  <a:close/>
                  <a:moveTo>
                    <a:pt x="115" y="411"/>
                  </a:moveTo>
                  <a:cubicBezTo>
                    <a:pt x="118" y="413"/>
                    <a:pt x="121" y="410"/>
                    <a:pt x="122" y="409"/>
                  </a:cubicBezTo>
                  <a:cubicBezTo>
                    <a:pt x="123" y="409"/>
                    <a:pt x="123" y="409"/>
                    <a:pt x="124" y="410"/>
                  </a:cubicBezTo>
                  <a:cubicBezTo>
                    <a:pt x="124" y="409"/>
                    <a:pt x="124" y="409"/>
                    <a:pt x="125" y="408"/>
                  </a:cubicBezTo>
                  <a:cubicBezTo>
                    <a:pt x="123" y="407"/>
                    <a:pt x="121" y="407"/>
                    <a:pt x="120" y="406"/>
                  </a:cubicBezTo>
                  <a:cubicBezTo>
                    <a:pt x="118" y="407"/>
                    <a:pt x="116" y="409"/>
                    <a:pt x="115" y="411"/>
                  </a:cubicBezTo>
                  <a:close/>
                  <a:moveTo>
                    <a:pt x="282" y="461"/>
                  </a:moveTo>
                  <a:cubicBezTo>
                    <a:pt x="282" y="457"/>
                    <a:pt x="271" y="458"/>
                    <a:pt x="271" y="459"/>
                  </a:cubicBezTo>
                  <a:cubicBezTo>
                    <a:pt x="271" y="465"/>
                    <a:pt x="283" y="486"/>
                    <a:pt x="287" y="481"/>
                  </a:cubicBezTo>
                  <a:cubicBezTo>
                    <a:pt x="286" y="480"/>
                    <a:pt x="285" y="479"/>
                    <a:pt x="283" y="477"/>
                  </a:cubicBezTo>
                  <a:cubicBezTo>
                    <a:pt x="282" y="472"/>
                    <a:pt x="281" y="467"/>
                    <a:pt x="282" y="461"/>
                  </a:cubicBezTo>
                  <a:close/>
                  <a:moveTo>
                    <a:pt x="110" y="417"/>
                  </a:moveTo>
                  <a:cubicBezTo>
                    <a:pt x="103" y="413"/>
                    <a:pt x="102" y="428"/>
                    <a:pt x="109" y="427"/>
                  </a:cubicBezTo>
                  <a:cubicBezTo>
                    <a:pt x="111" y="427"/>
                    <a:pt x="113" y="423"/>
                    <a:pt x="115" y="423"/>
                  </a:cubicBezTo>
                  <a:cubicBezTo>
                    <a:pt x="118" y="423"/>
                    <a:pt x="120" y="421"/>
                    <a:pt x="119" y="418"/>
                  </a:cubicBezTo>
                  <a:cubicBezTo>
                    <a:pt x="121" y="419"/>
                    <a:pt x="123" y="419"/>
                    <a:pt x="123" y="417"/>
                  </a:cubicBezTo>
                  <a:cubicBezTo>
                    <a:pt x="123" y="417"/>
                    <a:pt x="122" y="416"/>
                    <a:pt x="121" y="416"/>
                  </a:cubicBezTo>
                  <a:cubicBezTo>
                    <a:pt x="123" y="412"/>
                    <a:pt x="109" y="411"/>
                    <a:pt x="110" y="417"/>
                  </a:cubicBezTo>
                  <a:close/>
                  <a:moveTo>
                    <a:pt x="343" y="516"/>
                  </a:moveTo>
                  <a:cubicBezTo>
                    <a:pt x="342" y="514"/>
                    <a:pt x="339" y="514"/>
                    <a:pt x="338" y="513"/>
                  </a:cubicBezTo>
                  <a:cubicBezTo>
                    <a:pt x="335" y="512"/>
                    <a:pt x="335" y="511"/>
                    <a:pt x="333" y="508"/>
                  </a:cubicBezTo>
                  <a:cubicBezTo>
                    <a:pt x="329" y="501"/>
                    <a:pt x="328" y="503"/>
                    <a:pt x="321" y="500"/>
                  </a:cubicBezTo>
                  <a:cubicBezTo>
                    <a:pt x="315" y="498"/>
                    <a:pt x="313" y="496"/>
                    <a:pt x="307" y="497"/>
                  </a:cubicBezTo>
                  <a:cubicBezTo>
                    <a:pt x="317" y="509"/>
                    <a:pt x="327" y="516"/>
                    <a:pt x="340" y="523"/>
                  </a:cubicBezTo>
                  <a:cubicBezTo>
                    <a:pt x="348" y="526"/>
                    <a:pt x="347" y="523"/>
                    <a:pt x="343" y="516"/>
                  </a:cubicBezTo>
                  <a:close/>
                  <a:moveTo>
                    <a:pt x="1691" y="1085"/>
                  </a:moveTo>
                  <a:cubicBezTo>
                    <a:pt x="1689" y="1083"/>
                    <a:pt x="1683" y="1073"/>
                    <a:pt x="1682" y="1082"/>
                  </a:cubicBezTo>
                  <a:cubicBezTo>
                    <a:pt x="1682" y="1090"/>
                    <a:pt x="1680" y="1090"/>
                    <a:pt x="1675" y="1095"/>
                  </a:cubicBezTo>
                  <a:cubicBezTo>
                    <a:pt x="1671" y="1100"/>
                    <a:pt x="1669" y="1104"/>
                    <a:pt x="1664" y="1106"/>
                  </a:cubicBezTo>
                  <a:cubicBezTo>
                    <a:pt x="1659" y="1109"/>
                    <a:pt x="1655" y="1111"/>
                    <a:pt x="1649" y="1112"/>
                  </a:cubicBezTo>
                  <a:cubicBezTo>
                    <a:pt x="1647" y="1113"/>
                    <a:pt x="1644" y="1123"/>
                    <a:pt x="1645" y="1125"/>
                  </a:cubicBezTo>
                  <a:cubicBezTo>
                    <a:pt x="1646" y="1130"/>
                    <a:pt x="1649" y="1138"/>
                    <a:pt x="1649" y="1143"/>
                  </a:cubicBezTo>
                  <a:cubicBezTo>
                    <a:pt x="1648" y="1148"/>
                    <a:pt x="1642" y="1153"/>
                    <a:pt x="1641" y="1158"/>
                  </a:cubicBezTo>
                  <a:cubicBezTo>
                    <a:pt x="1639" y="1164"/>
                    <a:pt x="1640" y="1169"/>
                    <a:pt x="1642" y="1175"/>
                  </a:cubicBezTo>
                  <a:cubicBezTo>
                    <a:pt x="1643" y="1180"/>
                    <a:pt x="1644" y="1186"/>
                    <a:pt x="1645" y="1191"/>
                  </a:cubicBezTo>
                  <a:cubicBezTo>
                    <a:pt x="1645" y="1193"/>
                    <a:pt x="1654" y="1197"/>
                    <a:pt x="1656" y="1196"/>
                  </a:cubicBezTo>
                  <a:cubicBezTo>
                    <a:pt x="1658" y="1195"/>
                    <a:pt x="1668" y="1192"/>
                    <a:pt x="1668" y="1192"/>
                  </a:cubicBezTo>
                  <a:cubicBezTo>
                    <a:pt x="1669" y="1188"/>
                    <a:pt x="1670" y="1183"/>
                    <a:pt x="1672" y="1179"/>
                  </a:cubicBezTo>
                  <a:cubicBezTo>
                    <a:pt x="1676" y="1164"/>
                    <a:pt x="1681" y="1148"/>
                    <a:pt x="1686" y="1133"/>
                  </a:cubicBezTo>
                  <a:cubicBezTo>
                    <a:pt x="1689" y="1122"/>
                    <a:pt x="1689" y="1117"/>
                    <a:pt x="1689" y="1106"/>
                  </a:cubicBezTo>
                  <a:cubicBezTo>
                    <a:pt x="1690" y="1108"/>
                    <a:pt x="1691" y="1109"/>
                    <a:pt x="1693" y="1110"/>
                  </a:cubicBezTo>
                  <a:cubicBezTo>
                    <a:pt x="1696" y="1102"/>
                    <a:pt x="1693" y="1095"/>
                    <a:pt x="1691" y="1086"/>
                  </a:cubicBezTo>
                  <a:lnTo>
                    <a:pt x="1691" y="1085"/>
                  </a:lnTo>
                  <a:close/>
                  <a:moveTo>
                    <a:pt x="2234" y="832"/>
                  </a:moveTo>
                  <a:cubicBezTo>
                    <a:pt x="2232" y="835"/>
                    <a:pt x="2234" y="840"/>
                    <a:pt x="2235" y="844"/>
                  </a:cubicBezTo>
                  <a:cubicBezTo>
                    <a:pt x="2235" y="847"/>
                    <a:pt x="2239" y="847"/>
                    <a:pt x="2241" y="848"/>
                  </a:cubicBezTo>
                  <a:cubicBezTo>
                    <a:pt x="2237" y="851"/>
                    <a:pt x="2240" y="855"/>
                    <a:pt x="2244" y="856"/>
                  </a:cubicBezTo>
                  <a:cubicBezTo>
                    <a:pt x="2247" y="856"/>
                    <a:pt x="2246" y="853"/>
                    <a:pt x="2250" y="856"/>
                  </a:cubicBezTo>
                  <a:cubicBezTo>
                    <a:pt x="2252" y="857"/>
                    <a:pt x="2253" y="859"/>
                    <a:pt x="2254" y="860"/>
                  </a:cubicBezTo>
                  <a:cubicBezTo>
                    <a:pt x="2255" y="858"/>
                    <a:pt x="2255" y="856"/>
                    <a:pt x="2255" y="854"/>
                  </a:cubicBezTo>
                  <a:cubicBezTo>
                    <a:pt x="2259" y="856"/>
                    <a:pt x="2260" y="855"/>
                    <a:pt x="2260" y="860"/>
                  </a:cubicBezTo>
                  <a:cubicBezTo>
                    <a:pt x="2260" y="862"/>
                    <a:pt x="2265" y="864"/>
                    <a:pt x="2267" y="865"/>
                  </a:cubicBezTo>
                  <a:cubicBezTo>
                    <a:pt x="2269" y="859"/>
                    <a:pt x="2264" y="861"/>
                    <a:pt x="2264" y="856"/>
                  </a:cubicBezTo>
                  <a:cubicBezTo>
                    <a:pt x="2268" y="858"/>
                    <a:pt x="2270" y="856"/>
                    <a:pt x="2267" y="853"/>
                  </a:cubicBezTo>
                  <a:cubicBezTo>
                    <a:pt x="2265" y="851"/>
                    <a:pt x="2265" y="854"/>
                    <a:pt x="2264" y="854"/>
                  </a:cubicBezTo>
                  <a:cubicBezTo>
                    <a:pt x="2262" y="854"/>
                    <a:pt x="2261" y="852"/>
                    <a:pt x="2259" y="851"/>
                  </a:cubicBezTo>
                  <a:cubicBezTo>
                    <a:pt x="2258" y="850"/>
                    <a:pt x="2257" y="850"/>
                    <a:pt x="2255" y="850"/>
                  </a:cubicBezTo>
                  <a:cubicBezTo>
                    <a:pt x="2253" y="849"/>
                    <a:pt x="2252" y="852"/>
                    <a:pt x="2251" y="852"/>
                  </a:cubicBezTo>
                  <a:cubicBezTo>
                    <a:pt x="2247" y="852"/>
                    <a:pt x="2249" y="848"/>
                    <a:pt x="2247" y="845"/>
                  </a:cubicBezTo>
                  <a:cubicBezTo>
                    <a:pt x="2244" y="839"/>
                    <a:pt x="2248" y="841"/>
                    <a:pt x="2248" y="836"/>
                  </a:cubicBezTo>
                  <a:cubicBezTo>
                    <a:pt x="2248" y="834"/>
                    <a:pt x="2250" y="836"/>
                    <a:pt x="2251" y="835"/>
                  </a:cubicBezTo>
                  <a:cubicBezTo>
                    <a:pt x="2252" y="834"/>
                    <a:pt x="2252" y="832"/>
                    <a:pt x="2253" y="830"/>
                  </a:cubicBezTo>
                  <a:cubicBezTo>
                    <a:pt x="2254" y="824"/>
                    <a:pt x="2252" y="827"/>
                    <a:pt x="2251" y="821"/>
                  </a:cubicBezTo>
                  <a:cubicBezTo>
                    <a:pt x="2251" y="818"/>
                    <a:pt x="2254" y="817"/>
                    <a:pt x="2252" y="813"/>
                  </a:cubicBezTo>
                  <a:cubicBezTo>
                    <a:pt x="2246" y="816"/>
                    <a:pt x="2249" y="813"/>
                    <a:pt x="2244" y="812"/>
                  </a:cubicBezTo>
                  <a:cubicBezTo>
                    <a:pt x="2242" y="812"/>
                    <a:pt x="2239" y="813"/>
                    <a:pt x="2238" y="815"/>
                  </a:cubicBezTo>
                  <a:cubicBezTo>
                    <a:pt x="2238" y="819"/>
                    <a:pt x="2237" y="824"/>
                    <a:pt x="2236" y="829"/>
                  </a:cubicBezTo>
                  <a:cubicBezTo>
                    <a:pt x="2236" y="831"/>
                    <a:pt x="2238" y="832"/>
                    <a:pt x="2237" y="835"/>
                  </a:cubicBezTo>
                  <a:cubicBezTo>
                    <a:pt x="2236" y="834"/>
                    <a:pt x="2235" y="833"/>
                    <a:pt x="2234" y="832"/>
                  </a:cubicBezTo>
                  <a:close/>
                  <a:moveTo>
                    <a:pt x="2247" y="766"/>
                  </a:moveTo>
                  <a:cubicBezTo>
                    <a:pt x="2248" y="761"/>
                    <a:pt x="2253" y="750"/>
                    <a:pt x="2245" y="754"/>
                  </a:cubicBezTo>
                  <a:cubicBezTo>
                    <a:pt x="2240" y="756"/>
                    <a:pt x="2236" y="762"/>
                    <a:pt x="2235" y="768"/>
                  </a:cubicBezTo>
                  <a:cubicBezTo>
                    <a:pt x="2234" y="774"/>
                    <a:pt x="2238" y="778"/>
                    <a:pt x="2241" y="782"/>
                  </a:cubicBezTo>
                  <a:cubicBezTo>
                    <a:pt x="2244" y="776"/>
                    <a:pt x="2246" y="772"/>
                    <a:pt x="2247" y="766"/>
                  </a:cubicBezTo>
                  <a:close/>
                  <a:moveTo>
                    <a:pt x="2229" y="874"/>
                  </a:moveTo>
                  <a:cubicBezTo>
                    <a:pt x="2228" y="881"/>
                    <a:pt x="2227" y="884"/>
                    <a:pt x="2223" y="888"/>
                  </a:cubicBezTo>
                  <a:cubicBezTo>
                    <a:pt x="2218" y="893"/>
                    <a:pt x="2216" y="896"/>
                    <a:pt x="2213" y="902"/>
                  </a:cubicBezTo>
                  <a:cubicBezTo>
                    <a:pt x="2219" y="898"/>
                    <a:pt x="2224" y="897"/>
                    <a:pt x="2226" y="889"/>
                  </a:cubicBezTo>
                  <a:cubicBezTo>
                    <a:pt x="2226" y="887"/>
                    <a:pt x="2231" y="885"/>
                    <a:pt x="2232" y="883"/>
                  </a:cubicBezTo>
                  <a:cubicBezTo>
                    <a:pt x="2233" y="883"/>
                    <a:pt x="2231" y="878"/>
                    <a:pt x="2232" y="876"/>
                  </a:cubicBezTo>
                  <a:cubicBezTo>
                    <a:pt x="2231" y="876"/>
                    <a:pt x="2230" y="875"/>
                    <a:pt x="2229" y="874"/>
                  </a:cubicBezTo>
                  <a:close/>
                  <a:moveTo>
                    <a:pt x="2281" y="894"/>
                  </a:moveTo>
                  <a:cubicBezTo>
                    <a:pt x="2280" y="891"/>
                    <a:pt x="2279" y="889"/>
                    <a:pt x="2277" y="889"/>
                  </a:cubicBezTo>
                  <a:cubicBezTo>
                    <a:pt x="2277" y="891"/>
                    <a:pt x="2277" y="894"/>
                    <a:pt x="2278" y="896"/>
                  </a:cubicBezTo>
                  <a:cubicBezTo>
                    <a:pt x="2275" y="895"/>
                    <a:pt x="2276" y="895"/>
                    <a:pt x="2274" y="897"/>
                  </a:cubicBezTo>
                  <a:cubicBezTo>
                    <a:pt x="2272" y="895"/>
                    <a:pt x="2271" y="897"/>
                    <a:pt x="2271" y="900"/>
                  </a:cubicBezTo>
                  <a:cubicBezTo>
                    <a:pt x="2268" y="898"/>
                    <a:pt x="2266" y="903"/>
                    <a:pt x="2263" y="905"/>
                  </a:cubicBezTo>
                  <a:cubicBezTo>
                    <a:pt x="2265" y="902"/>
                    <a:pt x="2265" y="898"/>
                    <a:pt x="2261" y="898"/>
                  </a:cubicBezTo>
                  <a:cubicBezTo>
                    <a:pt x="2258" y="898"/>
                    <a:pt x="2259" y="903"/>
                    <a:pt x="2257" y="904"/>
                  </a:cubicBezTo>
                  <a:cubicBezTo>
                    <a:pt x="2253" y="905"/>
                    <a:pt x="2247" y="909"/>
                    <a:pt x="2250" y="914"/>
                  </a:cubicBezTo>
                  <a:cubicBezTo>
                    <a:pt x="2252" y="913"/>
                    <a:pt x="2256" y="902"/>
                    <a:pt x="2257" y="910"/>
                  </a:cubicBezTo>
                  <a:cubicBezTo>
                    <a:pt x="2258" y="908"/>
                    <a:pt x="2258" y="909"/>
                    <a:pt x="2259" y="907"/>
                  </a:cubicBezTo>
                  <a:cubicBezTo>
                    <a:pt x="2259" y="910"/>
                    <a:pt x="2259" y="909"/>
                    <a:pt x="2261" y="910"/>
                  </a:cubicBezTo>
                  <a:cubicBezTo>
                    <a:pt x="2261" y="909"/>
                    <a:pt x="2261" y="908"/>
                    <a:pt x="2261" y="907"/>
                  </a:cubicBezTo>
                  <a:cubicBezTo>
                    <a:pt x="2269" y="906"/>
                    <a:pt x="2264" y="914"/>
                    <a:pt x="2265" y="918"/>
                  </a:cubicBezTo>
                  <a:cubicBezTo>
                    <a:pt x="2266" y="921"/>
                    <a:pt x="2273" y="926"/>
                    <a:pt x="2275" y="921"/>
                  </a:cubicBezTo>
                  <a:cubicBezTo>
                    <a:pt x="2275" y="921"/>
                    <a:pt x="2275" y="921"/>
                    <a:pt x="2275" y="921"/>
                  </a:cubicBezTo>
                  <a:cubicBezTo>
                    <a:pt x="2273" y="927"/>
                    <a:pt x="2279" y="925"/>
                    <a:pt x="2278" y="920"/>
                  </a:cubicBezTo>
                  <a:cubicBezTo>
                    <a:pt x="2277" y="916"/>
                    <a:pt x="2275" y="913"/>
                    <a:pt x="2280" y="910"/>
                  </a:cubicBezTo>
                  <a:cubicBezTo>
                    <a:pt x="2282" y="913"/>
                    <a:pt x="2280" y="916"/>
                    <a:pt x="2282" y="919"/>
                  </a:cubicBezTo>
                  <a:cubicBezTo>
                    <a:pt x="2282" y="918"/>
                    <a:pt x="2282" y="916"/>
                    <a:pt x="2283" y="914"/>
                  </a:cubicBezTo>
                  <a:cubicBezTo>
                    <a:pt x="2283" y="914"/>
                    <a:pt x="2283" y="914"/>
                    <a:pt x="2284" y="915"/>
                  </a:cubicBezTo>
                  <a:cubicBezTo>
                    <a:pt x="2284" y="912"/>
                    <a:pt x="2287" y="903"/>
                    <a:pt x="2284" y="903"/>
                  </a:cubicBezTo>
                  <a:cubicBezTo>
                    <a:pt x="2284" y="902"/>
                    <a:pt x="2284" y="901"/>
                    <a:pt x="2284" y="900"/>
                  </a:cubicBezTo>
                  <a:cubicBezTo>
                    <a:pt x="2283" y="900"/>
                    <a:pt x="2283" y="900"/>
                    <a:pt x="2282" y="900"/>
                  </a:cubicBezTo>
                  <a:cubicBezTo>
                    <a:pt x="2282" y="899"/>
                    <a:pt x="2283" y="898"/>
                    <a:pt x="2284" y="898"/>
                  </a:cubicBezTo>
                  <a:cubicBezTo>
                    <a:pt x="2284" y="896"/>
                    <a:pt x="2283" y="893"/>
                    <a:pt x="2281" y="894"/>
                  </a:cubicBezTo>
                  <a:close/>
                  <a:moveTo>
                    <a:pt x="2240" y="1058"/>
                  </a:moveTo>
                  <a:cubicBezTo>
                    <a:pt x="2238" y="1054"/>
                    <a:pt x="2226" y="1050"/>
                    <a:pt x="2227" y="1056"/>
                  </a:cubicBezTo>
                  <a:cubicBezTo>
                    <a:pt x="2231" y="1058"/>
                    <a:pt x="2243" y="1065"/>
                    <a:pt x="2240" y="1058"/>
                  </a:cubicBezTo>
                  <a:close/>
                  <a:moveTo>
                    <a:pt x="2214" y="1047"/>
                  </a:moveTo>
                  <a:cubicBezTo>
                    <a:pt x="2213" y="1045"/>
                    <a:pt x="2209" y="1043"/>
                    <a:pt x="2207" y="1043"/>
                  </a:cubicBezTo>
                  <a:cubicBezTo>
                    <a:pt x="2204" y="1043"/>
                    <a:pt x="2204" y="1045"/>
                    <a:pt x="2202" y="1049"/>
                  </a:cubicBezTo>
                  <a:cubicBezTo>
                    <a:pt x="2210" y="1051"/>
                    <a:pt x="2215" y="1051"/>
                    <a:pt x="2223" y="1049"/>
                  </a:cubicBezTo>
                  <a:cubicBezTo>
                    <a:pt x="2234" y="1047"/>
                    <a:pt x="2222" y="1041"/>
                    <a:pt x="2217" y="1043"/>
                  </a:cubicBezTo>
                  <a:cubicBezTo>
                    <a:pt x="2218" y="1045"/>
                    <a:pt x="2217" y="1047"/>
                    <a:pt x="2214" y="1047"/>
                  </a:cubicBezTo>
                  <a:close/>
                  <a:moveTo>
                    <a:pt x="2247" y="1050"/>
                  </a:moveTo>
                  <a:cubicBezTo>
                    <a:pt x="2249" y="1050"/>
                    <a:pt x="2249" y="1048"/>
                    <a:pt x="2251" y="1048"/>
                  </a:cubicBezTo>
                  <a:cubicBezTo>
                    <a:pt x="2254" y="1049"/>
                    <a:pt x="2256" y="1046"/>
                    <a:pt x="2258" y="1046"/>
                  </a:cubicBezTo>
                  <a:cubicBezTo>
                    <a:pt x="2263" y="1045"/>
                    <a:pt x="2271" y="1048"/>
                    <a:pt x="2275" y="1044"/>
                  </a:cubicBezTo>
                  <a:cubicBezTo>
                    <a:pt x="2269" y="1042"/>
                    <a:pt x="2266" y="1044"/>
                    <a:pt x="2260" y="1043"/>
                  </a:cubicBezTo>
                  <a:cubicBezTo>
                    <a:pt x="2257" y="1043"/>
                    <a:pt x="2256" y="1044"/>
                    <a:pt x="2254" y="1046"/>
                  </a:cubicBezTo>
                  <a:cubicBezTo>
                    <a:pt x="2252" y="1047"/>
                    <a:pt x="2250" y="1044"/>
                    <a:pt x="2248" y="1045"/>
                  </a:cubicBezTo>
                  <a:cubicBezTo>
                    <a:pt x="2245" y="1048"/>
                    <a:pt x="2237" y="1041"/>
                    <a:pt x="2234" y="1045"/>
                  </a:cubicBezTo>
                  <a:cubicBezTo>
                    <a:pt x="2230" y="1050"/>
                    <a:pt x="2241" y="1048"/>
                    <a:pt x="2242" y="1050"/>
                  </a:cubicBezTo>
                  <a:cubicBezTo>
                    <a:pt x="2245" y="1048"/>
                    <a:pt x="2245" y="1050"/>
                    <a:pt x="2247" y="1050"/>
                  </a:cubicBezTo>
                  <a:close/>
                  <a:moveTo>
                    <a:pt x="2252" y="1019"/>
                  </a:moveTo>
                  <a:cubicBezTo>
                    <a:pt x="2254" y="1020"/>
                    <a:pt x="2255" y="1021"/>
                    <a:pt x="2257" y="1023"/>
                  </a:cubicBezTo>
                  <a:cubicBezTo>
                    <a:pt x="2258" y="1020"/>
                    <a:pt x="2260" y="1019"/>
                    <a:pt x="2258" y="1017"/>
                  </a:cubicBezTo>
                  <a:cubicBezTo>
                    <a:pt x="2257" y="1015"/>
                    <a:pt x="2258" y="1013"/>
                    <a:pt x="2260" y="1014"/>
                  </a:cubicBezTo>
                  <a:cubicBezTo>
                    <a:pt x="2259" y="1010"/>
                    <a:pt x="2256" y="1011"/>
                    <a:pt x="2256" y="1015"/>
                  </a:cubicBezTo>
                  <a:cubicBezTo>
                    <a:pt x="2254" y="1009"/>
                    <a:pt x="2252" y="1017"/>
                    <a:pt x="2252" y="1019"/>
                  </a:cubicBezTo>
                  <a:close/>
                  <a:moveTo>
                    <a:pt x="2149" y="968"/>
                  </a:moveTo>
                  <a:cubicBezTo>
                    <a:pt x="2148" y="970"/>
                    <a:pt x="2151" y="971"/>
                    <a:pt x="2151" y="973"/>
                  </a:cubicBezTo>
                  <a:cubicBezTo>
                    <a:pt x="2151" y="974"/>
                    <a:pt x="2150" y="974"/>
                    <a:pt x="2150" y="976"/>
                  </a:cubicBezTo>
                  <a:cubicBezTo>
                    <a:pt x="2150" y="977"/>
                    <a:pt x="2151" y="979"/>
                    <a:pt x="2151" y="980"/>
                  </a:cubicBezTo>
                  <a:cubicBezTo>
                    <a:pt x="2152" y="982"/>
                    <a:pt x="2153" y="980"/>
                    <a:pt x="2152" y="984"/>
                  </a:cubicBezTo>
                  <a:cubicBezTo>
                    <a:pt x="2155" y="982"/>
                    <a:pt x="2154" y="984"/>
                    <a:pt x="2155" y="981"/>
                  </a:cubicBezTo>
                  <a:cubicBezTo>
                    <a:pt x="2159" y="985"/>
                    <a:pt x="2158" y="992"/>
                    <a:pt x="2159" y="997"/>
                  </a:cubicBezTo>
                  <a:cubicBezTo>
                    <a:pt x="2159" y="1002"/>
                    <a:pt x="2168" y="998"/>
                    <a:pt x="2170" y="997"/>
                  </a:cubicBezTo>
                  <a:cubicBezTo>
                    <a:pt x="2171" y="999"/>
                    <a:pt x="2171" y="1001"/>
                    <a:pt x="2171" y="1003"/>
                  </a:cubicBezTo>
                  <a:cubicBezTo>
                    <a:pt x="2178" y="1000"/>
                    <a:pt x="2179" y="998"/>
                    <a:pt x="2186" y="1002"/>
                  </a:cubicBezTo>
                  <a:cubicBezTo>
                    <a:pt x="2187" y="1003"/>
                    <a:pt x="2189" y="1002"/>
                    <a:pt x="2191" y="1002"/>
                  </a:cubicBezTo>
                  <a:cubicBezTo>
                    <a:pt x="2192" y="1003"/>
                    <a:pt x="2193" y="1007"/>
                    <a:pt x="2193" y="1009"/>
                  </a:cubicBezTo>
                  <a:cubicBezTo>
                    <a:pt x="2197" y="1007"/>
                    <a:pt x="2200" y="1005"/>
                    <a:pt x="2204" y="1003"/>
                  </a:cubicBezTo>
                  <a:cubicBezTo>
                    <a:pt x="2203" y="1006"/>
                    <a:pt x="2203" y="1008"/>
                    <a:pt x="2206" y="1008"/>
                  </a:cubicBezTo>
                  <a:cubicBezTo>
                    <a:pt x="2206" y="1002"/>
                    <a:pt x="2206" y="997"/>
                    <a:pt x="2206" y="992"/>
                  </a:cubicBezTo>
                  <a:cubicBezTo>
                    <a:pt x="2206" y="987"/>
                    <a:pt x="2207" y="987"/>
                    <a:pt x="2211" y="984"/>
                  </a:cubicBezTo>
                  <a:cubicBezTo>
                    <a:pt x="2216" y="980"/>
                    <a:pt x="2216" y="980"/>
                    <a:pt x="2215" y="973"/>
                  </a:cubicBezTo>
                  <a:cubicBezTo>
                    <a:pt x="2215" y="970"/>
                    <a:pt x="2217" y="965"/>
                    <a:pt x="2220" y="965"/>
                  </a:cubicBezTo>
                  <a:cubicBezTo>
                    <a:pt x="2226" y="966"/>
                    <a:pt x="2228" y="965"/>
                    <a:pt x="2223" y="961"/>
                  </a:cubicBezTo>
                  <a:cubicBezTo>
                    <a:pt x="2222" y="960"/>
                    <a:pt x="2219" y="958"/>
                    <a:pt x="2218" y="956"/>
                  </a:cubicBezTo>
                  <a:cubicBezTo>
                    <a:pt x="2218" y="955"/>
                    <a:pt x="2219" y="953"/>
                    <a:pt x="2219" y="952"/>
                  </a:cubicBezTo>
                  <a:cubicBezTo>
                    <a:pt x="2217" y="946"/>
                    <a:pt x="2214" y="946"/>
                    <a:pt x="2215" y="939"/>
                  </a:cubicBezTo>
                  <a:cubicBezTo>
                    <a:pt x="2215" y="936"/>
                    <a:pt x="2222" y="936"/>
                    <a:pt x="2224" y="935"/>
                  </a:cubicBezTo>
                  <a:cubicBezTo>
                    <a:pt x="2223" y="934"/>
                    <a:pt x="2222" y="932"/>
                    <a:pt x="2221" y="931"/>
                  </a:cubicBezTo>
                  <a:cubicBezTo>
                    <a:pt x="2223" y="930"/>
                    <a:pt x="2226" y="929"/>
                    <a:pt x="2229" y="928"/>
                  </a:cubicBezTo>
                  <a:cubicBezTo>
                    <a:pt x="2228" y="926"/>
                    <a:pt x="2226" y="926"/>
                    <a:pt x="2224" y="926"/>
                  </a:cubicBezTo>
                  <a:cubicBezTo>
                    <a:pt x="2222" y="925"/>
                    <a:pt x="2221" y="922"/>
                    <a:pt x="2220" y="921"/>
                  </a:cubicBezTo>
                  <a:cubicBezTo>
                    <a:pt x="2218" y="919"/>
                    <a:pt x="2212" y="913"/>
                    <a:pt x="2210" y="913"/>
                  </a:cubicBezTo>
                  <a:cubicBezTo>
                    <a:pt x="2208" y="914"/>
                    <a:pt x="2202" y="922"/>
                    <a:pt x="2201" y="924"/>
                  </a:cubicBezTo>
                  <a:cubicBezTo>
                    <a:pt x="2198" y="928"/>
                    <a:pt x="2200" y="931"/>
                    <a:pt x="2196" y="932"/>
                  </a:cubicBezTo>
                  <a:cubicBezTo>
                    <a:pt x="2190" y="933"/>
                    <a:pt x="2189" y="933"/>
                    <a:pt x="2186" y="938"/>
                  </a:cubicBezTo>
                  <a:cubicBezTo>
                    <a:pt x="2184" y="942"/>
                    <a:pt x="2182" y="946"/>
                    <a:pt x="2178" y="947"/>
                  </a:cubicBezTo>
                  <a:cubicBezTo>
                    <a:pt x="2174" y="948"/>
                    <a:pt x="2170" y="948"/>
                    <a:pt x="2168" y="952"/>
                  </a:cubicBezTo>
                  <a:cubicBezTo>
                    <a:pt x="2165" y="958"/>
                    <a:pt x="2164" y="958"/>
                    <a:pt x="2168" y="962"/>
                  </a:cubicBezTo>
                  <a:cubicBezTo>
                    <a:pt x="2164" y="961"/>
                    <a:pt x="2156" y="961"/>
                    <a:pt x="2155" y="955"/>
                  </a:cubicBezTo>
                  <a:cubicBezTo>
                    <a:pt x="2153" y="956"/>
                    <a:pt x="2152" y="958"/>
                    <a:pt x="2150" y="959"/>
                  </a:cubicBezTo>
                  <a:cubicBezTo>
                    <a:pt x="2150" y="962"/>
                    <a:pt x="2149" y="965"/>
                    <a:pt x="2149" y="968"/>
                  </a:cubicBezTo>
                  <a:close/>
                  <a:moveTo>
                    <a:pt x="2270" y="1059"/>
                  </a:moveTo>
                  <a:cubicBezTo>
                    <a:pt x="2272" y="1057"/>
                    <a:pt x="2273" y="1055"/>
                    <a:pt x="2275" y="1054"/>
                  </a:cubicBezTo>
                  <a:cubicBezTo>
                    <a:pt x="2279" y="1052"/>
                    <a:pt x="2289" y="1049"/>
                    <a:pt x="2290" y="1045"/>
                  </a:cubicBezTo>
                  <a:cubicBezTo>
                    <a:pt x="2287" y="1045"/>
                    <a:pt x="2283" y="1045"/>
                    <a:pt x="2280" y="1046"/>
                  </a:cubicBezTo>
                  <a:cubicBezTo>
                    <a:pt x="2278" y="1046"/>
                    <a:pt x="2276" y="1046"/>
                    <a:pt x="2275" y="1047"/>
                  </a:cubicBezTo>
                  <a:cubicBezTo>
                    <a:pt x="2274" y="1047"/>
                    <a:pt x="2274" y="1049"/>
                    <a:pt x="2273" y="1050"/>
                  </a:cubicBezTo>
                  <a:cubicBezTo>
                    <a:pt x="2270" y="1051"/>
                    <a:pt x="2266" y="1052"/>
                    <a:pt x="2264" y="1055"/>
                  </a:cubicBezTo>
                  <a:cubicBezTo>
                    <a:pt x="2261" y="1057"/>
                    <a:pt x="2265" y="1059"/>
                    <a:pt x="2262" y="1062"/>
                  </a:cubicBezTo>
                  <a:cubicBezTo>
                    <a:pt x="2265" y="1061"/>
                    <a:pt x="2268" y="1062"/>
                    <a:pt x="2270" y="1059"/>
                  </a:cubicBezTo>
                  <a:close/>
                  <a:moveTo>
                    <a:pt x="739" y="816"/>
                  </a:moveTo>
                  <a:cubicBezTo>
                    <a:pt x="741" y="817"/>
                    <a:pt x="744" y="816"/>
                    <a:pt x="746" y="816"/>
                  </a:cubicBezTo>
                  <a:cubicBezTo>
                    <a:pt x="747" y="817"/>
                    <a:pt x="746" y="822"/>
                    <a:pt x="750" y="821"/>
                  </a:cubicBezTo>
                  <a:cubicBezTo>
                    <a:pt x="751" y="821"/>
                    <a:pt x="751" y="816"/>
                    <a:pt x="752" y="815"/>
                  </a:cubicBezTo>
                  <a:cubicBezTo>
                    <a:pt x="755" y="813"/>
                    <a:pt x="755" y="815"/>
                    <a:pt x="756" y="815"/>
                  </a:cubicBezTo>
                  <a:cubicBezTo>
                    <a:pt x="760" y="815"/>
                    <a:pt x="763" y="814"/>
                    <a:pt x="768" y="814"/>
                  </a:cubicBezTo>
                  <a:cubicBezTo>
                    <a:pt x="771" y="814"/>
                    <a:pt x="771" y="817"/>
                    <a:pt x="773" y="813"/>
                  </a:cubicBezTo>
                  <a:cubicBezTo>
                    <a:pt x="774" y="811"/>
                    <a:pt x="770" y="809"/>
                    <a:pt x="769" y="809"/>
                  </a:cubicBezTo>
                  <a:cubicBezTo>
                    <a:pt x="765" y="808"/>
                    <a:pt x="765" y="808"/>
                    <a:pt x="763" y="804"/>
                  </a:cubicBezTo>
                  <a:cubicBezTo>
                    <a:pt x="761" y="801"/>
                    <a:pt x="761" y="803"/>
                    <a:pt x="759" y="802"/>
                  </a:cubicBezTo>
                  <a:cubicBezTo>
                    <a:pt x="757" y="802"/>
                    <a:pt x="754" y="800"/>
                    <a:pt x="752" y="801"/>
                  </a:cubicBezTo>
                  <a:cubicBezTo>
                    <a:pt x="751" y="801"/>
                    <a:pt x="747" y="802"/>
                    <a:pt x="747" y="802"/>
                  </a:cubicBezTo>
                  <a:cubicBezTo>
                    <a:pt x="741" y="802"/>
                    <a:pt x="739" y="800"/>
                    <a:pt x="734" y="803"/>
                  </a:cubicBezTo>
                  <a:cubicBezTo>
                    <a:pt x="740" y="806"/>
                    <a:pt x="739" y="807"/>
                    <a:pt x="743" y="813"/>
                  </a:cubicBezTo>
                  <a:cubicBezTo>
                    <a:pt x="739" y="815"/>
                    <a:pt x="725" y="809"/>
                    <a:pt x="726" y="814"/>
                  </a:cubicBezTo>
                  <a:cubicBezTo>
                    <a:pt x="731" y="818"/>
                    <a:pt x="733" y="815"/>
                    <a:pt x="739" y="816"/>
                  </a:cubicBezTo>
                  <a:close/>
                  <a:moveTo>
                    <a:pt x="1185" y="330"/>
                  </a:moveTo>
                  <a:cubicBezTo>
                    <a:pt x="1189" y="331"/>
                    <a:pt x="1192" y="328"/>
                    <a:pt x="1192" y="323"/>
                  </a:cubicBezTo>
                  <a:cubicBezTo>
                    <a:pt x="1195" y="325"/>
                    <a:pt x="1197" y="322"/>
                    <a:pt x="1199" y="319"/>
                  </a:cubicBezTo>
                  <a:cubicBezTo>
                    <a:pt x="1196" y="317"/>
                    <a:pt x="1199" y="313"/>
                    <a:pt x="1197" y="312"/>
                  </a:cubicBezTo>
                  <a:cubicBezTo>
                    <a:pt x="1194" y="311"/>
                    <a:pt x="1192" y="309"/>
                    <a:pt x="1188" y="310"/>
                  </a:cubicBezTo>
                  <a:cubicBezTo>
                    <a:pt x="1193" y="303"/>
                    <a:pt x="1172" y="295"/>
                    <a:pt x="1176" y="304"/>
                  </a:cubicBezTo>
                  <a:cubicBezTo>
                    <a:pt x="1170" y="303"/>
                    <a:pt x="1168" y="306"/>
                    <a:pt x="1162" y="304"/>
                  </a:cubicBezTo>
                  <a:cubicBezTo>
                    <a:pt x="1163" y="306"/>
                    <a:pt x="1163" y="308"/>
                    <a:pt x="1163" y="310"/>
                  </a:cubicBezTo>
                  <a:cubicBezTo>
                    <a:pt x="1161" y="307"/>
                    <a:pt x="1160" y="304"/>
                    <a:pt x="1156" y="304"/>
                  </a:cubicBezTo>
                  <a:cubicBezTo>
                    <a:pt x="1153" y="304"/>
                    <a:pt x="1152" y="307"/>
                    <a:pt x="1153" y="310"/>
                  </a:cubicBezTo>
                  <a:cubicBezTo>
                    <a:pt x="1151" y="308"/>
                    <a:pt x="1149" y="304"/>
                    <a:pt x="1146" y="305"/>
                  </a:cubicBezTo>
                  <a:cubicBezTo>
                    <a:pt x="1148" y="311"/>
                    <a:pt x="1145" y="308"/>
                    <a:pt x="1143" y="311"/>
                  </a:cubicBezTo>
                  <a:cubicBezTo>
                    <a:pt x="1142" y="313"/>
                    <a:pt x="1141" y="315"/>
                    <a:pt x="1140" y="318"/>
                  </a:cubicBezTo>
                  <a:cubicBezTo>
                    <a:pt x="1138" y="315"/>
                    <a:pt x="1137" y="313"/>
                    <a:pt x="1135" y="310"/>
                  </a:cubicBezTo>
                  <a:cubicBezTo>
                    <a:pt x="1137" y="311"/>
                    <a:pt x="1139" y="310"/>
                    <a:pt x="1139" y="308"/>
                  </a:cubicBezTo>
                  <a:cubicBezTo>
                    <a:pt x="1139" y="306"/>
                    <a:pt x="1135" y="305"/>
                    <a:pt x="1134" y="304"/>
                  </a:cubicBezTo>
                  <a:cubicBezTo>
                    <a:pt x="1130" y="301"/>
                    <a:pt x="1130" y="300"/>
                    <a:pt x="1124" y="300"/>
                  </a:cubicBezTo>
                  <a:cubicBezTo>
                    <a:pt x="1125" y="303"/>
                    <a:pt x="1127" y="302"/>
                    <a:pt x="1130" y="303"/>
                  </a:cubicBezTo>
                  <a:cubicBezTo>
                    <a:pt x="1131" y="310"/>
                    <a:pt x="1123" y="302"/>
                    <a:pt x="1120" y="305"/>
                  </a:cubicBezTo>
                  <a:cubicBezTo>
                    <a:pt x="1117" y="308"/>
                    <a:pt x="1123" y="308"/>
                    <a:pt x="1122" y="310"/>
                  </a:cubicBezTo>
                  <a:cubicBezTo>
                    <a:pt x="1121" y="312"/>
                    <a:pt x="1118" y="310"/>
                    <a:pt x="1117" y="309"/>
                  </a:cubicBezTo>
                  <a:cubicBezTo>
                    <a:pt x="1117" y="310"/>
                    <a:pt x="1117" y="311"/>
                    <a:pt x="1117" y="312"/>
                  </a:cubicBezTo>
                  <a:cubicBezTo>
                    <a:pt x="1115" y="312"/>
                    <a:pt x="1115" y="312"/>
                    <a:pt x="1113" y="313"/>
                  </a:cubicBezTo>
                  <a:cubicBezTo>
                    <a:pt x="1118" y="315"/>
                    <a:pt x="1120" y="314"/>
                    <a:pt x="1125" y="312"/>
                  </a:cubicBezTo>
                  <a:cubicBezTo>
                    <a:pt x="1127" y="311"/>
                    <a:pt x="1132" y="314"/>
                    <a:pt x="1135" y="314"/>
                  </a:cubicBezTo>
                  <a:cubicBezTo>
                    <a:pt x="1133" y="315"/>
                    <a:pt x="1131" y="316"/>
                    <a:pt x="1129" y="317"/>
                  </a:cubicBezTo>
                  <a:cubicBezTo>
                    <a:pt x="1131" y="318"/>
                    <a:pt x="1133" y="319"/>
                    <a:pt x="1135" y="318"/>
                  </a:cubicBezTo>
                  <a:cubicBezTo>
                    <a:pt x="1135" y="318"/>
                    <a:pt x="1135" y="319"/>
                    <a:pt x="1135" y="320"/>
                  </a:cubicBezTo>
                  <a:cubicBezTo>
                    <a:pt x="1129" y="319"/>
                    <a:pt x="1123" y="322"/>
                    <a:pt x="1117" y="322"/>
                  </a:cubicBezTo>
                  <a:cubicBezTo>
                    <a:pt x="1118" y="326"/>
                    <a:pt x="1128" y="324"/>
                    <a:pt x="1131" y="324"/>
                  </a:cubicBezTo>
                  <a:cubicBezTo>
                    <a:pt x="1130" y="326"/>
                    <a:pt x="1131" y="328"/>
                    <a:pt x="1133" y="327"/>
                  </a:cubicBezTo>
                  <a:cubicBezTo>
                    <a:pt x="1133" y="328"/>
                    <a:pt x="1133" y="329"/>
                    <a:pt x="1133" y="329"/>
                  </a:cubicBezTo>
                  <a:cubicBezTo>
                    <a:pt x="1133" y="329"/>
                    <a:pt x="1134" y="329"/>
                    <a:pt x="1135" y="329"/>
                  </a:cubicBezTo>
                  <a:cubicBezTo>
                    <a:pt x="1133" y="334"/>
                    <a:pt x="1126" y="332"/>
                    <a:pt x="1128" y="337"/>
                  </a:cubicBezTo>
                  <a:cubicBezTo>
                    <a:pt x="1132" y="337"/>
                    <a:pt x="1137" y="336"/>
                    <a:pt x="1142" y="336"/>
                  </a:cubicBezTo>
                  <a:cubicBezTo>
                    <a:pt x="1143" y="335"/>
                    <a:pt x="1145" y="339"/>
                    <a:pt x="1146" y="340"/>
                  </a:cubicBezTo>
                  <a:cubicBezTo>
                    <a:pt x="1147" y="341"/>
                    <a:pt x="1150" y="341"/>
                    <a:pt x="1152" y="341"/>
                  </a:cubicBezTo>
                  <a:cubicBezTo>
                    <a:pt x="1156" y="342"/>
                    <a:pt x="1159" y="342"/>
                    <a:pt x="1163" y="340"/>
                  </a:cubicBezTo>
                  <a:cubicBezTo>
                    <a:pt x="1165" y="339"/>
                    <a:pt x="1165" y="338"/>
                    <a:pt x="1167" y="337"/>
                  </a:cubicBezTo>
                  <a:cubicBezTo>
                    <a:pt x="1169" y="337"/>
                    <a:pt x="1171" y="337"/>
                    <a:pt x="1174" y="337"/>
                  </a:cubicBezTo>
                  <a:cubicBezTo>
                    <a:pt x="1176" y="335"/>
                    <a:pt x="1182" y="329"/>
                    <a:pt x="1185" y="330"/>
                  </a:cubicBezTo>
                  <a:close/>
                  <a:moveTo>
                    <a:pt x="1134" y="234"/>
                  </a:moveTo>
                  <a:cubicBezTo>
                    <a:pt x="1133" y="230"/>
                    <a:pt x="1130" y="222"/>
                    <a:pt x="1131" y="218"/>
                  </a:cubicBezTo>
                  <a:cubicBezTo>
                    <a:pt x="1134" y="209"/>
                    <a:pt x="1136" y="198"/>
                    <a:pt x="1142" y="190"/>
                  </a:cubicBezTo>
                  <a:cubicBezTo>
                    <a:pt x="1147" y="186"/>
                    <a:pt x="1151" y="181"/>
                    <a:pt x="1155" y="176"/>
                  </a:cubicBezTo>
                  <a:cubicBezTo>
                    <a:pt x="1156" y="175"/>
                    <a:pt x="1153" y="164"/>
                    <a:pt x="1153" y="162"/>
                  </a:cubicBezTo>
                  <a:cubicBezTo>
                    <a:pt x="1152" y="158"/>
                    <a:pt x="1153" y="152"/>
                    <a:pt x="1149" y="149"/>
                  </a:cubicBezTo>
                  <a:cubicBezTo>
                    <a:pt x="1145" y="146"/>
                    <a:pt x="1141" y="143"/>
                    <a:pt x="1137" y="140"/>
                  </a:cubicBezTo>
                  <a:cubicBezTo>
                    <a:pt x="1143" y="134"/>
                    <a:pt x="1149" y="128"/>
                    <a:pt x="1155" y="122"/>
                  </a:cubicBezTo>
                  <a:cubicBezTo>
                    <a:pt x="1149" y="118"/>
                    <a:pt x="1145" y="116"/>
                    <a:pt x="1141" y="108"/>
                  </a:cubicBezTo>
                  <a:cubicBezTo>
                    <a:pt x="1139" y="102"/>
                    <a:pt x="1146" y="95"/>
                    <a:pt x="1149" y="90"/>
                  </a:cubicBezTo>
                  <a:cubicBezTo>
                    <a:pt x="1153" y="84"/>
                    <a:pt x="1159" y="82"/>
                    <a:pt x="1164" y="78"/>
                  </a:cubicBezTo>
                  <a:cubicBezTo>
                    <a:pt x="1170" y="74"/>
                    <a:pt x="1174" y="71"/>
                    <a:pt x="1179" y="65"/>
                  </a:cubicBezTo>
                  <a:cubicBezTo>
                    <a:pt x="1177" y="64"/>
                    <a:pt x="1175" y="62"/>
                    <a:pt x="1174" y="61"/>
                  </a:cubicBezTo>
                  <a:cubicBezTo>
                    <a:pt x="1180" y="60"/>
                    <a:pt x="1186" y="60"/>
                    <a:pt x="1191" y="57"/>
                  </a:cubicBezTo>
                  <a:cubicBezTo>
                    <a:pt x="1198" y="53"/>
                    <a:pt x="1205" y="49"/>
                    <a:pt x="1211" y="45"/>
                  </a:cubicBezTo>
                  <a:cubicBezTo>
                    <a:pt x="1204" y="42"/>
                    <a:pt x="1196" y="38"/>
                    <a:pt x="1188" y="36"/>
                  </a:cubicBezTo>
                  <a:cubicBezTo>
                    <a:pt x="1183" y="35"/>
                    <a:pt x="1172" y="34"/>
                    <a:pt x="1168" y="39"/>
                  </a:cubicBezTo>
                  <a:cubicBezTo>
                    <a:pt x="1166" y="42"/>
                    <a:pt x="1164" y="46"/>
                    <a:pt x="1160" y="46"/>
                  </a:cubicBezTo>
                  <a:cubicBezTo>
                    <a:pt x="1156" y="45"/>
                    <a:pt x="1151" y="44"/>
                    <a:pt x="1147" y="43"/>
                  </a:cubicBezTo>
                  <a:cubicBezTo>
                    <a:pt x="1141" y="42"/>
                    <a:pt x="1131" y="50"/>
                    <a:pt x="1126" y="52"/>
                  </a:cubicBezTo>
                  <a:cubicBezTo>
                    <a:pt x="1127" y="50"/>
                    <a:pt x="1137" y="35"/>
                    <a:pt x="1130" y="35"/>
                  </a:cubicBezTo>
                  <a:cubicBezTo>
                    <a:pt x="1124" y="35"/>
                    <a:pt x="1118" y="36"/>
                    <a:pt x="1113" y="32"/>
                  </a:cubicBezTo>
                  <a:cubicBezTo>
                    <a:pt x="1121" y="29"/>
                    <a:pt x="1129" y="26"/>
                    <a:pt x="1137" y="23"/>
                  </a:cubicBezTo>
                  <a:cubicBezTo>
                    <a:pt x="1121" y="16"/>
                    <a:pt x="1107" y="9"/>
                    <a:pt x="1091" y="6"/>
                  </a:cubicBezTo>
                  <a:cubicBezTo>
                    <a:pt x="1072" y="4"/>
                    <a:pt x="1054" y="0"/>
                    <a:pt x="1035" y="2"/>
                  </a:cubicBezTo>
                  <a:cubicBezTo>
                    <a:pt x="1028" y="3"/>
                    <a:pt x="1021" y="3"/>
                    <a:pt x="1015" y="4"/>
                  </a:cubicBezTo>
                  <a:cubicBezTo>
                    <a:pt x="1012" y="4"/>
                    <a:pt x="1008" y="3"/>
                    <a:pt x="1006" y="5"/>
                  </a:cubicBezTo>
                  <a:cubicBezTo>
                    <a:pt x="1002" y="6"/>
                    <a:pt x="1002" y="14"/>
                    <a:pt x="998" y="13"/>
                  </a:cubicBezTo>
                  <a:cubicBezTo>
                    <a:pt x="992" y="12"/>
                    <a:pt x="987" y="11"/>
                    <a:pt x="982" y="10"/>
                  </a:cubicBezTo>
                  <a:cubicBezTo>
                    <a:pt x="975" y="9"/>
                    <a:pt x="967" y="6"/>
                    <a:pt x="961" y="9"/>
                  </a:cubicBezTo>
                  <a:cubicBezTo>
                    <a:pt x="952" y="13"/>
                    <a:pt x="943" y="17"/>
                    <a:pt x="934" y="21"/>
                  </a:cubicBezTo>
                  <a:cubicBezTo>
                    <a:pt x="942" y="27"/>
                    <a:pt x="952" y="31"/>
                    <a:pt x="957" y="40"/>
                  </a:cubicBezTo>
                  <a:cubicBezTo>
                    <a:pt x="942" y="34"/>
                    <a:pt x="927" y="30"/>
                    <a:pt x="911" y="26"/>
                  </a:cubicBezTo>
                  <a:cubicBezTo>
                    <a:pt x="907" y="25"/>
                    <a:pt x="899" y="28"/>
                    <a:pt x="895" y="29"/>
                  </a:cubicBezTo>
                  <a:cubicBezTo>
                    <a:pt x="884" y="30"/>
                    <a:pt x="872" y="32"/>
                    <a:pt x="861" y="33"/>
                  </a:cubicBezTo>
                  <a:cubicBezTo>
                    <a:pt x="857" y="34"/>
                    <a:pt x="849" y="33"/>
                    <a:pt x="845" y="35"/>
                  </a:cubicBezTo>
                  <a:cubicBezTo>
                    <a:pt x="838" y="39"/>
                    <a:pt x="832" y="42"/>
                    <a:pt x="826" y="45"/>
                  </a:cubicBezTo>
                  <a:cubicBezTo>
                    <a:pt x="810" y="53"/>
                    <a:pt x="795" y="61"/>
                    <a:pt x="779" y="69"/>
                  </a:cubicBezTo>
                  <a:cubicBezTo>
                    <a:pt x="785" y="75"/>
                    <a:pt x="792" y="74"/>
                    <a:pt x="800" y="75"/>
                  </a:cubicBezTo>
                  <a:cubicBezTo>
                    <a:pt x="798" y="80"/>
                    <a:pt x="796" y="84"/>
                    <a:pt x="795" y="88"/>
                  </a:cubicBezTo>
                  <a:cubicBezTo>
                    <a:pt x="793" y="93"/>
                    <a:pt x="792" y="92"/>
                    <a:pt x="787" y="92"/>
                  </a:cubicBezTo>
                  <a:cubicBezTo>
                    <a:pt x="780" y="93"/>
                    <a:pt x="774" y="94"/>
                    <a:pt x="767" y="96"/>
                  </a:cubicBezTo>
                  <a:cubicBezTo>
                    <a:pt x="758" y="99"/>
                    <a:pt x="749" y="101"/>
                    <a:pt x="740" y="104"/>
                  </a:cubicBezTo>
                  <a:cubicBezTo>
                    <a:pt x="738" y="105"/>
                    <a:pt x="738" y="110"/>
                    <a:pt x="738" y="112"/>
                  </a:cubicBezTo>
                  <a:cubicBezTo>
                    <a:pt x="737" y="114"/>
                    <a:pt x="741" y="118"/>
                    <a:pt x="742" y="119"/>
                  </a:cubicBezTo>
                  <a:cubicBezTo>
                    <a:pt x="745" y="123"/>
                    <a:pt x="748" y="130"/>
                    <a:pt x="752" y="133"/>
                  </a:cubicBezTo>
                  <a:cubicBezTo>
                    <a:pt x="758" y="136"/>
                    <a:pt x="763" y="139"/>
                    <a:pt x="768" y="142"/>
                  </a:cubicBezTo>
                  <a:cubicBezTo>
                    <a:pt x="771" y="144"/>
                    <a:pt x="778" y="150"/>
                    <a:pt x="781" y="150"/>
                  </a:cubicBezTo>
                  <a:cubicBezTo>
                    <a:pt x="787" y="149"/>
                    <a:pt x="793" y="148"/>
                    <a:pt x="799" y="147"/>
                  </a:cubicBezTo>
                  <a:cubicBezTo>
                    <a:pt x="810" y="146"/>
                    <a:pt x="819" y="148"/>
                    <a:pt x="830" y="150"/>
                  </a:cubicBezTo>
                  <a:cubicBezTo>
                    <a:pt x="835" y="151"/>
                    <a:pt x="841" y="152"/>
                    <a:pt x="846" y="153"/>
                  </a:cubicBezTo>
                  <a:cubicBezTo>
                    <a:pt x="849" y="153"/>
                    <a:pt x="855" y="163"/>
                    <a:pt x="856" y="165"/>
                  </a:cubicBezTo>
                  <a:cubicBezTo>
                    <a:pt x="864" y="175"/>
                    <a:pt x="868" y="186"/>
                    <a:pt x="873" y="197"/>
                  </a:cubicBezTo>
                  <a:cubicBezTo>
                    <a:pt x="875" y="204"/>
                    <a:pt x="876" y="204"/>
                    <a:pt x="874" y="210"/>
                  </a:cubicBezTo>
                  <a:cubicBezTo>
                    <a:pt x="872" y="216"/>
                    <a:pt x="869" y="220"/>
                    <a:pt x="873" y="224"/>
                  </a:cubicBezTo>
                  <a:cubicBezTo>
                    <a:pt x="878" y="229"/>
                    <a:pt x="883" y="231"/>
                    <a:pt x="881" y="238"/>
                  </a:cubicBezTo>
                  <a:cubicBezTo>
                    <a:pt x="880" y="245"/>
                    <a:pt x="877" y="248"/>
                    <a:pt x="881" y="253"/>
                  </a:cubicBezTo>
                  <a:cubicBezTo>
                    <a:pt x="887" y="259"/>
                    <a:pt x="887" y="259"/>
                    <a:pt x="894" y="257"/>
                  </a:cubicBezTo>
                  <a:cubicBezTo>
                    <a:pt x="900" y="255"/>
                    <a:pt x="905" y="254"/>
                    <a:pt x="910" y="252"/>
                  </a:cubicBezTo>
                  <a:cubicBezTo>
                    <a:pt x="910" y="256"/>
                    <a:pt x="909" y="260"/>
                    <a:pt x="909" y="265"/>
                  </a:cubicBezTo>
                  <a:cubicBezTo>
                    <a:pt x="909" y="266"/>
                    <a:pt x="904" y="267"/>
                    <a:pt x="903" y="268"/>
                  </a:cubicBezTo>
                  <a:cubicBezTo>
                    <a:pt x="899" y="269"/>
                    <a:pt x="895" y="271"/>
                    <a:pt x="891" y="272"/>
                  </a:cubicBezTo>
                  <a:cubicBezTo>
                    <a:pt x="890" y="273"/>
                    <a:pt x="890" y="278"/>
                    <a:pt x="890" y="279"/>
                  </a:cubicBezTo>
                  <a:cubicBezTo>
                    <a:pt x="890" y="284"/>
                    <a:pt x="887" y="294"/>
                    <a:pt x="888" y="299"/>
                  </a:cubicBezTo>
                  <a:cubicBezTo>
                    <a:pt x="891" y="307"/>
                    <a:pt x="894" y="314"/>
                    <a:pt x="897" y="322"/>
                  </a:cubicBezTo>
                  <a:cubicBezTo>
                    <a:pt x="901" y="335"/>
                    <a:pt x="909" y="345"/>
                    <a:pt x="916" y="356"/>
                  </a:cubicBezTo>
                  <a:cubicBezTo>
                    <a:pt x="920" y="362"/>
                    <a:pt x="924" y="369"/>
                    <a:pt x="928" y="375"/>
                  </a:cubicBezTo>
                  <a:cubicBezTo>
                    <a:pt x="930" y="379"/>
                    <a:pt x="936" y="379"/>
                    <a:pt x="940" y="380"/>
                  </a:cubicBezTo>
                  <a:cubicBezTo>
                    <a:pt x="946" y="383"/>
                    <a:pt x="953" y="385"/>
                    <a:pt x="959" y="388"/>
                  </a:cubicBezTo>
                  <a:cubicBezTo>
                    <a:pt x="961" y="388"/>
                    <a:pt x="970" y="389"/>
                    <a:pt x="970" y="387"/>
                  </a:cubicBezTo>
                  <a:cubicBezTo>
                    <a:pt x="975" y="375"/>
                    <a:pt x="979" y="362"/>
                    <a:pt x="983" y="349"/>
                  </a:cubicBezTo>
                  <a:cubicBezTo>
                    <a:pt x="986" y="339"/>
                    <a:pt x="990" y="329"/>
                    <a:pt x="993" y="318"/>
                  </a:cubicBezTo>
                  <a:cubicBezTo>
                    <a:pt x="995" y="313"/>
                    <a:pt x="995" y="313"/>
                    <a:pt x="1000" y="311"/>
                  </a:cubicBezTo>
                  <a:cubicBezTo>
                    <a:pt x="1007" y="309"/>
                    <a:pt x="1014" y="307"/>
                    <a:pt x="1020" y="305"/>
                  </a:cubicBezTo>
                  <a:cubicBezTo>
                    <a:pt x="1024" y="303"/>
                    <a:pt x="1031" y="303"/>
                    <a:pt x="1034" y="300"/>
                  </a:cubicBezTo>
                  <a:cubicBezTo>
                    <a:pt x="1038" y="297"/>
                    <a:pt x="1042" y="290"/>
                    <a:pt x="1045" y="286"/>
                  </a:cubicBezTo>
                  <a:cubicBezTo>
                    <a:pt x="1048" y="282"/>
                    <a:pt x="1049" y="280"/>
                    <a:pt x="1054" y="279"/>
                  </a:cubicBezTo>
                  <a:cubicBezTo>
                    <a:pt x="1060" y="277"/>
                    <a:pt x="1066" y="276"/>
                    <a:pt x="1072" y="274"/>
                  </a:cubicBezTo>
                  <a:cubicBezTo>
                    <a:pt x="1081" y="272"/>
                    <a:pt x="1092" y="271"/>
                    <a:pt x="1100" y="266"/>
                  </a:cubicBezTo>
                  <a:cubicBezTo>
                    <a:pt x="1111" y="260"/>
                    <a:pt x="1121" y="253"/>
                    <a:pt x="1131" y="247"/>
                  </a:cubicBezTo>
                  <a:cubicBezTo>
                    <a:pt x="1136" y="241"/>
                    <a:pt x="1136" y="241"/>
                    <a:pt x="1134" y="234"/>
                  </a:cubicBezTo>
                  <a:close/>
                  <a:moveTo>
                    <a:pt x="2155" y="814"/>
                  </a:moveTo>
                  <a:cubicBezTo>
                    <a:pt x="2157" y="813"/>
                    <a:pt x="2161" y="813"/>
                    <a:pt x="2161" y="810"/>
                  </a:cubicBezTo>
                  <a:cubicBezTo>
                    <a:pt x="2161" y="807"/>
                    <a:pt x="2162" y="804"/>
                    <a:pt x="2165" y="804"/>
                  </a:cubicBezTo>
                  <a:cubicBezTo>
                    <a:pt x="2165" y="801"/>
                    <a:pt x="2165" y="799"/>
                    <a:pt x="2162" y="799"/>
                  </a:cubicBezTo>
                  <a:cubicBezTo>
                    <a:pt x="2162" y="799"/>
                    <a:pt x="2162" y="800"/>
                    <a:pt x="2162" y="801"/>
                  </a:cubicBezTo>
                  <a:cubicBezTo>
                    <a:pt x="2155" y="797"/>
                    <a:pt x="2151" y="803"/>
                    <a:pt x="2146" y="806"/>
                  </a:cubicBezTo>
                  <a:cubicBezTo>
                    <a:pt x="2146" y="811"/>
                    <a:pt x="2145" y="812"/>
                    <a:pt x="2149" y="815"/>
                  </a:cubicBezTo>
                  <a:cubicBezTo>
                    <a:pt x="2151" y="816"/>
                    <a:pt x="2152" y="816"/>
                    <a:pt x="2154" y="816"/>
                  </a:cubicBezTo>
                  <a:cubicBezTo>
                    <a:pt x="2156" y="816"/>
                    <a:pt x="2154" y="814"/>
                    <a:pt x="2155" y="814"/>
                  </a:cubicBezTo>
                  <a:close/>
                  <a:moveTo>
                    <a:pt x="2124" y="1024"/>
                  </a:moveTo>
                  <a:cubicBezTo>
                    <a:pt x="2125" y="1017"/>
                    <a:pt x="2124" y="1009"/>
                    <a:pt x="2126" y="1003"/>
                  </a:cubicBezTo>
                  <a:cubicBezTo>
                    <a:pt x="2128" y="996"/>
                    <a:pt x="2120" y="991"/>
                    <a:pt x="2115" y="997"/>
                  </a:cubicBezTo>
                  <a:cubicBezTo>
                    <a:pt x="2119" y="993"/>
                    <a:pt x="2115" y="993"/>
                    <a:pt x="2115" y="990"/>
                  </a:cubicBezTo>
                  <a:cubicBezTo>
                    <a:pt x="2114" y="988"/>
                    <a:pt x="2114" y="983"/>
                    <a:pt x="2113" y="982"/>
                  </a:cubicBezTo>
                  <a:cubicBezTo>
                    <a:pt x="2111" y="982"/>
                    <a:pt x="2107" y="981"/>
                    <a:pt x="2107" y="979"/>
                  </a:cubicBezTo>
                  <a:cubicBezTo>
                    <a:pt x="2106" y="976"/>
                    <a:pt x="2109" y="975"/>
                    <a:pt x="2109" y="972"/>
                  </a:cubicBezTo>
                  <a:cubicBezTo>
                    <a:pt x="2108" y="969"/>
                    <a:pt x="2103" y="969"/>
                    <a:pt x="2103" y="967"/>
                  </a:cubicBezTo>
                  <a:cubicBezTo>
                    <a:pt x="2103" y="963"/>
                    <a:pt x="2102" y="965"/>
                    <a:pt x="2099" y="963"/>
                  </a:cubicBezTo>
                  <a:cubicBezTo>
                    <a:pt x="2096" y="961"/>
                    <a:pt x="2100" y="960"/>
                    <a:pt x="2095" y="959"/>
                  </a:cubicBezTo>
                  <a:cubicBezTo>
                    <a:pt x="2092" y="959"/>
                    <a:pt x="2090" y="959"/>
                    <a:pt x="2089" y="957"/>
                  </a:cubicBezTo>
                  <a:cubicBezTo>
                    <a:pt x="2085" y="952"/>
                    <a:pt x="2081" y="951"/>
                    <a:pt x="2077" y="947"/>
                  </a:cubicBezTo>
                  <a:cubicBezTo>
                    <a:pt x="2073" y="944"/>
                    <a:pt x="2068" y="941"/>
                    <a:pt x="2065" y="937"/>
                  </a:cubicBezTo>
                  <a:cubicBezTo>
                    <a:pt x="2062" y="932"/>
                    <a:pt x="2063" y="929"/>
                    <a:pt x="2056" y="928"/>
                  </a:cubicBezTo>
                  <a:cubicBezTo>
                    <a:pt x="2054" y="928"/>
                    <a:pt x="2044" y="924"/>
                    <a:pt x="2043" y="926"/>
                  </a:cubicBezTo>
                  <a:cubicBezTo>
                    <a:pt x="2041" y="928"/>
                    <a:pt x="2049" y="938"/>
                    <a:pt x="2051" y="940"/>
                  </a:cubicBezTo>
                  <a:cubicBezTo>
                    <a:pt x="2054" y="942"/>
                    <a:pt x="2061" y="944"/>
                    <a:pt x="2061" y="949"/>
                  </a:cubicBezTo>
                  <a:cubicBezTo>
                    <a:pt x="2061" y="956"/>
                    <a:pt x="2069" y="955"/>
                    <a:pt x="2070" y="961"/>
                  </a:cubicBezTo>
                  <a:cubicBezTo>
                    <a:pt x="2071" y="964"/>
                    <a:pt x="2072" y="968"/>
                    <a:pt x="2073" y="971"/>
                  </a:cubicBezTo>
                  <a:cubicBezTo>
                    <a:pt x="2074" y="974"/>
                    <a:pt x="2076" y="973"/>
                    <a:pt x="2077" y="974"/>
                  </a:cubicBezTo>
                  <a:cubicBezTo>
                    <a:pt x="2081" y="978"/>
                    <a:pt x="2083" y="987"/>
                    <a:pt x="2086" y="992"/>
                  </a:cubicBezTo>
                  <a:cubicBezTo>
                    <a:pt x="2088" y="997"/>
                    <a:pt x="2091" y="1000"/>
                    <a:pt x="2094" y="1003"/>
                  </a:cubicBezTo>
                  <a:cubicBezTo>
                    <a:pt x="2101" y="1010"/>
                    <a:pt x="2107" y="1018"/>
                    <a:pt x="2115" y="1024"/>
                  </a:cubicBezTo>
                  <a:cubicBezTo>
                    <a:pt x="2115" y="1023"/>
                    <a:pt x="2115" y="1021"/>
                    <a:pt x="2115" y="1020"/>
                  </a:cubicBezTo>
                  <a:cubicBezTo>
                    <a:pt x="2119" y="1024"/>
                    <a:pt x="2121" y="1018"/>
                    <a:pt x="2124" y="1024"/>
                  </a:cubicBezTo>
                  <a:close/>
                  <a:moveTo>
                    <a:pt x="2141" y="995"/>
                  </a:moveTo>
                  <a:cubicBezTo>
                    <a:pt x="2137" y="991"/>
                    <a:pt x="2138" y="1000"/>
                    <a:pt x="2139" y="1001"/>
                  </a:cubicBezTo>
                  <a:cubicBezTo>
                    <a:pt x="2144" y="1003"/>
                    <a:pt x="2144" y="997"/>
                    <a:pt x="2141" y="995"/>
                  </a:cubicBezTo>
                  <a:close/>
                  <a:moveTo>
                    <a:pt x="2185" y="1039"/>
                  </a:moveTo>
                  <a:cubicBezTo>
                    <a:pt x="2181" y="1040"/>
                    <a:pt x="2176" y="1037"/>
                    <a:pt x="2177" y="1032"/>
                  </a:cubicBezTo>
                  <a:cubicBezTo>
                    <a:pt x="2174" y="1033"/>
                    <a:pt x="2167" y="1032"/>
                    <a:pt x="2166" y="1030"/>
                  </a:cubicBezTo>
                  <a:cubicBezTo>
                    <a:pt x="2163" y="1027"/>
                    <a:pt x="2162" y="1029"/>
                    <a:pt x="2161" y="1032"/>
                  </a:cubicBezTo>
                  <a:cubicBezTo>
                    <a:pt x="2161" y="1033"/>
                    <a:pt x="2159" y="1032"/>
                    <a:pt x="2157" y="1032"/>
                  </a:cubicBezTo>
                  <a:cubicBezTo>
                    <a:pt x="2151" y="1032"/>
                    <a:pt x="2147" y="1033"/>
                    <a:pt x="2144" y="1027"/>
                  </a:cubicBezTo>
                  <a:cubicBezTo>
                    <a:pt x="2143" y="1027"/>
                    <a:pt x="2136" y="1025"/>
                    <a:pt x="2134" y="1024"/>
                  </a:cubicBezTo>
                  <a:cubicBezTo>
                    <a:pt x="2133" y="1026"/>
                    <a:pt x="2131" y="1025"/>
                    <a:pt x="2128" y="1024"/>
                  </a:cubicBezTo>
                  <a:cubicBezTo>
                    <a:pt x="2126" y="1024"/>
                    <a:pt x="2126" y="1025"/>
                    <a:pt x="2124" y="1026"/>
                  </a:cubicBezTo>
                  <a:cubicBezTo>
                    <a:pt x="2119" y="1032"/>
                    <a:pt x="2126" y="1033"/>
                    <a:pt x="2130" y="1033"/>
                  </a:cubicBezTo>
                  <a:cubicBezTo>
                    <a:pt x="2130" y="1034"/>
                    <a:pt x="2130" y="1035"/>
                    <a:pt x="2129" y="1036"/>
                  </a:cubicBezTo>
                  <a:cubicBezTo>
                    <a:pt x="2134" y="1037"/>
                    <a:pt x="2139" y="1040"/>
                    <a:pt x="2143" y="1040"/>
                  </a:cubicBezTo>
                  <a:cubicBezTo>
                    <a:pt x="2146" y="1041"/>
                    <a:pt x="2148" y="1039"/>
                    <a:pt x="2151" y="1039"/>
                  </a:cubicBezTo>
                  <a:cubicBezTo>
                    <a:pt x="2153" y="1040"/>
                    <a:pt x="2156" y="1041"/>
                    <a:pt x="2158" y="1042"/>
                  </a:cubicBezTo>
                  <a:cubicBezTo>
                    <a:pt x="2160" y="1043"/>
                    <a:pt x="2162" y="1044"/>
                    <a:pt x="2164" y="1044"/>
                  </a:cubicBezTo>
                  <a:cubicBezTo>
                    <a:pt x="2166" y="1044"/>
                    <a:pt x="2168" y="1044"/>
                    <a:pt x="2169" y="1045"/>
                  </a:cubicBezTo>
                  <a:cubicBezTo>
                    <a:pt x="2170" y="1045"/>
                    <a:pt x="2171" y="1043"/>
                    <a:pt x="2172" y="1043"/>
                  </a:cubicBezTo>
                  <a:cubicBezTo>
                    <a:pt x="2176" y="1044"/>
                    <a:pt x="2178" y="1045"/>
                    <a:pt x="2183" y="1044"/>
                  </a:cubicBezTo>
                  <a:cubicBezTo>
                    <a:pt x="2186" y="1046"/>
                    <a:pt x="2190" y="1047"/>
                    <a:pt x="2193" y="1048"/>
                  </a:cubicBezTo>
                  <a:cubicBezTo>
                    <a:pt x="2189" y="1044"/>
                    <a:pt x="2194" y="1037"/>
                    <a:pt x="2185" y="1039"/>
                  </a:cubicBezTo>
                  <a:close/>
                  <a:moveTo>
                    <a:pt x="2119" y="990"/>
                  </a:moveTo>
                  <a:cubicBezTo>
                    <a:pt x="2121" y="992"/>
                    <a:pt x="2121" y="991"/>
                    <a:pt x="2123" y="991"/>
                  </a:cubicBezTo>
                  <a:cubicBezTo>
                    <a:pt x="2124" y="991"/>
                    <a:pt x="2124" y="993"/>
                    <a:pt x="2125" y="994"/>
                  </a:cubicBezTo>
                  <a:cubicBezTo>
                    <a:pt x="2126" y="996"/>
                    <a:pt x="2126" y="997"/>
                    <a:pt x="2127" y="998"/>
                  </a:cubicBezTo>
                  <a:cubicBezTo>
                    <a:pt x="2129" y="999"/>
                    <a:pt x="2130" y="1000"/>
                    <a:pt x="2132" y="1000"/>
                  </a:cubicBezTo>
                  <a:cubicBezTo>
                    <a:pt x="2130" y="998"/>
                    <a:pt x="2131" y="997"/>
                    <a:pt x="2132" y="995"/>
                  </a:cubicBezTo>
                  <a:cubicBezTo>
                    <a:pt x="2126" y="995"/>
                    <a:pt x="2129" y="986"/>
                    <a:pt x="2124" y="986"/>
                  </a:cubicBezTo>
                  <a:cubicBezTo>
                    <a:pt x="2124" y="987"/>
                    <a:pt x="2124" y="988"/>
                    <a:pt x="2124" y="988"/>
                  </a:cubicBezTo>
                  <a:cubicBezTo>
                    <a:pt x="2122" y="985"/>
                    <a:pt x="2121" y="988"/>
                    <a:pt x="2119" y="9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F39"/>
                </a:solidFill>
                <a:effectLst/>
                <a:uLnTx/>
                <a:uFillTx/>
                <a:latin typeface="Calibri" panose="020F0502020204030204"/>
              </a:endParaRPr>
            </a:p>
          </p:txBody>
        </p:sp>
      </p:grpSp>
      <p:sp>
        <p:nvSpPr>
          <p:cNvPr id="6" name="TextBox 41">
            <a:extLst>
              <a:ext uri="{FF2B5EF4-FFF2-40B4-BE49-F238E27FC236}">
                <a16:creationId xmlns:a16="http://schemas.microsoft.com/office/drawing/2014/main" id="{4072F662-9603-40D5-A98D-202D3DD6D57A}"/>
              </a:ext>
            </a:extLst>
          </p:cNvPr>
          <p:cNvSpPr txBox="1"/>
          <p:nvPr/>
        </p:nvSpPr>
        <p:spPr>
          <a:xfrm>
            <a:off x="1193837" y="1878560"/>
            <a:ext cx="2816072" cy="353943"/>
          </a:xfrm>
          <a:prstGeom prst="rect">
            <a:avLst/>
          </a:prstGeom>
          <a:noFill/>
        </p:spPr>
        <p:txBody>
          <a:bodyPr wrap="square" rtlCol="0">
            <a:spAutoFit/>
          </a:bodyPr>
          <a:lstStyle/>
          <a:p>
            <a:pPr algn="ctr">
              <a:defRPr/>
            </a:pPr>
            <a:r>
              <a:rPr lang="en-US" sz="1700" b="1" dirty="0" smtClean="0">
                <a:solidFill>
                  <a:srgbClr val="282F39"/>
                </a:solidFill>
                <a:latin typeface="Open Sans" panose="020B0606030504020204"/>
                <a:cs typeface="Times New Roman" panose="02020603050405020304" pitchFamily="18" charset="0"/>
              </a:rPr>
              <a:t>Sector </a:t>
            </a:r>
            <a:r>
              <a:rPr lang="en-US" sz="1700" b="1" dirty="0" err="1" smtClean="0">
                <a:solidFill>
                  <a:srgbClr val="282F39"/>
                </a:solidFill>
                <a:latin typeface="Open Sans" panose="020B0606030504020204"/>
                <a:cs typeface="Times New Roman" panose="02020603050405020304" pitchFamily="18" charset="0"/>
              </a:rPr>
              <a:t>Inmobiliario</a:t>
            </a:r>
            <a:endParaRPr lang="en-GB" sz="1700" b="1" dirty="0">
              <a:solidFill>
                <a:srgbClr val="282F39"/>
              </a:solidFill>
              <a:latin typeface="Open Sans" panose="020B0606030504020204"/>
              <a:ea typeface="Noto Sans" panose="020B0502040504020204" pitchFamily="34"/>
              <a:cs typeface="Times New Roman" panose="02020603050405020304" pitchFamily="18" charset="0"/>
            </a:endParaRPr>
          </a:p>
        </p:txBody>
      </p:sp>
      <p:grpSp>
        <p:nvGrpSpPr>
          <p:cNvPr id="8" name="Group 11">
            <a:extLst>
              <a:ext uri="{FF2B5EF4-FFF2-40B4-BE49-F238E27FC236}">
                <a16:creationId xmlns:a16="http://schemas.microsoft.com/office/drawing/2014/main" id="{0148767E-20A1-4C12-8E9F-3CB08C3DDAB9}"/>
              </a:ext>
            </a:extLst>
          </p:cNvPr>
          <p:cNvGrpSpPr/>
          <p:nvPr/>
        </p:nvGrpSpPr>
        <p:grpSpPr>
          <a:xfrm>
            <a:off x="4691586" y="1402674"/>
            <a:ext cx="2696028" cy="2696028"/>
            <a:chOff x="11339255" y="2393003"/>
            <a:chExt cx="3071701" cy="3071701"/>
          </a:xfrm>
        </p:grpSpPr>
        <p:sp>
          <p:nvSpPr>
            <p:cNvPr id="9" name="Oval 5">
              <a:extLst>
                <a:ext uri="{FF2B5EF4-FFF2-40B4-BE49-F238E27FC236}">
                  <a16:creationId xmlns:a16="http://schemas.microsoft.com/office/drawing/2014/main" id="{17D0749E-3AAC-42AE-902E-7A3B0798E4F7}"/>
                </a:ext>
              </a:extLst>
            </p:cNvPr>
            <p:cNvSpPr>
              <a:spLocks noChangeArrowheads="1"/>
            </p:cNvSpPr>
            <p:nvPr/>
          </p:nvSpPr>
          <p:spPr bwMode="auto">
            <a:xfrm>
              <a:off x="11339255" y="2393003"/>
              <a:ext cx="3071701" cy="3071701"/>
            </a:xfrm>
            <a:prstGeom prst="ellipse">
              <a:avLst/>
            </a:prstGeom>
            <a:solidFill>
              <a:srgbClr val="42AFB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F39"/>
                </a:solidFill>
                <a:effectLst/>
                <a:uLnTx/>
                <a:uFillTx/>
                <a:latin typeface="Calibri" panose="020F0502020204030204"/>
              </a:endParaRPr>
            </a:p>
          </p:txBody>
        </p:sp>
        <p:sp>
          <p:nvSpPr>
            <p:cNvPr id="10" name="Freeform 6">
              <a:extLst>
                <a:ext uri="{FF2B5EF4-FFF2-40B4-BE49-F238E27FC236}">
                  <a16:creationId xmlns:a16="http://schemas.microsoft.com/office/drawing/2014/main" id="{9B5BDEA1-C7BB-421B-AD29-9873FEDC7015}"/>
                </a:ext>
              </a:extLst>
            </p:cNvPr>
            <p:cNvSpPr>
              <a:spLocks noEditPoints="1"/>
            </p:cNvSpPr>
            <p:nvPr/>
          </p:nvSpPr>
          <p:spPr bwMode="auto">
            <a:xfrm>
              <a:off x="11402984" y="2472552"/>
              <a:ext cx="2937163" cy="2627903"/>
            </a:xfrm>
            <a:custGeom>
              <a:avLst/>
              <a:gdLst>
                <a:gd name="T0" fmla="*/ 1080 w 2907"/>
                <a:gd name="T1" fmla="*/ 1774 h 2601"/>
                <a:gd name="T2" fmla="*/ 549 w 2907"/>
                <a:gd name="T3" fmla="*/ 1497 h 2601"/>
                <a:gd name="T4" fmla="*/ 1187 w 2907"/>
                <a:gd name="T5" fmla="*/ 958 h 2601"/>
                <a:gd name="T6" fmla="*/ 1522 w 2907"/>
                <a:gd name="T7" fmla="*/ 963 h 2601"/>
                <a:gd name="T8" fmla="*/ 1654 w 2907"/>
                <a:gd name="T9" fmla="*/ 742 h 2601"/>
                <a:gd name="T10" fmla="*/ 1439 w 2907"/>
                <a:gd name="T11" fmla="*/ 975 h 2601"/>
                <a:gd name="T12" fmla="*/ 1219 w 2907"/>
                <a:gd name="T13" fmla="*/ 829 h 2601"/>
                <a:gd name="T14" fmla="*/ 1027 w 2907"/>
                <a:gd name="T15" fmla="*/ 742 h 2601"/>
                <a:gd name="T16" fmla="*/ 1285 w 2907"/>
                <a:gd name="T17" fmla="*/ 570 h 2601"/>
                <a:gd name="T18" fmla="*/ 1429 w 2907"/>
                <a:gd name="T19" fmla="*/ 373 h 2601"/>
                <a:gd name="T20" fmla="*/ 1231 w 2907"/>
                <a:gd name="T21" fmla="*/ 450 h 2601"/>
                <a:gd name="T22" fmla="*/ 1425 w 2907"/>
                <a:gd name="T23" fmla="*/ 291 h 2601"/>
                <a:gd name="T24" fmla="*/ 1660 w 2907"/>
                <a:gd name="T25" fmla="*/ 342 h 2601"/>
                <a:gd name="T26" fmla="*/ 1804 w 2907"/>
                <a:gd name="T27" fmla="*/ 206 h 2601"/>
                <a:gd name="T28" fmla="*/ 1871 w 2907"/>
                <a:gd name="T29" fmla="*/ 99 h 2601"/>
                <a:gd name="T30" fmla="*/ 2810 w 2907"/>
                <a:gd name="T31" fmla="*/ 999 h 2601"/>
                <a:gd name="T32" fmla="*/ 2815 w 2907"/>
                <a:gd name="T33" fmla="*/ 1216 h 2601"/>
                <a:gd name="T34" fmla="*/ 2632 w 2907"/>
                <a:gd name="T35" fmla="*/ 1347 h 2601"/>
                <a:gd name="T36" fmla="*/ 2265 w 2907"/>
                <a:gd name="T37" fmla="*/ 1173 h 2601"/>
                <a:gd name="T38" fmla="*/ 2203 w 2907"/>
                <a:gd name="T39" fmla="*/ 1364 h 2601"/>
                <a:gd name="T40" fmla="*/ 1768 w 2907"/>
                <a:gd name="T41" fmla="*/ 1358 h 2601"/>
                <a:gd name="T42" fmla="*/ 1862 w 2907"/>
                <a:gd name="T43" fmla="*/ 2205 h 2601"/>
                <a:gd name="T44" fmla="*/ 2003 w 2907"/>
                <a:gd name="T45" fmla="*/ 850 h 2601"/>
                <a:gd name="T46" fmla="*/ 2009 w 2907"/>
                <a:gd name="T47" fmla="*/ 876 h 2601"/>
                <a:gd name="T48" fmla="*/ 25 w 2907"/>
                <a:gd name="T49" fmla="*/ 1213 h 2601"/>
                <a:gd name="T50" fmla="*/ 202 w 2907"/>
                <a:gd name="T51" fmla="*/ 1924 h 2601"/>
                <a:gd name="T52" fmla="*/ 1851 w 2907"/>
                <a:gd name="T53" fmla="*/ 1991 h 2601"/>
                <a:gd name="T54" fmla="*/ 2872 w 2907"/>
                <a:gd name="T55" fmla="*/ 1621 h 2601"/>
                <a:gd name="T56" fmla="*/ 2841 w 2907"/>
                <a:gd name="T57" fmla="*/ 1511 h 2601"/>
                <a:gd name="T58" fmla="*/ 2848 w 2907"/>
                <a:gd name="T59" fmla="*/ 1370 h 2601"/>
                <a:gd name="T60" fmla="*/ 2134 w 2907"/>
                <a:gd name="T61" fmla="*/ 1163 h 2601"/>
                <a:gd name="T62" fmla="*/ 1535 w 2907"/>
                <a:gd name="T63" fmla="*/ 975 h 2601"/>
                <a:gd name="T64" fmla="*/ 1391 w 2907"/>
                <a:gd name="T65" fmla="*/ 947 h 2601"/>
                <a:gd name="T66" fmla="*/ 1019 w 2907"/>
                <a:gd name="T67" fmla="*/ 890 h 2601"/>
                <a:gd name="T68" fmla="*/ 1037 w 2907"/>
                <a:gd name="T69" fmla="*/ 653 h 2601"/>
                <a:gd name="T70" fmla="*/ 1105 w 2907"/>
                <a:gd name="T71" fmla="*/ 583 h 2601"/>
                <a:gd name="T72" fmla="*/ 974 w 2907"/>
                <a:gd name="T73" fmla="*/ 585 h 2601"/>
                <a:gd name="T74" fmla="*/ 647 w 2907"/>
                <a:gd name="T75" fmla="*/ 308 h 2601"/>
                <a:gd name="T76" fmla="*/ 429 w 2907"/>
                <a:gd name="T77" fmla="*/ 455 h 2601"/>
                <a:gd name="T78" fmla="*/ 1260 w 2907"/>
                <a:gd name="T79" fmla="*/ 557 h 2601"/>
                <a:gd name="T80" fmla="*/ 482 w 2907"/>
                <a:gd name="T81" fmla="*/ 454 h 2601"/>
                <a:gd name="T82" fmla="*/ 1062 w 2907"/>
                <a:gd name="T83" fmla="*/ 464 h 2601"/>
                <a:gd name="T84" fmla="*/ 1144 w 2907"/>
                <a:gd name="T85" fmla="*/ 444 h 2601"/>
                <a:gd name="T86" fmla="*/ 1012 w 2907"/>
                <a:gd name="T87" fmla="*/ 304 h 2601"/>
                <a:gd name="T88" fmla="*/ 881 w 2907"/>
                <a:gd name="T89" fmla="*/ 211 h 2601"/>
                <a:gd name="T90" fmla="*/ 1279 w 2907"/>
                <a:gd name="T91" fmla="*/ 85 h 2601"/>
                <a:gd name="T92" fmla="*/ 1110 w 2907"/>
                <a:gd name="T93" fmla="*/ 232 h 2601"/>
                <a:gd name="T94" fmla="*/ 899 w 2907"/>
                <a:gd name="T95" fmla="*/ 209 h 2601"/>
                <a:gd name="T96" fmla="*/ 674 w 2907"/>
                <a:gd name="T97" fmla="*/ 289 h 2601"/>
                <a:gd name="T98" fmla="*/ 769 w 2907"/>
                <a:gd name="T99" fmla="*/ 220 h 2601"/>
                <a:gd name="T100" fmla="*/ 1023 w 2907"/>
                <a:gd name="T101" fmla="*/ 77 h 2601"/>
                <a:gd name="T102" fmla="*/ 856 w 2907"/>
                <a:gd name="T103" fmla="*/ 169 h 2601"/>
                <a:gd name="T104" fmla="*/ 1208 w 2907"/>
                <a:gd name="T105" fmla="*/ 185 h 2601"/>
                <a:gd name="T106" fmla="*/ 1766 w 2907"/>
                <a:gd name="T107" fmla="*/ 156 h 2601"/>
                <a:gd name="T108" fmla="*/ 912 w 2907"/>
                <a:gd name="T109" fmla="*/ 99 h 2601"/>
                <a:gd name="T110" fmla="*/ 1602 w 2907"/>
                <a:gd name="T111" fmla="*/ 137 h 2601"/>
                <a:gd name="T112" fmla="*/ 1857 w 2907"/>
                <a:gd name="T113" fmla="*/ 111 h 2601"/>
                <a:gd name="T114" fmla="*/ 1160 w 2907"/>
                <a:gd name="T115" fmla="*/ 50 h 2601"/>
                <a:gd name="T116" fmla="*/ 1185 w 2907"/>
                <a:gd name="T117" fmla="*/ 60 h 2601"/>
                <a:gd name="T118" fmla="*/ 1066 w 2907"/>
                <a:gd name="T119" fmla="*/ 48 h 2601"/>
                <a:gd name="T120" fmla="*/ 1205 w 2907"/>
                <a:gd name="T121" fmla="*/ 29 h 2601"/>
                <a:gd name="T122" fmla="*/ 2241 w 2907"/>
                <a:gd name="T123" fmla="*/ 624 h 2601"/>
                <a:gd name="T124" fmla="*/ 1702 w 2907"/>
                <a:gd name="T125" fmla="*/ 1877 h 2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07" h="2601">
                  <a:moveTo>
                    <a:pt x="1370" y="2600"/>
                  </a:moveTo>
                  <a:cubicBezTo>
                    <a:pt x="1364" y="2600"/>
                    <a:pt x="1359" y="2598"/>
                    <a:pt x="1359" y="2596"/>
                  </a:cubicBezTo>
                  <a:cubicBezTo>
                    <a:pt x="1359" y="2595"/>
                    <a:pt x="1355" y="2594"/>
                    <a:pt x="1351" y="2594"/>
                  </a:cubicBezTo>
                  <a:cubicBezTo>
                    <a:pt x="1349" y="2594"/>
                    <a:pt x="1348" y="2594"/>
                    <a:pt x="1348" y="2591"/>
                  </a:cubicBezTo>
                  <a:cubicBezTo>
                    <a:pt x="1348" y="2588"/>
                    <a:pt x="1341" y="2588"/>
                    <a:pt x="1340" y="2591"/>
                  </a:cubicBezTo>
                  <a:cubicBezTo>
                    <a:pt x="1340" y="2593"/>
                    <a:pt x="1339" y="2593"/>
                    <a:pt x="1338" y="2591"/>
                  </a:cubicBezTo>
                  <a:cubicBezTo>
                    <a:pt x="1338" y="2588"/>
                    <a:pt x="1338" y="2586"/>
                    <a:pt x="1339" y="2586"/>
                  </a:cubicBezTo>
                  <a:cubicBezTo>
                    <a:pt x="1342" y="2586"/>
                    <a:pt x="1339" y="2582"/>
                    <a:pt x="1330" y="2575"/>
                  </a:cubicBezTo>
                  <a:cubicBezTo>
                    <a:pt x="1325" y="2570"/>
                    <a:pt x="1325" y="2569"/>
                    <a:pt x="1327" y="2568"/>
                  </a:cubicBezTo>
                  <a:cubicBezTo>
                    <a:pt x="1327" y="2567"/>
                    <a:pt x="1328" y="2567"/>
                    <a:pt x="1329" y="2567"/>
                  </a:cubicBezTo>
                  <a:cubicBezTo>
                    <a:pt x="1331" y="2569"/>
                    <a:pt x="1335" y="2565"/>
                    <a:pt x="1335" y="2561"/>
                  </a:cubicBezTo>
                  <a:cubicBezTo>
                    <a:pt x="1334" y="2555"/>
                    <a:pt x="1332" y="2551"/>
                    <a:pt x="1325" y="2545"/>
                  </a:cubicBezTo>
                  <a:cubicBezTo>
                    <a:pt x="1321" y="2541"/>
                    <a:pt x="1317" y="2537"/>
                    <a:pt x="1316" y="2535"/>
                  </a:cubicBezTo>
                  <a:cubicBezTo>
                    <a:pt x="1314" y="2532"/>
                    <a:pt x="1312" y="2530"/>
                    <a:pt x="1312" y="2530"/>
                  </a:cubicBezTo>
                  <a:cubicBezTo>
                    <a:pt x="1311" y="2529"/>
                    <a:pt x="1307" y="2523"/>
                    <a:pt x="1304" y="2518"/>
                  </a:cubicBezTo>
                  <a:cubicBezTo>
                    <a:pt x="1302" y="2513"/>
                    <a:pt x="1298" y="2507"/>
                    <a:pt x="1297" y="2505"/>
                  </a:cubicBezTo>
                  <a:cubicBezTo>
                    <a:pt x="1296" y="2505"/>
                    <a:pt x="1295" y="2502"/>
                    <a:pt x="1292" y="2501"/>
                  </a:cubicBezTo>
                  <a:cubicBezTo>
                    <a:pt x="1291" y="2499"/>
                    <a:pt x="1286" y="2495"/>
                    <a:pt x="1281" y="2492"/>
                  </a:cubicBezTo>
                  <a:cubicBezTo>
                    <a:pt x="1268" y="2483"/>
                    <a:pt x="1256" y="2468"/>
                    <a:pt x="1256" y="2460"/>
                  </a:cubicBezTo>
                  <a:cubicBezTo>
                    <a:pt x="1256" y="2459"/>
                    <a:pt x="1255" y="2457"/>
                    <a:pt x="1254" y="2456"/>
                  </a:cubicBezTo>
                  <a:cubicBezTo>
                    <a:pt x="1251" y="2454"/>
                    <a:pt x="1248" y="2444"/>
                    <a:pt x="1246" y="2433"/>
                  </a:cubicBezTo>
                  <a:cubicBezTo>
                    <a:pt x="1246" y="2429"/>
                    <a:pt x="1245" y="2427"/>
                    <a:pt x="1242" y="2423"/>
                  </a:cubicBezTo>
                  <a:cubicBezTo>
                    <a:pt x="1238" y="2418"/>
                    <a:pt x="1237" y="2414"/>
                    <a:pt x="1236" y="2409"/>
                  </a:cubicBezTo>
                  <a:cubicBezTo>
                    <a:pt x="1236" y="2401"/>
                    <a:pt x="1235" y="2395"/>
                    <a:pt x="1233" y="2393"/>
                  </a:cubicBezTo>
                  <a:cubicBezTo>
                    <a:pt x="1233" y="2390"/>
                    <a:pt x="1233" y="2389"/>
                    <a:pt x="1234" y="2390"/>
                  </a:cubicBezTo>
                  <a:cubicBezTo>
                    <a:pt x="1235" y="2390"/>
                    <a:pt x="1235" y="2389"/>
                    <a:pt x="1236" y="2388"/>
                  </a:cubicBezTo>
                  <a:cubicBezTo>
                    <a:pt x="1236" y="2385"/>
                    <a:pt x="1233" y="2379"/>
                    <a:pt x="1225" y="2371"/>
                  </a:cubicBezTo>
                  <a:cubicBezTo>
                    <a:pt x="1222" y="2368"/>
                    <a:pt x="1219" y="2364"/>
                    <a:pt x="1218" y="2363"/>
                  </a:cubicBezTo>
                  <a:cubicBezTo>
                    <a:pt x="1217" y="2362"/>
                    <a:pt x="1214" y="2358"/>
                    <a:pt x="1212" y="2355"/>
                  </a:cubicBezTo>
                  <a:cubicBezTo>
                    <a:pt x="1209" y="2351"/>
                    <a:pt x="1205" y="2346"/>
                    <a:pt x="1203" y="2342"/>
                  </a:cubicBezTo>
                  <a:cubicBezTo>
                    <a:pt x="1201" y="2338"/>
                    <a:pt x="1198" y="2334"/>
                    <a:pt x="1198" y="2333"/>
                  </a:cubicBezTo>
                  <a:cubicBezTo>
                    <a:pt x="1196" y="2331"/>
                    <a:pt x="1193" y="2327"/>
                    <a:pt x="1190" y="2323"/>
                  </a:cubicBezTo>
                  <a:cubicBezTo>
                    <a:pt x="1178" y="2304"/>
                    <a:pt x="1179" y="2306"/>
                    <a:pt x="1173" y="2301"/>
                  </a:cubicBezTo>
                  <a:cubicBezTo>
                    <a:pt x="1171" y="2299"/>
                    <a:pt x="1169" y="2297"/>
                    <a:pt x="1169" y="2297"/>
                  </a:cubicBezTo>
                  <a:cubicBezTo>
                    <a:pt x="1169" y="2296"/>
                    <a:pt x="1168" y="2294"/>
                    <a:pt x="1166" y="2292"/>
                  </a:cubicBezTo>
                  <a:cubicBezTo>
                    <a:pt x="1161" y="2285"/>
                    <a:pt x="1161" y="2280"/>
                    <a:pt x="1161" y="2267"/>
                  </a:cubicBezTo>
                  <a:cubicBezTo>
                    <a:pt x="1162" y="2260"/>
                    <a:pt x="1161" y="2251"/>
                    <a:pt x="1159" y="2244"/>
                  </a:cubicBezTo>
                  <a:cubicBezTo>
                    <a:pt x="1159" y="2242"/>
                    <a:pt x="1159" y="2242"/>
                    <a:pt x="1161" y="2242"/>
                  </a:cubicBezTo>
                  <a:cubicBezTo>
                    <a:pt x="1163" y="2241"/>
                    <a:pt x="1164" y="2238"/>
                    <a:pt x="1166" y="2231"/>
                  </a:cubicBezTo>
                  <a:cubicBezTo>
                    <a:pt x="1167" y="2227"/>
                    <a:pt x="1169" y="2223"/>
                    <a:pt x="1169" y="2221"/>
                  </a:cubicBezTo>
                  <a:cubicBezTo>
                    <a:pt x="1169" y="2220"/>
                    <a:pt x="1170" y="2216"/>
                    <a:pt x="1171" y="2212"/>
                  </a:cubicBezTo>
                  <a:cubicBezTo>
                    <a:pt x="1171" y="2209"/>
                    <a:pt x="1172" y="2204"/>
                    <a:pt x="1173" y="2202"/>
                  </a:cubicBezTo>
                  <a:cubicBezTo>
                    <a:pt x="1174" y="2200"/>
                    <a:pt x="1174" y="2197"/>
                    <a:pt x="1174" y="2195"/>
                  </a:cubicBezTo>
                  <a:cubicBezTo>
                    <a:pt x="1175" y="2192"/>
                    <a:pt x="1176" y="2192"/>
                    <a:pt x="1179" y="2188"/>
                  </a:cubicBezTo>
                  <a:cubicBezTo>
                    <a:pt x="1182" y="2186"/>
                    <a:pt x="1183" y="2183"/>
                    <a:pt x="1184" y="2181"/>
                  </a:cubicBezTo>
                  <a:cubicBezTo>
                    <a:pt x="1185" y="2178"/>
                    <a:pt x="1185" y="2178"/>
                    <a:pt x="1190" y="2175"/>
                  </a:cubicBezTo>
                  <a:cubicBezTo>
                    <a:pt x="1200" y="2170"/>
                    <a:pt x="1203" y="2165"/>
                    <a:pt x="1204" y="2149"/>
                  </a:cubicBezTo>
                  <a:cubicBezTo>
                    <a:pt x="1204" y="2141"/>
                    <a:pt x="1204" y="2140"/>
                    <a:pt x="1203" y="2137"/>
                  </a:cubicBezTo>
                  <a:cubicBezTo>
                    <a:pt x="1202" y="2135"/>
                    <a:pt x="1201" y="2134"/>
                    <a:pt x="1201" y="2133"/>
                  </a:cubicBezTo>
                  <a:cubicBezTo>
                    <a:pt x="1201" y="2133"/>
                    <a:pt x="1200" y="2131"/>
                    <a:pt x="1198" y="2130"/>
                  </a:cubicBezTo>
                  <a:cubicBezTo>
                    <a:pt x="1196" y="2125"/>
                    <a:pt x="1196" y="2125"/>
                    <a:pt x="1196" y="2125"/>
                  </a:cubicBezTo>
                  <a:cubicBezTo>
                    <a:pt x="1196" y="2125"/>
                    <a:pt x="1194" y="2122"/>
                    <a:pt x="1193" y="2120"/>
                  </a:cubicBezTo>
                  <a:cubicBezTo>
                    <a:pt x="1190" y="2116"/>
                    <a:pt x="1190" y="2116"/>
                    <a:pt x="1190" y="2116"/>
                  </a:cubicBezTo>
                  <a:cubicBezTo>
                    <a:pt x="1190" y="2115"/>
                    <a:pt x="1190" y="2114"/>
                    <a:pt x="1189" y="2113"/>
                  </a:cubicBezTo>
                  <a:cubicBezTo>
                    <a:pt x="1188" y="2112"/>
                    <a:pt x="1187" y="2110"/>
                    <a:pt x="1187" y="2108"/>
                  </a:cubicBezTo>
                  <a:cubicBezTo>
                    <a:pt x="1187" y="2106"/>
                    <a:pt x="1185" y="2103"/>
                    <a:pt x="1184" y="2100"/>
                  </a:cubicBezTo>
                  <a:cubicBezTo>
                    <a:pt x="1182" y="2095"/>
                    <a:pt x="1182" y="2092"/>
                    <a:pt x="1183" y="2092"/>
                  </a:cubicBezTo>
                  <a:cubicBezTo>
                    <a:pt x="1184" y="2092"/>
                    <a:pt x="1184" y="2093"/>
                    <a:pt x="1183" y="2093"/>
                  </a:cubicBezTo>
                  <a:cubicBezTo>
                    <a:pt x="1183" y="2094"/>
                    <a:pt x="1185" y="2093"/>
                    <a:pt x="1187" y="2091"/>
                  </a:cubicBezTo>
                  <a:cubicBezTo>
                    <a:pt x="1193" y="2086"/>
                    <a:pt x="1193" y="2084"/>
                    <a:pt x="1184" y="2068"/>
                  </a:cubicBezTo>
                  <a:cubicBezTo>
                    <a:pt x="1180" y="2060"/>
                    <a:pt x="1177" y="2052"/>
                    <a:pt x="1177" y="2050"/>
                  </a:cubicBezTo>
                  <a:cubicBezTo>
                    <a:pt x="1176" y="2048"/>
                    <a:pt x="1175" y="2046"/>
                    <a:pt x="1174" y="2044"/>
                  </a:cubicBezTo>
                  <a:cubicBezTo>
                    <a:pt x="1169" y="2039"/>
                    <a:pt x="1168" y="2037"/>
                    <a:pt x="1166" y="2033"/>
                  </a:cubicBezTo>
                  <a:cubicBezTo>
                    <a:pt x="1164" y="2030"/>
                    <a:pt x="1163" y="2028"/>
                    <a:pt x="1163" y="2028"/>
                  </a:cubicBezTo>
                  <a:cubicBezTo>
                    <a:pt x="1161" y="2027"/>
                    <a:pt x="1162" y="2026"/>
                    <a:pt x="1169" y="2025"/>
                  </a:cubicBezTo>
                  <a:cubicBezTo>
                    <a:pt x="1176" y="2025"/>
                    <a:pt x="1180" y="2023"/>
                    <a:pt x="1180" y="2023"/>
                  </a:cubicBezTo>
                  <a:cubicBezTo>
                    <a:pt x="1179" y="2021"/>
                    <a:pt x="1175" y="2022"/>
                    <a:pt x="1174" y="2023"/>
                  </a:cubicBezTo>
                  <a:cubicBezTo>
                    <a:pt x="1167" y="2027"/>
                    <a:pt x="1158" y="2021"/>
                    <a:pt x="1159" y="2013"/>
                  </a:cubicBezTo>
                  <a:cubicBezTo>
                    <a:pt x="1160" y="2009"/>
                    <a:pt x="1156" y="2000"/>
                    <a:pt x="1154" y="1999"/>
                  </a:cubicBezTo>
                  <a:cubicBezTo>
                    <a:pt x="1153" y="1998"/>
                    <a:pt x="1149" y="1993"/>
                    <a:pt x="1149" y="1991"/>
                  </a:cubicBezTo>
                  <a:cubicBezTo>
                    <a:pt x="1149" y="1990"/>
                    <a:pt x="1145" y="1986"/>
                    <a:pt x="1139" y="1980"/>
                  </a:cubicBezTo>
                  <a:cubicBezTo>
                    <a:pt x="1134" y="1975"/>
                    <a:pt x="1129" y="1969"/>
                    <a:pt x="1129" y="1969"/>
                  </a:cubicBezTo>
                  <a:cubicBezTo>
                    <a:pt x="1129" y="1967"/>
                    <a:pt x="1126" y="1965"/>
                    <a:pt x="1124" y="1963"/>
                  </a:cubicBezTo>
                  <a:cubicBezTo>
                    <a:pt x="1122" y="1961"/>
                    <a:pt x="1119" y="1958"/>
                    <a:pt x="1118" y="1957"/>
                  </a:cubicBezTo>
                  <a:cubicBezTo>
                    <a:pt x="1118" y="1956"/>
                    <a:pt x="1115" y="1953"/>
                    <a:pt x="1112" y="1950"/>
                  </a:cubicBezTo>
                  <a:cubicBezTo>
                    <a:pt x="1096" y="1936"/>
                    <a:pt x="1095" y="1934"/>
                    <a:pt x="1102" y="1937"/>
                  </a:cubicBezTo>
                  <a:cubicBezTo>
                    <a:pt x="1105" y="1940"/>
                    <a:pt x="1105" y="1940"/>
                    <a:pt x="1105" y="1939"/>
                  </a:cubicBezTo>
                  <a:cubicBezTo>
                    <a:pt x="1105" y="1938"/>
                    <a:pt x="1099" y="1935"/>
                    <a:pt x="1097" y="1935"/>
                  </a:cubicBezTo>
                  <a:cubicBezTo>
                    <a:pt x="1096" y="1935"/>
                    <a:pt x="1096" y="1934"/>
                    <a:pt x="1094" y="1932"/>
                  </a:cubicBezTo>
                  <a:cubicBezTo>
                    <a:pt x="1094" y="1930"/>
                    <a:pt x="1091" y="1927"/>
                    <a:pt x="1090" y="1926"/>
                  </a:cubicBezTo>
                  <a:cubicBezTo>
                    <a:pt x="1086" y="1921"/>
                    <a:pt x="1086" y="1920"/>
                    <a:pt x="1090" y="1923"/>
                  </a:cubicBezTo>
                  <a:cubicBezTo>
                    <a:pt x="1091" y="1924"/>
                    <a:pt x="1091" y="1924"/>
                    <a:pt x="1091" y="1923"/>
                  </a:cubicBezTo>
                  <a:cubicBezTo>
                    <a:pt x="1091" y="1922"/>
                    <a:pt x="1090" y="1921"/>
                    <a:pt x="1088" y="1921"/>
                  </a:cubicBezTo>
                  <a:cubicBezTo>
                    <a:pt x="1086" y="1920"/>
                    <a:pt x="1086" y="1919"/>
                    <a:pt x="1086" y="1918"/>
                  </a:cubicBezTo>
                  <a:cubicBezTo>
                    <a:pt x="1086" y="1917"/>
                    <a:pt x="1083" y="1913"/>
                    <a:pt x="1081" y="1910"/>
                  </a:cubicBezTo>
                  <a:cubicBezTo>
                    <a:pt x="1081" y="1910"/>
                    <a:pt x="1080" y="1909"/>
                    <a:pt x="1080" y="1908"/>
                  </a:cubicBezTo>
                  <a:cubicBezTo>
                    <a:pt x="1080" y="1908"/>
                    <a:pt x="1078" y="1903"/>
                    <a:pt x="1076" y="1898"/>
                  </a:cubicBezTo>
                  <a:cubicBezTo>
                    <a:pt x="1072" y="1890"/>
                    <a:pt x="1071" y="1887"/>
                    <a:pt x="1074" y="1891"/>
                  </a:cubicBezTo>
                  <a:cubicBezTo>
                    <a:pt x="1075" y="1892"/>
                    <a:pt x="1075" y="1892"/>
                    <a:pt x="1078" y="1891"/>
                  </a:cubicBezTo>
                  <a:cubicBezTo>
                    <a:pt x="1085" y="1889"/>
                    <a:pt x="1087" y="1885"/>
                    <a:pt x="1087" y="1875"/>
                  </a:cubicBezTo>
                  <a:cubicBezTo>
                    <a:pt x="1087" y="1867"/>
                    <a:pt x="1088" y="1867"/>
                    <a:pt x="1089" y="1870"/>
                  </a:cubicBezTo>
                  <a:cubicBezTo>
                    <a:pt x="1090" y="1872"/>
                    <a:pt x="1091" y="1873"/>
                    <a:pt x="1092" y="1873"/>
                  </a:cubicBezTo>
                  <a:cubicBezTo>
                    <a:pt x="1092" y="1873"/>
                    <a:pt x="1094" y="1873"/>
                    <a:pt x="1096" y="1874"/>
                  </a:cubicBezTo>
                  <a:cubicBezTo>
                    <a:pt x="1099" y="1875"/>
                    <a:pt x="1099" y="1875"/>
                    <a:pt x="1099" y="1875"/>
                  </a:cubicBezTo>
                  <a:cubicBezTo>
                    <a:pt x="1101" y="1873"/>
                    <a:pt x="1101" y="1873"/>
                    <a:pt x="1101" y="1873"/>
                  </a:cubicBezTo>
                  <a:cubicBezTo>
                    <a:pt x="1102" y="1873"/>
                    <a:pt x="1102" y="1873"/>
                    <a:pt x="1102" y="1873"/>
                  </a:cubicBezTo>
                  <a:cubicBezTo>
                    <a:pt x="1103" y="1872"/>
                    <a:pt x="1102" y="1872"/>
                    <a:pt x="1101" y="1873"/>
                  </a:cubicBezTo>
                  <a:cubicBezTo>
                    <a:pt x="1096" y="1873"/>
                    <a:pt x="1086" y="1864"/>
                    <a:pt x="1088" y="1862"/>
                  </a:cubicBezTo>
                  <a:cubicBezTo>
                    <a:pt x="1089" y="1860"/>
                    <a:pt x="1093" y="1860"/>
                    <a:pt x="1093" y="1861"/>
                  </a:cubicBezTo>
                  <a:cubicBezTo>
                    <a:pt x="1093" y="1862"/>
                    <a:pt x="1094" y="1863"/>
                    <a:pt x="1094" y="1862"/>
                  </a:cubicBezTo>
                  <a:cubicBezTo>
                    <a:pt x="1095" y="1856"/>
                    <a:pt x="1094" y="1851"/>
                    <a:pt x="1091" y="1849"/>
                  </a:cubicBezTo>
                  <a:cubicBezTo>
                    <a:pt x="1088" y="1849"/>
                    <a:pt x="1088" y="1849"/>
                    <a:pt x="1088" y="1849"/>
                  </a:cubicBezTo>
                  <a:cubicBezTo>
                    <a:pt x="1090" y="1845"/>
                    <a:pt x="1090" y="1845"/>
                    <a:pt x="1090" y="1845"/>
                  </a:cubicBezTo>
                  <a:cubicBezTo>
                    <a:pt x="1091" y="1843"/>
                    <a:pt x="1092" y="1841"/>
                    <a:pt x="1093" y="1840"/>
                  </a:cubicBezTo>
                  <a:cubicBezTo>
                    <a:pt x="1097" y="1835"/>
                    <a:pt x="1099" y="1831"/>
                    <a:pt x="1099" y="1824"/>
                  </a:cubicBezTo>
                  <a:cubicBezTo>
                    <a:pt x="1099" y="1818"/>
                    <a:pt x="1101" y="1808"/>
                    <a:pt x="1102" y="1804"/>
                  </a:cubicBezTo>
                  <a:cubicBezTo>
                    <a:pt x="1104" y="1801"/>
                    <a:pt x="1102" y="1798"/>
                    <a:pt x="1099" y="1794"/>
                  </a:cubicBezTo>
                  <a:cubicBezTo>
                    <a:pt x="1097" y="1791"/>
                    <a:pt x="1096" y="1790"/>
                    <a:pt x="1097" y="1790"/>
                  </a:cubicBezTo>
                  <a:cubicBezTo>
                    <a:pt x="1098" y="1789"/>
                    <a:pt x="1098" y="1789"/>
                    <a:pt x="1097" y="1789"/>
                  </a:cubicBezTo>
                  <a:cubicBezTo>
                    <a:pt x="1096" y="1789"/>
                    <a:pt x="1096" y="1787"/>
                    <a:pt x="1095" y="1787"/>
                  </a:cubicBezTo>
                  <a:cubicBezTo>
                    <a:pt x="1094" y="1784"/>
                    <a:pt x="1094" y="1782"/>
                    <a:pt x="1096" y="1782"/>
                  </a:cubicBezTo>
                  <a:cubicBezTo>
                    <a:pt x="1098" y="1782"/>
                    <a:pt x="1098" y="1782"/>
                    <a:pt x="1097" y="1781"/>
                  </a:cubicBezTo>
                  <a:cubicBezTo>
                    <a:pt x="1096" y="1780"/>
                    <a:pt x="1096" y="1779"/>
                    <a:pt x="1096" y="1779"/>
                  </a:cubicBezTo>
                  <a:cubicBezTo>
                    <a:pt x="1097" y="1777"/>
                    <a:pt x="1093" y="1778"/>
                    <a:pt x="1092" y="1779"/>
                  </a:cubicBezTo>
                  <a:cubicBezTo>
                    <a:pt x="1091" y="1781"/>
                    <a:pt x="1089" y="1781"/>
                    <a:pt x="1087" y="1779"/>
                  </a:cubicBezTo>
                  <a:cubicBezTo>
                    <a:pt x="1087" y="1779"/>
                    <a:pt x="1085" y="1778"/>
                    <a:pt x="1083" y="1777"/>
                  </a:cubicBezTo>
                  <a:cubicBezTo>
                    <a:pt x="1081" y="1776"/>
                    <a:pt x="1080" y="1775"/>
                    <a:pt x="1080" y="1774"/>
                  </a:cubicBezTo>
                  <a:cubicBezTo>
                    <a:pt x="1080" y="1773"/>
                    <a:pt x="1079" y="1771"/>
                    <a:pt x="1079" y="1771"/>
                  </a:cubicBezTo>
                  <a:cubicBezTo>
                    <a:pt x="1078" y="1771"/>
                    <a:pt x="1078" y="1768"/>
                    <a:pt x="1078" y="1767"/>
                  </a:cubicBezTo>
                  <a:cubicBezTo>
                    <a:pt x="1078" y="1763"/>
                    <a:pt x="1078" y="1763"/>
                    <a:pt x="1076" y="1763"/>
                  </a:cubicBezTo>
                  <a:cubicBezTo>
                    <a:pt x="1075" y="1763"/>
                    <a:pt x="1075" y="1763"/>
                    <a:pt x="1074" y="1763"/>
                  </a:cubicBezTo>
                  <a:cubicBezTo>
                    <a:pt x="1074" y="1760"/>
                    <a:pt x="1072" y="1761"/>
                    <a:pt x="1072" y="1763"/>
                  </a:cubicBezTo>
                  <a:cubicBezTo>
                    <a:pt x="1073" y="1764"/>
                    <a:pt x="1070" y="1765"/>
                    <a:pt x="1070" y="1763"/>
                  </a:cubicBezTo>
                  <a:cubicBezTo>
                    <a:pt x="1069" y="1763"/>
                    <a:pt x="1069" y="1761"/>
                    <a:pt x="1070" y="1760"/>
                  </a:cubicBezTo>
                  <a:cubicBezTo>
                    <a:pt x="1070" y="1759"/>
                    <a:pt x="1070" y="1758"/>
                    <a:pt x="1069" y="1758"/>
                  </a:cubicBezTo>
                  <a:cubicBezTo>
                    <a:pt x="1069" y="1759"/>
                    <a:pt x="1067" y="1757"/>
                    <a:pt x="1065" y="1756"/>
                  </a:cubicBezTo>
                  <a:cubicBezTo>
                    <a:pt x="1064" y="1755"/>
                    <a:pt x="1062" y="1754"/>
                    <a:pt x="1062" y="1754"/>
                  </a:cubicBezTo>
                  <a:cubicBezTo>
                    <a:pt x="1062" y="1754"/>
                    <a:pt x="1063" y="1755"/>
                    <a:pt x="1063" y="1757"/>
                  </a:cubicBezTo>
                  <a:cubicBezTo>
                    <a:pt x="1065" y="1762"/>
                    <a:pt x="1064" y="1763"/>
                    <a:pt x="1057" y="1762"/>
                  </a:cubicBezTo>
                  <a:cubicBezTo>
                    <a:pt x="1049" y="1762"/>
                    <a:pt x="1049" y="1762"/>
                    <a:pt x="1049" y="1762"/>
                  </a:cubicBezTo>
                  <a:cubicBezTo>
                    <a:pt x="1048" y="1762"/>
                    <a:pt x="1046" y="1761"/>
                    <a:pt x="1045" y="1760"/>
                  </a:cubicBezTo>
                  <a:cubicBezTo>
                    <a:pt x="1045" y="1760"/>
                    <a:pt x="1044" y="1759"/>
                    <a:pt x="1044" y="1760"/>
                  </a:cubicBezTo>
                  <a:cubicBezTo>
                    <a:pt x="1044" y="1761"/>
                    <a:pt x="1039" y="1760"/>
                    <a:pt x="1037" y="1758"/>
                  </a:cubicBezTo>
                  <a:cubicBezTo>
                    <a:pt x="1035" y="1757"/>
                    <a:pt x="1035" y="1757"/>
                    <a:pt x="1035" y="1757"/>
                  </a:cubicBezTo>
                  <a:cubicBezTo>
                    <a:pt x="1037" y="1760"/>
                    <a:pt x="1036" y="1761"/>
                    <a:pt x="1033" y="1763"/>
                  </a:cubicBezTo>
                  <a:cubicBezTo>
                    <a:pt x="1030" y="1765"/>
                    <a:pt x="1029" y="1764"/>
                    <a:pt x="1027" y="1760"/>
                  </a:cubicBezTo>
                  <a:cubicBezTo>
                    <a:pt x="1027" y="1757"/>
                    <a:pt x="1027" y="1757"/>
                    <a:pt x="1027" y="1759"/>
                  </a:cubicBezTo>
                  <a:cubicBezTo>
                    <a:pt x="1027" y="1760"/>
                    <a:pt x="1027" y="1762"/>
                    <a:pt x="1027" y="1763"/>
                  </a:cubicBezTo>
                  <a:cubicBezTo>
                    <a:pt x="1028" y="1764"/>
                    <a:pt x="1028" y="1764"/>
                    <a:pt x="1025" y="1764"/>
                  </a:cubicBezTo>
                  <a:cubicBezTo>
                    <a:pt x="1023" y="1764"/>
                    <a:pt x="1022" y="1764"/>
                    <a:pt x="1022" y="1763"/>
                  </a:cubicBezTo>
                  <a:cubicBezTo>
                    <a:pt x="1022" y="1761"/>
                    <a:pt x="1022" y="1761"/>
                    <a:pt x="1022" y="1761"/>
                  </a:cubicBezTo>
                  <a:cubicBezTo>
                    <a:pt x="1021" y="1763"/>
                    <a:pt x="1021" y="1763"/>
                    <a:pt x="1021" y="1763"/>
                  </a:cubicBezTo>
                  <a:cubicBezTo>
                    <a:pt x="1020" y="1765"/>
                    <a:pt x="1013" y="1765"/>
                    <a:pt x="1013" y="1763"/>
                  </a:cubicBezTo>
                  <a:cubicBezTo>
                    <a:pt x="1013" y="1762"/>
                    <a:pt x="1013" y="1762"/>
                    <a:pt x="1013" y="1763"/>
                  </a:cubicBezTo>
                  <a:cubicBezTo>
                    <a:pt x="1011" y="1766"/>
                    <a:pt x="1008" y="1765"/>
                    <a:pt x="1002" y="1759"/>
                  </a:cubicBezTo>
                  <a:cubicBezTo>
                    <a:pt x="997" y="1755"/>
                    <a:pt x="992" y="1743"/>
                    <a:pt x="994" y="1741"/>
                  </a:cubicBezTo>
                  <a:cubicBezTo>
                    <a:pt x="995" y="1741"/>
                    <a:pt x="995" y="1741"/>
                    <a:pt x="994" y="1741"/>
                  </a:cubicBezTo>
                  <a:cubicBezTo>
                    <a:pt x="992" y="1740"/>
                    <a:pt x="992" y="1736"/>
                    <a:pt x="995" y="1736"/>
                  </a:cubicBezTo>
                  <a:cubicBezTo>
                    <a:pt x="995" y="1736"/>
                    <a:pt x="996" y="1735"/>
                    <a:pt x="997" y="1735"/>
                  </a:cubicBezTo>
                  <a:cubicBezTo>
                    <a:pt x="997" y="1734"/>
                    <a:pt x="997" y="1734"/>
                    <a:pt x="995" y="1734"/>
                  </a:cubicBezTo>
                  <a:cubicBezTo>
                    <a:pt x="992" y="1735"/>
                    <a:pt x="988" y="1732"/>
                    <a:pt x="989" y="1731"/>
                  </a:cubicBezTo>
                  <a:cubicBezTo>
                    <a:pt x="989" y="1730"/>
                    <a:pt x="991" y="1730"/>
                    <a:pt x="992" y="1730"/>
                  </a:cubicBezTo>
                  <a:cubicBezTo>
                    <a:pt x="993" y="1731"/>
                    <a:pt x="994" y="1730"/>
                    <a:pt x="995" y="1730"/>
                  </a:cubicBezTo>
                  <a:cubicBezTo>
                    <a:pt x="995" y="1729"/>
                    <a:pt x="993" y="1729"/>
                    <a:pt x="991" y="1729"/>
                  </a:cubicBezTo>
                  <a:cubicBezTo>
                    <a:pt x="989" y="1729"/>
                    <a:pt x="987" y="1728"/>
                    <a:pt x="987" y="1727"/>
                  </a:cubicBezTo>
                  <a:cubicBezTo>
                    <a:pt x="987" y="1725"/>
                    <a:pt x="981" y="1717"/>
                    <a:pt x="976" y="1713"/>
                  </a:cubicBezTo>
                  <a:cubicBezTo>
                    <a:pt x="970" y="1708"/>
                    <a:pt x="968" y="1707"/>
                    <a:pt x="957" y="1706"/>
                  </a:cubicBezTo>
                  <a:cubicBezTo>
                    <a:pt x="948" y="1705"/>
                    <a:pt x="946" y="1704"/>
                    <a:pt x="952" y="1703"/>
                  </a:cubicBezTo>
                  <a:cubicBezTo>
                    <a:pt x="953" y="1702"/>
                    <a:pt x="954" y="1701"/>
                    <a:pt x="954" y="1701"/>
                  </a:cubicBezTo>
                  <a:cubicBezTo>
                    <a:pt x="954" y="1701"/>
                    <a:pt x="947" y="1702"/>
                    <a:pt x="946" y="1704"/>
                  </a:cubicBezTo>
                  <a:cubicBezTo>
                    <a:pt x="945" y="1705"/>
                    <a:pt x="944" y="1705"/>
                    <a:pt x="939" y="1704"/>
                  </a:cubicBezTo>
                  <a:cubicBezTo>
                    <a:pt x="917" y="1702"/>
                    <a:pt x="893" y="1704"/>
                    <a:pt x="890" y="1709"/>
                  </a:cubicBezTo>
                  <a:cubicBezTo>
                    <a:pt x="888" y="1713"/>
                    <a:pt x="887" y="1713"/>
                    <a:pt x="879" y="1712"/>
                  </a:cubicBezTo>
                  <a:cubicBezTo>
                    <a:pt x="873" y="1712"/>
                    <a:pt x="872" y="1712"/>
                    <a:pt x="868" y="1713"/>
                  </a:cubicBezTo>
                  <a:cubicBezTo>
                    <a:pt x="865" y="1715"/>
                    <a:pt x="862" y="1715"/>
                    <a:pt x="861" y="1715"/>
                  </a:cubicBezTo>
                  <a:cubicBezTo>
                    <a:pt x="861" y="1715"/>
                    <a:pt x="858" y="1716"/>
                    <a:pt x="856" y="1717"/>
                  </a:cubicBezTo>
                  <a:cubicBezTo>
                    <a:pt x="854" y="1718"/>
                    <a:pt x="851" y="1720"/>
                    <a:pt x="850" y="1720"/>
                  </a:cubicBezTo>
                  <a:cubicBezTo>
                    <a:pt x="849" y="1720"/>
                    <a:pt x="846" y="1721"/>
                    <a:pt x="844" y="1722"/>
                  </a:cubicBezTo>
                  <a:cubicBezTo>
                    <a:pt x="836" y="1722"/>
                    <a:pt x="829" y="1724"/>
                    <a:pt x="825" y="1726"/>
                  </a:cubicBezTo>
                  <a:cubicBezTo>
                    <a:pt x="820" y="1729"/>
                    <a:pt x="818" y="1729"/>
                    <a:pt x="814" y="1725"/>
                  </a:cubicBezTo>
                  <a:cubicBezTo>
                    <a:pt x="812" y="1724"/>
                    <a:pt x="808" y="1722"/>
                    <a:pt x="806" y="1721"/>
                  </a:cubicBezTo>
                  <a:cubicBezTo>
                    <a:pt x="791" y="1715"/>
                    <a:pt x="790" y="1715"/>
                    <a:pt x="794" y="1715"/>
                  </a:cubicBezTo>
                  <a:cubicBezTo>
                    <a:pt x="795" y="1715"/>
                    <a:pt x="795" y="1715"/>
                    <a:pt x="794" y="1715"/>
                  </a:cubicBezTo>
                  <a:cubicBezTo>
                    <a:pt x="794" y="1714"/>
                    <a:pt x="794" y="1713"/>
                    <a:pt x="794" y="1712"/>
                  </a:cubicBezTo>
                  <a:cubicBezTo>
                    <a:pt x="794" y="1709"/>
                    <a:pt x="792" y="1709"/>
                    <a:pt x="791" y="1712"/>
                  </a:cubicBezTo>
                  <a:cubicBezTo>
                    <a:pt x="791" y="1715"/>
                    <a:pt x="789" y="1715"/>
                    <a:pt x="784" y="1713"/>
                  </a:cubicBezTo>
                  <a:cubicBezTo>
                    <a:pt x="779" y="1712"/>
                    <a:pt x="777" y="1710"/>
                    <a:pt x="775" y="1709"/>
                  </a:cubicBezTo>
                  <a:cubicBezTo>
                    <a:pt x="774" y="1707"/>
                    <a:pt x="773" y="1708"/>
                    <a:pt x="771" y="1708"/>
                  </a:cubicBezTo>
                  <a:cubicBezTo>
                    <a:pt x="769" y="1707"/>
                    <a:pt x="767" y="1707"/>
                    <a:pt x="765" y="1707"/>
                  </a:cubicBezTo>
                  <a:cubicBezTo>
                    <a:pt x="763" y="1707"/>
                    <a:pt x="762" y="1707"/>
                    <a:pt x="762" y="1707"/>
                  </a:cubicBezTo>
                  <a:cubicBezTo>
                    <a:pt x="763" y="1708"/>
                    <a:pt x="764" y="1708"/>
                    <a:pt x="765" y="1708"/>
                  </a:cubicBezTo>
                  <a:cubicBezTo>
                    <a:pt x="769" y="1708"/>
                    <a:pt x="774" y="1709"/>
                    <a:pt x="774" y="1709"/>
                  </a:cubicBezTo>
                  <a:cubicBezTo>
                    <a:pt x="774" y="1710"/>
                    <a:pt x="773" y="1710"/>
                    <a:pt x="772" y="1710"/>
                  </a:cubicBezTo>
                  <a:cubicBezTo>
                    <a:pt x="772" y="1709"/>
                    <a:pt x="767" y="1709"/>
                    <a:pt x="762" y="1709"/>
                  </a:cubicBezTo>
                  <a:cubicBezTo>
                    <a:pt x="756" y="1709"/>
                    <a:pt x="753" y="1708"/>
                    <a:pt x="753" y="1707"/>
                  </a:cubicBezTo>
                  <a:cubicBezTo>
                    <a:pt x="752" y="1707"/>
                    <a:pt x="750" y="1707"/>
                    <a:pt x="748" y="1707"/>
                  </a:cubicBezTo>
                  <a:cubicBezTo>
                    <a:pt x="745" y="1706"/>
                    <a:pt x="745" y="1706"/>
                    <a:pt x="746" y="1707"/>
                  </a:cubicBezTo>
                  <a:cubicBezTo>
                    <a:pt x="747" y="1707"/>
                    <a:pt x="748" y="1707"/>
                    <a:pt x="749" y="1707"/>
                  </a:cubicBezTo>
                  <a:cubicBezTo>
                    <a:pt x="750" y="1707"/>
                    <a:pt x="751" y="1707"/>
                    <a:pt x="751" y="1708"/>
                  </a:cubicBezTo>
                  <a:cubicBezTo>
                    <a:pt x="743" y="1708"/>
                    <a:pt x="743" y="1708"/>
                    <a:pt x="743" y="1708"/>
                  </a:cubicBezTo>
                  <a:cubicBezTo>
                    <a:pt x="735" y="1708"/>
                    <a:pt x="732" y="1708"/>
                    <a:pt x="724" y="1710"/>
                  </a:cubicBezTo>
                  <a:cubicBezTo>
                    <a:pt x="720" y="1711"/>
                    <a:pt x="714" y="1712"/>
                    <a:pt x="713" y="1713"/>
                  </a:cubicBezTo>
                  <a:cubicBezTo>
                    <a:pt x="711" y="1713"/>
                    <a:pt x="707" y="1715"/>
                    <a:pt x="703" y="1716"/>
                  </a:cubicBezTo>
                  <a:cubicBezTo>
                    <a:pt x="696" y="1718"/>
                    <a:pt x="695" y="1718"/>
                    <a:pt x="690" y="1715"/>
                  </a:cubicBezTo>
                  <a:cubicBezTo>
                    <a:pt x="689" y="1714"/>
                    <a:pt x="686" y="1712"/>
                    <a:pt x="684" y="1712"/>
                  </a:cubicBezTo>
                  <a:cubicBezTo>
                    <a:pt x="678" y="1708"/>
                    <a:pt x="662" y="1693"/>
                    <a:pt x="657" y="1687"/>
                  </a:cubicBezTo>
                  <a:cubicBezTo>
                    <a:pt x="640" y="1664"/>
                    <a:pt x="638" y="1661"/>
                    <a:pt x="634" y="1659"/>
                  </a:cubicBezTo>
                  <a:cubicBezTo>
                    <a:pt x="631" y="1658"/>
                    <a:pt x="629" y="1656"/>
                    <a:pt x="629" y="1653"/>
                  </a:cubicBezTo>
                  <a:cubicBezTo>
                    <a:pt x="629" y="1653"/>
                    <a:pt x="627" y="1650"/>
                    <a:pt x="624" y="1648"/>
                  </a:cubicBezTo>
                  <a:cubicBezTo>
                    <a:pt x="621" y="1645"/>
                    <a:pt x="617" y="1641"/>
                    <a:pt x="616" y="1639"/>
                  </a:cubicBezTo>
                  <a:cubicBezTo>
                    <a:pt x="613" y="1634"/>
                    <a:pt x="606" y="1628"/>
                    <a:pt x="601" y="1623"/>
                  </a:cubicBezTo>
                  <a:cubicBezTo>
                    <a:pt x="597" y="1621"/>
                    <a:pt x="596" y="1621"/>
                    <a:pt x="597" y="1619"/>
                  </a:cubicBezTo>
                  <a:cubicBezTo>
                    <a:pt x="598" y="1616"/>
                    <a:pt x="597" y="1613"/>
                    <a:pt x="595" y="1613"/>
                  </a:cubicBezTo>
                  <a:cubicBezTo>
                    <a:pt x="593" y="1613"/>
                    <a:pt x="590" y="1608"/>
                    <a:pt x="590" y="1605"/>
                  </a:cubicBezTo>
                  <a:cubicBezTo>
                    <a:pt x="588" y="1599"/>
                    <a:pt x="588" y="1599"/>
                    <a:pt x="587" y="1598"/>
                  </a:cubicBezTo>
                  <a:cubicBezTo>
                    <a:pt x="585" y="1597"/>
                    <a:pt x="585" y="1597"/>
                    <a:pt x="584" y="1594"/>
                  </a:cubicBezTo>
                  <a:cubicBezTo>
                    <a:pt x="583" y="1591"/>
                    <a:pt x="583" y="1589"/>
                    <a:pt x="585" y="1591"/>
                  </a:cubicBezTo>
                  <a:cubicBezTo>
                    <a:pt x="586" y="1592"/>
                    <a:pt x="586" y="1592"/>
                    <a:pt x="588" y="1591"/>
                  </a:cubicBezTo>
                  <a:cubicBezTo>
                    <a:pt x="592" y="1588"/>
                    <a:pt x="592" y="1588"/>
                    <a:pt x="588" y="1589"/>
                  </a:cubicBezTo>
                  <a:cubicBezTo>
                    <a:pt x="585" y="1589"/>
                    <a:pt x="582" y="1583"/>
                    <a:pt x="586" y="1581"/>
                  </a:cubicBezTo>
                  <a:cubicBezTo>
                    <a:pt x="587" y="1581"/>
                    <a:pt x="586" y="1581"/>
                    <a:pt x="585" y="1579"/>
                  </a:cubicBezTo>
                  <a:cubicBezTo>
                    <a:pt x="584" y="1578"/>
                    <a:pt x="584" y="1576"/>
                    <a:pt x="584" y="1575"/>
                  </a:cubicBezTo>
                  <a:cubicBezTo>
                    <a:pt x="585" y="1573"/>
                    <a:pt x="584" y="1572"/>
                    <a:pt x="584" y="1570"/>
                  </a:cubicBezTo>
                  <a:cubicBezTo>
                    <a:pt x="583" y="1570"/>
                    <a:pt x="582" y="1567"/>
                    <a:pt x="582" y="1566"/>
                  </a:cubicBezTo>
                  <a:cubicBezTo>
                    <a:pt x="581" y="1565"/>
                    <a:pt x="579" y="1563"/>
                    <a:pt x="579" y="1562"/>
                  </a:cubicBezTo>
                  <a:cubicBezTo>
                    <a:pt x="578" y="1562"/>
                    <a:pt x="577" y="1562"/>
                    <a:pt x="577" y="1561"/>
                  </a:cubicBezTo>
                  <a:cubicBezTo>
                    <a:pt x="579" y="1556"/>
                    <a:pt x="578" y="1553"/>
                    <a:pt x="577" y="1554"/>
                  </a:cubicBezTo>
                  <a:cubicBezTo>
                    <a:pt x="576" y="1554"/>
                    <a:pt x="571" y="1548"/>
                    <a:pt x="572" y="1546"/>
                  </a:cubicBezTo>
                  <a:cubicBezTo>
                    <a:pt x="572" y="1546"/>
                    <a:pt x="571" y="1546"/>
                    <a:pt x="571" y="1546"/>
                  </a:cubicBezTo>
                  <a:cubicBezTo>
                    <a:pt x="567" y="1546"/>
                    <a:pt x="561" y="1535"/>
                    <a:pt x="562" y="1530"/>
                  </a:cubicBezTo>
                  <a:cubicBezTo>
                    <a:pt x="563" y="1528"/>
                    <a:pt x="563" y="1527"/>
                    <a:pt x="562" y="1528"/>
                  </a:cubicBezTo>
                  <a:cubicBezTo>
                    <a:pt x="561" y="1528"/>
                    <a:pt x="560" y="1527"/>
                    <a:pt x="560" y="1524"/>
                  </a:cubicBezTo>
                  <a:cubicBezTo>
                    <a:pt x="559" y="1521"/>
                    <a:pt x="558" y="1520"/>
                    <a:pt x="556" y="1523"/>
                  </a:cubicBezTo>
                  <a:cubicBezTo>
                    <a:pt x="555" y="1526"/>
                    <a:pt x="554" y="1524"/>
                    <a:pt x="554" y="1519"/>
                  </a:cubicBezTo>
                  <a:cubicBezTo>
                    <a:pt x="555" y="1516"/>
                    <a:pt x="554" y="1514"/>
                    <a:pt x="553" y="1517"/>
                  </a:cubicBezTo>
                  <a:cubicBezTo>
                    <a:pt x="552" y="1519"/>
                    <a:pt x="551" y="1517"/>
                    <a:pt x="552" y="1516"/>
                  </a:cubicBezTo>
                  <a:cubicBezTo>
                    <a:pt x="552" y="1515"/>
                    <a:pt x="552" y="1514"/>
                    <a:pt x="551" y="1514"/>
                  </a:cubicBezTo>
                  <a:cubicBezTo>
                    <a:pt x="550" y="1514"/>
                    <a:pt x="549" y="1511"/>
                    <a:pt x="549" y="1508"/>
                  </a:cubicBezTo>
                  <a:cubicBezTo>
                    <a:pt x="550" y="1508"/>
                    <a:pt x="550" y="1507"/>
                    <a:pt x="549" y="1507"/>
                  </a:cubicBezTo>
                  <a:cubicBezTo>
                    <a:pt x="548" y="1508"/>
                    <a:pt x="547" y="1506"/>
                    <a:pt x="548" y="1506"/>
                  </a:cubicBezTo>
                  <a:cubicBezTo>
                    <a:pt x="549" y="1505"/>
                    <a:pt x="550" y="1504"/>
                    <a:pt x="552" y="1504"/>
                  </a:cubicBezTo>
                  <a:cubicBezTo>
                    <a:pt x="554" y="1503"/>
                    <a:pt x="555" y="1503"/>
                    <a:pt x="555" y="1503"/>
                  </a:cubicBezTo>
                  <a:cubicBezTo>
                    <a:pt x="555" y="1502"/>
                    <a:pt x="552" y="1501"/>
                    <a:pt x="551" y="1501"/>
                  </a:cubicBezTo>
                  <a:cubicBezTo>
                    <a:pt x="549" y="1502"/>
                    <a:pt x="547" y="1499"/>
                    <a:pt x="549" y="1497"/>
                  </a:cubicBezTo>
                  <a:cubicBezTo>
                    <a:pt x="550" y="1495"/>
                    <a:pt x="550" y="1495"/>
                    <a:pt x="552" y="1496"/>
                  </a:cubicBezTo>
                  <a:cubicBezTo>
                    <a:pt x="554" y="1496"/>
                    <a:pt x="556" y="1496"/>
                    <a:pt x="557" y="1495"/>
                  </a:cubicBezTo>
                  <a:cubicBezTo>
                    <a:pt x="558" y="1495"/>
                    <a:pt x="558" y="1495"/>
                    <a:pt x="556" y="1495"/>
                  </a:cubicBezTo>
                  <a:cubicBezTo>
                    <a:pt x="555" y="1495"/>
                    <a:pt x="552" y="1495"/>
                    <a:pt x="551" y="1494"/>
                  </a:cubicBezTo>
                  <a:cubicBezTo>
                    <a:pt x="550" y="1494"/>
                    <a:pt x="548" y="1494"/>
                    <a:pt x="547" y="1495"/>
                  </a:cubicBezTo>
                  <a:cubicBezTo>
                    <a:pt x="544" y="1497"/>
                    <a:pt x="540" y="1496"/>
                    <a:pt x="541" y="1493"/>
                  </a:cubicBezTo>
                  <a:cubicBezTo>
                    <a:pt x="541" y="1491"/>
                    <a:pt x="541" y="1491"/>
                    <a:pt x="539" y="1491"/>
                  </a:cubicBezTo>
                  <a:cubicBezTo>
                    <a:pt x="535" y="1491"/>
                    <a:pt x="532" y="1486"/>
                    <a:pt x="534" y="1484"/>
                  </a:cubicBezTo>
                  <a:cubicBezTo>
                    <a:pt x="536" y="1482"/>
                    <a:pt x="536" y="1481"/>
                    <a:pt x="534" y="1482"/>
                  </a:cubicBezTo>
                  <a:cubicBezTo>
                    <a:pt x="531" y="1482"/>
                    <a:pt x="525" y="1473"/>
                    <a:pt x="527" y="1472"/>
                  </a:cubicBezTo>
                  <a:cubicBezTo>
                    <a:pt x="534" y="1472"/>
                    <a:pt x="534" y="1472"/>
                    <a:pt x="534" y="1472"/>
                  </a:cubicBezTo>
                  <a:cubicBezTo>
                    <a:pt x="532" y="1471"/>
                    <a:pt x="532" y="1471"/>
                    <a:pt x="532" y="1471"/>
                  </a:cubicBezTo>
                  <a:cubicBezTo>
                    <a:pt x="531" y="1469"/>
                    <a:pt x="531" y="1469"/>
                    <a:pt x="529" y="1470"/>
                  </a:cubicBezTo>
                  <a:cubicBezTo>
                    <a:pt x="527" y="1472"/>
                    <a:pt x="527" y="1471"/>
                    <a:pt x="528" y="1463"/>
                  </a:cubicBezTo>
                  <a:cubicBezTo>
                    <a:pt x="528" y="1460"/>
                    <a:pt x="529" y="1455"/>
                    <a:pt x="529" y="1454"/>
                  </a:cubicBezTo>
                  <a:cubicBezTo>
                    <a:pt x="528" y="1452"/>
                    <a:pt x="528" y="1452"/>
                    <a:pt x="530" y="1451"/>
                  </a:cubicBezTo>
                  <a:cubicBezTo>
                    <a:pt x="531" y="1449"/>
                    <a:pt x="534" y="1449"/>
                    <a:pt x="534" y="1452"/>
                  </a:cubicBezTo>
                  <a:cubicBezTo>
                    <a:pt x="534" y="1455"/>
                    <a:pt x="540" y="1457"/>
                    <a:pt x="541" y="1455"/>
                  </a:cubicBezTo>
                  <a:cubicBezTo>
                    <a:pt x="542" y="1454"/>
                    <a:pt x="542" y="1454"/>
                    <a:pt x="547" y="1454"/>
                  </a:cubicBezTo>
                  <a:cubicBezTo>
                    <a:pt x="552" y="1455"/>
                    <a:pt x="552" y="1455"/>
                    <a:pt x="549" y="1454"/>
                  </a:cubicBezTo>
                  <a:cubicBezTo>
                    <a:pt x="546" y="1453"/>
                    <a:pt x="542" y="1453"/>
                    <a:pt x="540" y="1454"/>
                  </a:cubicBezTo>
                  <a:cubicBezTo>
                    <a:pt x="536" y="1454"/>
                    <a:pt x="536" y="1454"/>
                    <a:pt x="536" y="1454"/>
                  </a:cubicBezTo>
                  <a:cubicBezTo>
                    <a:pt x="535" y="1452"/>
                    <a:pt x="535" y="1452"/>
                    <a:pt x="535" y="1452"/>
                  </a:cubicBezTo>
                  <a:cubicBezTo>
                    <a:pt x="535" y="1450"/>
                    <a:pt x="534" y="1447"/>
                    <a:pt x="534" y="1446"/>
                  </a:cubicBezTo>
                  <a:cubicBezTo>
                    <a:pt x="534" y="1444"/>
                    <a:pt x="534" y="1442"/>
                    <a:pt x="534" y="1441"/>
                  </a:cubicBezTo>
                  <a:cubicBezTo>
                    <a:pt x="531" y="1439"/>
                    <a:pt x="532" y="1437"/>
                    <a:pt x="534" y="1436"/>
                  </a:cubicBezTo>
                  <a:cubicBezTo>
                    <a:pt x="535" y="1436"/>
                    <a:pt x="535" y="1436"/>
                    <a:pt x="534" y="1436"/>
                  </a:cubicBezTo>
                  <a:cubicBezTo>
                    <a:pt x="533" y="1436"/>
                    <a:pt x="532" y="1435"/>
                    <a:pt x="531" y="1431"/>
                  </a:cubicBezTo>
                  <a:cubicBezTo>
                    <a:pt x="531" y="1428"/>
                    <a:pt x="530" y="1425"/>
                    <a:pt x="530" y="1424"/>
                  </a:cubicBezTo>
                  <a:cubicBezTo>
                    <a:pt x="529" y="1423"/>
                    <a:pt x="528" y="1421"/>
                    <a:pt x="528" y="1420"/>
                  </a:cubicBezTo>
                  <a:cubicBezTo>
                    <a:pt x="528" y="1417"/>
                    <a:pt x="523" y="1412"/>
                    <a:pt x="523" y="1415"/>
                  </a:cubicBezTo>
                  <a:cubicBezTo>
                    <a:pt x="523" y="1416"/>
                    <a:pt x="523" y="1416"/>
                    <a:pt x="523" y="1416"/>
                  </a:cubicBezTo>
                  <a:cubicBezTo>
                    <a:pt x="520" y="1414"/>
                    <a:pt x="522" y="1412"/>
                    <a:pt x="525" y="1412"/>
                  </a:cubicBezTo>
                  <a:cubicBezTo>
                    <a:pt x="531" y="1411"/>
                    <a:pt x="544" y="1396"/>
                    <a:pt x="545" y="1387"/>
                  </a:cubicBezTo>
                  <a:cubicBezTo>
                    <a:pt x="547" y="1380"/>
                    <a:pt x="550" y="1371"/>
                    <a:pt x="553" y="1365"/>
                  </a:cubicBezTo>
                  <a:cubicBezTo>
                    <a:pt x="561" y="1351"/>
                    <a:pt x="563" y="1346"/>
                    <a:pt x="565" y="1334"/>
                  </a:cubicBezTo>
                  <a:cubicBezTo>
                    <a:pt x="566" y="1322"/>
                    <a:pt x="566" y="1312"/>
                    <a:pt x="564" y="1307"/>
                  </a:cubicBezTo>
                  <a:cubicBezTo>
                    <a:pt x="563" y="1305"/>
                    <a:pt x="563" y="1302"/>
                    <a:pt x="564" y="1302"/>
                  </a:cubicBezTo>
                  <a:cubicBezTo>
                    <a:pt x="564" y="1303"/>
                    <a:pt x="565" y="1302"/>
                    <a:pt x="566" y="1302"/>
                  </a:cubicBezTo>
                  <a:cubicBezTo>
                    <a:pt x="567" y="1302"/>
                    <a:pt x="567" y="1302"/>
                    <a:pt x="566" y="1301"/>
                  </a:cubicBezTo>
                  <a:cubicBezTo>
                    <a:pt x="565" y="1301"/>
                    <a:pt x="565" y="1300"/>
                    <a:pt x="567" y="1297"/>
                  </a:cubicBezTo>
                  <a:cubicBezTo>
                    <a:pt x="571" y="1290"/>
                    <a:pt x="573" y="1285"/>
                    <a:pt x="572" y="1278"/>
                  </a:cubicBezTo>
                  <a:cubicBezTo>
                    <a:pt x="571" y="1271"/>
                    <a:pt x="571" y="1270"/>
                    <a:pt x="569" y="1272"/>
                  </a:cubicBezTo>
                  <a:cubicBezTo>
                    <a:pt x="568" y="1273"/>
                    <a:pt x="568" y="1272"/>
                    <a:pt x="567" y="1264"/>
                  </a:cubicBezTo>
                  <a:cubicBezTo>
                    <a:pt x="566" y="1257"/>
                    <a:pt x="565" y="1257"/>
                    <a:pt x="563" y="1262"/>
                  </a:cubicBezTo>
                  <a:cubicBezTo>
                    <a:pt x="560" y="1269"/>
                    <a:pt x="561" y="1263"/>
                    <a:pt x="565" y="1251"/>
                  </a:cubicBezTo>
                  <a:cubicBezTo>
                    <a:pt x="571" y="1235"/>
                    <a:pt x="574" y="1231"/>
                    <a:pt x="579" y="1230"/>
                  </a:cubicBezTo>
                  <a:cubicBezTo>
                    <a:pt x="581" y="1230"/>
                    <a:pt x="584" y="1226"/>
                    <a:pt x="586" y="1222"/>
                  </a:cubicBezTo>
                  <a:cubicBezTo>
                    <a:pt x="587" y="1220"/>
                    <a:pt x="588" y="1218"/>
                    <a:pt x="589" y="1216"/>
                  </a:cubicBezTo>
                  <a:cubicBezTo>
                    <a:pt x="590" y="1215"/>
                    <a:pt x="591" y="1213"/>
                    <a:pt x="591" y="1213"/>
                  </a:cubicBezTo>
                  <a:cubicBezTo>
                    <a:pt x="590" y="1213"/>
                    <a:pt x="591" y="1211"/>
                    <a:pt x="593" y="1211"/>
                  </a:cubicBezTo>
                  <a:cubicBezTo>
                    <a:pt x="593" y="1210"/>
                    <a:pt x="595" y="1208"/>
                    <a:pt x="596" y="1206"/>
                  </a:cubicBezTo>
                  <a:cubicBezTo>
                    <a:pt x="597" y="1204"/>
                    <a:pt x="599" y="1202"/>
                    <a:pt x="601" y="1200"/>
                  </a:cubicBezTo>
                  <a:cubicBezTo>
                    <a:pt x="603" y="1197"/>
                    <a:pt x="603" y="1196"/>
                    <a:pt x="601" y="1198"/>
                  </a:cubicBezTo>
                  <a:cubicBezTo>
                    <a:pt x="600" y="1199"/>
                    <a:pt x="599" y="1199"/>
                    <a:pt x="599" y="1198"/>
                  </a:cubicBezTo>
                  <a:cubicBezTo>
                    <a:pt x="599" y="1197"/>
                    <a:pt x="602" y="1194"/>
                    <a:pt x="605" y="1192"/>
                  </a:cubicBezTo>
                  <a:cubicBezTo>
                    <a:pt x="606" y="1192"/>
                    <a:pt x="609" y="1189"/>
                    <a:pt x="612" y="1187"/>
                  </a:cubicBezTo>
                  <a:cubicBezTo>
                    <a:pt x="615" y="1185"/>
                    <a:pt x="618" y="1183"/>
                    <a:pt x="619" y="1182"/>
                  </a:cubicBezTo>
                  <a:cubicBezTo>
                    <a:pt x="622" y="1181"/>
                    <a:pt x="626" y="1177"/>
                    <a:pt x="627" y="1171"/>
                  </a:cubicBezTo>
                  <a:cubicBezTo>
                    <a:pt x="629" y="1165"/>
                    <a:pt x="630" y="1164"/>
                    <a:pt x="635" y="1157"/>
                  </a:cubicBezTo>
                  <a:cubicBezTo>
                    <a:pt x="637" y="1154"/>
                    <a:pt x="640" y="1149"/>
                    <a:pt x="641" y="1147"/>
                  </a:cubicBezTo>
                  <a:cubicBezTo>
                    <a:pt x="644" y="1144"/>
                    <a:pt x="649" y="1139"/>
                    <a:pt x="653" y="1139"/>
                  </a:cubicBezTo>
                  <a:cubicBezTo>
                    <a:pt x="656" y="1139"/>
                    <a:pt x="663" y="1134"/>
                    <a:pt x="665" y="1130"/>
                  </a:cubicBezTo>
                  <a:cubicBezTo>
                    <a:pt x="669" y="1125"/>
                    <a:pt x="675" y="1115"/>
                    <a:pt x="676" y="1114"/>
                  </a:cubicBezTo>
                  <a:cubicBezTo>
                    <a:pt x="677" y="1113"/>
                    <a:pt x="679" y="1112"/>
                    <a:pt x="680" y="1111"/>
                  </a:cubicBezTo>
                  <a:cubicBezTo>
                    <a:pt x="682" y="1109"/>
                    <a:pt x="683" y="1108"/>
                    <a:pt x="689" y="1108"/>
                  </a:cubicBezTo>
                  <a:cubicBezTo>
                    <a:pt x="701" y="1108"/>
                    <a:pt x="711" y="1106"/>
                    <a:pt x="714" y="1103"/>
                  </a:cubicBezTo>
                  <a:cubicBezTo>
                    <a:pt x="719" y="1099"/>
                    <a:pt x="721" y="1097"/>
                    <a:pt x="727" y="1095"/>
                  </a:cubicBezTo>
                  <a:cubicBezTo>
                    <a:pt x="734" y="1092"/>
                    <a:pt x="735" y="1091"/>
                    <a:pt x="748" y="1079"/>
                  </a:cubicBezTo>
                  <a:cubicBezTo>
                    <a:pt x="759" y="1067"/>
                    <a:pt x="761" y="1063"/>
                    <a:pt x="759" y="1057"/>
                  </a:cubicBezTo>
                  <a:cubicBezTo>
                    <a:pt x="758" y="1054"/>
                    <a:pt x="758" y="1053"/>
                    <a:pt x="759" y="1052"/>
                  </a:cubicBezTo>
                  <a:cubicBezTo>
                    <a:pt x="759" y="1050"/>
                    <a:pt x="761" y="1047"/>
                    <a:pt x="761" y="1043"/>
                  </a:cubicBezTo>
                  <a:cubicBezTo>
                    <a:pt x="764" y="1034"/>
                    <a:pt x="767" y="1032"/>
                    <a:pt x="774" y="1026"/>
                  </a:cubicBezTo>
                  <a:cubicBezTo>
                    <a:pt x="778" y="1021"/>
                    <a:pt x="779" y="1020"/>
                    <a:pt x="781" y="1015"/>
                  </a:cubicBezTo>
                  <a:cubicBezTo>
                    <a:pt x="783" y="1011"/>
                    <a:pt x="783" y="1010"/>
                    <a:pt x="788" y="1007"/>
                  </a:cubicBezTo>
                  <a:cubicBezTo>
                    <a:pt x="790" y="1005"/>
                    <a:pt x="794" y="1003"/>
                    <a:pt x="795" y="1002"/>
                  </a:cubicBezTo>
                  <a:cubicBezTo>
                    <a:pt x="800" y="997"/>
                    <a:pt x="804" y="995"/>
                    <a:pt x="812" y="994"/>
                  </a:cubicBezTo>
                  <a:cubicBezTo>
                    <a:pt x="820" y="991"/>
                    <a:pt x="828" y="988"/>
                    <a:pt x="833" y="987"/>
                  </a:cubicBezTo>
                  <a:cubicBezTo>
                    <a:pt x="838" y="985"/>
                    <a:pt x="848" y="973"/>
                    <a:pt x="859" y="957"/>
                  </a:cubicBezTo>
                  <a:cubicBezTo>
                    <a:pt x="866" y="946"/>
                    <a:pt x="867" y="946"/>
                    <a:pt x="869" y="946"/>
                  </a:cubicBezTo>
                  <a:cubicBezTo>
                    <a:pt x="871" y="946"/>
                    <a:pt x="874" y="945"/>
                    <a:pt x="874" y="945"/>
                  </a:cubicBezTo>
                  <a:cubicBezTo>
                    <a:pt x="877" y="944"/>
                    <a:pt x="877" y="944"/>
                    <a:pt x="878" y="944"/>
                  </a:cubicBezTo>
                  <a:cubicBezTo>
                    <a:pt x="879" y="945"/>
                    <a:pt x="879" y="945"/>
                    <a:pt x="878" y="946"/>
                  </a:cubicBezTo>
                  <a:cubicBezTo>
                    <a:pt x="877" y="946"/>
                    <a:pt x="877" y="951"/>
                    <a:pt x="879" y="955"/>
                  </a:cubicBezTo>
                  <a:cubicBezTo>
                    <a:pt x="882" y="963"/>
                    <a:pt x="887" y="965"/>
                    <a:pt x="898" y="964"/>
                  </a:cubicBezTo>
                  <a:cubicBezTo>
                    <a:pt x="902" y="964"/>
                    <a:pt x="903" y="964"/>
                    <a:pt x="905" y="965"/>
                  </a:cubicBezTo>
                  <a:cubicBezTo>
                    <a:pt x="907" y="967"/>
                    <a:pt x="912" y="967"/>
                    <a:pt x="915" y="965"/>
                  </a:cubicBezTo>
                  <a:cubicBezTo>
                    <a:pt x="917" y="964"/>
                    <a:pt x="918" y="964"/>
                    <a:pt x="918" y="964"/>
                  </a:cubicBezTo>
                  <a:cubicBezTo>
                    <a:pt x="917" y="969"/>
                    <a:pt x="918" y="970"/>
                    <a:pt x="921" y="971"/>
                  </a:cubicBezTo>
                  <a:cubicBezTo>
                    <a:pt x="934" y="975"/>
                    <a:pt x="937" y="975"/>
                    <a:pt x="944" y="971"/>
                  </a:cubicBezTo>
                  <a:cubicBezTo>
                    <a:pt x="946" y="970"/>
                    <a:pt x="946" y="970"/>
                    <a:pt x="946" y="970"/>
                  </a:cubicBezTo>
                  <a:cubicBezTo>
                    <a:pt x="947" y="970"/>
                    <a:pt x="949" y="968"/>
                    <a:pt x="950" y="967"/>
                  </a:cubicBezTo>
                  <a:cubicBezTo>
                    <a:pt x="957" y="962"/>
                    <a:pt x="967" y="959"/>
                    <a:pt x="973" y="961"/>
                  </a:cubicBezTo>
                  <a:cubicBezTo>
                    <a:pt x="975" y="962"/>
                    <a:pt x="976" y="962"/>
                    <a:pt x="978" y="958"/>
                  </a:cubicBezTo>
                  <a:cubicBezTo>
                    <a:pt x="983" y="955"/>
                    <a:pt x="984" y="954"/>
                    <a:pt x="995" y="951"/>
                  </a:cubicBezTo>
                  <a:cubicBezTo>
                    <a:pt x="1000" y="948"/>
                    <a:pt x="1022" y="948"/>
                    <a:pt x="1027" y="949"/>
                  </a:cubicBezTo>
                  <a:cubicBezTo>
                    <a:pt x="1029" y="949"/>
                    <a:pt x="1030" y="949"/>
                    <a:pt x="1033" y="948"/>
                  </a:cubicBezTo>
                  <a:cubicBezTo>
                    <a:pt x="1037" y="946"/>
                    <a:pt x="1037" y="946"/>
                    <a:pt x="1043" y="946"/>
                  </a:cubicBezTo>
                  <a:cubicBezTo>
                    <a:pt x="1046" y="947"/>
                    <a:pt x="1050" y="947"/>
                    <a:pt x="1051" y="946"/>
                  </a:cubicBezTo>
                  <a:cubicBezTo>
                    <a:pt x="1054" y="946"/>
                    <a:pt x="1056" y="946"/>
                    <a:pt x="1064" y="946"/>
                  </a:cubicBezTo>
                  <a:cubicBezTo>
                    <a:pt x="1074" y="948"/>
                    <a:pt x="1074" y="948"/>
                    <a:pt x="1074" y="948"/>
                  </a:cubicBezTo>
                  <a:cubicBezTo>
                    <a:pt x="1078" y="951"/>
                    <a:pt x="1078" y="951"/>
                    <a:pt x="1078" y="951"/>
                  </a:cubicBezTo>
                  <a:cubicBezTo>
                    <a:pt x="1081" y="955"/>
                    <a:pt x="1083" y="955"/>
                    <a:pt x="1088" y="953"/>
                  </a:cubicBezTo>
                  <a:cubicBezTo>
                    <a:pt x="1089" y="952"/>
                    <a:pt x="1091" y="951"/>
                    <a:pt x="1092" y="951"/>
                  </a:cubicBezTo>
                  <a:cubicBezTo>
                    <a:pt x="1095" y="951"/>
                    <a:pt x="1101" y="950"/>
                    <a:pt x="1102" y="948"/>
                  </a:cubicBezTo>
                  <a:cubicBezTo>
                    <a:pt x="1104" y="947"/>
                    <a:pt x="1107" y="946"/>
                    <a:pt x="1107" y="947"/>
                  </a:cubicBezTo>
                  <a:cubicBezTo>
                    <a:pt x="1107" y="948"/>
                    <a:pt x="1109" y="948"/>
                    <a:pt x="1111" y="949"/>
                  </a:cubicBezTo>
                  <a:cubicBezTo>
                    <a:pt x="1115" y="951"/>
                    <a:pt x="1121" y="951"/>
                    <a:pt x="1121" y="949"/>
                  </a:cubicBezTo>
                  <a:cubicBezTo>
                    <a:pt x="1121" y="948"/>
                    <a:pt x="1121" y="948"/>
                    <a:pt x="1123" y="948"/>
                  </a:cubicBezTo>
                  <a:cubicBezTo>
                    <a:pt x="1126" y="948"/>
                    <a:pt x="1130" y="951"/>
                    <a:pt x="1130" y="952"/>
                  </a:cubicBezTo>
                  <a:cubicBezTo>
                    <a:pt x="1130" y="955"/>
                    <a:pt x="1149" y="954"/>
                    <a:pt x="1155" y="951"/>
                  </a:cubicBezTo>
                  <a:cubicBezTo>
                    <a:pt x="1163" y="946"/>
                    <a:pt x="1173" y="945"/>
                    <a:pt x="1172" y="948"/>
                  </a:cubicBezTo>
                  <a:cubicBezTo>
                    <a:pt x="1172" y="951"/>
                    <a:pt x="1172" y="951"/>
                    <a:pt x="1173" y="950"/>
                  </a:cubicBezTo>
                  <a:cubicBezTo>
                    <a:pt x="1174" y="948"/>
                    <a:pt x="1177" y="948"/>
                    <a:pt x="1179" y="949"/>
                  </a:cubicBezTo>
                  <a:cubicBezTo>
                    <a:pt x="1179" y="949"/>
                    <a:pt x="1180" y="953"/>
                    <a:pt x="1180" y="959"/>
                  </a:cubicBezTo>
                  <a:cubicBezTo>
                    <a:pt x="1181" y="961"/>
                    <a:pt x="1183" y="962"/>
                    <a:pt x="1185" y="959"/>
                  </a:cubicBezTo>
                  <a:cubicBezTo>
                    <a:pt x="1185" y="959"/>
                    <a:pt x="1187" y="958"/>
                    <a:pt x="1187" y="958"/>
                  </a:cubicBezTo>
                  <a:cubicBezTo>
                    <a:pt x="1189" y="957"/>
                    <a:pt x="1191" y="956"/>
                    <a:pt x="1192" y="956"/>
                  </a:cubicBezTo>
                  <a:cubicBezTo>
                    <a:pt x="1196" y="953"/>
                    <a:pt x="1199" y="957"/>
                    <a:pt x="1195" y="960"/>
                  </a:cubicBezTo>
                  <a:cubicBezTo>
                    <a:pt x="1194" y="961"/>
                    <a:pt x="1193" y="963"/>
                    <a:pt x="1192" y="964"/>
                  </a:cubicBezTo>
                  <a:cubicBezTo>
                    <a:pt x="1191" y="965"/>
                    <a:pt x="1188" y="968"/>
                    <a:pt x="1186" y="969"/>
                  </a:cubicBezTo>
                  <a:cubicBezTo>
                    <a:pt x="1180" y="973"/>
                    <a:pt x="1180" y="980"/>
                    <a:pt x="1187" y="986"/>
                  </a:cubicBezTo>
                  <a:cubicBezTo>
                    <a:pt x="1190" y="988"/>
                    <a:pt x="1190" y="988"/>
                    <a:pt x="1190" y="988"/>
                  </a:cubicBezTo>
                  <a:cubicBezTo>
                    <a:pt x="1190" y="994"/>
                    <a:pt x="1190" y="994"/>
                    <a:pt x="1190" y="994"/>
                  </a:cubicBezTo>
                  <a:cubicBezTo>
                    <a:pt x="1191" y="999"/>
                    <a:pt x="1190" y="999"/>
                    <a:pt x="1190" y="1001"/>
                  </a:cubicBezTo>
                  <a:cubicBezTo>
                    <a:pt x="1188" y="1002"/>
                    <a:pt x="1187" y="1004"/>
                    <a:pt x="1185" y="1006"/>
                  </a:cubicBezTo>
                  <a:cubicBezTo>
                    <a:pt x="1182" y="1010"/>
                    <a:pt x="1178" y="1014"/>
                    <a:pt x="1173" y="1017"/>
                  </a:cubicBezTo>
                  <a:cubicBezTo>
                    <a:pt x="1166" y="1021"/>
                    <a:pt x="1164" y="1023"/>
                    <a:pt x="1167" y="1030"/>
                  </a:cubicBezTo>
                  <a:cubicBezTo>
                    <a:pt x="1169" y="1034"/>
                    <a:pt x="1171" y="1035"/>
                    <a:pt x="1175" y="1035"/>
                  </a:cubicBezTo>
                  <a:cubicBezTo>
                    <a:pt x="1178" y="1035"/>
                    <a:pt x="1178" y="1035"/>
                    <a:pt x="1178" y="1037"/>
                  </a:cubicBezTo>
                  <a:cubicBezTo>
                    <a:pt x="1177" y="1040"/>
                    <a:pt x="1180" y="1040"/>
                    <a:pt x="1182" y="1038"/>
                  </a:cubicBezTo>
                  <a:cubicBezTo>
                    <a:pt x="1183" y="1037"/>
                    <a:pt x="1185" y="1038"/>
                    <a:pt x="1185" y="1041"/>
                  </a:cubicBezTo>
                  <a:cubicBezTo>
                    <a:pt x="1186" y="1042"/>
                    <a:pt x="1187" y="1044"/>
                    <a:pt x="1187" y="1045"/>
                  </a:cubicBezTo>
                  <a:cubicBezTo>
                    <a:pt x="1187" y="1045"/>
                    <a:pt x="1188" y="1046"/>
                    <a:pt x="1187" y="1047"/>
                  </a:cubicBezTo>
                  <a:cubicBezTo>
                    <a:pt x="1187" y="1047"/>
                    <a:pt x="1189" y="1048"/>
                    <a:pt x="1190" y="1047"/>
                  </a:cubicBezTo>
                  <a:cubicBezTo>
                    <a:pt x="1190" y="1047"/>
                    <a:pt x="1192" y="1048"/>
                    <a:pt x="1193" y="1049"/>
                  </a:cubicBezTo>
                  <a:cubicBezTo>
                    <a:pt x="1196" y="1050"/>
                    <a:pt x="1197" y="1051"/>
                    <a:pt x="1198" y="1051"/>
                  </a:cubicBezTo>
                  <a:cubicBezTo>
                    <a:pt x="1198" y="1051"/>
                    <a:pt x="1201" y="1053"/>
                    <a:pt x="1204" y="1055"/>
                  </a:cubicBezTo>
                  <a:cubicBezTo>
                    <a:pt x="1209" y="1058"/>
                    <a:pt x="1216" y="1061"/>
                    <a:pt x="1221" y="1059"/>
                  </a:cubicBezTo>
                  <a:cubicBezTo>
                    <a:pt x="1228" y="1058"/>
                    <a:pt x="1228" y="1058"/>
                    <a:pt x="1233" y="1059"/>
                  </a:cubicBezTo>
                  <a:cubicBezTo>
                    <a:pt x="1235" y="1061"/>
                    <a:pt x="1238" y="1061"/>
                    <a:pt x="1238" y="1061"/>
                  </a:cubicBezTo>
                  <a:cubicBezTo>
                    <a:pt x="1241" y="1061"/>
                    <a:pt x="1248" y="1064"/>
                    <a:pt x="1251" y="1066"/>
                  </a:cubicBezTo>
                  <a:cubicBezTo>
                    <a:pt x="1252" y="1068"/>
                    <a:pt x="1255" y="1069"/>
                    <a:pt x="1256" y="1070"/>
                  </a:cubicBezTo>
                  <a:cubicBezTo>
                    <a:pt x="1268" y="1072"/>
                    <a:pt x="1271" y="1074"/>
                    <a:pt x="1271" y="1081"/>
                  </a:cubicBezTo>
                  <a:cubicBezTo>
                    <a:pt x="1273" y="1096"/>
                    <a:pt x="1279" y="1101"/>
                    <a:pt x="1295" y="1103"/>
                  </a:cubicBezTo>
                  <a:cubicBezTo>
                    <a:pt x="1304" y="1104"/>
                    <a:pt x="1317" y="1109"/>
                    <a:pt x="1324" y="1113"/>
                  </a:cubicBezTo>
                  <a:cubicBezTo>
                    <a:pt x="1326" y="1114"/>
                    <a:pt x="1328" y="1114"/>
                    <a:pt x="1328" y="1114"/>
                  </a:cubicBezTo>
                  <a:cubicBezTo>
                    <a:pt x="1329" y="1114"/>
                    <a:pt x="1332" y="1117"/>
                    <a:pt x="1335" y="1120"/>
                  </a:cubicBezTo>
                  <a:cubicBezTo>
                    <a:pt x="1347" y="1130"/>
                    <a:pt x="1355" y="1131"/>
                    <a:pt x="1366" y="1120"/>
                  </a:cubicBezTo>
                  <a:cubicBezTo>
                    <a:pt x="1373" y="1112"/>
                    <a:pt x="1375" y="1108"/>
                    <a:pt x="1371" y="1101"/>
                  </a:cubicBezTo>
                  <a:cubicBezTo>
                    <a:pt x="1367" y="1095"/>
                    <a:pt x="1370" y="1084"/>
                    <a:pt x="1375" y="1079"/>
                  </a:cubicBezTo>
                  <a:cubicBezTo>
                    <a:pt x="1383" y="1072"/>
                    <a:pt x="1393" y="1067"/>
                    <a:pt x="1398" y="1067"/>
                  </a:cubicBezTo>
                  <a:cubicBezTo>
                    <a:pt x="1400" y="1067"/>
                    <a:pt x="1402" y="1066"/>
                    <a:pt x="1404" y="1066"/>
                  </a:cubicBezTo>
                  <a:cubicBezTo>
                    <a:pt x="1407" y="1063"/>
                    <a:pt x="1417" y="1063"/>
                    <a:pt x="1423" y="1066"/>
                  </a:cubicBezTo>
                  <a:cubicBezTo>
                    <a:pt x="1426" y="1067"/>
                    <a:pt x="1429" y="1068"/>
                    <a:pt x="1431" y="1069"/>
                  </a:cubicBezTo>
                  <a:cubicBezTo>
                    <a:pt x="1437" y="1070"/>
                    <a:pt x="1438" y="1071"/>
                    <a:pt x="1438" y="1075"/>
                  </a:cubicBezTo>
                  <a:cubicBezTo>
                    <a:pt x="1438" y="1080"/>
                    <a:pt x="1440" y="1082"/>
                    <a:pt x="1447" y="1082"/>
                  </a:cubicBezTo>
                  <a:cubicBezTo>
                    <a:pt x="1452" y="1083"/>
                    <a:pt x="1454" y="1083"/>
                    <a:pt x="1456" y="1085"/>
                  </a:cubicBezTo>
                  <a:cubicBezTo>
                    <a:pt x="1459" y="1087"/>
                    <a:pt x="1460" y="1087"/>
                    <a:pt x="1467" y="1087"/>
                  </a:cubicBezTo>
                  <a:cubicBezTo>
                    <a:pt x="1477" y="1087"/>
                    <a:pt x="1478" y="1088"/>
                    <a:pt x="1481" y="1094"/>
                  </a:cubicBezTo>
                  <a:cubicBezTo>
                    <a:pt x="1484" y="1098"/>
                    <a:pt x="1485" y="1100"/>
                    <a:pt x="1489" y="1098"/>
                  </a:cubicBezTo>
                  <a:cubicBezTo>
                    <a:pt x="1494" y="1096"/>
                    <a:pt x="1498" y="1096"/>
                    <a:pt x="1506" y="1098"/>
                  </a:cubicBezTo>
                  <a:cubicBezTo>
                    <a:pt x="1511" y="1098"/>
                    <a:pt x="1516" y="1099"/>
                    <a:pt x="1519" y="1100"/>
                  </a:cubicBezTo>
                  <a:cubicBezTo>
                    <a:pt x="1525" y="1101"/>
                    <a:pt x="1528" y="1102"/>
                    <a:pt x="1532" y="1104"/>
                  </a:cubicBezTo>
                  <a:cubicBezTo>
                    <a:pt x="1535" y="1106"/>
                    <a:pt x="1536" y="1106"/>
                    <a:pt x="1538" y="1106"/>
                  </a:cubicBezTo>
                  <a:cubicBezTo>
                    <a:pt x="1540" y="1106"/>
                    <a:pt x="1541" y="1106"/>
                    <a:pt x="1541" y="1107"/>
                  </a:cubicBezTo>
                  <a:cubicBezTo>
                    <a:pt x="1543" y="1108"/>
                    <a:pt x="1544" y="1109"/>
                    <a:pt x="1549" y="1109"/>
                  </a:cubicBezTo>
                  <a:cubicBezTo>
                    <a:pt x="1555" y="1109"/>
                    <a:pt x="1557" y="1110"/>
                    <a:pt x="1562" y="1112"/>
                  </a:cubicBezTo>
                  <a:cubicBezTo>
                    <a:pt x="1570" y="1115"/>
                    <a:pt x="1572" y="1114"/>
                    <a:pt x="1581" y="1107"/>
                  </a:cubicBezTo>
                  <a:cubicBezTo>
                    <a:pt x="1586" y="1104"/>
                    <a:pt x="1587" y="1104"/>
                    <a:pt x="1589" y="1104"/>
                  </a:cubicBezTo>
                  <a:cubicBezTo>
                    <a:pt x="1591" y="1104"/>
                    <a:pt x="1592" y="1103"/>
                    <a:pt x="1593" y="1101"/>
                  </a:cubicBezTo>
                  <a:cubicBezTo>
                    <a:pt x="1594" y="1100"/>
                    <a:pt x="1596" y="1098"/>
                    <a:pt x="1597" y="1098"/>
                  </a:cubicBezTo>
                  <a:cubicBezTo>
                    <a:pt x="1597" y="1098"/>
                    <a:pt x="1600" y="1097"/>
                    <a:pt x="1602" y="1096"/>
                  </a:cubicBezTo>
                  <a:cubicBezTo>
                    <a:pt x="1606" y="1095"/>
                    <a:pt x="1607" y="1096"/>
                    <a:pt x="1603" y="1098"/>
                  </a:cubicBezTo>
                  <a:cubicBezTo>
                    <a:pt x="1600" y="1099"/>
                    <a:pt x="1600" y="1100"/>
                    <a:pt x="1606" y="1098"/>
                  </a:cubicBezTo>
                  <a:cubicBezTo>
                    <a:pt x="1608" y="1098"/>
                    <a:pt x="1609" y="1097"/>
                    <a:pt x="1609" y="1096"/>
                  </a:cubicBezTo>
                  <a:cubicBezTo>
                    <a:pt x="1609" y="1093"/>
                    <a:pt x="1611" y="1093"/>
                    <a:pt x="1616" y="1096"/>
                  </a:cubicBezTo>
                  <a:cubicBezTo>
                    <a:pt x="1620" y="1097"/>
                    <a:pt x="1622" y="1097"/>
                    <a:pt x="1627" y="1095"/>
                  </a:cubicBezTo>
                  <a:cubicBezTo>
                    <a:pt x="1628" y="1095"/>
                    <a:pt x="1632" y="1098"/>
                    <a:pt x="1632" y="1099"/>
                  </a:cubicBezTo>
                  <a:cubicBezTo>
                    <a:pt x="1632" y="1100"/>
                    <a:pt x="1632" y="1099"/>
                    <a:pt x="1630" y="1098"/>
                  </a:cubicBezTo>
                  <a:cubicBezTo>
                    <a:pt x="1629" y="1098"/>
                    <a:pt x="1628" y="1097"/>
                    <a:pt x="1628" y="1097"/>
                  </a:cubicBezTo>
                  <a:cubicBezTo>
                    <a:pt x="1628" y="1097"/>
                    <a:pt x="1627" y="1098"/>
                    <a:pt x="1627" y="1099"/>
                  </a:cubicBezTo>
                  <a:cubicBezTo>
                    <a:pt x="1626" y="1101"/>
                    <a:pt x="1627" y="1102"/>
                    <a:pt x="1629" y="1102"/>
                  </a:cubicBezTo>
                  <a:cubicBezTo>
                    <a:pt x="1630" y="1102"/>
                    <a:pt x="1631" y="1103"/>
                    <a:pt x="1632" y="1104"/>
                  </a:cubicBezTo>
                  <a:cubicBezTo>
                    <a:pt x="1634" y="1106"/>
                    <a:pt x="1637" y="1105"/>
                    <a:pt x="1635" y="1102"/>
                  </a:cubicBezTo>
                  <a:cubicBezTo>
                    <a:pt x="1635" y="1101"/>
                    <a:pt x="1637" y="1100"/>
                    <a:pt x="1638" y="1101"/>
                  </a:cubicBezTo>
                  <a:cubicBezTo>
                    <a:pt x="1638" y="1101"/>
                    <a:pt x="1640" y="1103"/>
                    <a:pt x="1641" y="1104"/>
                  </a:cubicBezTo>
                  <a:cubicBezTo>
                    <a:pt x="1644" y="1106"/>
                    <a:pt x="1644" y="1106"/>
                    <a:pt x="1644" y="1106"/>
                  </a:cubicBezTo>
                  <a:cubicBezTo>
                    <a:pt x="1648" y="1104"/>
                    <a:pt x="1648" y="1104"/>
                    <a:pt x="1648" y="1104"/>
                  </a:cubicBezTo>
                  <a:cubicBezTo>
                    <a:pt x="1655" y="1103"/>
                    <a:pt x="1656" y="1103"/>
                    <a:pt x="1656" y="1104"/>
                  </a:cubicBezTo>
                  <a:cubicBezTo>
                    <a:pt x="1656" y="1104"/>
                    <a:pt x="1656" y="1104"/>
                    <a:pt x="1658" y="1104"/>
                  </a:cubicBezTo>
                  <a:cubicBezTo>
                    <a:pt x="1659" y="1104"/>
                    <a:pt x="1662" y="1104"/>
                    <a:pt x="1665" y="1103"/>
                  </a:cubicBezTo>
                  <a:cubicBezTo>
                    <a:pt x="1678" y="1101"/>
                    <a:pt x="1686" y="1091"/>
                    <a:pt x="1689" y="1070"/>
                  </a:cubicBezTo>
                  <a:cubicBezTo>
                    <a:pt x="1691" y="1060"/>
                    <a:pt x="1695" y="1044"/>
                    <a:pt x="1699" y="1032"/>
                  </a:cubicBezTo>
                  <a:cubicBezTo>
                    <a:pt x="1699" y="1031"/>
                    <a:pt x="1700" y="1028"/>
                    <a:pt x="1700" y="1026"/>
                  </a:cubicBezTo>
                  <a:cubicBezTo>
                    <a:pt x="1700" y="1024"/>
                    <a:pt x="1701" y="1023"/>
                    <a:pt x="1702" y="1021"/>
                  </a:cubicBezTo>
                  <a:cubicBezTo>
                    <a:pt x="1704" y="1019"/>
                    <a:pt x="1705" y="1017"/>
                    <a:pt x="1705" y="1016"/>
                  </a:cubicBezTo>
                  <a:cubicBezTo>
                    <a:pt x="1706" y="1016"/>
                    <a:pt x="1706" y="1014"/>
                    <a:pt x="1705" y="1012"/>
                  </a:cubicBezTo>
                  <a:cubicBezTo>
                    <a:pt x="1704" y="1010"/>
                    <a:pt x="1703" y="1005"/>
                    <a:pt x="1703" y="1002"/>
                  </a:cubicBezTo>
                  <a:cubicBezTo>
                    <a:pt x="1702" y="997"/>
                    <a:pt x="1702" y="996"/>
                    <a:pt x="1701" y="994"/>
                  </a:cubicBezTo>
                  <a:cubicBezTo>
                    <a:pt x="1699" y="991"/>
                    <a:pt x="1698" y="988"/>
                    <a:pt x="1700" y="983"/>
                  </a:cubicBezTo>
                  <a:cubicBezTo>
                    <a:pt x="1701" y="981"/>
                    <a:pt x="1701" y="980"/>
                    <a:pt x="1699" y="978"/>
                  </a:cubicBezTo>
                  <a:cubicBezTo>
                    <a:pt x="1697" y="974"/>
                    <a:pt x="1697" y="974"/>
                    <a:pt x="1701" y="969"/>
                  </a:cubicBezTo>
                  <a:cubicBezTo>
                    <a:pt x="1705" y="964"/>
                    <a:pt x="1705" y="964"/>
                    <a:pt x="1702" y="961"/>
                  </a:cubicBezTo>
                  <a:cubicBezTo>
                    <a:pt x="1700" y="959"/>
                    <a:pt x="1700" y="959"/>
                    <a:pt x="1700" y="959"/>
                  </a:cubicBezTo>
                  <a:cubicBezTo>
                    <a:pt x="1698" y="962"/>
                    <a:pt x="1698" y="962"/>
                    <a:pt x="1698" y="962"/>
                  </a:cubicBezTo>
                  <a:cubicBezTo>
                    <a:pt x="1696" y="963"/>
                    <a:pt x="1694" y="964"/>
                    <a:pt x="1694" y="964"/>
                  </a:cubicBezTo>
                  <a:cubicBezTo>
                    <a:pt x="1694" y="964"/>
                    <a:pt x="1694" y="964"/>
                    <a:pt x="1693" y="965"/>
                  </a:cubicBezTo>
                  <a:cubicBezTo>
                    <a:pt x="1691" y="969"/>
                    <a:pt x="1686" y="969"/>
                    <a:pt x="1679" y="965"/>
                  </a:cubicBezTo>
                  <a:cubicBezTo>
                    <a:pt x="1674" y="962"/>
                    <a:pt x="1670" y="964"/>
                    <a:pt x="1664" y="972"/>
                  </a:cubicBezTo>
                  <a:cubicBezTo>
                    <a:pt x="1661" y="976"/>
                    <a:pt x="1655" y="980"/>
                    <a:pt x="1652" y="980"/>
                  </a:cubicBezTo>
                  <a:cubicBezTo>
                    <a:pt x="1650" y="980"/>
                    <a:pt x="1640" y="983"/>
                    <a:pt x="1638" y="983"/>
                  </a:cubicBezTo>
                  <a:cubicBezTo>
                    <a:pt x="1636" y="986"/>
                    <a:pt x="1629" y="982"/>
                    <a:pt x="1624" y="977"/>
                  </a:cubicBezTo>
                  <a:cubicBezTo>
                    <a:pt x="1622" y="974"/>
                    <a:pt x="1621" y="973"/>
                    <a:pt x="1617" y="972"/>
                  </a:cubicBezTo>
                  <a:cubicBezTo>
                    <a:pt x="1614" y="971"/>
                    <a:pt x="1611" y="970"/>
                    <a:pt x="1609" y="968"/>
                  </a:cubicBezTo>
                  <a:cubicBezTo>
                    <a:pt x="1607" y="967"/>
                    <a:pt x="1604" y="967"/>
                    <a:pt x="1599" y="966"/>
                  </a:cubicBezTo>
                  <a:cubicBezTo>
                    <a:pt x="1591" y="966"/>
                    <a:pt x="1592" y="965"/>
                    <a:pt x="1590" y="974"/>
                  </a:cubicBezTo>
                  <a:cubicBezTo>
                    <a:pt x="1590" y="980"/>
                    <a:pt x="1589" y="982"/>
                    <a:pt x="1587" y="980"/>
                  </a:cubicBezTo>
                  <a:cubicBezTo>
                    <a:pt x="1584" y="980"/>
                    <a:pt x="1584" y="980"/>
                    <a:pt x="1581" y="981"/>
                  </a:cubicBezTo>
                  <a:cubicBezTo>
                    <a:pt x="1577" y="983"/>
                    <a:pt x="1571" y="983"/>
                    <a:pt x="1567" y="981"/>
                  </a:cubicBezTo>
                  <a:cubicBezTo>
                    <a:pt x="1563" y="979"/>
                    <a:pt x="1563" y="979"/>
                    <a:pt x="1560" y="974"/>
                  </a:cubicBezTo>
                  <a:cubicBezTo>
                    <a:pt x="1560" y="971"/>
                    <a:pt x="1559" y="971"/>
                    <a:pt x="1557" y="972"/>
                  </a:cubicBezTo>
                  <a:cubicBezTo>
                    <a:pt x="1555" y="972"/>
                    <a:pt x="1554" y="972"/>
                    <a:pt x="1551" y="970"/>
                  </a:cubicBezTo>
                  <a:cubicBezTo>
                    <a:pt x="1547" y="968"/>
                    <a:pt x="1545" y="968"/>
                    <a:pt x="1543" y="971"/>
                  </a:cubicBezTo>
                  <a:cubicBezTo>
                    <a:pt x="1541" y="972"/>
                    <a:pt x="1540" y="973"/>
                    <a:pt x="1540" y="973"/>
                  </a:cubicBezTo>
                  <a:cubicBezTo>
                    <a:pt x="1539" y="973"/>
                    <a:pt x="1539" y="972"/>
                    <a:pt x="1539" y="971"/>
                  </a:cubicBezTo>
                  <a:cubicBezTo>
                    <a:pt x="1541" y="970"/>
                    <a:pt x="1536" y="970"/>
                    <a:pt x="1533" y="971"/>
                  </a:cubicBezTo>
                  <a:cubicBezTo>
                    <a:pt x="1531" y="972"/>
                    <a:pt x="1528" y="972"/>
                    <a:pt x="1528" y="971"/>
                  </a:cubicBezTo>
                  <a:cubicBezTo>
                    <a:pt x="1528" y="970"/>
                    <a:pt x="1532" y="969"/>
                    <a:pt x="1535" y="969"/>
                  </a:cubicBezTo>
                  <a:cubicBezTo>
                    <a:pt x="1536" y="969"/>
                    <a:pt x="1538" y="968"/>
                    <a:pt x="1540" y="967"/>
                  </a:cubicBezTo>
                  <a:cubicBezTo>
                    <a:pt x="1543" y="964"/>
                    <a:pt x="1543" y="964"/>
                    <a:pt x="1543" y="964"/>
                  </a:cubicBezTo>
                  <a:cubicBezTo>
                    <a:pt x="1534" y="964"/>
                    <a:pt x="1534" y="964"/>
                    <a:pt x="1534" y="964"/>
                  </a:cubicBezTo>
                  <a:cubicBezTo>
                    <a:pt x="1529" y="964"/>
                    <a:pt x="1525" y="964"/>
                    <a:pt x="1525" y="965"/>
                  </a:cubicBezTo>
                  <a:cubicBezTo>
                    <a:pt x="1524" y="965"/>
                    <a:pt x="1522" y="964"/>
                    <a:pt x="1522" y="963"/>
                  </a:cubicBezTo>
                  <a:cubicBezTo>
                    <a:pt x="1522" y="962"/>
                    <a:pt x="1524" y="962"/>
                    <a:pt x="1526" y="961"/>
                  </a:cubicBezTo>
                  <a:cubicBezTo>
                    <a:pt x="1530" y="961"/>
                    <a:pt x="1529" y="959"/>
                    <a:pt x="1525" y="956"/>
                  </a:cubicBezTo>
                  <a:cubicBezTo>
                    <a:pt x="1523" y="956"/>
                    <a:pt x="1522" y="955"/>
                    <a:pt x="1522" y="954"/>
                  </a:cubicBezTo>
                  <a:cubicBezTo>
                    <a:pt x="1522" y="954"/>
                    <a:pt x="1521" y="952"/>
                    <a:pt x="1520" y="951"/>
                  </a:cubicBezTo>
                  <a:cubicBezTo>
                    <a:pt x="1519" y="948"/>
                    <a:pt x="1519" y="947"/>
                    <a:pt x="1521" y="947"/>
                  </a:cubicBezTo>
                  <a:cubicBezTo>
                    <a:pt x="1522" y="947"/>
                    <a:pt x="1522" y="946"/>
                    <a:pt x="1522" y="944"/>
                  </a:cubicBezTo>
                  <a:cubicBezTo>
                    <a:pt x="1522" y="942"/>
                    <a:pt x="1518" y="939"/>
                    <a:pt x="1516" y="940"/>
                  </a:cubicBezTo>
                  <a:cubicBezTo>
                    <a:pt x="1513" y="938"/>
                    <a:pt x="1513" y="938"/>
                    <a:pt x="1513" y="938"/>
                  </a:cubicBezTo>
                  <a:cubicBezTo>
                    <a:pt x="1512" y="937"/>
                    <a:pt x="1510" y="936"/>
                    <a:pt x="1509" y="937"/>
                  </a:cubicBezTo>
                  <a:cubicBezTo>
                    <a:pt x="1508" y="937"/>
                    <a:pt x="1503" y="935"/>
                    <a:pt x="1503" y="934"/>
                  </a:cubicBezTo>
                  <a:cubicBezTo>
                    <a:pt x="1503" y="933"/>
                    <a:pt x="1504" y="932"/>
                    <a:pt x="1504" y="932"/>
                  </a:cubicBezTo>
                  <a:cubicBezTo>
                    <a:pt x="1505" y="932"/>
                    <a:pt x="1505" y="931"/>
                    <a:pt x="1504" y="929"/>
                  </a:cubicBezTo>
                  <a:cubicBezTo>
                    <a:pt x="1504" y="927"/>
                    <a:pt x="1504" y="926"/>
                    <a:pt x="1505" y="926"/>
                  </a:cubicBezTo>
                  <a:cubicBezTo>
                    <a:pt x="1506" y="925"/>
                    <a:pt x="1509" y="929"/>
                    <a:pt x="1509" y="929"/>
                  </a:cubicBezTo>
                  <a:cubicBezTo>
                    <a:pt x="1509" y="930"/>
                    <a:pt x="1509" y="931"/>
                    <a:pt x="1509" y="932"/>
                  </a:cubicBezTo>
                  <a:cubicBezTo>
                    <a:pt x="1510" y="932"/>
                    <a:pt x="1510" y="932"/>
                    <a:pt x="1510" y="932"/>
                  </a:cubicBezTo>
                  <a:cubicBezTo>
                    <a:pt x="1510" y="931"/>
                    <a:pt x="1511" y="931"/>
                    <a:pt x="1512" y="931"/>
                  </a:cubicBezTo>
                  <a:cubicBezTo>
                    <a:pt x="1513" y="932"/>
                    <a:pt x="1515" y="932"/>
                    <a:pt x="1517" y="931"/>
                  </a:cubicBezTo>
                  <a:cubicBezTo>
                    <a:pt x="1517" y="931"/>
                    <a:pt x="1518" y="930"/>
                    <a:pt x="1517" y="930"/>
                  </a:cubicBezTo>
                  <a:cubicBezTo>
                    <a:pt x="1516" y="930"/>
                    <a:pt x="1513" y="927"/>
                    <a:pt x="1512" y="925"/>
                  </a:cubicBezTo>
                  <a:cubicBezTo>
                    <a:pt x="1512" y="924"/>
                    <a:pt x="1512" y="924"/>
                    <a:pt x="1514" y="922"/>
                  </a:cubicBezTo>
                  <a:cubicBezTo>
                    <a:pt x="1517" y="920"/>
                    <a:pt x="1517" y="919"/>
                    <a:pt x="1514" y="919"/>
                  </a:cubicBezTo>
                  <a:cubicBezTo>
                    <a:pt x="1513" y="919"/>
                    <a:pt x="1513" y="918"/>
                    <a:pt x="1513" y="916"/>
                  </a:cubicBezTo>
                  <a:cubicBezTo>
                    <a:pt x="1513" y="915"/>
                    <a:pt x="1512" y="913"/>
                    <a:pt x="1512" y="912"/>
                  </a:cubicBezTo>
                  <a:cubicBezTo>
                    <a:pt x="1509" y="909"/>
                    <a:pt x="1509" y="909"/>
                    <a:pt x="1512" y="907"/>
                  </a:cubicBezTo>
                  <a:cubicBezTo>
                    <a:pt x="1515" y="903"/>
                    <a:pt x="1514" y="903"/>
                    <a:pt x="1506" y="905"/>
                  </a:cubicBezTo>
                  <a:cubicBezTo>
                    <a:pt x="1498" y="906"/>
                    <a:pt x="1497" y="906"/>
                    <a:pt x="1498" y="903"/>
                  </a:cubicBezTo>
                  <a:cubicBezTo>
                    <a:pt x="1498" y="903"/>
                    <a:pt x="1498" y="901"/>
                    <a:pt x="1499" y="900"/>
                  </a:cubicBezTo>
                  <a:cubicBezTo>
                    <a:pt x="1499" y="895"/>
                    <a:pt x="1499" y="895"/>
                    <a:pt x="1499" y="895"/>
                  </a:cubicBezTo>
                  <a:cubicBezTo>
                    <a:pt x="1499" y="894"/>
                    <a:pt x="1500" y="893"/>
                    <a:pt x="1500" y="893"/>
                  </a:cubicBezTo>
                  <a:cubicBezTo>
                    <a:pt x="1501" y="893"/>
                    <a:pt x="1503" y="891"/>
                    <a:pt x="1505" y="889"/>
                  </a:cubicBezTo>
                  <a:cubicBezTo>
                    <a:pt x="1509" y="884"/>
                    <a:pt x="1509" y="884"/>
                    <a:pt x="1513" y="884"/>
                  </a:cubicBezTo>
                  <a:cubicBezTo>
                    <a:pt x="1514" y="884"/>
                    <a:pt x="1516" y="884"/>
                    <a:pt x="1517" y="883"/>
                  </a:cubicBezTo>
                  <a:cubicBezTo>
                    <a:pt x="1517" y="881"/>
                    <a:pt x="1520" y="882"/>
                    <a:pt x="1522" y="884"/>
                  </a:cubicBezTo>
                  <a:cubicBezTo>
                    <a:pt x="1524" y="886"/>
                    <a:pt x="1530" y="886"/>
                    <a:pt x="1530" y="884"/>
                  </a:cubicBezTo>
                  <a:cubicBezTo>
                    <a:pt x="1530" y="883"/>
                    <a:pt x="1530" y="882"/>
                    <a:pt x="1530" y="882"/>
                  </a:cubicBezTo>
                  <a:cubicBezTo>
                    <a:pt x="1528" y="881"/>
                    <a:pt x="1529" y="881"/>
                    <a:pt x="1532" y="881"/>
                  </a:cubicBezTo>
                  <a:cubicBezTo>
                    <a:pt x="1534" y="881"/>
                    <a:pt x="1534" y="881"/>
                    <a:pt x="1534" y="882"/>
                  </a:cubicBezTo>
                  <a:cubicBezTo>
                    <a:pt x="1533" y="884"/>
                    <a:pt x="1534" y="884"/>
                    <a:pt x="1544" y="883"/>
                  </a:cubicBezTo>
                  <a:cubicBezTo>
                    <a:pt x="1555" y="883"/>
                    <a:pt x="1556" y="883"/>
                    <a:pt x="1552" y="881"/>
                  </a:cubicBezTo>
                  <a:cubicBezTo>
                    <a:pt x="1548" y="879"/>
                    <a:pt x="1551" y="877"/>
                    <a:pt x="1561" y="876"/>
                  </a:cubicBezTo>
                  <a:cubicBezTo>
                    <a:pt x="1567" y="875"/>
                    <a:pt x="1568" y="873"/>
                    <a:pt x="1563" y="873"/>
                  </a:cubicBezTo>
                  <a:cubicBezTo>
                    <a:pt x="1559" y="873"/>
                    <a:pt x="1554" y="870"/>
                    <a:pt x="1554" y="868"/>
                  </a:cubicBezTo>
                  <a:cubicBezTo>
                    <a:pt x="1554" y="863"/>
                    <a:pt x="1555" y="862"/>
                    <a:pt x="1563" y="864"/>
                  </a:cubicBezTo>
                  <a:cubicBezTo>
                    <a:pt x="1568" y="865"/>
                    <a:pt x="1572" y="865"/>
                    <a:pt x="1574" y="864"/>
                  </a:cubicBezTo>
                  <a:cubicBezTo>
                    <a:pt x="1576" y="863"/>
                    <a:pt x="1579" y="863"/>
                    <a:pt x="1583" y="865"/>
                  </a:cubicBezTo>
                  <a:cubicBezTo>
                    <a:pt x="1592" y="866"/>
                    <a:pt x="1596" y="865"/>
                    <a:pt x="1598" y="861"/>
                  </a:cubicBezTo>
                  <a:cubicBezTo>
                    <a:pt x="1599" y="860"/>
                    <a:pt x="1602" y="858"/>
                    <a:pt x="1605" y="856"/>
                  </a:cubicBezTo>
                  <a:cubicBezTo>
                    <a:pt x="1608" y="854"/>
                    <a:pt x="1611" y="852"/>
                    <a:pt x="1613" y="851"/>
                  </a:cubicBezTo>
                  <a:cubicBezTo>
                    <a:pt x="1614" y="849"/>
                    <a:pt x="1617" y="848"/>
                    <a:pt x="1620" y="847"/>
                  </a:cubicBezTo>
                  <a:cubicBezTo>
                    <a:pt x="1622" y="846"/>
                    <a:pt x="1626" y="844"/>
                    <a:pt x="1629" y="844"/>
                  </a:cubicBezTo>
                  <a:cubicBezTo>
                    <a:pt x="1633" y="841"/>
                    <a:pt x="1633" y="841"/>
                    <a:pt x="1633" y="841"/>
                  </a:cubicBezTo>
                  <a:cubicBezTo>
                    <a:pt x="1646" y="842"/>
                    <a:pt x="1646" y="842"/>
                    <a:pt x="1646" y="842"/>
                  </a:cubicBezTo>
                  <a:cubicBezTo>
                    <a:pt x="1657" y="842"/>
                    <a:pt x="1658" y="842"/>
                    <a:pt x="1661" y="841"/>
                  </a:cubicBezTo>
                  <a:cubicBezTo>
                    <a:pt x="1664" y="838"/>
                    <a:pt x="1667" y="838"/>
                    <a:pt x="1667" y="841"/>
                  </a:cubicBezTo>
                  <a:cubicBezTo>
                    <a:pt x="1665" y="845"/>
                    <a:pt x="1674" y="849"/>
                    <a:pt x="1679" y="847"/>
                  </a:cubicBezTo>
                  <a:cubicBezTo>
                    <a:pt x="1683" y="846"/>
                    <a:pt x="1684" y="846"/>
                    <a:pt x="1686" y="850"/>
                  </a:cubicBezTo>
                  <a:cubicBezTo>
                    <a:pt x="1687" y="852"/>
                    <a:pt x="1689" y="854"/>
                    <a:pt x="1691" y="854"/>
                  </a:cubicBezTo>
                  <a:cubicBezTo>
                    <a:pt x="1693" y="856"/>
                    <a:pt x="1693" y="856"/>
                    <a:pt x="1693" y="856"/>
                  </a:cubicBezTo>
                  <a:cubicBezTo>
                    <a:pt x="1696" y="854"/>
                    <a:pt x="1696" y="854"/>
                    <a:pt x="1696" y="854"/>
                  </a:cubicBezTo>
                  <a:cubicBezTo>
                    <a:pt x="1698" y="853"/>
                    <a:pt x="1702" y="853"/>
                    <a:pt x="1705" y="856"/>
                  </a:cubicBezTo>
                  <a:cubicBezTo>
                    <a:pt x="1705" y="857"/>
                    <a:pt x="1712" y="858"/>
                    <a:pt x="1715" y="858"/>
                  </a:cubicBezTo>
                  <a:cubicBezTo>
                    <a:pt x="1718" y="858"/>
                    <a:pt x="1720" y="859"/>
                    <a:pt x="1721" y="860"/>
                  </a:cubicBezTo>
                  <a:cubicBezTo>
                    <a:pt x="1723" y="861"/>
                    <a:pt x="1734" y="861"/>
                    <a:pt x="1737" y="859"/>
                  </a:cubicBezTo>
                  <a:cubicBezTo>
                    <a:pt x="1742" y="856"/>
                    <a:pt x="1749" y="855"/>
                    <a:pt x="1753" y="857"/>
                  </a:cubicBezTo>
                  <a:cubicBezTo>
                    <a:pt x="1759" y="858"/>
                    <a:pt x="1765" y="858"/>
                    <a:pt x="1769" y="854"/>
                  </a:cubicBezTo>
                  <a:cubicBezTo>
                    <a:pt x="1772" y="854"/>
                    <a:pt x="1774" y="852"/>
                    <a:pt x="1775" y="851"/>
                  </a:cubicBezTo>
                  <a:cubicBezTo>
                    <a:pt x="1786" y="844"/>
                    <a:pt x="1790" y="836"/>
                    <a:pt x="1787" y="830"/>
                  </a:cubicBezTo>
                  <a:cubicBezTo>
                    <a:pt x="1786" y="829"/>
                    <a:pt x="1784" y="825"/>
                    <a:pt x="1782" y="822"/>
                  </a:cubicBezTo>
                  <a:cubicBezTo>
                    <a:pt x="1779" y="815"/>
                    <a:pt x="1777" y="814"/>
                    <a:pt x="1774" y="814"/>
                  </a:cubicBezTo>
                  <a:cubicBezTo>
                    <a:pt x="1774" y="814"/>
                    <a:pt x="1772" y="813"/>
                    <a:pt x="1771" y="812"/>
                  </a:cubicBezTo>
                  <a:cubicBezTo>
                    <a:pt x="1767" y="809"/>
                    <a:pt x="1766" y="808"/>
                    <a:pt x="1762" y="808"/>
                  </a:cubicBezTo>
                  <a:cubicBezTo>
                    <a:pt x="1761" y="807"/>
                    <a:pt x="1757" y="806"/>
                    <a:pt x="1753" y="804"/>
                  </a:cubicBezTo>
                  <a:cubicBezTo>
                    <a:pt x="1750" y="802"/>
                    <a:pt x="1747" y="801"/>
                    <a:pt x="1746" y="800"/>
                  </a:cubicBezTo>
                  <a:cubicBezTo>
                    <a:pt x="1745" y="799"/>
                    <a:pt x="1742" y="797"/>
                    <a:pt x="1740" y="795"/>
                  </a:cubicBezTo>
                  <a:cubicBezTo>
                    <a:pt x="1734" y="790"/>
                    <a:pt x="1722" y="783"/>
                    <a:pt x="1721" y="783"/>
                  </a:cubicBezTo>
                  <a:cubicBezTo>
                    <a:pt x="1718" y="783"/>
                    <a:pt x="1712" y="781"/>
                    <a:pt x="1709" y="779"/>
                  </a:cubicBezTo>
                  <a:cubicBezTo>
                    <a:pt x="1706" y="777"/>
                    <a:pt x="1705" y="776"/>
                    <a:pt x="1703" y="777"/>
                  </a:cubicBezTo>
                  <a:cubicBezTo>
                    <a:pt x="1700" y="777"/>
                    <a:pt x="1697" y="776"/>
                    <a:pt x="1695" y="772"/>
                  </a:cubicBezTo>
                  <a:cubicBezTo>
                    <a:pt x="1694" y="771"/>
                    <a:pt x="1691" y="770"/>
                    <a:pt x="1689" y="769"/>
                  </a:cubicBezTo>
                  <a:cubicBezTo>
                    <a:pt x="1681" y="766"/>
                    <a:pt x="1681" y="766"/>
                    <a:pt x="1684" y="765"/>
                  </a:cubicBezTo>
                  <a:cubicBezTo>
                    <a:pt x="1687" y="763"/>
                    <a:pt x="1687" y="763"/>
                    <a:pt x="1687" y="763"/>
                  </a:cubicBezTo>
                  <a:cubicBezTo>
                    <a:pt x="1685" y="763"/>
                    <a:pt x="1685" y="763"/>
                    <a:pt x="1685" y="763"/>
                  </a:cubicBezTo>
                  <a:cubicBezTo>
                    <a:pt x="1683" y="762"/>
                    <a:pt x="1683" y="761"/>
                    <a:pt x="1683" y="761"/>
                  </a:cubicBezTo>
                  <a:cubicBezTo>
                    <a:pt x="1683" y="760"/>
                    <a:pt x="1685" y="760"/>
                    <a:pt x="1688" y="761"/>
                  </a:cubicBezTo>
                  <a:cubicBezTo>
                    <a:pt x="1691" y="763"/>
                    <a:pt x="1699" y="761"/>
                    <a:pt x="1699" y="759"/>
                  </a:cubicBezTo>
                  <a:cubicBezTo>
                    <a:pt x="1699" y="758"/>
                    <a:pt x="1699" y="758"/>
                    <a:pt x="1698" y="758"/>
                  </a:cubicBezTo>
                  <a:cubicBezTo>
                    <a:pt x="1697" y="758"/>
                    <a:pt x="1697" y="755"/>
                    <a:pt x="1699" y="753"/>
                  </a:cubicBezTo>
                  <a:cubicBezTo>
                    <a:pt x="1699" y="752"/>
                    <a:pt x="1700" y="750"/>
                    <a:pt x="1700" y="748"/>
                  </a:cubicBezTo>
                  <a:cubicBezTo>
                    <a:pt x="1701" y="745"/>
                    <a:pt x="1702" y="744"/>
                    <a:pt x="1703" y="745"/>
                  </a:cubicBezTo>
                  <a:cubicBezTo>
                    <a:pt x="1703" y="747"/>
                    <a:pt x="1705" y="746"/>
                    <a:pt x="1705" y="745"/>
                  </a:cubicBezTo>
                  <a:cubicBezTo>
                    <a:pt x="1705" y="744"/>
                    <a:pt x="1705" y="743"/>
                    <a:pt x="1707" y="743"/>
                  </a:cubicBezTo>
                  <a:cubicBezTo>
                    <a:pt x="1710" y="743"/>
                    <a:pt x="1710" y="743"/>
                    <a:pt x="1710" y="743"/>
                  </a:cubicBezTo>
                  <a:cubicBezTo>
                    <a:pt x="1706" y="740"/>
                    <a:pt x="1706" y="740"/>
                    <a:pt x="1706" y="740"/>
                  </a:cubicBezTo>
                  <a:cubicBezTo>
                    <a:pt x="1704" y="739"/>
                    <a:pt x="1702" y="737"/>
                    <a:pt x="1701" y="737"/>
                  </a:cubicBezTo>
                  <a:cubicBezTo>
                    <a:pt x="1699" y="737"/>
                    <a:pt x="1698" y="736"/>
                    <a:pt x="1697" y="735"/>
                  </a:cubicBezTo>
                  <a:cubicBezTo>
                    <a:pt x="1695" y="732"/>
                    <a:pt x="1695" y="731"/>
                    <a:pt x="1697" y="731"/>
                  </a:cubicBezTo>
                  <a:cubicBezTo>
                    <a:pt x="1698" y="732"/>
                    <a:pt x="1699" y="731"/>
                    <a:pt x="1700" y="731"/>
                  </a:cubicBezTo>
                  <a:cubicBezTo>
                    <a:pt x="1701" y="731"/>
                    <a:pt x="1703" y="730"/>
                    <a:pt x="1705" y="730"/>
                  </a:cubicBezTo>
                  <a:cubicBezTo>
                    <a:pt x="1707" y="730"/>
                    <a:pt x="1707" y="730"/>
                    <a:pt x="1707" y="728"/>
                  </a:cubicBezTo>
                  <a:cubicBezTo>
                    <a:pt x="1706" y="727"/>
                    <a:pt x="1715" y="721"/>
                    <a:pt x="1718" y="721"/>
                  </a:cubicBezTo>
                  <a:cubicBezTo>
                    <a:pt x="1719" y="721"/>
                    <a:pt x="1718" y="718"/>
                    <a:pt x="1717" y="718"/>
                  </a:cubicBezTo>
                  <a:cubicBezTo>
                    <a:pt x="1715" y="715"/>
                    <a:pt x="1714" y="716"/>
                    <a:pt x="1713" y="718"/>
                  </a:cubicBezTo>
                  <a:cubicBezTo>
                    <a:pt x="1713" y="718"/>
                    <a:pt x="1711" y="719"/>
                    <a:pt x="1709" y="720"/>
                  </a:cubicBezTo>
                  <a:cubicBezTo>
                    <a:pt x="1706" y="720"/>
                    <a:pt x="1706" y="720"/>
                    <a:pt x="1707" y="719"/>
                  </a:cubicBezTo>
                  <a:cubicBezTo>
                    <a:pt x="1708" y="717"/>
                    <a:pt x="1707" y="718"/>
                    <a:pt x="1704" y="720"/>
                  </a:cubicBezTo>
                  <a:cubicBezTo>
                    <a:pt x="1702" y="721"/>
                    <a:pt x="1700" y="721"/>
                    <a:pt x="1696" y="722"/>
                  </a:cubicBezTo>
                  <a:cubicBezTo>
                    <a:pt x="1691" y="722"/>
                    <a:pt x="1690" y="723"/>
                    <a:pt x="1689" y="724"/>
                  </a:cubicBezTo>
                  <a:cubicBezTo>
                    <a:pt x="1688" y="726"/>
                    <a:pt x="1686" y="726"/>
                    <a:pt x="1684" y="726"/>
                  </a:cubicBezTo>
                  <a:cubicBezTo>
                    <a:pt x="1683" y="727"/>
                    <a:pt x="1681" y="728"/>
                    <a:pt x="1681" y="729"/>
                  </a:cubicBezTo>
                  <a:cubicBezTo>
                    <a:pt x="1679" y="731"/>
                    <a:pt x="1678" y="731"/>
                    <a:pt x="1676" y="731"/>
                  </a:cubicBezTo>
                  <a:cubicBezTo>
                    <a:pt x="1675" y="731"/>
                    <a:pt x="1673" y="731"/>
                    <a:pt x="1672" y="732"/>
                  </a:cubicBezTo>
                  <a:cubicBezTo>
                    <a:pt x="1671" y="733"/>
                    <a:pt x="1668" y="734"/>
                    <a:pt x="1667" y="734"/>
                  </a:cubicBezTo>
                  <a:cubicBezTo>
                    <a:pt x="1663" y="734"/>
                    <a:pt x="1657" y="739"/>
                    <a:pt x="1655" y="742"/>
                  </a:cubicBezTo>
                  <a:cubicBezTo>
                    <a:pt x="1654" y="745"/>
                    <a:pt x="1651" y="747"/>
                    <a:pt x="1651" y="747"/>
                  </a:cubicBezTo>
                  <a:cubicBezTo>
                    <a:pt x="1650" y="747"/>
                    <a:pt x="1651" y="746"/>
                    <a:pt x="1652" y="745"/>
                  </a:cubicBezTo>
                  <a:cubicBezTo>
                    <a:pt x="1654" y="743"/>
                    <a:pt x="1654" y="742"/>
                    <a:pt x="1654" y="742"/>
                  </a:cubicBezTo>
                  <a:cubicBezTo>
                    <a:pt x="1654" y="739"/>
                    <a:pt x="1653" y="740"/>
                    <a:pt x="1651" y="742"/>
                  </a:cubicBezTo>
                  <a:cubicBezTo>
                    <a:pt x="1651" y="743"/>
                    <a:pt x="1650" y="744"/>
                    <a:pt x="1648" y="745"/>
                  </a:cubicBezTo>
                  <a:cubicBezTo>
                    <a:pt x="1646" y="746"/>
                    <a:pt x="1648" y="753"/>
                    <a:pt x="1656" y="761"/>
                  </a:cubicBezTo>
                  <a:cubicBezTo>
                    <a:pt x="1660" y="764"/>
                    <a:pt x="1662" y="765"/>
                    <a:pt x="1664" y="763"/>
                  </a:cubicBezTo>
                  <a:cubicBezTo>
                    <a:pt x="1665" y="763"/>
                    <a:pt x="1667" y="762"/>
                    <a:pt x="1667" y="762"/>
                  </a:cubicBezTo>
                  <a:cubicBezTo>
                    <a:pt x="1669" y="762"/>
                    <a:pt x="1670" y="761"/>
                    <a:pt x="1672" y="761"/>
                  </a:cubicBezTo>
                  <a:cubicBezTo>
                    <a:pt x="1673" y="760"/>
                    <a:pt x="1678" y="760"/>
                    <a:pt x="1679" y="761"/>
                  </a:cubicBezTo>
                  <a:cubicBezTo>
                    <a:pt x="1680" y="762"/>
                    <a:pt x="1678" y="769"/>
                    <a:pt x="1677" y="769"/>
                  </a:cubicBezTo>
                  <a:cubicBezTo>
                    <a:pt x="1675" y="771"/>
                    <a:pt x="1669" y="771"/>
                    <a:pt x="1667" y="769"/>
                  </a:cubicBezTo>
                  <a:cubicBezTo>
                    <a:pt x="1664" y="768"/>
                    <a:pt x="1663" y="769"/>
                    <a:pt x="1659" y="773"/>
                  </a:cubicBezTo>
                  <a:cubicBezTo>
                    <a:pt x="1656" y="776"/>
                    <a:pt x="1654" y="777"/>
                    <a:pt x="1654" y="777"/>
                  </a:cubicBezTo>
                  <a:cubicBezTo>
                    <a:pt x="1651" y="776"/>
                    <a:pt x="1645" y="779"/>
                    <a:pt x="1644" y="780"/>
                  </a:cubicBezTo>
                  <a:cubicBezTo>
                    <a:pt x="1643" y="783"/>
                    <a:pt x="1638" y="787"/>
                    <a:pt x="1635" y="787"/>
                  </a:cubicBezTo>
                  <a:cubicBezTo>
                    <a:pt x="1632" y="787"/>
                    <a:pt x="1627" y="784"/>
                    <a:pt x="1628" y="782"/>
                  </a:cubicBezTo>
                  <a:cubicBezTo>
                    <a:pt x="1631" y="775"/>
                    <a:pt x="1629" y="769"/>
                    <a:pt x="1622" y="769"/>
                  </a:cubicBezTo>
                  <a:cubicBezTo>
                    <a:pt x="1622" y="769"/>
                    <a:pt x="1620" y="769"/>
                    <a:pt x="1619" y="768"/>
                  </a:cubicBezTo>
                  <a:cubicBezTo>
                    <a:pt x="1617" y="766"/>
                    <a:pt x="1616" y="766"/>
                    <a:pt x="1613" y="766"/>
                  </a:cubicBezTo>
                  <a:cubicBezTo>
                    <a:pt x="1608" y="767"/>
                    <a:pt x="1608" y="766"/>
                    <a:pt x="1611" y="763"/>
                  </a:cubicBezTo>
                  <a:cubicBezTo>
                    <a:pt x="1615" y="759"/>
                    <a:pt x="1619" y="756"/>
                    <a:pt x="1620" y="756"/>
                  </a:cubicBezTo>
                  <a:cubicBezTo>
                    <a:pt x="1625" y="756"/>
                    <a:pt x="1629" y="750"/>
                    <a:pt x="1624" y="749"/>
                  </a:cubicBezTo>
                  <a:cubicBezTo>
                    <a:pt x="1622" y="749"/>
                    <a:pt x="1620" y="749"/>
                    <a:pt x="1619" y="748"/>
                  </a:cubicBezTo>
                  <a:cubicBezTo>
                    <a:pt x="1619" y="747"/>
                    <a:pt x="1618" y="747"/>
                    <a:pt x="1617" y="747"/>
                  </a:cubicBezTo>
                  <a:cubicBezTo>
                    <a:pt x="1614" y="750"/>
                    <a:pt x="1606" y="750"/>
                    <a:pt x="1601" y="748"/>
                  </a:cubicBezTo>
                  <a:cubicBezTo>
                    <a:pt x="1599" y="747"/>
                    <a:pt x="1597" y="746"/>
                    <a:pt x="1595" y="746"/>
                  </a:cubicBezTo>
                  <a:cubicBezTo>
                    <a:pt x="1593" y="746"/>
                    <a:pt x="1592" y="745"/>
                    <a:pt x="1595" y="744"/>
                  </a:cubicBezTo>
                  <a:cubicBezTo>
                    <a:pt x="1597" y="743"/>
                    <a:pt x="1597" y="742"/>
                    <a:pt x="1594" y="742"/>
                  </a:cubicBezTo>
                  <a:cubicBezTo>
                    <a:pt x="1587" y="741"/>
                    <a:pt x="1588" y="739"/>
                    <a:pt x="1596" y="740"/>
                  </a:cubicBezTo>
                  <a:cubicBezTo>
                    <a:pt x="1603" y="741"/>
                    <a:pt x="1603" y="741"/>
                    <a:pt x="1604" y="739"/>
                  </a:cubicBezTo>
                  <a:cubicBezTo>
                    <a:pt x="1606" y="738"/>
                    <a:pt x="1606" y="738"/>
                    <a:pt x="1606" y="738"/>
                  </a:cubicBezTo>
                  <a:cubicBezTo>
                    <a:pt x="1604" y="739"/>
                    <a:pt x="1604" y="739"/>
                    <a:pt x="1604" y="739"/>
                  </a:cubicBezTo>
                  <a:cubicBezTo>
                    <a:pt x="1602" y="739"/>
                    <a:pt x="1597" y="739"/>
                    <a:pt x="1596" y="736"/>
                  </a:cubicBezTo>
                  <a:cubicBezTo>
                    <a:pt x="1595" y="735"/>
                    <a:pt x="1595" y="735"/>
                    <a:pt x="1595" y="735"/>
                  </a:cubicBezTo>
                  <a:cubicBezTo>
                    <a:pt x="1595" y="736"/>
                    <a:pt x="1595" y="736"/>
                    <a:pt x="1595" y="736"/>
                  </a:cubicBezTo>
                  <a:cubicBezTo>
                    <a:pt x="1594" y="739"/>
                    <a:pt x="1588" y="739"/>
                    <a:pt x="1588" y="736"/>
                  </a:cubicBezTo>
                  <a:cubicBezTo>
                    <a:pt x="1588" y="736"/>
                    <a:pt x="1588" y="736"/>
                    <a:pt x="1587" y="737"/>
                  </a:cubicBezTo>
                  <a:cubicBezTo>
                    <a:pt x="1586" y="738"/>
                    <a:pt x="1585" y="739"/>
                    <a:pt x="1584" y="739"/>
                  </a:cubicBezTo>
                  <a:cubicBezTo>
                    <a:pt x="1579" y="739"/>
                    <a:pt x="1576" y="740"/>
                    <a:pt x="1575" y="745"/>
                  </a:cubicBezTo>
                  <a:cubicBezTo>
                    <a:pt x="1572" y="753"/>
                    <a:pt x="1564" y="760"/>
                    <a:pt x="1559" y="760"/>
                  </a:cubicBezTo>
                  <a:cubicBezTo>
                    <a:pt x="1557" y="759"/>
                    <a:pt x="1556" y="762"/>
                    <a:pt x="1558" y="764"/>
                  </a:cubicBezTo>
                  <a:cubicBezTo>
                    <a:pt x="1559" y="766"/>
                    <a:pt x="1560" y="769"/>
                    <a:pt x="1559" y="775"/>
                  </a:cubicBezTo>
                  <a:cubicBezTo>
                    <a:pt x="1558" y="779"/>
                    <a:pt x="1557" y="779"/>
                    <a:pt x="1554" y="781"/>
                  </a:cubicBezTo>
                  <a:cubicBezTo>
                    <a:pt x="1549" y="782"/>
                    <a:pt x="1548" y="782"/>
                    <a:pt x="1548" y="779"/>
                  </a:cubicBezTo>
                  <a:cubicBezTo>
                    <a:pt x="1548" y="778"/>
                    <a:pt x="1548" y="777"/>
                    <a:pt x="1547" y="777"/>
                  </a:cubicBezTo>
                  <a:cubicBezTo>
                    <a:pt x="1546" y="777"/>
                    <a:pt x="1545" y="778"/>
                    <a:pt x="1545" y="779"/>
                  </a:cubicBezTo>
                  <a:cubicBezTo>
                    <a:pt x="1545" y="783"/>
                    <a:pt x="1545" y="783"/>
                    <a:pt x="1545" y="783"/>
                  </a:cubicBezTo>
                  <a:cubicBezTo>
                    <a:pt x="1544" y="785"/>
                    <a:pt x="1544" y="785"/>
                    <a:pt x="1545" y="786"/>
                  </a:cubicBezTo>
                  <a:cubicBezTo>
                    <a:pt x="1546" y="786"/>
                    <a:pt x="1545" y="787"/>
                    <a:pt x="1544" y="789"/>
                  </a:cubicBezTo>
                  <a:cubicBezTo>
                    <a:pt x="1542" y="792"/>
                    <a:pt x="1542" y="793"/>
                    <a:pt x="1541" y="801"/>
                  </a:cubicBezTo>
                  <a:cubicBezTo>
                    <a:pt x="1541" y="812"/>
                    <a:pt x="1541" y="814"/>
                    <a:pt x="1537" y="814"/>
                  </a:cubicBezTo>
                  <a:cubicBezTo>
                    <a:pt x="1532" y="814"/>
                    <a:pt x="1530" y="817"/>
                    <a:pt x="1530" y="824"/>
                  </a:cubicBezTo>
                  <a:cubicBezTo>
                    <a:pt x="1530" y="828"/>
                    <a:pt x="1530" y="829"/>
                    <a:pt x="1528" y="829"/>
                  </a:cubicBezTo>
                  <a:cubicBezTo>
                    <a:pt x="1525" y="830"/>
                    <a:pt x="1522" y="836"/>
                    <a:pt x="1524" y="836"/>
                  </a:cubicBezTo>
                  <a:cubicBezTo>
                    <a:pt x="1526" y="837"/>
                    <a:pt x="1533" y="845"/>
                    <a:pt x="1533" y="848"/>
                  </a:cubicBezTo>
                  <a:cubicBezTo>
                    <a:pt x="1533" y="851"/>
                    <a:pt x="1536" y="856"/>
                    <a:pt x="1540" y="858"/>
                  </a:cubicBezTo>
                  <a:cubicBezTo>
                    <a:pt x="1546" y="860"/>
                    <a:pt x="1550" y="862"/>
                    <a:pt x="1551" y="862"/>
                  </a:cubicBezTo>
                  <a:cubicBezTo>
                    <a:pt x="1553" y="862"/>
                    <a:pt x="1554" y="864"/>
                    <a:pt x="1553" y="866"/>
                  </a:cubicBezTo>
                  <a:cubicBezTo>
                    <a:pt x="1552" y="870"/>
                    <a:pt x="1550" y="870"/>
                    <a:pt x="1544" y="868"/>
                  </a:cubicBezTo>
                  <a:cubicBezTo>
                    <a:pt x="1538" y="868"/>
                    <a:pt x="1536" y="868"/>
                    <a:pt x="1534" y="869"/>
                  </a:cubicBezTo>
                  <a:cubicBezTo>
                    <a:pt x="1533" y="869"/>
                    <a:pt x="1532" y="870"/>
                    <a:pt x="1531" y="870"/>
                  </a:cubicBezTo>
                  <a:cubicBezTo>
                    <a:pt x="1529" y="868"/>
                    <a:pt x="1525" y="870"/>
                    <a:pt x="1522" y="873"/>
                  </a:cubicBezTo>
                  <a:cubicBezTo>
                    <a:pt x="1521" y="876"/>
                    <a:pt x="1520" y="877"/>
                    <a:pt x="1514" y="879"/>
                  </a:cubicBezTo>
                  <a:cubicBezTo>
                    <a:pt x="1511" y="881"/>
                    <a:pt x="1509" y="884"/>
                    <a:pt x="1505" y="887"/>
                  </a:cubicBezTo>
                  <a:cubicBezTo>
                    <a:pt x="1501" y="892"/>
                    <a:pt x="1500" y="892"/>
                    <a:pt x="1501" y="889"/>
                  </a:cubicBezTo>
                  <a:cubicBezTo>
                    <a:pt x="1501" y="885"/>
                    <a:pt x="1502" y="884"/>
                    <a:pt x="1507" y="881"/>
                  </a:cubicBezTo>
                  <a:cubicBezTo>
                    <a:pt x="1512" y="879"/>
                    <a:pt x="1511" y="879"/>
                    <a:pt x="1504" y="879"/>
                  </a:cubicBezTo>
                  <a:cubicBezTo>
                    <a:pt x="1498" y="879"/>
                    <a:pt x="1498" y="879"/>
                    <a:pt x="1498" y="879"/>
                  </a:cubicBezTo>
                  <a:cubicBezTo>
                    <a:pt x="1497" y="877"/>
                    <a:pt x="1497" y="877"/>
                    <a:pt x="1497" y="877"/>
                  </a:cubicBezTo>
                  <a:cubicBezTo>
                    <a:pt x="1496" y="875"/>
                    <a:pt x="1493" y="874"/>
                    <a:pt x="1488" y="873"/>
                  </a:cubicBezTo>
                  <a:cubicBezTo>
                    <a:pt x="1482" y="871"/>
                    <a:pt x="1482" y="871"/>
                    <a:pt x="1480" y="871"/>
                  </a:cubicBezTo>
                  <a:cubicBezTo>
                    <a:pt x="1478" y="870"/>
                    <a:pt x="1477" y="870"/>
                    <a:pt x="1474" y="872"/>
                  </a:cubicBezTo>
                  <a:cubicBezTo>
                    <a:pt x="1472" y="873"/>
                    <a:pt x="1472" y="873"/>
                    <a:pt x="1469" y="873"/>
                  </a:cubicBezTo>
                  <a:cubicBezTo>
                    <a:pt x="1466" y="871"/>
                    <a:pt x="1466" y="870"/>
                    <a:pt x="1463" y="874"/>
                  </a:cubicBezTo>
                  <a:cubicBezTo>
                    <a:pt x="1460" y="876"/>
                    <a:pt x="1459" y="876"/>
                    <a:pt x="1456" y="876"/>
                  </a:cubicBezTo>
                  <a:cubicBezTo>
                    <a:pt x="1452" y="876"/>
                    <a:pt x="1451" y="877"/>
                    <a:pt x="1453" y="879"/>
                  </a:cubicBezTo>
                  <a:cubicBezTo>
                    <a:pt x="1454" y="880"/>
                    <a:pt x="1454" y="881"/>
                    <a:pt x="1454" y="882"/>
                  </a:cubicBezTo>
                  <a:cubicBezTo>
                    <a:pt x="1454" y="883"/>
                    <a:pt x="1455" y="884"/>
                    <a:pt x="1455" y="884"/>
                  </a:cubicBezTo>
                  <a:cubicBezTo>
                    <a:pt x="1458" y="884"/>
                    <a:pt x="1461" y="886"/>
                    <a:pt x="1462" y="887"/>
                  </a:cubicBezTo>
                  <a:cubicBezTo>
                    <a:pt x="1464" y="889"/>
                    <a:pt x="1464" y="891"/>
                    <a:pt x="1462" y="889"/>
                  </a:cubicBezTo>
                  <a:cubicBezTo>
                    <a:pt x="1456" y="884"/>
                    <a:pt x="1449" y="884"/>
                    <a:pt x="1454" y="889"/>
                  </a:cubicBezTo>
                  <a:cubicBezTo>
                    <a:pt x="1457" y="892"/>
                    <a:pt x="1458" y="893"/>
                    <a:pt x="1456" y="895"/>
                  </a:cubicBezTo>
                  <a:cubicBezTo>
                    <a:pt x="1455" y="895"/>
                    <a:pt x="1451" y="891"/>
                    <a:pt x="1451" y="889"/>
                  </a:cubicBezTo>
                  <a:cubicBezTo>
                    <a:pt x="1451" y="889"/>
                    <a:pt x="1446" y="887"/>
                    <a:pt x="1445" y="888"/>
                  </a:cubicBezTo>
                  <a:cubicBezTo>
                    <a:pt x="1445" y="889"/>
                    <a:pt x="1446" y="892"/>
                    <a:pt x="1448" y="893"/>
                  </a:cubicBezTo>
                  <a:cubicBezTo>
                    <a:pt x="1450" y="895"/>
                    <a:pt x="1451" y="895"/>
                    <a:pt x="1450" y="895"/>
                  </a:cubicBezTo>
                  <a:cubicBezTo>
                    <a:pt x="1447" y="895"/>
                    <a:pt x="1445" y="894"/>
                    <a:pt x="1444" y="892"/>
                  </a:cubicBezTo>
                  <a:cubicBezTo>
                    <a:pt x="1444" y="889"/>
                    <a:pt x="1442" y="887"/>
                    <a:pt x="1441" y="887"/>
                  </a:cubicBezTo>
                  <a:cubicBezTo>
                    <a:pt x="1439" y="887"/>
                    <a:pt x="1435" y="884"/>
                    <a:pt x="1435" y="882"/>
                  </a:cubicBezTo>
                  <a:cubicBezTo>
                    <a:pt x="1435" y="880"/>
                    <a:pt x="1435" y="880"/>
                    <a:pt x="1435" y="880"/>
                  </a:cubicBezTo>
                  <a:cubicBezTo>
                    <a:pt x="1429" y="880"/>
                    <a:pt x="1428" y="892"/>
                    <a:pt x="1432" y="895"/>
                  </a:cubicBezTo>
                  <a:cubicBezTo>
                    <a:pt x="1433" y="897"/>
                    <a:pt x="1434" y="898"/>
                    <a:pt x="1435" y="900"/>
                  </a:cubicBezTo>
                  <a:cubicBezTo>
                    <a:pt x="1435" y="901"/>
                    <a:pt x="1437" y="904"/>
                    <a:pt x="1439" y="905"/>
                  </a:cubicBezTo>
                  <a:cubicBezTo>
                    <a:pt x="1443" y="910"/>
                    <a:pt x="1445" y="913"/>
                    <a:pt x="1442" y="914"/>
                  </a:cubicBezTo>
                  <a:cubicBezTo>
                    <a:pt x="1441" y="915"/>
                    <a:pt x="1439" y="915"/>
                    <a:pt x="1440" y="913"/>
                  </a:cubicBezTo>
                  <a:cubicBezTo>
                    <a:pt x="1440" y="911"/>
                    <a:pt x="1436" y="908"/>
                    <a:pt x="1435" y="911"/>
                  </a:cubicBezTo>
                  <a:cubicBezTo>
                    <a:pt x="1434" y="911"/>
                    <a:pt x="1437" y="916"/>
                    <a:pt x="1437" y="916"/>
                  </a:cubicBezTo>
                  <a:cubicBezTo>
                    <a:pt x="1439" y="916"/>
                    <a:pt x="1434" y="919"/>
                    <a:pt x="1433" y="919"/>
                  </a:cubicBezTo>
                  <a:cubicBezTo>
                    <a:pt x="1429" y="919"/>
                    <a:pt x="1431" y="921"/>
                    <a:pt x="1436" y="923"/>
                  </a:cubicBezTo>
                  <a:cubicBezTo>
                    <a:pt x="1437" y="923"/>
                    <a:pt x="1438" y="924"/>
                    <a:pt x="1439" y="924"/>
                  </a:cubicBezTo>
                  <a:cubicBezTo>
                    <a:pt x="1439" y="924"/>
                    <a:pt x="1440" y="925"/>
                    <a:pt x="1441" y="925"/>
                  </a:cubicBezTo>
                  <a:cubicBezTo>
                    <a:pt x="1442" y="925"/>
                    <a:pt x="1443" y="926"/>
                    <a:pt x="1443" y="927"/>
                  </a:cubicBezTo>
                  <a:cubicBezTo>
                    <a:pt x="1444" y="928"/>
                    <a:pt x="1445" y="929"/>
                    <a:pt x="1447" y="929"/>
                  </a:cubicBezTo>
                  <a:cubicBezTo>
                    <a:pt x="1447" y="929"/>
                    <a:pt x="1449" y="929"/>
                    <a:pt x="1450" y="930"/>
                  </a:cubicBezTo>
                  <a:cubicBezTo>
                    <a:pt x="1450" y="932"/>
                    <a:pt x="1452" y="932"/>
                    <a:pt x="1453" y="933"/>
                  </a:cubicBezTo>
                  <a:cubicBezTo>
                    <a:pt x="1455" y="934"/>
                    <a:pt x="1456" y="935"/>
                    <a:pt x="1457" y="935"/>
                  </a:cubicBezTo>
                  <a:cubicBezTo>
                    <a:pt x="1459" y="942"/>
                    <a:pt x="1458" y="952"/>
                    <a:pt x="1455" y="948"/>
                  </a:cubicBezTo>
                  <a:cubicBezTo>
                    <a:pt x="1453" y="943"/>
                    <a:pt x="1447" y="940"/>
                    <a:pt x="1445" y="941"/>
                  </a:cubicBezTo>
                  <a:cubicBezTo>
                    <a:pt x="1438" y="943"/>
                    <a:pt x="1438" y="943"/>
                    <a:pt x="1439" y="946"/>
                  </a:cubicBezTo>
                  <a:cubicBezTo>
                    <a:pt x="1440" y="947"/>
                    <a:pt x="1441" y="948"/>
                    <a:pt x="1441" y="949"/>
                  </a:cubicBezTo>
                  <a:cubicBezTo>
                    <a:pt x="1441" y="950"/>
                    <a:pt x="1442" y="951"/>
                    <a:pt x="1443" y="951"/>
                  </a:cubicBezTo>
                  <a:cubicBezTo>
                    <a:pt x="1446" y="951"/>
                    <a:pt x="1447" y="954"/>
                    <a:pt x="1445" y="955"/>
                  </a:cubicBezTo>
                  <a:cubicBezTo>
                    <a:pt x="1444" y="956"/>
                    <a:pt x="1442" y="956"/>
                    <a:pt x="1442" y="956"/>
                  </a:cubicBezTo>
                  <a:cubicBezTo>
                    <a:pt x="1440" y="957"/>
                    <a:pt x="1439" y="956"/>
                    <a:pt x="1439" y="956"/>
                  </a:cubicBezTo>
                  <a:cubicBezTo>
                    <a:pt x="1439" y="955"/>
                    <a:pt x="1438" y="954"/>
                    <a:pt x="1437" y="954"/>
                  </a:cubicBezTo>
                  <a:cubicBezTo>
                    <a:pt x="1436" y="953"/>
                    <a:pt x="1434" y="952"/>
                    <a:pt x="1434" y="952"/>
                  </a:cubicBezTo>
                  <a:cubicBezTo>
                    <a:pt x="1431" y="951"/>
                    <a:pt x="1431" y="953"/>
                    <a:pt x="1433" y="957"/>
                  </a:cubicBezTo>
                  <a:cubicBezTo>
                    <a:pt x="1436" y="962"/>
                    <a:pt x="1438" y="969"/>
                    <a:pt x="1438" y="972"/>
                  </a:cubicBezTo>
                  <a:cubicBezTo>
                    <a:pt x="1437" y="972"/>
                    <a:pt x="1438" y="975"/>
                    <a:pt x="1439" y="975"/>
                  </a:cubicBezTo>
                  <a:cubicBezTo>
                    <a:pt x="1439" y="978"/>
                    <a:pt x="1439" y="978"/>
                    <a:pt x="1439" y="978"/>
                  </a:cubicBezTo>
                  <a:cubicBezTo>
                    <a:pt x="1438" y="978"/>
                    <a:pt x="1433" y="973"/>
                    <a:pt x="1432" y="972"/>
                  </a:cubicBezTo>
                  <a:cubicBezTo>
                    <a:pt x="1431" y="968"/>
                    <a:pt x="1426" y="972"/>
                    <a:pt x="1426" y="976"/>
                  </a:cubicBezTo>
                  <a:cubicBezTo>
                    <a:pt x="1426" y="978"/>
                    <a:pt x="1426" y="978"/>
                    <a:pt x="1426" y="978"/>
                  </a:cubicBezTo>
                  <a:cubicBezTo>
                    <a:pt x="1424" y="978"/>
                    <a:pt x="1423" y="976"/>
                    <a:pt x="1423" y="974"/>
                  </a:cubicBezTo>
                  <a:cubicBezTo>
                    <a:pt x="1423" y="972"/>
                    <a:pt x="1423" y="971"/>
                    <a:pt x="1421" y="969"/>
                  </a:cubicBezTo>
                  <a:cubicBezTo>
                    <a:pt x="1420" y="967"/>
                    <a:pt x="1418" y="966"/>
                    <a:pt x="1418" y="965"/>
                  </a:cubicBezTo>
                  <a:cubicBezTo>
                    <a:pt x="1418" y="964"/>
                    <a:pt x="1415" y="965"/>
                    <a:pt x="1415" y="968"/>
                  </a:cubicBezTo>
                  <a:cubicBezTo>
                    <a:pt x="1414" y="972"/>
                    <a:pt x="1413" y="971"/>
                    <a:pt x="1409" y="965"/>
                  </a:cubicBezTo>
                  <a:cubicBezTo>
                    <a:pt x="1407" y="962"/>
                    <a:pt x="1407" y="962"/>
                    <a:pt x="1409" y="959"/>
                  </a:cubicBezTo>
                  <a:cubicBezTo>
                    <a:pt x="1410" y="956"/>
                    <a:pt x="1407" y="949"/>
                    <a:pt x="1404" y="949"/>
                  </a:cubicBezTo>
                  <a:cubicBezTo>
                    <a:pt x="1404" y="949"/>
                    <a:pt x="1403" y="948"/>
                    <a:pt x="1402" y="947"/>
                  </a:cubicBezTo>
                  <a:cubicBezTo>
                    <a:pt x="1402" y="946"/>
                    <a:pt x="1401" y="946"/>
                    <a:pt x="1401" y="945"/>
                  </a:cubicBezTo>
                  <a:cubicBezTo>
                    <a:pt x="1399" y="944"/>
                    <a:pt x="1399" y="942"/>
                    <a:pt x="1401" y="941"/>
                  </a:cubicBezTo>
                  <a:cubicBezTo>
                    <a:pt x="1402" y="940"/>
                    <a:pt x="1403" y="939"/>
                    <a:pt x="1404" y="938"/>
                  </a:cubicBezTo>
                  <a:cubicBezTo>
                    <a:pt x="1405" y="936"/>
                    <a:pt x="1405" y="936"/>
                    <a:pt x="1407" y="936"/>
                  </a:cubicBezTo>
                  <a:cubicBezTo>
                    <a:pt x="1410" y="937"/>
                    <a:pt x="1410" y="937"/>
                    <a:pt x="1412" y="935"/>
                  </a:cubicBezTo>
                  <a:cubicBezTo>
                    <a:pt x="1413" y="932"/>
                    <a:pt x="1413" y="932"/>
                    <a:pt x="1413" y="932"/>
                  </a:cubicBezTo>
                  <a:cubicBezTo>
                    <a:pt x="1410" y="932"/>
                    <a:pt x="1410" y="932"/>
                    <a:pt x="1410" y="932"/>
                  </a:cubicBezTo>
                  <a:cubicBezTo>
                    <a:pt x="1406" y="933"/>
                    <a:pt x="1406" y="933"/>
                    <a:pt x="1405" y="932"/>
                  </a:cubicBezTo>
                  <a:cubicBezTo>
                    <a:pt x="1405" y="929"/>
                    <a:pt x="1405" y="929"/>
                    <a:pt x="1405" y="929"/>
                  </a:cubicBezTo>
                  <a:cubicBezTo>
                    <a:pt x="1403" y="931"/>
                    <a:pt x="1403" y="931"/>
                    <a:pt x="1403" y="931"/>
                  </a:cubicBezTo>
                  <a:cubicBezTo>
                    <a:pt x="1401" y="933"/>
                    <a:pt x="1399" y="932"/>
                    <a:pt x="1398" y="927"/>
                  </a:cubicBezTo>
                  <a:cubicBezTo>
                    <a:pt x="1397" y="925"/>
                    <a:pt x="1396" y="923"/>
                    <a:pt x="1394" y="922"/>
                  </a:cubicBezTo>
                  <a:cubicBezTo>
                    <a:pt x="1391" y="919"/>
                    <a:pt x="1393" y="917"/>
                    <a:pt x="1399" y="919"/>
                  </a:cubicBezTo>
                  <a:cubicBezTo>
                    <a:pt x="1400" y="919"/>
                    <a:pt x="1400" y="919"/>
                    <a:pt x="1400" y="918"/>
                  </a:cubicBezTo>
                  <a:cubicBezTo>
                    <a:pt x="1400" y="916"/>
                    <a:pt x="1399" y="916"/>
                    <a:pt x="1397" y="916"/>
                  </a:cubicBezTo>
                  <a:cubicBezTo>
                    <a:pt x="1393" y="916"/>
                    <a:pt x="1392" y="916"/>
                    <a:pt x="1390" y="913"/>
                  </a:cubicBezTo>
                  <a:cubicBezTo>
                    <a:pt x="1388" y="912"/>
                    <a:pt x="1386" y="910"/>
                    <a:pt x="1386" y="910"/>
                  </a:cubicBezTo>
                  <a:cubicBezTo>
                    <a:pt x="1384" y="909"/>
                    <a:pt x="1383" y="907"/>
                    <a:pt x="1383" y="905"/>
                  </a:cubicBezTo>
                  <a:cubicBezTo>
                    <a:pt x="1383" y="904"/>
                    <a:pt x="1381" y="902"/>
                    <a:pt x="1380" y="901"/>
                  </a:cubicBezTo>
                  <a:cubicBezTo>
                    <a:pt x="1379" y="900"/>
                    <a:pt x="1378" y="899"/>
                    <a:pt x="1378" y="897"/>
                  </a:cubicBezTo>
                  <a:cubicBezTo>
                    <a:pt x="1378" y="895"/>
                    <a:pt x="1376" y="892"/>
                    <a:pt x="1372" y="889"/>
                  </a:cubicBezTo>
                  <a:cubicBezTo>
                    <a:pt x="1368" y="887"/>
                    <a:pt x="1364" y="881"/>
                    <a:pt x="1367" y="883"/>
                  </a:cubicBezTo>
                  <a:cubicBezTo>
                    <a:pt x="1369" y="883"/>
                    <a:pt x="1369" y="883"/>
                    <a:pt x="1368" y="879"/>
                  </a:cubicBezTo>
                  <a:cubicBezTo>
                    <a:pt x="1367" y="877"/>
                    <a:pt x="1367" y="876"/>
                    <a:pt x="1368" y="873"/>
                  </a:cubicBezTo>
                  <a:cubicBezTo>
                    <a:pt x="1369" y="871"/>
                    <a:pt x="1370" y="868"/>
                    <a:pt x="1370" y="864"/>
                  </a:cubicBezTo>
                  <a:cubicBezTo>
                    <a:pt x="1370" y="857"/>
                    <a:pt x="1371" y="855"/>
                    <a:pt x="1372" y="855"/>
                  </a:cubicBezTo>
                  <a:cubicBezTo>
                    <a:pt x="1375" y="855"/>
                    <a:pt x="1372" y="849"/>
                    <a:pt x="1369" y="849"/>
                  </a:cubicBezTo>
                  <a:cubicBezTo>
                    <a:pt x="1367" y="848"/>
                    <a:pt x="1366" y="846"/>
                    <a:pt x="1365" y="846"/>
                  </a:cubicBezTo>
                  <a:cubicBezTo>
                    <a:pt x="1364" y="842"/>
                    <a:pt x="1356" y="836"/>
                    <a:pt x="1354" y="835"/>
                  </a:cubicBezTo>
                  <a:cubicBezTo>
                    <a:pt x="1354" y="835"/>
                    <a:pt x="1352" y="833"/>
                    <a:pt x="1351" y="833"/>
                  </a:cubicBezTo>
                  <a:cubicBezTo>
                    <a:pt x="1346" y="829"/>
                    <a:pt x="1341" y="826"/>
                    <a:pt x="1340" y="826"/>
                  </a:cubicBezTo>
                  <a:cubicBezTo>
                    <a:pt x="1339" y="826"/>
                    <a:pt x="1328" y="821"/>
                    <a:pt x="1330" y="820"/>
                  </a:cubicBezTo>
                  <a:cubicBezTo>
                    <a:pt x="1330" y="820"/>
                    <a:pt x="1332" y="821"/>
                    <a:pt x="1335" y="822"/>
                  </a:cubicBezTo>
                  <a:cubicBezTo>
                    <a:pt x="1338" y="824"/>
                    <a:pt x="1338" y="824"/>
                    <a:pt x="1338" y="824"/>
                  </a:cubicBezTo>
                  <a:cubicBezTo>
                    <a:pt x="1335" y="821"/>
                    <a:pt x="1335" y="821"/>
                    <a:pt x="1335" y="821"/>
                  </a:cubicBezTo>
                  <a:cubicBezTo>
                    <a:pt x="1333" y="819"/>
                    <a:pt x="1330" y="817"/>
                    <a:pt x="1329" y="815"/>
                  </a:cubicBezTo>
                  <a:cubicBezTo>
                    <a:pt x="1325" y="812"/>
                    <a:pt x="1318" y="809"/>
                    <a:pt x="1313" y="809"/>
                  </a:cubicBezTo>
                  <a:cubicBezTo>
                    <a:pt x="1309" y="809"/>
                    <a:pt x="1309" y="809"/>
                    <a:pt x="1309" y="807"/>
                  </a:cubicBezTo>
                  <a:cubicBezTo>
                    <a:pt x="1309" y="806"/>
                    <a:pt x="1308" y="804"/>
                    <a:pt x="1305" y="803"/>
                  </a:cubicBezTo>
                  <a:cubicBezTo>
                    <a:pt x="1302" y="800"/>
                    <a:pt x="1296" y="793"/>
                    <a:pt x="1296" y="791"/>
                  </a:cubicBezTo>
                  <a:cubicBezTo>
                    <a:pt x="1296" y="791"/>
                    <a:pt x="1297" y="790"/>
                    <a:pt x="1298" y="790"/>
                  </a:cubicBezTo>
                  <a:cubicBezTo>
                    <a:pt x="1301" y="790"/>
                    <a:pt x="1301" y="790"/>
                    <a:pt x="1301" y="790"/>
                  </a:cubicBezTo>
                  <a:cubicBezTo>
                    <a:pt x="1297" y="787"/>
                    <a:pt x="1297" y="787"/>
                    <a:pt x="1297" y="787"/>
                  </a:cubicBezTo>
                  <a:cubicBezTo>
                    <a:pt x="1295" y="785"/>
                    <a:pt x="1294" y="782"/>
                    <a:pt x="1294" y="782"/>
                  </a:cubicBezTo>
                  <a:cubicBezTo>
                    <a:pt x="1293" y="781"/>
                    <a:pt x="1292" y="780"/>
                    <a:pt x="1291" y="779"/>
                  </a:cubicBezTo>
                  <a:cubicBezTo>
                    <a:pt x="1289" y="779"/>
                    <a:pt x="1289" y="778"/>
                    <a:pt x="1289" y="777"/>
                  </a:cubicBezTo>
                  <a:cubicBezTo>
                    <a:pt x="1289" y="777"/>
                    <a:pt x="1290" y="777"/>
                    <a:pt x="1291" y="778"/>
                  </a:cubicBezTo>
                  <a:cubicBezTo>
                    <a:pt x="1293" y="780"/>
                    <a:pt x="1293" y="779"/>
                    <a:pt x="1293" y="776"/>
                  </a:cubicBezTo>
                  <a:cubicBezTo>
                    <a:pt x="1294" y="769"/>
                    <a:pt x="1286" y="763"/>
                    <a:pt x="1283" y="768"/>
                  </a:cubicBezTo>
                  <a:cubicBezTo>
                    <a:pt x="1281" y="771"/>
                    <a:pt x="1276" y="777"/>
                    <a:pt x="1276" y="777"/>
                  </a:cubicBezTo>
                  <a:cubicBezTo>
                    <a:pt x="1275" y="777"/>
                    <a:pt x="1271" y="769"/>
                    <a:pt x="1271" y="765"/>
                  </a:cubicBezTo>
                  <a:cubicBezTo>
                    <a:pt x="1271" y="761"/>
                    <a:pt x="1271" y="761"/>
                    <a:pt x="1273" y="760"/>
                  </a:cubicBezTo>
                  <a:cubicBezTo>
                    <a:pt x="1276" y="759"/>
                    <a:pt x="1276" y="758"/>
                    <a:pt x="1275" y="757"/>
                  </a:cubicBezTo>
                  <a:cubicBezTo>
                    <a:pt x="1274" y="755"/>
                    <a:pt x="1273" y="755"/>
                    <a:pt x="1272" y="755"/>
                  </a:cubicBezTo>
                  <a:cubicBezTo>
                    <a:pt x="1271" y="756"/>
                    <a:pt x="1269" y="755"/>
                    <a:pt x="1268" y="755"/>
                  </a:cubicBezTo>
                  <a:cubicBezTo>
                    <a:pt x="1266" y="755"/>
                    <a:pt x="1266" y="755"/>
                    <a:pt x="1265" y="756"/>
                  </a:cubicBezTo>
                  <a:cubicBezTo>
                    <a:pt x="1262" y="758"/>
                    <a:pt x="1253" y="761"/>
                    <a:pt x="1252" y="760"/>
                  </a:cubicBezTo>
                  <a:cubicBezTo>
                    <a:pt x="1252" y="759"/>
                    <a:pt x="1249" y="761"/>
                    <a:pt x="1248" y="763"/>
                  </a:cubicBezTo>
                  <a:cubicBezTo>
                    <a:pt x="1247" y="765"/>
                    <a:pt x="1249" y="769"/>
                    <a:pt x="1251" y="771"/>
                  </a:cubicBezTo>
                  <a:cubicBezTo>
                    <a:pt x="1252" y="773"/>
                    <a:pt x="1250" y="776"/>
                    <a:pt x="1248" y="775"/>
                  </a:cubicBezTo>
                  <a:cubicBezTo>
                    <a:pt x="1246" y="775"/>
                    <a:pt x="1246" y="777"/>
                    <a:pt x="1246" y="784"/>
                  </a:cubicBezTo>
                  <a:cubicBezTo>
                    <a:pt x="1246" y="789"/>
                    <a:pt x="1248" y="791"/>
                    <a:pt x="1252" y="795"/>
                  </a:cubicBezTo>
                  <a:cubicBezTo>
                    <a:pt x="1254" y="796"/>
                    <a:pt x="1257" y="798"/>
                    <a:pt x="1258" y="799"/>
                  </a:cubicBezTo>
                  <a:cubicBezTo>
                    <a:pt x="1260" y="801"/>
                    <a:pt x="1262" y="802"/>
                    <a:pt x="1263" y="803"/>
                  </a:cubicBezTo>
                  <a:cubicBezTo>
                    <a:pt x="1266" y="804"/>
                    <a:pt x="1268" y="809"/>
                    <a:pt x="1270" y="819"/>
                  </a:cubicBezTo>
                  <a:cubicBezTo>
                    <a:pt x="1272" y="833"/>
                    <a:pt x="1285" y="844"/>
                    <a:pt x="1300" y="844"/>
                  </a:cubicBezTo>
                  <a:cubicBezTo>
                    <a:pt x="1310" y="845"/>
                    <a:pt x="1312" y="846"/>
                    <a:pt x="1306" y="850"/>
                  </a:cubicBezTo>
                  <a:cubicBezTo>
                    <a:pt x="1300" y="854"/>
                    <a:pt x="1303" y="856"/>
                    <a:pt x="1321" y="864"/>
                  </a:cubicBezTo>
                  <a:cubicBezTo>
                    <a:pt x="1324" y="865"/>
                    <a:pt x="1327" y="868"/>
                    <a:pt x="1330" y="869"/>
                  </a:cubicBezTo>
                  <a:cubicBezTo>
                    <a:pt x="1331" y="870"/>
                    <a:pt x="1334" y="873"/>
                    <a:pt x="1336" y="874"/>
                  </a:cubicBezTo>
                  <a:cubicBezTo>
                    <a:pt x="1341" y="876"/>
                    <a:pt x="1350" y="885"/>
                    <a:pt x="1350" y="888"/>
                  </a:cubicBezTo>
                  <a:cubicBezTo>
                    <a:pt x="1350" y="897"/>
                    <a:pt x="1343" y="897"/>
                    <a:pt x="1340" y="889"/>
                  </a:cubicBezTo>
                  <a:cubicBezTo>
                    <a:pt x="1338" y="885"/>
                    <a:pt x="1338" y="885"/>
                    <a:pt x="1335" y="885"/>
                  </a:cubicBezTo>
                  <a:cubicBezTo>
                    <a:pt x="1330" y="884"/>
                    <a:pt x="1327" y="883"/>
                    <a:pt x="1327" y="881"/>
                  </a:cubicBezTo>
                  <a:cubicBezTo>
                    <a:pt x="1324" y="876"/>
                    <a:pt x="1318" y="881"/>
                    <a:pt x="1313" y="891"/>
                  </a:cubicBezTo>
                  <a:cubicBezTo>
                    <a:pt x="1311" y="896"/>
                    <a:pt x="1311" y="898"/>
                    <a:pt x="1315" y="900"/>
                  </a:cubicBezTo>
                  <a:cubicBezTo>
                    <a:pt x="1320" y="903"/>
                    <a:pt x="1321" y="904"/>
                    <a:pt x="1321" y="910"/>
                  </a:cubicBezTo>
                  <a:cubicBezTo>
                    <a:pt x="1322" y="916"/>
                    <a:pt x="1322" y="916"/>
                    <a:pt x="1318" y="916"/>
                  </a:cubicBezTo>
                  <a:cubicBezTo>
                    <a:pt x="1313" y="917"/>
                    <a:pt x="1311" y="919"/>
                    <a:pt x="1310" y="921"/>
                  </a:cubicBezTo>
                  <a:cubicBezTo>
                    <a:pt x="1309" y="927"/>
                    <a:pt x="1309" y="928"/>
                    <a:pt x="1305" y="930"/>
                  </a:cubicBezTo>
                  <a:cubicBezTo>
                    <a:pt x="1303" y="932"/>
                    <a:pt x="1301" y="935"/>
                    <a:pt x="1300" y="936"/>
                  </a:cubicBezTo>
                  <a:cubicBezTo>
                    <a:pt x="1297" y="941"/>
                    <a:pt x="1290" y="940"/>
                    <a:pt x="1290" y="935"/>
                  </a:cubicBezTo>
                  <a:cubicBezTo>
                    <a:pt x="1290" y="932"/>
                    <a:pt x="1291" y="931"/>
                    <a:pt x="1292" y="931"/>
                  </a:cubicBezTo>
                  <a:cubicBezTo>
                    <a:pt x="1294" y="931"/>
                    <a:pt x="1296" y="927"/>
                    <a:pt x="1296" y="924"/>
                  </a:cubicBezTo>
                  <a:cubicBezTo>
                    <a:pt x="1296" y="922"/>
                    <a:pt x="1297" y="921"/>
                    <a:pt x="1300" y="920"/>
                  </a:cubicBezTo>
                  <a:cubicBezTo>
                    <a:pt x="1303" y="919"/>
                    <a:pt x="1303" y="916"/>
                    <a:pt x="1302" y="913"/>
                  </a:cubicBezTo>
                  <a:cubicBezTo>
                    <a:pt x="1301" y="913"/>
                    <a:pt x="1301" y="911"/>
                    <a:pt x="1300" y="909"/>
                  </a:cubicBezTo>
                  <a:cubicBezTo>
                    <a:pt x="1300" y="907"/>
                    <a:pt x="1300" y="904"/>
                    <a:pt x="1299" y="902"/>
                  </a:cubicBezTo>
                  <a:cubicBezTo>
                    <a:pt x="1298" y="900"/>
                    <a:pt x="1297" y="897"/>
                    <a:pt x="1297" y="895"/>
                  </a:cubicBezTo>
                  <a:cubicBezTo>
                    <a:pt x="1296" y="890"/>
                    <a:pt x="1295" y="889"/>
                    <a:pt x="1291" y="889"/>
                  </a:cubicBezTo>
                  <a:cubicBezTo>
                    <a:pt x="1286" y="888"/>
                    <a:pt x="1280" y="883"/>
                    <a:pt x="1282" y="881"/>
                  </a:cubicBezTo>
                  <a:cubicBezTo>
                    <a:pt x="1283" y="880"/>
                    <a:pt x="1281" y="876"/>
                    <a:pt x="1280" y="874"/>
                  </a:cubicBezTo>
                  <a:cubicBezTo>
                    <a:pt x="1280" y="873"/>
                    <a:pt x="1278" y="873"/>
                    <a:pt x="1276" y="874"/>
                  </a:cubicBezTo>
                  <a:cubicBezTo>
                    <a:pt x="1271" y="875"/>
                    <a:pt x="1271" y="875"/>
                    <a:pt x="1273" y="873"/>
                  </a:cubicBezTo>
                  <a:cubicBezTo>
                    <a:pt x="1274" y="872"/>
                    <a:pt x="1273" y="870"/>
                    <a:pt x="1269" y="870"/>
                  </a:cubicBezTo>
                  <a:cubicBezTo>
                    <a:pt x="1267" y="870"/>
                    <a:pt x="1266" y="869"/>
                    <a:pt x="1266" y="868"/>
                  </a:cubicBezTo>
                  <a:cubicBezTo>
                    <a:pt x="1266" y="865"/>
                    <a:pt x="1261" y="858"/>
                    <a:pt x="1260" y="859"/>
                  </a:cubicBezTo>
                  <a:cubicBezTo>
                    <a:pt x="1259" y="860"/>
                    <a:pt x="1257" y="859"/>
                    <a:pt x="1255" y="858"/>
                  </a:cubicBezTo>
                  <a:cubicBezTo>
                    <a:pt x="1254" y="858"/>
                    <a:pt x="1252" y="857"/>
                    <a:pt x="1251" y="857"/>
                  </a:cubicBezTo>
                  <a:cubicBezTo>
                    <a:pt x="1249" y="858"/>
                    <a:pt x="1249" y="857"/>
                    <a:pt x="1246" y="856"/>
                  </a:cubicBezTo>
                  <a:cubicBezTo>
                    <a:pt x="1245" y="854"/>
                    <a:pt x="1243" y="853"/>
                    <a:pt x="1243" y="853"/>
                  </a:cubicBezTo>
                  <a:cubicBezTo>
                    <a:pt x="1242" y="853"/>
                    <a:pt x="1239" y="850"/>
                    <a:pt x="1236" y="846"/>
                  </a:cubicBezTo>
                  <a:cubicBezTo>
                    <a:pt x="1233" y="842"/>
                    <a:pt x="1230" y="839"/>
                    <a:pt x="1230" y="838"/>
                  </a:cubicBezTo>
                  <a:cubicBezTo>
                    <a:pt x="1227" y="836"/>
                    <a:pt x="1227" y="836"/>
                    <a:pt x="1227" y="836"/>
                  </a:cubicBezTo>
                  <a:cubicBezTo>
                    <a:pt x="1225" y="832"/>
                    <a:pt x="1222" y="829"/>
                    <a:pt x="1219" y="829"/>
                  </a:cubicBezTo>
                  <a:cubicBezTo>
                    <a:pt x="1217" y="829"/>
                    <a:pt x="1217" y="829"/>
                    <a:pt x="1217" y="828"/>
                  </a:cubicBezTo>
                  <a:cubicBezTo>
                    <a:pt x="1218" y="826"/>
                    <a:pt x="1217" y="823"/>
                    <a:pt x="1213" y="820"/>
                  </a:cubicBezTo>
                  <a:cubicBezTo>
                    <a:pt x="1212" y="819"/>
                    <a:pt x="1212" y="817"/>
                    <a:pt x="1212" y="817"/>
                  </a:cubicBezTo>
                  <a:cubicBezTo>
                    <a:pt x="1212" y="817"/>
                    <a:pt x="1211" y="816"/>
                    <a:pt x="1210" y="816"/>
                  </a:cubicBezTo>
                  <a:cubicBezTo>
                    <a:pt x="1208" y="815"/>
                    <a:pt x="1208" y="815"/>
                    <a:pt x="1209" y="811"/>
                  </a:cubicBezTo>
                  <a:cubicBezTo>
                    <a:pt x="1209" y="808"/>
                    <a:pt x="1209" y="806"/>
                    <a:pt x="1208" y="804"/>
                  </a:cubicBezTo>
                  <a:cubicBezTo>
                    <a:pt x="1207" y="803"/>
                    <a:pt x="1206" y="801"/>
                    <a:pt x="1206" y="798"/>
                  </a:cubicBezTo>
                  <a:cubicBezTo>
                    <a:pt x="1206" y="793"/>
                    <a:pt x="1205" y="790"/>
                    <a:pt x="1201" y="790"/>
                  </a:cubicBezTo>
                  <a:cubicBezTo>
                    <a:pt x="1201" y="790"/>
                    <a:pt x="1198" y="788"/>
                    <a:pt x="1196" y="786"/>
                  </a:cubicBezTo>
                  <a:cubicBezTo>
                    <a:pt x="1193" y="784"/>
                    <a:pt x="1191" y="782"/>
                    <a:pt x="1190" y="782"/>
                  </a:cubicBezTo>
                  <a:cubicBezTo>
                    <a:pt x="1190" y="782"/>
                    <a:pt x="1189" y="782"/>
                    <a:pt x="1188" y="782"/>
                  </a:cubicBezTo>
                  <a:cubicBezTo>
                    <a:pt x="1183" y="779"/>
                    <a:pt x="1179" y="780"/>
                    <a:pt x="1172" y="787"/>
                  </a:cubicBezTo>
                  <a:cubicBezTo>
                    <a:pt x="1168" y="790"/>
                    <a:pt x="1167" y="791"/>
                    <a:pt x="1163" y="792"/>
                  </a:cubicBezTo>
                  <a:cubicBezTo>
                    <a:pt x="1160" y="793"/>
                    <a:pt x="1157" y="793"/>
                    <a:pt x="1155" y="793"/>
                  </a:cubicBezTo>
                  <a:cubicBezTo>
                    <a:pt x="1153" y="794"/>
                    <a:pt x="1144" y="799"/>
                    <a:pt x="1140" y="802"/>
                  </a:cubicBezTo>
                  <a:cubicBezTo>
                    <a:pt x="1137" y="806"/>
                    <a:pt x="1126" y="806"/>
                    <a:pt x="1123" y="803"/>
                  </a:cubicBezTo>
                  <a:cubicBezTo>
                    <a:pt x="1123" y="803"/>
                    <a:pt x="1121" y="803"/>
                    <a:pt x="1120" y="802"/>
                  </a:cubicBezTo>
                  <a:cubicBezTo>
                    <a:pt x="1118" y="801"/>
                    <a:pt x="1118" y="801"/>
                    <a:pt x="1118" y="800"/>
                  </a:cubicBezTo>
                  <a:cubicBezTo>
                    <a:pt x="1115" y="798"/>
                    <a:pt x="1115" y="798"/>
                    <a:pt x="1115" y="798"/>
                  </a:cubicBezTo>
                  <a:cubicBezTo>
                    <a:pt x="1114" y="798"/>
                    <a:pt x="1112" y="796"/>
                    <a:pt x="1112" y="796"/>
                  </a:cubicBezTo>
                  <a:cubicBezTo>
                    <a:pt x="1112" y="795"/>
                    <a:pt x="1112" y="795"/>
                    <a:pt x="1110" y="796"/>
                  </a:cubicBezTo>
                  <a:cubicBezTo>
                    <a:pt x="1107" y="797"/>
                    <a:pt x="1107" y="796"/>
                    <a:pt x="1103" y="795"/>
                  </a:cubicBezTo>
                  <a:cubicBezTo>
                    <a:pt x="1102" y="794"/>
                    <a:pt x="1099" y="793"/>
                    <a:pt x="1099" y="793"/>
                  </a:cubicBezTo>
                  <a:cubicBezTo>
                    <a:pt x="1099" y="793"/>
                    <a:pt x="1098" y="793"/>
                    <a:pt x="1098" y="792"/>
                  </a:cubicBezTo>
                  <a:cubicBezTo>
                    <a:pt x="1097" y="790"/>
                    <a:pt x="1094" y="790"/>
                    <a:pt x="1093" y="791"/>
                  </a:cubicBezTo>
                  <a:cubicBezTo>
                    <a:pt x="1093" y="792"/>
                    <a:pt x="1090" y="793"/>
                    <a:pt x="1086" y="795"/>
                  </a:cubicBezTo>
                  <a:cubicBezTo>
                    <a:pt x="1075" y="800"/>
                    <a:pt x="1072" y="805"/>
                    <a:pt x="1075" y="817"/>
                  </a:cubicBezTo>
                  <a:cubicBezTo>
                    <a:pt x="1075" y="818"/>
                    <a:pt x="1075" y="819"/>
                    <a:pt x="1074" y="819"/>
                  </a:cubicBezTo>
                  <a:cubicBezTo>
                    <a:pt x="1072" y="820"/>
                    <a:pt x="1072" y="820"/>
                    <a:pt x="1073" y="822"/>
                  </a:cubicBezTo>
                  <a:cubicBezTo>
                    <a:pt x="1073" y="826"/>
                    <a:pt x="1071" y="828"/>
                    <a:pt x="1061" y="833"/>
                  </a:cubicBezTo>
                  <a:cubicBezTo>
                    <a:pt x="1056" y="834"/>
                    <a:pt x="1051" y="836"/>
                    <a:pt x="1050" y="837"/>
                  </a:cubicBezTo>
                  <a:cubicBezTo>
                    <a:pt x="1048" y="838"/>
                    <a:pt x="1047" y="839"/>
                    <a:pt x="1045" y="839"/>
                  </a:cubicBezTo>
                  <a:cubicBezTo>
                    <a:pt x="1043" y="839"/>
                    <a:pt x="1040" y="840"/>
                    <a:pt x="1038" y="840"/>
                  </a:cubicBezTo>
                  <a:cubicBezTo>
                    <a:pt x="1036" y="841"/>
                    <a:pt x="1033" y="841"/>
                    <a:pt x="1031" y="841"/>
                  </a:cubicBezTo>
                  <a:cubicBezTo>
                    <a:pt x="1027" y="842"/>
                    <a:pt x="1021" y="846"/>
                    <a:pt x="1022" y="847"/>
                  </a:cubicBezTo>
                  <a:cubicBezTo>
                    <a:pt x="1024" y="849"/>
                    <a:pt x="1023" y="850"/>
                    <a:pt x="1019" y="851"/>
                  </a:cubicBezTo>
                  <a:cubicBezTo>
                    <a:pt x="1017" y="852"/>
                    <a:pt x="1008" y="859"/>
                    <a:pt x="999" y="868"/>
                  </a:cubicBezTo>
                  <a:cubicBezTo>
                    <a:pt x="991" y="876"/>
                    <a:pt x="990" y="884"/>
                    <a:pt x="996" y="890"/>
                  </a:cubicBezTo>
                  <a:cubicBezTo>
                    <a:pt x="999" y="893"/>
                    <a:pt x="999" y="894"/>
                    <a:pt x="991" y="897"/>
                  </a:cubicBezTo>
                  <a:cubicBezTo>
                    <a:pt x="984" y="900"/>
                    <a:pt x="981" y="902"/>
                    <a:pt x="981" y="903"/>
                  </a:cubicBezTo>
                  <a:cubicBezTo>
                    <a:pt x="981" y="904"/>
                    <a:pt x="980" y="905"/>
                    <a:pt x="980" y="905"/>
                  </a:cubicBezTo>
                  <a:cubicBezTo>
                    <a:pt x="979" y="905"/>
                    <a:pt x="978" y="905"/>
                    <a:pt x="978" y="906"/>
                  </a:cubicBezTo>
                  <a:cubicBezTo>
                    <a:pt x="978" y="907"/>
                    <a:pt x="976" y="909"/>
                    <a:pt x="976" y="911"/>
                  </a:cubicBezTo>
                  <a:cubicBezTo>
                    <a:pt x="974" y="913"/>
                    <a:pt x="973" y="915"/>
                    <a:pt x="973" y="916"/>
                  </a:cubicBezTo>
                  <a:cubicBezTo>
                    <a:pt x="973" y="919"/>
                    <a:pt x="972" y="919"/>
                    <a:pt x="965" y="918"/>
                  </a:cubicBezTo>
                  <a:cubicBezTo>
                    <a:pt x="960" y="917"/>
                    <a:pt x="954" y="920"/>
                    <a:pt x="949" y="927"/>
                  </a:cubicBezTo>
                  <a:cubicBezTo>
                    <a:pt x="944" y="933"/>
                    <a:pt x="942" y="935"/>
                    <a:pt x="940" y="933"/>
                  </a:cubicBezTo>
                  <a:cubicBezTo>
                    <a:pt x="938" y="932"/>
                    <a:pt x="934" y="931"/>
                    <a:pt x="933" y="932"/>
                  </a:cubicBezTo>
                  <a:cubicBezTo>
                    <a:pt x="932" y="933"/>
                    <a:pt x="930" y="933"/>
                    <a:pt x="927" y="932"/>
                  </a:cubicBezTo>
                  <a:cubicBezTo>
                    <a:pt x="925" y="932"/>
                    <a:pt x="921" y="931"/>
                    <a:pt x="920" y="931"/>
                  </a:cubicBezTo>
                  <a:cubicBezTo>
                    <a:pt x="918" y="931"/>
                    <a:pt x="915" y="930"/>
                    <a:pt x="912" y="930"/>
                  </a:cubicBezTo>
                  <a:cubicBezTo>
                    <a:pt x="905" y="928"/>
                    <a:pt x="901" y="928"/>
                    <a:pt x="897" y="931"/>
                  </a:cubicBezTo>
                  <a:cubicBezTo>
                    <a:pt x="895" y="932"/>
                    <a:pt x="894" y="932"/>
                    <a:pt x="893" y="932"/>
                  </a:cubicBezTo>
                  <a:cubicBezTo>
                    <a:pt x="888" y="932"/>
                    <a:pt x="885" y="932"/>
                    <a:pt x="882" y="936"/>
                  </a:cubicBezTo>
                  <a:cubicBezTo>
                    <a:pt x="879" y="939"/>
                    <a:pt x="879" y="939"/>
                    <a:pt x="879" y="939"/>
                  </a:cubicBezTo>
                  <a:cubicBezTo>
                    <a:pt x="878" y="939"/>
                    <a:pt x="877" y="940"/>
                    <a:pt x="877" y="940"/>
                  </a:cubicBezTo>
                  <a:cubicBezTo>
                    <a:pt x="873" y="944"/>
                    <a:pt x="866" y="937"/>
                    <a:pt x="866" y="929"/>
                  </a:cubicBezTo>
                  <a:cubicBezTo>
                    <a:pt x="866" y="927"/>
                    <a:pt x="866" y="925"/>
                    <a:pt x="866" y="924"/>
                  </a:cubicBezTo>
                  <a:cubicBezTo>
                    <a:pt x="864" y="924"/>
                    <a:pt x="865" y="922"/>
                    <a:pt x="866" y="920"/>
                  </a:cubicBezTo>
                  <a:cubicBezTo>
                    <a:pt x="867" y="919"/>
                    <a:pt x="867" y="919"/>
                    <a:pt x="867" y="919"/>
                  </a:cubicBezTo>
                  <a:cubicBezTo>
                    <a:pt x="866" y="919"/>
                    <a:pt x="866" y="919"/>
                    <a:pt x="866" y="918"/>
                  </a:cubicBezTo>
                  <a:cubicBezTo>
                    <a:pt x="866" y="917"/>
                    <a:pt x="864" y="915"/>
                    <a:pt x="863" y="913"/>
                  </a:cubicBezTo>
                  <a:cubicBezTo>
                    <a:pt x="861" y="911"/>
                    <a:pt x="861" y="910"/>
                    <a:pt x="861" y="909"/>
                  </a:cubicBezTo>
                  <a:cubicBezTo>
                    <a:pt x="861" y="908"/>
                    <a:pt x="850" y="908"/>
                    <a:pt x="847" y="909"/>
                  </a:cubicBezTo>
                  <a:cubicBezTo>
                    <a:pt x="843" y="911"/>
                    <a:pt x="841" y="911"/>
                    <a:pt x="839" y="910"/>
                  </a:cubicBezTo>
                  <a:cubicBezTo>
                    <a:pt x="837" y="908"/>
                    <a:pt x="831" y="905"/>
                    <a:pt x="827" y="906"/>
                  </a:cubicBezTo>
                  <a:cubicBezTo>
                    <a:pt x="822" y="907"/>
                    <a:pt x="822" y="907"/>
                    <a:pt x="825" y="903"/>
                  </a:cubicBezTo>
                  <a:cubicBezTo>
                    <a:pt x="828" y="900"/>
                    <a:pt x="832" y="892"/>
                    <a:pt x="833" y="888"/>
                  </a:cubicBezTo>
                  <a:cubicBezTo>
                    <a:pt x="833" y="886"/>
                    <a:pt x="834" y="883"/>
                    <a:pt x="835" y="881"/>
                  </a:cubicBezTo>
                  <a:cubicBezTo>
                    <a:pt x="836" y="880"/>
                    <a:pt x="836" y="877"/>
                    <a:pt x="836" y="876"/>
                  </a:cubicBezTo>
                  <a:cubicBezTo>
                    <a:pt x="836" y="874"/>
                    <a:pt x="836" y="873"/>
                    <a:pt x="838" y="874"/>
                  </a:cubicBezTo>
                  <a:cubicBezTo>
                    <a:pt x="839" y="874"/>
                    <a:pt x="839" y="874"/>
                    <a:pt x="839" y="873"/>
                  </a:cubicBezTo>
                  <a:cubicBezTo>
                    <a:pt x="839" y="873"/>
                    <a:pt x="837" y="873"/>
                    <a:pt x="835" y="873"/>
                  </a:cubicBezTo>
                  <a:cubicBezTo>
                    <a:pt x="831" y="873"/>
                    <a:pt x="831" y="873"/>
                    <a:pt x="831" y="873"/>
                  </a:cubicBezTo>
                  <a:cubicBezTo>
                    <a:pt x="832" y="870"/>
                    <a:pt x="832" y="870"/>
                    <a:pt x="832" y="870"/>
                  </a:cubicBezTo>
                  <a:cubicBezTo>
                    <a:pt x="832" y="868"/>
                    <a:pt x="833" y="867"/>
                    <a:pt x="835" y="867"/>
                  </a:cubicBezTo>
                  <a:cubicBezTo>
                    <a:pt x="836" y="867"/>
                    <a:pt x="837" y="866"/>
                    <a:pt x="837" y="865"/>
                  </a:cubicBezTo>
                  <a:cubicBezTo>
                    <a:pt x="839" y="862"/>
                    <a:pt x="839" y="862"/>
                    <a:pt x="836" y="864"/>
                  </a:cubicBezTo>
                  <a:cubicBezTo>
                    <a:pt x="831" y="870"/>
                    <a:pt x="828" y="867"/>
                    <a:pt x="832" y="859"/>
                  </a:cubicBezTo>
                  <a:cubicBezTo>
                    <a:pt x="834" y="856"/>
                    <a:pt x="836" y="853"/>
                    <a:pt x="836" y="852"/>
                  </a:cubicBezTo>
                  <a:cubicBezTo>
                    <a:pt x="836" y="852"/>
                    <a:pt x="837" y="851"/>
                    <a:pt x="839" y="850"/>
                  </a:cubicBezTo>
                  <a:cubicBezTo>
                    <a:pt x="841" y="849"/>
                    <a:pt x="852" y="836"/>
                    <a:pt x="852" y="835"/>
                  </a:cubicBezTo>
                  <a:cubicBezTo>
                    <a:pt x="852" y="833"/>
                    <a:pt x="857" y="825"/>
                    <a:pt x="858" y="823"/>
                  </a:cubicBezTo>
                  <a:cubicBezTo>
                    <a:pt x="861" y="822"/>
                    <a:pt x="864" y="813"/>
                    <a:pt x="864" y="810"/>
                  </a:cubicBezTo>
                  <a:cubicBezTo>
                    <a:pt x="864" y="809"/>
                    <a:pt x="865" y="803"/>
                    <a:pt x="866" y="801"/>
                  </a:cubicBezTo>
                  <a:cubicBezTo>
                    <a:pt x="866" y="799"/>
                    <a:pt x="866" y="799"/>
                    <a:pt x="866" y="799"/>
                  </a:cubicBezTo>
                  <a:cubicBezTo>
                    <a:pt x="866" y="798"/>
                    <a:pt x="866" y="797"/>
                    <a:pt x="867" y="796"/>
                  </a:cubicBezTo>
                  <a:cubicBezTo>
                    <a:pt x="868" y="796"/>
                    <a:pt x="868" y="795"/>
                    <a:pt x="869" y="793"/>
                  </a:cubicBezTo>
                  <a:cubicBezTo>
                    <a:pt x="869" y="793"/>
                    <a:pt x="869" y="790"/>
                    <a:pt x="871" y="789"/>
                  </a:cubicBezTo>
                  <a:cubicBezTo>
                    <a:pt x="873" y="787"/>
                    <a:pt x="874" y="787"/>
                    <a:pt x="873" y="787"/>
                  </a:cubicBezTo>
                  <a:cubicBezTo>
                    <a:pt x="872" y="786"/>
                    <a:pt x="872" y="786"/>
                    <a:pt x="873" y="785"/>
                  </a:cubicBezTo>
                  <a:cubicBezTo>
                    <a:pt x="874" y="785"/>
                    <a:pt x="874" y="784"/>
                    <a:pt x="874" y="783"/>
                  </a:cubicBezTo>
                  <a:cubicBezTo>
                    <a:pt x="874" y="780"/>
                    <a:pt x="874" y="780"/>
                    <a:pt x="874" y="780"/>
                  </a:cubicBezTo>
                  <a:cubicBezTo>
                    <a:pt x="875" y="779"/>
                    <a:pt x="875" y="779"/>
                    <a:pt x="874" y="779"/>
                  </a:cubicBezTo>
                  <a:cubicBezTo>
                    <a:pt x="871" y="779"/>
                    <a:pt x="871" y="779"/>
                    <a:pt x="873" y="777"/>
                  </a:cubicBezTo>
                  <a:cubicBezTo>
                    <a:pt x="874" y="775"/>
                    <a:pt x="874" y="775"/>
                    <a:pt x="874" y="774"/>
                  </a:cubicBezTo>
                  <a:cubicBezTo>
                    <a:pt x="869" y="770"/>
                    <a:pt x="878" y="761"/>
                    <a:pt x="882" y="763"/>
                  </a:cubicBezTo>
                  <a:cubicBezTo>
                    <a:pt x="885" y="765"/>
                    <a:pt x="892" y="763"/>
                    <a:pt x="892" y="761"/>
                  </a:cubicBezTo>
                  <a:cubicBezTo>
                    <a:pt x="892" y="757"/>
                    <a:pt x="904" y="757"/>
                    <a:pt x="908" y="761"/>
                  </a:cubicBezTo>
                  <a:cubicBezTo>
                    <a:pt x="910" y="763"/>
                    <a:pt x="911" y="763"/>
                    <a:pt x="914" y="763"/>
                  </a:cubicBezTo>
                  <a:cubicBezTo>
                    <a:pt x="915" y="763"/>
                    <a:pt x="917" y="763"/>
                    <a:pt x="919" y="764"/>
                  </a:cubicBezTo>
                  <a:cubicBezTo>
                    <a:pt x="920" y="765"/>
                    <a:pt x="924" y="765"/>
                    <a:pt x="927" y="765"/>
                  </a:cubicBezTo>
                  <a:cubicBezTo>
                    <a:pt x="930" y="766"/>
                    <a:pt x="932" y="766"/>
                    <a:pt x="933" y="766"/>
                  </a:cubicBezTo>
                  <a:cubicBezTo>
                    <a:pt x="933" y="766"/>
                    <a:pt x="935" y="767"/>
                    <a:pt x="937" y="768"/>
                  </a:cubicBezTo>
                  <a:cubicBezTo>
                    <a:pt x="938" y="769"/>
                    <a:pt x="940" y="769"/>
                    <a:pt x="941" y="769"/>
                  </a:cubicBezTo>
                  <a:cubicBezTo>
                    <a:pt x="944" y="772"/>
                    <a:pt x="952" y="774"/>
                    <a:pt x="960" y="774"/>
                  </a:cubicBezTo>
                  <a:cubicBezTo>
                    <a:pt x="966" y="774"/>
                    <a:pt x="968" y="774"/>
                    <a:pt x="969" y="775"/>
                  </a:cubicBezTo>
                  <a:cubicBezTo>
                    <a:pt x="972" y="778"/>
                    <a:pt x="975" y="779"/>
                    <a:pt x="976" y="778"/>
                  </a:cubicBezTo>
                  <a:cubicBezTo>
                    <a:pt x="978" y="777"/>
                    <a:pt x="978" y="777"/>
                    <a:pt x="984" y="780"/>
                  </a:cubicBezTo>
                  <a:cubicBezTo>
                    <a:pt x="989" y="782"/>
                    <a:pt x="989" y="782"/>
                    <a:pt x="989" y="782"/>
                  </a:cubicBezTo>
                  <a:cubicBezTo>
                    <a:pt x="994" y="782"/>
                    <a:pt x="994" y="782"/>
                    <a:pt x="994" y="782"/>
                  </a:cubicBezTo>
                  <a:cubicBezTo>
                    <a:pt x="1001" y="780"/>
                    <a:pt x="1002" y="779"/>
                    <a:pt x="1009" y="766"/>
                  </a:cubicBezTo>
                  <a:cubicBezTo>
                    <a:pt x="1013" y="759"/>
                    <a:pt x="1015" y="755"/>
                    <a:pt x="1016" y="755"/>
                  </a:cubicBezTo>
                  <a:cubicBezTo>
                    <a:pt x="1016" y="755"/>
                    <a:pt x="1017" y="754"/>
                    <a:pt x="1017" y="754"/>
                  </a:cubicBezTo>
                  <a:cubicBezTo>
                    <a:pt x="1017" y="753"/>
                    <a:pt x="1016" y="753"/>
                    <a:pt x="1016" y="753"/>
                  </a:cubicBezTo>
                  <a:cubicBezTo>
                    <a:pt x="1014" y="754"/>
                    <a:pt x="1015" y="753"/>
                    <a:pt x="1019" y="744"/>
                  </a:cubicBezTo>
                  <a:cubicBezTo>
                    <a:pt x="1024" y="734"/>
                    <a:pt x="1026" y="734"/>
                    <a:pt x="1027" y="742"/>
                  </a:cubicBezTo>
                  <a:cubicBezTo>
                    <a:pt x="1028" y="745"/>
                    <a:pt x="1028" y="745"/>
                    <a:pt x="1028" y="742"/>
                  </a:cubicBezTo>
                  <a:cubicBezTo>
                    <a:pt x="1028" y="739"/>
                    <a:pt x="1027" y="737"/>
                    <a:pt x="1025" y="735"/>
                  </a:cubicBezTo>
                  <a:cubicBezTo>
                    <a:pt x="1023" y="731"/>
                    <a:pt x="1023" y="729"/>
                    <a:pt x="1024" y="730"/>
                  </a:cubicBezTo>
                  <a:cubicBezTo>
                    <a:pt x="1025" y="731"/>
                    <a:pt x="1026" y="728"/>
                    <a:pt x="1027" y="725"/>
                  </a:cubicBezTo>
                  <a:cubicBezTo>
                    <a:pt x="1029" y="719"/>
                    <a:pt x="1029" y="719"/>
                    <a:pt x="1029" y="719"/>
                  </a:cubicBezTo>
                  <a:cubicBezTo>
                    <a:pt x="1027" y="718"/>
                    <a:pt x="1027" y="718"/>
                    <a:pt x="1027" y="718"/>
                  </a:cubicBezTo>
                  <a:cubicBezTo>
                    <a:pt x="1024" y="716"/>
                    <a:pt x="1020" y="713"/>
                    <a:pt x="1019" y="711"/>
                  </a:cubicBezTo>
                  <a:cubicBezTo>
                    <a:pt x="1019" y="710"/>
                    <a:pt x="1019" y="707"/>
                    <a:pt x="1019" y="707"/>
                  </a:cubicBezTo>
                  <a:cubicBezTo>
                    <a:pt x="1018" y="704"/>
                    <a:pt x="1018" y="704"/>
                    <a:pt x="1019" y="702"/>
                  </a:cubicBezTo>
                  <a:cubicBezTo>
                    <a:pt x="1021" y="700"/>
                    <a:pt x="1021" y="700"/>
                    <a:pt x="1020" y="699"/>
                  </a:cubicBezTo>
                  <a:cubicBezTo>
                    <a:pt x="1019" y="697"/>
                    <a:pt x="1019" y="697"/>
                    <a:pt x="1020" y="696"/>
                  </a:cubicBezTo>
                  <a:cubicBezTo>
                    <a:pt x="1021" y="695"/>
                    <a:pt x="1021" y="695"/>
                    <a:pt x="1020" y="695"/>
                  </a:cubicBezTo>
                  <a:cubicBezTo>
                    <a:pt x="1016" y="695"/>
                    <a:pt x="1014" y="692"/>
                    <a:pt x="1017" y="691"/>
                  </a:cubicBezTo>
                  <a:cubicBezTo>
                    <a:pt x="1019" y="691"/>
                    <a:pt x="1016" y="688"/>
                    <a:pt x="1014" y="688"/>
                  </a:cubicBezTo>
                  <a:cubicBezTo>
                    <a:pt x="1013" y="688"/>
                    <a:pt x="1013" y="688"/>
                    <a:pt x="1013" y="688"/>
                  </a:cubicBezTo>
                  <a:cubicBezTo>
                    <a:pt x="1014" y="686"/>
                    <a:pt x="1014" y="686"/>
                    <a:pt x="1012" y="686"/>
                  </a:cubicBezTo>
                  <a:cubicBezTo>
                    <a:pt x="1011" y="686"/>
                    <a:pt x="1010" y="686"/>
                    <a:pt x="1009" y="686"/>
                  </a:cubicBezTo>
                  <a:cubicBezTo>
                    <a:pt x="1008" y="683"/>
                    <a:pt x="997" y="678"/>
                    <a:pt x="995" y="679"/>
                  </a:cubicBezTo>
                  <a:cubicBezTo>
                    <a:pt x="994" y="679"/>
                    <a:pt x="992" y="678"/>
                    <a:pt x="992" y="676"/>
                  </a:cubicBezTo>
                  <a:cubicBezTo>
                    <a:pt x="992" y="675"/>
                    <a:pt x="991" y="675"/>
                    <a:pt x="990" y="674"/>
                  </a:cubicBezTo>
                  <a:cubicBezTo>
                    <a:pt x="988" y="672"/>
                    <a:pt x="989" y="672"/>
                    <a:pt x="992" y="672"/>
                  </a:cubicBezTo>
                  <a:cubicBezTo>
                    <a:pt x="995" y="672"/>
                    <a:pt x="995" y="671"/>
                    <a:pt x="993" y="670"/>
                  </a:cubicBezTo>
                  <a:cubicBezTo>
                    <a:pt x="992" y="668"/>
                    <a:pt x="992" y="667"/>
                    <a:pt x="995" y="668"/>
                  </a:cubicBezTo>
                  <a:cubicBezTo>
                    <a:pt x="997" y="668"/>
                    <a:pt x="997" y="668"/>
                    <a:pt x="997" y="667"/>
                  </a:cubicBezTo>
                  <a:cubicBezTo>
                    <a:pt x="997" y="667"/>
                    <a:pt x="995" y="667"/>
                    <a:pt x="994" y="667"/>
                  </a:cubicBezTo>
                  <a:cubicBezTo>
                    <a:pt x="990" y="666"/>
                    <a:pt x="990" y="664"/>
                    <a:pt x="993" y="662"/>
                  </a:cubicBezTo>
                  <a:cubicBezTo>
                    <a:pt x="995" y="661"/>
                    <a:pt x="997" y="661"/>
                    <a:pt x="1003" y="660"/>
                  </a:cubicBezTo>
                  <a:cubicBezTo>
                    <a:pt x="1008" y="660"/>
                    <a:pt x="1013" y="660"/>
                    <a:pt x="1014" y="659"/>
                  </a:cubicBezTo>
                  <a:cubicBezTo>
                    <a:pt x="1018" y="659"/>
                    <a:pt x="1020" y="660"/>
                    <a:pt x="1021" y="664"/>
                  </a:cubicBezTo>
                  <a:cubicBezTo>
                    <a:pt x="1023" y="666"/>
                    <a:pt x="1023" y="667"/>
                    <a:pt x="1024" y="667"/>
                  </a:cubicBezTo>
                  <a:cubicBezTo>
                    <a:pt x="1027" y="665"/>
                    <a:pt x="1031" y="665"/>
                    <a:pt x="1032" y="666"/>
                  </a:cubicBezTo>
                  <a:cubicBezTo>
                    <a:pt x="1033" y="667"/>
                    <a:pt x="1035" y="667"/>
                    <a:pt x="1035" y="666"/>
                  </a:cubicBezTo>
                  <a:cubicBezTo>
                    <a:pt x="1036" y="665"/>
                    <a:pt x="1037" y="665"/>
                    <a:pt x="1037" y="666"/>
                  </a:cubicBezTo>
                  <a:cubicBezTo>
                    <a:pt x="1037" y="667"/>
                    <a:pt x="1038" y="667"/>
                    <a:pt x="1040" y="667"/>
                  </a:cubicBezTo>
                  <a:cubicBezTo>
                    <a:pt x="1043" y="667"/>
                    <a:pt x="1043" y="667"/>
                    <a:pt x="1043" y="666"/>
                  </a:cubicBezTo>
                  <a:cubicBezTo>
                    <a:pt x="1043" y="664"/>
                    <a:pt x="1043" y="663"/>
                    <a:pt x="1043" y="660"/>
                  </a:cubicBezTo>
                  <a:cubicBezTo>
                    <a:pt x="1045" y="657"/>
                    <a:pt x="1045" y="655"/>
                    <a:pt x="1044" y="651"/>
                  </a:cubicBezTo>
                  <a:cubicBezTo>
                    <a:pt x="1044" y="645"/>
                    <a:pt x="1045" y="644"/>
                    <a:pt x="1048" y="645"/>
                  </a:cubicBezTo>
                  <a:cubicBezTo>
                    <a:pt x="1049" y="645"/>
                    <a:pt x="1051" y="645"/>
                    <a:pt x="1051" y="645"/>
                  </a:cubicBezTo>
                  <a:cubicBezTo>
                    <a:pt x="1053" y="644"/>
                    <a:pt x="1054" y="645"/>
                    <a:pt x="1054" y="648"/>
                  </a:cubicBezTo>
                  <a:cubicBezTo>
                    <a:pt x="1053" y="651"/>
                    <a:pt x="1054" y="652"/>
                    <a:pt x="1058" y="653"/>
                  </a:cubicBezTo>
                  <a:cubicBezTo>
                    <a:pt x="1061" y="653"/>
                    <a:pt x="1064" y="655"/>
                    <a:pt x="1065" y="656"/>
                  </a:cubicBezTo>
                  <a:cubicBezTo>
                    <a:pt x="1068" y="656"/>
                    <a:pt x="1069" y="656"/>
                    <a:pt x="1071" y="656"/>
                  </a:cubicBezTo>
                  <a:cubicBezTo>
                    <a:pt x="1073" y="655"/>
                    <a:pt x="1074" y="654"/>
                    <a:pt x="1075" y="654"/>
                  </a:cubicBezTo>
                  <a:cubicBezTo>
                    <a:pt x="1075" y="653"/>
                    <a:pt x="1075" y="653"/>
                    <a:pt x="1075" y="653"/>
                  </a:cubicBezTo>
                  <a:cubicBezTo>
                    <a:pt x="1071" y="651"/>
                    <a:pt x="1078" y="646"/>
                    <a:pt x="1089" y="645"/>
                  </a:cubicBezTo>
                  <a:cubicBezTo>
                    <a:pt x="1096" y="645"/>
                    <a:pt x="1099" y="642"/>
                    <a:pt x="1102" y="635"/>
                  </a:cubicBezTo>
                  <a:cubicBezTo>
                    <a:pt x="1106" y="627"/>
                    <a:pt x="1108" y="624"/>
                    <a:pt x="1115" y="624"/>
                  </a:cubicBezTo>
                  <a:cubicBezTo>
                    <a:pt x="1118" y="624"/>
                    <a:pt x="1123" y="623"/>
                    <a:pt x="1127" y="621"/>
                  </a:cubicBezTo>
                  <a:cubicBezTo>
                    <a:pt x="1134" y="619"/>
                    <a:pt x="1135" y="619"/>
                    <a:pt x="1139" y="619"/>
                  </a:cubicBezTo>
                  <a:cubicBezTo>
                    <a:pt x="1146" y="621"/>
                    <a:pt x="1147" y="621"/>
                    <a:pt x="1147" y="620"/>
                  </a:cubicBezTo>
                  <a:cubicBezTo>
                    <a:pt x="1147" y="619"/>
                    <a:pt x="1146" y="619"/>
                    <a:pt x="1145" y="619"/>
                  </a:cubicBezTo>
                  <a:cubicBezTo>
                    <a:pt x="1142" y="619"/>
                    <a:pt x="1139" y="618"/>
                    <a:pt x="1139" y="617"/>
                  </a:cubicBezTo>
                  <a:cubicBezTo>
                    <a:pt x="1139" y="614"/>
                    <a:pt x="1145" y="615"/>
                    <a:pt x="1147" y="618"/>
                  </a:cubicBezTo>
                  <a:cubicBezTo>
                    <a:pt x="1148" y="619"/>
                    <a:pt x="1149" y="619"/>
                    <a:pt x="1150" y="619"/>
                  </a:cubicBezTo>
                  <a:cubicBezTo>
                    <a:pt x="1150" y="619"/>
                    <a:pt x="1150" y="618"/>
                    <a:pt x="1149" y="618"/>
                  </a:cubicBezTo>
                  <a:cubicBezTo>
                    <a:pt x="1147" y="617"/>
                    <a:pt x="1147" y="616"/>
                    <a:pt x="1149" y="616"/>
                  </a:cubicBezTo>
                  <a:cubicBezTo>
                    <a:pt x="1150" y="616"/>
                    <a:pt x="1150" y="616"/>
                    <a:pt x="1148" y="613"/>
                  </a:cubicBezTo>
                  <a:cubicBezTo>
                    <a:pt x="1147" y="611"/>
                    <a:pt x="1147" y="611"/>
                    <a:pt x="1155" y="605"/>
                  </a:cubicBezTo>
                  <a:cubicBezTo>
                    <a:pt x="1159" y="603"/>
                    <a:pt x="1161" y="600"/>
                    <a:pt x="1163" y="595"/>
                  </a:cubicBezTo>
                  <a:cubicBezTo>
                    <a:pt x="1166" y="591"/>
                    <a:pt x="1167" y="589"/>
                    <a:pt x="1169" y="589"/>
                  </a:cubicBezTo>
                  <a:cubicBezTo>
                    <a:pt x="1170" y="590"/>
                    <a:pt x="1176" y="588"/>
                    <a:pt x="1178" y="586"/>
                  </a:cubicBezTo>
                  <a:cubicBezTo>
                    <a:pt x="1182" y="581"/>
                    <a:pt x="1198" y="580"/>
                    <a:pt x="1201" y="584"/>
                  </a:cubicBezTo>
                  <a:cubicBezTo>
                    <a:pt x="1202" y="585"/>
                    <a:pt x="1204" y="586"/>
                    <a:pt x="1204" y="584"/>
                  </a:cubicBezTo>
                  <a:cubicBezTo>
                    <a:pt x="1202" y="580"/>
                    <a:pt x="1207" y="577"/>
                    <a:pt x="1214" y="578"/>
                  </a:cubicBezTo>
                  <a:cubicBezTo>
                    <a:pt x="1220" y="578"/>
                    <a:pt x="1220" y="578"/>
                    <a:pt x="1220" y="581"/>
                  </a:cubicBezTo>
                  <a:cubicBezTo>
                    <a:pt x="1220" y="584"/>
                    <a:pt x="1222" y="584"/>
                    <a:pt x="1222" y="582"/>
                  </a:cubicBezTo>
                  <a:cubicBezTo>
                    <a:pt x="1222" y="581"/>
                    <a:pt x="1224" y="580"/>
                    <a:pt x="1225" y="581"/>
                  </a:cubicBezTo>
                  <a:cubicBezTo>
                    <a:pt x="1225" y="584"/>
                    <a:pt x="1226" y="582"/>
                    <a:pt x="1226" y="581"/>
                  </a:cubicBezTo>
                  <a:cubicBezTo>
                    <a:pt x="1226" y="577"/>
                    <a:pt x="1228" y="576"/>
                    <a:pt x="1233" y="576"/>
                  </a:cubicBezTo>
                  <a:cubicBezTo>
                    <a:pt x="1237" y="576"/>
                    <a:pt x="1237" y="576"/>
                    <a:pt x="1237" y="576"/>
                  </a:cubicBezTo>
                  <a:cubicBezTo>
                    <a:pt x="1235" y="575"/>
                    <a:pt x="1235" y="575"/>
                    <a:pt x="1235" y="575"/>
                  </a:cubicBezTo>
                  <a:cubicBezTo>
                    <a:pt x="1233" y="574"/>
                    <a:pt x="1233" y="573"/>
                    <a:pt x="1234" y="572"/>
                  </a:cubicBezTo>
                  <a:cubicBezTo>
                    <a:pt x="1236" y="568"/>
                    <a:pt x="1235" y="568"/>
                    <a:pt x="1233" y="568"/>
                  </a:cubicBezTo>
                  <a:cubicBezTo>
                    <a:pt x="1230" y="568"/>
                    <a:pt x="1231" y="565"/>
                    <a:pt x="1235" y="565"/>
                  </a:cubicBezTo>
                  <a:cubicBezTo>
                    <a:pt x="1237" y="564"/>
                    <a:pt x="1238" y="563"/>
                    <a:pt x="1236" y="561"/>
                  </a:cubicBezTo>
                  <a:cubicBezTo>
                    <a:pt x="1235" y="559"/>
                    <a:pt x="1235" y="550"/>
                    <a:pt x="1236" y="550"/>
                  </a:cubicBezTo>
                  <a:cubicBezTo>
                    <a:pt x="1238" y="549"/>
                    <a:pt x="1237" y="544"/>
                    <a:pt x="1235" y="543"/>
                  </a:cubicBezTo>
                  <a:cubicBezTo>
                    <a:pt x="1231" y="541"/>
                    <a:pt x="1231" y="541"/>
                    <a:pt x="1233" y="536"/>
                  </a:cubicBezTo>
                  <a:cubicBezTo>
                    <a:pt x="1234" y="534"/>
                    <a:pt x="1235" y="532"/>
                    <a:pt x="1235" y="531"/>
                  </a:cubicBezTo>
                  <a:cubicBezTo>
                    <a:pt x="1235" y="528"/>
                    <a:pt x="1237" y="521"/>
                    <a:pt x="1238" y="520"/>
                  </a:cubicBezTo>
                  <a:cubicBezTo>
                    <a:pt x="1239" y="520"/>
                    <a:pt x="1241" y="521"/>
                    <a:pt x="1242" y="522"/>
                  </a:cubicBezTo>
                  <a:cubicBezTo>
                    <a:pt x="1244" y="522"/>
                    <a:pt x="1244" y="522"/>
                    <a:pt x="1246" y="521"/>
                  </a:cubicBezTo>
                  <a:cubicBezTo>
                    <a:pt x="1247" y="519"/>
                    <a:pt x="1250" y="517"/>
                    <a:pt x="1252" y="518"/>
                  </a:cubicBezTo>
                  <a:cubicBezTo>
                    <a:pt x="1252" y="519"/>
                    <a:pt x="1254" y="515"/>
                    <a:pt x="1254" y="514"/>
                  </a:cubicBezTo>
                  <a:cubicBezTo>
                    <a:pt x="1253" y="512"/>
                    <a:pt x="1252" y="513"/>
                    <a:pt x="1249" y="516"/>
                  </a:cubicBezTo>
                  <a:cubicBezTo>
                    <a:pt x="1246" y="519"/>
                    <a:pt x="1243" y="520"/>
                    <a:pt x="1241" y="519"/>
                  </a:cubicBezTo>
                  <a:cubicBezTo>
                    <a:pt x="1237" y="516"/>
                    <a:pt x="1244" y="511"/>
                    <a:pt x="1252" y="511"/>
                  </a:cubicBezTo>
                  <a:cubicBezTo>
                    <a:pt x="1258" y="511"/>
                    <a:pt x="1258" y="511"/>
                    <a:pt x="1258" y="511"/>
                  </a:cubicBezTo>
                  <a:cubicBezTo>
                    <a:pt x="1263" y="507"/>
                    <a:pt x="1263" y="507"/>
                    <a:pt x="1263" y="507"/>
                  </a:cubicBezTo>
                  <a:cubicBezTo>
                    <a:pt x="1265" y="505"/>
                    <a:pt x="1268" y="503"/>
                    <a:pt x="1269" y="503"/>
                  </a:cubicBezTo>
                  <a:cubicBezTo>
                    <a:pt x="1271" y="503"/>
                    <a:pt x="1273" y="502"/>
                    <a:pt x="1273" y="501"/>
                  </a:cubicBezTo>
                  <a:cubicBezTo>
                    <a:pt x="1276" y="500"/>
                    <a:pt x="1277" y="501"/>
                    <a:pt x="1275" y="502"/>
                  </a:cubicBezTo>
                  <a:cubicBezTo>
                    <a:pt x="1274" y="503"/>
                    <a:pt x="1274" y="505"/>
                    <a:pt x="1273" y="506"/>
                  </a:cubicBezTo>
                  <a:cubicBezTo>
                    <a:pt x="1273" y="509"/>
                    <a:pt x="1273" y="510"/>
                    <a:pt x="1271" y="512"/>
                  </a:cubicBezTo>
                  <a:cubicBezTo>
                    <a:pt x="1265" y="519"/>
                    <a:pt x="1266" y="525"/>
                    <a:pt x="1272" y="525"/>
                  </a:cubicBezTo>
                  <a:cubicBezTo>
                    <a:pt x="1274" y="525"/>
                    <a:pt x="1275" y="525"/>
                    <a:pt x="1273" y="528"/>
                  </a:cubicBezTo>
                  <a:cubicBezTo>
                    <a:pt x="1273" y="530"/>
                    <a:pt x="1268" y="532"/>
                    <a:pt x="1268" y="530"/>
                  </a:cubicBezTo>
                  <a:cubicBezTo>
                    <a:pt x="1267" y="529"/>
                    <a:pt x="1265" y="530"/>
                    <a:pt x="1263" y="533"/>
                  </a:cubicBezTo>
                  <a:cubicBezTo>
                    <a:pt x="1262" y="536"/>
                    <a:pt x="1261" y="537"/>
                    <a:pt x="1260" y="537"/>
                  </a:cubicBezTo>
                  <a:cubicBezTo>
                    <a:pt x="1259" y="537"/>
                    <a:pt x="1258" y="537"/>
                    <a:pt x="1258" y="538"/>
                  </a:cubicBezTo>
                  <a:cubicBezTo>
                    <a:pt x="1259" y="538"/>
                    <a:pt x="1257" y="540"/>
                    <a:pt x="1255" y="541"/>
                  </a:cubicBezTo>
                  <a:cubicBezTo>
                    <a:pt x="1252" y="544"/>
                    <a:pt x="1252" y="544"/>
                    <a:pt x="1252" y="546"/>
                  </a:cubicBezTo>
                  <a:cubicBezTo>
                    <a:pt x="1252" y="548"/>
                    <a:pt x="1251" y="549"/>
                    <a:pt x="1249" y="551"/>
                  </a:cubicBezTo>
                  <a:cubicBezTo>
                    <a:pt x="1247" y="553"/>
                    <a:pt x="1247" y="553"/>
                    <a:pt x="1249" y="554"/>
                  </a:cubicBezTo>
                  <a:cubicBezTo>
                    <a:pt x="1250" y="554"/>
                    <a:pt x="1250" y="554"/>
                    <a:pt x="1250" y="556"/>
                  </a:cubicBezTo>
                  <a:cubicBezTo>
                    <a:pt x="1250" y="557"/>
                    <a:pt x="1251" y="558"/>
                    <a:pt x="1252" y="559"/>
                  </a:cubicBezTo>
                  <a:cubicBezTo>
                    <a:pt x="1253" y="560"/>
                    <a:pt x="1254" y="562"/>
                    <a:pt x="1252" y="564"/>
                  </a:cubicBezTo>
                  <a:cubicBezTo>
                    <a:pt x="1252" y="564"/>
                    <a:pt x="1252" y="565"/>
                    <a:pt x="1254" y="565"/>
                  </a:cubicBezTo>
                  <a:cubicBezTo>
                    <a:pt x="1255" y="565"/>
                    <a:pt x="1257" y="567"/>
                    <a:pt x="1259" y="568"/>
                  </a:cubicBezTo>
                  <a:cubicBezTo>
                    <a:pt x="1260" y="568"/>
                    <a:pt x="1263" y="568"/>
                    <a:pt x="1263" y="568"/>
                  </a:cubicBezTo>
                  <a:cubicBezTo>
                    <a:pt x="1267" y="568"/>
                    <a:pt x="1268" y="570"/>
                    <a:pt x="1264" y="573"/>
                  </a:cubicBezTo>
                  <a:cubicBezTo>
                    <a:pt x="1262" y="574"/>
                    <a:pt x="1262" y="576"/>
                    <a:pt x="1265" y="576"/>
                  </a:cubicBezTo>
                  <a:cubicBezTo>
                    <a:pt x="1265" y="576"/>
                    <a:pt x="1267" y="576"/>
                    <a:pt x="1268" y="576"/>
                  </a:cubicBezTo>
                  <a:cubicBezTo>
                    <a:pt x="1269" y="577"/>
                    <a:pt x="1270" y="577"/>
                    <a:pt x="1273" y="576"/>
                  </a:cubicBezTo>
                  <a:cubicBezTo>
                    <a:pt x="1275" y="574"/>
                    <a:pt x="1277" y="573"/>
                    <a:pt x="1279" y="573"/>
                  </a:cubicBezTo>
                  <a:cubicBezTo>
                    <a:pt x="1280" y="573"/>
                    <a:pt x="1282" y="573"/>
                    <a:pt x="1285" y="570"/>
                  </a:cubicBezTo>
                  <a:cubicBezTo>
                    <a:pt x="1289" y="568"/>
                    <a:pt x="1295" y="568"/>
                    <a:pt x="1296" y="570"/>
                  </a:cubicBezTo>
                  <a:cubicBezTo>
                    <a:pt x="1297" y="573"/>
                    <a:pt x="1300" y="575"/>
                    <a:pt x="1303" y="575"/>
                  </a:cubicBezTo>
                  <a:cubicBezTo>
                    <a:pt x="1304" y="575"/>
                    <a:pt x="1305" y="575"/>
                    <a:pt x="1305" y="576"/>
                  </a:cubicBezTo>
                  <a:cubicBezTo>
                    <a:pt x="1305" y="576"/>
                    <a:pt x="1305" y="576"/>
                    <a:pt x="1306" y="576"/>
                  </a:cubicBezTo>
                  <a:cubicBezTo>
                    <a:pt x="1307" y="576"/>
                    <a:pt x="1308" y="577"/>
                    <a:pt x="1309" y="578"/>
                  </a:cubicBezTo>
                  <a:cubicBezTo>
                    <a:pt x="1312" y="581"/>
                    <a:pt x="1312" y="581"/>
                    <a:pt x="1324" y="578"/>
                  </a:cubicBezTo>
                  <a:cubicBezTo>
                    <a:pt x="1330" y="576"/>
                    <a:pt x="1336" y="575"/>
                    <a:pt x="1338" y="574"/>
                  </a:cubicBezTo>
                  <a:cubicBezTo>
                    <a:pt x="1340" y="574"/>
                    <a:pt x="1342" y="573"/>
                    <a:pt x="1344" y="571"/>
                  </a:cubicBezTo>
                  <a:cubicBezTo>
                    <a:pt x="1346" y="570"/>
                    <a:pt x="1348" y="569"/>
                    <a:pt x="1349" y="568"/>
                  </a:cubicBezTo>
                  <a:cubicBezTo>
                    <a:pt x="1351" y="568"/>
                    <a:pt x="1353" y="568"/>
                    <a:pt x="1354" y="567"/>
                  </a:cubicBezTo>
                  <a:cubicBezTo>
                    <a:pt x="1357" y="565"/>
                    <a:pt x="1366" y="564"/>
                    <a:pt x="1370" y="564"/>
                  </a:cubicBezTo>
                  <a:cubicBezTo>
                    <a:pt x="1374" y="564"/>
                    <a:pt x="1381" y="567"/>
                    <a:pt x="1380" y="568"/>
                  </a:cubicBezTo>
                  <a:cubicBezTo>
                    <a:pt x="1380" y="568"/>
                    <a:pt x="1379" y="568"/>
                    <a:pt x="1378" y="568"/>
                  </a:cubicBezTo>
                  <a:cubicBezTo>
                    <a:pt x="1375" y="565"/>
                    <a:pt x="1375" y="566"/>
                    <a:pt x="1376" y="568"/>
                  </a:cubicBezTo>
                  <a:cubicBezTo>
                    <a:pt x="1379" y="577"/>
                    <a:pt x="1397" y="574"/>
                    <a:pt x="1397" y="565"/>
                  </a:cubicBezTo>
                  <a:cubicBezTo>
                    <a:pt x="1397" y="563"/>
                    <a:pt x="1399" y="562"/>
                    <a:pt x="1401" y="562"/>
                  </a:cubicBezTo>
                  <a:cubicBezTo>
                    <a:pt x="1406" y="562"/>
                    <a:pt x="1412" y="558"/>
                    <a:pt x="1415" y="552"/>
                  </a:cubicBezTo>
                  <a:cubicBezTo>
                    <a:pt x="1415" y="551"/>
                    <a:pt x="1415" y="550"/>
                    <a:pt x="1415" y="551"/>
                  </a:cubicBezTo>
                  <a:cubicBezTo>
                    <a:pt x="1415" y="552"/>
                    <a:pt x="1413" y="557"/>
                    <a:pt x="1410" y="560"/>
                  </a:cubicBezTo>
                  <a:cubicBezTo>
                    <a:pt x="1409" y="561"/>
                    <a:pt x="1408" y="562"/>
                    <a:pt x="1408" y="562"/>
                  </a:cubicBezTo>
                  <a:cubicBezTo>
                    <a:pt x="1409" y="563"/>
                    <a:pt x="1415" y="563"/>
                    <a:pt x="1415" y="562"/>
                  </a:cubicBezTo>
                  <a:cubicBezTo>
                    <a:pt x="1417" y="561"/>
                    <a:pt x="1417" y="552"/>
                    <a:pt x="1416" y="549"/>
                  </a:cubicBezTo>
                  <a:cubicBezTo>
                    <a:pt x="1414" y="543"/>
                    <a:pt x="1415" y="526"/>
                    <a:pt x="1418" y="524"/>
                  </a:cubicBezTo>
                  <a:cubicBezTo>
                    <a:pt x="1420" y="522"/>
                    <a:pt x="1421" y="519"/>
                    <a:pt x="1421" y="517"/>
                  </a:cubicBezTo>
                  <a:cubicBezTo>
                    <a:pt x="1421" y="512"/>
                    <a:pt x="1437" y="504"/>
                    <a:pt x="1438" y="509"/>
                  </a:cubicBezTo>
                  <a:cubicBezTo>
                    <a:pt x="1439" y="510"/>
                    <a:pt x="1440" y="511"/>
                    <a:pt x="1442" y="512"/>
                  </a:cubicBezTo>
                  <a:cubicBezTo>
                    <a:pt x="1443" y="514"/>
                    <a:pt x="1445" y="516"/>
                    <a:pt x="1446" y="517"/>
                  </a:cubicBezTo>
                  <a:cubicBezTo>
                    <a:pt x="1449" y="523"/>
                    <a:pt x="1454" y="523"/>
                    <a:pt x="1460" y="519"/>
                  </a:cubicBezTo>
                  <a:cubicBezTo>
                    <a:pt x="1462" y="517"/>
                    <a:pt x="1462" y="517"/>
                    <a:pt x="1462" y="517"/>
                  </a:cubicBezTo>
                  <a:cubicBezTo>
                    <a:pt x="1462" y="511"/>
                    <a:pt x="1462" y="511"/>
                    <a:pt x="1462" y="511"/>
                  </a:cubicBezTo>
                  <a:cubicBezTo>
                    <a:pt x="1461" y="506"/>
                    <a:pt x="1461" y="504"/>
                    <a:pt x="1463" y="501"/>
                  </a:cubicBezTo>
                  <a:cubicBezTo>
                    <a:pt x="1464" y="497"/>
                    <a:pt x="1464" y="496"/>
                    <a:pt x="1464" y="495"/>
                  </a:cubicBezTo>
                  <a:cubicBezTo>
                    <a:pt x="1462" y="495"/>
                    <a:pt x="1461" y="495"/>
                    <a:pt x="1461" y="496"/>
                  </a:cubicBezTo>
                  <a:cubicBezTo>
                    <a:pt x="1461" y="497"/>
                    <a:pt x="1459" y="497"/>
                    <a:pt x="1455" y="496"/>
                  </a:cubicBezTo>
                  <a:cubicBezTo>
                    <a:pt x="1453" y="495"/>
                    <a:pt x="1449" y="489"/>
                    <a:pt x="1451" y="488"/>
                  </a:cubicBezTo>
                  <a:cubicBezTo>
                    <a:pt x="1452" y="488"/>
                    <a:pt x="1452" y="487"/>
                    <a:pt x="1451" y="487"/>
                  </a:cubicBezTo>
                  <a:cubicBezTo>
                    <a:pt x="1450" y="486"/>
                    <a:pt x="1450" y="485"/>
                    <a:pt x="1450" y="484"/>
                  </a:cubicBezTo>
                  <a:cubicBezTo>
                    <a:pt x="1450" y="482"/>
                    <a:pt x="1450" y="481"/>
                    <a:pt x="1450" y="480"/>
                  </a:cubicBezTo>
                  <a:cubicBezTo>
                    <a:pt x="1450" y="479"/>
                    <a:pt x="1453" y="477"/>
                    <a:pt x="1456" y="477"/>
                  </a:cubicBezTo>
                  <a:cubicBezTo>
                    <a:pt x="1457" y="477"/>
                    <a:pt x="1458" y="477"/>
                    <a:pt x="1458" y="477"/>
                  </a:cubicBezTo>
                  <a:cubicBezTo>
                    <a:pt x="1458" y="476"/>
                    <a:pt x="1461" y="474"/>
                    <a:pt x="1464" y="474"/>
                  </a:cubicBezTo>
                  <a:cubicBezTo>
                    <a:pt x="1464" y="474"/>
                    <a:pt x="1468" y="474"/>
                    <a:pt x="1471" y="473"/>
                  </a:cubicBezTo>
                  <a:cubicBezTo>
                    <a:pt x="1474" y="473"/>
                    <a:pt x="1477" y="472"/>
                    <a:pt x="1477" y="471"/>
                  </a:cubicBezTo>
                  <a:cubicBezTo>
                    <a:pt x="1477" y="470"/>
                    <a:pt x="1490" y="471"/>
                    <a:pt x="1493" y="473"/>
                  </a:cubicBezTo>
                  <a:cubicBezTo>
                    <a:pt x="1493" y="474"/>
                    <a:pt x="1497" y="474"/>
                    <a:pt x="1501" y="474"/>
                  </a:cubicBezTo>
                  <a:cubicBezTo>
                    <a:pt x="1509" y="474"/>
                    <a:pt x="1509" y="474"/>
                    <a:pt x="1509" y="469"/>
                  </a:cubicBezTo>
                  <a:cubicBezTo>
                    <a:pt x="1509" y="467"/>
                    <a:pt x="1509" y="466"/>
                    <a:pt x="1511" y="468"/>
                  </a:cubicBezTo>
                  <a:cubicBezTo>
                    <a:pt x="1512" y="469"/>
                    <a:pt x="1512" y="469"/>
                    <a:pt x="1513" y="468"/>
                  </a:cubicBezTo>
                  <a:cubicBezTo>
                    <a:pt x="1514" y="467"/>
                    <a:pt x="1515" y="466"/>
                    <a:pt x="1517" y="466"/>
                  </a:cubicBezTo>
                  <a:cubicBezTo>
                    <a:pt x="1520" y="466"/>
                    <a:pt x="1520" y="466"/>
                    <a:pt x="1521" y="464"/>
                  </a:cubicBezTo>
                  <a:cubicBezTo>
                    <a:pt x="1522" y="463"/>
                    <a:pt x="1524" y="463"/>
                    <a:pt x="1531" y="464"/>
                  </a:cubicBezTo>
                  <a:cubicBezTo>
                    <a:pt x="1535" y="465"/>
                    <a:pt x="1536" y="464"/>
                    <a:pt x="1534" y="463"/>
                  </a:cubicBezTo>
                  <a:cubicBezTo>
                    <a:pt x="1533" y="462"/>
                    <a:pt x="1532" y="461"/>
                    <a:pt x="1531" y="460"/>
                  </a:cubicBezTo>
                  <a:cubicBezTo>
                    <a:pt x="1530" y="459"/>
                    <a:pt x="1529" y="459"/>
                    <a:pt x="1525" y="460"/>
                  </a:cubicBezTo>
                  <a:cubicBezTo>
                    <a:pt x="1522" y="460"/>
                    <a:pt x="1521" y="460"/>
                    <a:pt x="1520" y="458"/>
                  </a:cubicBezTo>
                  <a:cubicBezTo>
                    <a:pt x="1518" y="458"/>
                    <a:pt x="1517" y="457"/>
                    <a:pt x="1517" y="457"/>
                  </a:cubicBezTo>
                  <a:cubicBezTo>
                    <a:pt x="1517" y="457"/>
                    <a:pt x="1515" y="456"/>
                    <a:pt x="1514" y="455"/>
                  </a:cubicBezTo>
                  <a:cubicBezTo>
                    <a:pt x="1513" y="453"/>
                    <a:pt x="1513" y="453"/>
                    <a:pt x="1514" y="453"/>
                  </a:cubicBezTo>
                  <a:cubicBezTo>
                    <a:pt x="1514" y="453"/>
                    <a:pt x="1515" y="453"/>
                    <a:pt x="1515" y="452"/>
                  </a:cubicBezTo>
                  <a:cubicBezTo>
                    <a:pt x="1515" y="451"/>
                    <a:pt x="1513" y="451"/>
                    <a:pt x="1510" y="452"/>
                  </a:cubicBezTo>
                  <a:cubicBezTo>
                    <a:pt x="1503" y="455"/>
                    <a:pt x="1501" y="455"/>
                    <a:pt x="1499" y="454"/>
                  </a:cubicBezTo>
                  <a:cubicBezTo>
                    <a:pt x="1495" y="454"/>
                    <a:pt x="1495" y="454"/>
                    <a:pt x="1495" y="454"/>
                  </a:cubicBezTo>
                  <a:cubicBezTo>
                    <a:pt x="1492" y="455"/>
                    <a:pt x="1488" y="456"/>
                    <a:pt x="1488" y="455"/>
                  </a:cubicBezTo>
                  <a:cubicBezTo>
                    <a:pt x="1488" y="455"/>
                    <a:pt x="1488" y="455"/>
                    <a:pt x="1488" y="455"/>
                  </a:cubicBezTo>
                  <a:cubicBezTo>
                    <a:pt x="1487" y="456"/>
                    <a:pt x="1485" y="456"/>
                    <a:pt x="1485" y="456"/>
                  </a:cubicBezTo>
                  <a:cubicBezTo>
                    <a:pt x="1483" y="455"/>
                    <a:pt x="1482" y="455"/>
                    <a:pt x="1482" y="456"/>
                  </a:cubicBezTo>
                  <a:cubicBezTo>
                    <a:pt x="1482" y="458"/>
                    <a:pt x="1479" y="459"/>
                    <a:pt x="1478" y="458"/>
                  </a:cubicBezTo>
                  <a:cubicBezTo>
                    <a:pt x="1474" y="459"/>
                    <a:pt x="1474" y="459"/>
                    <a:pt x="1474" y="459"/>
                  </a:cubicBezTo>
                  <a:cubicBezTo>
                    <a:pt x="1472" y="460"/>
                    <a:pt x="1470" y="460"/>
                    <a:pt x="1468" y="460"/>
                  </a:cubicBezTo>
                  <a:cubicBezTo>
                    <a:pt x="1466" y="461"/>
                    <a:pt x="1465" y="462"/>
                    <a:pt x="1464" y="463"/>
                  </a:cubicBezTo>
                  <a:cubicBezTo>
                    <a:pt x="1464" y="463"/>
                    <a:pt x="1463" y="463"/>
                    <a:pt x="1461" y="463"/>
                  </a:cubicBezTo>
                  <a:cubicBezTo>
                    <a:pt x="1457" y="463"/>
                    <a:pt x="1449" y="464"/>
                    <a:pt x="1447" y="466"/>
                  </a:cubicBezTo>
                  <a:cubicBezTo>
                    <a:pt x="1445" y="468"/>
                    <a:pt x="1442" y="467"/>
                    <a:pt x="1445" y="465"/>
                  </a:cubicBezTo>
                  <a:cubicBezTo>
                    <a:pt x="1447" y="464"/>
                    <a:pt x="1447" y="463"/>
                    <a:pt x="1445" y="462"/>
                  </a:cubicBezTo>
                  <a:cubicBezTo>
                    <a:pt x="1443" y="460"/>
                    <a:pt x="1442" y="460"/>
                    <a:pt x="1442" y="460"/>
                  </a:cubicBezTo>
                  <a:cubicBezTo>
                    <a:pt x="1442" y="462"/>
                    <a:pt x="1440" y="463"/>
                    <a:pt x="1439" y="463"/>
                  </a:cubicBezTo>
                  <a:cubicBezTo>
                    <a:pt x="1438" y="463"/>
                    <a:pt x="1437" y="463"/>
                    <a:pt x="1437" y="462"/>
                  </a:cubicBezTo>
                  <a:cubicBezTo>
                    <a:pt x="1437" y="460"/>
                    <a:pt x="1437" y="460"/>
                    <a:pt x="1438" y="460"/>
                  </a:cubicBezTo>
                  <a:cubicBezTo>
                    <a:pt x="1438" y="460"/>
                    <a:pt x="1439" y="459"/>
                    <a:pt x="1439" y="458"/>
                  </a:cubicBezTo>
                  <a:cubicBezTo>
                    <a:pt x="1439" y="457"/>
                    <a:pt x="1438" y="456"/>
                    <a:pt x="1437" y="456"/>
                  </a:cubicBezTo>
                  <a:cubicBezTo>
                    <a:pt x="1436" y="456"/>
                    <a:pt x="1434" y="455"/>
                    <a:pt x="1432" y="455"/>
                  </a:cubicBezTo>
                  <a:cubicBezTo>
                    <a:pt x="1430" y="454"/>
                    <a:pt x="1428" y="453"/>
                    <a:pt x="1427" y="453"/>
                  </a:cubicBezTo>
                  <a:cubicBezTo>
                    <a:pt x="1425" y="452"/>
                    <a:pt x="1423" y="446"/>
                    <a:pt x="1425" y="443"/>
                  </a:cubicBezTo>
                  <a:cubicBezTo>
                    <a:pt x="1426" y="442"/>
                    <a:pt x="1426" y="439"/>
                    <a:pt x="1426" y="438"/>
                  </a:cubicBezTo>
                  <a:cubicBezTo>
                    <a:pt x="1426" y="436"/>
                    <a:pt x="1427" y="434"/>
                    <a:pt x="1427" y="434"/>
                  </a:cubicBezTo>
                  <a:cubicBezTo>
                    <a:pt x="1428" y="434"/>
                    <a:pt x="1427" y="432"/>
                    <a:pt x="1426" y="430"/>
                  </a:cubicBezTo>
                  <a:cubicBezTo>
                    <a:pt x="1424" y="426"/>
                    <a:pt x="1424" y="426"/>
                    <a:pt x="1425" y="423"/>
                  </a:cubicBezTo>
                  <a:cubicBezTo>
                    <a:pt x="1426" y="422"/>
                    <a:pt x="1426" y="421"/>
                    <a:pt x="1425" y="420"/>
                  </a:cubicBezTo>
                  <a:cubicBezTo>
                    <a:pt x="1422" y="417"/>
                    <a:pt x="1423" y="414"/>
                    <a:pt x="1426" y="410"/>
                  </a:cubicBezTo>
                  <a:cubicBezTo>
                    <a:pt x="1428" y="408"/>
                    <a:pt x="1429" y="407"/>
                    <a:pt x="1429" y="406"/>
                  </a:cubicBezTo>
                  <a:cubicBezTo>
                    <a:pt x="1429" y="405"/>
                    <a:pt x="1429" y="404"/>
                    <a:pt x="1429" y="404"/>
                  </a:cubicBezTo>
                  <a:cubicBezTo>
                    <a:pt x="1432" y="404"/>
                    <a:pt x="1432" y="404"/>
                    <a:pt x="1432" y="404"/>
                  </a:cubicBezTo>
                  <a:cubicBezTo>
                    <a:pt x="1435" y="404"/>
                    <a:pt x="1437" y="403"/>
                    <a:pt x="1437" y="402"/>
                  </a:cubicBezTo>
                  <a:cubicBezTo>
                    <a:pt x="1437" y="400"/>
                    <a:pt x="1440" y="396"/>
                    <a:pt x="1442" y="396"/>
                  </a:cubicBezTo>
                  <a:cubicBezTo>
                    <a:pt x="1444" y="396"/>
                    <a:pt x="1444" y="396"/>
                    <a:pt x="1444" y="396"/>
                  </a:cubicBezTo>
                  <a:cubicBezTo>
                    <a:pt x="1444" y="395"/>
                    <a:pt x="1446" y="393"/>
                    <a:pt x="1448" y="392"/>
                  </a:cubicBezTo>
                  <a:cubicBezTo>
                    <a:pt x="1450" y="391"/>
                    <a:pt x="1453" y="389"/>
                    <a:pt x="1454" y="388"/>
                  </a:cubicBezTo>
                  <a:cubicBezTo>
                    <a:pt x="1455" y="386"/>
                    <a:pt x="1457" y="384"/>
                    <a:pt x="1458" y="383"/>
                  </a:cubicBezTo>
                  <a:cubicBezTo>
                    <a:pt x="1460" y="381"/>
                    <a:pt x="1462" y="379"/>
                    <a:pt x="1463" y="377"/>
                  </a:cubicBezTo>
                  <a:cubicBezTo>
                    <a:pt x="1464" y="376"/>
                    <a:pt x="1466" y="375"/>
                    <a:pt x="1468" y="375"/>
                  </a:cubicBezTo>
                  <a:cubicBezTo>
                    <a:pt x="1470" y="375"/>
                    <a:pt x="1471" y="375"/>
                    <a:pt x="1470" y="375"/>
                  </a:cubicBezTo>
                  <a:cubicBezTo>
                    <a:pt x="1470" y="374"/>
                    <a:pt x="1470" y="373"/>
                    <a:pt x="1471" y="373"/>
                  </a:cubicBezTo>
                  <a:cubicBezTo>
                    <a:pt x="1472" y="373"/>
                    <a:pt x="1472" y="372"/>
                    <a:pt x="1472" y="372"/>
                  </a:cubicBezTo>
                  <a:cubicBezTo>
                    <a:pt x="1472" y="372"/>
                    <a:pt x="1472" y="371"/>
                    <a:pt x="1471" y="371"/>
                  </a:cubicBezTo>
                  <a:cubicBezTo>
                    <a:pt x="1471" y="364"/>
                    <a:pt x="1471" y="364"/>
                    <a:pt x="1471" y="364"/>
                  </a:cubicBezTo>
                  <a:cubicBezTo>
                    <a:pt x="1467" y="362"/>
                    <a:pt x="1467" y="362"/>
                    <a:pt x="1467" y="362"/>
                  </a:cubicBezTo>
                  <a:cubicBezTo>
                    <a:pt x="1464" y="361"/>
                    <a:pt x="1463" y="360"/>
                    <a:pt x="1463" y="359"/>
                  </a:cubicBezTo>
                  <a:cubicBezTo>
                    <a:pt x="1464" y="359"/>
                    <a:pt x="1453" y="359"/>
                    <a:pt x="1449" y="359"/>
                  </a:cubicBezTo>
                  <a:cubicBezTo>
                    <a:pt x="1447" y="360"/>
                    <a:pt x="1446" y="360"/>
                    <a:pt x="1446" y="359"/>
                  </a:cubicBezTo>
                  <a:cubicBezTo>
                    <a:pt x="1445" y="358"/>
                    <a:pt x="1439" y="359"/>
                    <a:pt x="1439" y="360"/>
                  </a:cubicBezTo>
                  <a:cubicBezTo>
                    <a:pt x="1439" y="362"/>
                    <a:pt x="1437" y="364"/>
                    <a:pt x="1436" y="364"/>
                  </a:cubicBezTo>
                  <a:cubicBezTo>
                    <a:pt x="1435" y="364"/>
                    <a:pt x="1435" y="364"/>
                    <a:pt x="1435" y="365"/>
                  </a:cubicBezTo>
                  <a:cubicBezTo>
                    <a:pt x="1435" y="366"/>
                    <a:pt x="1434" y="366"/>
                    <a:pt x="1433" y="366"/>
                  </a:cubicBezTo>
                  <a:cubicBezTo>
                    <a:pt x="1431" y="366"/>
                    <a:pt x="1431" y="366"/>
                    <a:pt x="1431" y="367"/>
                  </a:cubicBezTo>
                  <a:cubicBezTo>
                    <a:pt x="1431" y="367"/>
                    <a:pt x="1431" y="368"/>
                    <a:pt x="1431" y="368"/>
                  </a:cubicBezTo>
                  <a:cubicBezTo>
                    <a:pt x="1431" y="368"/>
                    <a:pt x="1430" y="369"/>
                    <a:pt x="1431" y="369"/>
                  </a:cubicBezTo>
                  <a:cubicBezTo>
                    <a:pt x="1431" y="371"/>
                    <a:pt x="1430" y="372"/>
                    <a:pt x="1429" y="373"/>
                  </a:cubicBezTo>
                  <a:cubicBezTo>
                    <a:pt x="1426" y="375"/>
                    <a:pt x="1426" y="375"/>
                    <a:pt x="1426" y="375"/>
                  </a:cubicBezTo>
                  <a:cubicBezTo>
                    <a:pt x="1428" y="379"/>
                    <a:pt x="1428" y="379"/>
                    <a:pt x="1428" y="379"/>
                  </a:cubicBezTo>
                  <a:cubicBezTo>
                    <a:pt x="1430" y="383"/>
                    <a:pt x="1430" y="383"/>
                    <a:pt x="1426" y="385"/>
                  </a:cubicBezTo>
                  <a:cubicBezTo>
                    <a:pt x="1425" y="386"/>
                    <a:pt x="1423" y="388"/>
                    <a:pt x="1422" y="390"/>
                  </a:cubicBezTo>
                  <a:cubicBezTo>
                    <a:pt x="1421" y="391"/>
                    <a:pt x="1420" y="393"/>
                    <a:pt x="1419" y="393"/>
                  </a:cubicBezTo>
                  <a:cubicBezTo>
                    <a:pt x="1418" y="393"/>
                    <a:pt x="1416" y="394"/>
                    <a:pt x="1415" y="395"/>
                  </a:cubicBezTo>
                  <a:cubicBezTo>
                    <a:pt x="1415" y="396"/>
                    <a:pt x="1413" y="396"/>
                    <a:pt x="1413" y="396"/>
                  </a:cubicBezTo>
                  <a:cubicBezTo>
                    <a:pt x="1412" y="396"/>
                    <a:pt x="1410" y="397"/>
                    <a:pt x="1410" y="398"/>
                  </a:cubicBezTo>
                  <a:cubicBezTo>
                    <a:pt x="1409" y="399"/>
                    <a:pt x="1407" y="399"/>
                    <a:pt x="1407" y="399"/>
                  </a:cubicBezTo>
                  <a:cubicBezTo>
                    <a:pt x="1407" y="399"/>
                    <a:pt x="1406" y="399"/>
                    <a:pt x="1406" y="399"/>
                  </a:cubicBezTo>
                  <a:cubicBezTo>
                    <a:pt x="1406" y="400"/>
                    <a:pt x="1406" y="400"/>
                    <a:pt x="1405" y="399"/>
                  </a:cubicBezTo>
                  <a:cubicBezTo>
                    <a:pt x="1405" y="399"/>
                    <a:pt x="1404" y="400"/>
                    <a:pt x="1402" y="401"/>
                  </a:cubicBezTo>
                  <a:cubicBezTo>
                    <a:pt x="1402" y="402"/>
                    <a:pt x="1400" y="403"/>
                    <a:pt x="1400" y="403"/>
                  </a:cubicBezTo>
                  <a:cubicBezTo>
                    <a:pt x="1399" y="403"/>
                    <a:pt x="1394" y="405"/>
                    <a:pt x="1394" y="406"/>
                  </a:cubicBezTo>
                  <a:cubicBezTo>
                    <a:pt x="1394" y="407"/>
                    <a:pt x="1394" y="407"/>
                    <a:pt x="1393" y="407"/>
                  </a:cubicBezTo>
                  <a:cubicBezTo>
                    <a:pt x="1392" y="407"/>
                    <a:pt x="1392" y="407"/>
                    <a:pt x="1393" y="407"/>
                  </a:cubicBezTo>
                  <a:cubicBezTo>
                    <a:pt x="1395" y="408"/>
                    <a:pt x="1390" y="412"/>
                    <a:pt x="1388" y="410"/>
                  </a:cubicBezTo>
                  <a:cubicBezTo>
                    <a:pt x="1386" y="410"/>
                    <a:pt x="1386" y="410"/>
                    <a:pt x="1386" y="412"/>
                  </a:cubicBezTo>
                  <a:cubicBezTo>
                    <a:pt x="1387" y="415"/>
                    <a:pt x="1382" y="418"/>
                    <a:pt x="1380" y="417"/>
                  </a:cubicBezTo>
                  <a:cubicBezTo>
                    <a:pt x="1380" y="416"/>
                    <a:pt x="1380" y="416"/>
                    <a:pt x="1379" y="417"/>
                  </a:cubicBezTo>
                  <a:cubicBezTo>
                    <a:pt x="1379" y="418"/>
                    <a:pt x="1379" y="419"/>
                    <a:pt x="1380" y="420"/>
                  </a:cubicBezTo>
                  <a:cubicBezTo>
                    <a:pt x="1381" y="420"/>
                    <a:pt x="1380" y="421"/>
                    <a:pt x="1379" y="424"/>
                  </a:cubicBezTo>
                  <a:cubicBezTo>
                    <a:pt x="1378" y="426"/>
                    <a:pt x="1378" y="428"/>
                    <a:pt x="1378" y="429"/>
                  </a:cubicBezTo>
                  <a:cubicBezTo>
                    <a:pt x="1378" y="430"/>
                    <a:pt x="1378" y="431"/>
                    <a:pt x="1377" y="431"/>
                  </a:cubicBezTo>
                  <a:cubicBezTo>
                    <a:pt x="1373" y="431"/>
                    <a:pt x="1372" y="450"/>
                    <a:pt x="1375" y="450"/>
                  </a:cubicBezTo>
                  <a:cubicBezTo>
                    <a:pt x="1376" y="450"/>
                    <a:pt x="1377" y="451"/>
                    <a:pt x="1378" y="452"/>
                  </a:cubicBezTo>
                  <a:cubicBezTo>
                    <a:pt x="1378" y="452"/>
                    <a:pt x="1378" y="452"/>
                    <a:pt x="1380" y="452"/>
                  </a:cubicBezTo>
                  <a:cubicBezTo>
                    <a:pt x="1380" y="451"/>
                    <a:pt x="1381" y="452"/>
                    <a:pt x="1383" y="453"/>
                  </a:cubicBezTo>
                  <a:cubicBezTo>
                    <a:pt x="1383" y="455"/>
                    <a:pt x="1385" y="455"/>
                    <a:pt x="1386" y="456"/>
                  </a:cubicBezTo>
                  <a:cubicBezTo>
                    <a:pt x="1388" y="458"/>
                    <a:pt x="1388" y="458"/>
                    <a:pt x="1388" y="458"/>
                  </a:cubicBezTo>
                  <a:cubicBezTo>
                    <a:pt x="1388" y="459"/>
                    <a:pt x="1389" y="460"/>
                    <a:pt x="1391" y="462"/>
                  </a:cubicBezTo>
                  <a:cubicBezTo>
                    <a:pt x="1394" y="465"/>
                    <a:pt x="1394" y="467"/>
                    <a:pt x="1388" y="470"/>
                  </a:cubicBezTo>
                  <a:cubicBezTo>
                    <a:pt x="1380" y="475"/>
                    <a:pt x="1376" y="476"/>
                    <a:pt x="1377" y="472"/>
                  </a:cubicBezTo>
                  <a:cubicBezTo>
                    <a:pt x="1377" y="471"/>
                    <a:pt x="1377" y="470"/>
                    <a:pt x="1376" y="470"/>
                  </a:cubicBezTo>
                  <a:cubicBezTo>
                    <a:pt x="1375" y="471"/>
                    <a:pt x="1375" y="471"/>
                    <a:pt x="1375" y="471"/>
                  </a:cubicBezTo>
                  <a:cubicBezTo>
                    <a:pt x="1375" y="471"/>
                    <a:pt x="1372" y="471"/>
                    <a:pt x="1364" y="471"/>
                  </a:cubicBezTo>
                  <a:cubicBezTo>
                    <a:pt x="1362" y="470"/>
                    <a:pt x="1361" y="471"/>
                    <a:pt x="1360" y="471"/>
                  </a:cubicBezTo>
                  <a:cubicBezTo>
                    <a:pt x="1360" y="471"/>
                    <a:pt x="1359" y="471"/>
                    <a:pt x="1357" y="471"/>
                  </a:cubicBezTo>
                  <a:cubicBezTo>
                    <a:pt x="1356" y="471"/>
                    <a:pt x="1357" y="472"/>
                    <a:pt x="1360" y="472"/>
                  </a:cubicBezTo>
                  <a:cubicBezTo>
                    <a:pt x="1364" y="473"/>
                    <a:pt x="1367" y="474"/>
                    <a:pt x="1368" y="474"/>
                  </a:cubicBezTo>
                  <a:cubicBezTo>
                    <a:pt x="1370" y="476"/>
                    <a:pt x="1376" y="477"/>
                    <a:pt x="1380" y="476"/>
                  </a:cubicBezTo>
                  <a:cubicBezTo>
                    <a:pt x="1385" y="474"/>
                    <a:pt x="1387" y="474"/>
                    <a:pt x="1387" y="475"/>
                  </a:cubicBezTo>
                  <a:cubicBezTo>
                    <a:pt x="1387" y="476"/>
                    <a:pt x="1386" y="476"/>
                    <a:pt x="1386" y="477"/>
                  </a:cubicBezTo>
                  <a:cubicBezTo>
                    <a:pt x="1385" y="477"/>
                    <a:pt x="1384" y="477"/>
                    <a:pt x="1383" y="479"/>
                  </a:cubicBezTo>
                  <a:cubicBezTo>
                    <a:pt x="1383" y="479"/>
                    <a:pt x="1382" y="480"/>
                    <a:pt x="1382" y="480"/>
                  </a:cubicBezTo>
                  <a:cubicBezTo>
                    <a:pt x="1380" y="480"/>
                    <a:pt x="1373" y="483"/>
                    <a:pt x="1370" y="485"/>
                  </a:cubicBezTo>
                  <a:cubicBezTo>
                    <a:pt x="1367" y="486"/>
                    <a:pt x="1364" y="487"/>
                    <a:pt x="1361" y="487"/>
                  </a:cubicBezTo>
                  <a:cubicBezTo>
                    <a:pt x="1358" y="487"/>
                    <a:pt x="1356" y="488"/>
                    <a:pt x="1358" y="488"/>
                  </a:cubicBezTo>
                  <a:cubicBezTo>
                    <a:pt x="1362" y="488"/>
                    <a:pt x="1364" y="490"/>
                    <a:pt x="1362" y="491"/>
                  </a:cubicBezTo>
                  <a:cubicBezTo>
                    <a:pt x="1360" y="492"/>
                    <a:pt x="1359" y="493"/>
                    <a:pt x="1359" y="495"/>
                  </a:cubicBezTo>
                  <a:cubicBezTo>
                    <a:pt x="1359" y="498"/>
                    <a:pt x="1359" y="501"/>
                    <a:pt x="1357" y="502"/>
                  </a:cubicBezTo>
                  <a:cubicBezTo>
                    <a:pt x="1356" y="503"/>
                    <a:pt x="1356" y="504"/>
                    <a:pt x="1356" y="507"/>
                  </a:cubicBezTo>
                  <a:cubicBezTo>
                    <a:pt x="1356" y="510"/>
                    <a:pt x="1356" y="511"/>
                    <a:pt x="1355" y="513"/>
                  </a:cubicBezTo>
                  <a:cubicBezTo>
                    <a:pt x="1354" y="514"/>
                    <a:pt x="1354" y="516"/>
                    <a:pt x="1354" y="517"/>
                  </a:cubicBezTo>
                  <a:cubicBezTo>
                    <a:pt x="1354" y="519"/>
                    <a:pt x="1348" y="530"/>
                    <a:pt x="1343" y="536"/>
                  </a:cubicBezTo>
                  <a:cubicBezTo>
                    <a:pt x="1343" y="536"/>
                    <a:pt x="1340" y="536"/>
                    <a:pt x="1335" y="536"/>
                  </a:cubicBezTo>
                  <a:cubicBezTo>
                    <a:pt x="1327" y="536"/>
                    <a:pt x="1326" y="536"/>
                    <a:pt x="1326" y="536"/>
                  </a:cubicBezTo>
                  <a:cubicBezTo>
                    <a:pt x="1326" y="537"/>
                    <a:pt x="1325" y="538"/>
                    <a:pt x="1324" y="538"/>
                  </a:cubicBezTo>
                  <a:cubicBezTo>
                    <a:pt x="1320" y="538"/>
                    <a:pt x="1316" y="542"/>
                    <a:pt x="1318" y="546"/>
                  </a:cubicBezTo>
                  <a:cubicBezTo>
                    <a:pt x="1319" y="549"/>
                    <a:pt x="1316" y="551"/>
                    <a:pt x="1313" y="550"/>
                  </a:cubicBezTo>
                  <a:cubicBezTo>
                    <a:pt x="1311" y="549"/>
                    <a:pt x="1309" y="549"/>
                    <a:pt x="1307" y="550"/>
                  </a:cubicBezTo>
                  <a:cubicBezTo>
                    <a:pt x="1303" y="551"/>
                    <a:pt x="1297" y="550"/>
                    <a:pt x="1297" y="549"/>
                  </a:cubicBezTo>
                  <a:cubicBezTo>
                    <a:pt x="1300" y="544"/>
                    <a:pt x="1300" y="542"/>
                    <a:pt x="1298" y="538"/>
                  </a:cubicBezTo>
                  <a:cubicBezTo>
                    <a:pt x="1295" y="533"/>
                    <a:pt x="1295" y="530"/>
                    <a:pt x="1296" y="531"/>
                  </a:cubicBezTo>
                  <a:cubicBezTo>
                    <a:pt x="1297" y="533"/>
                    <a:pt x="1300" y="532"/>
                    <a:pt x="1299" y="530"/>
                  </a:cubicBezTo>
                  <a:cubicBezTo>
                    <a:pt x="1297" y="528"/>
                    <a:pt x="1298" y="527"/>
                    <a:pt x="1300" y="527"/>
                  </a:cubicBezTo>
                  <a:cubicBezTo>
                    <a:pt x="1302" y="528"/>
                    <a:pt x="1303" y="525"/>
                    <a:pt x="1301" y="525"/>
                  </a:cubicBezTo>
                  <a:cubicBezTo>
                    <a:pt x="1299" y="522"/>
                    <a:pt x="1295" y="515"/>
                    <a:pt x="1295" y="511"/>
                  </a:cubicBezTo>
                  <a:cubicBezTo>
                    <a:pt x="1295" y="509"/>
                    <a:pt x="1294" y="508"/>
                    <a:pt x="1294" y="508"/>
                  </a:cubicBezTo>
                  <a:cubicBezTo>
                    <a:pt x="1293" y="508"/>
                    <a:pt x="1293" y="506"/>
                    <a:pt x="1293" y="506"/>
                  </a:cubicBezTo>
                  <a:cubicBezTo>
                    <a:pt x="1293" y="504"/>
                    <a:pt x="1293" y="503"/>
                    <a:pt x="1292" y="503"/>
                  </a:cubicBezTo>
                  <a:cubicBezTo>
                    <a:pt x="1292" y="503"/>
                    <a:pt x="1292" y="501"/>
                    <a:pt x="1292" y="500"/>
                  </a:cubicBezTo>
                  <a:cubicBezTo>
                    <a:pt x="1292" y="498"/>
                    <a:pt x="1291" y="497"/>
                    <a:pt x="1290" y="496"/>
                  </a:cubicBezTo>
                  <a:cubicBezTo>
                    <a:pt x="1289" y="495"/>
                    <a:pt x="1289" y="495"/>
                    <a:pt x="1289" y="493"/>
                  </a:cubicBezTo>
                  <a:cubicBezTo>
                    <a:pt x="1290" y="490"/>
                    <a:pt x="1290" y="490"/>
                    <a:pt x="1289" y="490"/>
                  </a:cubicBezTo>
                  <a:cubicBezTo>
                    <a:pt x="1288" y="490"/>
                    <a:pt x="1288" y="489"/>
                    <a:pt x="1288" y="488"/>
                  </a:cubicBezTo>
                  <a:cubicBezTo>
                    <a:pt x="1289" y="488"/>
                    <a:pt x="1289" y="485"/>
                    <a:pt x="1289" y="482"/>
                  </a:cubicBezTo>
                  <a:cubicBezTo>
                    <a:pt x="1289" y="479"/>
                    <a:pt x="1290" y="477"/>
                    <a:pt x="1291" y="476"/>
                  </a:cubicBezTo>
                  <a:cubicBezTo>
                    <a:pt x="1292" y="474"/>
                    <a:pt x="1292" y="474"/>
                    <a:pt x="1289" y="474"/>
                  </a:cubicBezTo>
                  <a:cubicBezTo>
                    <a:pt x="1287" y="474"/>
                    <a:pt x="1285" y="470"/>
                    <a:pt x="1286" y="467"/>
                  </a:cubicBezTo>
                  <a:cubicBezTo>
                    <a:pt x="1286" y="466"/>
                    <a:pt x="1286" y="466"/>
                    <a:pt x="1285" y="466"/>
                  </a:cubicBezTo>
                  <a:cubicBezTo>
                    <a:pt x="1284" y="466"/>
                    <a:pt x="1284" y="466"/>
                    <a:pt x="1283" y="466"/>
                  </a:cubicBezTo>
                  <a:cubicBezTo>
                    <a:pt x="1283" y="468"/>
                    <a:pt x="1283" y="468"/>
                    <a:pt x="1283" y="468"/>
                  </a:cubicBezTo>
                  <a:cubicBezTo>
                    <a:pt x="1283" y="473"/>
                    <a:pt x="1275" y="478"/>
                    <a:pt x="1272" y="475"/>
                  </a:cubicBezTo>
                  <a:cubicBezTo>
                    <a:pt x="1271" y="474"/>
                    <a:pt x="1271" y="474"/>
                    <a:pt x="1271" y="474"/>
                  </a:cubicBezTo>
                  <a:cubicBezTo>
                    <a:pt x="1271" y="475"/>
                    <a:pt x="1271" y="476"/>
                    <a:pt x="1269" y="477"/>
                  </a:cubicBezTo>
                  <a:cubicBezTo>
                    <a:pt x="1266" y="479"/>
                    <a:pt x="1266" y="479"/>
                    <a:pt x="1266" y="479"/>
                  </a:cubicBezTo>
                  <a:cubicBezTo>
                    <a:pt x="1266" y="479"/>
                    <a:pt x="1265" y="480"/>
                    <a:pt x="1263" y="482"/>
                  </a:cubicBezTo>
                  <a:cubicBezTo>
                    <a:pt x="1261" y="482"/>
                    <a:pt x="1258" y="485"/>
                    <a:pt x="1257" y="485"/>
                  </a:cubicBezTo>
                  <a:cubicBezTo>
                    <a:pt x="1249" y="490"/>
                    <a:pt x="1241" y="493"/>
                    <a:pt x="1235" y="491"/>
                  </a:cubicBezTo>
                  <a:cubicBezTo>
                    <a:pt x="1232" y="491"/>
                    <a:pt x="1230" y="490"/>
                    <a:pt x="1230" y="490"/>
                  </a:cubicBezTo>
                  <a:cubicBezTo>
                    <a:pt x="1230" y="489"/>
                    <a:pt x="1230" y="489"/>
                    <a:pt x="1228" y="490"/>
                  </a:cubicBezTo>
                  <a:cubicBezTo>
                    <a:pt x="1228" y="490"/>
                    <a:pt x="1228" y="490"/>
                    <a:pt x="1227" y="490"/>
                  </a:cubicBezTo>
                  <a:cubicBezTo>
                    <a:pt x="1226" y="489"/>
                    <a:pt x="1226" y="489"/>
                    <a:pt x="1227" y="488"/>
                  </a:cubicBezTo>
                  <a:cubicBezTo>
                    <a:pt x="1228" y="487"/>
                    <a:pt x="1228" y="486"/>
                    <a:pt x="1225" y="486"/>
                  </a:cubicBezTo>
                  <a:cubicBezTo>
                    <a:pt x="1224" y="486"/>
                    <a:pt x="1217" y="479"/>
                    <a:pt x="1217" y="478"/>
                  </a:cubicBezTo>
                  <a:cubicBezTo>
                    <a:pt x="1217" y="473"/>
                    <a:pt x="1220" y="470"/>
                    <a:pt x="1222" y="472"/>
                  </a:cubicBezTo>
                  <a:cubicBezTo>
                    <a:pt x="1225" y="474"/>
                    <a:pt x="1225" y="474"/>
                    <a:pt x="1226" y="473"/>
                  </a:cubicBezTo>
                  <a:cubicBezTo>
                    <a:pt x="1228" y="472"/>
                    <a:pt x="1228" y="472"/>
                    <a:pt x="1227" y="472"/>
                  </a:cubicBezTo>
                  <a:cubicBezTo>
                    <a:pt x="1222" y="474"/>
                    <a:pt x="1225" y="466"/>
                    <a:pt x="1230" y="463"/>
                  </a:cubicBezTo>
                  <a:cubicBezTo>
                    <a:pt x="1233" y="461"/>
                    <a:pt x="1232" y="461"/>
                    <a:pt x="1228" y="463"/>
                  </a:cubicBezTo>
                  <a:cubicBezTo>
                    <a:pt x="1227" y="464"/>
                    <a:pt x="1225" y="465"/>
                    <a:pt x="1225" y="465"/>
                  </a:cubicBezTo>
                  <a:cubicBezTo>
                    <a:pt x="1224" y="465"/>
                    <a:pt x="1222" y="466"/>
                    <a:pt x="1221" y="466"/>
                  </a:cubicBezTo>
                  <a:cubicBezTo>
                    <a:pt x="1216" y="469"/>
                    <a:pt x="1214" y="468"/>
                    <a:pt x="1217" y="463"/>
                  </a:cubicBezTo>
                  <a:cubicBezTo>
                    <a:pt x="1220" y="459"/>
                    <a:pt x="1220" y="458"/>
                    <a:pt x="1225" y="458"/>
                  </a:cubicBezTo>
                  <a:cubicBezTo>
                    <a:pt x="1226" y="458"/>
                    <a:pt x="1229" y="458"/>
                    <a:pt x="1230" y="457"/>
                  </a:cubicBezTo>
                  <a:cubicBezTo>
                    <a:pt x="1233" y="456"/>
                    <a:pt x="1233" y="456"/>
                    <a:pt x="1233" y="456"/>
                  </a:cubicBezTo>
                  <a:cubicBezTo>
                    <a:pt x="1230" y="456"/>
                    <a:pt x="1230" y="456"/>
                    <a:pt x="1230" y="456"/>
                  </a:cubicBezTo>
                  <a:cubicBezTo>
                    <a:pt x="1226" y="456"/>
                    <a:pt x="1227" y="455"/>
                    <a:pt x="1230" y="452"/>
                  </a:cubicBezTo>
                  <a:cubicBezTo>
                    <a:pt x="1233" y="451"/>
                    <a:pt x="1234" y="450"/>
                    <a:pt x="1234" y="450"/>
                  </a:cubicBezTo>
                  <a:cubicBezTo>
                    <a:pt x="1234" y="449"/>
                    <a:pt x="1238" y="446"/>
                    <a:pt x="1240" y="446"/>
                  </a:cubicBezTo>
                  <a:cubicBezTo>
                    <a:pt x="1241" y="446"/>
                    <a:pt x="1241" y="447"/>
                    <a:pt x="1241" y="447"/>
                  </a:cubicBezTo>
                  <a:cubicBezTo>
                    <a:pt x="1240" y="450"/>
                    <a:pt x="1240" y="450"/>
                    <a:pt x="1240" y="450"/>
                  </a:cubicBezTo>
                  <a:cubicBezTo>
                    <a:pt x="1241" y="447"/>
                    <a:pt x="1241" y="447"/>
                    <a:pt x="1241" y="447"/>
                  </a:cubicBezTo>
                  <a:cubicBezTo>
                    <a:pt x="1242" y="447"/>
                    <a:pt x="1244" y="446"/>
                    <a:pt x="1245" y="445"/>
                  </a:cubicBezTo>
                  <a:cubicBezTo>
                    <a:pt x="1246" y="444"/>
                    <a:pt x="1246" y="444"/>
                    <a:pt x="1243" y="445"/>
                  </a:cubicBezTo>
                  <a:cubicBezTo>
                    <a:pt x="1238" y="445"/>
                    <a:pt x="1232" y="448"/>
                    <a:pt x="1231" y="450"/>
                  </a:cubicBezTo>
                  <a:cubicBezTo>
                    <a:pt x="1229" y="452"/>
                    <a:pt x="1229" y="452"/>
                    <a:pt x="1229" y="452"/>
                  </a:cubicBezTo>
                  <a:cubicBezTo>
                    <a:pt x="1228" y="452"/>
                    <a:pt x="1225" y="455"/>
                    <a:pt x="1223" y="456"/>
                  </a:cubicBezTo>
                  <a:cubicBezTo>
                    <a:pt x="1221" y="457"/>
                    <a:pt x="1219" y="458"/>
                    <a:pt x="1219" y="458"/>
                  </a:cubicBezTo>
                  <a:cubicBezTo>
                    <a:pt x="1218" y="458"/>
                    <a:pt x="1220" y="454"/>
                    <a:pt x="1221" y="453"/>
                  </a:cubicBezTo>
                  <a:cubicBezTo>
                    <a:pt x="1221" y="452"/>
                    <a:pt x="1222" y="452"/>
                    <a:pt x="1222" y="451"/>
                  </a:cubicBezTo>
                  <a:cubicBezTo>
                    <a:pt x="1222" y="450"/>
                    <a:pt x="1222" y="450"/>
                    <a:pt x="1225" y="450"/>
                  </a:cubicBezTo>
                  <a:cubicBezTo>
                    <a:pt x="1227" y="450"/>
                    <a:pt x="1228" y="450"/>
                    <a:pt x="1227" y="450"/>
                  </a:cubicBezTo>
                  <a:cubicBezTo>
                    <a:pt x="1223" y="449"/>
                    <a:pt x="1222" y="444"/>
                    <a:pt x="1226" y="442"/>
                  </a:cubicBezTo>
                  <a:cubicBezTo>
                    <a:pt x="1228" y="442"/>
                    <a:pt x="1228" y="442"/>
                    <a:pt x="1227" y="442"/>
                  </a:cubicBezTo>
                  <a:cubicBezTo>
                    <a:pt x="1225" y="441"/>
                    <a:pt x="1225" y="436"/>
                    <a:pt x="1226" y="434"/>
                  </a:cubicBezTo>
                  <a:cubicBezTo>
                    <a:pt x="1228" y="433"/>
                    <a:pt x="1228" y="433"/>
                    <a:pt x="1235" y="433"/>
                  </a:cubicBezTo>
                  <a:cubicBezTo>
                    <a:pt x="1250" y="433"/>
                    <a:pt x="1249" y="433"/>
                    <a:pt x="1250" y="435"/>
                  </a:cubicBezTo>
                  <a:cubicBezTo>
                    <a:pt x="1251" y="436"/>
                    <a:pt x="1251" y="436"/>
                    <a:pt x="1251" y="435"/>
                  </a:cubicBezTo>
                  <a:cubicBezTo>
                    <a:pt x="1251" y="434"/>
                    <a:pt x="1252" y="434"/>
                    <a:pt x="1253" y="434"/>
                  </a:cubicBezTo>
                  <a:cubicBezTo>
                    <a:pt x="1256" y="434"/>
                    <a:pt x="1257" y="433"/>
                    <a:pt x="1256" y="431"/>
                  </a:cubicBezTo>
                  <a:cubicBezTo>
                    <a:pt x="1255" y="431"/>
                    <a:pt x="1255" y="431"/>
                    <a:pt x="1255" y="432"/>
                  </a:cubicBezTo>
                  <a:cubicBezTo>
                    <a:pt x="1254" y="433"/>
                    <a:pt x="1251" y="433"/>
                    <a:pt x="1249" y="432"/>
                  </a:cubicBezTo>
                  <a:cubicBezTo>
                    <a:pt x="1247" y="431"/>
                    <a:pt x="1246" y="431"/>
                    <a:pt x="1246" y="432"/>
                  </a:cubicBezTo>
                  <a:cubicBezTo>
                    <a:pt x="1244" y="432"/>
                    <a:pt x="1244" y="433"/>
                    <a:pt x="1241" y="432"/>
                  </a:cubicBezTo>
                  <a:cubicBezTo>
                    <a:pt x="1240" y="431"/>
                    <a:pt x="1237" y="431"/>
                    <a:pt x="1236" y="431"/>
                  </a:cubicBezTo>
                  <a:cubicBezTo>
                    <a:pt x="1231" y="432"/>
                    <a:pt x="1229" y="431"/>
                    <a:pt x="1229" y="428"/>
                  </a:cubicBezTo>
                  <a:cubicBezTo>
                    <a:pt x="1229" y="426"/>
                    <a:pt x="1231" y="425"/>
                    <a:pt x="1233" y="426"/>
                  </a:cubicBezTo>
                  <a:cubicBezTo>
                    <a:pt x="1233" y="426"/>
                    <a:pt x="1233" y="425"/>
                    <a:pt x="1233" y="423"/>
                  </a:cubicBezTo>
                  <a:cubicBezTo>
                    <a:pt x="1228" y="418"/>
                    <a:pt x="1233" y="416"/>
                    <a:pt x="1243" y="419"/>
                  </a:cubicBezTo>
                  <a:cubicBezTo>
                    <a:pt x="1244" y="420"/>
                    <a:pt x="1246" y="420"/>
                    <a:pt x="1248" y="420"/>
                  </a:cubicBezTo>
                  <a:cubicBezTo>
                    <a:pt x="1250" y="420"/>
                    <a:pt x="1250" y="420"/>
                    <a:pt x="1249" y="420"/>
                  </a:cubicBezTo>
                  <a:cubicBezTo>
                    <a:pt x="1248" y="420"/>
                    <a:pt x="1245" y="419"/>
                    <a:pt x="1243" y="418"/>
                  </a:cubicBezTo>
                  <a:cubicBezTo>
                    <a:pt x="1241" y="418"/>
                    <a:pt x="1238" y="417"/>
                    <a:pt x="1237" y="417"/>
                  </a:cubicBezTo>
                  <a:cubicBezTo>
                    <a:pt x="1236" y="417"/>
                    <a:pt x="1236" y="416"/>
                    <a:pt x="1236" y="416"/>
                  </a:cubicBezTo>
                  <a:cubicBezTo>
                    <a:pt x="1236" y="414"/>
                    <a:pt x="1236" y="412"/>
                    <a:pt x="1238" y="412"/>
                  </a:cubicBezTo>
                  <a:cubicBezTo>
                    <a:pt x="1239" y="412"/>
                    <a:pt x="1241" y="412"/>
                    <a:pt x="1242" y="411"/>
                  </a:cubicBezTo>
                  <a:cubicBezTo>
                    <a:pt x="1245" y="409"/>
                    <a:pt x="1247" y="408"/>
                    <a:pt x="1249" y="410"/>
                  </a:cubicBezTo>
                  <a:cubicBezTo>
                    <a:pt x="1249" y="410"/>
                    <a:pt x="1250" y="410"/>
                    <a:pt x="1252" y="410"/>
                  </a:cubicBezTo>
                  <a:cubicBezTo>
                    <a:pt x="1255" y="409"/>
                    <a:pt x="1255" y="409"/>
                    <a:pt x="1253" y="409"/>
                  </a:cubicBezTo>
                  <a:cubicBezTo>
                    <a:pt x="1249" y="409"/>
                    <a:pt x="1249" y="409"/>
                    <a:pt x="1252" y="407"/>
                  </a:cubicBezTo>
                  <a:cubicBezTo>
                    <a:pt x="1254" y="405"/>
                    <a:pt x="1259" y="405"/>
                    <a:pt x="1264" y="407"/>
                  </a:cubicBezTo>
                  <a:cubicBezTo>
                    <a:pt x="1266" y="407"/>
                    <a:pt x="1266" y="407"/>
                    <a:pt x="1267" y="407"/>
                  </a:cubicBezTo>
                  <a:cubicBezTo>
                    <a:pt x="1268" y="405"/>
                    <a:pt x="1265" y="404"/>
                    <a:pt x="1261" y="404"/>
                  </a:cubicBezTo>
                  <a:cubicBezTo>
                    <a:pt x="1258" y="404"/>
                    <a:pt x="1258" y="404"/>
                    <a:pt x="1258" y="404"/>
                  </a:cubicBezTo>
                  <a:cubicBezTo>
                    <a:pt x="1260" y="402"/>
                    <a:pt x="1260" y="402"/>
                    <a:pt x="1260" y="402"/>
                  </a:cubicBezTo>
                  <a:cubicBezTo>
                    <a:pt x="1265" y="398"/>
                    <a:pt x="1274" y="397"/>
                    <a:pt x="1278" y="401"/>
                  </a:cubicBezTo>
                  <a:cubicBezTo>
                    <a:pt x="1280" y="403"/>
                    <a:pt x="1280" y="402"/>
                    <a:pt x="1278" y="400"/>
                  </a:cubicBezTo>
                  <a:cubicBezTo>
                    <a:pt x="1276" y="398"/>
                    <a:pt x="1278" y="396"/>
                    <a:pt x="1281" y="396"/>
                  </a:cubicBezTo>
                  <a:cubicBezTo>
                    <a:pt x="1284" y="395"/>
                    <a:pt x="1285" y="393"/>
                    <a:pt x="1283" y="393"/>
                  </a:cubicBezTo>
                  <a:cubicBezTo>
                    <a:pt x="1281" y="393"/>
                    <a:pt x="1281" y="391"/>
                    <a:pt x="1284" y="391"/>
                  </a:cubicBezTo>
                  <a:cubicBezTo>
                    <a:pt x="1287" y="389"/>
                    <a:pt x="1291" y="390"/>
                    <a:pt x="1289" y="393"/>
                  </a:cubicBezTo>
                  <a:cubicBezTo>
                    <a:pt x="1289" y="393"/>
                    <a:pt x="1289" y="393"/>
                    <a:pt x="1291" y="393"/>
                  </a:cubicBezTo>
                  <a:cubicBezTo>
                    <a:pt x="1294" y="391"/>
                    <a:pt x="1297" y="391"/>
                    <a:pt x="1298" y="393"/>
                  </a:cubicBezTo>
                  <a:cubicBezTo>
                    <a:pt x="1299" y="395"/>
                    <a:pt x="1308" y="396"/>
                    <a:pt x="1308" y="393"/>
                  </a:cubicBezTo>
                  <a:cubicBezTo>
                    <a:pt x="1307" y="393"/>
                    <a:pt x="1308" y="392"/>
                    <a:pt x="1312" y="391"/>
                  </a:cubicBezTo>
                  <a:cubicBezTo>
                    <a:pt x="1314" y="390"/>
                    <a:pt x="1315" y="389"/>
                    <a:pt x="1315" y="388"/>
                  </a:cubicBezTo>
                  <a:cubicBezTo>
                    <a:pt x="1315" y="388"/>
                    <a:pt x="1316" y="387"/>
                    <a:pt x="1316" y="386"/>
                  </a:cubicBezTo>
                  <a:cubicBezTo>
                    <a:pt x="1319" y="385"/>
                    <a:pt x="1319" y="385"/>
                    <a:pt x="1319" y="385"/>
                  </a:cubicBezTo>
                  <a:cubicBezTo>
                    <a:pt x="1316" y="385"/>
                    <a:pt x="1316" y="385"/>
                    <a:pt x="1316" y="385"/>
                  </a:cubicBezTo>
                  <a:cubicBezTo>
                    <a:pt x="1314" y="385"/>
                    <a:pt x="1312" y="387"/>
                    <a:pt x="1313" y="388"/>
                  </a:cubicBezTo>
                  <a:cubicBezTo>
                    <a:pt x="1313" y="389"/>
                    <a:pt x="1306" y="392"/>
                    <a:pt x="1302" y="393"/>
                  </a:cubicBezTo>
                  <a:cubicBezTo>
                    <a:pt x="1299" y="393"/>
                    <a:pt x="1299" y="393"/>
                    <a:pt x="1298" y="392"/>
                  </a:cubicBezTo>
                  <a:cubicBezTo>
                    <a:pt x="1298" y="391"/>
                    <a:pt x="1297" y="390"/>
                    <a:pt x="1297" y="390"/>
                  </a:cubicBezTo>
                  <a:cubicBezTo>
                    <a:pt x="1295" y="390"/>
                    <a:pt x="1296" y="388"/>
                    <a:pt x="1298" y="387"/>
                  </a:cubicBezTo>
                  <a:cubicBezTo>
                    <a:pt x="1299" y="386"/>
                    <a:pt x="1301" y="385"/>
                    <a:pt x="1303" y="384"/>
                  </a:cubicBezTo>
                  <a:cubicBezTo>
                    <a:pt x="1303" y="383"/>
                    <a:pt x="1305" y="382"/>
                    <a:pt x="1307" y="380"/>
                  </a:cubicBezTo>
                  <a:cubicBezTo>
                    <a:pt x="1310" y="378"/>
                    <a:pt x="1319" y="374"/>
                    <a:pt x="1319" y="374"/>
                  </a:cubicBezTo>
                  <a:cubicBezTo>
                    <a:pt x="1320" y="374"/>
                    <a:pt x="1321" y="373"/>
                    <a:pt x="1322" y="373"/>
                  </a:cubicBezTo>
                  <a:cubicBezTo>
                    <a:pt x="1323" y="372"/>
                    <a:pt x="1323" y="372"/>
                    <a:pt x="1321" y="372"/>
                  </a:cubicBezTo>
                  <a:cubicBezTo>
                    <a:pt x="1320" y="372"/>
                    <a:pt x="1320" y="372"/>
                    <a:pt x="1321" y="371"/>
                  </a:cubicBezTo>
                  <a:cubicBezTo>
                    <a:pt x="1322" y="369"/>
                    <a:pt x="1331" y="365"/>
                    <a:pt x="1332" y="367"/>
                  </a:cubicBezTo>
                  <a:cubicBezTo>
                    <a:pt x="1333" y="368"/>
                    <a:pt x="1335" y="367"/>
                    <a:pt x="1337" y="366"/>
                  </a:cubicBezTo>
                  <a:cubicBezTo>
                    <a:pt x="1338" y="364"/>
                    <a:pt x="1338" y="364"/>
                    <a:pt x="1337" y="365"/>
                  </a:cubicBezTo>
                  <a:cubicBezTo>
                    <a:pt x="1331" y="368"/>
                    <a:pt x="1330" y="364"/>
                    <a:pt x="1336" y="358"/>
                  </a:cubicBezTo>
                  <a:cubicBezTo>
                    <a:pt x="1340" y="355"/>
                    <a:pt x="1340" y="353"/>
                    <a:pt x="1339" y="354"/>
                  </a:cubicBezTo>
                  <a:cubicBezTo>
                    <a:pt x="1338" y="354"/>
                    <a:pt x="1338" y="354"/>
                    <a:pt x="1338" y="353"/>
                  </a:cubicBezTo>
                  <a:cubicBezTo>
                    <a:pt x="1338" y="352"/>
                    <a:pt x="1341" y="351"/>
                    <a:pt x="1341" y="353"/>
                  </a:cubicBezTo>
                  <a:cubicBezTo>
                    <a:pt x="1341" y="353"/>
                    <a:pt x="1342" y="353"/>
                    <a:pt x="1343" y="353"/>
                  </a:cubicBezTo>
                  <a:cubicBezTo>
                    <a:pt x="1343" y="353"/>
                    <a:pt x="1343" y="353"/>
                    <a:pt x="1343" y="351"/>
                  </a:cubicBezTo>
                  <a:cubicBezTo>
                    <a:pt x="1342" y="351"/>
                    <a:pt x="1343" y="351"/>
                    <a:pt x="1346" y="351"/>
                  </a:cubicBezTo>
                  <a:cubicBezTo>
                    <a:pt x="1348" y="350"/>
                    <a:pt x="1351" y="349"/>
                    <a:pt x="1353" y="349"/>
                  </a:cubicBezTo>
                  <a:cubicBezTo>
                    <a:pt x="1354" y="348"/>
                    <a:pt x="1354" y="348"/>
                    <a:pt x="1351" y="349"/>
                  </a:cubicBezTo>
                  <a:cubicBezTo>
                    <a:pt x="1346" y="349"/>
                    <a:pt x="1346" y="349"/>
                    <a:pt x="1346" y="349"/>
                  </a:cubicBezTo>
                  <a:cubicBezTo>
                    <a:pt x="1346" y="347"/>
                    <a:pt x="1346" y="347"/>
                    <a:pt x="1346" y="347"/>
                  </a:cubicBezTo>
                  <a:cubicBezTo>
                    <a:pt x="1346" y="344"/>
                    <a:pt x="1349" y="342"/>
                    <a:pt x="1353" y="340"/>
                  </a:cubicBezTo>
                  <a:cubicBezTo>
                    <a:pt x="1354" y="340"/>
                    <a:pt x="1356" y="339"/>
                    <a:pt x="1355" y="339"/>
                  </a:cubicBezTo>
                  <a:cubicBezTo>
                    <a:pt x="1354" y="339"/>
                    <a:pt x="1354" y="337"/>
                    <a:pt x="1356" y="337"/>
                  </a:cubicBezTo>
                  <a:cubicBezTo>
                    <a:pt x="1356" y="336"/>
                    <a:pt x="1359" y="335"/>
                    <a:pt x="1359" y="335"/>
                  </a:cubicBezTo>
                  <a:cubicBezTo>
                    <a:pt x="1360" y="335"/>
                    <a:pt x="1364" y="334"/>
                    <a:pt x="1367" y="333"/>
                  </a:cubicBezTo>
                  <a:cubicBezTo>
                    <a:pt x="1372" y="332"/>
                    <a:pt x="1372" y="332"/>
                    <a:pt x="1372" y="332"/>
                  </a:cubicBezTo>
                  <a:cubicBezTo>
                    <a:pt x="1363" y="332"/>
                    <a:pt x="1363" y="332"/>
                    <a:pt x="1363" y="332"/>
                  </a:cubicBezTo>
                  <a:cubicBezTo>
                    <a:pt x="1364" y="330"/>
                    <a:pt x="1364" y="330"/>
                    <a:pt x="1364" y="330"/>
                  </a:cubicBezTo>
                  <a:cubicBezTo>
                    <a:pt x="1368" y="327"/>
                    <a:pt x="1374" y="327"/>
                    <a:pt x="1374" y="329"/>
                  </a:cubicBezTo>
                  <a:cubicBezTo>
                    <a:pt x="1374" y="330"/>
                    <a:pt x="1375" y="330"/>
                    <a:pt x="1375" y="329"/>
                  </a:cubicBezTo>
                  <a:cubicBezTo>
                    <a:pt x="1376" y="329"/>
                    <a:pt x="1376" y="328"/>
                    <a:pt x="1375" y="328"/>
                  </a:cubicBezTo>
                  <a:cubicBezTo>
                    <a:pt x="1373" y="328"/>
                    <a:pt x="1373" y="327"/>
                    <a:pt x="1373" y="326"/>
                  </a:cubicBezTo>
                  <a:cubicBezTo>
                    <a:pt x="1373" y="325"/>
                    <a:pt x="1372" y="324"/>
                    <a:pt x="1372" y="325"/>
                  </a:cubicBezTo>
                  <a:cubicBezTo>
                    <a:pt x="1368" y="327"/>
                    <a:pt x="1367" y="325"/>
                    <a:pt x="1370" y="322"/>
                  </a:cubicBezTo>
                  <a:cubicBezTo>
                    <a:pt x="1372" y="321"/>
                    <a:pt x="1372" y="321"/>
                    <a:pt x="1375" y="321"/>
                  </a:cubicBezTo>
                  <a:cubicBezTo>
                    <a:pt x="1376" y="321"/>
                    <a:pt x="1377" y="321"/>
                    <a:pt x="1376" y="321"/>
                  </a:cubicBezTo>
                  <a:cubicBezTo>
                    <a:pt x="1373" y="320"/>
                    <a:pt x="1375" y="319"/>
                    <a:pt x="1380" y="317"/>
                  </a:cubicBezTo>
                  <a:cubicBezTo>
                    <a:pt x="1382" y="317"/>
                    <a:pt x="1382" y="317"/>
                    <a:pt x="1382" y="318"/>
                  </a:cubicBezTo>
                  <a:cubicBezTo>
                    <a:pt x="1382" y="319"/>
                    <a:pt x="1382" y="321"/>
                    <a:pt x="1383" y="321"/>
                  </a:cubicBezTo>
                  <a:cubicBezTo>
                    <a:pt x="1383" y="322"/>
                    <a:pt x="1383" y="322"/>
                    <a:pt x="1383" y="321"/>
                  </a:cubicBezTo>
                  <a:cubicBezTo>
                    <a:pt x="1383" y="321"/>
                    <a:pt x="1384" y="320"/>
                    <a:pt x="1384" y="320"/>
                  </a:cubicBezTo>
                  <a:cubicBezTo>
                    <a:pt x="1385" y="320"/>
                    <a:pt x="1385" y="320"/>
                    <a:pt x="1384" y="319"/>
                  </a:cubicBezTo>
                  <a:cubicBezTo>
                    <a:pt x="1382" y="316"/>
                    <a:pt x="1385" y="314"/>
                    <a:pt x="1390" y="315"/>
                  </a:cubicBezTo>
                  <a:cubicBezTo>
                    <a:pt x="1392" y="315"/>
                    <a:pt x="1394" y="315"/>
                    <a:pt x="1395" y="314"/>
                  </a:cubicBezTo>
                  <a:cubicBezTo>
                    <a:pt x="1396" y="313"/>
                    <a:pt x="1395" y="313"/>
                    <a:pt x="1391" y="313"/>
                  </a:cubicBezTo>
                  <a:cubicBezTo>
                    <a:pt x="1389" y="313"/>
                    <a:pt x="1387" y="313"/>
                    <a:pt x="1387" y="313"/>
                  </a:cubicBezTo>
                  <a:cubicBezTo>
                    <a:pt x="1387" y="312"/>
                    <a:pt x="1391" y="310"/>
                    <a:pt x="1393" y="310"/>
                  </a:cubicBezTo>
                  <a:cubicBezTo>
                    <a:pt x="1394" y="310"/>
                    <a:pt x="1397" y="308"/>
                    <a:pt x="1398" y="305"/>
                  </a:cubicBezTo>
                  <a:cubicBezTo>
                    <a:pt x="1398" y="305"/>
                    <a:pt x="1400" y="304"/>
                    <a:pt x="1401" y="303"/>
                  </a:cubicBezTo>
                  <a:cubicBezTo>
                    <a:pt x="1403" y="302"/>
                    <a:pt x="1404" y="302"/>
                    <a:pt x="1404" y="301"/>
                  </a:cubicBezTo>
                  <a:cubicBezTo>
                    <a:pt x="1404" y="299"/>
                    <a:pt x="1406" y="297"/>
                    <a:pt x="1407" y="299"/>
                  </a:cubicBezTo>
                  <a:cubicBezTo>
                    <a:pt x="1409" y="300"/>
                    <a:pt x="1411" y="301"/>
                    <a:pt x="1410" y="300"/>
                  </a:cubicBezTo>
                  <a:cubicBezTo>
                    <a:pt x="1409" y="298"/>
                    <a:pt x="1409" y="297"/>
                    <a:pt x="1410" y="297"/>
                  </a:cubicBezTo>
                  <a:cubicBezTo>
                    <a:pt x="1410" y="297"/>
                    <a:pt x="1412" y="297"/>
                    <a:pt x="1413" y="295"/>
                  </a:cubicBezTo>
                  <a:cubicBezTo>
                    <a:pt x="1416" y="292"/>
                    <a:pt x="1419" y="292"/>
                    <a:pt x="1419" y="296"/>
                  </a:cubicBezTo>
                  <a:cubicBezTo>
                    <a:pt x="1418" y="299"/>
                    <a:pt x="1418" y="299"/>
                    <a:pt x="1418" y="299"/>
                  </a:cubicBezTo>
                  <a:cubicBezTo>
                    <a:pt x="1420" y="295"/>
                    <a:pt x="1420" y="295"/>
                    <a:pt x="1420" y="295"/>
                  </a:cubicBezTo>
                  <a:cubicBezTo>
                    <a:pt x="1421" y="292"/>
                    <a:pt x="1423" y="290"/>
                    <a:pt x="1425" y="291"/>
                  </a:cubicBezTo>
                  <a:cubicBezTo>
                    <a:pt x="1426" y="292"/>
                    <a:pt x="1424" y="297"/>
                    <a:pt x="1423" y="298"/>
                  </a:cubicBezTo>
                  <a:cubicBezTo>
                    <a:pt x="1422" y="299"/>
                    <a:pt x="1422" y="300"/>
                    <a:pt x="1422" y="300"/>
                  </a:cubicBezTo>
                  <a:cubicBezTo>
                    <a:pt x="1423" y="299"/>
                    <a:pt x="1423" y="299"/>
                    <a:pt x="1423" y="299"/>
                  </a:cubicBezTo>
                  <a:cubicBezTo>
                    <a:pt x="1423" y="299"/>
                    <a:pt x="1426" y="297"/>
                    <a:pt x="1426" y="297"/>
                  </a:cubicBezTo>
                  <a:cubicBezTo>
                    <a:pt x="1428" y="297"/>
                    <a:pt x="1428" y="297"/>
                    <a:pt x="1427" y="297"/>
                  </a:cubicBezTo>
                  <a:cubicBezTo>
                    <a:pt x="1426" y="294"/>
                    <a:pt x="1426" y="292"/>
                    <a:pt x="1429" y="292"/>
                  </a:cubicBezTo>
                  <a:cubicBezTo>
                    <a:pt x="1430" y="292"/>
                    <a:pt x="1431" y="291"/>
                    <a:pt x="1433" y="291"/>
                  </a:cubicBezTo>
                  <a:cubicBezTo>
                    <a:pt x="1434" y="290"/>
                    <a:pt x="1434" y="290"/>
                    <a:pt x="1437" y="292"/>
                  </a:cubicBezTo>
                  <a:cubicBezTo>
                    <a:pt x="1439" y="293"/>
                    <a:pt x="1439" y="293"/>
                    <a:pt x="1439" y="292"/>
                  </a:cubicBezTo>
                  <a:cubicBezTo>
                    <a:pt x="1439" y="291"/>
                    <a:pt x="1438" y="289"/>
                    <a:pt x="1437" y="289"/>
                  </a:cubicBezTo>
                  <a:cubicBezTo>
                    <a:pt x="1434" y="287"/>
                    <a:pt x="1434" y="286"/>
                    <a:pt x="1439" y="286"/>
                  </a:cubicBezTo>
                  <a:cubicBezTo>
                    <a:pt x="1441" y="286"/>
                    <a:pt x="1443" y="285"/>
                    <a:pt x="1444" y="285"/>
                  </a:cubicBezTo>
                  <a:cubicBezTo>
                    <a:pt x="1446" y="284"/>
                    <a:pt x="1448" y="286"/>
                    <a:pt x="1448" y="287"/>
                  </a:cubicBezTo>
                  <a:cubicBezTo>
                    <a:pt x="1448" y="288"/>
                    <a:pt x="1449" y="289"/>
                    <a:pt x="1450" y="289"/>
                  </a:cubicBezTo>
                  <a:cubicBezTo>
                    <a:pt x="1451" y="291"/>
                    <a:pt x="1451" y="291"/>
                    <a:pt x="1451" y="289"/>
                  </a:cubicBezTo>
                  <a:cubicBezTo>
                    <a:pt x="1451" y="287"/>
                    <a:pt x="1455" y="283"/>
                    <a:pt x="1457" y="283"/>
                  </a:cubicBezTo>
                  <a:cubicBezTo>
                    <a:pt x="1458" y="283"/>
                    <a:pt x="1460" y="279"/>
                    <a:pt x="1460" y="278"/>
                  </a:cubicBezTo>
                  <a:cubicBezTo>
                    <a:pt x="1459" y="276"/>
                    <a:pt x="1463" y="274"/>
                    <a:pt x="1465" y="276"/>
                  </a:cubicBezTo>
                  <a:cubicBezTo>
                    <a:pt x="1466" y="276"/>
                    <a:pt x="1468" y="277"/>
                    <a:pt x="1469" y="276"/>
                  </a:cubicBezTo>
                  <a:cubicBezTo>
                    <a:pt x="1472" y="276"/>
                    <a:pt x="1472" y="278"/>
                    <a:pt x="1469" y="280"/>
                  </a:cubicBezTo>
                  <a:cubicBezTo>
                    <a:pt x="1468" y="281"/>
                    <a:pt x="1466" y="286"/>
                    <a:pt x="1466" y="288"/>
                  </a:cubicBezTo>
                  <a:cubicBezTo>
                    <a:pt x="1466" y="289"/>
                    <a:pt x="1467" y="288"/>
                    <a:pt x="1470" y="285"/>
                  </a:cubicBezTo>
                  <a:cubicBezTo>
                    <a:pt x="1477" y="275"/>
                    <a:pt x="1480" y="273"/>
                    <a:pt x="1480" y="279"/>
                  </a:cubicBezTo>
                  <a:cubicBezTo>
                    <a:pt x="1479" y="282"/>
                    <a:pt x="1480" y="284"/>
                    <a:pt x="1480" y="284"/>
                  </a:cubicBezTo>
                  <a:cubicBezTo>
                    <a:pt x="1481" y="284"/>
                    <a:pt x="1483" y="281"/>
                    <a:pt x="1483" y="280"/>
                  </a:cubicBezTo>
                  <a:cubicBezTo>
                    <a:pt x="1483" y="279"/>
                    <a:pt x="1484" y="278"/>
                    <a:pt x="1485" y="278"/>
                  </a:cubicBezTo>
                  <a:cubicBezTo>
                    <a:pt x="1486" y="276"/>
                    <a:pt x="1486" y="276"/>
                    <a:pt x="1485" y="276"/>
                  </a:cubicBezTo>
                  <a:cubicBezTo>
                    <a:pt x="1485" y="276"/>
                    <a:pt x="1484" y="276"/>
                    <a:pt x="1484" y="276"/>
                  </a:cubicBezTo>
                  <a:cubicBezTo>
                    <a:pt x="1484" y="274"/>
                    <a:pt x="1487" y="273"/>
                    <a:pt x="1488" y="273"/>
                  </a:cubicBezTo>
                  <a:cubicBezTo>
                    <a:pt x="1489" y="273"/>
                    <a:pt x="1490" y="273"/>
                    <a:pt x="1491" y="273"/>
                  </a:cubicBezTo>
                  <a:cubicBezTo>
                    <a:pt x="1494" y="274"/>
                    <a:pt x="1494" y="276"/>
                    <a:pt x="1492" y="278"/>
                  </a:cubicBezTo>
                  <a:cubicBezTo>
                    <a:pt x="1490" y="279"/>
                    <a:pt x="1490" y="279"/>
                    <a:pt x="1491" y="279"/>
                  </a:cubicBezTo>
                  <a:cubicBezTo>
                    <a:pt x="1493" y="279"/>
                    <a:pt x="1493" y="280"/>
                    <a:pt x="1493" y="282"/>
                  </a:cubicBezTo>
                  <a:cubicBezTo>
                    <a:pt x="1493" y="286"/>
                    <a:pt x="1493" y="286"/>
                    <a:pt x="1493" y="286"/>
                  </a:cubicBezTo>
                  <a:cubicBezTo>
                    <a:pt x="1493" y="284"/>
                    <a:pt x="1493" y="284"/>
                    <a:pt x="1493" y="284"/>
                  </a:cubicBezTo>
                  <a:cubicBezTo>
                    <a:pt x="1494" y="282"/>
                    <a:pt x="1495" y="280"/>
                    <a:pt x="1496" y="279"/>
                  </a:cubicBezTo>
                  <a:cubicBezTo>
                    <a:pt x="1496" y="276"/>
                    <a:pt x="1498" y="276"/>
                    <a:pt x="1502" y="278"/>
                  </a:cubicBezTo>
                  <a:cubicBezTo>
                    <a:pt x="1504" y="278"/>
                    <a:pt x="1506" y="279"/>
                    <a:pt x="1507" y="278"/>
                  </a:cubicBezTo>
                  <a:cubicBezTo>
                    <a:pt x="1508" y="278"/>
                    <a:pt x="1509" y="278"/>
                    <a:pt x="1509" y="279"/>
                  </a:cubicBezTo>
                  <a:cubicBezTo>
                    <a:pt x="1509" y="280"/>
                    <a:pt x="1510" y="281"/>
                    <a:pt x="1511" y="281"/>
                  </a:cubicBezTo>
                  <a:cubicBezTo>
                    <a:pt x="1512" y="281"/>
                    <a:pt x="1517" y="284"/>
                    <a:pt x="1517" y="284"/>
                  </a:cubicBezTo>
                  <a:cubicBezTo>
                    <a:pt x="1517" y="286"/>
                    <a:pt x="1510" y="288"/>
                    <a:pt x="1504" y="288"/>
                  </a:cubicBezTo>
                  <a:cubicBezTo>
                    <a:pt x="1498" y="288"/>
                    <a:pt x="1498" y="288"/>
                    <a:pt x="1498" y="288"/>
                  </a:cubicBezTo>
                  <a:cubicBezTo>
                    <a:pt x="1502" y="289"/>
                    <a:pt x="1502" y="289"/>
                    <a:pt x="1502" y="289"/>
                  </a:cubicBezTo>
                  <a:cubicBezTo>
                    <a:pt x="1506" y="290"/>
                    <a:pt x="1506" y="291"/>
                    <a:pt x="1506" y="292"/>
                  </a:cubicBezTo>
                  <a:cubicBezTo>
                    <a:pt x="1506" y="294"/>
                    <a:pt x="1507" y="294"/>
                    <a:pt x="1509" y="294"/>
                  </a:cubicBezTo>
                  <a:cubicBezTo>
                    <a:pt x="1510" y="294"/>
                    <a:pt x="1511" y="294"/>
                    <a:pt x="1511" y="293"/>
                  </a:cubicBezTo>
                  <a:cubicBezTo>
                    <a:pt x="1511" y="292"/>
                    <a:pt x="1512" y="292"/>
                    <a:pt x="1513" y="293"/>
                  </a:cubicBezTo>
                  <a:cubicBezTo>
                    <a:pt x="1513" y="294"/>
                    <a:pt x="1514" y="294"/>
                    <a:pt x="1514" y="293"/>
                  </a:cubicBezTo>
                  <a:cubicBezTo>
                    <a:pt x="1515" y="292"/>
                    <a:pt x="1516" y="292"/>
                    <a:pt x="1519" y="293"/>
                  </a:cubicBezTo>
                  <a:cubicBezTo>
                    <a:pt x="1523" y="294"/>
                    <a:pt x="1527" y="292"/>
                    <a:pt x="1526" y="290"/>
                  </a:cubicBezTo>
                  <a:cubicBezTo>
                    <a:pt x="1526" y="290"/>
                    <a:pt x="1527" y="289"/>
                    <a:pt x="1528" y="290"/>
                  </a:cubicBezTo>
                  <a:cubicBezTo>
                    <a:pt x="1528" y="290"/>
                    <a:pt x="1531" y="291"/>
                    <a:pt x="1533" y="292"/>
                  </a:cubicBezTo>
                  <a:cubicBezTo>
                    <a:pt x="1538" y="293"/>
                    <a:pt x="1538" y="294"/>
                    <a:pt x="1533" y="294"/>
                  </a:cubicBezTo>
                  <a:cubicBezTo>
                    <a:pt x="1529" y="294"/>
                    <a:pt x="1529" y="294"/>
                    <a:pt x="1530" y="295"/>
                  </a:cubicBezTo>
                  <a:cubicBezTo>
                    <a:pt x="1531" y="296"/>
                    <a:pt x="1533" y="297"/>
                    <a:pt x="1534" y="297"/>
                  </a:cubicBezTo>
                  <a:cubicBezTo>
                    <a:pt x="1536" y="297"/>
                    <a:pt x="1537" y="297"/>
                    <a:pt x="1537" y="297"/>
                  </a:cubicBezTo>
                  <a:cubicBezTo>
                    <a:pt x="1537" y="298"/>
                    <a:pt x="1538" y="298"/>
                    <a:pt x="1539" y="298"/>
                  </a:cubicBezTo>
                  <a:cubicBezTo>
                    <a:pt x="1539" y="297"/>
                    <a:pt x="1540" y="297"/>
                    <a:pt x="1541" y="297"/>
                  </a:cubicBezTo>
                  <a:cubicBezTo>
                    <a:pt x="1541" y="297"/>
                    <a:pt x="1541" y="297"/>
                    <a:pt x="1541" y="300"/>
                  </a:cubicBezTo>
                  <a:cubicBezTo>
                    <a:pt x="1541" y="302"/>
                    <a:pt x="1541" y="302"/>
                    <a:pt x="1542" y="302"/>
                  </a:cubicBezTo>
                  <a:cubicBezTo>
                    <a:pt x="1542" y="301"/>
                    <a:pt x="1543" y="300"/>
                    <a:pt x="1543" y="300"/>
                  </a:cubicBezTo>
                  <a:cubicBezTo>
                    <a:pt x="1543" y="298"/>
                    <a:pt x="1562" y="299"/>
                    <a:pt x="1569" y="302"/>
                  </a:cubicBezTo>
                  <a:cubicBezTo>
                    <a:pt x="1579" y="305"/>
                    <a:pt x="1585" y="308"/>
                    <a:pt x="1588" y="309"/>
                  </a:cubicBezTo>
                  <a:cubicBezTo>
                    <a:pt x="1589" y="310"/>
                    <a:pt x="1592" y="311"/>
                    <a:pt x="1592" y="311"/>
                  </a:cubicBezTo>
                  <a:cubicBezTo>
                    <a:pt x="1593" y="311"/>
                    <a:pt x="1597" y="312"/>
                    <a:pt x="1599" y="313"/>
                  </a:cubicBezTo>
                  <a:cubicBezTo>
                    <a:pt x="1603" y="315"/>
                    <a:pt x="1604" y="315"/>
                    <a:pt x="1605" y="314"/>
                  </a:cubicBezTo>
                  <a:cubicBezTo>
                    <a:pt x="1605" y="313"/>
                    <a:pt x="1606" y="314"/>
                    <a:pt x="1609" y="316"/>
                  </a:cubicBezTo>
                  <a:cubicBezTo>
                    <a:pt x="1611" y="317"/>
                    <a:pt x="1614" y="318"/>
                    <a:pt x="1616" y="318"/>
                  </a:cubicBezTo>
                  <a:cubicBezTo>
                    <a:pt x="1618" y="319"/>
                    <a:pt x="1619" y="320"/>
                    <a:pt x="1620" y="322"/>
                  </a:cubicBezTo>
                  <a:cubicBezTo>
                    <a:pt x="1621" y="323"/>
                    <a:pt x="1622" y="324"/>
                    <a:pt x="1622" y="324"/>
                  </a:cubicBezTo>
                  <a:cubicBezTo>
                    <a:pt x="1622" y="324"/>
                    <a:pt x="1622" y="325"/>
                    <a:pt x="1622" y="326"/>
                  </a:cubicBezTo>
                  <a:cubicBezTo>
                    <a:pt x="1623" y="327"/>
                    <a:pt x="1624" y="327"/>
                    <a:pt x="1624" y="327"/>
                  </a:cubicBezTo>
                  <a:cubicBezTo>
                    <a:pt x="1627" y="327"/>
                    <a:pt x="1627" y="332"/>
                    <a:pt x="1625" y="337"/>
                  </a:cubicBezTo>
                  <a:cubicBezTo>
                    <a:pt x="1620" y="346"/>
                    <a:pt x="1607" y="351"/>
                    <a:pt x="1595" y="348"/>
                  </a:cubicBezTo>
                  <a:cubicBezTo>
                    <a:pt x="1593" y="348"/>
                    <a:pt x="1587" y="346"/>
                    <a:pt x="1583" y="346"/>
                  </a:cubicBezTo>
                  <a:cubicBezTo>
                    <a:pt x="1578" y="345"/>
                    <a:pt x="1573" y="345"/>
                    <a:pt x="1571" y="344"/>
                  </a:cubicBezTo>
                  <a:cubicBezTo>
                    <a:pt x="1569" y="343"/>
                    <a:pt x="1567" y="343"/>
                    <a:pt x="1565" y="343"/>
                  </a:cubicBezTo>
                  <a:cubicBezTo>
                    <a:pt x="1563" y="343"/>
                    <a:pt x="1562" y="343"/>
                    <a:pt x="1562" y="343"/>
                  </a:cubicBezTo>
                  <a:cubicBezTo>
                    <a:pt x="1561" y="342"/>
                    <a:pt x="1558" y="341"/>
                    <a:pt x="1555" y="340"/>
                  </a:cubicBezTo>
                  <a:cubicBezTo>
                    <a:pt x="1549" y="340"/>
                    <a:pt x="1545" y="338"/>
                    <a:pt x="1545" y="337"/>
                  </a:cubicBezTo>
                  <a:cubicBezTo>
                    <a:pt x="1545" y="335"/>
                    <a:pt x="1543" y="335"/>
                    <a:pt x="1539" y="335"/>
                  </a:cubicBezTo>
                  <a:cubicBezTo>
                    <a:pt x="1536" y="335"/>
                    <a:pt x="1536" y="335"/>
                    <a:pt x="1536" y="335"/>
                  </a:cubicBezTo>
                  <a:cubicBezTo>
                    <a:pt x="1539" y="335"/>
                    <a:pt x="1539" y="335"/>
                    <a:pt x="1539" y="335"/>
                  </a:cubicBezTo>
                  <a:cubicBezTo>
                    <a:pt x="1540" y="336"/>
                    <a:pt x="1541" y="337"/>
                    <a:pt x="1541" y="337"/>
                  </a:cubicBezTo>
                  <a:cubicBezTo>
                    <a:pt x="1541" y="339"/>
                    <a:pt x="1546" y="342"/>
                    <a:pt x="1548" y="342"/>
                  </a:cubicBezTo>
                  <a:cubicBezTo>
                    <a:pt x="1549" y="342"/>
                    <a:pt x="1549" y="343"/>
                    <a:pt x="1549" y="343"/>
                  </a:cubicBezTo>
                  <a:cubicBezTo>
                    <a:pt x="1550" y="344"/>
                    <a:pt x="1551" y="345"/>
                    <a:pt x="1552" y="345"/>
                  </a:cubicBezTo>
                  <a:cubicBezTo>
                    <a:pt x="1554" y="345"/>
                    <a:pt x="1555" y="346"/>
                    <a:pt x="1555" y="347"/>
                  </a:cubicBezTo>
                  <a:cubicBezTo>
                    <a:pt x="1554" y="347"/>
                    <a:pt x="1555" y="348"/>
                    <a:pt x="1556" y="348"/>
                  </a:cubicBezTo>
                  <a:cubicBezTo>
                    <a:pt x="1566" y="351"/>
                    <a:pt x="1571" y="354"/>
                    <a:pt x="1568" y="361"/>
                  </a:cubicBezTo>
                  <a:cubicBezTo>
                    <a:pt x="1567" y="363"/>
                    <a:pt x="1568" y="364"/>
                    <a:pt x="1570" y="367"/>
                  </a:cubicBezTo>
                  <a:cubicBezTo>
                    <a:pt x="1571" y="368"/>
                    <a:pt x="1573" y="370"/>
                    <a:pt x="1573" y="372"/>
                  </a:cubicBezTo>
                  <a:cubicBezTo>
                    <a:pt x="1573" y="372"/>
                    <a:pt x="1574" y="373"/>
                    <a:pt x="1574" y="373"/>
                  </a:cubicBezTo>
                  <a:cubicBezTo>
                    <a:pt x="1575" y="373"/>
                    <a:pt x="1575" y="374"/>
                    <a:pt x="1575" y="374"/>
                  </a:cubicBezTo>
                  <a:cubicBezTo>
                    <a:pt x="1574" y="377"/>
                    <a:pt x="1579" y="381"/>
                    <a:pt x="1582" y="380"/>
                  </a:cubicBezTo>
                  <a:cubicBezTo>
                    <a:pt x="1585" y="380"/>
                    <a:pt x="1589" y="382"/>
                    <a:pt x="1592" y="384"/>
                  </a:cubicBezTo>
                  <a:cubicBezTo>
                    <a:pt x="1597" y="388"/>
                    <a:pt x="1607" y="389"/>
                    <a:pt x="1612" y="385"/>
                  </a:cubicBezTo>
                  <a:cubicBezTo>
                    <a:pt x="1614" y="383"/>
                    <a:pt x="1608" y="378"/>
                    <a:pt x="1605" y="379"/>
                  </a:cubicBezTo>
                  <a:cubicBezTo>
                    <a:pt x="1600" y="380"/>
                    <a:pt x="1589" y="371"/>
                    <a:pt x="1592" y="369"/>
                  </a:cubicBezTo>
                  <a:cubicBezTo>
                    <a:pt x="1592" y="369"/>
                    <a:pt x="1593" y="368"/>
                    <a:pt x="1593" y="367"/>
                  </a:cubicBezTo>
                  <a:cubicBezTo>
                    <a:pt x="1593" y="364"/>
                    <a:pt x="1597" y="364"/>
                    <a:pt x="1604" y="367"/>
                  </a:cubicBezTo>
                  <a:cubicBezTo>
                    <a:pt x="1606" y="369"/>
                    <a:pt x="1608" y="369"/>
                    <a:pt x="1608" y="369"/>
                  </a:cubicBezTo>
                  <a:cubicBezTo>
                    <a:pt x="1611" y="369"/>
                    <a:pt x="1619" y="371"/>
                    <a:pt x="1622" y="372"/>
                  </a:cubicBezTo>
                  <a:cubicBezTo>
                    <a:pt x="1626" y="373"/>
                    <a:pt x="1627" y="373"/>
                    <a:pt x="1627" y="372"/>
                  </a:cubicBezTo>
                  <a:cubicBezTo>
                    <a:pt x="1628" y="370"/>
                    <a:pt x="1629" y="369"/>
                    <a:pt x="1630" y="369"/>
                  </a:cubicBezTo>
                  <a:cubicBezTo>
                    <a:pt x="1633" y="368"/>
                    <a:pt x="1632" y="368"/>
                    <a:pt x="1627" y="364"/>
                  </a:cubicBezTo>
                  <a:cubicBezTo>
                    <a:pt x="1620" y="359"/>
                    <a:pt x="1620" y="357"/>
                    <a:pt x="1624" y="353"/>
                  </a:cubicBezTo>
                  <a:cubicBezTo>
                    <a:pt x="1627" y="350"/>
                    <a:pt x="1627" y="350"/>
                    <a:pt x="1627" y="350"/>
                  </a:cubicBezTo>
                  <a:cubicBezTo>
                    <a:pt x="1627" y="349"/>
                    <a:pt x="1630" y="348"/>
                    <a:pt x="1631" y="347"/>
                  </a:cubicBezTo>
                  <a:cubicBezTo>
                    <a:pt x="1634" y="345"/>
                    <a:pt x="1635" y="345"/>
                    <a:pt x="1636" y="342"/>
                  </a:cubicBezTo>
                  <a:cubicBezTo>
                    <a:pt x="1638" y="338"/>
                    <a:pt x="1638" y="338"/>
                    <a:pt x="1638" y="338"/>
                  </a:cubicBezTo>
                  <a:cubicBezTo>
                    <a:pt x="1645" y="339"/>
                    <a:pt x="1645" y="339"/>
                    <a:pt x="1645" y="339"/>
                  </a:cubicBezTo>
                  <a:cubicBezTo>
                    <a:pt x="1652" y="339"/>
                    <a:pt x="1654" y="340"/>
                    <a:pt x="1654" y="341"/>
                  </a:cubicBezTo>
                  <a:cubicBezTo>
                    <a:pt x="1654" y="342"/>
                    <a:pt x="1655" y="343"/>
                    <a:pt x="1656" y="343"/>
                  </a:cubicBezTo>
                  <a:cubicBezTo>
                    <a:pt x="1657" y="343"/>
                    <a:pt x="1659" y="343"/>
                    <a:pt x="1659" y="343"/>
                  </a:cubicBezTo>
                  <a:cubicBezTo>
                    <a:pt x="1661" y="344"/>
                    <a:pt x="1661" y="344"/>
                    <a:pt x="1660" y="342"/>
                  </a:cubicBezTo>
                  <a:cubicBezTo>
                    <a:pt x="1659" y="340"/>
                    <a:pt x="1659" y="340"/>
                    <a:pt x="1659" y="337"/>
                  </a:cubicBezTo>
                  <a:cubicBezTo>
                    <a:pt x="1659" y="332"/>
                    <a:pt x="1657" y="328"/>
                    <a:pt x="1654" y="327"/>
                  </a:cubicBezTo>
                  <a:cubicBezTo>
                    <a:pt x="1648" y="324"/>
                    <a:pt x="1648" y="324"/>
                    <a:pt x="1647" y="318"/>
                  </a:cubicBezTo>
                  <a:cubicBezTo>
                    <a:pt x="1646" y="310"/>
                    <a:pt x="1644" y="308"/>
                    <a:pt x="1638" y="305"/>
                  </a:cubicBezTo>
                  <a:cubicBezTo>
                    <a:pt x="1632" y="303"/>
                    <a:pt x="1632" y="302"/>
                    <a:pt x="1637" y="302"/>
                  </a:cubicBezTo>
                  <a:cubicBezTo>
                    <a:pt x="1640" y="303"/>
                    <a:pt x="1642" y="303"/>
                    <a:pt x="1646" y="302"/>
                  </a:cubicBezTo>
                  <a:cubicBezTo>
                    <a:pt x="1652" y="302"/>
                    <a:pt x="1656" y="302"/>
                    <a:pt x="1661" y="305"/>
                  </a:cubicBezTo>
                  <a:cubicBezTo>
                    <a:pt x="1664" y="307"/>
                    <a:pt x="1667" y="309"/>
                    <a:pt x="1667" y="310"/>
                  </a:cubicBezTo>
                  <a:cubicBezTo>
                    <a:pt x="1668" y="310"/>
                    <a:pt x="1669" y="310"/>
                    <a:pt x="1669" y="311"/>
                  </a:cubicBezTo>
                  <a:cubicBezTo>
                    <a:pt x="1669" y="312"/>
                    <a:pt x="1669" y="312"/>
                    <a:pt x="1664" y="313"/>
                  </a:cubicBezTo>
                  <a:cubicBezTo>
                    <a:pt x="1661" y="314"/>
                    <a:pt x="1659" y="315"/>
                    <a:pt x="1658" y="317"/>
                  </a:cubicBezTo>
                  <a:cubicBezTo>
                    <a:pt x="1656" y="321"/>
                    <a:pt x="1656" y="321"/>
                    <a:pt x="1661" y="322"/>
                  </a:cubicBezTo>
                  <a:cubicBezTo>
                    <a:pt x="1663" y="323"/>
                    <a:pt x="1666" y="324"/>
                    <a:pt x="1667" y="326"/>
                  </a:cubicBezTo>
                  <a:cubicBezTo>
                    <a:pt x="1672" y="329"/>
                    <a:pt x="1681" y="329"/>
                    <a:pt x="1685" y="325"/>
                  </a:cubicBezTo>
                  <a:cubicBezTo>
                    <a:pt x="1686" y="324"/>
                    <a:pt x="1684" y="317"/>
                    <a:pt x="1683" y="315"/>
                  </a:cubicBezTo>
                  <a:cubicBezTo>
                    <a:pt x="1682" y="314"/>
                    <a:pt x="1683" y="313"/>
                    <a:pt x="1687" y="312"/>
                  </a:cubicBezTo>
                  <a:cubicBezTo>
                    <a:pt x="1689" y="311"/>
                    <a:pt x="1689" y="311"/>
                    <a:pt x="1689" y="311"/>
                  </a:cubicBezTo>
                  <a:cubicBezTo>
                    <a:pt x="1688" y="310"/>
                    <a:pt x="1688" y="310"/>
                    <a:pt x="1688" y="310"/>
                  </a:cubicBezTo>
                  <a:cubicBezTo>
                    <a:pt x="1686" y="308"/>
                    <a:pt x="1686" y="308"/>
                    <a:pt x="1686" y="308"/>
                  </a:cubicBezTo>
                  <a:cubicBezTo>
                    <a:pt x="1688" y="308"/>
                    <a:pt x="1688" y="308"/>
                    <a:pt x="1688" y="308"/>
                  </a:cubicBezTo>
                  <a:cubicBezTo>
                    <a:pt x="1690" y="308"/>
                    <a:pt x="1694" y="306"/>
                    <a:pt x="1697" y="302"/>
                  </a:cubicBezTo>
                  <a:cubicBezTo>
                    <a:pt x="1698" y="300"/>
                    <a:pt x="1700" y="299"/>
                    <a:pt x="1701" y="298"/>
                  </a:cubicBezTo>
                  <a:cubicBezTo>
                    <a:pt x="1702" y="298"/>
                    <a:pt x="1704" y="297"/>
                    <a:pt x="1705" y="296"/>
                  </a:cubicBezTo>
                  <a:cubicBezTo>
                    <a:pt x="1707" y="294"/>
                    <a:pt x="1709" y="294"/>
                    <a:pt x="1710" y="296"/>
                  </a:cubicBezTo>
                  <a:cubicBezTo>
                    <a:pt x="1712" y="297"/>
                    <a:pt x="1714" y="297"/>
                    <a:pt x="1714" y="295"/>
                  </a:cubicBezTo>
                  <a:cubicBezTo>
                    <a:pt x="1714" y="294"/>
                    <a:pt x="1713" y="294"/>
                    <a:pt x="1712" y="294"/>
                  </a:cubicBezTo>
                  <a:cubicBezTo>
                    <a:pt x="1709" y="292"/>
                    <a:pt x="1709" y="292"/>
                    <a:pt x="1713" y="289"/>
                  </a:cubicBezTo>
                  <a:cubicBezTo>
                    <a:pt x="1716" y="286"/>
                    <a:pt x="1718" y="285"/>
                    <a:pt x="1720" y="284"/>
                  </a:cubicBezTo>
                  <a:cubicBezTo>
                    <a:pt x="1722" y="284"/>
                    <a:pt x="1722" y="284"/>
                    <a:pt x="1721" y="285"/>
                  </a:cubicBezTo>
                  <a:cubicBezTo>
                    <a:pt x="1718" y="286"/>
                    <a:pt x="1720" y="290"/>
                    <a:pt x="1723" y="292"/>
                  </a:cubicBezTo>
                  <a:cubicBezTo>
                    <a:pt x="1725" y="292"/>
                    <a:pt x="1725" y="294"/>
                    <a:pt x="1722" y="295"/>
                  </a:cubicBezTo>
                  <a:cubicBezTo>
                    <a:pt x="1721" y="296"/>
                    <a:pt x="1721" y="296"/>
                    <a:pt x="1721" y="296"/>
                  </a:cubicBezTo>
                  <a:cubicBezTo>
                    <a:pt x="1723" y="297"/>
                    <a:pt x="1723" y="297"/>
                    <a:pt x="1723" y="297"/>
                  </a:cubicBezTo>
                  <a:cubicBezTo>
                    <a:pt x="1725" y="297"/>
                    <a:pt x="1727" y="296"/>
                    <a:pt x="1729" y="296"/>
                  </a:cubicBezTo>
                  <a:cubicBezTo>
                    <a:pt x="1730" y="295"/>
                    <a:pt x="1731" y="295"/>
                    <a:pt x="1732" y="295"/>
                  </a:cubicBezTo>
                  <a:cubicBezTo>
                    <a:pt x="1734" y="296"/>
                    <a:pt x="1734" y="296"/>
                    <a:pt x="1734" y="294"/>
                  </a:cubicBezTo>
                  <a:cubicBezTo>
                    <a:pt x="1732" y="290"/>
                    <a:pt x="1736" y="287"/>
                    <a:pt x="1744" y="286"/>
                  </a:cubicBezTo>
                  <a:cubicBezTo>
                    <a:pt x="1749" y="286"/>
                    <a:pt x="1749" y="286"/>
                    <a:pt x="1750" y="284"/>
                  </a:cubicBezTo>
                  <a:cubicBezTo>
                    <a:pt x="1750" y="282"/>
                    <a:pt x="1753" y="280"/>
                    <a:pt x="1755" y="278"/>
                  </a:cubicBezTo>
                  <a:cubicBezTo>
                    <a:pt x="1756" y="276"/>
                    <a:pt x="1763" y="279"/>
                    <a:pt x="1763" y="281"/>
                  </a:cubicBezTo>
                  <a:cubicBezTo>
                    <a:pt x="1763" y="283"/>
                    <a:pt x="1765" y="285"/>
                    <a:pt x="1768" y="285"/>
                  </a:cubicBezTo>
                  <a:cubicBezTo>
                    <a:pt x="1772" y="286"/>
                    <a:pt x="1772" y="284"/>
                    <a:pt x="1770" y="282"/>
                  </a:cubicBezTo>
                  <a:cubicBezTo>
                    <a:pt x="1769" y="281"/>
                    <a:pt x="1768" y="281"/>
                    <a:pt x="1768" y="281"/>
                  </a:cubicBezTo>
                  <a:cubicBezTo>
                    <a:pt x="1768" y="280"/>
                    <a:pt x="1769" y="280"/>
                    <a:pt x="1770" y="279"/>
                  </a:cubicBezTo>
                  <a:cubicBezTo>
                    <a:pt x="1772" y="278"/>
                    <a:pt x="1772" y="274"/>
                    <a:pt x="1769" y="273"/>
                  </a:cubicBezTo>
                  <a:cubicBezTo>
                    <a:pt x="1763" y="271"/>
                    <a:pt x="1756" y="266"/>
                    <a:pt x="1758" y="265"/>
                  </a:cubicBezTo>
                  <a:cubicBezTo>
                    <a:pt x="1758" y="265"/>
                    <a:pt x="1758" y="264"/>
                    <a:pt x="1758" y="263"/>
                  </a:cubicBezTo>
                  <a:cubicBezTo>
                    <a:pt x="1758" y="262"/>
                    <a:pt x="1759" y="262"/>
                    <a:pt x="1762" y="262"/>
                  </a:cubicBezTo>
                  <a:cubicBezTo>
                    <a:pt x="1764" y="262"/>
                    <a:pt x="1766" y="262"/>
                    <a:pt x="1769" y="261"/>
                  </a:cubicBezTo>
                  <a:cubicBezTo>
                    <a:pt x="1773" y="260"/>
                    <a:pt x="1786" y="260"/>
                    <a:pt x="1793" y="262"/>
                  </a:cubicBezTo>
                  <a:cubicBezTo>
                    <a:pt x="1796" y="262"/>
                    <a:pt x="1802" y="263"/>
                    <a:pt x="1806" y="264"/>
                  </a:cubicBezTo>
                  <a:cubicBezTo>
                    <a:pt x="1811" y="265"/>
                    <a:pt x="1817" y="265"/>
                    <a:pt x="1822" y="267"/>
                  </a:cubicBezTo>
                  <a:cubicBezTo>
                    <a:pt x="1836" y="270"/>
                    <a:pt x="1835" y="270"/>
                    <a:pt x="1833" y="266"/>
                  </a:cubicBezTo>
                  <a:cubicBezTo>
                    <a:pt x="1831" y="261"/>
                    <a:pt x="1828" y="259"/>
                    <a:pt x="1827" y="260"/>
                  </a:cubicBezTo>
                  <a:cubicBezTo>
                    <a:pt x="1825" y="261"/>
                    <a:pt x="1820" y="260"/>
                    <a:pt x="1815" y="257"/>
                  </a:cubicBezTo>
                  <a:cubicBezTo>
                    <a:pt x="1813" y="254"/>
                    <a:pt x="1812" y="254"/>
                    <a:pt x="1806" y="254"/>
                  </a:cubicBezTo>
                  <a:cubicBezTo>
                    <a:pt x="1804" y="253"/>
                    <a:pt x="1803" y="253"/>
                    <a:pt x="1803" y="254"/>
                  </a:cubicBezTo>
                  <a:cubicBezTo>
                    <a:pt x="1804" y="254"/>
                    <a:pt x="1804" y="255"/>
                    <a:pt x="1803" y="255"/>
                  </a:cubicBezTo>
                  <a:cubicBezTo>
                    <a:pt x="1802" y="255"/>
                    <a:pt x="1797" y="250"/>
                    <a:pt x="1797" y="249"/>
                  </a:cubicBezTo>
                  <a:cubicBezTo>
                    <a:pt x="1797" y="248"/>
                    <a:pt x="1790" y="241"/>
                    <a:pt x="1787" y="239"/>
                  </a:cubicBezTo>
                  <a:cubicBezTo>
                    <a:pt x="1786" y="238"/>
                    <a:pt x="1785" y="238"/>
                    <a:pt x="1783" y="238"/>
                  </a:cubicBezTo>
                  <a:cubicBezTo>
                    <a:pt x="1782" y="238"/>
                    <a:pt x="1781" y="238"/>
                    <a:pt x="1780" y="237"/>
                  </a:cubicBezTo>
                  <a:cubicBezTo>
                    <a:pt x="1779" y="235"/>
                    <a:pt x="1779" y="235"/>
                    <a:pt x="1779" y="235"/>
                  </a:cubicBezTo>
                  <a:cubicBezTo>
                    <a:pt x="1777" y="235"/>
                    <a:pt x="1776" y="232"/>
                    <a:pt x="1777" y="230"/>
                  </a:cubicBezTo>
                  <a:cubicBezTo>
                    <a:pt x="1779" y="227"/>
                    <a:pt x="1777" y="223"/>
                    <a:pt x="1768" y="214"/>
                  </a:cubicBezTo>
                  <a:cubicBezTo>
                    <a:pt x="1761" y="206"/>
                    <a:pt x="1761" y="206"/>
                    <a:pt x="1763" y="206"/>
                  </a:cubicBezTo>
                  <a:cubicBezTo>
                    <a:pt x="1764" y="206"/>
                    <a:pt x="1766" y="206"/>
                    <a:pt x="1768" y="205"/>
                  </a:cubicBezTo>
                  <a:cubicBezTo>
                    <a:pt x="1775" y="202"/>
                    <a:pt x="1782" y="202"/>
                    <a:pt x="1786" y="205"/>
                  </a:cubicBezTo>
                  <a:cubicBezTo>
                    <a:pt x="1790" y="208"/>
                    <a:pt x="1799" y="217"/>
                    <a:pt x="1800" y="219"/>
                  </a:cubicBezTo>
                  <a:cubicBezTo>
                    <a:pt x="1801" y="221"/>
                    <a:pt x="1806" y="223"/>
                    <a:pt x="1809" y="223"/>
                  </a:cubicBezTo>
                  <a:cubicBezTo>
                    <a:pt x="1811" y="223"/>
                    <a:pt x="1824" y="232"/>
                    <a:pt x="1825" y="233"/>
                  </a:cubicBezTo>
                  <a:cubicBezTo>
                    <a:pt x="1825" y="233"/>
                    <a:pt x="1827" y="235"/>
                    <a:pt x="1830" y="238"/>
                  </a:cubicBezTo>
                  <a:cubicBezTo>
                    <a:pt x="1833" y="239"/>
                    <a:pt x="1839" y="243"/>
                    <a:pt x="1842" y="246"/>
                  </a:cubicBezTo>
                  <a:cubicBezTo>
                    <a:pt x="1849" y="252"/>
                    <a:pt x="1851" y="253"/>
                    <a:pt x="1859" y="254"/>
                  </a:cubicBezTo>
                  <a:cubicBezTo>
                    <a:pt x="1863" y="255"/>
                    <a:pt x="1864" y="256"/>
                    <a:pt x="1865" y="257"/>
                  </a:cubicBezTo>
                  <a:cubicBezTo>
                    <a:pt x="1865" y="259"/>
                    <a:pt x="1867" y="261"/>
                    <a:pt x="1868" y="262"/>
                  </a:cubicBezTo>
                  <a:cubicBezTo>
                    <a:pt x="1873" y="267"/>
                    <a:pt x="1875" y="268"/>
                    <a:pt x="1874" y="269"/>
                  </a:cubicBezTo>
                  <a:cubicBezTo>
                    <a:pt x="1874" y="270"/>
                    <a:pt x="1875" y="273"/>
                    <a:pt x="1876" y="276"/>
                  </a:cubicBezTo>
                  <a:cubicBezTo>
                    <a:pt x="1879" y="278"/>
                    <a:pt x="1879" y="281"/>
                    <a:pt x="1879" y="282"/>
                  </a:cubicBezTo>
                  <a:cubicBezTo>
                    <a:pt x="1879" y="283"/>
                    <a:pt x="1879" y="284"/>
                    <a:pt x="1881" y="285"/>
                  </a:cubicBezTo>
                  <a:cubicBezTo>
                    <a:pt x="1882" y="286"/>
                    <a:pt x="1883" y="286"/>
                    <a:pt x="1882" y="286"/>
                  </a:cubicBezTo>
                  <a:cubicBezTo>
                    <a:pt x="1882" y="286"/>
                    <a:pt x="1882" y="287"/>
                    <a:pt x="1882" y="288"/>
                  </a:cubicBezTo>
                  <a:cubicBezTo>
                    <a:pt x="1882" y="290"/>
                    <a:pt x="1880" y="291"/>
                    <a:pt x="1878" y="290"/>
                  </a:cubicBezTo>
                  <a:cubicBezTo>
                    <a:pt x="1876" y="289"/>
                    <a:pt x="1876" y="289"/>
                    <a:pt x="1876" y="289"/>
                  </a:cubicBezTo>
                  <a:cubicBezTo>
                    <a:pt x="1876" y="288"/>
                    <a:pt x="1868" y="288"/>
                    <a:pt x="1865" y="289"/>
                  </a:cubicBezTo>
                  <a:cubicBezTo>
                    <a:pt x="1863" y="290"/>
                    <a:pt x="1867" y="293"/>
                    <a:pt x="1871" y="293"/>
                  </a:cubicBezTo>
                  <a:cubicBezTo>
                    <a:pt x="1874" y="293"/>
                    <a:pt x="1874" y="293"/>
                    <a:pt x="1874" y="293"/>
                  </a:cubicBezTo>
                  <a:cubicBezTo>
                    <a:pt x="1871" y="292"/>
                    <a:pt x="1871" y="292"/>
                    <a:pt x="1871" y="292"/>
                  </a:cubicBezTo>
                  <a:cubicBezTo>
                    <a:pt x="1868" y="290"/>
                    <a:pt x="1868" y="290"/>
                    <a:pt x="1868" y="290"/>
                  </a:cubicBezTo>
                  <a:cubicBezTo>
                    <a:pt x="1870" y="289"/>
                    <a:pt x="1870" y="289"/>
                    <a:pt x="1870" y="289"/>
                  </a:cubicBezTo>
                  <a:cubicBezTo>
                    <a:pt x="1873" y="289"/>
                    <a:pt x="1876" y="292"/>
                    <a:pt x="1875" y="293"/>
                  </a:cubicBezTo>
                  <a:cubicBezTo>
                    <a:pt x="1873" y="294"/>
                    <a:pt x="1880" y="294"/>
                    <a:pt x="1884" y="293"/>
                  </a:cubicBezTo>
                  <a:cubicBezTo>
                    <a:pt x="1885" y="292"/>
                    <a:pt x="1888" y="292"/>
                    <a:pt x="1890" y="292"/>
                  </a:cubicBezTo>
                  <a:cubicBezTo>
                    <a:pt x="1895" y="292"/>
                    <a:pt x="1895" y="290"/>
                    <a:pt x="1892" y="287"/>
                  </a:cubicBezTo>
                  <a:cubicBezTo>
                    <a:pt x="1891" y="286"/>
                    <a:pt x="1891" y="286"/>
                    <a:pt x="1892" y="283"/>
                  </a:cubicBezTo>
                  <a:cubicBezTo>
                    <a:pt x="1893" y="278"/>
                    <a:pt x="1893" y="276"/>
                    <a:pt x="1890" y="273"/>
                  </a:cubicBezTo>
                  <a:cubicBezTo>
                    <a:pt x="1888" y="271"/>
                    <a:pt x="1887" y="268"/>
                    <a:pt x="1886" y="267"/>
                  </a:cubicBezTo>
                  <a:cubicBezTo>
                    <a:pt x="1885" y="263"/>
                    <a:pt x="1883" y="262"/>
                    <a:pt x="1875" y="257"/>
                  </a:cubicBezTo>
                  <a:cubicBezTo>
                    <a:pt x="1865" y="253"/>
                    <a:pt x="1864" y="251"/>
                    <a:pt x="1868" y="246"/>
                  </a:cubicBezTo>
                  <a:cubicBezTo>
                    <a:pt x="1871" y="243"/>
                    <a:pt x="1871" y="243"/>
                    <a:pt x="1871" y="243"/>
                  </a:cubicBezTo>
                  <a:cubicBezTo>
                    <a:pt x="1878" y="246"/>
                    <a:pt x="1878" y="246"/>
                    <a:pt x="1878" y="246"/>
                  </a:cubicBezTo>
                  <a:cubicBezTo>
                    <a:pt x="1884" y="248"/>
                    <a:pt x="1887" y="249"/>
                    <a:pt x="1897" y="256"/>
                  </a:cubicBezTo>
                  <a:cubicBezTo>
                    <a:pt x="1901" y="259"/>
                    <a:pt x="1906" y="260"/>
                    <a:pt x="1909" y="257"/>
                  </a:cubicBezTo>
                  <a:cubicBezTo>
                    <a:pt x="1912" y="256"/>
                    <a:pt x="1912" y="256"/>
                    <a:pt x="1912" y="256"/>
                  </a:cubicBezTo>
                  <a:cubicBezTo>
                    <a:pt x="1910" y="256"/>
                    <a:pt x="1910" y="256"/>
                    <a:pt x="1910" y="256"/>
                  </a:cubicBezTo>
                  <a:cubicBezTo>
                    <a:pt x="1906" y="257"/>
                    <a:pt x="1901" y="257"/>
                    <a:pt x="1899" y="256"/>
                  </a:cubicBezTo>
                  <a:cubicBezTo>
                    <a:pt x="1897" y="254"/>
                    <a:pt x="1892" y="250"/>
                    <a:pt x="1893" y="249"/>
                  </a:cubicBezTo>
                  <a:cubicBezTo>
                    <a:pt x="1893" y="249"/>
                    <a:pt x="1890" y="247"/>
                    <a:pt x="1887" y="246"/>
                  </a:cubicBezTo>
                  <a:cubicBezTo>
                    <a:pt x="1877" y="241"/>
                    <a:pt x="1861" y="239"/>
                    <a:pt x="1861" y="244"/>
                  </a:cubicBezTo>
                  <a:cubicBezTo>
                    <a:pt x="1861" y="246"/>
                    <a:pt x="1861" y="246"/>
                    <a:pt x="1859" y="246"/>
                  </a:cubicBezTo>
                  <a:cubicBezTo>
                    <a:pt x="1857" y="246"/>
                    <a:pt x="1857" y="246"/>
                    <a:pt x="1857" y="246"/>
                  </a:cubicBezTo>
                  <a:cubicBezTo>
                    <a:pt x="1855" y="248"/>
                    <a:pt x="1854" y="247"/>
                    <a:pt x="1851" y="245"/>
                  </a:cubicBezTo>
                  <a:cubicBezTo>
                    <a:pt x="1849" y="243"/>
                    <a:pt x="1847" y="242"/>
                    <a:pt x="1845" y="241"/>
                  </a:cubicBezTo>
                  <a:cubicBezTo>
                    <a:pt x="1842" y="240"/>
                    <a:pt x="1835" y="233"/>
                    <a:pt x="1831" y="229"/>
                  </a:cubicBezTo>
                  <a:cubicBezTo>
                    <a:pt x="1831" y="227"/>
                    <a:pt x="1818" y="222"/>
                    <a:pt x="1811" y="219"/>
                  </a:cubicBezTo>
                  <a:cubicBezTo>
                    <a:pt x="1806" y="218"/>
                    <a:pt x="1804" y="214"/>
                    <a:pt x="1804" y="209"/>
                  </a:cubicBezTo>
                  <a:cubicBezTo>
                    <a:pt x="1804" y="206"/>
                    <a:pt x="1804" y="206"/>
                    <a:pt x="1804" y="206"/>
                  </a:cubicBezTo>
                  <a:cubicBezTo>
                    <a:pt x="1801" y="203"/>
                    <a:pt x="1801" y="203"/>
                    <a:pt x="1801" y="203"/>
                  </a:cubicBezTo>
                  <a:cubicBezTo>
                    <a:pt x="1799" y="203"/>
                    <a:pt x="1796" y="201"/>
                    <a:pt x="1793" y="200"/>
                  </a:cubicBezTo>
                  <a:cubicBezTo>
                    <a:pt x="1790" y="198"/>
                    <a:pt x="1790" y="198"/>
                    <a:pt x="1792" y="198"/>
                  </a:cubicBezTo>
                  <a:cubicBezTo>
                    <a:pt x="1795" y="198"/>
                    <a:pt x="1804" y="203"/>
                    <a:pt x="1808" y="206"/>
                  </a:cubicBezTo>
                  <a:cubicBezTo>
                    <a:pt x="1809" y="208"/>
                    <a:pt x="1812" y="210"/>
                    <a:pt x="1815" y="211"/>
                  </a:cubicBezTo>
                  <a:cubicBezTo>
                    <a:pt x="1816" y="211"/>
                    <a:pt x="1818" y="213"/>
                    <a:pt x="1820" y="214"/>
                  </a:cubicBezTo>
                  <a:cubicBezTo>
                    <a:pt x="1821" y="217"/>
                    <a:pt x="1825" y="217"/>
                    <a:pt x="1831" y="214"/>
                  </a:cubicBezTo>
                  <a:cubicBezTo>
                    <a:pt x="1835" y="213"/>
                    <a:pt x="1836" y="213"/>
                    <a:pt x="1840" y="214"/>
                  </a:cubicBezTo>
                  <a:cubicBezTo>
                    <a:pt x="1844" y="214"/>
                    <a:pt x="1847" y="214"/>
                    <a:pt x="1847" y="213"/>
                  </a:cubicBezTo>
                  <a:cubicBezTo>
                    <a:pt x="1847" y="211"/>
                    <a:pt x="1846" y="212"/>
                    <a:pt x="1845" y="213"/>
                  </a:cubicBezTo>
                  <a:cubicBezTo>
                    <a:pt x="1844" y="213"/>
                    <a:pt x="1842" y="213"/>
                    <a:pt x="1841" y="212"/>
                  </a:cubicBezTo>
                  <a:cubicBezTo>
                    <a:pt x="1840" y="211"/>
                    <a:pt x="1836" y="211"/>
                    <a:pt x="1831" y="211"/>
                  </a:cubicBezTo>
                  <a:cubicBezTo>
                    <a:pt x="1823" y="211"/>
                    <a:pt x="1822" y="211"/>
                    <a:pt x="1818" y="209"/>
                  </a:cubicBezTo>
                  <a:cubicBezTo>
                    <a:pt x="1812" y="206"/>
                    <a:pt x="1812" y="205"/>
                    <a:pt x="1819" y="205"/>
                  </a:cubicBezTo>
                  <a:cubicBezTo>
                    <a:pt x="1823" y="205"/>
                    <a:pt x="1824" y="204"/>
                    <a:pt x="1824" y="203"/>
                  </a:cubicBezTo>
                  <a:cubicBezTo>
                    <a:pt x="1824" y="202"/>
                    <a:pt x="1821" y="201"/>
                    <a:pt x="1817" y="201"/>
                  </a:cubicBezTo>
                  <a:cubicBezTo>
                    <a:pt x="1815" y="202"/>
                    <a:pt x="1815" y="197"/>
                    <a:pt x="1817" y="196"/>
                  </a:cubicBezTo>
                  <a:cubicBezTo>
                    <a:pt x="1820" y="195"/>
                    <a:pt x="1829" y="195"/>
                    <a:pt x="1834" y="196"/>
                  </a:cubicBezTo>
                  <a:cubicBezTo>
                    <a:pt x="1841" y="198"/>
                    <a:pt x="1844" y="198"/>
                    <a:pt x="1846" y="197"/>
                  </a:cubicBezTo>
                  <a:cubicBezTo>
                    <a:pt x="1849" y="194"/>
                    <a:pt x="1855" y="196"/>
                    <a:pt x="1856" y="201"/>
                  </a:cubicBezTo>
                  <a:cubicBezTo>
                    <a:pt x="1856" y="202"/>
                    <a:pt x="1858" y="203"/>
                    <a:pt x="1860" y="205"/>
                  </a:cubicBezTo>
                  <a:cubicBezTo>
                    <a:pt x="1863" y="206"/>
                    <a:pt x="1866" y="208"/>
                    <a:pt x="1868" y="209"/>
                  </a:cubicBezTo>
                  <a:cubicBezTo>
                    <a:pt x="1870" y="211"/>
                    <a:pt x="1870" y="210"/>
                    <a:pt x="1867" y="208"/>
                  </a:cubicBezTo>
                  <a:cubicBezTo>
                    <a:pt x="1865" y="206"/>
                    <a:pt x="1864" y="205"/>
                    <a:pt x="1864" y="204"/>
                  </a:cubicBezTo>
                  <a:cubicBezTo>
                    <a:pt x="1865" y="203"/>
                    <a:pt x="1872" y="208"/>
                    <a:pt x="1876" y="211"/>
                  </a:cubicBezTo>
                  <a:cubicBezTo>
                    <a:pt x="1878" y="213"/>
                    <a:pt x="1880" y="214"/>
                    <a:pt x="1881" y="214"/>
                  </a:cubicBezTo>
                  <a:cubicBezTo>
                    <a:pt x="1883" y="214"/>
                    <a:pt x="1883" y="214"/>
                    <a:pt x="1883" y="214"/>
                  </a:cubicBezTo>
                  <a:cubicBezTo>
                    <a:pt x="1881" y="213"/>
                    <a:pt x="1881" y="213"/>
                    <a:pt x="1881" y="213"/>
                  </a:cubicBezTo>
                  <a:cubicBezTo>
                    <a:pt x="1880" y="212"/>
                    <a:pt x="1879" y="211"/>
                    <a:pt x="1879" y="211"/>
                  </a:cubicBezTo>
                  <a:cubicBezTo>
                    <a:pt x="1879" y="209"/>
                    <a:pt x="1873" y="206"/>
                    <a:pt x="1867" y="203"/>
                  </a:cubicBezTo>
                  <a:cubicBezTo>
                    <a:pt x="1864" y="203"/>
                    <a:pt x="1860" y="201"/>
                    <a:pt x="1858" y="198"/>
                  </a:cubicBezTo>
                  <a:cubicBezTo>
                    <a:pt x="1853" y="195"/>
                    <a:pt x="1849" y="193"/>
                    <a:pt x="1846" y="194"/>
                  </a:cubicBezTo>
                  <a:cubicBezTo>
                    <a:pt x="1844" y="194"/>
                    <a:pt x="1841" y="193"/>
                    <a:pt x="1839" y="193"/>
                  </a:cubicBezTo>
                  <a:cubicBezTo>
                    <a:pt x="1836" y="192"/>
                    <a:pt x="1833" y="191"/>
                    <a:pt x="1829" y="191"/>
                  </a:cubicBezTo>
                  <a:cubicBezTo>
                    <a:pt x="1825" y="191"/>
                    <a:pt x="1818" y="189"/>
                    <a:pt x="1817" y="187"/>
                  </a:cubicBezTo>
                  <a:cubicBezTo>
                    <a:pt x="1816" y="187"/>
                    <a:pt x="1815" y="185"/>
                    <a:pt x="1812" y="185"/>
                  </a:cubicBezTo>
                  <a:cubicBezTo>
                    <a:pt x="1801" y="182"/>
                    <a:pt x="1800" y="179"/>
                    <a:pt x="1807" y="174"/>
                  </a:cubicBezTo>
                  <a:cubicBezTo>
                    <a:pt x="1809" y="173"/>
                    <a:pt x="1812" y="171"/>
                    <a:pt x="1812" y="171"/>
                  </a:cubicBezTo>
                  <a:cubicBezTo>
                    <a:pt x="1812" y="170"/>
                    <a:pt x="1813" y="169"/>
                    <a:pt x="1814" y="169"/>
                  </a:cubicBezTo>
                  <a:cubicBezTo>
                    <a:pt x="1815" y="168"/>
                    <a:pt x="1815" y="168"/>
                    <a:pt x="1815" y="167"/>
                  </a:cubicBezTo>
                  <a:cubicBezTo>
                    <a:pt x="1814" y="163"/>
                    <a:pt x="1819" y="163"/>
                    <a:pt x="1821" y="167"/>
                  </a:cubicBezTo>
                  <a:cubicBezTo>
                    <a:pt x="1823" y="170"/>
                    <a:pt x="1823" y="171"/>
                    <a:pt x="1823" y="169"/>
                  </a:cubicBezTo>
                  <a:cubicBezTo>
                    <a:pt x="1823" y="168"/>
                    <a:pt x="1823" y="167"/>
                    <a:pt x="1823" y="167"/>
                  </a:cubicBezTo>
                  <a:cubicBezTo>
                    <a:pt x="1825" y="165"/>
                    <a:pt x="1820" y="163"/>
                    <a:pt x="1810" y="161"/>
                  </a:cubicBezTo>
                  <a:cubicBezTo>
                    <a:pt x="1805" y="161"/>
                    <a:pt x="1804" y="160"/>
                    <a:pt x="1804" y="160"/>
                  </a:cubicBezTo>
                  <a:cubicBezTo>
                    <a:pt x="1804" y="159"/>
                    <a:pt x="1804" y="159"/>
                    <a:pt x="1806" y="159"/>
                  </a:cubicBezTo>
                  <a:cubicBezTo>
                    <a:pt x="1807" y="159"/>
                    <a:pt x="1807" y="159"/>
                    <a:pt x="1804" y="158"/>
                  </a:cubicBezTo>
                  <a:cubicBezTo>
                    <a:pt x="1802" y="158"/>
                    <a:pt x="1800" y="158"/>
                    <a:pt x="1800" y="158"/>
                  </a:cubicBezTo>
                  <a:cubicBezTo>
                    <a:pt x="1798" y="158"/>
                    <a:pt x="1796" y="158"/>
                    <a:pt x="1796" y="157"/>
                  </a:cubicBezTo>
                  <a:cubicBezTo>
                    <a:pt x="1796" y="156"/>
                    <a:pt x="1796" y="156"/>
                    <a:pt x="1798" y="156"/>
                  </a:cubicBezTo>
                  <a:cubicBezTo>
                    <a:pt x="1800" y="156"/>
                    <a:pt x="1800" y="156"/>
                    <a:pt x="1800" y="156"/>
                  </a:cubicBezTo>
                  <a:cubicBezTo>
                    <a:pt x="1797" y="154"/>
                    <a:pt x="1797" y="154"/>
                    <a:pt x="1797" y="154"/>
                  </a:cubicBezTo>
                  <a:cubicBezTo>
                    <a:pt x="1796" y="152"/>
                    <a:pt x="1794" y="152"/>
                    <a:pt x="1793" y="152"/>
                  </a:cubicBezTo>
                  <a:cubicBezTo>
                    <a:pt x="1790" y="152"/>
                    <a:pt x="1790" y="152"/>
                    <a:pt x="1790" y="151"/>
                  </a:cubicBezTo>
                  <a:cubicBezTo>
                    <a:pt x="1790" y="150"/>
                    <a:pt x="1790" y="150"/>
                    <a:pt x="1791" y="150"/>
                  </a:cubicBezTo>
                  <a:cubicBezTo>
                    <a:pt x="1792" y="150"/>
                    <a:pt x="1792" y="149"/>
                    <a:pt x="1790" y="147"/>
                  </a:cubicBezTo>
                  <a:cubicBezTo>
                    <a:pt x="1790" y="145"/>
                    <a:pt x="1789" y="142"/>
                    <a:pt x="1790" y="136"/>
                  </a:cubicBezTo>
                  <a:cubicBezTo>
                    <a:pt x="1791" y="132"/>
                    <a:pt x="1790" y="131"/>
                    <a:pt x="1789" y="133"/>
                  </a:cubicBezTo>
                  <a:cubicBezTo>
                    <a:pt x="1788" y="134"/>
                    <a:pt x="1788" y="134"/>
                    <a:pt x="1786" y="133"/>
                  </a:cubicBezTo>
                  <a:cubicBezTo>
                    <a:pt x="1785" y="132"/>
                    <a:pt x="1786" y="128"/>
                    <a:pt x="1788" y="128"/>
                  </a:cubicBezTo>
                  <a:cubicBezTo>
                    <a:pt x="1788" y="128"/>
                    <a:pt x="1788" y="128"/>
                    <a:pt x="1788" y="127"/>
                  </a:cubicBezTo>
                  <a:cubicBezTo>
                    <a:pt x="1788" y="126"/>
                    <a:pt x="1788" y="126"/>
                    <a:pt x="1787" y="126"/>
                  </a:cubicBezTo>
                  <a:cubicBezTo>
                    <a:pt x="1785" y="126"/>
                    <a:pt x="1785" y="125"/>
                    <a:pt x="1787" y="124"/>
                  </a:cubicBezTo>
                  <a:cubicBezTo>
                    <a:pt x="1788" y="123"/>
                    <a:pt x="1788" y="123"/>
                    <a:pt x="1787" y="123"/>
                  </a:cubicBezTo>
                  <a:cubicBezTo>
                    <a:pt x="1786" y="123"/>
                    <a:pt x="1786" y="123"/>
                    <a:pt x="1786" y="123"/>
                  </a:cubicBezTo>
                  <a:cubicBezTo>
                    <a:pt x="1787" y="123"/>
                    <a:pt x="1789" y="123"/>
                    <a:pt x="1788" y="124"/>
                  </a:cubicBezTo>
                  <a:cubicBezTo>
                    <a:pt x="1788" y="125"/>
                    <a:pt x="1788" y="125"/>
                    <a:pt x="1789" y="125"/>
                  </a:cubicBezTo>
                  <a:cubicBezTo>
                    <a:pt x="1790" y="125"/>
                    <a:pt x="1790" y="125"/>
                    <a:pt x="1790" y="126"/>
                  </a:cubicBezTo>
                  <a:cubicBezTo>
                    <a:pt x="1789" y="126"/>
                    <a:pt x="1790" y="126"/>
                    <a:pt x="1790" y="126"/>
                  </a:cubicBezTo>
                  <a:cubicBezTo>
                    <a:pt x="1791" y="126"/>
                    <a:pt x="1792" y="126"/>
                    <a:pt x="1793" y="127"/>
                  </a:cubicBezTo>
                  <a:cubicBezTo>
                    <a:pt x="1793" y="128"/>
                    <a:pt x="1793" y="128"/>
                    <a:pt x="1793" y="128"/>
                  </a:cubicBezTo>
                  <a:cubicBezTo>
                    <a:pt x="1794" y="128"/>
                    <a:pt x="1794" y="127"/>
                    <a:pt x="1793" y="127"/>
                  </a:cubicBezTo>
                  <a:cubicBezTo>
                    <a:pt x="1793" y="126"/>
                    <a:pt x="1793" y="126"/>
                    <a:pt x="1794" y="126"/>
                  </a:cubicBezTo>
                  <a:cubicBezTo>
                    <a:pt x="1796" y="127"/>
                    <a:pt x="1796" y="126"/>
                    <a:pt x="1793" y="123"/>
                  </a:cubicBezTo>
                  <a:cubicBezTo>
                    <a:pt x="1791" y="121"/>
                    <a:pt x="1791" y="121"/>
                    <a:pt x="1795" y="120"/>
                  </a:cubicBezTo>
                  <a:cubicBezTo>
                    <a:pt x="1796" y="119"/>
                    <a:pt x="1796" y="119"/>
                    <a:pt x="1791" y="119"/>
                  </a:cubicBezTo>
                  <a:cubicBezTo>
                    <a:pt x="1785" y="119"/>
                    <a:pt x="1785" y="119"/>
                    <a:pt x="1789" y="115"/>
                  </a:cubicBezTo>
                  <a:cubicBezTo>
                    <a:pt x="1790" y="114"/>
                    <a:pt x="1790" y="114"/>
                    <a:pt x="1788" y="114"/>
                  </a:cubicBezTo>
                  <a:cubicBezTo>
                    <a:pt x="1780" y="114"/>
                    <a:pt x="1760" y="103"/>
                    <a:pt x="1764" y="101"/>
                  </a:cubicBezTo>
                  <a:cubicBezTo>
                    <a:pt x="1767" y="99"/>
                    <a:pt x="1774" y="99"/>
                    <a:pt x="1777" y="103"/>
                  </a:cubicBezTo>
                  <a:cubicBezTo>
                    <a:pt x="1778" y="104"/>
                    <a:pt x="1778" y="104"/>
                    <a:pt x="1779" y="104"/>
                  </a:cubicBezTo>
                  <a:cubicBezTo>
                    <a:pt x="1779" y="103"/>
                    <a:pt x="1780" y="102"/>
                    <a:pt x="1780" y="102"/>
                  </a:cubicBezTo>
                  <a:cubicBezTo>
                    <a:pt x="1780" y="102"/>
                    <a:pt x="1781" y="101"/>
                    <a:pt x="1781" y="101"/>
                  </a:cubicBezTo>
                  <a:cubicBezTo>
                    <a:pt x="1782" y="99"/>
                    <a:pt x="1784" y="100"/>
                    <a:pt x="1789" y="102"/>
                  </a:cubicBezTo>
                  <a:cubicBezTo>
                    <a:pt x="1792" y="104"/>
                    <a:pt x="1794" y="104"/>
                    <a:pt x="1794" y="104"/>
                  </a:cubicBezTo>
                  <a:cubicBezTo>
                    <a:pt x="1796" y="103"/>
                    <a:pt x="1795" y="102"/>
                    <a:pt x="1793" y="101"/>
                  </a:cubicBezTo>
                  <a:cubicBezTo>
                    <a:pt x="1790" y="100"/>
                    <a:pt x="1790" y="96"/>
                    <a:pt x="1793" y="95"/>
                  </a:cubicBezTo>
                  <a:cubicBezTo>
                    <a:pt x="1793" y="95"/>
                    <a:pt x="1794" y="94"/>
                    <a:pt x="1794" y="94"/>
                  </a:cubicBezTo>
                  <a:cubicBezTo>
                    <a:pt x="1794" y="93"/>
                    <a:pt x="1795" y="93"/>
                    <a:pt x="1796" y="93"/>
                  </a:cubicBezTo>
                  <a:cubicBezTo>
                    <a:pt x="1797" y="93"/>
                    <a:pt x="1798" y="93"/>
                    <a:pt x="1798" y="94"/>
                  </a:cubicBezTo>
                  <a:cubicBezTo>
                    <a:pt x="1797" y="94"/>
                    <a:pt x="1799" y="95"/>
                    <a:pt x="1802" y="94"/>
                  </a:cubicBezTo>
                  <a:cubicBezTo>
                    <a:pt x="1811" y="94"/>
                    <a:pt x="1820" y="96"/>
                    <a:pt x="1817" y="97"/>
                  </a:cubicBezTo>
                  <a:cubicBezTo>
                    <a:pt x="1815" y="98"/>
                    <a:pt x="1817" y="98"/>
                    <a:pt x="1820" y="98"/>
                  </a:cubicBezTo>
                  <a:cubicBezTo>
                    <a:pt x="1826" y="97"/>
                    <a:pt x="1835" y="101"/>
                    <a:pt x="1844" y="108"/>
                  </a:cubicBezTo>
                  <a:cubicBezTo>
                    <a:pt x="1845" y="109"/>
                    <a:pt x="1849" y="112"/>
                    <a:pt x="1852" y="113"/>
                  </a:cubicBezTo>
                  <a:cubicBezTo>
                    <a:pt x="1854" y="115"/>
                    <a:pt x="1856" y="115"/>
                    <a:pt x="1856" y="116"/>
                  </a:cubicBezTo>
                  <a:cubicBezTo>
                    <a:pt x="1857" y="116"/>
                    <a:pt x="1859" y="117"/>
                    <a:pt x="1861" y="119"/>
                  </a:cubicBezTo>
                  <a:cubicBezTo>
                    <a:pt x="1863" y="120"/>
                    <a:pt x="1865" y="122"/>
                    <a:pt x="1865" y="123"/>
                  </a:cubicBezTo>
                  <a:cubicBezTo>
                    <a:pt x="1865" y="123"/>
                    <a:pt x="1867" y="125"/>
                    <a:pt x="1869" y="126"/>
                  </a:cubicBezTo>
                  <a:cubicBezTo>
                    <a:pt x="1871" y="126"/>
                    <a:pt x="1872" y="127"/>
                    <a:pt x="1872" y="128"/>
                  </a:cubicBezTo>
                  <a:cubicBezTo>
                    <a:pt x="1872" y="128"/>
                    <a:pt x="1882" y="134"/>
                    <a:pt x="1883" y="134"/>
                  </a:cubicBezTo>
                  <a:cubicBezTo>
                    <a:pt x="1883" y="133"/>
                    <a:pt x="1882" y="132"/>
                    <a:pt x="1879" y="131"/>
                  </a:cubicBezTo>
                  <a:cubicBezTo>
                    <a:pt x="1877" y="130"/>
                    <a:pt x="1876" y="128"/>
                    <a:pt x="1876" y="128"/>
                  </a:cubicBezTo>
                  <a:cubicBezTo>
                    <a:pt x="1876" y="126"/>
                    <a:pt x="1874" y="124"/>
                    <a:pt x="1871" y="120"/>
                  </a:cubicBezTo>
                  <a:cubicBezTo>
                    <a:pt x="1866" y="115"/>
                    <a:pt x="1864" y="114"/>
                    <a:pt x="1865" y="116"/>
                  </a:cubicBezTo>
                  <a:cubicBezTo>
                    <a:pt x="1865" y="118"/>
                    <a:pt x="1864" y="117"/>
                    <a:pt x="1860" y="116"/>
                  </a:cubicBezTo>
                  <a:cubicBezTo>
                    <a:pt x="1857" y="115"/>
                    <a:pt x="1857" y="115"/>
                    <a:pt x="1859" y="113"/>
                  </a:cubicBezTo>
                  <a:cubicBezTo>
                    <a:pt x="1860" y="113"/>
                    <a:pt x="1860" y="112"/>
                    <a:pt x="1861" y="113"/>
                  </a:cubicBezTo>
                  <a:cubicBezTo>
                    <a:pt x="1863" y="114"/>
                    <a:pt x="1865" y="112"/>
                    <a:pt x="1865" y="112"/>
                  </a:cubicBezTo>
                  <a:cubicBezTo>
                    <a:pt x="1865" y="111"/>
                    <a:pt x="1865" y="110"/>
                    <a:pt x="1863" y="109"/>
                  </a:cubicBezTo>
                  <a:cubicBezTo>
                    <a:pt x="1860" y="108"/>
                    <a:pt x="1864" y="109"/>
                    <a:pt x="1868" y="110"/>
                  </a:cubicBezTo>
                  <a:cubicBezTo>
                    <a:pt x="1871" y="111"/>
                    <a:pt x="1873" y="112"/>
                    <a:pt x="1874" y="112"/>
                  </a:cubicBezTo>
                  <a:cubicBezTo>
                    <a:pt x="1876" y="111"/>
                    <a:pt x="1876" y="111"/>
                    <a:pt x="1874" y="111"/>
                  </a:cubicBezTo>
                  <a:cubicBezTo>
                    <a:pt x="1871" y="111"/>
                    <a:pt x="1865" y="104"/>
                    <a:pt x="1867" y="103"/>
                  </a:cubicBezTo>
                  <a:cubicBezTo>
                    <a:pt x="1868" y="102"/>
                    <a:pt x="1868" y="101"/>
                    <a:pt x="1868" y="100"/>
                  </a:cubicBezTo>
                  <a:cubicBezTo>
                    <a:pt x="1868" y="99"/>
                    <a:pt x="1868" y="99"/>
                    <a:pt x="1869" y="99"/>
                  </a:cubicBezTo>
                  <a:cubicBezTo>
                    <a:pt x="1870" y="99"/>
                    <a:pt x="1871" y="99"/>
                    <a:pt x="1871" y="99"/>
                  </a:cubicBezTo>
                  <a:cubicBezTo>
                    <a:pt x="1871" y="100"/>
                    <a:pt x="1872" y="100"/>
                    <a:pt x="1873" y="101"/>
                  </a:cubicBezTo>
                  <a:cubicBezTo>
                    <a:pt x="1879" y="102"/>
                    <a:pt x="1884" y="99"/>
                    <a:pt x="1881" y="96"/>
                  </a:cubicBezTo>
                  <a:cubicBezTo>
                    <a:pt x="1880" y="95"/>
                    <a:pt x="1880" y="95"/>
                    <a:pt x="1881" y="95"/>
                  </a:cubicBezTo>
                  <a:cubicBezTo>
                    <a:pt x="1882" y="94"/>
                    <a:pt x="1882" y="94"/>
                    <a:pt x="1882" y="94"/>
                  </a:cubicBezTo>
                  <a:cubicBezTo>
                    <a:pt x="1882" y="93"/>
                    <a:pt x="1881" y="93"/>
                    <a:pt x="1880" y="93"/>
                  </a:cubicBezTo>
                  <a:cubicBezTo>
                    <a:pt x="1879" y="93"/>
                    <a:pt x="1879" y="93"/>
                    <a:pt x="1879" y="93"/>
                  </a:cubicBezTo>
                  <a:cubicBezTo>
                    <a:pt x="1879" y="92"/>
                    <a:pt x="1874" y="90"/>
                    <a:pt x="1868" y="89"/>
                  </a:cubicBezTo>
                  <a:cubicBezTo>
                    <a:pt x="1865" y="88"/>
                    <a:pt x="1862" y="88"/>
                    <a:pt x="1862" y="87"/>
                  </a:cubicBezTo>
                  <a:cubicBezTo>
                    <a:pt x="1862" y="87"/>
                    <a:pt x="1861" y="86"/>
                    <a:pt x="1860" y="86"/>
                  </a:cubicBezTo>
                  <a:cubicBezTo>
                    <a:pt x="1858" y="85"/>
                    <a:pt x="1859" y="84"/>
                    <a:pt x="1860" y="84"/>
                  </a:cubicBezTo>
                  <a:cubicBezTo>
                    <a:pt x="1861" y="84"/>
                    <a:pt x="1862" y="84"/>
                    <a:pt x="1862" y="83"/>
                  </a:cubicBezTo>
                  <a:cubicBezTo>
                    <a:pt x="1862" y="83"/>
                    <a:pt x="1863" y="83"/>
                    <a:pt x="1863" y="83"/>
                  </a:cubicBezTo>
                  <a:cubicBezTo>
                    <a:pt x="1864" y="82"/>
                    <a:pt x="1863" y="82"/>
                    <a:pt x="1862" y="82"/>
                  </a:cubicBezTo>
                  <a:cubicBezTo>
                    <a:pt x="1860" y="81"/>
                    <a:pt x="1860" y="80"/>
                    <a:pt x="1860" y="80"/>
                  </a:cubicBezTo>
                  <a:cubicBezTo>
                    <a:pt x="1860" y="79"/>
                    <a:pt x="1866" y="78"/>
                    <a:pt x="1869" y="79"/>
                  </a:cubicBezTo>
                  <a:cubicBezTo>
                    <a:pt x="1870" y="80"/>
                    <a:pt x="1872" y="80"/>
                    <a:pt x="1873" y="80"/>
                  </a:cubicBezTo>
                  <a:cubicBezTo>
                    <a:pt x="1874" y="80"/>
                    <a:pt x="1876" y="80"/>
                    <a:pt x="1879" y="81"/>
                  </a:cubicBezTo>
                  <a:cubicBezTo>
                    <a:pt x="1880" y="82"/>
                    <a:pt x="1882" y="82"/>
                    <a:pt x="1881" y="82"/>
                  </a:cubicBezTo>
                  <a:cubicBezTo>
                    <a:pt x="1881" y="81"/>
                    <a:pt x="1887" y="82"/>
                    <a:pt x="1890" y="83"/>
                  </a:cubicBezTo>
                  <a:cubicBezTo>
                    <a:pt x="1891" y="83"/>
                    <a:pt x="1890" y="83"/>
                    <a:pt x="1887" y="84"/>
                  </a:cubicBezTo>
                  <a:cubicBezTo>
                    <a:pt x="1886" y="85"/>
                    <a:pt x="1887" y="85"/>
                    <a:pt x="1889" y="85"/>
                  </a:cubicBezTo>
                  <a:cubicBezTo>
                    <a:pt x="1891" y="85"/>
                    <a:pt x="1893" y="85"/>
                    <a:pt x="1895" y="85"/>
                  </a:cubicBezTo>
                  <a:cubicBezTo>
                    <a:pt x="1896" y="85"/>
                    <a:pt x="1897" y="85"/>
                    <a:pt x="1897" y="85"/>
                  </a:cubicBezTo>
                  <a:cubicBezTo>
                    <a:pt x="1896" y="84"/>
                    <a:pt x="1897" y="84"/>
                    <a:pt x="1898" y="85"/>
                  </a:cubicBezTo>
                  <a:cubicBezTo>
                    <a:pt x="1900" y="86"/>
                    <a:pt x="1911" y="88"/>
                    <a:pt x="1914" y="87"/>
                  </a:cubicBezTo>
                  <a:cubicBezTo>
                    <a:pt x="1916" y="86"/>
                    <a:pt x="1916" y="86"/>
                    <a:pt x="1916" y="86"/>
                  </a:cubicBezTo>
                  <a:cubicBezTo>
                    <a:pt x="1914" y="85"/>
                    <a:pt x="1914" y="85"/>
                    <a:pt x="1914" y="85"/>
                  </a:cubicBezTo>
                  <a:cubicBezTo>
                    <a:pt x="1911" y="84"/>
                    <a:pt x="1903" y="81"/>
                    <a:pt x="1895" y="79"/>
                  </a:cubicBezTo>
                  <a:cubicBezTo>
                    <a:pt x="1889" y="77"/>
                    <a:pt x="1889" y="77"/>
                    <a:pt x="1891" y="77"/>
                  </a:cubicBezTo>
                  <a:cubicBezTo>
                    <a:pt x="1896" y="77"/>
                    <a:pt x="1895" y="75"/>
                    <a:pt x="1887" y="72"/>
                  </a:cubicBezTo>
                  <a:cubicBezTo>
                    <a:pt x="1883" y="70"/>
                    <a:pt x="1882" y="68"/>
                    <a:pt x="1886" y="68"/>
                  </a:cubicBezTo>
                  <a:cubicBezTo>
                    <a:pt x="1887" y="68"/>
                    <a:pt x="1887" y="68"/>
                    <a:pt x="1887" y="67"/>
                  </a:cubicBezTo>
                  <a:cubicBezTo>
                    <a:pt x="1884" y="67"/>
                    <a:pt x="1882" y="67"/>
                    <a:pt x="1883" y="67"/>
                  </a:cubicBezTo>
                  <a:cubicBezTo>
                    <a:pt x="1884" y="69"/>
                    <a:pt x="1880" y="67"/>
                    <a:pt x="1879" y="66"/>
                  </a:cubicBezTo>
                  <a:cubicBezTo>
                    <a:pt x="1877" y="64"/>
                    <a:pt x="1877" y="64"/>
                    <a:pt x="1877" y="64"/>
                  </a:cubicBezTo>
                  <a:cubicBezTo>
                    <a:pt x="1876" y="64"/>
                    <a:pt x="1876" y="64"/>
                    <a:pt x="1876" y="63"/>
                  </a:cubicBezTo>
                  <a:cubicBezTo>
                    <a:pt x="1876" y="62"/>
                    <a:pt x="1872" y="61"/>
                    <a:pt x="1868" y="61"/>
                  </a:cubicBezTo>
                  <a:cubicBezTo>
                    <a:pt x="1865" y="60"/>
                    <a:pt x="1863" y="60"/>
                    <a:pt x="1862" y="59"/>
                  </a:cubicBezTo>
                  <a:cubicBezTo>
                    <a:pt x="1859" y="59"/>
                    <a:pt x="1858" y="59"/>
                    <a:pt x="1860" y="59"/>
                  </a:cubicBezTo>
                  <a:cubicBezTo>
                    <a:pt x="1862" y="61"/>
                    <a:pt x="1857" y="59"/>
                    <a:pt x="1851" y="56"/>
                  </a:cubicBezTo>
                  <a:cubicBezTo>
                    <a:pt x="1848" y="56"/>
                    <a:pt x="1844" y="54"/>
                    <a:pt x="1843" y="54"/>
                  </a:cubicBezTo>
                  <a:cubicBezTo>
                    <a:pt x="1841" y="54"/>
                    <a:pt x="1840" y="53"/>
                    <a:pt x="1839" y="52"/>
                  </a:cubicBezTo>
                  <a:cubicBezTo>
                    <a:pt x="1838" y="51"/>
                    <a:pt x="1835" y="49"/>
                    <a:pt x="1833" y="48"/>
                  </a:cubicBezTo>
                  <a:cubicBezTo>
                    <a:pt x="1831" y="46"/>
                    <a:pt x="1830" y="45"/>
                    <a:pt x="1830" y="45"/>
                  </a:cubicBezTo>
                  <a:cubicBezTo>
                    <a:pt x="1830" y="44"/>
                    <a:pt x="1829" y="43"/>
                    <a:pt x="1828" y="43"/>
                  </a:cubicBezTo>
                  <a:cubicBezTo>
                    <a:pt x="1824" y="42"/>
                    <a:pt x="1821" y="40"/>
                    <a:pt x="1821" y="39"/>
                  </a:cubicBezTo>
                  <a:cubicBezTo>
                    <a:pt x="1821" y="38"/>
                    <a:pt x="1822" y="38"/>
                    <a:pt x="1826" y="40"/>
                  </a:cubicBezTo>
                  <a:cubicBezTo>
                    <a:pt x="1831" y="41"/>
                    <a:pt x="1831" y="41"/>
                    <a:pt x="1830" y="39"/>
                  </a:cubicBezTo>
                  <a:cubicBezTo>
                    <a:pt x="1828" y="37"/>
                    <a:pt x="1828" y="37"/>
                    <a:pt x="1830" y="37"/>
                  </a:cubicBezTo>
                  <a:cubicBezTo>
                    <a:pt x="1833" y="37"/>
                    <a:pt x="1831" y="37"/>
                    <a:pt x="1817" y="32"/>
                  </a:cubicBezTo>
                  <a:cubicBezTo>
                    <a:pt x="1796" y="26"/>
                    <a:pt x="1788" y="23"/>
                    <a:pt x="1801" y="25"/>
                  </a:cubicBezTo>
                  <a:cubicBezTo>
                    <a:pt x="1804" y="25"/>
                    <a:pt x="1806" y="26"/>
                    <a:pt x="1807" y="26"/>
                  </a:cubicBezTo>
                  <a:cubicBezTo>
                    <a:pt x="2089" y="97"/>
                    <a:pt x="2345" y="243"/>
                    <a:pt x="2559" y="488"/>
                  </a:cubicBezTo>
                  <a:cubicBezTo>
                    <a:pt x="2559" y="488"/>
                    <a:pt x="2559" y="489"/>
                    <a:pt x="2559" y="490"/>
                  </a:cubicBezTo>
                  <a:cubicBezTo>
                    <a:pt x="2561" y="493"/>
                    <a:pt x="2568" y="502"/>
                    <a:pt x="2572" y="508"/>
                  </a:cubicBezTo>
                  <a:cubicBezTo>
                    <a:pt x="2578" y="516"/>
                    <a:pt x="2582" y="522"/>
                    <a:pt x="2584" y="524"/>
                  </a:cubicBezTo>
                  <a:cubicBezTo>
                    <a:pt x="2585" y="527"/>
                    <a:pt x="2584" y="525"/>
                    <a:pt x="2581" y="522"/>
                  </a:cubicBezTo>
                  <a:cubicBezTo>
                    <a:pt x="2579" y="519"/>
                    <a:pt x="2576" y="514"/>
                    <a:pt x="2575" y="514"/>
                  </a:cubicBezTo>
                  <a:cubicBezTo>
                    <a:pt x="2574" y="514"/>
                    <a:pt x="2570" y="509"/>
                    <a:pt x="2561" y="498"/>
                  </a:cubicBezTo>
                  <a:cubicBezTo>
                    <a:pt x="2556" y="492"/>
                    <a:pt x="2551" y="487"/>
                    <a:pt x="2551" y="487"/>
                  </a:cubicBezTo>
                  <a:cubicBezTo>
                    <a:pt x="2549" y="487"/>
                    <a:pt x="2551" y="491"/>
                    <a:pt x="2558" y="498"/>
                  </a:cubicBezTo>
                  <a:cubicBezTo>
                    <a:pt x="2562" y="503"/>
                    <a:pt x="2566" y="509"/>
                    <a:pt x="2568" y="512"/>
                  </a:cubicBezTo>
                  <a:cubicBezTo>
                    <a:pt x="2570" y="515"/>
                    <a:pt x="2574" y="521"/>
                    <a:pt x="2578" y="525"/>
                  </a:cubicBezTo>
                  <a:cubicBezTo>
                    <a:pt x="2583" y="532"/>
                    <a:pt x="2587" y="538"/>
                    <a:pt x="2586" y="538"/>
                  </a:cubicBezTo>
                  <a:cubicBezTo>
                    <a:pt x="2584" y="538"/>
                    <a:pt x="2585" y="540"/>
                    <a:pt x="2589" y="545"/>
                  </a:cubicBezTo>
                  <a:cubicBezTo>
                    <a:pt x="2595" y="554"/>
                    <a:pt x="2602" y="560"/>
                    <a:pt x="2601" y="556"/>
                  </a:cubicBezTo>
                  <a:cubicBezTo>
                    <a:pt x="2600" y="553"/>
                    <a:pt x="2602" y="554"/>
                    <a:pt x="2607" y="561"/>
                  </a:cubicBezTo>
                  <a:cubicBezTo>
                    <a:pt x="2616" y="573"/>
                    <a:pt x="2617" y="571"/>
                    <a:pt x="2609" y="560"/>
                  </a:cubicBezTo>
                  <a:cubicBezTo>
                    <a:pt x="2606" y="555"/>
                    <a:pt x="2603" y="550"/>
                    <a:pt x="2602" y="549"/>
                  </a:cubicBezTo>
                  <a:cubicBezTo>
                    <a:pt x="2601" y="547"/>
                    <a:pt x="2601" y="547"/>
                    <a:pt x="2601" y="547"/>
                  </a:cubicBezTo>
                  <a:cubicBezTo>
                    <a:pt x="2603" y="548"/>
                    <a:pt x="2603" y="548"/>
                    <a:pt x="2603" y="548"/>
                  </a:cubicBezTo>
                  <a:cubicBezTo>
                    <a:pt x="2605" y="548"/>
                    <a:pt x="2605" y="548"/>
                    <a:pt x="2604" y="547"/>
                  </a:cubicBezTo>
                  <a:cubicBezTo>
                    <a:pt x="2603" y="546"/>
                    <a:pt x="2603" y="546"/>
                    <a:pt x="2603" y="545"/>
                  </a:cubicBezTo>
                  <a:cubicBezTo>
                    <a:pt x="2604" y="545"/>
                    <a:pt x="2610" y="554"/>
                    <a:pt x="2613" y="557"/>
                  </a:cubicBezTo>
                  <a:cubicBezTo>
                    <a:pt x="2614" y="560"/>
                    <a:pt x="2624" y="575"/>
                    <a:pt x="2626" y="578"/>
                  </a:cubicBezTo>
                  <a:cubicBezTo>
                    <a:pt x="2627" y="579"/>
                    <a:pt x="2628" y="581"/>
                    <a:pt x="2628" y="581"/>
                  </a:cubicBezTo>
                  <a:cubicBezTo>
                    <a:pt x="2629" y="582"/>
                    <a:pt x="2629" y="584"/>
                    <a:pt x="2630" y="584"/>
                  </a:cubicBezTo>
                  <a:cubicBezTo>
                    <a:pt x="2631" y="585"/>
                    <a:pt x="2633" y="589"/>
                    <a:pt x="2635" y="592"/>
                  </a:cubicBezTo>
                  <a:cubicBezTo>
                    <a:pt x="2645" y="607"/>
                    <a:pt x="2650" y="615"/>
                    <a:pt x="2652" y="616"/>
                  </a:cubicBezTo>
                  <a:cubicBezTo>
                    <a:pt x="2654" y="616"/>
                    <a:pt x="2667" y="632"/>
                    <a:pt x="2674" y="643"/>
                  </a:cubicBezTo>
                  <a:cubicBezTo>
                    <a:pt x="2675" y="644"/>
                    <a:pt x="2677" y="647"/>
                    <a:pt x="2678" y="648"/>
                  </a:cubicBezTo>
                  <a:cubicBezTo>
                    <a:pt x="2682" y="652"/>
                    <a:pt x="2686" y="659"/>
                    <a:pt x="2686" y="659"/>
                  </a:cubicBezTo>
                  <a:cubicBezTo>
                    <a:pt x="2711" y="697"/>
                    <a:pt x="2734" y="738"/>
                    <a:pt x="2761" y="791"/>
                  </a:cubicBezTo>
                  <a:cubicBezTo>
                    <a:pt x="2765" y="799"/>
                    <a:pt x="2769" y="809"/>
                    <a:pt x="2771" y="812"/>
                  </a:cubicBezTo>
                  <a:cubicBezTo>
                    <a:pt x="2777" y="824"/>
                    <a:pt x="2779" y="830"/>
                    <a:pt x="2779" y="830"/>
                  </a:cubicBezTo>
                  <a:cubicBezTo>
                    <a:pt x="2779" y="831"/>
                    <a:pt x="2782" y="836"/>
                    <a:pt x="2782" y="838"/>
                  </a:cubicBezTo>
                  <a:cubicBezTo>
                    <a:pt x="2784" y="840"/>
                    <a:pt x="2791" y="859"/>
                    <a:pt x="2792" y="862"/>
                  </a:cubicBezTo>
                  <a:cubicBezTo>
                    <a:pt x="2792" y="863"/>
                    <a:pt x="2794" y="868"/>
                    <a:pt x="2795" y="872"/>
                  </a:cubicBezTo>
                  <a:cubicBezTo>
                    <a:pt x="2799" y="881"/>
                    <a:pt x="2801" y="889"/>
                    <a:pt x="2802" y="895"/>
                  </a:cubicBezTo>
                  <a:cubicBezTo>
                    <a:pt x="2802" y="897"/>
                    <a:pt x="2802" y="897"/>
                    <a:pt x="2802" y="897"/>
                  </a:cubicBezTo>
                  <a:cubicBezTo>
                    <a:pt x="2803" y="898"/>
                    <a:pt x="2803" y="900"/>
                    <a:pt x="2803" y="900"/>
                  </a:cubicBezTo>
                  <a:cubicBezTo>
                    <a:pt x="2803" y="903"/>
                    <a:pt x="2805" y="908"/>
                    <a:pt x="2806" y="909"/>
                  </a:cubicBezTo>
                  <a:cubicBezTo>
                    <a:pt x="2807" y="913"/>
                    <a:pt x="2806" y="912"/>
                    <a:pt x="2804" y="908"/>
                  </a:cubicBezTo>
                  <a:cubicBezTo>
                    <a:pt x="2801" y="903"/>
                    <a:pt x="2801" y="905"/>
                    <a:pt x="2804" y="912"/>
                  </a:cubicBezTo>
                  <a:cubicBezTo>
                    <a:pt x="2806" y="915"/>
                    <a:pt x="2808" y="920"/>
                    <a:pt x="2809" y="923"/>
                  </a:cubicBezTo>
                  <a:cubicBezTo>
                    <a:pt x="2809" y="925"/>
                    <a:pt x="2809" y="929"/>
                    <a:pt x="2810" y="931"/>
                  </a:cubicBezTo>
                  <a:cubicBezTo>
                    <a:pt x="2811" y="936"/>
                    <a:pt x="2811" y="939"/>
                    <a:pt x="2811" y="939"/>
                  </a:cubicBezTo>
                  <a:cubicBezTo>
                    <a:pt x="2811" y="938"/>
                    <a:pt x="2811" y="940"/>
                    <a:pt x="2811" y="943"/>
                  </a:cubicBezTo>
                  <a:cubicBezTo>
                    <a:pt x="2812" y="946"/>
                    <a:pt x="2813" y="950"/>
                    <a:pt x="2813" y="951"/>
                  </a:cubicBezTo>
                  <a:cubicBezTo>
                    <a:pt x="2813" y="956"/>
                    <a:pt x="2815" y="967"/>
                    <a:pt x="2816" y="967"/>
                  </a:cubicBezTo>
                  <a:cubicBezTo>
                    <a:pt x="2817" y="967"/>
                    <a:pt x="2817" y="969"/>
                    <a:pt x="2816" y="970"/>
                  </a:cubicBezTo>
                  <a:cubicBezTo>
                    <a:pt x="2816" y="971"/>
                    <a:pt x="2816" y="972"/>
                    <a:pt x="2817" y="972"/>
                  </a:cubicBezTo>
                  <a:cubicBezTo>
                    <a:pt x="2820" y="976"/>
                    <a:pt x="2824" y="988"/>
                    <a:pt x="2822" y="988"/>
                  </a:cubicBezTo>
                  <a:cubicBezTo>
                    <a:pt x="2821" y="988"/>
                    <a:pt x="2821" y="988"/>
                    <a:pt x="2821" y="988"/>
                  </a:cubicBezTo>
                  <a:cubicBezTo>
                    <a:pt x="2821" y="987"/>
                    <a:pt x="2819" y="984"/>
                    <a:pt x="2818" y="981"/>
                  </a:cubicBezTo>
                  <a:cubicBezTo>
                    <a:pt x="2816" y="976"/>
                    <a:pt x="2813" y="970"/>
                    <a:pt x="2812" y="964"/>
                  </a:cubicBezTo>
                  <a:cubicBezTo>
                    <a:pt x="2811" y="961"/>
                    <a:pt x="2809" y="962"/>
                    <a:pt x="2810" y="965"/>
                  </a:cubicBezTo>
                  <a:cubicBezTo>
                    <a:pt x="2810" y="968"/>
                    <a:pt x="2810" y="968"/>
                    <a:pt x="2809" y="967"/>
                  </a:cubicBezTo>
                  <a:cubicBezTo>
                    <a:pt x="2809" y="965"/>
                    <a:pt x="2809" y="965"/>
                    <a:pt x="2808" y="966"/>
                  </a:cubicBezTo>
                  <a:cubicBezTo>
                    <a:pt x="2808" y="967"/>
                    <a:pt x="2808" y="967"/>
                    <a:pt x="2806" y="966"/>
                  </a:cubicBezTo>
                  <a:cubicBezTo>
                    <a:pt x="2806" y="965"/>
                    <a:pt x="2806" y="965"/>
                    <a:pt x="2806" y="967"/>
                  </a:cubicBezTo>
                  <a:cubicBezTo>
                    <a:pt x="2806" y="967"/>
                    <a:pt x="2807" y="971"/>
                    <a:pt x="2807" y="975"/>
                  </a:cubicBezTo>
                  <a:cubicBezTo>
                    <a:pt x="2807" y="980"/>
                    <a:pt x="2808" y="984"/>
                    <a:pt x="2809" y="985"/>
                  </a:cubicBezTo>
                  <a:cubicBezTo>
                    <a:pt x="2809" y="987"/>
                    <a:pt x="2810" y="993"/>
                    <a:pt x="2809" y="995"/>
                  </a:cubicBezTo>
                  <a:cubicBezTo>
                    <a:pt x="2808" y="998"/>
                    <a:pt x="2808" y="998"/>
                    <a:pt x="2809" y="998"/>
                  </a:cubicBezTo>
                  <a:cubicBezTo>
                    <a:pt x="2810" y="997"/>
                    <a:pt x="2811" y="998"/>
                    <a:pt x="2811" y="999"/>
                  </a:cubicBezTo>
                  <a:cubicBezTo>
                    <a:pt x="2811" y="999"/>
                    <a:pt x="2811" y="999"/>
                    <a:pt x="2810" y="999"/>
                  </a:cubicBezTo>
                  <a:cubicBezTo>
                    <a:pt x="2809" y="999"/>
                    <a:pt x="2809" y="1000"/>
                    <a:pt x="2809" y="1001"/>
                  </a:cubicBezTo>
                  <a:cubicBezTo>
                    <a:pt x="2811" y="1005"/>
                    <a:pt x="2814" y="1018"/>
                    <a:pt x="2815" y="1023"/>
                  </a:cubicBezTo>
                  <a:cubicBezTo>
                    <a:pt x="2815" y="1026"/>
                    <a:pt x="2817" y="1032"/>
                    <a:pt x="2818" y="1037"/>
                  </a:cubicBezTo>
                  <a:cubicBezTo>
                    <a:pt x="2819" y="1042"/>
                    <a:pt x="2821" y="1047"/>
                    <a:pt x="2822" y="1048"/>
                  </a:cubicBezTo>
                  <a:cubicBezTo>
                    <a:pt x="2822" y="1052"/>
                    <a:pt x="2827" y="1061"/>
                    <a:pt x="2830" y="1065"/>
                  </a:cubicBezTo>
                  <a:cubicBezTo>
                    <a:pt x="2831" y="1066"/>
                    <a:pt x="2833" y="1069"/>
                    <a:pt x="2833" y="1071"/>
                  </a:cubicBezTo>
                  <a:cubicBezTo>
                    <a:pt x="2834" y="1074"/>
                    <a:pt x="2838" y="1081"/>
                    <a:pt x="2840" y="1082"/>
                  </a:cubicBezTo>
                  <a:cubicBezTo>
                    <a:pt x="2841" y="1082"/>
                    <a:pt x="2841" y="1084"/>
                    <a:pt x="2842" y="1085"/>
                  </a:cubicBezTo>
                  <a:cubicBezTo>
                    <a:pt x="2844" y="1088"/>
                    <a:pt x="2846" y="1092"/>
                    <a:pt x="2849" y="1095"/>
                  </a:cubicBezTo>
                  <a:cubicBezTo>
                    <a:pt x="2854" y="1100"/>
                    <a:pt x="2867" y="1133"/>
                    <a:pt x="2870" y="1150"/>
                  </a:cubicBezTo>
                  <a:cubicBezTo>
                    <a:pt x="2873" y="1162"/>
                    <a:pt x="2873" y="1162"/>
                    <a:pt x="2873" y="1162"/>
                  </a:cubicBezTo>
                  <a:cubicBezTo>
                    <a:pt x="2874" y="1164"/>
                    <a:pt x="2876" y="1168"/>
                    <a:pt x="2876" y="1171"/>
                  </a:cubicBezTo>
                  <a:cubicBezTo>
                    <a:pt x="2876" y="1173"/>
                    <a:pt x="2877" y="1177"/>
                    <a:pt x="2877" y="1180"/>
                  </a:cubicBezTo>
                  <a:cubicBezTo>
                    <a:pt x="2878" y="1186"/>
                    <a:pt x="2880" y="1195"/>
                    <a:pt x="2881" y="1200"/>
                  </a:cubicBezTo>
                  <a:cubicBezTo>
                    <a:pt x="2882" y="1206"/>
                    <a:pt x="2882" y="1240"/>
                    <a:pt x="2881" y="1240"/>
                  </a:cubicBezTo>
                  <a:cubicBezTo>
                    <a:pt x="2881" y="1240"/>
                    <a:pt x="2881" y="1251"/>
                    <a:pt x="2881" y="1251"/>
                  </a:cubicBezTo>
                  <a:cubicBezTo>
                    <a:pt x="2882" y="1251"/>
                    <a:pt x="2882" y="1254"/>
                    <a:pt x="2882" y="1256"/>
                  </a:cubicBezTo>
                  <a:cubicBezTo>
                    <a:pt x="2882" y="1259"/>
                    <a:pt x="2882" y="1262"/>
                    <a:pt x="2883" y="1263"/>
                  </a:cubicBezTo>
                  <a:cubicBezTo>
                    <a:pt x="2884" y="1267"/>
                    <a:pt x="2884" y="1268"/>
                    <a:pt x="2882" y="1268"/>
                  </a:cubicBezTo>
                  <a:cubicBezTo>
                    <a:pt x="2881" y="1267"/>
                    <a:pt x="2881" y="1267"/>
                    <a:pt x="2882" y="1269"/>
                  </a:cubicBezTo>
                  <a:cubicBezTo>
                    <a:pt x="2882" y="1286"/>
                    <a:pt x="2882" y="1286"/>
                    <a:pt x="2882" y="1286"/>
                  </a:cubicBezTo>
                  <a:cubicBezTo>
                    <a:pt x="2882" y="1302"/>
                    <a:pt x="2881" y="1307"/>
                    <a:pt x="2881" y="1300"/>
                  </a:cubicBezTo>
                  <a:cubicBezTo>
                    <a:pt x="2880" y="1299"/>
                    <a:pt x="2879" y="1292"/>
                    <a:pt x="2878" y="1286"/>
                  </a:cubicBezTo>
                  <a:cubicBezTo>
                    <a:pt x="2877" y="1280"/>
                    <a:pt x="2876" y="1273"/>
                    <a:pt x="2876" y="1271"/>
                  </a:cubicBezTo>
                  <a:cubicBezTo>
                    <a:pt x="2876" y="1268"/>
                    <a:pt x="2874" y="1264"/>
                    <a:pt x="2874" y="1267"/>
                  </a:cubicBezTo>
                  <a:cubicBezTo>
                    <a:pt x="2874" y="1267"/>
                    <a:pt x="2873" y="1266"/>
                    <a:pt x="2873" y="1264"/>
                  </a:cubicBezTo>
                  <a:cubicBezTo>
                    <a:pt x="2871" y="1261"/>
                    <a:pt x="2870" y="1261"/>
                    <a:pt x="2869" y="1264"/>
                  </a:cubicBezTo>
                  <a:cubicBezTo>
                    <a:pt x="2868" y="1267"/>
                    <a:pt x="2867" y="1266"/>
                    <a:pt x="2867" y="1261"/>
                  </a:cubicBezTo>
                  <a:cubicBezTo>
                    <a:pt x="2867" y="1254"/>
                    <a:pt x="2865" y="1251"/>
                    <a:pt x="2865" y="1256"/>
                  </a:cubicBezTo>
                  <a:cubicBezTo>
                    <a:pt x="2864" y="1261"/>
                    <a:pt x="2864" y="1261"/>
                    <a:pt x="2862" y="1256"/>
                  </a:cubicBezTo>
                  <a:cubicBezTo>
                    <a:pt x="2862" y="1254"/>
                    <a:pt x="2862" y="1253"/>
                    <a:pt x="2862" y="1253"/>
                  </a:cubicBezTo>
                  <a:cubicBezTo>
                    <a:pt x="2862" y="1252"/>
                    <a:pt x="2862" y="1251"/>
                    <a:pt x="2861" y="1250"/>
                  </a:cubicBezTo>
                  <a:cubicBezTo>
                    <a:pt x="2861" y="1248"/>
                    <a:pt x="2860" y="1243"/>
                    <a:pt x="2858" y="1242"/>
                  </a:cubicBezTo>
                  <a:cubicBezTo>
                    <a:pt x="2858" y="1241"/>
                    <a:pt x="2857" y="1240"/>
                    <a:pt x="2857" y="1240"/>
                  </a:cubicBezTo>
                  <a:cubicBezTo>
                    <a:pt x="2857" y="1238"/>
                    <a:pt x="2855" y="1235"/>
                    <a:pt x="2854" y="1235"/>
                  </a:cubicBezTo>
                  <a:cubicBezTo>
                    <a:pt x="2854" y="1236"/>
                    <a:pt x="2854" y="1235"/>
                    <a:pt x="2852" y="1234"/>
                  </a:cubicBezTo>
                  <a:cubicBezTo>
                    <a:pt x="2849" y="1229"/>
                    <a:pt x="2848" y="1228"/>
                    <a:pt x="2847" y="1231"/>
                  </a:cubicBezTo>
                  <a:cubicBezTo>
                    <a:pt x="2847" y="1232"/>
                    <a:pt x="2846" y="1233"/>
                    <a:pt x="2846" y="1233"/>
                  </a:cubicBezTo>
                  <a:cubicBezTo>
                    <a:pt x="2845" y="1233"/>
                    <a:pt x="2845" y="1234"/>
                    <a:pt x="2844" y="1235"/>
                  </a:cubicBezTo>
                  <a:cubicBezTo>
                    <a:pt x="2844" y="1237"/>
                    <a:pt x="2843" y="1236"/>
                    <a:pt x="2841" y="1226"/>
                  </a:cubicBezTo>
                  <a:cubicBezTo>
                    <a:pt x="2839" y="1216"/>
                    <a:pt x="2838" y="1214"/>
                    <a:pt x="2836" y="1219"/>
                  </a:cubicBezTo>
                  <a:cubicBezTo>
                    <a:pt x="2835" y="1222"/>
                    <a:pt x="2834" y="1227"/>
                    <a:pt x="2836" y="1230"/>
                  </a:cubicBezTo>
                  <a:cubicBezTo>
                    <a:pt x="2836" y="1230"/>
                    <a:pt x="2836" y="1233"/>
                    <a:pt x="2837" y="1236"/>
                  </a:cubicBezTo>
                  <a:cubicBezTo>
                    <a:pt x="2837" y="1239"/>
                    <a:pt x="2838" y="1244"/>
                    <a:pt x="2839" y="1248"/>
                  </a:cubicBezTo>
                  <a:cubicBezTo>
                    <a:pt x="2840" y="1251"/>
                    <a:pt x="2841" y="1255"/>
                    <a:pt x="2841" y="1256"/>
                  </a:cubicBezTo>
                  <a:cubicBezTo>
                    <a:pt x="2841" y="1258"/>
                    <a:pt x="2841" y="1262"/>
                    <a:pt x="2841" y="1264"/>
                  </a:cubicBezTo>
                  <a:cubicBezTo>
                    <a:pt x="2844" y="1279"/>
                    <a:pt x="2844" y="1291"/>
                    <a:pt x="2844" y="1297"/>
                  </a:cubicBezTo>
                  <a:cubicBezTo>
                    <a:pt x="2844" y="1304"/>
                    <a:pt x="2846" y="1318"/>
                    <a:pt x="2849" y="1323"/>
                  </a:cubicBezTo>
                  <a:cubicBezTo>
                    <a:pt x="2849" y="1325"/>
                    <a:pt x="2849" y="1327"/>
                    <a:pt x="2849" y="1329"/>
                  </a:cubicBezTo>
                  <a:cubicBezTo>
                    <a:pt x="2849" y="1331"/>
                    <a:pt x="2851" y="1330"/>
                    <a:pt x="2852" y="1328"/>
                  </a:cubicBezTo>
                  <a:cubicBezTo>
                    <a:pt x="2852" y="1323"/>
                    <a:pt x="2854" y="1325"/>
                    <a:pt x="2855" y="1336"/>
                  </a:cubicBezTo>
                  <a:cubicBezTo>
                    <a:pt x="2856" y="1339"/>
                    <a:pt x="2857" y="1342"/>
                    <a:pt x="2857" y="1342"/>
                  </a:cubicBezTo>
                  <a:cubicBezTo>
                    <a:pt x="2858" y="1342"/>
                    <a:pt x="2860" y="1347"/>
                    <a:pt x="2860" y="1353"/>
                  </a:cubicBezTo>
                  <a:cubicBezTo>
                    <a:pt x="2862" y="1358"/>
                    <a:pt x="2862" y="1363"/>
                    <a:pt x="2863" y="1364"/>
                  </a:cubicBezTo>
                  <a:cubicBezTo>
                    <a:pt x="2863" y="1365"/>
                    <a:pt x="2863" y="1365"/>
                    <a:pt x="2862" y="1364"/>
                  </a:cubicBezTo>
                  <a:cubicBezTo>
                    <a:pt x="2862" y="1364"/>
                    <a:pt x="2862" y="1362"/>
                    <a:pt x="2862" y="1361"/>
                  </a:cubicBezTo>
                  <a:cubicBezTo>
                    <a:pt x="2862" y="1361"/>
                    <a:pt x="2862" y="1360"/>
                    <a:pt x="2861" y="1360"/>
                  </a:cubicBezTo>
                  <a:cubicBezTo>
                    <a:pt x="2860" y="1360"/>
                    <a:pt x="2860" y="1361"/>
                    <a:pt x="2862" y="1365"/>
                  </a:cubicBezTo>
                  <a:cubicBezTo>
                    <a:pt x="2862" y="1369"/>
                    <a:pt x="2862" y="1369"/>
                    <a:pt x="2863" y="1368"/>
                  </a:cubicBezTo>
                  <a:cubicBezTo>
                    <a:pt x="2864" y="1366"/>
                    <a:pt x="2864" y="1366"/>
                    <a:pt x="2864" y="1369"/>
                  </a:cubicBezTo>
                  <a:cubicBezTo>
                    <a:pt x="2863" y="1370"/>
                    <a:pt x="2863" y="1371"/>
                    <a:pt x="2864" y="1371"/>
                  </a:cubicBezTo>
                  <a:cubicBezTo>
                    <a:pt x="2865" y="1371"/>
                    <a:pt x="2865" y="1372"/>
                    <a:pt x="2867" y="1373"/>
                  </a:cubicBezTo>
                  <a:cubicBezTo>
                    <a:pt x="2868" y="1375"/>
                    <a:pt x="2868" y="1375"/>
                    <a:pt x="2868" y="1375"/>
                  </a:cubicBezTo>
                  <a:cubicBezTo>
                    <a:pt x="2869" y="1373"/>
                    <a:pt x="2869" y="1373"/>
                    <a:pt x="2869" y="1373"/>
                  </a:cubicBezTo>
                  <a:cubicBezTo>
                    <a:pt x="2870" y="1370"/>
                    <a:pt x="2871" y="1371"/>
                    <a:pt x="2873" y="1376"/>
                  </a:cubicBezTo>
                  <a:cubicBezTo>
                    <a:pt x="2874" y="1379"/>
                    <a:pt x="2876" y="1380"/>
                    <a:pt x="2876" y="1381"/>
                  </a:cubicBezTo>
                  <a:cubicBezTo>
                    <a:pt x="2877" y="1381"/>
                    <a:pt x="2878" y="1382"/>
                    <a:pt x="2878" y="1385"/>
                  </a:cubicBezTo>
                  <a:cubicBezTo>
                    <a:pt x="2879" y="1386"/>
                    <a:pt x="2880" y="1389"/>
                    <a:pt x="2881" y="1390"/>
                  </a:cubicBezTo>
                  <a:cubicBezTo>
                    <a:pt x="2885" y="1397"/>
                    <a:pt x="2886" y="1406"/>
                    <a:pt x="2889" y="1435"/>
                  </a:cubicBezTo>
                  <a:cubicBezTo>
                    <a:pt x="2889" y="1447"/>
                    <a:pt x="2890" y="1454"/>
                    <a:pt x="2891" y="1455"/>
                  </a:cubicBezTo>
                  <a:cubicBezTo>
                    <a:pt x="2892" y="1459"/>
                    <a:pt x="2895" y="1484"/>
                    <a:pt x="2894" y="1484"/>
                  </a:cubicBezTo>
                  <a:cubicBezTo>
                    <a:pt x="2894" y="1484"/>
                    <a:pt x="2893" y="1484"/>
                    <a:pt x="2893" y="1486"/>
                  </a:cubicBezTo>
                  <a:cubicBezTo>
                    <a:pt x="2893" y="1489"/>
                    <a:pt x="2892" y="1490"/>
                    <a:pt x="2891" y="1487"/>
                  </a:cubicBezTo>
                  <a:cubicBezTo>
                    <a:pt x="2890" y="1486"/>
                    <a:pt x="2889" y="1485"/>
                    <a:pt x="2889" y="1484"/>
                  </a:cubicBezTo>
                  <a:cubicBezTo>
                    <a:pt x="2888" y="1484"/>
                    <a:pt x="2886" y="1482"/>
                    <a:pt x="2886" y="1481"/>
                  </a:cubicBezTo>
                  <a:cubicBezTo>
                    <a:pt x="2885" y="1479"/>
                    <a:pt x="2883" y="1477"/>
                    <a:pt x="2882" y="1476"/>
                  </a:cubicBezTo>
                  <a:cubicBezTo>
                    <a:pt x="2879" y="1471"/>
                    <a:pt x="2878" y="1469"/>
                    <a:pt x="2878" y="1465"/>
                  </a:cubicBezTo>
                  <a:cubicBezTo>
                    <a:pt x="2878" y="1463"/>
                    <a:pt x="2876" y="1455"/>
                    <a:pt x="2875" y="1452"/>
                  </a:cubicBezTo>
                  <a:cubicBezTo>
                    <a:pt x="2874" y="1450"/>
                    <a:pt x="2873" y="1448"/>
                    <a:pt x="2872" y="1435"/>
                  </a:cubicBezTo>
                  <a:cubicBezTo>
                    <a:pt x="2870" y="1422"/>
                    <a:pt x="2869" y="1417"/>
                    <a:pt x="2868" y="1418"/>
                  </a:cubicBezTo>
                  <a:cubicBezTo>
                    <a:pt x="2868" y="1419"/>
                    <a:pt x="2868" y="1418"/>
                    <a:pt x="2867" y="1417"/>
                  </a:cubicBezTo>
                  <a:cubicBezTo>
                    <a:pt x="2867" y="1416"/>
                    <a:pt x="2867" y="1415"/>
                    <a:pt x="2868" y="1414"/>
                  </a:cubicBezTo>
                  <a:cubicBezTo>
                    <a:pt x="2870" y="1413"/>
                    <a:pt x="2865" y="1394"/>
                    <a:pt x="2862" y="1388"/>
                  </a:cubicBezTo>
                  <a:cubicBezTo>
                    <a:pt x="2861" y="1386"/>
                    <a:pt x="2860" y="1383"/>
                    <a:pt x="2860" y="1381"/>
                  </a:cubicBezTo>
                  <a:cubicBezTo>
                    <a:pt x="2860" y="1380"/>
                    <a:pt x="2859" y="1378"/>
                    <a:pt x="2859" y="1378"/>
                  </a:cubicBezTo>
                  <a:cubicBezTo>
                    <a:pt x="2858" y="1378"/>
                    <a:pt x="2858" y="1377"/>
                    <a:pt x="2858" y="1377"/>
                  </a:cubicBezTo>
                  <a:cubicBezTo>
                    <a:pt x="2858" y="1376"/>
                    <a:pt x="2858" y="1375"/>
                    <a:pt x="2857" y="1375"/>
                  </a:cubicBezTo>
                  <a:cubicBezTo>
                    <a:pt x="2857" y="1375"/>
                    <a:pt x="2857" y="1374"/>
                    <a:pt x="2856" y="1372"/>
                  </a:cubicBezTo>
                  <a:cubicBezTo>
                    <a:pt x="2855" y="1371"/>
                    <a:pt x="2854" y="1369"/>
                    <a:pt x="2854" y="1368"/>
                  </a:cubicBezTo>
                  <a:cubicBezTo>
                    <a:pt x="2854" y="1367"/>
                    <a:pt x="2853" y="1366"/>
                    <a:pt x="2853" y="1366"/>
                  </a:cubicBezTo>
                  <a:cubicBezTo>
                    <a:pt x="2853" y="1365"/>
                    <a:pt x="2852" y="1364"/>
                    <a:pt x="2852" y="1364"/>
                  </a:cubicBezTo>
                  <a:cubicBezTo>
                    <a:pt x="2852" y="1363"/>
                    <a:pt x="2851" y="1361"/>
                    <a:pt x="2850" y="1360"/>
                  </a:cubicBezTo>
                  <a:cubicBezTo>
                    <a:pt x="2849" y="1357"/>
                    <a:pt x="2848" y="1358"/>
                    <a:pt x="2848" y="1361"/>
                  </a:cubicBezTo>
                  <a:cubicBezTo>
                    <a:pt x="2848" y="1362"/>
                    <a:pt x="2848" y="1363"/>
                    <a:pt x="2847" y="1363"/>
                  </a:cubicBezTo>
                  <a:cubicBezTo>
                    <a:pt x="2846" y="1361"/>
                    <a:pt x="2844" y="1347"/>
                    <a:pt x="2843" y="1328"/>
                  </a:cubicBezTo>
                  <a:cubicBezTo>
                    <a:pt x="2842" y="1321"/>
                    <a:pt x="2842" y="1315"/>
                    <a:pt x="2841" y="1315"/>
                  </a:cubicBezTo>
                  <a:cubicBezTo>
                    <a:pt x="2840" y="1313"/>
                    <a:pt x="2838" y="1302"/>
                    <a:pt x="2838" y="1297"/>
                  </a:cubicBezTo>
                  <a:cubicBezTo>
                    <a:pt x="2838" y="1294"/>
                    <a:pt x="2838" y="1290"/>
                    <a:pt x="2838" y="1288"/>
                  </a:cubicBezTo>
                  <a:cubicBezTo>
                    <a:pt x="2837" y="1285"/>
                    <a:pt x="2837" y="1280"/>
                    <a:pt x="2836" y="1278"/>
                  </a:cubicBezTo>
                  <a:cubicBezTo>
                    <a:pt x="2836" y="1274"/>
                    <a:pt x="2836" y="1273"/>
                    <a:pt x="2835" y="1274"/>
                  </a:cubicBezTo>
                  <a:cubicBezTo>
                    <a:pt x="2834" y="1275"/>
                    <a:pt x="2834" y="1276"/>
                    <a:pt x="2834" y="1278"/>
                  </a:cubicBezTo>
                  <a:cubicBezTo>
                    <a:pt x="2835" y="1280"/>
                    <a:pt x="2834" y="1281"/>
                    <a:pt x="2833" y="1279"/>
                  </a:cubicBezTo>
                  <a:cubicBezTo>
                    <a:pt x="2833" y="1278"/>
                    <a:pt x="2833" y="1278"/>
                    <a:pt x="2833" y="1280"/>
                  </a:cubicBezTo>
                  <a:cubicBezTo>
                    <a:pt x="2833" y="1283"/>
                    <a:pt x="2833" y="1283"/>
                    <a:pt x="2833" y="1283"/>
                  </a:cubicBezTo>
                  <a:cubicBezTo>
                    <a:pt x="2832" y="1281"/>
                    <a:pt x="2833" y="1274"/>
                    <a:pt x="2833" y="1275"/>
                  </a:cubicBezTo>
                  <a:cubicBezTo>
                    <a:pt x="2834" y="1275"/>
                    <a:pt x="2834" y="1274"/>
                    <a:pt x="2834" y="1273"/>
                  </a:cubicBezTo>
                  <a:cubicBezTo>
                    <a:pt x="2834" y="1272"/>
                    <a:pt x="2833" y="1271"/>
                    <a:pt x="2833" y="1271"/>
                  </a:cubicBezTo>
                  <a:cubicBezTo>
                    <a:pt x="2833" y="1271"/>
                    <a:pt x="2832" y="1270"/>
                    <a:pt x="2832" y="1270"/>
                  </a:cubicBezTo>
                  <a:cubicBezTo>
                    <a:pt x="2831" y="1268"/>
                    <a:pt x="2831" y="1268"/>
                    <a:pt x="2833" y="1269"/>
                  </a:cubicBezTo>
                  <a:cubicBezTo>
                    <a:pt x="2833" y="1270"/>
                    <a:pt x="2833" y="1270"/>
                    <a:pt x="2833" y="1267"/>
                  </a:cubicBezTo>
                  <a:cubicBezTo>
                    <a:pt x="2833" y="1265"/>
                    <a:pt x="2832" y="1263"/>
                    <a:pt x="2832" y="1263"/>
                  </a:cubicBezTo>
                  <a:cubicBezTo>
                    <a:pt x="2832" y="1263"/>
                    <a:pt x="2831" y="1261"/>
                    <a:pt x="2831" y="1259"/>
                  </a:cubicBezTo>
                  <a:cubicBezTo>
                    <a:pt x="2830" y="1250"/>
                    <a:pt x="2823" y="1230"/>
                    <a:pt x="2821" y="1231"/>
                  </a:cubicBezTo>
                  <a:cubicBezTo>
                    <a:pt x="2821" y="1231"/>
                    <a:pt x="2820" y="1230"/>
                    <a:pt x="2821" y="1229"/>
                  </a:cubicBezTo>
                  <a:cubicBezTo>
                    <a:pt x="2821" y="1227"/>
                    <a:pt x="2821" y="1227"/>
                    <a:pt x="2820" y="1228"/>
                  </a:cubicBezTo>
                  <a:cubicBezTo>
                    <a:pt x="2820" y="1230"/>
                    <a:pt x="2819" y="1229"/>
                    <a:pt x="2819" y="1226"/>
                  </a:cubicBezTo>
                  <a:cubicBezTo>
                    <a:pt x="2818" y="1224"/>
                    <a:pt x="2817" y="1219"/>
                    <a:pt x="2815" y="1216"/>
                  </a:cubicBezTo>
                  <a:cubicBezTo>
                    <a:pt x="2814" y="1213"/>
                    <a:pt x="2813" y="1209"/>
                    <a:pt x="2813" y="1209"/>
                  </a:cubicBezTo>
                  <a:cubicBezTo>
                    <a:pt x="2813" y="1208"/>
                    <a:pt x="2813" y="1208"/>
                    <a:pt x="2812" y="1208"/>
                  </a:cubicBezTo>
                  <a:cubicBezTo>
                    <a:pt x="2811" y="1206"/>
                    <a:pt x="2811" y="1206"/>
                    <a:pt x="2811" y="1206"/>
                  </a:cubicBezTo>
                  <a:cubicBezTo>
                    <a:pt x="2811" y="1203"/>
                    <a:pt x="2807" y="1192"/>
                    <a:pt x="2806" y="1187"/>
                  </a:cubicBezTo>
                  <a:cubicBezTo>
                    <a:pt x="2805" y="1185"/>
                    <a:pt x="2803" y="1182"/>
                    <a:pt x="2803" y="1180"/>
                  </a:cubicBezTo>
                  <a:cubicBezTo>
                    <a:pt x="2802" y="1179"/>
                    <a:pt x="2801" y="1176"/>
                    <a:pt x="2801" y="1176"/>
                  </a:cubicBezTo>
                  <a:cubicBezTo>
                    <a:pt x="2801" y="1174"/>
                    <a:pt x="2801" y="1173"/>
                    <a:pt x="2801" y="1173"/>
                  </a:cubicBezTo>
                  <a:cubicBezTo>
                    <a:pt x="2800" y="1174"/>
                    <a:pt x="2798" y="1170"/>
                    <a:pt x="2799" y="1168"/>
                  </a:cubicBezTo>
                  <a:cubicBezTo>
                    <a:pt x="2799" y="1168"/>
                    <a:pt x="2799" y="1168"/>
                    <a:pt x="2798" y="1168"/>
                  </a:cubicBezTo>
                  <a:cubicBezTo>
                    <a:pt x="2798" y="1169"/>
                    <a:pt x="2797" y="1168"/>
                    <a:pt x="2794" y="1163"/>
                  </a:cubicBezTo>
                  <a:cubicBezTo>
                    <a:pt x="2792" y="1157"/>
                    <a:pt x="2787" y="1151"/>
                    <a:pt x="2788" y="1154"/>
                  </a:cubicBezTo>
                  <a:cubicBezTo>
                    <a:pt x="2792" y="1165"/>
                    <a:pt x="2793" y="1176"/>
                    <a:pt x="2790" y="1176"/>
                  </a:cubicBezTo>
                  <a:cubicBezTo>
                    <a:pt x="2789" y="1176"/>
                    <a:pt x="2789" y="1176"/>
                    <a:pt x="2790" y="1178"/>
                  </a:cubicBezTo>
                  <a:cubicBezTo>
                    <a:pt x="2790" y="1179"/>
                    <a:pt x="2790" y="1180"/>
                    <a:pt x="2790" y="1181"/>
                  </a:cubicBezTo>
                  <a:cubicBezTo>
                    <a:pt x="2789" y="1185"/>
                    <a:pt x="2789" y="1187"/>
                    <a:pt x="2788" y="1195"/>
                  </a:cubicBezTo>
                  <a:cubicBezTo>
                    <a:pt x="2788" y="1203"/>
                    <a:pt x="2787" y="1205"/>
                    <a:pt x="2786" y="1200"/>
                  </a:cubicBezTo>
                  <a:cubicBezTo>
                    <a:pt x="2786" y="1196"/>
                    <a:pt x="2785" y="1195"/>
                    <a:pt x="2785" y="1199"/>
                  </a:cubicBezTo>
                  <a:cubicBezTo>
                    <a:pt x="2785" y="1203"/>
                    <a:pt x="2784" y="1204"/>
                    <a:pt x="2782" y="1201"/>
                  </a:cubicBezTo>
                  <a:cubicBezTo>
                    <a:pt x="2782" y="1199"/>
                    <a:pt x="2782" y="1199"/>
                    <a:pt x="2782" y="1200"/>
                  </a:cubicBezTo>
                  <a:cubicBezTo>
                    <a:pt x="2782" y="1203"/>
                    <a:pt x="2780" y="1203"/>
                    <a:pt x="2780" y="1201"/>
                  </a:cubicBezTo>
                  <a:cubicBezTo>
                    <a:pt x="2779" y="1200"/>
                    <a:pt x="2779" y="1201"/>
                    <a:pt x="2779" y="1203"/>
                  </a:cubicBezTo>
                  <a:cubicBezTo>
                    <a:pt x="2779" y="1205"/>
                    <a:pt x="2779" y="1205"/>
                    <a:pt x="2779" y="1204"/>
                  </a:cubicBezTo>
                  <a:cubicBezTo>
                    <a:pt x="2778" y="1203"/>
                    <a:pt x="2777" y="1203"/>
                    <a:pt x="2777" y="1203"/>
                  </a:cubicBezTo>
                  <a:cubicBezTo>
                    <a:pt x="2777" y="1206"/>
                    <a:pt x="2776" y="1200"/>
                    <a:pt x="2772" y="1181"/>
                  </a:cubicBezTo>
                  <a:cubicBezTo>
                    <a:pt x="2770" y="1168"/>
                    <a:pt x="2769" y="1165"/>
                    <a:pt x="2767" y="1162"/>
                  </a:cubicBezTo>
                  <a:cubicBezTo>
                    <a:pt x="2766" y="1160"/>
                    <a:pt x="2765" y="1156"/>
                    <a:pt x="2764" y="1155"/>
                  </a:cubicBezTo>
                  <a:cubicBezTo>
                    <a:pt x="2763" y="1150"/>
                    <a:pt x="2757" y="1138"/>
                    <a:pt x="2755" y="1137"/>
                  </a:cubicBezTo>
                  <a:cubicBezTo>
                    <a:pt x="2755" y="1136"/>
                    <a:pt x="2755" y="1135"/>
                    <a:pt x="2754" y="1133"/>
                  </a:cubicBezTo>
                  <a:cubicBezTo>
                    <a:pt x="2753" y="1132"/>
                    <a:pt x="2752" y="1130"/>
                    <a:pt x="2752" y="1130"/>
                  </a:cubicBezTo>
                  <a:cubicBezTo>
                    <a:pt x="2752" y="1130"/>
                    <a:pt x="2752" y="1132"/>
                    <a:pt x="2753" y="1133"/>
                  </a:cubicBezTo>
                  <a:cubicBezTo>
                    <a:pt x="2753" y="1135"/>
                    <a:pt x="2754" y="1136"/>
                    <a:pt x="2754" y="1137"/>
                  </a:cubicBezTo>
                  <a:cubicBezTo>
                    <a:pt x="2753" y="1137"/>
                    <a:pt x="2750" y="1134"/>
                    <a:pt x="2747" y="1131"/>
                  </a:cubicBezTo>
                  <a:cubicBezTo>
                    <a:pt x="2746" y="1128"/>
                    <a:pt x="2746" y="1126"/>
                    <a:pt x="2747" y="1128"/>
                  </a:cubicBezTo>
                  <a:cubicBezTo>
                    <a:pt x="2749" y="1129"/>
                    <a:pt x="2750" y="1129"/>
                    <a:pt x="2750" y="1128"/>
                  </a:cubicBezTo>
                  <a:cubicBezTo>
                    <a:pt x="2750" y="1128"/>
                    <a:pt x="2750" y="1128"/>
                    <a:pt x="2750" y="1128"/>
                  </a:cubicBezTo>
                  <a:cubicBezTo>
                    <a:pt x="2750" y="1128"/>
                    <a:pt x="2748" y="1128"/>
                    <a:pt x="2747" y="1126"/>
                  </a:cubicBezTo>
                  <a:cubicBezTo>
                    <a:pt x="2746" y="1124"/>
                    <a:pt x="2746" y="1123"/>
                    <a:pt x="2747" y="1123"/>
                  </a:cubicBezTo>
                  <a:cubicBezTo>
                    <a:pt x="2748" y="1123"/>
                    <a:pt x="2747" y="1122"/>
                    <a:pt x="2746" y="1120"/>
                  </a:cubicBezTo>
                  <a:cubicBezTo>
                    <a:pt x="2744" y="1119"/>
                    <a:pt x="2744" y="1117"/>
                    <a:pt x="2744" y="1117"/>
                  </a:cubicBezTo>
                  <a:cubicBezTo>
                    <a:pt x="2744" y="1116"/>
                    <a:pt x="2743" y="1115"/>
                    <a:pt x="2742" y="1114"/>
                  </a:cubicBezTo>
                  <a:cubicBezTo>
                    <a:pt x="2739" y="1114"/>
                    <a:pt x="2737" y="1114"/>
                    <a:pt x="2739" y="1117"/>
                  </a:cubicBezTo>
                  <a:cubicBezTo>
                    <a:pt x="2740" y="1120"/>
                    <a:pt x="2739" y="1120"/>
                    <a:pt x="2737" y="1118"/>
                  </a:cubicBezTo>
                  <a:cubicBezTo>
                    <a:pt x="2736" y="1116"/>
                    <a:pt x="2736" y="1116"/>
                    <a:pt x="2736" y="1116"/>
                  </a:cubicBezTo>
                  <a:cubicBezTo>
                    <a:pt x="2736" y="1118"/>
                    <a:pt x="2736" y="1118"/>
                    <a:pt x="2736" y="1118"/>
                  </a:cubicBezTo>
                  <a:cubicBezTo>
                    <a:pt x="2739" y="1121"/>
                    <a:pt x="2738" y="1122"/>
                    <a:pt x="2736" y="1119"/>
                  </a:cubicBezTo>
                  <a:cubicBezTo>
                    <a:pt x="2736" y="1117"/>
                    <a:pt x="2735" y="1116"/>
                    <a:pt x="2736" y="1115"/>
                  </a:cubicBezTo>
                  <a:cubicBezTo>
                    <a:pt x="2736" y="1114"/>
                    <a:pt x="2736" y="1113"/>
                    <a:pt x="2735" y="1112"/>
                  </a:cubicBezTo>
                  <a:cubicBezTo>
                    <a:pt x="2734" y="1111"/>
                    <a:pt x="2734" y="1111"/>
                    <a:pt x="2734" y="1111"/>
                  </a:cubicBezTo>
                  <a:cubicBezTo>
                    <a:pt x="2734" y="1112"/>
                    <a:pt x="2734" y="1112"/>
                    <a:pt x="2734" y="1112"/>
                  </a:cubicBezTo>
                  <a:cubicBezTo>
                    <a:pt x="2734" y="1115"/>
                    <a:pt x="2733" y="1114"/>
                    <a:pt x="2733" y="1112"/>
                  </a:cubicBezTo>
                  <a:cubicBezTo>
                    <a:pt x="2733" y="1111"/>
                    <a:pt x="2732" y="1109"/>
                    <a:pt x="2731" y="1109"/>
                  </a:cubicBezTo>
                  <a:cubicBezTo>
                    <a:pt x="2731" y="1108"/>
                    <a:pt x="2731" y="1108"/>
                    <a:pt x="2731" y="1110"/>
                  </a:cubicBezTo>
                  <a:cubicBezTo>
                    <a:pt x="2732" y="1114"/>
                    <a:pt x="2718" y="1097"/>
                    <a:pt x="2717" y="1092"/>
                  </a:cubicBezTo>
                  <a:cubicBezTo>
                    <a:pt x="2715" y="1089"/>
                    <a:pt x="2715" y="1089"/>
                    <a:pt x="2715" y="1089"/>
                  </a:cubicBezTo>
                  <a:cubicBezTo>
                    <a:pt x="2714" y="1089"/>
                    <a:pt x="2712" y="1085"/>
                    <a:pt x="2713" y="1084"/>
                  </a:cubicBezTo>
                  <a:cubicBezTo>
                    <a:pt x="2713" y="1082"/>
                    <a:pt x="2713" y="1082"/>
                    <a:pt x="2713" y="1082"/>
                  </a:cubicBezTo>
                  <a:cubicBezTo>
                    <a:pt x="2712" y="1081"/>
                    <a:pt x="2712" y="1081"/>
                    <a:pt x="2712" y="1082"/>
                  </a:cubicBezTo>
                  <a:cubicBezTo>
                    <a:pt x="2711" y="1082"/>
                    <a:pt x="2711" y="1082"/>
                    <a:pt x="2711" y="1081"/>
                  </a:cubicBezTo>
                  <a:cubicBezTo>
                    <a:pt x="2711" y="1079"/>
                    <a:pt x="2707" y="1071"/>
                    <a:pt x="2706" y="1070"/>
                  </a:cubicBezTo>
                  <a:cubicBezTo>
                    <a:pt x="2705" y="1069"/>
                    <a:pt x="2704" y="1067"/>
                    <a:pt x="2702" y="1065"/>
                  </a:cubicBezTo>
                  <a:cubicBezTo>
                    <a:pt x="2699" y="1061"/>
                    <a:pt x="2699" y="1061"/>
                    <a:pt x="2699" y="1061"/>
                  </a:cubicBezTo>
                  <a:cubicBezTo>
                    <a:pt x="2699" y="1064"/>
                    <a:pt x="2699" y="1064"/>
                    <a:pt x="2699" y="1064"/>
                  </a:cubicBezTo>
                  <a:cubicBezTo>
                    <a:pt x="2699" y="1071"/>
                    <a:pt x="2696" y="1071"/>
                    <a:pt x="2692" y="1065"/>
                  </a:cubicBezTo>
                  <a:cubicBezTo>
                    <a:pt x="2689" y="1061"/>
                    <a:pt x="2688" y="1060"/>
                    <a:pt x="2688" y="1061"/>
                  </a:cubicBezTo>
                  <a:cubicBezTo>
                    <a:pt x="2688" y="1062"/>
                    <a:pt x="2688" y="1063"/>
                    <a:pt x="2688" y="1064"/>
                  </a:cubicBezTo>
                  <a:cubicBezTo>
                    <a:pt x="2689" y="1065"/>
                    <a:pt x="2689" y="1066"/>
                    <a:pt x="2689" y="1066"/>
                  </a:cubicBezTo>
                  <a:cubicBezTo>
                    <a:pt x="2689" y="1068"/>
                    <a:pt x="2691" y="1070"/>
                    <a:pt x="2692" y="1072"/>
                  </a:cubicBezTo>
                  <a:cubicBezTo>
                    <a:pt x="2693" y="1074"/>
                    <a:pt x="2695" y="1077"/>
                    <a:pt x="2696" y="1079"/>
                  </a:cubicBezTo>
                  <a:cubicBezTo>
                    <a:pt x="2696" y="1081"/>
                    <a:pt x="2696" y="1081"/>
                    <a:pt x="2696" y="1081"/>
                  </a:cubicBezTo>
                  <a:cubicBezTo>
                    <a:pt x="2696" y="1079"/>
                    <a:pt x="2696" y="1079"/>
                    <a:pt x="2696" y="1079"/>
                  </a:cubicBezTo>
                  <a:cubicBezTo>
                    <a:pt x="2696" y="1077"/>
                    <a:pt x="2695" y="1075"/>
                    <a:pt x="2694" y="1074"/>
                  </a:cubicBezTo>
                  <a:cubicBezTo>
                    <a:pt x="2690" y="1069"/>
                    <a:pt x="2689" y="1066"/>
                    <a:pt x="2691" y="1066"/>
                  </a:cubicBezTo>
                  <a:cubicBezTo>
                    <a:pt x="2692" y="1067"/>
                    <a:pt x="2692" y="1067"/>
                    <a:pt x="2692" y="1067"/>
                  </a:cubicBezTo>
                  <a:cubicBezTo>
                    <a:pt x="2692" y="1067"/>
                    <a:pt x="2693" y="1069"/>
                    <a:pt x="2694" y="1070"/>
                  </a:cubicBezTo>
                  <a:cubicBezTo>
                    <a:pt x="2698" y="1074"/>
                    <a:pt x="2700" y="1082"/>
                    <a:pt x="2699" y="1085"/>
                  </a:cubicBezTo>
                  <a:cubicBezTo>
                    <a:pt x="2697" y="1085"/>
                    <a:pt x="2697" y="1085"/>
                    <a:pt x="2696" y="1083"/>
                  </a:cubicBezTo>
                  <a:cubicBezTo>
                    <a:pt x="2696" y="1081"/>
                    <a:pt x="2696" y="1082"/>
                    <a:pt x="2696" y="1087"/>
                  </a:cubicBezTo>
                  <a:cubicBezTo>
                    <a:pt x="2696" y="1091"/>
                    <a:pt x="2696" y="1093"/>
                    <a:pt x="2696" y="1093"/>
                  </a:cubicBezTo>
                  <a:cubicBezTo>
                    <a:pt x="2695" y="1093"/>
                    <a:pt x="2693" y="1091"/>
                    <a:pt x="2693" y="1088"/>
                  </a:cubicBezTo>
                  <a:cubicBezTo>
                    <a:pt x="2693" y="1087"/>
                    <a:pt x="2693" y="1087"/>
                    <a:pt x="2693" y="1088"/>
                  </a:cubicBezTo>
                  <a:cubicBezTo>
                    <a:pt x="2692" y="1090"/>
                    <a:pt x="2692" y="1090"/>
                    <a:pt x="2691" y="1088"/>
                  </a:cubicBezTo>
                  <a:cubicBezTo>
                    <a:pt x="2690" y="1088"/>
                    <a:pt x="2690" y="1088"/>
                    <a:pt x="2691" y="1090"/>
                  </a:cubicBezTo>
                  <a:cubicBezTo>
                    <a:pt x="2691" y="1094"/>
                    <a:pt x="2691" y="1098"/>
                    <a:pt x="2689" y="1096"/>
                  </a:cubicBezTo>
                  <a:cubicBezTo>
                    <a:pt x="2688" y="1095"/>
                    <a:pt x="2688" y="1095"/>
                    <a:pt x="2689" y="1098"/>
                  </a:cubicBezTo>
                  <a:cubicBezTo>
                    <a:pt x="2689" y="1102"/>
                    <a:pt x="2688" y="1103"/>
                    <a:pt x="2686" y="1100"/>
                  </a:cubicBezTo>
                  <a:cubicBezTo>
                    <a:pt x="2684" y="1097"/>
                    <a:pt x="2683" y="1098"/>
                    <a:pt x="2685" y="1101"/>
                  </a:cubicBezTo>
                  <a:cubicBezTo>
                    <a:pt x="2686" y="1104"/>
                    <a:pt x="2687" y="1106"/>
                    <a:pt x="2685" y="1106"/>
                  </a:cubicBezTo>
                  <a:cubicBezTo>
                    <a:pt x="2685" y="1105"/>
                    <a:pt x="2684" y="1105"/>
                    <a:pt x="2684" y="1106"/>
                  </a:cubicBezTo>
                  <a:cubicBezTo>
                    <a:pt x="2685" y="1110"/>
                    <a:pt x="2683" y="1108"/>
                    <a:pt x="2681" y="1102"/>
                  </a:cubicBezTo>
                  <a:cubicBezTo>
                    <a:pt x="2680" y="1098"/>
                    <a:pt x="2680" y="1098"/>
                    <a:pt x="2680" y="1098"/>
                  </a:cubicBezTo>
                  <a:cubicBezTo>
                    <a:pt x="2679" y="1098"/>
                    <a:pt x="2680" y="1101"/>
                    <a:pt x="2681" y="1105"/>
                  </a:cubicBezTo>
                  <a:cubicBezTo>
                    <a:pt x="2683" y="1108"/>
                    <a:pt x="2682" y="1109"/>
                    <a:pt x="2680" y="1109"/>
                  </a:cubicBezTo>
                  <a:cubicBezTo>
                    <a:pt x="2679" y="1109"/>
                    <a:pt x="2678" y="1109"/>
                    <a:pt x="2678" y="1110"/>
                  </a:cubicBezTo>
                  <a:cubicBezTo>
                    <a:pt x="2679" y="1112"/>
                    <a:pt x="2677" y="1112"/>
                    <a:pt x="2676" y="1110"/>
                  </a:cubicBezTo>
                  <a:cubicBezTo>
                    <a:pt x="2676" y="1109"/>
                    <a:pt x="2675" y="1106"/>
                    <a:pt x="2675" y="1105"/>
                  </a:cubicBezTo>
                  <a:cubicBezTo>
                    <a:pt x="2674" y="1100"/>
                    <a:pt x="2674" y="1101"/>
                    <a:pt x="2674" y="1107"/>
                  </a:cubicBezTo>
                  <a:cubicBezTo>
                    <a:pt x="2674" y="1112"/>
                    <a:pt x="2673" y="1112"/>
                    <a:pt x="2670" y="1117"/>
                  </a:cubicBezTo>
                  <a:cubicBezTo>
                    <a:pt x="2667" y="1123"/>
                    <a:pt x="2666" y="1128"/>
                    <a:pt x="2669" y="1136"/>
                  </a:cubicBezTo>
                  <a:cubicBezTo>
                    <a:pt x="2673" y="1143"/>
                    <a:pt x="2674" y="1163"/>
                    <a:pt x="2671" y="1161"/>
                  </a:cubicBezTo>
                  <a:cubicBezTo>
                    <a:pt x="2670" y="1161"/>
                    <a:pt x="2670" y="1162"/>
                    <a:pt x="2671" y="1163"/>
                  </a:cubicBezTo>
                  <a:cubicBezTo>
                    <a:pt x="2672" y="1163"/>
                    <a:pt x="2672" y="1164"/>
                    <a:pt x="2671" y="1165"/>
                  </a:cubicBezTo>
                  <a:cubicBezTo>
                    <a:pt x="2664" y="1176"/>
                    <a:pt x="2664" y="1176"/>
                    <a:pt x="2664" y="1173"/>
                  </a:cubicBezTo>
                  <a:cubicBezTo>
                    <a:pt x="2664" y="1168"/>
                    <a:pt x="2661" y="1171"/>
                    <a:pt x="2661" y="1176"/>
                  </a:cubicBezTo>
                  <a:cubicBezTo>
                    <a:pt x="2661" y="1179"/>
                    <a:pt x="2661" y="1179"/>
                    <a:pt x="2661" y="1178"/>
                  </a:cubicBezTo>
                  <a:cubicBezTo>
                    <a:pt x="2663" y="1176"/>
                    <a:pt x="2664" y="1176"/>
                    <a:pt x="2664" y="1178"/>
                  </a:cubicBezTo>
                  <a:cubicBezTo>
                    <a:pt x="2662" y="1183"/>
                    <a:pt x="2660" y="1193"/>
                    <a:pt x="2660" y="1196"/>
                  </a:cubicBezTo>
                  <a:cubicBezTo>
                    <a:pt x="2660" y="1204"/>
                    <a:pt x="2658" y="1218"/>
                    <a:pt x="2656" y="1223"/>
                  </a:cubicBezTo>
                  <a:cubicBezTo>
                    <a:pt x="2655" y="1225"/>
                    <a:pt x="2653" y="1229"/>
                    <a:pt x="2653" y="1231"/>
                  </a:cubicBezTo>
                  <a:cubicBezTo>
                    <a:pt x="2652" y="1238"/>
                    <a:pt x="2651" y="1242"/>
                    <a:pt x="2648" y="1248"/>
                  </a:cubicBezTo>
                  <a:cubicBezTo>
                    <a:pt x="2644" y="1257"/>
                    <a:pt x="2643" y="1261"/>
                    <a:pt x="2645" y="1264"/>
                  </a:cubicBezTo>
                  <a:cubicBezTo>
                    <a:pt x="2648" y="1269"/>
                    <a:pt x="2645" y="1280"/>
                    <a:pt x="2639" y="1282"/>
                  </a:cubicBezTo>
                  <a:cubicBezTo>
                    <a:pt x="2635" y="1282"/>
                    <a:pt x="2635" y="1283"/>
                    <a:pt x="2635" y="1289"/>
                  </a:cubicBezTo>
                  <a:cubicBezTo>
                    <a:pt x="2635" y="1297"/>
                    <a:pt x="2634" y="1303"/>
                    <a:pt x="2632" y="1299"/>
                  </a:cubicBezTo>
                  <a:cubicBezTo>
                    <a:pt x="2631" y="1297"/>
                    <a:pt x="2629" y="1299"/>
                    <a:pt x="2626" y="1302"/>
                  </a:cubicBezTo>
                  <a:cubicBezTo>
                    <a:pt x="2624" y="1307"/>
                    <a:pt x="2624" y="1321"/>
                    <a:pt x="2629" y="1331"/>
                  </a:cubicBezTo>
                  <a:cubicBezTo>
                    <a:pt x="2629" y="1333"/>
                    <a:pt x="2631" y="1337"/>
                    <a:pt x="2631" y="1339"/>
                  </a:cubicBezTo>
                  <a:cubicBezTo>
                    <a:pt x="2631" y="1342"/>
                    <a:pt x="2632" y="1345"/>
                    <a:pt x="2632" y="1347"/>
                  </a:cubicBezTo>
                  <a:cubicBezTo>
                    <a:pt x="2635" y="1350"/>
                    <a:pt x="2637" y="1360"/>
                    <a:pt x="2636" y="1358"/>
                  </a:cubicBezTo>
                  <a:cubicBezTo>
                    <a:pt x="2635" y="1356"/>
                    <a:pt x="2634" y="1356"/>
                    <a:pt x="2634" y="1358"/>
                  </a:cubicBezTo>
                  <a:cubicBezTo>
                    <a:pt x="2634" y="1358"/>
                    <a:pt x="2635" y="1360"/>
                    <a:pt x="2636" y="1361"/>
                  </a:cubicBezTo>
                  <a:cubicBezTo>
                    <a:pt x="2639" y="1362"/>
                    <a:pt x="2639" y="1362"/>
                    <a:pt x="2639" y="1362"/>
                  </a:cubicBezTo>
                  <a:cubicBezTo>
                    <a:pt x="2640" y="1373"/>
                    <a:pt x="2640" y="1373"/>
                    <a:pt x="2640" y="1373"/>
                  </a:cubicBezTo>
                  <a:cubicBezTo>
                    <a:pt x="2640" y="1382"/>
                    <a:pt x="2640" y="1385"/>
                    <a:pt x="2639" y="1390"/>
                  </a:cubicBezTo>
                  <a:cubicBezTo>
                    <a:pt x="2638" y="1396"/>
                    <a:pt x="2638" y="1400"/>
                    <a:pt x="2638" y="1404"/>
                  </a:cubicBezTo>
                  <a:cubicBezTo>
                    <a:pt x="2639" y="1414"/>
                    <a:pt x="2639" y="1415"/>
                    <a:pt x="2640" y="1417"/>
                  </a:cubicBezTo>
                  <a:cubicBezTo>
                    <a:pt x="2641" y="1417"/>
                    <a:pt x="2642" y="1421"/>
                    <a:pt x="2643" y="1429"/>
                  </a:cubicBezTo>
                  <a:cubicBezTo>
                    <a:pt x="2645" y="1441"/>
                    <a:pt x="2645" y="1442"/>
                    <a:pt x="2641" y="1442"/>
                  </a:cubicBezTo>
                  <a:cubicBezTo>
                    <a:pt x="2639" y="1442"/>
                    <a:pt x="2637" y="1445"/>
                    <a:pt x="2637" y="1449"/>
                  </a:cubicBezTo>
                  <a:cubicBezTo>
                    <a:pt x="2637" y="1452"/>
                    <a:pt x="2636" y="1456"/>
                    <a:pt x="2635" y="1460"/>
                  </a:cubicBezTo>
                  <a:cubicBezTo>
                    <a:pt x="2634" y="1468"/>
                    <a:pt x="2635" y="1470"/>
                    <a:pt x="2638" y="1470"/>
                  </a:cubicBezTo>
                  <a:cubicBezTo>
                    <a:pt x="2640" y="1470"/>
                    <a:pt x="2641" y="1470"/>
                    <a:pt x="2642" y="1471"/>
                  </a:cubicBezTo>
                  <a:cubicBezTo>
                    <a:pt x="2643" y="1471"/>
                    <a:pt x="2642" y="1471"/>
                    <a:pt x="2640" y="1471"/>
                  </a:cubicBezTo>
                  <a:cubicBezTo>
                    <a:pt x="2633" y="1471"/>
                    <a:pt x="2626" y="1481"/>
                    <a:pt x="2626" y="1492"/>
                  </a:cubicBezTo>
                  <a:cubicBezTo>
                    <a:pt x="2626" y="1505"/>
                    <a:pt x="2619" y="1513"/>
                    <a:pt x="2613" y="1508"/>
                  </a:cubicBezTo>
                  <a:cubicBezTo>
                    <a:pt x="2610" y="1507"/>
                    <a:pt x="2601" y="1496"/>
                    <a:pt x="2600" y="1493"/>
                  </a:cubicBezTo>
                  <a:cubicBezTo>
                    <a:pt x="2600" y="1492"/>
                    <a:pt x="2599" y="1489"/>
                    <a:pt x="2598" y="1488"/>
                  </a:cubicBezTo>
                  <a:cubicBezTo>
                    <a:pt x="2597" y="1486"/>
                    <a:pt x="2593" y="1473"/>
                    <a:pt x="2594" y="1473"/>
                  </a:cubicBezTo>
                  <a:cubicBezTo>
                    <a:pt x="2594" y="1473"/>
                    <a:pt x="2594" y="1473"/>
                    <a:pt x="2594" y="1473"/>
                  </a:cubicBezTo>
                  <a:cubicBezTo>
                    <a:pt x="2594" y="1474"/>
                    <a:pt x="2594" y="1474"/>
                    <a:pt x="2595" y="1474"/>
                  </a:cubicBezTo>
                  <a:cubicBezTo>
                    <a:pt x="2595" y="1473"/>
                    <a:pt x="2594" y="1473"/>
                    <a:pt x="2594" y="1471"/>
                  </a:cubicBezTo>
                  <a:cubicBezTo>
                    <a:pt x="2592" y="1470"/>
                    <a:pt x="2592" y="1468"/>
                    <a:pt x="2592" y="1468"/>
                  </a:cubicBezTo>
                  <a:cubicBezTo>
                    <a:pt x="2592" y="1466"/>
                    <a:pt x="2592" y="1465"/>
                    <a:pt x="2591" y="1465"/>
                  </a:cubicBezTo>
                  <a:cubicBezTo>
                    <a:pt x="2590" y="1464"/>
                    <a:pt x="2586" y="1454"/>
                    <a:pt x="2583" y="1447"/>
                  </a:cubicBezTo>
                  <a:cubicBezTo>
                    <a:pt x="2581" y="1441"/>
                    <a:pt x="2575" y="1432"/>
                    <a:pt x="2571" y="1428"/>
                  </a:cubicBezTo>
                  <a:cubicBezTo>
                    <a:pt x="2566" y="1424"/>
                    <a:pt x="2559" y="1408"/>
                    <a:pt x="2554" y="1394"/>
                  </a:cubicBezTo>
                  <a:cubicBezTo>
                    <a:pt x="2553" y="1390"/>
                    <a:pt x="2551" y="1385"/>
                    <a:pt x="2551" y="1384"/>
                  </a:cubicBezTo>
                  <a:cubicBezTo>
                    <a:pt x="2549" y="1382"/>
                    <a:pt x="2549" y="1380"/>
                    <a:pt x="2549" y="1380"/>
                  </a:cubicBezTo>
                  <a:cubicBezTo>
                    <a:pt x="2547" y="1375"/>
                    <a:pt x="2543" y="1369"/>
                    <a:pt x="2540" y="1365"/>
                  </a:cubicBezTo>
                  <a:cubicBezTo>
                    <a:pt x="2538" y="1362"/>
                    <a:pt x="2535" y="1358"/>
                    <a:pt x="2534" y="1357"/>
                  </a:cubicBezTo>
                  <a:cubicBezTo>
                    <a:pt x="2533" y="1355"/>
                    <a:pt x="2532" y="1353"/>
                    <a:pt x="2532" y="1353"/>
                  </a:cubicBezTo>
                  <a:cubicBezTo>
                    <a:pt x="2531" y="1353"/>
                    <a:pt x="2531" y="1352"/>
                    <a:pt x="2532" y="1352"/>
                  </a:cubicBezTo>
                  <a:cubicBezTo>
                    <a:pt x="2533" y="1351"/>
                    <a:pt x="2533" y="1351"/>
                    <a:pt x="2531" y="1350"/>
                  </a:cubicBezTo>
                  <a:cubicBezTo>
                    <a:pt x="2530" y="1348"/>
                    <a:pt x="2530" y="1347"/>
                    <a:pt x="2530" y="1347"/>
                  </a:cubicBezTo>
                  <a:cubicBezTo>
                    <a:pt x="2529" y="1346"/>
                    <a:pt x="2529" y="1346"/>
                    <a:pt x="2529" y="1346"/>
                  </a:cubicBezTo>
                  <a:cubicBezTo>
                    <a:pt x="2527" y="1346"/>
                    <a:pt x="2519" y="1331"/>
                    <a:pt x="2516" y="1321"/>
                  </a:cubicBezTo>
                  <a:cubicBezTo>
                    <a:pt x="2513" y="1313"/>
                    <a:pt x="2509" y="1301"/>
                    <a:pt x="2506" y="1295"/>
                  </a:cubicBezTo>
                  <a:cubicBezTo>
                    <a:pt x="2505" y="1293"/>
                    <a:pt x="2503" y="1289"/>
                    <a:pt x="2501" y="1286"/>
                  </a:cubicBezTo>
                  <a:cubicBezTo>
                    <a:pt x="2501" y="1282"/>
                    <a:pt x="2499" y="1279"/>
                    <a:pt x="2499" y="1278"/>
                  </a:cubicBezTo>
                  <a:cubicBezTo>
                    <a:pt x="2498" y="1278"/>
                    <a:pt x="2498" y="1275"/>
                    <a:pt x="2498" y="1273"/>
                  </a:cubicBezTo>
                  <a:cubicBezTo>
                    <a:pt x="2498" y="1267"/>
                    <a:pt x="2498" y="1265"/>
                    <a:pt x="2497" y="1268"/>
                  </a:cubicBezTo>
                  <a:cubicBezTo>
                    <a:pt x="2495" y="1270"/>
                    <a:pt x="2495" y="1270"/>
                    <a:pt x="2495" y="1270"/>
                  </a:cubicBezTo>
                  <a:cubicBezTo>
                    <a:pt x="2495" y="1266"/>
                    <a:pt x="2495" y="1266"/>
                    <a:pt x="2495" y="1266"/>
                  </a:cubicBezTo>
                  <a:cubicBezTo>
                    <a:pt x="2494" y="1264"/>
                    <a:pt x="2493" y="1262"/>
                    <a:pt x="2493" y="1262"/>
                  </a:cubicBezTo>
                  <a:cubicBezTo>
                    <a:pt x="2494" y="1262"/>
                    <a:pt x="2493" y="1261"/>
                    <a:pt x="2492" y="1260"/>
                  </a:cubicBezTo>
                  <a:cubicBezTo>
                    <a:pt x="2492" y="1260"/>
                    <a:pt x="2492" y="1259"/>
                    <a:pt x="2492" y="1258"/>
                  </a:cubicBezTo>
                  <a:cubicBezTo>
                    <a:pt x="2491" y="1257"/>
                    <a:pt x="2491" y="1256"/>
                    <a:pt x="2490" y="1255"/>
                  </a:cubicBezTo>
                  <a:cubicBezTo>
                    <a:pt x="2488" y="1251"/>
                    <a:pt x="2487" y="1246"/>
                    <a:pt x="2486" y="1238"/>
                  </a:cubicBezTo>
                  <a:cubicBezTo>
                    <a:pt x="2486" y="1230"/>
                    <a:pt x="2482" y="1217"/>
                    <a:pt x="2480" y="1217"/>
                  </a:cubicBezTo>
                  <a:cubicBezTo>
                    <a:pt x="2479" y="1217"/>
                    <a:pt x="2476" y="1213"/>
                    <a:pt x="2476" y="1211"/>
                  </a:cubicBezTo>
                  <a:cubicBezTo>
                    <a:pt x="2477" y="1211"/>
                    <a:pt x="2476" y="1210"/>
                    <a:pt x="2476" y="1210"/>
                  </a:cubicBezTo>
                  <a:cubicBezTo>
                    <a:pt x="2475" y="1210"/>
                    <a:pt x="2476" y="1207"/>
                    <a:pt x="2478" y="1205"/>
                  </a:cubicBezTo>
                  <a:cubicBezTo>
                    <a:pt x="2479" y="1203"/>
                    <a:pt x="2479" y="1203"/>
                    <a:pt x="2478" y="1203"/>
                  </a:cubicBezTo>
                  <a:cubicBezTo>
                    <a:pt x="2474" y="1205"/>
                    <a:pt x="2471" y="1203"/>
                    <a:pt x="2473" y="1199"/>
                  </a:cubicBezTo>
                  <a:cubicBezTo>
                    <a:pt x="2473" y="1198"/>
                    <a:pt x="2473" y="1197"/>
                    <a:pt x="2472" y="1197"/>
                  </a:cubicBezTo>
                  <a:cubicBezTo>
                    <a:pt x="2470" y="1197"/>
                    <a:pt x="2469" y="1192"/>
                    <a:pt x="2471" y="1191"/>
                  </a:cubicBezTo>
                  <a:cubicBezTo>
                    <a:pt x="2471" y="1191"/>
                    <a:pt x="2472" y="1190"/>
                    <a:pt x="2471" y="1190"/>
                  </a:cubicBezTo>
                  <a:cubicBezTo>
                    <a:pt x="2471" y="1189"/>
                    <a:pt x="2471" y="1190"/>
                    <a:pt x="2469" y="1190"/>
                  </a:cubicBezTo>
                  <a:cubicBezTo>
                    <a:pt x="2468" y="1191"/>
                    <a:pt x="2467" y="1192"/>
                    <a:pt x="2466" y="1192"/>
                  </a:cubicBezTo>
                  <a:cubicBezTo>
                    <a:pt x="2465" y="1192"/>
                    <a:pt x="2465" y="1192"/>
                    <a:pt x="2466" y="1193"/>
                  </a:cubicBezTo>
                  <a:cubicBezTo>
                    <a:pt x="2466" y="1195"/>
                    <a:pt x="2466" y="1197"/>
                    <a:pt x="2466" y="1199"/>
                  </a:cubicBezTo>
                  <a:cubicBezTo>
                    <a:pt x="2464" y="1202"/>
                    <a:pt x="2464" y="1204"/>
                    <a:pt x="2466" y="1204"/>
                  </a:cubicBezTo>
                  <a:cubicBezTo>
                    <a:pt x="2471" y="1204"/>
                    <a:pt x="2471" y="1216"/>
                    <a:pt x="2466" y="1224"/>
                  </a:cubicBezTo>
                  <a:cubicBezTo>
                    <a:pt x="2452" y="1241"/>
                    <a:pt x="2448" y="1242"/>
                    <a:pt x="2431" y="1227"/>
                  </a:cubicBezTo>
                  <a:cubicBezTo>
                    <a:pt x="2429" y="1224"/>
                    <a:pt x="2424" y="1220"/>
                    <a:pt x="2422" y="1219"/>
                  </a:cubicBezTo>
                  <a:cubicBezTo>
                    <a:pt x="2413" y="1212"/>
                    <a:pt x="2409" y="1208"/>
                    <a:pt x="2411" y="1205"/>
                  </a:cubicBezTo>
                  <a:cubicBezTo>
                    <a:pt x="2412" y="1205"/>
                    <a:pt x="2412" y="1205"/>
                    <a:pt x="2413" y="1205"/>
                  </a:cubicBezTo>
                  <a:cubicBezTo>
                    <a:pt x="2415" y="1207"/>
                    <a:pt x="2416" y="1207"/>
                    <a:pt x="2419" y="1204"/>
                  </a:cubicBezTo>
                  <a:cubicBezTo>
                    <a:pt x="2423" y="1200"/>
                    <a:pt x="2423" y="1200"/>
                    <a:pt x="2423" y="1200"/>
                  </a:cubicBezTo>
                  <a:cubicBezTo>
                    <a:pt x="2425" y="1200"/>
                    <a:pt x="2428" y="1195"/>
                    <a:pt x="2429" y="1191"/>
                  </a:cubicBezTo>
                  <a:cubicBezTo>
                    <a:pt x="2429" y="1189"/>
                    <a:pt x="2430" y="1186"/>
                    <a:pt x="2430" y="1184"/>
                  </a:cubicBezTo>
                  <a:cubicBezTo>
                    <a:pt x="2431" y="1183"/>
                    <a:pt x="2431" y="1182"/>
                    <a:pt x="2430" y="1182"/>
                  </a:cubicBezTo>
                  <a:cubicBezTo>
                    <a:pt x="2429" y="1182"/>
                    <a:pt x="2429" y="1183"/>
                    <a:pt x="2429" y="1184"/>
                  </a:cubicBezTo>
                  <a:cubicBezTo>
                    <a:pt x="2429" y="1185"/>
                    <a:pt x="2428" y="1186"/>
                    <a:pt x="2428" y="1186"/>
                  </a:cubicBezTo>
                  <a:cubicBezTo>
                    <a:pt x="2427" y="1186"/>
                    <a:pt x="2425" y="1187"/>
                    <a:pt x="2423" y="1189"/>
                  </a:cubicBezTo>
                  <a:cubicBezTo>
                    <a:pt x="2420" y="1194"/>
                    <a:pt x="2419" y="1194"/>
                    <a:pt x="2415" y="1194"/>
                  </a:cubicBezTo>
                  <a:cubicBezTo>
                    <a:pt x="2403" y="1194"/>
                    <a:pt x="2390" y="1184"/>
                    <a:pt x="2394" y="1176"/>
                  </a:cubicBezTo>
                  <a:cubicBezTo>
                    <a:pt x="2395" y="1175"/>
                    <a:pt x="2396" y="1173"/>
                    <a:pt x="2396" y="1173"/>
                  </a:cubicBezTo>
                  <a:cubicBezTo>
                    <a:pt x="2395" y="1173"/>
                    <a:pt x="2392" y="1176"/>
                    <a:pt x="2392" y="1179"/>
                  </a:cubicBezTo>
                  <a:cubicBezTo>
                    <a:pt x="2391" y="1181"/>
                    <a:pt x="2389" y="1181"/>
                    <a:pt x="2388" y="1179"/>
                  </a:cubicBezTo>
                  <a:cubicBezTo>
                    <a:pt x="2388" y="1177"/>
                    <a:pt x="2387" y="1176"/>
                    <a:pt x="2387" y="1177"/>
                  </a:cubicBezTo>
                  <a:cubicBezTo>
                    <a:pt x="2386" y="1177"/>
                    <a:pt x="2385" y="1177"/>
                    <a:pt x="2385" y="1176"/>
                  </a:cubicBezTo>
                  <a:cubicBezTo>
                    <a:pt x="2383" y="1176"/>
                    <a:pt x="2382" y="1176"/>
                    <a:pt x="2380" y="1177"/>
                  </a:cubicBezTo>
                  <a:cubicBezTo>
                    <a:pt x="2379" y="1179"/>
                    <a:pt x="2379" y="1179"/>
                    <a:pt x="2378" y="1178"/>
                  </a:cubicBezTo>
                  <a:cubicBezTo>
                    <a:pt x="2378" y="1177"/>
                    <a:pt x="2377" y="1177"/>
                    <a:pt x="2377" y="1176"/>
                  </a:cubicBezTo>
                  <a:cubicBezTo>
                    <a:pt x="2375" y="1176"/>
                    <a:pt x="2369" y="1171"/>
                    <a:pt x="2369" y="1168"/>
                  </a:cubicBezTo>
                  <a:cubicBezTo>
                    <a:pt x="2368" y="1166"/>
                    <a:pt x="2367" y="1163"/>
                    <a:pt x="2365" y="1161"/>
                  </a:cubicBezTo>
                  <a:cubicBezTo>
                    <a:pt x="2363" y="1158"/>
                    <a:pt x="2363" y="1158"/>
                    <a:pt x="2363" y="1158"/>
                  </a:cubicBezTo>
                  <a:cubicBezTo>
                    <a:pt x="2359" y="1157"/>
                    <a:pt x="2359" y="1157"/>
                    <a:pt x="2359" y="1157"/>
                  </a:cubicBezTo>
                  <a:cubicBezTo>
                    <a:pt x="2354" y="1157"/>
                    <a:pt x="2354" y="1157"/>
                    <a:pt x="2354" y="1157"/>
                  </a:cubicBezTo>
                  <a:cubicBezTo>
                    <a:pt x="2353" y="1155"/>
                    <a:pt x="2353" y="1155"/>
                    <a:pt x="2353" y="1155"/>
                  </a:cubicBezTo>
                  <a:cubicBezTo>
                    <a:pt x="2353" y="1153"/>
                    <a:pt x="2353" y="1152"/>
                    <a:pt x="2353" y="1151"/>
                  </a:cubicBezTo>
                  <a:cubicBezTo>
                    <a:pt x="2353" y="1147"/>
                    <a:pt x="2343" y="1140"/>
                    <a:pt x="2341" y="1143"/>
                  </a:cubicBezTo>
                  <a:cubicBezTo>
                    <a:pt x="2340" y="1144"/>
                    <a:pt x="2340" y="1144"/>
                    <a:pt x="2342" y="1144"/>
                  </a:cubicBezTo>
                  <a:cubicBezTo>
                    <a:pt x="2345" y="1144"/>
                    <a:pt x="2345" y="1144"/>
                    <a:pt x="2345" y="1144"/>
                  </a:cubicBezTo>
                  <a:cubicBezTo>
                    <a:pt x="2346" y="1144"/>
                    <a:pt x="2346" y="1144"/>
                    <a:pt x="2345" y="1144"/>
                  </a:cubicBezTo>
                  <a:cubicBezTo>
                    <a:pt x="2343" y="1144"/>
                    <a:pt x="2337" y="1148"/>
                    <a:pt x="2335" y="1149"/>
                  </a:cubicBezTo>
                  <a:cubicBezTo>
                    <a:pt x="2334" y="1149"/>
                    <a:pt x="2333" y="1150"/>
                    <a:pt x="2332" y="1150"/>
                  </a:cubicBezTo>
                  <a:cubicBezTo>
                    <a:pt x="2330" y="1151"/>
                    <a:pt x="2327" y="1152"/>
                    <a:pt x="2325" y="1153"/>
                  </a:cubicBezTo>
                  <a:cubicBezTo>
                    <a:pt x="2323" y="1155"/>
                    <a:pt x="2321" y="1155"/>
                    <a:pt x="2320" y="1155"/>
                  </a:cubicBezTo>
                  <a:cubicBezTo>
                    <a:pt x="2319" y="1155"/>
                    <a:pt x="2318" y="1156"/>
                    <a:pt x="2318" y="1157"/>
                  </a:cubicBezTo>
                  <a:cubicBezTo>
                    <a:pt x="2317" y="1159"/>
                    <a:pt x="2317" y="1160"/>
                    <a:pt x="2316" y="1159"/>
                  </a:cubicBezTo>
                  <a:cubicBezTo>
                    <a:pt x="2315" y="1158"/>
                    <a:pt x="2313" y="1158"/>
                    <a:pt x="2310" y="1158"/>
                  </a:cubicBezTo>
                  <a:cubicBezTo>
                    <a:pt x="2309" y="1158"/>
                    <a:pt x="2307" y="1157"/>
                    <a:pt x="2306" y="1157"/>
                  </a:cubicBezTo>
                  <a:cubicBezTo>
                    <a:pt x="2305" y="1157"/>
                    <a:pt x="2305" y="1157"/>
                    <a:pt x="2304" y="1157"/>
                  </a:cubicBezTo>
                  <a:cubicBezTo>
                    <a:pt x="2304" y="1158"/>
                    <a:pt x="2302" y="1159"/>
                    <a:pt x="2302" y="1159"/>
                  </a:cubicBezTo>
                  <a:cubicBezTo>
                    <a:pt x="2298" y="1158"/>
                    <a:pt x="2295" y="1161"/>
                    <a:pt x="2296" y="1163"/>
                  </a:cubicBezTo>
                  <a:cubicBezTo>
                    <a:pt x="2297" y="1164"/>
                    <a:pt x="2296" y="1164"/>
                    <a:pt x="2294" y="1164"/>
                  </a:cubicBezTo>
                  <a:cubicBezTo>
                    <a:pt x="2292" y="1164"/>
                    <a:pt x="2292" y="1164"/>
                    <a:pt x="2289" y="1165"/>
                  </a:cubicBezTo>
                  <a:cubicBezTo>
                    <a:pt x="2287" y="1165"/>
                    <a:pt x="2286" y="1165"/>
                    <a:pt x="2286" y="1166"/>
                  </a:cubicBezTo>
                  <a:cubicBezTo>
                    <a:pt x="2283" y="1166"/>
                    <a:pt x="2283" y="1166"/>
                    <a:pt x="2283" y="1166"/>
                  </a:cubicBezTo>
                  <a:cubicBezTo>
                    <a:pt x="2281" y="1166"/>
                    <a:pt x="2280" y="1167"/>
                    <a:pt x="2278" y="1168"/>
                  </a:cubicBezTo>
                  <a:cubicBezTo>
                    <a:pt x="2276" y="1171"/>
                    <a:pt x="2276" y="1171"/>
                    <a:pt x="2274" y="1170"/>
                  </a:cubicBezTo>
                  <a:cubicBezTo>
                    <a:pt x="2273" y="1169"/>
                    <a:pt x="2273" y="1169"/>
                    <a:pt x="2272" y="1171"/>
                  </a:cubicBezTo>
                  <a:cubicBezTo>
                    <a:pt x="2271" y="1172"/>
                    <a:pt x="2267" y="1173"/>
                    <a:pt x="2265" y="1173"/>
                  </a:cubicBezTo>
                  <a:cubicBezTo>
                    <a:pt x="2262" y="1173"/>
                    <a:pt x="2261" y="1173"/>
                    <a:pt x="2260" y="1174"/>
                  </a:cubicBezTo>
                  <a:cubicBezTo>
                    <a:pt x="2258" y="1176"/>
                    <a:pt x="2245" y="1176"/>
                    <a:pt x="2243" y="1173"/>
                  </a:cubicBezTo>
                  <a:cubicBezTo>
                    <a:pt x="2241" y="1171"/>
                    <a:pt x="2240" y="1172"/>
                    <a:pt x="2240" y="1174"/>
                  </a:cubicBezTo>
                  <a:cubicBezTo>
                    <a:pt x="2240" y="1175"/>
                    <a:pt x="2238" y="1175"/>
                    <a:pt x="2226" y="1175"/>
                  </a:cubicBezTo>
                  <a:cubicBezTo>
                    <a:pt x="2222" y="1176"/>
                    <a:pt x="2219" y="1176"/>
                    <a:pt x="2217" y="1176"/>
                  </a:cubicBezTo>
                  <a:cubicBezTo>
                    <a:pt x="2214" y="1178"/>
                    <a:pt x="2214" y="1178"/>
                    <a:pt x="2210" y="1177"/>
                  </a:cubicBezTo>
                  <a:cubicBezTo>
                    <a:pt x="2208" y="1176"/>
                    <a:pt x="2206" y="1176"/>
                    <a:pt x="2203" y="1176"/>
                  </a:cubicBezTo>
                  <a:cubicBezTo>
                    <a:pt x="2200" y="1176"/>
                    <a:pt x="2195" y="1177"/>
                    <a:pt x="2192" y="1176"/>
                  </a:cubicBezTo>
                  <a:cubicBezTo>
                    <a:pt x="2189" y="1176"/>
                    <a:pt x="2189" y="1176"/>
                    <a:pt x="2189" y="1176"/>
                  </a:cubicBezTo>
                  <a:cubicBezTo>
                    <a:pt x="2179" y="1176"/>
                    <a:pt x="2174" y="1173"/>
                    <a:pt x="2174" y="1169"/>
                  </a:cubicBezTo>
                  <a:cubicBezTo>
                    <a:pt x="2174" y="1169"/>
                    <a:pt x="2174" y="1166"/>
                    <a:pt x="2172" y="1164"/>
                  </a:cubicBezTo>
                  <a:cubicBezTo>
                    <a:pt x="2171" y="1161"/>
                    <a:pt x="2169" y="1157"/>
                    <a:pt x="2168" y="1155"/>
                  </a:cubicBezTo>
                  <a:cubicBezTo>
                    <a:pt x="2166" y="1149"/>
                    <a:pt x="2161" y="1145"/>
                    <a:pt x="2158" y="1145"/>
                  </a:cubicBezTo>
                  <a:cubicBezTo>
                    <a:pt x="2155" y="1145"/>
                    <a:pt x="2154" y="1145"/>
                    <a:pt x="2153" y="1144"/>
                  </a:cubicBezTo>
                  <a:cubicBezTo>
                    <a:pt x="2151" y="1144"/>
                    <a:pt x="2147" y="1146"/>
                    <a:pt x="2146" y="1148"/>
                  </a:cubicBezTo>
                  <a:cubicBezTo>
                    <a:pt x="2146" y="1149"/>
                    <a:pt x="2144" y="1151"/>
                    <a:pt x="2142" y="1152"/>
                  </a:cubicBezTo>
                  <a:cubicBezTo>
                    <a:pt x="2140" y="1152"/>
                    <a:pt x="2139" y="1153"/>
                    <a:pt x="2138" y="1156"/>
                  </a:cubicBezTo>
                  <a:cubicBezTo>
                    <a:pt x="2136" y="1158"/>
                    <a:pt x="2136" y="1159"/>
                    <a:pt x="2134" y="1159"/>
                  </a:cubicBezTo>
                  <a:cubicBezTo>
                    <a:pt x="2133" y="1159"/>
                    <a:pt x="2132" y="1160"/>
                    <a:pt x="2130" y="1163"/>
                  </a:cubicBezTo>
                  <a:cubicBezTo>
                    <a:pt x="2126" y="1167"/>
                    <a:pt x="2123" y="1169"/>
                    <a:pt x="2122" y="1168"/>
                  </a:cubicBezTo>
                  <a:cubicBezTo>
                    <a:pt x="2121" y="1168"/>
                    <a:pt x="2119" y="1166"/>
                    <a:pt x="2117" y="1165"/>
                  </a:cubicBezTo>
                  <a:cubicBezTo>
                    <a:pt x="2113" y="1165"/>
                    <a:pt x="2112" y="1165"/>
                    <a:pt x="2104" y="1165"/>
                  </a:cubicBezTo>
                  <a:cubicBezTo>
                    <a:pt x="2103" y="1166"/>
                    <a:pt x="2101" y="1165"/>
                    <a:pt x="2099" y="1164"/>
                  </a:cubicBezTo>
                  <a:cubicBezTo>
                    <a:pt x="2095" y="1160"/>
                    <a:pt x="2095" y="1160"/>
                    <a:pt x="2090" y="1159"/>
                  </a:cubicBezTo>
                  <a:cubicBezTo>
                    <a:pt x="2085" y="1157"/>
                    <a:pt x="2079" y="1155"/>
                    <a:pt x="2077" y="1152"/>
                  </a:cubicBezTo>
                  <a:cubicBezTo>
                    <a:pt x="2074" y="1148"/>
                    <a:pt x="2066" y="1145"/>
                    <a:pt x="2059" y="1145"/>
                  </a:cubicBezTo>
                  <a:cubicBezTo>
                    <a:pt x="2054" y="1145"/>
                    <a:pt x="2046" y="1141"/>
                    <a:pt x="2046" y="1138"/>
                  </a:cubicBezTo>
                  <a:cubicBezTo>
                    <a:pt x="2046" y="1138"/>
                    <a:pt x="2045" y="1136"/>
                    <a:pt x="2043" y="1134"/>
                  </a:cubicBezTo>
                  <a:cubicBezTo>
                    <a:pt x="2042" y="1132"/>
                    <a:pt x="2040" y="1129"/>
                    <a:pt x="2040" y="1128"/>
                  </a:cubicBezTo>
                  <a:cubicBezTo>
                    <a:pt x="2039" y="1125"/>
                    <a:pt x="2038" y="1124"/>
                    <a:pt x="2036" y="1123"/>
                  </a:cubicBezTo>
                  <a:cubicBezTo>
                    <a:pt x="2034" y="1123"/>
                    <a:pt x="2034" y="1122"/>
                    <a:pt x="2034" y="1122"/>
                  </a:cubicBezTo>
                  <a:cubicBezTo>
                    <a:pt x="2034" y="1120"/>
                    <a:pt x="2034" y="1120"/>
                    <a:pt x="2034" y="1120"/>
                  </a:cubicBezTo>
                  <a:cubicBezTo>
                    <a:pt x="2033" y="1120"/>
                    <a:pt x="2033" y="1119"/>
                    <a:pt x="2033" y="1118"/>
                  </a:cubicBezTo>
                  <a:cubicBezTo>
                    <a:pt x="2033" y="1118"/>
                    <a:pt x="2032" y="1117"/>
                    <a:pt x="2031" y="1117"/>
                  </a:cubicBezTo>
                  <a:cubicBezTo>
                    <a:pt x="2029" y="1115"/>
                    <a:pt x="2028" y="1115"/>
                    <a:pt x="2028" y="1113"/>
                  </a:cubicBezTo>
                  <a:cubicBezTo>
                    <a:pt x="2028" y="1111"/>
                    <a:pt x="2027" y="1110"/>
                    <a:pt x="2018" y="1102"/>
                  </a:cubicBezTo>
                  <a:cubicBezTo>
                    <a:pt x="2016" y="1101"/>
                    <a:pt x="2014" y="1097"/>
                    <a:pt x="2013" y="1096"/>
                  </a:cubicBezTo>
                  <a:cubicBezTo>
                    <a:pt x="2010" y="1091"/>
                    <a:pt x="2010" y="1091"/>
                    <a:pt x="2007" y="1094"/>
                  </a:cubicBezTo>
                  <a:cubicBezTo>
                    <a:pt x="2002" y="1098"/>
                    <a:pt x="2002" y="1098"/>
                    <a:pt x="1999" y="1097"/>
                  </a:cubicBezTo>
                  <a:cubicBezTo>
                    <a:pt x="1999" y="1096"/>
                    <a:pt x="1996" y="1095"/>
                    <a:pt x="1994" y="1094"/>
                  </a:cubicBezTo>
                  <a:cubicBezTo>
                    <a:pt x="1989" y="1092"/>
                    <a:pt x="1988" y="1090"/>
                    <a:pt x="1990" y="1090"/>
                  </a:cubicBezTo>
                  <a:cubicBezTo>
                    <a:pt x="1991" y="1090"/>
                    <a:pt x="1991" y="1090"/>
                    <a:pt x="1992" y="1090"/>
                  </a:cubicBezTo>
                  <a:cubicBezTo>
                    <a:pt x="1993" y="1090"/>
                    <a:pt x="1993" y="1090"/>
                    <a:pt x="1993" y="1089"/>
                  </a:cubicBezTo>
                  <a:cubicBezTo>
                    <a:pt x="1993" y="1088"/>
                    <a:pt x="1991" y="1088"/>
                    <a:pt x="1991" y="1088"/>
                  </a:cubicBezTo>
                  <a:cubicBezTo>
                    <a:pt x="1988" y="1088"/>
                    <a:pt x="1986" y="1090"/>
                    <a:pt x="1988" y="1095"/>
                  </a:cubicBezTo>
                  <a:cubicBezTo>
                    <a:pt x="1989" y="1098"/>
                    <a:pt x="1989" y="1100"/>
                    <a:pt x="1986" y="1101"/>
                  </a:cubicBezTo>
                  <a:cubicBezTo>
                    <a:pt x="1984" y="1101"/>
                    <a:pt x="1983" y="1101"/>
                    <a:pt x="1983" y="1101"/>
                  </a:cubicBezTo>
                  <a:cubicBezTo>
                    <a:pt x="1983" y="1103"/>
                    <a:pt x="1979" y="1104"/>
                    <a:pt x="1976" y="1103"/>
                  </a:cubicBezTo>
                  <a:cubicBezTo>
                    <a:pt x="1971" y="1101"/>
                    <a:pt x="1970" y="1102"/>
                    <a:pt x="1973" y="1107"/>
                  </a:cubicBezTo>
                  <a:cubicBezTo>
                    <a:pt x="1974" y="1110"/>
                    <a:pt x="1975" y="1112"/>
                    <a:pt x="1974" y="1109"/>
                  </a:cubicBezTo>
                  <a:cubicBezTo>
                    <a:pt x="1973" y="1108"/>
                    <a:pt x="1973" y="1106"/>
                    <a:pt x="1974" y="1105"/>
                  </a:cubicBezTo>
                  <a:cubicBezTo>
                    <a:pt x="1975" y="1103"/>
                    <a:pt x="1975" y="1103"/>
                    <a:pt x="1975" y="1103"/>
                  </a:cubicBezTo>
                  <a:cubicBezTo>
                    <a:pt x="1977" y="1105"/>
                    <a:pt x="1977" y="1105"/>
                    <a:pt x="1977" y="1105"/>
                  </a:cubicBezTo>
                  <a:cubicBezTo>
                    <a:pt x="1980" y="1109"/>
                    <a:pt x="1979" y="1114"/>
                    <a:pt x="1976" y="1112"/>
                  </a:cubicBezTo>
                  <a:cubicBezTo>
                    <a:pt x="1975" y="1112"/>
                    <a:pt x="1975" y="1112"/>
                    <a:pt x="1975" y="1112"/>
                  </a:cubicBezTo>
                  <a:cubicBezTo>
                    <a:pt x="1975" y="1113"/>
                    <a:pt x="1975" y="1113"/>
                    <a:pt x="1974" y="1113"/>
                  </a:cubicBezTo>
                  <a:cubicBezTo>
                    <a:pt x="1973" y="1113"/>
                    <a:pt x="1971" y="1114"/>
                    <a:pt x="1970" y="1115"/>
                  </a:cubicBezTo>
                  <a:cubicBezTo>
                    <a:pt x="1968" y="1118"/>
                    <a:pt x="1968" y="1119"/>
                    <a:pt x="1972" y="1119"/>
                  </a:cubicBezTo>
                  <a:cubicBezTo>
                    <a:pt x="1975" y="1119"/>
                    <a:pt x="1975" y="1119"/>
                    <a:pt x="1975" y="1119"/>
                  </a:cubicBezTo>
                  <a:cubicBezTo>
                    <a:pt x="1978" y="1123"/>
                    <a:pt x="1978" y="1123"/>
                    <a:pt x="1978" y="1123"/>
                  </a:cubicBezTo>
                  <a:cubicBezTo>
                    <a:pt x="1978" y="1125"/>
                    <a:pt x="1980" y="1128"/>
                    <a:pt x="1981" y="1128"/>
                  </a:cubicBezTo>
                  <a:cubicBezTo>
                    <a:pt x="1982" y="1130"/>
                    <a:pt x="1989" y="1139"/>
                    <a:pt x="1990" y="1142"/>
                  </a:cubicBezTo>
                  <a:cubicBezTo>
                    <a:pt x="1991" y="1144"/>
                    <a:pt x="1993" y="1146"/>
                    <a:pt x="1995" y="1149"/>
                  </a:cubicBezTo>
                  <a:cubicBezTo>
                    <a:pt x="1997" y="1152"/>
                    <a:pt x="1999" y="1154"/>
                    <a:pt x="1999" y="1155"/>
                  </a:cubicBezTo>
                  <a:cubicBezTo>
                    <a:pt x="1999" y="1157"/>
                    <a:pt x="2002" y="1159"/>
                    <a:pt x="2006" y="1160"/>
                  </a:cubicBezTo>
                  <a:cubicBezTo>
                    <a:pt x="2007" y="1160"/>
                    <a:pt x="2008" y="1161"/>
                    <a:pt x="2008" y="1162"/>
                  </a:cubicBezTo>
                  <a:cubicBezTo>
                    <a:pt x="2008" y="1163"/>
                    <a:pt x="2013" y="1168"/>
                    <a:pt x="2016" y="1168"/>
                  </a:cubicBezTo>
                  <a:cubicBezTo>
                    <a:pt x="2016" y="1168"/>
                    <a:pt x="2018" y="1169"/>
                    <a:pt x="2018" y="1171"/>
                  </a:cubicBezTo>
                  <a:cubicBezTo>
                    <a:pt x="2019" y="1171"/>
                    <a:pt x="2022" y="1173"/>
                    <a:pt x="2024" y="1174"/>
                  </a:cubicBezTo>
                  <a:cubicBezTo>
                    <a:pt x="2029" y="1176"/>
                    <a:pt x="2033" y="1179"/>
                    <a:pt x="2031" y="1179"/>
                  </a:cubicBezTo>
                  <a:cubicBezTo>
                    <a:pt x="2029" y="1179"/>
                    <a:pt x="2029" y="1182"/>
                    <a:pt x="2031" y="1184"/>
                  </a:cubicBezTo>
                  <a:cubicBezTo>
                    <a:pt x="2034" y="1186"/>
                    <a:pt x="2037" y="1193"/>
                    <a:pt x="2033" y="1193"/>
                  </a:cubicBezTo>
                  <a:cubicBezTo>
                    <a:pt x="2031" y="1193"/>
                    <a:pt x="2037" y="1205"/>
                    <a:pt x="2042" y="1207"/>
                  </a:cubicBezTo>
                  <a:cubicBezTo>
                    <a:pt x="2044" y="1208"/>
                    <a:pt x="2045" y="1211"/>
                    <a:pt x="2046" y="1213"/>
                  </a:cubicBezTo>
                  <a:cubicBezTo>
                    <a:pt x="2050" y="1223"/>
                    <a:pt x="2056" y="1225"/>
                    <a:pt x="2052" y="1216"/>
                  </a:cubicBezTo>
                  <a:cubicBezTo>
                    <a:pt x="2050" y="1211"/>
                    <a:pt x="2050" y="1209"/>
                    <a:pt x="2051" y="1200"/>
                  </a:cubicBezTo>
                  <a:cubicBezTo>
                    <a:pt x="2053" y="1189"/>
                    <a:pt x="2055" y="1187"/>
                    <a:pt x="2059" y="1190"/>
                  </a:cubicBezTo>
                  <a:cubicBezTo>
                    <a:pt x="2065" y="1195"/>
                    <a:pt x="2065" y="1195"/>
                    <a:pt x="2064" y="1199"/>
                  </a:cubicBezTo>
                  <a:cubicBezTo>
                    <a:pt x="2064" y="1202"/>
                    <a:pt x="2064" y="1203"/>
                    <a:pt x="2066" y="1208"/>
                  </a:cubicBezTo>
                  <a:cubicBezTo>
                    <a:pt x="2068" y="1211"/>
                    <a:pt x="2069" y="1214"/>
                    <a:pt x="2069" y="1215"/>
                  </a:cubicBezTo>
                  <a:cubicBezTo>
                    <a:pt x="2069" y="1219"/>
                    <a:pt x="2067" y="1224"/>
                    <a:pt x="2066" y="1225"/>
                  </a:cubicBezTo>
                  <a:cubicBezTo>
                    <a:pt x="2065" y="1227"/>
                    <a:pt x="2065" y="1227"/>
                    <a:pt x="2067" y="1227"/>
                  </a:cubicBezTo>
                  <a:cubicBezTo>
                    <a:pt x="2068" y="1227"/>
                    <a:pt x="2068" y="1227"/>
                    <a:pt x="2067" y="1230"/>
                  </a:cubicBezTo>
                  <a:cubicBezTo>
                    <a:pt x="2067" y="1233"/>
                    <a:pt x="2067" y="1233"/>
                    <a:pt x="2067" y="1233"/>
                  </a:cubicBezTo>
                  <a:cubicBezTo>
                    <a:pt x="2070" y="1233"/>
                    <a:pt x="2070" y="1233"/>
                    <a:pt x="2070" y="1233"/>
                  </a:cubicBezTo>
                  <a:cubicBezTo>
                    <a:pt x="2074" y="1232"/>
                    <a:pt x="2077" y="1234"/>
                    <a:pt x="2078" y="1237"/>
                  </a:cubicBezTo>
                  <a:cubicBezTo>
                    <a:pt x="2080" y="1241"/>
                    <a:pt x="2084" y="1240"/>
                    <a:pt x="2090" y="1237"/>
                  </a:cubicBezTo>
                  <a:cubicBezTo>
                    <a:pt x="2095" y="1233"/>
                    <a:pt x="2100" y="1232"/>
                    <a:pt x="2108" y="1232"/>
                  </a:cubicBezTo>
                  <a:cubicBezTo>
                    <a:pt x="2116" y="1232"/>
                    <a:pt x="2120" y="1231"/>
                    <a:pt x="2124" y="1229"/>
                  </a:cubicBezTo>
                  <a:cubicBezTo>
                    <a:pt x="2131" y="1223"/>
                    <a:pt x="2132" y="1220"/>
                    <a:pt x="2129" y="1220"/>
                  </a:cubicBezTo>
                  <a:cubicBezTo>
                    <a:pt x="2128" y="1220"/>
                    <a:pt x="2128" y="1219"/>
                    <a:pt x="2128" y="1219"/>
                  </a:cubicBezTo>
                  <a:cubicBezTo>
                    <a:pt x="2128" y="1219"/>
                    <a:pt x="2128" y="1219"/>
                    <a:pt x="2129" y="1219"/>
                  </a:cubicBezTo>
                  <a:cubicBezTo>
                    <a:pt x="2131" y="1219"/>
                    <a:pt x="2132" y="1217"/>
                    <a:pt x="2132" y="1214"/>
                  </a:cubicBezTo>
                  <a:cubicBezTo>
                    <a:pt x="2132" y="1212"/>
                    <a:pt x="2133" y="1211"/>
                    <a:pt x="2137" y="1205"/>
                  </a:cubicBezTo>
                  <a:cubicBezTo>
                    <a:pt x="2139" y="1203"/>
                    <a:pt x="2141" y="1200"/>
                    <a:pt x="2141" y="1198"/>
                  </a:cubicBezTo>
                  <a:cubicBezTo>
                    <a:pt x="2144" y="1192"/>
                    <a:pt x="2146" y="1189"/>
                    <a:pt x="2149" y="1185"/>
                  </a:cubicBezTo>
                  <a:cubicBezTo>
                    <a:pt x="2152" y="1181"/>
                    <a:pt x="2152" y="1180"/>
                    <a:pt x="2152" y="1176"/>
                  </a:cubicBezTo>
                  <a:cubicBezTo>
                    <a:pt x="2153" y="1172"/>
                    <a:pt x="2154" y="1170"/>
                    <a:pt x="2155" y="1169"/>
                  </a:cubicBezTo>
                  <a:cubicBezTo>
                    <a:pt x="2155" y="1168"/>
                    <a:pt x="2156" y="1167"/>
                    <a:pt x="2156" y="1166"/>
                  </a:cubicBezTo>
                  <a:cubicBezTo>
                    <a:pt x="2158" y="1163"/>
                    <a:pt x="2160" y="1171"/>
                    <a:pt x="2160" y="1179"/>
                  </a:cubicBezTo>
                  <a:cubicBezTo>
                    <a:pt x="2160" y="1181"/>
                    <a:pt x="2160" y="1183"/>
                    <a:pt x="2161" y="1184"/>
                  </a:cubicBezTo>
                  <a:cubicBezTo>
                    <a:pt x="2161" y="1185"/>
                    <a:pt x="2163" y="1188"/>
                    <a:pt x="2163" y="1192"/>
                  </a:cubicBezTo>
                  <a:cubicBezTo>
                    <a:pt x="2166" y="1200"/>
                    <a:pt x="2168" y="1205"/>
                    <a:pt x="2176" y="1213"/>
                  </a:cubicBezTo>
                  <a:cubicBezTo>
                    <a:pt x="2184" y="1222"/>
                    <a:pt x="2190" y="1224"/>
                    <a:pt x="2202" y="1224"/>
                  </a:cubicBezTo>
                  <a:cubicBezTo>
                    <a:pt x="2205" y="1224"/>
                    <a:pt x="2208" y="1224"/>
                    <a:pt x="2208" y="1224"/>
                  </a:cubicBezTo>
                  <a:cubicBezTo>
                    <a:pt x="2210" y="1225"/>
                    <a:pt x="2211" y="1225"/>
                    <a:pt x="2212" y="1224"/>
                  </a:cubicBezTo>
                  <a:cubicBezTo>
                    <a:pt x="2215" y="1223"/>
                    <a:pt x="2218" y="1224"/>
                    <a:pt x="2222" y="1229"/>
                  </a:cubicBezTo>
                  <a:cubicBezTo>
                    <a:pt x="2234" y="1242"/>
                    <a:pt x="2238" y="1246"/>
                    <a:pt x="2242" y="1246"/>
                  </a:cubicBezTo>
                  <a:cubicBezTo>
                    <a:pt x="2248" y="1247"/>
                    <a:pt x="2249" y="1249"/>
                    <a:pt x="2245" y="1264"/>
                  </a:cubicBezTo>
                  <a:cubicBezTo>
                    <a:pt x="2244" y="1267"/>
                    <a:pt x="2243" y="1270"/>
                    <a:pt x="2243" y="1272"/>
                  </a:cubicBezTo>
                  <a:cubicBezTo>
                    <a:pt x="2243" y="1273"/>
                    <a:pt x="2242" y="1275"/>
                    <a:pt x="2241" y="1277"/>
                  </a:cubicBezTo>
                  <a:cubicBezTo>
                    <a:pt x="2236" y="1283"/>
                    <a:pt x="2233" y="1290"/>
                    <a:pt x="2232" y="1302"/>
                  </a:cubicBezTo>
                  <a:cubicBezTo>
                    <a:pt x="2230" y="1307"/>
                    <a:pt x="2225" y="1307"/>
                    <a:pt x="2225" y="1303"/>
                  </a:cubicBezTo>
                  <a:cubicBezTo>
                    <a:pt x="2225" y="1301"/>
                    <a:pt x="2225" y="1301"/>
                    <a:pt x="2224" y="1302"/>
                  </a:cubicBezTo>
                  <a:cubicBezTo>
                    <a:pt x="2221" y="1303"/>
                    <a:pt x="2218" y="1323"/>
                    <a:pt x="2220" y="1329"/>
                  </a:cubicBezTo>
                  <a:cubicBezTo>
                    <a:pt x="2225" y="1342"/>
                    <a:pt x="2225" y="1343"/>
                    <a:pt x="2219" y="1345"/>
                  </a:cubicBezTo>
                  <a:cubicBezTo>
                    <a:pt x="2208" y="1348"/>
                    <a:pt x="2203" y="1354"/>
                    <a:pt x="2203" y="1364"/>
                  </a:cubicBezTo>
                  <a:cubicBezTo>
                    <a:pt x="2203" y="1372"/>
                    <a:pt x="2201" y="1374"/>
                    <a:pt x="2192" y="1377"/>
                  </a:cubicBezTo>
                  <a:cubicBezTo>
                    <a:pt x="2182" y="1380"/>
                    <a:pt x="2177" y="1385"/>
                    <a:pt x="2179" y="1391"/>
                  </a:cubicBezTo>
                  <a:cubicBezTo>
                    <a:pt x="2182" y="1398"/>
                    <a:pt x="2176" y="1406"/>
                    <a:pt x="2168" y="1405"/>
                  </a:cubicBezTo>
                  <a:cubicBezTo>
                    <a:pt x="2165" y="1405"/>
                    <a:pt x="2157" y="1407"/>
                    <a:pt x="2154" y="1409"/>
                  </a:cubicBezTo>
                  <a:cubicBezTo>
                    <a:pt x="2150" y="1413"/>
                    <a:pt x="2146" y="1416"/>
                    <a:pt x="2144" y="1417"/>
                  </a:cubicBezTo>
                  <a:cubicBezTo>
                    <a:pt x="2142" y="1417"/>
                    <a:pt x="2137" y="1420"/>
                    <a:pt x="2133" y="1422"/>
                  </a:cubicBezTo>
                  <a:cubicBezTo>
                    <a:pt x="2120" y="1431"/>
                    <a:pt x="2118" y="1433"/>
                    <a:pt x="2121" y="1446"/>
                  </a:cubicBezTo>
                  <a:cubicBezTo>
                    <a:pt x="2121" y="1448"/>
                    <a:pt x="2121" y="1449"/>
                    <a:pt x="2120" y="1449"/>
                  </a:cubicBezTo>
                  <a:cubicBezTo>
                    <a:pt x="2119" y="1450"/>
                    <a:pt x="2115" y="1453"/>
                    <a:pt x="2112" y="1455"/>
                  </a:cubicBezTo>
                  <a:cubicBezTo>
                    <a:pt x="2106" y="1460"/>
                    <a:pt x="2099" y="1465"/>
                    <a:pt x="2091" y="1468"/>
                  </a:cubicBezTo>
                  <a:cubicBezTo>
                    <a:pt x="2088" y="1468"/>
                    <a:pt x="2085" y="1470"/>
                    <a:pt x="2085" y="1471"/>
                  </a:cubicBezTo>
                  <a:cubicBezTo>
                    <a:pt x="2081" y="1474"/>
                    <a:pt x="2079" y="1475"/>
                    <a:pt x="2076" y="1476"/>
                  </a:cubicBezTo>
                  <a:cubicBezTo>
                    <a:pt x="2067" y="1479"/>
                    <a:pt x="2056" y="1487"/>
                    <a:pt x="2054" y="1492"/>
                  </a:cubicBezTo>
                  <a:cubicBezTo>
                    <a:pt x="2052" y="1499"/>
                    <a:pt x="2046" y="1503"/>
                    <a:pt x="2037" y="1503"/>
                  </a:cubicBezTo>
                  <a:cubicBezTo>
                    <a:pt x="2032" y="1503"/>
                    <a:pt x="2030" y="1504"/>
                    <a:pt x="2024" y="1511"/>
                  </a:cubicBezTo>
                  <a:cubicBezTo>
                    <a:pt x="2018" y="1516"/>
                    <a:pt x="2005" y="1523"/>
                    <a:pt x="1997" y="1524"/>
                  </a:cubicBezTo>
                  <a:cubicBezTo>
                    <a:pt x="1986" y="1525"/>
                    <a:pt x="1980" y="1527"/>
                    <a:pt x="1976" y="1533"/>
                  </a:cubicBezTo>
                  <a:cubicBezTo>
                    <a:pt x="1976" y="1535"/>
                    <a:pt x="1974" y="1536"/>
                    <a:pt x="1973" y="1537"/>
                  </a:cubicBezTo>
                  <a:cubicBezTo>
                    <a:pt x="1971" y="1537"/>
                    <a:pt x="1970" y="1539"/>
                    <a:pt x="1969" y="1540"/>
                  </a:cubicBezTo>
                  <a:cubicBezTo>
                    <a:pt x="1967" y="1543"/>
                    <a:pt x="1962" y="1545"/>
                    <a:pt x="1959" y="1544"/>
                  </a:cubicBezTo>
                  <a:cubicBezTo>
                    <a:pt x="1958" y="1544"/>
                    <a:pt x="1957" y="1545"/>
                    <a:pt x="1954" y="1546"/>
                  </a:cubicBezTo>
                  <a:cubicBezTo>
                    <a:pt x="1952" y="1548"/>
                    <a:pt x="1950" y="1549"/>
                    <a:pt x="1949" y="1549"/>
                  </a:cubicBezTo>
                  <a:cubicBezTo>
                    <a:pt x="1948" y="1549"/>
                    <a:pt x="1946" y="1550"/>
                    <a:pt x="1946" y="1550"/>
                  </a:cubicBezTo>
                  <a:cubicBezTo>
                    <a:pt x="1943" y="1551"/>
                    <a:pt x="1943" y="1551"/>
                    <a:pt x="1940" y="1550"/>
                  </a:cubicBezTo>
                  <a:cubicBezTo>
                    <a:pt x="1938" y="1549"/>
                    <a:pt x="1935" y="1548"/>
                    <a:pt x="1934" y="1548"/>
                  </a:cubicBezTo>
                  <a:cubicBezTo>
                    <a:pt x="1932" y="1548"/>
                    <a:pt x="1931" y="1548"/>
                    <a:pt x="1931" y="1548"/>
                  </a:cubicBezTo>
                  <a:cubicBezTo>
                    <a:pt x="1931" y="1546"/>
                    <a:pt x="1930" y="1543"/>
                    <a:pt x="1927" y="1541"/>
                  </a:cubicBezTo>
                  <a:cubicBezTo>
                    <a:pt x="1924" y="1536"/>
                    <a:pt x="1924" y="1536"/>
                    <a:pt x="1924" y="1531"/>
                  </a:cubicBezTo>
                  <a:cubicBezTo>
                    <a:pt x="1925" y="1525"/>
                    <a:pt x="1924" y="1522"/>
                    <a:pt x="1922" y="1519"/>
                  </a:cubicBezTo>
                  <a:cubicBezTo>
                    <a:pt x="1920" y="1517"/>
                    <a:pt x="1919" y="1516"/>
                    <a:pt x="1919" y="1514"/>
                  </a:cubicBezTo>
                  <a:cubicBezTo>
                    <a:pt x="1919" y="1514"/>
                    <a:pt x="1919" y="1511"/>
                    <a:pt x="1918" y="1509"/>
                  </a:cubicBezTo>
                  <a:cubicBezTo>
                    <a:pt x="1917" y="1508"/>
                    <a:pt x="1916" y="1506"/>
                    <a:pt x="1917" y="1506"/>
                  </a:cubicBezTo>
                  <a:cubicBezTo>
                    <a:pt x="1917" y="1505"/>
                    <a:pt x="1916" y="1503"/>
                    <a:pt x="1916" y="1500"/>
                  </a:cubicBezTo>
                  <a:cubicBezTo>
                    <a:pt x="1914" y="1498"/>
                    <a:pt x="1914" y="1496"/>
                    <a:pt x="1914" y="1496"/>
                  </a:cubicBezTo>
                  <a:cubicBezTo>
                    <a:pt x="1915" y="1495"/>
                    <a:pt x="1912" y="1489"/>
                    <a:pt x="1910" y="1489"/>
                  </a:cubicBezTo>
                  <a:cubicBezTo>
                    <a:pt x="1907" y="1487"/>
                    <a:pt x="1907" y="1488"/>
                    <a:pt x="1908" y="1487"/>
                  </a:cubicBezTo>
                  <a:cubicBezTo>
                    <a:pt x="1908" y="1486"/>
                    <a:pt x="1908" y="1485"/>
                    <a:pt x="1909" y="1486"/>
                  </a:cubicBezTo>
                  <a:cubicBezTo>
                    <a:pt x="1910" y="1486"/>
                    <a:pt x="1910" y="1484"/>
                    <a:pt x="1908" y="1480"/>
                  </a:cubicBezTo>
                  <a:cubicBezTo>
                    <a:pt x="1908" y="1477"/>
                    <a:pt x="1908" y="1476"/>
                    <a:pt x="1908" y="1472"/>
                  </a:cubicBezTo>
                  <a:cubicBezTo>
                    <a:pt x="1909" y="1466"/>
                    <a:pt x="1908" y="1457"/>
                    <a:pt x="1906" y="1455"/>
                  </a:cubicBezTo>
                  <a:cubicBezTo>
                    <a:pt x="1906" y="1454"/>
                    <a:pt x="1906" y="1453"/>
                    <a:pt x="1906" y="1452"/>
                  </a:cubicBezTo>
                  <a:cubicBezTo>
                    <a:pt x="1906" y="1452"/>
                    <a:pt x="1904" y="1449"/>
                    <a:pt x="1903" y="1448"/>
                  </a:cubicBezTo>
                  <a:cubicBezTo>
                    <a:pt x="1900" y="1445"/>
                    <a:pt x="1900" y="1445"/>
                    <a:pt x="1900" y="1445"/>
                  </a:cubicBezTo>
                  <a:cubicBezTo>
                    <a:pt x="1900" y="1444"/>
                    <a:pt x="1899" y="1443"/>
                    <a:pt x="1898" y="1441"/>
                  </a:cubicBezTo>
                  <a:cubicBezTo>
                    <a:pt x="1897" y="1440"/>
                    <a:pt x="1895" y="1438"/>
                    <a:pt x="1895" y="1436"/>
                  </a:cubicBezTo>
                  <a:cubicBezTo>
                    <a:pt x="1894" y="1433"/>
                    <a:pt x="1891" y="1431"/>
                    <a:pt x="1882" y="1424"/>
                  </a:cubicBezTo>
                  <a:cubicBezTo>
                    <a:pt x="1879" y="1422"/>
                    <a:pt x="1875" y="1417"/>
                    <a:pt x="1873" y="1412"/>
                  </a:cubicBezTo>
                  <a:cubicBezTo>
                    <a:pt x="1872" y="1410"/>
                    <a:pt x="1871" y="1408"/>
                    <a:pt x="1869" y="1406"/>
                  </a:cubicBezTo>
                  <a:cubicBezTo>
                    <a:pt x="1868" y="1405"/>
                    <a:pt x="1866" y="1404"/>
                    <a:pt x="1866" y="1403"/>
                  </a:cubicBezTo>
                  <a:cubicBezTo>
                    <a:pt x="1866" y="1400"/>
                    <a:pt x="1859" y="1386"/>
                    <a:pt x="1855" y="1382"/>
                  </a:cubicBezTo>
                  <a:cubicBezTo>
                    <a:pt x="1855" y="1382"/>
                    <a:pt x="1854" y="1380"/>
                    <a:pt x="1854" y="1379"/>
                  </a:cubicBezTo>
                  <a:cubicBezTo>
                    <a:pt x="1853" y="1378"/>
                    <a:pt x="1852" y="1377"/>
                    <a:pt x="1851" y="1377"/>
                  </a:cubicBezTo>
                  <a:cubicBezTo>
                    <a:pt x="1849" y="1377"/>
                    <a:pt x="1848" y="1375"/>
                    <a:pt x="1847" y="1374"/>
                  </a:cubicBezTo>
                  <a:cubicBezTo>
                    <a:pt x="1846" y="1372"/>
                    <a:pt x="1836" y="1366"/>
                    <a:pt x="1833" y="1366"/>
                  </a:cubicBezTo>
                  <a:cubicBezTo>
                    <a:pt x="1831" y="1366"/>
                    <a:pt x="1825" y="1362"/>
                    <a:pt x="1824" y="1359"/>
                  </a:cubicBezTo>
                  <a:cubicBezTo>
                    <a:pt x="1823" y="1358"/>
                    <a:pt x="1821" y="1355"/>
                    <a:pt x="1819" y="1353"/>
                  </a:cubicBezTo>
                  <a:cubicBezTo>
                    <a:pt x="1814" y="1347"/>
                    <a:pt x="1811" y="1342"/>
                    <a:pt x="1812" y="1339"/>
                  </a:cubicBezTo>
                  <a:cubicBezTo>
                    <a:pt x="1812" y="1337"/>
                    <a:pt x="1812" y="1335"/>
                    <a:pt x="1809" y="1331"/>
                  </a:cubicBezTo>
                  <a:cubicBezTo>
                    <a:pt x="1807" y="1328"/>
                    <a:pt x="1807" y="1328"/>
                    <a:pt x="1807" y="1319"/>
                  </a:cubicBezTo>
                  <a:cubicBezTo>
                    <a:pt x="1807" y="1310"/>
                    <a:pt x="1806" y="1305"/>
                    <a:pt x="1804" y="1304"/>
                  </a:cubicBezTo>
                  <a:cubicBezTo>
                    <a:pt x="1803" y="1304"/>
                    <a:pt x="1803" y="1303"/>
                    <a:pt x="1803" y="1302"/>
                  </a:cubicBezTo>
                  <a:cubicBezTo>
                    <a:pt x="1803" y="1302"/>
                    <a:pt x="1802" y="1301"/>
                    <a:pt x="1801" y="1300"/>
                  </a:cubicBezTo>
                  <a:cubicBezTo>
                    <a:pt x="1801" y="1299"/>
                    <a:pt x="1799" y="1297"/>
                    <a:pt x="1798" y="1295"/>
                  </a:cubicBezTo>
                  <a:cubicBezTo>
                    <a:pt x="1796" y="1291"/>
                    <a:pt x="1790" y="1280"/>
                    <a:pt x="1787" y="1278"/>
                  </a:cubicBezTo>
                  <a:cubicBezTo>
                    <a:pt x="1785" y="1275"/>
                    <a:pt x="1777" y="1271"/>
                    <a:pt x="1776" y="1271"/>
                  </a:cubicBezTo>
                  <a:cubicBezTo>
                    <a:pt x="1775" y="1271"/>
                    <a:pt x="1774" y="1270"/>
                    <a:pt x="1773" y="1270"/>
                  </a:cubicBezTo>
                  <a:cubicBezTo>
                    <a:pt x="1772" y="1270"/>
                    <a:pt x="1771" y="1269"/>
                    <a:pt x="1770" y="1269"/>
                  </a:cubicBezTo>
                  <a:cubicBezTo>
                    <a:pt x="1769" y="1269"/>
                    <a:pt x="1767" y="1268"/>
                    <a:pt x="1765" y="1264"/>
                  </a:cubicBezTo>
                  <a:cubicBezTo>
                    <a:pt x="1764" y="1262"/>
                    <a:pt x="1761" y="1259"/>
                    <a:pt x="1761" y="1258"/>
                  </a:cubicBezTo>
                  <a:cubicBezTo>
                    <a:pt x="1759" y="1257"/>
                    <a:pt x="1759" y="1256"/>
                    <a:pt x="1760" y="1254"/>
                  </a:cubicBezTo>
                  <a:cubicBezTo>
                    <a:pt x="1760" y="1248"/>
                    <a:pt x="1757" y="1243"/>
                    <a:pt x="1750" y="1236"/>
                  </a:cubicBezTo>
                  <a:cubicBezTo>
                    <a:pt x="1747" y="1232"/>
                    <a:pt x="1745" y="1229"/>
                    <a:pt x="1745" y="1227"/>
                  </a:cubicBezTo>
                  <a:cubicBezTo>
                    <a:pt x="1745" y="1227"/>
                    <a:pt x="1744" y="1226"/>
                    <a:pt x="1742" y="1225"/>
                  </a:cubicBezTo>
                  <a:cubicBezTo>
                    <a:pt x="1741" y="1225"/>
                    <a:pt x="1740" y="1223"/>
                    <a:pt x="1737" y="1219"/>
                  </a:cubicBezTo>
                  <a:cubicBezTo>
                    <a:pt x="1735" y="1216"/>
                    <a:pt x="1733" y="1212"/>
                    <a:pt x="1731" y="1211"/>
                  </a:cubicBezTo>
                  <a:cubicBezTo>
                    <a:pt x="1730" y="1209"/>
                    <a:pt x="1728" y="1206"/>
                    <a:pt x="1726" y="1204"/>
                  </a:cubicBezTo>
                  <a:cubicBezTo>
                    <a:pt x="1723" y="1200"/>
                    <a:pt x="1723" y="1200"/>
                    <a:pt x="1723" y="1200"/>
                  </a:cubicBezTo>
                  <a:cubicBezTo>
                    <a:pt x="1723" y="1199"/>
                    <a:pt x="1721" y="1197"/>
                    <a:pt x="1720" y="1195"/>
                  </a:cubicBezTo>
                  <a:cubicBezTo>
                    <a:pt x="1718" y="1194"/>
                    <a:pt x="1715" y="1189"/>
                    <a:pt x="1713" y="1187"/>
                  </a:cubicBezTo>
                  <a:cubicBezTo>
                    <a:pt x="1707" y="1179"/>
                    <a:pt x="1707" y="1178"/>
                    <a:pt x="1701" y="1177"/>
                  </a:cubicBezTo>
                  <a:cubicBezTo>
                    <a:pt x="1698" y="1176"/>
                    <a:pt x="1696" y="1177"/>
                    <a:pt x="1695" y="1177"/>
                  </a:cubicBezTo>
                  <a:cubicBezTo>
                    <a:pt x="1694" y="1179"/>
                    <a:pt x="1694" y="1177"/>
                    <a:pt x="1695" y="1171"/>
                  </a:cubicBezTo>
                  <a:cubicBezTo>
                    <a:pt x="1697" y="1167"/>
                    <a:pt x="1699" y="1142"/>
                    <a:pt x="1699" y="1141"/>
                  </a:cubicBezTo>
                  <a:cubicBezTo>
                    <a:pt x="1697" y="1141"/>
                    <a:pt x="1694" y="1148"/>
                    <a:pt x="1694" y="1154"/>
                  </a:cubicBezTo>
                  <a:cubicBezTo>
                    <a:pt x="1693" y="1157"/>
                    <a:pt x="1692" y="1163"/>
                    <a:pt x="1691" y="1165"/>
                  </a:cubicBezTo>
                  <a:cubicBezTo>
                    <a:pt x="1691" y="1168"/>
                    <a:pt x="1690" y="1172"/>
                    <a:pt x="1690" y="1175"/>
                  </a:cubicBezTo>
                  <a:cubicBezTo>
                    <a:pt x="1690" y="1179"/>
                    <a:pt x="1687" y="1187"/>
                    <a:pt x="1686" y="1187"/>
                  </a:cubicBezTo>
                  <a:cubicBezTo>
                    <a:pt x="1682" y="1187"/>
                    <a:pt x="1663" y="1169"/>
                    <a:pt x="1662" y="1165"/>
                  </a:cubicBezTo>
                  <a:cubicBezTo>
                    <a:pt x="1661" y="1160"/>
                    <a:pt x="1659" y="1156"/>
                    <a:pt x="1656" y="1153"/>
                  </a:cubicBezTo>
                  <a:cubicBezTo>
                    <a:pt x="1653" y="1149"/>
                    <a:pt x="1648" y="1143"/>
                    <a:pt x="1648" y="1141"/>
                  </a:cubicBezTo>
                  <a:cubicBezTo>
                    <a:pt x="1648" y="1138"/>
                    <a:pt x="1644" y="1132"/>
                    <a:pt x="1643" y="1136"/>
                  </a:cubicBezTo>
                  <a:cubicBezTo>
                    <a:pt x="1643" y="1136"/>
                    <a:pt x="1643" y="1138"/>
                    <a:pt x="1643" y="1138"/>
                  </a:cubicBezTo>
                  <a:cubicBezTo>
                    <a:pt x="1641" y="1141"/>
                    <a:pt x="1641" y="1142"/>
                    <a:pt x="1644" y="1146"/>
                  </a:cubicBezTo>
                  <a:cubicBezTo>
                    <a:pt x="1647" y="1149"/>
                    <a:pt x="1648" y="1152"/>
                    <a:pt x="1648" y="1156"/>
                  </a:cubicBezTo>
                  <a:cubicBezTo>
                    <a:pt x="1648" y="1157"/>
                    <a:pt x="1649" y="1159"/>
                    <a:pt x="1650" y="1160"/>
                  </a:cubicBezTo>
                  <a:cubicBezTo>
                    <a:pt x="1651" y="1161"/>
                    <a:pt x="1653" y="1163"/>
                    <a:pt x="1654" y="1165"/>
                  </a:cubicBezTo>
                  <a:cubicBezTo>
                    <a:pt x="1656" y="1170"/>
                    <a:pt x="1664" y="1178"/>
                    <a:pt x="1669" y="1182"/>
                  </a:cubicBezTo>
                  <a:cubicBezTo>
                    <a:pt x="1670" y="1183"/>
                    <a:pt x="1671" y="1184"/>
                    <a:pt x="1671" y="1187"/>
                  </a:cubicBezTo>
                  <a:cubicBezTo>
                    <a:pt x="1672" y="1192"/>
                    <a:pt x="1673" y="1194"/>
                    <a:pt x="1678" y="1199"/>
                  </a:cubicBezTo>
                  <a:cubicBezTo>
                    <a:pt x="1679" y="1201"/>
                    <a:pt x="1680" y="1203"/>
                    <a:pt x="1681" y="1208"/>
                  </a:cubicBezTo>
                  <a:cubicBezTo>
                    <a:pt x="1682" y="1211"/>
                    <a:pt x="1683" y="1214"/>
                    <a:pt x="1684" y="1217"/>
                  </a:cubicBezTo>
                  <a:cubicBezTo>
                    <a:pt x="1686" y="1219"/>
                    <a:pt x="1688" y="1222"/>
                    <a:pt x="1689" y="1225"/>
                  </a:cubicBezTo>
                  <a:cubicBezTo>
                    <a:pt x="1691" y="1227"/>
                    <a:pt x="1693" y="1231"/>
                    <a:pt x="1694" y="1233"/>
                  </a:cubicBezTo>
                  <a:cubicBezTo>
                    <a:pt x="1696" y="1235"/>
                    <a:pt x="1698" y="1238"/>
                    <a:pt x="1699" y="1240"/>
                  </a:cubicBezTo>
                  <a:cubicBezTo>
                    <a:pt x="1699" y="1242"/>
                    <a:pt x="1702" y="1245"/>
                    <a:pt x="1703" y="1247"/>
                  </a:cubicBezTo>
                  <a:cubicBezTo>
                    <a:pt x="1704" y="1248"/>
                    <a:pt x="1707" y="1254"/>
                    <a:pt x="1710" y="1259"/>
                  </a:cubicBezTo>
                  <a:cubicBezTo>
                    <a:pt x="1715" y="1268"/>
                    <a:pt x="1719" y="1273"/>
                    <a:pt x="1726" y="1278"/>
                  </a:cubicBezTo>
                  <a:cubicBezTo>
                    <a:pt x="1729" y="1280"/>
                    <a:pt x="1729" y="1280"/>
                    <a:pt x="1729" y="1280"/>
                  </a:cubicBezTo>
                  <a:cubicBezTo>
                    <a:pt x="1726" y="1280"/>
                    <a:pt x="1726" y="1280"/>
                    <a:pt x="1726" y="1280"/>
                  </a:cubicBezTo>
                  <a:cubicBezTo>
                    <a:pt x="1717" y="1282"/>
                    <a:pt x="1727" y="1308"/>
                    <a:pt x="1738" y="1311"/>
                  </a:cubicBezTo>
                  <a:cubicBezTo>
                    <a:pt x="1742" y="1313"/>
                    <a:pt x="1743" y="1313"/>
                    <a:pt x="1745" y="1315"/>
                  </a:cubicBezTo>
                  <a:cubicBezTo>
                    <a:pt x="1745" y="1317"/>
                    <a:pt x="1749" y="1320"/>
                    <a:pt x="1752" y="1322"/>
                  </a:cubicBezTo>
                  <a:cubicBezTo>
                    <a:pt x="1756" y="1324"/>
                    <a:pt x="1758" y="1326"/>
                    <a:pt x="1758" y="1327"/>
                  </a:cubicBezTo>
                  <a:cubicBezTo>
                    <a:pt x="1758" y="1329"/>
                    <a:pt x="1758" y="1331"/>
                    <a:pt x="1759" y="1333"/>
                  </a:cubicBezTo>
                  <a:cubicBezTo>
                    <a:pt x="1760" y="1337"/>
                    <a:pt x="1763" y="1342"/>
                    <a:pt x="1766" y="1347"/>
                  </a:cubicBezTo>
                  <a:cubicBezTo>
                    <a:pt x="1769" y="1350"/>
                    <a:pt x="1770" y="1351"/>
                    <a:pt x="1768" y="1351"/>
                  </a:cubicBezTo>
                  <a:cubicBezTo>
                    <a:pt x="1766" y="1350"/>
                    <a:pt x="1766" y="1351"/>
                    <a:pt x="1768" y="1358"/>
                  </a:cubicBezTo>
                  <a:cubicBezTo>
                    <a:pt x="1769" y="1361"/>
                    <a:pt x="1769" y="1366"/>
                    <a:pt x="1769" y="1369"/>
                  </a:cubicBezTo>
                  <a:cubicBezTo>
                    <a:pt x="1769" y="1372"/>
                    <a:pt x="1770" y="1376"/>
                    <a:pt x="1771" y="1380"/>
                  </a:cubicBezTo>
                  <a:cubicBezTo>
                    <a:pt x="1772" y="1382"/>
                    <a:pt x="1772" y="1385"/>
                    <a:pt x="1772" y="1387"/>
                  </a:cubicBezTo>
                  <a:cubicBezTo>
                    <a:pt x="1772" y="1396"/>
                    <a:pt x="1779" y="1409"/>
                    <a:pt x="1782" y="1409"/>
                  </a:cubicBezTo>
                  <a:cubicBezTo>
                    <a:pt x="1786" y="1410"/>
                    <a:pt x="1792" y="1414"/>
                    <a:pt x="1795" y="1418"/>
                  </a:cubicBezTo>
                  <a:cubicBezTo>
                    <a:pt x="1796" y="1420"/>
                    <a:pt x="1797" y="1420"/>
                    <a:pt x="1798" y="1420"/>
                  </a:cubicBezTo>
                  <a:cubicBezTo>
                    <a:pt x="1798" y="1420"/>
                    <a:pt x="1799" y="1420"/>
                    <a:pt x="1801" y="1421"/>
                  </a:cubicBezTo>
                  <a:cubicBezTo>
                    <a:pt x="1801" y="1422"/>
                    <a:pt x="1804" y="1422"/>
                    <a:pt x="1804" y="1423"/>
                  </a:cubicBezTo>
                  <a:cubicBezTo>
                    <a:pt x="1809" y="1426"/>
                    <a:pt x="1821" y="1452"/>
                    <a:pt x="1823" y="1465"/>
                  </a:cubicBezTo>
                  <a:cubicBezTo>
                    <a:pt x="1825" y="1473"/>
                    <a:pt x="1827" y="1477"/>
                    <a:pt x="1829" y="1480"/>
                  </a:cubicBezTo>
                  <a:cubicBezTo>
                    <a:pt x="1831" y="1481"/>
                    <a:pt x="1831" y="1483"/>
                    <a:pt x="1832" y="1484"/>
                  </a:cubicBezTo>
                  <a:cubicBezTo>
                    <a:pt x="1832" y="1485"/>
                    <a:pt x="1833" y="1487"/>
                    <a:pt x="1834" y="1487"/>
                  </a:cubicBezTo>
                  <a:cubicBezTo>
                    <a:pt x="1835" y="1487"/>
                    <a:pt x="1836" y="1489"/>
                    <a:pt x="1837" y="1492"/>
                  </a:cubicBezTo>
                  <a:cubicBezTo>
                    <a:pt x="1839" y="1497"/>
                    <a:pt x="1840" y="1497"/>
                    <a:pt x="1840" y="1493"/>
                  </a:cubicBezTo>
                  <a:cubicBezTo>
                    <a:pt x="1839" y="1487"/>
                    <a:pt x="1844" y="1487"/>
                    <a:pt x="1846" y="1492"/>
                  </a:cubicBezTo>
                  <a:cubicBezTo>
                    <a:pt x="1847" y="1497"/>
                    <a:pt x="1850" y="1499"/>
                    <a:pt x="1855" y="1499"/>
                  </a:cubicBezTo>
                  <a:cubicBezTo>
                    <a:pt x="1857" y="1500"/>
                    <a:pt x="1860" y="1500"/>
                    <a:pt x="1862" y="1502"/>
                  </a:cubicBezTo>
                  <a:cubicBezTo>
                    <a:pt x="1863" y="1503"/>
                    <a:pt x="1867" y="1505"/>
                    <a:pt x="1869" y="1506"/>
                  </a:cubicBezTo>
                  <a:cubicBezTo>
                    <a:pt x="1874" y="1506"/>
                    <a:pt x="1877" y="1509"/>
                    <a:pt x="1884" y="1518"/>
                  </a:cubicBezTo>
                  <a:cubicBezTo>
                    <a:pt x="1885" y="1520"/>
                    <a:pt x="1888" y="1522"/>
                    <a:pt x="1893" y="1525"/>
                  </a:cubicBezTo>
                  <a:cubicBezTo>
                    <a:pt x="1900" y="1530"/>
                    <a:pt x="1903" y="1532"/>
                    <a:pt x="1905" y="1537"/>
                  </a:cubicBezTo>
                  <a:cubicBezTo>
                    <a:pt x="1905" y="1538"/>
                    <a:pt x="1906" y="1539"/>
                    <a:pt x="1907" y="1539"/>
                  </a:cubicBezTo>
                  <a:cubicBezTo>
                    <a:pt x="1908" y="1539"/>
                    <a:pt x="1914" y="1543"/>
                    <a:pt x="1914" y="1545"/>
                  </a:cubicBezTo>
                  <a:cubicBezTo>
                    <a:pt x="1914" y="1546"/>
                    <a:pt x="1916" y="1548"/>
                    <a:pt x="1918" y="1548"/>
                  </a:cubicBezTo>
                  <a:cubicBezTo>
                    <a:pt x="1919" y="1548"/>
                    <a:pt x="1919" y="1547"/>
                    <a:pt x="1919" y="1546"/>
                  </a:cubicBezTo>
                  <a:cubicBezTo>
                    <a:pt x="1919" y="1545"/>
                    <a:pt x="1922" y="1546"/>
                    <a:pt x="1922" y="1548"/>
                  </a:cubicBezTo>
                  <a:cubicBezTo>
                    <a:pt x="1923" y="1550"/>
                    <a:pt x="1924" y="1552"/>
                    <a:pt x="1926" y="1554"/>
                  </a:cubicBezTo>
                  <a:cubicBezTo>
                    <a:pt x="1933" y="1562"/>
                    <a:pt x="1932" y="1568"/>
                    <a:pt x="1920" y="1575"/>
                  </a:cubicBezTo>
                  <a:cubicBezTo>
                    <a:pt x="1918" y="1575"/>
                    <a:pt x="1916" y="1577"/>
                    <a:pt x="1916" y="1578"/>
                  </a:cubicBezTo>
                  <a:cubicBezTo>
                    <a:pt x="1915" y="1580"/>
                    <a:pt x="1914" y="1581"/>
                    <a:pt x="1913" y="1581"/>
                  </a:cubicBezTo>
                  <a:cubicBezTo>
                    <a:pt x="1912" y="1581"/>
                    <a:pt x="1911" y="1581"/>
                    <a:pt x="1911" y="1581"/>
                  </a:cubicBezTo>
                  <a:cubicBezTo>
                    <a:pt x="1911" y="1582"/>
                    <a:pt x="1912" y="1582"/>
                    <a:pt x="1917" y="1580"/>
                  </a:cubicBezTo>
                  <a:cubicBezTo>
                    <a:pt x="1924" y="1578"/>
                    <a:pt x="1931" y="1580"/>
                    <a:pt x="1935" y="1587"/>
                  </a:cubicBezTo>
                  <a:cubicBezTo>
                    <a:pt x="1938" y="1591"/>
                    <a:pt x="1946" y="1598"/>
                    <a:pt x="1951" y="1602"/>
                  </a:cubicBezTo>
                  <a:cubicBezTo>
                    <a:pt x="1955" y="1604"/>
                    <a:pt x="1955" y="1604"/>
                    <a:pt x="1955" y="1604"/>
                  </a:cubicBezTo>
                  <a:cubicBezTo>
                    <a:pt x="1962" y="1603"/>
                    <a:pt x="1962" y="1603"/>
                    <a:pt x="1962" y="1603"/>
                  </a:cubicBezTo>
                  <a:cubicBezTo>
                    <a:pt x="1969" y="1602"/>
                    <a:pt x="1970" y="1602"/>
                    <a:pt x="1975" y="1599"/>
                  </a:cubicBezTo>
                  <a:cubicBezTo>
                    <a:pt x="1983" y="1593"/>
                    <a:pt x="1983" y="1593"/>
                    <a:pt x="1983" y="1593"/>
                  </a:cubicBezTo>
                  <a:cubicBezTo>
                    <a:pt x="1988" y="1591"/>
                    <a:pt x="1988" y="1591"/>
                    <a:pt x="1988" y="1591"/>
                  </a:cubicBezTo>
                  <a:cubicBezTo>
                    <a:pt x="1997" y="1591"/>
                    <a:pt x="1997" y="1591"/>
                    <a:pt x="1997" y="1591"/>
                  </a:cubicBezTo>
                  <a:cubicBezTo>
                    <a:pt x="2007" y="1590"/>
                    <a:pt x="2007" y="1590"/>
                    <a:pt x="2007" y="1590"/>
                  </a:cubicBezTo>
                  <a:cubicBezTo>
                    <a:pt x="2011" y="1588"/>
                    <a:pt x="2011" y="1588"/>
                    <a:pt x="2011" y="1588"/>
                  </a:cubicBezTo>
                  <a:cubicBezTo>
                    <a:pt x="2013" y="1586"/>
                    <a:pt x="2016" y="1584"/>
                    <a:pt x="2018" y="1583"/>
                  </a:cubicBezTo>
                  <a:cubicBezTo>
                    <a:pt x="2023" y="1578"/>
                    <a:pt x="2026" y="1577"/>
                    <a:pt x="2029" y="1577"/>
                  </a:cubicBezTo>
                  <a:cubicBezTo>
                    <a:pt x="2034" y="1578"/>
                    <a:pt x="2040" y="1576"/>
                    <a:pt x="2045" y="1573"/>
                  </a:cubicBezTo>
                  <a:cubicBezTo>
                    <a:pt x="2050" y="1570"/>
                    <a:pt x="2054" y="1569"/>
                    <a:pt x="2057" y="1570"/>
                  </a:cubicBezTo>
                  <a:cubicBezTo>
                    <a:pt x="2060" y="1570"/>
                    <a:pt x="2069" y="1567"/>
                    <a:pt x="2073" y="1565"/>
                  </a:cubicBezTo>
                  <a:cubicBezTo>
                    <a:pt x="2074" y="1563"/>
                    <a:pt x="2078" y="1562"/>
                    <a:pt x="2081" y="1561"/>
                  </a:cubicBezTo>
                  <a:cubicBezTo>
                    <a:pt x="2087" y="1559"/>
                    <a:pt x="2092" y="1555"/>
                    <a:pt x="2095" y="1550"/>
                  </a:cubicBezTo>
                  <a:cubicBezTo>
                    <a:pt x="2098" y="1546"/>
                    <a:pt x="2099" y="1545"/>
                    <a:pt x="2106" y="1546"/>
                  </a:cubicBezTo>
                  <a:cubicBezTo>
                    <a:pt x="2112" y="1548"/>
                    <a:pt x="2112" y="1548"/>
                    <a:pt x="2110" y="1554"/>
                  </a:cubicBezTo>
                  <a:cubicBezTo>
                    <a:pt x="2109" y="1559"/>
                    <a:pt x="2109" y="1561"/>
                    <a:pt x="2109" y="1565"/>
                  </a:cubicBezTo>
                  <a:cubicBezTo>
                    <a:pt x="2111" y="1573"/>
                    <a:pt x="2111" y="1581"/>
                    <a:pt x="2110" y="1582"/>
                  </a:cubicBezTo>
                  <a:cubicBezTo>
                    <a:pt x="2109" y="1583"/>
                    <a:pt x="2109" y="1583"/>
                    <a:pt x="2111" y="1583"/>
                  </a:cubicBezTo>
                  <a:cubicBezTo>
                    <a:pt x="2112" y="1581"/>
                    <a:pt x="2112" y="1581"/>
                    <a:pt x="2112" y="1581"/>
                  </a:cubicBezTo>
                  <a:cubicBezTo>
                    <a:pt x="2112" y="1580"/>
                    <a:pt x="2113" y="1580"/>
                    <a:pt x="2115" y="1581"/>
                  </a:cubicBezTo>
                  <a:cubicBezTo>
                    <a:pt x="2117" y="1582"/>
                    <a:pt x="2117" y="1583"/>
                    <a:pt x="2115" y="1583"/>
                  </a:cubicBezTo>
                  <a:cubicBezTo>
                    <a:pt x="2112" y="1583"/>
                    <a:pt x="2109" y="1585"/>
                    <a:pt x="2107" y="1586"/>
                  </a:cubicBezTo>
                  <a:cubicBezTo>
                    <a:pt x="2107" y="1587"/>
                    <a:pt x="2107" y="1591"/>
                    <a:pt x="2107" y="1599"/>
                  </a:cubicBezTo>
                  <a:cubicBezTo>
                    <a:pt x="2107" y="1608"/>
                    <a:pt x="2106" y="1610"/>
                    <a:pt x="2105" y="1613"/>
                  </a:cubicBezTo>
                  <a:cubicBezTo>
                    <a:pt x="2104" y="1615"/>
                    <a:pt x="2104" y="1615"/>
                    <a:pt x="2104" y="1615"/>
                  </a:cubicBezTo>
                  <a:cubicBezTo>
                    <a:pt x="2104" y="1617"/>
                    <a:pt x="2101" y="1621"/>
                    <a:pt x="2100" y="1623"/>
                  </a:cubicBezTo>
                  <a:cubicBezTo>
                    <a:pt x="2099" y="1624"/>
                    <a:pt x="2098" y="1628"/>
                    <a:pt x="2097" y="1631"/>
                  </a:cubicBezTo>
                  <a:cubicBezTo>
                    <a:pt x="2095" y="1637"/>
                    <a:pt x="2093" y="1642"/>
                    <a:pt x="2089" y="1647"/>
                  </a:cubicBezTo>
                  <a:cubicBezTo>
                    <a:pt x="2088" y="1649"/>
                    <a:pt x="2087" y="1651"/>
                    <a:pt x="2086" y="1655"/>
                  </a:cubicBezTo>
                  <a:cubicBezTo>
                    <a:pt x="2085" y="1658"/>
                    <a:pt x="2083" y="1664"/>
                    <a:pt x="2080" y="1669"/>
                  </a:cubicBezTo>
                  <a:cubicBezTo>
                    <a:pt x="2075" y="1679"/>
                    <a:pt x="2073" y="1686"/>
                    <a:pt x="2072" y="1693"/>
                  </a:cubicBezTo>
                  <a:cubicBezTo>
                    <a:pt x="2071" y="1699"/>
                    <a:pt x="2064" y="1712"/>
                    <a:pt x="2058" y="1723"/>
                  </a:cubicBezTo>
                  <a:cubicBezTo>
                    <a:pt x="2054" y="1728"/>
                    <a:pt x="2049" y="1739"/>
                    <a:pt x="2049" y="1740"/>
                  </a:cubicBezTo>
                  <a:cubicBezTo>
                    <a:pt x="2049" y="1742"/>
                    <a:pt x="2027" y="1771"/>
                    <a:pt x="2013" y="1787"/>
                  </a:cubicBezTo>
                  <a:cubicBezTo>
                    <a:pt x="2003" y="1799"/>
                    <a:pt x="1999" y="1803"/>
                    <a:pt x="1983" y="1813"/>
                  </a:cubicBezTo>
                  <a:cubicBezTo>
                    <a:pt x="1968" y="1824"/>
                    <a:pt x="1933" y="1859"/>
                    <a:pt x="1915" y="1884"/>
                  </a:cubicBezTo>
                  <a:cubicBezTo>
                    <a:pt x="1914" y="1885"/>
                    <a:pt x="1912" y="1888"/>
                    <a:pt x="1910" y="1890"/>
                  </a:cubicBezTo>
                  <a:cubicBezTo>
                    <a:pt x="1908" y="1891"/>
                    <a:pt x="1905" y="1896"/>
                    <a:pt x="1903" y="1899"/>
                  </a:cubicBezTo>
                  <a:cubicBezTo>
                    <a:pt x="1898" y="1911"/>
                    <a:pt x="1890" y="1918"/>
                    <a:pt x="1885" y="1918"/>
                  </a:cubicBezTo>
                  <a:cubicBezTo>
                    <a:pt x="1883" y="1918"/>
                    <a:pt x="1881" y="1921"/>
                    <a:pt x="1881" y="1924"/>
                  </a:cubicBezTo>
                  <a:cubicBezTo>
                    <a:pt x="1881" y="1928"/>
                    <a:pt x="1875" y="1934"/>
                    <a:pt x="1871" y="1934"/>
                  </a:cubicBezTo>
                  <a:cubicBezTo>
                    <a:pt x="1867" y="1934"/>
                    <a:pt x="1863" y="1938"/>
                    <a:pt x="1863" y="1942"/>
                  </a:cubicBezTo>
                  <a:cubicBezTo>
                    <a:pt x="1863" y="1946"/>
                    <a:pt x="1862" y="1951"/>
                    <a:pt x="1860" y="1953"/>
                  </a:cubicBezTo>
                  <a:cubicBezTo>
                    <a:pt x="1857" y="1955"/>
                    <a:pt x="1855" y="1960"/>
                    <a:pt x="1855" y="1962"/>
                  </a:cubicBezTo>
                  <a:cubicBezTo>
                    <a:pt x="1855" y="1965"/>
                    <a:pt x="1844" y="1985"/>
                    <a:pt x="1841" y="1985"/>
                  </a:cubicBezTo>
                  <a:cubicBezTo>
                    <a:pt x="1840" y="1985"/>
                    <a:pt x="1839" y="1987"/>
                    <a:pt x="1837" y="1993"/>
                  </a:cubicBezTo>
                  <a:cubicBezTo>
                    <a:pt x="1834" y="2001"/>
                    <a:pt x="1832" y="2007"/>
                    <a:pt x="1831" y="2011"/>
                  </a:cubicBezTo>
                  <a:cubicBezTo>
                    <a:pt x="1826" y="2019"/>
                    <a:pt x="1828" y="2025"/>
                    <a:pt x="1833" y="2030"/>
                  </a:cubicBezTo>
                  <a:cubicBezTo>
                    <a:pt x="1835" y="2031"/>
                    <a:pt x="1837" y="2033"/>
                    <a:pt x="1838" y="2034"/>
                  </a:cubicBezTo>
                  <a:cubicBezTo>
                    <a:pt x="1839" y="2036"/>
                    <a:pt x="1839" y="2036"/>
                    <a:pt x="1841" y="2037"/>
                  </a:cubicBezTo>
                  <a:cubicBezTo>
                    <a:pt x="1844" y="2037"/>
                    <a:pt x="1846" y="2041"/>
                    <a:pt x="1844" y="2043"/>
                  </a:cubicBezTo>
                  <a:cubicBezTo>
                    <a:pt x="1840" y="2050"/>
                    <a:pt x="1839" y="2050"/>
                    <a:pt x="1839" y="2054"/>
                  </a:cubicBezTo>
                  <a:cubicBezTo>
                    <a:pt x="1839" y="2057"/>
                    <a:pt x="1839" y="2058"/>
                    <a:pt x="1840" y="2058"/>
                  </a:cubicBezTo>
                  <a:cubicBezTo>
                    <a:pt x="1842" y="2059"/>
                    <a:pt x="1842" y="2063"/>
                    <a:pt x="1840" y="2066"/>
                  </a:cubicBezTo>
                  <a:cubicBezTo>
                    <a:pt x="1838" y="2072"/>
                    <a:pt x="1838" y="2077"/>
                    <a:pt x="1841" y="2082"/>
                  </a:cubicBezTo>
                  <a:cubicBezTo>
                    <a:pt x="1841" y="2082"/>
                    <a:pt x="1842" y="2084"/>
                    <a:pt x="1841" y="2084"/>
                  </a:cubicBezTo>
                  <a:cubicBezTo>
                    <a:pt x="1843" y="2087"/>
                    <a:pt x="1843" y="2087"/>
                    <a:pt x="1843" y="2087"/>
                  </a:cubicBezTo>
                  <a:cubicBezTo>
                    <a:pt x="1844" y="2090"/>
                    <a:pt x="1845" y="2091"/>
                    <a:pt x="1845" y="2092"/>
                  </a:cubicBezTo>
                  <a:cubicBezTo>
                    <a:pt x="1845" y="2095"/>
                    <a:pt x="1846" y="2098"/>
                    <a:pt x="1847" y="2100"/>
                  </a:cubicBezTo>
                  <a:cubicBezTo>
                    <a:pt x="1848" y="2105"/>
                    <a:pt x="1848" y="2106"/>
                    <a:pt x="1847" y="2107"/>
                  </a:cubicBezTo>
                  <a:cubicBezTo>
                    <a:pt x="1847" y="2108"/>
                    <a:pt x="1847" y="2108"/>
                    <a:pt x="1849" y="2108"/>
                  </a:cubicBezTo>
                  <a:cubicBezTo>
                    <a:pt x="1849" y="2108"/>
                    <a:pt x="1851" y="2109"/>
                    <a:pt x="1852" y="2110"/>
                  </a:cubicBezTo>
                  <a:cubicBezTo>
                    <a:pt x="1852" y="2111"/>
                    <a:pt x="1853" y="2111"/>
                    <a:pt x="1853" y="2111"/>
                  </a:cubicBezTo>
                  <a:cubicBezTo>
                    <a:pt x="1855" y="2111"/>
                    <a:pt x="1862" y="2114"/>
                    <a:pt x="1863" y="2117"/>
                  </a:cubicBezTo>
                  <a:cubicBezTo>
                    <a:pt x="1864" y="2117"/>
                    <a:pt x="1865" y="2119"/>
                    <a:pt x="1865" y="2120"/>
                  </a:cubicBezTo>
                  <a:cubicBezTo>
                    <a:pt x="1867" y="2122"/>
                    <a:pt x="1867" y="2122"/>
                    <a:pt x="1865" y="2122"/>
                  </a:cubicBezTo>
                  <a:cubicBezTo>
                    <a:pt x="1864" y="2124"/>
                    <a:pt x="1864" y="2124"/>
                    <a:pt x="1865" y="2125"/>
                  </a:cubicBezTo>
                  <a:cubicBezTo>
                    <a:pt x="1866" y="2125"/>
                    <a:pt x="1866" y="2125"/>
                    <a:pt x="1865" y="2127"/>
                  </a:cubicBezTo>
                  <a:cubicBezTo>
                    <a:pt x="1865" y="2127"/>
                    <a:pt x="1864" y="2129"/>
                    <a:pt x="1864" y="2130"/>
                  </a:cubicBezTo>
                  <a:cubicBezTo>
                    <a:pt x="1865" y="2130"/>
                    <a:pt x="1864" y="2132"/>
                    <a:pt x="1863" y="2133"/>
                  </a:cubicBezTo>
                  <a:cubicBezTo>
                    <a:pt x="1861" y="2135"/>
                    <a:pt x="1861" y="2137"/>
                    <a:pt x="1862" y="2138"/>
                  </a:cubicBezTo>
                  <a:cubicBezTo>
                    <a:pt x="1862" y="2141"/>
                    <a:pt x="1862" y="2141"/>
                    <a:pt x="1862" y="2141"/>
                  </a:cubicBezTo>
                  <a:cubicBezTo>
                    <a:pt x="1862" y="2143"/>
                    <a:pt x="1862" y="2145"/>
                    <a:pt x="1863" y="2148"/>
                  </a:cubicBezTo>
                  <a:cubicBezTo>
                    <a:pt x="1863" y="2151"/>
                    <a:pt x="1863" y="2152"/>
                    <a:pt x="1863" y="2153"/>
                  </a:cubicBezTo>
                  <a:cubicBezTo>
                    <a:pt x="1862" y="2154"/>
                    <a:pt x="1862" y="2157"/>
                    <a:pt x="1862" y="2159"/>
                  </a:cubicBezTo>
                  <a:cubicBezTo>
                    <a:pt x="1863" y="2167"/>
                    <a:pt x="1863" y="2169"/>
                    <a:pt x="1861" y="2170"/>
                  </a:cubicBezTo>
                  <a:cubicBezTo>
                    <a:pt x="1859" y="2172"/>
                    <a:pt x="1859" y="2173"/>
                    <a:pt x="1861" y="2173"/>
                  </a:cubicBezTo>
                  <a:cubicBezTo>
                    <a:pt x="1863" y="2173"/>
                    <a:pt x="1863" y="2173"/>
                    <a:pt x="1863" y="2175"/>
                  </a:cubicBezTo>
                  <a:cubicBezTo>
                    <a:pt x="1861" y="2181"/>
                    <a:pt x="1861" y="2199"/>
                    <a:pt x="1862" y="2199"/>
                  </a:cubicBezTo>
                  <a:cubicBezTo>
                    <a:pt x="1864" y="2199"/>
                    <a:pt x="1864" y="2200"/>
                    <a:pt x="1863" y="2202"/>
                  </a:cubicBezTo>
                  <a:cubicBezTo>
                    <a:pt x="1862" y="2203"/>
                    <a:pt x="1861" y="2205"/>
                    <a:pt x="1862" y="2205"/>
                  </a:cubicBezTo>
                  <a:cubicBezTo>
                    <a:pt x="1863" y="2205"/>
                    <a:pt x="1863" y="2205"/>
                    <a:pt x="1863" y="2205"/>
                  </a:cubicBezTo>
                  <a:cubicBezTo>
                    <a:pt x="1864" y="2202"/>
                    <a:pt x="1865" y="2204"/>
                    <a:pt x="1865" y="2208"/>
                  </a:cubicBezTo>
                  <a:cubicBezTo>
                    <a:pt x="1865" y="2210"/>
                    <a:pt x="1865" y="2211"/>
                    <a:pt x="1864" y="2213"/>
                  </a:cubicBezTo>
                  <a:cubicBezTo>
                    <a:pt x="1863" y="2214"/>
                    <a:pt x="1862" y="2216"/>
                    <a:pt x="1862" y="2216"/>
                  </a:cubicBezTo>
                  <a:cubicBezTo>
                    <a:pt x="1862" y="2217"/>
                    <a:pt x="1861" y="2218"/>
                    <a:pt x="1861" y="2218"/>
                  </a:cubicBezTo>
                  <a:cubicBezTo>
                    <a:pt x="1860" y="2218"/>
                    <a:pt x="1860" y="2219"/>
                    <a:pt x="1860" y="2220"/>
                  </a:cubicBezTo>
                  <a:cubicBezTo>
                    <a:pt x="1860" y="2222"/>
                    <a:pt x="1858" y="2226"/>
                    <a:pt x="1852" y="2232"/>
                  </a:cubicBezTo>
                  <a:cubicBezTo>
                    <a:pt x="1849" y="2235"/>
                    <a:pt x="1846" y="2239"/>
                    <a:pt x="1845" y="2240"/>
                  </a:cubicBezTo>
                  <a:cubicBezTo>
                    <a:pt x="1844" y="2242"/>
                    <a:pt x="1843" y="2243"/>
                    <a:pt x="1841" y="2245"/>
                  </a:cubicBezTo>
                  <a:cubicBezTo>
                    <a:pt x="1839" y="2245"/>
                    <a:pt x="1839" y="2246"/>
                    <a:pt x="1839" y="2248"/>
                  </a:cubicBezTo>
                  <a:cubicBezTo>
                    <a:pt x="1839" y="2249"/>
                    <a:pt x="1838" y="2250"/>
                    <a:pt x="1827" y="2256"/>
                  </a:cubicBezTo>
                  <a:cubicBezTo>
                    <a:pt x="1824" y="2257"/>
                    <a:pt x="1822" y="2259"/>
                    <a:pt x="1821" y="2260"/>
                  </a:cubicBezTo>
                  <a:cubicBezTo>
                    <a:pt x="1820" y="2261"/>
                    <a:pt x="1815" y="2263"/>
                    <a:pt x="1811" y="2264"/>
                  </a:cubicBezTo>
                  <a:cubicBezTo>
                    <a:pt x="1801" y="2266"/>
                    <a:pt x="1767" y="2285"/>
                    <a:pt x="1767" y="2288"/>
                  </a:cubicBezTo>
                  <a:cubicBezTo>
                    <a:pt x="1767" y="2288"/>
                    <a:pt x="1764" y="2291"/>
                    <a:pt x="1761" y="2294"/>
                  </a:cubicBezTo>
                  <a:cubicBezTo>
                    <a:pt x="1758" y="2297"/>
                    <a:pt x="1756" y="2301"/>
                    <a:pt x="1755" y="2301"/>
                  </a:cubicBezTo>
                  <a:cubicBezTo>
                    <a:pt x="1753" y="2303"/>
                    <a:pt x="1753" y="2304"/>
                    <a:pt x="1752" y="2304"/>
                  </a:cubicBezTo>
                  <a:cubicBezTo>
                    <a:pt x="1751" y="2303"/>
                    <a:pt x="1750" y="2304"/>
                    <a:pt x="1750" y="2304"/>
                  </a:cubicBezTo>
                  <a:cubicBezTo>
                    <a:pt x="1750" y="2305"/>
                    <a:pt x="1749" y="2306"/>
                    <a:pt x="1748" y="2306"/>
                  </a:cubicBezTo>
                  <a:cubicBezTo>
                    <a:pt x="1745" y="2306"/>
                    <a:pt x="1739" y="2309"/>
                    <a:pt x="1733" y="2315"/>
                  </a:cubicBezTo>
                  <a:cubicBezTo>
                    <a:pt x="1723" y="2325"/>
                    <a:pt x="1717" y="2328"/>
                    <a:pt x="1713" y="2326"/>
                  </a:cubicBezTo>
                  <a:cubicBezTo>
                    <a:pt x="1712" y="2325"/>
                    <a:pt x="1712" y="2325"/>
                    <a:pt x="1713" y="2326"/>
                  </a:cubicBezTo>
                  <a:cubicBezTo>
                    <a:pt x="1713" y="2331"/>
                    <a:pt x="1713" y="2331"/>
                    <a:pt x="1713" y="2331"/>
                  </a:cubicBezTo>
                  <a:cubicBezTo>
                    <a:pt x="1710" y="2341"/>
                    <a:pt x="1710" y="2340"/>
                    <a:pt x="1714" y="2343"/>
                  </a:cubicBezTo>
                  <a:cubicBezTo>
                    <a:pt x="1717" y="2347"/>
                    <a:pt x="1719" y="2351"/>
                    <a:pt x="1719" y="2355"/>
                  </a:cubicBezTo>
                  <a:cubicBezTo>
                    <a:pt x="1719" y="2357"/>
                    <a:pt x="1720" y="2359"/>
                    <a:pt x="1721" y="2360"/>
                  </a:cubicBezTo>
                  <a:cubicBezTo>
                    <a:pt x="1722" y="2363"/>
                    <a:pt x="1722" y="2364"/>
                    <a:pt x="1722" y="2371"/>
                  </a:cubicBezTo>
                  <a:cubicBezTo>
                    <a:pt x="1722" y="2379"/>
                    <a:pt x="1723" y="2379"/>
                    <a:pt x="1724" y="2375"/>
                  </a:cubicBezTo>
                  <a:cubicBezTo>
                    <a:pt x="1724" y="2374"/>
                    <a:pt x="1725" y="2371"/>
                    <a:pt x="1726" y="2371"/>
                  </a:cubicBezTo>
                  <a:cubicBezTo>
                    <a:pt x="1727" y="2371"/>
                    <a:pt x="1727" y="2376"/>
                    <a:pt x="1726" y="2379"/>
                  </a:cubicBezTo>
                  <a:cubicBezTo>
                    <a:pt x="1725" y="2382"/>
                    <a:pt x="1725" y="2383"/>
                    <a:pt x="1726" y="2385"/>
                  </a:cubicBezTo>
                  <a:cubicBezTo>
                    <a:pt x="1726" y="2387"/>
                    <a:pt x="1726" y="2388"/>
                    <a:pt x="1724" y="2393"/>
                  </a:cubicBezTo>
                  <a:cubicBezTo>
                    <a:pt x="1721" y="2401"/>
                    <a:pt x="1720" y="2406"/>
                    <a:pt x="1722" y="2404"/>
                  </a:cubicBezTo>
                  <a:cubicBezTo>
                    <a:pt x="1726" y="2401"/>
                    <a:pt x="1723" y="2409"/>
                    <a:pt x="1719" y="2414"/>
                  </a:cubicBezTo>
                  <a:cubicBezTo>
                    <a:pt x="1713" y="2419"/>
                    <a:pt x="1709" y="2422"/>
                    <a:pt x="1693" y="2427"/>
                  </a:cubicBezTo>
                  <a:cubicBezTo>
                    <a:pt x="1673" y="2433"/>
                    <a:pt x="1662" y="2438"/>
                    <a:pt x="1658" y="2443"/>
                  </a:cubicBezTo>
                  <a:cubicBezTo>
                    <a:pt x="1657" y="2444"/>
                    <a:pt x="1655" y="2446"/>
                    <a:pt x="1654" y="2447"/>
                  </a:cubicBezTo>
                  <a:cubicBezTo>
                    <a:pt x="1653" y="2449"/>
                    <a:pt x="1653" y="2449"/>
                    <a:pt x="1653" y="2449"/>
                  </a:cubicBezTo>
                  <a:cubicBezTo>
                    <a:pt x="1655" y="2451"/>
                    <a:pt x="1655" y="2451"/>
                    <a:pt x="1655" y="2451"/>
                  </a:cubicBezTo>
                  <a:cubicBezTo>
                    <a:pt x="1658" y="2453"/>
                    <a:pt x="1659" y="2454"/>
                    <a:pt x="1659" y="2452"/>
                  </a:cubicBezTo>
                  <a:cubicBezTo>
                    <a:pt x="1659" y="2451"/>
                    <a:pt x="1660" y="2449"/>
                    <a:pt x="1660" y="2450"/>
                  </a:cubicBezTo>
                  <a:cubicBezTo>
                    <a:pt x="1661" y="2451"/>
                    <a:pt x="1657" y="2468"/>
                    <a:pt x="1656" y="2470"/>
                  </a:cubicBezTo>
                  <a:cubicBezTo>
                    <a:pt x="1653" y="2475"/>
                    <a:pt x="1651" y="2478"/>
                    <a:pt x="1651" y="2481"/>
                  </a:cubicBezTo>
                  <a:cubicBezTo>
                    <a:pt x="1647" y="2491"/>
                    <a:pt x="1640" y="2500"/>
                    <a:pt x="1632" y="2502"/>
                  </a:cubicBezTo>
                  <a:cubicBezTo>
                    <a:pt x="1629" y="2502"/>
                    <a:pt x="1617" y="2512"/>
                    <a:pt x="1614" y="2517"/>
                  </a:cubicBezTo>
                  <a:cubicBezTo>
                    <a:pt x="1608" y="2524"/>
                    <a:pt x="1589" y="2543"/>
                    <a:pt x="1584" y="2545"/>
                  </a:cubicBezTo>
                  <a:cubicBezTo>
                    <a:pt x="1580" y="2548"/>
                    <a:pt x="1571" y="2553"/>
                    <a:pt x="1565" y="2558"/>
                  </a:cubicBezTo>
                  <a:cubicBezTo>
                    <a:pt x="1562" y="2561"/>
                    <a:pt x="1549" y="2569"/>
                    <a:pt x="1548" y="2569"/>
                  </a:cubicBezTo>
                  <a:cubicBezTo>
                    <a:pt x="1547" y="2569"/>
                    <a:pt x="1546" y="2569"/>
                    <a:pt x="1544" y="2571"/>
                  </a:cubicBezTo>
                  <a:cubicBezTo>
                    <a:pt x="1530" y="2580"/>
                    <a:pt x="1512" y="2585"/>
                    <a:pt x="1503" y="2585"/>
                  </a:cubicBezTo>
                  <a:cubicBezTo>
                    <a:pt x="1496" y="2585"/>
                    <a:pt x="1493" y="2585"/>
                    <a:pt x="1492" y="2588"/>
                  </a:cubicBezTo>
                  <a:cubicBezTo>
                    <a:pt x="1491" y="2590"/>
                    <a:pt x="1491" y="2590"/>
                    <a:pt x="1487" y="2589"/>
                  </a:cubicBezTo>
                  <a:cubicBezTo>
                    <a:pt x="1480" y="2588"/>
                    <a:pt x="1478" y="2589"/>
                    <a:pt x="1476" y="2591"/>
                  </a:cubicBezTo>
                  <a:cubicBezTo>
                    <a:pt x="1474" y="2592"/>
                    <a:pt x="1472" y="2592"/>
                    <a:pt x="1460" y="2591"/>
                  </a:cubicBezTo>
                  <a:cubicBezTo>
                    <a:pt x="1456" y="2590"/>
                    <a:pt x="1452" y="2590"/>
                    <a:pt x="1448" y="2590"/>
                  </a:cubicBezTo>
                  <a:cubicBezTo>
                    <a:pt x="1442" y="2591"/>
                    <a:pt x="1442" y="2591"/>
                    <a:pt x="1430" y="2591"/>
                  </a:cubicBezTo>
                  <a:cubicBezTo>
                    <a:pt x="1421" y="2591"/>
                    <a:pt x="1420" y="2591"/>
                    <a:pt x="1415" y="2593"/>
                  </a:cubicBezTo>
                  <a:cubicBezTo>
                    <a:pt x="1410" y="2595"/>
                    <a:pt x="1410" y="2595"/>
                    <a:pt x="1402" y="2595"/>
                  </a:cubicBezTo>
                  <a:cubicBezTo>
                    <a:pt x="1389" y="2595"/>
                    <a:pt x="1383" y="2596"/>
                    <a:pt x="1378" y="2599"/>
                  </a:cubicBezTo>
                  <a:cubicBezTo>
                    <a:pt x="1376" y="2600"/>
                    <a:pt x="1373" y="2601"/>
                    <a:pt x="1372" y="2601"/>
                  </a:cubicBezTo>
                  <a:cubicBezTo>
                    <a:pt x="1372" y="2601"/>
                    <a:pt x="1370" y="2601"/>
                    <a:pt x="1370" y="2600"/>
                  </a:cubicBezTo>
                  <a:close/>
                  <a:moveTo>
                    <a:pt x="1091" y="1915"/>
                  </a:moveTo>
                  <a:cubicBezTo>
                    <a:pt x="1093" y="1914"/>
                    <a:pt x="1092" y="1913"/>
                    <a:pt x="1088" y="1913"/>
                  </a:cubicBezTo>
                  <a:cubicBezTo>
                    <a:pt x="1087" y="1913"/>
                    <a:pt x="1087" y="1913"/>
                    <a:pt x="1087" y="1911"/>
                  </a:cubicBezTo>
                  <a:cubicBezTo>
                    <a:pt x="1087" y="1910"/>
                    <a:pt x="1087" y="1909"/>
                    <a:pt x="1086" y="1909"/>
                  </a:cubicBezTo>
                  <a:cubicBezTo>
                    <a:pt x="1086" y="1910"/>
                    <a:pt x="1084" y="1909"/>
                    <a:pt x="1083" y="1908"/>
                  </a:cubicBezTo>
                  <a:cubicBezTo>
                    <a:pt x="1080" y="1907"/>
                    <a:pt x="1081" y="1908"/>
                    <a:pt x="1085" y="1913"/>
                  </a:cubicBezTo>
                  <a:cubicBezTo>
                    <a:pt x="1087" y="1916"/>
                    <a:pt x="1089" y="1916"/>
                    <a:pt x="1091" y="1915"/>
                  </a:cubicBezTo>
                  <a:close/>
                  <a:moveTo>
                    <a:pt x="2597" y="1479"/>
                  </a:moveTo>
                  <a:cubicBezTo>
                    <a:pt x="2597" y="1478"/>
                    <a:pt x="2597" y="1477"/>
                    <a:pt x="2596" y="1477"/>
                  </a:cubicBezTo>
                  <a:cubicBezTo>
                    <a:pt x="2596" y="1478"/>
                    <a:pt x="2596" y="1479"/>
                    <a:pt x="2597" y="1479"/>
                  </a:cubicBezTo>
                  <a:cubicBezTo>
                    <a:pt x="2597" y="1481"/>
                    <a:pt x="2597" y="1481"/>
                    <a:pt x="2597" y="1481"/>
                  </a:cubicBezTo>
                  <a:cubicBezTo>
                    <a:pt x="2597" y="1481"/>
                    <a:pt x="2597" y="1480"/>
                    <a:pt x="2597" y="1479"/>
                  </a:cubicBezTo>
                  <a:close/>
                  <a:moveTo>
                    <a:pt x="555" y="1455"/>
                  </a:moveTo>
                  <a:cubicBezTo>
                    <a:pt x="554" y="1454"/>
                    <a:pt x="554" y="1454"/>
                    <a:pt x="553" y="1454"/>
                  </a:cubicBezTo>
                  <a:cubicBezTo>
                    <a:pt x="553" y="1455"/>
                    <a:pt x="553" y="1455"/>
                    <a:pt x="553" y="1455"/>
                  </a:cubicBezTo>
                  <a:cubicBezTo>
                    <a:pt x="553" y="1455"/>
                    <a:pt x="553" y="1455"/>
                    <a:pt x="554" y="1455"/>
                  </a:cubicBezTo>
                  <a:cubicBezTo>
                    <a:pt x="555" y="1455"/>
                    <a:pt x="555" y="1455"/>
                    <a:pt x="555" y="1455"/>
                  </a:cubicBezTo>
                  <a:close/>
                  <a:moveTo>
                    <a:pt x="2779" y="1195"/>
                  </a:moveTo>
                  <a:cubicBezTo>
                    <a:pt x="2778" y="1194"/>
                    <a:pt x="2778" y="1194"/>
                    <a:pt x="2778" y="1197"/>
                  </a:cubicBezTo>
                  <a:cubicBezTo>
                    <a:pt x="2778" y="1199"/>
                    <a:pt x="2778" y="1199"/>
                    <a:pt x="2779" y="1198"/>
                  </a:cubicBezTo>
                  <a:cubicBezTo>
                    <a:pt x="2779" y="1197"/>
                    <a:pt x="2779" y="1196"/>
                    <a:pt x="2779" y="1195"/>
                  </a:cubicBezTo>
                  <a:close/>
                  <a:moveTo>
                    <a:pt x="2673" y="1098"/>
                  </a:moveTo>
                  <a:cubicBezTo>
                    <a:pt x="2672" y="1098"/>
                    <a:pt x="2672" y="1098"/>
                    <a:pt x="2672" y="1098"/>
                  </a:cubicBezTo>
                  <a:cubicBezTo>
                    <a:pt x="2671" y="1098"/>
                    <a:pt x="2671" y="1098"/>
                    <a:pt x="2672" y="1098"/>
                  </a:cubicBezTo>
                  <a:cubicBezTo>
                    <a:pt x="2673" y="1099"/>
                    <a:pt x="2673" y="1099"/>
                    <a:pt x="2673" y="1098"/>
                  </a:cubicBezTo>
                  <a:close/>
                  <a:moveTo>
                    <a:pt x="2686" y="1055"/>
                  </a:moveTo>
                  <a:cubicBezTo>
                    <a:pt x="2685" y="1053"/>
                    <a:pt x="2685" y="1052"/>
                    <a:pt x="2684" y="1053"/>
                  </a:cubicBezTo>
                  <a:cubicBezTo>
                    <a:pt x="2683" y="1055"/>
                    <a:pt x="2683" y="1055"/>
                    <a:pt x="2685" y="1055"/>
                  </a:cubicBezTo>
                  <a:cubicBezTo>
                    <a:pt x="2685" y="1055"/>
                    <a:pt x="2686" y="1055"/>
                    <a:pt x="2686" y="1056"/>
                  </a:cubicBezTo>
                  <a:cubicBezTo>
                    <a:pt x="2688" y="1058"/>
                    <a:pt x="2688" y="1057"/>
                    <a:pt x="2686" y="1055"/>
                  </a:cubicBezTo>
                  <a:close/>
                  <a:moveTo>
                    <a:pt x="1435" y="940"/>
                  </a:moveTo>
                  <a:cubicBezTo>
                    <a:pt x="1435" y="940"/>
                    <a:pt x="1435" y="939"/>
                    <a:pt x="1437" y="939"/>
                  </a:cubicBezTo>
                  <a:cubicBezTo>
                    <a:pt x="1442" y="939"/>
                    <a:pt x="1441" y="936"/>
                    <a:pt x="1436" y="936"/>
                  </a:cubicBezTo>
                  <a:cubicBezTo>
                    <a:pt x="1435" y="936"/>
                    <a:pt x="1432" y="935"/>
                    <a:pt x="1430" y="933"/>
                  </a:cubicBezTo>
                  <a:cubicBezTo>
                    <a:pt x="1426" y="932"/>
                    <a:pt x="1426" y="931"/>
                    <a:pt x="1425" y="932"/>
                  </a:cubicBezTo>
                  <a:cubicBezTo>
                    <a:pt x="1423" y="932"/>
                    <a:pt x="1421" y="932"/>
                    <a:pt x="1418" y="932"/>
                  </a:cubicBezTo>
                  <a:cubicBezTo>
                    <a:pt x="1417" y="931"/>
                    <a:pt x="1415" y="931"/>
                    <a:pt x="1415" y="932"/>
                  </a:cubicBezTo>
                  <a:cubicBezTo>
                    <a:pt x="1414" y="932"/>
                    <a:pt x="1420" y="935"/>
                    <a:pt x="1425" y="937"/>
                  </a:cubicBezTo>
                  <a:cubicBezTo>
                    <a:pt x="1426" y="937"/>
                    <a:pt x="1429" y="939"/>
                    <a:pt x="1431" y="940"/>
                  </a:cubicBezTo>
                  <a:cubicBezTo>
                    <a:pt x="1434" y="942"/>
                    <a:pt x="1435" y="943"/>
                    <a:pt x="1435" y="940"/>
                  </a:cubicBezTo>
                  <a:close/>
                  <a:moveTo>
                    <a:pt x="2020" y="927"/>
                  </a:moveTo>
                  <a:cubicBezTo>
                    <a:pt x="2032" y="920"/>
                    <a:pt x="2037" y="919"/>
                    <a:pt x="2038" y="919"/>
                  </a:cubicBezTo>
                  <a:cubicBezTo>
                    <a:pt x="2038" y="919"/>
                    <a:pt x="2038" y="920"/>
                    <a:pt x="2037" y="921"/>
                  </a:cubicBezTo>
                  <a:cubicBezTo>
                    <a:pt x="2036" y="921"/>
                    <a:pt x="2036" y="921"/>
                    <a:pt x="2038" y="921"/>
                  </a:cubicBezTo>
                  <a:cubicBezTo>
                    <a:pt x="2041" y="921"/>
                    <a:pt x="2041" y="920"/>
                    <a:pt x="2037" y="913"/>
                  </a:cubicBezTo>
                  <a:cubicBezTo>
                    <a:pt x="2033" y="905"/>
                    <a:pt x="2029" y="897"/>
                    <a:pt x="2028" y="890"/>
                  </a:cubicBezTo>
                  <a:cubicBezTo>
                    <a:pt x="2022" y="871"/>
                    <a:pt x="2023" y="873"/>
                    <a:pt x="2019" y="869"/>
                  </a:cubicBezTo>
                  <a:cubicBezTo>
                    <a:pt x="2018" y="868"/>
                    <a:pt x="2016" y="866"/>
                    <a:pt x="2016" y="867"/>
                  </a:cubicBezTo>
                  <a:cubicBezTo>
                    <a:pt x="2016" y="867"/>
                    <a:pt x="2016" y="866"/>
                    <a:pt x="2014" y="866"/>
                  </a:cubicBezTo>
                  <a:cubicBezTo>
                    <a:pt x="2012" y="865"/>
                    <a:pt x="2009" y="865"/>
                    <a:pt x="2007" y="865"/>
                  </a:cubicBezTo>
                  <a:cubicBezTo>
                    <a:pt x="2007" y="867"/>
                    <a:pt x="2006" y="866"/>
                    <a:pt x="2005" y="862"/>
                  </a:cubicBezTo>
                  <a:cubicBezTo>
                    <a:pt x="2005" y="859"/>
                    <a:pt x="2005" y="859"/>
                    <a:pt x="2005" y="859"/>
                  </a:cubicBezTo>
                  <a:cubicBezTo>
                    <a:pt x="2008" y="859"/>
                    <a:pt x="2008" y="859"/>
                    <a:pt x="2008" y="859"/>
                  </a:cubicBezTo>
                  <a:cubicBezTo>
                    <a:pt x="2012" y="860"/>
                    <a:pt x="2013" y="857"/>
                    <a:pt x="2010" y="857"/>
                  </a:cubicBezTo>
                  <a:cubicBezTo>
                    <a:pt x="2009" y="857"/>
                    <a:pt x="2008" y="855"/>
                    <a:pt x="2007" y="852"/>
                  </a:cubicBezTo>
                  <a:cubicBezTo>
                    <a:pt x="2007" y="850"/>
                    <a:pt x="2006" y="850"/>
                    <a:pt x="2003" y="850"/>
                  </a:cubicBezTo>
                  <a:cubicBezTo>
                    <a:pt x="1999" y="851"/>
                    <a:pt x="1998" y="851"/>
                    <a:pt x="1999" y="853"/>
                  </a:cubicBezTo>
                  <a:cubicBezTo>
                    <a:pt x="2001" y="856"/>
                    <a:pt x="1997" y="853"/>
                    <a:pt x="1995" y="849"/>
                  </a:cubicBezTo>
                  <a:cubicBezTo>
                    <a:pt x="1991" y="845"/>
                    <a:pt x="1991" y="843"/>
                    <a:pt x="1991" y="836"/>
                  </a:cubicBezTo>
                  <a:cubicBezTo>
                    <a:pt x="1990" y="834"/>
                    <a:pt x="1990" y="830"/>
                    <a:pt x="1989" y="829"/>
                  </a:cubicBezTo>
                  <a:cubicBezTo>
                    <a:pt x="1989" y="827"/>
                    <a:pt x="1989" y="827"/>
                    <a:pt x="1989" y="827"/>
                  </a:cubicBezTo>
                  <a:cubicBezTo>
                    <a:pt x="1991" y="829"/>
                    <a:pt x="1991" y="829"/>
                    <a:pt x="1991" y="829"/>
                  </a:cubicBezTo>
                  <a:cubicBezTo>
                    <a:pt x="1994" y="831"/>
                    <a:pt x="1998" y="832"/>
                    <a:pt x="2000" y="830"/>
                  </a:cubicBezTo>
                  <a:cubicBezTo>
                    <a:pt x="2002" y="830"/>
                    <a:pt x="2002" y="830"/>
                    <a:pt x="2003" y="830"/>
                  </a:cubicBezTo>
                  <a:cubicBezTo>
                    <a:pt x="2006" y="833"/>
                    <a:pt x="2007" y="833"/>
                    <a:pt x="2010" y="832"/>
                  </a:cubicBezTo>
                  <a:cubicBezTo>
                    <a:pt x="2011" y="831"/>
                    <a:pt x="2013" y="830"/>
                    <a:pt x="2013" y="830"/>
                  </a:cubicBezTo>
                  <a:cubicBezTo>
                    <a:pt x="2016" y="830"/>
                    <a:pt x="2016" y="830"/>
                    <a:pt x="2015" y="829"/>
                  </a:cubicBezTo>
                  <a:cubicBezTo>
                    <a:pt x="2013" y="827"/>
                    <a:pt x="2014" y="826"/>
                    <a:pt x="2016" y="826"/>
                  </a:cubicBezTo>
                  <a:cubicBezTo>
                    <a:pt x="2024" y="828"/>
                    <a:pt x="2020" y="821"/>
                    <a:pt x="2011" y="817"/>
                  </a:cubicBezTo>
                  <a:cubicBezTo>
                    <a:pt x="2005" y="814"/>
                    <a:pt x="2005" y="813"/>
                    <a:pt x="2000" y="806"/>
                  </a:cubicBezTo>
                  <a:cubicBezTo>
                    <a:pt x="1995" y="799"/>
                    <a:pt x="1994" y="798"/>
                    <a:pt x="1989" y="801"/>
                  </a:cubicBezTo>
                  <a:cubicBezTo>
                    <a:pt x="1989" y="801"/>
                    <a:pt x="1987" y="802"/>
                    <a:pt x="1986" y="802"/>
                  </a:cubicBezTo>
                  <a:cubicBezTo>
                    <a:pt x="1983" y="802"/>
                    <a:pt x="1981" y="810"/>
                    <a:pt x="1983" y="812"/>
                  </a:cubicBezTo>
                  <a:cubicBezTo>
                    <a:pt x="1983" y="812"/>
                    <a:pt x="1984" y="814"/>
                    <a:pt x="1984" y="817"/>
                  </a:cubicBezTo>
                  <a:cubicBezTo>
                    <a:pt x="1985" y="819"/>
                    <a:pt x="1986" y="821"/>
                    <a:pt x="1986" y="822"/>
                  </a:cubicBezTo>
                  <a:cubicBezTo>
                    <a:pt x="1986" y="823"/>
                    <a:pt x="1984" y="821"/>
                    <a:pt x="1982" y="818"/>
                  </a:cubicBezTo>
                  <a:cubicBezTo>
                    <a:pt x="1975" y="811"/>
                    <a:pt x="1973" y="806"/>
                    <a:pt x="1973" y="799"/>
                  </a:cubicBezTo>
                  <a:cubicBezTo>
                    <a:pt x="1973" y="794"/>
                    <a:pt x="1970" y="788"/>
                    <a:pt x="1968" y="788"/>
                  </a:cubicBezTo>
                  <a:cubicBezTo>
                    <a:pt x="1962" y="788"/>
                    <a:pt x="1962" y="788"/>
                    <a:pt x="1962" y="788"/>
                  </a:cubicBezTo>
                  <a:cubicBezTo>
                    <a:pt x="1957" y="788"/>
                    <a:pt x="1957" y="787"/>
                    <a:pt x="1954" y="785"/>
                  </a:cubicBezTo>
                  <a:cubicBezTo>
                    <a:pt x="1951" y="782"/>
                    <a:pt x="1950" y="782"/>
                    <a:pt x="1948" y="782"/>
                  </a:cubicBezTo>
                  <a:cubicBezTo>
                    <a:pt x="1945" y="782"/>
                    <a:pt x="1945" y="782"/>
                    <a:pt x="1943" y="779"/>
                  </a:cubicBezTo>
                  <a:cubicBezTo>
                    <a:pt x="1943" y="777"/>
                    <a:pt x="1941" y="774"/>
                    <a:pt x="1938" y="771"/>
                  </a:cubicBezTo>
                  <a:cubicBezTo>
                    <a:pt x="1930" y="764"/>
                    <a:pt x="1930" y="764"/>
                    <a:pt x="1930" y="764"/>
                  </a:cubicBezTo>
                  <a:cubicBezTo>
                    <a:pt x="1928" y="761"/>
                    <a:pt x="1927" y="761"/>
                    <a:pt x="1924" y="760"/>
                  </a:cubicBezTo>
                  <a:cubicBezTo>
                    <a:pt x="1919" y="760"/>
                    <a:pt x="1917" y="758"/>
                    <a:pt x="1917" y="755"/>
                  </a:cubicBezTo>
                  <a:cubicBezTo>
                    <a:pt x="1917" y="752"/>
                    <a:pt x="1923" y="751"/>
                    <a:pt x="1929" y="753"/>
                  </a:cubicBezTo>
                  <a:cubicBezTo>
                    <a:pt x="1931" y="753"/>
                    <a:pt x="1932" y="753"/>
                    <a:pt x="1935" y="753"/>
                  </a:cubicBezTo>
                  <a:cubicBezTo>
                    <a:pt x="1936" y="752"/>
                    <a:pt x="1937" y="751"/>
                    <a:pt x="1935" y="751"/>
                  </a:cubicBezTo>
                  <a:cubicBezTo>
                    <a:pt x="1930" y="751"/>
                    <a:pt x="1925" y="745"/>
                    <a:pt x="1927" y="742"/>
                  </a:cubicBezTo>
                  <a:cubicBezTo>
                    <a:pt x="1927" y="740"/>
                    <a:pt x="1928" y="739"/>
                    <a:pt x="1928" y="737"/>
                  </a:cubicBezTo>
                  <a:cubicBezTo>
                    <a:pt x="1928" y="736"/>
                    <a:pt x="1928" y="735"/>
                    <a:pt x="1929" y="734"/>
                  </a:cubicBezTo>
                  <a:cubicBezTo>
                    <a:pt x="1930" y="733"/>
                    <a:pt x="1943" y="730"/>
                    <a:pt x="1951" y="731"/>
                  </a:cubicBezTo>
                  <a:cubicBezTo>
                    <a:pt x="1957" y="731"/>
                    <a:pt x="1959" y="730"/>
                    <a:pt x="1954" y="728"/>
                  </a:cubicBezTo>
                  <a:cubicBezTo>
                    <a:pt x="1949" y="727"/>
                    <a:pt x="1949" y="727"/>
                    <a:pt x="1949" y="719"/>
                  </a:cubicBezTo>
                  <a:cubicBezTo>
                    <a:pt x="1949" y="712"/>
                    <a:pt x="1949" y="711"/>
                    <a:pt x="1947" y="708"/>
                  </a:cubicBezTo>
                  <a:cubicBezTo>
                    <a:pt x="1946" y="706"/>
                    <a:pt x="1945" y="704"/>
                    <a:pt x="1945" y="702"/>
                  </a:cubicBezTo>
                  <a:cubicBezTo>
                    <a:pt x="1945" y="697"/>
                    <a:pt x="1932" y="692"/>
                    <a:pt x="1930" y="697"/>
                  </a:cubicBezTo>
                  <a:cubicBezTo>
                    <a:pt x="1930" y="699"/>
                    <a:pt x="1927" y="700"/>
                    <a:pt x="1927" y="699"/>
                  </a:cubicBezTo>
                  <a:cubicBezTo>
                    <a:pt x="1926" y="699"/>
                    <a:pt x="1924" y="699"/>
                    <a:pt x="1923" y="699"/>
                  </a:cubicBezTo>
                  <a:cubicBezTo>
                    <a:pt x="1922" y="699"/>
                    <a:pt x="1919" y="699"/>
                    <a:pt x="1919" y="698"/>
                  </a:cubicBezTo>
                  <a:cubicBezTo>
                    <a:pt x="1919" y="698"/>
                    <a:pt x="1916" y="697"/>
                    <a:pt x="1914" y="697"/>
                  </a:cubicBezTo>
                  <a:cubicBezTo>
                    <a:pt x="1910" y="696"/>
                    <a:pt x="1910" y="696"/>
                    <a:pt x="1910" y="696"/>
                  </a:cubicBezTo>
                  <a:cubicBezTo>
                    <a:pt x="1906" y="700"/>
                    <a:pt x="1906" y="700"/>
                    <a:pt x="1906" y="700"/>
                  </a:cubicBezTo>
                  <a:cubicBezTo>
                    <a:pt x="1904" y="702"/>
                    <a:pt x="1902" y="704"/>
                    <a:pt x="1902" y="703"/>
                  </a:cubicBezTo>
                  <a:cubicBezTo>
                    <a:pt x="1901" y="703"/>
                    <a:pt x="1900" y="704"/>
                    <a:pt x="1898" y="707"/>
                  </a:cubicBezTo>
                  <a:cubicBezTo>
                    <a:pt x="1896" y="710"/>
                    <a:pt x="1895" y="710"/>
                    <a:pt x="1892" y="712"/>
                  </a:cubicBezTo>
                  <a:cubicBezTo>
                    <a:pt x="1888" y="713"/>
                    <a:pt x="1887" y="714"/>
                    <a:pt x="1887" y="715"/>
                  </a:cubicBezTo>
                  <a:cubicBezTo>
                    <a:pt x="1887" y="715"/>
                    <a:pt x="1887" y="716"/>
                    <a:pt x="1887" y="716"/>
                  </a:cubicBezTo>
                  <a:cubicBezTo>
                    <a:pt x="1886" y="716"/>
                    <a:pt x="1886" y="717"/>
                    <a:pt x="1887" y="718"/>
                  </a:cubicBezTo>
                  <a:cubicBezTo>
                    <a:pt x="1887" y="718"/>
                    <a:pt x="1887" y="719"/>
                    <a:pt x="1886" y="719"/>
                  </a:cubicBezTo>
                  <a:cubicBezTo>
                    <a:pt x="1885" y="719"/>
                    <a:pt x="1885" y="720"/>
                    <a:pt x="1885" y="720"/>
                  </a:cubicBezTo>
                  <a:cubicBezTo>
                    <a:pt x="1885" y="721"/>
                    <a:pt x="1882" y="724"/>
                    <a:pt x="1881" y="724"/>
                  </a:cubicBezTo>
                  <a:cubicBezTo>
                    <a:pt x="1880" y="724"/>
                    <a:pt x="1880" y="726"/>
                    <a:pt x="1881" y="727"/>
                  </a:cubicBezTo>
                  <a:cubicBezTo>
                    <a:pt x="1883" y="728"/>
                    <a:pt x="1882" y="729"/>
                    <a:pt x="1879" y="728"/>
                  </a:cubicBezTo>
                  <a:cubicBezTo>
                    <a:pt x="1878" y="728"/>
                    <a:pt x="1877" y="728"/>
                    <a:pt x="1876" y="731"/>
                  </a:cubicBezTo>
                  <a:cubicBezTo>
                    <a:pt x="1875" y="733"/>
                    <a:pt x="1870" y="736"/>
                    <a:pt x="1868" y="736"/>
                  </a:cubicBezTo>
                  <a:cubicBezTo>
                    <a:pt x="1867" y="736"/>
                    <a:pt x="1866" y="736"/>
                    <a:pt x="1866" y="737"/>
                  </a:cubicBezTo>
                  <a:cubicBezTo>
                    <a:pt x="1866" y="738"/>
                    <a:pt x="1866" y="738"/>
                    <a:pt x="1865" y="737"/>
                  </a:cubicBezTo>
                  <a:cubicBezTo>
                    <a:pt x="1863" y="736"/>
                    <a:pt x="1863" y="736"/>
                    <a:pt x="1864" y="737"/>
                  </a:cubicBezTo>
                  <a:cubicBezTo>
                    <a:pt x="1865" y="739"/>
                    <a:pt x="1863" y="755"/>
                    <a:pt x="1860" y="758"/>
                  </a:cubicBezTo>
                  <a:cubicBezTo>
                    <a:pt x="1857" y="761"/>
                    <a:pt x="1857" y="765"/>
                    <a:pt x="1861" y="766"/>
                  </a:cubicBezTo>
                  <a:cubicBezTo>
                    <a:pt x="1867" y="767"/>
                    <a:pt x="1871" y="771"/>
                    <a:pt x="1875" y="778"/>
                  </a:cubicBezTo>
                  <a:cubicBezTo>
                    <a:pt x="1877" y="782"/>
                    <a:pt x="1878" y="782"/>
                    <a:pt x="1877" y="780"/>
                  </a:cubicBezTo>
                  <a:cubicBezTo>
                    <a:pt x="1877" y="779"/>
                    <a:pt x="1877" y="777"/>
                    <a:pt x="1878" y="777"/>
                  </a:cubicBezTo>
                  <a:cubicBezTo>
                    <a:pt x="1879" y="776"/>
                    <a:pt x="1879" y="777"/>
                    <a:pt x="1879" y="779"/>
                  </a:cubicBezTo>
                  <a:cubicBezTo>
                    <a:pt x="1879" y="782"/>
                    <a:pt x="1879" y="785"/>
                    <a:pt x="1879" y="786"/>
                  </a:cubicBezTo>
                  <a:cubicBezTo>
                    <a:pt x="1882" y="795"/>
                    <a:pt x="1882" y="795"/>
                    <a:pt x="1884" y="798"/>
                  </a:cubicBezTo>
                  <a:cubicBezTo>
                    <a:pt x="1886" y="798"/>
                    <a:pt x="1887" y="800"/>
                    <a:pt x="1887" y="801"/>
                  </a:cubicBezTo>
                  <a:cubicBezTo>
                    <a:pt x="1888" y="801"/>
                    <a:pt x="1891" y="804"/>
                    <a:pt x="1894" y="806"/>
                  </a:cubicBezTo>
                  <a:cubicBezTo>
                    <a:pt x="1902" y="814"/>
                    <a:pt x="1902" y="814"/>
                    <a:pt x="1902" y="814"/>
                  </a:cubicBezTo>
                  <a:cubicBezTo>
                    <a:pt x="1903" y="817"/>
                    <a:pt x="1906" y="819"/>
                    <a:pt x="1908" y="820"/>
                  </a:cubicBezTo>
                  <a:cubicBezTo>
                    <a:pt x="1912" y="821"/>
                    <a:pt x="1921" y="830"/>
                    <a:pt x="1924" y="833"/>
                  </a:cubicBezTo>
                  <a:cubicBezTo>
                    <a:pt x="1927" y="839"/>
                    <a:pt x="1937" y="846"/>
                    <a:pt x="1940" y="846"/>
                  </a:cubicBezTo>
                  <a:cubicBezTo>
                    <a:pt x="1944" y="845"/>
                    <a:pt x="1949" y="847"/>
                    <a:pt x="1950" y="849"/>
                  </a:cubicBezTo>
                  <a:cubicBezTo>
                    <a:pt x="1951" y="851"/>
                    <a:pt x="1951" y="851"/>
                    <a:pt x="1948" y="851"/>
                  </a:cubicBezTo>
                  <a:cubicBezTo>
                    <a:pt x="1946" y="851"/>
                    <a:pt x="1940" y="853"/>
                    <a:pt x="1938" y="854"/>
                  </a:cubicBezTo>
                  <a:cubicBezTo>
                    <a:pt x="1937" y="857"/>
                    <a:pt x="1938" y="868"/>
                    <a:pt x="1939" y="872"/>
                  </a:cubicBezTo>
                  <a:cubicBezTo>
                    <a:pt x="1940" y="874"/>
                    <a:pt x="1940" y="876"/>
                    <a:pt x="1940" y="876"/>
                  </a:cubicBezTo>
                  <a:cubicBezTo>
                    <a:pt x="1939" y="876"/>
                    <a:pt x="1939" y="879"/>
                    <a:pt x="1939" y="880"/>
                  </a:cubicBezTo>
                  <a:cubicBezTo>
                    <a:pt x="1939" y="884"/>
                    <a:pt x="1938" y="884"/>
                    <a:pt x="1937" y="882"/>
                  </a:cubicBezTo>
                  <a:cubicBezTo>
                    <a:pt x="1934" y="878"/>
                    <a:pt x="1934" y="888"/>
                    <a:pt x="1938" y="898"/>
                  </a:cubicBezTo>
                  <a:cubicBezTo>
                    <a:pt x="1943" y="916"/>
                    <a:pt x="1946" y="918"/>
                    <a:pt x="1961" y="918"/>
                  </a:cubicBezTo>
                  <a:cubicBezTo>
                    <a:pt x="1967" y="919"/>
                    <a:pt x="1967" y="919"/>
                    <a:pt x="1967" y="919"/>
                  </a:cubicBezTo>
                  <a:cubicBezTo>
                    <a:pt x="1971" y="922"/>
                    <a:pt x="1971" y="922"/>
                    <a:pt x="1971" y="922"/>
                  </a:cubicBezTo>
                  <a:cubicBezTo>
                    <a:pt x="1982" y="934"/>
                    <a:pt x="2001" y="935"/>
                    <a:pt x="2020" y="927"/>
                  </a:cubicBezTo>
                  <a:close/>
                  <a:moveTo>
                    <a:pt x="1594" y="730"/>
                  </a:moveTo>
                  <a:cubicBezTo>
                    <a:pt x="1593" y="729"/>
                    <a:pt x="1593" y="729"/>
                    <a:pt x="1593" y="730"/>
                  </a:cubicBezTo>
                  <a:cubicBezTo>
                    <a:pt x="1593" y="731"/>
                    <a:pt x="1594" y="731"/>
                    <a:pt x="1595" y="731"/>
                  </a:cubicBezTo>
                  <a:lnTo>
                    <a:pt x="1594" y="730"/>
                  </a:lnTo>
                  <a:close/>
                  <a:moveTo>
                    <a:pt x="1315" y="583"/>
                  </a:moveTo>
                  <a:cubicBezTo>
                    <a:pt x="1315" y="582"/>
                    <a:pt x="1313" y="582"/>
                    <a:pt x="1311" y="581"/>
                  </a:cubicBezTo>
                  <a:cubicBezTo>
                    <a:pt x="1308" y="581"/>
                    <a:pt x="1306" y="581"/>
                    <a:pt x="1306" y="580"/>
                  </a:cubicBezTo>
                  <a:cubicBezTo>
                    <a:pt x="1306" y="578"/>
                    <a:pt x="1306" y="578"/>
                    <a:pt x="1306" y="578"/>
                  </a:cubicBezTo>
                  <a:cubicBezTo>
                    <a:pt x="1305" y="578"/>
                    <a:pt x="1305" y="578"/>
                    <a:pt x="1305" y="579"/>
                  </a:cubicBezTo>
                  <a:cubicBezTo>
                    <a:pt x="1305" y="581"/>
                    <a:pt x="1307" y="583"/>
                    <a:pt x="1311" y="584"/>
                  </a:cubicBezTo>
                  <a:cubicBezTo>
                    <a:pt x="1315" y="586"/>
                    <a:pt x="1317" y="584"/>
                    <a:pt x="1315" y="583"/>
                  </a:cubicBezTo>
                  <a:close/>
                  <a:moveTo>
                    <a:pt x="1287" y="463"/>
                  </a:moveTo>
                  <a:cubicBezTo>
                    <a:pt x="1286" y="463"/>
                    <a:pt x="1286" y="463"/>
                    <a:pt x="1286" y="464"/>
                  </a:cubicBezTo>
                  <a:cubicBezTo>
                    <a:pt x="1286" y="465"/>
                    <a:pt x="1286" y="465"/>
                    <a:pt x="1287" y="464"/>
                  </a:cubicBezTo>
                  <a:lnTo>
                    <a:pt x="1287" y="463"/>
                  </a:lnTo>
                  <a:close/>
                  <a:moveTo>
                    <a:pt x="1845" y="48"/>
                  </a:moveTo>
                  <a:cubicBezTo>
                    <a:pt x="1841" y="47"/>
                    <a:pt x="1840" y="47"/>
                    <a:pt x="1843" y="48"/>
                  </a:cubicBezTo>
                  <a:cubicBezTo>
                    <a:pt x="1844" y="48"/>
                    <a:pt x="1845" y="49"/>
                    <a:pt x="1847" y="49"/>
                  </a:cubicBezTo>
                  <a:cubicBezTo>
                    <a:pt x="1847" y="49"/>
                    <a:pt x="1847" y="48"/>
                    <a:pt x="1845" y="48"/>
                  </a:cubicBezTo>
                  <a:close/>
                  <a:moveTo>
                    <a:pt x="1840" y="46"/>
                  </a:moveTo>
                  <a:cubicBezTo>
                    <a:pt x="1837" y="46"/>
                    <a:pt x="1837" y="46"/>
                    <a:pt x="1837" y="46"/>
                  </a:cubicBezTo>
                  <a:cubicBezTo>
                    <a:pt x="1836" y="46"/>
                    <a:pt x="1834" y="47"/>
                    <a:pt x="1835" y="47"/>
                  </a:cubicBezTo>
                  <a:cubicBezTo>
                    <a:pt x="1836" y="48"/>
                    <a:pt x="1839" y="47"/>
                    <a:pt x="1840" y="46"/>
                  </a:cubicBezTo>
                  <a:close/>
                  <a:moveTo>
                    <a:pt x="2008" y="876"/>
                  </a:moveTo>
                  <a:cubicBezTo>
                    <a:pt x="2007" y="874"/>
                    <a:pt x="2007" y="872"/>
                    <a:pt x="2007" y="871"/>
                  </a:cubicBezTo>
                  <a:cubicBezTo>
                    <a:pt x="2007" y="870"/>
                    <a:pt x="2007" y="870"/>
                    <a:pt x="2007" y="872"/>
                  </a:cubicBezTo>
                  <a:cubicBezTo>
                    <a:pt x="2007" y="873"/>
                    <a:pt x="2008" y="875"/>
                    <a:pt x="2009" y="876"/>
                  </a:cubicBezTo>
                  <a:cubicBezTo>
                    <a:pt x="2010" y="878"/>
                    <a:pt x="2010" y="879"/>
                    <a:pt x="2010" y="879"/>
                  </a:cubicBezTo>
                  <a:cubicBezTo>
                    <a:pt x="2010" y="879"/>
                    <a:pt x="2009" y="877"/>
                    <a:pt x="2008" y="876"/>
                  </a:cubicBezTo>
                  <a:close/>
                  <a:moveTo>
                    <a:pt x="1911" y="747"/>
                  </a:moveTo>
                  <a:cubicBezTo>
                    <a:pt x="1909" y="746"/>
                    <a:pt x="1908" y="744"/>
                    <a:pt x="1910" y="743"/>
                  </a:cubicBezTo>
                  <a:cubicBezTo>
                    <a:pt x="1911" y="743"/>
                    <a:pt x="1911" y="743"/>
                    <a:pt x="1911" y="745"/>
                  </a:cubicBezTo>
                  <a:cubicBezTo>
                    <a:pt x="1910" y="745"/>
                    <a:pt x="1910" y="746"/>
                    <a:pt x="1911" y="747"/>
                  </a:cubicBezTo>
                  <a:cubicBezTo>
                    <a:pt x="1913" y="748"/>
                    <a:pt x="1913" y="748"/>
                    <a:pt x="1913" y="748"/>
                  </a:cubicBezTo>
                  <a:cubicBezTo>
                    <a:pt x="1913" y="750"/>
                    <a:pt x="1911" y="749"/>
                    <a:pt x="1911" y="747"/>
                  </a:cubicBezTo>
                  <a:close/>
                  <a:moveTo>
                    <a:pt x="1913" y="745"/>
                  </a:moveTo>
                  <a:cubicBezTo>
                    <a:pt x="1913" y="744"/>
                    <a:pt x="1913" y="743"/>
                    <a:pt x="1914" y="743"/>
                  </a:cubicBezTo>
                  <a:cubicBezTo>
                    <a:pt x="1914" y="742"/>
                    <a:pt x="1914" y="742"/>
                    <a:pt x="1914" y="744"/>
                  </a:cubicBezTo>
                  <a:cubicBezTo>
                    <a:pt x="1914" y="745"/>
                    <a:pt x="1914" y="746"/>
                    <a:pt x="1913" y="745"/>
                  </a:cubicBezTo>
                  <a:close/>
                  <a:moveTo>
                    <a:pt x="1871" y="739"/>
                  </a:moveTo>
                  <a:cubicBezTo>
                    <a:pt x="1871" y="738"/>
                    <a:pt x="1871" y="737"/>
                    <a:pt x="1871" y="736"/>
                  </a:cubicBezTo>
                  <a:cubicBezTo>
                    <a:pt x="1871" y="736"/>
                    <a:pt x="1871" y="736"/>
                    <a:pt x="1872" y="737"/>
                  </a:cubicBezTo>
                  <a:cubicBezTo>
                    <a:pt x="1873" y="739"/>
                    <a:pt x="1873" y="740"/>
                    <a:pt x="1871" y="739"/>
                  </a:cubicBezTo>
                  <a:close/>
                  <a:moveTo>
                    <a:pt x="1946" y="729"/>
                  </a:moveTo>
                  <a:cubicBezTo>
                    <a:pt x="1946" y="728"/>
                    <a:pt x="1946" y="728"/>
                    <a:pt x="1946" y="727"/>
                  </a:cubicBezTo>
                  <a:cubicBezTo>
                    <a:pt x="1947" y="727"/>
                    <a:pt x="1949" y="728"/>
                    <a:pt x="1949" y="729"/>
                  </a:cubicBezTo>
                  <a:cubicBezTo>
                    <a:pt x="1949" y="730"/>
                    <a:pt x="1947" y="730"/>
                    <a:pt x="1946" y="729"/>
                  </a:cubicBezTo>
                  <a:close/>
                  <a:moveTo>
                    <a:pt x="1928" y="2417"/>
                  </a:moveTo>
                  <a:cubicBezTo>
                    <a:pt x="1926" y="2415"/>
                    <a:pt x="1924" y="2414"/>
                    <a:pt x="1921" y="2414"/>
                  </a:cubicBezTo>
                  <a:cubicBezTo>
                    <a:pt x="1918" y="2414"/>
                    <a:pt x="1916" y="2414"/>
                    <a:pt x="1915" y="2413"/>
                  </a:cubicBezTo>
                  <a:cubicBezTo>
                    <a:pt x="1914" y="2412"/>
                    <a:pt x="1913" y="2411"/>
                    <a:pt x="1911" y="2411"/>
                  </a:cubicBezTo>
                  <a:cubicBezTo>
                    <a:pt x="1910" y="2411"/>
                    <a:pt x="1908" y="2408"/>
                    <a:pt x="1908" y="2405"/>
                  </a:cubicBezTo>
                  <a:cubicBezTo>
                    <a:pt x="1908" y="2404"/>
                    <a:pt x="1908" y="2403"/>
                    <a:pt x="1906" y="2401"/>
                  </a:cubicBezTo>
                  <a:cubicBezTo>
                    <a:pt x="1904" y="2398"/>
                    <a:pt x="1904" y="2391"/>
                    <a:pt x="1907" y="2385"/>
                  </a:cubicBezTo>
                  <a:cubicBezTo>
                    <a:pt x="1908" y="2382"/>
                    <a:pt x="1908" y="2376"/>
                    <a:pt x="1905" y="2373"/>
                  </a:cubicBezTo>
                  <a:cubicBezTo>
                    <a:pt x="1900" y="2368"/>
                    <a:pt x="1901" y="2355"/>
                    <a:pt x="1907" y="2349"/>
                  </a:cubicBezTo>
                  <a:cubicBezTo>
                    <a:pt x="1909" y="2344"/>
                    <a:pt x="1909" y="2344"/>
                    <a:pt x="1909" y="2344"/>
                  </a:cubicBezTo>
                  <a:cubicBezTo>
                    <a:pt x="1910" y="2342"/>
                    <a:pt x="1913" y="2339"/>
                    <a:pt x="1914" y="2339"/>
                  </a:cubicBezTo>
                  <a:cubicBezTo>
                    <a:pt x="1916" y="2339"/>
                    <a:pt x="1919" y="2335"/>
                    <a:pt x="1920" y="2333"/>
                  </a:cubicBezTo>
                  <a:cubicBezTo>
                    <a:pt x="1920" y="2331"/>
                    <a:pt x="1923" y="2328"/>
                    <a:pt x="1925" y="2326"/>
                  </a:cubicBezTo>
                  <a:cubicBezTo>
                    <a:pt x="1931" y="2318"/>
                    <a:pt x="1935" y="2312"/>
                    <a:pt x="1936" y="2306"/>
                  </a:cubicBezTo>
                  <a:cubicBezTo>
                    <a:pt x="1938" y="2300"/>
                    <a:pt x="1938" y="2300"/>
                    <a:pt x="1938" y="2300"/>
                  </a:cubicBezTo>
                  <a:cubicBezTo>
                    <a:pt x="1936" y="2296"/>
                    <a:pt x="1936" y="2296"/>
                    <a:pt x="1936" y="2296"/>
                  </a:cubicBezTo>
                  <a:cubicBezTo>
                    <a:pt x="1934" y="2294"/>
                    <a:pt x="1934" y="2293"/>
                    <a:pt x="1935" y="2290"/>
                  </a:cubicBezTo>
                  <a:cubicBezTo>
                    <a:pt x="1935" y="2287"/>
                    <a:pt x="1935" y="2285"/>
                    <a:pt x="1933" y="2283"/>
                  </a:cubicBezTo>
                  <a:cubicBezTo>
                    <a:pt x="1932" y="2280"/>
                    <a:pt x="1931" y="2261"/>
                    <a:pt x="1932" y="2259"/>
                  </a:cubicBezTo>
                  <a:cubicBezTo>
                    <a:pt x="1932" y="2259"/>
                    <a:pt x="1935" y="2255"/>
                    <a:pt x="1939" y="2251"/>
                  </a:cubicBezTo>
                  <a:cubicBezTo>
                    <a:pt x="1944" y="2243"/>
                    <a:pt x="1945" y="2242"/>
                    <a:pt x="1945" y="2239"/>
                  </a:cubicBezTo>
                  <a:cubicBezTo>
                    <a:pt x="1946" y="2233"/>
                    <a:pt x="1946" y="2233"/>
                    <a:pt x="1952" y="2232"/>
                  </a:cubicBezTo>
                  <a:cubicBezTo>
                    <a:pt x="1956" y="2231"/>
                    <a:pt x="1959" y="2230"/>
                    <a:pt x="1960" y="2229"/>
                  </a:cubicBezTo>
                  <a:cubicBezTo>
                    <a:pt x="1965" y="2225"/>
                    <a:pt x="1965" y="2225"/>
                    <a:pt x="1966" y="2226"/>
                  </a:cubicBezTo>
                  <a:cubicBezTo>
                    <a:pt x="1967" y="2227"/>
                    <a:pt x="1973" y="2225"/>
                    <a:pt x="1974" y="2223"/>
                  </a:cubicBezTo>
                  <a:cubicBezTo>
                    <a:pt x="1975" y="2222"/>
                    <a:pt x="1976" y="2221"/>
                    <a:pt x="1978" y="2221"/>
                  </a:cubicBezTo>
                  <a:cubicBezTo>
                    <a:pt x="1980" y="2220"/>
                    <a:pt x="1982" y="2219"/>
                    <a:pt x="1984" y="2219"/>
                  </a:cubicBezTo>
                  <a:cubicBezTo>
                    <a:pt x="1987" y="2218"/>
                    <a:pt x="1987" y="2218"/>
                    <a:pt x="1989" y="2220"/>
                  </a:cubicBezTo>
                  <a:cubicBezTo>
                    <a:pt x="1991" y="2221"/>
                    <a:pt x="1992" y="2221"/>
                    <a:pt x="1991" y="2220"/>
                  </a:cubicBezTo>
                  <a:cubicBezTo>
                    <a:pt x="1989" y="2218"/>
                    <a:pt x="1991" y="2214"/>
                    <a:pt x="1998" y="2210"/>
                  </a:cubicBezTo>
                  <a:cubicBezTo>
                    <a:pt x="2005" y="2204"/>
                    <a:pt x="2007" y="2204"/>
                    <a:pt x="2007" y="2206"/>
                  </a:cubicBezTo>
                  <a:cubicBezTo>
                    <a:pt x="2007" y="2208"/>
                    <a:pt x="2007" y="2208"/>
                    <a:pt x="2007" y="2208"/>
                  </a:cubicBezTo>
                  <a:cubicBezTo>
                    <a:pt x="2008" y="2209"/>
                    <a:pt x="2010" y="2207"/>
                    <a:pt x="2009" y="2205"/>
                  </a:cubicBezTo>
                  <a:cubicBezTo>
                    <a:pt x="2009" y="2204"/>
                    <a:pt x="2010" y="2202"/>
                    <a:pt x="2012" y="2200"/>
                  </a:cubicBezTo>
                  <a:cubicBezTo>
                    <a:pt x="2013" y="2198"/>
                    <a:pt x="2015" y="2196"/>
                    <a:pt x="2016" y="2194"/>
                  </a:cubicBezTo>
                  <a:cubicBezTo>
                    <a:pt x="2018" y="2190"/>
                    <a:pt x="2020" y="2192"/>
                    <a:pt x="2018" y="2197"/>
                  </a:cubicBezTo>
                  <a:cubicBezTo>
                    <a:pt x="2017" y="2199"/>
                    <a:pt x="2019" y="2198"/>
                    <a:pt x="2021" y="2196"/>
                  </a:cubicBezTo>
                  <a:cubicBezTo>
                    <a:pt x="2024" y="2192"/>
                    <a:pt x="2026" y="2189"/>
                    <a:pt x="2027" y="2189"/>
                  </a:cubicBezTo>
                  <a:cubicBezTo>
                    <a:pt x="2029" y="2189"/>
                    <a:pt x="2029" y="2189"/>
                    <a:pt x="2027" y="2187"/>
                  </a:cubicBezTo>
                  <a:cubicBezTo>
                    <a:pt x="2026" y="2185"/>
                    <a:pt x="2026" y="2185"/>
                    <a:pt x="2027" y="2184"/>
                  </a:cubicBezTo>
                  <a:cubicBezTo>
                    <a:pt x="2032" y="2175"/>
                    <a:pt x="2032" y="2175"/>
                    <a:pt x="2032" y="2174"/>
                  </a:cubicBezTo>
                  <a:cubicBezTo>
                    <a:pt x="2029" y="2171"/>
                    <a:pt x="2033" y="2165"/>
                    <a:pt x="2037" y="2167"/>
                  </a:cubicBezTo>
                  <a:cubicBezTo>
                    <a:pt x="2039" y="2168"/>
                    <a:pt x="2039" y="2168"/>
                    <a:pt x="2039" y="2168"/>
                  </a:cubicBezTo>
                  <a:cubicBezTo>
                    <a:pt x="2042" y="2165"/>
                    <a:pt x="2042" y="2165"/>
                    <a:pt x="2042" y="2165"/>
                  </a:cubicBezTo>
                  <a:cubicBezTo>
                    <a:pt x="2044" y="2163"/>
                    <a:pt x="2045" y="2162"/>
                    <a:pt x="2046" y="2162"/>
                  </a:cubicBezTo>
                  <a:cubicBezTo>
                    <a:pt x="2051" y="2162"/>
                    <a:pt x="2057" y="2148"/>
                    <a:pt x="2055" y="2142"/>
                  </a:cubicBezTo>
                  <a:cubicBezTo>
                    <a:pt x="2054" y="2139"/>
                    <a:pt x="2054" y="2138"/>
                    <a:pt x="2056" y="2138"/>
                  </a:cubicBezTo>
                  <a:cubicBezTo>
                    <a:pt x="2056" y="2138"/>
                    <a:pt x="2058" y="2137"/>
                    <a:pt x="2061" y="2134"/>
                  </a:cubicBezTo>
                  <a:cubicBezTo>
                    <a:pt x="2064" y="2130"/>
                    <a:pt x="2066" y="2127"/>
                    <a:pt x="2066" y="2130"/>
                  </a:cubicBezTo>
                  <a:cubicBezTo>
                    <a:pt x="2066" y="2130"/>
                    <a:pt x="2067" y="2131"/>
                    <a:pt x="2069" y="2133"/>
                  </a:cubicBezTo>
                  <a:cubicBezTo>
                    <a:pt x="2069" y="2134"/>
                    <a:pt x="2072" y="2137"/>
                    <a:pt x="2072" y="2138"/>
                  </a:cubicBezTo>
                  <a:cubicBezTo>
                    <a:pt x="2073" y="2140"/>
                    <a:pt x="2075" y="2143"/>
                    <a:pt x="2076" y="2145"/>
                  </a:cubicBezTo>
                  <a:cubicBezTo>
                    <a:pt x="2077" y="2147"/>
                    <a:pt x="2079" y="2149"/>
                    <a:pt x="2079" y="2152"/>
                  </a:cubicBezTo>
                  <a:cubicBezTo>
                    <a:pt x="2079" y="2154"/>
                    <a:pt x="2080" y="2158"/>
                    <a:pt x="2080" y="2161"/>
                  </a:cubicBezTo>
                  <a:cubicBezTo>
                    <a:pt x="2081" y="2164"/>
                    <a:pt x="2081" y="2169"/>
                    <a:pt x="2081" y="2175"/>
                  </a:cubicBezTo>
                  <a:cubicBezTo>
                    <a:pt x="2080" y="2184"/>
                    <a:pt x="2080" y="2184"/>
                    <a:pt x="2083" y="2189"/>
                  </a:cubicBezTo>
                  <a:cubicBezTo>
                    <a:pt x="2085" y="2194"/>
                    <a:pt x="2085" y="2197"/>
                    <a:pt x="2082" y="2201"/>
                  </a:cubicBezTo>
                  <a:cubicBezTo>
                    <a:pt x="2080" y="2206"/>
                    <a:pt x="2077" y="2210"/>
                    <a:pt x="2076" y="2210"/>
                  </a:cubicBezTo>
                  <a:cubicBezTo>
                    <a:pt x="2074" y="2210"/>
                    <a:pt x="2073" y="2208"/>
                    <a:pt x="2072" y="2205"/>
                  </a:cubicBezTo>
                  <a:cubicBezTo>
                    <a:pt x="2070" y="2200"/>
                    <a:pt x="2069" y="2200"/>
                    <a:pt x="2066" y="2202"/>
                  </a:cubicBezTo>
                  <a:cubicBezTo>
                    <a:pt x="2065" y="2203"/>
                    <a:pt x="2065" y="2213"/>
                    <a:pt x="2066" y="2216"/>
                  </a:cubicBezTo>
                  <a:cubicBezTo>
                    <a:pt x="2068" y="2218"/>
                    <a:pt x="2067" y="2224"/>
                    <a:pt x="2065" y="2226"/>
                  </a:cubicBezTo>
                  <a:cubicBezTo>
                    <a:pt x="2064" y="2227"/>
                    <a:pt x="2064" y="2229"/>
                    <a:pt x="2064" y="2229"/>
                  </a:cubicBezTo>
                  <a:cubicBezTo>
                    <a:pt x="2064" y="2230"/>
                    <a:pt x="2064" y="2231"/>
                    <a:pt x="2062" y="2232"/>
                  </a:cubicBezTo>
                  <a:cubicBezTo>
                    <a:pt x="2058" y="2234"/>
                    <a:pt x="2056" y="2240"/>
                    <a:pt x="2055" y="2245"/>
                  </a:cubicBezTo>
                  <a:cubicBezTo>
                    <a:pt x="2055" y="2253"/>
                    <a:pt x="2050" y="2264"/>
                    <a:pt x="2044" y="2275"/>
                  </a:cubicBezTo>
                  <a:cubicBezTo>
                    <a:pt x="2040" y="2281"/>
                    <a:pt x="2035" y="2291"/>
                    <a:pt x="2021" y="2321"/>
                  </a:cubicBezTo>
                  <a:cubicBezTo>
                    <a:pt x="2016" y="2331"/>
                    <a:pt x="2010" y="2341"/>
                    <a:pt x="2007" y="2344"/>
                  </a:cubicBezTo>
                  <a:cubicBezTo>
                    <a:pt x="2005" y="2347"/>
                    <a:pt x="2002" y="2352"/>
                    <a:pt x="2002" y="2355"/>
                  </a:cubicBezTo>
                  <a:cubicBezTo>
                    <a:pt x="2000" y="2358"/>
                    <a:pt x="1997" y="2364"/>
                    <a:pt x="1995" y="2369"/>
                  </a:cubicBezTo>
                  <a:cubicBezTo>
                    <a:pt x="1991" y="2378"/>
                    <a:pt x="1991" y="2378"/>
                    <a:pt x="1991" y="2378"/>
                  </a:cubicBezTo>
                  <a:cubicBezTo>
                    <a:pt x="1991" y="2379"/>
                    <a:pt x="1989" y="2381"/>
                    <a:pt x="1987" y="2384"/>
                  </a:cubicBezTo>
                  <a:cubicBezTo>
                    <a:pt x="1985" y="2387"/>
                    <a:pt x="1983" y="2389"/>
                    <a:pt x="1983" y="2390"/>
                  </a:cubicBezTo>
                  <a:cubicBezTo>
                    <a:pt x="1983" y="2390"/>
                    <a:pt x="1979" y="2397"/>
                    <a:pt x="1977" y="2400"/>
                  </a:cubicBezTo>
                  <a:cubicBezTo>
                    <a:pt x="1974" y="2403"/>
                    <a:pt x="1967" y="2406"/>
                    <a:pt x="1962" y="2407"/>
                  </a:cubicBezTo>
                  <a:cubicBezTo>
                    <a:pt x="1958" y="2408"/>
                    <a:pt x="1950" y="2411"/>
                    <a:pt x="1942" y="2416"/>
                  </a:cubicBezTo>
                  <a:cubicBezTo>
                    <a:pt x="1938" y="2418"/>
                    <a:pt x="1932" y="2419"/>
                    <a:pt x="1928" y="2417"/>
                  </a:cubicBezTo>
                  <a:close/>
                  <a:moveTo>
                    <a:pt x="2165" y="2302"/>
                  </a:moveTo>
                  <a:cubicBezTo>
                    <a:pt x="2161" y="2301"/>
                    <a:pt x="2163" y="2296"/>
                    <a:pt x="2168" y="2293"/>
                  </a:cubicBezTo>
                  <a:cubicBezTo>
                    <a:pt x="2171" y="2293"/>
                    <a:pt x="2172" y="2293"/>
                    <a:pt x="2174" y="2296"/>
                  </a:cubicBezTo>
                  <a:cubicBezTo>
                    <a:pt x="2176" y="2300"/>
                    <a:pt x="2171" y="2304"/>
                    <a:pt x="2165" y="2302"/>
                  </a:cubicBezTo>
                  <a:close/>
                  <a:moveTo>
                    <a:pt x="2208" y="2278"/>
                  </a:moveTo>
                  <a:cubicBezTo>
                    <a:pt x="2207" y="2277"/>
                    <a:pt x="2214" y="2267"/>
                    <a:pt x="2216" y="2267"/>
                  </a:cubicBezTo>
                  <a:cubicBezTo>
                    <a:pt x="2217" y="2267"/>
                    <a:pt x="2219" y="2269"/>
                    <a:pt x="2218" y="2272"/>
                  </a:cubicBezTo>
                  <a:cubicBezTo>
                    <a:pt x="2217" y="2275"/>
                    <a:pt x="2209" y="2280"/>
                    <a:pt x="2208" y="2278"/>
                  </a:cubicBezTo>
                  <a:close/>
                  <a:moveTo>
                    <a:pt x="0" y="1440"/>
                  </a:moveTo>
                  <a:cubicBezTo>
                    <a:pt x="0" y="1341"/>
                    <a:pt x="12" y="1242"/>
                    <a:pt x="23" y="1183"/>
                  </a:cubicBezTo>
                  <a:cubicBezTo>
                    <a:pt x="23" y="1185"/>
                    <a:pt x="23" y="1188"/>
                    <a:pt x="22" y="1192"/>
                  </a:cubicBezTo>
                  <a:cubicBezTo>
                    <a:pt x="21" y="1202"/>
                    <a:pt x="21" y="1205"/>
                    <a:pt x="22" y="1204"/>
                  </a:cubicBezTo>
                  <a:cubicBezTo>
                    <a:pt x="22" y="1203"/>
                    <a:pt x="23" y="1203"/>
                    <a:pt x="23" y="1203"/>
                  </a:cubicBezTo>
                  <a:cubicBezTo>
                    <a:pt x="24" y="1204"/>
                    <a:pt x="24" y="1203"/>
                    <a:pt x="24" y="1201"/>
                  </a:cubicBezTo>
                  <a:cubicBezTo>
                    <a:pt x="24" y="1198"/>
                    <a:pt x="24" y="1198"/>
                    <a:pt x="24" y="1198"/>
                  </a:cubicBezTo>
                  <a:cubicBezTo>
                    <a:pt x="25" y="1201"/>
                    <a:pt x="25" y="1201"/>
                    <a:pt x="25" y="1201"/>
                  </a:cubicBezTo>
                  <a:cubicBezTo>
                    <a:pt x="25" y="1203"/>
                    <a:pt x="25" y="1205"/>
                    <a:pt x="26" y="1208"/>
                  </a:cubicBezTo>
                  <a:cubicBezTo>
                    <a:pt x="26" y="1210"/>
                    <a:pt x="27" y="1212"/>
                    <a:pt x="27" y="1213"/>
                  </a:cubicBezTo>
                  <a:cubicBezTo>
                    <a:pt x="27" y="1213"/>
                    <a:pt x="27" y="1213"/>
                    <a:pt x="27" y="1213"/>
                  </a:cubicBezTo>
                  <a:cubicBezTo>
                    <a:pt x="26" y="1214"/>
                    <a:pt x="26" y="1213"/>
                    <a:pt x="25" y="1213"/>
                  </a:cubicBezTo>
                  <a:cubicBezTo>
                    <a:pt x="25" y="1211"/>
                    <a:pt x="25" y="1213"/>
                    <a:pt x="24" y="1218"/>
                  </a:cubicBezTo>
                  <a:cubicBezTo>
                    <a:pt x="22" y="1230"/>
                    <a:pt x="22" y="1232"/>
                    <a:pt x="23" y="1231"/>
                  </a:cubicBezTo>
                  <a:cubicBezTo>
                    <a:pt x="23" y="1231"/>
                    <a:pt x="24" y="1236"/>
                    <a:pt x="23" y="1243"/>
                  </a:cubicBezTo>
                  <a:cubicBezTo>
                    <a:pt x="23" y="1259"/>
                    <a:pt x="23" y="1259"/>
                    <a:pt x="22" y="1259"/>
                  </a:cubicBezTo>
                  <a:cubicBezTo>
                    <a:pt x="22" y="1259"/>
                    <a:pt x="22" y="1261"/>
                    <a:pt x="22" y="1262"/>
                  </a:cubicBezTo>
                  <a:cubicBezTo>
                    <a:pt x="22" y="1264"/>
                    <a:pt x="22" y="1265"/>
                    <a:pt x="21" y="1265"/>
                  </a:cubicBezTo>
                  <a:cubicBezTo>
                    <a:pt x="20" y="1265"/>
                    <a:pt x="20" y="1266"/>
                    <a:pt x="20" y="1267"/>
                  </a:cubicBezTo>
                  <a:cubicBezTo>
                    <a:pt x="20" y="1267"/>
                    <a:pt x="20" y="1268"/>
                    <a:pt x="19" y="1268"/>
                  </a:cubicBezTo>
                  <a:cubicBezTo>
                    <a:pt x="19" y="1269"/>
                    <a:pt x="19" y="1272"/>
                    <a:pt x="19" y="1273"/>
                  </a:cubicBezTo>
                  <a:cubicBezTo>
                    <a:pt x="22" y="1275"/>
                    <a:pt x="24" y="1318"/>
                    <a:pt x="22" y="1329"/>
                  </a:cubicBezTo>
                  <a:cubicBezTo>
                    <a:pt x="20" y="1335"/>
                    <a:pt x="20" y="1335"/>
                    <a:pt x="20" y="1335"/>
                  </a:cubicBezTo>
                  <a:cubicBezTo>
                    <a:pt x="21" y="1335"/>
                    <a:pt x="21" y="1335"/>
                    <a:pt x="21" y="1334"/>
                  </a:cubicBezTo>
                  <a:cubicBezTo>
                    <a:pt x="21" y="1334"/>
                    <a:pt x="21" y="1334"/>
                    <a:pt x="22" y="1335"/>
                  </a:cubicBezTo>
                  <a:cubicBezTo>
                    <a:pt x="22" y="1336"/>
                    <a:pt x="22" y="1343"/>
                    <a:pt x="22" y="1351"/>
                  </a:cubicBezTo>
                  <a:cubicBezTo>
                    <a:pt x="23" y="1359"/>
                    <a:pt x="24" y="1366"/>
                    <a:pt x="24" y="1366"/>
                  </a:cubicBezTo>
                  <a:cubicBezTo>
                    <a:pt x="24" y="1366"/>
                    <a:pt x="25" y="1369"/>
                    <a:pt x="26" y="1372"/>
                  </a:cubicBezTo>
                  <a:cubicBezTo>
                    <a:pt x="27" y="1376"/>
                    <a:pt x="28" y="1377"/>
                    <a:pt x="28" y="1376"/>
                  </a:cubicBezTo>
                  <a:cubicBezTo>
                    <a:pt x="30" y="1374"/>
                    <a:pt x="37" y="1388"/>
                    <a:pt x="37" y="1393"/>
                  </a:cubicBezTo>
                  <a:cubicBezTo>
                    <a:pt x="37" y="1393"/>
                    <a:pt x="37" y="1395"/>
                    <a:pt x="38" y="1396"/>
                  </a:cubicBezTo>
                  <a:cubicBezTo>
                    <a:pt x="39" y="1399"/>
                    <a:pt x="43" y="1412"/>
                    <a:pt x="44" y="1419"/>
                  </a:cubicBezTo>
                  <a:cubicBezTo>
                    <a:pt x="44" y="1423"/>
                    <a:pt x="45" y="1428"/>
                    <a:pt x="46" y="1428"/>
                  </a:cubicBezTo>
                  <a:cubicBezTo>
                    <a:pt x="46" y="1429"/>
                    <a:pt x="46" y="1432"/>
                    <a:pt x="46" y="1434"/>
                  </a:cubicBezTo>
                  <a:cubicBezTo>
                    <a:pt x="46" y="1436"/>
                    <a:pt x="47" y="1439"/>
                    <a:pt x="47" y="1439"/>
                  </a:cubicBezTo>
                  <a:cubicBezTo>
                    <a:pt x="48" y="1439"/>
                    <a:pt x="48" y="1441"/>
                    <a:pt x="48" y="1444"/>
                  </a:cubicBezTo>
                  <a:cubicBezTo>
                    <a:pt x="48" y="1447"/>
                    <a:pt x="48" y="1449"/>
                    <a:pt x="49" y="1449"/>
                  </a:cubicBezTo>
                  <a:cubicBezTo>
                    <a:pt x="49" y="1449"/>
                    <a:pt x="50" y="1455"/>
                    <a:pt x="50" y="1481"/>
                  </a:cubicBezTo>
                  <a:cubicBezTo>
                    <a:pt x="51" y="1506"/>
                    <a:pt x="51" y="1513"/>
                    <a:pt x="52" y="1509"/>
                  </a:cubicBezTo>
                  <a:cubicBezTo>
                    <a:pt x="53" y="1508"/>
                    <a:pt x="53" y="1509"/>
                    <a:pt x="53" y="1511"/>
                  </a:cubicBezTo>
                  <a:cubicBezTo>
                    <a:pt x="54" y="1514"/>
                    <a:pt x="54" y="1514"/>
                    <a:pt x="53" y="1515"/>
                  </a:cubicBezTo>
                  <a:cubicBezTo>
                    <a:pt x="52" y="1516"/>
                    <a:pt x="52" y="1516"/>
                    <a:pt x="54" y="1519"/>
                  </a:cubicBezTo>
                  <a:cubicBezTo>
                    <a:pt x="56" y="1524"/>
                    <a:pt x="57" y="1536"/>
                    <a:pt x="54" y="1540"/>
                  </a:cubicBezTo>
                  <a:cubicBezTo>
                    <a:pt x="53" y="1541"/>
                    <a:pt x="52" y="1544"/>
                    <a:pt x="51" y="1546"/>
                  </a:cubicBezTo>
                  <a:cubicBezTo>
                    <a:pt x="50" y="1551"/>
                    <a:pt x="49" y="1554"/>
                    <a:pt x="49" y="1554"/>
                  </a:cubicBezTo>
                  <a:cubicBezTo>
                    <a:pt x="48" y="1554"/>
                    <a:pt x="46" y="1559"/>
                    <a:pt x="46" y="1562"/>
                  </a:cubicBezTo>
                  <a:cubicBezTo>
                    <a:pt x="45" y="1564"/>
                    <a:pt x="45" y="1566"/>
                    <a:pt x="44" y="1567"/>
                  </a:cubicBezTo>
                  <a:cubicBezTo>
                    <a:pt x="44" y="1568"/>
                    <a:pt x="44" y="1568"/>
                    <a:pt x="45" y="1567"/>
                  </a:cubicBezTo>
                  <a:cubicBezTo>
                    <a:pt x="47" y="1567"/>
                    <a:pt x="47" y="1578"/>
                    <a:pt x="45" y="1583"/>
                  </a:cubicBezTo>
                  <a:cubicBezTo>
                    <a:pt x="43" y="1585"/>
                    <a:pt x="42" y="1586"/>
                    <a:pt x="42" y="1583"/>
                  </a:cubicBezTo>
                  <a:cubicBezTo>
                    <a:pt x="43" y="1581"/>
                    <a:pt x="43" y="1577"/>
                    <a:pt x="43" y="1578"/>
                  </a:cubicBezTo>
                  <a:cubicBezTo>
                    <a:pt x="42" y="1578"/>
                    <a:pt x="42" y="1580"/>
                    <a:pt x="42" y="1581"/>
                  </a:cubicBezTo>
                  <a:cubicBezTo>
                    <a:pt x="42" y="1583"/>
                    <a:pt x="42" y="1583"/>
                    <a:pt x="41" y="1582"/>
                  </a:cubicBezTo>
                  <a:cubicBezTo>
                    <a:pt x="41" y="1581"/>
                    <a:pt x="40" y="1581"/>
                    <a:pt x="39" y="1581"/>
                  </a:cubicBezTo>
                  <a:cubicBezTo>
                    <a:pt x="38" y="1581"/>
                    <a:pt x="38" y="1582"/>
                    <a:pt x="39" y="1583"/>
                  </a:cubicBezTo>
                  <a:cubicBezTo>
                    <a:pt x="40" y="1584"/>
                    <a:pt x="41" y="1586"/>
                    <a:pt x="41" y="1586"/>
                  </a:cubicBezTo>
                  <a:cubicBezTo>
                    <a:pt x="41" y="1588"/>
                    <a:pt x="43" y="1587"/>
                    <a:pt x="45" y="1584"/>
                  </a:cubicBezTo>
                  <a:cubicBezTo>
                    <a:pt x="46" y="1583"/>
                    <a:pt x="48" y="1581"/>
                    <a:pt x="49" y="1581"/>
                  </a:cubicBezTo>
                  <a:cubicBezTo>
                    <a:pt x="49" y="1581"/>
                    <a:pt x="49" y="1578"/>
                    <a:pt x="49" y="1573"/>
                  </a:cubicBezTo>
                  <a:cubicBezTo>
                    <a:pt x="50" y="1563"/>
                    <a:pt x="51" y="1562"/>
                    <a:pt x="56" y="1570"/>
                  </a:cubicBezTo>
                  <a:cubicBezTo>
                    <a:pt x="57" y="1572"/>
                    <a:pt x="58" y="1573"/>
                    <a:pt x="59" y="1573"/>
                  </a:cubicBezTo>
                  <a:cubicBezTo>
                    <a:pt x="60" y="1573"/>
                    <a:pt x="62" y="1575"/>
                    <a:pt x="65" y="1581"/>
                  </a:cubicBezTo>
                  <a:cubicBezTo>
                    <a:pt x="67" y="1583"/>
                    <a:pt x="66" y="1599"/>
                    <a:pt x="64" y="1601"/>
                  </a:cubicBezTo>
                  <a:cubicBezTo>
                    <a:pt x="64" y="1602"/>
                    <a:pt x="64" y="1603"/>
                    <a:pt x="63" y="1605"/>
                  </a:cubicBezTo>
                  <a:cubicBezTo>
                    <a:pt x="63" y="1608"/>
                    <a:pt x="62" y="1609"/>
                    <a:pt x="62" y="1607"/>
                  </a:cubicBezTo>
                  <a:cubicBezTo>
                    <a:pt x="61" y="1607"/>
                    <a:pt x="61" y="1607"/>
                    <a:pt x="61" y="1607"/>
                  </a:cubicBezTo>
                  <a:cubicBezTo>
                    <a:pt x="61" y="1609"/>
                    <a:pt x="59" y="1608"/>
                    <a:pt x="59" y="1607"/>
                  </a:cubicBezTo>
                  <a:cubicBezTo>
                    <a:pt x="59" y="1606"/>
                    <a:pt x="59" y="1606"/>
                    <a:pt x="59" y="1607"/>
                  </a:cubicBezTo>
                  <a:cubicBezTo>
                    <a:pt x="57" y="1610"/>
                    <a:pt x="57" y="1610"/>
                    <a:pt x="56" y="1607"/>
                  </a:cubicBezTo>
                  <a:cubicBezTo>
                    <a:pt x="55" y="1606"/>
                    <a:pt x="54" y="1605"/>
                    <a:pt x="53" y="1605"/>
                  </a:cubicBezTo>
                  <a:cubicBezTo>
                    <a:pt x="52" y="1605"/>
                    <a:pt x="51" y="1603"/>
                    <a:pt x="51" y="1602"/>
                  </a:cubicBezTo>
                  <a:cubicBezTo>
                    <a:pt x="51" y="1602"/>
                    <a:pt x="51" y="1602"/>
                    <a:pt x="51" y="1602"/>
                  </a:cubicBezTo>
                  <a:cubicBezTo>
                    <a:pt x="50" y="1603"/>
                    <a:pt x="52" y="1610"/>
                    <a:pt x="54" y="1609"/>
                  </a:cubicBezTo>
                  <a:cubicBezTo>
                    <a:pt x="54" y="1608"/>
                    <a:pt x="55" y="1608"/>
                    <a:pt x="57" y="1612"/>
                  </a:cubicBezTo>
                  <a:cubicBezTo>
                    <a:pt x="58" y="1613"/>
                    <a:pt x="58" y="1613"/>
                    <a:pt x="59" y="1612"/>
                  </a:cubicBezTo>
                  <a:cubicBezTo>
                    <a:pt x="60" y="1611"/>
                    <a:pt x="60" y="1612"/>
                    <a:pt x="59" y="1620"/>
                  </a:cubicBezTo>
                  <a:cubicBezTo>
                    <a:pt x="59" y="1629"/>
                    <a:pt x="59" y="1629"/>
                    <a:pt x="60" y="1623"/>
                  </a:cubicBezTo>
                  <a:cubicBezTo>
                    <a:pt x="61" y="1619"/>
                    <a:pt x="62" y="1616"/>
                    <a:pt x="62" y="1616"/>
                  </a:cubicBezTo>
                  <a:cubicBezTo>
                    <a:pt x="62" y="1615"/>
                    <a:pt x="63" y="1614"/>
                    <a:pt x="63" y="1613"/>
                  </a:cubicBezTo>
                  <a:cubicBezTo>
                    <a:pt x="64" y="1610"/>
                    <a:pt x="65" y="1610"/>
                    <a:pt x="65" y="1611"/>
                  </a:cubicBezTo>
                  <a:cubicBezTo>
                    <a:pt x="65" y="1612"/>
                    <a:pt x="65" y="1613"/>
                    <a:pt x="66" y="1613"/>
                  </a:cubicBezTo>
                  <a:cubicBezTo>
                    <a:pt x="66" y="1613"/>
                    <a:pt x="67" y="1611"/>
                    <a:pt x="67" y="1608"/>
                  </a:cubicBezTo>
                  <a:cubicBezTo>
                    <a:pt x="67" y="1603"/>
                    <a:pt x="67" y="1602"/>
                    <a:pt x="68" y="1598"/>
                  </a:cubicBezTo>
                  <a:cubicBezTo>
                    <a:pt x="68" y="1596"/>
                    <a:pt x="70" y="1597"/>
                    <a:pt x="73" y="1599"/>
                  </a:cubicBezTo>
                  <a:cubicBezTo>
                    <a:pt x="73" y="1599"/>
                    <a:pt x="74" y="1600"/>
                    <a:pt x="74" y="1599"/>
                  </a:cubicBezTo>
                  <a:cubicBezTo>
                    <a:pt x="74" y="1599"/>
                    <a:pt x="75" y="1599"/>
                    <a:pt x="75" y="1601"/>
                  </a:cubicBezTo>
                  <a:cubicBezTo>
                    <a:pt x="76" y="1602"/>
                    <a:pt x="78" y="1605"/>
                    <a:pt x="78" y="1606"/>
                  </a:cubicBezTo>
                  <a:cubicBezTo>
                    <a:pt x="79" y="1607"/>
                    <a:pt x="80" y="1610"/>
                    <a:pt x="81" y="1610"/>
                  </a:cubicBezTo>
                  <a:cubicBezTo>
                    <a:pt x="81" y="1612"/>
                    <a:pt x="81" y="1614"/>
                    <a:pt x="83" y="1615"/>
                  </a:cubicBezTo>
                  <a:cubicBezTo>
                    <a:pt x="83" y="1616"/>
                    <a:pt x="84" y="1618"/>
                    <a:pt x="84" y="1618"/>
                  </a:cubicBezTo>
                  <a:cubicBezTo>
                    <a:pt x="84" y="1619"/>
                    <a:pt x="89" y="1629"/>
                    <a:pt x="90" y="1630"/>
                  </a:cubicBezTo>
                  <a:cubicBezTo>
                    <a:pt x="91" y="1631"/>
                    <a:pt x="92" y="1633"/>
                    <a:pt x="92" y="1636"/>
                  </a:cubicBezTo>
                  <a:cubicBezTo>
                    <a:pt x="93" y="1640"/>
                    <a:pt x="93" y="1640"/>
                    <a:pt x="93" y="1639"/>
                  </a:cubicBezTo>
                  <a:cubicBezTo>
                    <a:pt x="94" y="1636"/>
                    <a:pt x="94" y="1636"/>
                    <a:pt x="97" y="1642"/>
                  </a:cubicBezTo>
                  <a:cubicBezTo>
                    <a:pt x="97" y="1644"/>
                    <a:pt x="99" y="1647"/>
                    <a:pt x="99" y="1648"/>
                  </a:cubicBezTo>
                  <a:cubicBezTo>
                    <a:pt x="100" y="1648"/>
                    <a:pt x="100" y="1656"/>
                    <a:pt x="100" y="1658"/>
                  </a:cubicBezTo>
                  <a:cubicBezTo>
                    <a:pt x="99" y="1660"/>
                    <a:pt x="99" y="1660"/>
                    <a:pt x="100" y="1659"/>
                  </a:cubicBezTo>
                  <a:cubicBezTo>
                    <a:pt x="101" y="1657"/>
                    <a:pt x="102" y="1658"/>
                    <a:pt x="102" y="1662"/>
                  </a:cubicBezTo>
                  <a:cubicBezTo>
                    <a:pt x="100" y="1668"/>
                    <a:pt x="100" y="1672"/>
                    <a:pt x="101" y="1672"/>
                  </a:cubicBezTo>
                  <a:cubicBezTo>
                    <a:pt x="101" y="1672"/>
                    <a:pt x="102" y="1672"/>
                    <a:pt x="102" y="1673"/>
                  </a:cubicBezTo>
                  <a:cubicBezTo>
                    <a:pt x="102" y="1674"/>
                    <a:pt x="102" y="1673"/>
                    <a:pt x="102" y="1671"/>
                  </a:cubicBezTo>
                  <a:cubicBezTo>
                    <a:pt x="102" y="1668"/>
                    <a:pt x="102" y="1667"/>
                    <a:pt x="103" y="1667"/>
                  </a:cubicBezTo>
                  <a:cubicBezTo>
                    <a:pt x="104" y="1668"/>
                    <a:pt x="104" y="1669"/>
                    <a:pt x="104" y="1672"/>
                  </a:cubicBezTo>
                  <a:cubicBezTo>
                    <a:pt x="104" y="1674"/>
                    <a:pt x="104" y="1674"/>
                    <a:pt x="105" y="1674"/>
                  </a:cubicBezTo>
                  <a:cubicBezTo>
                    <a:pt x="106" y="1672"/>
                    <a:pt x="108" y="1672"/>
                    <a:pt x="110" y="1672"/>
                  </a:cubicBezTo>
                  <a:cubicBezTo>
                    <a:pt x="111" y="1673"/>
                    <a:pt x="111" y="1673"/>
                    <a:pt x="111" y="1672"/>
                  </a:cubicBezTo>
                  <a:cubicBezTo>
                    <a:pt x="111" y="1669"/>
                    <a:pt x="116" y="1675"/>
                    <a:pt x="118" y="1681"/>
                  </a:cubicBezTo>
                  <a:cubicBezTo>
                    <a:pt x="121" y="1686"/>
                    <a:pt x="124" y="1690"/>
                    <a:pt x="126" y="1690"/>
                  </a:cubicBezTo>
                  <a:cubicBezTo>
                    <a:pt x="127" y="1690"/>
                    <a:pt x="129" y="1693"/>
                    <a:pt x="129" y="1694"/>
                  </a:cubicBezTo>
                  <a:cubicBezTo>
                    <a:pt x="130" y="1696"/>
                    <a:pt x="132" y="1698"/>
                    <a:pt x="132" y="1698"/>
                  </a:cubicBezTo>
                  <a:cubicBezTo>
                    <a:pt x="134" y="1699"/>
                    <a:pt x="138" y="1700"/>
                    <a:pt x="140" y="1701"/>
                  </a:cubicBezTo>
                  <a:cubicBezTo>
                    <a:pt x="145" y="1703"/>
                    <a:pt x="152" y="1713"/>
                    <a:pt x="161" y="1730"/>
                  </a:cubicBezTo>
                  <a:cubicBezTo>
                    <a:pt x="162" y="1733"/>
                    <a:pt x="164" y="1735"/>
                    <a:pt x="164" y="1736"/>
                  </a:cubicBezTo>
                  <a:cubicBezTo>
                    <a:pt x="165" y="1737"/>
                    <a:pt x="167" y="1741"/>
                    <a:pt x="169" y="1745"/>
                  </a:cubicBezTo>
                  <a:cubicBezTo>
                    <a:pt x="173" y="1755"/>
                    <a:pt x="178" y="1765"/>
                    <a:pt x="180" y="1768"/>
                  </a:cubicBezTo>
                  <a:cubicBezTo>
                    <a:pt x="182" y="1769"/>
                    <a:pt x="183" y="1771"/>
                    <a:pt x="183" y="1773"/>
                  </a:cubicBezTo>
                  <a:cubicBezTo>
                    <a:pt x="184" y="1774"/>
                    <a:pt x="185" y="1776"/>
                    <a:pt x="185" y="1776"/>
                  </a:cubicBezTo>
                  <a:cubicBezTo>
                    <a:pt x="186" y="1777"/>
                    <a:pt x="187" y="1778"/>
                    <a:pt x="188" y="1780"/>
                  </a:cubicBezTo>
                  <a:cubicBezTo>
                    <a:pt x="191" y="1782"/>
                    <a:pt x="196" y="1787"/>
                    <a:pt x="198" y="1787"/>
                  </a:cubicBezTo>
                  <a:cubicBezTo>
                    <a:pt x="203" y="1787"/>
                    <a:pt x="208" y="1796"/>
                    <a:pt x="211" y="1811"/>
                  </a:cubicBezTo>
                  <a:cubicBezTo>
                    <a:pt x="212" y="1815"/>
                    <a:pt x="213" y="1821"/>
                    <a:pt x="214" y="1824"/>
                  </a:cubicBezTo>
                  <a:cubicBezTo>
                    <a:pt x="217" y="1839"/>
                    <a:pt x="220" y="1849"/>
                    <a:pt x="220" y="1854"/>
                  </a:cubicBezTo>
                  <a:cubicBezTo>
                    <a:pt x="220" y="1856"/>
                    <a:pt x="220" y="1859"/>
                    <a:pt x="220" y="1861"/>
                  </a:cubicBezTo>
                  <a:cubicBezTo>
                    <a:pt x="223" y="1867"/>
                    <a:pt x="217" y="1897"/>
                    <a:pt x="215" y="1897"/>
                  </a:cubicBezTo>
                  <a:cubicBezTo>
                    <a:pt x="215" y="1897"/>
                    <a:pt x="214" y="1899"/>
                    <a:pt x="214" y="1899"/>
                  </a:cubicBezTo>
                  <a:cubicBezTo>
                    <a:pt x="213" y="1901"/>
                    <a:pt x="212" y="1904"/>
                    <a:pt x="212" y="1905"/>
                  </a:cubicBezTo>
                  <a:cubicBezTo>
                    <a:pt x="210" y="1910"/>
                    <a:pt x="210" y="1910"/>
                    <a:pt x="210" y="1910"/>
                  </a:cubicBezTo>
                  <a:cubicBezTo>
                    <a:pt x="210" y="1910"/>
                    <a:pt x="209" y="1911"/>
                    <a:pt x="209" y="1912"/>
                  </a:cubicBezTo>
                  <a:cubicBezTo>
                    <a:pt x="205" y="1913"/>
                    <a:pt x="204" y="1915"/>
                    <a:pt x="202" y="1924"/>
                  </a:cubicBezTo>
                  <a:cubicBezTo>
                    <a:pt x="202" y="1926"/>
                    <a:pt x="202" y="1926"/>
                    <a:pt x="201" y="1925"/>
                  </a:cubicBezTo>
                  <a:cubicBezTo>
                    <a:pt x="201" y="1924"/>
                    <a:pt x="201" y="1926"/>
                    <a:pt x="201" y="1930"/>
                  </a:cubicBezTo>
                  <a:cubicBezTo>
                    <a:pt x="202" y="1945"/>
                    <a:pt x="198" y="1960"/>
                    <a:pt x="195" y="1952"/>
                  </a:cubicBezTo>
                  <a:cubicBezTo>
                    <a:pt x="194" y="1948"/>
                    <a:pt x="192" y="1945"/>
                    <a:pt x="192" y="1946"/>
                  </a:cubicBezTo>
                  <a:cubicBezTo>
                    <a:pt x="192" y="1950"/>
                    <a:pt x="193" y="1954"/>
                    <a:pt x="193" y="1953"/>
                  </a:cubicBezTo>
                  <a:cubicBezTo>
                    <a:pt x="194" y="1952"/>
                    <a:pt x="194" y="1952"/>
                    <a:pt x="195" y="1953"/>
                  </a:cubicBezTo>
                  <a:cubicBezTo>
                    <a:pt x="195" y="1954"/>
                    <a:pt x="195" y="1955"/>
                    <a:pt x="194" y="1955"/>
                  </a:cubicBezTo>
                  <a:cubicBezTo>
                    <a:pt x="192" y="1956"/>
                    <a:pt x="192" y="1960"/>
                    <a:pt x="193" y="1961"/>
                  </a:cubicBezTo>
                  <a:cubicBezTo>
                    <a:pt x="194" y="1963"/>
                    <a:pt x="195" y="1964"/>
                    <a:pt x="193" y="1963"/>
                  </a:cubicBezTo>
                  <a:cubicBezTo>
                    <a:pt x="192" y="1961"/>
                    <a:pt x="192" y="1962"/>
                    <a:pt x="193" y="1965"/>
                  </a:cubicBezTo>
                  <a:cubicBezTo>
                    <a:pt x="193" y="1966"/>
                    <a:pt x="194" y="1968"/>
                    <a:pt x="194" y="1969"/>
                  </a:cubicBezTo>
                  <a:cubicBezTo>
                    <a:pt x="194" y="1970"/>
                    <a:pt x="195" y="1972"/>
                    <a:pt x="196" y="1975"/>
                  </a:cubicBezTo>
                  <a:cubicBezTo>
                    <a:pt x="196" y="1976"/>
                    <a:pt x="197" y="1980"/>
                    <a:pt x="198" y="1983"/>
                  </a:cubicBezTo>
                  <a:cubicBezTo>
                    <a:pt x="199" y="1988"/>
                    <a:pt x="201" y="1997"/>
                    <a:pt x="206" y="2009"/>
                  </a:cubicBezTo>
                  <a:cubicBezTo>
                    <a:pt x="207" y="2013"/>
                    <a:pt x="209" y="2020"/>
                    <a:pt x="209" y="2024"/>
                  </a:cubicBezTo>
                  <a:cubicBezTo>
                    <a:pt x="211" y="2033"/>
                    <a:pt x="214" y="2046"/>
                    <a:pt x="215" y="2052"/>
                  </a:cubicBezTo>
                  <a:cubicBezTo>
                    <a:pt x="217" y="2056"/>
                    <a:pt x="217" y="2056"/>
                    <a:pt x="216" y="2058"/>
                  </a:cubicBezTo>
                  <a:cubicBezTo>
                    <a:pt x="215" y="2062"/>
                    <a:pt x="216" y="2071"/>
                    <a:pt x="220" y="2082"/>
                  </a:cubicBezTo>
                  <a:cubicBezTo>
                    <a:pt x="223" y="2090"/>
                    <a:pt x="225" y="2093"/>
                    <a:pt x="223" y="2094"/>
                  </a:cubicBezTo>
                  <a:cubicBezTo>
                    <a:pt x="223" y="2095"/>
                    <a:pt x="223" y="2097"/>
                    <a:pt x="224" y="2100"/>
                  </a:cubicBezTo>
                  <a:cubicBezTo>
                    <a:pt x="225" y="2111"/>
                    <a:pt x="225" y="2112"/>
                    <a:pt x="225" y="2113"/>
                  </a:cubicBezTo>
                  <a:cubicBezTo>
                    <a:pt x="224" y="2114"/>
                    <a:pt x="226" y="2125"/>
                    <a:pt x="229" y="2131"/>
                  </a:cubicBezTo>
                  <a:cubicBezTo>
                    <a:pt x="231" y="2136"/>
                    <a:pt x="231" y="2138"/>
                    <a:pt x="229" y="2138"/>
                  </a:cubicBezTo>
                  <a:cubicBezTo>
                    <a:pt x="227" y="2138"/>
                    <a:pt x="226" y="2141"/>
                    <a:pt x="228" y="2145"/>
                  </a:cubicBezTo>
                  <a:cubicBezTo>
                    <a:pt x="230" y="2149"/>
                    <a:pt x="229" y="2149"/>
                    <a:pt x="226" y="2147"/>
                  </a:cubicBezTo>
                  <a:cubicBezTo>
                    <a:pt x="225" y="2146"/>
                    <a:pt x="224" y="2146"/>
                    <a:pt x="223" y="2146"/>
                  </a:cubicBezTo>
                  <a:cubicBezTo>
                    <a:pt x="223" y="2146"/>
                    <a:pt x="220" y="2142"/>
                    <a:pt x="218" y="2140"/>
                  </a:cubicBezTo>
                  <a:cubicBezTo>
                    <a:pt x="217" y="2138"/>
                    <a:pt x="217" y="2138"/>
                    <a:pt x="218" y="2141"/>
                  </a:cubicBezTo>
                  <a:cubicBezTo>
                    <a:pt x="218" y="2143"/>
                    <a:pt x="217" y="2142"/>
                    <a:pt x="215" y="2141"/>
                  </a:cubicBezTo>
                  <a:cubicBezTo>
                    <a:pt x="214" y="2140"/>
                    <a:pt x="214" y="2140"/>
                    <a:pt x="214" y="2140"/>
                  </a:cubicBezTo>
                  <a:cubicBezTo>
                    <a:pt x="215" y="2140"/>
                    <a:pt x="215" y="2140"/>
                    <a:pt x="214" y="2138"/>
                  </a:cubicBezTo>
                  <a:cubicBezTo>
                    <a:pt x="213" y="2137"/>
                    <a:pt x="209" y="2135"/>
                    <a:pt x="207" y="2135"/>
                  </a:cubicBezTo>
                  <a:cubicBezTo>
                    <a:pt x="206" y="2135"/>
                    <a:pt x="208" y="2135"/>
                    <a:pt x="208" y="2137"/>
                  </a:cubicBezTo>
                  <a:cubicBezTo>
                    <a:pt x="209" y="2140"/>
                    <a:pt x="209" y="2140"/>
                    <a:pt x="209" y="2140"/>
                  </a:cubicBezTo>
                  <a:cubicBezTo>
                    <a:pt x="207" y="2139"/>
                    <a:pt x="207" y="2142"/>
                    <a:pt x="207" y="2143"/>
                  </a:cubicBezTo>
                  <a:cubicBezTo>
                    <a:pt x="207" y="2144"/>
                    <a:pt x="207" y="2143"/>
                    <a:pt x="206" y="2143"/>
                  </a:cubicBezTo>
                  <a:cubicBezTo>
                    <a:pt x="204" y="2141"/>
                    <a:pt x="203" y="2141"/>
                    <a:pt x="201" y="2143"/>
                  </a:cubicBezTo>
                  <a:cubicBezTo>
                    <a:pt x="200" y="2144"/>
                    <a:pt x="200" y="2154"/>
                    <a:pt x="201" y="2155"/>
                  </a:cubicBezTo>
                  <a:cubicBezTo>
                    <a:pt x="203" y="2157"/>
                    <a:pt x="203" y="2159"/>
                    <a:pt x="201" y="2157"/>
                  </a:cubicBezTo>
                  <a:cubicBezTo>
                    <a:pt x="200" y="2156"/>
                    <a:pt x="201" y="2159"/>
                    <a:pt x="202" y="2161"/>
                  </a:cubicBezTo>
                  <a:cubicBezTo>
                    <a:pt x="202" y="2162"/>
                    <a:pt x="204" y="2165"/>
                    <a:pt x="205" y="2168"/>
                  </a:cubicBezTo>
                  <a:cubicBezTo>
                    <a:pt x="207" y="2171"/>
                    <a:pt x="208" y="2174"/>
                    <a:pt x="208" y="2175"/>
                  </a:cubicBezTo>
                  <a:cubicBezTo>
                    <a:pt x="209" y="2175"/>
                    <a:pt x="211" y="2180"/>
                    <a:pt x="214" y="2185"/>
                  </a:cubicBezTo>
                  <a:cubicBezTo>
                    <a:pt x="217" y="2191"/>
                    <a:pt x="220" y="2197"/>
                    <a:pt x="221" y="2198"/>
                  </a:cubicBezTo>
                  <a:cubicBezTo>
                    <a:pt x="224" y="2202"/>
                    <a:pt x="223" y="2202"/>
                    <a:pt x="228" y="2212"/>
                  </a:cubicBezTo>
                  <a:cubicBezTo>
                    <a:pt x="231" y="2217"/>
                    <a:pt x="234" y="2221"/>
                    <a:pt x="234" y="2222"/>
                  </a:cubicBezTo>
                  <a:cubicBezTo>
                    <a:pt x="234" y="2224"/>
                    <a:pt x="240" y="2238"/>
                    <a:pt x="244" y="2245"/>
                  </a:cubicBezTo>
                  <a:cubicBezTo>
                    <a:pt x="246" y="2248"/>
                    <a:pt x="247" y="2249"/>
                    <a:pt x="247" y="2251"/>
                  </a:cubicBezTo>
                  <a:cubicBezTo>
                    <a:pt x="79" y="1996"/>
                    <a:pt x="0" y="1723"/>
                    <a:pt x="0" y="1440"/>
                  </a:cubicBezTo>
                  <a:close/>
                  <a:moveTo>
                    <a:pt x="101" y="1676"/>
                  </a:moveTo>
                  <a:cubicBezTo>
                    <a:pt x="100" y="1672"/>
                    <a:pt x="100" y="1673"/>
                    <a:pt x="100" y="1677"/>
                  </a:cubicBezTo>
                  <a:cubicBezTo>
                    <a:pt x="100" y="1680"/>
                    <a:pt x="100" y="1680"/>
                    <a:pt x="101" y="1680"/>
                  </a:cubicBezTo>
                  <a:cubicBezTo>
                    <a:pt x="101" y="1678"/>
                    <a:pt x="102" y="1677"/>
                    <a:pt x="101" y="1676"/>
                  </a:cubicBezTo>
                  <a:close/>
                  <a:moveTo>
                    <a:pt x="50" y="1593"/>
                  </a:moveTo>
                  <a:cubicBezTo>
                    <a:pt x="49" y="1592"/>
                    <a:pt x="49" y="1593"/>
                    <a:pt x="49" y="1594"/>
                  </a:cubicBezTo>
                  <a:cubicBezTo>
                    <a:pt x="49" y="1594"/>
                    <a:pt x="49" y="1595"/>
                    <a:pt x="50" y="1594"/>
                  </a:cubicBezTo>
                  <a:lnTo>
                    <a:pt x="50" y="1593"/>
                  </a:lnTo>
                  <a:close/>
                  <a:moveTo>
                    <a:pt x="50" y="1587"/>
                  </a:moveTo>
                  <a:cubicBezTo>
                    <a:pt x="51" y="1587"/>
                    <a:pt x="51" y="1586"/>
                    <a:pt x="49" y="1585"/>
                  </a:cubicBezTo>
                  <a:cubicBezTo>
                    <a:pt x="49" y="1583"/>
                    <a:pt x="49" y="1583"/>
                    <a:pt x="49" y="1586"/>
                  </a:cubicBezTo>
                  <a:cubicBezTo>
                    <a:pt x="49" y="1588"/>
                    <a:pt x="49" y="1589"/>
                    <a:pt x="49" y="1588"/>
                  </a:cubicBezTo>
                  <a:cubicBezTo>
                    <a:pt x="49" y="1587"/>
                    <a:pt x="50" y="1586"/>
                    <a:pt x="50" y="1587"/>
                  </a:cubicBezTo>
                  <a:close/>
                  <a:moveTo>
                    <a:pt x="2065" y="2233"/>
                  </a:moveTo>
                  <a:cubicBezTo>
                    <a:pt x="2066" y="2230"/>
                    <a:pt x="2069" y="2227"/>
                    <a:pt x="2069" y="2227"/>
                  </a:cubicBezTo>
                  <a:cubicBezTo>
                    <a:pt x="2069" y="2228"/>
                    <a:pt x="2065" y="2234"/>
                    <a:pt x="2064" y="2234"/>
                  </a:cubicBezTo>
                  <a:cubicBezTo>
                    <a:pt x="2064" y="2234"/>
                    <a:pt x="2064" y="2234"/>
                    <a:pt x="2065" y="2233"/>
                  </a:cubicBezTo>
                  <a:close/>
                  <a:moveTo>
                    <a:pt x="1969" y="2161"/>
                  </a:moveTo>
                  <a:cubicBezTo>
                    <a:pt x="1968" y="2160"/>
                    <a:pt x="1968" y="2154"/>
                    <a:pt x="1969" y="2154"/>
                  </a:cubicBezTo>
                  <a:cubicBezTo>
                    <a:pt x="1971" y="2154"/>
                    <a:pt x="1972" y="2157"/>
                    <a:pt x="1971" y="2159"/>
                  </a:cubicBezTo>
                  <a:cubicBezTo>
                    <a:pt x="1970" y="2161"/>
                    <a:pt x="1969" y="2162"/>
                    <a:pt x="1969" y="2161"/>
                  </a:cubicBezTo>
                  <a:close/>
                  <a:moveTo>
                    <a:pt x="2039" y="2159"/>
                  </a:moveTo>
                  <a:cubicBezTo>
                    <a:pt x="2039" y="2158"/>
                    <a:pt x="2041" y="2156"/>
                    <a:pt x="2042" y="2157"/>
                  </a:cubicBezTo>
                  <a:cubicBezTo>
                    <a:pt x="2043" y="2159"/>
                    <a:pt x="2042" y="2160"/>
                    <a:pt x="2040" y="2161"/>
                  </a:cubicBezTo>
                  <a:cubicBezTo>
                    <a:pt x="2040" y="2161"/>
                    <a:pt x="2039" y="2161"/>
                    <a:pt x="2039" y="2159"/>
                  </a:cubicBezTo>
                  <a:close/>
                  <a:moveTo>
                    <a:pt x="1936" y="2151"/>
                  </a:moveTo>
                  <a:cubicBezTo>
                    <a:pt x="1936" y="2150"/>
                    <a:pt x="1937" y="2149"/>
                    <a:pt x="1938" y="2149"/>
                  </a:cubicBezTo>
                  <a:cubicBezTo>
                    <a:pt x="1938" y="2149"/>
                    <a:pt x="1939" y="2150"/>
                    <a:pt x="1940" y="2151"/>
                  </a:cubicBezTo>
                  <a:cubicBezTo>
                    <a:pt x="1940" y="2151"/>
                    <a:pt x="1940" y="2151"/>
                    <a:pt x="1938" y="2151"/>
                  </a:cubicBezTo>
                  <a:cubicBezTo>
                    <a:pt x="1937" y="2151"/>
                    <a:pt x="1936" y="2151"/>
                    <a:pt x="1936" y="2151"/>
                  </a:cubicBezTo>
                  <a:close/>
                  <a:moveTo>
                    <a:pt x="1953" y="2147"/>
                  </a:moveTo>
                  <a:cubicBezTo>
                    <a:pt x="1951" y="2146"/>
                    <a:pt x="1950" y="2146"/>
                    <a:pt x="1951" y="2146"/>
                  </a:cubicBezTo>
                  <a:cubicBezTo>
                    <a:pt x="1952" y="2146"/>
                    <a:pt x="1953" y="2145"/>
                    <a:pt x="1954" y="2144"/>
                  </a:cubicBezTo>
                  <a:cubicBezTo>
                    <a:pt x="1956" y="2143"/>
                    <a:pt x="1956" y="2143"/>
                    <a:pt x="1956" y="2143"/>
                  </a:cubicBezTo>
                  <a:cubicBezTo>
                    <a:pt x="1957" y="2144"/>
                    <a:pt x="1957" y="2144"/>
                    <a:pt x="1957" y="2144"/>
                  </a:cubicBezTo>
                  <a:cubicBezTo>
                    <a:pt x="1957" y="2146"/>
                    <a:pt x="1957" y="2149"/>
                    <a:pt x="1956" y="2149"/>
                  </a:cubicBezTo>
                  <a:cubicBezTo>
                    <a:pt x="1956" y="2149"/>
                    <a:pt x="1954" y="2149"/>
                    <a:pt x="1953" y="2147"/>
                  </a:cubicBezTo>
                  <a:close/>
                  <a:moveTo>
                    <a:pt x="209" y="2147"/>
                  </a:moveTo>
                  <a:cubicBezTo>
                    <a:pt x="208" y="2147"/>
                    <a:pt x="208" y="2146"/>
                    <a:pt x="208" y="2146"/>
                  </a:cubicBezTo>
                  <a:cubicBezTo>
                    <a:pt x="208" y="2145"/>
                    <a:pt x="208" y="2145"/>
                    <a:pt x="209" y="2146"/>
                  </a:cubicBezTo>
                  <a:cubicBezTo>
                    <a:pt x="209" y="2147"/>
                    <a:pt x="209" y="2149"/>
                    <a:pt x="209" y="2147"/>
                  </a:cubicBezTo>
                  <a:close/>
                  <a:moveTo>
                    <a:pt x="1930" y="2142"/>
                  </a:moveTo>
                  <a:cubicBezTo>
                    <a:pt x="1927" y="2141"/>
                    <a:pt x="1927" y="2140"/>
                    <a:pt x="1928" y="2135"/>
                  </a:cubicBezTo>
                  <a:cubicBezTo>
                    <a:pt x="1929" y="2130"/>
                    <a:pt x="1932" y="2128"/>
                    <a:pt x="1932" y="2134"/>
                  </a:cubicBezTo>
                  <a:cubicBezTo>
                    <a:pt x="1932" y="2135"/>
                    <a:pt x="1932" y="2138"/>
                    <a:pt x="1932" y="2139"/>
                  </a:cubicBezTo>
                  <a:cubicBezTo>
                    <a:pt x="1934" y="2142"/>
                    <a:pt x="1933" y="2143"/>
                    <a:pt x="1930" y="2142"/>
                  </a:cubicBezTo>
                  <a:close/>
                  <a:moveTo>
                    <a:pt x="211" y="2139"/>
                  </a:moveTo>
                  <a:cubicBezTo>
                    <a:pt x="211" y="2138"/>
                    <a:pt x="211" y="2138"/>
                    <a:pt x="211" y="2138"/>
                  </a:cubicBezTo>
                  <a:cubicBezTo>
                    <a:pt x="212" y="2138"/>
                    <a:pt x="212" y="2138"/>
                    <a:pt x="212" y="2139"/>
                  </a:cubicBezTo>
                  <a:cubicBezTo>
                    <a:pt x="212" y="2140"/>
                    <a:pt x="212" y="2140"/>
                    <a:pt x="212" y="2140"/>
                  </a:cubicBezTo>
                  <a:cubicBezTo>
                    <a:pt x="211" y="2140"/>
                    <a:pt x="211" y="2140"/>
                    <a:pt x="211" y="2139"/>
                  </a:cubicBezTo>
                  <a:close/>
                  <a:moveTo>
                    <a:pt x="1846" y="2062"/>
                  </a:moveTo>
                  <a:cubicBezTo>
                    <a:pt x="1846" y="2062"/>
                    <a:pt x="1847" y="2060"/>
                    <a:pt x="1849" y="2058"/>
                  </a:cubicBezTo>
                  <a:cubicBezTo>
                    <a:pt x="1852" y="2056"/>
                    <a:pt x="1853" y="2055"/>
                    <a:pt x="1853" y="2055"/>
                  </a:cubicBezTo>
                  <a:cubicBezTo>
                    <a:pt x="1853" y="2057"/>
                    <a:pt x="1851" y="2060"/>
                    <a:pt x="1850" y="2060"/>
                  </a:cubicBezTo>
                  <a:cubicBezTo>
                    <a:pt x="1849" y="2062"/>
                    <a:pt x="1849" y="2062"/>
                    <a:pt x="1849" y="2062"/>
                  </a:cubicBezTo>
                  <a:cubicBezTo>
                    <a:pt x="1849" y="2062"/>
                    <a:pt x="1846" y="2063"/>
                    <a:pt x="1846" y="2062"/>
                  </a:cubicBezTo>
                  <a:close/>
                  <a:moveTo>
                    <a:pt x="1842" y="2026"/>
                  </a:moveTo>
                  <a:cubicBezTo>
                    <a:pt x="1841" y="2025"/>
                    <a:pt x="1839" y="2024"/>
                    <a:pt x="1839" y="2024"/>
                  </a:cubicBezTo>
                  <a:cubicBezTo>
                    <a:pt x="1837" y="2023"/>
                    <a:pt x="1836" y="2017"/>
                    <a:pt x="1838" y="2015"/>
                  </a:cubicBezTo>
                  <a:cubicBezTo>
                    <a:pt x="1839" y="2015"/>
                    <a:pt x="1839" y="2014"/>
                    <a:pt x="1839" y="2012"/>
                  </a:cubicBezTo>
                  <a:cubicBezTo>
                    <a:pt x="1840" y="2010"/>
                    <a:pt x="1841" y="2012"/>
                    <a:pt x="1841" y="2015"/>
                  </a:cubicBezTo>
                  <a:cubicBezTo>
                    <a:pt x="1841" y="2016"/>
                    <a:pt x="1842" y="2017"/>
                    <a:pt x="1843" y="2019"/>
                  </a:cubicBezTo>
                  <a:cubicBezTo>
                    <a:pt x="1847" y="2025"/>
                    <a:pt x="1847" y="2031"/>
                    <a:pt x="1842" y="2026"/>
                  </a:cubicBezTo>
                  <a:close/>
                  <a:moveTo>
                    <a:pt x="1849" y="2003"/>
                  </a:moveTo>
                  <a:cubicBezTo>
                    <a:pt x="1849" y="2002"/>
                    <a:pt x="1849" y="2001"/>
                    <a:pt x="1849" y="1999"/>
                  </a:cubicBezTo>
                  <a:cubicBezTo>
                    <a:pt x="1849" y="1993"/>
                    <a:pt x="1849" y="1993"/>
                    <a:pt x="1849" y="1993"/>
                  </a:cubicBezTo>
                  <a:cubicBezTo>
                    <a:pt x="1849" y="1991"/>
                    <a:pt x="1849" y="1991"/>
                    <a:pt x="1851" y="1991"/>
                  </a:cubicBezTo>
                  <a:cubicBezTo>
                    <a:pt x="1852" y="1992"/>
                    <a:pt x="1852" y="1991"/>
                    <a:pt x="1853" y="1991"/>
                  </a:cubicBezTo>
                  <a:cubicBezTo>
                    <a:pt x="1855" y="1991"/>
                    <a:pt x="1855" y="1991"/>
                    <a:pt x="1854" y="1995"/>
                  </a:cubicBezTo>
                  <a:cubicBezTo>
                    <a:pt x="1853" y="2001"/>
                    <a:pt x="1851" y="2006"/>
                    <a:pt x="1849" y="2003"/>
                  </a:cubicBezTo>
                  <a:close/>
                  <a:moveTo>
                    <a:pt x="1882" y="1923"/>
                  </a:moveTo>
                  <a:cubicBezTo>
                    <a:pt x="1882" y="1921"/>
                    <a:pt x="1884" y="1920"/>
                    <a:pt x="1886" y="1920"/>
                  </a:cubicBezTo>
                  <a:cubicBezTo>
                    <a:pt x="1887" y="1920"/>
                    <a:pt x="1887" y="1921"/>
                    <a:pt x="1884" y="1923"/>
                  </a:cubicBezTo>
                  <a:cubicBezTo>
                    <a:pt x="1883" y="1924"/>
                    <a:pt x="1882" y="1924"/>
                    <a:pt x="1882" y="1923"/>
                  </a:cubicBezTo>
                  <a:close/>
                  <a:moveTo>
                    <a:pt x="1039" y="1834"/>
                  </a:moveTo>
                  <a:cubicBezTo>
                    <a:pt x="1038" y="1832"/>
                    <a:pt x="1040" y="1831"/>
                    <a:pt x="1041" y="1831"/>
                  </a:cubicBezTo>
                  <a:cubicBezTo>
                    <a:pt x="1042" y="1831"/>
                    <a:pt x="1042" y="1832"/>
                    <a:pt x="1041" y="1834"/>
                  </a:cubicBezTo>
                  <a:cubicBezTo>
                    <a:pt x="1040" y="1835"/>
                    <a:pt x="1039" y="1835"/>
                    <a:pt x="1039" y="1834"/>
                  </a:cubicBezTo>
                  <a:close/>
                  <a:moveTo>
                    <a:pt x="1068" y="1795"/>
                  </a:moveTo>
                  <a:cubicBezTo>
                    <a:pt x="1065" y="1794"/>
                    <a:pt x="1066" y="1791"/>
                    <a:pt x="1068" y="1790"/>
                  </a:cubicBezTo>
                  <a:cubicBezTo>
                    <a:pt x="1070" y="1789"/>
                    <a:pt x="1070" y="1788"/>
                    <a:pt x="1071" y="1787"/>
                  </a:cubicBezTo>
                  <a:cubicBezTo>
                    <a:pt x="1072" y="1783"/>
                    <a:pt x="1074" y="1782"/>
                    <a:pt x="1078" y="1784"/>
                  </a:cubicBezTo>
                  <a:cubicBezTo>
                    <a:pt x="1080" y="1784"/>
                    <a:pt x="1079" y="1787"/>
                    <a:pt x="1077" y="1790"/>
                  </a:cubicBezTo>
                  <a:cubicBezTo>
                    <a:pt x="1076" y="1791"/>
                    <a:pt x="1075" y="1793"/>
                    <a:pt x="1074" y="1794"/>
                  </a:cubicBezTo>
                  <a:cubicBezTo>
                    <a:pt x="1073" y="1796"/>
                    <a:pt x="1071" y="1797"/>
                    <a:pt x="1068" y="1795"/>
                  </a:cubicBezTo>
                  <a:close/>
                  <a:moveTo>
                    <a:pt x="1035" y="1763"/>
                  </a:moveTo>
                  <a:cubicBezTo>
                    <a:pt x="1035" y="1763"/>
                    <a:pt x="1036" y="1763"/>
                    <a:pt x="1036" y="1762"/>
                  </a:cubicBezTo>
                  <a:cubicBezTo>
                    <a:pt x="1037" y="1761"/>
                    <a:pt x="1040" y="1762"/>
                    <a:pt x="1040" y="1763"/>
                  </a:cubicBezTo>
                  <a:cubicBezTo>
                    <a:pt x="1039" y="1764"/>
                    <a:pt x="1035" y="1765"/>
                    <a:pt x="1035" y="1763"/>
                  </a:cubicBezTo>
                  <a:close/>
                  <a:moveTo>
                    <a:pt x="2892" y="1675"/>
                  </a:moveTo>
                  <a:cubicBezTo>
                    <a:pt x="2892" y="1674"/>
                    <a:pt x="2892" y="1673"/>
                    <a:pt x="2892" y="1672"/>
                  </a:cubicBezTo>
                  <a:cubicBezTo>
                    <a:pt x="2893" y="1668"/>
                    <a:pt x="2892" y="1667"/>
                    <a:pt x="2890" y="1671"/>
                  </a:cubicBezTo>
                  <a:cubicBezTo>
                    <a:pt x="2889" y="1673"/>
                    <a:pt x="2889" y="1673"/>
                    <a:pt x="2889" y="1671"/>
                  </a:cubicBezTo>
                  <a:cubicBezTo>
                    <a:pt x="2889" y="1669"/>
                    <a:pt x="2889" y="1669"/>
                    <a:pt x="2889" y="1669"/>
                  </a:cubicBezTo>
                  <a:cubicBezTo>
                    <a:pt x="2890" y="1669"/>
                    <a:pt x="2891" y="1665"/>
                    <a:pt x="2893" y="1654"/>
                  </a:cubicBezTo>
                  <a:cubicBezTo>
                    <a:pt x="2894" y="1649"/>
                    <a:pt x="2894" y="1645"/>
                    <a:pt x="2895" y="1645"/>
                  </a:cubicBezTo>
                  <a:cubicBezTo>
                    <a:pt x="2896" y="1643"/>
                    <a:pt x="2897" y="1641"/>
                    <a:pt x="2897" y="1640"/>
                  </a:cubicBezTo>
                  <a:cubicBezTo>
                    <a:pt x="2897" y="1638"/>
                    <a:pt x="2898" y="1637"/>
                    <a:pt x="2898" y="1638"/>
                  </a:cubicBezTo>
                  <a:cubicBezTo>
                    <a:pt x="2898" y="1639"/>
                    <a:pt x="2898" y="1639"/>
                    <a:pt x="2899" y="1638"/>
                  </a:cubicBezTo>
                  <a:cubicBezTo>
                    <a:pt x="2900" y="1637"/>
                    <a:pt x="2900" y="1637"/>
                    <a:pt x="2900" y="1641"/>
                  </a:cubicBezTo>
                  <a:cubicBezTo>
                    <a:pt x="2899" y="1647"/>
                    <a:pt x="2896" y="1667"/>
                    <a:pt x="2895" y="1671"/>
                  </a:cubicBezTo>
                  <a:cubicBezTo>
                    <a:pt x="2894" y="1672"/>
                    <a:pt x="2894" y="1673"/>
                    <a:pt x="2894" y="1673"/>
                  </a:cubicBezTo>
                  <a:cubicBezTo>
                    <a:pt x="2892" y="1674"/>
                    <a:pt x="2892" y="1674"/>
                    <a:pt x="2892" y="1674"/>
                  </a:cubicBezTo>
                  <a:cubicBezTo>
                    <a:pt x="2892" y="1676"/>
                    <a:pt x="2892" y="1676"/>
                    <a:pt x="2892" y="1675"/>
                  </a:cubicBezTo>
                  <a:close/>
                  <a:moveTo>
                    <a:pt x="2878" y="1662"/>
                  </a:moveTo>
                  <a:cubicBezTo>
                    <a:pt x="2878" y="1661"/>
                    <a:pt x="2878" y="1660"/>
                    <a:pt x="2879" y="1661"/>
                  </a:cubicBezTo>
                  <a:cubicBezTo>
                    <a:pt x="2879" y="1663"/>
                    <a:pt x="2879" y="1663"/>
                    <a:pt x="2879" y="1663"/>
                  </a:cubicBezTo>
                  <a:cubicBezTo>
                    <a:pt x="2878" y="1664"/>
                    <a:pt x="2878" y="1663"/>
                    <a:pt x="2878" y="1662"/>
                  </a:cubicBezTo>
                  <a:close/>
                  <a:moveTo>
                    <a:pt x="2889" y="1653"/>
                  </a:moveTo>
                  <a:cubicBezTo>
                    <a:pt x="2888" y="1652"/>
                    <a:pt x="2888" y="1650"/>
                    <a:pt x="2888" y="1648"/>
                  </a:cubicBezTo>
                  <a:cubicBezTo>
                    <a:pt x="2888" y="1645"/>
                    <a:pt x="2887" y="1642"/>
                    <a:pt x="2886" y="1637"/>
                  </a:cubicBezTo>
                  <a:cubicBezTo>
                    <a:pt x="2884" y="1634"/>
                    <a:pt x="2883" y="1629"/>
                    <a:pt x="2882" y="1626"/>
                  </a:cubicBezTo>
                  <a:cubicBezTo>
                    <a:pt x="2882" y="1623"/>
                    <a:pt x="2881" y="1619"/>
                    <a:pt x="2881" y="1617"/>
                  </a:cubicBezTo>
                  <a:cubicBezTo>
                    <a:pt x="2880" y="1615"/>
                    <a:pt x="2879" y="1612"/>
                    <a:pt x="2879" y="1611"/>
                  </a:cubicBezTo>
                  <a:cubicBezTo>
                    <a:pt x="2879" y="1610"/>
                    <a:pt x="2878" y="1607"/>
                    <a:pt x="2878" y="1605"/>
                  </a:cubicBezTo>
                  <a:cubicBezTo>
                    <a:pt x="2878" y="1602"/>
                    <a:pt x="2877" y="1597"/>
                    <a:pt x="2876" y="1594"/>
                  </a:cubicBezTo>
                  <a:cubicBezTo>
                    <a:pt x="2876" y="1582"/>
                    <a:pt x="2874" y="1567"/>
                    <a:pt x="2873" y="1562"/>
                  </a:cubicBezTo>
                  <a:cubicBezTo>
                    <a:pt x="2872" y="1559"/>
                    <a:pt x="2871" y="1556"/>
                    <a:pt x="2870" y="1554"/>
                  </a:cubicBezTo>
                  <a:cubicBezTo>
                    <a:pt x="2870" y="1551"/>
                    <a:pt x="2870" y="1550"/>
                    <a:pt x="2869" y="1549"/>
                  </a:cubicBezTo>
                  <a:cubicBezTo>
                    <a:pt x="2868" y="1548"/>
                    <a:pt x="2867" y="1546"/>
                    <a:pt x="2866" y="1535"/>
                  </a:cubicBezTo>
                  <a:cubicBezTo>
                    <a:pt x="2864" y="1516"/>
                    <a:pt x="2862" y="1509"/>
                    <a:pt x="2857" y="1510"/>
                  </a:cubicBezTo>
                  <a:cubicBezTo>
                    <a:pt x="2856" y="1511"/>
                    <a:pt x="2855" y="1508"/>
                    <a:pt x="2855" y="1503"/>
                  </a:cubicBezTo>
                  <a:cubicBezTo>
                    <a:pt x="2855" y="1502"/>
                    <a:pt x="2854" y="1499"/>
                    <a:pt x="2854" y="1498"/>
                  </a:cubicBezTo>
                  <a:cubicBezTo>
                    <a:pt x="2853" y="1497"/>
                    <a:pt x="2852" y="1493"/>
                    <a:pt x="2851" y="1490"/>
                  </a:cubicBezTo>
                  <a:cubicBezTo>
                    <a:pt x="2849" y="1485"/>
                    <a:pt x="2849" y="1484"/>
                    <a:pt x="2847" y="1484"/>
                  </a:cubicBezTo>
                  <a:cubicBezTo>
                    <a:pt x="2846" y="1484"/>
                    <a:pt x="2845" y="1483"/>
                    <a:pt x="2844" y="1481"/>
                  </a:cubicBezTo>
                  <a:cubicBezTo>
                    <a:pt x="2844" y="1479"/>
                    <a:pt x="2841" y="1476"/>
                    <a:pt x="2840" y="1474"/>
                  </a:cubicBezTo>
                  <a:cubicBezTo>
                    <a:pt x="2834" y="1467"/>
                    <a:pt x="2830" y="1455"/>
                    <a:pt x="2833" y="1448"/>
                  </a:cubicBezTo>
                  <a:cubicBezTo>
                    <a:pt x="2833" y="1446"/>
                    <a:pt x="2836" y="1445"/>
                    <a:pt x="2838" y="1448"/>
                  </a:cubicBezTo>
                  <a:cubicBezTo>
                    <a:pt x="2840" y="1450"/>
                    <a:pt x="2843" y="1449"/>
                    <a:pt x="2844" y="1446"/>
                  </a:cubicBezTo>
                  <a:cubicBezTo>
                    <a:pt x="2845" y="1444"/>
                    <a:pt x="2846" y="1444"/>
                    <a:pt x="2846" y="1444"/>
                  </a:cubicBezTo>
                  <a:cubicBezTo>
                    <a:pt x="2847" y="1444"/>
                    <a:pt x="2848" y="1443"/>
                    <a:pt x="2849" y="1442"/>
                  </a:cubicBezTo>
                  <a:cubicBezTo>
                    <a:pt x="2850" y="1440"/>
                    <a:pt x="2854" y="1444"/>
                    <a:pt x="2854" y="1449"/>
                  </a:cubicBezTo>
                  <a:cubicBezTo>
                    <a:pt x="2854" y="1450"/>
                    <a:pt x="2855" y="1452"/>
                    <a:pt x="2856" y="1454"/>
                  </a:cubicBezTo>
                  <a:cubicBezTo>
                    <a:pt x="2857" y="1455"/>
                    <a:pt x="2857" y="1457"/>
                    <a:pt x="2857" y="1459"/>
                  </a:cubicBezTo>
                  <a:cubicBezTo>
                    <a:pt x="2857" y="1461"/>
                    <a:pt x="2857" y="1462"/>
                    <a:pt x="2860" y="1463"/>
                  </a:cubicBezTo>
                  <a:cubicBezTo>
                    <a:pt x="2860" y="1463"/>
                    <a:pt x="2861" y="1464"/>
                    <a:pt x="2861" y="1465"/>
                  </a:cubicBezTo>
                  <a:cubicBezTo>
                    <a:pt x="2861" y="1465"/>
                    <a:pt x="2862" y="1467"/>
                    <a:pt x="2865" y="1469"/>
                  </a:cubicBezTo>
                  <a:cubicBezTo>
                    <a:pt x="2868" y="1473"/>
                    <a:pt x="2868" y="1473"/>
                    <a:pt x="2872" y="1485"/>
                  </a:cubicBezTo>
                  <a:cubicBezTo>
                    <a:pt x="2873" y="1489"/>
                    <a:pt x="2875" y="1492"/>
                    <a:pt x="2876" y="1493"/>
                  </a:cubicBezTo>
                  <a:cubicBezTo>
                    <a:pt x="2877" y="1495"/>
                    <a:pt x="2877" y="1495"/>
                    <a:pt x="2877" y="1495"/>
                  </a:cubicBezTo>
                  <a:cubicBezTo>
                    <a:pt x="2876" y="1492"/>
                    <a:pt x="2876" y="1492"/>
                    <a:pt x="2876" y="1492"/>
                  </a:cubicBezTo>
                  <a:cubicBezTo>
                    <a:pt x="2876" y="1487"/>
                    <a:pt x="2877" y="1484"/>
                    <a:pt x="2878" y="1488"/>
                  </a:cubicBezTo>
                  <a:cubicBezTo>
                    <a:pt x="2880" y="1491"/>
                    <a:pt x="2880" y="1491"/>
                    <a:pt x="2880" y="1491"/>
                  </a:cubicBezTo>
                  <a:cubicBezTo>
                    <a:pt x="2880" y="1488"/>
                    <a:pt x="2880" y="1488"/>
                    <a:pt x="2880" y="1488"/>
                  </a:cubicBezTo>
                  <a:cubicBezTo>
                    <a:pt x="2881" y="1487"/>
                    <a:pt x="2881" y="1485"/>
                    <a:pt x="2881" y="1485"/>
                  </a:cubicBezTo>
                  <a:cubicBezTo>
                    <a:pt x="2882" y="1487"/>
                    <a:pt x="2881" y="1495"/>
                    <a:pt x="2881" y="1495"/>
                  </a:cubicBezTo>
                  <a:cubicBezTo>
                    <a:pt x="2880" y="1496"/>
                    <a:pt x="2880" y="1496"/>
                    <a:pt x="2881" y="1496"/>
                  </a:cubicBezTo>
                  <a:cubicBezTo>
                    <a:pt x="2882" y="1496"/>
                    <a:pt x="2883" y="1497"/>
                    <a:pt x="2884" y="1499"/>
                  </a:cubicBezTo>
                  <a:cubicBezTo>
                    <a:pt x="2884" y="1503"/>
                    <a:pt x="2884" y="1503"/>
                    <a:pt x="2884" y="1503"/>
                  </a:cubicBezTo>
                  <a:cubicBezTo>
                    <a:pt x="2885" y="1500"/>
                    <a:pt x="2885" y="1500"/>
                    <a:pt x="2885" y="1500"/>
                  </a:cubicBezTo>
                  <a:cubicBezTo>
                    <a:pt x="2886" y="1498"/>
                    <a:pt x="2886" y="1498"/>
                    <a:pt x="2886" y="1498"/>
                  </a:cubicBezTo>
                  <a:cubicBezTo>
                    <a:pt x="2886" y="1500"/>
                    <a:pt x="2886" y="1500"/>
                    <a:pt x="2886" y="1500"/>
                  </a:cubicBezTo>
                  <a:cubicBezTo>
                    <a:pt x="2886" y="1502"/>
                    <a:pt x="2889" y="1506"/>
                    <a:pt x="2889" y="1504"/>
                  </a:cubicBezTo>
                  <a:cubicBezTo>
                    <a:pt x="2888" y="1503"/>
                    <a:pt x="2888" y="1503"/>
                    <a:pt x="2888" y="1503"/>
                  </a:cubicBezTo>
                  <a:cubicBezTo>
                    <a:pt x="2887" y="1503"/>
                    <a:pt x="2887" y="1500"/>
                    <a:pt x="2888" y="1500"/>
                  </a:cubicBezTo>
                  <a:cubicBezTo>
                    <a:pt x="2890" y="1500"/>
                    <a:pt x="2889" y="1508"/>
                    <a:pt x="2887" y="1509"/>
                  </a:cubicBezTo>
                  <a:cubicBezTo>
                    <a:pt x="2886" y="1509"/>
                    <a:pt x="2886" y="1509"/>
                    <a:pt x="2886" y="1508"/>
                  </a:cubicBezTo>
                  <a:cubicBezTo>
                    <a:pt x="2886" y="1507"/>
                    <a:pt x="2886" y="1507"/>
                    <a:pt x="2885" y="1507"/>
                  </a:cubicBezTo>
                  <a:cubicBezTo>
                    <a:pt x="2884" y="1508"/>
                    <a:pt x="2886" y="1511"/>
                    <a:pt x="2887" y="1511"/>
                  </a:cubicBezTo>
                  <a:cubicBezTo>
                    <a:pt x="2888" y="1510"/>
                    <a:pt x="2889" y="1511"/>
                    <a:pt x="2889" y="1512"/>
                  </a:cubicBezTo>
                  <a:cubicBezTo>
                    <a:pt x="2890" y="1514"/>
                    <a:pt x="2890" y="1514"/>
                    <a:pt x="2890" y="1511"/>
                  </a:cubicBezTo>
                  <a:cubicBezTo>
                    <a:pt x="2889" y="1509"/>
                    <a:pt x="2889" y="1508"/>
                    <a:pt x="2890" y="1509"/>
                  </a:cubicBezTo>
                  <a:cubicBezTo>
                    <a:pt x="2890" y="1510"/>
                    <a:pt x="2891" y="1511"/>
                    <a:pt x="2891" y="1511"/>
                  </a:cubicBezTo>
                  <a:cubicBezTo>
                    <a:pt x="2892" y="1511"/>
                    <a:pt x="2893" y="1519"/>
                    <a:pt x="2892" y="1523"/>
                  </a:cubicBezTo>
                  <a:cubicBezTo>
                    <a:pt x="2891" y="1528"/>
                    <a:pt x="2891" y="1530"/>
                    <a:pt x="2892" y="1528"/>
                  </a:cubicBezTo>
                  <a:cubicBezTo>
                    <a:pt x="2892" y="1527"/>
                    <a:pt x="2892" y="1527"/>
                    <a:pt x="2892" y="1527"/>
                  </a:cubicBezTo>
                  <a:cubicBezTo>
                    <a:pt x="2893" y="1527"/>
                    <a:pt x="2892" y="1529"/>
                    <a:pt x="2892" y="1530"/>
                  </a:cubicBezTo>
                  <a:cubicBezTo>
                    <a:pt x="2890" y="1534"/>
                    <a:pt x="2892" y="1543"/>
                    <a:pt x="2894" y="1542"/>
                  </a:cubicBezTo>
                  <a:cubicBezTo>
                    <a:pt x="2895" y="1541"/>
                    <a:pt x="2896" y="1549"/>
                    <a:pt x="2895" y="1567"/>
                  </a:cubicBezTo>
                  <a:cubicBezTo>
                    <a:pt x="2895" y="1573"/>
                    <a:pt x="2895" y="1573"/>
                    <a:pt x="2896" y="1570"/>
                  </a:cubicBezTo>
                  <a:cubicBezTo>
                    <a:pt x="2897" y="1566"/>
                    <a:pt x="2897" y="1565"/>
                    <a:pt x="2899" y="1565"/>
                  </a:cubicBezTo>
                  <a:cubicBezTo>
                    <a:pt x="2900" y="1567"/>
                    <a:pt x="2900" y="1586"/>
                    <a:pt x="2898" y="1596"/>
                  </a:cubicBezTo>
                  <a:cubicBezTo>
                    <a:pt x="2898" y="1601"/>
                    <a:pt x="2897" y="1609"/>
                    <a:pt x="2897" y="1613"/>
                  </a:cubicBezTo>
                  <a:cubicBezTo>
                    <a:pt x="2895" y="1632"/>
                    <a:pt x="2894" y="1645"/>
                    <a:pt x="2893" y="1644"/>
                  </a:cubicBezTo>
                  <a:cubicBezTo>
                    <a:pt x="2892" y="1642"/>
                    <a:pt x="2892" y="1643"/>
                    <a:pt x="2892" y="1647"/>
                  </a:cubicBezTo>
                  <a:cubicBezTo>
                    <a:pt x="2892" y="1648"/>
                    <a:pt x="2891" y="1648"/>
                    <a:pt x="2890" y="1648"/>
                  </a:cubicBezTo>
                  <a:cubicBezTo>
                    <a:pt x="2890" y="1648"/>
                    <a:pt x="2889" y="1649"/>
                    <a:pt x="2889" y="1652"/>
                  </a:cubicBezTo>
                  <a:cubicBezTo>
                    <a:pt x="2889" y="1656"/>
                    <a:pt x="2889" y="1656"/>
                    <a:pt x="2889" y="1653"/>
                  </a:cubicBezTo>
                  <a:close/>
                  <a:moveTo>
                    <a:pt x="95" y="1634"/>
                  </a:moveTo>
                  <a:cubicBezTo>
                    <a:pt x="95" y="1633"/>
                    <a:pt x="95" y="1632"/>
                    <a:pt x="96" y="1633"/>
                  </a:cubicBezTo>
                  <a:cubicBezTo>
                    <a:pt x="96" y="1634"/>
                    <a:pt x="96" y="1634"/>
                    <a:pt x="96" y="1634"/>
                  </a:cubicBezTo>
                  <a:cubicBezTo>
                    <a:pt x="95" y="1635"/>
                    <a:pt x="95" y="1634"/>
                    <a:pt x="95" y="1634"/>
                  </a:cubicBezTo>
                  <a:close/>
                  <a:moveTo>
                    <a:pt x="2872" y="1621"/>
                  </a:moveTo>
                  <a:cubicBezTo>
                    <a:pt x="2872" y="1618"/>
                    <a:pt x="2872" y="1616"/>
                    <a:pt x="2871" y="1617"/>
                  </a:cubicBezTo>
                  <a:cubicBezTo>
                    <a:pt x="2870" y="1617"/>
                    <a:pt x="2870" y="1615"/>
                    <a:pt x="2870" y="1613"/>
                  </a:cubicBezTo>
                  <a:cubicBezTo>
                    <a:pt x="2870" y="1609"/>
                    <a:pt x="2871" y="1610"/>
                    <a:pt x="2873" y="1616"/>
                  </a:cubicBezTo>
                  <a:cubicBezTo>
                    <a:pt x="2873" y="1618"/>
                    <a:pt x="2873" y="1621"/>
                    <a:pt x="2873" y="1623"/>
                  </a:cubicBezTo>
                  <a:cubicBezTo>
                    <a:pt x="2872" y="1625"/>
                    <a:pt x="2872" y="1625"/>
                    <a:pt x="2872" y="1621"/>
                  </a:cubicBezTo>
                  <a:close/>
                  <a:moveTo>
                    <a:pt x="595" y="1619"/>
                  </a:moveTo>
                  <a:cubicBezTo>
                    <a:pt x="595" y="1619"/>
                    <a:pt x="593" y="1618"/>
                    <a:pt x="591" y="1616"/>
                  </a:cubicBezTo>
                  <a:cubicBezTo>
                    <a:pt x="587" y="1615"/>
                    <a:pt x="587" y="1614"/>
                    <a:pt x="589" y="1614"/>
                  </a:cubicBezTo>
                  <a:cubicBezTo>
                    <a:pt x="593" y="1613"/>
                    <a:pt x="598" y="1615"/>
                    <a:pt x="596" y="1618"/>
                  </a:cubicBezTo>
                  <a:cubicBezTo>
                    <a:pt x="596" y="1620"/>
                    <a:pt x="595" y="1621"/>
                    <a:pt x="595" y="1619"/>
                  </a:cubicBezTo>
                  <a:close/>
                  <a:moveTo>
                    <a:pt x="2869" y="1607"/>
                  </a:moveTo>
                  <a:cubicBezTo>
                    <a:pt x="2868" y="1606"/>
                    <a:pt x="2868" y="1605"/>
                    <a:pt x="2869" y="1603"/>
                  </a:cubicBezTo>
                  <a:cubicBezTo>
                    <a:pt x="2869" y="1601"/>
                    <a:pt x="2869" y="1601"/>
                    <a:pt x="2869" y="1601"/>
                  </a:cubicBezTo>
                  <a:cubicBezTo>
                    <a:pt x="2870" y="1604"/>
                    <a:pt x="2870" y="1604"/>
                    <a:pt x="2870" y="1604"/>
                  </a:cubicBezTo>
                  <a:cubicBezTo>
                    <a:pt x="2870" y="1607"/>
                    <a:pt x="2870" y="1608"/>
                    <a:pt x="2869" y="1607"/>
                  </a:cubicBezTo>
                  <a:close/>
                  <a:moveTo>
                    <a:pt x="2865" y="1598"/>
                  </a:moveTo>
                  <a:cubicBezTo>
                    <a:pt x="2864" y="1596"/>
                    <a:pt x="2864" y="1583"/>
                    <a:pt x="2865" y="1581"/>
                  </a:cubicBezTo>
                  <a:cubicBezTo>
                    <a:pt x="2866" y="1580"/>
                    <a:pt x="2866" y="1580"/>
                    <a:pt x="2866" y="1581"/>
                  </a:cubicBezTo>
                  <a:cubicBezTo>
                    <a:pt x="2866" y="1582"/>
                    <a:pt x="2866" y="1586"/>
                    <a:pt x="2867" y="1589"/>
                  </a:cubicBezTo>
                  <a:cubicBezTo>
                    <a:pt x="2868" y="1597"/>
                    <a:pt x="2867" y="1601"/>
                    <a:pt x="2865" y="1598"/>
                  </a:cubicBezTo>
                  <a:close/>
                  <a:moveTo>
                    <a:pt x="2862" y="1569"/>
                  </a:moveTo>
                  <a:cubicBezTo>
                    <a:pt x="2862" y="1565"/>
                    <a:pt x="2862" y="1562"/>
                    <a:pt x="2862" y="1563"/>
                  </a:cubicBezTo>
                  <a:cubicBezTo>
                    <a:pt x="2863" y="1565"/>
                    <a:pt x="2863" y="1571"/>
                    <a:pt x="2862" y="1574"/>
                  </a:cubicBezTo>
                  <a:cubicBezTo>
                    <a:pt x="2862" y="1575"/>
                    <a:pt x="2862" y="1573"/>
                    <a:pt x="2862" y="1569"/>
                  </a:cubicBezTo>
                  <a:close/>
                  <a:moveTo>
                    <a:pt x="2900" y="1571"/>
                  </a:moveTo>
                  <a:cubicBezTo>
                    <a:pt x="2900" y="1571"/>
                    <a:pt x="2900" y="1570"/>
                    <a:pt x="2900" y="1567"/>
                  </a:cubicBezTo>
                  <a:cubicBezTo>
                    <a:pt x="2900" y="1559"/>
                    <a:pt x="2900" y="1556"/>
                    <a:pt x="2898" y="1558"/>
                  </a:cubicBezTo>
                  <a:cubicBezTo>
                    <a:pt x="2897" y="1559"/>
                    <a:pt x="2897" y="1559"/>
                    <a:pt x="2897" y="1557"/>
                  </a:cubicBezTo>
                  <a:cubicBezTo>
                    <a:pt x="2898" y="1555"/>
                    <a:pt x="2898" y="1552"/>
                    <a:pt x="2899" y="1549"/>
                  </a:cubicBezTo>
                  <a:cubicBezTo>
                    <a:pt x="2899" y="1547"/>
                    <a:pt x="2900" y="1545"/>
                    <a:pt x="2900" y="1544"/>
                  </a:cubicBezTo>
                  <a:cubicBezTo>
                    <a:pt x="2900" y="1544"/>
                    <a:pt x="2900" y="1543"/>
                    <a:pt x="2900" y="1542"/>
                  </a:cubicBezTo>
                  <a:cubicBezTo>
                    <a:pt x="2900" y="1540"/>
                    <a:pt x="2900" y="1540"/>
                    <a:pt x="2900" y="1540"/>
                  </a:cubicBezTo>
                  <a:cubicBezTo>
                    <a:pt x="2901" y="1542"/>
                    <a:pt x="2901" y="1542"/>
                    <a:pt x="2901" y="1542"/>
                  </a:cubicBezTo>
                  <a:cubicBezTo>
                    <a:pt x="2901" y="1543"/>
                    <a:pt x="2902" y="1547"/>
                    <a:pt x="2902" y="1551"/>
                  </a:cubicBezTo>
                  <a:cubicBezTo>
                    <a:pt x="2902" y="1555"/>
                    <a:pt x="2902" y="1559"/>
                    <a:pt x="2902" y="1559"/>
                  </a:cubicBezTo>
                  <a:cubicBezTo>
                    <a:pt x="2903" y="1559"/>
                    <a:pt x="2902" y="1571"/>
                    <a:pt x="2902" y="1571"/>
                  </a:cubicBezTo>
                  <a:cubicBezTo>
                    <a:pt x="2902" y="1572"/>
                    <a:pt x="2901" y="1572"/>
                    <a:pt x="2900" y="1571"/>
                  </a:cubicBezTo>
                  <a:close/>
                  <a:moveTo>
                    <a:pt x="57" y="1570"/>
                  </a:moveTo>
                  <a:cubicBezTo>
                    <a:pt x="56" y="1569"/>
                    <a:pt x="56" y="1567"/>
                    <a:pt x="56" y="1567"/>
                  </a:cubicBezTo>
                  <a:cubicBezTo>
                    <a:pt x="57" y="1565"/>
                    <a:pt x="59" y="1566"/>
                    <a:pt x="59" y="1568"/>
                  </a:cubicBezTo>
                  <a:cubicBezTo>
                    <a:pt x="60" y="1571"/>
                    <a:pt x="58" y="1573"/>
                    <a:pt x="57" y="1570"/>
                  </a:cubicBezTo>
                  <a:close/>
                  <a:moveTo>
                    <a:pt x="54" y="1565"/>
                  </a:moveTo>
                  <a:cubicBezTo>
                    <a:pt x="54" y="1564"/>
                    <a:pt x="54" y="1563"/>
                    <a:pt x="54" y="1562"/>
                  </a:cubicBezTo>
                  <a:cubicBezTo>
                    <a:pt x="52" y="1561"/>
                    <a:pt x="51" y="1557"/>
                    <a:pt x="53" y="1557"/>
                  </a:cubicBezTo>
                  <a:cubicBezTo>
                    <a:pt x="56" y="1557"/>
                    <a:pt x="57" y="1561"/>
                    <a:pt x="56" y="1564"/>
                  </a:cubicBezTo>
                  <a:cubicBezTo>
                    <a:pt x="56" y="1565"/>
                    <a:pt x="54" y="1566"/>
                    <a:pt x="54" y="1565"/>
                  </a:cubicBezTo>
                  <a:close/>
                  <a:moveTo>
                    <a:pt x="2905" y="1563"/>
                  </a:moveTo>
                  <a:cubicBezTo>
                    <a:pt x="2905" y="1557"/>
                    <a:pt x="2905" y="1550"/>
                    <a:pt x="2906" y="1550"/>
                  </a:cubicBezTo>
                  <a:cubicBezTo>
                    <a:pt x="2907" y="1550"/>
                    <a:pt x="2907" y="1552"/>
                    <a:pt x="2907" y="1556"/>
                  </a:cubicBezTo>
                  <a:cubicBezTo>
                    <a:pt x="2906" y="1564"/>
                    <a:pt x="2905" y="1567"/>
                    <a:pt x="2905" y="1563"/>
                  </a:cubicBezTo>
                  <a:close/>
                  <a:moveTo>
                    <a:pt x="48" y="1562"/>
                  </a:moveTo>
                  <a:cubicBezTo>
                    <a:pt x="48" y="1559"/>
                    <a:pt x="48" y="1559"/>
                    <a:pt x="49" y="1559"/>
                  </a:cubicBezTo>
                  <a:cubicBezTo>
                    <a:pt x="50" y="1560"/>
                    <a:pt x="50" y="1562"/>
                    <a:pt x="50" y="1562"/>
                  </a:cubicBezTo>
                  <a:cubicBezTo>
                    <a:pt x="49" y="1565"/>
                    <a:pt x="48" y="1565"/>
                    <a:pt x="48" y="1562"/>
                  </a:cubicBezTo>
                  <a:close/>
                  <a:moveTo>
                    <a:pt x="51" y="1559"/>
                  </a:moveTo>
                  <a:cubicBezTo>
                    <a:pt x="50" y="1557"/>
                    <a:pt x="50" y="1554"/>
                    <a:pt x="51" y="1554"/>
                  </a:cubicBezTo>
                  <a:cubicBezTo>
                    <a:pt x="51" y="1554"/>
                    <a:pt x="51" y="1552"/>
                    <a:pt x="51" y="1550"/>
                  </a:cubicBezTo>
                  <a:cubicBezTo>
                    <a:pt x="51" y="1548"/>
                    <a:pt x="51" y="1547"/>
                    <a:pt x="52" y="1548"/>
                  </a:cubicBezTo>
                  <a:cubicBezTo>
                    <a:pt x="52" y="1548"/>
                    <a:pt x="53" y="1549"/>
                    <a:pt x="54" y="1548"/>
                  </a:cubicBezTo>
                  <a:cubicBezTo>
                    <a:pt x="54" y="1548"/>
                    <a:pt x="54" y="1548"/>
                    <a:pt x="54" y="1550"/>
                  </a:cubicBezTo>
                  <a:cubicBezTo>
                    <a:pt x="54" y="1552"/>
                    <a:pt x="54" y="1554"/>
                    <a:pt x="53" y="1553"/>
                  </a:cubicBezTo>
                  <a:cubicBezTo>
                    <a:pt x="52" y="1553"/>
                    <a:pt x="52" y="1554"/>
                    <a:pt x="52" y="1555"/>
                  </a:cubicBezTo>
                  <a:cubicBezTo>
                    <a:pt x="52" y="1559"/>
                    <a:pt x="51" y="1561"/>
                    <a:pt x="51" y="1559"/>
                  </a:cubicBezTo>
                  <a:close/>
                  <a:moveTo>
                    <a:pt x="2857" y="1550"/>
                  </a:moveTo>
                  <a:cubicBezTo>
                    <a:pt x="2857" y="1549"/>
                    <a:pt x="2856" y="1547"/>
                    <a:pt x="2856" y="1546"/>
                  </a:cubicBezTo>
                  <a:cubicBezTo>
                    <a:pt x="2855" y="1545"/>
                    <a:pt x="2854" y="1543"/>
                    <a:pt x="2854" y="1543"/>
                  </a:cubicBezTo>
                  <a:cubicBezTo>
                    <a:pt x="2854" y="1542"/>
                    <a:pt x="2854" y="1540"/>
                    <a:pt x="2854" y="1539"/>
                  </a:cubicBezTo>
                  <a:cubicBezTo>
                    <a:pt x="2852" y="1538"/>
                    <a:pt x="2852" y="1537"/>
                    <a:pt x="2854" y="1534"/>
                  </a:cubicBezTo>
                  <a:cubicBezTo>
                    <a:pt x="2855" y="1532"/>
                    <a:pt x="2855" y="1532"/>
                    <a:pt x="2855" y="1532"/>
                  </a:cubicBezTo>
                  <a:cubicBezTo>
                    <a:pt x="2856" y="1535"/>
                    <a:pt x="2856" y="1535"/>
                    <a:pt x="2856" y="1535"/>
                  </a:cubicBezTo>
                  <a:cubicBezTo>
                    <a:pt x="2857" y="1536"/>
                    <a:pt x="2857" y="1538"/>
                    <a:pt x="2858" y="1538"/>
                  </a:cubicBezTo>
                  <a:cubicBezTo>
                    <a:pt x="2860" y="1541"/>
                    <a:pt x="2859" y="1552"/>
                    <a:pt x="2857" y="1552"/>
                  </a:cubicBezTo>
                  <a:cubicBezTo>
                    <a:pt x="2857" y="1552"/>
                    <a:pt x="2857" y="1551"/>
                    <a:pt x="2857" y="1550"/>
                  </a:cubicBezTo>
                  <a:close/>
                  <a:moveTo>
                    <a:pt x="2662" y="1543"/>
                  </a:moveTo>
                  <a:cubicBezTo>
                    <a:pt x="2660" y="1541"/>
                    <a:pt x="2656" y="1528"/>
                    <a:pt x="2653" y="1516"/>
                  </a:cubicBezTo>
                  <a:cubicBezTo>
                    <a:pt x="2653" y="1509"/>
                    <a:pt x="2651" y="1503"/>
                    <a:pt x="2651" y="1500"/>
                  </a:cubicBezTo>
                  <a:cubicBezTo>
                    <a:pt x="2651" y="1498"/>
                    <a:pt x="2650" y="1495"/>
                    <a:pt x="2650" y="1494"/>
                  </a:cubicBezTo>
                  <a:cubicBezTo>
                    <a:pt x="2650" y="1492"/>
                    <a:pt x="2650" y="1492"/>
                    <a:pt x="2651" y="1495"/>
                  </a:cubicBezTo>
                  <a:cubicBezTo>
                    <a:pt x="2651" y="1496"/>
                    <a:pt x="2651" y="1495"/>
                    <a:pt x="2651" y="1489"/>
                  </a:cubicBezTo>
                  <a:cubicBezTo>
                    <a:pt x="2651" y="1475"/>
                    <a:pt x="2651" y="1475"/>
                    <a:pt x="2651" y="1475"/>
                  </a:cubicBezTo>
                  <a:cubicBezTo>
                    <a:pt x="2652" y="1467"/>
                    <a:pt x="2651" y="1461"/>
                    <a:pt x="2651" y="1459"/>
                  </a:cubicBezTo>
                  <a:cubicBezTo>
                    <a:pt x="2651" y="1457"/>
                    <a:pt x="2651" y="1457"/>
                    <a:pt x="2653" y="1457"/>
                  </a:cubicBezTo>
                  <a:cubicBezTo>
                    <a:pt x="2655" y="1458"/>
                    <a:pt x="2656" y="1457"/>
                    <a:pt x="2654" y="1456"/>
                  </a:cubicBezTo>
                  <a:cubicBezTo>
                    <a:pt x="2653" y="1455"/>
                    <a:pt x="2652" y="1455"/>
                    <a:pt x="2651" y="1455"/>
                  </a:cubicBezTo>
                  <a:cubicBezTo>
                    <a:pt x="2650" y="1456"/>
                    <a:pt x="2648" y="1455"/>
                    <a:pt x="2648" y="1453"/>
                  </a:cubicBezTo>
                  <a:cubicBezTo>
                    <a:pt x="2648" y="1450"/>
                    <a:pt x="2651" y="1450"/>
                    <a:pt x="2656" y="1454"/>
                  </a:cubicBezTo>
                  <a:cubicBezTo>
                    <a:pt x="2661" y="1460"/>
                    <a:pt x="2662" y="1460"/>
                    <a:pt x="2663" y="1463"/>
                  </a:cubicBezTo>
                  <a:cubicBezTo>
                    <a:pt x="2664" y="1465"/>
                    <a:pt x="2665" y="1466"/>
                    <a:pt x="2665" y="1466"/>
                  </a:cubicBezTo>
                  <a:cubicBezTo>
                    <a:pt x="2666" y="1466"/>
                    <a:pt x="2669" y="1471"/>
                    <a:pt x="2669" y="1473"/>
                  </a:cubicBezTo>
                  <a:cubicBezTo>
                    <a:pt x="2670" y="1474"/>
                    <a:pt x="2671" y="1476"/>
                    <a:pt x="2672" y="1476"/>
                  </a:cubicBezTo>
                  <a:cubicBezTo>
                    <a:pt x="2672" y="1477"/>
                    <a:pt x="2673" y="1479"/>
                    <a:pt x="2674" y="1481"/>
                  </a:cubicBezTo>
                  <a:cubicBezTo>
                    <a:pt x="2674" y="1483"/>
                    <a:pt x="2675" y="1485"/>
                    <a:pt x="2676" y="1487"/>
                  </a:cubicBezTo>
                  <a:cubicBezTo>
                    <a:pt x="2686" y="1503"/>
                    <a:pt x="2685" y="1523"/>
                    <a:pt x="2675" y="1536"/>
                  </a:cubicBezTo>
                  <a:cubicBezTo>
                    <a:pt x="2668" y="1544"/>
                    <a:pt x="2666" y="1546"/>
                    <a:pt x="2662" y="1543"/>
                  </a:cubicBezTo>
                  <a:close/>
                  <a:moveTo>
                    <a:pt x="2895" y="1528"/>
                  </a:moveTo>
                  <a:cubicBezTo>
                    <a:pt x="2894" y="1527"/>
                    <a:pt x="2894" y="1526"/>
                    <a:pt x="2895" y="1525"/>
                  </a:cubicBezTo>
                  <a:cubicBezTo>
                    <a:pt x="2896" y="1524"/>
                    <a:pt x="2896" y="1524"/>
                    <a:pt x="2896" y="1527"/>
                  </a:cubicBezTo>
                  <a:cubicBezTo>
                    <a:pt x="2896" y="1530"/>
                    <a:pt x="2896" y="1530"/>
                    <a:pt x="2895" y="1528"/>
                  </a:cubicBezTo>
                  <a:close/>
                  <a:moveTo>
                    <a:pt x="1912" y="1526"/>
                  </a:moveTo>
                  <a:cubicBezTo>
                    <a:pt x="1912" y="1525"/>
                    <a:pt x="1913" y="1524"/>
                    <a:pt x="1913" y="1524"/>
                  </a:cubicBezTo>
                  <a:cubicBezTo>
                    <a:pt x="1914" y="1524"/>
                    <a:pt x="1914" y="1525"/>
                    <a:pt x="1912" y="1526"/>
                  </a:cubicBezTo>
                  <a:close/>
                  <a:moveTo>
                    <a:pt x="2158" y="1524"/>
                  </a:moveTo>
                  <a:cubicBezTo>
                    <a:pt x="2154" y="1523"/>
                    <a:pt x="2154" y="1523"/>
                    <a:pt x="2154" y="1523"/>
                  </a:cubicBezTo>
                  <a:cubicBezTo>
                    <a:pt x="2155" y="1521"/>
                    <a:pt x="2155" y="1521"/>
                    <a:pt x="2155" y="1521"/>
                  </a:cubicBezTo>
                  <a:cubicBezTo>
                    <a:pt x="2157" y="1517"/>
                    <a:pt x="2159" y="1516"/>
                    <a:pt x="2162" y="1517"/>
                  </a:cubicBezTo>
                  <a:cubicBezTo>
                    <a:pt x="2163" y="1518"/>
                    <a:pt x="2165" y="1518"/>
                    <a:pt x="2168" y="1517"/>
                  </a:cubicBezTo>
                  <a:cubicBezTo>
                    <a:pt x="2171" y="1516"/>
                    <a:pt x="2174" y="1516"/>
                    <a:pt x="2176" y="1516"/>
                  </a:cubicBezTo>
                  <a:cubicBezTo>
                    <a:pt x="2181" y="1517"/>
                    <a:pt x="2181" y="1517"/>
                    <a:pt x="2179" y="1519"/>
                  </a:cubicBezTo>
                  <a:cubicBezTo>
                    <a:pt x="2177" y="1520"/>
                    <a:pt x="2176" y="1522"/>
                    <a:pt x="2174" y="1522"/>
                  </a:cubicBezTo>
                  <a:cubicBezTo>
                    <a:pt x="2169" y="1527"/>
                    <a:pt x="2162" y="1527"/>
                    <a:pt x="2158" y="1524"/>
                  </a:cubicBezTo>
                  <a:close/>
                  <a:moveTo>
                    <a:pt x="1911" y="1519"/>
                  </a:moveTo>
                  <a:cubicBezTo>
                    <a:pt x="1911" y="1519"/>
                    <a:pt x="1911" y="1519"/>
                    <a:pt x="1911" y="1518"/>
                  </a:cubicBezTo>
                  <a:cubicBezTo>
                    <a:pt x="1912" y="1516"/>
                    <a:pt x="1913" y="1517"/>
                    <a:pt x="1913" y="1519"/>
                  </a:cubicBezTo>
                  <a:cubicBezTo>
                    <a:pt x="1913" y="1520"/>
                    <a:pt x="1912" y="1520"/>
                    <a:pt x="1911" y="1519"/>
                  </a:cubicBezTo>
                  <a:close/>
                  <a:moveTo>
                    <a:pt x="2845" y="1518"/>
                  </a:moveTo>
                  <a:cubicBezTo>
                    <a:pt x="2845" y="1517"/>
                    <a:pt x="2844" y="1516"/>
                    <a:pt x="2843" y="1516"/>
                  </a:cubicBezTo>
                  <a:cubicBezTo>
                    <a:pt x="2841" y="1516"/>
                    <a:pt x="2840" y="1514"/>
                    <a:pt x="2841" y="1511"/>
                  </a:cubicBezTo>
                  <a:cubicBezTo>
                    <a:pt x="2842" y="1509"/>
                    <a:pt x="2847" y="1515"/>
                    <a:pt x="2847" y="1518"/>
                  </a:cubicBezTo>
                  <a:cubicBezTo>
                    <a:pt x="2847" y="1520"/>
                    <a:pt x="2846" y="1520"/>
                    <a:pt x="2845" y="1518"/>
                  </a:cubicBezTo>
                  <a:close/>
                  <a:moveTo>
                    <a:pt x="2853" y="1519"/>
                  </a:moveTo>
                  <a:cubicBezTo>
                    <a:pt x="2852" y="1518"/>
                    <a:pt x="2852" y="1516"/>
                    <a:pt x="2852" y="1516"/>
                  </a:cubicBezTo>
                  <a:cubicBezTo>
                    <a:pt x="2853" y="1516"/>
                    <a:pt x="2854" y="1517"/>
                    <a:pt x="2854" y="1519"/>
                  </a:cubicBezTo>
                  <a:cubicBezTo>
                    <a:pt x="2853" y="1519"/>
                    <a:pt x="2853" y="1519"/>
                    <a:pt x="2853" y="1519"/>
                  </a:cubicBezTo>
                  <a:close/>
                  <a:moveTo>
                    <a:pt x="2896" y="1516"/>
                  </a:moveTo>
                  <a:cubicBezTo>
                    <a:pt x="2896" y="1515"/>
                    <a:pt x="2897" y="1514"/>
                    <a:pt x="2897" y="1515"/>
                  </a:cubicBezTo>
                  <a:cubicBezTo>
                    <a:pt x="2897" y="1516"/>
                    <a:pt x="2897" y="1519"/>
                    <a:pt x="2897" y="1519"/>
                  </a:cubicBezTo>
                  <a:cubicBezTo>
                    <a:pt x="2896" y="1519"/>
                    <a:pt x="2896" y="1519"/>
                    <a:pt x="2896" y="1516"/>
                  </a:cubicBezTo>
                  <a:close/>
                  <a:moveTo>
                    <a:pt x="537" y="1512"/>
                  </a:moveTo>
                  <a:cubicBezTo>
                    <a:pt x="537" y="1512"/>
                    <a:pt x="537" y="1511"/>
                    <a:pt x="538" y="1511"/>
                  </a:cubicBezTo>
                  <a:cubicBezTo>
                    <a:pt x="539" y="1510"/>
                    <a:pt x="539" y="1510"/>
                    <a:pt x="539" y="1511"/>
                  </a:cubicBezTo>
                  <a:cubicBezTo>
                    <a:pt x="539" y="1514"/>
                    <a:pt x="538" y="1514"/>
                    <a:pt x="537" y="1512"/>
                  </a:cubicBezTo>
                  <a:close/>
                  <a:moveTo>
                    <a:pt x="532" y="1511"/>
                  </a:moveTo>
                  <a:cubicBezTo>
                    <a:pt x="532" y="1510"/>
                    <a:pt x="534" y="1509"/>
                    <a:pt x="535" y="1509"/>
                  </a:cubicBezTo>
                  <a:cubicBezTo>
                    <a:pt x="536" y="1509"/>
                    <a:pt x="536" y="1510"/>
                    <a:pt x="536" y="1511"/>
                  </a:cubicBezTo>
                  <a:cubicBezTo>
                    <a:pt x="536" y="1511"/>
                    <a:pt x="535" y="1512"/>
                    <a:pt x="534" y="1512"/>
                  </a:cubicBezTo>
                  <a:cubicBezTo>
                    <a:pt x="533" y="1512"/>
                    <a:pt x="532" y="1511"/>
                    <a:pt x="532" y="1511"/>
                  </a:cubicBezTo>
                  <a:close/>
                  <a:moveTo>
                    <a:pt x="542" y="1511"/>
                  </a:moveTo>
                  <a:cubicBezTo>
                    <a:pt x="541" y="1510"/>
                    <a:pt x="542" y="1508"/>
                    <a:pt x="543" y="1508"/>
                  </a:cubicBezTo>
                  <a:cubicBezTo>
                    <a:pt x="544" y="1509"/>
                    <a:pt x="544" y="1509"/>
                    <a:pt x="544" y="1509"/>
                  </a:cubicBezTo>
                  <a:cubicBezTo>
                    <a:pt x="544" y="1510"/>
                    <a:pt x="542" y="1511"/>
                    <a:pt x="542" y="1511"/>
                  </a:cubicBezTo>
                  <a:close/>
                  <a:moveTo>
                    <a:pt x="2891" y="1505"/>
                  </a:moveTo>
                  <a:cubicBezTo>
                    <a:pt x="2891" y="1504"/>
                    <a:pt x="2891" y="1503"/>
                    <a:pt x="2892" y="1503"/>
                  </a:cubicBezTo>
                  <a:cubicBezTo>
                    <a:pt x="2892" y="1505"/>
                    <a:pt x="2892" y="1505"/>
                    <a:pt x="2892" y="1505"/>
                  </a:cubicBezTo>
                  <a:cubicBezTo>
                    <a:pt x="2891" y="1506"/>
                    <a:pt x="2891" y="1506"/>
                    <a:pt x="2891" y="1505"/>
                  </a:cubicBezTo>
                  <a:close/>
                  <a:moveTo>
                    <a:pt x="538" y="1503"/>
                  </a:moveTo>
                  <a:cubicBezTo>
                    <a:pt x="537" y="1502"/>
                    <a:pt x="538" y="1500"/>
                    <a:pt x="539" y="1500"/>
                  </a:cubicBezTo>
                  <a:cubicBezTo>
                    <a:pt x="539" y="1500"/>
                    <a:pt x="540" y="1500"/>
                    <a:pt x="540" y="1502"/>
                  </a:cubicBezTo>
                  <a:cubicBezTo>
                    <a:pt x="540" y="1503"/>
                    <a:pt x="539" y="1504"/>
                    <a:pt x="538" y="1503"/>
                  </a:cubicBezTo>
                  <a:close/>
                  <a:moveTo>
                    <a:pt x="546" y="1502"/>
                  </a:moveTo>
                  <a:cubicBezTo>
                    <a:pt x="547" y="1501"/>
                    <a:pt x="547" y="1501"/>
                    <a:pt x="548" y="1501"/>
                  </a:cubicBezTo>
                  <a:cubicBezTo>
                    <a:pt x="549" y="1502"/>
                    <a:pt x="547" y="1503"/>
                    <a:pt x="546" y="1503"/>
                  </a:cubicBezTo>
                  <a:cubicBezTo>
                    <a:pt x="545" y="1503"/>
                    <a:pt x="545" y="1503"/>
                    <a:pt x="546" y="1502"/>
                  </a:cubicBezTo>
                  <a:close/>
                  <a:moveTo>
                    <a:pt x="2885" y="1497"/>
                  </a:moveTo>
                  <a:cubicBezTo>
                    <a:pt x="2884" y="1497"/>
                    <a:pt x="2883" y="1494"/>
                    <a:pt x="2884" y="1494"/>
                  </a:cubicBezTo>
                  <a:cubicBezTo>
                    <a:pt x="2885" y="1493"/>
                    <a:pt x="2886" y="1494"/>
                    <a:pt x="2886" y="1495"/>
                  </a:cubicBezTo>
                  <a:cubicBezTo>
                    <a:pt x="2886" y="1498"/>
                    <a:pt x="2886" y="1498"/>
                    <a:pt x="2885" y="1497"/>
                  </a:cubicBezTo>
                  <a:close/>
                  <a:moveTo>
                    <a:pt x="537" y="1495"/>
                  </a:moveTo>
                  <a:cubicBezTo>
                    <a:pt x="536" y="1495"/>
                    <a:pt x="536" y="1492"/>
                    <a:pt x="538" y="1492"/>
                  </a:cubicBezTo>
                  <a:cubicBezTo>
                    <a:pt x="539" y="1492"/>
                    <a:pt x="540" y="1493"/>
                    <a:pt x="539" y="1495"/>
                  </a:cubicBezTo>
                  <a:cubicBezTo>
                    <a:pt x="537" y="1496"/>
                    <a:pt x="538" y="1495"/>
                    <a:pt x="537" y="1495"/>
                  </a:cubicBezTo>
                  <a:close/>
                  <a:moveTo>
                    <a:pt x="2894" y="1491"/>
                  </a:moveTo>
                  <a:cubicBezTo>
                    <a:pt x="2894" y="1490"/>
                    <a:pt x="2894" y="1489"/>
                    <a:pt x="2894" y="1489"/>
                  </a:cubicBezTo>
                  <a:cubicBezTo>
                    <a:pt x="2895" y="1489"/>
                    <a:pt x="2895" y="1488"/>
                    <a:pt x="2895" y="1487"/>
                  </a:cubicBezTo>
                  <a:cubicBezTo>
                    <a:pt x="2895" y="1486"/>
                    <a:pt x="2895" y="1486"/>
                    <a:pt x="2896" y="1487"/>
                  </a:cubicBezTo>
                  <a:cubicBezTo>
                    <a:pt x="2897" y="1487"/>
                    <a:pt x="2897" y="1488"/>
                    <a:pt x="2896" y="1490"/>
                  </a:cubicBezTo>
                  <a:cubicBezTo>
                    <a:pt x="2896" y="1492"/>
                    <a:pt x="2896" y="1492"/>
                    <a:pt x="2895" y="1492"/>
                  </a:cubicBezTo>
                  <a:cubicBezTo>
                    <a:pt x="2895" y="1491"/>
                    <a:pt x="2895" y="1491"/>
                    <a:pt x="2894" y="1492"/>
                  </a:cubicBezTo>
                  <a:cubicBezTo>
                    <a:pt x="2894" y="1492"/>
                    <a:pt x="2894" y="1492"/>
                    <a:pt x="2894" y="1491"/>
                  </a:cubicBezTo>
                  <a:close/>
                  <a:moveTo>
                    <a:pt x="1905" y="1486"/>
                  </a:moveTo>
                  <a:cubicBezTo>
                    <a:pt x="1904" y="1486"/>
                    <a:pt x="1904" y="1484"/>
                    <a:pt x="1905" y="1484"/>
                  </a:cubicBezTo>
                  <a:cubicBezTo>
                    <a:pt x="1905" y="1483"/>
                    <a:pt x="1906" y="1483"/>
                    <a:pt x="1906" y="1484"/>
                  </a:cubicBezTo>
                  <a:cubicBezTo>
                    <a:pt x="1906" y="1484"/>
                    <a:pt x="1906" y="1485"/>
                    <a:pt x="1906" y="1486"/>
                  </a:cubicBezTo>
                  <a:cubicBezTo>
                    <a:pt x="1906" y="1487"/>
                    <a:pt x="1905" y="1487"/>
                    <a:pt x="1905" y="1486"/>
                  </a:cubicBezTo>
                  <a:close/>
                  <a:moveTo>
                    <a:pt x="1844" y="1484"/>
                  </a:moveTo>
                  <a:cubicBezTo>
                    <a:pt x="1844" y="1484"/>
                    <a:pt x="1844" y="1484"/>
                    <a:pt x="1844" y="1484"/>
                  </a:cubicBezTo>
                  <a:cubicBezTo>
                    <a:pt x="1842" y="1483"/>
                    <a:pt x="1843" y="1482"/>
                    <a:pt x="1844" y="1482"/>
                  </a:cubicBezTo>
                  <a:moveTo>
                    <a:pt x="1850" y="1482"/>
                  </a:moveTo>
                  <a:cubicBezTo>
                    <a:pt x="1853" y="1482"/>
                    <a:pt x="1855" y="1482"/>
                    <a:pt x="1854" y="1484"/>
                  </a:cubicBezTo>
                  <a:moveTo>
                    <a:pt x="1844" y="1481"/>
                  </a:moveTo>
                  <a:cubicBezTo>
                    <a:pt x="1842" y="1481"/>
                    <a:pt x="1841" y="1479"/>
                    <a:pt x="1843" y="1479"/>
                  </a:cubicBezTo>
                  <a:cubicBezTo>
                    <a:pt x="1844" y="1479"/>
                    <a:pt x="1844" y="1478"/>
                    <a:pt x="1843" y="1478"/>
                  </a:cubicBezTo>
                  <a:moveTo>
                    <a:pt x="1844" y="1473"/>
                  </a:moveTo>
                  <a:cubicBezTo>
                    <a:pt x="1844" y="1473"/>
                    <a:pt x="1844" y="1473"/>
                    <a:pt x="1844" y="1473"/>
                  </a:cubicBezTo>
                  <a:cubicBezTo>
                    <a:pt x="1843" y="1473"/>
                    <a:pt x="1843" y="1473"/>
                    <a:pt x="1844" y="1472"/>
                  </a:cubicBezTo>
                  <a:moveTo>
                    <a:pt x="2648" y="1472"/>
                  </a:moveTo>
                  <a:cubicBezTo>
                    <a:pt x="2647" y="1471"/>
                    <a:pt x="2648" y="1471"/>
                    <a:pt x="2649" y="1471"/>
                  </a:cubicBezTo>
                  <a:cubicBezTo>
                    <a:pt x="2650" y="1472"/>
                    <a:pt x="2650" y="1472"/>
                    <a:pt x="2650" y="1472"/>
                  </a:cubicBezTo>
                  <a:cubicBezTo>
                    <a:pt x="2650" y="1473"/>
                    <a:pt x="2649" y="1473"/>
                    <a:pt x="2648" y="1472"/>
                  </a:cubicBezTo>
                  <a:close/>
                  <a:moveTo>
                    <a:pt x="2648" y="1457"/>
                  </a:moveTo>
                  <a:cubicBezTo>
                    <a:pt x="2647" y="1457"/>
                    <a:pt x="2647" y="1456"/>
                    <a:pt x="2647" y="1455"/>
                  </a:cubicBezTo>
                  <a:cubicBezTo>
                    <a:pt x="2647" y="1455"/>
                    <a:pt x="2647" y="1455"/>
                    <a:pt x="2648" y="1455"/>
                  </a:cubicBezTo>
                  <a:cubicBezTo>
                    <a:pt x="2648" y="1455"/>
                    <a:pt x="2648" y="1456"/>
                    <a:pt x="2648" y="1457"/>
                  </a:cubicBezTo>
                  <a:cubicBezTo>
                    <a:pt x="2648" y="1457"/>
                    <a:pt x="2648" y="1457"/>
                    <a:pt x="2648" y="1457"/>
                  </a:cubicBezTo>
                  <a:close/>
                  <a:moveTo>
                    <a:pt x="2831" y="1443"/>
                  </a:moveTo>
                  <a:cubicBezTo>
                    <a:pt x="2831" y="1442"/>
                    <a:pt x="2831" y="1441"/>
                    <a:pt x="2832" y="1441"/>
                  </a:cubicBezTo>
                  <a:cubicBezTo>
                    <a:pt x="2833" y="1441"/>
                    <a:pt x="2833" y="1442"/>
                    <a:pt x="2833" y="1443"/>
                  </a:cubicBezTo>
                  <a:cubicBezTo>
                    <a:pt x="2833" y="1444"/>
                    <a:pt x="2833" y="1444"/>
                    <a:pt x="2832" y="1444"/>
                  </a:cubicBezTo>
                  <a:cubicBezTo>
                    <a:pt x="2831" y="1444"/>
                    <a:pt x="2831" y="1443"/>
                    <a:pt x="2831" y="1443"/>
                  </a:cubicBezTo>
                  <a:close/>
                  <a:moveTo>
                    <a:pt x="2816" y="1428"/>
                  </a:moveTo>
                  <a:cubicBezTo>
                    <a:pt x="2814" y="1425"/>
                    <a:pt x="2814" y="1422"/>
                    <a:pt x="2815" y="1420"/>
                  </a:cubicBezTo>
                  <a:cubicBezTo>
                    <a:pt x="2816" y="1419"/>
                    <a:pt x="2817" y="1420"/>
                    <a:pt x="2817" y="1426"/>
                  </a:cubicBezTo>
                  <a:cubicBezTo>
                    <a:pt x="2817" y="1431"/>
                    <a:pt x="2817" y="1431"/>
                    <a:pt x="2816" y="1428"/>
                  </a:cubicBezTo>
                  <a:close/>
                  <a:moveTo>
                    <a:pt x="2814" y="1419"/>
                  </a:moveTo>
                  <a:cubicBezTo>
                    <a:pt x="2813" y="1419"/>
                    <a:pt x="2814" y="1418"/>
                    <a:pt x="2814" y="1417"/>
                  </a:cubicBezTo>
                  <a:cubicBezTo>
                    <a:pt x="2814" y="1417"/>
                    <a:pt x="2814" y="1417"/>
                    <a:pt x="2814" y="1418"/>
                  </a:cubicBezTo>
                  <a:cubicBezTo>
                    <a:pt x="2814" y="1420"/>
                    <a:pt x="2814" y="1420"/>
                    <a:pt x="2814" y="1419"/>
                  </a:cubicBezTo>
                  <a:close/>
                  <a:moveTo>
                    <a:pt x="2809" y="1406"/>
                  </a:moveTo>
                  <a:cubicBezTo>
                    <a:pt x="2809" y="1406"/>
                    <a:pt x="2809" y="1406"/>
                    <a:pt x="2809" y="1405"/>
                  </a:cubicBezTo>
                  <a:cubicBezTo>
                    <a:pt x="2809" y="1404"/>
                    <a:pt x="2809" y="1404"/>
                    <a:pt x="2809" y="1404"/>
                  </a:cubicBezTo>
                  <a:cubicBezTo>
                    <a:pt x="2810" y="1404"/>
                    <a:pt x="2810" y="1406"/>
                    <a:pt x="2810" y="1406"/>
                  </a:cubicBezTo>
                  <a:cubicBezTo>
                    <a:pt x="2810" y="1406"/>
                    <a:pt x="2809" y="1407"/>
                    <a:pt x="2809" y="1406"/>
                  </a:cubicBezTo>
                  <a:close/>
                  <a:moveTo>
                    <a:pt x="2809" y="1401"/>
                  </a:moveTo>
                  <a:cubicBezTo>
                    <a:pt x="2809" y="1398"/>
                    <a:pt x="2809" y="1398"/>
                    <a:pt x="2809" y="1398"/>
                  </a:cubicBezTo>
                  <a:cubicBezTo>
                    <a:pt x="2809" y="1398"/>
                    <a:pt x="2810" y="1398"/>
                    <a:pt x="2810" y="1400"/>
                  </a:cubicBezTo>
                  <a:cubicBezTo>
                    <a:pt x="2811" y="1402"/>
                    <a:pt x="2810" y="1403"/>
                    <a:pt x="2809" y="1401"/>
                  </a:cubicBezTo>
                  <a:close/>
                  <a:moveTo>
                    <a:pt x="2862" y="1396"/>
                  </a:moveTo>
                  <a:cubicBezTo>
                    <a:pt x="2862" y="1396"/>
                    <a:pt x="2862" y="1395"/>
                    <a:pt x="2862" y="1395"/>
                  </a:cubicBezTo>
                  <a:cubicBezTo>
                    <a:pt x="2863" y="1394"/>
                    <a:pt x="2863" y="1395"/>
                    <a:pt x="2863" y="1396"/>
                  </a:cubicBezTo>
                  <a:cubicBezTo>
                    <a:pt x="2863" y="1397"/>
                    <a:pt x="2863" y="1398"/>
                    <a:pt x="2862" y="1398"/>
                  </a:cubicBezTo>
                  <a:cubicBezTo>
                    <a:pt x="2862" y="1398"/>
                    <a:pt x="2862" y="1397"/>
                    <a:pt x="2862" y="1396"/>
                  </a:cubicBezTo>
                  <a:close/>
                  <a:moveTo>
                    <a:pt x="2905" y="1390"/>
                  </a:moveTo>
                  <a:cubicBezTo>
                    <a:pt x="2904" y="1389"/>
                    <a:pt x="2904" y="1387"/>
                    <a:pt x="2905" y="1386"/>
                  </a:cubicBezTo>
                  <a:cubicBezTo>
                    <a:pt x="2905" y="1385"/>
                    <a:pt x="2905" y="1385"/>
                    <a:pt x="2905" y="1387"/>
                  </a:cubicBezTo>
                  <a:cubicBezTo>
                    <a:pt x="2905" y="1388"/>
                    <a:pt x="2905" y="1390"/>
                    <a:pt x="2906" y="1391"/>
                  </a:cubicBezTo>
                  <a:cubicBezTo>
                    <a:pt x="2906" y="1393"/>
                    <a:pt x="2906" y="1393"/>
                    <a:pt x="2905" y="1393"/>
                  </a:cubicBezTo>
                  <a:cubicBezTo>
                    <a:pt x="2905" y="1393"/>
                    <a:pt x="2905" y="1392"/>
                    <a:pt x="2905" y="1390"/>
                  </a:cubicBezTo>
                  <a:close/>
                  <a:moveTo>
                    <a:pt x="2799" y="1380"/>
                  </a:moveTo>
                  <a:cubicBezTo>
                    <a:pt x="2799" y="1380"/>
                    <a:pt x="2799" y="1379"/>
                    <a:pt x="2800" y="1379"/>
                  </a:cubicBezTo>
                  <a:cubicBezTo>
                    <a:pt x="2800" y="1380"/>
                    <a:pt x="2800" y="1380"/>
                    <a:pt x="2800" y="1380"/>
                  </a:cubicBezTo>
                  <a:cubicBezTo>
                    <a:pt x="2799" y="1381"/>
                    <a:pt x="2799" y="1381"/>
                    <a:pt x="2799" y="1380"/>
                  </a:cubicBezTo>
                  <a:close/>
                  <a:moveTo>
                    <a:pt x="2848" y="1370"/>
                  </a:moveTo>
                  <a:cubicBezTo>
                    <a:pt x="2847" y="1366"/>
                    <a:pt x="2847" y="1364"/>
                    <a:pt x="2848" y="1365"/>
                  </a:cubicBezTo>
                  <a:cubicBezTo>
                    <a:pt x="2849" y="1365"/>
                    <a:pt x="2849" y="1367"/>
                    <a:pt x="2849" y="1369"/>
                  </a:cubicBezTo>
                  <a:cubicBezTo>
                    <a:pt x="2849" y="1372"/>
                    <a:pt x="2848" y="1372"/>
                    <a:pt x="2848" y="1370"/>
                  </a:cubicBezTo>
                  <a:close/>
                  <a:moveTo>
                    <a:pt x="2790" y="1346"/>
                  </a:moveTo>
                  <a:cubicBezTo>
                    <a:pt x="2789" y="1342"/>
                    <a:pt x="2790" y="1339"/>
                    <a:pt x="2790" y="1342"/>
                  </a:cubicBezTo>
                  <a:cubicBezTo>
                    <a:pt x="2791" y="1343"/>
                    <a:pt x="2791" y="1350"/>
                    <a:pt x="2790" y="1350"/>
                  </a:cubicBezTo>
                  <a:cubicBezTo>
                    <a:pt x="2790" y="1350"/>
                    <a:pt x="2790" y="1348"/>
                    <a:pt x="2790" y="1346"/>
                  </a:cubicBezTo>
                  <a:close/>
                  <a:moveTo>
                    <a:pt x="2788" y="1326"/>
                  </a:moveTo>
                  <a:cubicBezTo>
                    <a:pt x="2788" y="1324"/>
                    <a:pt x="2788" y="1324"/>
                    <a:pt x="2788" y="1324"/>
                  </a:cubicBezTo>
                  <a:cubicBezTo>
                    <a:pt x="2789" y="1324"/>
                    <a:pt x="2789" y="1325"/>
                    <a:pt x="2789" y="1326"/>
                  </a:cubicBezTo>
                  <a:cubicBezTo>
                    <a:pt x="2790" y="1326"/>
                    <a:pt x="2789" y="1327"/>
                    <a:pt x="2789" y="1327"/>
                  </a:cubicBezTo>
                  <a:cubicBezTo>
                    <a:pt x="2788" y="1327"/>
                    <a:pt x="2788" y="1326"/>
                    <a:pt x="2788" y="1326"/>
                  </a:cubicBezTo>
                  <a:close/>
                  <a:moveTo>
                    <a:pt x="2787" y="1320"/>
                  </a:moveTo>
                  <a:cubicBezTo>
                    <a:pt x="2785" y="1317"/>
                    <a:pt x="2785" y="1315"/>
                    <a:pt x="2785" y="1310"/>
                  </a:cubicBezTo>
                  <a:cubicBezTo>
                    <a:pt x="2785" y="1304"/>
                    <a:pt x="2785" y="1304"/>
                    <a:pt x="2785" y="1304"/>
                  </a:cubicBezTo>
                  <a:cubicBezTo>
                    <a:pt x="2785" y="1302"/>
                    <a:pt x="2782" y="1292"/>
                    <a:pt x="2782" y="1289"/>
                  </a:cubicBezTo>
                  <a:cubicBezTo>
                    <a:pt x="2782" y="1287"/>
                    <a:pt x="2782" y="1282"/>
                    <a:pt x="2781" y="1278"/>
                  </a:cubicBezTo>
                  <a:cubicBezTo>
                    <a:pt x="2781" y="1274"/>
                    <a:pt x="2781" y="1272"/>
                    <a:pt x="2782" y="1272"/>
                  </a:cubicBezTo>
                  <a:cubicBezTo>
                    <a:pt x="2782" y="1272"/>
                    <a:pt x="2783" y="1279"/>
                    <a:pt x="2783" y="1283"/>
                  </a:cubicBezTo>
                  <a:cubicBezTo>
                    <a:pt x="2783" y="1286"/>
                    <a:pt x="2783" y="1288"/>
                    <a:pt x="2784" y="1288"/>
                  </a:cubicBezTo>
                  <a:cubicBezTo>
                    <a:pt x="2785" y="1289"/>
                    <a:pt x="2785" y="1292"/>
                    <a:pt x="2787" y="1303"/>
                  </a:cubicBezTo>
                  <a:cubicBezTo>
                    <a:pt x="2787" y="1308"/>
                    <a:pt x="2787" y="1315"/>
                    <a:pt x="2788" y="1317"/>
                  </a:cubicBezTo>
                  <a:cubicBezTo>
                    <a:pt x="2790" y="1323"/>
                    <a:pt x="2789" y="1324"/>
                    <a:pt x="2787" y="1320"/>
                  </a:cubicBezTo>
                  <a:close/>
                  <a:moveTo>
                    <a:pt x="2839" y="1320"/>
                  </a:moveTo>
                  <a:cubicBezTo>
                    <a:pt x="2839" y="1319"/>
                    <a:pt x="2839" y="1318"/>
                    <a:pt x="2840" y="1319"/>
                  </a:cubicBezTo>
                  <a:cubicBezTo>
                    <a:pt x="2840" y="1321"/>
                    <a:pt x="2840" y="1321"/>
                    <a:pt x="2840" y="1321"/>
                  </a:cubicBezTo>
                  <a:cubicBezTo>
                    <a:pt x="2839" y="1321"/>
                    <a:pt x="2839" y="1321"/>
                    <a:pt x="2839" y="1320"/>
                  </a:cubicBezTo>
                  <a:close/>
                  <a:moveTo>
                    <a:pt x="2852" y="1318"/>
                  </a:moveTo>
                  <a:cubicBezTo>
                    <a:pt x="2852" y="1316"/>
                    <a:pt x="2852" y="1316"/>
                    <a:pt x="2853" y="1317"/>
                  </a:cubicBezTo>
                  <a:cubicBezTo>
                    <a:pt x="2854" y="1318"/>
                    <a:pt x="2854" y="1320"/>
                    <a:pt x="2853" y="1320"/>
                  </a:cubicBezTo>
                  <a:cubicBezTo>
                    <a:pt x="2852" y="1320"/>
                    <a:pt x="2852" y="1319"/>
                    <a:pt x="2852" y="1318"/>
                  </a:cubicBezTo>
                  <a:close/>
                  <a:moveTo>
                    <a:pt x="2789" y="1310"/>
                  </a:moveTo>
                  <a:cubicBezTo>
                    <a:pt x="2789" y="1310"/>
                    <a:pt x="2789" y="1309"/>
                    <a:pt x="2790" y="1309"/>
                  </a:cubicBezTo>
                  <a:cubicBezTo>
                    <a:pt x="2790" y="1310"/>
                    <a:pt x="2790" y="1310"/>
                    <a:pt x="2790" y="1310"/>
                  </a:cubicBezTo>
                  <a:cubicBezTo>
                    <a:pt x="2789" y="1311"/>
                    <a:pt x="2789" y="1311"/>
                    <a:pt x="2789" y="1310"/>
                  </a:cubicBezTo>
                  <a:close/>
                  <a:moveTo>
                    <a:pt x="2235" y="1307"/>
                  </a:moveTo>
                  <a:cubicBezTo>
                    <a:pt x="2235" y="1307"/>
                    <a:pt x="2235" y="1305"/>
                    <a:pt x="2235" y="1304"/>
                  </a:cubicBezTo>
                  <a:cubicBezTo>
                    <a:pt x="2236" y="1302"/>
                    <a:pt x="2236" y="1300"/>
                    <a:pt x="2237" y="1299"/>
                  </a:cubicBezTo>
                  <a:cubicBezTo>
                    <a:pt x="2238" y="1296"/>
                    <a:pt x="2238" y="1296"/>
                    <a:pt x="2238" y="1296"/>
                  </a:cubicBezTo>
                  <a:cubicBezTo>
                    <a:pt x="2238" y="1298"/>
                    <a:pt x="2238" y="1298"/>
                    <a:pt x="2238" y="1298"/>
                  </a:cubicBezTo>
                  <a:cubicBezTo>
                    <a:pt x="2240" y="1299"/>
                    <a:pt x="2240" y="1300"/>
                    <a:pt x="2238" y="1302"/>
                  </a:cubicBezTo>
                  <a:cubicBezTo>
                    <a:pt x="2238" y="1302"/>
                    <a:pt x="2238" y="1304"/>
                    <a:pt x="2238" y="1305"/>
                  </a:cubicBezTo>
                  <a:cubicBezTo>
                    <a:pt x="2238" y="1308"/>
                    <a:pt x="2235" y="1310"/>
                    <a:pt x="2235" y="1307"/>
                  </a:cubicBezTo>
                  <a:close/>
                  <a:moveTo>
                    <a:pt x="2836" y="1299"/>
                  </a:moveTo>
                  <a:cubicBezTo>
                    <a:pt x="2835" y="1299"/>
                    <a:pt x="2835" y="1297"/>
                    <a:pt x="2835" y="1297"/>
                  </a:cubicBezTo>
                  <a:cubicBezTo>
                    <a:pt x="2835" y="1297"/>
                    <a:pt x="2836" y="1297"/>
                    <a:pt x="2836" y="1299"/>
                  </a:cubicBezTo>
                  <a:cubicBezTo>
                    <a:pt x="2837" y="1301"/>
                    <a:pt x="2837" y="1302"/>
                    <a:pt x="2836" y="1299"/>
                  </a:cubicBezTo>
                  <a:close/>
                  <a:moveTo>
                    <a:pt x="566" y="1297"/>
                  </a:moveTo>
                  <a:cubicBezTo>
                    <a:pt x="565" y="1297"/>
                    <a:pt x="566" y="1292"/>
                    <a:pt x="568" y="1291"/>
                  </a:cubicBezTo>
                  <a:cubicBezTo>
                    <a:pt x="568" y="1291"/>
                    <a:pt x="568" y="1292"/>
                    <a:pt x="568" y="1294"/>
                  </a:cubicBezTo>
                  <a:cubicBezTo>
                    <a:pt x="568" y="1296"/>
                    <a:pt x="566" y="1297"/>
                    <a:pt x="566" y="1297"/>
                  </a:cubicBezTo>
                  <a:close/>
                  <a:moveTo>
                    <a:pt x="2870" y="1270"/>
                  </a:moveTo>
                  <a:cubicBezTo>
                    <a:pt x="2870" y="1268"/>
                    <a:pt x="2870" y="1265"/>
                    <a:pt x="2870" y="1267"/>
                  </a:cubicBezTo>
                  <a:cubicBezTo>
                    <a:pt x="2871" y="1267"/>
                    <a:pt x="2871" y="1268"/>
                    <a:pt x="2871" y="1270"/>
                  </a:cubicBezTo>
                  <a:cubicBezTo>
                    <a:pt x="2871" y="1271"/>
                    <a:pt x="2870" y="1271"/>
                    <a:pt x="2870" y="1270"/>
                  </a:cubicBezTo>
                  <a:close/>
                  <a:moveTo>
                    <a:pt x="2827" y="1267"/>
                  </a:moveTo>
                  <a:cubicBezTo>
                    <a:pt x="2826" y="1264"/>
                    <a:pt x="2826" y="1263"/>
                    <a:pt x="2827" y="1264"/>
                  </a:cubicBezTo>
                  <a:cubicBezTo>
                    <a:pt x="2827" y="1264"/>
                    <a:pt x="2829" y="1269"/>
                    <a:pt x="2829" y="1269"/>
                  </a:cubicBezTo>
                  <a:cubicBezTo>
                    <a:pt x="2828" y="1269"/>
                    <a:pt x="2827" y="1268"/>
                    <a:pt x="2827" y="1267"/>
                  </a:cubicBezTo>
                  <a:close/>
                  <a:moveTo>
                    <a:pt x="2829" y="1261"/>
                  </a:moveTo>
                  <a:cubicBezTo>
                    <a:pt x="2827" y="1258"/>
                    <a:pt x="2827" y="1254"/>
                    <a:pt x="2828" y="1255"/>
                  </a:cubicBezTo>
                  <a:cubicBezTo>
                    <a:pt x="2829" y="1256"/>
                    <a:pt x="2830" y="1262"/>
                    <a:pt x="2830" y="1262"/>
                  </a:cubicBezTo>
                  <a:cubicBezTo>
                    <a:pt x="2829" y="1262"/>
                    <a:pt x="2829" y="1262"/>
                    <a:pt x="2829" y="1261"/>
                  </a:cubicBezTo>
                  <a:close/>
                  <a:moveTo>
                    <a:pt x="2825" y="1246"/>
                  </a:moveTo>
                  <a:cubicBezTo>
                    <a:pt x="2825" y="1245"/>
                    <a:pt x="2825" y="1244"/>
                    <a:pt x="2825" y="1244"/>
                  </a:cubicBezTo>
                  <a:cubicBezTo>
                    <a:pt x="2825" y="1246"/>
                    <a:pt x="2825" y="1246"/>
                    <a:pt x="2825" y="1246"/>
                  </a:cubicBezTo>
                  <a:cubicBezTo>
                    <a:pt x="2825" y="1246"/>
                    <a:pt x="2825" y="1246"/>
                    <a:pt x="2825" y="1246"/>
                  </a:cubicBezTo>
                  <a:close/>
                  <a:moveTo>
                    <a:pt x="1749" y="1241"/>
                  </a:moveTo>
                  <a:cubicBezTo>
                    <a:pt x="1748" y="1240"/>
                    <a:pt x="1747" y="1239"/>
                    <a:pt x="1745" y="1238"/>
                  </a:cubicBezTo>
                  <a:cubicBezTo>
                    <a:pt x="1743" y="1238"/>
                    <a:pt x="1742" y="1237"/>
                    <a:pt x="1742" y="1236"/>
                  </a:cubicBezTo>
                  <a:cubicBezTo>
                    <a:pt x="1742" y="1235"/>
                    <a:pt x="1750" y="1240"/>
                    <a:pt x="1752" y="1241"/>
                  </a:cubicBezTo>
                  <a:cubicBezTo>
                    <a:pt x="1753" y="1241"/>
                    <a:pt x="1752" y="1242"/>
                    <a:pt x="1752" y="1242"/>
                  </a:cubicBezTo>
                  <a:cubicBezTo>
                    <a:pt x="1751" y="1243"/>
                    <a:pt x="1750" y="1242"/>
                    <a:pt x="1749" y="1241"/>
                  </a:cubicBezTo>
                  <a:close/>
                  <a:moveTo>
                    <a:pt x="2854" y="1240"/>
                  </a:moveTo>
                  <a:cubicBezTo>
                    <a:pt x="2854" y="1240"/>
                    <a:pt x="2854" y="1240"/>
                    <a:pt x="2854" y="1239"/>
                  </a:cubicBezTo>
                  <a:cubicBezTo>
                    <a:pt x="2854" y="1238"/>
                    <a:pt x="2854" y="1238"/>
                    <a:pt x="2854" y="1239"/>
                  </a:cubicBezTo>
                  <a:cubicBezTo>
                    <a:pt x="2855" y="1240"/>
                    <a:pt x="2855" y="1242"/>
                    <a:pt x="2854" y="1240"/>
                  </a:cubicBezTo>
                  <a:close/>
                  <a:moveTo>
                    <a:pt x="25" y="1233"/>
                  </a:moveTo>
                  <a:cubicBezTo>
                    <a:pt x="25" y="1230"/>
                    <a:pt x="25" y="1229"/>
                    <a:pt x="26" y="1227"/>
                  </a:cubicBezTo>
                  <a:cubicBezTo>
                    <a:pt x="26" y="1226"/>
                    <a:pt x="27" y="1223"/>
                    <a:pt x="27" y="1221"/>
                  </a:cubicBezTo>
                  <a:cubicBezTo>
                    <a:pt x="27" y="1216"/>
                    <a:pt x="28" y="1214"/>
                    <a:pt x="29" y="1217"/>
                  </a:cubicBezTo>
                  <a:cubicBezTo>
                    <a:pt x="30" y="1218"/>
                    <a:pt x="27" y="1234"/>
                    <a:pt x="26" y="1235"/>
                  </a:cubicBezTo>
                  <a:cubicBezTo>
                    <a:pt x="26" y="1235"/>
                    <a:pt x="26" y="1234"/>
                    <a:pt x="25" y="1233"/>
                  </a:cubicBezTo>
                  <a:close/>
                  <a:moveTo>
                    <a:pt x="1742" y="1233"/>
                  </a:moveTo>
                  <a:cubicBezTo>
                    <a:pt x="1742" y="1231"/>
                    <a:pt x="1742" y="1231"/>
                    <a:pt x="1742" y="1231"/>
                  </a:cubicBezTo>
                  <a:cubicBezTo>
                    <a:pt x="1743" y="1231"/>
                    <a:pt x="1743" y="1232"/>
                    <a:pt x="1743" y="1233"/>
                  </a:cubicBezTo>
                  <a:cubicBezTo>
                    <a:pt x="1744" y="1234"/>
                    <a:pt x="1743" y="1235"/>
                    <a:pt x="1743" y="1235"/>
                  </a:cubicBezTo>
                  <a:cubicBezTo>
                    <a:pt x="1742" y="1235"/>
                    <a:pt x="1742" y="1234"/>
                    <a:pt x="1742" y="1233"/>
                  </a:cubicBezTo>
                  <a:close/>
                  <a:moveTo>
                    <a:pt x="2093" y="1230"/>
                  </a:moveTo>
                  <a:cubicBezTo>
                    <a:pt x="2093" y="1229"/>
                    <a:pt x="2093" y="1228"/>
                    <a:pt x="2093" y="1228"/>
                  </a:cubicBezTo>
                  <a:cubicBezTo>
                    <a:pt x="2094" y="1227"/>
                    <a:pt x="2094" y="1227"/>
                    <a:pt x="2094" y="1229"/>
                  </a:cubicBezTo>
                  <a:cubicBezTo>
                    <a:pt x="2094" y="1230"/>
                    <a:pt x="2093" y="1231"/>
                    <a:pt x="2093" y="1230"/>
                  </a:cubicBezTo>
                  <a:close/>
                  <a:moveTo>
                    <a:pt x="2117" y="1228"/>
                  </a:moveTo>
                  <a:cubicBezTo>
                    <a:pt x="2117" y="1227"/>
                    <a:pt x="2118" y="1227"/>
                    <a:pt x="2120" y="1227"/>
                  </a:cubicBezTo>
                  <a:cubicBezTo>
                    <a:pt x="2121" y="1228"/>
                    <a:pt x="2121" y="1229"/>
                    <a:pt x="2118" y="1230"/>
                  </a:cubicBezTo>
                  <a:cubicBezTo>
                    <a:pt x="2115" y="1230"/>
                    <a:pt x="2115" y="1230"/>
                    <a:pt x="2115" y="1230"/>
                  </a:cubicBezTo>
                  <a:lnTo>
                    <a:pt x="2117" y="1228"/>
                  </a:lnTo>
                  <a:close/>
                  <a:moveTo>
                    <a:pt x="2107" y="1228"/>
                  </a:moveTo>
                  <a:cubicBezTo>
                    <a:pt x="2106" y="1228"/>
                    <a:pt x="2109" y="1224"/>
                    <a:pt x="2110" y="1224"/>
                  </a:cubicBezTo>
                  <a:cubicBezTo>
                    <a:pt x="2111" y="1224"/>
                    <a:pt x="2110" y="1227"/>
                    <a:pt x="2109" y="1228"/>
                  </a:cubicBezTo>
                  <a:cubicBezTo>
                    <a:pt x="2107" y="1229"/>
                    <a:pt x="2107" y="1229"/>
                    <a:pt x="2107" y="1228"/>
                  </a:cubicBezTo>
                  <a:close/>
                  <a:moveTo>
                    <a:pt x="2042" y="1197"/>
                  </a:moveTo>
                  <a:cubicBezTo>
                    <a:pt x="2042" y="1196"/>
                    <a:pt x="2041" y="1195"/>
                    <a:pt x="2041" y="1194"/>
                  </a:cubicBezTo>
                  <a:cubicBezTo>
                    <a:pt x="2041" y="1193"/>
                    <a:pt x="2041" y="1192"/>
                    <a:pt x="2040" y="1191"/>
                  </a:cubicBezTo>
                  <a:cubicBezTo>
                    <a:pt x="2040" y="1189"/>
                    <a:pt x="2040" y="1188"/>
                    <a:pt x="2042" y="1188"/>
                  </a:cubicBezTo>
                  <a:cubicBezTo>
                    <a:pt x="2042" y="1188"/>
                    <a:pt x="2044" y="1192"/>
                    <a:pt x="2045" y="1195"/>
                  </a:cubicBezTo>
                  <a:cubicBezTo>
                    <a:pt x="2045" y="1199"/>
                    <a:pt x="2044" y="1200"/>
                    <a:pt x="2042" y="1197"/>
                  </a:cubicBezTo>
                  <a:close/>
                  <a:moveTo>
                    <a:pt x="25" y="1190"/>
                  </a:moveTo>
                  <a:cubicBezTo>
                    <a:pt x="25" y="1188"/>
                    <a:pt x="25" y="1187"/>
                    <a:pt x="26" y="1188"/>
                  </a:cubicBezTo>
                  <a:cubicBezTo>
                    <a:pt x="27" y="1189"/>
                    <a:pt x="26" y="1193"/>
                    <a:pt x="25" y="1193"/>
                  </a:cubicBezTo>
                  <a:lnTo>
                    <a:pt x="25" y="1190"/>
                  </a:lnTo>
                  <a:close/>
                  <a:moveTo>
                    <a:pt x="2134" y="1163"/>
                  </a:moveTo>
                  <a:cubicBezTo>
                    <a:pt x="2134" y="1163"/>
                    <a:pt x="2136" y="1161"/>
                    <a:pt x="2139" y="1160"/>
                  </a:cubicBezTo>
                  <a:cubicBezTo>
                    <a:pt x="2141" y="1157"/>
                    <a:pt x="2142" y="1156"/>
                    <a:pt x="2142" y="1155"/>
                  </a:cubicBezTo>
                  <a:cubicBezTo>
                    <a:pt x="2141" y="1153"/>
                    <a:pt x="2142" y="1153"/>
                    <a:pt x="2143" y="1153"/>
                  </a:cubicBezTo>
                  <a:cubicBezTo>
                    <a:pt x="2144" y="1153"/>
                    <a:pt x="2146" y="1152"/>
                    <a:pt x="2147" y="1152"/>
                  </a:cubicBezTo>
                  <a:cubicBezTo>
                    <a:pt x="2147" y="1150"/>
                    <a:pt x="2151" y="1149"/>
                    <a:pt x="2151" y="1150"/>
                  </a:cubicBezTo>
                  <a:cubicBezTo>
                    <a:pt x="2151" y="1152"/>
                    <a:pt x="2147" y="1158"/>
                    <a:pt x="2146" y="1158"/>
                  </a:cubicBezTo>
                  <a:cubicBezTo>
                    <a:pt x="2145" y="1158"/>
                    <a:pt x="2143" y="1160"/>
                    <a:pt x="2141" y="1161"/>
                  </a:cubicBezTo>
                  <a:cubicBezTo>
                    <a:pt x="2138" y="1163"/>
                    <a:pt x="2134" y="1164"/>
                    <a:pt x="2134" y="1163"/>
                  </a:cubicBezTo>
                  <a:close/>
                  <a:moveTo>
                    <a:pt x="2751" y="1142"/>
                  </a:moveTo>
                  <a:cubicBezTo>
                    <a:pt x="2750" y="1141"/>
                    <a:pt x="2750" y="1140"/>
                    <a:pt x="2751" y="1140"/>
                  </a:cubicBezTo>
                  <a:cubicBezTo>
                    <a:pt x="2752" y="1138"/>
                    <a:pt x="2753" y="1140"/>
                    <a:pt x="2753" y="1142"/>
                  </a:cubicBezTo>
                  <a:cubicBezTo>
                    <a:pt x="2753" y="1144"/>
                    <a:pt x="2752" y="1144"/>
                    <a:pt x="2751" y="1142"/>
                  </a:cubicBezTo>
                  <a:close/>
                  <a:moveTo>
                    <a:pt x="2742" y="1118"/>
                  </a:moveTo>
                  <a:cubicBezTo>
                    <a:pt x="2741" y="1117"/>
                    <a:pt x="2741" y="1117"/>
                    <a:pt x="2741" y="1116"/>
                  </a:cubicBezTo>
                  <a:cubicBezTo>
                    <a:pt x="2742" y="1116"/>
                    <a:pt x="2742" y="1117"/>
                    <a:pt x="2742" y="1117"/>
                  </a:cubicBezTo>
                  <a:cubicBezTo>
                    <a:pt x="2743" y="1118"/>
                    <a:pt x="2743" y="1119"/>
                    <a:pt x="2743" y="1120"/>
                  </a:cubicBezTo>
                  <a:cubicBezTo>
                    <a:pt x="2742" y="1120"/>
                    <a:pt x="2742" y="1119"/>
                    <a:pt x="2742" y="1118"/>
                  </a:cubicBezTo>
                  <a:close/>
                  <a:moveTo>
                    <a:pt x="2702" y="1079"/>
                  </a:moveTo>
                  <a:cubicBezTo>
                    <a:pt x="2700" y="1077"/>
                    <a:pt x="2699" y="1072"/>
                    <a:pt x="2699" y="1071"/>
                  </a:cubicBezTo>
                  <a:cubicBezTo>
                    <a:pt x="2699" y="1071"/>
                    <a:pt x="2702" y="1078"/>
                    <a:pt x="2702" y="1079"/>
                  </a:cubicBezTo>
                  <a:cubicBezTo>
                    <a:pt x="2702" y="1080"/>
                    <a:pt x="2702" y="1080"/>
                    <a:pt x="2702" y="1079"/>
                  </a:cubicBezTo>
                  <a:close/>
                  <a:moveTo>
                    <a:pt x="2702" y="1071"/>
                  </a:moveTo>
                  <a:cubicBezTo>
                    <a:pt x="2702" y="1070"/>
                    <a:pt x="2702" y="1069"/>
                    <a:pt x="2702" y="1068"/>
                  </a:cubicBezTo>
                  <a:cubicBezTo>
                    <a:pt x="2701" y="1066"/>
                    <a:pt x="2701" y="1066"/>
                    <a:pt x="2701" y="1066"/>
                  </a:cubicBezTo>
                  <a:cubicBezTo>
                    <a:pt x="2702" y="1068"/>
                    <a:pt x="2702" y="1068"/>
                    <a:pt x="2702" y="1068"/>
                  </a:cubicBezTo>
                  <a:cubicBezTo>
                    <a:pt x="2704" y="1069"/>
                    <a:pt x="2704" y="1071"/>
                    <a:pt x="2704" y="1071"/>
                  </a:cubicBezTo>
                  <a:cubicBezTo>
                    <a:pt x="2703" y="1071"/>
                    <a:pt x="2703" y="1071"/>
                    <a:pt x="2702" y="1071"/>
                  </a:cubicBezTo>
                  <a:close/>
                  <a:moveTo>
                    <a:pt x="2688" y="1063"/>
                  </a:moveTo>
                  <a:cubicBezTo>
                    <a:pt x="2688" y="1062"/>
                    <a:pt x="2689" y="1062"/>
                    <a:pt x="2690" y="1063"/>
                  </a:cubicBezTo>
                  <a:cubicBezTo>
                    <a:pt x="2691" y="1063"/>
                    <a:pt x="2691" y="1064"/>
                    <a:pt x="2690" y="1064"/>
                  </a:cubicBezTo>
                  <a:lnTo>
                    <a:pt x="2688" y="1063"/>
                  </a:lnTo>
                  <a:close/>
                  <a:moveTo>
                    <a:pt x="2835" y="1039"/>
                  </a:moveTo>
                  <a:cubicBezTo>
                    <a:pt x="2833" y="1037"/>
                    <a:pt x="2827" y="1021"/>
                    <a:pt x="2827" y="1015"/>
                  </a:cubicBezTo>
                  <a:cubicBezTo>
                    <a:pt x="2826" y="1013"/>
                    <a:pt x="2825" y="1008"/>
                    <a:pt x="2825" y="1007"/>
                  </a:cubicBezTo>
                  <a:cubicBezTo>
                    <a:pt x="2824" y="1004"/>
                    <a:pt x="2824" y="1002"/>
                    <a:pt x="2825" y="998"/>
                  </a:cubicBezTo>
                  <a:cubicBezTo>
                    <a:pt x="2825" y="990"/>
                    <a:pt x="2825" y="990"/>
                    <a:pt x="2825" y="990"/>
                  </a:cubicBezTo>
                  <a:cubicBezTo>
                    <a:pt x="2825" y="988"/>
                    <a:pt x="2825" y="988"/>
                    <a:pt x="2825" y="988"/>
                  </a:cubicBezTo>
                  <a:cubicBezTo>
                    <a:pt x="2825" y="988"/>
                    <a:pt x="2829" y="995"/>
                    <a:pt x="2829" y="998"/>
                  </a:cubicBezTo>
                  <a:cubicBezTo>
                    <a:pt x="2830" y="999"/>
                    <a:pt x="2831" y="1004"/>
                    <a:pt x="2833" y="1010"/>
                  </a:cubicBezTo>
                  <a:cubicBezTo>
                    <a:pt x="2836" y="1020"/>
                    <a:pt x="2836" y="1023"/>
                    <a:pt x="2838" y="1033"/>
                  </a:cubicBezTo>
                  <a:cubicBezTo>
                    <a:pt x="2838" y="1038"/>
                    <a:pt x="2838" y="1039"/>
                    <a:pt x="2838" y="1039"/>
                  </a:cubicBezTo>
                  <a:cubicBezTo>
                    <a:pt x="2836" y="1040"/>
                    <a:pt x="2836" y="1040"/>
                    <a:pt x="2835" y="1039"/>
                  </a:cubicBezTo>
                  <a:close/>
                  <a:moveTo>
                    <a:pt x="1179" y="1035"/>
                  </a:moveTo>
                  <a:cubicBezTo>
                    <a:pt x="1177" y="1034"/>
                    <a:pt x="1179" y="1031"/>
                    <a:pt x="1181" y="1031"/>
                  </a:cubicBezTo>
                  <a:cubicBezTo>
                    <a:pt x="1183" y="1031"/>
                    <a:pt x="1186" y="1033"/>
                    <a:pt x="1185" y="1034"/>
                  </a:cubicBezTo>
                  <a:cubicBezTo>
                    <a:pt x="1182" y="1036"/>
                    <a:pt x="1180" y="1036"/>
                    <a:pt x="1179" y="1035"/>
                  </a:cubicBezTo>
                  <a:close/>
                  <a:moveTo>
                    <a:pt x="1643" y="1018"/>
                  </a:moveTo>
                  <a:cubicBezTo>
                    <a:pt x="1643" y="1018"/>
                    <a:pt x="1642" y="1018"/>
                    <a:pt x="1640" y="1018"/>
                  </a:cubicBezTo>
                  <a:cubicBezTo>
                    <a:pt x="1638" y="1018"/>
                    <a:pt x="1633" y="1016"/>
                    <a:pt x="1631" y="1013"/>
                  </a:cubicBezTo>
                  <a:cubicBezTo>
                    <a:pt x="1630" y="1010"/>
                    <a:pt x="1629" y="1007"/>
                    <a:pt x="1630" y="1008"/>
                  </a:cubicBezTo>
                  <a:cubicBezTo>
                    <a:pt x="1631" y="1008"/>
                    <a:pt x="1632" y="1007"/>
                    <a:pt x="1633" y="1007"/>
                  </a:cubicBezTo>
                  <a:cubicBezTo>
                    <a:pt x="1634" y="1006"/>
                    <a:pt x="1635" y="1005"/>
                    <a:pt x="1637" y="1005"/>
                  </a:cubicBezTo>
                  <a:cubicBezTo>
                    <a:pt x="1640" y="1005"/>
                    <a:pt x="1641" y="1004"/>
                    <a:pt x="1641" y="1002"/>
                  </a:cubicBezTo>
                  <a:cubicBezTo>
                    <a:pt x="1642" y="1000"/>
                    <a:pt x="1642" y="1000"/>
                    <a:pt x="1642" y="1000"/>
                  </a:cubicBezTo>
                  <a:cubicBezTo>
                    <a:pt x="1646" y="1000"/>
                    <a:pt x="1646" y="1000"/>
                    <a:pt x="1646" y="1000"/>
                  </a:cubicBezTo>
                  <a:cubicBezTo>
                    <a:pt x="1654" y="1000"/>
                    <a:pt x="1659" y="999"/>
                    <a:pt x="1669" y="994"/>
                  </a:cubicBezTo>
                  <a:cubicBezTo>
                    <a:pt x="1675" y="989"/>
                    <a:pt x="1675" y="991"/>
                    <a:pt x="1668" y="996"/>
                  </a:cubicBezTo>
                  <a:cubicBezTo>
                    <a:pt x="1662" y="1002"/>
                    <a:pt x="1662" y="1002"/>
                    <a:pt x="1664" y="1005"/>
                  </a:cubicBezTo>
                  <a:cubicBezTo>
                    <a:pt x="1666" y="1008"/>
                    <a:pt x="1665" y="1009"/>
                    <a:pt x="1661" y="1009"/>
                  </a:cubicBezTo>
                  <a:cubicBezTo>
                    <a:pt x="1659" y="1009"/>
                    <a:pt x="1658" y="1010"/>
                    <a:pt x="1656" y="1012"/>
                  </a:cubicBezTo>
                  <a:cubicBezTo>
                    <a:pt x="1654" y="1015"/>
                    <a:pt x="1651" y="1015"/>
                    <a:pt x="1648" y="1016"/>
                  </a:cubicBezTo>
                  <a:cubicBezTo>
                    <a:pt x="1646" y="1017"/>
                    <a:pt x="1646" y="1018"/>
                    <a:pt x="1646" y="1018"/>
                  </a:cubicBezTo>
                  <a:cubicBezTo>
                    <a:pt x="1645" y="1020"/>
                    <a:pt x="1643" y="1021"/>
                    <a:pt x="1643" y="1018"/>
                  </a:cubicBezTo>
                  <a:close/>
                  <a:moveTo>
                    <a:pt x="1473" y="1015"/>
                  </a:moveTo>
                  <a:cubicBezTo>
                    <a:pt x="1473" y="1015"/>
                    <a:pt x="1472" y="1014"/>
                    <a:pt x="1472" y="1013"/>
                  </a:cubicBezTo>
                  <a:cubicBezTo>
                    <a:pt x="1472" y="1011"/>
                    <a:pt x="1462" y="1008"/>
                    <a:pt x="1453" y="1008"/>
                  </a:cubicBezTo>
                  <a:cubicBezTo>
                    <a:pt x="1448" y="1007"/>
                    <a:pt x="1447" y="1007"/>
                    <a:pt x="1447" y="1004"/>
                  </a:cubicBezTo>
                  <a:cubicBezTo>
                    <a:pt x="1447" y="1001"/>
                    <a:pt x="1448" y="999"/>
                    <a:pt x="1450" y="1000"/>
                  </a:cubicBezTo>
                  <a:cubicBezTo>
                    <a:pt x="1450" y="1001"/>
                    <a:pt x="1450" y="1001"/>
                    <a:pt x="1450" y="1000"/>
                  </a:cubicBezTo>
                  <a:cubicBezTo>
                    <a:pt x="1452" y="997"/>
                    <a:pt x="1452" y="996"/>
                    <a:pt x="1453" y="999"/>
                  </a:cubicBezTo>
                  <a:cubicBezTo>
                    <a:pt x="1453" y="1000"/>
                    <a:pt x="1457" y="1001"/>
                    <a:pt x="1458" y="999"/>
                  </a:cubicBezTo>
                  <a:cubicBezTo>
                    <a:pt x="1459" y="998"/>
                    <a:pt x="1461" y="999"/>
                    <a:pt x="1461" y="1000"/>
                  </a:cubicBezTo>
                  <a:cubicBezTo>
                    <a:pt x="1461" y="1002"/>
                    <a:pt x="1461" y="1002"/>
                    <a:pt x="1461" y="1002"/>
                  </a:cubicBezTo>
                  <a:cubicBezTo>
                    <a:pt x="1463" y="1003"/>
                    <a:pt x="1463" y="1003"/>
                    <a:pt x="1463" y="1003"/>
                  </a:cubicBezTo>
                  <a:cubicBezTo>
                    <a:pt x="1463" y="1004"/>
                    <a:pt x="1464" y="1004"/>
                    <a:pt x="1466" y="1004"/>
                  </a:cubicBezTo>
                  <a:cubicBezTo>
                    <a:pt x="1472" y="1003"/>
                    <a:pt x="1477" y="1003"/>
                    <a:pt x="1478" y="1004"/>
                  </a:cubicBezTo>
                  <a:cubicBezTo>
                    <a:pt x="1480" y="1005"/>
                    <a:pt x="1487" y="1006"/>
                    <a:pt x="1490" y="1005"/>
                  </a:cubicBezTo>
                  <a:cubicBezTo>
                    <a:pt x="1493" y="1004"/>
                    <a:pt x="1493" y="1004"/>
                    <a:pt x="1493" y="1007"/>
                  </a:cubicBezTo>
                  <a:cubicBezTo>
                    <a:pt x="1493" y="1010"/>
                    <a:pt x="1494" y="1010"/>
                    <a:pt x="1496" y="1009"/>
                  </a:cubicBezTo>
                  <a:cubicBezTo>
                    <a:pt x="1497" y="1009"/>
                    <a:pt x="1498" y="1008"/>
                    <a:pt x="1499" y="1008"/>
                  </a:cubicBezTo>
                  <a:cubicBezTo>
                    <a:pt x="1501" y="1008"/>
                    <a:pt x="1502" y="1007"/>
                    <a:pt x="1504" y="1007"/>
                  </a:cubicBezTo>
                  <a:cubicBezTo>
                    <a:pt x="1505" y="1005"/>
                    <a:pt x="1505" y="1005"/>
                    <a:pt x="1505" y="1005"/>
                  </a:cubicBezTo>
                  <a:cubicBezTo>
                    <a:pt x="1505" y="1008"/>
                    <a:pt x="1505" y="1008"/>
                    <a:pt x="1505" y="1008"/>
                  </a:cubicBezTo>
                  <a:cubicBezTo>
                    <a:pt x="1504" y="1013"/>
                    <a:pt x="1504" y="1013"/>
                    <a:pt x="1497" y="1013"/>
                  </a:cubicBezTo>
                  <a:cubicBezTo>
                    <a:pt x="1494" y="1013"/>
                    <a:pt x="1490" y="1013"/>
                    <a:pt x="1487" y="1014"/>
                  </a:cubicBezTo>
                  <a:cubicBezTo>
                    <a:pt x="1481" y="1015"/>
                    <a:pt x="1474" y="1015"/>
                    <a:pt x="1473" y="1015"/>
                  </a:cubicBezTo>
                  <a:close/>
                  <a:moveTo>
                    <a:pt x="1191" y="1010"/>
                  </a:moveTo>
                  <a:cubicBezTo>
                    <a:pt x="1192" y="1010"/>
                    <a:pt x="1193" y="1009"/>
                    <a:pt x="1193" y="1009"/>
                  </a:cubicBezTo>
                  <a:cubicBezTo>
                    <a:pt x="1193" y="1010"/>
                    <a:pt x="1193" y="1010"/>
                    <a:pt x="1193" y="1011"/>
                  </a:cubicBezTo>
                  <a:cubicBezTo>
                    <a:pt x="1190" y="1013"/>
                    <a:pt x="1189" y="1012"/>
                    <a:pt x="1191" y="1010"/>
                  </a:cubicBezTo>
                  <a:close/>
                  <a:moveTo>
                    <a:pt x="1522" y="1002"/>
                  </a:moveTo>
                  <a:cubicBezTo>
                    <a:pt x="1520" y="1001"/>
                    <a:pt x="1521" y="994"/>
                    <a:pt x="1522" y="993"/>
                  </a:cubicBezTo>
                  <a:cubicBezTo>
                    <a:pt x="1523" y="993"/>
                    <a:pt x="1523" y="994"/>
                    <a:pt x="1523" y="995"/>
                  </a:cubicBezTo>
                  <a:cubicBezTo>
                    <a:pt x="1522" y="996"/>
                    <a:pt x="1523" y="998"/>
                    <a:pt x="1523" y="999"/>
                  </a:cubicBezTo>
                  <a:cubicBezTo>
                    <a:pt x="1524" y="1001"/>
                    <a:pt x="1522" y="1004"/>
                    <a:pt x="1522" y="1002"/>
                  </a:cubicBezTo>
                  <a:close/>
                  <a:moveTo>
                    <a:pt x="1534" y="991"/>
                  </a:moveTo>
                  <a:cubicBezTo>
                    <a:pt x="1533" y="989"/>
                    <a:pt x="1533" y="983"/>
                    <a:pt x="1535" y="982"/>
                  </a:cubicBezTo>
                  <a:cubicBezTo>
                    <a:pt x="1536" y="980"/>
                    <a:pt x="1544" y="977"/>
                    <a:pt x="1544" y="978"/>
                  </a:cubicBezTo>
                  <a:cubicBezTo>
                    <a:pt x="1544" y="980"/>
                    <a:pt x="1541" y="987"/>
                    <a:pt x="1539" y="987"/>
                  </a:cubicBezTo>
                  <a:cubicBezTo>
                    <a:pt x="1539" y="987"/>
                    <a:pt x="1538" y="988"/>
                    <a:pt x="1537" y="989"/>
                  </a:cubicBezTo>
                  <a:cubicBezTo>
                    <a:pt x="1536" y="991"/>
                    <a:pt x="1534" y="991"/>
                    <a:pt x="1534" y="991"/>
                  </a:cubicBezTo>
                  <a:close/>
                  <a:moveTo>
                    <a:pt x="1259" y="988"/>
                  </a:moveTo>
                  <a:cubicBezTo>
                    <a:pt x="1258" y="985"/>
                    <a:pt x="1259" y="984"/>
                    <a:pt x="1261" y="986"/>
                  </a:cubicBezTo>
                  <a:cubicBezTo>
                    <a:pt x="1263" y="986"/>
                    <a:pt x="1263" y="988"/>
                    <a:pt x="1263" y="988"/>
                  </a:cubicBezTo>
                  <a:cubicBezTo>
                    <a:pt x="1263" y="989"/>
                    <a:pt x="1260" y="988"/>
                    <a:pt x="1259" y="988"/>
                  </a:cubicBezTo>
                  <a:close/>
                  <a:moveTo>
                    <a:pt x="1435" y="985"/>
                  </a:moveTo>
                  <a:cubicBezTo>
                    <a:pt x="1434" y="983"/>
                    <a:pt x="1434" y="980"/>
                    <a:pt x="1435" y="980"/>
                  </a:cubicBezTo>
                  <a:cubicBezTo>
                    <a:pt x="1437" y="980"/>
                    <a:pt x="1439" y="983"/>
                    <a:pt x="1437" y="984"/>
                  </a:cubicBezTo>
                  <a:cubicBezTo>
                    <a:pt x="1437" y="986"/>
                    <a:pt x="1437" y="986"/>
                    <a:pt x="1435" y="985"/>
                  </a:cubicBezTo>
                  <a:close/>
                  <a:moveTo>
                    <a:pt x="1256" y="983"/>
                  </a:moveTo>
                  <a:cubicBezTo>
                    <a:pt x="1256" y="982"/>
                    <a:pt x="1257" y="982"/>
                    <a:pt x="1257" y="982"/>
                  </a:cubicBezTo>
                  <a:cubicBezTo>
                    <a:pt x="1258" y="983"/>
                    <a:pt x="1258" y="983"/>
                    <a:pt x="1258" y="983"/>
                  </a:cubicBezTo>
                  <a:cubicBezTo>
                    <a:pt x="1258" y="983"/>
                    <a:pt x="1257" y="983"/>
                    <a:pt x="1257" y="983"/>
                  </a:cubicBezTo>
                  <a:cubicBezTo>
                    <a:pt x="1257" y="983"/>
                    <a:pt x="1256" y="983"/>
                    <a:pt x="1256" y="983"/>
                  </a:cubicBezTo>
                  <a:close/>
                  <a:moveTo>
                    <a:pt x="1485" y="979"/>
                  </a:moveTo>
                  <a:cubicBezTo>
                    <a:pt x="1485" y="978"/>
                    <a:pt x="1485" y="978"/>
                    <a:pt x="1486" y="978"/>
                  </a:cubicBezTo>
                  <a:cubicBezTo>
                    <a:pt x="1487" y="979"/>
                    <a:pt x="1488" y="980"/>
                    <a:pt x="1487" y="980"/>
                  </a:cubicBezTo>
                  <a:cubicBezTo>
                    <a:pt x="1486" y="982"/>
                    <a:pt x="1485" y="981"/>
                    <a:pt x="1485" y="979"/>
                  </a:cubicBezTo>
                  <a:close/>
                  <a:moveTo>
                    <a:pt x="1504" y="975"/>
                  </a:moveTo>
                  <a:cubicBezTo>
                    <a:pt x="1503" y="975"/>
                    <a:pt x="1504" y="975"/>
                    <a:pt x="1504" y="975"/>
                  </a:cubicBezTo>
                  <a:cubicBezTo>
                    <a:pt x="1504" y="975"/>
                    <a:pt x="1505" y="974"/>
                    <a:pt x="1505" y="974"/>
                  </a:cubicBezTo>
                  <a:cubicBezTo>
                    <a:pt x="1505" y="973"/>
                    <a:pt x="1506" y="973"/>
                    <a:pt x="1506" y="973"/>
                  </a:cubicBezTo>
                  <a:cubicBezTo>
                    <a:pt x="1507" y="974"/>
                    <a:pt x="1507" y="975"/>
                    <a:pt x="1506" y="975"/>
                  </a:cubicBezTo>
                  <a:cubicBezTo>
                    <a:pt x="1506" y="976"/>
                    <a:pt x="1504" y="976"/>
                    <a:pt x="1504" y="975"/>
                  </a:cubicBezTo>
                  <a:close/>
                  <a:moveTo>
                    <a:pt x="1535" y="975"/>
                  </a:moveTo>
                  <a:cubicBezTo>
                    <a:pt x="1534" y="974"/>
                    <a:pt x="1534" y="973"/>
                    <a:pt x="1536" y="973"/>
                  </a:cubicBezTo>
                  <a:cubicBezTo>
                    <a:pt x="1536" y="974"/>
                    <a:pt x="1536" y="974"/>
                    <a:pt x="1536" y="974"/>
                  </a:cubicBezTo>
                  <a:cubicBezTo>
                    <a:pt x="1536" y="975"/>
                    <a:pt x="1535" y="975"/>
                    <a:pt x="1535" y="975"/>
                  </a:cubicBezTo>
                  <a:close/>
                  <a:moveTo>
                    <a:pt x="1464" y="972"/>
                  </a:moveTo>
                  <a:cubicBezTo>
                    <a:pt x="1464" y="972"/>
                    <a:pt x="1465" y="971"/>
                    <a:pt x="1466" y="971"/>
                  </a:cubicBezTo>
                  <a:cubicBezTo>
                    <a:pt x="1467" y="971"/>
                    <a:pt x="1468" y="971"/>
                    <a:pt x="1468" y="972"/>
                  </a:cubicBezTo>
                  <a:cubicBezTo>
                    <a:pt x="1468" y="972"/>
                    <a:pt x="1466" y="973"/>
                    <a:pt x="1466" y="973"/>
                  </a:cubicBezTo>
                  <a:cubicBezTo>
                    <a:pt x="1464" y="973"/>
                    <a:pt x="1464" y="973"/>
                    <a:pt x="1464" y="972"/>
                  </a:cubicBezTo>
                  <a:close/>
                  <a:moveTo>
                    <a:pt x="1484" y="972"/>
                  </a:moveTo>
                  <a:cubicBezTo>
                    <a:pt x="1482" y="970"/>
                    <a:pt x="1482" y="970"/>
                    <a:pt x="1484" y="971"/>
                  </a:cubicBezTo>
                  <a:cubicBezTo>
                    <a:pt x="1485" y="971"/>
                    <a:pt x="1485" y="972"/>
                    <a:pt x="1485" y="972"/>
                  </a:cubicBezTo>
                  <a:cubicBezTo>
                    <a:pt x="1485" y="973"/>
                    <a:pt x="1485" y="973"/>
                    <a:pt x="1484" y="972"/>
                  </a:cubicBezTo>
                  <a:close/>
                  <a:moveTo>
                    <a:pt x="1517" y="970"/>
                  </a:moveTo>
                  <a:cubicBezTo>
                    <a:pt x="1520" y="968"/>
                    <a:pt x="1523" y="967"/>
                    <a:pt x="1525" y="967"/>
                  </a:cubicBezTo>
                  <a:cubicBezTo>
                    <a:pt x="1526" y="967"/>
                    <a:pt x="1522" y="970"/>
                    <a:pt x="1519" y="970"/>
                  </a:cubicBezTo>
                  <a:cubicBezTo>
                    <a:pt x="1517" y="971"/>
                    <a:pt x="1517" y="971"/>
                    <a:pt x="1517" y="970"/>
                  </a:cubicBezTo>
                  <a:close/>
                  <a:moveTo>
                    <a:pt x="1495" y="969"/>
                  </a:moveTo>
                  <a:cubicBezTo>
                    <a:pt x="1496" y="967"/>
                    <a:pt x="1498" y="967"/>
                    <a:pt x="1498" y="967"/>
                  </a:cubicBezTo>
                  <a:cubicBezTo>
                    <a:pt x="1499" y="967"/>
                    <a:pt x="1498" y="967"/>
                    <a:pt x="1497" y="969"/>
                  </a:cubicBezTo>
                  <a:cubicBezTo>
                    <a:pt x="1496" y="970"/>
                    <a:pt x="1494" y="970"/>
                    <a:pt x="1493" y="970"/>
                  </a:cubicBezTo>
                  <a:cubicBezTo>
                    <a:pt x="1493" y="970"/>
                    <a:pt x="1493" y="970"/>
                    <a:pt x="1495" y="969"/>
                  </a:cubicBezTo>
                  <a:close/>
                  <a:moveTo>
                    <a:pt x="1271" y="967"/>
                  </a:moveTo>
                  <a:cubicBezTo>
                    <a:pt x="1266" y="967"/>
                    <a:pt x="1263" y="964"/>
                    <a:pt x="1263" y="962"/>
                  </a:cubicBezTo>
                  <a:cubicBezTo>
                    <a:pt x="1261" y="959"/>
                    <a:pt x="1258" y="957"/>
                    <a:pt x="1255" y="957"/>
                  </a:cubicBezTo>
                  <a:cubicBezTo>
                    <a:pt x="1254" y="957"/>
                    <a:pt x="1252" y="956"/>
                    <a:pt x="1251" y="956"/>
                  </a:cubicBezTo>
                  <a:cubicBezTo>
                    <a:pt x="1242" y="951"/>
                    <a:pt x="1241" y="949"/>
                    <a:pt x="1241" y="948"/>
                  </a:cubicBezTo>
                  <a:cubicBezTo>
                    <a:pt x="1239" y="947"/>
                    <a:pt x="1234" y="945"/>
                    <a:pt x="1232" y="945"/>
                  </a:cubicBezTo>
                  <a:cubicBezTo>
                    <a:pt x="1225" y="945"/>
                    <a:pt x="1225" y="936"/>
                    <a:pt x="1230" y="932"/>
                  </a:cubicBezTo>
                  <a:cubicBezTo>
                    <a:pt x="1233" y="930"/>
                    <a:pt x="1233" y="930"/>
                    <a:pt x="1233" y="930"/>
                  </a:cubicBezTo>
                  <a:cubicBezTo>
                    <a:pt x="1235" y="932"/>
                    <a:pt x="1235" y="932"/>
                    <a:pt x="1235" y="932"/>
                  </a:cubicBezTo>
                  <a:cubicBezTo>
                    <a:pt x="1236" y="934"/>
                    <a:pt x="1236" y="934"/>
                    <a:pt x="1236" y="934"/>
                  </a:cubicBezTo>
                  <a:cubicBezTo>
                    <a:pt x="1238" y="932"/>
                    <a:pt x="1238" y="932"/>
                    <a:pt x="1238" y="932"/>
                  </a:cubicBezTo>
                  <a:cubicBezTo>
                    <a:pt x="1241" y="930"/>
                    <a:pt x="1245" y="929"/>
                    <a:pt x="1246" y="932"/>
                  </a:cubicBezTo>
                  <a:cubicBezTo>
                    <a:pt x="1246" y="932"/>
                    <a:pt x="1246" y="932"/>
                    <a:pt x="1246" y="932"/>
                  </a:cubicBezTo>
                  <a:cubicBezTo>
                    <a:pt x="1247" y="932"/>
                    <a:pt x="1249" y="933"/>
                    <a:pt x="1250" y="934"/>
                  </a:cubicBezTo>
                  <a:cubicBezTo>
                    <a:pt x="1252" y="935"/>
                    <a:pt x="1253" y="936"/>
                    <a:pt x="1254" y="935"/>
                  </a:cubicBezTo>
                  <a:cubicBezTo>
                    <a:pt x="1256" y="935"/>
                    <a:pt x="1260" y="935"/>
                    <a:pt x="1263" y="935"/>
                  </a:cubicBezTo>
                  <a:cubicBezTo>
                    <a:pt x="1268" y="935"/>
                    <a:pt x="1269" y="935"/>
                    <a:pt x="1271" y="934"/>
                  </a:cubicBezTo>
                  <a:cubicBezTo>
                    <a:pt x="1272" y="932"/>
                    <a:pt x="1273" y="932"/>
                    <a:pt x="1276" y="932"/>
                  </a:cubicBezTo>
                  <a:cubicBezTo>
                    <a:pt x="1279" y="933"/>
                    <a:pt x="1281" y="932"/>
                    <a:pt x="1281" y="932"/>
                  </a:cubicBezTo>
                  <a:cubicBezTo>
                    <a:pt x="1281" y="932"/>
                    <a:pt x="1283" y="932"/>
                    <a:pt x="1284" y="931"/>
                  </a:cubicBezTo>
                  <a:cubicBezTo>
                    <a:pt x="1284" y="931"/>
                    <a:pt x="1287" y="931"/>
                    <a:pt x="1288" y="930"/>
                  </a:cubicBezTo>
                  <a:cubicBezTo>
                    <a:pt x="1289" y="930"/>
                    <a:pt x="1290" y="930"/>
                    <a:pt x="1290" y="931"/>
                  </a:cubicBezTo>
                  <a:cubicBezTo>
                    <a:pt x="1290" y="931"/>
                    <a:pt x="1290" y="932"/>
                    <a:pt x="1289" y="932"/>
                  </a:cubicBezTo>
                  <a:cubicBezTo>
                    <a:pt x="1289" y="932"/>
                    <a:pt x="1289" y="932"/>
                    <a:pt x="1289" y="933"/>
                  </a:cubicBezTo>
                  <a:cubicBezTo>
                    <a:pt x="1288" y="934"/>
                    <a:pt x="1287" y="936"/>
                    <a:pt x="1285" y="937"/>
                  </a:cubicBezTo>
                  <a:cubicBezTo>
                    <a:pt x="1280" y="943"/>
                    <a:pt x="1276" y="951"/>
                    <a:pt x="1279" y="954"/>
                  </a:cubicBezTo>
                  <a:cubicBezTo>
                    <a:pt x="1279" y="954"/>
                    <a:pt x="1280" y="955"/>
                    <a:pt x="1279" y="956"/>
                  </a:cubicBezTo>
                  <a:cubicBezTo>
                    <a:pt x="1279" y="956"/>
                    <a:pt x="1279" y="957"/>
                    <a:pt x="1280" y="957"/>
                  </a:cubicBezTo>
                  <a:cubicBezTo>
                    <a:pt x="1281" y="959"/>
                    <a:pt x="1281" y="961"/>
                    <a:pt x="1279" y="962"/>
                  </a:cubicBezTo>
                  <a:cubicBezTo>
                    <a:pt x="1277" y="964"/>
                    <a:pt x="1276" y="965"/>
                    <a:pt x="1276" y="967"/>
                  </a:cubicBezTo>
                  <a:cubicBezTo>
                    <a:pt x="1276" y="968"/>
                    <a:pt x="1276" y="968"/>
                    <a:pt x="1271" y="967"/>
                  </a:cubicBezTo>
                  <a:close/>
                  <a:moveTo>
                    <a:pt x="1471" y="965"/>
                  </a:moveTo>
                  <a:cubicBezTo>
                    <a:pt x="1471" y="965"/>
                    <a:pt x="1471" y="964"/>
                    <a:pt x="1472" y="965"/>
                  </a:cubicBezTo>
                  <a:cubicBezTo>
                    <a:pt x="1472" y="965"/>
                    <a:pt x="1472" y="967"/>
                    <a:pt x="1472" y="967"/>
                  </a:cubicBezTo>
                  <a:cubicBezTo>
                    <a:pt x="1471" y="967"/>
                    <a:pt x="1471" y="966"/>
                    <a:pt x="1471" y="965"/>
                  </a:cubicBezTo>
                  <a:close/>
                  <a:moveTo>
                    <a:pt x="1485" y="966"/>
                  </a:moveTo>
                  <a:cubicBezTo>
                    <a:pt x="1485" y="965"/>
                    <a:pt x="1485" y="964"/>
                    <a:pt x="1485" y="964"/>
                  </a:cubicBezTo>
                  <a:cubicBezTo>
                    <a:pt x="1485" y="963"/>
                    <a:pt x="1488" y="960"/>
                    <a:pt x="1488" y="961"/>
                  </a:cubicBezTo>
                  <a:cubicBezTo>
                    <a:pt x="1490" y="962"/>
                    <a:pt x="1488" y="967"/>
                    <a:pt x="1487" y="967"/>
                  </a:cubicBezTo>
                  <a:cubicBezTo>
                    <a:pt x="1487" y="967"/>
                    <a:pt x="1486" y="966"/>
                    <a:pt x="1485" y="966"/>
                  </a:cubicBezTo>
                  <a:close/>
                  <a:moveTo>
                    <a:pt x="1516" y="964"/>
                  </a:moveTo>
                  <a:cubicBezTo>
                    <a:pt x="1516" y="964"/>
                    <a:pt x="1517" y="963"/>
                    <a:pt x="1517" y="963"/>
                  </a:cubicBezTo>
                  <a:cubicBezTo>
                    <a:pt x="1517" y="963"/>
                    <a:pt x="1519" y="965"/>
                    <a:pt x="1518" y="965"/>
                  </a:cubicBezTo>
                  <a:cubicBezTo>
                    <a:pt x="1517" y="967"/>
                    <a:pt x="1516" y="966"/>
                    <a:pt x="1516" y="964"/>
                  </a:cubicBezTo>
                  <a:close/>
                  <a:moveTo>
                    <a:pt x="1480" y="964"/>
                  </a:moveTo>
                  <a:cubicBezTo>
                    <a:pt x="1480" y="962"/>
                    <a:pt x="1482" y="961"/>
                    <a:pt x="1483" y="962"/>
                  </a:cubicBezTo>
                  <a:cubicBezTo>
                    <a:pt x="1484" y="962"/>
                    <a:pt x="1482" y="964"/>
                    <a:pt x="1481" y="965"/>
                  </a:cubicBezTo>
                  <a:cubicBezTo>
                    <a:pt x="1480" y="965"/>
                    <a:pt x="1480" y="965"/>
                    <a:pt x="1480" y="964"/>
                  </a:cubicBezTo>
                  <a:close/>
                  <a:moveTo>
                    <a:pt x="1213" y="962"/>
                  </a:moveTo>
                  <a:cubicBezTo>
                    <a:pt x="1213" y="961"/>
                    <a:pt x="1213" y="961"/>
                    <a:pt x="1213" y="961"/>
                  </a:cubicBezTo>
                  <a:cubicBezTo>
                    <a:pt x="1214" y="960"/>
                    <a:pt x="1215" y="962"/>
                    <a:pt x="1215" y="963"/>
                  </a:cubicBezTo>
                  <a:cubicBezTo>
                    <a:pt x="1215" y="964"/>
                    <a:pt x="1214" y="964"/>
                    <a:pt x="1213" y="962"/>
                  </a:cubicBezTo>
                  <a:close/>
                  <a:moveTo>
                    <a:pt x="1466" y="962"/>
                  </a:moveTo>
                  <a:cubicBezTo>
                    <a:pt x="1466" y="961"/>
                    <a:pt x="1466" y="960"/>
                    <a:pt x="1467" y="960"/>
                  </a:cubicBezTo>
                  <a:cubicBezTo>
                    <a:pt x="1467" y="960"/>
                    <a:pt x="1468" y="961"/>
                    <a:pt x="1468" y="962"/>
                  </a:cubicBezTo>
                  <a:cubicBezTo>
                    <a:pt x="1467" y="962"/>
                    <a:pt x="1467" y="962"/>
                    <a:pt x="1467" y="962"/>
                  </a:cubicBezTo>
                  <a:cubicBezTo>
                    <a:pt x="1466" y="962"/>
                    <a:pt x="1466" y="962"/>
                    <a:pt x="1466" y="962"/>
                  </a:cubicBezTo>
                  <a:close/>
                  <a:moveTo>
                    <a:pt x="1465" y="956"/>
                  </a:moveTo>
                  <a:cubicBezTo>
                    <a:pt x="1464" y="955"/>
                    <a:pt x="1464" y="954"/>
                    <a:pt x="1465" y="954"/>
                  </a:cubicBezTo>
                  <a:cubicBezTo>
                    <a:pt x="1466" y="954"/>
                    <a:pt x="1466" y="954"/>
                    <a:pt x="1466" y="954"/>
                  </a:cubicBezTo>
                  <a:cubicBezTo>
                    <a:pt x="1466" y="955"/>
                    <a:pt x="1466" y="956"/>
                    <a:pt x="1466" y="956"/>
                  </a:cubicBezTo>
                  <a:cubicBezTo>
                    <a:pt x="1466" y="957"/>
                    <a:pt x="1465" y="957"/>
                    <a:pt x="1465" y="956"/>
                  </a:cubicBezTo>
                  <a:close/>
                  <a:moveTo>
                    <a:pt x="1475" y="954"/>
                  </a:moveTo>
                  <a:cubicBezTo>
                    <a:pt x="1475" y="954"/>
                    <a:pt x="1475" y="953"/>
                    <a:pt x="1476" y="954"/>
                  </a:cubicBezTo>
                  <a:cubicBezTo>
                    <a:pt x="1476" y="955"/>
                    <a:pt x="1476" y="955"/>
                    <a:pt x="1476" y="955"/>
                  </a:cubicBezTo>
                  <a:cubicBezTo>
                    <a:pt x="1475" y="956"/>
                    <a:pt x="1475" y="955"/>
                    <a:pt x="1475" y="954"/>
                  </a:cubicBezTo>
                  <a:close/>
                  <a:moveTo>
                    <a:pt x="1483" y="954"/>
                  </a:moveTo>
                  <a:cubicBezTo>
                    <a:pt x="1483" y="953"/>
                    <a:pt x="1484" y="953"/>
                    <a:pt x="1485" y="954"/>
                  </a:cubicBezTo>
                  <a:cubicBezTo>
                    <a:pt x="1487" y="954"/>
                    <a:pt x="1486" y="955"/>
                    <a:pt x="1485" y="955"/>
                  </a:cubicBezTo>
                  <a:cubicBezTo>
                    <a:pt x="1484" y="955"/>
                    <a:pt x="1483" y="954"/>
                    <a:pt x="1483" y="954"/>
                  </a:cubicBezTo>
                  <a:close/>
                  <a:moveTo>
                    <a:pt x="1463" y="951"/>
                  </a:moveTo>
                  <a:cubicBezTo>
                    <a:pt x="1463" y="949"/>
                    <a:pt x="1464" y="948"/>
                    <a:pt x="1464" y="948"/>
                  </a:cubicBezTo>
                  <a:cubicBezTo>
                    <a:pt x="1465" y="948"/>
                    <a:pt x="1465" y="950"/>
                    <a:pt x="1464" y="951"/>
                  </a:cubicBezTo>
                  <a:cubicBezTo>
                    <a:pt x="1463" y="952"/>
                    <a:pt x="1463" y="952"/>
                    <a:pt x="1463" y="951"/>
                  </a:cubicBezTo>
                  <a:close/>
                  <a:moveTo>
                    <a:pt x="1479" y="951"/>
                  </a:moveTo>
                  <a:cubicBezTo>
                    <a:pt x="1477" y="949"/>
                    <a:pt x="1477" y="949"/>
                    <a:pt x="1477" y="949"/>
                  </a:cubicBezTo>
                  <a:cubicBezTo>
                    <a:pt x="1478" y="948"/>
                    <a:pt x="1482" y="950"/>
                    <a:pt x="1482" y="951"/>
                  </a:cubicBezTo>
                  <a:cubicBezTo>
                    <a:pt x="1482" y="952"/>
                    <a:pt x="1480" y="952"/>
                    <a:pt x="1479" y="951"/>
                  </a:cubicBezTo>
                  <a:close/>
                  <a:moveTo>
                    <a:pt x="1497" y="951"/>
                  </a:moveTo>
                  <a:cubicBezTo>
                    <a:pt x="1497" y="951"/>
                    <a:pt x="1500" y="949"/>
                    <a:pt x="1503" y="949"/>
                  </a:cubicBezTo>
                  <a:cubicBezTo>
                    <a:pt x="1505" y="948"/>
                    <a:pt x="1505" y="948"/>
                    <a:pt x="1505" y="948"/>
                  </a:cubicBezTo>
                  <a:cubicBezTo>
                    <a:pt x="1503" y="950"/>
                    <a:pt x="1503" y="950"/>
                    <a:pt x="1503" y="950"/>
                  </a:cubicBezTo>
                  <a:cubicBezTo>
                    <a:pt x="1501" y="952"/>
                    <a:pt x="1497" y="953"/>
                    <a:pt x="1497" y="951"/>
                  </a:cubicBezTo>
                  <a:close/>
                  <a:moveTo>
                    <a:pt x="1512" y="948"/>
                  </a:moveTo>
                  <a:cubicBezTo>
                    <a:pt x="1512" y="948"/>
                    <a:pt x="1511" y="948"/>
                    <a:pt x="1510" y="948"/>
                  </a:cubicBezTo>
                  <a:cubicBezTo>
                    <a:pt x="1509" y="947"/>
                    <a:pt x="1509" y="947"/>
                    <a:pt x="1510" y="946"/>
                  </a:cubicBezTo>
                  <a:cubicBezTo>
                    <a:pt x="1512" y="945"/>
                    <a:pt x="1517" y="945"/>
                    <a:pt x="1518" y="947"/>
                  </a:cubicBezTo>
                  <a:cubicBezTo>
                    <a:pt x="1518" y="948"/>
                    <a:pt x="1513" y="950"/>
                    <a:pt x="1512" y="948"/>
                  </a:cubicBezTo>
                  <a:close/>
                  <a:moveTo>
                    <a:pt x="1391" y="947"/>
                  </a:moveTo>
                  <a:cubicBezTo>
                    <a:pt x="1389" y="944"/>
                    <a:pt x="1389" y="944"/>
                    <a:pt x="1389" y="944"/>
                  </a:cubicBezTo>
                  <a:cubicBezTo>
                    <a:pt x="1390" y="943"/>
                    <a:pt x="1391" y="942"/>
                    <a:pt x="1391" y="943"/>
                  </a:cubicBezTo>
                  <a:cubicBezTo>
                    <a:pt x="1391" y="944"/>
                    <a:pt x="1392" y="944"/>
                    <a:pt x="1392" y="944"/>
                  </a:cubicBezTo>
                  <a:cubicBezTo>
                    <a:pt x="1393" y="944"/>
                    <a:pt x="1394" y="945"/>
                    <a:pt x="1395" y="946"/>
                  </a:cubicBezTo>
                  <a:cubicBezTo>
                    <a:pt x="1397" y="947"/>
                    <a:pt x="1397" y="948"/>
                    <a:pt x="1396" y="947"/>
                  </a:cubicBezTo>
                  <a:cubicBezTo>
                    <a:pt x="1395" y="947"/>
                    <a:pt x="1394" y="947"/>
                    <a:pt x="1394" y="948"/>
                  </a:cubicBezTo>
                  <a:cubicBezTo>
                    <a:pt x="1394" y="949"/>
                    <a:pt x="1393" y="948"/>
                    <a:pt x="1391" y="947"/>
                  </a:cubicBezTo>
                  <a:close/>
                  <a:moveTo>
                    <a:pt x="1473" y="946"/>
                  </a:moveTo>
                  <a:cubicBezTo>
                    <a:pt x="1470" y="943"/>
                    <a:pt x="1471" y="940"/>
                    <a:pt x="1474" y="942"/>
                  </a:cubicBezTo>
                  <a:cubicBezTo>
                    <a:pt x="1475" y="943"/>
                    <a:pt x="1476" y="944"/>
                    <a:pt x="1477" y="946"/>
                  </a:cubicBezTo>
                  <a:cubicBezTo>
                    <a:pt x="1477" y="948"/>
                    <a:pt x="1477" y="948"/>
                    <a:pt x="1473" y="946"/>
                  </a:cubicBezTo>
                  <a:close/>
                  <a:moveTo>
                    <a:pt x="1445" y="943"/>
                  </a:moveTo>
                  <a:cubicBezTo>
                    <a:pt x="1446" y="941"/>
                    <a:pt x="1447" y="941"/>
                    <a:pt x="1447" y="942"/>
                  </a:cubicBezTo>
                  <a:cubicBezTo>
                    <a:pt x="1447" y="943"/>
                    <a:pt x="1447" y="943"/>
                    <a:pt x="1447" y="943"/>
                  </a:cubicBezTo>
                  <a:cubicBezTo>
                    <a:pt x="1445" y="943"/>
                    <a:pt x="1445" y="943"/>
                    <a:pt x="1445" y="943"/>
                  </a:cubicBezTo>
                  <a:close/>
                  <a:moveTo>
                    <a:pt x="1465" y="941"/>
                  </a:moveTo>
                  <a:cubicBezTo>
                    <a:pt x="1462" y="939"/>
                    <a:pt x="1461" y="937"/>
                    <a:pt x="1461" y="936"/>
                  </a:cubicBezTo>
                  <a:cubicBezTo>
                    <a:pt x="1459" y="933"/>
                    <a:pt x="1458" y="932"/>
                    <a:pt x="1454" y="932"/>
                  </a:cubicBezTo>
                  <a:cubicBezTo>
                    <a:pt x="1452" y="932"/>
                    <a:pt x="1450" y="931"/>
                    <a:pt x="1450" y="929"/>
                  </a:cubicBezTo>
                  <a:cubicBezTo>
                    <a:pt x="1449" y="927"/>
                    <a:pt x="1442" y="921"/>
                    <a:pt x="1440" y="921"/>
                  </a:cubicBezTo>
                  <a:cubicBezTo>
                    <a:pt x="1439" y="921"/>
                    <a:pt x="1437" y="921"/>
                    <a:pt x="1437" y="921"/>
                  </a:cubicBezTo>
                  <a:cubicBezTo>
                    <a:pt x="1434" y="920"/>
                    <a:pt x="1434" y="920"/>
                    <a:pt x="1436" y="920"/>
                  </a:cubicBezTo>
                  <a:cubicBezTo>
                    <a:pt x="1437" y="919"/>
                    <a:pt x="1438" y="919"/>
                    <a:pt x="1439" y="918"/>
                  </a:cubicBezTo>
                  <a:cubicBezTo>
                    <a:pt x="1442" y="916"/>
                    <a:pt x="1443" y="916"/>
                    <a:pt x="1446" y="919"/>
                  </a:cubicBezTo>
                  <a:cubicBezTo>
                    <a:pt x="1448" y="921"/>
                    <a:pt x="1452" y="924"/>
                    <a:pt x="1458" y="924"/>
                  </a:cubicBezTo>
                  <a:cubicBezTo>
                    <a:pt x="1460" y="925"/>
                    <a:pt x="1461" y="927"/>
                    <a:pt x="1461" y="930"/>
                  </a:cubicBezTo>
                  <a:cubicBezTo>
                    <a:pt x="1461" y="935"/>
                    <a:pt x="1463" y="937"/>
                    <a:pt x="1466" y="937"/>
                  </a:cubicBezTo>
                  <a:cubicBezTo>
                    <a:pt x="1468" y="937"/>
                    <a:pt x="1469" y="937"/>
                    <a:pt x="1469" y="940"/>
                  </a:cubicBezTo>
                  <a:cubicBezTo>
                    <a:pt x="1469" y="942"/>
                    <a:pt x="1467" y="942"/>
                    <a:pt x="1465" y="941"/>
                  </a:cubicBezTo>
                  <a:close/>
                  <a:moveTo>
                    <a:pt x="1389" y="938"/>
                  </a:moveTo>
                  <a:cubicBezTo>
                    <a:pt x="1388" y="938"/>
                    <a:pt x="1387" y="937"/>
                    <a:pt x="1387" y="937"/>
                  </a:cubicBezTo>
                  <a:cubicBezTo>
                    <a:pt x="1386" y="935"/>
                    <a:pt x="1386" y="935"/>
                    <a:pt x="1386" y="935"/>
                  </a:cubicBezTo>
                  <a:cubicBezTo>
                    <a:pt x="1384" y="936"/>
                    <a:pt x="1384" y="935"/>
                    <a:pt x="1385" y="933"/>
                  </a:cubicBezTo>
                  <a:cubicBezTo>
                    <a:pt x="1386" y="932"/>
                    <a:pt x="1386" y="932"/>
                    <a:pt x="1387" y="932"/>
                  </a:cubicBezTo>
                  <a:cubicBezTo>
                    <a:pt x="1388" y="932"/>
                    <a:pt x="1388" y="932"/>
                    <a:pt x="1388" y="931"/>
                  </a:cubicBezTo>
                  <a:cubicBezTo>
                    <a:pt x="1388" y="930"/>
                    <a:pt x="1388" y="929"/>
                    <a:pt x="1388" y="930"/>
                  </a:cubicBezTo>
                  <a:cubicBezTo>
                    <a:pt x="1389" y="930"/>
                    <a:pt x="1389" y="931"/>
                    <a:pt x="1389" y="932"/>
                  </a:cubicBezTo>
                  <a:cubicBezTo>
                    <a:pt x="1389" y="932"/>
                    <a:pt x="1390" y="934"/>
                    <a:pt x="1391" y="935"/>
                  </a:cubicBezTo>
                  <a:cubicBezTo>
                    <a:pt x="1394" y="938"/>
                    <a:pt x="1394" y="939"/>
                    <a:pt x="1389" y="938"/>
                  </a:cubicBezTo>
                  <a:close/>
                  <a:moveTo>
                    <a:pt x="1496" y="936"/>
                  </a:moveTo>
                  <a:cubicBezTo>
                    <a:pt x="1495" y="935"/>
                    <a:pt x="1495" y="935"/>
                    <a:pt x="1496" y="933"/>
                  </a:cubicBezTo>
                  <a:cubicBezTo>
                    <a:pt x="1496" y="932"/>
                    <a:pt x="1496" y="932"/>
                    <a:pt x="1495" y="929"/>
                  </a:cubicBezTo>
                  <a:cubicBezTo>
                    <a:pt x="1493" y="928"/>
                    <a:pt x="1493" y="928"/>
                    <a:pt x="1494" y="927"/>
                  </a:cubicBezTo>
                  <a:cubicBezTo>
                    <a:pt x="1498" y="925"/>
                    <a:pt x="1500" y="927"/>
                    <a:pt x="1500" y="932"/>
                  </a:cubicBezTo>
                  <a:cubicBezTo>
                    <a:pt x="1499" y="936"/>
                    <a:pt x="1498" y="938"/>
                    <a:pt x="1496" y="936"/>
                  </a:cubicBezTo>
                  <a:close/>
                  <a:moveTo>
                    <a:pt x="1391" y="932"/>
                  </a:moveTo>
                  <a:cubicBezTo>
                    <a:pt x="1390" y="932"/>
                    <a:pt x="1390" y="930"/>
                    <a:pt x="1390" y="929"/>
                  </a:cubicBezTo>
                  <a:cubicBezTo>
                    <a:pt x="1391" y="929"/>
                    <a:pt x="1391" y="929"/>
                    <a:pt x="1391" y="930"/>
                  </a:cubicBezTo>
                  <a:cubicBezTo>
                    <a:pt x="1392" y="933"/>
                    <a:pt x="1392" y="934"/>
                    <a:pt x="1391" y="932"/>
                  </a:cubicBezTo>
                  <a:close/>
                  <a:moveTo>
                    <a:pt x="1388" y="924"/>
                  </a:moveTo>
                  <a:cubicBezTo>
                    <a:pt x="1388" y="924"/>
                    <a:pt x="1389" y="922"/>
                    <a:pt x="1390" y="921"/>
                  </a:cubicBezTo>
                  <a:cubicBezTo>
                    <a:pt x="1391" y="919"/>
                    <a:pt x="1393" y="921"/>
                    <a:pt x="1392" y="924"/>
                  </a:cubicBezTo>
                  <a:cubicBezTo>
                    <a:pt x="1391" y="927"/>
                    <a:pt x="1388" y="927"/>
                    <a:pt x="1388" y="924"/>
                  </a:cubicBezTo>
                  <a:close/>
                  <a:moveTo>
                    <a:pt x="1467" y="921"/>
                  </a:moveTo>
                  <a:cubicBezTo>
                    <a:pt x="1466" y="920"/>
                    <a:pt x="1466" y="919"/>
                    <a:pt x="1466" y="919"/>
                  </a:cubicBezTo>
                  <a:cubicBezTo>
                    <a:pt x="1467" y="918"/>
                    <a:pt x="1467" y="918"/>
                    <a:pt x="1469" y="919"/>
                  </a:cubicBezTo>
                  <a:cubicBezTo>
                    <a:pt x="1471" y="922"/>
                    <a:pt x="1469" y="924"/>
                    <a:pt x="1467" y="921"/>
                  </a:cubicBezTo>
                  <a:close/>
                  <a:moveTo>
                    <a:pt x="1502" y="917"/>
                  </a:moveTo>
                  <a:cubicBezTo>
                    <a:pt x="1498" y="916"/>
                    <a:pt x="1498" y="916"/>
                    <a:pt x="1500" y="914"/>
                  </a:cubicBezTo>
                  <a:cubicBezTo>
                    <a:pt x="1501" y="913"/>
                    <a:pt x="1501" y="912"/>
                    <a:pt x="1498" y="913"/>
                  </a:cubicBezTo>
                  <a:cubicBezTo>
                    <a:pt x="1497" y="915"/>
                    <a:pt x="1493" y="913"/>
                    <a:pt x="1493" y="912"/>
                  </a:cubicBezTo>
                  <a:cubicBezTo>
                    <a:pt x="1493" y="911"/>
                    <a:pt x="1494" y="911"/>
                    <a:pt x="1495" y="911"/>
                  </a:cubicBezTo>
                  <a:cubicBezTo>
                    <a:pt x="1496" y="911"/>
                    <a:pt x="1497" y="910"/>
                    <a:pt x="1498" y="909"/>
                  </a:cubicBezTo>
                  <a:cubicBezTo>
                    <a:pt x="1501" y="907"/>
                    <a:pt x="1504" y="908"/>
                    <a:pt x="1504" y="909"/>
                  </a:cubicBezTo>
                  <a:cubicBezTo>
                    <a:pt x="1504" y="910"/>
                    <a:pt x="1506" y="911"/>
                    <a:pt x="1506" y="912"/>
                  </a:cubicBezTo>
                  <a:cubicBezTo>
                    <a:pt x="1508" y="913"/>
                    <a:pt x="1509" y="916"/>
                    <a:pt x="1507" y="916"/>
                  </a:cubicBezTo>
                  <a:cubicBezTo>
                    <a:pt x="1506" y="916"/>
                    <a:pt x="1506" y="916"/>
                    <a:pt x="1506" y="916"/>
                  </a:cubicBezTo>
                  <a:cubicBezTo>
                    <a:pt x="1507" y="916"/>
                    <a:pt x="1506" y="917"/>
                    <a:pt x="1506" y="917"/>
                  </a:cubicBezTo>
                  <a:cubicBezTo>
                    <a:pt x="1505" y="918"/>
                    <a:pt x="1504" y="918"/>
                    <a:pt x="1502" y="917"/>
                  </a:cubicBezTo>
                  <a:close/>
                  <a:moveTo>
                    <a:pt x="1450" y="913"/>
                  </a:moveTo>
                  <a:cubicBezTo>
                    <a:pt x="1449" y="912"/>
                    <a:pt x="1449" y="912"/>
                    <a:pt x="1451" y="913"/>
                  </a:cubicBezTo>
                  <a:cubicBezTo>
                    <a:pt x="1453" y="915"/>
                    <a:pt x="1453" y="915"/>
                    <a:pt x="1451" y="915"/>
                  </a:cubicBezTo>
                  <a:cubicBezTo>
                    <a:pt x="1450" y="915"/>
                    <a:pt x="1450" y="914"/>
                    <a:pt x="1450" y="913"/>
                  </a:cubicBezTo>
                  <a:close/>
                  <a:moveTo>
                    <a:pt x="1454" y="913"/>
                  </a:moveTo>
                  <a:cubicBezTo>
                    <a:pt x="1454" y="912"/>
                    <a:pt x="1455" y="911"/>
                    <a:pt x="1455" y="911"/>
                  </a:cubicBezTo>
                  <a:cubicBezTo>
                    <a:pt x="1456" y="911"/>
                    <a:pt x="1456" y="911"/>
                    <a:pt x="1455" y="912"/>
                  </a:cubicBezTo>
                  <a:cubicBezTo>
                    <a:pt x="1455" y="913"/>
                    <a:pt x="1454" y="914"/>
                    <a:pt x="1454" y="913"/>
                  </a:cubicBezTo>
                  <a:close/>
                  <a:moveTo>
                    <a:pt x="1158" y="907"/>
                  </a:moveTo>
                  <a:cubicBezTo>
                    <a:pt x="1154" y="905"/>
                    <a:pt x="1152" y="895"/>
                    <a:pt x="1155" y="891"/>
                  </a:cubicBezTo>
                  <a:cubicBezTo>
                    <a:pt x="1155" y="889"/>
                    <a:pt x="1156" y="889"/>
                    <a:pt x="1156" y="888"/>
                  </a:cubicBezTo>
                  <a:cubicBezTo>
                    <a:pt x="1156" y="887"/>
                    <a:pt x="1156" y="887"/>
                    <a:pt x="1157" y="887"/>
                  </a:cubicBezTo>
                  <a:cubicBezTo>
                    <a:pt x="1157" y="887"/>
                    <a:pt x="1158" y="887"/>
                    <a:pt x="1158" y="886"/>
                  </a:cubicBezTo>
                  <a:cubicBezTo>
                    <a:pt x="1158" y="885"/>
                    <a:pt x="1158" y="883"/>
                    <a:pt x="1157" y="883"/>
                  </a:cubicBezTo>
                  <a:cubicBezTo>
                    <a:pt x="1156" y="883"/>
                    <a:pt x="1156" y="881"/>
                    <a:pt x="1157" y="879"/>
                  </a:cubicBezTo>
                  <a:cubicBezTo>
                    <a:pt x="1159" y="876"/>
                    <a:pt x="1158" y="870"/>
                    <a:pt x="1156" y="868"/>
                  </a:cubicBezTo>
                  <a:cubicBezTo>
                    <a:pt x="1155" y="865"/>
                    <a:pt x="1156" y="857"/>
                    <a:pt x="1158" y="860"/>
                  </a:cubicBezTo>
                  <a:cubicBezTo>
                    <a:pt x="1160" y="862"/>
                    <a:pt x="1169" y="860"/>
                    <a:pt x="1170" y="857"/>
                  </a:cubicBezTo>
                  <a:cubicBezTo>
                    <a:pt x="1171" y="857"/>
                    <a:pt x="1172" y="856"/>
                    <a:pt x="1174" y="856"/>
                  </a:cubicBezTo>
                  <a:cubicBezTo>
                    <a:pt x="1174" y="855"/>
                    <a:pt x="1176" y="854"/>
                    <a:pt x="1176" y="854"/>
                  </a:cubicBezTo>
                  <a:cubicBezTo>
                    <a:pt x="1176" y="853"/>
                    <a:pt x="1177" y="853"/>
                    <a:pt x="1177" y="853"/>
                  </a:cubicBezTo>
                  <a:cubicBezTo>
                    <a:pt x="1178" y="854"/>
                    <a:pt x="1178" y="854"/>
                    <a:pt x="1178" y="854"/>
                  </a:cubicBezTo>
                  <a:cubicBezTo>
                    <a:pt x="1178" y="854"/>
                    <a:pt x="1179" y="854"/>
                    <a:pt x="1179" y="854"/>
                  </a:cubicBezTo>
                  <a:cubicBezTo>
                    <a:pt x="1181" y="854"/>
                    <a:pt x="1184" y="860"/>
                    <a:pt x="1183" y="860"/>
                  </a:cubicBezTo>
                  <a:cubicBezTo>
                    <a:pt x="1182" y="861"/>
                    <a:pt x="1182" y="861"/>
                    <a:pt x="1183" y="862"/>
                  </a:cubicBezTo>
                  <a:cubicBezTo>
                    <a:pt x="1186" y="865"/>
                    <a:pt x="1185" y="872"/>
                    <a:pt x="1182" y="876"/>
                  </a:cubicBezTo>
                  <a:cubicBezTo>
                    <a:pt x="1181" y="876"/>
                    <a:pt x="1181" y="878"/>
                    <a:pt x="1181" y="879"/>
                  </a:cubicBezTo>
                  <a:cubicBezTo>
                    <a:pt x="1182" y="880"/>
                    <a:pt x="1181" y="884"/>
                    <a:pt x="1179" y="889"/>
                  </a:cubicBezTo>
                  <a:cubicBezTo>
                    <a:pt x="1175" y="903"/>
                    <a:pt x="1175" y="903"/>
                    <a:pt x="1171" y="902"/>
                  </a:cubicBezTo>
                  <a:cubicBezTo>
                    <a:pt x="1168" y="900"/>
                    <a:pt x="1166" y="900"/>
                    <a:pt x="1164" y="903"/>
                  </a:cubicBezTo>
                  <a:cubicBezTo>
                    <a:pt x="1163" y="906"/>
                    <a:pt x="1161" y="908"/>
                    <a:pt x="1158" y="907"/>
                  </a:cubicBezTo>
                  <a:close/>
                  <a:moveTo>
                    <a:pt x="1377" y="905"/>
                  </a:moveTo>
                  <a:cubicBezTo>
                    <a:pt x="1372" y="900"/>
                    <a:pt x="1371" y="898"/>
                    <a:pt x="1373" y="897"/>
                  </a:cubicBezTo>
                  <a:cubicBezTo>
                    <a:pt x="1376" y="897"/>
                    <a:pt x="1378" y="897"/>
                    <a:pt x="1377" y="900"/>
                  </a:cubicBezTo>
                  <a:cubicBezTo>
                    <a:pt x="1375" y="900"/>
                    <a:pt x="1377" y="905"/>
                    <a:pt x="1379" y="905"/>
                  </a:cubicBezTo>
                  <a:cubicBezTo>
                    <a:pt x="1380" y="907"/>
                    <a:pt x="1380" y="907"/>
                    <a:pt x="1380" y="907"/>
                  </a:cubicBezTo>
                  <a:cubicBezTo>
                    <a:pt x="1380" y="908"/>
                    <a:pt x="1379" y="908"/>
                    <a:pt x="1377" y="905"/>
                  </a:cubicBezTo>
                  <a:close/>
                  <a:moveTo>
                    <a:pt x="1152" y="903"/>
                  </a:moveTo>
                  <a:cubicBezTo>
                    <a:pt x="1151" y="902"/>
                    <a:pt x="1152" y="901"/>
                    <a:pt x="1153" y="902"/>
                  </a:cubicBezTo>
                  <a:cubicBezTo>
                    <a:pt x="1154" y="903"/>
                    <a:pt x="1154" y="903"/>
                    <a:pt x="1153" y="904"/>
                  </a:cubicBezTo>
                  <a:cubicBezTo>
                    <a:pt x="1153" y="905"/>
                    <a:pt x="1152" y="905"/>
                    <a:pt x="1152" y="903"/>
                  </a:cubicBezTo>
                  <a:close/>
                  <a:moveTo>
                    <a:pt x="1019" y="897"/>
                  </a:moveTo>
                  <a:cubicBezTo>
                    <a:pt x="1019" y="896"/>
                    <a:pt x="1020" y="896"/>
                    <a:pt x="1021" y="897"/>
                  </a:cubicBezTo>
                  <a:cubicBezTo>
                    <a:pt x="1023" y="898"/>
                    <a:pt x="1023" y="898"/>
                    <a:pt x="1021" y="898"/>
                  </a:cubicBezTo>
                  <a:cubicBezTo>
                    <a:pt x="1020" y="898"/>
                    <a:pt x="1019" y="898"/>
                    <a:pt x="1019" y="897"/>
                  </a:cubicBezTo>
                  <a:close/>
                  <a:moveTo>
                    <a:pt x="1482" y="897"/>
                  </a:moveTo>
                  <a:cubicBezTo>
                    <a:pt x="1480" y="897"/>
                    <a:pt x="1480" y="897"/>
                    <a:pt x="1480" y="897"/>
                  </a:cubicBezTo>
                  <a:cubicBezTo>
                    <a:pt x="1478" y="897"/>
                    <a:pt x="1477" y="897"/>
                    <a:pt x="1477" y="895"/>
                  </a:cubicBezTo>
                  <a:cubicBezTo>
                    <a:pt x="1477" y="893"/>
                    <a:pt x="1477" y="893"/>
                    <a:pt x="1480" y="893"/>
                  </a:cubicBezTo>
                  <a:cubicBezTo>
                    <a:pt x="1482" y="894"/>
                    <a:pt x="1483" y="893"/>
                    <a:pt x="1484" y="893"/>
                  </a:cubicBezTo>
                  <a:cubicBezTo>
                    <a:pt x="1485" y="892"/>
                    <a:pt x="1485" y="892"/>
                    <a:pt x="1485" y="895"/>
                  </a:cubicBezTo>
                  <a:cubicBezTo>
                    <a:pt x="1485" y="895"/>
                    <a:pt x="1484" y="896"/>
                    <a:pt x="1484" y="897"/>
                  </a:cubicBezTo>
                  <a:cubicBezTo>
                    <a:pt x="1483" y="898"/>
                    <a:pt x="1482" y="898"/>
                    <a:pt x="1482" y="897"/>
                  </a:cubicBezTo>
                  <a:close/>
                  <a:moveTo>
                    <a:pt x="1019" y="893"/>
                  </a:moveTo>
                  <a:cubicBezTo>
                    <a:pt x="1016" y="892"/>
                    <a:pt x="1016" y="892"/>
                    <a:pt x="1019" y="890"/>
                  </a:cubicBezTo>
                  <a:cubicBezTo>
                    <a:pt x="1021" y="888"/>
                    <a:pt x="1023" y="887"/>
                    <a:pt x="1025" y="888"/>
                  </a:cubicBezTo>
                  <a:cubicBezTo>
                    <a:pt x="1027" y="889"/>
                    <a:pt x="1021" y="894"/>
                    <a:pt x="1019" y="893"/>
                  </a:cubicBezTo>
                  <a:close/>
                  <a:moveTo>
                    <a:pt x="1490" y="890"/>
                  </a:moveTo>
                  <a:cubicBezTo>
                    <a:pt x="1490" y="889"/>
                    <a:pt x="1491" y="888"/>
                    <a:pt x="1493" y="888"/>
                  </a:cubicBezTo>
                  <a:cubicBezTo>
                    <a:pt x="1495" y="888"/>
                    <a:pt x="1496" y="889"/>
                    <a:pt x="1496" y="890"/>
                  </a:cubicBezTo>
                  <a:cubicBezTo>
                    <a:pt x="1495" y="891"/>
                    <a:pt x="1490" y="891"/>
                    <a:pt x="1490" y="890"/>
                  </a:cubicBezTo>
                  <a:close/>
                  <a:moveTo>
                    <a:pt x="1051" y="886"/>
                  </a:moveTo>
                  <a:cubicBezTo>
                    <a:pt x="1049" y="884"/>
                    <a:pt x="1048" y="884"/>
                    <a:pt x="1048" y="882"/>
                  </a:cubicBezTo>
                  <a:cubicBezTo>
                    <a:pt x="1048" y="881"/>
                    <a:pt x="1048" y="881"/>
                    <a:pt x="1046" y="881"/>
                  </a:cubicBezTo>
                  <a:cubicBezTo>
                    <a:pt x="1044" y="881"/>
                    <a:pt x="1043" y="881"/>
                    <a:pt x="1043" y="879"/>
                  </a:cubicBezTo>
                  <a:cubicBezTo>
                    <a:pt x="1043" y="878"/>
                    <a:pt x="1053" y="873"/>
                    <a:pt x="1056" y="872"/>
                  </a:cubicBezTo>
                  <a:cubicBezTo>
                    <a:pt x="1059" y="871"/>
                    <a:pt x="1061" y="873"/>
                    <a:pt x="1059" y="875"/>
                  </a:cubicBezTo>
                  <a:cubicBezTo>
                    <a:pt x="1057" y="876"/>
                    <a:pt x="1059" y="876"/>
                    <a:pt x="1061" y="876"/>
                  </a:cubicBezTo>
                  <a:cubicBezTo>
                    <a:pt x="1064" y="876"/>
                    <a:pt x="1064" y="877"/>
                    <a:pt x="1061" y="881"/>
                  </a:cubicBezTo>
                  <a:cubicBezTo>
                    <a:pt x="1059" y="883"/>
                    <a:pt x="1058" y="885"/>
                    <a:pt x="1058" y="885"/>
                  </a:cubicBezTo>
                  <a:cubicBezTo>
                    <a:pt x="1058" y="887"/>
                    <a:pt x="1054" y="887"/>
                    <a:pt x="1051" y="886"/>
                  </a:cubicBezTo>
                  <a:close/>
                  <a:moveTo>
                    <a:pt x="1486" y="883"/>
                  </a:moveTo>
                  <a:cubicBezTo>
                    <a:pt x="1485" y="882"/>
                    <a:pt x="1485" y="881"/>
                    <a:pt x="1487" y="881"/>
                  </a:cubicBezTo>
                  <a:cubicBezTo>
                    <a:pt x="1488" y="881"/>
                    <a:pt x="1488" y="882"/>
                    <a:pt x="1489" y="883"/>
                  </a:cubicBezTo>
                  <a:cubicBezTo>
                    <a:pt x="1490" y="884"/>
                    <a:pt x="1487" y="884"/>
                    <a:pt x="1486" y="883"/>
                  </a:cubicBezTo>
                  <a:close/>
                  <a:moveTo>
                    <a:pt x="1468" y="879"/>
                  </a:moveTo>
                  <a:cubicBezTo>
                    <a:pt x="1466" y="878"/>
                    <a:pt x="1466" y="878"/>
                    <a:pt x="1468" y="876"/>
                  </a:cubicBezTo>
                  <a:cubicBezTo>
                    <a:pt x="1469" y="874"/>
                    <a:pt x="1472" y="875"/>
                    <a:pt x="1472" y="877"/>
                  </a:cubicBezTo>
                  <a:cubicBezTo>
                    <a:pt x="1472" y="880"/>
                    <a:pt x="1470" y="881"/>
                    <a:pt x="1468" y="879"/>
                  </a:cubicBezTo>
                  <a:close/>
                  <a:moveTo>
                    <a:pt x="1077" y="876"/>
                  </a:moveTo>
                  <a:cubicBezTo>
                    <a:pt x="1077" y="876"/>
                    <a:pt x="1075" y="875"/>
                    <a:pt x="1074" y="874"/>
                  </a:cubicBezTo>
                  <a:cubicBezTo>
                    <a:pt x="1071" y="873"/>
                    <a:pt x="1071" y="871"/>
                    <a:pt x="1074" y="870"/>
                  </a:cubicBezTo>
                  <a:cubicBezTo>
                    <a:pt x="1077" y="870"/>
                    <a:pt x="1080" y="873"/>
                    <a:pt x="1080" y="875"/>
                  </a:cubicBezTo>
                  <a:cubicBezTo>
                    <a:pt x="1080" y="877"/>
                    <a:pt x="1078" y="878"/>
                    <a:pt x="1077" y="876"/>
                  </a:cubicBezTo>
                  <a:close/>
                  <a:moveTo>
                    <a:pt x="1263" y="871"/>
                  </a:moveTo>
                  <a:cubicBezTo>
                    <a:pt x="1263" y="870"/>
                    <a:pt x="1263" y="870"/>
                    <a:pt x="1263" y="870"/>
                  </a:cubicBezTo>
                  <a:cubicBezTo>
                    <a:pt x="1264" y="870"/>
                    <a:pt x="1264" y="870"/>
                    <a:pt x="1264" y="871"/>
                  </a:cubicBezTo>
                  <a:cubicBezTo>
                    <a:pt x="1264" y="872"/>
                    <a:pt x="1264" y="872"/>
                    <a:pt x="1263" y="872"/>
                  </a:cubicBezTo>
                  <a:cubicBezTo>
                    <a:pt x="1263" y="872"/>
                    <a:pt x="1263" y="872"/>
                    <a:pt x="1263" y="871"/>
                  </a:cubicBezTo>
                  <a:close/>
                  <a:moveTo>
                    <a:pt x="1158" y="857"/>
                  </a:moveTo>
                  <a:cubicBezTo>
                    <a:pt x="1158" y="856"/>
                    <a:pt x="1160" y="854"/>
                    <a:pt x="1161" y="854"/>
                  </a:cubicBezTo>
                  <a:cubicBezTo>
                    <a:pt x="1159" y="856"/>
                    <a:pt x="1159" y="856"/>
                    <a:pt x="1159" y="856"/>
                  </a:cubicBezTo>
                  <a:cubicBezTo>
                    <a:pt x="1159" y="856"/>
                    <a:pt x="1158" y="857"/>
                    <a:pt x="1158" y="857"/>
                  </a:cubicBezTo>
                  <a:close/>
                  <a:moveTo>
                    <a:pt x="1174" y="847"/>
                  </a:moveTo>
                  <a:cubicBezTo>
                    <a:pt x="1171" y="845"/>
                    <a:pt x="1171" y="844"/>
                    <a:pt x="1171" y="844"/>
                  </a:cubicBezTo>
                  <a:cubicBezTo>
                    <a:pt x="1173" y="843"/>
                    <a:pt x="1173" y="843"/>
                    <a:pt x="1171" y="841"/>
                  </a:cubicBezTo>
                  <a:cubicBezTo>
                    <a:pt x="1170" y="841"/>
                    <a:pt x="1170" y="840"/>
                    <a:pt x="1171" y="838"/>
                  </a:cubicBezTo>
                  <a:cubicBezTo>
                    <a:pt x="1171" y="837"/>
                    <a:pt x="1171" y="837"/>
                    <a:pt x="1170" y="836"/>
                  </a:cubicBezTo>
                  <a:cubicBezTo>
                    <a:pt x="1169" y="836"/>
                    <a:pt x="1169" y="836"/>
                    <a:pt x="1170" y="835"/>
                  </a:cubicBezTo>
                  <a:cubicBezTo>
                    <a:pt x="1171" y="833"/>
                    <a:pt x="1171" y="833"/>
                    <a:pt x="1170" y="831"/>
                  </a:cubicBezTo>
                  <a:cubicBezTo>
                    <a:pt x="1169" y="830"/>
                    <a:pt x="1169" y="830"/>
                    <a:pt x="1170" y="829"/>
                  </a:cubicBezTo>
                  <a:cubicBezTo>
                    <a:pt x="1171" y="828"/>
                    <a:pt x="1171" y="828"/>
                    <a:pt x="1171" y="827"/>
                  </a:cubicBezTo>
                  <a:cubicBezTo>
                    <a:pt x="1169" y="825"/>
                    <a:pt x="1175" y="820"/>
                    <a:pt x="1178" y="820"/>
                  </a:cubicBezTo>
                  <a:cubicBezTo>
                    <a:pt x="1179" y="820"/>
                    <a:pt x="1180" y="820"/>
                    <a:pt x="1181" y="820"/>
                  </a:cubicBezTo>
                  <a:cubicBezTo>
                    <a:pt x="1182" y="819"/>
                    <a:pt x="1182" y="818"/>
                    <a:pt x="1184" y="819"/>
                  </a:cubicBezTo>
                  <a:cubicBezTo>
                    <a:pt x="1185" y="819"/>
                    <a:pt x="1185" y="819"/>
                    <a:pt x="1186" y="814"/>
                  </a:cubicBezTo>
                  <a:cubicBezTo>
                    <a:pt x="1187" y="811"/>
                    <a:pt x="1189" y="812"/>
                    <a:pt x="1189" y="816"/>
                  </a:cubicBezTo>
                  <a:cubicBezTo>
                    <a:pt x="1188" y="817"/>
                    <a:pt x="1188" y="821"/>
                    <a:pt x="1188" y="823"/>
                  </a:cubicBezTo>
                  <a:cubicBezTo>
                    <a:pt x="1188" y="825"/>
                    <a:pt x="1187" y="828"/>
                    <a:pt x="1187" y="830"/>
                  </a:cubicBezTo>
                  <a:cubicBezTo>
                    <a:pt x="1187" y="831"/>
                    <a:pt x="1187" y="833"/>
                    <a:pt x="1185" y="836"/>
                  </a:cubicBezTo>
                  <a:cubicBezTo>
                    <a:pt x="1184" y="837"/>
                    <a:pt x="1183" y="838"/>
                    <a:pt x="1183" y="839"/>
                  </a:cubicBezTo>
                  <a:cubicBezTo>
                    <a:pt x="1183" y="841"/>
                    <a:pt x="1179" y="847"/>
                    <a:pt x="1178" y="849"/>
                  </a:cubicBezTo>
                  <a:cubicBezTo>
                    <a:pt x="1177" y="850"/>
                    <a:pt x="1177" y="850"/>
                    <a:pt x="1174" y="847"/>
                  </a:cubicBezTo>
                  <a:close/>
                  <a:moveTo>
                    <a:pt x="1336" y="828"/>
                  </a:moveTo>
                  <a:cubicBezTo>
                    <a:pt x="1335" y="827"/>
                    <a:pt x="1334" y="827"/>
                    <a:pt x="1335" y="826"/>
                  </a:cubicBezTo>
                  <a:cubicBezTo>
                    <a:pt x="1335" y="826"/>
                    <a:pt x="1337" y="827"/>
                    <a:pt x="1338" y="827"/>
                  </a:cubicBezTo>
                  <a:cubicBezTo>
                    <a:pt x="1340" y="828"/>
                    <a:pt x="1340" y="828"/>
                    <a:pt x="1336" y="828"/>
                  </a:cubicBezTo>
                  <a:close/>
                  <a:moveTo>
                    <a:pt x="1321" y="822"/>
                  </a:moveTo>
                  <a:cubicBezTo>
                    <a:pt x="1320" y="822"/>
                    <a:pt x="1321" y="821"/>
                    <a:pt x="1324" y="822"/>
                  </a:cubicBezTo>
                  <a:cubicBezTo>
                    <a:pt x="1330" y="822"/>
                    <a:pt x="1332" y="823"/>
                    <a:pt x="1326" y="823"/>
                  </a:cubicBezTo>
                  <a:cubicBezTo>
                    <a:pt x="1324" y="823"/>
                    <a:pt x="1321" y="823"/>
                    <a:pt x="1321" y="822"/>
                  </a:cubicBezTo>
                  <a:close/>
                  <a:moveTo>
                    <a:pt x="1201" y="820"/>
                  </a:moveTo>
                  <a:cubicBezTo>
                    <a:pt x="1199" y="819"/>
                    <a:pt x="1200" y="818"/>
                    <a:pt x="1203" y="818"/>
                  </a:cubicBezTo>
                  <a:cubicBezTo>
                    <a:pt x="1205" y="818"/>
                    <a:pt x="1206" y="818"/>
                    <a:pt x="1206" y="819"/>
                  </a:cubicBezTo>
                  <a:cubicBezTo>
                    <a:pt x="1205" y="820"/>
                    <a:pt x="1201" y="821"/>
                    <a:pt x="1201" y="820"/>
                  </a:cubicBezTo>
                  <a:close/>
                  <a:moveTo>
                    <a:pt x="1323" y="818"/>
                  </a:moveTo>
                  <a:cubicBezTo>
                    <a:pt x="1319" y="817"/>
                    <a:pt x="1316" y="817"/>
                    <a:pt x="1317" y="816"/>
                  </a:cubicBezTo>
                  <a:cubicBezTo>
                    <a:pt x="1318" y="815"/>
                    <a:pt x="1326" y="817"/>
                    <a:pt x="1330" y="818"/>
                  </a:cubicBezTo>
                  <a:cubicBezTo>
                    <a:pt x="1331" y="819"/>
                    <a:pt x="1330" y="819"/>
                    <a:pt x="1323" y="818"/>
                  </a:cubicBezTo>
                  <a:close/>
                  <a:moveTo>
                    <a:pt x="1319" y="814"/>
                  </a:moveTo>
                  <a:cubicBezTo>
                    <a:pt x="1316" y="813"/>
                    <a:pt x="1317" y="812"/>
                    <a:pt x="1321" y="812"/>
                  </a:cubicBezTo>
                  <a:cubicBezTo>
                    <a:pt x="1324" y="812"/>
                    <a:pt x="1327" y="814"/>
                    <a:pt x="1324" y="814"/>
                  </a:cubicBezTo>
                  <a:cubicBezTo>
                    <a:pt x="1323" y="815"/>
                    <a:pt x="1321" y="815"/>
                    <a:pt x="1319" y="814"/>
                  </a:cubicBezTo>
                  <a:close/>
                  <a:moveTo>
                    <a:pt x="1293" y="796"/>
                  </a:moveTo>
                  <a:cubicBezTo>
                    <a:pt x="1292" y="795"/>
                    <a:pt x="1291" y="793"/>
                    <a:pt x="1291" y="793"/>
                  </a:cubicBezTo>
                  <a:cubicBezTo>
                    <a:pt x="1292" y="793"/>
                    <a:pt x="1296" y="798"/>
                    <a:pt x="1296" y="798"/>
                  </a:cubicBezTo>
                  <a:cubicBezTo>
                    <a:pt x="1296" y="800"/>
                    <a:pt x="1295" y="799"/>
                    <a:pt x="1293" y="796"/>
                  </a:cubicBezTo>
                  <a:close/>
                  <a:moveTo>
                    <a:pt x="1297" y="796"/>
                  </a:moveTo>
                  <a:cubicBezTo>
                    <a:pt x="1294" y="793"/>
                    <a:pt x="1295" y="793"/>
                    <a:pt x="1298" y="796"/>
                  </a:cubicBezTo>
                  <a:cubicBezTo>
                    <a:pt x="1300" y="798"/>
                    <a:pt x="1300" y="799"/>
                    <a:pt x="1300" y="799"/>
                  </a:cubicBezTo>
                  <a:cubicBezTo>
                    <a:pt x="1297" y="796"/>
                    <a:pt x="1297" y="796"/>
                    <a:pt x="1297" y="796"/>
                  </a:cubicBezTo>
                  <a:close/>
                  <a:moveTo>
                    <a:pt x="1295" y="787"/>
                  </a:moveTo>
                  <a:cubicBezTo>
                    <a:pt x="1294" y="787"/>
                    <a:pt x="1292" y="785"/>
                    <a:pt x="1292" y="783"/>
                  </a:cubicBezTo>
                  <a:cubicBezTo>
                    <a:pt x="1290" y="781"/>
                    <a:pt x="1290" y="781"/>
                    <a:pt x="1290" y="781"/>
                  </a:cubicBezTo>
                  <a:cubicBezTo>
                    <a:pt x="1292" y="782"/>
                    <a:pt x="1292" y="782"/>
                    <a:pt x="1292" y="782"/>
                  </a:cubicBezTo>
                  <a:cubicBezTo>
                    <a:pt x="1294" y="783"/>
                    <a:pt x="1298" y="789"/>
                    <a:pt x="1297" y="789"/>
                  </a:cubicBezTo>
                  <a:cubicBezTo>
                    <a:pt x="1297" y="790"/>
                    <a:pt x="1296" y="790"/>
                    <a:pt x="1295" y="787"/>
                  </a:cubicBezTo>
                  <a:close/>
                  <a:moveTo>
                    <a:pt x="1284" y="779"/>
                  </a:moveTo>
                  <a:cubicBezTo>
                    <a:pt x="1283" y="775"/>
                    <a:pt x="1284" y="769"/>
                    <a:pt x="1284" y="770"/>
                  </a:cubicBezTo>
                  <a:cubicBezTo>
                    <a:pt x="1285" y="771"/>
                    <a:pt x="1286" y="774"/>
                    <a:pt x="1286" y="777"/>
                  </a:cubicBezTo>
                  <a:cubicBezTo>
                    <a:pt x="1286" y="782"/>
                    <a:pt x="1285" y="784"/>
                    <a:pt x="1284" y="779"/>
                  </a:cubicBezTo>
                  <a:close/>
                  <a:moveTo>
                    <a:pt x="1289" y="774"/>
                  </a:moveTo>
                  <a:cubicBezTo>
                    <a:pt x="1289" y="773"/>
                    <a:pt x="1288" y="773"/>
                    <a:pt x="1288" y="773"/>
                  </a:cubicBezTo>
                  <a:cubicBezTo>
                    <a:pt x="1286" y="773"/>
                    <a:pt x="1286" y="771"/>
                    <a:pt x="1287" y="770"/>
                  </a:cubicBezTo>
                  <a:cubicBezTo>
                    <a:pt x="1289" y="769"/>
                    <a:pt x="1289" y="769"/>
                    <a:pt x="1289" y="769"/>
                  </a:cubicBezTo>
                  <a:cubicBezTo>
                    <a:pt x="1289" y="769"/>
                    <a:pt x="1290" y="770"/>
                    <a:pt x="1291" y="771"/>
                  </a:cubicBezTo>
                  <a:cubicBezTo>
                    <a:pt x="1292" y="774"/>
                    <a:pt x="1292" y="774"/>
                    <a:pt x="1292" y="774"/>
                  </a:cubicBezTo>
                  <a:cubicBezTo>
                    <a:pt x="1291" y="774"/>
                    <a:pt x="1291" y="774"/>
                    <a:pt x="1291" y="774"/>
                  </a:cubicBezTo>
                  <a:cubicBezTo>
                    <a:pt x="1289" y="774"/>
                    <a:pt x="1289" y="774"/>
                    <a:pt x="1289" y="774"/>
                  </a:cubicBezTo>
                  <a:close/>
                  <a:moveTo>
                    <a:pt x="1592" y="747"/>
                  </a:moveTo>
                  <a:cubicBezTo>
                    <a:pt x="1590" y="747"/>
                    <a:pt x="1589" y="746"/>
                    <a:pt x="1589" y="745"/>
                  </a:cubicBezTo>
                  <a:cubicBezTo>
                    <a:pt x="1589" y="745"/>
                    <a:pt x="1589" y="745"/>
                    <a:pt x="1589" y="745"/>
                  </a:cubicBezTo>
                  <a:cubicBezTo>
                    <a:pt x="1590" y="745"/>
                    <a:pt x="1592" y="746"/>
                    <a:pt x="1593" y="746"/>
                  </a:cubicBezTo>
                  <a:cubicBezTo>
                    <a:pt x="1595" y="747"/>
                    <a:pt x="1597" y="747"/>
                    <a:pt x="1597" y="747"/>
                  </a:cubicBezTo>
                  <a:cubicBezTo>
                    <a:pt x="1598" y="747"/>
                    <a:pt x="1600" y="747"/>
                    <a:pt x="1600" y="748"/>
                  </a:cubicBezTo>
                  <a:cubicBezTo>
                    <a:pt x="1600" y="748"/>
                    <a:pt x="1595" y="748"/>
                    <a:pt x="1592" y="747"/>
                  </a:cubicBezTo>
                  <a:close/>
                  <a:moveTo>
                    <a:pt x="1023" y="727"/>
                  </a:moveTo>
                  <a:cubicBezTo>
                    <a:pt x="1022" y="726"/>
                    <a:pt x="1022" y="724"/>
                    <a:pt x="1023" y="724"/>
                  </a:cubicBezTo>
                  <a:cubicBezTo>
                    <a:pt x="1024" y="724"/>
                    <a:pt x="1025" y="727"/>
                    <a:pt x="1024" y="728"/>
                  </a:cubicBezTo>
                  <a:cubicBezTo>
                    <a:pt x="1024" y="728"/>
                    <a:pt x="1024" y="728"/>
                    <a:pt x="1023" y="727"/>
                  </a:cubicBezTo>
                  <a:close/>
                  <a:moveTo>
                    <a:pt x="1037" y="654"/>
                  </a:moveTo>
                  <a:cubicBezTo>
                    <a:pt x="1035" y="654"/>
                    <a:pt x="1035" y="653"/>
                    <a:pt x="1037" y="653"/>
                  </a:cubicBezTo>
                  <a:cubicBezTo>
                    <a:pt x="1038" y="653"/>
                    <a:pt x="1039" y="653"/>
                    <a:pt x="1039" y="654"/>
                  </a:cubicBezTo>
                  <a:cubicBezTo>
                    <a:pt x="1039" y="655"/>
                    <a:pt x="1039" y="655"/>
                    <a:pt x="1037" y="654"/>
                  </a:cubicBezTo>
                  <a:close/>
                  <a:moveTo>
                    <a:pt x="1032" y="648"/>
                  </a:moveTo>
                  <a:cubicBezTo>
                    <a:pt x="1032" y="647"/>
                    <a:pt x="1032" y="647"/>
                    <a:pt x="1032" y="647"/>
                  </a:cubicBezTo>
                  <a:cubicBezTo>
                    <a:pt x="1034" y="647"/>
                    <a:pt x="1034" y="648"/>
                    <a:pt x="1033" y="648"/>
                  </a:cubicBezTo>
                  <a:cubicBezTo>
                    <a:pt x="1033" y="648"/>
                    <a:pt x="1032" y="648"/>
                    <a:pt x="1032" y="648"/>
                  </a:cubicBezTo>
                  <a:close/>
                  <a:moveTo>
                    <a:pt x="998" y="628"/>
                  </a:moveTo>
                  <a:cubicBezTo>
                    <a:pt x="997" y="627"/>
                    <a:pt x="997" y="627"/>
                    <a:pt x="995" y="627"/>
                  </a:cubicBezTo>
                  <a:cubicBezTo>
                    <a:pt x="995" y="628"/>
                    <a:pt x="994" y="627"/>
                    <a:pt x="994" y="627"/>
                  </a:cubicBezTo>
                  <a:cubicBezTo>
                    <a:pt x="994" y="626"/>
                    <a:pt x="997" y="624"/>
                    <a:pt x="999" y="624"/>
                  </a:cubicBezTo>
                  <a:cubicBezTo>
                    <a:pt x="1001" y="624"/>
                    <a:pt x="1016" y="615"/>
                    <a:pt x="1017" y="613"/>
                  </a:cubicBezTo>
                  <a:cubicBezTo>
                    <a:pt x="1018" y="612"/>
                    <a:pt x="1019" y="611"/>
                    <a:pt x="1020" y="611"/>
                  </a:cubicBezTo>
                  <a:cubicBezTo>
                    <a:pt x="1021" y="611"/>
                    <a:pt x="1022" y="611"/>
                    <a:pt x="1024" y="610"/>
                  </a:cubicBezTo>
                  <a:cubicBezTo>
                    <a:pt x="1026" y="608"/>
                    <a:pt x="1029" y="607"/>
                    <a:pt x="1035" y="609"/>
                  </a:cubicBezTo>
                  <a:cubicBezTo>
                    <a:pt x="1039" y="611"/>
                    <a:pt x="1040" y="610"/>
                    <a:pt x="1045" y="606"/>
                  </a:cubicBezTo>
                  <a:cubicBezTo>
                    <a:pt x="1051" y="603"/>
                    <a:pt x="1054" y="601"/>
                    <a:pt x="1051" y="603"/>
                  </a:cubicBezTo>
                  <a:cubicBezTo>
                    <a:pt x="1050" y="603"/>
                    <a:pt x="1048" y="603"/>
                    <a:pt x="1048" y="603"/>
                  </a:cubicBezTo>
                  <a:cubicBezTo>
                    <a:pt x="1047" y="603"/>
                    <a:pt x="1045" y="604"/>
                    <a:pt x="1043" y="605"/>
                  </a:cubicBezTo>
                  <a:cubicBezTo>
                    <a:pt x="1039" y="607"/>
                    <a:pt x="1037" y="606"/>
                    <a:pt x="1035" y="603"/>
                  </a:cubicBezTo>
                  <a:cubicBezTo>
                    <a:pt x="1033" y="601"/>
                    <a:pt x="1032" y="600"/>
                    <a:pt x="1030" y="600"/>
                  </a:cubicBezTo>
                  <a:cubicBezTo>
                    <a:pt x="1028" y="600"/>
                    <a:pt x="1028" y="600"/>
                    <a:pt x="1029" y="600"/>
                  </a:cubicBezTo>
                  <a:cubicBezTo>
                    <a:pt x="1032" y="597"/>
                    <a:pt x="1027" y="596"/>
                    <a:pt x="1023" y="597"/>
                  </a:cubicBezTo>
                  <a:cubicBezTo>
                    <a:pt x="1019" y="597"/>
                    <a:pt x="1016" y="596"/>
                    <a:pt x="1017" y="593"/>
                  </a:cubicBezTo>
                  <a:cubicBezTo>
                    <a:pt x="1017" y="590"/>
                    <a:pt x="1019" y="590"/>
                    <a:pt x="1026" y="588"/>
                  </a:cubicBezTo>
                  <a:cubicBezTo>
                    <a:pt x="1034" y="586"/>
                    <a:pt x="1041" y="583"/>
                    <a:pt x="1040" y="581"/>
                  </a:cubicBezTo>
                  <a:cubicBezTo>
                    <a:pt x="1040" y="580"/>
                    <a:pt x="1040" y="579"/>
                    <a:pt x="1040" y="578"/>
                  </a:cubicBezTo>
                  <a:cubicBezTo>
                    <a:pt x="1043" y="574"/>
                    <a:pt x="1042" y="572"/>
                    <a:pt x="1037" y="573"/>
                  </a:cubicBezTo>
                  <a:cubicBezTo>
                    <a:pt x="1032" y="575"/>
                    <a:pt x="1032" y="573"/>
                    <a:pt x="1037" y="571"/>
                  </a:cubicBezTo>
                  <a:cubicBezTo>
                    <a:pt x="1041" y="570"/>
                    <a:pt x="1042" y="568"/>
                    <a:pt x="1040" y="568"/>
                  </a:cubicBezTo>
                  <a:cubicBezTo>
                    <a:pt x="1039" y="565"/>
                    <a:pt x="1040" y="562"/>
                    <a:pt x="1043" y="562"/>
                  </a:cubicBezTo>
                  <a:cubicBezTo>
                    <a:pt x="1044" y="562"/>
                    <a:pt x="1047" y="565"/>
                    <a:pt x="1046" y="566"/>
                  </a:cubicBezTo>
                  <a:cubicBezTo>
                    <a:pt x="1046" y="567"/>
                    <a:pt x="1046" y="567"/>
                    <a:pt x="1047" y="567"/>
                  </a:cubicBezTo>
                  <a:cubicBezTo>
                    <a:pt x="1048" y="565"/>
                    <a:pt x="1057" y="566"/>
                    <a:pt x="1059" y="567"/>
                  </a:cubicBezTo>
                  <a:cubicBezTo>
                    <a:pt x="1059" y="568"/>
                    <a:pt x="1059" y="568"/>
                    <a:pt x="1059" y="567"/>
                  </a:cubicBezTo>
                  <a:cubicBezTo>
                    <a:pt x="1059" y="565"/>
                    <a:pt x="1061" y="564"/>
                    <a:pt x="1062" y="565"/>
                  </a:cubicBezTo>
                  <a:cubicBezTo>
                    <a:pt x="1062" y="566"/>
                    <a:pt x="1062" y="566"/>
                    <a:pt x="1062" y="565"/>
                  </a:cubicBezTo>
                  <a:cubicBezTo>
                    <a:pt x="1062" y="563"/>
                    <a:pt x="1063" y="562"/>
                    <a:pt x="1064" y="561"/>
                  </a:cubicBezTo>
                  <a:cubicBezTo>
                    <a:pt x="1064" y="560"/>
                    <a:pt x="1065" y="559"/>
                    <a:pt x="1065" y="557"/>
                  </a:cubicBezTo>
                  <a:cubicBezTo>
                    <a:pt x="1066" y="557"/>
                    <a:pt x="1066" y="555"/>
                    <a:pt x="1067" y="555"/>
                  </a:cubicBezTo>
                  <a:cubicBezTo>
                    <a:pt x="1070" y="554"/>
                    <a:pt x="1072" y="549"/>
                    <a:pt x="1069" y="551"/>
                  </a:cubicBezTo>
                  <a:cubicBezTo>
                    <a:pt x="1067" y="551"/>
                    <a:pt x="1065" y="549"/>
                    <a:pt x="1064" y="545"/>
                  </a:cubicBezTo>
                  <a:cubicBezTo>
                    <a:pt x="1064" y="542"/>
                    <a:pt x="1067" y="538"/>
                    <a:pt x="1072" y="536"/>
                  </a:cubicBezTo>
                  <a:cubicBezTo>
                    <a:pt x="1075" y="534"/>
                    <a:pt x="1075" y="534"/>
                    <a:pt x="1075" y="534"/>
                  </a:cubicBezTo>
                  <a:cubicBezTo>
                    <a:pt x="1072" y="534"/>
                    <a:pt x="1072" y="534"/>
                    <a:pt x="1072" y="534"/>
                  </a:cubicBezTo>
                  <a:cubicBezTo>
                    <a:pt x="1070" y="534"/>
                    <a:pt x="1067" y="535"/>
                    <a:pt x="1066" y="536"/>
                  </a:cubicBezTo>
                  <a:cubicBezTo>
                    <a:pt x="1062" y="536"/>
                    <a:pt x="1060" y="536"/>
                    <a:pt x="1060" y="536"/>
                  </a:cubicBezTo>
                  <a:cubicBezTo>
                    <a:pt x="1060" y="535"/>
                    <a:pt x="1059" y="535"/>
                    <a:pt x="1057" y="535"/>
                  </a:cubicBezTo>
                  <a:cubicBezTo>
                    <a:pt x="1056" y="536"/>
                    <a:pt x="1054" y="536"/>
                    <a:pt x="1054" y="534"/>
                  </a:cubicBezTo>
                  <a:cubicBezTo>
                    <a:pt x="1052" y="533"/>
                    <a:pt x="1052" y="533"/>
                    <a:pt x="1051" y="534"/>
                  </a:cubicBezTo>
                  <a:cubicBezTo>
                    <a:pt x="1048" y="536"/>
                    <a:pt x="1048" y="536"/>
                    <a:pt x="1048" y="533"/>
                  </a:cubicBezTo>
                  <a:cubicBezTo>
                    <a:pt x="1048" y="531"/>
                    <a:pt x="1048" y="530"/>
                    <a:pt x="1049" y="530"/>
                  </a:cubicBezTo>
                  <a:cubicBezTo>
                    <a:pt x="1052" y="530"/>
                    <a:pt x="1061" y="520"/>
                    <a:pt x="1061" y="518"/>
                  </a:cubicBezTo>
                  <a:cubicBezTo>
                    <a:pt x="1060" y="515"/>
                    <a:pt x="1062" y="512"/>
                    <a:pt x="1064" y="512"/>
                  </a:cubicBezTo>
                  <a:cubicBezTo>
                    <a:pt x="1065" y="512"/>
                    <a:pt x="1065" y="512"/>
                    <a:pt x="1064" y="511"/>
                  </a:cubicBezTo>
                  <a:cubicBezTo>
                    <a:pt x="1064" y="509"/>
                    <a:pt x="1064" y="509"/>
                    <a:pt x="1062" y="510"/>
                  </a:cubicBezTo>
                  <a:cubicBezTo>
                    <a:pt x="1062" y="511"/>
                    <a:pt x="1062" y="511"/>
                    <a:pt x="1062" y="511"/>
                  </a:cubicBezTo>
                  <a:cubicBezTo>
                    <a:pt x="1062" y="510"/>
                    <a:pt x="1061" y="510"/>
                    <a:pt x="1060" y="511"/>
                  </a:cubicBezTo>
                  <a:cubicBezTo>
                    <a:pt x="1058" y="512"/>
                    <a:pt x="1057" y="511"/>
                    <a:pt x="1059" y="509"/>
                  </a:cubicBezTo>
                  <a:cubicBezTo>
                    <a:pt x="1059" y="509"/>
                    <a:pt x="1060" y="508"/>
                    <a:pt x="1059" y="508"/>
                  </a:cubicBezTo>
                  <a:cubicBezTo>
                    <a:pt x="1059" y="508"/>
                    <a:pt x="1056" y="510"/>
                    <a:pt x="1056" y="511"/>
                  </a:cubicBezTo>
                  <a:cubicBezTo>
                    <a:pt x="1056" y="511"/>
                    <a:pt x="1055" y="513"/>
                    <a:pt x="1054" y="514"/>
                  </a:cubicBezTo>
                  <a:cubicBezTo>
                    <a:pt x="1053" y="516"/>
                    <a:pt x="1053" y="516"/>
                    <a:pt x="1054" y="516"/>
                  </a:cubicBezTo>
                  <a:cubicBezTo>
                    <a:pt x="1056" y="515"/>
                    <a:pt x="1056" y="516"/>
                    <a:pt x="1056" y="519"/>
                  </a:cubicBezTo>
                  <a:cubicBezTo>
                    <a:pt x="1054" y="522"/>
                    <a:pt x="1052" y="522"/>
                    <a:pt x="1053" y="519"/>
                  </a:cubicBezTo>
                  <a:cubicBezTo>
                    <a:pt x="1053" y="517"/>
                    <a:pt x="1053" y="517"/>
                    <a:pt x="1053" y="517"/>
                  </a:cubicBezTo>
                  <a:cubicBezTo>
                    <a:pt x="1049" y="519"/>
                    <a:pt x="1049" y="519"/>
                    <a:pt x="1049" y="519"/>
                  </a:cubicBezTo>
                  <a:cubicBezTo>
                    <a:pt x="1047" y="522"/>
                    <a:pt x="1045" y="522"/>
                    <a:pt x="1045" y="521"/>
                  </a:cubicBezTo>
                  <a:cubicBezTo>
                    <a:pt x="1045" y="520"/>
                    <a:pt x="1047" y="519"/>
                    <a:pt x="1048" y="517"/>
                  </a:cubicBezTo>
                  <a:cubicBezTo>
                    <a:pt x="1051" y="515"/>
                    <a:pt x="1052" y="513"/>
                    <a:pt x="1052" y="511"/>
                  </a:cubicBezTo>
                  <a:cubicBezTo>
                    <a:pt x="1053" y="510"/>
                    <a:pt x="1056" y="506"/>
                    <a:pt x="1062" y="501"/>
                  </a:cubicBezTo>
                  <a:cubicBezTo>
                    <a:pt x="1064" y="498"/>
                    <a:pt x="1065" y="496"/>
                    <a:pt x="1064" y="496"/>
                  </a:cubicBezTo>
                  <a:cubicBezTo>
                    <a:pt x="1063" y="497"/>
                    <a:pt x="1062" y="498"/>
                    <a:pt x="1061" y="498"/>
                  </a:cubicBezTo>
                  <a:cubicBezTo>
                    <a:pt x="1059" y="499"/>
                    <a:pt x="1056" y="498"/>
                    <a:pt x="1056" y="496"/>
                  </a:cubicBezTo>
                  <a:cubicBezTo>
                    <a:pt x="1056" y="495"/>
                    <a:pt x="1056" y="495"/>
                    <a:pt x="1056" y="495"/>
                  </a:cubicBezTo>
                  <a:cubicBezTo>
                    <a:pt x="1055" y="495"/>
                    <a:pt x="1055" y="495"/>
                    <a:pt x="1055" y="494"/>
                  </a:cubicBezTo>
                  <a:cubicBezTo>
                    <a:pt x="1055" y="493"/>
                    <a:pt x="1056" y="493"/>
                    <a:pt x="1057" y="493"/>
                  </a:cubicBezTo>
                  <a:cubicBezTo>
                    <a:pt x="1059" y="493"/>
                    <a:pt x="1062" y="492"/>
                    <a:pt x="1061" y="491"/>
                  </a:cubicBezTo>
                  <a:cubicBezTo>
                    <a:pt x="1060" y="491"/>
                    <a:pt x="1062" y="490"/>
                    <a:pt x="1063" y="490"/>
                  </a:cubicBezTo>
                  <a:cubicBezTo>
                    <a:pt x="1067" y="487"/>
                    <a:pt x="1068" y="485"/>
                    <a:pt x="1067" y="483"/>
                  </a:cubicBezTo>
                  <a:cubicBezTo>
                    <a:pt x="1066" y="482"/>
                    <a:pt x="1067" y="479"/>
                    <a:pt x="1069" y="479"/>
                  </a:cubicBezTo>
                  <a:cubicBezTo>
                    <a:pt x="1070" y="479"/>
                    <a:pt x="1070" y="479"/>
                    <a:pt x="1070" y="478"/>
                  </a:cubicBezTo>
                  <a:cubicBezTo>
                    <a:pt x="1070" y="476"/>
                    <a:pt x="1072" y="474"/>
                    <a:pt x="1076" y="474"/>
                  </a:cubicBezTo>
                  <a:cubicBezTo>
                    <a:pt x="1078" y="474"/>
                    <a:pt x="1079" y="474"/>
                    <a:pt x="1078" y="472"/>
                  </a:cubicBezTo>
                  <a:cubicBezTo>
                    <a:pt x="1078" y="470"/>
                    <a:pt x="1080" y="467"/>
                    <a:pt x="1083" y="467"/>
                  </a:cubicBezTo>
                  <a:cubicBezTo>
                    <a:pt x="1084" y="468"/>
                    <a:pt x="1085" y="467"/>
                    <a:pt x="1085" y="466"/>
                  </a:cubicBezTo>
                  <a:cubicBezTo>
                    <a:pt x="1085" y="463"/>
                    <a:pt x="1089" y="460"/>
                    <a:pt x="1091" y="463"/>
                  </a:cubicBezTo>
                  <a:cubicBezTo>
                    <a:pt x="1091" y="463"/>
                    <a:pt x="1091" y="463"/>
                    <a:pt x="1093" y="463"/>
                  </a:cubicBezTo>
                  <a:cubicBezTo>
                    <a:pt x="1094" y="463"/>
                    <a:pt x="1094" y="463"/>
                    <a:pt x="1094" y="463"/>
                  </a:cubicBezTo>
                  <a:cubicBezTo>
                    <a:pt x="1102" y="463"/>
                    <a:pt x="1102" y="463"/>
                    <a:pt x="1102" y="463"/>
                  </a:cubicBezTo>
                  <a:cubicBezTo>
                    <a:pt x="1105" y="463"/>
                    <a:pt x="1110" y="463"/>
                    <a:pt x="1110" y="464"/>
                  </a:cubicBezTo>
                  <a:cubicBezTo>
                    <a:pt x="1112" y="464"/>
                    <a:pt x="1112" y="464"/>
                    <a:pt x="1112" y="464"/>
                  </a:cubicBezTo>
                  <a:cubicBezTo>
                    <a:pt x="1110" y="466"/>
                    <a:pt x="1110" y="466"/>
                    <a:pt x="1110" y="466"/>
                  </a:cubicBezTo>
                  <a:cubicBezTo>
                    <a:pt x="1109" y="469"/>
                    <a:pt x="1106" y="470"/>
                    <a:pt x="1101" y="472"/>
                  </a:cubicBezTo>
                  <a:cubicBezTo>
                    <a:pt x="1095" y="475"/>
                    <a:pt x="1094" y="476"/>
                    <a:pt x="1094" y="477"/>
                  </a:cubicBezTo>
                  <a:cubicBezTo>
                    <a:pt x="1094" y="478"/>
                    <a:pt x="1093" y="479"/>
                    <a:pt x="1091" y="479"/>
                  </a:cubicBezTo>
                  <a:cubicBezTo>
                    <a:pt x="1088" y="482"/>
                    <a:pt x="1088" y="482"/>
                    <a:pt x="1092" y="482"/>
                  </a:cubicBezTo>
                  <a:cubicBezTo>
                    <a:pt x="1094" y="482"/>
                    <a:pt x="1099" y="481"/>
                    <a:pt x="1102" y="482"/>
                  </a:cubicBezTo>
                  <a:cubicBezTo>
                    <a:pt x="1103" y="482"/>
                    <a:pt x="1107" y="482"/>
                    <a:pt x="1110" y="482"/>
                  </a:cubicBezTo>
                  <a:cubicBezTo>
                    <a:pt x="1117" y="484"/>
                    <a:pt x="1118" y="487"/>
                    <a:pt x="1113" y="490"/>
                  </a:cubicBezTo>
                  <a:cubicBezTo>
                    <a:pt x="1112" y="491"/>
                    <a:pt x="1110" y="493"/>
                    <a:pt x="1109" y="494"/>
                  </a:cubicBezTo>
                  <a:cubicBezTo>
                    <a:pt x="1105" y="499"/>
                    <a:pt x="1096" y="506"/>
                    <a:pt x="1091" y="506"/>
                  </a:cubicBezTo>
                  <a:cubicBezTo>
                    <a:pt x="1089" y="506"/>
                    <a:pt x="1089" y="506"/>
                    <a:pt x="1091" y="506"/>
                  </a:cubicBezTo>
                  <a:cubicBezTo>
                    <a:pt x="1094" y="508"/>
                    <a:pt x="1095" y="511"/>
                    <a:pt x="1091" y="511"/>
                  </a:cubicBezTo>
                  <a:cubicBezTo>
                    <a:pt x="1089" y="511"/>
                    <a:pt x="1083" y="513"/>
                    <a:pt x="1083" y="514"/>
                  </a:cubicBezTo>
                  <a:cubicBezTo>
                    <a:pt x="1083" y="514"/>
                    <a:pt x="1086" y="515"/>
                    <a:pt x="1088" y="514"/>
                  </a:cubicBezTo>
                  <a:cubicBezTo>
                    <a:pt x="1096" y="514"/>
                    <a:pt x="1101" y="522"/>
                    <a:pt x="1099" y="531"/>
                  </a:cubicBezTo>
                  <a:cubicBezTo>
                    <a:pt x="1098" y="536"/>
                    <a:pt x="1098" y="541"/>
                    <a:pt x="1098" y="543"/>
                  </a:cubicBezTo>
                  <a:cubicBezTo>
                    <a:pt x="1098" y="544"/>
                    <a:pt x="1099" y="545"/>
                    <a:pt x="1101" y="546"/>
                  </a:cubicBezTo>
                  <a:cubicBezTo>
                    <a:pt x="1104" y="549"/>
                    <a:pt x="1108" y="557"/>
                    <a:pt x="1107" y="558"/>
                  </a:cubicBezTo>
                  <a:cubicBezTo>
                    <a:pt x="1105" y="559"/>
                    <a:pt x="1105" y="560"/>
                    <a:pt x="1107" y="566"/>
                  </a:cubicBezTo>
                  <a:cubicBezTo>
                    <a:pt x="1107" y="568"/>
                    <a:pt x="1105" y="568"/>
                    <a:pt x="1103" y="565"/>
                  </a:cubicBezTo>
                  <a:cubicBezTo>
                    <a:pt x="1101" y="564"/>
                    <a:pt x="1102" y="565"/>
                    <a:pt x="1104" y="569"/>
                  </a:cubicBezTo>
                  <a:cubicBezTo>
                    <a:pt x="1107" y="573"/>
                    <a:pt x="1107" y="577"/>
                    <a:pt x="1102" y="580"/>
                  </a:cubicBezTo>
                  <a:cubicBezTo>
                    <a:pt x="1100" y="581"/>
                    <a:pt x="1100" y="581"/>
                    <a:pt x="1100" y="581"/>
                  </a:cubicBezTo>
                  <a:cubicBezTo>
                    <a:pt x="1102" y="583"/>
                    <a:pt x="1102" y="583"/>
                    <a:pt x="1102" y="583"/>
                  </a:cubicBezTo>
                  <a:cubicBezTo>
                    <a:pt x="1103" y="584"/>
                    <a:pt x="1103" y="584"/>
                    <a:pt x="1103" y="584"/>
                  </a:cubicBezTo>
                  <a:cubicBezTo>
                    <a:pt x="1105" y="583"/>
                    <a:pt x="1105" y="583"/>
                    <a:pt x="1105" y="583"/>
                  </a:cubicBezTo>
                  <a:cubicBezTo>
                    <a:pt x="1110" y="579"/>
                    <a:pt x="1121" y="584"/>
                    <a:pt x="1121" y="590"/>
                  </a:cubicBezTo>
                  <a:cubicBezTo>
                    <a:pt x="1121" y="595"/>
                    <a:pt x="1113" y="605"/>
                    <a:pt x="1110" y="603"/>
                  </a:cubicBezTo>
                  <a:cubicBezTo>
                    <a:pt x="1109" y="603"/>
                    <a:pt x="1109" y="603"/>
                    <a:pt x="1109" y="604"/>
                  </a:cubicBezTo>
                  <a:cubicBezTo>
                    <a:pt x="1110" y="605"/>
                    <a:pt x="1107" y="607"/>
                    <a:pt x="1105" y="607"/>
                  </a:cubicBezTo>
                  <a:cubicBezTo>
                    <a:pt x="1102" y="606"/>
                    <a:pt x="1101" y="607"/>
                    <a:pt x="1102" y="608"/>
                  </a:cubicBezTo>
                  <a:cubicBezTo>
                    <a:pt x="1103" y="610"/>
                    <a:pt x="1100" y="612"/>
                    <a:pt x="1098" y="611"/>
                  </a:cubicBezTo>
                  <a:cubicBezTo>
                    <a:pt x="1096" y="611"/>
                    <a:pt x="1096" y="611"/>
                    <a:pt x="1096" y="612"/>
                  </a:cubicBezTo>
                  <a:cubicBezTo>
                    <a:pt x="1096" y="613"/>
                    <a:pt x="1098" y="615"/>
                    <a:pt x="1099" y="615"/>
                  </a:cubicBezTo>
                  <a:cubicBezTo>
                    <a:pt x="1100" y="615"/>
                    <a:pt x="1101" y="615"/>
                    <a:pt x="1102" y="616"/>
                  </a:cubicBezTo>
                  <a:cubicBezTo>
                    <a:pt x="1105" y="616"/>
                    <a:pt x="1105" y="616"/>
                    <a:pt x="1105" y="616"/>
                  </a:cubicBezTo>
                  <a:cubicBezTo>
                    <a:pt x="1109" y="616"/>
                    <a:pt x="1107" y="620"/>
                    <a:pt x="1102" y="621"/>
                  </a:cubicBezTo>
                  <a:cubicBezTo>
                    <a:pt x="1101" y="621"/>
                    <a:pt x="1099" y="622"/>
                    <a:pt x="1098" y="623"/>
                  </a:cubicBezTo>
                  <a:cubicBezTo>
                    <a:pt x="1097" y="624"/>
                    <a:pt x="1096" y="624"/>
                    <a:pt x="1095" y="624"/>
                  </a:cubicBezTo>
                  <a:cubicBezTo>
                    <a:pt x="1094" y="624"/>
                    <a:pt x="1091" y="625"/>
                    <a:pt x="1089" y="625"/>
                  </a:cubicBezTo>
                  <a:cubicBezTo>
                    <a:pt x="1086" y="627"/>
                    <a:pt x="1085" y="627"/>
                    <a:pt x="1082" y="625"/>
                  </a:cubicBezTo>
                  <a:cubicBezTo>
                    <a:pt x="1080" y="625"/>
                    <a:pt x="1076" y="624"/>
                    <a:pt x="1074" y="624"/>
                  </a:cubicBezTo>
                  <a:cubicBezTo>
                    <a:pt x="1071" y="624"/>
                    <a:pt x="1069" y="624"/>
                    <a:pt x="1068" y="624"/>
                  </a:cubicBezTo>
                  <a:cubicBezTo>
                    <a:pt x="1067" y="621"/>
                    <a:pt x="1063" y="621"/>
                    <a:pt x="1062" y="622"/>
                  </a:cubicBezTo>
                  <a:cubicBezTo>
                    <a:pt x="1061" y="623"/>
                    <a:pt x="1059" y="623"/>
                    <a:pt x="1056" y="623"/>
                  </a:cubicBezTo>
                  <a:cubicBezTo>
                    <a:pt x="1052" y="622"/>
                    <a:pt x="1051" y="623"/>
                    <a:pt x="1051" y="624"/>
                  </a:cubicBezTo>
                  <a:cubicBezTo>
                    <a:pt x="1051" y="625"/>
                    <a:pt x="1051" y="625"/>
                    <a:pt x="1049" y="624"/>
                  </a:cubicBezTo>
                  <a:cubicBezTo>
                    <a:pt x="1048" y="624"/>
                    <a:pt x="1045" y="624"/>
                    <a:pt x="1045" y="624"/>
                  </a:cubicBezTo>
                  <a:cubicBezTo>
                    <a:pt x="1044" y="624"/>
                    <a:pt x="1043" y="623"/>
                    <a:pt x="1042" y="622"/>
                  </a:cubicBezTo>
                  <a:cubicBezTo>
                    <a:pt x="1039" y="619"/>
                    <a:pt x="1032" y="621"/>
                    <a:pt x="1027" y="625"/>
                  </a:cubicBezTo>
                  <a:cubicBezTo>
                    <a:pt x="1024" y="629"/>
                    <a:pt x="1023" y="629"/>
                    <a:pt x="1020" y="627"/>
                  </a:cubicBezTo>
                  <a:cubicBezTo>
                    <a:pt x="1016" y="624"/>
                    <a:pt x="1005" y="625"/>
                    <a:pt x="1002" y="629"/>
                  </a:cubicBezTo>
                  <a:cubicBezTo>
                    <a:pt x="1000" y="629"/>
                    <a:pt x="1000" y="629"/>
                    <a:pt x="998" y="628"/>
                  </a:cubicBezTo>
                  <a:close/>
                  <a:moveTo>
                    <a:pt x="1060" y="626"/>
                  </a:moveTo>
                  <a:cubicBezTo>
                    <a:pt x="1058" y="624"/>
                    <a:pt x="1058" y="624"/>
                    <a:pt x="1061" y="624"/>
                  </a:cubicBezTo>
                  <a:cubicBezTo>
                    <a:pt x="1063" y="623"/>
                    <a:pt x="1065" y="624"/>
                    <a:pt x="1064" y="625"/>
                  </a:cubicBezTo>
                  <a:cubicBezTo>
                    <a:pt x="1064" y="627"/>
                    <a:pt x="1062" y="627"/>
                    <a:pt x="1060" y="626"/>
                  </a:cubicBezTo>
                  <a:close/>
                  <a:moveTo>
                    <a:pt x="1145" y="614"/>
                  </a:moveTo>
                  <a:cubicBezTo>
                    <a:pt x="1143" y="613"/>
                    <a:pt x="1143" y="613"/>
                    <a:pt x="1143" y="613"/>
                  </a:cubicBezTo>
                  <a:cubicBezTo>
                    <a:pt x="1145" y="613"/>
                    <a:pt x="1145" y="613"/>
                    <a:pt x="1145" y="613"/>
                  </a:cubicBezTo>
                  <a:cubicBezTo>
                    <a:pt x="1146" y="613"/>
                    <a:pt x="1147" y="613"/>
                    <a:pt x="1148" y="614"/>
                  </a:cubicBezTo>
                  <a:cubicBezTo>
                    <a:pt x="1149" y="614"/>
                    <a:pt x="1149" y="615"/>
                    <a:pt x="1149" y="615"/>
                  </a:cubicBezTo>
                  <a:cubicBezTo>
                    <a:pt x="1147" y="615"/>
                    <a:pt x="1147" y="615"/>
                    <a:pt x="1147" y="615"/>
                  </a:cubicBezTo>
                  <a:cubicBezTo>
                    <a:pt x="1147" y="616"/>
                    <a:pt x="1145" y="615"/>
                    <a:pt x="1145" y="614"/>
                  </a:cubicBezTo>
                  <a:close/>
                  <a:moveTo>
                    <a:pt x="954" y="588"/>
                  </a:moveTo>
                  <a:cubicBezTo>
                    <a:pt x="951" y="588"/>
                    <a:pt x="951" y="588"/>
                    <a:pt x="951" y="588"/>
                  </a:cubicBezTo>
                  <a:cubicBezTo>
                    <a:pt x="954" y="586"/>
                    <a:pt x="954" y="586"/>
                    <a:pt x="954" y="586"/>
                  </a:cubicBezTo>
                  <a:cubicBezTo>
                    <a:pt x="957" y="584"/>
                    <a:pt x="957" y="584"/>
                    <a:pt x="957" y="584"/>
                  </a:cubicBezTo>
                  <a:cubicBezTo>
                    <a:pt x="953" y="584"/>
                    <a:pt x="953" y="584"/>
                    <a:pt x="953" y="584"/>
                  </a:cubicBezTo>
                  <a:cubicBezTo>
                    <a:pt x="949" y="585"/>
                    <a:pt x="949" y="584"/>
                    <a:pt x="952" y="583"/>
                  </a:cubicBezTo>
                  <a:cubicBezTo>
                    <a:pt x="955" y="582"/>
                    <a:pt x="956" y="581"/>
                    <a:pt x="953" y="581"/>
                  </a:cubicBezTo>
                  <a:cubicBezTo>
                    <a:pt x="952" y="581"/>
                    <a:pt x="948" y="580"/>
                    <a:pt x="948" y="579"/>
                  </a:cubicBezTo>
                  <a:cubicBezTo>
                    <a:pt x="948" y="578"/>
                    <a:pt x="954" y="576"/>
                    <a:pt x="955" y="576"/>
                  </a:cubicBezTo>
                  <a:cubicBezTo>
                    <a:pt x="956" y="576"/>
                    <a:pt x="957" y="576"/>
                    <a:pt x="957" y="575"/>
                  </a:cubicBezTo>
                  <a:cubicBezTo>
                    <a:pt x="957" y="574"/>
                    <a:pt x="956" y="574"/>
                    <a:pt x="955" y="574"/>
                  </a:cubicBezTo>
                  <a:cubicBezTo>
                    <a:pt x="952" y="574"/>
                    <a:pt x="951" y="573"/>
                    <a:pt x="952" y="572"/>
                  </a:cubicBezTo>
                  <a:cubicBezTo>
                    <a:pt x="953" y="571"/>
                    <a:pt x="956" y="570"/>
                    <a:pt x="959" y="571"/>
                  </a:cubicBezTo>
                  <a:cubicBezTo>
                    <a:pt x="960" y="572"/>
                    <a:pt x="960" y="572"/>
                    <a:pt x="960" y="570"/>
                  </a:cubicBezTo>
                  <a:cubicBezTo>
                    <a:pt x="960" y="569"/>
                    <a:pt x="964" y="567"/>
                    <a:pt x="968" y="567"/>
                  </a:cubicBezTo>
                  <a:cubicBezTo>
                    <a:pt x="971" y="567"/>
                    <a:pt x="971" y="567"/>
                    <a:pt x="970" y="566"/>
                  </a:cubicBezTo>
                  <a:cubicBezTo>
                    <a:pt x="969" y="566"/>
                    <a:pt x="967" y="565"/>
                    <a:pt x="965" y="566"/>
                  </a:cubicBezTo>
                  <a:cubicBezTo>
                    <a:pt x="962" y="566"/>
                    <a:pt x="962" y="566"/>
                    <a:pt x="968" y="564"/>
                  </a:cubicBezTo>
                  <a:cubicBezTo>
                    <a:pt x="970" y="562"/>
                    <a:pt x="973" y="560"/>
                    <a:pt x="973" y="560"/>
                  </a:cubicBezTo>
                  <a:cubicBezTo>
                    <a:pt x="973" y="559"/>
                    <a:pt x="976" y="557"/>
                    <a:pt x="978" y="557"/>
                  </a:cubicBezTo>
                  <a:cubicBezTo>
                    <a:pt x="982" y="556"/>
                    <a:pt x="981" y="555"/>
                    <a:pt x="978" y="554"/>
                  </a:cubicBezTo>
                  <a:cubicBezTo>
                    <a:pt x="976" y="554"/>
                    <a:pt x="974" y="553"/>
                    <a:pt x="974" y="552"/>
                  </a:cubicBezTo>
                  <a:cubicBezTo>
                    <a:pt x="973" y="552"/>
                    <a:pt x="973" y="551"/>
                    <a:pt x="972" y="551"/>
                  </a:cubicBezTo>
                  <a:cubicBezTo>
                    <a:pt x="971" y="550"/>
                    <a:pt x="971" y="550"/>
                    <a:pt x="971" y="550"/>
                  </a:cubicBezTo>
                  <a:cubicBezTo>
                    <a:pt x="972" y="550"/>
                    <a:pt x="971" y="549"/>
                    <a:pt x="970" y="549"/>
                  </a:cubicBezTo>
                  <a:cubicBezTo>
                    <a:pt x="969" y="548"/>
                    <a:pt x="970" y="545"/>
                    <a:pt x="973" y="546"/>
                  </a:cubicBezTo>
                  <a:cubicBezTo>
                    <a:pt x="975" y="546"/>
                    <a:pt x="976" y="545"/>
                    <a:pt x="975" y="544"/>
                  </a:cubicBezTo>
                  <a:cubicBezTo>
                    <a:pt x="975" y="543"/>
                    <a:pt x="976" y="542"/>
                    <a:pt x="978" y="542"/>
                  </a:cubicBezTo>
                  <a:cubicBezTo>
                    <a:pt x="981" y="542"/>
                    <a:pt x="981" y="541"/>
                    <a:pt x="978" y="540"/>
                  </a:cubicBezTo>
                  <a:cubicBezTo>
                    <a:pt x="978" y="540"/>
                    <a:pt x="977" y="539"/>
                    <a:pt x="976" y="538"/>
                  </a:cubicBezTo>
                  <a:cubicBezTo>
                    <a:pt x="976" y="538"/>
                    <a:pt x="976" y="538"/>
                    <a:pt x="975" y="538"/>
                  </a:cubicBezTo>
                  <a:cubicBezTo>
                    <a:pt x="974" y="537"/>
                    <a:pt x="974" y="537"/>
                    <a:pt x="974" y="537"/>
                  </a:cubicBezTo>
                  <a:cubicBezTo>
                    <a:pt x="974" y="536"/>
                    <a:pt x="976" y="536"/>
                    <a:pt x="977" y="537"/>
                  </a:cubicBezTo>
                  <a:cubicBezTo>
                    <a:pt x="978" y="537"/>
                    <a:pt x="978" y="538"/>
                    <a:pt x="977" y="538"/>
                  </a:cubicBezTo>
                  <a:cubicBezTo>
                    <a:pt x="977" y="539"/>
                    <a:pt x="978" y="539"/>
                    <a:pt x="978" y="538"/>
                  </a:cubicBezTo>
                  <a:cubicBezTo>
                    <a:pt x="980" y="537"/>
                    <a:pt x="980" y="535"/>
                    <a:pt x="979" y="534"/>
                  </a:cubicBezTo>
                  <a:cubicBezTo>
                    <a:pt x="978" y="534"/>
                    <a:pt x="978" y="533"/>
                    <a:pt x="978" y="533"/>
                  </a:cubicBezTo>
                  <a:cubicBezTo>
                    <a:pt x="980" y="531"/>
                    <a:pt x="988" y="532"/>
                    <a:pt x="989" y="533"/>
                  </a:cubicBezTo>
                  <a:cubicBezTo>
                    <a:pt x="990" y="534"/>
                    <a:pt x="992" y="535"/>
                    <a:pt x="992" y="535"/>
                  </a:cubicBezTo>
                  <a:cubicBezTo>
                    <a:pt x="992" y="534"/>
                    <a:pt x="995" y="535"/>
                    <a:pt x="996" y="535"/>
                  </a:cubicBezTo>
                  <a:cubicBezTo>
                    <a:pt x="998" y="536"/>
                    <a:pt x="998" y="536"/>
                    <a:pt x="999" y="535"/>
                  </a:cubicBezTo>
                  <a:cubicBezTo>
                    <a:pt x="999" y="534"/>
                    <a:pt x="1000" y="533"/>
                    <a:pt x="1002" y="533"/>
                  </a:cubicBezTo>
                  <a:cubicBezTo>
                    <a:pt x="1006" y="531"/>
                    <a:pt x="1008" y="530"/>
                    <a:pt x="1005" y="530"/>
                  </a:cubicBezTo>
                  <a:cubicBezTo>
                    <a:pt x="1005" y="530"/>
                    <a:pt x="1003" y="529"/>
                    <a:pt x="1003" y="529"/>
                  </a:cubicBezTo>
                  <a:cubicBezTo>
                    <a:pt x="1001" y="527"/>
                    <a:pt x="1001" y="526"/>
                    <a:pt x="1003" y="526"/>
                  </a:cubicBezTo>
                  <a:cubicBezTo>
                    <a:pt x="1005" y="526"/>
                    <a:pt x="1008" y="525"/>
                    <a:pt x="1008" y="523"/>
                  </a:cubicBezTo>
                  <a:cubicBezTo>
                    <a:pt x="1009" y="521"/>
                    <a:pt x="1012" y="519"/>
                    <a:pt x="1016" y="519"/>
                  </a:cubicBezTo>
                  <a:cubicBezTo>
                    <a:pt x="1021" y="519"/>
                    <a:pt x="1022" y="520"/>
                    <a:pt x="1020" y="522"/>
                  </a:cubicBezTo>
                  <a:cubicBezTo>
                    <a:pt x="1019" y="522"/>
                    <a:pt x="1019" y="523"/>
                    <a:pt x="1019" y="524"/>
                  </a:cubicBezTo>
                  <a:cubicBezTo>
                    <a:pt x="1020" y="524"/>
                    <a:pt x="1021" y="523"/>
                    <a:pt x="1021" y="522"/>
                  </a:cubicBezTo>
                  <a:cubicBezTo>
                    <a:pt x="1021" y="519"/>
                    <a:pt x="1023" y="519"/>
                    <a:pt x="1024" y="519"/>
                  </a:cubicBezTo>
                  <a:cubicBezTo>
                    <a:pt x="1024" y="519"/>
                    <a:pt x="1025" y="518"/>
                    <a:pt x="1025" y="518"/>
                  </a:cubicBezTo>
                  <a:cubicBezTo>
                    <a:pt x="1026" y="517"/>
                    <a:pt x="1027" y="517"/>
                    <a:pt x="1028" y="519"/>
                  </a:cubicBezTo>
                  <a:cubicBezTo>
                    <a:pt x="1029" y="521"/>
                    <a:pt x="1029" y="521"/>
                    <a:pt x="1027" y="522"/>
                  </a:cubicBezTo>
                  <a:cubicBezTo>
                    <a:pt x="1025" y="522"/>
                    <a:pt x="1024" y="523"/>
                    <a:pt x="1024" y="523"/>
                  </a:cubicBezTo>
                  <a:cubicBezTo>
                    <a:pt x="1024" y="525"/>
                    <a:pt x="1027" y="524"/>
                    <a:pt x="1027" y="523"/>
                  </a:cubicBezTo>
                  <a:cubicBezTo>
                    <a:pt x="1029" y="519"/>
                    <a:pt x="1040" y="522"/>
                    <a:pt x="1040" y="525"/>
                  </a:cubicBezTo>
                  <a:cubicBezTo>
                    <a:pt x="1039" y="527"/>
                    <a:pt x="1040" y="528"/>
                    <a:pt x="1040" y="530"/>
                  </a:cubicBezTo>
                  <a:cubicBezTo>
                    <a:pt x="1040" y="532"/>
                    <a:pt x="1040" y="532"/>
                    <a:pt x="1039" y="533"/>
                  </a:cubicBezTo>
                  <a:cubicBezTo>
                    <a:pt x="1038" y="534"/>
                    <a:pt x="1038" y="534"/>
                    <a:pt x="1039" y="535"/>
                  </a:cubicBezTo>
                  <a:cubicBezTo>
                    <a:pt x="1040" y="535"/>
                    <a:pt x="1041" y="539"/>
                    <a:pt x="1040" y="539"/>
                  </a:cubicBezTo>
                  <a:cubicBezTo>
                    <a:pt x="1039" y="539"/>
                    <a:pt x="1039" y="538"/>
                    <a:pt x="1039" y="538"/>
                  </a:cubicBezTo>
                  <a:cubicBezTo>
                    <a:pt x="1039" y="537"/>
                    <a:pt x="1037" y="538"/>
                    <a:pt x="1037" y="540"/>
                  </a:cubicBezTo>
                  <a:cubicBezTo>
                    <a:pt x="1037" y="542"/>
                    <a:pt x="1036" y="543"/>
                    <a:pt x="1035" y="543"/>
                  </a:cubicBezTo>
                  <a:cubicBezTo>
                    <a:pt x="1034" y="543"/>
                    <a:pt x="1032" y="544"/>
                    <a:pt x="1032" y="544"/>
                  </a:cubicBezTo>
                  <a:cubicBezTo>
                    <a:pt x="1030" y="545"/>
                    <a:pt x="1029" y="546"/>
                    <a:pt x="1027" y="546"/>
                  </a:cubicBezTo>
                  <a:cubicBezTo>
                    <a:pt x="1024" y="546"/>
                    <a:pt x="1024" y="546"/>
                    <a:pt x="1024" y="546"/>
                  </a:cubicBezTo>
                  <a:cubicBezTo>
                    <a:pt x="1023" y="550"/>
                    <a:pt x="1023" y="550"/>
                    <a:pt x="1023" y="550"/>
                  </a:cubicBezTo>
                  <a:cubicBezTo>
                    <a:pt x="1022" y="552"/>
                    <a:pt x="1021" y="556"/>
                    <a:pt x="1021" y="557"/>
                  </a:cubicBezTo>
                  <a:cubicBezTo>
                    <a:pt x="1020" y="559"/>
                    <a:pt x="1019" y="562"/>
                    <a:pt x="1019" y="564"/>
                  </a:cubicBezTo>
                  <a:cubicBezTo>
                    <a:pt x="1018" y="567"/>
                    <a:pt x="1008" y="578"/>
                    <a:pt x="1006" y="578"/>
                  </a:cubicBezTo>
                  <a:cubicBezTo>
                    <a:pt x="1005" y="578"/>
                    <a:pt x="1005" y="579"/>
                    <a:pt x="1005" y="580"/>
                  </a:cubicBezTo>
                  <a:cubicBezTo>
                    <a:pt x="1006" y="581"/>
                    <a:pt x="1005" y="581"/>
                    <a:pt x="1005" y="581"/>
                  </a:cubicBezTo>
                  <a:cubicBezTo>
                    <a:pt x="1003" y="582"/>
                    <a:pt x="997" y="581"/>
                    <a:pt x="997" y="581"/>
                  </a:cubicBezTo>
                  <a:cubicBezTo>
                    <a:pt x="997" y="581"/>
                    <a:pt x="988" y="581"/>
                    <a:pt x="987" y="583"/>
                  </a:cubicBezTo>
                  <a:cubicBezTo>
                    <a:pt x="987" y="583"/>
                    <a:pt x="986" y="584"/>
                    <a:pt x="984" y="584"/>
                  </a:cubicBezTo>
                  <a:cubicBezTo>
                    <a:pt x="984" y="584"/>
                    <a:pt x="982" y="584"/>
                    <a:pt x="981" y="585"/>
                  </a:cubicBezTo>
                  <a:cubicBezTo>
                    <a:pt x="979" y="586"/>
                    <a:pt x="977" y="586"/>
                    <a:pt x="976" y="585"/>
                  </a:cubicBezTo>
                  <a:cubicBezTo>
                    <a:pt x="976" y="583"/>
                    <a:pt x="976" y="584"/>
                    <a:pt x="974" y="585"/>
                  </a:cubicBezTo>
                  <a:cubicBezTo>
                    <a:pt x="973" y="588"/>
                    <a:pt x="964" y="589"/>
                    <a:pt x="954" y="588"/>
                  </a:cubicBezTo>
                  <a:close/>
                  <a:moveTo>
                    <a:pt x="977" y="566"/>
                  </a:moveTo>
                  <a:cubicBezTo>
                    <a:pt x="977" y="565"/>
                    <a:pt x="976" y="565"/>
                    <a:pt x="974" y="566"/>
                  </a:cubicBezTo>
                  <a:cubicBezTo>
                    <a:pt x="973" y="567"/>
                    <a:pt x="973" y="567"/>
                    <a:pt x="973" y="567"/>
                  </a:cubicBezTo>
                  <a:cubicBezTo>
                    <a:pt x="975" y="567"/>
                    <a:pt x="975" y="567"/>
                    <a:pt x="975" y="567"/>
                  </a:cubicBezTo>
                  <a:cubicBezTo>
                    <a:pt x="976" y="567"/>
                    <a:pt x="977" y="567"/>
                    <a:pt x="977" y="566"/>
                  </a:cubicBezTo>
                  <a:close/>
                  <a:moveTo>
                    <a:pt x="1167" y="587"/>
                  </a:moveTo>
                  <a:cubicBezTo>
                    <a:pt x="1167" y="586"/>
                    <a:pt x="1169" y="585"/>
                    <a:pt x="1170" y="585"/>
                  </a:cubicBezTo>
                  <a:cubicBezTo>
                    <a:pt x="1171" y="585"/>
                    <a:pt x="1171" y="586"/>
                    <a:pt x="1170" y="586"/>
                  </a:cubicBezTo>
                  <a:cubicBezTo>
                    <a:pt x="1169" y="588"/>
                    <a:pt x="1167" y="589"/>
                    <a:pt x="1167" y="587"/>
                  </a:cubicBezTo>
                  <a:close/>
                  <a:moveTo>
                    <a:pt x="1177" y="581"/>
                  </a:moveTo>
                  <a:cubicBezTo>
                    <a:pt x="1177" y="580"/>
                    <a:pt x="1179" y="580"/>
                    <a:pt x="1180" y="580"/>
                  </a:cubicBezTo>
                  <a:cubicBezTo>
                    <a:pt x="1183" y="580"/>
                    <a:pt x="1183" y="581"/>
                    <a:pt x="1179" y="581"/>
                  </a:cubicBezTo>
                  <a:cubicBezTo>
                    <a:pt x="1177" y="581"/>
                    <a:pt x="1177" y="581"/>
                    <a:pt x="1177" y="581"/>
                  </a:cubicBezTo>
                  <a:close/>
                  <a:moveTo>
                    <a:pt x="1185" y="580"/>
                  </a:moveTo>
                  <a:cubicBezTo>
                    <a:pt x="1187" y="580"/>
                    <a:pt x="1187" y="580"/>
                    <a:pt x="1187" y="580"/>
                  </a:cubicBezTo>
                  <a:cubicBezTo>
                    <a:pt x="1187" y="581"/>
                    <a:pt x="1187" y="581"/>
                    <a:pt x="1186" y="581"/>
                  </a:cubicBezTo>
                  <a:cubicBezTo>
                    <a:pt x="1185" y="581"/>
                    <a:pt x="1184" y="581"/>
                    <a:pt x="1185" y="580"/>
                  </a:cubicBezTo>
                  <a:close/>
                  <a:moveTo>
                    <a:pt x="721" y="183"/>
                  </a:moveTo>
                  <a:cubicBezTo>
                    <a:pt x="716" y="186"/>
                    <a:pt x="711" y="190"/>
                    <a:pt x="708" y="192"/>
                  </a:cubicBezTo>
                  <a:cubicBezTo>
                    <a:pt x="702" y="194"/>
                    <a:pt x="695" y="200"/>
                    <a:pt x="690" y="203"/>
                  </a:cubicBezTo>
                  <a:cubicBezTo>
                    <a:pt x="685" y="207"/>
                    <a:pt x="678" y="211"/>
                    <a:pt x="676" y="214"/>
                  </a:cubicBezTo>
                  <a:cubicBezTo>
                    <a:pt x="673" y="216"/>
                    <a:pt x="666" y="221"/>
                    <a:pt x="662" y="225"/>
                  </a:cubicBezTo>
                  <a:cubicBezTo>
                    <a:pt x="657" y="229"/>
                    <a:pt x="652" y="233"/>
                    <a:pt x="647" y="235"/>
                  </a:cubicBezTo>
                  <a:cubicBezTo>
                    <a:pt x="636" y="241"/>
                    <a:pt x="615" y="255"/>
                    <a:pt x="616" y="256"/>
                  </a:cubicBezTo>
                  <a:cubicBezTo>
                    <a:pt x="616" y="257"/>
                    <a:pt x="614" y="258"/>
                    <a:pt x="611" y="260"/>
                  </a:cubicBezTo>
                  <a:cubicBezTo>
                    <a:pt x="604" y="265"/>
                    <a:pt x="603" y="266"/>
                    <a:pt x="608" y="262"/>
                  </a:cubicBezTo>
                  <a:cubicBezTo>
                    <a:pt x="611" y="259"/>
                    <a:pt x="611" y="259"/>
                    <a:pt x="605" y="263"/>
                  </a:cubicBezTo>
                  <a:cubicBezTo>
                    <a:pt x="597" y="269"/>
                    <a:pt x="598" y="268"/>
                    <a:pt x="589" y="276"/>
                  </a:cubicBezTo>
                  <a:cubicBezTo>
                    <a:pt x="585" y="279"/>
                    <a:pt x="579" y="283"/>
                    <a:pt x="578" y="284"/>
                  </a:cubicBezTo>
                  <a:cubicBezTo>
                    <a:pt x="574" y="287"/>
                    <a:pt x="568" y="292"/>
                    <a:pt x="571" y="290"/>
                  </a:cubicBezTo>
                  <a:cubicBezTo>
                    <a:pt x="574" y="289"/>
                    <a:pt x="574" y="289"/>
                    <a:pt x="572" y="291"/>
                  </a:cubicBezTo>
                  <a:cubicBezTo>
                    <a:pt x="571" y="292"/>
                    <a:pt x="572" y="292"/>
                    <a:pt x="574" y="290"/>
                  </a:cubicBezTo>
                  <a:cubicBezTo>
                    <a:pt x="576" y="289"/>
                    <a:pt x="579" y="287"/>
                    <a:pt x="582" y="286"/>
                  </a:cubicBezTo>
                  <a:cubicBezTo>
                    <a:pt x="584" y="284"/>
                    <a:pt x="590" y="280"/>
                    <a:pt x="595" y="276"/>
                  </a:cubicBezTo>
                  <a:cubicBezTo>
                    <a:pt x="600" y="273"/>
                    <a:pt x="607" y="267"/>
                    <a:pt x="611" y="264"/>
                  </a:cubicBezTo>
                  <a:cubicBezTo>
                    <a:pt x="620" y="259"/>
                    <a:pt x="619" y="259"/>
                    <a:pt x="630" y="252"/>
                  </a:cubicBezTo>
                  <a:cubicBezTo>
                    <a:pt x="637" y="247"/>
                    <a:pt x="637" y="247"/>
                    <a:pt x="641" y="247"/>
                  </a:cubicBezTo>
                  <a:cubicBezTo>
                    <a:pt x="652" y="246"/>
                    <a:pt x="682" y="230"/>
                    <a:pt x="707" y="211"/>
                  </a:cubicBezTo>
                  <a:cubicBezTo>
                    <a:pt x="717" y="203"/>
                    <a:pt x="723" y="200"/>
                    <a:pt x="735" y="197"/>
                  </a:cubicBezTo>
                  <a:cubicBezTo>
                    <a:pt x="737" y="196"/>
                    <a:pt x="739" y="195"/>
                    <a:pt x="741" y="194"/>
                  </a:cubicBezTo>
                  <a:cubicBezTo>
                    <a:pt x="743" y="193"/>
                    <a:pt x="747" y="191"/>
                    <a:pt x="752" y="189"/>
                  </a:cubicBezTo>
                  <a:cubicBezTo>
                    <a:pt x="761" y="184"/>
                    <a:pt x="761" y="183"/>
                    <a:pt x="761" y="182"/>
                  </a:cubicBezTo>
                  <a:cubicBezTo>
                    <a:pt x="761" y="182"/>
                    <a:pt x="761" y="182"/>
                    <a:pt x="762" y="182"/>
                  </a:cubicBezTo>
                  <a:cubicBezTo>
                    <a:pt x="764" y="182"/>
                    <a:pt x="771" y="179"/>
                    <a:pt x="776" y="176"/>
                  </a:cubicBezTo>
                  <a:cubicBezTo>
                    <a:pt x="796" y="166"/>
                    <a:pt x="802" y="164"/>
                    <a:pt x="793" y="172"/>
                  </a:cubicBezTo>
                  <a:cubicBezTo>
                    <a:pt x="790" y="174"/>
                    <a:pt x="788" y="176"/>
                    <a:pt x="788" y="177"/>
                  </a:cubicBezTo>
                  <a:cubicBezTo>
                    <a:pt x="788" y="177"/>
                    <a:pt x="787" y="179"/>
                    <a:pt x="786" y="179"/>
                  </a:cubicBezTo>
                  <a:cubicBezTo>
                    <a:pt x="785" y="180"/>
                    <a:pt x="785" y="180"/>
                    <a:pt x="785" y="180"/>
                  </a:cubicBezTo>
                  <a:cubicBezTo>
                    <a:pt x="787" y="182"/>
                    <a:pt x="787" y="182"/>
                    <a:pt x="787" y="182"/>
                  </a:cubicBezTo>
                  <a:cubicBezTo>
                    <a:pt x="788" y="182"/>
                    <a:pt x="788" y="182"/>
                    <a:pt x="788" y="182"/>
                  </a:cubicBezTo>
                  <a:cubicBezTo>
                    <a:pt x="783" y="186"/>
                    <a:pt x="783" y="186"/>
                    <a:pt x="783" y="186"/>
                  </a:cubicBezTo>
                  <a:cubicBezTo>
                    <a:pt x="781" y="187"/>
                    <a:pt x="778" y="190"/>
                    <a:pt x="777" y="190"/>
                  </a:cubicBezTo>
                  <a:cubicBezTo>
                    <a:pt x="776" y="191"/>
                    <a:pt x="775" y="192"/>
                    <a:pt x="774" y="193"/>
                  </a:cubicBezTo>
                  <a:cubicBezTo>
                    <a:pt x="769" y="195"/>
                    <a:pt x="766" y="198"/>
                    <a:pt x="764" y="199"/>
                  </a:cubicBezTo>
                  <a:cubicBezTo>
                    <a:pt x="763" y="199"/>
                    <a:pt x="762" y="200"/>
                    <a:pt x="762" y="200"/>
                  </a:cubicBezTo>
                  <a:cubicBezTo>
                    <a:pt x="762" y="200"/>
                    <a:pt x="761" y="201"/>
                    <a:pt x="761" y="201"/>
                  </a:cubicBezTo>
                  <a:cubicBezTo>
                    <a:pt x="759" y="201"/>
                    <a:pt x="758" y="202"/>
                    <a:pt x="757" y="203"/>
                  </a:cubicBezTo>
                  <a:cubicBezTo>
                    <a:pt x="754" y="206"/>
                    <a:pt x="753" y="208"/>
                    <a:pt x="753" y="209"/>
                  </a:cubicBezTo>
                  <a:cubicBezTo>
                    <a:pt x="753" y="209"/>
                    <a:pt x="753" y="210"/>
                    <a:pt x="751" y="210"/>
                  </a:cubicBezTo>
                  <a:cubicBezTo>
                    <a:pt x="748" y="212"/>
                    <a:pt x="748" y="213"/>
                    <a:pt x="751" y="213"/>
                  </a:cubicBezTo>
                  <a:cubicBezTo>
                    <a:pt x="753" y="211"/>
                    <a:pt x="751" y="214"/>
                    <a:pt x="745" y="216"/>
                  </a:cubicBezTo>
                  <a:cubicBezTo>
                    <a:pt x="743" y="217"/>
                    <a:pt x="738" y="219"/>
                    <a:pt x="736" y="220"/>
                  </a:cubicBezTo>
                  <a:cubicBezTo>
                    <a:pt x="730" y="223"/>
                    <a:pt x="730" y="223"/>
                    <a:pt x="730" y="223"/>
                  </a:cubicBezTo>
                  <a:cubicBezTo>
                    <a:pt x="729" y="223"/>
                    <a:pt x="729" y="223"/>
                    <a:pt x="728" y="225"/>
                  </a:cubicBezTo>
                  <a:cubicBezTo>
                    <a:pt x="727" y="225"/>
                    <a:pt x="724" y="227"/>
                    <a:pt x="721" y="229"/>
                  </a:cubicBezTo>
                  <a:cubicBezTo>
                    <a:pt x="716" y="232"/>
                    <a:pt x="711" y="235"/>
                    <a:pt x="709" y="237"/>
                  </a:cubicBezTo>
                  <a:cubicBezTo>
                    <a:pt x="708" y="238"/>
                    <a:pt x="708" y="238"/>
                    <a:pt x="707" y="238"/>
                  </a:cubicBezTo>
                  <a:cubicBezTo>
                    <a:pt x="707" y="237"/>
                    <a:pt x="706" y="238"/>
                    <a:pt x="705" y="238"/>
                  </a:cubicBezTo>
                  <a:cubicBezTo>
                    <a:pt x="704" y="238"/>
                    <a:pt x="704" y="238"/>
                    <a:pt x="704" y="238"/>
                  </a:cubicBezTo>
                  <a:cubicBezTo>
                    <a:pt x="705" y="236"/>
                    <a:pt x="702" y="237"/>
                    <a:pt x="702" y="238"/>
                  </a:cubicBezTo>
                  <a:cubicBezTo>
                    <a:pt x="701" y="239"/>
                    <a:pt x="701" y="239"/>
                    <a:pt x="702" y="239"/>
                  </a:cubicBezTo>
                  <a:cubicBezTo>
                    <a:pt x="706" y="239"/>
                    <a:pt x="705" y="241"/>
                    <a:pt x="700" y="245"/>
                  </a:cubicBezTo>
                  <a:cubicBezTo>
                    <a:pt x="697" y="246"/>
                    <a:pt x="694" y="249"/>
                    <a:pt x="692" y="251"/>
                  </a:cubicBezTo>
                  <a:cubicBezTo>
                    <a:pt x="689" y="254"/>
                    <a:pt x="689" y="254"/>
                    <a:pt x="689" y="254"/>
                  </a:cubicBezTo>
                  <a:cubicBezTo>
                    <a:pt x="692" y="254"/>
                    <a:pt x="692" y="254"/>
                    <a:pt x="692" y="254"/>
                  </a:cubicBezTo>
                  <a:cubicBezTo>
                    <a:pt x="694" y="254"/>
                    <a:pt x="697" y="254"/>
                    <a:pt x="697" y="253"/>
                  </a:cubicBezTo>
                  <a:cubicBezTo>
                    <a:pt x="700" y="252"/>
                    <a:pt x="701" y="252"/>
                    <a:pt x="700" y="253"/>
                  </a:cubicBezTo>
                  <a:cubicBezTo>
                    <a:pt x="700" y="254"/>
                    <a:pt x="701" y="253"/>
                    <a:pt x="702" y="253"/>
                  </a:cubicBezTo>
                  <a:cubicBezTo>
                    <a:pt x="704" y="252"/>
                    <a:pt x="706" y="251"/>
                    <a:pt x="706" y="252"/>
                  </a:cubicBezTo>
                  <a:cubicBezTo>
                    <a:pt x="707" y="252"/>
                    <a:pt x="708" y="251"/>
                    <a:pt x="708" y="251"/>
                  </a:cubicBezTo>
                  <a:cubicBezTo>
                    <a:pt x="708" y="251"/>
                    <a:pt x="710" y="250"/>
                    <a:pt x="711" y="249"/>
                  </a:cubicBezTo>
                  <a:cubicBezTo>
                    <a:pt x="713" y="249"/>
                    <a:pt x="715" y="248"/>
                    <a:pt x="716" y="247"/>
                  </a:cubicBezTo>
                  <a:cubicBezTo>
                    <a:pt x="720" y="244"/>
                    <a:pt x="722" y="243"/>
                    <a:pt x="724" y="243"/>
                  </a:cubicBezTo>
                  <a:cubicBezTo>
                    <a:pt x="725" y="243"/>
                    <a:pt x="735" y="239"/>
                    <a:pt x="737" y="238"/>
                  </a:cubicBezTo>
                  <a:cubicBezTo>
                    <a:pt x="740" y="237"/>
                    <a:pt x="740" y="237"/>
                    <a:pt x="740" y="237"/>
                  </a:cubicBezTo>
                  <a:cubicBezTo>
                    <a:pt x="738" y="238"/>
                    <a:pt x="738" y="238"/>
                    <a:pt x="738" y="238"/>
                  </a:cubicBezTo>
                  <a:cubicBezTo>
                    <a:pt x="736" y="240"/>
                    <a:pt x="732" y="243"/>
                    <a:pt x="729" y="243"/>
                  </a:cubicBezTo>
                  <a:cubicBezTo>
                    <a:pt x="729" y="243"/>
                    <a:pt x="729" y="243"/>
                    <a:pt x="729" y="243"/>
                  </a:cubicBezTo>
                  <a:cubicBezTo>
                    <a:pt x="729" y="243"/>
                    <a:pt x="729" y="245"/>
                    <a:pt x="728" y="246"/>
                  </a:cubicBezTo>
                  <a:cubicBezTo>
                    <a:pt x="727" y="246"/>
                    <a:pt x="724" y="248"/>
                    <a:pt x="721" y="250"/>
                  </a:cubicBezTo>
                  <a:cubicBezTo>
                    <a:pt x="719" y="252"/>
                    <a:pt x="716" y="254"/>
                    <a:pt x="716" y="254"/>
                  </a:cubicBezTo>
                  <a:cubicBezTo>
                    <a:pt x="715" y="254"/>
                    <a:pt x="714" y="254"/>
                    <a:pt x="714" y="255"/>
                  </a:cubicBezTo>
                  <a:cubicBezTo>
                    <a:pt x="713" y="257"/>
                    <a:pt x="708" y="260"/>
                    <a:pt x="708" y="259"/>
                  </a:cubicBezTo>
                  <a:cubicBezTo>
                    <a:pt x="707" y="259"/>
                    <a:pt x="707" y="259"/>
                    <a:pt x="708" y="260"/>
                  </a:cubicBezTo>
                  <a:cubicBezTo>
                    <a:pt x="708" y="260"/>
                    <a:pt x="708" y="261"/>
                    <a:pt x="708" y="261"/>
                  </a:cubicBezTo>
                  <a:cubicBezTo>
                    <a:pt x="707" y="261"/>
                    <a:pt x="705" y="262"/>
                    <a:pt x="703" y="264"/>
                  </a:cubicBezTo>
                  <a:cubicBezTo>
                    <a:pt x="701" y="266"/>
                    <a:pt x="699" y="268"/>
                    <a:pt x="697" y="268"/>
                  </a:cubicBezTo>
                  <a:cubicBezTo>
                    <a:pt x="694" y="268"/>
                    <a:pt x="694" y="269"/>
                    <a:pt x="695" y="270"/>
                  </a:cubicBezTo>
                  <a:cubicBezTo>
                    <a:pt x="696" y="270"/>
                    <a:pt x="694" y="273"/>
                    <a:pt x="689" y="274"/>
                  </a:cubicBezTo>
                  <a:cubicBezTo>
                    <a:pt x="687" y="274"/>
                    <a:pt x="686" y="275"/>
                    <a:pt x="687" y="275"/>
                  </a:cubicBezTo>
                  <a:cubicBezTo>
                    <a:pt x="689" y="275"/>
                    <a:pt x="689" y="276"/>
                    <a:pt x="687" y="277"/>
                  </a:cubicBezTo>
                  <a:cubicBezTo>
                    <a:pt x="686" y="278"/>
                    <a:pt x="685" y="279"/>
                    <a:pt x="685" y="280"/>
                  </a:cubicBezTo>
                  <a:cubicBezTo>
                    <a:pt x="684" y="281"/>
                    <a:pt x="684" y="282"/>
                    <a:pt x="683" y="282"/>
                  </a:cubicBezTo>
                  <a:cubicBezTo>
                    <a:pt x="681" y="283"/>
                    <a:pt x="680" y="284"/>
                    <a:pt x="679" y="284"/>
                  </a:cubicBezTo>
                  <a:cubicBezTo>
                    <a:pt x="678" y="285"/>
                    <a:pt x="677" y="286"/>
                    <a:pt x="676" y="286"/>
                  </a:cubicBezTo>
                  <a:cubicBezTo>
                    <a:pt x="675" y="286"/>
                    <a:pt x="674" y="286"/>
                    <a:pt x="674" y="287"/>
                  </a:cubicBezTo>
                  <a:cubicBezTo>
                    <a:pt x="672" y="289"/>
                    <a:pt x="672" y="289"/>
                    <a:pt x="672" y="289"/>
                  </a:cubicBezTo>
                  <a:cubicBezTo>
                    <a:pt x="670" y="290"/>
                    <a:pt x="669" y="292"/>
                    <a:pt x="669" y="292"/>
                  </a:cubicBezTo>
                  <a:cubicBezTo>
                    <a:pt x="669" y="294"/>
                    <a:pt x="659" y="302"/>
                    <a:pt x="658" y="300"/>
                  </a:cubicBezTo>
                  <a:cubicBezTo>
                    <a:pt x="657" y="300"/>
                    <a:pt x="657" y="299"/>
                    <a:pt x="658" y="298"/>
                  </a:cubicBezTo>
                  <a:cubicBezTo>
                    <a:pt x="658" y="297"/>
                    <a:pt x="658" y="297"/>
                    <a:pt x="657" y="299"/>
                  </a:cubicBezTo>
                  <a:cubicBezTo>
                    <a:pt x="656" y="300"/>
                    <a:pt x="654" y="301"/>
                    <a:pt x="654" y="301"/>
                  </a:cubicBezTo>
                  <a:cubicBezTo>
                    <a:pt x="653" y="302"/>
                    <a:pt x="652" y="302"/>
                    <a:pt x="652" y="303"/>
                  </a:cubicBezTo>
                  <a:cubicBezTo>
                    <a:pt x="652" y="305"/>
                    <a:pt x="652" y="305"/>
                    <a:pt x="651" y="305"/>
                  </a:cubicBezTo>
                  <a:cubicBezTo>
                    <a:pt x="650" y="305"/>
                    <a:pt x="649" y="305"/>
                    <a:pt x="649" y="306"/>
                  </a:cubicBezTo>
                  <a:cubicBezTo>
                    <a:pt x="649" y="307"/>
                    <a:pt x="648" y="308"/>
                    <a:pt x="647" y="308"/>
                  </a:cubicBezTo>
                  <a:cubicBezTo>
                    <a:pt x="646" y="309"/>
                    <a:pt x="646" y="310"/>
                    <a:pt x="646" y="310"/>
                  </a:cubicBezTo>
                  <a:cubicBezTo>
                    <a:pt x="647" y="310"/>
                    <a:pt x="647" y="310"/>
                    <a:pt x="646" y="310"/>
                  </a:cubicBezTo>
                  <a:cubicBezTo>
                    <a:pt x="646" y="311"/>
                    <a:pt x="646" y="311"/>
                    <a:pt x="645" y="310"/>
                  </a:cubicBezTo>
                  <a:cubicBezTo>
                    <a:pt x="645" y="310"/>
                    <a:pt x="644" y="310"/>
                    <a:pt x="644" y="310"/>
                  </a:cubicBezTo>
                  <a:cubicBezTo>
                    <a:pt x="644" y="311"/>
                    <a:pt x="643" y="312"/>
                    <a:pt x="642" y="313"/>
                  </a:cubicBezTo>
                  <a:cubicBezTo>
                    <a:pt x="641" y="313"/>
                    <a:pt x="641" y="313"/>
                    <a:pt x="642" y="313"/>
                  </a:cubicBezTo>
                  <a:cubicBezTo>
                    <a:pt x="645" y="313"/>
                    <a:pt x="636" y="321"/>
                    <a:pt x="630" y="324"/>
                  </a:cubicBezTo>
                  <a:cubicBezTo>
                    <a:pt x="628" y="325"/>
                    <a:pt x="628" y="325"/>
                    <a:pt x="630" y="326"/>
                  </a:cubicBezTo>
                  <a:cubicBezTo>
                    <a:pt x="632" y="327"/>
                    <a:pt x="630" y="332"/>
                    <a:pt x="626" y="332"/>
                  </a:cubicBezTo>
                  <a:cubicBezTo>
                    <a:pt x="625" y="332"/>
                    <a:pt x="625" y="332"/>
                    <a:pt x="626" y="332"/>
                  </a:cubicBezTo>
                  <a:cubicBezTo>
                    <a:pt x="628" y="332"/>
                    <a:pt x="628" y="332"/>
                    <a:pt x="628" y="332"/>
                  </a:cubicBezTo>
                  <a:cubicBezTo>
                    <a:pt x="631" y="330"/>
                    <a:pt x="630" y="332"/>
                    <a:pt x="627" y="335"/>
                  </a:cubicBezTo>
                  <a:cubicBezTo>
                    <a:pt x="623" y="340"/>
                    <a:pt x="622" y="341"/>
                    <a:pt x="625" y="341"/>
                  </a:cubicBezTo>
                  <a:cubicBezTo>
                    <a:pt x="626" y="341"/>
                    <a:pt x="626" y="341"/>
                    <a:pt x="625" y="343"/>
                  </a:cubicBezTo>
                  <a:cubicBezTo>
                    <a:pt x="623" y="345"/>
                    <a:pt x="622" y="346"/>
                    <a:pt x="622" y="346"/>
                  </a:cubicBezTo>
                  <a:cubicBezTo>
                    <a:pt x="622" y="348"/>
                    <a:pt x="620" y="349"/>
                    <a:pt x="614" y="350"/>
                  </a:cubicBezTo>
                  <a:cubicBezTo>
                    <a:pt x="601" y="350"/>
                    <a:pt x="601" y="350"/>
                    <a:pt x="601" y="350"/>
                  </a:cubicBezTo>
                  <a:cubicBezTo>
                    <a:pt x="598" y="349"/>
                    <a:pt x="594" y="351"/>
                    <a:pt x="594" y="352"/>
                  </a:cubicBezTo>
                  <a:cubicBezTo>
                    <a:pt x="594" y="353"/>
                    <a:pt x="593" y="353"/>
                    <a:pt x="593" y="353"/>
                  </a:cubicBezTo>
                  <a:cubicBezTo>
                    <a:pt x="593" y="353"/>
                    <a:pt x="592" y="353"/>
                    <a:pt x="590" y="354"/>
                  </a:cubicBezTo>
                  <a:cubicBezTo>
                    <a:pt x="590" y="355"/>
                    <a:pt x="590" y="355"/>
                    <a:pt x="591" y="354"/>
                  </a:cubicBezTo>
                  <a:cubicBezTo>
                    <a:pt x="592" y="354"/>
                    <a:pt x="594" y="354"/>
                    <a:pt x="595" y="353"/>
                  </a:cubicBezTo>
                  <a:cubicBezTo>
                    <a:pt x="598" y="353"/>
                    <a:pt x="601" y="353"/>
                    <a:pt x="602" y="353"/>
                  </a:cubicBezTo>
                  <a:cubicBezTo>
                    <a:pt x="603" y="352"/>
                    <a:pt x="606" y="352"/>
                    <a:pt x="607" y="352"/>
                  </a:cubicBezTo>
                  <a:cubicBezTo>
                    <a:pt x="609" y="352"/>
                    <a:pt x="610" y="352"/>
                    <a:pt x="610" y="351"/>
                  </a:cubicBezTo>
                  <a:cubicBezTo>
                    <a:pt x="609" y="351"/>
                    <a:pt x="611" y="350"/>
                    <a:pt x="612" y="350"/>
                  </a:cubicBezTo>
                  <a:cubicBezTo>
                    <a:pt x="614" y="353"/>
                    <a:pt x="607" y="362"/>
                    <a:pt x="603" y="362"/>
                  </a:cubicBezTo>
                  <a:cubicBezTo>
                    <a:pt x="602" y="362"/>
                    <a:pt x="601" y="363"/>
                    <a:pt x="600" y="364"/>
                  </a:cubicBezTo>
                  <a:cubicBezTo>
                    <a:pt x="599" y="365"/>
                    <a:pt x="599" y="365"/>
                    <a:pt x="601" y="364"/>
                  </a:cubicBezTo>
                  <a:cubicBezTo>
                    <a:pt x="605" y="363"/>
                    <a:pt x="607" y="364"/>
                    <a:pt x="606" y="366"/>
                  </a:cubicBezTo>
                  <a:cubicBezTo>
                    <a:pt x="605" y="367"/>
                    <a:pt x="604" y="367"/>
                    <a:pt x="604" y="368"/>
                  </a:cubicBezTo>
                  <a:cubicBezTo>
                    <a:pt x="603" y="370"/>
                    <a:pt x="598" y="376"/>
                    <a:pt x="595" y="377"/>
                  </a:cubicBezTo>
                  <a:cubicBezTo>
                    <a:pt x="594" y="378"/>
                    <a:pt x="591" y="380"/>
                    <a:pt x="589" y="383"/>
                  </a:cubicBezTo>
                  <a:cubicBezTo>
                    <a:pt x="587" y="385"/>
                    <a:pt x="585" y="385"/>
                    <a:pt x="584" y="385"/>
                  </a:cubicBezTo>
                  <a:cubicBezTo>
                    <a:pt x="583" y="385"/>
                    <a:pt x="582" y="385"/>
                    <a:pt x="582" y="387"/>
                  </a:cubicBezTo>
                  <a:cubicBezTo>
                    <a:pt x="582" y="388"/>
                    <a:pt x="582" y="389"/>
                    <a:pt x="581" y="390"/>
                  </a:cubicBezTo>
                  <a:cubicBezTo>
                    <a:pt x="579" y="391"/>
                    <a:pt x="579" y="391"/>
                    <a:pt x="579" y="392"/>
                  </a:cubicBezTo>
                  <a:cubicBezTo>
                    <a:pt x="579" y="393"/>
                    <a:pt x="560" y="401"/>
                    <a:pt x="560" y="399"/>
                  </a:cubicBezTo>
                  <a:cubicBezTo>
                    <a:pt x="559" y="397"/>
                    <a:pt x="558" y="396"/>
                    <a:pt x="556" y="396"/>
                  </a:cubicBezTo>
                  <a:cubicBezTo>
                    <a:pt x="555" y="396"/>
                    <a:pt x="553" y="396"/>
                    <a:pt x="553" y="395"/>
                  </a:cubicBezTo>
                  <a:cubicBezTo>
                    <a:pt x="552" y="394"/>
                    <a:pt x="551" y="394"/>
                    <a:pt x="550" y="395"/>
                  </a:cubicBezTo>
                  <a:cubicBezTo>
                    <a:pt x="548" y="396"/>
                    <a:pt x="544" y="397"/>
                    <a:pt x="540" y="399"/>
                  </a:cubicBezTo>
                  <a:cubicBezTo>
                    <a:pt x="536" y="400"/>
                    <a:pt x="533" y="402"/>
                    <a:pt x="532" y="402"/>
                  </a:cubicBezTo>
                  <a:cubicBezTo>
                    <a:pt x="530" y="404"/>
                    <a:pt x="528" y="403"/>
                    <a:pt x="528" y="402"/>
                  </a:cubicBezTo>
                  <a:cubicBezTo>
                    <a:pt x="528" y="401"/>
                    <a:pt x="527" y="399"/>
                    <a:pt x="526" y="398"/>
                  </a:cubicBezTo>
                  <a:cubicBezTo>
                    <a:pt x="524" y="397"/>
                    <a:pt x="524" y="396"/>
                    <a:pt x="525" y="396"/>
                  </a:cubicBezTo>
                  <a:cubicBezTo>
                    <a:pt x="526" y="395"/>
                    <a:pt x="527" y="388"/>
                    <a:pt x="526" y="388"/>
                  </a:cubicBezTo>
                  <a:cubicBezTo>
                    <a:pt x="526" y="387"/>
                    <a:pt x="525" y="384"/>
                    <a:pt x="525" y="381"/>
                  </a:cubicBezTo>
                  <a:cubicBezTo>
                    <a:pt x="525" y="370"/>
                    <a:pt x="523" y="369"/>
                    <a:pt x="512" y="377"/>
                  </a:cubicBezTo>
                  <a:cubicBezTo>
                    <a:pt x="507" y="380"/>
                    <a:pt x="507" y="380"/>
                    <a:pt x="506" y="379"/>
                  </a:cubicBezTo>
                  <a:cubicBezTo>
                    <a:pt x="504" y="378"/>
                    <a:pt x="498" y="380"/>
                    <a:pt x="492" y="384"/>
                  </a:cubicBezTo>
                  <a:cubicBezTo>
                    <a:pt x="490" y="385"/>
                    <a:pt x="488" y="386"/>
                    <a:pt x="487" y="386"/>
                  </a:cubicBezTo>
                  <a:cubicBezTo>
                    <a:pt x="487" y="386"/>
                    <a:pt x="484" y="388"/>
                    <a:pt x="482" y="389"/>
                  </a:cubicBezTo>
                  <a:cubicBezTo>
                    <a:pt x="479" y="391"/>
                    <a:pt x="475" y="394"/>
                    <a:pt x="471" y="396"/>
                  </a:cubicBezTo>
                  <a:cubicBezTo>
                    <a:pt x="465" y="399"/>
                    <a:pt x="464" y="401"/>
                    <a:pt x="465" y="401"/>
                  </a:cubicBezTo>
                  <a:cubicBezTo>
                    <a:pt x="465" y="401"/>
                    <a:pt x="469" y="399"/>
                    <a:pt x="474" y="396"/>
                  </a:cubicBezTo>
                  <a:cubicBezTo>
                    <a:pt x="485" y="388"/>
                    <a:pt x="491" y="387"/>
                    <a:pt x="498" y="388"/>
                  </a:cubicBezTo>
                  <a:cubicBezTo>
                    <a:pt x="504" y="388"/>
                    <a:pt x="506" y="390"/>
                    <a:pt x="504" y="394"/>
                  </a:cubicBezTo>
                  <a:cubicBezTo>
                    <a:pt x="503" y="397"/>
                    <a:pt x="498" y="404"/>
                    <a:pt x="497" y="404"/>
                  </a:cubicBezTo>
                  <a:cubicBezTo>
                    <a:pt x="497" y="404"/>
                    <a:pt x="495" y="406"/>
                    <a:pt x="493" y="408"/>
                  </a:cubicBezTo>
                  <a:cubicBezTo>
                    <a:pt x="489" y="411"/>
                    <a:pt x="489" y="411"/>
                    <a:pt x="489" y="411"/>
                  </a:cubicBezTo>
                  <a:cubicBezTo>
                    <a:pt x="488" y="411"/>
                    <a:pt x="487" y="411"/>
                    <a:pt x="485" y="412"/>
                  </a:cubicBezTo>
                  <a:cubicBezTo>
                    <a:pt x="481" y="412"/>
                    <a:pt x="481" y="412"/>
                    <a:pt x="483" y="410"/>
                  </a:cubicBezTo>
                  <a:cubicBezTo>
                    <a:pt x="484" y="407"/>
                    <a:pt x="484" y="405"/>
                    <a:pt x="483" y="405"/>
                  </a:cubicBezTo>
                  <a:cubicBezTo>
                    <a:pt x="482" y="405"/>
                    <a:pt x="482" y="405"/>
                    <a:pt x="482" y="406"/>
                  </a:cubicBezTo>
                  <a:cubicBezTo>
                    <a:pt x="483" y="407"/>
                    <a:pt x="479" y="412"/>
                    <a:pt x="477" y="414"/>
                  </a:cubicBezTo>
                  <a:cubicBezTo>
                    <a:pt x="475" y="416"/>
                    <a:pt x="475" y="417"/>
                    <a:pt x="477" y="416"/>
                  </a:cubicBezTo>
                  <a:cubicBezTo>
                    <a:pt x="478" y="416"/>
                    <a:pt x="478" y="416"/>
                    <a:pt x="477" y="418"/>
                  </a:cubicBezTo>
                  <a:cubicBezTo>
                    <a:pt x="477" y="420"/>
                    <a:pt x="477" y="420"/>
                    <a:pt x="478" y="419"/>
                  </a:cubicBezTo>
                  <a:cubicBezTo>
                    <a:pt x="477" y="420"/>
                    <a:pt x="477" y="420"/>
                    <a:pt x="477" y="420"/>
                  </a:cubicBezTo>
                  <a:cubicBezTo>
                    <a:pt x="476" y="420"/>
                    <a:pt x="474" y="422"/>
                    <a:pt x="472" y="423"/>
                  </a:cubicBezTo>
                  <a:cubicBezTo>
                    <a:pt x="470" y="425"/>
                    <a:pt x="467" y="426"/>
                    <a:pt x="466" y="427"/>
                  </a:cubicBezTo>
                  <a:cubicBezTo>
                    <a:pt x="464" y="428"/>
                    <a:pt x="464" y="428"/>
                    <a:pt x="464" y="429"/>
                  </a:cubicBezTo>
                  <a:cubicBezTo>
                    <a:pt x="464" y="429"/>
                    <a:pt x="464" y="431"/>
                    <a:pt x="462" y="432"/>
                  </a:cubicBezTo>
                  <a:cubicBezTo>
                    <a:pt x="456" y="436"/>
                    <a:pt x="448" y="446"/>
                    <a:pt x="448" y="449"/>
                  </a:cubicBezTo>
                  <a:cubicBezTo>
                    <a:pt x="448" y="450"/>
                    <a:pt x="447" y="452"/>
                    <a:pt x="445" y="452"/>
                  </a:cubicBezTo>
                  <a:cubicBezTo>
                    <a:pt x="444" y="452"/>
                    <a:pt x="443" y="455"/>
                    <a:pt x="443" y="457"/>
                  </a:cubicBezTo>
                  <a:cubicBezTo>
                    <a:pt x="443" y="457"/>
                    <a:pt x="442" y="458"/>
                    <a:pt x="442" y="459"/>
                  </a:cubicBezTo>
                  <a:cubicBezTo>
                    <a:pt x="441" y="460"/>
                    <a:pt x="440" y="461"/>
                    <a:pt x="441" y="462"/>
                  </a:cubicBezTo>
                  <a:cubicBezTo>
                    <a:pt x="441" y="462"/>
                    <a:pt x="440" y="463"/>
                    <a:pt x="440" y="464"/>
                  </a:cubicBezTo>
                  <a:cubicBezTo>
                    <a:pt x="438" y="467"/>
                    <a:pt x="439" y="467"/>
                    <a:pt x="441" y="467"/>
                  </a:cubicBezTo>
                  <a:cubicBezTo>
                    <a:pt x="443" y="466"/>
                    <a:pt x="443" y="466"/>
                    <a:pt x="443" y="466"/>
                  </a:cubicBezTo>
                  <a:cubicBezTo>
                    <a:pt x="442" y="468"/>
                    <a:pt x="442" y="468"/>
                    <a:pt x="442" y="468"/>
                  </a:cubicBezTo>
                  <a:cubicBezTo>
                    <a:pt x="438" y="471"/>
                    <a:pt x="440" y="473"/>
                    <a:pt x="444" y="469"/>
                  </a:cubicBezTo>
                  <a:cubicBezTo>
                    <a:pt x="448" y="466"/>
                    <a:pt x="462" y="456"/>
                    <a:pt x="465" y="455"/>
                  </a:cubicBezTo>
                  <a:cubicBezTo>
                    <a:pt x="467" y="455"/>
                    <a:pt x="467" y="455"/>
                    <a:pt x="467" y="455"/>
                  </a:cubicBezTo>
                  <a:cubicBezTo>
                    <a:pt x="465" y="457"/>
                    <a:pt x="465" y="457"/>
                    <a:pt x="465" y="457"/>
                  </a:cubicBezTo>
                  <a:cubicBezTo>
                    <a:pt x="464" y="458"/>
                    <a:pt x="461" y="461"/>
                    <a:pt x="459" y="463"/>
                  </a:cubicBezTo>
                  <a:cubicBezTo>
                    <a:pt x="456" y="466"/>
                    <a:pt x="453" y="468"/>
                    <a:pt x="453" y="468"/>
                  </a:cubicBezTo>
                  <a:cubicBezTo>
                    <a:pt x="454" y="468"/>
                    <a:pt x="454" y="469"/>
                    <a:pt x="453" y="469"/>
                  </a:cubicBezTo>
                  <a:cubicBezTo>
                    <a:pt x="453" y="469"/>
                    <a:pt x="453" y="470"/>
                    <a:pt x="453" y="471"/>
                  </a:cubicBezTo>
                  <a:cubicBezTo>
                    <a:pt x="453" y="476"/>
                    <a:pt x="441" y="481"/>
                    <a:pt x="440" y="477"/>
                  </a:cubicBezTo>
                  <a:cubicBezTo>
                    <a:pt x="440" y="475"/>
                    <a:pt x="440" y="475"/>
                    <a:pt x="440" y="475"/>
                  </a:cubicBezTo>
                  <a:cubicBezTo>
                    <a:pt x="437" y="477"/>
                    <a:pt x="437" y="477"/>
                    <a:pt x="437" y="477"/>
                  </a:cubicBezTo>
                  <a:cubicBezTo>
                    <a:pt x="436" y="477"/>
                    <a:pt x="435" y="479"/>
                    <a:pt x="435" y="479"/>
                  </a:cubicBezTo>
                  <a:cubicBezTo>
                    <a:pt x="437" y="482"/>
                    <a:pt x="422" y="482"/>
                    <a:pt x="420" y="480"/>
                  </a:cubicBezTo>
                  <a:cubicBezTo>
                    <a:pt x="420" y="479"/>
                    <a:pt x="419" y="480"/>
                    <a:pt x="418" y="480"/>
                  </a:cubicBezTo>
                  <a:cubicBezTo>
                    <a:pt x="417" y="482"/>
                    <a:pt x="416" y="480"/>
                    <a:pt x="418" y="479"/>
                  </a:cubicBezTo>
                  <a:cubicBezTo>
                    <a:pt x="420" y="477"/>
                    <a:pt x="418" y="476"/>
                    <a:pt x="416" y="478"/>
                  </a:cubicBezTo>
                  <a:cubicBezTo>
                    <a:pt x="414" y="480"/>
                    <a:pt x="405" y="486"/>
                    <a:pt x="403" y="486"/>
                  </a:cubicBezTo>
                  <a:cubicBezTo>
                    <a:pt x="402" y="486"/>
                    <a:pt x="402" y="487"/>
                    <a:pt x="401" y="487"/>
                  </a:cubicBezTo>
                  <a:cubicBezTo>
                    <a:pt x="400" y="488"/>
                    <a:pt x="400" y="487"/>
                    <a:pt x="401" y="485"/>
                  </a:cubicBezTo>
                  <a:cubicBezTo>
                    <a:pt x="402" y="484"/>
                    <a:pt x="403" y="482"/>
                    <a:pt x="403" y="481"/>
                  </a:cubicBezTo>
                  <a:cubicBezTo>
                    <a:pt x="405" y="477"/>
                    <a:pt x="417" y="466"/>
                    <a:pt x="419" y="466"/>
                  </a:cubicBezTo>
                  <a:cubicBezTo>
                    <a:pt x="420" y="466"/>
                    <a:pt x="421" y="466"/>
                    <a:pt x="421" y="466"/>
                  </a:cubicBezTo>
                  <a:cubicBezTo>
                    <a:pt x="421" y="465"/>
                    <a:pt x="429" y="463"/>
                    <a:pt x="430" y="463"/>
                  </a:cubicBezTo>
                  <a:cubicBezTo>
                    <a:pt x="431" y="463"/>
                    <a:pt x="431" y="463"/>
                    <a:pt x="430" y="464"/>
                  </a:cubicBezTo>
                  <a:cubicBezTo>
                    <a:pt x="429" y="466"/>
                    <a:pt x="429" y="466"/>
                    <a:pt x="430" y="466"/>
                  </a:cubicBezTo>
                  <a:cubicBezTo>
                    <a:pt x="432" y="466"/>
                    <a:pt x="432" y="466"/>
                    <a:pt x="432" y="466"/>
                  </a:cubicBezTo>
                  <a:cubicBezTo>
                    <a:pt x="433" y="467"/>
                    <a:pt x="433" y="467"/>
                    <a:pt x="433" y="463"/>
                  </a:cubicBezTo>
                  <a:cubicBezTo>
                    <a:pt x="433" y="461"/>
                    <a:pt x="433" y="460"/>
                    <a:pt x="432" y="460"/>
                  </a:cubicBezTo>
                  <a:cubicBezTo>
                    <a:pt x="431" y="460"/>
                    <a:pt x="433" y="458"/>
                    <a:pt x="437" y="456"/>
                  </a:cubicBezTo>
                  <a:cubicBezTo>
                    <a:pt x="439" y="455"/>
                    <a:pt x="440" y="454"/>
                    <a:pt x="440" y="454"/>
                  </a:cubicBezTo>
                  <a:cubicBezTo>
                    <a:pt x="440" y="453"/>
                    <a:pt x="439" y="453"/>
                    <a:pt x="439" y="454"/>
                  </a:cubicBezTo>
                  <a:cubicBezTo>
                    <a:pt x="438" y="454"/>
                    <a:pt x="437" y="455"/>
                    <a:pt x="435" y="455"/>
                  </a:cubicBezTo>
                  <a:cubicBezTo>
                    <a:pt x="434" y="455"/>
                    <a:pt x="432" y="455"/>
                    <a:pt x="431" y="456"/>
                  </a:cubicBezTo>
                  <a:cubicBezTo>
                    <a:pt x="429" y="456"/>
                    <a:pt x="429" y="456"/>
                    <a:pt x="429" y="455"/>
                  </a:cubicBezTo>
                  <a:cubicBezTo>
                    <a:pt x="430" y="455"/>
                    <a:pt x="429" y="454"/>
                    <a:pt x="429" y="455"/>
                  </a:cubicBezTo>
                  <a:cubicBezTo>
                    <a:pt x="427" y="455"/>
                    <a:pt x="427" y="455"/>
                    <a:pt x="427" y="452"/>
                  </a:cubicBezTo>
                  <a:cubicBezTo>
                    <a:pt x="428" y="451"/>
                    <a:pt x="428" y="451"/>
                    <a:pt x="424" y="454"/>
                  </a:cubicBezTo>
                  <a:cubicBezTo>
                    <a:pt x="422" y="457"/>
                    <a:pt x="421" y="458"/>
                    <a:pt x="420" y="457"/>
                  </a:cubicBezTo>
                  <a:cubicBezTo>
                    <a:pt x="418" y="457"/>
                    <a:pt x="417" y="457"/>
                    <a:pt x="416" y="458"/>
                  </a:cubicBezTo>
                  <a:cubicBezTo>
                    <a:pt x="413" y="458"/>
                    <a:pt x="413" y="458"/>
                    <a:pt x="416" y="455"/>
                  </a:cubicBezTo>
                  <a:cubicBezTo>
                    <a:pt x="417" y="452"/>
                    <a:pt x="417" y="452"/>
                    <a:pt x="417" y="452"/>
                  </a:cubicBezTo>
                  <a:cubicBezTo>
                    <a:pt x="415" y="454"/>
                    <a:pt x="415" y="454"/>
                    <a:pt x="415" y="454"/>
                  </a:cubicBezTo>
                  <a:cubicBezTo>
                    <a:pt x="414" y="455"/>
                    <a:pt x="412" y="456"/>
                    <a:pt x="411" y="457"/>
                  </a:cubicBezTo>
                  <a:cubicBezTo>
                    <a:pt x="410" y="458"/>
                    <a:pt x="405" y="458"/>
                    <a:pt x="407" y="457"/>
                  </a:cubicBezTo>
                  <a:cubicBezTo>
                    <a:pt x="408" y="455"/>
                    <a:pt x="392" y="467"/>
                    <a:pt x="389" y="470"/>
                  </a:cubicBezTo>
                  <a:cubicBezTo>
                    <a:pt x="388" y="472"/>
                    <a:pt x="386" y="474"/>
                    <a:pt x="384" y="475"/>
                  </a:cubicBezTo>
                  <a:cubicBezTo>
                    <a:pt x="383" y="476"/>
                    <a:pt x="382" y="477"/>
                    <a:pt x="381" y="477"/>
                  </a:cubicBezTo>
                  <a:cubicBezTo>
                    <a:pt x="381" y="478"/>
                    <a:pt x="379" y="481"/>
                    <a:pt x="376" y="485"/>
                  </a:cubicBezTo>
                  <a:cubicBezTo>
                    <a:pt x="374" y="487"/>
                    <a:pt x="372" y="490"/>
                    <a:pt x="372" y="491"/>
                  </a:cubicBezTo>
                  <a:cubicBezTo>
                    <a:pt x="373" y="493"/>
                    <a:pt x="370" y="495"/>
                    <a:pt x="370" y="493"/>
                  </a:cubicBezTo>
                  <a:cubicBezTo>
                    <a:pt x="369" y="493"/>
                    <a:pt x="370" y="492"/>
                    <a:pt x="370" y="491"/>
                  </a:cubicBezTo>
                  <a:cubicBezTo>
                    <a:pt x="371" y="490"/>
                    <a:pt x="371" y="490"/>
                    <a:pt x="370" y="490"/>
                  </a:cubicBezTo>
                  <a:cubicBezTo>
                    <a:pt x="368" y="491"/>
                    <a:pt x="367" y="490"/>
                    <a:pt x="368" y="487"/>
                  </a:cubicBezTo>
                  <a:cubicBezTo>
                    <a:pt x="368" y="485"/>
                    <a:pt x="368" y="485"/>
                    <a:pt x="367" y="485"/>
                  </a:cubicBezTo>
                  <a:cubicBezTo>
                    <a:pt x="365" y="485"/>
                    <a:pt x="365" y="485"/>
                    <a:pt x="364" y="487"/>
                  </a:cubicBezTo>
                  <a:cubicBezTo>
                    <a:pt x="363" y="493"/>
                    <a:pt x="362" y="494"/>
                    <a:pt x="361" y="494"/>
                  </a:cubicBezTo>
                  <a:cubicBezTo>
                    <a:pt x="359" y="494"/>
                    <a:pt x="359" y="493"/>
                    <a:pt x="359" y="492"/>
                  </a:cubicBezTo>
                  <a:cubicBezTo>
                    <a:pt x="360" y="490"/>
                    <a:pt x="359" y="491"/>
                    <a:pt x="352" y="498"/>
                  </a:cubicBezTo>
                  <a:cubicBezTo>
                    <a:pt x="348" y="503"/>
                    <a:pt x="343" y="508"/>
                    <a:pt x="341" y="509"/>
                  </a:cubicBezTo>
                  <a:cubicBezTo>
                    <a:pt x="338" y="511"/>
                    <a:pt x="338" y="511"/>
                    <a:pt x="338" y="511"/>
                  </a:cubicBezTo>
                  <a:cubicBezTo>
                    <a:pt x="340" y="509"/>
                    <a:pt x="340" y="509"/>
                    <a:pt x="340" y="509"/>
                  </a:cubicBezTo>
                  <a:cubicBezTo>
                    <a:pt x="341" y="506"/>
                    <a:pt x="341" y="506"/>
                    <a:pt x="341" y="506"/>
                  </a:cubicBezTo>
                  <a:cubicBezTo>
                    <a:pt x="339" y="509"/>
                    <a:pt x="339" y="509"/>
                    <a:pt x="339" y="509"/>
                  </a:cubicBezTo>
                  <a:cubicBezTo>
                    <a:pt x="338" y="509"/>
                    <a:pt x="335" y="513"/>
                    <a:pt x="333" y="516"/>
                  </a:cubicBezTo>
                  <a:cubicBezTo>
                    <a:pt x="329" y="521"/>
                    <a:pt x="322" y="529"/>
                    <a:pt x="322" y="527"/>
                  </a:cubicBezTo>
                  <a:cubicBezTo>
                    <a:pt x="420" y="403"/>
                    <a:pt x="574" y="266"/>
                    <a:pt x="721" y="183"/>
                  </a:cubicBezTo>
                  <a:close/>
                  <a:moveTo>
                    <a:pt x="447" y="472"/>
                  </a:moveTo>
                  <a:cubicBezTo>
                    <a:pt x="448" y="471"/>
                    <a:pt x="448" y="471"/>
                    <a:pt x="448" y="471"/>
                  </a:cubicBezTo>
                  <a:cubicBezTo>
                    <a:pt x="449" y="471"/>
                    <a:pt x="450" y="471"/>
                    <a:pt x="450" y="470"/>
                  </a:cubicBezTo>
                  <a:cubicBezTo>
                    <a:pt x="450" y="469"/>
                    <a:pt x="448" y="469"/>
                    <a:pt x="446" y="470"/>
                  </a:cubicBezTo>
                  <a:cubicBezTo>
                    <a:pt x="446" y="471"/>
                    <a:pt x="445" y="472"/>
                    <a:pt x="444" y="472"/>
                  </a:cubicBezTo>
                  <a:cubicBezTo>
                    <a:pt x="443" y="473"/>
                    <a:pt x="443" y="474"/>
                    <a:pt x="443" y="474"/>
                  </a:cubicBezTo>
                  <a:cubicBezTo>
                    <a:pt x="443" y="475"/>
                    <a:pt x="447" y="474"/>
                    <a:pt x="447" y="472"/>
                  </a:cubicBezTo>
                  <a:close/>
                  <a:moveTo>
                    <a:pt x="417" y="455"/>
                  </a:moveTo>
                  <a:cubicBezTo>
                    <a:pt x="417" y="455"/>
                    <a:pt x="417" y="455"/>
                    <a:pt x="416" y="455"/>
                  </a:cubicBezTo>
                  <a:cubicBezTo>
                    <a:pt x="416" y="455"/>
                    <a:pt x="416" y="456"/>
                    <a:pt x="416" y="456"/>
                  </a:cubicBezTo>
                  <a:cubicBezTo>
                    <a:pt x="417" y="456"/>
                    <a:pt x="417" y="456"/>
                    <a:pt x="417" y="455"/>
                  </a:cubicBezTo>
                  <a:close/>
                  <a:moveTo>
                    <a:pt x="443" y="409"/>
                  </a:moveTo>
                  <a:cubicBezTo>
                    <a:pt x="443" y="408"/>
                    <a:pt x="442" y="408"/>
                    <a:pt x="441" y="409"/>
                  </a:cubicBezTo>
                  <a:cubicBezTo>
                    <a:pt x="439" y="410"/>
                    <a:pt x="439" y="410"/>
                    <a:pt x="441" y="410"/>
                  </a:cubicBezTo>
                  <a:cubicBezTo>
                    <a:pt x="442" y="410"/>
                    <a:pt x="443" y="409"/>
                    <a:pt x="443" y="409"/>
                  </a:cubicBezTo>
                  <a:close/>
                  <a:moveTo>
                    <a:pt x="456" y="402"/>
                  </a:moveTo>
                  <a:cubicBezTo>
                    <a:pt x="456" y="401"/>
                    <a:pt x="456" y="401"/>
                    <a:pt x="455" y="401"/>
                  </a:cubicBezTo>
                  <a:cubicBezTo>
                    <a:pt x="454" y="402"/>
                    <a:pt x="454" y="402"/>
                    <a:pt x="454" y="402"/>
                  </a:cubicBezTo>
                  <a:cubicBezTo>
                    <a:pt x="453" y="402"/>
                    <a:pt x="453" y="402"/>
                    <a:pt x="454" y="402"/>
                  </a:cubicBezTo>
                  <a:lnTo>
                    <a:pt x="456" y="402"/>
                  </a:lnTo>
                  <a:close/>
                  <a:moveTo>
                    <a:pt x="462" y="400"/>
                  </a:moveTo>
                  <a:cubicBezTo>
                    <a:pt x="461" y="399"/>
                    <a:pt x="461" y="399"/>
                    <a:pt x="461" y="399"/>
                  </a:cubicBezTo>
                  <a:cubicBezTo>
                    <a:pt x="461" y="400"/>
                    <a:pt x="461" y="400"/>
                    <a:pt x="461" y="400"/>
                  </a:cubicBezTo>
                  <a:cubicBezTo>
                    <a:pt x="461" y="401"/>
                    <a:pt x="461" y="401"/>
                    <a:pt x="461" y="401"/>
                  </a:cubicBezTo>
                  <a:cubicBezTo>
                    <a:pt x="462" y="401"/>
                    <a:pt x="462" y="401"/>
                    <a:pt x="462" y="400"/>
                  </a:cubicBezTo>
                  <a:close/>
                  <a:moveTo>
                    <a:pt x="1199" y="578"/>
                  </a:moveTo>
                  <a:cubicBezTo>
                    <a:pt x="1199" y="578"/>
                    <a:pt x="1199" y="578"/>
                    <a:pt x="1200" y="578"/>
                  </a:cubicBezTo>
                  <a:cubicBezTo>
                    <a:pt x="1201" y="578"/>
                    <a:pt x="1201" y="578"/>
                    <a:pt x="1200" y="579"/>
                  </a:cubicBezTo>
                  <a:cubicBezTo>
                    <a:pt x="1199" y="579"/>
                    <a:pt x="1199" y="579"/>
                    <a:pt x="1199" y="578"/>
                  </a:cubicBezTo>
                  <a:close/>
                  <a:moveTo>
                    <a:pt x="1298" y="572"/>
                  </a:moveTo>
                  <a:cubicBezTo>
                    <a:pt x="1296" y="570"/>
                    <a:pt x="1298" y="564"/>
                    <a:pt x="1301" y="564"/>
                  </a:cubicBezTo>
                  <a:cubicBezTo>
                    <a:pt x="1303" y="564"/>
                    <a:pt x="1305" y="568"/>
                    <a:pt x="1305" y="568"/>
                  </a:cubicBezTo>
                  <a:cubicBezTo>
                    <a:pt x="1304" y="569"/>
                    <a:pt x="1304" y="569"/>
                    <a:pt x="1305" y="570"/>
                  </a:cubicBezTo>
                  <a:cubicBezTo>
                    <a:pt x="1306" y="571"/>
                    <a:pt x="1305" y="573"/>
                    <a:pt x="1303" y="572"/>
                  </a:cubicBezTo>
                  <a:cubicBezTo>
                    <a:pt x="1303" y="571"/>
                    <a:pt x="1303" y="571"/>
                    <a:pt x="1301" y="572"/>
                  </a:cubicBezTo>
                  <a:cubicBezTo>
                    <a:pt x="1300" y="573"/>
                    <a:pt x="1300" y="573"/>
                    <a:pt x="1298" y="572"/>
                  </a:cubicBezTo>
                  <a:close/>
                  <a:moveTo>
                    <a:pt x="1268" y="567"/>
                  </a:moveTo>
                  <a:cubicBezTo>
                    <a:pt x="1267" y="566"/>
                    <a:pt x="1268" y="565"/>
                    <a:pt x="1268" y="565"/>
                  </a:cubicBezTo>
                  <a:cubicBezTo>
                    <a:pt x="1271" y="566"/>
                    <a:pt x="1271" y="568"/>
                    <a:pt x="1269" y="568"/>
                  </a:cubicBezTo>
                  <a:cubicBezTo>
                    <a:pt x="1268" y="568"/>
                    <a:pt x="1268" y="568"/>
                    <a:pt x="1268" y="567"/>
                  </a:cubicBezTo>
                  <a:close/>
                  <a:moveTo>
                    <a:pt x="1271" y="562"/>
                  </a:moveTo>
                  <a:cubicBezTo>
                    <a:pt x="1268" y="560"/>
                    <a:pt x="1268" y="560"/>
                    <a:pt x="1269" y="558"/>
                  </a:cubicBezTo>
                  <a:cubicBezTo>
                    <a:pt x="1269" y="556"/>
                    <a:pt x="1272" y="557"/>
                    <a:pt x="1274" y="558"/>
                  </a:cubicBezTo>
                  <a:cubicBezTo>
                    <a:pt x="1275" y="559"/>
                    <a:pt x="1276" y="560"/>
                    <a:pt x="1277" y="560"/>
                  </a:cubicBezTo>
                  <a:cubicBezTo>
                    <a:pt x="1279" y="560"/>
                    <a:pt x="1279" y="560"/>
                    <a:pt x="1279" y="561"/>
                  </a:cubicBezTo>
                  <a:cubicBezTo>
                    <a:pt x="1278" y="564"/>
                    <a:pt x="1274" y="564"/>
                    <a:pt x="1271" y="562"/>
                  </a:cubicBezTo>
                  <a:close/>
                  <a:moveTo>
                    <a:pt x="1279" y="560"/>
                  </a:moveTo>
                  <a:cubicBezTo>
                    <a:pt x="1279" y="556"/>
                    <a:pt x="1279" y="556"/>
                    <a:pt x="1279" y="556"/>
                  </a:cubicBezTo>
                  <a:cubicBezTo>
                    <a:pt x="1279" y="553"/>
                    <a:pt x="1278" y="552"/>
                    <a:pt x="1275" y="552"/>
                  </a:cubicBezTo>
                  <a:cubicBezTo>
                    <a:pt x="1273" y="552"/>
                    <a:pt x="1273" y="552"/>
                    <a:pt x="1273" y="547"/>
                  </a:cubicBezTo>
                  <a:cubicBezTo>
                    <a:pt x="1273" y="546"/>
                    <a:pt x="1273" y="544"/>
                    <a:pt x="1273" y="543"/>
                  </a:cubicBezTo>
                  <a:cubicBezTo>
                    <a:pt x="1272" y="541"/>
                    <a:pt x="1272" y="541"/>
                    <a:pt x="1274" y="541"/>
                  </a:cubicBezTo>
                  <a:cubicBezTo>
                    <a:pt x="1276" y="541"/>
                    <a:pt x="1277" y="540"/>
                    <a:pt x="1279" y="538"/>
                  </a:cubicBezTo>
                  <a:cubicBezTo>
                    <a:pt x="1281" y="536"/>
                    <a:pt x="1283" y="536"/>
                    <a:pt x="1282" y="539"/>
                  </a:cubicBezTo>
                  <a:cubicBezTo>
                    <a:pt x="1282" y="541"/>
                    <a:pt x="1282" y="541"/>
                    <a:pt x="1283" y="541"/>
                  </a:cubicBezTo>
                  <a:cubicBezTo>
                    <a:pt x="1284" y="542"/>
                    <a:pt x="1286" y="538"/>
                    <a:pt x="1286" y="538"/>
                  </a:cubicBezTo>
                  <a:cubicBezTo>
                    <a:pt x="1285" y="536"/>
                    <a:pt x="1289" y="534"/>
                    <a:pt x="1292" y="534"/>
                  </a:cubicBezTo>
                  <a:cubicBezTo>
                    <a:pt x="1295" y="534"/>
                    <a:pt x="1297" y="536"/>
                    <a:pt x="1295" y="537"/>
                  </a:cubicBezTo>
                  <a:cubicBezTo>
                    <a:pt x="1295" y="538"/>
                    <a:pt x="1294" y="542"/>
                    <a:pt x="1295" y="544"/>
                  </a:cubicBezTo>
                  <a:cubicBezTo>
                    <a:pt x="1295" y="544"/>
                    <a:pt x="1295" y="545"/>
                    <a:pt x="1295" y="545"/>
                  </a:cubicBezTo>
                  <a:cubicBezTo>
                    <a:pt x="1294" y="546"/>
                    <a:pt x="1294" y="546"/>
                    <a:pt x="1293" y="545"/>
                  </a:cubicBezTo>
                  <a:cubicBezTo>
                    <a:pt x="1293" y="544"/>
                    <a:pt x="1292" y="544"/>
                    <a:pt x="1291" y="545"/>
                  </a:cubicBezTo>
                  <a:cubicBezTo>
                    <a:pt x="1289" y="546"/>
                    <a:pt x="1287" y="548"/>
                    <a:pt x="1289" y="549"/>
                  </a:cubicBezTo>
                  <a:cubicBezTo>
                    <a:pt x="1291" y="549"/>
                    <a:pt x="1290" y="552"/>
                    <a:pt x="1288" y="552"/>
                  </a:cubicBezTo>
                  <a:cubicBezTo>
                    <a:pt x="1285" y="553"/>
                    <a:pt x="1284" y="554"/>
                    <a:pt x="1284" y="557"/>
                  </a:cubicBezTo>
                  <a:cubicBezTo>
                    <a:pt x="1284" y="560"/>
                    <a:pt x="1281" y="562"/>
                    <a:pt x="1279" y="560"/>
                  </a:cubicBezTo>
                  <a:close/>
                  <a:moveTo>
                    <a:pt x="1263" y="560"/>
                  </a:moveTo>
                  <a:cubicBezTo>
                    <a:pt x="1263" y="559"/>
                    <a:pt x="1264" y="557"/>
                    <a:pt x="1265" y="555"/>
                  </a:cubicBezTo>
                  <a:cubicBezTo>
                    <a:pt x="1269" y="552"/>
                    <a:pt x="1269" y="552"/>
                    <a:pt x="1266" y="557"/>
                  </a:cubicBezTo>
                  <a:cubicBezTo>
                    <a:pt x="1264" y="560"/>
                    <a:pt x="1263" y="561"/>
                    <a:pt x="1263" y="560"/>
                  </a:cubicBezTo>
                  <a:close/>
                  <a:moveTo>
                    <a:pt x="1231" y="559"/>
                  </a:moveTo>
                  <a:cubicBezTo>
                    <a:pt x="1230" y="558"/>
                    <a:pt x="1232" y="557"/>
                    <a:pt x="1233" y="558"/>
                  </a:cubicBezTo>
                  <a:cubicBezTo>
                    <a:pt x="1233" y="558"/>
                    <a:pt x="1233" y="560"/>
                    <a:pt x="1232" y="560"/>
                  </a:cubicBezTo>
                  <a:cubicBezTo>
                    <a:pt x="1231" y="559"/>
                    <a:pt x="1231" y="559"/>
                    <a:pt x="1231" y="559"/>
                  </a:cubicBezTo>
                  <a:close/>
                  <a:moveTo>
                    <a:pt x="1284" y="558"/>
                  </a:moveTo>
                  <a:cubicBezTo>
                    <a:pt x="1284" y="557"/>
                    <a:pt x="1289" y="555"/>
                    <a:pt x="1290" y="557"/>
                  </a:cubicBezTo>
                  <a:cubicBezTo>
                    <a:pt x="1291" y="558"/>
                    <a:pt x="1291" y="558"/>
                    <a:pt x="1289" y="558"/>
                  </a:cubicBezTo>
                  <a:cubicBezTo>
                    <a:pt x="1288" y="558"/>
                    <a:pt x="1286" y="558"/>
                    <a:pt x="1286" y="559"/>
                  </a:cubicBezTo>
                  <a:cubicBezTo>
                    <a:pt x="1285" y="559"/>
                    <a:pt x="1284" y="559"/>
                    <a:pt x="1284" y="558"/>
                  </a:cubicBezTo>
                  <a:close/>
                  <a:moveTo>
                    <a:pt x="1324" y="558"/>
                  </a:moveTo>
                  <a:cubicBezTo>
                    <a:pt x="1321" y="557"/>
                    <a:pt x="1321" y="554"/>
                    <a:pt x="1324" y="553"/>
                  </a:cubicBezTo>
                  <a:cubicBezTo>
                    <a:pt x="1325" y="552"/>
                    <a:pt x="1329" y="556"/>
                    <a:pt x="1328" y="557"/>
                  </a:cubicBezTo>
                  <a:cubicBezTo>
                    <a:pt x="1327" y="559"/>
                    <a:pt x="1327" y="559"/>
                    <a:pt x="1324" y="558"/>
                  </a:cubicBezTo>
                  <a:close/>
                  <a:moveTo>
                    <a:pt x="1258" y="557"/>
                  </a:moveTo>
                  <a:cubicBezTo>
                    <a:pt x="1257" y="555"/>
                    <a:pt x="1257" y="555"/>
                    <a:pt x="1260" y="557"/>
                  </a:cubicBezTo>
                  <a:cubicBezTo>
                    <a:pt x="1261" y="557"/>
                    <a:pt x="1261" y="558"/>
                    <a:pt x="1260" y="558"/>
                  </a:cubicBezTo>
                  <a:cubicBezTo>
                    <a:pt x="1260" y="558"/>
                    <a:pt x="1259" y="557"/>
                    <a:pt x="1258" y="557"/>
                  </a:cubicBezTo>
                  <a:close/>
                  <a:moveTo>
                    <a:pt x="1252" y="557"/>
                  </a:moveTo>
                  <a:cubicBezTo>
                    <a:pt x="1252" y="557"/>
                    <a:pt x="1252" y="556"/>
                    <a:pt x="1252" y="554"/>
                  </a:cubicBezTo>
                  <a:cubicBezTo>
                    <a:pt x="1252" y="552"/>
                    <a:pt x="1253" y="553"/>
                    <a:pt x="1254" y="555"/>
                  </a:cubicBezTo>
                  <a:cubicBezTo>
                    <a:pt x="1255" y="557"/>
                    <a:pt x="1254" y="557"/>
                    <a:pt x="1252" y="557"/>
                  </a:cubicBezTo>
                  <a:close/>
                  <a:moveTo>
                    <a:pt x="1230" y="554"/>
                  </a:moveTo>
                  <a:cubicBezTo>
                    <a:pt x="1230" y="553"/>
                    <a:pt x="1231" y="552"/>
                    <a:pt x="1232" y="552"/>
                  </a:cubicBezTo>
                  <a:cubicBezTo>
                    <a:pt x="1233" y="552"/>
                    <a:pt x="1233" y="552"/>
                    <a:pt x="1232" y="553"/>
                  </a:cubicBezTo>
                  <a:cubicBezTo>
                    <a:pt x="1231" y="554"/>
                    <a:pt x="1232" y="554"/>
                    <a:pt x="1233" y="555"/>
                  </a:cubicBezTo>
                  <a:cubicBezTo>
                    <a:pt x="1234" y="556"/>
                    <a:pt x="1234" y="556"/>
                    <a:pt x="1232" y="556"/>
                  </a:cubicBezTo>
                  <a:cubicBezTo>
                    <a:pt x="1229" y="557"/>
                    <a:pt x="1229" y="557"/>
                    <a:pt x="1229" y="557"/>
                  </a:cubicBezTo>
                  <a:lnTo>
                    <a:pt x="1230" y="554"/>
                  </a:lnTo>
                  <a:close/>
                  <a:moveTo>
                    <a:pt x="1260" y="553"/>
                  </a:moveTo>
                  <a:cubicBezTo>
                    <a:pt x="1255" y="552"/>
                    <a:pt x="1253" y="547"/>
                    <a:pt x="1255" y="544"/>
                  </a:cubicBezTo>
                  <a:cubicBezTo>
                    <a:pt x="1256" y="544"/>
                    <a:pt x="1262" y="542"/>
                    <a:pt x="1263" y="543"/>
                  </a:cubicBezTo>
                  <a:cubicBezTo>
                    <a:pt x="1263" y="544"/>
                    <a:pt x="1265" y="544"/>
                    <a:pt x="1265" y="544"/>
                  </a:cubicBezTo>
                  <a:cubicBezTo>
                    <a:pt x="1268" y="542"/>
                    <a:pt x="1268" y="551"/>
                    <a:pt x="1265" y="553"/>
                  </a:cubicBezTo>
                  <a:cubicBezTo>
                    <a:pt x="1263" y="554"/>
                    <a:pt x="1263" y="554"/>
                    <a:pt x="1260" y="553"/>
                  </a:cubicBezTo>
                  <a:close/>
                  <a:moveTo>
                    <a:pt x="1045" y="548"/>
                  </a:moveTo>
                  <a:cubicBezTo>
                    <a:pt x="1046" y="546"/>
                    <a:pt x="1051" y="543"/>
                    <a:pt x="1053" y="543"/>
                  </a:cubicBezTo>
                  <a:cubicBezTo>
                    <a:pt x="1054" y="543"/>
                    <a:pt x="1053" y="545"/>
                    <a:pt x="1051" y="547"/>
                  </a:cubicBezTo>
                  <a:cubicBezTo>
                    <a:pt x="1048" y="549"/>
                    <a:pt x="1044" y="549"/>
                    <a:pt x="1045" y="548"/>
                  </a:cubicBezTo>
                  <a:close/>
                  <a:moveTo>
                    <a:pt x="1266" y="538"/>
                  </a:moveTo>
                  <a:cubicBezTo>
                    <a:pt x="1266" y="536"/>
                    <a:pt x="1266" y="536"/>
                    <a:pt x="1267" y="536"/>
                  </a:cubicBezTo>
                  <a:cubicBezTo>
                    <a:pt x="1268" y="536"/>
                    <a:pt x="1268" y="537"/>
                    <a:pt x="1268" y="539"/>
                  </a:cubicBezTo>
                  <a:cubicBezTo>
                    <a:pt x="1266" y="540"/>
                    <a:pt x="1266" y="540"/>
                    <a:pt x="1266" y="538"/>
                  </a:cubicBezTo>
                  <a:close/>
                  <a:moveTo>
                    <a:pt x="1350" y="533"/>
                  </a:moveTo>
                  <a:cubicBezTo>
                    <a:pt x="1350" y="530"/>
                    <a:pt x="1352" y="526"/>
                    <a:pt x="1356" y="522"/>
                  </a:cubicBezTo>
                  <a:cubicBezTo>
                    <a:pt x="1357" y="520"/>
                    <a:pt x="1359" y="518"/>
                    <a:pt x="1359" y="518"/>
                  </a:cubicBezTo>
                  <a:cubicBezTo>
                    <a:pt x="1359" y="517"/>
                    <a:pt x="1362" y="513"/>
                    <a:pt x="1362" y="514"/>
                  </a:cubicBezTo>
                  <a:cubicBezTo>
                    <a:pt x="1362" y="514"/>
                    <a:pt x="1362" y="515"/>
                    <a:pt x="1359" y="521"/>
                  </a:cubicBezTo>
                  <a:cubicBezTo>
                    <a:pt x="1357" y="522"/>
                    <a:pt x="1356" y="527"/>
                    <a:pt x="1354" y="530"/>
                  </a:cubicBezTo>
                  <a:cubicBezTo>
                    <a:pt x="1351" y="536"/>
                    <a:pt x="1350" y="536"/>
                    <a:pt x="1350" y="533"/>
                  </a:cubicBezTo>
                  <a:close/>
                  <a:moveTo>
                    <a:pt x="1376" y="522"/>
                  </a:moveTo>
                  <a:cubicBezTo>
                    <a:pt x="1376" y="522"/>
                    <a:pt x="1376" y="521"/>
                    <a:pt x="1377" y="520"/>
                  </a:cubicBezTo>
                  <a:cubicBezTo>
                    <a:pt x="1378" y="520"/>
                    <a:pt x="1378" y="519"/>
                    <a:pt x="1377" y="518"/>
                  </a:cubicBezTo>
                  <a:cubicBezTo>
                    <a:pt x="1375" y="512"/>
                    <a:pt x="1380" y="504"/>
                    <a:pt x="1385" y="504"/>
                  </a:cubicBezTo>
                  <a:cubicBezTo>
                    <a:pt x="1386" y="504"/>
                    <a:pt x="1387" y="504"/>
                    <a:pt x="1387" y="503"/>
                  </a:cubicBezTo>
                  <a:cubicBezTo>
                    <a:pt x="1387" y="503"/>
                    <a:pt x="1388" y="503"/>
                    <a:pt x="1388" y="503"/>
                  </a:cubicBezTo>
                  <a:cubicBezTo>
                    <a:pt x="1389" y="503"/>
                    <a:pt x="1390" y="503"/>
                    <a:pt x="1390" y="503"/>
                  </a:cubicBezTo>
                  <a:cubicBezTo>
                    <a:pt x="1391" y="502"/>
                    <a:pt x="1391" y="502"/>
                    <a:pt x="1392" y="502"/>
                  </a:cubicBezTo>
                  <a:cubicBezTo>
                    <a:pt x="1394" y="502"/>
                    <a:pt x="1394" y="502"/>
                    <a:pt x="1393" y="503"/>
                  </a:cubicBezTo>
                  <a:cubicBezTo>
                    <a:pt x="1392" y="503"/>
                    <a:pt x="1391" y="503"/>
                    <a:pt x="1391" y="504"/>
                  </a:cubicBezTo>
                  <a:cubicBezTo>
                    <a:pt x="1388" y="506"/>
                    <a:pt x="1388" y="506"/>
                    <a:pt x="1388" y="506"/>
                  </a:cubicBezTo>
                  <a:cubicBezTo>
                    <a:pt x="1386" y="508"/>
                    <a:pt x="1386" y="511"/>
                    <a:pt x="1386" y="512"/>
                  </a:cubicBezTo>
                  <a:cubicBezTo>
                    <a:pt x="1387" y="513"/>
                    <a:pt x="1386" y="514"/>
                    <a:pt x="1385" y="515"/>
                  </a:cubicBezTo>
                  <a:cubicBezTo>
                    <a:pt x="1383" y="516"/>
                    <a:pt x="1381" y="518"/>
                    <a:pt x="1380" y="519"/>
                  </a:cubicBezTo>
                  <a:cubicBezTo>
                    <a:pt x="1377" y="522"/>
                    <a:pt x="1376" y="523"/>
                    <a:pt x="1376" y="522"/>
                  </a:cubicBezTo>
                  <a:close/>
                  <a:moveTo>
                    <a:pt x="1042" y="514"/>
                  </a:moveTo>
                  <a:cubicBezTo>
                    <a:pt x="1043" y="513"/>
                    <a:pt x="1043" y="512"/>
                    <a:pt x="1041" y="512"/>
                  </a:cubicBezTo>
                  <a:cubicBezTo>
                    <a:pt x="1040" y="513"/>
                    <a:pt x="1040" y="513"/>
                    <a:pt x="1040" y="513"/>
                  </a:cubicBezTo>
                  <a:cubicBezTo>
                    <a:pt x="1041" y="511"/>
                    <a:pt x="1041" y="511"/>
                    <a:pt x="1041" y="511"/>
                  </a:cubicBezTo>
                  <a:cubicBezTo>
                    <a:pt x="1042" y="510"/>
                    <a:pt x="1043" y="509"/>
                    <a:pt x="1045" y="509"/>
                  </a:cubicBezTo>
                  <a:cubicBezTo>
                    <a:pt x="1047" y="510"/>
                    <a:pt x="1048" y="509"/>
                    <a:pt x="1049" y="509"/>
                  </a:cubicBezTo>
                  <a:cubicBezTo>
                    <a:pt x="1050" y="508"/>
                    <a:pt x="1051" y="507"/>
                    <a:pt x="1052" y="507"/>
                  </a:cubicBezTo>
                  <a:cubicBezTo>
                    <a:pt x="1054" y="506"/>
                    <a:pt x="1054" y="507"/>
                    <a:pt x="1051" y="509"/>
                  </a:cubicBezTo>
                  <a:cubicBezTo>
                    <a:pt x="1049" y="511"/>
                    <a:pt x="1047" y="512"/>
                    <a:pt x="1047" y="511"/>
                  </a:cubicBezTo>
                  <a:cubicBezTo>
                    <a:pt x="1046" y="511"/>
                    <a:pt x="1046" y="512"/>
                    <a:pt x="1045" y="513"/>
                  </a:cubicBezTo>
                  <a:cubicBezTo>
                    <a:pt x="1045" y="514"/>
                    <a:pt x="1044" y="515"/>
                    <a:pt x="1043" y="515"/>
                  </a:cubicBezTo>
                  <a:cubicBezTo>
                    <a:pt x="1041" y="515"/>
                    <a:pt x="1041" y="515"/>
                    <a:pt x="1042" y="514"/>
                  </a:cubicBezTo>
                  <a:close/>
                  <a:moveTo>
                    <a:pt x="412" y="511"/>
                  </a:moveTo>
                  <a:cubicBezTo>
                    <a:pt x="412" y="511"/>
                    <a:pt x="412" y="511"/>
                    <a:pt x="412" y="511"/>
                  </a:cubicBezTo>
                  <a:cubicBezTo>
                    <a:pt x="413" y="511"/>
                    <a:pt x="413" y="511"/>
                    <a:pt x="413" y="511"/>
                  </a:cubicBezTo>
                  <a:cubicBezTo>
                    <a:pt x="413" y="512"/>
                    <a:pt x="413" y="512"/>
                    <a:pt x="413" y="512"/>
                  </a:cubicBezTo>
                  <a:cubicBezTo>
                    <a:pt x="412" y="512"/>
                    <a:pt x="412" y="512"/>
                    <a:pt x="412" y="511"/>
                  </a:cubicBezTo>
                  <a:close/>
                  <a:moveTo>
                    <a:pt x="1279" y="510"/>
                  </a:moveTo>
                  <a:cubicBezTo>
                    <a:pt x="1279" y="509"/>
                    <a:pt x="1279" y="509"/>
                    <a:pt x="1281" y="509"/>
                  </a:cubicBezTo>
                  <a:cubicBezTo>
                    <a:pt x="1282" y="509"/>
                    <a:pt x="1282" y="509"/>
                    <a:pt x="1281" y="510"/>
                  </a:cubicBezTo>
                  <a:cubicBezTo>
                    <a:pt x="1280" y="511"/>
                    <a:pt x="1278" y="511"/>
                    <a:pt x="1279" y="510"/>
                  </a:cubicBezTo>
                  <a:close/>
                  <a:moveTo>
                    <a:pt x="1430" y="503"/>
                  </a:moveTo>
                  <a:cubicBezTo>
                    <a:pt x="1429" y="503"/>
                    <a:pt x="1430" y="501"/>
                    <a:pt x="1431" y="501"/>
                  </a:cubicBezTo>
                  <a:cubicBezTo>
                    <a:pt x="1432" y="500"/>
                    <a:pt x="1432" y="500"/>
                    <a:pt x="1432" y="500"/>
                  </a:cubicBezTo>
                  <a:cubicBezTo>
                    <a:pt x="1430" y="498"/>
                    <a:pt x="1430" y="498"/>
                    <a:pt x="1430" y="498"/>
                  </a:cubicBezTo>
                  <a:cubicBezTo>
                    <a:pt x="1429" y="497"/>
                    <a:pt x="1429" y="496"/>
                    <a:pt x="1429" y="495"/>
                  </a:cubicBezTo>
                  <a:cubicBezTo>
                    <a:pt x="1430" y="495"/>
                    <a:pt x="1430" y="494"/>
                    <a:pt x="1429" y="494"/>
                  </a:cubicBezTo>
                  <a:cubicBezTo>
                    <a:pt x="1428" y="493"/>
                    <a:pt x="1429" y="492"/>
                    <a:pt x="1430" y="492"/>
                  </a:cubicBezTo>
                  <a:cubicBezTo>
                    <a:pt x="1431" y="493"/>
                    <a:pt x="1433" y="492"/>
                    <a:pt x="1434" y="491"/>
                  </a:cubicBezTo>
                  <a:cubicBezTo>
                    <a:pt x="1437" y="490"/>
                    <a:pt x="1442" y="490"/>
                    <a:pt x="1445" y="491"/>
                  </a:cubicBezTo>
                  <a:cubicBezTo>
                    <a:pt x="1446" y="492"/>
                    <a:pt x="1446" y="492"/>
                    <a:pt x="1445" y="491"/>
                  </a:cubicBezTo>
                  <a:cubicBezTo>
                    <a:pt x="1445" y="490"/>
                    <a:pt x="1445" y="489"/>
                    <a:pt x="1447" y="490"/>
                  </a:cubicBezTo>
                  <a:cubicBezTo>
                    <a:pt x="1448" y="490"/>
                    <a:pt x="1449" y="492"/>
                    <a:pt x="1447" y="492"/>
                  </a:cubicBezTo>
                  <a:cubicBezTo>
                    <a:pt x="1447" y="492"/>
                    <a:pt x="1447" y="492"/>
                    <a:pt x="1447" y="493"/>
                  </a:cubicBezTo>
                  <a:cubicBezTo>
                    <a:pt x="1448" y="494"/>
                    <a:pt x="1448" y="494"/>
                    <a:pt x="1447" y="494"/>
                  </a:cubicBezTo>
                  <a:cubicBezTo>
                    <a:pt x="1446" y="494"/>
                    <a:pt x="1445" y="495"/>
                    <a:pt x="1443" y="495"/>
                  </a:cubicBezTo>
                  <a:cubicBezTo>
                    <a:pt x="1441" y="497"/>
                    <a:pt x="1439" y="498"/>
                    <a:pt x="1437" y="498"/>
                  </a:cubicBezTo>
                  <a:cubicBezTo>
                    <a:pt x="1436" y="498"/>
                    <a:pt x="1435" y="498"/>
                    <a:pt x="1434" y="501"/>
                  </a:cubicBezTo>
                  <a:cubicBezTo>
                    <a:pt x="1431" y="503"/>
                    <a:pt x="1431" y="504"/>
                    <a:pt x="1430" y="503"/>
                  </a:cubicBezTo>
                  <a:close/>
                  <a:moveTo>
                    <a:pt x="1048" y="501"/>
                  </a:moveTo>
                  <a:cubicBezTo>
                    <a:pt x="1048" y="501"/>
                    <a:pt x="1049" y="501"/>
                    <a:pt x="1050" y="500"/>
                  </a:cubicBezTo>
                  <a:cubicBezTo>
                    <a:pt x="1051" y="500"/>
                    <a:pt x="1051" y="499"/>
                    <a:pt x="1051" y="498"/>
                  </a:cubicBezTo>
                  <a:cubicBezTo>
                    <a:pt x="1051" y="495"/>
                    <a:pt x="1054" y="494"/>
                    <a:pt x="1055" y="496"/>
                  </a:cubicBezTo>
                  <a:cubicBezTo>
                    <a:pt x="1055" y="497"/>
                    <a:pt x="1056" y="498"/>
                    <a:pt x="1056" y="498"/>
                  </a:cubicBezTo>
                  <a:cubicBezTo>
                    <a:pt x="1059" y="500"/>
                    <a:pt x="1056" y="502"/>
                    <a:pt x="1052" y="502"/>
                  </a:cubicBezTo>
                  <a:cubicBezTo>
                    <a:pt x="1050" y="502"/>
                    <a:pt x="1048" y="502"/>
                    <a:pt x="1048" y="501"/>
                  </a:cubicBezTo>
                  <a:close/>
                  <a:moveTo>
                    <a:pt x="480" y="499"/>
                  </a:moveTo>
                  <a:cubicBezTo>
                    <a:pt x="481" y="498"/>
                    <a:pt x="480" y="498"/>
                    <a:pt x="480" y="498"/>
                  </a:cubicBezTo>
                  <a:cubicBezTo>
                    <a:pt x="479" y="498"/>
                    <a:pt x="480" y="496"/>
                    <a:pt x="483" y="493"/>
                  </a:cubicBezTo>
                  <a:cubicBezTo>
                    <a:pt x="488" y="488"/>
                    <a:pt x="488" y="488"/>
                    <a:pt x="485" y="490"/>
                  </a:cubicBezTo>
                  <a:cubicBezTo>
                    <a:pt x="478" y="494"/>
                    <a:pt x="480" y="490"/>
                    <a:pt x="487" y="486"/>
                  </a:cubicBezTo>
                  <a:cubicBezTo>
                    <a:pt x="491" y="483"/>
                    <a:pt x="499" y="476"/>
                    <a:pt x="499" y="474"/>
                  </a:cubicBezTo>
                  <a:cubicBezTo>
                    <a:pt x="499" y="474"/>
                    <a:pt x="491" y="478"/>
                    <a:pt x="491" y="479"/>
                  </a:cubicBezTo>
                  <a:cubicBezTo>
                    <a:pt x="491" y="479"/>
                    <a:pt x="491" y="479"/>
                    <a:pt x="492" y="479"/>
                  </a:cubicBezTo>
                  <a:cubicBezTo>
                    <a:pt x="492" y="480"/>
                    <a:pt x="491" y="480"/>
                    <a:pt x="490" y="479"/>
                  </a:cubicBezTo>
                  <a:cubicBezTo>
                    <a:pt x="488" y="478"/>
                    <a:pt x="485" y="479"/>
                    <a:pt x="483" y="482"/>
                  </a:cubicBezTo>
                  <a:cubicBezTo>
                    <a:pt x="479" y="484"/>
                    <a:pt x="478" y="485"/>
                    <a:pt x="477" y="483"/>
                  </a:cubicBezTo>
                  <a:cubicBezTo>
                    <a:pt x="475" y="482"/>
                    <a:pt x="477" y="479"/>
                    <a:pt x="480" y="479"/>
                  </a:cubicBezTo>
                  <a:cubicBezTo>
                    <a:pt x="481" y="479"/>
                    <a:pt x="483" y="478"/>
                    <a:pt x="485" y="477"/>
                  </a:cubicBezTo>
                  <a:cubicBezTo>
                    <a:pt x="487" y="476"/>
                    <a:pt x="488" y="475"/>
                    <a:pt x="490" y="475"/>
                  </a:cubicBezTo>
                  <a:cubicBezTo>
                    <a:pt x="491" y="475"/>
                    <a:pt x="492" y="474"/>
                    <a:pt x="491" y="472"/>
                  </a:cubicBezTo>
                  <a:cubicBezTo>
                    <a:pt x="491" y="471"/>
                    <a:pt x="491" y="471"/>
                    <a:pt x="490" y="471"/>
                  </a:cubicBezTo>
                  <a:cubicBezTo>
                    <a:pt x="488" y="474"/>
                    <a:pt x="487" y="473"/>
                    <a:pt x="487" y="471"/>
                  </a:cubicBezTo>
                  <a:cubicBezTo>
                    <a:pt x="486" y="470"/>
                    <a:pt x="487" y="469"/>
                    <a:pt x="488" y="469"/>
                  </a:cubicBezTo>
                  <a:cubicBezTo>
                    <a:pt x="489" y="469"/>
                    <a:pt x="493" y="466"/>
                    <a:pt x="491" y="466"/>
                  </a:cubicBezTo>
                  <a:cubicBezTo>
                    <a:pt x="491" y="465"/>
                    <a:pt x="490" y="465"/>
                    <a:pt x="490" y="466"/>
                  </a:cubicBezTo>
                  <a:cubicBezTo>
                    <a:pt x="488" y="467"/>
                    <a:pt x="485" y="465"/>
                    <a:pt x="485" y="460"/>
                  </a:cubicBezTo>
                  <a:cubicBezTo>
                    <a:pt x="484" y="455"/>
                    <a:pt x="483" y="455"/>
                    <a:pt x="482" y="454"/>
                  </a:cubicBezTo>
                  <a:cubicBezTo>
                    <a:pt x="476" y="452"/>
                    <a:pt x="486" y="444"/>
                    <a:pt x="498" y="441"/>
                  </a:cubicBezTo>
                  <a:cubicBezTo>
                    <a:pt x="499" y="441"/>
                    <a:pt x="499" y="440"/>
                    <a:pt x="499" y="439"/>
                  </a:cubicBezTo>
                  <a:cubicBezTo>
                    <a:pt x="498" y="436"/>
                    <a:pt x="498" y="436"/>
                    <a:pt x="500" y="435"/>
                  </a:cubicBezTo>
                  <a:cubicBezTo>
                    <a:pt x="501" y="434"/>
                    <a:pt x="501" y="434"/>
                    <a:pt x="501" y="435"/>
                  </a:cubicBezTo>
                  <a:cubicBezTo>
                    <a:pt x="499" y="437"/>
                    <a:pt x="501" y="437"/>
                    <a:pt x="505" y="434"/>
                  </a:cubicBezTo>
                  <a:cubicBezTo>
                    <a:pt x="508" y="431"/>
                    <a:pt x="510" y="431"/>
                    <a:pt x="510" y="431"/>
                  </a:cubicBezTo>
                  <a:cubicBezTo>
                    <a:pt x="510" y="432"/>
                    <a:pt x="512" y="431"/>
                    <a:pt x="515" y="428"/>
                  </a:cubicBezTo>
                  <a:cubicBezTo>
                    <a:pt x="518" y="425"/>
                    <a:pt x="520" y="423"/>
                    <a:pt x="519" y="426"/>
                  </a:cubicBezTo>
                  <a:cubicBezTo>
                    <a:pt x="519" y="426"/>
                    <a:pt x="520" y="426"/>
                    <a:pt x="522" y="424"/>
                  </a:cubicBezTo>
                  <a:cubicBezTo>
                    <a:pt x="525" y="421"/>
                    <a:pt x="538" y="413"/>
                    <a:pt x="544" y="410"/>
                  </a:cubicBezTo>
                  <a:cubicBezTo>
                    <a:pt x="547" y="408"/>
                    <a:pt x="551" y="406"/>
                    <a:pt x="554" y="404"/>
                  </a:cubicBezTo>
                  <a:cubicBezTo>
                    <a:pt x="559" y="402"/>
                    <a:pt x="564" y="402"/>
                    <a:pt x="563" y="403"/>
                  </a:cubicBezTo>
                  <a:cubicBezTo>
                    <a:pt x="563" y="404"/>
                    <a:pt x="563" y="404"/>
                    <a:pt x="565" y="404"/>
                  </a:cubicBezTo>
                  <a:cubicBezTo>
                    <a:pt x="567" y="404"/>
                    <a:pt x="566" y="404"/>
                    <a:pt x="564" y="406"/>
                  </a:cubicBezTo>
                  <a:cubicBezTo>
                    <a:pt x="562" y="407"/>
                    <a:pt x="561" y="407"/>
                    <a:pt x="560" y="407"/>
                  </a:cubicBezTo>
                  <a:cubicBezTo>
                    <a:pt x="559" y="406"/>
                    <a:pt x="559" y="407"/>
                    <a:pt x="558" y="408"/>
                  </a:cubicBezTo>
                  <a:cubicBezTo>
                    <a:pt x="556" y="411"/>
                    <a:pt x="555" y="412"/>
                    <a:pt x="541" y="419"/>
                  </a:cubicBezTo>
                  <a:cubicBezTo>
                    <a:pt x="534" y="422"/>
                    <a:pt x="526" y="428"/>
                    <a:pt x="526" y="428"/>
                  </a:cubicBezTo>
                  <a:cubicBezTo>
                    <a:pt x="526" y="428"/>
                    <a:pt x="533" y="426"/>
                    <a:pt x="534" y="426"/>
                  </a:cubicBezTo>
                  <a:cubicBezTo>
                    <a:pt x="534" y="425"/>
                    <a:pt x="534" y="425"/>
                    <a:pt x="534" y="425"/>
                  </a:cubicBezTo>
                  <a:cubicBezTo>
                    <a:pt x="535" y="425"/>
                    <a:pt x="535" y="426"/>
                    <a:pt x="534" y="426"/>
                  </a:cubicBezTo>
                  <a:cubicBezTo>
                    <a:pt x="534" y="428"/>
                    <a:pt x="534" y="428"/>
                    <a:pt x="534" y="428"/>
                  </a:cubicBezTo>
                  <a:cubicBezTo>
                    <a:pt x="534" y="431"/>
                    <a:pt x="534" y="431"/>
                    <a:pt x="531" y="431"/>
                  </a:cubicBezTo>
                  <a:cubicBezTo>
                    <a:pt x="528" y="432"/>
                    <a:pt x="527" y="433"/>
                    <a:pt x="527" y="434"/>
                  </a:cubicBezTo>
                  <a:cubicBezTo>
                    <a:pt x="527" y="434"/>
                    <a:pt x="526" y="434"/>
                    <a:pt x="526" y="434"/>
                  </a:cubicBezTo>
                  <a:cubicBezTo>
                    <a:pt x="524" y="436"/>
                    <a:pt x="523" y="438"/>
                    <a:pt x="525" y="439"/>
                  </a:cubicBezTo>
                  <a:cubicBezTo>
                    <a:pt x="526" y="439"/>
                    <a:pt x="525" y="441"/>
                    <a:pt x="523" y="442"/>
                  </a:cubicBezTo>
                  <a:cubicBezTo>
                    <a:pt x="520" y="444"/>
                    <a:pt x="520" y="444"/>
                    <a:pt x="520" y="444"/>
                  </a:cubicBezTo>
                  <a:cubicBezTo>
                    <a:pt x="523" y="444"/>
                    <a:pt x="523" y="444"/>
                    <a:pt x="523" y="444"/>
                  </a:cubicBezTo>
                  <a:cubicBezTo>
                    <a:pt x="525" y="444"/>
                    <a:pt x="526" y="444"/>
                    <a:pt x="528" y="443"/>
                  </a:cubicBezTo>
                  <a:cubicBezTo>
                    <a:pt x="528" y="443"/>
                    <a:pt x="528" y="443"/>
                    <a:pt x="528" y="444"/>
                  </a:cubicBezTo>
                  <a:cubicBezTo>
                    <a:pt x="527" y="444"/>
                    <a:pt x="527" y="445"/>
                    <a:pt x="528" y="446"/>
                  </a:cubicBezTo>
                  <a:cubicBezTo>
                    <a:pt x="531" y="449"/>
                    <a:pt x="524" y="457"/>
                    <a:pt x="518" y="457"/>
                  </a:cubicBezTo>
                  <a:cubicBezTo>
                    <a:pt x="518" y="458"/>
                    <a:pt x="518" y="458"/>
                    <a:pt x="518" y="458"/>
                  </a:cubicBezTo>
                  <a:cubicBezTo>
                    <a:pt x="518" y="458"/>
                    <a:pt x="517" y="459"/>
                    <a:pt x="517" y="459"/>
                  </a:cubicBezTo>
                  <a:cubicBezTo>
                    <a:pt x="516" y="460"/>
                    <a:pt x="515" y="460"/>
                    <a:pt x="516" y="460"/>
                  </a:cubicBezTo>
                  <a:cubicBezTo>
                    <a:pt x="516" y="461"/>
                    <a:pt x="515" y="462"/>
                    <a:pt x="513" y="463"/>
                  </a:cubicBezTo>
                  <a:cubicBezTo>
                    <a:pt x="511" y="464"/>
                    <a:pt x="511" y="465"/>
                    <a:pt x="512" y="465"/>
                  </a:cubicBezTo>
                  <a:cubicBezTo>
                    <a:pt x="515" y="465"/>
                    <a:pt x="515" y="465"/>
                    <a:pt x="515" y="465"/>
                  </a:cubicBezTo>
                  <a:cubicBezTo>
                    <a:pt x="515" y="466"/>
                    <a:pt x="515" y="466"/>
                    <a:pt x="517" y="466"/>
                  </a:cubicBezTo>
                  <a:cubicBezTo>
                    <a:pt x="519" y="466"/>
                    <a:pt x="514" y="469"/>
                    <a:pt x="510" y="469"/>
                  </a:cubicBezTo>
                  <a:cubicBezTo>
                    <a:pt x="509" y="470"/>
                    <a:pt x="507" y="471"/>
                    <a:pt x="507" y="471"/>
                  </a:cubicBezTo>
                  <a:cubicBezTo>
                    <a:pt x="507" y="471"/>
                    <a:pt x="506" y="472"/>
                    <a:pt x="505" y="472"/>
                  </a:cubicBezTo>
                  <a:cubicBezTo>
                    <a:pt x="504" y="472"/>
                    <a:pt x="504" y="472"/>
                    <a:pt x="504" y="473"/>
                  </a:cubicBezTo>
                  <a:cubicBezTo>
                    <a:pt x="504" y="474"/>
                    <a:pt x="502" y="474"/>
                    <a:pt x="501" y="475"/>
                  </a:cubicBezTo>
                  <a:cubicBezTo>
                    <a:pt x="498" y="477"/>
                    <a:pt x="496" y="478"/>
                    <a:pt x="497" y="479"/>
                  </a:cubicBezTo>
                  <a:cubicBezTo>
                    <a:pt x="498" y="479"/>
                    <a:pt x="499" y="479"/>
                    <a:pt x="501" y="477"/>
                  </a:cubicBezTo>
                  <a:cubicBezTo>
                    <a:pt x="504" y="476"/>
                    <a:pt x="507" y="475"/>
                    <a:pt x="507" y="475"/>
                  </a:cubicBezTo>
                  <a:cubicBezTo>
                    <a:pt x="509" y="475"/>
                    <a:pt x="508" y="476"/>
                    <a:pt x="504" y="478"/>
                  </a:cubicBezTo>
                  <a:cubicBezTo>
                    <a:pt x="499" y="481"/>
                    <a:pt x="495" y="485"/>
                    <a:pt x="496" y="485"/>
                  </a:cubicBezTo>
                  <a:cubicBezTo>
                    <a:pt x="497" y="485"/>
                    <a:pt x="499" y="485"/>
                    <a:pt x="500" y="484"/>
                  </a:cubicBezTo>
                  <a:cubicBezTo>
                    <a:pt x="503" y="482"/>
                    <a:pt x="503" y="482"/>
                    <a:pt x="503" y="482"/>
                  </a:cubicBezTo>
                  <a:cubicBezTo>
                    <a:pt x="501" y="485"/>
                    <a:pt x="501" y="485"/>
                    <a:pt x="501" y="485"/>
                  </a:cubicBezTo>
                  <a:cubicBezTo>
                    <a:pt x="500" y="485"/>
                    <a:pt x="496" y="488"/>
                    <a:pt x="493" y="490"/>
                  </a:cubicBezTo>
                  <a:cubicBezTo>
                    <a:pt x="491" y="492"/>
                    <a:pt x="488" y="494"/>
                    <a:pt x="488" y="494"/>
                  </a:cubicBezTo>
                  <a:cubicBezTo>
                    <a:pt x="488" y="495"/>
                    <a:pt x="482" y="500"/>
                    <a:pt x="481" y="500"/>
                  </a:cubicBezTo>
                  <a:cubicBezTo>
                    <a:pt x="480" y="500"/>
                    <a:pt x="480" y="499"/>
                    <a:pt x="480" y="499"/>
                  </a:cubicBezTo>
                  <a:close/>
                  <a:moveTo>
                    <a:pt x="365" y="495"/>
                  </a:moveTo>
                  <a:cubicBezTo>
                    <a:pt x="365" y="495"/>
                    <a:pt x="365" y="495"/>
                    <a:pt x="366" y="495"/>
                  </a:cubicBezTo>
                  <a:cubicBezTo>
                    <a:pt x="367" y="495"/>
                    <a:pt x="367" y="495"/>
                    <a:pt x="366" y="496"/>
                  </a:cubicBezTo>
                  <a:cubicBezTo>
                    <a:pt x="365" y="496"/>
                    <a:pt x="365" y="496"/>
                    <a:pt x="365" y="495"/>
                  </a:cubicBezTo>
                  <a:close/>
                  <a:moveTo>
                    <a:pt x="1048" y="495"/>
                  </a:moveTo>
                  <a:cubicBezTo>
                    <a:pt x="1048" y="494"/>
                    <a:pt x="1049" y="494"/>
                    <a:pt x="1050" y="494"/>
                  </a:cubicBezTo>
                  <a:cubicBezTo>
                    <a:pt x="1049" y="495"/>
                    <a:pt x="1049" y="495"/>
                    <a:pt x="1049" y="495"/>
                  </a:cubicBezTo>
                  <a:cubicBezTo>
                    <a:pt x="1048" y="495"/>
                    <a:pt x="1048" y="495"/>
                    <a:pt x="1048" y="495"/>
                  </a:cubicBezTo>
                  <a:cubicBezTo>
                    <a:pt x="1047" y="495"/>
                    <a:pt x="1047" y="495"/>
                    <a:pt x="1048" y="495"/>
                  </a:cubicBezTo>
                  <a:close/>
                  <a:moveTo>
                    <a:pt x="1054" y="488"/>
                  </a:moveTo>
                  <a:cubicBezTo>
                    <a:pt x="1054" y="487"/>
                    <a:pt x="1055" y="487"/>
                    <a:pt x="1056" y="487"/>
                  </a:cubicBezTo>
                  <a:cubicBezTo>
                    <a:pt x="1056" y="488"/>
                    <a:pt x="1056" y="488"/>
                    <a:pt x="1056" y="488"/>
                  </a:cubicBezTo>
                  <a:cubicBezTo>
                    <a:pt x="1056" y="489"/>
                    <a:pt x="1056" y="489"/>
                    <a:pt x="1056" y="489"/>
                  </a:cubicBezTo>
                  <a:cubicBezTo>
                    <a:pt x="1055" y="489"/>
                    <a:pt x="1054" y="489"/>
                    <a:pt x="1054" y="488"/>
                  </a:cubicBezTo>
                  <a:close/>
                  <a:moveTo>
                    <a:pt x="1437" y="487"/>
                  </a:moveTo>
                  <a:cubicBezTo>
                    <a:pt x="1436" y="486"/>
                    <a:pt x="1435" y="485"/>
                    <a:pt x="1434" y="485"/>
                  </a:cubicBezTo>
                  <a:cubicBezTo>
                    <a:pt x="1431" y="484"/>
                    <a:pt x="1431" y="484"/>
                    <a:pt x="1431" y="484"/>
                  </a:cubicBezTo>
                  <a:cubicBezTo>
                    <a:pt x="1434" y="484"/>
                    <a:pt x="1434" y="484"/>
                    <a:pt x="1434" y="484"/>
                  </a:cubicBezTo>
                  <a:cubicBezTo>
                    <a:pt x="1436" y="483"/>
                    <a:pt x="1437" y="482"/>
                    <a:pt x="1437" y="482"/>
                  </a:cubicBezTo>
                  <a:cubicBezTo>
                    <a:pt x="1438" y="481"/>
                    <a:pt x="1439" y="481"/>
                    <a:pt x="1441" y="482"/>
                  </a:cubicBezTo>
                  <a:cubicBezTo>
                    <a:pt x="1445" y="485"/>
                    <a:pt x="1445" y="485"/>
                    <a:pt x="1442" y="487"/>
                  </a:cubicBezTo>
                  <a:cubicBezTo>
                    <a:pt x="1440" y="487"/>
                    <a:pt x="1439" y="487"/>
                    <a:pt x="1439" y="488"/>
                  </a:cubicBezTo>
                  <a:cubicBezTo>
                    <a:pt x="1439" y="490"/>
                    <a:pt x="1437" y="489"/>
                    <a:pt x="1437" y="487"/>
                  </a:cubicBezTo>
                  <a:close/>
                  <a:moveTo>
                    <a:pt x="1060" y="487"/>
                  </a:moveTo>
                  <a:cubicBezTo>
                    <a:pt x="1061" y="486"/>
                    <a:pt x="1060" y="485"/>
                    <a:pt x="1059" y="485"/>
                  </a:cubicBezTo>
                  <a:cubicBezTo>
                    <a:pt x="1059" y="485"/>
                    <a:pt x="1058" y="484"/>
                    <a:pt x="1058" y="483"/>
                  </a:cubicBezTo>
                  <a:cubicBezTo>
                    <a:pt x="1058" y="482"/>
                    <a:pt x="1057" y="482"/>
                    <a:pt x="1056" y="481"/>
                  </a:cubicBezTo>
                  <a:cubicBezTo>
                    <a:pt x="1054" y="479"/>
                    <a:pt x="1055" y="479"/>
                    <a:pt x="1057" y="478"/>
                  </a:cubicBezTo>
                  <a:cubicBezTo>
                    <a:pt x="1064" y="475"/>
                    <a:pt x="1065" y="476"/>
                    <a:pt x="1062" y="480"/>
                  </a:cubicBezTo>
                  <a:cubicBezTo>
                    <a:pt x="1062" y="482"/>
                    <a:pt x="1062" y="484"/>
                    <a:pt x="1064" y="484"/>
                  </a:cubicBezTo>
                  <a:cubicBezTo>
                    <a:pt x="1067" y="484"/>
                    <a:pt x="1067" y="485"/>
                    <a:pt x="1064" y="487"/>
                  </a:cubicBezTo>
                  <a:cubicBezTo>
                    <a:pt x="1060" y="488"/>
                    <a:pt x="1060" y="488"/>
                    <a:pt x="1060" y="487"/>
                  </a:cubicBezTo>
                  <a:close/>
                  <a:moveTo>
                    <a:pt x="1041" y="486"/>
                  </a:moveTo>
                  <a:cubicBezTo>
                    <a:pt x="1041" y="485"/>
                    <a:pt x="1041" y="485"/>
                    <a:pt x="1042" y="485"/>
                  </a:cubicBezTo>
                  <a:cubicBezTo>
                    <a:pt x="1043" y="485"/>
                    <a:pt x="1043" y="485"/>
                    <a:pt x="1043" y="486"/>
                  </a:cubicBezTo>
                  <a:cubicBezTo>
                    <a:pt x="1043" y="487"/>
                    <a:pt x="1043" y="487"/>
                    <a:pt x="1042" y="487"/>
                  </a:cubicBezTo>
                  <a:cubicBezTo>
                    <a:pt x="1041" y="487"/>
                    <a:pt x="1041" y="487"/>
                    <a:pt x="1041" y="486"/>
                  </a:cubicBezTo>
                  <a:close/>
                  <a:moveTo>
                    <a:pt x="1045" y="483"/>
                  </a:moveTo>
                  <a:cubicBezTo>
                    <a:pt x="1045" y="482"/>
                    <a:pt x="1048" y="478"/>
                    <a:pt x="1048" y="479"/>
                  </a:cubicBezTo>
                  <a:cubicBezTo>
                    <a:pt x="1048" y="479"/>
                    <a:pt x="1046" y="484"/>
                    <a:pt x="1045" y="484"/>
                  </a:cubicBezTo>
                  <a:cubicBezTo>
                    <a:pt x="1045" y="484"/>
                    <a:pt x="1045" y="483"/>
                    <a:pt x="1045" y="483"/>
                  </a:cubicBezTo>
                  <a:close/>
                  <a:moveTo>
                    <a:pt x="1383" y="481"/>
                  </a:moveTo>
                  <a:cubicBezTo>
                    <a:pt x="1383" y="480"/>
                    <a:pt x="1384" y="480"/>
                    <a:pt x="1384" y="480"/>
                  </a:cubicBezTo>
                  <a:cubicBezTo>
                    <a:pt x="1385" y="480"/>
                    <a:pt x="1385" y="480"/>
                    <a:pt x="1385" y="481"/>
                  </a:cubicBezTo>
                  <a:cubicBezTo>
                    <a:pt x="1384" y="482"/>
                    <a:pt x="1383" y="482"/>
                    <a:pt x="1383" y="482"/>
                  </a:cubicBezTo>
                  <a:cubicBezTo>
                    <a:pt x="1383" y="482"/>
                    <a:pt x="1383" y="482"/>
                    <a:pt x="1383" y="481"/>
                  </a:cubicBezTo>
                  <a:close/>
                  <a:moveTo>
                    <a:pt x="438" y="478"/>
                  </a:moveTo>
                  <a:cubicBezTo>
                    <a:pt x="438" y="477"/>
                    <a:pt x="438" y="477"/>
                    <a:pt x="439" y="477"/>
                  </a:cubicBezTo>
                  <a:cubicBezTo>
                    <a:pt x="440" y="477"/>
                    <a:pt x="440" y="477"/>
                    <a:pt x="440" y="477"/>
                  </a:cubicBezTo>
                  <a:cubicBezTo>
                    <a:pt x="440" y="478"/>
                    <a:pt x="440" y="478"/>
                    <a:pt x="439" y="478"/>
                  </a:cubicBezTo>
                  <a:lnTo>
                    <a:pt x="438" y="478"/>
                  </a:lnTo>
                  <a:close/>
                  <a:moveTo>
                    <a:pt x="1049" y="476"/>
                  </a:moveTo>
                  <a:cubicBezTo>
                    <a:pt x="1048" y="474"/>
                    <a:pt x="1048" y="474"/>
                    <a:pt x="1051" y="474"/>
                  </a:cubicBezTo>
                  <a:cubicBezTo>
                    <a:pt x="1054" y="474"/>
                    <a:pt x="1054" y="474"/>
                    <a:pt x="1052" y="476"/>
                  </a:cubicBezTo>
                  <a:cubicBezTo>
                    <a:pt x="1051" y="477"/>
                    <a:pt x="1051" y="477"/>
                    <a:pt x="1049" y="476"/>
                  </a:cubicBezTo>
                  <a:close/>
                  <a:moveTo>
                    <a:pt x="1056" y="472"/>
                  </a:moveTo>
                  <a:cubicBezTo>
                    <a:pt x="1056" y="471"/>
                    <a:pt x="1056" y="471"/>
                    <a:pt x="1058" y="471"/>
                  </a:cubicBezTo>
                  <a:cubicBezTo>
                    <a:pt x="1059" y="470"/>
                    <a:pt x="1059" y="469"/>
                    <a:pt x="1059" y="469"/>
                  </a:cubicBezTo>
                  <a:cubicBezTo>
                    <a:pt x="1058" y="469"/>
                    <a:pt x="1058" y="468"/>
                    <a:pt x="1059" y="466"/>
                  </a:cubicBezTo>
                  <a:cubicBezTo>
                    <a:pt x="1059" y="464"/>
                    <a:pt x="1062" y="463"/>
                    <a:pt x="1062" y="464"/>
                  </a:cubicBezTo>
                  <a:cubicBezTo>
                    <a:pt x="1062" y="465"/>
                    <a:pt x="1064" y="465"/>
                    <a:pt x="1064" y="464"/>
                  </a:cubicBezTo>
                  <a:cubicBezTo>
                    <a:pt x="1064" y="463"/>
                    <a:pt x="1072" y="460"/>
                    <a:pt x="1073" y="460"/>
                  </a:cubicBezTo>
                  <a:cubicBezTo>
                    <a:pt x="1074" y="461"/>
                    <a:pt x="1072" y="463"/>
                    <a:pt x="1069" y="466"/>
                  </a:cubicBezTo>
                  <a:cubicBezTo>
                    <a:pt x="1067" y="467"/>
                    <a:pt x="1066" y="468"/>
                    <a:pt x="1066" y="469"/>
                  </a:cubicBezTo>
                  <a:cubicBezTo>
                    <a:pt x="1066" y="469"/>
                    <a:pt x="1064" y="469"/>
                    <a:pt x="1062" y="470"/>
                  </a:cubicBezTo>
                  <a:cubicBezTo>
                    <a:pt x="1060" y="471"/>
                    <a:pt x="1058" y="472"/>
                    <a:pt x="1057" y="472"/>
                  </a:cubicBezTo>
                  <a:cubicBezTo>
                    <a:pt x="1056" y="473"/>
                    <a:pt x="1056" y="473"/>
                    <a:pt x="1056" y="472"/>
                  </a:cubicBezTo>
                  <a:close/>
                  <a:moveTo>
                    <a:pt x="1387" y="472"/>
                  </a:moveTo>
                  <a:cubicBezTo>
                    <a:pt x="1387" y="471"/>
                    <a:pt x="1388" y="471"/>
                    <a:pt x="1388" y="471"/>
                  </a:cubicBezTo>
                  <a:cubicBezTo>
                    <a:pt x="1388" y="471"/>
                    <a:pt x="1388" y="471"/>
                    <a:pt x="1388" y="472"/>
                  </a:cubicBezTo>
                  <a:cubicBezTo>
                    <a:pt x="1388" y="473"/>
                    <a:pt x="1387" y="473"/>
                    <a:pt x="1387" y="473"/>
                  </a:cubicBezTo>
                  <a:cubicBezTo>
                    <a:pt x="1386" y="473"/>
                    <a:pt x="1386" y="473"/>
                    <a:pt x="1387" y="472"/>
                  </a:cubicBezTo>
                  <a:close/>
                  <a:moveTo>
                    <a:pt x="1412" y="463"/>
                  </a:moveTo>
                  <a:cubicBezTo>
                    <a:pt x="1411" y="462"/>
                    <a:pt x="1412" y="462"/>
                    <a:pt x="1412" y="462"/>
                  </a:cubicBezTo>
                  <a:cubicBezTo>
                    <a:pt x="1413" y="462"/>
                    <a:pt x="1413" y="462"/>
                    <a:pt x="1414" y="463"/>
                  </a:cubicBezTo>
                  <a:cubicBezTo>
                    <a:pt x="1414" y="463"/>
                    <a:pt x="1413" y="463"/>
                    <a:pt x="1413" y="463"/>
                  </a:cubicBezTo>
                  <a:cubicBezTo>
                    <a:pt x="1413" y="463"/>
                    <a:pt x="1412" y="463"/>
                    <a:pt x="1412" y="463"/>
                  </a:cubicBezTo>
                  <a:close/>
                  <a:moveTo>
                    <a:pt x="1114" y="461"/>
                  </a:moveTo>
                  <a:cubicBezTo>
                    <a:pt x="1114" y="460"/>
                    <a:pt x="1115" y="460"/>
                    <a:pt x="1115" y="460"/>
                  </a:cubicBezTo>
                  <a:cubicBezTo>
                    <a:pt x="1115" y="460"/>
                    <a:pt x="1115" y="460"/>
                    <a:pt x="1115" y="461"/>
                  </a:cubicBezTo>
                  <a:cubicBezTo>
                    <a:pt x="1115" y="462"/>
                    <a:pt x="1114" y="462"/>
                    <a:pt x="1114" y="462"/>
                  </a:cubicBezTo>
                  <a:cubicBezTo>
                    <a:pt x="1113" y="462"/>
                    <a:pt x="1113" y="462"/>
                    <a:pt x="1114" y="461"/>
                  </a:cubicBezTo>
                  <a:close/>
                  <a:moveTo>
                    <a:pt x="1403" y="461"/>
                  </a:moveTo>
                  <a:cubicBezTo>
                    <a:pt x="1403" y="460"/>
                    <a:pt x="1402" y="460"/>
                    <a:pt x="1402" y="460"/>
                  </a:cubicBezTo>
                  <a:cubicBezTo>
                    <a:pt x="1401" y="460"/>
                    <a:pt x="1400" y="460"/>
                    <a:pt x="1400" y="460"/>
                  </a:cubicBezTo>
                  <a:cubicBezTo>
                    <a:pt x="1400" y="459"/>
                    <a:pt x="1401" y="459"/>
                    <a:pt x="1401" y="459"/>
                  </a:cubicBezTo>
                  <a:cubicBezTo>
                    <a:pt x="1402" y="459"/>
                    <a:pt x="1402" y="459"/>
                    <a:pt x="1402" y="458"/>
                  </a:cubicBezTo>
                  <a:cubicBezTo>
                    <a:pt x="1403" y="458"/>
                    <a:pt x="1404" y="458"/>
                    <a:pt x="1404" y="458"/>
                  </a:cubicBezTo>
                  <a:cubicBezTo>
                    <a:pt x="1405" y="459"/>
                    <a:pt x="1405" y="459"/>
                    <a:pt x="1405" y="458"/>
                  </a:cubicBezTo>
                  <a:cubicBezTo>
                    <a:pt x="1404" y="456"/>
                    <a:pt x="1405" y="456"/>
                    <a:pt x="1407" y="457"/>
                  </a:cubicBezTo>
                  <a:cubicBezTo>
                    <a:pt x="1410" y="458"/>
                    <a:pt x="1410" y="459"/>
                    <a:pt x="1408" y="460"/>
                  </a:cubicBezTo>
                  <a:cubicBezTo>
                    <a:pt x="1407" y="460"/>
                    <a:pt x="1407" y="460"/>
                    <a:pt x="1407" y="461"/>
                  </a:cubicBezTo>
                  <a:cubicBezTo>
                    <a:pt x="1407" y="461"/>
                    <a:pt x="1406" y="462"/>
                    <a:pt x="1405" y="462"/>
                  </a:cubicBezTo>
                  <a:cubicBezTo>
                    <a:pt x="1404" y="462"/>
                    <a:pt x="1403" y="462"/>
                    <a:pt x="1403" y="461"/>
                  </a:cubicBezTo>
                  <a:close/>
                  <a:moveTo>
                    <a:pt x="1426" y="461"/>
                  </a:moveTo>
                  <a:cubicBezTo>
                    <a:pt x="1425" y="460"/>
                    <a:pt x="1426" y="460"/>
                    <a:pt x="1426" y="460"/>
                  </a:cubicBezTo>
                  <a:cubicBezTo>
                    <a:pt x="1426" y="460"/>
                    <a:pt x="1427" y="460"/>
                    <a:pt x="1427" y="461"/>
                  </a:cubicBezTo>
                  <a:cubicBezTo>
                    <a:pt x="1427" y="462"/>
                    <a:pt x="1427" y="462"/>
                    <a:pt x="1426" y="462"/>
                  </a:cubicBezTo>
                  <a:cubicBezTo>
                    <a:pt x="1426" y="461"/>
                    <a:pt x="1426" y="461"/>
                    <a:pt x="1426" y="461"/>
                  </a:cubicBezTo>
                  <a:close/>
                  <a:moveTo>
                    <a:pt x="1428" y="461"/>
                  </a:moveTo>
                  <a:cubicBezTo>
                    <a:pt x="1428" y="460"/>
                    <a:pt x="1429" y="460"/>
                    <a:pt x="1429" y="460"/>
                  </a:cubicBezTo>
                  <a:cubicBezTo>
                    <a:pt x="1430" y="460"/>
                    <a:pt x="1430" y="460"/>
                    <a:pt x="1429" y="461"/>
                  </a:cubicBezTo>
                  <a:cubicBezTo>
                    <a:pt x="1429" y="461"/>
                    <a:pt x="1429" y="462"/>
                    <a:pt x="1428" y="462"/>
                  </a:cubicBezTo>
                  <a:lnTo>
                    <a:pt x="1428" y="461"/>
                  </a:lnTo>
                  <a:close/>
                  <a:moveTo>
                    <a:pt x="445" y="460"/>
                  </a:moveTo>
                  <a:cubicBezTo>
                    <a:pt x="445" y="460"/>
                    <a:pt x="445" y="458"/>
                    <a:pt x="447" y="457"/>
                  </a:cubicBezTo>
                  <a:cubicBezTo>
                    <a:pt x="448" y="455"/>
                    <a:pt x="449" y="454"/>
                    <a:pt x="449" y="454"/>
                  </a:cubicBezTo>
                  <a:cubicBezTo>
                    <a:pt x="449" y="453"/>
                    <a:pt x="449" y="453"/>
                    <a:pt x="448" y="454"/>
                  </a:cubicBezTo>
                  <a:cubicBezTo>
                    <a:pt x="448" y="455"/>
                    <a:pt x="448" y="455"/>
                    <a:pt x="448" y="454"/>
                  </a:cubicBezTo>
                  <a:cubicBezTo>
                    <a:pt x="448" y="453"/>
                    <a:pt x="448" y="452"/>
                    <a:pt x="449" y="450"/>
                  </a:cubicBezTo>
                  <a:cubicBezTo>
                    <a:pt x="450" y="449"/>
                    <a:pt x="451" y="447"/>
                    <a:pt x="452" y="447"/>
                  </a:cubicBezTo>
                  <a:cubicBezTo>
                    <a:pt x="452" y="446"/>
                    <a:pt x="453" y="444"/>
                    <a:pt x="454" y="444"/>
                  </a:cubicBezTo>
                  <a:cubicBezTo>
                    <a:pt x="455" y="443"/>
                    <a:pt x="456" y="442"/>
                    <a:pt x="456" y="441"/>
                  </a:cubicBezTo>
                  <a:cubicBezTo>
                    <a:pt x="456" y="440"/>
                    <a:pt x="459" y="438"/>
                    <a:pt x="460" y="437"/>
                  </a:cubicBezTo>
                  <a:cubicBezTo>
                    <a:pt x="464" y="436"/>
                    <a:pt x="464" y="436"/>
                    <a:pt x="464" y="436"/>
                  </a:cubicBezTo>
                  <a:cubicBezTo>
                    <a:pt x="461" y="438"/>
                    <a:pt x="461" y="438"/>
                    <a:pt x="461" y="438"/>
                  </a:cubicBezTo>
                  <a:cubicBezTo>
                    <a:pt x="458" y="441"/>
                    <a:pt x="453" y="447"/>
                    <a:pt x="454" y="446"/>
                  </a:cubicBezTo>
                  <a:cubicBezTo>
                    <a:pt x="455" y="445"/>
                    <a:pt x="455" y="445"/>
                    <a:pt x="453" y="448"/>
                  </a:cubicBezTo>
                  <a:cubicBezTo>
                    <a:pt x="453" y="450"/>
                    <a:pt x="453" y="450"/>
                    <a:pt x="454" y="452"/>
                  </a:cubicBezTo>
                  <a:cubicBezTo>
                    <a:pt x="456" y="455"/>
                    <a:pt x="455" y="457"/>
                    <a:pt x="451" y="458"/>
                  </a:cubicBezTo>
                  <a:cubicBezTo>
                    <a:pt x="450" y="458"/>
                    <a:pt x="448" y="458"/>
                    <a:pt x="447" y="460"/>
                  </a:cubicBezTo>
                  <a:cubicBezTo>
                    <a:pt x="445" y="461"/>
                    <a:pt x="445" y="461"/>
                    <a:pt x="445" y="460"/>
                  </a:cubicBezTo>
                  <a:close/>
                  <a:moveTo>
                    <a:pt x="1110" y="460"/>
                  </a:moveTo>
                  <a:cubicBezTo>
                    <a:pt x="1110" y="460"/>
                    <a:pt x="1110" y="458"/>
                    <a:pt x="1111" y="458"/>
                  </a:cubicBezTo>
                  <a:cubicBezTo>
                    <a:pt x="1112" y="458"/>
                    <a:pt x="1112" y="459"/>
                    <a:pt x="1112" y="460"/>
                  </a:cubicBezTo>
                  <a:cubicBezTo>
                    <a:pt x="1112" y="461"/>
                    <a:pt x="1111" y="462"/>
                    <a:pt x="1110" y="460"/>
                  </a:cubicBezTo>
                  <a:close/>
                  <a:moveTo>
                    <a:pt x="420" y="460"/>
                  </a:moveTo>
                  <a:cubicBezTo>
                    <a:pt x="421" y="459"/>
                    <a:pt x="421" y="458"/>
                    <a:pt x="421" y="458"/>
                  </a:cubicBezTo>
                  <a:cubicBezTo>
                    <a:pt x="421" y="458"/>
                    <a:pt x="421" y="459"/>
                    <a:pt x="421" y="460"/>
                  </a:cubicBezTo>
                  <a:cubicBezTo>
                    <a:pt x="420" y="460"/>
                    <a:pt x="420" y="460"/>
                    <a:pt x="419" y="460"/>
                  </a:cubicBezTo>
                  <a:cubicBezTo>
                    <a:pt x="419" y="460"/>
                    <a:pt x="419" y="460"/>
                    <a:pt x="420" y="460"/>
                  </a:cubicBezTo>
                  <a:close/>
                  <a:moveTo>
                    <a:pt x="1434" y="459"/>
                  </a:moveTo>
                  <a:cubicBezTo>
                    <a:pt x="1433" y="457"/>
                    <a:pt x="1433" y="456"/>
                    <a:pt x="1435" y="457"/>
                  </a:cubicBezTo>
                  <a:cubicBezTo>
                    <a:pt x="1436" y="457"/>
                    <a:pt x="1437" y="458"/>
                    <a:pt x="1437" y="458"/>
                  </a:cubicBezTo>
                  <a:cubicBezTo>
                    <a:pt x="1436" y="459"/>
                    <a:pt x="1436" y="460"/>
                    <a:pt x="1436" y="460"/>
                  </a:cubicBezTo>
                  <a:cubicBezTo>
                    <a:pt x="1436" y="461"/>
                    <a:pt x="1435" y="460"/>
                    <a:pt x="1434" y="459"/>
                  </a:cubicBezTo>
                  <a:close/>
                  <a:moveTo>
                    <a:pt x="1114" y="459"/>
                  </a:moveTo>
                  <a:cubicBezTo>
                    <a:pt x="1112" y="459"/>
                    <a:pt x="1112" y="457"/>
                    <a:pt x="1112" y="455"/>
                  </a:cubicBezTo>
                  <a:cubicBezTo>
                    <a:pt x="1114" y="454"/>
                    <a:pt x="1116" y="455"/>
                    <a:pt x="1116" y="456"/>
                  </a:cubicBezTo>
                  <a:cubicBezTo>
                    <a:pt x="1116" y="457"/>
                    <a:pt x="1117" y="458"/>
                    <a:pt x="1118" y="458"/>
                  </a:cubicBezTo>
                  <a:cubicBezTo>
                    <a:pt x="1118" y="458"/>
                    <a:pt x="1118" y="458"/>
                    <a:pt x="1118" y="459"/>
                  </a:cubicBezTo>
                  <a:cubicBezTo>
                    <a:pt x="1118" y="460"/>
                    <a:pt x="1117" y="460"/>
                    <a:pt x="1114" y="459"/>
                  </a:cubicBezTo>
                  <a:close/>
                  <a:moveTo>
                    <a:pt x="1430" y="457"/>
                  </a:moveTo>
                  <a:cubicBezTo>
                    <a:pt x="1429" y="457"/>
                    <a:pt x="1429" y="455"/>
                    <a:pt x="1430" y="455"/>
                  </a:cubicBezTo>
                  <a:cubicBezTo>
                    <a:pt x="1431" y="455"/>
                    <a:pt x="1432" y="457"/>
                    <a:pt x="1431" y="457"/>
                  </a:cubicBezTo>
                  <a:cubicBezTo>
                    <a:pt x="1431" y="458"/>
                    <a:pt x="1431" y="458"/>
                    <a:pt x="1430" y="457"/>
                  </a:cubicBezTo>
                  <a:close/>
                  <a:moveTo>
                    <a:pt x="1119" y="454"/>
                  </a:moveTo>
                  <a:cubicBezTo>
                    <a:pt x="1120" y="454"/>
                    <a:pt x="1119" y="453"/>
                    <a:pt x="1119" y="452"/>
                  </a:cubicBezTo>
                  <a:cubicBezTo>
                    <a:pt x="1118" y="452"/>
                    <a:pt x="1118" y="452"/>
                    <a:pt x="1118" y="451"/>
                  </a:cubicBezTo>
                  <a:cubicBezTo>
                    <a:pt x="1119" y="451"/>
                    <a:pt x="1121" y="453"/>
                    <a:pt x="1121" y="454"/>
                  </a:cubicBezTo>
                  <a:cubicBezTo>
                    <a:pt x="1121" y="455"/>
                    <a:pt x="1121" y="455"/>
                    <a:pt x="1120" y="455"/>
                  </a:cubicBezTo>
                  <a:cubicBezTo>
                    <a:pt x="1119" y="455"/>
                    <a:pt x="1119" y="455"/>
                    <a:pt x="1119" y="454"/>
                  </a:cubicBezTo>
                  <a:close/>
                  <a:moveTo>
                    <a:pt x="1423" y="453"/>
                  </a:moveTo>
                  <a:cubicBezTo>
                    <a:pt x="1422" y="452"/>
                    <a:pt x="1422" y="452"/>
                    <a:pt x="1422" y="452"/>
                  </a:cubicBezTo>
                  <a:cubicBezTo>
                    <a:pt x="1423" y="452"/>
                    <a:pt x="1425" y="453"/>
                    <a:pt x="1425" y="454"/>
                  </a:cubicBezTo>
                  <a:cubicBezTo>
                    <a:pt x="1425" y="455"/>
                    <a:pt x="1423" y="455"/>
                    <a:pt x="1423" y="453"/>
                  </a:cubicBezTo>
                  <a:close/>
                  <a:moveTo>
                    <a:pt x="1123" y="453"/>
                  </a:moveTo>
                  <a:cubicBezTo>
                    <a:pt x="1124" y="452"/>
                    <a:pt x="1126" y="452"/>
                    <a:pt x="1126" y="453"/>
                  </a:cubicBezTo>
                  <a:cubicBezTo>
                    <a:pt x="1125" y="454"/>
                    <a:pt x="1124" y="454"/>
                    <a:pt x="1123" y="454"/>
                  </a:cubicBezTo>
                  <a:cubicBezTo>
                    <a:pt x="1122" y="454"/>
                    <a:pt x="1122" y="454"/>
                    <a:pt x="1123" y="453"/>
                  </a:cubicBezTo>
                  <a:close/>
                  <a:moveTo>
                    <a:pt x="1221" y="447"/>
                  </a:moveTo>
                  <a:cubicBezTo>
                    <a:pt x="1220" y="447"/>
                    <a:pt x="1221" y="446"/>
                    <a:pt x="1221" y="445"/>
                  </a:cubicBezTo>
                  <a:cubicBezTo>
                    <a:pt x="1222" y="444"/>
                    <a:pt x="1222" y="443"/>
                    <a:pt x="1222" y="444"/>
                  </a:cubicBezTo>
                  <a:cubicBezTo>
                    <a:pt x="1223" y="444"/>
                    <a:pt x="1223" y="445"/>
                    <a:pt x="1222" y="446"/>
                  </a:cubicBezTo>
                  <a:cubicBezTo>
                    <a:pt x="1222" y="448"/>
                    <a:pt x="1222" y="448"/>
                    <a:pt x="1221" y="447"/>
                  </a:cubicBezTo>
                  <a:close/>
                  <a:moveTo>
                    <a:pt x="1144" y="444"/>
                  </a:moveTo>
                  <a:cubicBezTo>
                    <a:pt x="1144" y="444"/>
                    <a:pt x="1145" y="442"/>
                    <a:pt x="1145" y="442"/>
                  </a:cubicBezTo>
                  <a:cubicBezTo>
                    <a:pt x="1147" y="439"/>
                    <a:pt x="1147" y="439"/>
                    <a:pt x="1146" y="439"/>
                  </a:cubicBezTo>
                  <a:cubicBezTo>
                    <a:pt x="1145" y="439"/>
                    <a:pt x="1143" y="436"/>
                    <a:pt x="1144" y="436"/>
                  </a:cubicBezTo>
                  <a:cubicBezTo>
                    <a:pt x="1145" y="436"/>
                    <a:pt x="1145" y="436"/>
                    <a:pt x="1145" y="436"/>
                  </a:cubicBezTo>
                  <a:cubicBezTo>
                    <a:pt x="1145" y="436"/>
                    <a:pt x="1146" y="436"/>
                    <a:pt x="1147" y="436"/>
                  </a:cubicBezTo>
                  <a:cubicBezTo>
                    <a:pt x="1147" y="436"/>
                    <a:pt x="1147" y="435"/>
                    <a:pt x="1147" y="434"/>
                  </a:cubicBezTo>
                  <a:cubicBezTo>
                    <a:pt x="1147" y="433"/>
                    <a:pt x="1147" y="432"/>
                    <a:pt x="1149" y="431"/>
                  </a:cubicBezTo>
                  <a:cubicBezTo>
                    <a:pt x="1151" y="431"/>
                    <a:pt x="1151" y="431"/>
                    <a:pt x="1150" y="432"/>
                  </a:cubicBezTo>
                  <a:cubicBezTo>
                    <a:pt x="1150" y="433"/>
                    <a:pt x="1150" y="434"/>
                    <a:pt x="1151" y="434"/>
                  </a:cubicBezTo>
                  <a:cubicBezTo>
                    <a:pt x="1152" y="435"/>
                    <a:pt x="1151" y="436"/>
                    <a:pt x="1149" y="439"/>
                  </a:cubicBezTo>
                  <a:cubicBezTo>
                    <a:pt x="1145" y="444"/>
                    <a:pt x="1144" y="445"/>
                    <a:pt x="1144" y="444"/>
                  </a:cubicBezTo>
                  <a:close/>
                  <a:moveTo>
                    <a:pt x="532" y="442"/>
                  </a:moveTo>
                  <a:cubicBezTo>
                    <a:pt x="533" y="441"/>
                    <a:pt x="534" y="441"/>
                    <a:pt x="534" y="441"/>
                  </a:cubicBezTo>
                  <a:cubicBezTo>
                    <a:pt x="535" y="442"/>
                    <a:pt x="534" y="443"/>
                    <a:pt x="532" y="443"/>
                  </a:cubicBezTo>
                  <a:cubicBezTo>
                    <a:pt x="531" y="443"/>
                    <a:pt x="531" y="443"/>
                    <a:pt x="532" y="442"/>
                  </a:cubicBezTo>
                  <a:close/>
                  <a:moveTo>
                    <a:pt x="472" y="441"/>
                  </a:moveTo>
                  <a:cubicBezTo>
                    <a:pt x="473" y="440"/>
                    <a:pt x="474" y="439"/>
                    <a:pt x="474" y="439"/>
                  </a:cubicBezTo>
                  <a:cubicBezTo>
                    <a:pt x="475" y="439"/>
                    <a:pt x="475" y="439"/>
                    <a:pt x="472" y="441"/>
                  </a:cubicBezTo>
                  <a:cubicBezTo>
                    <a:pt x="471" y="442"/>
                    <a:pt x="471" y="442"/>
                    <a:pt x="472" y="441"/>
                  </a:cubicBezTo>
                  <a:close/>
                  <a:moveTo>
                    <a:pt x="528" y="441"/>
                  </a:moveTo>
                  <a:cubicBezTo>
                    <a:pt x="528" y="441"/>
                    <a:pt x="529" y="440"/>
                    <a:pt x="530" y="441"/>
                  </a:cubicBezTo>
                  <a:cubicBezTo>
                    <a:pt x="531" y="441"/>
                    <a:pt x="531" y="442"/>
                    <a:pt x="529" y="442"/>
                  </a:cubicBezTo>
                  <a:cubicBezTo>
                    <a:pt x="528" y="442"/>
                    <a:pt x="528" y="442"/>
                    <a:pt x="528" y="441"/>
                  </a:cubicBezTo>
                  <a:close/>
                  <a:moveTo>
                    <a:pt x="475" y="439"/>
                  </a:moveTo>
                  <a:cubicBezTo>
                    <a:pt x="475" y="439"/>
                    <a:pt x="475" y="439"/>
                    <a:pt x="476" y="439"/>
                  </a:cubicBezTo>
                  <a:cubicBezTo>
                    <a:pt x="477" y="439"/>
                    <a:pt x="477" y="439"/>
                    <a:pt x="476" y="440"/>
                  </a:cubicBezTo>
                  <a:cubicBezTo>
                    <a:pt x="475" y="440"/>
                    <a:pt x="475" y="440"/>
                    <a:pt x="475" y="439"/>
                  </a:cubicBezTo>
                  <a:close/>
                  <a:moveTo>
                    <a:pt x="1153" y="432"/>
                  </a:moveTo>
                  <a:cubicBezTo>
                    <a:pt x="1153" y="431"/>
                    <a:pt x="1154" y="428"/>
                    <a:pt x="1155" y="430"/>
                  </a:cubicBezTo>
                  <a:cubicBezTo>
                    <a:pt x="1155" y="431"/>
                    <a:pt x="1155" y="431"/>
                    <a:pt x="1155" y="431"/>
                  </a:cubicBezTo>
                  <a:cubicBezTo>
                    <a:pt x="1153" y="432"/>
                    <a:pt x="1153" y="432"/>
                    <a:pt x="1153" y="432"/>
                  </a:cubicBezTo>
                  <a:cubicBezTo>
                    <a:pt x="1153" y="434"/>
                    <a:pt x="1153" y="434"/>
                    <a:pt x="1153" y="432"/>
                  </a:cubicBezTo>
                  <a:close/>
                  <a:moveTo>
                    <a:pt x="1225" y="431"/>
                  </a:moveTo>
                  <a:cubicBezTo>
                    <a:pt x="1225" y="430"/>
                    <a:pt x="1226" y="430"/>
                    <a:pt x="1227" y="430"/>
                  </a:cubicBezTo>
                  <a:cubicBezTo>
                    <a:pt x="1228" y="430"/>
                    <a:pt x="1228" y="431"/>
                    <a:pt x="1226" y="432"/>
                  </a:cubicBezTo>
                  <a:cubicBezTo>
                    <a:pt x="1225" y="432"/>
                    <a:pt x="1225" y="432"/>
                    <a:pt x="1225" y="431"/>
                  </a:cubicBezTo>
                  <a:close/>
                  <a:moveTo>
                    <a:pt x="1156" y="430"/>
                  </a:moveTo>
                  <a:cubicBezTo>
                    <a:pt x="1156" y="429"/>
                    <a:pt x="1157" y="428"/>
                    <a:pt x="1158" y="428"/>
                  </a:cubicBezTo>
                  <a:cubicBezTo>
                    <a:pt x="1159" y="428"/>
                    <a:pt x="1159" y="428"/>
                    <a:pt x="1158" y="430"/>
                  </a:cubicBezTo>
                  <a:cubicBezTo>
                    <a:pt x="1157" y="430"/>
                    <a:pt x="1156" y="431"/>
                    <a:pt x="1156" y="430"/>
                  </a:cubicBezTo>
                  <a:close/>
                  <a:moveTo>
                    <a:pt x="549" y="418"/>
                  </a:moveTo>
                  <a:cubicBezTo>
                    <a:pt x="549" y="417"/>
                    <a:pt x="549" y="417"/>
                    <a:pt x="550" y="417"/>
                  </a:cubicBezTo>
                  <a:cubicBezTo>
                    <a:pt x="550" y="417"/>
                    <a:pt x="550" y="418"/>
                    <a:pt x="550" y="418"/>
                  </a:cubicBezTo>
                  <a:cubicBezTo>
                    <a:pt x="549" y="418"/>
                    <a:pt x="549" y="418"/>
                    <a:pt x="549" y="418"/>
                  </a:cubicBezTo>
                  <a:close/>
                  <a:moveTo>
                    <a:pt x="504" y="410"/>
                  </a:moveTo>
                  <a:cubicBezTo>
                    <a:pt x="504" y="407"/>
                    <a:pt x="508" y="399"/>
                    <a:pt x="510" y="397"/>
                  </a:cubicBezTo>
                  <a:cubicBezTo>
                    <a:pt x="510" y="396"/>
                    <a:pt x="512" y="394"/>
                    <a:pt x="514" y="391"/>
                  </a:cubicBezTo>
                  <a:cubicBezTo>
                    <a:pt x="517" y="386"/>
                    <a:pt x="518" y="385"/>
                    <a:pt x="518" y="387"/>
                  </a:cubicBezTo>
                  <a:cubicBezTo>
                    <a:pt x="518" y="393"/>
                    <a:pt x="507" y="413"/>
                    <a:pt x="504" y="413"/>
                  </a:cubicBezTo>
                  <a:cubicBezTo>
                    <a:pt x="504" y="413"/>
                    <a:pt x="504" y="412"/>
                    <a:pt x="504" y="410"/>
                  </a:cubicBezTo>
                  <a:close/>
                  <a:moveTo>
                    <a:pt x="1100" y="405"/>
                  </a:moveTo>
                  <a:cubicBezTo>
                    <a:pt x="1100" y="404"/>
                    <a:pt x="1100" y="403"/>
                    <a:pt x="1101" y="404"/>
                  </a:cubicBezTo>
                  <a:cubicBezTo>
                    <a:pt x="1102" y="404"/>
                    <a:pt x="1102" y="407"/>
                    <a:pt x="1101" y="407"/>
                  </a:cubicBezTo>
                  <a:cubicBezTo>
                    <a:pt x="1100" y="407"/>
                    <a:pt x="1100" y="407"/>
                    <a:pt x="1100" y="405"/>
                  </a:cubicBezTo>
                  <a:close/>
                  <a:moveTo>
                    <a:pt x="1424" y="404"/>
                  </a:moveTo>
                  <a:cubicBezTo>
                    <a:pt x="1423" y="403"/>
                    <a:pt x="1424" y="403"/>
                    <a:pt x="1426" y="404"/>
                  </a:cubicBezTo>
                  <a:cubicBezTo>
                    <a:pt x="1426" y="404"/>
                    <a:pt x="1427" y="404"/>
                    <a:pt x="1426" y="404"/>
                  </a:cubicBezTo>
                  <a:cubicBezTo>
                    <a:pt x="1426" y="406"/>
                    <a:pt x="1424" y="405"/>
                    <a:pt x="1424" y="404"/>
                  </a:cubicBezTo>
                  <a:close/>
                  <a:moveTo>
                    <a:pt x="1104" y="400"/>
                  </a:moveTo>
                  <a:cubicBezTo>
                    <a:pt x="1104" y="399"/>
                    <a:pt x="1104" y="399"/>
                    <a:pt x="1105" y="399"/>
                  </a:cubicBezTo>
                  <a:cubicBezTo>
                    <a:pt x="1105" y="399"/>
                    <a:pt x="1106" y="399"/>
                    <a:pt x="1106" y="400"/>
                  </a:cubicBezTo>
                  <a:cubicBezTo>
                    <a:pt x="1106" y="401"/>
                    <a:pt x="1105" y="401"/>
                    <a:pt x="1104" y="400"/>
                  </a:cubicBezTo>
                  <a:close/>
                  <a:moveTo>
                    <a:pt x="1106" y="397"/>
                  </a:moveTo>
                  <a:cubicBezTo>
                    <a:pt x="1104" y="392"/>
                    <a:pt x="1106" y="389"/>
                    <a:pt x="1109" y="392"/>
                  </a:cubicBezTo>
                  <a:cubicBezTo>
                    <a:pt x="1110" y="393"/>
                    <a:pt x="1110" y="393"/>
                    <a:pt x="1110" y="394"/>
                  </a:cubicBezTo>
                  <a:cubicBezTo>
                    <a:pt x="1109" y="395"/>
                    <a:pt x="1108" y="396"/>
                    <a:pt x="1108" y="395"/>
                  </a:cubicBezTo>
                  <a:cubicBezTo>
                    <a:pt x="1108" y="394"/>
                    <a:pt x="1107" y="396"/>
                    <a:pt x="1107" y="396"/>
                  </a:cubicBezTo>
                  <a:cubicBezTo>
                    <a:pt x="1106" y="398"/>
                    <a:pt x="1106" y="398"/>
                    <a:pt x="1106" y="397"/>
                  </a:cubicBezTo>
                  <a:close/>
                  <a:moveTo>
                    <a:pt x="1102" y="395"/>
                  </a:moveTo>
                  <a:cubicBezTo>
                    <a:pt x="1101" y="393"/>
                    <a:pt x="1101" y="393"/>
                    <a:pt x="1102" y="393"/>
                  </a:cubicBezTo>
                  <a:cubicBezTo>
                    <a:pt x="1104" y="393"/>
                    <a:pt x="1105" y="394"/>
                    <a:pt x="1104" y="395"/>
                  </a:cubicBezTo>
                  <a:cubicBezTo>
                    <a:pt x="1104" y="396"/>
                    <a:pt x="1103" y="396"/>
                    <a:pt x="1102" y="395"/>
                  </a:cubicBezTo>
                  <a:close/>
                  <a:moveTo>
                    <a:pt x="1111" y="393"/>
                  </a:moveTo>
                  <a:cubicBezTo>
                    <a:pt x="1111" y="393"/>
                    <a:pt x="1112" y="393"/>
                    <a:pt x="1112" y="392"/>
                  </a:cubicBezTo>
                  <a:cubicBezTo>
                    <a:pt x="1113" y="391"/>
                    <a:pt x="1113" y="391"/>
                    <a:pt x="1113" y="392"/>
                  </a:cubicBezTo>
                  <a:cubicBezTo>
                    <a:pt x="1112" y="393"/>
                    <a:pt x="1111" y="395"/>
                    <a:pt x="1111" y="393"/>
                  </a:cubicBezTo>
                  <a:close/>
                  <a:moveTo>
                    <a:pt x="1275" y="393"/>
                  </a:moveTo>
                  <a:cubicBezTo>
                    <a:pt x="1275" y="393"/>
                    <a:pt x="1276" y="392"/>
                    <a:pt x="1278" y="392"/>
                  </a:cubicBezTo>
                  <a:cubicBezTo>
                    <a:pt x="1279" y="392"/>
                    <a:pt x="1279" y="393"/>
                    <a:pt x="1279" y="393"/>
                  </a:cubicBezTo>
                  <a:cubicBezTo>
                    <a:pt x="1279" y="393"/>
                    <a:pt x="1278" y="394"/>
                    <a:pt x="1277" y="394"/>
                  </a:cubicBezTo>
                  <a:cubicBezTo>
                    <a:pt x="1276" y="394"/>
                    <a:pt x="1275" y="394"/>
                    <a:pt x="1275" y="393"/>
                  </a:cubicBezTo>
                  <a:close/>
                  <a:moveTo>
                    <a:pt x="1282" y="388"/>
                  </a:moveTo>
                  <a:cubicBezTo>
                    <a:pt x="1284" y="388"/>
                    <a:pt x="1288" y="387"/>
                    <a:pt x="1288" y="388"/>
                  </a:cubicBezTo>
                  <a:cubicBezTo>
                    <a:pt x="1288" y="388"/>
                    <a:pt x="1287" y="389"/>
                    <a:pt x="1284" y="389"/>
                  </a:cubicBezTo>
                  <a:cubicBezTo>
                    <a:pt x="1283" y="389"/>
                    <a:pt x="1282" y="389"/>
                    <a:pt x="1282" y="388"/>
                  </a:cubicBezTo>
                  <a:close/>
                  <a:moveTo>
                    <a:pt x="1464" y="373"/>
                  </a:moveTo>
                  <a:cubicBezTo>
                    <a:pt x="1463" y="372"/>
                    <a:pt x="1464" y="372"/>
                    <a:pt x="1466" y="372"/>
                  </a:cubicBezTo>
                  <a:cubicBezTo>
                    <a:pt x="1467" y="372"/>
                    <a:pt x="1467" y="372"/>
                    <a:pt x="1466" y="373"/>
                  </a:cubicBezTo>
                  <a:cubicBezTo>
                    <a:pt x="1466" y="374"/>
                    <a:pt x="1464" y="374"/>
                    <a:pt x="1464" y="373"/>
                  </a:cubicBezTo>
                  <a:close/>
                  <a:moveTo>
                    <a:pt x="1315" y="370"/>
                  </a:moveTo>
                  <a:cubicBezTo>
                    <a:pt x="1315" y="369"/>
                    <a:pt x="1318" y="368"/>
                    <a:pt x="1319" y="369"/>
                  </a:cubicBezTo>
                  <a:cubicBezTo>
                    <a:pt x="1319" y="369"/>
                    <a:pt x="1320" y="369"/>
                    <a:pt x="1320" y="370"/>
                  </a:cubicBezTo>
                  <a:cubicBezTo>
                    <a:pt x="1320" y="371"/>
                    <a:pt x="1316" y="372"/>
                    <a:pt x="1315" y="370"/>
                  </a:cubicBezTo>
                  <a:close/>
                  <a:moveTo>
                    <a:pt x="1581" y="368"/>
                  </a:moveTo>
                  <a:cubicBezTo>
                    <a:pt x="1579" y="367"/>
                    <a:pt x="1579" y="366"/>
                    <a:pt x="1581" y="366"/>
                  </a:cubicBezTo>
                  <a:cubicBezTo>
                    <a:pt x="1582" y="366"/>
                    <a:pt x="1583" y="367"/>
                    <a:pt x="1583" y="368"/>
                  </a:cubicBezTo>
                  <a:cubicBezTo>
                    <a:pt x="1584" y="369"/>
                    <a:pt x="1583" y="370"/>
                    <a:pt x="1581" y="368"/>
                  </a:cubicBezTo>
                  <a:close/>
                  <a:moveTo>
                    <a:pt x="1330" y="358"/>
                  </a:moveTo>
                  <a:cubicBezTo>
                    <a:pt x="1330" y="358"/>
                    <a:pt x="1330" y="357"/>
                    <a:pt x="1331" y="357"/>
                  </a:cubicBezTo>
                  <a:cubicBezTo>
                    <a:pt x="1331" y="356"/>
                    <a:pt x="1332" y="357"/>
                    <a:pt x="1332" y="358"/>
                  </a:cubicBezTo>
                  <a:cubicBezTo>
                    <a:pt x="1331" y="359"/>
                    <a:pt x="1331" y="359"/>
                    <a:pt x="1331" y="359"/>
                  </a:cubicBezTo>
                  <a:cubicBezTo>
                    <a:pt x="1330" y="359"/>
                    <a:pt x="1330" y="359"/>
                    <a:pt x="1330" y="358"/>
                  </a:cubicBezTo>
                  <a:close/>
                  <a:moveTo>
                    <a:pt x="1338" y="350"/>
                  </a:moveTo>
                  <a:cubicBezTo>
                    <a:pt x="1339" y="349"/>
                    <a:pt x="1340" y="349"/>
                    <a:pt x="1340" y="349"/>
                  </a:cubicBezTo>
                  <a:cubicBezTo>
                    <a:pt x="1341" y="350"/>
                    <a:pt x="1340" y="351"/>
                    <a:pt x="1338" y="351"/>
                  </a:cubicBezTo>
                  <a:cubicBezTo>
                    <a:pt x="1338" y="351"/>
                    <a:pt x="1338" y="351"/>
                    <a:pt x="1338" y="350"/>
                  </a:cubicBezTo>
                  <a:close/>
                  <a:moveTo>
                    <a:pt x="1012" y="347"/>
                  </a:moveTo>
                  <a:cubicBezTo>
                    <a:pt x="1011" y="346"/>
                    <a:pt x="1009" y="345"/>
                    <a:pt x="1008" y="344"/>
                  </a:cubicBezTo>
                  <a:cubicBezTo>
                    <a:pt x="1007" y="343"/>
                    <a:pt x="1005" y="342"/>
                    <a:pt x="1005" y="342"/>
                  </a:cubicBezTo>
                  <a:cubicBezTo>
                    <a:pt x="1004" y="342"/>
                    <a:pt x="1004" y="340"/>
                    <a:pt x="1003" y="339"/>
                  </a:cubicBezTo>
                  <a:cubicBezTo>
                    <a:pt x="1003" y="337"/>
                    <a:pt x="1003" y="336"/>
                    <a:pt x="1003" y="336"/>
                  </a:cubicBezTo>
                  <a:cubicBezTo>
                    <a:pt x="1002" y="336"/>
                    <a:pt x="1002" y="335"/>
                    <a:pt x="1002" y="335"/>
                  </a:cubicBezTo>
                  <a:cubicBezTo>
                    <a:pt x="1002" y="333"/>
                    <a:pt x="1002" y="333"/>
                    <a:pt x="1000" y="333"/>
                  </a:cubicBezTo>
                  <a:cubicBezTo>
                    <a:pt x="999" y="334"/>
                    <a:pt x="989" y="332"/>
                    <a:pt x="989" y="331"/>
                  </a:cubicBezTo>
                  <a:cubicBezTo>
                    <a:pt x="989" y="331"/>
                    <a:pt x="990" y="329"/>
                    <a:pt x="992" y="329"/>
                  </a:cubicBezTo>
                  <a:cubicBezTo>
                    <a:pt x="992" y="327"/>
                    <a:pt x="993" y="327"/>
                    <a:pt x="993" y="328"/>
                  </a:cubicBezTo>
                  <a:cubicBezTo>
                    <a:pt x="993" y="329"/>
                    <a:pt x="997" y="329"/>
                    <a:pt x="1001" y="327"/>
                  </a:cubicBezTo>
                  <a:cubicBezTo>
                    <a:pt x="1005" y="326"/>
                    <a:pt x="1006" y="324"/>
                    <a:pt x="1003" y="326"/>
                  </a:cubicBezTo>
                  <a:cubicBezTo>
                    <a:pt x="1002" y="326"/>
                    <a:pt x="1002" y="326"/>
                    <a:pt x="1003" y="324"/>
                  </a:cubicBezTo>
                  <a:cubicBezTo>
                    <a:pt x="1004" y="324"/>
                    <a:pt x="1005" y="322"/>
                    <a:pt x="1005" y="321"/>
                  </a:cubicBezTo>
                  <a:cubicBezTo>
                    <a:pt x="1005" y="321"/>
                    <a:pt x="1005" y="320"/>
                    <a:pt x="1005" y="319"/>
                  </a:cubicBezTo>
                  <a:cubicBezTo>
                    <a:pt x="1009" y="318"/>
                    <a:pt x="1002" y="314"/>
                    <a:pt x="997" y="315"/>
                  </a:cubicBezTo>
                  <a:cubicBezTo>
                    <a:pt x="995" y="315"/>
                    <a:pt x="995" y="315"/>
                    <a:pt x="996" y="313"/>
                  </a:cubicBezTo>
                  <a:cubicBezTo>
                    <a:pt x="997" y="312"/>
                    <a:pt x="1005" y="312"/>
                    <a:pt x="1012" y="313"/>
                  </a:cubicBezTo>
                  <a:cubicBezTo>
                    <a:pt x="1014" y="314"/>
                    <a:pt x="1016" y="314"/>
                    <a:pt x="1016" y="313"/>
                  </a:cubicBezTo>
                  <a:cubicBezTo>
                    <a:pt x="1017" y="313"/>
                    <a:pt x="1016" y="313"/>
                    <a:pt x="1015" y="313"/>
                  </a:cubicBezTo>
                  <a:cubicBezTo>
                    <a:pt x="1011" y="312"/>
                    <a:pt x="1014" y="309"/>
                    <a:pt x="1020" y="309"/>
                  </a:cubicBezTo>
                  <a:cubicBezTo>
                    <a:pt x="1026" y="309"/>
                    <a:pt x="1019" y="305"/>
                    <a:pt x="1012" y="304"/>
                  </a:cubicBezTo>
                  <a:cubicBezTo>
                    <a:pt x="1005" y="304"/>
                    <a:pt x="1002" y="302"/>
                    <a:pt x="1005" y="300"/>
                  </a:cubicBezTo>
                  <a:cubicBezTo>
                    <a:pt x="1007" y="300"/>
                    <a:pt x="1008" y="300"/>
                    <a:pt x="1008" y="301"/>
                  </a:cubicBezTo>
                  <a:cubicBezTo>
                    <a:pt x="1008" y="302"/>
                    <a:pt x="1009" y="301"/>
                    <a:pt x="1010" y="300"/>
                  </a:cubicBezTo>
                  <a:cubicBezTo>
                    <a:pt x="1011" y="298"/>
                    <a:pt x="1013" y="297"/>
                    <a:pt x="1013" y="299"/>
                  </a:cubicBezTo>
                  <a:cubicBezTo>
                    <a:pt x="1013" y="300"/>
                    <a:pt x="1014" y="301"/>
                    <a:pt x="1015" y="300"/>
                  </a:cubicBezTo>
                  <a:cubicBezTo>
                    <a:pt x="1016" y="300"/>
                    <a:pt x="1016" y="300"/>
                    <a:pt x="1015" y="300"/>
                  </a:cubicBezTo>
                  <a:cubicBezTo>
                    <a:pt x="1014" y="299"/>
                    <a:pt x="1014" y="299"/>
                    <a:pt x="1014" y="299"/>
                  </a:cubicBezTo>
                  <a:cubicBezTo>
                    <a:pt x="1014" y="298"/>
                    <a:pt x="1015" y="297"/>
                    <a:pt x="1016" y="297"/>
                  </a:cubicBezTo>
                  <a:cubicBezTo>
                    <a:pt x="1016" y="297"/>
                    <a:pt x="1017" y="297"/>
                    <a:pt x="1018" y="296"/>
                  </a:cubicBezTo>
                  <a:cubicBezTo>
                    <a:pt x="1018" y="295"/>
                    <a:pt x="1019" y="295"/>
                    <a:pt x="1019" y="294"/>
                  </a:cubicBezTo>
                  <a:cubicBezTo>
                    <a:pt x="1020" y="294"/>
                    <a:pt x="1021" y="294"/>
                    <a:pt x="1022" y="294"/>
                  </a:cubicBezTo>
                  <a:cubicBezTo>
                    <a:pt x="1024" y="294"/>
                    <a:pt x="1024" y="294"/>
                    <a:pt x="1024" y="296"/>
                  </a:cubicBezTo>
                  <a:cubicBezTo>
                    <a:pt x="1024" y="297"/>
                    <a:pt x="1024" y="297"/>
                    <a:pt x="1024" y="297"/>
                  </a:cubicBezTo>
                  <a:cubicBezTo>
                    <a:pt x="1026" y="297"/>
                    <a:pt x="1026" y="297"/>
                    <a:pt x="1025" y="298"/>
                  </a:cubicBezTo>
                  <a:cubicBezTo>
                    <a:pt x="1024" y="300"/>
                    <a:pt x="1024" y="300"/>
                    <a:pt x="1025" y="300"/>
                  </a:cubicBezTo>
                  <a:cubicBezTo>
                    <a:pt x="1027" y="300"/>
                    <a:pt x="1028" y="298"/>
                    <a:pt x="1027" y="297"/>
                  </a:cubicBezTo>
                  <a:cubicBezTo>
                    <a:pt x="1026" y="294"/>
                    <a:pt x="1027" y="294"/>
                    <a:pt x="1029" y="294"/>
                  </a:cubicBezTo>
                  <a:cubicBezTo>
                    <a:pt x="1032" y="294"/>
                    <a:pt x="1032" y="294"/>
                    <a:pt x="1032" y="294"/>
                  </a:cubicBezTo>
                  <a:cubicBezTo>
                    <a:pt x="1029" y="293"/>
                    <a:pt x="1029" y="293"/>
                    <a:pt x="1029" y="293"/>
                  </a:cubicBezTo>
                  <a:cubicBezTo>
                    <a:pt x="1027" y="292"/>
                    <a:pt x="1029" y="291"/>
                    <a:pt x="1032" y="292"/>
                  </a:cubicBezTo>
                  <a:cubicBezTo>
                    <a:pt x="1034" y="292"/>
                    <a:pt x="1036" y="301"/>
                    <a:pt x="1034" y="301"/>
                  </a:cubicBezTo>
                  <a:cubicBezTo>
                    <a:pt x="1034" y="301"/>
                    <a:pt x="1033" y="302"/>
                    <a:pt x="1033" y="302"/>
                  </a:cubicBezTo>
                  <a:cubicBezTo>
                    <a:pt x="1032" y="303"/>
                    <a:pt x="1032" y="305"/>
                    <a:pt x="1030" y="305"/>
                  </a:cubicBezTo>
                  <a:cubicBezTo>
                    <a:pt x="1029" y="305"/>
                    <a:pt x="1028" y="306"/>
                    <a:pt x="1028" y="307"/>
                  </a:cubicBezTo>
                  <a:cubicBezTo>
                    <a:pt x="1028" y="307"/>
                    <a:pt x="1027" y="308"/>
                    <a:pt x="1027" y="308"/>
                  </a:cubicBezTo>
                  <a:cubicBezTo>
                    <a:pt x="1024" y="310"/>
                    <a:pt x="1025" y="312"/>
                    <a:pt x="1029" y="310"/>
                  </a:cubicBezTo>
                  <a:cubicBezTo>
                    <a:pt x="1034" y="308"/>
                    <a:pt x="1034" y="307"/>
                    <a:pt x="1034" y="309"/>
                  </a:cubicBezTo>
                  <a:cubicBezTo>
                    <a:pt x="1034" y="310"/>
                    <a:pt x="1035" y="310"/>
                    <a:pt x="1039" y="306"/>
                  </a:cubicBezTo>
                  <a:cubicBezTo>
                    <a:pt x="1045" y="301"/>
                    <a:pt x="1046" y="301"/>
                    <a:pt x="1044" y="308"/>
                  </a:cubicBezTo>
                  <a:cubicBezTo>
                    <a:pt x="1044" y="309"/>
                    <a:pt x="1045" y="309"/>
                    <a:pt x="1047" y="307"/>
                  </a:cubicBezTo>
                  <a:cubicBezTo>
                    <a:pt x="1049" y="305"/>
                    <a:pt x="1056" y="303"/>
                    <a:pt x="1056" y="305"/>
                  </a:cubicBezTo>
                  <a:cubicBezTo>
                    <a:pt x="1056" y="305"/>
                    <a:pt x="1056" y="306"/>
                    <a:pt x="1056" y="308"/>
                  </a:cubicBezTo>
                  <a:cubicBezTo>
                    <a:pt x="1055" y="313"/>
                    <a:pt x="1055" y="313"/>
                    <a:pt x="1058" y="309"/>
                  </a:cubicBezTo>
                  <a:cubicBezTo>
                    <a:pt x="1059" y="305"/>
                    <a:pt x="1062" y="305"/>
                    <a:pt x="1063" y="308"/>
                  </a:cubicBezTo>
                  <a:cubicBezTo>
                    <a:pt x="1063" y="310"/>
                    <a:pt x="1064" y="310"/>
                    <a:pt x="1067" y="308"/>
                  </a:cubicBezTo>
                  <a:cubicBezTo>
                    <a:pt x="1069" y="308"/>
                    <a:pt x="1070" y="308"/>
                    <a:pt x="1070" y="308"/>
                  </a:cubicBezTo>
                  <a:cubicBezTo>
                    <a:pt x="1071" y="310"/>
                    <a:pt x="1078" y="308"/>
                    <a:pt x="1078" y="305"/>
                  </a:cubicBezTo>
                  <a:cubicBezTo>
                    <a:pt x="1078" y="305"/>
                    <a:pt x="1081" y="304"/>
                    <a:pt x="1083" y="305"/>
                  </a:cubicBezTo>
                  <a:cubicBezTo>
                    <a:pt x="1083" y="305"/>
                    <a:pt x="1083" y="308"/>
                    <a:pt x="1083" y="309"/>
                  </a:cubicBezTo>
                  <a:cubicBezTo>
                    <a:pt x="1081" y="310"/>
                    <a:pt x="1083" y="310"/>
                    <a:pt x="1087" y="310"/>
                  </a:cubicBezTo>
                  <a:cubicBezTo>
                    <a:pt x="1089" y="310"/>
                    <a:pt x="1091" y="309"/>
                    <a:pt x="1091" y="310"/>
                  </a:cubicBezTo>
                  <a:cubicBezTo>
                    <a:pt x="1092" y="310"/>
                    <a:pt x="1092" y="310"/>
                    <a:pt x="1091" y="310"/>
                  </a:cubicBezTo>
                  <a:cubicBezTo>
                    <a:pt x="1089" y="310"/>
                    <a:pt x="1084" y="313"/>
                    <a:pt x="1084" y="313"/>
                  </a:cubicBezTo>
                  <a:cubicBezTo>
                    <a:pt x="1084" y="314"/>
                    <a:pt x="1085" y="314"/>
                    <a:pt x="1086" y="314"/>
                  </a:cubicBezTo>
                  <a:cubicBezTo>
                    <a:pt x="1087" y="314"/>
                    <a:pt x="1086" y="316"/>
                    <a:pt x="1084" y="317"/>
                  </a:cubicBezTo>
                  <a:cubicBezTo>
                    <a:pt x="1082" y="319"/>
                    <a:pt x="1082" y="319"/>
                    <a:pt x="1082" y="319"/>
                  </a:cubicBezTo>
                  <a:cubicBezTo>
                    <a:pt x="1083" y="319"/>
                    <a:pt x="1083" y="319"/>
                    <a:pt x="1083" y="319"/>
                  </a:cubicBezTo>
                  <a:cubicBezTo>
                    <a:pt x="1086" y="319"/>
                    <a:pt x="1086" y="319"/>
                    <a:pt x="1085" y="321"/>
                  </a:cubicBezTo>
                  <a:cubicBezTo>
                    <a:pt x="1084" y="322"/>
                    <a:pt x="1084" y="322"/>
                    <a:pt x="1085" y="322"/>
                  </a:cubicBezTo>
                  <a:cubicBezTo>
                    <a:pt x="1087" y="322"/>
                    <a:pt x="1088" y="325"/>
                    <a:pt x="1086" y="327"/>
                  </a:cubicBezTo>
                  <a:cubicBezTo>
                    <a:pt x="1086" y="327"/>
                    <a:pt x="1085" y="327"/>
                    <a:pt x="1085" y="327"/>
                  </a:cubicBezTo>
                  <a:cubicBezTo>
                    <a:pt x="1084" y="327"/>
                    <a:pt x="1084" y="328"/>
                    <a:pt x="1084" y="329"/>
                  </a:cubicBezTo>
                  <a:cubicBezTo>
                    <a:pt x="1084" y="329"/>
                    <a:pt x="1084" y="329"/>
                    <a:pt x="1083" y="329"/>
                  </a:cubicBezTo>
                  <a:cubicBezTo>
                    <a:pt x="1083" y="329"/>
                    <a:pt x="1083" y="330"/>
                    <a:pt x="1083" y="331"/>
                  </a:cubicBezTo>
                  <a:cubicBezTo>
                    <a:pt x="1083" y="332"/>
                    <a:pt x="1082" y="332"/>
                    <a:pt x="1080" y="333"/>
                  </a:cubicBezTo>
                  <a:cubicBezTo>
                    <a:pt x="1080" y="333"/>
                    <a:pt x="1078" y="334"/>
                    <a:pt x="1077" y="335"/>
                  </a:cubicBezTo>
                  <a:cubicBezTo>
                    <a:pt x="1075" y="335"/>
                    <a:pt x="1073" y="336"/>
                    <a:pt x="1072" y="336"/>
                  </a:cubicBezTo>
                  <a:cubicBezTo>
                    <a:pt x="1070" y="337"/>
                    <a:pt x="1068" y="337"/>
                    <a:pt x="1067" y="338"/>
                  </a:cubicBezTo>
                  <a:cubicBezTo>
                    <a:pt x="1066" y="340"/>
                    <a:pt x="1062" y="341"/>
                    <a:pt x="1055" y="341"/>
                  </a:cubicBezTo>
                  <a:cubicBezTo>
                    <a:pt x="1052" y="342"/>
                    <a:pt x="1048" y="343"/>
                    <a:pt x="1045" y="343"/>
                  </a:cubicBezTo>
                  <a:cubicBezTo>
                    <a:pt x="1041" y="345"/>
                    <a:pt x="1039" y="345"/>
                    <a:pt x="1033" y="345"/>
                  </a:cubicBezTo>
                  <a:cubicBezTo>
                    <a:pt x="1027" y="345"/>
                    <a:pt x="1026" y="345"/>
                    <a:pt x="1024" y="346"/>
                  </a:cubicBezTo>
                  <a:cubicBezTo>
                    <a:pt x="1022" y="348"/>
                    <a:pt x="1014" y="348"/>
                    <a:pt x="1012" y="347"/>
                  </a:cubicBezTo>
                  <a:close/>
                  <a:moveTo>
                    <a:pt x="1640" y="334"/>
                  </a:moveTo>
                  <a:cubicBezTo>
                    <a:pt x="1639" y="333"/>
                    <a:pt x="1640" y="333"/>
                    <a:pt x="1640" y="333"/>
                  </a:cubicBezTo>
                  <a:cubicBezTo>
                    <a:pt x="1640" y="333"/>
                    <a:pt x="1641" y="333"/>
                    <a:pt x="1642" y="334"/>
                  </a:cubicBezTo>
                  <a:cubicBezTo>
                    <a:pt x="1642" y="335"/>
                    <a:pt x="1641" y="335"/>
                    <a:pt x="1641" y="335"/>
                  </a:cubicBezTo>
                  <a:cubicBezTo>
                    <a:pt x="1640" y="335"/>
                    <a:pt x="1640" y="335"/>
                    <a:pt x="1640" y="334"/>
                  </a:cubicBezTo>
                  <a:close/>
                  <a:moveTo>
                    <a:pt x="778" y="326"/>
                  </a:moveTo>
                  <a:cubicBezTo>
                    <a:pt x="777" y="325"/>
                    <a:pt x="777" y="325"/>
                    <a:pt x="778" y="324"/>
                  </a:cubicBezTo>
                  <a:cubicBezTo>
                    <a:pt x="778" y="324"/>
                    <a:pt x="778" y="324"/>
                    <a:pt x="778" y="324"/>
                  </a:cubicBezTo>
                  <a:cubicBezTo>
                    <a:pt x="777" y="324"/>
                    <a:pt x="777" y="324"/>
                    <a:pt x="778" y="322"/>
                  </a:cubicBezTo>
                  <a:cubicBezTo>
                    <a:pt x="778" y="321"/>
                    <a:pt x="779" y="321"/>
                    <a:pt x="778" y="321"/>
                  </a:cubicBezTo>
                  <a:cubicBezTo>
                    <a:pt x="775" y="318"/>
                    <a:pt x="780" y="313"/>
                    <a:pt x="784" y="313"/>
                  </a:cubicBezTo>
                  <a:cubicBezTo>
                    <a:pt x="786" y="313"/>
                    <a:pt x="787" y="313"/>
                    <a:pt x="788" y="312"/>
                  </a:cubicBezTo>
                  <a:cubicBezTo>
                    <a:pt x="788" y="311"/>
                    <a:pt x="788" y="311"/>
                    <a:pt x="786" y="312"/>
                  </a:cubicBezTo>
                  <a:cubicBezTo>
                    <a:pt x="783" y="312"/>
                    <a:pt x="783" y="312"/>
                    <a:pt x="783" y="312"/>
                  </a:cubicBezTo>
                  <a:cubicBezTo>
                    <a:pt x="784" y="309"/>
                    <a:pt x="784" y="309"/>
                    <a:pt x="784" y="309"/>
                  </a:cubicBezTo>
                  <a:cubicBezTo>
                    <a:pt x="784" y="305"/>
                    <a:pt x="785" y="305"/>
                    <a:pt x="791" y="302"/>
                  </a:cubicBezTo>
                  <a:cubicBezTo>
                    <a:pt x="794" y="300"/>
                    <a:pt x="796" y="300"/>
                    <a:pt x="796" y="299"/>
                  </a:cubicBezTo>
                  <a:cubicBezTo>
                    <a:pt x="795" y="300"/>
                    <a:pt x="795" y="300"/>
                    <a:pt x="795" y="300"/>
                  </a:cubicBezTo>
                  <a:cubicBezTo>
                    <a:pt x="793" y="301"/>
                    <a:pt x="783" y="300"/>
                    <a:pt x="783" y="299"/>
                  </a:cubicBezTo>
                  <a:cubicBezTo>
                    <a:pt x="783" y="297"/>
                    <a:pt x="781" y="297"/>
                    <a:pt x="780" y="298"/>
                  </a:cubicBezTo>
                  <a:cubicBezTo>
                    <a:pt x="780" y="299"/>
                    <a:pt x="779" y="299"/>
                    <a:pt x="779" y="298"/>
                  </a:cubicBezTo>
                  <a:cubicBezTo>
                    <a:pt x="778" y="297"/>
                    <a:pt x="779" y="295"/>
                    <a:pt x="782" y="294"/>
                  </a:cubicBezTo>
                  <a:cubicBezTo>
                    <a:pt x="784" y="294"/>
                    <a:pt x="785" y="294"/>
                    <a:pt x="784" y="294"/>
                  </a:cubicBezTo>
                  <a:cubicBezTo>
                    <a:pt x="783" y="294"/>
                    <a:pt x="783" y="292"/>
                    <a:pt x="786" y="291"/>
                  </a:cubicBezTo>
                  <a:cubicBezTo>
                    <a:pt x="786" y="290"/>
                    <a:pt x="787" y="289"/>
                    <a:pt x="787" y="288"/>
                  </a:cubicBezTo>
                  <a:cubicBezTo>
                    <a:pt x="787" y="287"/>
                    <a:pt x="792" y="282"/>
                    <a:pt x="796" y="278"/>
                  </a:cubicBezTo>
                  <a:cubicBezTo>
                    <a:pt x="797" y="278"/>
                    <a:pt x="799" y="277"/>
                    <a:pt x="802" y="276"/>
                  </a:cubicBezTo>
                  <a:cubicBezTo>
                    <a:pt x="803" y="276"/>
                    <a:pt x="804" y="276"/>
                    <a:pt x="804" y="276"/>
                  </a:cubicBezTo>
                  <a:cubicBezTo>
                    <a:pt x="804" y="276"/>
                    <a:pt x="803" y="275"/>
                    <a:pt x="802" y="276"/>
                  </a:cubicBezTo>
                  <a:cubicBezTo>
                    <a:pt x="799" y="276"/>
                    <a:pt x="799" y="274"/>
                    <a:pt x="802" y="273"/>
                  </a:cubicBezTo>
                  <a:cubicBezTo>
                    <a:pt x="804" y="272"/>
                    <a:pt x="805" y="270"/>
                    <a:pt x="806" y="269"/>
                  </a:cubicBezTo>
                  <a:cubicBezTo>
                    <a:pt x="807" y="268"/>
                    <a:pt x="808" y="266"/>
                    <a:pt x="810" y="265"/>
                  </a:cubicBezTo>
                  <a:cubicBezTo>
                    <a:pt x="810" y="265"/>
                    <a:pt x="812" y="264"/>
                    <a:pt x="814" y="263"/>
                  </a:cubicBezTo>
                  <a:cubicBezTo>
                    <a:pt x="815" y="262"/>
                    <a:pt x="816" y="262"/>
                    <a:pt x="817" y="262"/>
                  </a:cubicBezTo>
                  <a:cubicBezTo>
                    <a:pt x="818" y="262"/>
                    <a:pt x="818" y="262"/>
                    <a:pt x="817" y="261"/>
                  </a:cubicBezTo>
                  <a:cubicBezTo>
                    <a:pt x="815" y="260"/>
                    <a:pt x="828" y="247"/>
                    <a:pt x="833" y="245"/>
                  </a:cubicBezTo>
                  <a:cubicBezTo>
                    <a:pt x="834" y="245"/>
                    <a:pt x="836" y="243"/>
                    <a:pt x="836" y="243"/>
                  </a:cubicBezTo>
                  <a:cubicBezTo>
                    <a:pt x="837" y="242"/>
                    <a:pt x="839" y="242"/>
                    <a:pt x="842" y="243"/>
                  </a:cubicBezTo>
                  <a:cubicBezTo>
                    <a:pt x="843" y="243"/>
                    <a:pt x="845" y="243"/>
                    <a:pt x="845" y="243"/>
                  </a:cubicBezTo>
                  <a:cubicBezTo>
                    <a:pt x="846" y="243"/>
                    <a:pt x="845" y="242"/>
                    <a:pt x="844" y="242"/>
                  </a:cubicBezTo>
                  <a:cubicBezTo>
                    <a:pt x="839" y="241"/>
                    <a:pt x="839" y="241"/>
                    <a:pt x="845" y="238"/>
                  </a:cubicBezTo>
                  <a:cubicBezTo>
                    <a:pt x="847" y="238"/>
                    <a:pt x="847" y="237"/>
                    <a:pt x="847" y="237"/>
                  </a:cubicBezTo>
                  <a:cubicBezTo>
                    <a:pt x="846" y="238"/>
                    <a:pt x="844" y="238"/>
                    <a:pt x="843" y="238"/>
                  </a:cubicBezTo>
                  <a:cubicBezTo>
                    <a:pt x="842" y="238"/>
                    <a:pt x="842" y="238"/>
                    <a:pt x="842" y="238"/>
                  </a:cubicBezTo>
                  <a:cubicBezTo>
                    <a:pt x="844" y="237"/>
                    <a:pt x="844" y="237"/>
                    <a:pt x="844" y="237"/>
                  </a:cubicBezTo>
                  <a:cubicBezTo>
                    <a:pt x="844" y="236"/>
                    <a:pt x="849" y="233"/>
                    <a:pt x="853" y="231"/>
                  </a:cubicBezTo>
                  <a:cubicBezTo>
                    <a:pt x="856" y="229"/>
                    <a:pt x="861" y="226"/>
                    <a:pt x="862" y="225"/>
                  </a:cubicBezTo>
                  <a:cubicBezTo>
                    <a:pt x="864" y="223"/>
                    <a:pt x="866" y="222"/>
                    <a:pt x="868" y="222"/>
                  </a:cubicBezTo>
                  <a:cubicBezTo>
                    <a:pt x="870" y="222"/>
                    <a:pt x="871" y="222"/>
                    <a:pt x="869" y="222"/>
                  </a:cubicBezTo>
                  <a:cubicBezTo>
                    <a:pt x="868" y="222"/>
                    <a:pt x="868" y="222"/>
                    <a:pt x="869" y="221"/>
                  </a:cubicBezTo>
                  <a:cubicBezTo>
                    <a:pt x="869" y="220"/>
                    <a:pt x="869" y="219"/>
                    <a:pt x="869" y="219"/>
                  </a:cubicBezTo>
                  <a:cubicBezTo>
                    <a:pt x="869" y="218"/>
                    <a:pt x="871" y="217"/>
                    <a:pt x="873" y="215"/>
                  </a:cubicBezTo>
                  <a:cubicBezTo>
                    <a:pt x="875" y="214"/>
                    <a:pt x="878" y="213"/>
                    <a:pt x="878" y="212"/>
                  </a:cubicBezTo>
                  <a:cubicBezTo>
                    <a:pt x="879" y="212"/>
                    <a:pt x="879" y="211"/>
                    <a:pt x="881" y="211"/>
                  </a:cubicBezTo>
                  <a:cubicBezTo>
                    <a:pt x="882" y="211"/>
                    <a:pt x="882" y="211"/>
                    <a:pt x="882" y="211"/>
                  </a:cubicBezTo>
                  <a:cubicBezTo>
                    <a:pt x="879" y="208"/>
                    <a:pt x="896" y="203"/>
                    <a:pt x="899" y="205"/>
                  </a:cubicBezTo>
                  <a:cubicBezTo>
                    <a:pt x="900" y="206"/>
                    <a:pt x="900" y="205"/>
                    <a:pt x="900" y="203"/>
                  </a:cubicBezTo>
                  <a:cubicBezTo>
                    <a:pt x="899" y="200"/>
                    <a:pt x="906" y="195"/>
                    <a:pt x="911" y="195"/>
                  </a:cubicBezTo>
                  <a:cubicBezTo>
                    <a:pt x="912" y="195"/>
                    <a:pt x="913" y="195"/>
                    <a:pt x="913" y="195"/>
                  </a:cubicBezTo>
                  <a:cubicBezTo>
                    <a:pt x="913" y="194"/>
                    <a:pt x="915" y="193"/>
                    <a:pt x="923" y="191"/>
                  </a:cubicBezTo>
                  <a:cubicBezTo>
                    <a:pt x="930" y="189"/>
                    <a:pt x="930" y="189"/>
                    <a:pt x="929" y="192"/>
                  </a:cubicBezTo>
                  <a:cubicBezTo>
                    <a:pt x="928" y="195"/>
                    <a:pt x="928" y="195"/>
                    <a:pt x="933" y="194"/>
                  </a:cubicBezTo>
                  <a:cubicBezTo>
                    <a:pt x="937" y="193"/>
                    <a:pt x="939" y="192"/>
                    <a:pt x="936" y="193"/>
                  </a:cubicBezTo>
                  <a:cubicBezTo>
                    <a:pt x="933" y="193"/>
                    <a:pt x="930" y="191"/>
                    <a:pt x="931" y="190"/>
                  </a:cubicBezTo>
                  <a:cubicBezTo>
                    <a:pt x="932" y="190"/>
                    <a:pt x="932" y="189"/>
                    <a:pt x="931" y="188"/>
                  </a:cubicBezTo>
                  <a:cubicBezTo>
                    <a:pt x="930" y="188"/>
                    <a:pt x="930" y="187"/>
                    <a:pt x="930" y="187"/>
                  </a:cubicBezTo>
                  <a:cubicBezTo>
                    <a:pt x="930" y="187"/>
                    <a:pt x="933" y="187"/>
                    <a:pt x="936" y="186"/>
                  </a:cubicBezTo>
                  <a:cubicBezTo>
                    <a:pt x="941" y="184"/>
                    <a:pt x="944" y="185"/>
                    <a:pt x="941" y="187"/>
                  </a:cubicBezTo>
                  <a:cubicBezTo>
                    <a:pt x="939" y="190"/>
                    <a:pt x="941" y="190"/>
                    <a:pt x="944" y="190"/>
                  </a:cubicBezTo>
                  <a:cubicBezTo>
                    <a:pt x="945" y="190"/>
                    <a:pt x="946" y="189"/>
                    <a:pt x="946" y="189"/>
                  </a:cubicBezTo>
                  <a:cubicBezTo>
                    <a:pt x="945" y="187"/>
                    <a:pt x="954" y="185"/>
                    <a:pt x="955" y="186"/>
                  </a:cubicBezTo>
                  <a:cubicBezTo>
                    <a:pt x="957" y="187"/>
                    <a:pt x="957" y="187"/>
                    <a:pt x="957" y="186"/>
                  </a:cubicBezTo>
                  <a:cubicBezTo>
                    <a:pt x="958" y="185"/>
                    <a:pt x="958" y="185"/>
                    <a:pt x="957" y="185"/>
                  </a:cubicBezTo>
                  <a:cubicBezTo>
                    <a:pt x="955" y="185"/>
                    <a:pt x="957" y="184"/>
                    <a:pt x="962" y="182"/>
                  </a:cubicBezTo>
                  <a:cubicBezTo>
                    <a:pt x="965" y="182"/>
                    <a:pt x="967" y="181"/>
                    <a:pt x="967" y="180"/>
                  </a:cubicBezTo>
                  <a:cubicBezTo>
                    <a:pt x="965" y="181"/>
                    <a:pt x="965" y="181"/>
                    <a:pt x="965" y="181"/>
                  </a:cubicBezTo>
                  <a:cubicBezTo>
                    <a:pt x="962" y="182"/>
                    <a:pt x="964" y="180"/>
                    <a:pt x="968" y="179"/>
                  </a:cubicBezTo>
                  <a:cubicBezTo>
                    <a:pt x="972" y="176"/>
                    <a:pt x="973" y="176"/>
                    <a:pt x="973" y="177"/>
                  </a:cubicBezTo>
                  <a:cubicBezTo>
                    <a:pt x="973" y="178"/>
                    <a:pt x="971" y="179"/>
                    <a:pt x="970" y="179"/>
                  </a:cubicBezTo>
                  <a:cubicBezTo>
                    <a:pt x="968" y="180"/>
                    <a:pt x="968" y="180"/>
                    <a:pt x="970" y="180"/>
                  </a:cubicBezTo>
                  <a:cubicBezTo>
                    <a:pt x="970" y="180"/>
                    <a:pt x="973" y="179"/>
                    <a:pt x="975" y="179"/>
                  </a:cubicBezTo>
                  <a:cubicBezTo>
                    <a:pt x="976" y="178"/>
                    <a:pt x="977" y="177"/>
                    <a:pt x="976" y="177"/>
                  </a:cubicBezTo>
                  <a:cubicBezTo>
                    <a:pt x="976" y="176"/>
                    <a:pt x="976" y="176"/>
                    <a:pt x="976" y="176"/>
                  </a:cubicBezTo>
                  <a:cubicBezTo>
                    <a:pt x="976" y="176"/>
                    <a:pt x="975" y="175"/>
                    <a:pt x="975" y="175"/>
                  </a:cubicBezTo>
                  <a:cubicBezTo>
                    <a:pt x="973" y="175"/>
                    <a:pt x="973" y="173"/>
                    <a:pt x="976" y="171"/>
                  </a:cubicBezTo>
                  <a:cubicBezTo>
                    <a:pt x="977" y="169"/>
                    <a:pt x="978" y="167"/>
                    <a:pt x="978" y="166"/>
                  </a:cubicBezTo>
                  <a:cubicBezTo>
                    <a:pt x="978" y="163"/>
                    <a:pt x="984" y="160"/>
                    <a:pt x="987" y="160"/>
                  </a:cubicBezTo>
                  <a:cubicBezTo>
                    <a:pt x="989" y="160"/>
                    <a:pt x="989" y="163"/>
                    <a:pt x="987" y="166"/>
                  </a:cubicBezTo>
                  <a:cubicBezTo>
                    <a:pt x="985" y="170"/>
                    <a:pt x="984" y="172"/>
                    <a:pt x="984" y="172"/>
                  </a:cubicBezTo>
                  <a:cubicBezTo>
                    <a:pt x="984" y="174"/>
                    <a:pt x="986" y="173"/>
                    <a:pt x="987" y="171"/>
                  </a:cubicBezTo>
                  <a:cubicBezTo>
                    <a:pt x="987" y="171"/>
                    <a:pt x="989" y="169"/>
                    <a:pt x="991" y="168"/>
                  </a:cubicBezTo>
                  <a:cubicBezTo>
                    <a:pt x="993" y="167"/>
                    <a:pt x="995" y="166"/>
                    <a:pt x="995" y="166"/>
                  </a:cubicBezTo>
                  <a:cubicBezTo>
                    <a:pt x="996" y="164"/>
                    <a:pt x="997" y="164"/>
                    <a:pt x="997" y="166"/>
                  </a:cubicBezTo>
                  <a:cubicBezTo>
                    <a:pt x="997" y="166"/>
                    <a:pt x="997" y="166"/>
                    <a:pt x="998" y="166"/>
                  </a:cubicBezTo>
                  <a:cubicBezTo>
                    <a:pt x="1000" y="165"/>
                    <a:pt x="1000" y="162"/>
                    <a:pt x="999" y="160"/>
                  </a:cubicBezTo>
                  <a:cubicBezTo>
                    <a:pt x="998" y="159"/>
                    <a:pt x="1003" y="157"/>
                    <a:pt x="1007" y="158"/>
                  </a:cubicBezTo>
                  <a:cubicBezTo>
                    <a:pt x="1009" y="158"/>
                    <a:pt x="1011" y="157"/>
                    <a:pt x="1011" y="156"/>
                  </a:cubicBezTo>
                  <a:cubicBezTo>
                    <a:pt x="1011" y="156"/>
                    <a:pt x="1010" y="155"/>
                    <a:pt x="1008" y="155"/>
                  </a:cubicBezTo>
                  <a:cubicBezTo>
                    <a:pt x="1007" y="155"/>
                    <a:pt x="1006" y="155"/>
                    <a:pt x="1007" y="155"/>
                  </a:cubicBezTo>
                  <a:cubicBezTo>
                    <a:pt x="1007" y="154"/>
                    <a:pt x="1008" y="154"/>
                    <a:pt x="1008" y="154"/>
                  </a:cubicBezTo>
                  <a:cubicBezTo>
                    <a:pt x="1010" y="154"/>
                    <a:pt x="1011" y="153"/>
                    <a:pt x="1011" y="153"/>
                  </a:cubicBezTo>
                  <a:cubicBezTo>
                    <a:pt x="1013" y="152"/>
                    <a:pt x="1008" y="152"/>
                    <a:pt x="1005" y="154"/>
                  </a:cubicBezTo>
                  <a:cubicBezTo>
                    <a:pt x="1000" y="156"/>
                    <a:pt x="998" y="152"/>
                    <a:pt x="1003" y="150"/>
                  </a:cubicBezTo>
                  <a:cubicBezTo>
                    <a:pt x="1004" y="149"/>
                    <a:pt x="1008" y="147"/>
                    <a:pt x="1012" y="147"/>
                  </a:cubicBezTo>
                  <a:cubicBezTo>
                    <a:pt x="1016" y="146"/>
                    <a:pt x="1019" y="144"/>
                    <a:pt x="1018" y="144"/>
                  </a:cubicBezTo>
                  <a:cubicBezTo>
                    <a:pt x="1018" y="144"/>
                    <a:pt x="1019" y="144"/>
                    <a:pt x="1020" y="143"/>
                  </a:cubicBezTo>
                  <a:cubicBezTo>
                    <a:pt x="1021" y="143"/>
                    <a:pt x="1022" y="143"/>
                    <a:pt x="1023" y="142"/>
                  </a:cubicBezTo>
                  <a:cubicBezTo>
                    <a:pt x="1027" y="142"/>
                    <a:pt x="1027" y="142"/>
                    <a:pt x="1027" y="142"/>
                  </a:cubicBezTo>
                  <a:cubicBezTo>
                    <a:pt x="1029" y="142"/>
                    <a:pt x="1031" y="142"/>
                    <a:pt x="1032" y="141"/>
                  </a:cubicBezTo>
                  <a:cubicBezTo>
                    <a:pt x="1033" y="140"/>
                    <a:pt x="1033" y="140"/>
                    <a:pt x="1030" y="140"/>
                  </a:cubicBezTo>
                  <a:cubicBezTo>
                    <a:pt x="1027" y="141"/>
                    <a:pt x="1027" y="141"/>
                    <a:pt x="1028" y="139"/>
                  </a:cubicBezTo>
                  <a:cubicBezTo>
                    <a:pt x="1029" y="138"/>
                    <a:pt x="1032" y="137"/>
                    <a:pt x="1033" y="139"/>
                  </a:cubicBezTo>
                  <a:cubicBezTo>
                    <a:pt x="1035" y="140"/>
                    <a:pt x="1037" y="139"/>
                    <a:pt x="1037" y="138"/>
                  </a:cubicBezTo>
                  <a:cubicBezTo>
                    <a:pt x="1037" y="136"/>
                    <a:pt x="1037" y="136"/>
                    <a:pt x="1043" y="136"/>
                  </a:cubicBezTo>
                  <a:cubicBezTo>
                    <a:pt x="1044" y="135"/>
                    <a:pt x="1046" y="134"/>
                    <a:pt x="1048" y="133"/>
                  </a:cubicBezTo>
                  <a:cubicBezTo>
                    <a:pt x="1049" y="131"/>
                    <a:pt x="1051" y="131"/>
                    <a:pt x="1054" y="130"/>
                  </a:cubicBezTo>
                  <a:cubicBezTo>
                    <a:pt x="1059" y="128"/>
                    <a:pt x="1065" y="126"/>
                    <a:pt x="1064" y="125"/>
                  </a:cubicBezTo>
                  <a:cubicBezTo>
                    <a:pt x="1062" y="125"/>
                    <a:pt x="1063" y="124"/>
                    <a:pt x="1066" y="124"/>
                  </a:cubicBezTo>
                  <a:cubicBezTo>
                    <a:pt x="1068" y="123"/>
                    <a:pt x="1071" y="123"/>
                    <a:pt x="1072" y="123"/>
                  </a:cubicBezTo>
                  <a:cubicBezTo>
                    <a:pt x="1076" y="121"/>
                    <a:pt x="1076" y="121"/>
                    <a:pt x="1076" y="121"/>
                  </a:cubicBezTo>
                  <a:cubicBezTo>
                    <a:pt x="1077" y="120"/>
                    <a:pt x="1078" y="120"/>
                    <a:pt x="1078" y="120"/>
                  </a:cubicBezTo>
                  <a:cubicBezTo>
                    <a:pt x="1079" y="120"/>
                    <a:pt x="1080" y="119"/>
                    <a:pt x="1081" y="118"/>
                  </a:cubicBezTo>
                  <a:cubicBezTo>
                    <a:pt x="1085" y="116"/>
                    <a:pt x="1091" y="112"/>
                    <a:pt x="1093" y="112"/>
                  </a:cubicBezTo>
                  <a:cubicBezTo>
                    <a:pt x="1095" y="112"/>
                    <a:pt x="1098" y="111"/>
                    <a:pt x="1103" y="107"/>
                  </a:cubicBezTo>
                  <a:cubicBezTo>
                    <a:pt x="1109" y="102"/>
                    <a:pt x="1113" y="96"/>
                    <a:pt x="1111" y="96"/>
                  </a:cubicBezTo>
                  <a:cubicBezTo>
                    <a:pt x="1111" y="96"/>
                    <a:pt x="1110" y="96"/>
                    <a:pt x="1111" y="96"/>
                  </a:cubicBezTo>
                  <a:cubicBezTo>
                    <a:pt x="1111" y="95"/>
                    <a:pt x="1110" y="95"/>
                    <a:pt x="1110" y="95"/>
                  </a:cubicBezTo>
                  <a:cubicBezTo>
                    <a:pt x="1107" y="95"/>
                    <a:pt x="1107" y="94"/>
                    <a:pt x="1109" y="93"/>
                  </a:cubicBezTo>
                  <a:cubicBezTo>
                    <a:pt x="1110" y="93"/>
                    <a:pt x="1110" y="92"/>
                    <a:pt x="1109" y="92"/>
                  </a:cubicBezTo>
                  <a:cubicBezTo>
                    <a:pt x="1108" y="92"/>
                    <a:pt x="1108" y="92"/>
                    <a:pt x="1108" y="91"/>
                  </a:cubicBezTo>
                  <a:cubicBezTo>
                    <a:pt x="1109" y="91"/>
                    <a:pt x="1108" y="91"/>
                    <a:pt x="1107" y="91"/>
                  </a:cubicBezTo>
                  <a:cubicBezTo>
                    <a:pt x="1102" y="93"/>
                    <a:pt x="1104" y="90"/>
                    <a:pt x="1110" y="87"/>
                  </a:cubicBezTo>
                  <a:cubicBezTo>
                    <a:pt x="1114" y="85"/>
                    <a:pt x="1115" y="85"/>
                    <a:pt x="1118" y="85"/>
                  </a:cubicBezTo>
                  <a:cubicBezTo>
                    <a:pt x="1120" y="86"/>
                    <a:pt x="1121" y="85"/>
                    <a:pt x="1122" y="85"/>
                  </a:cubicBezTo>
                  <a:cubicBezTo>
                    <a:pt x="1126" y="81"/>
                    <a:pt x="1126" y="80"/>
                    <a:pt x="1129" y="80"/>
                  </a:cubicBezTo>
                  <a:cubicBezTo>
                    <a:pt x="1133" y="78"/>
                    <a:pt x="1135" y="79"/>
                    <a:pt x="1135" y="80"/>
                  </a:cubicBezTo>
                  <a:cubicBezTo>
                    <a:pt x="1134" y="82"/>
                    <a:pt x="1135" y="82"/>
                    <a:pt x="1137" y="82"/>
                  </a:cubicBezTo>
                  <a:cubicBezTo>
                    <a:pt x="1138" y="82"/>
                    <a:pt x="1139" y="83"/>
                    <a:pt x="1138" y="85"/>
                  </a:cubicBezTo>
                  <a:cubicBezTo>
                    <a:pt x="1137" y="85"/>
                    <a:pt x="1142" y="85"/>
                    <a:pt x="1145" y="84"/>
                  </a:cubicBezTo>
                  <a:cubicBezTo>
                    <a:pt x="1145" y="83"/>
                    <a:pt x="1145" y="83"/>
                    <a:pt x="1144" y="83"/>
                  </a:cubicBezTo>
                  <a:cubicBezTo>
                    <a:pt x="1142" y="83"/>
                    <a:pt x="1142" y="82"/>
                    <a:pt x="1142" y="82"/>
                  </a:cubicBezTo>
                  <a:cubicBezTo>
                    <a:pt x="1143" y="81"/>
                    <a:pt x="1143" y="81"/>
                    <a:pt x="1142" y="80"/>
                  </a:cubicBezTo>
                  <a:cubicBezTo>
                    <a:pt x="1140" y="80"/>
                    <a:pt x="1146" y="77"/>
                    <a:pt x="1149" y="77"/>
                  </a:cubicBezTo>
                  <a:cubicBezTo>
                    <a:pt x="1150" y="77"/>
                    <a:pt x="1150" y="77"/>
                    <a:pt x="1150" y="76"/>
                  </a:cubicBezTo>
                  <a:cubicBezTo>
                    <a:pt x="1150" y="73"/>
                    <a:pt x="1168" y="69"/>
                    <a:pt x="1170" y="72"/>
                  </a:cubicBezTo>
                  <a:cubicBezTo>
                    <a:pt x="1171" y="72"/>
                    <a:pt x="1172" y="72"/>
                    <a:pt x="1172" y="72"/>
                  </a:cubicBezTo>
                  <a:cubicBezTo>
                    <a:pt x="1173" y="72"/>
                    <a:pt x="1174" y="72"/>
                    <a:pt x="1174" y="73"/>
                  </a:cubicBezTo>
                  <a:cubicBezTo>
                    <a:pt x="1174" y="74"/>
                    <a:pt x="1176" y="74"/>
                    <a:pt x="1177" y="74"/>
                  </a:cubicBezTo>
                  <a:cubicBezTo>
                    <a:pt x="1179" y="74"/>
                    <a:pt x="1182" y="76"/>
                    <a:pt x="1182" y="77"/>
                  </a:cubicBezTo>
                  <a:cubicBezTo>
                    <a:pt x="1182" y="77"/>
                    <a:pt x="1188" y="77"/>
                    <a:pt x="1200" y="76"/>
                  </a:cubicBezTo>
                  <a:cubicBezTo>
                    <a:pt x="1204" y="75"/>
                    <a:pt x="1206" y="75"/>
                    <a:pt x="1206" y="75"/>
                  </a:cubicBezTo>
                  <a:cubicBezTo>
                    <a:pt x="1204" y="73"/>
                    <a:pt x="1206" y="71"/>
                    <a:pt x="1210" y="70"/>
                  </a:cubicBezTo>
                  <a:cubicBezTo>
                    <a:pt x="1218" y="69"/>
                    <a:pt x="1236" y="72"/>
                    <a:pt x="1234" y="74"/>
                  </a:cubicBezTo>
                  <a:cubicBezTo>
                    <a:pt x="1232" y="75"/>
                    <a:pt x="1234" y="75"/>
                    <a:pt x="1244" y="73"/>
                  </a:cubicBezTo>
                  <a:cubicBezTo>
                    <a:pt x="1252" y="72"/>
                    <a:pt x="1254" y="72"/>
                    <a:pt x="1252" y="74"/>
                  </a:cubicBezTo>
                  <a:cubicBezTo>
                    <a:pt x="1252" y="75"/>
                    <a:pt x="1252" y="75"/>
                    <a:pt x="1253" y="75"/>
                  </a:cubicBezTo>
                  <a:cubicBezTo>
                    <a:pt x="1256" y="73"/>
                    <a:pt x="1258" y="73"/>
                    <a:pt x="1260" y="75"/>
                  </a:cubicBezTo>
                  <a:cubicBezTo>
                    <a:pt x="1262" y="75"/>
                    <a:pt x="1264" y="76"/>
                    <a:pt x="1265" y="76"/>
                  </a:cubicBezTo>
                  <a:cubicBezTo>
                    <a:pt x="1266" y="77"/>
                    <a:pt x="1266" y="77"/>
                    <a:pt x="1264" y="77"/>
                  </a:cubicBezTo>
                  <a:cubicBezTo>
                    <a:pt x="1262" y="79"/>
                    <a:pt x="1262" y="79"/>
                    <a:pt x="1262" y="79"/>
                  </a:cubicBezTo>
                  <a:cubicBezTo>
                    <a:pt x="1265" y="79"/>
                    <a:pt x="1265" y="79"/>
                    <a:pt x="1265" y="79"/>
                  </a:cubicBezTo>
                  <a:cubicBezTo>
                    <a:pt x="1268" y="78"/>
                    <a:pt x="1268" y="78"/>
                    <a:pt x="1268" y="78"/>
                  </a:cubicBezTo>
                  <a:cubicBezTo>
                    <a:pt x="1263" y="80"/>
                    <a:pt x="1263" y="80"/>
                    <a:pt x="1263" y="80"/>
                  </a:cubicBezTo>
                  <a:cubicBezTo>
                    <a:pt x="1260" y="82"/>
                    <a:pt x="1259" y="83"/>
                    <a:pt x="1260" y="83"/>
                  </a:cubicBezTo>
                  <a:cubicBezTo>
                    <a:pt x="1260" y="84"/>
                    <a:pt x="1261" y="84"/>
                    <a:pt x="1263" y="83"/>
                  </a:cubicBezTo>
                  <a:cubicBezTo>
                    <a:pt x="1266" y="81"/>
                    <a:pt x="1272" y="80"/>
                    <a:pt x="1273" y="80"/>
                  </a:cubicBezTo>
                  <a:cubicBezTo>
                    <a:pt x="1274" y="81"/>
                    <a:pt x="1270" y="85"/>
                    <a:pt x="1265" y="88"/>
                  </a:cubicBezTo>
                  <a:cubicBezTo>
                    <a:pt x="1263" y="88"/>
                    <a:pt x="1263" y="89"/>
                    <a:pt x="1263" y="90"/>
                  </a:cubicBezTo>
                  <a:cubicBezTo>
                    <a:pt x="1263" y="91"/>
                    <a:pt x="1268" y="89"/>
                    <a:pt x="1271" y="87"/>
                  </a:cubicBezTo>
                  <a:cubicBezTo>
                    <a:pt x="1274" y="84"/>
                    <a:pt x="1278" y="83"/>
                    <a:pt x="1280" y="83"/>
                  </a:cubicBezTo>
                  <a:cubicBezTo>
                    <a:pt x="1282" y="83"/>
                    <a:pt x="1281" y="84"/>
                    <a:pt x="1279" y="85"/>
                  </a:cubicBezTo>
                  <a:cubicBezTo>
                    <a:pt x="1277" y="86"/>
                    <a:pt x="1276" y="87"/>
                    <a:pt x="1277" y="87"/>
                  </a:cubicBezTo>
                  <a:cubicBezTo>
                    <a:pt x="1278" y="87"/>
                    <a:pt x="1279" y="86"/>
                    <a:pt x="1281" y="85"/>
                  </a:cubicBezTo>
                  <a:cubicBezTo>
                    <a:pt x="1285" y="83"/>
                    <a:pt x="1287" y="83"/>
                    <a:pt x="1288" y="86"/>
                  </a:cubicBezTo>
                  <a:cubicBezTo>
                    <a:pt x="1288" y="87"/>
                    <a:pt x="1289" y="88"/>
                    <a:pt x="1289" y="88"/>
                  </a:cubicBezTo>
                  <a:cubicBezTo>
                    <a:pt x="1290" y="88"/>
                    <a:pt x="1289" y="85"/>
                    <a:pt x="1288" y="84"/>
                  </a:cubicBezTo>
                  <a:cubicBezTo>
                    <a:pt x="1287" y="82"/>
                    <a:pt x="1287" y="82"/>
                    <a:pt x="1287" y="82"/>
                  </a:cubicBezTo>
                  <a:cubicBezTo>
                    <a:pt x="1288" y="81"/>
                    <a:pt x="1288" y="81"/>
                    <a:pt x="1288" y="81"/>
                  </a:cubicBezTo>
                  <a:cubicBezTo>
                    <a:pt x="1289" y="81"/>
                    <a:pt x="1292" y="81"/>
                    <a:pt x="1293" y="82"/>
                  </a:cubicBezTo>
                  <a:cubicBezTo>
                    <a:pt x="1295" y="83"/>
                    <a:pt x="1297" y="83"/>
                    <a:pt x="1297" y="83"/>
                  </a:cubicBezTo>
                  <a:cubicBezTo>
                    <a:pt x="1300" y="83"/>
                    <a:pt x="1300" y="83"/>
                    <a:pt x="1299" y="84"/>
                  </a:cubicBezTo>
                  <a:cubicBezTo>
                    <a:pt x="1298" y="85"/>
                    <a:pt x="1300" y="85"/>
                    <a:pt x="1301" y="85"/>
                  </a:cubicBezTo>
                  <a:cubicBezTo>
                    <a:pt x="1305" y="85"/>
                    <a:pt x="1305" y="85"/>
                    <a:pt x="1305" y="85"/>
                  </a:cubicBezTo>
                  <a:cubicBezTo>
                    <a:pt x="1303" y="87"/>
                    <a:pt x="1303" y="87"/>
                    <a:pt x="1303" y="87"/>
                  </a:cubicBezTo>
                  <a:cubicBezTo>
                    <a:pt x="1300" y="88"/>
                    <a:pt x="1302" y="88"/>
                    <a:pt x="1305" y="86"/>
                  </a:cubicBezTo>
                  <a:cubicBezTo>
                    <a:pt x="1308" y="85"/>
                    <a:pt x="1313" y="85"/>
                    <a:pt x="1316" y="87"/>
                  </a:cubicBezTo>
                  <a:cubicBezTo>
                    <a:pt x="1318" y="88"/>
                    <a:pt x="1319" y="88"/>
                    <a:pt x="1320" y="88"/>
                  </a:cubicBezTo>
                  <a:cubicBezTo>
                    <a:pt x="1321" y="88"/>
                    <a:pt x="1325" y="91"/>
                    <a:pt x="1325" y="92"/>
                  </a:cubicBezTo>
                  <a:cubicBezTo>
                    <a:pt x="1325" y="93"/>
                    <a:pt x="1326" y="93"/>
                    <a:pt x="1326" y="94"/>
                  </a:cubicBezTo>
                  <a:cubicBezTo>
                    <a:pt x="1328" y="96"/>
                    <a:pt x="1325" y="96"/>
                    <a:pt x="1321" y="95"/>
                  </a:cubicBezTo>
                  <a:cubicBezTo>
                    <a:pt x="1318" y="94"/>
                    <a:pt x="1316" y="93"/>
                    <a:pt x="1316" y="93"/>
                  </a:cubicBezTo>
                  <a:cubicBezTo>
                    <a:pt x="1315" y="94"/>
                    <a:pt x="1318" y="96"/>
                    <a:pt x="1321" y="96"/>
                  </a:cubicBezTo>
                  <a:cubicBezTo>
                    <a:pt x="1325" y="97"/>
                    <a:pt x="1325" y="97"/>
                    <a:pt x="1324" y="99"/>
                  </a:cubicBezTo>
                  <a:cubicBezTo>
                    <a:pt x="1322" y="100"/>
                    <a:pt x="1322" y="100"/>
                    <a:pt x="1323" y="101"/>
                  </a:cubicBezTo>
                  <a:cubicBezTo>
                    <a:pt x="1327" y="106"/>
                    <a:pt x="1317" y="107"/>
                    <a:pt x="1305" y="104"/>
                  </a:cubicBezTo>
                  <a:cubicBezTo>
                    <a:pt x="1297" y="101"/>
                    <a:pt x="1295" y="101"/>
                    <a:pt x="1293" y="103"/>
                  </a:cubicBezTo>
                  <a:cubicBezTo>
                    <a:pt x="1292" y="104"/>
                    <a:pt x="1293" y="104"/>
                    <a:pt x="1295" y="104"/>
                  </a:cubicBezTo>
                  <a:cubicBezTo>
                    <a:pt x="1300" y="104"/>
                    <a:pt x="1305" y="107"/>
                    <a:pt x="1302" y="109"/>
                  </a:cubicBezTo>
                  <a:cubicBezTo>
                    <a:pt x="1300" y="110"/>
                    <a:pt x="1300" y="110"/>
                    <a:pt x="1300" y="110"/>
                  </a:cubicBezTo>
                  <a:cubicBezTo>
                    <a:pt x="1303" y="110"/>
                    <a:pt x="1303" y="110"/>
                    <a:pt x="1303" y="110"/>
                  </a:cubicBezTo>
                  <a:cubicBezTo>
                    <a:pt x="1312" y="108"/>
                    <a:pt x="1315" y="109"/>
                    <a:pt x="1312" y="111"/>
                  </a:cubicBezTo>
                  <a:cubicBezTo>
                    <a:pt x="1310" y="112"/>
                    <a:pt x="1300" y="116"/>
                    <a:pt x="1295" y="117"/>
                  </a:cubicBezTo>
                  <a:cubicBezTo>
                    <a:pt x="1292" y="117"/>
                    <a:pt x="1290" y="118"/>
                    <a:pt x="1291" y="118"/>
                  </a:cubicBezTo>
                  <a:cubicBezTo>
                    <a:pt x="1292" y="118"/>
                    <a:pt x="1303" y="116"/>
                    <a:pt x="1310" y="115"/>
                  </a:cubicBezTo>
                  <a:cubicBezTo>
                    <a:pt x="1311" y="115"/>
                    <a:pt x="1311" y="115"/>
                    <a:pt x="1311" y="115"/>
                  </a:cubicBezTo>
                  <a:cubicBezTo>
                    <a:pt x="1309" y="117"/>
                    <a:pt x="1313" y="119"/>
                    <a:pt x="1319" y="117"/>
                  </a:cubicBezTo>
                  <a:cubicBezTo>
                    <a:pt x="1325" y="115"/>
                    <a:pt x="1332" y="117"/>
                    <a:pt x="1332" y="120"/>
                  </a:cubicBezTo>
                  <a:cubicBezTo>
                    <a:pt x="1331" y="123"/>
                    <a:pt x="1324" y="125"/>
                    <a:pt x="1318" y="125"/>
                  </a:cubicBezTo>
                  <a:cubicBezTo>
                    <a:pt x="1316" y="125"/>
                    <a:pt x="1314" y="126"/>
                    <a:pt x="1313" y="126"/>
                  </a:cubicBezTo>
                  <a:cubicBezTo>
                    <a:pt x="1313" y="126"/>
                    <a:pt x="1311" y="127"/>
                    <a:pt x="1306" y="127"/>
                  </a:cubicBezTo>
                  <a:cubicBezTo>
                    <a:pt x="1302" y="127"/>
                    <a:pt x="1301" y="128"/>
                    <a:pt x="1301" y="128"/>
                  </a:cubicBezTo>
                  <a:cubicBezTo>
                    <a:pt x="1301" y="131"/>
                    <a:pt x="1292" y="131"/>
                    <a:pt x="1289" y="129"/>
                  </a:cubicBezTo>
                  <a:cubicBezTo>
                    <a:pt x="1287" y="128"/>
                    <a:pt x="1287" y="128"/>
                    <a:pt x="1284" y="128"/>
                  </a:cubicBezTo>
                  <a:cubicBezTo>
                    <a:pt x="1279" y="130"/>
                    <a:pt x="1276" y="132"/>
                    <a:pt x="1278" y="133"/>
                  </a:cubicBezTo>
                  <a:cubicBezTo>
                    <a:pt x="1279" y="134"/>
                    <a:pt x="1278" y="134"/>
                    <a:pt x="1276" y="135"/>
                  </a:cubicBezTo>
                  <a:cubicBezTo>
                    <a:pt x="1274" y="136"/>
                    <a:pt x="1272" y="137"/>
                    <a:pt x="1271" y="138"/>
                  </a:cubicBezTo>
                  <a:cubicBezTo>
                    <a:pt x="1271" y="139"/>
                    <a:pt x="1270" y="139"/>
                    <a:pt x="1268" y="139"/>
                  </a:cubicBezTo>
                  <a:cubicBezTo>
                    <a:pt x="1267" y="139"/>
                    <a:pt x="1265" y="140"/>
                    <a:pt x="1263" y="141"/>
                  </a:cubicBezTo>
                  <a:cubicBezTo>
                    <a:pt x="1262" y="141"/>
                    <a:pt x="1260" y="142"/>
                    <a:pt x="1258" y="142"/>
                  </a:cubicBezTo>
                  <a:cubicBezTo>
                    <a:pt x="1257" y="142"/>
                    <a:pt x="1253" y="143"/>
                    <a:pt x="1249" y="144"/>
                  </a:cubicBezTo>
                  <a:cubicBezTo>
                    <a:pt x="1246" y="146"/>
                    <a:pt x="1242" y="148"/>
                    <a:pt x="1240" y="149"/>
                  </a:cubicBezTo>
                  <a:cubicBezTo>
                    <a:pt x="1236" y="150"/>
                    <a:pt x="1233" y="152"/>
                    <a:pt x="1236" y="152"/>
                  </a:cubicBezTo>
                  <a:cubicBezTo>
                    <a:pt x="1241" y="150"/>
                    <a:pt x="1242" y="150"/>
                    <a:pt x="1243" y="152"/>
                  </a:cubicBezTo>
                  <a:cubicBezTo>
                    <a:pt x="1244" y="154"/>
                    <a:pt x="1242" y="157"/>
                    <a:pt x="1241" y="155"/>
                  </a:cubicBezTo>
                  <a:cubicBezTo>
                    <a:pt x="1238" y="152"/>
                    <a:pt x="1234" y="155"/>
                    <a:pt x="1236" y="158"/>
                  </a:cubicBezTo>
                  <a:cubicBezTo>
                    <a:pt x="1236" y="159"/>
                    <a:pt x="1236" y="160"/>
                    <a:pt x="1238" y="159"/>
                  </a:cubicBezTo>
                  <a:cubicBezTo>
                    <a:pt x="1240" y="159"/>
                    <a:pt x="1240" y="160"/>
                    <a:pt x="1238" y="162"/>
                  </a:cubicBezTo>
                  <a:cubicBezTo>
                    <a:pt x="1233" y="166"/>
                    <a:pt x="1231" y="166"/>
                    <a:pt x="1228" y="163"/>
                  </a:cubicBezTo>
                  <a:cubicBezTo>
                    <a:pt x="1226" y="161"/>
                    <a:pt x="1225" y="161"/>
                    <a:pt x="1220" y="162"/>
                  </a:cubicBezTo>
                  <a:cubicBezTo>
                    <a:pt x="1217" y="163"/>
                    <a:pt x="1217" y="163"/>
                    <a:pt x="1217" y="161"/>
                  </a:cubicBezTo>
                  <a:cubicBezTo>
                    <a:pt x="1216" y="160"/>
                    <a:pt x="1215" y="160"/>
                    <a:pt x="1214" y="161"/>
                  </a:cubicBezTo>
                  <a:cubicBezTo>
                    <a:pt x="1212" y="162"/>
                    <a:pt x="1212" y="162"/>
                    <a:pt x="1213" y="163"/>
                  </a:cubicBezTo>
                  <a:cubicBezTo>
                    <a:pt x="1214" y="163"/>
                    <a:pt x="1214" y="163"/>
                    <a:pt x="1212" y="165"/>
                  </a:cubicBezTo>
                  <a:cubicBezTo>
                    <a:pt x="1210" y="167"/>
                    <a:pt x="1210" y="167"/>
                    <a:pt x="1210" y="167"/>
                  </a:cubicBezTo>
                  <a:cubicBezTo>
                    <a:pt x="1212" y="168"/>
                    <a:pt x="1212" y="168"/>
                    <a:pt x="1212" y="168"/>
                  </a:cubicBezTo>
                  <a:cubicBezTo>
                    <a:pt x="1216" y="170"/>
                    <a:pt x="1216" y="171"/>
                    <a:pt x="1214" y="171"/>
                  </a:cubicBezTo>
                  <a:cubicBezTo>
                    <a:pt x="1212" y="172"/>
                    <a:pt x="1212" y="173"/>
                    <a:pt x="1211" y="174"/>
                  </a:cubicBezTo>
                  <a:cubicBezTo>
                    <a:pt x="1211" y="175"/>
                    <a:pt x="1201" y="182"/>
                    <a:pt x="1199" y="182"/>
                  </a:cubicBezTo>
                  <a:cubicBezTo>
                    <a:pt x="1199" y="182"/>
                    <a:pt x="1198" y="182"/>
                    <a:pt x="1198" y="181"/>
                  </a:cubicBezTo>
                  <a:cubicBezTo>
                    <a:pt x="1198" y="179"/>
                    <a:pt x="1198" y="179"/>
                    <a:pt x="1196" y="179"/>
                  </a:cubicBezTo>
                  <a:cubicBezTo>
                    <a:pt x="1195" y="180"/>
                    <a:pt x="1193" y="180"/>
                    <a:pt x="1192" y="180"/>
                  </a:cubicBezTo>
                  <a:cubicBezTo>
                    <a:pt x="1190" y="180"/>
                    <a:pt x="1190" y="180"/>
                    <a:pt x="1190" y="181"/>
                  </a:cubicBezTo>
                  <a:cubicBezTo>
                    <a:pt x="1192" y="182"/>
                    <a:pt x="1189" y="184"/>
                    <a:pt x="1186" y="185"/>
                  </a:cubicBezTo>
                  <a:cubicBezTo>
                    <a:pt x="1185" y="186"/>
                    <a:pt x="1184" y="186"/>
                    <a:pt x="1184" y="187"/>
                  </a:cubicBezTo>
                  <a:cubicBezTo>
                    <a:pt x="1185" y="187"/>
                    <a:pt x="1187" y="186"/>
                    <a:pt x="1189" y="184"/>
                  </a:cubicBezTo>
                  <a:cubicBezTo>
                    <a:pt x="1194" y="182"/>
                    <a:pt x="1195" y="183"/>
                    <a:pt x="1193" y="186"/>
                  </a:cubicBezTo>
                  <a:cubicBezTo>
                    <a:pt x="1192" y="187"/>
                    <a:pt x="1191" y="188"/>
                    <a:pt x="1190" y="190"/>
                  </a:cubicBezTo>
                  <a:cubicBezTo>
                    <a:pt x="1188" y="193"/>
                    <a:pt x="1186" y="194"/>
                    <a:pt x="1183" y="193"/>
                  </a:cubicBezTo>
                  <a:cubicBezTo>
                    <a:pt x="1179" y="193"/>
                    <a:pt x="1179" y="193"/>
                    <a:pt x="1179" y="193"/>
                  </a:cubicBezTo>
                  <a:cubicBezTo>
                    <a:pt x="1176" y="195"/>
                    <a:pt x="1171" y="191"/>
                    <a:pt x="1174" y="189"/>
                  </a:cubicBezTo>
                  <a:cubicBezTo>
                    <a:pt x="1174" y="188"/>
                    <a:pt x="1174" y="188"/>
                    <a:pt x="1173" y="188"/>
                  </a:cubicBezTo>
                  <a:cubicBezTo>
                    <a:pt x="1172" y="188"/>
                    <a:pt x="1171" y="188"/>
                    <a:pt x="1171" y="189"/>
                  </a:cubicBezTo>
                  <a:cubicBezTo>
                    <a:pt x="1171" y="190"/>
                    <a:pt x="1170" y="190"/>
                    <a:pt x="1169" y="190"/>
                  </a:cubicBezTo>
                  <a:cubicBezTo>
                    <a:pt x="1166" y="191"/>
                    <a:pt x="1167" y="192"/>
                    <a:pt x="1170" y="194"/>
                  </a:cubicBezTo>
                  <a:cubicBezTo>
                    <a:pt x="1174" y="196"/>
                    <a:pt x="1174" y="197"/>
                    <a:pt x="1169" y="199"/>
                  </a:cubicBezTo>
                  <a:cubicBezTo>
                    <a:pt x="1166" y="201"/>
                    <a:pt x="1166" y="201"/>
                    <a:pt x="1163" y="201"/>
                  </a:cubicBezTo>
                  <a:cubicBezTo>
                    <a:pt x="1162" y="201"/>
                    <a:pt x="1159" y="200"/>
                    <a:pt x="1157" y="201"/>
                  </a:cubicBezTo>
                  <a:cubicBezTo>
                    <a:pt x="1152" y="201"/>
                    <a:pt x="1148" y="196"/>
                    <a:pt x="1152" y="194"/>
                  </a:cubicBezTo>
                  <a:cubicBezTo>
                    <a:pt x="1153" y="193"/>
                    <a:pt x="1153" y="192"/>
                    <a:pt x="1150" y="193"/>
                  </a:cubicBezTo>
                  <a:cubicBezTo>
                    <a:pt x="1147" y="194"/>
                    <a:pt x="1147" y="193"/>
                    <a:pt x="1147" y="191"/>
                  </a:cubicBezTo>
                  <a:cubicBezTo>
                    <a:pt x="1148" y="190"/>
                    <a:pt x="1148" y="190"/>
                    <a:pt x="1147" y="192"/>
                  </a:cubicBezTo>
                  <a:cubicBezTo>
                    <a:pt x="1146" y="194"/>
                    <a:pt x="1145" y="194"/>
                    <a:pt x="1143" y="194"/>
                  </a:cubicBezTo>
                  <a:cubicBezTo>
                    <a:pt x="1141" y="194"/>
                    <a:pt x="1139" y="195"/>
                    <a:pt x="1139" y="195"/>
                  </a:cubicBezTo>
                  <a:cubicBezTo>
                    <a:pt x="1137" y="195"/>
                    <a:pt x="1138" y="195"/>
                    <a:pt x="1139" y="195"/>
                  </a:cubicBezTo>
                  <a:cubicBezTo>
                    <a:pt x="1144" y="194"/>
                    <a:pt x="1147" y="196"/>
                    <a:pt x="1147" y="198"/>
                  </a:cubicBezTo>
                  <a:cubicBezTo>
                    <a:pt x="1147" y="203"/>
                    <a:pt x="1147" y="203"/>
                    <a:pt x="1147" y="203"/>
                  </a:cubicBezTo>
                  <a:cubicBezTo>
                    <a:pt x="1148" y="205"/>
                    <a:pt x="1147" y="206"/>
                    <a:pt x="1146" y="207"/>
                  </a:cubicBezTo>
                  <a:cubicBezTo>
                    <a:pt x="1143" y="209"/>
                    <a:pt x="1134" y="214"/>
                    <a:pt x="1134" y="214"/>
                  </a:cubicBezTo>
                  <a:cubicBezTo>
                    <a:pt x="1130" y="210"/>
                    <a:pt x="1130" y="207"/>
                    <a:pt x="1134" y="203"/>
                  </a:cubicBezTo>
                  <a:cubicBezTo>
                    <a:pt x="1137" y="200"/>
                    <a:pt x="1137" y="200"/>
                    <a:pt x="1137" y="200"/>
                  </a:cubicBezTo>
                  <a:cubicBezTo>
                    <a:pt x="1132" y="200"/>
                    <a:pt x="1132" y="200"/>
                    <a:pt x="1132" y="200"/>
                  </a:cubicBezTo>
                  <a:cubicBezTo>
                    <a:pt x="1128" y="200"/>
                    <a:pt x="1127" y="200"/>
                    <a:pt x="1128" y="201"/>
                  </a:cubicBezTo>
                  <a:cubicBezTo>
                    <a:pt x="1129" y="201"/>
                    <a:pt x="1130" y="201"/>
                    <a:pt x="1131" y="201"/>
                  </a:cubicBezTo>
                  <a:cubicBezTo>
                    <a:pt x="1134" y="201"/>
                    <a:pt x="1134" y="201"/>
                    <a:pt x="1131" y="204"/>
                  </a:cubicBezTo>
                  <a:cubicBezTo>
                    <a:pt x="1129" y="206"/>
                    <a:pt x="1126" y="206"/>
                    <a:pt x="1125" y="206"/>
                  </a:cubicBezTo>
                  <a:cubicBezTo>
                    <a:pt x="1123" y="206"/>
                    <a:pt x="1123" y="206"/>
                    <a:pt x="1124" y="207"/>
                  </a:cubicBezTo>
                  <a:cubicBezTo>
                    <a:pt x="1126" y="207"/>
                    <a:pt x="1126" y="208"/>
                    <a:pt x="1126" y="209"/>
                  </a:cubicBezTo>
                  <a:cubicBezTo>
                    <a:pt x="1126" y="211"/>
                    <a:pt x="1127" y="213"/>
                    <a:pt x="1127" y="214"/>
                  </a:cubicBezTo>
                  <a:cubicBezTo>
                    <a:pt x="1128" y="216"/>
                    <a:pt x="1128" y="217"/>
                    <a:pt x="1128" y="218"/>
                  </a:cubicBezTo>
                  <a:cubicBezTo>
                    <a:pt x="1127" y="219"/>
                    <a:pt x="1127" y="219"/>
                    <a:pt x="1127" y="220"/>
                  </a:cubicBezTo>
                  <a:cubicBezTo>
                    <a:pt x="1128" y="220"/>
                    <a:pt x="1126" y="222"/>
                    <a:pt x="1124" y="222"/>
                  </a:cubicBezTo>
                  <a:cubicBezTo>
                    <a:pt x="1119" y="223"/>
                    <a:pt x="1118" y="225"/>
                    <a:pt x="1122" y="224"/>
                  </a:cubicBezTo>
                  <a:cubicBezTo>
                    <a:pt x="1126" y="224"/>
                    <a:pt x="1126" y="224"/>
                    <a:pt x="1119" y="229"/>
                  </a:cubicBezTo>
                  <a:cubicBezTo>
                    <a:pt x="1117" y="231"/>
                    <a:pt x="1113" y="234"/>
                    <a:pt x="1112" y="235"/>
                  </a:cubicBezTo>
                  <a:cubicBezTo>
                    <a:pt x="1109" y="238"/>
                    <a:pt x="1108" y="238"/>
                    <a:pt x="1106" y="238"/>
                  </a:cubicBezTo>
                  <a:cubicBezTo>
                    <a:pt x="1104" y="237"/>
                    <a:pt x="1104" y="237"/>
                    <a:pt x="1104" y="237"/>
                  </a:cubicBezTo>
                  <a:cubicBezTo>
                    <a:pt x="1107" y="234"/>
                    <a:pt x="1107" y="234"/>
                    <a:pt x="1107" y="234"/>
                  </a:cubicBezTo>
                  <a:cubicBezTo>
                    <a:pt x="1110" y="232"/>
                    <a:pt x="1110" y="232"/>
                    <a:pt x="1110" y="232"/>
                  </a:cubicBezTo>
                  <a:cubicBezTo>
                    <a:pt x="1106" y="234"/>
                    <a:pt x="1106" y="234"/>
                    <a:pt x="1106" y="234"/>
                  </a:cubicBezTo>
                  <a:cubicBezTo>
                    <a:pt x="1097" y="240"/>
                    <a:pt x="1094" y="233"/>
                    <a:pt x="1102" y="226"/>
                  </a:cubicBezTo>
                  <a:cubicBezTo>
                    <a:pt x="1106" y="223"/>
                    <a:pt x="1105" y="217"/>
                    <a:pt x="1102" y="214"/>
                  </a:cubicBezTo>
                  <a:cubicBezTo>
                    <a:pt x="1099" y="213"/>
                    <a:pt x="1098" y="212"/>
                    <a:pt x="1098" y="213"/>
                  </a:cubicBezTo>
                  <a:cubicBezTo>
                    <a:pt x="1097" y="214"/>
                    <a:pt x="1098" y="214"/>
                    <a:pt x="1099" y="215"/>
                  </a:cubicBezTo>
                  <a:cubicBezTo>
                    <a:pt x="1103" y="217"/>
                    <a:pt x="1103" y="217"/>
                    <a:pt x="1100" y="219"/>
                  </a:cubicBezTo>
                  <a:cubicBezTo>
                    <a:pt x="1096" y="222"/>
                    <a:pt x="1088" y="222"/>
                    <a:pt x="1085" y="220"/>
                  </a:cubicBezTo>
                  <a:cubicBezTo>
                    <a:pt x="1082" y="217"/>
                    <a:pt x="1080" y="217"/>
                    <a:pt x="1080" y="219"/>
                  </a:cubicBezTo>
                  <a:cubicBezTo>
                    <a:pt x="1080" y="220"/>
                    <a:pt x="1076" y="222"/>
                    <a:pt x="1072" y="223"/>
                  </a:cubicBezTo>
                  <a:cubicBezTo>
                    <a:pt x="1068" y="223"/>
                    <a:pt x="1070" y="226"/>
                    <a:pt x="1075" y="227"/>
                  </a:cubicBezTo>
                  <a:cubicBezTo>
                    <a:pt x="1081" y="228"/>
                    <a:pt x="1081" y="230"/>
                    <a:pt x="1075" y="230"/>
                  </a:cubicBezTo>
                  <a:cubicBezTo>
                    <a:pt x="1071" y="230"/>
                    <a:pt x="1067" y="231"/>
                    <a:pt x="1067" y="232"/>
                  </a:cubicBezTo>
                  <a:cubicBezTo>
                    <a:pt x="1067" y="233"/>
                    <a:pt x="1067" y="233"/>
                    <a:pt x="1068" y="233"/>
                  </a:cubicBezTo>
                  <a:cubicBezTo>
                    <a:pt x="1072" y="230"/>
                    <a:pt x="1073" y="230"/>
                    <a:pt x="1076" y="231"/>
                  </a:cubicBezTo>
                  <a:cubicBezTo>
                    <a:pt x="1078" y="231"/>
                    <a:pt x="1080" y="232"/>
                    <a:pt x="1082" y="232"/>
                  </a:cubicBezTo>
                  <a:cubicBezTo>
                    <a:pt x="1085" y="232"/>
                    <a:pt x="1086" y="233"/>
                    <a:pt x="1088" y="235"/>
                  </a:cubicBezTo>
                  <a:cubicBezTo>
                    <a:pt x="1090" y="238"/>
                    <a:pt x="1093" y="239"/>
                    <a:pt x="1094" y="240"/>
                  </a:cubicBezTo>
                  <a:cubicBezTo>
                    <a:pt x="1099" y="241"/>
                    <a:pt x="1099" y="241"/>
                    <a:pt x="1098" y="242"/>
                  </a:cubicBezTo>
                  <a:cubicBezTo>
                    <a:pt x="1097" y="243"/>
                    <a:pt x="1095" y="243"/>
                    <a:pt x="1093" y="243"/>
                  </a:cubicBezTo>
                  <a:cubicBezTo>
                    <a:pt x="1091" y="243"/>
                    <a:pt x="1089" y="243"/>
                    <a:pt x="1089" y="243"/>
                  </a:cubicBezTo>
                  <a:cubicBezTo>
                    <a:pt x="1088" y="243"/>
                    <a:pt x="1087" y="244"/>
                    <a:pt x="1086" y="243"/>
                  </a:cubicBezTo>
                  <a:cubicBezTo>
                    <a:pt x="1083" y="243"/>
                    <a:pt x="1082" y="244"/>
                    <a:pt x="1081" y="245"/>
                  </a:cubicBezTo>
                  <a:cubicBezTo>
                    <a:pt x="1080" y="246"/>
                    <a:pt x="1078" y="246"/>
                    <a:pt x="1078" y="245"/>
                  </a:cubicBezTo>
                  <a:cubicBezTo>
                    <a:pt x="1078" y="244"/>
                    <a:pt x="1077" y="245"/>
                    <a:pt x="1076" y="246"/>
                  </a:cubicBezTo>
                  <a:cubicBezTo>
                    <a:pt x="1075" y="246"/>
                    <a:pt x="1072" y="246"/>
                    <a:pt x="1070" y="246"/>
                  </a:cubicBezTo>
                  <a:cubicBezTo>
                    <a:pt x="1067" y="247"/>
                    <a:pt x="1065" y="247"/>
                    <a:pt x="1065" y="248"/>
                  </a:cubicBezTo>
                  <a:cubicBezTo>
                    <a:pt x="1064" y="248"/>
                    <a:pt x="1063" y="249"/>
                    <a:pt x="1062" y="249"/>
                  </a:cubicBezTo>
                  <a:cubicBezTo>
                    <a:pt x="1061" y="249"/>
                    <a:pt x="1059" y="249"/>
                    <a:pt x="1058" y="250"/>
                  </a:cubicBezTo>
                  <a:cubicBezTo>
                    <a:pt x="1055" y="251"/>
                    <a:pt x="1025" y="251"/>
                    <a:pt x="1024" y="250"/>
                  </a:cubicBezTo>
                  <a:cubicBezTo>
                    <a:pt x="1023" y="249"/>
                    <a:pt x="1021" y="249"/>
                    <a:pt x="1019" y="249"/>
                  </a:cubicBezTo>
                  <a:cubicBezTo>
                    <a:pt x="1018" y="249"/>
                    <a:pt x="1016" y="249"/>
                    <a:pt x="1016" y="249"/>
                  </a:cubicBezTo>
                  <a:cubicBezTo>
                    <a:pt x="1016" y="248"/>
                    <a:pt x="1015" y="249"/>
                    <a:pt x="1014" y="249"/>
                  </a:cubicBezTo>
                  <a:cubicBezTo>
                    <a:pt x="1012" y="251"/>
                    <a:pt x="1009" y="249"/>
                    <a:pt x="1010" y="246"/>
                  </a:cubicBezTo>
                  <a:cubicBezTo>
                    <a:pt x="1010" y="245"/>
                    <a:pt x="1010" y="244"/>
                    <a:pt x="1011" y="243"/>
                  </a:cubicBezTo>
                  <a:cubicBezTo>
                    <a:pt x="1011" y="242"/>
                    <a:pt x="1011" y="242"/>
                    <a:pt x="1010" y="243"/>
                  </a:cubicBezTo>
                  <a:cubicBezTo>
                    <a:pt x="1009" y="243"/>
                    <a:pt x="1008" y="244"/>
                    <a:pt x="1007" y="244"/>
                  </a:cubicBezTo>
                  <a:cubicBezTo>
                    <a:pt x="1006" y="245"/>
                    <a:pt x="1005" y="246"/>
                    <a:pt x="1003" y="247"/>
                  </a:cubicBezTo>
                  <a:cubicBezTo>
                    <a:pt x="1002" y="248"/>
                    <a:pt x="999" y="249"/>
                    <a:pt x="997" y="249"/>
                  </a:cubicBezTo>
                  <a:cubicBezTo>
                    <a:pt x="992" y="249"/>
                    <a:pt x="990" y="250"/>
                    <a:pt x="973" y="257"/>
                  </a:cubicBezTo>
                  <a:cubicBezTo>
                    <a:pt x="969" y="259"/>
                    <a:pt x="965" y="260"/>
                    <a:pt x="964" y="260"/>
                  </a:cubicBezTo>
                  <a:cubicBezTo>
                    <a:pt x="963" y="260"/>
                    <a:pt x="962" y="261"/>
                    <a:pt x="960" y="262"/>
                  </a:cubicBezTo>
                  <a:cubicBezTo>
                    <a:pt x="955" y="263"/>
                    <a:pt x="952" y="263"/>
                    <a:pt x="952" y="260"/>
                  </a:cubicBezTo>
                  <a:cubicBezTo>
                    <a:pt x="952" y="259"/>
                    <a:pt x="952" y="259"/>
                    <a:pt x="952" y="259"/>
                  </a:cubicBezTo>
                  <a:cubicBezTo>
                    <a:pt x="950" y="261"/>
                    <a:pt x="950" y="261"/>
                    <a:pt x="950" y="261"/>
                  </a:cubicBezTo>
                  <a:cubicBezTo>
                    <a:pt x="948" y="262"/>
                    <a:pt x="946" y="263"/>
                    <a:pt x="944" y="264"/>
                  </a:cubicBezTo>
                  <a:cubicBezTo>
                    <a:pt x="941" y="264"/>
                    <a:pt x="938" y="265"/>
                    <a:pt x="938" y="265"/>
                  </a:cubicBezTo>
                  <a:cubicBezTo>
                    <a:pt x="938" y="265"/>
                    <a:pt x="938" y="265"/>
                    <a:pt x="939" y="264"/>
                  </a:cubicBezTo>
                  <a:cubicBezTo>
                    <a:pt x="941" y="263"/>
                    <a:pt x="941" y="263"/>
                    <a:pt x="939" y="263"/>
                  </a:cubicBezTo>
                  <a:cubicBezTo>
                    <a:pt x="936" y="265"/>
                    <a:pt x="935" y="265"/>
                    <a:pt x="934" y="264"/>
                  </a:cubicBezTo>
                  <a:cubicBezTo>
                    <a:pt x="933" y="263"/>
                    <a:pt x="933" y="263"/>
                    <a:pt x="931" y="264"/>
                  </a:cubicBezTo>
                  <a:cubicBezTo>
                    <a:pt x="928" y="265"/>
                    <a:pt x="926" y="265"/>
                    <a:pt x="926" y="264"/>
                  </a:cubicBezTo>
                  <a:cubicBezTo>
                    <a:pt x="925" y="263"/>
                    <a:pt x="933" y="260"/>
                    <a:pt x="939" y="257"/>
                  </a:cubicBezTo>
                  <a:cubicBezTo>
                    <a:pt x="943" y="256"/>
                    <a:pt x="943" y="256"/>
                    <a:pt x="943" y="256"/>
                  </a:cubicBezTo>
                  <a:cubicBezTo>
                    <a:pt x="941" y="254"/>
                    <a:pt x="941" y="254"/>
                    <a:pt x="941" y="254"/>
                  </a:cubicBezTo>
                  <a:cubicBezTo>
                    <a:pt x="940" y="253"/>
                    <a:pt x="940" y="253"/>
                    <a:pt x="940" y="254"/>
                  </a:cubicBezTo>
                  <a:cubicBezTo>
                    <a:pt x="940" y="256"/>
                    <a:pt x="931" y="260"/>
                    <a:pt x="930" y="258"/>
                  </a:cubicBezTo>
                  <a:cubicBezTo>
                    <a:pt x="930" y="257"/>
                    <a:pt x="930" y="257"/>
                    <a:pt x="929" y="259"/>
                  </a:cubicBezTo>
                  <a:cubicBezTo>
                    <a:pt x="928" y="262"/>
                    <a:pt x="925" y="262"/>
                    <a:pt x="918" y="260"/>
                  </a:cubicBezTo>
                  <a:cubicBezTo>
                    <a:pt x="913" y="258"/>
                    <a:pt x="913" y="258"/>
                    <a:pt x="913" y="258"/>
                  </a:cubicBezTo>
                  <a:cubicBezTo>
                    <a:pt x="912" y="260"/>
                    <a:pt x="912" y="260"/>
                    <a:pt x="912" y="260"/>
                  </a:cubicBezTo>
                  <a:cubicBezTo>
                    <a:pt x="911" y="263"/>
                    <a:pt x="902" y="266"/>
                    <a:pt x="902" y="264"/>
                  </a:cubicBezTo>
                  <a:cubicBezTo>
                    <a:pt x="902" y="262"/>
                    <a:pt x="899" y="262"/>
                    <a:pt x="898" y="263"/>
                  </a:cubicBezTo>
                  <a:cubicBezTo>
                    <a:pt x="897" y="264"/>
                    <a:pt x="896" y="265"/>
                    <a:pt x="897" y="265"/>
                  </a:cubicBezTo>
                  <a:cubicBezTo>
                    <a:pt x="898" y="266"/>
                    <a:pt x="891" y="273"/>
                    <a:pt x="887" y="273"/>
                  </a:cubicBezTo>
                  <a:cubicBezTo>
                    <a:pt x="886" y="273"/>
                    <a:pt x="885" y="273"/>
                    <a:pt x="884" y="273"/>
                  </a:cubicBezTo>
                  <a:cubicBezTo>
                    <a:pt x="884" y="275"/>
                    <a:pt x="882" y="274"/>
                    <a:pt x="882" y="273"/>
                  </a:cubicBezTo>
                  <a:cubicBezTo>
                    <a:pt x="881" y="271"/>
                    <a:pt x="881" y="271"/>
                    <a:pt x="881" y="271"/>
                  </a:cubicBezTo>
                  <a:cubicBezTo>
                    <a:pt x="880" y="271"/>
                    <a:pt x="880" y="273"/>
                    <a:pt x="881" y="275"/>
                  </a:cubicBezTo>
                  <a:cubicBezTo>
                    <a:pt x="882" y="276"/>
                    <a:pt x="874" y="281"/>
                    <a:pt x="870" y="283"/>
                  </a:cubicBezTo>
                  <a:cubicBezTo>
                    <a:pt x="869" y="284"/>
                    <a:pt x="865" y="284"/>
                    <a:pt x="862" y="286"/>
                  </a:cubicBezTo>
                  <a:cubicBezTo>
                    <a:pt x="858" y="288"/>
                    <a:pt x="855" y="289"/>
                    <a:pt x="854" y="287"/>
                  </a:cubicBezTo>
                  <a:cubicBezTo>
                    <a:pt x="854" y="286"/>
                    <a:pt x="853" y="286"/>
                    <a:pt x="853" y="288"/>
                  </a:cubicBezTo>
                  <a:cubicBezTo>
                    <a:pt x="853" y="289"/>
                    <a:pt x="851" y="289"/>
                    <a:pt x="849" y="290"/>
                  </a:cubicBezTo>
                  <a:cubicBezTo>
                    <a:pt x="846" y="292"/>
                    <a:pt x="846" y="292"/>
                    <a:pt x="846" y="292"/>
                  </a:cubicBezTo>
                  <a:cubicBezTo>
                    <a:pt x="844" y="289"/>
                    <a:pt x="844" y="289"/>
                    <a:pt x="844" y="289"/>
                  </a:cubicBezTo>
                  <a:cubicBezTo>
                    <a:pt x="842" y="288"/>
                    <a:pt x="842" y="288"/>
                    <a:pt x="842" y="288"/>
                  </a:cubicBezTo>
                  <a:cubicBezTo>
                    <a:pt x="842" y="290"/>
                    <a:pt x="842" y="290"/>
                    <a:pt x="842" y="290"/>
                  </a:cubicBezTo>
                  <a:cubicBezTo>
                    <a:pt x="842" y="292"/>
                    <a:pt x="842" y="293"/>
                    <a:pt x="838" y="295"/>
                  </a:cubicBezTo>
                  <a:cubicBezTo>
                    <a:pt x="835" y="297"/>
                    <a:pt x="832" y="299"/>
                    <a:pt x="831" y="300"/>
                  </a:cubicBezTo>
                  <a:cubicBezTo>
                    <a:pt x="828" y="302"/>
                    <a:pt x="827" y="303"/>
                    <a:pt x="826" y="303"/>
                  </a:cubicBezTo>
                  <a:cubicBezTo>
                    <a:pt x="824" y="303"/>
                    <a:pt x="823" y="303"/>
                    <a:pt x="823" y="304"/>
                  </a:cubicBezTo>
                  <a:cubicBezTo>
                    <a:pt x="823" y="305"/>
                    <a:pt x="820" y="306"/>
                    <a:pt x="817" y="308"/>
                  </a:cubicBezTo>
                  <a:cubicBezTo>
                    <a:pt x="813" y="310"/>
                    <a:pt x="809" y="312"/>
                    <a:pt x="807" y="313"/>
                  </a:cubicBezTo>
                  <a:cubicBezTo>
                    <a:pt x="799" y="318"/>
                    <a:pt x="794" y="319"/>
                    <a:pt x="794" y="317"/>
                  </a:cubicBezTo>
                  <a:cubicBezTo>
                    <a:pt x="794" y="315"/>
                    <a:pt x="793" y="316"/>
                    <a:pt x="793" y="318"/>
                  </a:cubicBezTo>
                  <a:cubicBezTo>
                    <a:pt x="793" y="319"/>
                    <a:pt x="792" y="320"/>
                    <a:pt x="790" y="322"/>
                  </a:cubicBezTo>
                  <a:cubicBezTo>
                    <a:pt x="785" y="327"/>
                    <a:pt x="781" y="327"/>
                    <a:pt x="781" y="324"/>
                  </a:cubicBezTo>
                  <a:cubicBezTo>
                    <a:pt x="781" y="324"/>
                    <a:pt x="781" y="324"/>
                    <a:pt x="780" y="325"/>
                  </a:cubicBezTo>
                  <a:cubicBezTo>
                    <a:pt x="779" y="326"/>
                    <a:pt x="778" y="327"/>
                    <a:pt x="778" y="326"/>
                  </a:cubicBezTo>
                  <a:close/>
                  <a:moveTo>
                    <a:pt x="783" y="319"/>
                  </a:moveTo>
                  <a:cubicBezTo>
                    <a:pt x="784" y="318"/>
                    <a:pt x="784" y="318"/>
                    <a:pt x="784" y="318"/>
                  </a:cubicBezTo>
                  <a:cubicBezTo>
                    <a:pt x="783" y="318"/>
                    <a:pt x="783" y="318"/>
                    <a:pt x="782" y="319"/>
                  </a:cubicBezTo>
                  <a:cubicBezTo>
                    <a:pt x="781" y="320"/>
                    <a:pt x="781" y="320"/>
                    <a:pt x="782" y="320"/>
                  </a:cubicBezTo>
                  <a:cubicBezTo>
                    <a:pt x="783" y="319"/>
                    <a:pt x="783" y="319"/>
                    <a:pt x="783" y="319"/>
                  </a:cubicBezTo>
                  <a:close/>
                  <a:moveTo>
                    <a:pt x="858" y="236"/>
                  </a:moveTo>
                  <a:cubicBezTo>
                    <a:pt x="858" y="235"/>
                    <a:pt x="858" y="235"/>
                    <a:pt x="856" y="235"/>
                  </a:cubicBezTo>
                  <a:cubicBezTo>
                    <a:pt x="855" y="235"/>
                    <a:pt x="854" y="237"/>
                    <a:pt x="855" y="237"/>
                  </a:cubicBezTo>
                  <a:cubicBezTo>
                    <a:pt x="856" y="237"/>
                    <a:pt x="855" y="238"/>
                    <a:pt x="855" y="239"/>
                  </a:cubicBezTo>
                  <a:cubicBezTo>
                    <a:pt x="853" y="241"/>
                    <a:pt x="853" y="241"/>
                    <a:pt x="853" y="241"/>
                  </a:cubicBezTo>
                  <a:cubicBezTo>
                    <a:pt x="855" y="239"/>
                    <a:pt x="855" y="239"/>
                    <a:pt x="855" y="239"/>
                  </a:cubicBezTo>
                  <a:cubicBezTo>
                    <a:pt x="856" y="238"/>
                    <a:pt x="858" y="237"/>
                    <a:pt x="858" y="236"/>
                  </a:cubicBezTo>
                  <a:close/>
                  <a:moveTo>
                    <a:pt x="854" y="235"/>
                  </a:moveTo>
                  <a:cubicBezTo>
                    <a:pt x="853" y="235"/>
                    <a:pt x="854" y="235"/>
                    <a:pt x="854" y="235"/>
                  </a:cubicBezTo>
                  <a:cubicBezTo>
                    <a:pt x="855" y="235"/>
                    <a:pt x="855" y="235"/>
                    <a:pt x="855" y="234"/>
                  </a:cubicBezTo>
                  <a:cubicBezTo>
                    <a:pt x="855" y="234"/>
                    <a:pt x="853" y="235"/>
                    <a:pt x="851" y="235"/>
                  </a:cubicBezTo>
                  <a:cubicBezTo>
                    <a:pt x="848" y="237"/>
                    <a:pt x="848" y="237"/>
                    <a:pt x="848" y="237"/>
                  </a:cubicBezTo>
                  <a:cubicBezTo>
                    <a:pt x="851" y="237"/>
                    <a:pt x="851" y="237"/>
                    <a:pt x="851" y="237"/>
                  </a:cubicBezTo>
                  <a:cubicBezTo>
                    <a:pt x="853" y="237"/>
                    <a:pt x="854" y="236"/>
                    <a:pt x="854" y="235"/>
                  </a:cubicBezTo>
                  <a:close/>
                  <a:moveTo>
                    <a:pt x="877" y="221"/>
                  </a:moveTo>
                  <a:cubicBezTo>
                    <a:pt x="876" y="221"/>
                    <a:pt x="876" y="221"/>
                    <a:pt x="876" y="221"/>
                  </a:cubicBezTo>
                  <a:cubicBezTo>
                    <a:pt x="876" y="222"/>
                    <a:pt x="877" y="222"/>
                    <a:pt x="877" y="222"/>
                  </a:cubicBezTo>
                  <a:cubicBezTo>
                    <a:pt x="878" y="222"/>
                    <a:pt x="878" y="222"/>
                    <a:pt x="877" y="221"/>
                  </a:cubicBezTo>
                  <a:close/>
                  <a:moveTo>
                    <a:pt x="893" y="210"/>
                  </a:moveTo>
                  <a:cubicBezTo>
                    <a:pt x="891" y="210"/>
                    <a:pt x="891" y="210"/>
                    <a:pt x="891" y="210"/>
                  </a:cubicBezTo>
                  <a:cubicBezTo>
                    <a:pt x="890" y="211"/>
                    <a:pt x="891" y="211"/>
                    <a:pt x="892" y="211"/>
                  </a:cubicBezTo>
                  <a:cubicBezTo>
                    <a:pt x="893" y="211"/>
                    <a:pt x="893" y="211"/>
                    <a:pt x="893" y="210"/>
                  </a:cubicBezTo>
                  <a:close/>
                  <a:moveTo>
                    <a:pt x="899" y="209"/>
                  </a:moveTo>
                  <a:cubicBezTo>
                    <a:pt x="898" y="209"/>
                    <a:pt x="898" y="209"/>
                    <a:pt x="898" y="209"/>
                  </a:cubicBezTo>
                  <a:cubicBezTo>
                    <a:pt x="897" y="210"/>
                    <a:pt x="898" y="210"/>
                    <a:pt x="898" y="210"/>
                  </a:cubicBezTo>
                  <a:cubicBezTo>
                    <a:pt x="899" y="210"/>
                    <a:pt x="900" y="210"/>
                    <a:pt x="899" y="209"/>
                  </a:cubicBezTo>
                  <a:close/>
                  <a:moveTo>
                    <a:pt x="923" y="200"/>
                  </a:moveTo>
                  <a:cubicBezTo>
                    <a:pt x="925" y="200"/>
                    <a:pt x="925" y="200"/>
                    <a:pt x="923" y="199"/>
                  </a:cubicBezTo>
                  <a:cubicBezTo>
                    <a:pt x="921" y="198"/>
                    <a:pt x="921" y="198"/>
                    <a:pt x="921" y="196"/>
                  </a:cubicBezTo>
                  <a:cubicBezTo>
                    <a:pt x="922" y="195"/>
                    <a:pt x="922" y="195"/>
                    <a:pt x="920" y="195"/>
                  </a:cubicBezTo>
                  <a:cubicBezTo>
                    <a:pt x="919" y="195"/>
                    <a:pt x="918" y="195"/>
                    <a:pt x="919" y="195"/>
                  </a:cubicBezTo>
                  <a:cubicBezTo>
                    <a:pt x="920" y="195"/>
                    <a:pt x="920" y="201"/>
                    <a:pt x="920" y="203"/>
                  </a:cubicBezTo>
                  <a:cubicBezTo>
                    <a:pt x="920" y="202"/>
                    <a:pt x="920" y="202"/>
                    <a:pt x="920" y="202"/>
                  </a:cubicBezTo>
                  <a:cubicBezTo>
                    <a:pt x="921" y="201"/>
                    <a:pt x="922" y="200"/>
                    <a:pt x="923" y="200"/>
                  </a:cubicBezTo>
                  <a:close/>
                  <a:moveTo>
                    <a:pt x="1126" y="201"/>
                  </a:moveTo>
                  <a:cubicBezTo>
                    <a:pt x="1126" y="200"/>
                    <a:pt x="1125" y="200"/>
                    <a:pt x="1124" y="200"/>
                  </a:cubicBezTo>
                  <a:cubicBezTo>
                    <a:pt x="1123" y="200"/>
                    <a:pt x="1123" y="200"/>
                    <a:pt x="1123" y="201"/>
                  </a:cubicBezTo>
                  <a:cubicBezTo>
                    <a:pt x="1122" y="201"/>
                    <a:pt x="1123" y="201"/>
                    <a:pt x="1123" y="201"/>
                  </a:cubicBezTo>
                  <a:cubicBezTo>
                    <a:pt x="1125" y="201"/>
                    <a:pt x="1126" y="201"/>
                    <a:pt x="1126" y="201"/>
                  </a:cubicBezTo>
                  <a:close/>
                  <a:moveTo>
                    <a:pt x="916" y="195"/>
                  </a:moveTo>
                  <a:cubicBezTo>
                    <a:pt x="914" y="195"/>
                    <a:pt x="914" y="195"/>
                    <a:pt x="914" y="195"/>
                  </a:cubicBezTo>
                  <a:cubicBezTo>
                    <a:pt x="914" y="195"/>
                    <a:pt x="915" y="195"/>
                    <a:pt x="916" y="195"/>
                  </a:cubicBezTo>
                  <a:cubicBezTo>
                    <a:pt x="917" y="195"/>
                    <a:pt x="917" y="195"/>
                    <a:pt x="916" y="195"/>
                  </a:cubicBezTo>
                  <a:close/>
                  <a:moveTo>
                    <a:pt x="1135" y="195"/>
                  </a:moveTo>
                  <a:cubicBezTo>
                    <a:pt x="1133" y="193"/>
                    <a:pt x="1133" y="193"/>
                    <a:pt x="1133" y="193"/>
                  </a:cubicBezTo>
                  <a:cubicBezTo>
                    <a:pt x="1132" y="191"/>
                    <a:pt x="1132" y="191"/>
                    <a:pt x="1132" y="193"/>
                  </a:cubicBezTo>
                  <a:cubicBezTo>
                    <a:pt x="1133" y="193"/>
                    <a:pt x="1132" y="194"/>
                    <a:pt x="1132" y="194"/>
                  </a:cubicBezTo>
                  <a:cubicBezTo>
                    <a:pt x="1131" y="194"/>
                    <a:pt x="1131" y="194"/>
                    <a:pt x="1131" y="195"/>
                  </a:cubicBezTo>
                  <a:cubicBezTo>
                    <a:pt x="1131" y="195"/>
                    <a:pt x="1132" y="195"/>
                    <a:pt x="1134" y="195"/>
                  </a:cubicBezTo>
                  <a:cubicBezTo>
                    <a:pt x="1136" y="195"/>
                    <a:pt x="1136" y="195"/>
                    <a:pt x="1135" y="195"/>
                  </a:cubicBezTo>
                  <a:close/>
                  <a:moveTo>
                    <a:pt x="1127" y="194"/>
                  </a:moveTo>
                  <a:cubicBezTo>
                    <a:pt x="1127" y="193"/>
                    <a:pt x="1127" y="193"/>
                    <a:pt x="1126" y="193"/>
                  </a:cubicBezTo>
                  <a:cubicBezTo>
                    <a:pt x="1126" y="194"/>
                    <a:pt x="1126" y="194"/>
                    <a:pt x="1126" y="194"/>
                  </a:cubicBezTo>
                  <a:cubicBezTo>
                    <a:pt x="1125" y="195"/>
                    <a:pt x="1125" y="195"/>
                    <a:pt x="1126" y="195"/>
                  </a:cubicBezTo>
                  <a:lnTo>
                    <a:pt x="1127" y="194"/>
                  </a:lnTo>
                  <a:close/>
                  <a:moveTo>
                    <a:pt x="1177" y="187"/>
                  </a:moveTo>
                  <a:cubicBezTo>
                    <a:pt x="1177" y="187"/>
                    <a:pt x="1176" y="187"/>
                    <a:pt x="1176" y="187"/>
                  </a:cubicBezTo>
                  <a:cubicBezTo>
                    <a:pt x="1177" y="187"/>
                    <a:pt x="1177" y="187"/>
                    <a:pt x="1177" y="187"/>
                  </a:cubicBezTo>
                  <a:close/>
                  <a:moveTo>
                    <a:pt x="1189" y="182"/>
                  </a:moveTo>
                  <a:cubicBezTo>
                    <a:pt x="1189" y="181"/>
                    <a:pt x="1188" y="181"/>
                    <a:pt x="1187" y="181"/>
                  </a:cubicBezTo>
                  <a:cubicBezTo>
                    <a:pt x="1187" y="180"/>
                    <a:pt x="1186" y="181"/>
                    <a:pt x="1186" y="181"/>
                  </a:cubicBezTo>
                  <a:cubicBezTo>
                    <a:pt x="1186" y="182"/>
                    <a:pt x="1187" y="182"/>
                    <a:pt x="1187" y="182"/>
                  </a:cubicBezTo>
                  <a:lnTo>
                    <a:pt x="1189" y="182"/>
                  </a:lnTo>
                  <a:close/>
                  <a:moveTo>
                    <a:pt x="1312" y="93"/>
                  </a:moveTo>
                  <a:cubicBezTo>
                    <a:pt x="1311" y="93"/>
                    <a:pt x="1311" y="93"/>
                    <a:pt x="1311" y="93"/>
                  </a:cubicBezTo>
                  <a:cubicBezTo>
                    <a:pt x="1310" y="93"/>
                    <a:pt x="1311" y="93"/>
                    <a:pt x="1311" y="93"/>
                  </a:cubicBezTo>
                  <a:cubicBezTo>
                    <a:pt x="1312" y="93"/>
                    <a:pt x="1313" y="93"/>
                    <a:pt x="1312" y="93"/>
                  </a:cubicBezTo>
                  <a:close/>
                  <a:moveTo>
                    <a:pt x="1260" y="80"/>
                  </a:moveTo>
                  <a:cubicBezTo>
                    <a:pt x="1261" y="79"/>
                    <a:pt x="1260" y="79"/>
                    <a:pt x="1259" y="80"/>
                  </a:cubicBezTo>
                  <a:cubicBezTo>
                    <a:pt x="1257" y="80"/>
                    <a:pt x="1255" y="80"/>
                    <a:pt x="1255" y="80"/>
                  </a:cubicBezTo>
                  <a:cubicBezTo>
                    <a:pt x="1254" y="80"/>
                    <a:pt x="1259" y="80"/>
                    <a:pt x="1260" y="80"/>
                  </a:cubicBezTo>
                  <a:close/>
                  <a:moveTo>
                    <a:pt x="1250" y="75"/>
                  </a:moveTo>
                  <a:cubicBezTo>
                    <a:pt x="1251" y="75"/>
                    <a:pt x="1251" y="75"/>
                    <a:pt x="1251" y="75"/>
                  </a:cubicBezTo>
                  <a:cubicBezTo>
                    <a:pt x="1250" y="75"/>
                    <a:pt x="1249" y="75"/>
                    <a:pt x="1249" y="75"/>
                  </a:cubicBezTo>
                  <a:cubicBezTo>
                    <a:pt x="1248" y="76"/>
                    <a:pt x="1248" y="76"/>
                    <a:pt x="1249" y="76"/>
                  </a:cubicBezTo>
                  <a:lnTo>
                    <a:pt x="1250" y="75"/>
                  </a:lnTo>
                  <a:close/>
                  <a:moveTo>
                    <a:pt x="1352" y="320"/>
                  </a:moveTo>
                  <a:cubicBezTo>
                    <a:pt x="1354" y="318"/>
                    <a:pt x="1354" y="318"/>
                    <a:pt x="1354" y="318"/>
                  </a:cubicBezTo>
                  <a:cubicBezTo>
                    <a:pt x="1354" y="319"/>
                    <a:pt x="1352" y="321"/>
                    <a:pt x="1351" y="321"/>
                  </a:cubicBezTo>
                  <a:cubicBezTo>
                    <a:pt x="1351" y="321"/>
                    <a:pt x="1351" y="321"/>
                    <a:pt x="1352" y="320"/>
                  </a:cubicBezTo>
                  <a:close/>
                  <a:moveTo>
                    <a:pt x="1355" y="318"/>
                  </a:moveTo>
                  <a:cubicBezTo>
                    <a:pt x="1355" y="317"/>
                    <a:pt x="1359" y="316"/>
                    <a:pt x="1362" y="316"/>
                  </a:cubicBezTo>
                  <a:cubicBezTo>
                    <a:pt x="1365" y="316"/>
                    <a:pt x="1364" y="316"/>
                    <a:pt x="1361" y="318"/>
                  </a:cubicBezTo>
                  <a:cubicBezTo>
                    <a:pt x="1359" y="318"/>
                    <a:pt x="1357" y="318"/>
                    <a:pt x="1356" y="319"/>
                  </a:cubicBezTo>
                  <a:cubicBezTo>
                    <a:pt x="1356" y="319"/>
                    <a:pt x="1355" y="319"/>
                    <a:pt x="1355" y="318"/>
                  </a:cubicBezTo>
                  <a:close/>
                  <a:moveTo>
                    <a:pt x="1365" y="316"/>
                  </a:moveTo>
                  <a:cubicBezTo>
                    <a:pt x="1365" y="316"/>
                    <a:pt x="1370" y="313"/>
                    <a:pt x="1372" y="313"/>
                  </a:cubicBezTo>
                  <a:cubicBezTo>
                    <a:pt x="1375" y="313"/>
                    <a:pt x="1379" y="310"/>
                    <a:pt x="1379" y="305"/>
                  </a:cubicBezTo>
                  <a:cubicBezTo>
                    <a:pt x="1380" y="304"/>
                    <a:pt x="1385" y="300"/>
                    <a:pt x="1386" y="300"/>
                  </a:cubicBezTo>
                  <a:cubicBezTo>
                    <a:pt x="1386" y="300"/>
                    <a:pt x="1386" y="303"/>
                    <a:pt x="1384" y="303"/>
                  </a:cubicBezTo>
                  <a:cubicBezTo>
                    <a:pt x="1383" y="304"/>
                    <a:pt x="1383" y="305"/>
                    <a:pt x="1383" y="306"/>
                  </a:cubicBezTo>
                  <a:cubicBezTo>
                    <a:pt x="1383" y="310"/>
                    <a:pt x="1383" y="310"/>
                    <a:pt x="1383" y="310"/>
                  </a:cubicBezTo>
                  <a:cubicBezTo>
                    <a:pt x="1383" y="310"/>
                    <a:pt x="1384" y="309"/>
                    <a:pt x="1385" y="308"/>
                  </a:cubicBezTo>
                  <a:cubicBezTo>
                    <a:pt x="1385" y="306"/>
                    <a:pt x="1388" y="306"/>
                    <a:pt x="1388" y="308"/>
                  </a:cubicBezTo>
                  <a:cubicBezTo>
                    <a:pt x="1388" y="310"/>
                    <a:pt x="1387" y="312"/>
                    <a:pt x="1386" y="312"/>
                  </a:cubicBezTo>
                  <a:cubicBezTo>
                    <a:pt x="1385" y="312"/>
                    <a:pt x="1384" y="313"/>
                    <a:pt x="1383" y="313"/>
                  </a:cubicBezTo>
                  <a:cubicBezTo>
                    <a:pt x="1382" y="314"/>
                    <a:pt x="1381" y="315"/>
                    <a:pt x="1375" y="316"/>
                  </a:cubicBezTo>
                  <a:cubicBezTo>
                    <a:pt x="1373" y="316"/>
                    <a:pt x="1371" y="316"/>
                    <a:pt x="1370" y="316"/>
                  </a:cubicBezTo>
                  <a:cubicBezTo>
                    <a:pt x="1369" y="317"/>
                    <a:pt x="1365" y="317"/>
                    <a:pt x="1365" y="316"/>
                  </a:cubicBezTo>
                  <a:close/>
                  <a:moveTo>
                    <a:pt x="1369" y="310"/>
                  </a:moveTo>
                  <a:cubicBezTo>
                    <a:pt x="1367" y="309"/>
                    <a:pt x="1370" y="307"/>
                    <a:pt x="1372" y="308"/>
                  </a:cubicBezTo>
                  <a:cubicBezTo>
                    <a:pt x="1372" y="308"/>
                    <a:pt x="1373" y="308"/>
                    <a:pt x="1373" y="306"/>
                  </a:cubicBezTo>
                  <a:cubicBezTo>
                    <a:pt x="1373" y="305"/>
                    <a:pt x="1374" y="305"/>
                    <a:pt x="1374" y="305"/>
                  </a:cubicBezTo>
                  <a:cubicBezTo>
                    <a:pt x="1375" y="306"/>
                    <a:pt x="1375" y="305"/>
                    <a:pt x="1375" y="305"/>
                  </a:cubicBezTo>
                  <a:cubicBezTo>
                    <a:pt x="1376" y="304"/>
                    <a:pt x="1376" y="304"/>
                    <a:pt x="1377" y="306"/>
                  </a:cubicBezTo>
                  <a:cubicBezTo>
                    <a:pt x="1379" y="310"/>
                    <a:pt x="1373" y="313"/>
                    <a:pt x="1369" y="310"/>
                  </a:cubicBezTo>
                  <a:close/>
                  <a:moveTo>
                    <a:pt x="784" y="303"/>
                  </a:moveTo>
                  <a:cubicBezTo>
                    <a:pt x="784" y="302"/>
                    <a:pt x="787" y="301"/>
                    <a:pt x="789" y="301"/>
                  </a:cubicBezTo>
                  <a:cubicBezTo>
                    <a:pt x="790" y="302"/>
                    <a:pt x="789" y="302"/>
                    <a:pt x="787" y="303"/>
                  </a:cubicBezTo>
                  <a:cubicBezTo>
                    <a:pt x="783" y="305"/>
                    <a:pt x="783" y="305"/>
                    <a:pt x="784" y="303"/>
                  </a:cubicBezTo>
                  <a:close/>
                  <a:moveTo>
                    <a:pt x="1393" y="304"/>
                  </a:moveTo>
                  <a:cubicBezTo>
                    <a:pt x="1391" y="303"/>
                    <a:pt x="1391" y="303"/>
                    <a:pt x="1392" y="303"/>
                  </a:cubicBezTo>
                  <a:cubicBezTo>
                    <a:pt x="1393" y="302"/>
                    <a:pt x="1394" y="302"/>
                    <a:pt x="1394" y="301"/>
                  </a:cubicBezTo>
                  <a:cubicBezTo>
                    <a:pt x="1394" y="300"/>
                    <a:pt x="1394" y="299"/>
                    <a:pt x="1396" y="299"/>
                  </a:cubicBezTo>
                  <a:cubicBezTo>
                    <a:pt x="1397" y="299"/>
                    <a:pt x="1398" y="298"/>
                    <a:pt x="1397" y="297"/>
                  </a:cubicBezTo>
                  <a:cubicBezTo>
                    <a:pt x="1397" y="297"/>
                    <a:pt x="1400" y="296"/>
                    <a:pt x="1402" y="296"/>
                  </a:cubicBezTo>
                  <a:cubicBezTo>
                    <a:pt x="1405" y="297"/>
                    <a:pt x="1403" y="302"/>
                    <a:pt x="1399" y="302"/>
                  </a:cubicBezTo>
                  <a:cubicBezTo>
                    <a:pt x="1398" y="302"/>
                    <a:pt x="1397" y="303"/>
                    <a:pt x="1396" y="304"/>
                  </a:cubicBezTo>
                  <a:cubicBezTo>
                    <a:pt x="1395" y="305"/>
                    <a:pt x="1394" y="305"/>
                    <a:pt x="1393" y="304"/>
                  </a:cubicBezTo>
                  <a:close/>
                  <a:moveTo>
                    <a:pt x="1405" y="297"/>
                  </a:moveTo>
                  <a:cubicBezTo>
                    <a:pt x="1405" y="295"/>
                    <a:pt x="1407" y="293"/>
                    <a:pt x="1408" y="293"/>
                  </a:cubicBezTo>
                  <a:cubicBezTo>
                    <a:pt x="1409" y="293"/>
                    <a:pt x="1414" y="289"/>
                    <a:pt x="1414" y="287"/>
                  </a:cubicBezTo>
                  <a:cubicBezTo>
                    <a:pt x="1415" y="285"/>
                    <a:pt x="1416" y="286"/>
                    <a:pt x="1416" y="288"/>
                  </a:cubicBezTo>
                  <a:cubicBezTo>
                    <a:pt x="1416" y="289"/>
                    <a:pt x="1417" y="289"/>
                    <a:pt x="1418" y="289"/>
                  </a:cubicBezTo>
                  <a:cubicBezTo>
                    <a:pt x="1420" y="289"/>
                    <a:pt x="1417" y="292"/>
                    <a:pt x="1415" y="292"/>
                  </a:cubicBezTo>
                  <a:cubicBezTo>
                    <a:pt x="1415" y="292"/>
                    <a:pt x="1413" y="293"/>
                    <a:pt x="1413" y="294"/>
                  </a:cubicBezTo>
                  <a:cubicBezTo>
                    <a:pt x="1410" y="297"/>
                    <a:pt x="1405" y="298"/>
                    <a:pt x="1405" y="297"/>
                  </a:cubicBezTo>
                  <a:close/>
                  <a:moveTo>
                    <a:pt x="1674" y="294"/>
                  </a:moveTo>
                  <a:cubicBezTo>
                    <a:pt x="1666" y="287"/>
                    <a:pt x="1669" y="282"/>
                    <a:pt x="1680" y="284"/>
                  </a:cubicBezTo>
                  <a:cubicBezTo>
                    <a:pt x="1685" y="286"/>
                    <a:pt x="1691" y="289"/>
                    <a:pt x="1687" y="289"/>
                  </a:cubicBezTo>
                  <a:cubicBezTo>
                    <a:pt x="1686" y="289"/>
                    <a:pt x="1685" y="289"/>
                    <a:pt x="1685" y="290"/>
                  </a:cubicBezTo>
                  <a:cubicBezTo>
                    <a:pt x="1685" y="294"/>
                    <a:pt x="1678" y="297"/>
                    <a:pt x="1674" y="294"/>
                  </a:cubicBezTo>
                  <a:close/>
                  <a:moveTo>
                    <a:pt x="1508" y="292"/>
                  </a:moveTo>
                  <a:cubicBezTo>
                    <a:pt x="1508" y="292"/>
                    <a:pt x="1509" y="291"/>
                    <a:pt x="1509" y="292"/>
                  </a:cubicBezTo>
                  <a:cubicBezTo>
                    <a:pt x="1510" y="292"/>
                    <a:pt x="1509" y="293"/>
                    <a:pt x="1508" y="293"/>
                  </a:cubicBezTo>
                  <a:cubicBezTo>
                    <a:pt x="1508" y="293"/>
                    <a:pt x="1507" y="292"/>
                    <a:pt x="1508" y="292"/>
                  </a:cubicBezTo>
                  <a:close/>
                  <a:moveTo>
                    <a:pt x="674" y="288"/>
                  </a:moveTo>
                  <a:cubicBezTo>
                    <a:pt x="675" y="287"/>
                    <a:pt x="676" y="286"/>
                    <a:pt x="676" y="286"/>
                  </a:cubicBezTo>
                  <a:cubicBezTo>
                    <a:pt x="677" y="286"/>
                    <a:pt x="677" y="286"/>
                    <a:pt x="676" y="288"/>
                  </a:cubicBezTo>
                  <a:cubicBezTo>
                    <a:pt x="676" y="289"/>
                    <a:pt x="674" y="289"/>
                    <a:pt x="674" y="289"/>
                  </a:cubicBezTo>
                  <a:cubicBezTo>
                    <a:pt x="673" y="289"/>
                    <a:pt x="674" y="289"/>
                    <a:pt x="674" y="288"/>
                  </a:cubicBezTo>
                  <a:close/>
                  <a:moveTo>
                    <a:pt x="1426" y="289"/>
                  </a:moveTo>
                  <a:cubicBezTo>
                    <a:pt x="1426" y="288"/>
                    <a:pt x="1426" y="288"/>
                    <a:pt x="1426" y="287"/>
                  </a:cubicBezTo>
                  <a:cubicBezTo>
                    <a:pt x="1428" y="286"/>
                    <a:pt x="1429" y="286"/>
                    <a:pt x="1429" y="288"/>
                  </a:cubicBezTo>
                  <a:cubicBezTo>
                    <a:pt x="1429" y="289"/>
                    <a:pt x="1428" y="289"/>
                    <a:pt x="1426" y="289"/>
                  </a:cubicBezTo>
                  <a:close/>
                  <a:moveTo>
                    <a:pt x="1420" y="287"/>
                  </a:moveTo>
                  <a:cubicBezTo>
                    <a:pt x="1418" y="285"/>
                    <a:pt x="1420" y="285"/>
                    <a:pt x="1422" y="287"/>
                  </a:cubicBezTo>
                  <a:cubicBezTo>
                    <a:pt x="1424" y="289"/>
                    <a:pt x="1424" y="289"/>
                    <a:pt x="1424" y="289"/>
                  </a:cubicBezTo>
                  <a:cubicBezTo>
                    <a:pt x="1422" y="289"/>
                    <a:pt x="1422" y="289"/>
                    <a:pt x="1422" y="289"/>
                  </a:cubicBezTo>
                  <a:cubicBezTo>
                    <a:pt x="1421" y="289"/>
                    <a:pt x="1420" y="288"/>
                    <a:pt x="1420" y="287"/>
                  </a:cubicBezTo>
                  <a:close/>
                  <a:moveTo>
                    <a:pt x="1449" y="286"/>
                  </a:moveTo>
                  <a:cubicBezTo>
                    <a:pt x="1447" y="284"/>
                    <a:pt x="1447" y="284"/>
                    <a:pt x="1450" y="282"/>
                  </a:cubicBezTo>
                  <a:cubicBezTo>
                    <a:pt x="1452" y="281"/>
                    <a:pt x="1453" y="281"/>
                    <a:pt x="1453" y="281"/>
                  </a:cubicBezTo>
                  <a:cubicBezTo>
                    <a:pt x="1454" y="282"/>
                    <a:pt x="1454" y="282"/>
                    <a:pt x="1454" y="282"/>
                  </a:cubicBezTo>
                  <a:cubicBezTo>
                    <a:pt x="1454" y="284"/>
                    <a:pt x="1450" y="286"/>
                    <a:pt x="1449" y="286"/>
                  </a:cubicBezTo>
                  <a:close/>
                  <a:moveTo>
                    <a:pt x="1442" y="282"/>
                  </a:moveTo>
                  <a:cubicBezTo>
                    <a:pt x="1439" y="281"/>
                    <a:pt x="1440" y="280"/>
                    <a:pt x="1444" y="280"/>
                  </a:cubicBezTo>
                  <a:cubicBezTo>
                    <a:pt x="1446" y="279"/>
                    <a:pt x="1449" y="278"/>
                    <a:pt x="1450" y="278"/>
                  </a:cubicBezTo>
                  <a:cubicBezTo>
                    <a:pt x="1450" y="278"/>
                    <a:pt x="1451" y="278"/>
                    <a:pt x="1452" y="278"/>
                  </a:cubicBezTo>
                  <a:cubicBezTo>
                    <a:pt x="1453" y="278"/>
                    <a:pt x="1450" y="281"/>
                    <a:pt x="1447" y="281"/>
                  </a:cubicBezTo>
                  <a:cubicBezTo>
                    <a:pt x="1447" y="282"/>
                    <a:pt x="1445" y="282"/>
                    <a:pt x="1445" y="282"/>
                  </a:cubicBezTo>
                  <a:cubicBezTo>
                    <a:pt x="1444" y="283"/>
                    <a:pt x="1442" y="282"/>
                    <a:pt x="1442" y="282"/>
                  </a:cubicBezTo>
                  <a:close/>
                  <a:moveTo>
                    <a:pt x="1454" y="281"/>
                  </a:moveTo>
                  <a:cubicBezTo>
                    <a:pt x="1454" y="279"/>
                    <a:pt x="1454" y="279"/>
                    <a:pt x="1454" y="279"/>
                  </a:cubicBezTo>
                  <a:cubicBezTo>
                    <a:pt x="1455" y="278"/>
                    <a:pt x="1458" y="280"/>
                    <a:pt x="1458" y="281"/>
                  </a:cubicBezTo>
                  <a:cubicBezTo>
                    <a:pt x="1457" y="282"/>
                    <a:pt x="1455" y="282"/>
                    <a:pt x="1454" y="281"/>
                  </a:cubicBezTo>
                  <a:close/>
                  <a:moveTo>
                    <a:pt x="1469" y="275"/>
                  </a:moveTo>
                  <a:cubicBezTo>
                    <a:pt x="1467" y="275"/>
                    <a:pt x="1468" y="273"/>
                    <a:pt x="1470" y="273"/>
                  </a:cubicBezTo>
                  <a:cubicBezTo>
                    <a:pt x="1472" y="273"/>
                    <a:pt x="1474" y="273"/>
                    <a:pt x="1474" y="275"/>
                  </a:cubicBezTo>
                  <a:cubicBezTo>
                    <a:pt x="1474" y="276"/>
                    <a:pt x="1472" y="276"/>
                    <a:pt x="1469" y="275"/>
                  </a:cubicBezTo>
                  <a:close/>
                  <a:moveTo>
                    <a:pt x="929" y="266"/>
                  </a:moveTo>
                  <a:cubicBezTo>
                    <a:pt x="929" y="265"/>
                    <a:pt x="930" y="265"/>
                    <a:pt x="931" y="265"/>
                  </a:cubicBezTo>
                  <a:cubicBezTo>
                    <a:pt x="932" y="265"/>
                    <a:pt x="932" y="265"/>
                    <a:pt x="930" y="266"/>
                  </a:cubicBezTo>
                  <a:cubicBezTo>
                    <a:pt x="928" y="268"/>
                    <a:pt x="927" y="268"/>
                    <a:pt x="929" y="266"/>
                  </a:cubicBezTo>
                  <a:close/>
                  <a:moveTo>
                    <a:pt x="1750" y="265"/>
                  </a:moveTo>
                  <a:cubicBezTo>
                    <a:pt x="1750" y="265"/>
                    <a:pt x="1748" y="264"/>
                    <a:pt x="1746" y="264"/>
                  </a:cubicBezTo>
                  <a:cubicBezTo>
                    <a:pt x="1742" y="264"/>
                    <a:pt x="1735" y="260"/>
                    <a:pt x="1736" y="257"/>
                  </a:cubicBezTo>
                  <a:cubicBezTo>
                    <a:pt x="1736" y="256"/>
                    <a:pt x="1737" y="255"/>
                    <a:pt x="1742" y="257"/>
                  </a:cubicBezTo>
                  <a:cubicBezTo>
                    <a:pt x="1743" y="258"/>
                    <a:pt x="1748" y="260"/>
                    <a:pt x="1750" y="260"/>
                  </a:cubicBezTo>
                  <a:cubicBezTo>
                    <a:pt x="1756" y="262"/>
                    <a:pt x="1758" y="263"/>
                    <a:pt x="1756" y="265"/>
                  </a:cubicBezTo>
                  <a:cubicBezTo>
                    <a:pt x="1756" y="266"/>
                    <a:pt x="1752" y="266"/>
                    <a:pt x="1750" y="265"/>
                  </a:cubicBezTo>
                  <a:close/>
                  <a:moveTo>
                    <a:pt x="1696" y="258"/>
                  </a:moveTo>
                  <a:cubicBezTo>
                    <a:pt x="1693" y="258"/>
                    <a:pt x="1691" y="258"/>
                    <a:pt x="1692" y="257"/>
                  </a:cubicBezTo>
                  <a:cubicBezTo>
                    <a:pt x="1692" y="257"/>
                    <a:pt x="1692" y="256"/>
                    <a:pt x="1691" y="255"/>
                  </a:cubicBezTo>
                  <a:cubicBezTo>
                    <a:pt x="1691" y="255"/>
                    <a:pt x="1691" y="255"/>
                    <a:pt x="1691" y="254"/>
                  </a:cubicBezTo>
                  <a:cubicBezTo>
                    <a:pt x="1693" y="254"/>
                    <a:pt x="1692" y="252"/>
                    <a:pt x="1689" y="251"/>
                  </a:cubicBezTo>
                  <a:cubicBezTo>
                    <a:pt x="1686" y="251"/>
                    <a:pt x="1685" y="250"/>
                    <a:pt x="1684" y="249"/>
                  </a:cubicBezTo>
                  <a:cubicBezTo>
                    <a:pt x="1684" y="249"/>
                    <a:pt x="1683" y="249"/>
                    <a:pt x="1680" y="249"/>
                  </a:cubicBezTo>
                  <a:cubicBezTo>
                    <a:pt x="1673" y="251"/>
                    <a:pt x="1671" y="251"/>
                    <a:pt x="1668" y="247"/>
                  </a:cubicBezTo>
                  <a:cubicBezTo>
                    <a:pt x="1664" y="244"/>
                    <a:pt x="1664" y="241"/>
                    <a:pt x="1667" y="241"/>
                  </a:cubicBezTo>
                  <a:cubicBezTo>
                    <a:pt x="1668" y="241"/>
                    <a:pt x="1669" y="241"/>
                    <a:pt x="1669" y="240"/>
                  </a:cubicBezTo>
                  <a:cubicBezTo>
                    <a:pt x="1670" y="238"/>
                    <a:pt x="1667" y="233"/>
                    <a:pt x="1667" y="233"/>
                  </a:cubicBezTo>
                  <a:cubicBezTo>
                    <a:pt x="1664" y="233"/>
                    <a:pt x="1663" y="231"/>
                    <a:pt x="1664" y="230"/>
                  </a:cubicBezTo>
                  <a:cubicBezTo>
                    <a:pt x="1666" y="228"/>
                    <a:pt x="1666" y="228"/>
                    <a:pt x="1666" y="228"/>
                  </a:cubicBezTo>
                  <a:cubicBezTo>
                    <a:pt x="1664" y="227"/>
                    <a:pt x="1664" y="227"/>
                    <a:pt x="1664" y="227"/>
                  </a:cubicBezTo>
                  <a:cubicBezTo>
                    <a:pt x="1662" y="226"/>
                    <a:pt x="1664" y="223"/>
                    <a:pt x="1667" y="223"/>
                  </a:cubicBezTo>
                  <a:cubicBezTo>
                    <a:pt x="1667" y="223"/>
                    <a:pt x="1668" y="222"/>
                    <a:pt x="1669" y="222"/>
                  </a:cubicBezTo>
                  <a:cubicBezTo>
                    <a:pt x="1670" y="220"/>
                    <a:pt x="1683" y="220"/>
                    <a:pt x="1683" y="223"/>
                  </a:cubicBezTo>
                  <a:cubicBezTo>
                    <a:pt x="1684" y="224"/>
                    <a:pt x="1685" y="225"/>
                    <a:pt x="1686" y="226"/>
                  </a:cubicBezTo>
                  <a:cubicBezTo>
                    <a:pt x="1686" y="227"/>
                    <a:pt x="1686" y="227"/>
                    <a:pt x="1686" y="227"/>
                  </a:cubicBezTo>
                  <a:cubicBezTo>
                    <a:pt x="1684" y="228"/>
                    <a:pt x="1684" y="228"/>
                    <a:pt x="1685" y="230"/>
                  </a:cubicBezTo>
                  <a:cubicBezTo>
                    <a:pt x="1686" y="230"/>
                    <a:pt x="1686" y="230"/>
                    <a:pt x="1686" y="231"/>
                  </a:cubicBezTo>
                  <a:cubicBezTo>
                    <a:pt x="1685" y="232"/>
                    <a:pt x="1686" y="233"/>
                    <a:pt x="1688" y="235"/>
                  </a:cubicBezTo>
                  <a:cubicBezTo>
                    <a:pt x="1690" y="237"/>
                    <a:pt x="1691" y="239"/>
                    <a:pt x="1691" y="239"/>
                  </a:cubicBezTo>
                  <a:cubicBezTo>
                    <a:pt x="1691" y="241"/>
                    <a:pt x="1711" y="251"/>
                    <a:pt x="1719" y="253"/>
                  </a:cubicBezTo>
                  <a:cubicBezTo>
                    <a:pt x="1723" y="254"/>
                    <a:pt x="1723" y="254"/>
                    <a:pt x="1723" y="255"/>
                  </a:cubicBezTo>
                  <a:cubicBezTo>
                    <a:pt x="1723" y="257"/>
                    <a:pt x="1722" y="257"/>
                    <a:pt x="1718" y="257"/>
                  </a:cubicBezTo>
                  <a:cubicBezTo>
                    <a:pt x="1715" y="256"/>
                    <a:pt x="1715" y="256"/>
                    <a:pt x="1716" y="257"/>
                  </a:cubicBezTo>
                  <a:cubicBezTo>
                    <a:pt x="1718" y="258"/>
                    <a:pt x="1718" y="258"/>
                    <a:pt x="1713" y="258"/>
                  </a:cubicBezTo>
                  <a:cubicBezTo>
                    <a:pt x="1696" y="258"/>
                    <a:pt x="1696" y="258"/>
                    <a:pt x="1696" y="258"/>
                  </a:cubicBezTo>
                  <a:close/>
                  <a:moveTo>
                    <a:pt x="1685" y="255"/>
                  </a:moveTo>
                  <a:cubicBezTo>
                    <a:pt x="1684" y="254"/>
                    <a:pt x="1682" y="254"/>
                    <a:pt x="1681" y="254"/>
                  </a:cubicBezTo>
                  <a:cubicBezTo>
                    <a:pt x="1678" y="253"/>
                    <a:pt x="1678" y="251"/>
                    <a:pt x="1680" y="251"/>
                  </a:cubicBezTo>
                  <a:cubicBezTo>
                    <a:pt x="1682" y="251"/>
                    <a:pt x="1687" y="253"/>
                    <a:pt x="1687" y="255"/>
                  </a:cubicBezTo>
                  <a:cubicBezTo>
                    <a:pt x="1688" y="256"/>
                    <a:pt x="1688" y="257"/>
                    <a:pt x="1688" y="257"/>
                  </a:cubicBezTo>
                  <a:cubicBezTo>
                    <a:pt x="1688" y="257"/>
                    <a:pt x="1686" y="256"/>
                    <a:pt x="1685" y="255"/>
                  </a:cubicBezTo>
                  <a:close/>
                  <a:moveTo>
                    <a:pt x="1806" y="255"/>
                  </a:moveTo>
                  <a:cubicBezTo>
                    <a:pt x="1806" y="254"/>
                    <a:pt x="1807" y="254"/>
                    <a:pt x="1808" y="256"/>
                  </a:cubicBezTo>
                  <a:cubicBezTo>
                    <a:pt x="1807" y="257"/>
                    <a:pt x="1807" y="257"/>
                    <a:pt x="1807" y="257"/>
                  </a:cubicBezTo>
                  <a:cubicBezTo>
                    <a:pt x="1807" y="257"/>
                    <a:pt x="1806" y="256"/>
                    <a:pt x="1806" y="255"/>
                  </a:cubicBezTo>
                  <a:close/>
                  <a:moveTo>
                    <a:pt x="1196" y="253"/>
                  </a:moveTo>
                  <a:cubicBezTo>
                    <a:pt x="1196" y="252"/>
                    <a:pt x="1201" y="251"/>
                    <a:pt x="1205" y="250"/>
                  </a:cubicBezTo>
                  <a:cubicBezTo>
                    <a:pt x="1207" y="250"/>
                    <a:pt x="1207" y="250"/>
                    <a:pt x="1206" y="251"/>
                  </a:cubicBezTo>
                  <a:cubicBezTo>
                    <a:pt x="1206" y="251"/>
                    <a:pt x="1204" y="252"/>
                    <a:pt x="1202" y="252"/>
                  </a:cubicBezTo>
                  <a:cubicBezTo>
                    <a:pt x="1200" y="253"/>
                    <a:pt x="1198" y="253"/>
                    <a:pt x="1197" y="254"/>
                  </a:cubicBezTo>
                  <a:cubicBezTo>
                    <a:pt x="1196" y="254"/>
                    <a:pt x="1196" y="254"/>
                    <a:pt x="1196" y="253"/>
                  </a:cubicBezTo>
                  <a:close/>
                  <a:moveTo>
                    <a:pt x="662" y="231"/>
                  </a:moveTo>
                  <a:cubicBezTo>
                    <a:pt x="664" y="230"/>
                    <a:pt x="666" y="228"/>
                    <a:pt x="668" y="228"/>
                  </a:cubicBezTo>
                  <a:cubicBezTo>
                    <a:pt x="670" y="227"/>
                    <a:pt x="671" y="226"/>
                    <a:pt x="670" y="226"/>
                  </a:cubicBezTo>
                  <a:cubicBezTo>
                    <a:pt x="670" y="225"/>
                    <a:pt x="671" y="225"/>
                    <a:pt x="672" y="225"/>
                  </a:cubicBezTo>
                  <a:cubicBezTo>
                    <a:pt x="674" y="225"/>
                    <a:pt x="668" y="230"/>
                    <a:pt x="664" y="231"/>
                  </a:cubicBezTo>
                  <a:cubicBezTo>
                    <a:pt x="661" y="233"/>
                    <a:pt x="661" y="233"/>
                    <a:pt x="661" y="233"/>
                  </a:cubicBezTo>
                  <a:lnTo>
                    <a:pt x="662" y="231"/>
                  </a:lnTo>
                  <a:close/>
                  <a:moveTo>
                    <a:pt x="1081" y="227"/>
                  </a:moveTo>
                  <a:cubicBezTo>
                    <a:pt x="1080" y="227"/>
                    <a:pt x="1079" y="226"/>
                    <a:pt x="1078" y="226"/>
                  </a:cubicBezTo>
                  <a:cubicBezTo>
                    <a:pt x="1074" y="226"/>
                    <a:pt x="1072" y="225"/>
                    <a:pt x="1074" y="224"/>
                  </a:cubicBezTo>
                  <a:cubicBezTo>
                    <a:pt x="1075" y="224"/>
                    <a:pt x="1077" y="223"/>
                    <a:pt x="1079" y="222"/>
                  </a:cubicBezTo>
                  <a:cubicBezTo>
                    <a:pt x="1083" y="220"/>
                    <a:pt x="1083" y="220"/>
                    <a:pt x="1084" y="221"/>
                  </a:cubicBezTo>
                  <a:cubicBezTo>
                    <a:pt x="1086" y="222"/>
                    <a:pt x="1088" y="222"/>
                    <a:pt x="1091" y="222"/>
                  </a:cubicBezTo>
                  <a:cubicBezTo>
                    <a:pt x="1096" y="222"/>
                    <a:pt x="1096" y="223"/>
                    <a:pt x="1093" y="226"/>
                  </a:cubicBezTo>
                  <a:cubicBezTo>
                    <a:pt x="1089" y="229"/>
                    <a:pt x="1083" y="230"/>
                    <a:pt x="1081" y="227"/>
                  </a:cubicBezTo>
                  <a:close/>
                  <a:moveTo>
                    <a:pt x="734" y="226"/>
                  </a:moveTo>
                  <a:cubicBezTo>
                    <a:pt x="736" y="225"/>
                    <a:pt x="740" y="223"/>
                    <a:pt x="740" y="224"/>
                  </a:cubicBezTo>
                  <a:cubicBezTo>
                    <a:pt x="740" y="225"/>
                    <a:pt x="735" y="227"/>
                    <a:pt x="735" y="227"/>
                  </a:cubicBezTo>
                  <a:cubicBezTo>
                    <a:pt x="733" y="227"/>
                    <a:pt x="733" y="227"/>
                    <a:pt x="734" y="226"/>
                  </a:cubicBezTo>
                  <a:close/>
                  <a:moveTo>
                    <a:pt x="759" y="226"/>
                  </a:moveTo>
                  <a:cubicBezTo>
                    <a:pt x="759" y="225"/>
                    <a:pt x="764" y="221"/>
                    <a:pt x="764" y="221"/>
                  </a:cubicBezTo>
                  <a:cubicBezTo>
                    <a:pt x="765" y="221"/>
                    <a:pt x="765" y="222"/>
                    <a:pt x="765" y="222"/>
                  </a:cubicBezTo>
                  <a:cubicBezTo>
                    <a:pt x="764" y="224"/>
                    <a:pt x="759" y="227"/>
                    <a:pt x="759" y="226"/>
                  </a:cubicBezTo>
                  <a:close/>
                  <a:moveTo>
                    <a:pt x="1422" y="225"/>
                  </a:moveTo>
                  <a:cubicBezTo>
                    <a:pt x="1421" y="223"/>
                    <a:pt x="1421" y="223"/>
                    <a:pt x="1423" y="223"/>
                  </a:cubicBezTo>
                  <a:cubicBezTo>
                    <a:pt x="1424" y="223"/>
                    <a:pt x="1425" y="223"/>
                    <a:pt x="1424" y="225"/>
                  </a:cubicBezTo>
                  <a:cubicBezTo>
                    <a:pt x="1423" y="225"/>
                    <a:pt x="1423" y="225"/>
                    <a:pt x="1423" y="225"/>
                  </a:cubicBezTo>
                  <a:cubicBezTo>
                    <a:pt x="1423" y="225"/>
                    <a:pt x="1423" y="225"/>
                    <a:pt x="1422" y="225"/>
                  </a:cubicBezTo>
                  <a:close/>
                  <a:moveTo>
                    <a:pt x="768" y="220"/>
                  </a:moveTo>
                  <a:cubicBezTo>
                    <a:pt x="769" y="219"/>
                    <a:pt x="770" y="219"/>
                    <a:pt x="770" y="219"/>
                  </a:cubicBezTo>
                  <a:cubicBezTo>
                    <a:pt x="771" y="219"/>
                    <a:pt x="770" y="219"/>
                    <a:pt x="769" y="220"/>
                  </a:cubicBezTo>
                  <a:cubicBezTo>
                    <a:pt x="767" y="222"/>
                    <a:pt x="766" y="222"/>
                    <a:pt x="768" y="220"/>
                  </a:cubicBezTo>
                  <a:close/>
                  <a:moveTo>
                    <a:pt x="1664" y="220"/>
                  </a:moveTo>
                  <a:cubicBezTo>
                    <a:pt x="1663" y="219"/>
                    <a:pt x="1661" y="218"/>
                    <a:pt x="1661" y="217"/>
                  </a:cubicBezTo>
                  <a:cubicBezTo>
                    <a:pt x="1659" y="217"/>
                    <a:pt x="1659" y="217"/>
                    <a:pt x="1661" y="215"/>
                  </a:cubicBezTo>
                  <a:cubicBezTo>
                    <a:pt x="1662" y="214"/>
                    <a:pt x="1662" y="213"/>
                    <a:pt x="1662" y="210"/>
                  </a:cubicBezTo>
                  <a:cubicBezTo>
                    <a:pt x="1661" y="206"/>
                    <a:pt x="1661" y="206"/>
                    <a:pt x="1663" y="206"/>
                  </a:cubicBezTo>
                  <a:cubicBezTo>
                    <a:pt x="1664" y="206"/>
                    <a:pt x="1663" y="205"/>
                    <a:pt x="1662" y="205"/>
                  </a:cubicBezTo>
                  <a:cubicBezTo>
                    <a:pt x="1659" y="204"/>
                    <a:pt x="1659" y="204"/>
                    <a:pt x="1659" y="201"/>
                  </a:cubicBezTo>
                  <a:cubicBezTo>
                    <a:pt x="1660" y="198"/>
                    <a:pt x="1659" y="198"/>
                    <a:pt x="1657" y="198"/>
                  </a:cubicBezTo>
                  <a:cubicBezTo>
                    <a:pt x="1656" y="198"/>
                    <a:pt x="1654" y="198"/>
                    <a:pt x="1654" y="197"/>
                  </a:cubicBezTo>
                  <a:cubicBezTo>
                    <a:pt x="1654" y="196"/>
                    <a:pt x="1654" y="196"/>
                    <a:pt x="1656" y="196"/>
                  </a:cubicBezTo>
                  <a:cubicBezTo>
                    <a:pt x="1659" y="197"/>
                    <a:pt x="1659" y="195"/>
                    <a:pt x="1658" y="195"/>
                  </a:cubicBezTo>
                  <a:cubicBezTo>
                    <a:pt x="1656" y="193"/>
                    <a:pt x="1657" y="193"/>
                    <a:pt x="1659" y="193"/>
                  </a:cubicBezTo>
                  <a:cubicBezTo>
                    <a:pt x="1661" y="193"/>
                    <a:pt x="1661" y="193"/>
                    <a:pt x="1660" y="190"/>
                  </a:cubicBezTo>
                  <a:cubicBezTo>
                    <a:pt x="1659" y="187"/>
                    <a:pt x="1660" y="186"/>
                    <a:pt x="1663" y="184"/>
                  </a:cubicBezTo>
                  <a:cubicBezTo>
                    <a:pt x="1664" y="183"/>
                    <a:pt x="1664" y="182"/>
                    <a:pt x="1664" y="182"/>
                  </a:cubicBezTo>
                  <a:cubicBezTo>
                    <a:pt x="1664" y="181"/>
                    <a:pt x="1665" y="180"/>
                    <a:pt x="1666" y="180"/>
                  </a:cubicBezTo>
                  <a:cubicBezTo>
                    <a:pt x="1668" y="180"/>
                    <a:pt x="1668" y="180"/>
                    <a:pt x="1667" y="179"/>
                  </a:cubicBezTo>
                  <a:cubicBezTo>
                    <a:pt x="1665" y="177"/>
                    <a:pt x="1666" y="176"/>
                    <a:pt x="1671" y="176"/>
                  </a:cubicBezTo>
                  <a:cubicBezTo>
                    <a:pt x="1677" y="176"/>
                    <a:pt x="1683" y="169"/>
                    <a:pt x="1681" y="167"/>
                  </a:cubicBezTo>
                  <a:cubicBezTo>
                    <a:pt x="1677" y="162"/>
                    <a:pt x="1689" y="159"/>
                    <a:pt x="1695" y="164"/>
                  </a:cubicBezTo>
                  <a:cubicBezTo>
                    <a:pt x="1699" y="168"/>
                    <a:pt x="1698" y="172"/>
                    <a:pt x="1689" y="180"/>
                  </a:cubicBezTo>
                  <a:cubicBezTo>
                    <a:pt x="1686" y="184"/>
                    <a:pt x="1683" y="187"/>
                    <a:pt x="1683" y="187"/>
                  </a:cubicBezTo>
                  <a:cubicBezTo>
                    <a:pt x="1683" y="188"/>
                    <a:pt x="1682" y="189"/>
                    <a:pt x="1682" y="189"/>
                  </a:cubicBezTo>
                  <a:cubicBezTo>
                    <a:pt x="1681" y="189"/>
                    <a:pt x="1681" y="190"/>
                    <a:pt x="1681" y="190"/>
                  </a:cubicBezTo>
                  <a:cubicBezTo>
                    <a:pt x="1681" y="193"/>
                    <a:pt x="1681" y="193"/>
                    <a:pt x="1681" y="193"/>
                  </a:cubicBezTo>
                  <a:cubicBezTo>
                    <a:pt x="1681" y="193"/>
                    <a:pt x="1681" y="194"/>
                    <a:pt x="1682" y="194"/>
                  </a:cubicBezTo>
                  <a:cubicBezTo>
                    <a:pt x="1683" y="195"/>
                    <a:pt x="1683" y="198"/>
                    <a:pt x="1682" y="198"/>
                  </a:cubicBezTo>
                  <a:cubicBezTo>
                    <a:pt x="1681" y="198"/>
                    <a:pt x="1681" y="198"/>
                    <a:pt x="1682" y="198"/>
                  </a:cubicBezTo>
                  <a:cubicBezTo>
                    <a:pt x="1683" y="199"/>
                    <a:pt x="1683" y="200"/>
                    <a:pt x="1681" y="199"/>
                  </a:cubicBezTo>
                  <a:cubicBezTo>
                    <a:pt x="1679" y="199"/>
                    <a:pt x="1679" y="199"/>
                    <a:pt x="1680" y="201"/>
                  </a:cubicBezTo>
                  <a:cubicBezTo>
                    <a:pt x="1681" y="202"/>
                    <a:pt x="1681" y="202"/>
                    <a:pt x="1680" y="202"/>
                  </a:cubicBezTo>
                  <a:cubicBezTo>
                    <a:pt x="1678" y="202"/>
                    <a:pt x="1678" y="202"/>
                    <a:pt x="1681" y="204"/>
                  </a:cubicBezTo>
                  <a:cubicBezTo>
                    <a:pt x="1683" y="206"/>
                    <a:pt x="1683" y="206"/>
                    <a:pt x="1682" y="208"/>
                  </a:cubicBezTo>
                  <a:cubicBezTo>
                    <a:pt x="1681" y="209"/>
                    <a:pt x="1681" y="209"/>
                    <a:pt x="1682" y="210"/>
                  </a:cubicBezTo>
                  <a:cubicBezTo>
                    <a:pt x="1683" y="211"/>
                    <a:pt x="1684" y="212"/>
                    <a:pt x="1682" y="212"/>
                  </a:cubicBezTo>
                  <a:cubicBezTo>
                    <a:pt x="1681" y="212"/>
                    <a:pt x="1681" y="212"/>
                    <a:pt x="1683" y="213"/>
                  </a:cubicBezTo>
                  <a:cubicBezTo>
                    <a:pt x="1683" y="214"/>
                    <a:pt x="1684" y="214"/>
                    <a:pt x="1684" y="217"/>
                  </a:cubicBezTo>
                  <a:cubicBezTo>
                    <a:pt x="1683" y="219"/>
                    <a:pt x="1683" y="220"/>
                    <a:pt x="1676" y="220"/>
                  </a:cubicBezTo>
                  <a:cubicBezTo>
                    <a:pt x="1673" y="220"/>
                    <a:pt x="1669" y="221"/>
                    <a:pt x="1668" y="221"/>
                  </a:cubicBezTo>
                  <a:cubicBezTo>
                    <a:pt x="1667" y="222"/>
                    <a:pt x="1665" y="221"/>
                    <a:pt x="1664" y="220"/>
                  </a:cubicBezTo>
                  <a:close/>
                  <a:moveTo>
                    <a:pt x="772" y="211"/>
                  </a:moveTo>
                  <a:cubicBezTo>
                    <a:pt x="775" y="209"/>
                    <a:pt x="777" y="206"/>
                    <a:pt x="777" y="206"/>
                  </a:cubicBezTo>
                  <a:cubicBezTo>
                    <a:pt x="777" y="204"/>
                    <a:pt x="782" y="199"/>
                    <a:pt x="786" y="196"/>
                  </a:cubicBezTo>
                  <a:cubicBezTo>
                    <a:pt x="788" y="195"/>
                    <a:pt x="791" y="193"/>
                    <a:pt x="791" y="193"/>
                  </a:cubicBezTo>
                  <a:cubicBezTo>
                    <a:pt x="791" y="192"/>
                    <a:pt x="791" y="190"/>
                    <a:pt x="793" y="190"/>
                  </a:cubicBezTo>
                  <a:cubicBezTo>
                    <a:pt x="795" y="187"/>
                    <a:pt x="795" y="187"/>
                    <a:pt x="795" y="187"/>
                  </a:cubicBezTo>
                  <a:cubicBezTo>
                    <a:pt x="793" y="189"/>
                    <a:pt x="793" y="189"/>
                    <a:pt x="793" y="189"/>
                  </a:cubicBezTo>
                  <a:cubicBezTo>
                    <a:pt x="789" y="192"/>
                    <a:pt x="786" y="193"/>
                    <a:pt x="786" y="193"/>
                  </a:cubicBezTo>
                  <a:cubicBezTo>
                    <a:pt x="786" y="192"/>
                    <a:pt x="793" y="187"/>
                    <a:pt x="794" y="187"/>
                  </a:cubicBezTo>
                  <a:cubicBezTo>
                    <a:pt x="794" y="188"/>
                    <a:pt x="797" y="186"/>
                    <a:pt x="799" y="184"/>
                  </a:cubicBezTo>
                  <a:cubicBezTo>
                    <a:pt x="802" y="182"/>
                    <a:pt x="808" y="178"/>
                    <a:pt x="808" y="179"/>
                  </a:cubicBezTo>
                  <a:cubicBezTo>
                    <a:pt x="808" y="180"/>
                    <a:pt x="811" y="179"/>
                    <a:pt x="814" y="176"/>
                  </a:cubicBezTo>
                  <a:cubicBezTo>
                    <a:pt x="818" y="172"/>
                    <a:pt x="831" y="164"/>
                    <a:pt x="834" y="163"/>
                  </a:cubicBezTo>
                  <a:cubicBezTo>
                    <a:pt x="835" y="162"/>
                    <a:pt x="836" y="161"/>
                    <a:pt x="836" y="160"/>
                  </a:cubicBezTo>
                  <a:cubicBezTo>
                    <a:pt x="835" y="160"/>
                    <a:pt x="835" y="160"/>
                    <a:pt x="836" y="160"/>
                  </a:cubicBezTo>
                  <a:cubicBezTo>
                    <a:pt x="836" y="160"/>
                    <a:pt x="836" y="159"/>
                    <a:pt x="837" y="159"/>
                  </a:cubicBezTo>
                  <a:cubicBezTo>
                    <a:pt x="838" y="158"/>
                    <a:pt x="839" y="157"/>
                    <a:pt x="841" y="157"/>
                  </a:cubicBezTo>
                  <a:cubicBezTo>
                    <a:pt x="842" y="156"/>
                    <a:pt x="843" y="155"/>
                    <a:pt x="843" y="155"/>
                  </a:cubicBezTo>
                  <a:cubicBezTo>
                    <a:pt x="843" y="155"/>
                    <a:pt x="841" y="155"/>
                    <a:pt x="839" y="157"/>
                  </a:cubicBezTo>
                  <a:cubicBezTo>
                    <a:pt x="836" y="158"/>
                    <a:pt x="834" y="158"/>
                    <a:pt x="837" y="155"/>
                  </a:cubicBezTo>
                  <a:cubicBezTo>
                    <a:pt x="838" y="155"/>
                    <a:pt x="838" y="155"/>
                    <a:pt x="837" y="155"/>
                  </a:cubicBezTo>
                  <a:cubicBezTo>
                    <a:pt x="836" y="155"/>
                    <a:pt x="836" y="155"/>
                    <a:pt x="835" y="155"/>
                  </a:cubicBezTo>
                  <a:cubicBezTo>
                    <a:pt x="833" y="152"/>
                    <a:pt x="849" y="143"/>
                    <a:pt x="856" y="142"/>
                  </a:cubicBezTo>
                  <a:cubicBezTo>
                    <a:pt x="858" y="142"/>
                    <a:pt x="860" y="142"/>
                    <a:pt x="861" y="142"/>
                  </a:cubicBezTo>
                  <a:cubicBezTo>
                    <a:pt x="862" y="142"/>
                    <a:pt x="862" y="142"/>
                    <a:pt x="859" y="144"/>
                  </a:cubicBezTo>
                  <a:cubicBezTo>
                    <a:pt x="855" y="148"/>
                    <a:pt x="855" y="151"/>
                    <a:pt x="858" y="151"/>
                  </a:cubicBezTo>
                  <a:cubicBezTo>
                    <a:pt x="858" y="152"/>
                    <a:pt x="858" y="152"/>
                    <a:pt x="858" y="152"/>
                  </a:cubicBezTo>
                  <a:cubicBezTo>
                    <a:pt x="857" y="153"/>
                    <a:pt x="859" y="152"/>
                    <a:pt x="863" y="150"/>
                  </a:cubicBezTo>
                  <a:cubicBezTo>
                    <a:pt x="871" y="144"/>
                    <a:pt x="874" y="144"/>
                    <a:pt x="880" y="144"/>
                  </a:cubicBezTo>
                  <a:cubicBezTo>
                    <a:pt x="884" y="143"/>
                    <a:pt x="887" y="143"/>
                    <a:pt x="889" y="142"/>
                  </a:cubicBezTo>
                  <a:cubicBezTo>
                    <a:pt x="890" y="142"/>
                    <a:pt x="892" y="142"/>
                    <a:pt x="893" y="142"/>
                  </a:cubicBezTo>
                  <a:cubicBezTo>
                    <a:pt x="895" y="142"/>
                    <a:pt x="920" y="131"/>
                    <a:pt x="923" y="128"/>
                  </a:cubicBezTo>
                  <a:cubicBezTo>
                    <a:pt x="924" y="128"/>
                    <a:pt x="925" y="127"/>
                    <a:pt x="927" y="126"/>
                  </a:cubicBezTo>
                  <a:cubicBezTo>
                    <a:pt x="928" y="126"/>
                    <a:pt x="929" y="126"/>
                    <a:pt x="929" y="126"/>
                  </a:cubicBezTo>
                  <a:cubicBezTo>
                    <a:pt x="929" y="125"/>
                    <a:pt x="935" y="122"/>
                    <a:pt x="938" y="121"/>
                  </a:cubicBezTo>
                  <a:cubicBezTo>
                    <a:pt x="940" y="120"/>
                    <a:pt x="939" y="119"/>
                    <a:pt x="937" y="118"/>
                  </a:cubicBezTo>
                  <a:cubicBezTo>
                    <a:pt x="935" y="117"/>
                    <a:pt x="936" y="117"/>
                    <a:pt x="940" y="116"/>
                  </a:cubicBezTo>
                  <a:cubicBezTo>
                    <a:pt x="942" y="115"/>
                    <a:pt x="943" y="115"/>
                    <a:pt x="944" y="116"/>
                  </a:cubicBezTo>
                  <a:cubicBezTo>
                    <a:pt x="944" y="117"/>
                    <a:pt x="949" y="116"/>
                    <a:pt x="952" y="114"/>
                  </a:cubicBezTo>
                  <a:cubicBezTo>
                    <a:pt x="952" y="113"/>
                    <a:pt x="954" y="112"/>
                    <a:pt x="956" y="111"/>
                  </a:cubicBezTo>
                  <a:cubicBezTo>
                    <a:pt x="958" y="111"/>
                    <a:pt x="959" y="110"/>
                    <a:pt x="958" y="110"/>
                  </a:cubicBezTo>
                  <a:cubicBezTo>
                    <a:pt x="957" y="110"/>
                    <a:pt x="959" y="109"/>
                    <a:pt x="961" y="109"/>
                  </a:cubicBezTo>
                  <a:cubicBezTo>
                    <a:pt x="962" y="109"/>
                    <a:pt x="962" y="108"/>
                    <a:pt x="963" y="107"/>
                  </a:cubicBezTo>
                  <a:cubicBezTo>
                    <a:pt x="964" y="107"/>
                    <a:pt x="967" y="105"/>
                    <a:pt x="970" y="104"/>
                  </a:cubicBezTo>
                  <a:cubicBezTo>
                    <a:pt x="972" y="104"/>
                    <a:pt x="974" y="102"/>
                    <a:pt x="974" y="102"/>
                  </a:cubicBezTo>
                  <a:cubicBezTo>
                    <a:pt x="974" y="101"/>
                    <a:pt x="976" y="101"/>
                    <a:pt x="979" y="99"/>
                  </a:cubicBezTo>
                  <a:cubicBezTo>
                    <a:pt x="982" y="98"/>
                    <a:pt x="984" y="97"/>
                    <a:pt x="983" y="97"/>
                  </a:cubicBezTo>
                  <a:cubicBezTo>
                    <a:pt x="982" y="97"/>
                    <a:pt x="980" y="98"/>
                    <a:pt x="978" y="99"/>
                  </a:cubicBezTo>
                  <a:cubicBezTo>
                    <a:pt x="974" y="101"/>
                    <a:pt x="969" y="102"/>
                    <a:pt x="969" y="101"/>
                  </a:cubicBezTo>
                  <a:cubicBezTo>
                    <a:pt x="969" y="101"/>
                    <a:pt x="970" y="99"/>
                    <a:pt x="973" y="99"/>
                  </a:cubicBezTo>
                  <a:cubicBezTo>
                    <a:pt x="977" y="96"/>
                    <a:pt x="978" y="94"/>
                    <a:pt x="975" y="96"/>
                  </a:cubicBezTo>
                  <a:cubicBezTo>
                    <a:pt x="973" y="96"/>
                    <a:pt x="973" y="97"/>
                    <a:pt x="972" y="97"/>
                  </a:cubicBezTo>
                  <a:cubicBezTo>
                    <a:pt x="971" y="97"/>
                    <a:pt x="977" y="92"/>
                    <a:pt x="978" y="91"/>
                  </a:cubicBezTo>
                  <a:cubicBezTo>
                    <a:pt x="979" y="91"/>
                    <a:pt x="980" y="91"/>
                    <a:pt x="980" y="91"/>
                  </a:cubicBezTo>
                  <a:cubicBezTo>
                    <a:pt x="980" y="90"/>
                    <a:pt x="982" y="88"/>
                    <a:pt x="984" y="87"/>
                  </a:cubicBezTo>
                  <a:cubicBezTo>
                    <a:pt x="988" y="85"/>
                    <a:pt x="992" y="82"/>
                    <a:pt x="990" y="82"/>
                  </a:cubicBezTo>
                  <a:cubicBezTo>
                    <a:pt x="989" y="82"/>
                    <a:pt x="993" y="80"/>
                    <a:pt x="995" y="80"/>
                  </a:cubicBezTo>
                  <a:cubicBezTo>
                    <a:pt x="994" y="80"/>
                    <a:pt x="994" y="80"/>
                    <a:pt x="994" y="80"/>
                  </a:cubicBezTo>
                  <a:cubicBezTo>
                    <a:pt x="992" y="81"/>
                    <a:pt x="994" y="81"/>
                    <a:pt x="997" y="80"/>
                  </a:cubicBezTo>
                  <a:cubicBezTo>
                    <a:pt x="997" y="80"/>
                    <a:pt x="999" y="79"/>
                    <a:pt x="999" y="78"/>
                  </a:cubicBezTo>
                  <a:cubicBezTo>
                    <a:pt x="1000" y="77"/>
                    <a:pt x="1006" y="75"/>
                    <a:pt x="1014" y="72"/>
                  </a:cubicBezTo>
                  <a:cubicBezTo>
                    <a:pt x="1021" y="69"/>
                    <a:pt x="1024" y="69"/>
                    <a:pt x="1019" y="72"/>
                  </a:cubicBezTo>
                  <a:cubicBezTo>
                    <a:pt x="1016" y="72"/>
                    <a:pt x="1015" y="73"/>
                    <a:pt x="1015" y="74"/>
                  </a:cubicBezTo>
                  <a:cubicBezTo>
                    <a:pt x="1014" y="75"/>
                    <a:pt x="1019" y="73"/>
                    <a:pt x="1025" y="70"/>
                  </a:cubicBezTo>
                  <a:cubicBezTo>
                    <a:pt x="1033" y="66"/>
                    <a:pt x="1059" y="61"/>
                    <a:pt x="1072" y="61"/>
                  </a:cubicBezTo>
                  <a:cubicBezTo>
                    <a:pt x="1077" y="61"/>
                    <a:pt x="1078" y="61"/>
                    <a:pt x="1076" y="63"/>
                  </a:cubicBezTo>
                  <a:cubicBezTo>
                    <a:pt x="1074" y="65"/>
                    <a:pt x="1071" y="67"/>
                    <a:pt x="1068" y="67"/>
                  </a:cubicBezTo>
                  <a:cubicBezTo>
                    <a:pt x="1064" y="66"/>
                    <a:pt x="1054" y="67"/>
                    <a:pt x="1050" y="68"/>
                  </a:cubicBezTo>
                  <a:cubicBezTo>
                    <a:pt x="1048" y="69"/>
                    <a:pt x="1042" y="70"/>
                    <a:pt x="1037" y="71"/>
                  </a:cubicBezTo>
                  <a:cubicBezTo>
                    <a:pt x="1032" y="72"/>
                    <a:pt x="1026" y="75"/>
                    <a:pt x="1022" y="76"/>
                  </a:cubicBezTo>
                  <a:cubicBezTo>
                    <a:pt x="1016" y="78"/>
                    <a:pt x="1014" y="79"/>
                    <a:pt x="1014" y="77"/>
                  </a:cubicBezTo>
                  <a:cubicBezTo>
                    <a:pt x="1014" y="77"/>
                    <a:pt x="1013" y="77"/>
                    <a:pt x="1013" y="77"/>
                  </a:cubicBezTo>
                  <a:cubicBezTo>
                    <a:pt x="1013" y="77"/>
                    <a:pt x="1013" y="78"/>
                    <a:pt x="1012" y="79"/>
                  </a:cubicBezTo>
                  <a:cubicBezTo>
                    <a:pt x="1011" y="80"/>
                    <a:pt x="1011" y="80"/>
                    <a:pt x="1013" y="80"/>
                  </a:cubicBezTo>
                  <a:cubicBezTo>
                    <a:pt x="1013" y="79"/>
                    <a:pt x="1016" y="79"/>
                    <a:pt x="1018" y="78"/>
                  </a:cubicBezTo>
                  <a:cubicBezTo>
                    <a:pt x="1019" y="78"/>
                    <a:pt x="1021" y="77"/>
                    <a:pt x="1023" y="77"/>
                  </a:cubicBezTo>
                  <a:cubicBezTo>
                    <a:pt x="1027" y="75"/>
                    <a:pt x="1032" y="73"/>
                    <a:pt x="1035" y="73"/>
                  </a:cubicBezTo>
                  <a:cubicBezTo>
                    <a:pt x="1037" y="74"/>
                    <a:pt x="1039" y="73"/>
                    <a:pt x="1041" y="72"/>
                  </a:cubicBezTo>
                  <a:cubicBezTo>
                    <a:pt x="1043" y="72"/>
                    <a:pt x="1045" y="71"/>
                    <a:pt x="1048" y="70"/>
                  </a:cubicBezTo>
                  <a:cubicBezTo>
                    <a:pt x="1051" y="69"/>
                    <a:pt x="1054" y="69"/>
                    <a:pt x="1056" y="69"/>
                  </a:cubicBezTo>
                  <a:cubicBezTo>
                    <a:pt x="1060" y="68"/>
                    <a:pt x="1061" y="68"/>
                    <a:pt x="1064" y="70"/>
                  </a:cubicBezTo>
                  <a:cubicBezTo>
                    <a:pt x="1066" y="72"/>
                    <a:pt x="1066" y="72"/>
                    <a:pt x="1066" y="72"/>
                  </a:cubicBezTo>
                  <a:cubicBezTo>
                    <a:pt x="1064" y="73"/>
                    <a:pt x="1064" y="73"/>
                    <a:pt x="1064" y="73"/>
                  </a:cubicBezTo>
                  <a:cubicBezTo>
                    <a:pt x="1063" y="74"/>
                    <a:pt x="1060" y="75"/>
                    <a:pt x="1057" y="76"/>
                  </a:cubicBezTo>
                  <a:cubicBezTo>
                    <a:pt x="1051" y="77"/>
                    <a:pt x="1051" y="77"/>
                    <a:pt x="1058" y="77"/>
                  </a:cubicBezTo>
                  <a:cubicBezTo>
                    <a:pt x="1062" y="75"/>
                    <a:pt x="1062" y="75"/>
                    <a:pt x="1061" y="77"/>
                  </a:cubicBezTo>
                  <a:cubicBezTo>
                    <a:pt x="1060" y="77"/>
                    <a:pt x="1058" y="79"/>
                    <a:pt x="1056" y="80"/>
                  </a:cubicBezTo>
                  <a:cubicBezTo>
                    <a:pt x="1055" y="82"/>
                    <a:pt x="1053" y="83"/>
                    <a:pt x="1051" y="84"/>
                  </a:cubicBezTo>
                  <a:cubicBezTo>
                    <a:pt x="1050" y="85"/>
                    <a:pt x="1048" y="85"/>
                    <a:pt x="1046" y="86"/>
                  </a:cubicBezTo>
                  <a:cubicBezTo>
                    <a:pt x="1032" y="91"/>
                    <a:pt x="1032" y="91"/>
                    <a:pt x="1035" y="88"/>
                  </a:cubicBezTo>
                  <a:cubicBezTo>
                    <a:pt x="1036" y="86"/>
                    <a:pt x="1037" y="85"/>
                    <a:pt x="1036" y="85"/>
                  </a:cubicBezTo>
                  <a:cubicBezTo>
                    <a:pt x="1035" y="83"/>
                    <a:pt x="1037" y="83"/>
                    <a:pt x="1044" y="81"/>
                  </a:cubicBezTo>
                  <a:cubicBezTo>
                    <a:pt x="1047" y="80"/>
                    <a:pt x="1050" y="79"/>
                    <a:pt x="1051" y="78"/>
                  </a:cubicBezTo>
                  <a:cubicBezTo>
                    <a:pt x="1045" y="80"/>
                    <a:pt x="1039" y="81"/>
                    <a:pt x="1036" y="82"/>
                  </a:cubicBezTo>
                  <a:cubicBezTo>
                    <a:pt x="1034" y="82"/>
                    <a:pt x="1032" y="83"/>
                    <a:pt x="1032" y="83"/>
                  </a:cubicBezTo>
                  <a:cubicBezTo>
                    <a:pt x="1031" y="83"/>
                    <a:pt x="1029" y="83"/>
                    <a:pt x="1029" y="83"/>
                  </a:cubicBezTo>
                  <a:cubicBezTo>
                    <a:pt x="1026" y="83"/>
                    <a:pt x="1024" y="84"/>
                    <a:pt x="1024" y="85"/>
                  </a:cubicBezTo>
                  <a:cubicBezTo>
                    <a:pt x="1024" y="85"/>
                    <a:pt x="1025" y="85"/>
                    <a:pt x="1027" y="85"/>
                  </a:cubicBezTo>
                  <a:cubicBezTo>
                    <a:pt x="1028" y="85"/>
                    <a:pt x="1028" y="85"/>
                    <a:pt x="1027" y="85"/>
                  </a:cubicBezTo>
                  <a:cubicBezTo>
                    <a:pt x="1027" y="86"/>
                    <a:pt x="1026" y="87"/>
                    <a:pt x="1026" y="87"/>
                  </a:cubicBezTo>
                  <a:cubicBezTo>
                    <a:pt x="1025" y="87"/>
                    <a:pt x="1024" y="88"/>
                    <a:pt x="1024" y="88"/>
                  </a:cubicBezTo>
                  <a:cubicBezTo>
                    <a:pt x="1022" y="89"/>
                    <a:pt x="1023" y="89"/>
                    <a:pt x="1026" y="88"/>
                  </a:cubicBezTo>
                  <a:cubicBezTo>
                    <a:pt x="1032" y="85"/>
                    <a:pt x="1035" y="88"/>
                    <a:pt x="1029" y="91"/>
                  </a:cubicBezTo>
                  <a:cubicBezTo>
                    <a:pt x="1028" y="91"/>
                    <a:pt x="1027" y="92"/>
                    <a:pt x="1027" y="93"/>
                  </a:cubicBezTo>
                  <a:cubicBezTo>
                    <a:pt x="1027" y="93"/>
                    <a:pt x="1018" y="97"/>
                    <a:pt x="1016" y="97"/>
                  </a:cubicBezTo>
                  <a:cubicBezTo>
                    <a:pt x="1014" y="97"/>
                    <a:pt x="1013" y="97"/>
                    <a:pt x="1013" y="98"/>
                  </a:cubicBezTo>
                  <a:cubicBezTo>
                    <a:pt x="1014" y="99"/>
                    <a:pt x="1011" y="101"/>
                    <a:pt x="1007" y="101"/>
                  </a:cubicBezTo>
                  <a:cubicBezTo>
                    <a:pt x="1001" y="101"/>
                    <a:pt x="1001" y="101"/>
                    <a:pt x="1003" y="103"/>
                  </a:cubicBezTo>
                  <a:cubicBezTo>
                    <a:pt x="1005" y="104"/>
                    <a:pt x="1005" y="104"/>
                    <a:pt x="1005" y="104"/>
                  </a:cubicBezTo>
                  <a:cubicBezTo>
                    <a:pt x="1003" y="104"/>
                    <a:pt x="1003" y="104"/>
                    <a:pt x="1003" y="104"/>
                  </a:cubicBezTo>
                  <a:cubicBezTo>
                    <a:pt x="1003" y="104"/>
                    <a:pt x="1000" y="104"/>
                    <a:pt x="1000" y="105"/>
                  </a:cubicBezTo>
                  <a:cubicBezTo>
                    <a:pt x="998" y="106"/>
                    <a:pt x="998" y="106"/>
                    <a:pt x="998" y="106"/>
                  </a:cubicBezTo>
                  <a:cubicBezTo>
                    <a:pt x="1001" y="106"/>
                    <a:pt x="1001" y="106"/>
                    <a:pt x="1001" y="106"/>
                  </a:cubicBezTo>
                  <a:cubicBezTo>
                    <a:pt x="1000" y="108"/>
                    <a:pt x="1000" y="108"/>
                    <a:pt x="1000" y="108"/>
                  </a:cubicBezTo>
                  <a:cubicBezTo>
                    <a:pt x="997" y="110"/>
                    <a:pt x="990" y="113"/>
                    <a:pt x="988" y="113"/>
                  </a:cubicBezTo>
                  <a:cubicBezTo>
                    <a:pt x="985" y="112"/>
                    <a:pt x="983" y="115"/>
                    <a:pt x="985" y="115"/>
                  </a:cubicBezTo>
                  <a:cubicBezTo>
                    <a:pt x="987" y="115"/>
                    <a:pt x="978" y="117"/>
                    <a:pt x="975" y="117"/>
                  </a:cubicBezTo>
                  <a:cubicBezTo>
                    <a:pt x="974" y="117"/>
                    <a:pt x="973" y="117"/>
                    <a:pt x="973" y="117"/>
                  </a:cubicBezTo>
                  <a:cubicBezTo>
                    <a:pt x="973" y="118"/>
                    <a:pt x="974" y="118"/>
                    <a:pt x="976" y="118"/>
                  </a:cubicBezTo>
                  <a:cubicBezTo>
                    <a:pt x="980" y="118"/>
                    <a:pt x="980" y="120"/>
                    <a:pt x="974" y="124"/>
                  </a:cubicBezTo>
                  <a:cubicBezTo>
                    <a:pt x="971" y="126"/>
                    <a:pt x="966" y="127"/>
                    <a:pt x="965" y="126"/>
                  </a:cubicBezTo>
                  <a:cubicBezTo>
                    <a:pt x="965" y="125"/>
                    <a:pt x="963" y="125"/>
                    <a:pt x="962" y="125"/>
                  </a:cubicBezTo>
                  <a:cubicBezTo>
                    <a:pt x="960" y="125"/>
                    <a:pt x="960" y="125"/>
                    <a:pt x="962" y="126"/>
                  </a:cubicBezTo>
                  <a:cubicBezTo>
                    <a:pt x="964" y="126"/>
                    <a:pt x="964" y="127"/>
                    <a:pt x="960" y="128"/>
                  </a:cubicBezTo>
                  <a:cubicBezTo>
                    <a:pt x="957" y="129"/>
                    <a:pt x="957" y="129"/>
                    <a:pt x="957" y="129"/>
                  </a:cubicBezTo>
                  <a:cubicBezTo>
                    <a:pt x="961" y="128"/>
                    <a:pt x="961" y="128"/>
                    <a:pt x="961" y="128"/>
                  </a:cubicBezTo>
                  <a:cubicBezTo>
                    <a:pt x="967" y="128"/>
                    <a:pt x="967" y="128"/>
                    <a:pt x="960" y="132"/>
                  </a:cubicBezTo>
                  <a:cubicBezTo>
                    <a:pt x="953" y="135"/>
                    <a:pt x="952" y="136"/>
                    <a:pt x="952" y="134"/>
                  </a:cubicBezTo>
                  <a:cubicBezTo>
                    <a:pt x="952" y="134"/>
                    <a:pt x="952" y="133"/>
                    <a:pt x="951" y="133"/>
                  </a:cubicBezTo>
                  <a:cubicBezTo>
                    <a:pt x="950" y="132"/>
                    <a:pt x="949" y="132"/>
                    <a:pt x="949" y="131"/>
                  </a:cubicBezTo>
                  <a:cubicBezTo>
                    <a:pt x="948" y="131"/>
                    <a:pt x="948" y="131"/>
                    <a:pt x="948" y="132"/>
                  </a:cubicBezTo>
                  <a:cubicBezTo>
                    <a:pt x="949" y="132"/>
                    <a:pt x="948" y="134"/>
                    <a:pt x="947" y="134"/>
                  </a:cubicBezTo>
                  <a:cubicBezTo>
                    <a:pt x="946" y="135"/>
                    <a:pt x="946" y="136"/>
                    <a:pt x="946" y="136"/>
                  </a:cubicBezTo>
                  <a:cubicBezTo>
                    <a:pt x="946" y="137"/>
                    <a:pt x="941" y="141"/>
                    <a:pt x="939" y="141"/>
                  </a:cubicBezTo>
                  <a:cubicBezTo>
                    <a:pt x="938" y="141"/>
                    <a:pt x="938" y="140"/>
                    <a:pt x="938" y="139"/>
                  </a:cubicBezTo>
                  <a:cubicBezTo>
                    <a:pt x="938" y="139"/>
                    <a:pt x="939" y="138"/>
                    <a:pt x="939" y="138"/>
                  </a:cubicBezTo>
                  <a:cubicBezTo>
                    <a:pt x="940" y="137"/>
                    <a:pt x="940" y="137"/>
                    <a:pt x="940" y="137"/>
                  </a:cubicBezTo>
                  <a:cubicBezTo>
                    <a:pt x="940" y="136"/>
                    <a:pt x="939" y="136"/>
                    <a:pt x="938" y="136"/>
                  </a:cubicBezTo>
                  <a:cubicBezTo>
                    <a:pt x="938" y="136"/>
                    <a:pt x="938" y="136"/>
                    <a:pt x="938" y="136"/>
                  </a:cubicBezTo>
                  <a:cubicBezTo>
                    <a:pt x="938" y="137"/>
                    <a:pt x="935" y="140"/>
                    <a:pt x="932" y="141"/>
                  </a:cubicBezTo>
                  <a:cubicBezTo>
                    <a:pt x="930" y="141"/>
                    <a:pt x="930" y="141"/>
                    <a:pt x="930" y="139"/>
                  </a:cubicBezTo>
                  <a:cubicBezTo>
                    <a:pt x="931" y="137"/>
                    <a:pt x="931" y="137"/>
                    <a:pt x="931" y="137"/>
                  </a:cubicBezTo>
                  <a:cubicBezTo>
                    <a:pt x="929" y="139"/>
                    <a:pt x="929" y="139"/>
                    <a:pt x="929" y="139"/>
                  </a:cubicBezTo>
                  <a:cubicBezTo>
                    <a:pt x="928" y="141"/>
                    <a:pt x="925" y="143"/>
                    <a:pt x="924" y="144"/>
                  </a:cubicBezTo>
                  <a:cubicBezTo>
                    <a:pt x="922" y="144"/>
                    <a:pt x="922" y="146"/>
                    <a:pt x="922" y="147"/>
                  </a:cubicBezTo>
                  <a:cubicBezTo>
                    <a:pt x="922" y="147"/>
                    <a:pt x="921" y="147"/>
                    <a:pt x="920" y="147"/>
                  </a:cubicBezTo>
                  <a:cubicBezTo>
                    <a:pt x="918" y="147"/>
                    <a:pt x="916" y="149"/>
                    <a:pt x="916" y="150"/>
                  </a:cubicBezTo>
                  <a:cubicBezTo>
                    <a:pt x="916" y="150"/>
                    <a:pt x="915" y="151"/>
                    <a:pt x="914" y="152"/>
                  </a:cubicBezTo>
                  <a:cubicBezTo>
                    <a:pt x="910" y="152"/>
                    <a:pt x="909" y="154"/>
                    <a:pt x="910" y="155"/>
                  </a:cubicBezTo>
                  <a:cubicBezTo>
                    <a:pt x="910" y="155"/>
                    <a:pt x="910" y="155"/>
                    <a:pt x="909" y="155"/>
                  </a:cubicBezTo>
                  <a:cubicBezTo>
                    <a:pt x="909" y="155"/>
                    <a:pt x="909" y="156"/>
                    <a:pt x="910" y="156"/>
                  </a:cubicBezTo>
                  <a:cubicBezTo>
                    <a:pt x="911" y="157"/>
                    <a:pt x="911" y="158"/>
                    <a:pt x="908" y="158"/>
                  </a:cubicBezTo>
                  <a:cubicBezTo>
                    <a:pt x="906" y="158"/>
                    <a:pt x="906" y="158"/>
                    <a:pt x="906" y="159"/>
                  </a:cubicBezTo>
                  <a:cubicBezTo>
                    <a:pt x="906" y="161"/>
                    <a:pt x="896" y="166"/>
                    <a:pt x="895" y="165"/>
                  </a:cubicBezTo>
                  <a:cubicBezTo>
                    <a:pt x="895" y="164"/>
                    <a:pt x="895" y="165"/>
                    <a:pt x="894" y="165"/>
                  </a:cubicBezTo>
                  <a:cubicBezTo>
                    <a:pt x="893" y="166"/>
                    <a:pt x="893" y="166"/>
                    <a:pt x="893" y="166"/>
                  </a:cubicBezTo>
                  <a:cubicBezTo>
                    <a:pt x="895" y="166"/>
                    <a:pt x="895" y="166"/>
                    <a:pt x="895" y="166"/>
                  </a:cubicBezTo>
                  <a:cubicBezTo>
                    <a:pt x="898" y="167"/>
                    <a:pt x="894" y="169"/>
                    <a:pt x="889" y="171"/>
                  </a:cubicBezTo>
                  <a:cubicBezTo>
                    <a:pt x="885" y="171"/>
                    <a:pt x="885" y="172"/>
                    <a:pt x="886" y="173"/>
                  </a:cubicBezTo>
                  <a:cubicBezTo>
                    <a:pt x="887" y="173"/>
                    <a:pt x="887" y="174"/>
                    <a:pt x="887" y="174"/>
                  </a:cubicBezTo>
                  <a:cubicBezTo>
                    <a:pt x="886" y="175"/>
                    <a:pt x="886" y="175"/>
                    <a:pt x="887" y="175"/>
                  </a:cubicBezTo>
                  <a:cubicBezTo>
                    <a:pt x="890" y="174"/>
                    <a:pt x="889" y="175"/>
                    <a:pt x="885" y="178"/>
                  </a:cubicBezTo>
                  <a:cubicBezTo>
                    <a:pt x="881" y="181"/>
                    <a:pt x="878" y="182"/>
                    <a:pt x="879" y="180"/>
                  </a:cubicBezTo>
                  <a:cubicBezTo>
                    <a:pt x="880" y="179"/>
                    <a:pt x="880" y="179"/>
                    <a:pt x="879" y="179"/>
                  </a:cubicBezTo>
                  <a:cubicBezTo>
                    <a:pt x="879" y="179"/>
                    <a:pt x="879" y="179"/>
                    <a:pt x="879" y="179"/>
                  </a:cubicBezTo>
                  <a:cubicBezTo>
                    <a:pt x="879" y="180"/>
                    <a:pt x="874" y="183"/>
                    <a:pt x="873" y="182"/>
                  </a:cubicBezTo>
                  <a:cubicBezTo>
                    <a:pt x="872" y="182"/>
                    <a:pt x="872" y="182"/>
                    <a:pt x="873" y="181"/>
                  </a:cubicBezTo>
                  <a:cubicBezTo>
                    <a:pt x="874" y="179"/>
                    <a:pt x="871" y="181"/>
                    <a:pt x="869" y="183"/>
                  </a:cubicBezTo>
                  <a:cubicBezTo>
                    <a:pt x="867" y="184"/>
                    <a:pt x="866" y="184"/>
                    <a:pt x="865" y="184"/>
                  </a:cubicBezTo>
                  <a:cubicBezTo>
                    <a:pt x="865" y="184"/>
                    <a:pt x="863" y="184"/>
                    <a:pt x="863" y="184"/>
                  </a:cubicBezTo>
                  <a:cubicBezTo>
                    <a:pt x="859" y="187"/>
                    <a:pt x="853" y="187"/>
                    <a:pt x="856" y="185"/>
                  </a:cubicBezTo>
                  <a:cubicBezTo>
                    <a:pt x="857" y="184"/>
                    <a:pt x="857" y="184"/>
                    <a:pt x="857" y="184"/>
                  </a:cubicBezTo>
                  <a:cubicBezTo>
                    <a:pt x="857" y="183"/>
                    <a:pt x="856" y="183"/>
                    <a:pt x="856" y="184"/>
                  </a:cubicBezTo>
                  <a:cubicBezTo>
                    <a:pt x="855" y="185"/>
                    <a:pt x="847" y="189"/>
                    <a:pt x="843" y="190"/>
                  </a:cubicBezTo>
                  <a:cubicBezTo>
                    <a:pt x="840" y="191"/>
                    <a:pt x="840" y="191"/>
                    <a:pt x="842" y="190"/>
                  </a:cubicBezTo>
                  <a:cubicBezTo>
                    <a:pt x="842" y="189"/>
                    <a:pt x="843" y="188"/>
                    <a:pt x="843" y="187"/>
                  </a:cubicBezTo>
                  <a:cubicBezTo>
                    <a:pt x="844" y="186"/>
                    <a:pt x="844" y="186"/>
                    <a:pt x="844" y="186"/>
                  </a:cubicBezTo>
                  <a:cubicBezTo>
                    <a:pt x="845" y="186"/>
                    <a:pt x="846" y="185"/>
                    <a:pt x="845" y="185"/>
                  </a:cubicBezTo>
                  <a:cubicBezTo>
                    <a:pt x="844" y="184"/>
                    <a:pt x="859" y="176"/>
                    <a:pt x="863" y="176"/>
                  </a:cubicBezTo>
                  <a:cubicBezTo>
                    <a:pt x="864" y="176"/>
                    <a:pt x="866" y="175"/>
                    <a:pt x="867" y="175"/>
                  </a:cubicBezTo>
                  <a:cubicBezTo>
                    <a:pt x="868" y="174"/>
                    <a:pt x="868" y="174"/>
                    <a:pt x="866" y="174"/>
                  </a:cubicBezTo>
                  <a:cubicBezTo>
                    <a:pt x="864" y="175"/>
                    <a:pt x="863" y="174"/>
                    <a:pt x="864" y="173"/>
                  </a:cubicBezTo>
                  <a:cubicBezTo>
                    <a:pt x="865" y="172"/>
                    <a:pt x="867" y="171"/>
                    <a:pt x="868" y="170"/>
                  </a:cubicBezTo>
                  <a:cubicBezTo>
                    <a:pt x="869" y="168"/>
                    <a:pt x="871" y="167"/>
                    <a:pt x="873" y="166"/>
                  </a:cubicBezTo>
                  <a:cubicBezTo>
                    <a:pt x="875" y="165"/>
                    <a:pt x="877" y="163"/>
                    <a:pt x="876" y="163"/>
                  </a:cubicBezTo>
                  <a:cubicBezTo>
                    <a:pt x="876" y="163"/>
                    <a:pt x="875" y="163"/>
                    <a:pt x="875" y="163"/>
                  </a:cubicBezTo>
                  <a:cubicBezTo>
                    <a:pt x="874" y="163"/>
                    <a:pt x="873" y="164"/>
                    <a:pt x="872" y="164"/>
                  </a:cubicBezTo>
                  <a:cubicBezTo>
                    <a:pt x="875" y="161"/>
                    <a:pt x="871" y="163"/>
                    <a:pt x="868" y="166"/>
                  </a:cubicBezTo>
                  <a:cubicBezTo>
                    <a:pt x="864" y="168"/>
                    <a:pt x="862" y="169"/>
                    <a:pt x="862" y="168"/>
                  </a:cubicBezTo>
                  <a:cubicBezTo>
                    <a:pt x="862" y="166"/>
                    <a:pt x="863" y="166"/>
                    <a:pt x="863" y="166"/>
                  </a:cubicBezTo>
                  <a:cubicBezTo>
                    <a:pt x="864" y="166"/>
                    <a:pt x="865" y="165"/>
                    <a:pt x="864" y="165"/>
                  </a:cubicBezTo>
                  <a:cubicBezTo>
                    <a:pt x="864" y="165"/>
                    <a:pt x="863" y="166"/>
                    <a:pt x="861" y="167"/>
                  </a:cubicBezTo>
                  <a:cubicBezTo>
                    <a:pt x="859" y="168"/>
                    <a:pt x="858" y="169"/>
                    <a:pt x="856" y="169"/>
                  </a:cubicBezTo>
                  <a:cubicBezTo>
                    <a:pt x="855" y="170"/>
                    <a:pt x="855" y="170"/>
                    <a:pt x="855" y="171"/>
                  </a:cubicBezTo>
                  <a:cubicBezTo>
                    <a:pt x="855" y="171"/>
                    <a:pt x="853" y="172"/>
                    <a:pt x="851" y="174"/>
                  </a:cubicBezTo>
                  <a:cubicBezTo>
                    <a:pt x="843" y="178"/>
                    <a:pt x="837" y="182"/>
                    <a:pt x="837" y="184"/>
                  </a:cubicBezTo>
                  <a:cubicBezTo>
                    <a:pt x="837" y="185"/>
                    <a:pt x="833" y="189"/>
                    <a:pt x="831" y="189"/>
                  </a:cubicBezTo>
                  <a:cubicBezTo>
                    <a:pt x="830" y="190"/>
                    <a:pt x="829" y="190"/>
                    <a:pt x="829" y="190"/>
                  </a:cubicBezTo>
                  <a:cubicBezTo>
                    <a:pt x="829" y="191"/>
                    <a:pt x="826" y="193"/>
                    <a:pt x="825" y="192"/>
                  </a:cubicBezTo>
                  <a:cubicBezTo>
                    <a:pt x="824" y="192"/>
                    <a:pt x="818" y="195"/>
                    <a:pt x="818" y="197"/>
                  </a:cubicBezTo>
                  <a:cubicBezTo>
                    <a:pt x="818" y="198"/>
                    <a:pt x="811" y="202"/>
                    <a:pt x="810" y="201"/>
                  </a:cubicBezTo>
                  <a:cubicBezTo>
                    <a:pt x="810" y="201"/>
                    <a:pt x="808" y="203"/>
                    <a:pt x="806" y="203"/>
                  </a:cubicBezTo>
                  <a:cubicBezTo>
                    <a:pt x="801" y="206"/>
                    <a:pt x="799" y="206"/>
                    <a:pt x="804" y="203"/>
                  </a:cubicBezTo>
                  <a:cubicBezTo>
                    <a:pt x="806" y="202"/>
                    <a:pt x="807" y="201"/>
                    <a:pt x="807" y="201"/>
                  </a:cubicBezTo>
                  <a:cubicBezTo>
                    <a:pt x="806" y="201"/>
                    <a:pt x="799" y="205"/>
                    <a:pt x="796" y="207"/>
                  </a:cubicBezTo>
                  <a:cubicBezTo>
                    <a:pt x="794" y="209"/>
                    <a:pt x="792" y="209"/>
                    <a:pt x="792" y="209"/>
                  </a:cubicBezTo>
                  <a:cubicBezTo>
                    <a:pt x="792" y="208"/>
                    <a:pt x="791" y="209"/>
                    <a:pt x="789" y="209"/>
                  </a:cubicBezTo>
                  <a:cubicBezTo>
                    <a:pt x="786" y="211"/>
                    <a:pt x="799" y="199"/>
                    <a:pt x="804" y="195"/>
                  </a:cubicBezTo>
                  <a:cubicBezTo>
                    <a:pt x="806" y="193"/>
                    <a:pt x="807" y="191"/>
                    <a:pt x="807" y="191"/>
                  </a:cubicBezTo>
                  <a:cubicBezTo>
                    <a:pt x="807" y="190"/>
                    <a:pt x="808" y="190"/>
                    <a:pt x="810" y="189"/>
                  </a:cubicBezTo>
                  <a:cubicBezTo>
                    <a:pt x="811" y="187"/>
                    <a:pt x="812" y="187"/>
                    <a:pt x="812" y="186"/>
                  </a:cubicBezTo>
                  <a:cubicBezTo>
                    <a:pt x="811" y="186"/>
                    <a:pt x="801" y="193"/>
                    <a:pt x="798" y="195"/>
                  </a:cubicBezTo>
                  <a:cubicBezTo>
                    <a:pt x="788" y="204"/>
                    <a:pt x="772" y="216"/>
                    <a:pt x="769" y="216"/>
                  </a:cubicBezTo>
                  <a:cubicBezTo>
                    <a:pt x="769" y="216"/>
                    <a:pt x="770" y="214"/>
                    <a:pt x="772" y="211"/>
                  </a:cubicBezTo>
                  <a:close/>
                  <a:moveTo>
                    <a:pt x="780" y="216"/>
                  </a:moveTo>
                  <a:cubicBezTo>
                    <a:pt x="780" y="214"/>
                    <a:pt x="783" y="213"/>
                    <a:pt x="784" y="213"/>
                  </a:cubicBezTo>
                  <a:cubicBezTo>
                    <a:pt x="785" y="213"/>
                    <a:pt x="785" y="213"/>
                    <a:pt x="783" y="214"/>
                  </a:cubicBezTo>
                  <a:cubicBezTo>
                    <a:pt x="782" y="216"/>
                    <a:pt x="780" y="217"/>
                    <a:pt x="780" y="216"/>
                  </a:cubicBezTo>
                  <a:close/>
                  <a:moveTo>
                    <a:pt x="1760" y="202"/>
                  </a:moveTo>
                  <a:cubicBezTo>
                    <a:pt x="1754" y="198"/>
                    <a:pt x="1757" y="195"/>
                    <a:pt x="1765" y="198"/>
                  </a:cubicBezTo>
                  <a:cubicBezTo>
                    <a:pt x="1769" y="199"/>
                    <a:pt x="1769" y="200"/>
                    <a:pt x="1766" y="202"/>
                  </a:cubicBezTo>
                  <a:cubicBezTo>
                    <a:pt x="1764" y="204"/>
                    <a:pt x="1763" y="204"/>
                    <a:pt x="1760" y="202"/>
                  </a:cubicBezTo>
                  <a:close/>
                  <a:moveTo>
                    <a:pt x="1809" y="198"/>
                  </a:moveTo>
                  <a:cubicBezTo>
                    <a:pt x="1807" y="195"/>
                    <a:pt x="1807" y="195"/>
                    <a:pt x="1810" y="195"/>
                  </a:cubicBezTo>
                  <a:cubicBezTo>
                    <a:pt x="1812" y="195"/>
                    <a:pt x="1815" y="196"/>
                    <a:pt x="1815" y="198"/>
                  </a:cubicBezTo>
                  <a:cubicBezTo>
                    <a:pt x="1815" y="201"/>
                    <a:pt x="1810" y="201"/>
                    <a:pt x="1809" y="198"/>
                  </a:cubicBezTo>
                  <a:close/>
                  <a:moveTo>
                    <a:pt x="1786" y="198"/>
                  </a:moveTo>
                  <a:cubicBezTo>
                    <a:pt x="1783" y="198"/>
                    <a:pt x="1782" y="195"/>
                    <a:pt x="1785" y="195"/>
                  </a:cubicBezTo>
                  <a:cubicBezTo>
                    <a:pt x="1785" y="195"/>
                    <a:pt x="1786" y="195"/>
                    <a:pt x="1786" y="195"/>
                  </a:cubicBezTo>
                  <a:cubicBezTo>
                    <a:pt x="1786" y="195"/>
                    <a:pt x="1787" y="196"/>
                    <a:pt x="1788" y="197"/>
                  </a:cubicBezTo>
                  <a:cubicBezTo>
                    <a:pt x="1789" y="198"/>
                    <a:pt x="1789" y="198"/>
                    <a:pt x="1789" y="198"/>
                  </a:cubicBezTo>
                  <a:cubicBezTo>
                    <a:pt x="1786" y="198"/>
                    <a:pt x="1786" y="198"/>
                    <a:pt x="1786" y="198"/>
                  </a:cubicBezTo>
                  <a:close/>
                  <a:moveTo>
                    <a:pt x="1409" y="190"/>
                  </a:moveTo>
                  <a:cubicBezTo>
                    <a:pt x="1407" y="187"/>
                    <a:pt x="1405" y="186"/>
                    <a:pt x="1404" y="186"/>
                  </a:cubicBezTo>
                  <a:cubicBezTo>
                    <a:pt x="1403" y="186"/>
                    <a:pt x="1402" y="182"/>
                    <a:pt x="1402" y="182"/>
                  </a:cubicBezTo>
                  <a:cubicBezTo>
                    <a:pt x="1402" y="181"/>
                    <a:pt x="1403" y="181"/>
                    <a:pt x="1405" y="181"/>
                  </a:cubicBezTo>
                  <a:cubicBezTo>
                    <a:pt x="1405" y="181"/>
                    <a:pt x="1407" y="181"/>
                    <a:pt x="1407" y="180"/>
                  </a:cubicBezTo>
                  <a:cubicBezTo>
                    <a:pt x="1413" y="179"/>
                    <a:pt x="1413" y="179"/>
                    <a:pt x="1413" y="179"/>
                  </a:cubicBezTo>
                  <a:cubicBezTo>
                    <a:pt x="1413" y="179"/>
                    <a:pt x="1419" y="178"/>
                    <a:pt x="1419" y="177"/>
                  </a:cubicBezTo>
                  <a:cubicBezTo>
                    <a:pt x="1420" y="177"/>
                    <a:pt x="1413" y="177"/>
                    <a:pt x="1409" y="178"/>
                  </a:cubicBezTo>
                  <a:cubicBezTo>
                    <a:pt x="1407" y="179"/>
                    <a:pt x="1405" y="179"/>
                    <a:pt x="1404" y="178"/>
                  </a:cubicBezTo>
                  <a:cubicBezTo>
                    <a:pt x="1402" y="177"/>
                    <a:pt x="1402" y="175"/>
                    <a:pt x="1405" y="174"/>
                  </a:cubicBezTo>
                  <a:cubicBezTo>
                    <a:pt x="1405" y="174"/>
                    <a:pt x="1407" y="174"/>
                    <a:pt x="1409" y="174"/>
                  </a:cubicBezTo>
                  <a:cubicBezTo>
                    <a:pt x="1410" y="173"/>
                    <a:pt x="1413" y="173"/>
                    <a:pt x="1413" y="173"/>
                  </a:cubicBezTo>
                  <a:cubicBezTo>
                    <a:pt x="1414" y="172"/>
                    <a:pt x="1414" y="172"/>
                    <a:pt x="1414" y="172"/>
                  </a:cubicBezTo>
                  <a:cubicBezTo>
                    <a:pt x="1414" y="171"/>
                    <a:pt x="1415" y="171"/>
                    <a:pt x="1418" y="171"/>
                  </a:cubicBezTo>
                  <a:cubicBezTo>
                    <a:pt x="1419" y="171"/>
                    <a:pt x="1421" y="171"/>
                    <a:pt x="1420" y="171"/>
                  </a:cubicBezTo>
                  <a:cubicBezTo>
                    <a:pt x="1419" y="171"/>
                    <a:pt x="1419" y="168"/>
                    <a:pt x="1420" y="168"/>
                  </a:cubicBezTo>
                  <a:cubicBezTo>
                    <a:pt x="1421" y="168"/>
                    <a:pt x="1421" y="168"/>
                    <a:pt x="1421" y="168"/>
                  </a:cubicBezTo>
                  <a:cubicBezTo>
                    <a:pt x="1420" y="168"/>
                    <a:pt x="1419" y="168"/>
                    <a:pt x="1418" y="168"/>
                  </a:cubicBezTo>
                  <a:cubicBezTo>
                    <a:pt x="1414" y="171"/>
                    <a:pt x="1413" y="170"/>
                    <a:pt x="1413" y="168"/>
                  </a:cubicBezTo>
                  <a:cubicBezTo>
                    <a:pt x="1414" y="166"/>
                    <a:pt x="1414" y="166"/>
                    <a:pt x="1413" y="167"/>
                  </a:cubicBezTo>
                  <a:cubicBezTo>
                    <a:pt x="1412" y="168"/>
                    <a:pt x="1412" y="168"/>
                    <a:pt x="1411" y="167"/>
                  </a:cubicBezTo>
                  <a:cubicBezTo>
                    <a:pt x="1411" y="166"/>
                    <a:pt x="1410" y="166"/>
                    <a:pt x="1410" y="168"/>
                  </a:cubicBezTo>
                  <a:cubicBezTo>
                    <a:pt x="1408" y="173"/>
                    <a:pt x="1399" y="174"/>
                    <a:pt x="1399" y="169"/>
                  </a:cubicBezTo>
                  <a:cubicBezTo>
                    <a:pt x="1399" y="168"/>
                    <a:pt x="1398" y="168"/>
                    <a:pt x="1398" y="167"/>
                  </a:cubicBezTo>
                  <a:cubicBezTo>
                    <a:pt x="1397" y="166"/>
                    <a:pt x="1396" y="162"/>
                    <a:pt x="1397" y="163"/>
                  </a:cubicBezTo>
                  <a:cubicBezTo>
                    <a:pt x="1401" y="163"/>
                    <a:pt x="1401" y="163"/>
                    <a:pt x="1400" y="163"/>
                  </a:cubicBezTo>
                  <a:cubicBezTo>
                    <a:pt x="1399" y="163"/>
                    <a:pt x="1399" y="161"/>
                    <a:pt x="1399" y="160"/>
                  </a:cubicBezTo>
                  <a:cubicBezTo>
                    <a:pt x="1400" y="159"/>
                    <a:pt x="1399" y="158"/>
                    <a:pt x="1399" y="160"/>
                  </a:cubicBezTo>
                  <a:cubicBezTo>
                    <a:pt x="1397" y="163"/>
                    <a:pt x="1395" y="158"/>
                    <a:pt x="1397" y="155"/>
                  </a:cubicBezTo>
                  <a:cubicBezTo>
                    <a:pt x="1397" y="152"/>
                    <a:pt x="1412" y="152"/>
                    <a:pt x="1412" y="153"/>
                  </a:cubicBezTo>
                  <a:cubicBezTo>
                    <a:pt x="1412" y="154"/>
                    <a:pt x="1410" y="155"/>
                    <a:pt x="1407" y="155"/>
                  </a:cubicBezTo>
                  <a:cubicBezTo>
                    <a:pt x="1407" y="155"/>
                    <a:pt x="1406" y="155"/>
                    <a:pt x="1407" y="155"/>
                  </a:cubicBezTo>
                  <a:cubicBezTo>
                    <a:pt x="1407" y="155"/>
                    <a:pt x="1408" y="156"/>
                    <a:pt x="1409" y="157"/>
                  </a:cubicBezTo>
                  <a:cubicBezTo>
                    <a:pt x="1410" y="158"/>
                    <a:pt x="1410" y="158"/>
                    <a:pt x="1410" y="157"/>
                  </a:cubicBezTo>
                  <a:cubicBezTo>
                    <a:pt x="1412" y="152"/>
                    <a:pt x="1417" y="153"/>
                    <a:pt x="1417" y="158"/>
                  </a:cubicBezTo>
                  <a:cubicBezTo>
                    <a:pt x="1417" y="159"/>
                    <a:pt x="1418" y="160"/>
                    <a:pt x="1418" y="162"/>
                  </a:cubicBezTo>
                  <a:cubicBezTo>
                    <a:pt x="1420" y="164"/>
                    <a:pt x="1420" y="164"/>
                    <a:pt x="1420" y="164"/>
                  </a:cubicBezTo>
                  <a:cubicBezTo>
                    <a:pt x="1420" y="160"/>
                    <a:pt x="1420" y="160"/>
                    <a:pt x="1420" y="160"/>
                  </a:cubicBezTo>
                  <a:cubicBezTo>
                    <a:pt x="1419" y="154"/>
                    <a:pt x="1422" y="150"/>
                    <a:pt x="1424" y="152"/>
                  </a:cubicBezTo>
                  <a:cubicBezTo>
                    <a:pt x="1425" y="152"/>
                    <a:pt x="1426" y="152"/>
                    <a:pt x="1426" y="152"/>
                  </a:cubicBezTo>
                  <a:cubicBezTo>
                    <a:pt x="1426" y="152"/>
                    <a:pt x="1427" y="152"/>
                    <a:pt x="1428" y="152"/>
                  </a:cubicBezTo>
                  <a:cubicBezTo>
                    <a:pt x="1429" y="153"/>
                    <a:pt x="1430" y="155"/>
                    <a:pt x="1429" y="157"/>
                  </a:cubicBezTo>
                  <a:cubicBezTo>
                    <a:pt x="1428" y="157"/>
                    <a:pt x="1428" y="158"/>
                    <a:pt x="1428" y="158"/>
                  </a:cubicBezTo>
                  <a:cubicBezTo>
                    <a:pt x="1428" y="158"/>
                    <a:pt x="1429" y="158"/>
                    <a:pt x="1429" y="158"/>
                  </a:cubicBezTo>
                  <a:cubicBezTo>
                    <a:pt x="1431" y="156"/>
                    <a:pt x="1433" y="157"/>
                    <a:pt x="1433" y="159"/>
                  </a:cubicBezTo>
                  <a:cubicBezTo>
                    <a:pt x="1433" y="161"/>
                    <a:pt x="1433" y="162"/>
                    <a:pt x="1434" y="162"/>
                  </a:cubicBezTo>
                  <a:cubicBezTo>
                    <a:pt x="1434" y="161"/>
                    <a:pt x="1436" y="161"/>
                    <a:pt x="1436" y="162"/>
                  </a:cubicBezTo>
                  <a:cubicBezTo>
                    <a:pt x="1437" y="162"/>
                    <a:pt x="1438" y="163"/>
                    <a:pt x="1439" y="163"/>
                  </a:cubicBezTo>
                  <a:cubicBezTo>
                    <a:pt x="1440" y="163"/>
                    <a:pt x="1440" y="163"/>
                    <a:pt x="1440" y="163"/>
                  </a:cubicBezTo>
                  <a:cubicBezTo>
                    <a:pt x="1440" y="164"/>
                    <a:pt x="1441" y="165"/>
                    <a:pt x="1442" y="166"/>
                  </a:cubicBezTo>
                  <a:cubicBezTo>
                    <a:pt x="1445" y="167"/>
                    <a:pt x="1444" y="168"/>
                    <a:pt x="1439" y="168"/>
                  </a:cubicBezTo>
                  <a:cubicBezTo>
                    <a:pt x="1435" y="168"/>
                    <a:pt x="1431" y="171"/>
                    <a:pt x="1431" y="174"/>
                  </a:cubicBezTo>
                  <a:cubicBezTo>
                    <a:pt x="1431" y="174"/>
                    <a:pt x="1430" y="175"/>
                    <a:pt x="1429" y="175"/>
                  </a:cubicBezTo>
                  <a:cubicBezTo>
                    <a:pt x="1428" y="175"/>
                    <a:pt x="1427" y="176"/>
                    <a:pt x="1426" y="179"/>
                  </a:cubicBezTo>
                  <a:cubicBezTo>
                    <a:pt x="1426" y="182"/>
                    <a:pt x="1425" y="182"/>
                    <a:pt x="1424" y="182"/>
                  </a:cubicBezTo>
                  <a:cubicBezTo>
                    <a:pt x="1423" y="182"/>
                    <a:pt x="1418" y="187"/>
                    <a:pt x="1418" y="189"/>
                  </a:cubicBezTo>
                  <a:cubicBezTo>
                    <a:pt x="1418" y="189"/>
                    <a:pt x="1418" y="190"/>
                    <a:pt x="1418" y="190"/>
                  </a:cubicBezTo>
                  <a:cubicBezTo>
                    <a:pt x="1417" y="191"/>
                    <a:pt x="1416" y="192"/>
                    <a:pt x="1416" y="193"/>
                  </a:cubicBezTo>
                  <a:cubicBezTo>
                    <a:pt x="1416" y="195"/>
                    <a:pt x="1413" y="194"/>
                    <a:pt x="1409" y="190"/>
                  </a:cubicBezTo>
                  <a:close/>
                  <a:moveTo>
                    <a:pt x="806" y="192"/>
                  </a:moveTo>
                  <a:cubicBezTo>
                    <a:pt x="806" y="191"/>
                    <a:pt x="807" y="191"/>
                    <a:pt x="807" y="191"/>
                  </a:cubicBezTo>
                  <a:cubicBezTo>
                    <a:pt x="807" y="192"/>
                    <a:pt x="807" y="192"/>
                    <a:pt x="806" y="192"/>
                  </a:cubicBezTo>
                  <a:close/>
                  <a:moveTo>
                    <a:pt x="1808" y="191"/>
                  </a:moveTo>
                  <a:cubicBezTo>
                    <a:pt x="1807" y="190"/>
                    <a:pt x="1805" y="188"/>
                    <a:pt x="1806" y="187"/>
                  </a:cubicBezTo>
                  <a:cubicBezTo>
                    <a:pt x="1807" y="187"/>
                    <a:pt x="1813" y="190"/>
                    <a:pt x="1813" y="191"/>
                  </a:cubicBezTo>
                  <a:cubicBezTo>
                    <a:pt x="1814" y="192"/>
                    <a:pt x="1810" y="192"/>
                    <a:pt x="1808" y="191"/>
                  </a:cubicBezTo>
                  <a:close/>
                  <a:moveTo>
                    <a:pt x="1781" y="189"/>
                  </a:moveTo>
                  <a:cubicBezTo>
                    <a:pt x="1781" y="187"/>
                    <a:pt x="1783" y="187"/>
                    <a:pt x="1785" y="187"/>
                  </a:cubicBezTo>
                  <a:cubicBezTo>
                    <a:pt x="1788" y="188"/>
                    <a:pt x="1788" y="188"/>
                    <a:pt x="1788" y="188"/>
                  </a:cubicBezTo>
                  <a:cubicBezTo>
                    <a:pt x="1785" y="188"/>
                    <a:pt x="1785" y="188"/>
                    <a:pt x="1785" y="188"/>
                  </a:cubicBezTo>
                  <a:cubicBezTo>
                    <a:pt x="1784" y="188"/>
                    <a:pt x="1783" y="188"/>
                    <a:pt x="1783" y="189"/>
                  </a:cubicBezTo>
                  <a:cubicBezTo>
                    <a:pt x="1783" y="190"/>
                    <a:pt x="1782" y="190"/>
                    <a:pt x="1782" y="190"/>
                  </a:cubicBezTo>
                  <a:cubicBezTo>
                    <a:pt x="1782" y="190"/>
                    <a:pt x="1781" y="189"/>
                    <a:pt x="1781" y="189"/>
                  </a:cubicBezTo>
                  <a:close/>
                  <a:moveTo>
                    <a:pt x="1204" y="187"/>
                  </a:moveTo>
                  <a:cubicBezTo>
                    <a:pt x="1201" y="185"/>
                    <a:pt x="1200" y="184"/>
                    <a:pt x="1204" y="183"/>
                  </a:cubicBezTo>
                  <a:cubicBezTo>
                    <a:pt x="1206" y="182"/>
                    <a:pt x="1206" y="181"/>
                    <a:pt x="1208" y="182"/>
                  </a:cubicBezTo>
                  <a:cubicBezTo>
                    <a:pt x="1210" y="182"/>
                    <a:pt x="1211" y="182"/>
                    <a:pt x="1209" y="183"/>
                  </a:cubicBezTo>
                  <a:cubicBezTo>
                    <a:pt x="1208" y="184"/>
                    <a:pt x="1208" y="184"/>
                    <a:pt x="1208" y="185"/>
                  </a:cubicBezTo>
                  <a:cubicBezTo>
                    <a:pt x="1209" y="187"/>
                    <a:pt x="1207" y="187"/>
                    <a:pt x="1204" y="187"/>
                  </a:cubicBezTo>
                  <a:close/>
                  <a:moveTo>
                    <a:pt x="1448" y="185"/>
                  </a:moveTo>
                  <a:cubicBezTo>
                    <a:pt x="1448" y="184"/>
                    <a:pt x="1449" y="184"/>
                    <a:pt x="1449" y="183"/>
                  </a:cubicBezTo>
                  <a:cubicBezTo>
                    <a:pt x="1450" y="182"/>
                    <a:pt x="1450" y="182"/>
                    <a:pt x="1448" y="182"/>
                  </a:cubicBezTo>
                  <a:cubicBezTo>
                    <a:pt x="1442" y="184"/>
                    <a:pt x="1440" y="184"/>
                    <a:pt x="1440" y="183"/>
                  </a:cubicBezTo>
                  <a:cubicBezTo>
                    <a:pt x="1439" y="183"/>
                    <a:pt x="1440" y="182"/>
                    <a:pt x="1440" y="182"/>
                  </a:cubicBezTo>
                  <a:cubicBezTo>
                    <a:pt x="1442" y="181"/>
                    <a:pt x="1444" y="177"/>
                    <a:pt x="1442" y="176"/>
                  </a:cubicBezTo>
                  <a:cubicBezTo>
                    <a:pt x="1440" y="174"/>
                    <a:pt x="1440" y="174"/>
                    <a:pt x="1440" y="174"/>
                  </a:cubicBezTo>
                  <a:cubicBezTo>
                    <a:pt x="1439" y="171"/>
                    <a:pt x="1439" y="171"/>
                    <a:pt x="1439" y="171"/>
                  </a:cubicBezTo>
                  <a:cubicBezTo>
                    <a:pt x="1437" y="170"/>
                    <a:pt x="1439" y="169"/>
                    <a:pt x="1444" y="169"/>
                  </a:cubicBezTo>
                  <a:cubicBezTo>
                    <a:pt x="1447" y="169"/>
                    <a:pt x="1447" y="169"/>
                    <a:pt x="1447" y="171"/>
                  </a:cubicBezTo>
                  <a:cubicBezTo>
                    <a:pt x="1448" y="174"/>
                    <a:pt x="1448" y="174"/>
                    <a:pt x="1450" y="174"/>
                  </a:cubicBezTo>
                  <a:cubicBezTo>
                    <a:pt x="1452" y="174"/>
                    <a:pt x="1453" y="174"/>
                    <a:pt x="1454" y="174"/>
                  </a:cubicBezTo>
                  <a:cubicBezTo>
                    <a:pt x="1454" y="175"/>
                    <a:pt x="1454" y="175"/>
                    <a:pt x="1453" y="175"/>
                  </a:cubicBezTo>
                  <a:cubicBezTo>
                    <a:pt x="1452" y="175"/>
                    <a:pt x="1453" y="177"/>
                    <a:pt x="1454" y="177"/>
                  </a:cubicBezTo>
                  <a:cubicBezTo>
                    <a:pt x="1454" y="178"/>
                    <a:pt x="1455" y="178"/>
                    <a:pt x="1457" y="178"/>
                  </a:cubicBezTo>
                  <a:cubicBezTo>
                    <a:pt x="1460" y="178"/>
                    <a:pt x="1462" y="180"/>
                    <a:pt x="1460" y="180"/>
                  </a:cubicBezTo>
                  <a:cubicBezTo>
                    <a:pt x="1458" y="181"/>
                    <a:pt x="1457" y="182"/>
                    <a:pt x="1456" y="183"/>
                  </a:cubicBezTo>
                  <a:cubicBezTo>
                    <a:pt x="1455" y="184"/>
                    <a:pt x="1454" y="184"/>
                    <a:pt x="1453" y="184"/>
                  </a:cubicBezTo>
                  <a:cubicBezTo>
                    <a:pt x="1452" y="184"/>
                    <a:pt x="1451" y="184"/>
                    <a:pt x="1451" y="185"/>
                  </a:cubicBezTo>
                  <a:cubicBezTo>
                    <a:pt x="1450" y="186"/>
                    <a:pt x="1448" y="186"/>
                    <a:pt x="1448" y="185"/>
                  </a:cubicBezTo>
                  <a:close/>
                  <a:moveTo>
                    <a:pt x="794" y="177"/>
                  </a:moveTo>
                  <a:cubicBezTo>
                    <a:pt x="794" y="177"/>
                    <a:pt x="794" y="176"/>
                    <a:pt x="795" y="176"/>
                  </a:cubicBezTo>
                  <a:cubicBezTo>
                    <a:pt x="795" y="177"/>
                    <a:pt x="794" y="179"/>
                    <a:pt x="794" y="179"/>
                  </a:cubicBezTo>
                  <a:cubicBezTo>
                    <a:pt x="793" y="179"/>
                    <a:pt x="793" y="178"/>
                    <a:pt x="794" y="177"/>
                  </a:cubicBezTo>
                  <a:close/>
                  <a:moveTo>
                    <a:pt x="956" y="178"/>
                  </a:moveTo>
                  <a:cubicBezTo>
                    <a:pt x="951" y="176"/>
                    <a:pt x="952" y="174"/>
                    <a:pt x="956" y="174"/>
                  </a:cubicBezTo>
                  <a:cubicBezTo>
                    <a:pt x="957" y="174"/>
                    <a:pt x="958" y="174"/>
                    <a:pt x="958" y="172"/>
                  </a:cubicBezTo>
                  <a:cubicBezTo>
                    <a:pt x="959" y="169"/>
                    <a:pt x="962" y="167"/>
                    <a:pt x="965" y="167"/>
                  </a:cubicBezTo>
                  <a:cubicBezTo>
                    <a:pt x="967" y="166"/>
                    <a:pt x="968" y="166"/>
                    <a:pt x="968" y="166"/>
                  </a:cubicBezTo>
                  <a:cubicBezTo>
                    <a:pt x="970" y="164"/>
                    <a:pt x="973" y="163"/>
                    <a:pt x="974" y="164"/>
                  </a:cubicBezTo>
                  <a:cubicBezTo>
                    <a:pt x="976" y="165"/>
                    <a:pt x="976" y="168"/>
                    <a:pt x="973" y="171"/>
                  </a:cubicBezTo>
                  <a:cubicBezTo>
                    <a:pt x="970" y="172"/>
                    <a:pt x="969" y="174"/>
                    <a:pt x="969" y="174"/>
                  </a:cubicBezTo>
                  <a:cubicBezTo>
                    <a:pt x="968" y="177"/>
                    <a:pt x="961" y="179"/>
                    <a:pt x="956" y="178"/>
                  </a:cubicBezTo>
                  <a:close/>
                  <a:moveTo>
                    <a:pt x="1220" y="171"/>
                  </a:moveTo>
                  <a:cubicBezTo>
                    <a:pt x="1222" y="168"/>
                    <a:pt x="1228" y="165"/>
                    <a:pt x="1228" y="166"/>
                  </a:cubicBezTo>
                  <a:cubicBezTo>
                    <a:pt x="1228" y="167"/>
                    <a:pt x="1220" y="174"/>
                    <a:pt x="1218" y="174"/>
                  </a:cubicBezTo>
                  <a:cubicBezTo>
                    <a:pt x="1218" y="174"/>
                    <a:pt x="1219" y="172"/>
                    <a:pt x="1220" y="171"/>
                  </a:cubicBezTo>
                  <a:close/>
                  <a:moveTo>
                    <a:pt x="890" y="172"/>
                  </a:moveTo>
                  <a:cubicBezTo>
                    <a:pt x="890" y="171"/>
                    <a:pt x="891" y="171"/>
                    <a:pt x="892" y="171"/>
                  </a:cubicBezTo>
                  <a:cubicBezTo>
                    <a:pt x="893" y="171"/>
                    <a:pt x="893" y="171"/>
                    <a:pt x="892" y="172"/>
                  </a:cubicBezTo>
                  <a:cubicBezTo>
                    <a:pt x="890" y="173"/>
                    <a:pt x="888" y="173"/>
                    <a:pt x="890" y="172"/>
                  </a:cubicBezTo>
                  <a:close/>
                  <a:moveTo>
                    <a:pt x="1394" y="170"/>
                  </a:moveTo>
                  <a:cubicBezTo>
                    <a:pt x="1391" y="167"/>
                    <a:pt x="1391" y="163"/>
                    <a:pt x="1393" y="163"/>
                  </a:cubicBezTo>
                  <a:cubicBezTo>
                    <a:pt x="1394" y="163"/>
                    <a:pt x="1394" y="164"/>
                    <a:pt x="1394" y="165"/>
                  </a:cubicBezTo>
                  <a:cubicBezTo>
                    <a:pt x="1393" y="166"/>
                    <a:pt x="1394" y="167"/>
                    <a:pt x="1394" y="168"/>
                  </a:cubicBezTo>
                  <a:cubicBezTo>
                    <a:pt x="1395" y="169"/>
                    <a:pt x="1396" y="171"/>
                    <a:pt x="1396" y="171"/>
                  </a:cubicBezTo>
                  <a:cubicBezTo>
                    <a:pt x="1396" y="172"/>
                    <a:pt x="1395" y="171"/>
                    <a:pt x="1394" y="170"/>
                  </a:cubicBezTo>
                  <a:close/>
                  <a:moveTo>
                    <a:pt x="1797" y="170"/>
                  </a:moveTo>
                  <a:cubicBezTo>
                    <a:pt x="1796" y="170"/>
                    <a:pt x="1797" y="169"/>
                    <a:pt x="1798" y="168"/>
                  </a:cubicBezTo>
                  <a:cubicBezTo>
                    <a:pt x="1801" y="168"/>
                    <a:pt x="1802" y="168"/>
                    <a:pt x="1802" y="168"/>
                  </a:cubicBezTo>
                  <a:cubicBezTo>
                    <a:pt x="1802" y="169"/>
                    <a:pt x="1801" y="169"/>
                    <a:pt x="1801" y="169"/>
                  </a:cubicBezTo>
                  <a:cubicBezTo>
                    <a:pt x="1799" y="169"/>
                    <a:pt x="1798" y="169"/>
                    <a:pt x="1798" y="170"/>
                  </a:cubicBezTo>
                  <a:cubicBezTo>
                    <a:pt x="1798" y="171"/>
                    <a:pt x="1798" y="171"/>
                    <a:pt x="1797" y="170"/>
                  </a:cubicBezTo>
                  <a:close/>
                  <a:moveTo>
                    <a:pt x="786" y="167"/>
                  </a:moveTo>
                  <a:cubicBezTo>
                    <a:pt x="789" y="164"/>
                    <a:pt x="801" y="159"/>
                    <a:pt x="800" y="161"/>
                  </a:cubicBezTo>
                  <a:cubicBezTo>
                    <a:pt x="799" y="162"/>
                    <a:pt x="794" y="165"/>
                    <a:pt x="788" y="167"/>
                  </a:cubicBezTo>
                  <a:cubicBezTo>
                    <a:pt x="784" y="168"/>
                    <a:pt x="784" y="168"/>
                    <a:pt x="786" y="167"/>
                  </a:cubicBezTo>
                  <a:close/>
                  <a:moveTo>
                    <a:pt x="1469" y="168"/>
                  </a:moveTo>
                  <a:cubicBezTo>
                    <a:pt x="1469" y="166"/>
                    <a:pt x="1470" y="166"/>
                    <a:pt x="1471" y="167"/>
                  </a:cubicBezTo>
                  <a:cubicBezTo>
                    <a:pt x="1472" y="168"/>
                    <a:pt x="1472" y="168"/>
                    <a:pt x="1471" y="168"/>
                  </a:cubicBezTo>
                  <a:lnTo>
                    <a:pt x="1469" y="168"/>
                  </a:lnTo>
                  <a:close/>
                  <a:moveTo>
                    <a:pt x="1477" y="166"/>
                  </a:moveTo>
                  <a:cubicBezTo>
                    <a:pt x="1479" y="164"/>
                    <a:pt x="1480" y="164"/>
                    <a:pt x="1482" y="165"/>
                  </a:cubicBezTo>
                  <a:cubicBezTo>
                    <a:pt x="1484" y="166"/>
                    <a:pt x="1484" y="166"/>
                    <a:pt x="1481" y="166"/>
                  </a:cubicBezTo>
                  <a:cubicBezTo>
                    <a:pt x="1480" y="166"/>
                    <a:pt x="1477" y="166"/>
                    <a:pt x="1477" y="166"/>
                  </a:cubicBezTo>
                  <a:cubicBezTo>
                    <a:pt x="1476" y="166"/>
                    <a:pt x="1476" y="166"/>
                    <a:pt x="1477" y="166"/>
                  </a:cubicBezTo>
                  <a:close/>
                  <a:moveTo>
                    <a:pt x="993" y="165"/>
                  </a:moveTo>
                  <a:cubicBezTo>
                    <a:pt x="993" y="165"/>
                    <a:pt x="994" y="164"/>
                    <a:pt x="995" y="164"/>
                  </a:cubicBezTo>
                  <a:cubicBezTo>
                    <a:pt x="995" y="163"/>
                    <a:pt x="995" y="163"/>
                    <a:pt x="995" y="164"/>
                  </a:cubicBezTo>
                  <a:cubicBezTo>
                    <a:pt x="995" y="166"/>
                    <a:pt x="993" y="166"/>
                    <a:pt x="993" y="165"/>
                  </a:cubicBezTo>
                  <a:close/>
                  <a:moveTo>
                    <a:pt x="1796" y="163"/>
                  </a:moveTo>
                  <a:cubicBezTo>
                    <a:pt x="1796" y="162"/>
                    <a:pt x="1798" y="161"/>
                    <a:pt x="1798" y="162"/>
                  </a:cubicBezTo>
                  <a:cubicBezTo>
                    <a:pt x="1798" y="163"/>
                    <a:pt x="1798" y="163"/>
                    <a:pt x="1798" y="163"/>
                  </a:cubicBezTo>
                  <a:lnTo>
                    <a:pt x="1796" y="163"/>
                  </a:lnTo>
                  <a:close/>
                  <a:moveTo>
                    <a:pt x="815" y="162"/>
                  </a:moveTo>
                  <a:cubicBezTo>
                    <a:pt x="815" y="161"/>
                    <a:pt x="821" y="158"/>
                    <a:pt x="822" y="158"/>
                  </a:cubicBezTo>
                  <a:cubicBezTo>
                    <a:pt x="822" y="158"/>
                    <a:pt x="822" y="158"/>
                    <a:pt x="821" y="159"/>
                  </a:cubicBezTo>
                  <a:cubicBezTo>
                    <a:pt x="819" y="160"/>
                    <a:pt x="815" y="162"/>
                    <a:pt x="815" y="162"/>
                  </a:cubicBezTo>
                  <a:close/>
                  <a:moveTo>
                    <a:pt x="1453" y="161"/>
                  </a:moveTo>
                  <a:cubicBezTo>
                    <a:pt x="1452" y="161"/>
                    <a:pt x="1451" y="160"/>
                    <a:pt x="1451" y="160"/>
                  </a:cubicBezTo>
                  <a:cubicBezTo>
                    <a:pt x="1451" y="159"/>
                    <a:pt x="1450" y="159"/>
                    <a:pt x="1447" y="159"/>
                  </a:cubicBezTo>
                  <a:cubicBezTo>
                    <a:pt x="1442" y="159"/>
                    <a:pt x="1435" y="157"/>
                    <a:pt x="1439" y="156"/>
                  </a:cubicBezTo>
                  <a:cubicBezTo>
                    <a:pt x="1442" y="155"/>
                    <a:pt x="1442" y="155"/>
                    <a:pt x="1437" y="155"/>
                  </a:cubicBezTo>
                  <a:cubicBezTo>
                    <a:pt x="1432" y="155"/>
                    <a:pt x="1431" y="154"/>
                    <a:pt x="1432" y="152"/>
                  </a:cubicBezTo>
                  <a:cubicBezTo>
                    <a:pt x="1434" y="151"/>
                    <a:pt x="1434" y="151"/>
                    <a:pt x="1432" y="151"/>
                  </a:cubicBezTo>
                  <a:cubicBezTo>
                    <a:pt x="1431" y="150"/>
                    <a:pt x="1431" y="150"/>
                    <a:pt x="1431" y="150"/>
                  </a:cubicBezTo>
                  <a:cubicBezTo>
                    <a:pt x="1432" y="150"/>
                    <a:pt x="1433" y="149"/>
                    <a:pt x="1433" y="148"/>
                  </a:cubicBezTo>
                  <a:cubicBezTo>
                    <a:pt x="1432" y="148"/>
                    <a:pt x="1433" y="147"/>
                    <a:pt x="1434" y="147"/>
                  </a:cubicBezTo>
                  <a:cubicBezTo>
                    <a:pt x="1434" y="148"/>
                    <a:pt x="1434" y="148"/>
                    <a:pt x="1434" y="148"/>
                  </a:cubicBezTo>
                  <a:cubicBezTo>
                    <a:pt x="1434" y="148"/>
                    <a:pt x="1434" y="149"/>
                    <a:pt x="1435" y="150"/>
                  </a:cubicBezTo>
                  <a:cubicBezTo>
                    <a:pt x="1437" y="150"/>
                    <a:pt x="1437" y="150"/>
                    <a:pt x="1437" y="149"/>
                  </a:cubicBezTo>
                  <a:cubicBezTo>
                    <a:pt x="1436" y="147"/>
                    <a:pt x="1437" y="147"/>
                    <a:pt x="1438" y="148"/>
                  </a:cubicBezTo>
                  <a:cubicBezTo>
                    <a:pt x="1439" y="149"/>
                    <a:pt x="1439" y="149"/>
                    <a:pt x="1439" y="147"/>
                  </a:cubicBezTo>
                  <a:cubicBezTo>
                    <a:pt x="1439" y="145"/>
                    <a:pt x="1439" y="145"/>
                    <a:pt x="1442" y="147"/>
                  </a:cubicBezTo>
                  <a:cubicBezTo>
                    <a:pt x="1450" y="152"/>
                    <a:pt x="1450" y="151"/>
                    <a:pt x="1450" y="149"/>
                  </a:cubicBezTo>
                  <a:cubicBezTo>
                    <a:pt x="1450" y="147"/>
                    <a:pt x="1452" y="146"/>
                    <a:pt x="1453" y="146"/>
                  </a:cubicBezTo>
                  <a:cubicBezTo>
                    <a:pt x="1454" y="146"/>
                    <a:pt x="1454" y="147"/>
                    <a:pt x="1453" y="148"/>
                  </a:cubicBezTo>
                  <a:cubicBezTo>
                    <a:pt x="1453" y="150"/>
                    <a:pt x="1453" y="150"/>
                    <a:pt x="1456" y="149"/>
                  </a:cubicBezTo>
                  <a:cubicBezTo>
                    <a:pt x="1458" y="147"/>
                    <a:pt x="1459" y="147"/>
                    <a:pt x="1461" y="148"/>
                  </a:cubicBezTo>
                  <a:cubicBezTo>
                    <a:pt x="1462" y="149"/>
                    <a:pt x="1465" y="149"/>
                    <a:pt x="1467" y="150"/>
                  </a:cubicBezTo>
                  <a:cubicBezTo>
                    <a:pt x="1471" y="150"/>
                    <a:pt x="1473" y="153"/>
                    <a:pt x="1469" y="154"/>
                  </a:cubicBezTo>
                  <a:cubicBezTo>
                    <a:pt x="1466" y="158"/>
                    <a:pt x="1466" y="158"/>
                    <a:pt x="1466" y="158"/>
                  </a:cubicBezTo>
                  <a:cubicBezTo>
                    <a:pt x="1465" y="159"/>
                    <a:pt x="1464" y="160"/>
                    <a:pt x="1462" y="160"/>
                  </a:cubicBezTo>
                  <a:cubicBezTo>
                    <a:pt x="1461" y="160"/>
                    <a:pt x="1460" y="160"/>
                    <a:pt x="1458" y="160"/>
                  </a:cubicBezTo>
                  <a:cubicBezTo>
                    <a:pt x="1458" y="162"/>
                    <a:pt x="1456" y="162"/>
                    <a:pt x="1453" y="161"/>
                  </a:cubicBezTo>
                  <a:close/>
                  <a:moveTo>
                    <a:pt x="812" y="160"/>
                  </a:moveTo>
                  <a:cubicBezTo>
                    <a:pt x="812" y="160"/>
                    <a:pt x="818" y="157"/>
                    <a:pt x="820" y="155"/>
                  </a:cubicBezTo>
                  <a:cubicBezTo>
                    <a:pt x="822" y="155"/>
                    <a:pt x="820" y="157"/>
                    <a:pt x="818" y="158"/>
                  </a:cubicBezTo>
                  <a:cubicBezTo>
                    <a:pt x="815" y="160"/>
                    <a:pt x="812" y="161"/>
                    <a:pt x="812" y="160"/>
                  </a:cubicBezTo>
                  <a:close/>
                  <a:moveTo>
                    <a:pt x="995" y="158"/>
                  </a:moveTo>
                  <a:cubicBezTo>
                    <a:pt x="996" y="158"/>
                    <a:pt x="997" y="157"/>
                    <a:pt x="998" y="157"/>
                  </a:cubicBezTo>
                  <a:cubicBezTo>
                    <a:pt x="1000" y="157"/>
                    <a:pt x="1000" y="157"/>
                    <a:pt x="1000" y="157"/>
                  </a:cubicBezTo>
                  <a:cubicBezTo>
                    <a:pt x="998" y="158"/>
                    <a:pt x="998" y="158"/>
                    <a:pt x="998" y="158"/>
                  </a:cubicBezTo>
                  <a:cubicBezTo>
                    <a:pt x="995" y="160"/>
                    <a:pt x="993" y="160"/>
                    <a:pt x="995" y="158"/>
                  </a:cubicBezTo>
                  <a:close/>
                  <a:moveTo>
                    <a:pt x="1767" y="158"/>
                  </a:moveTo>
                  <a:cubicBezTo>
                    <a:pt x="1766" y="157"/>
                    <a:pt x="1766" y="156"/>
                    <a:pt x="1766" y="156"/>
                  </a:cubicBezTo>
                  <a:cubicBezTo>
                    <a:pt x="1768" y="156"/>
                    <a:pt x="1771" y="158"/>
                    <a:pt x="1771" y="158"/>
                  </a:cubicBezTo>
                  <a:cubicBezTo>
                    <a:pt x="1771" y="160"/>
                    <a:pt x="1768" y="159"/>
                    <a:pt x="1767" y="158"/>
                  </a:cubicBezTo>
                  <a:close/>
                  <a:moveTo>
                    <a:pt x="1061" y="38"/>
                  </a:moveTo>
                  <a:cubicBezTo>
                    <a:pt x="1059" y="40"/>
                    <a:pt x="1059" y="40"/>
                    <a:pt x="1059" y="40"/>
                  </a:cubicBezTo>
                  <a:cubicBezTo>
                    <a:pt x="1057" y="40"/>
                    <a:pt x="1055" y="41"/>
                    <a:pt x="1054" y="42"/>
                  </a:cubicBezTo>
                  <a:cubicBezTo>
                    <a:pt x="1053" y="42"/>
                    <a:pt x="1052" y="42"/>
                    <a:pt x="1051" y="42"/>
                  </a:cubicBezTo>
                  <a:cubicBezTo>
                    <a:pt x="1051" y="43"/>
                    <a:pt x="1054" y="42"/>
                    <a:pt x="1057" y="41"/>
                  </a:cubicBezTo>
                  <a:cubicBezTo>
                    <a:pt x="1061" y="40"/>
                    <a:pt x="1064" y="39"/>
                    <a:pt x="1064" y="39"/>
                  </a:cubicBezTo>
                  <a:cubicBezTo>
                    <a:pt x="1065" y="39"/>
                    <a:pt x="1066" y="39"/>
                    <a:pt x="1066" y="38"/>
                  </a:cubicBezTo>
                  <a:cubicBezTo>
                    <a:pt x="1066" y="37"/>
                    <a:pt x="1069" y="36"/>
                    <a:pt x="1074" y="34"/>
                  </a:cubicBezTo>
                  <a:cubicBezTo>
                    <a:pt x="1108" y="25"/>
                    <a:pt x="1142" y="17"/>
                    <a:pt x="1181" y="10"/>
                  </a:cubicBezTo>
                  <a:cubicBezTo>
                    <a:pt x="1186" y="9"/>
                    <a:pt x="1190" y="9"/>
                    <a:pt x="1189" y="10"/>
                  </a:cubicBezTo>
                  <a:cubicBezTo>
                    <a:pt x="1188" y="12"/>
                    <a:pt x="1178" y="15"/>
                    <a:pt x="1171" y="15"/>
                  </a:cubicBezTo>
                  <a:cubicBezTo>
                    <a:pt x="1169" y="15"/>
                    <a:pt x="1166" y="16"/>
                    <a:pt x="1166" y="16"/>
                  </a:cubicBezTo>
                  <a:cubicBezTo>
                    <a:pt x="1165" y="17"/>
                    <a:pt x="1154" y="19"/>
                    <a:pt x="1150" y="19"/>
                  </a:cubicBezTo>
                  <a:cubicBezTo>
                    <a:pt x="1146" y="20"/>
                    <a:pt x="1146" y="20"/>
                    <a:pt x="1146" y="21"/>
                  </a:cubicBezTo>
                  <a:cubicBezTo>
                    <a:pt x="1146" y="21"/>
                    <a:pt x="1147" y="21"/>
                    <a:pt x="1147" y="21"/>
                  </a:cubicBezTo>
                  <a:cubicBezTo>
                    <a:pt x="1148" y="21"/>
                    <a:pt x="1141" y="23"/>
                    <a:pt x="1132" y="25"/>
                  </a:cubicBezTo>
                  <a:cubicBezTo>
                    <a:pt x="1123" y="26"/>
                    <a:pt x="1115" y="28"/>
                    <a:pt x="1115" y="29"/>
                  </a:cubicBezTo>
                  <a:cubicBezTo>
                    <a:pt x="1116" y="29"/>
                    <a:pt x="1121" y="28"/>
                    <a:pt x="1126" y="27"/>
                  </a:cubicBezTo>
                  <a:cubicBezTo>
                    <a:pt x="1131" y="26"/>
                    <a:pt x="1137" y="25"/>
                    <a:pt x="1140" y="25"/>
                  </a:cubicBezTo>
                  <a:cubicBezTo>
                    <a:pt x="1145" y="24"/>
                    <a:pt x="1145" y="24"/>
                    <a:pt x="1145" y="24"/>
                  </a:cubicBezTo>
                  <a:cubicBezTo>
                    <a:pt x="1142" y="25"/>
                    <a:pt x="1142" y="25"/>
                    <a:pt x="1142" y="25"/>
                  </a:cubicBezTo>
                  <a:cubicBezTo>
                    <a:pt x="1139" y="26"/>
                    <a:pt x="1139" y="26"/>
                    <a:pt x="1139" y="26"/>
                  </a:cubicBezTo>
                  <a:cubicBezTo>
                    <a:pt x="1142" y="26"/>
                    <a:pt x="1142" y="26"/>
                    <a:pt x="1142" y="26"/>
                  </a:cubicBezTo>
                  <a:cubicBezTo>
                    <a:pt x="1145" y="26"/>
                    <a:pt x="1145" y="26"/>
                    <a:pt x="1144" y="26"/>
                  </a:cubicBezTo>
                  <a:cubicBezTo>
                    <a:pt x="1141" y="29"/>
                    <a:pt x="1135" y="29"/>
                    <a:pt x="1128" y="29"/>
                  </a:cubicBezTo>
                  <a:cubicBezTo>
                    <a:pt x="1122" y="30"/>
                    <a:pt x="1107" y="32"/>
                    <a:pt x="1083" y="37"/>
                  </a:cubicBezTo>
                  <a:cubicBezTo>
                    <a:pt x="1079" y="38"/>
                    <a:pt x="1070" y="41"/>
                    <a:pt x="1062" y="43"/>
                  </a:cubicBezTo>
                  <a:cubicBezTo>
                    <a:pt x="1049" y="48"/>
                    <a:pt x="1043" y="49"/>
                    <a:pt x="1048" y="47"/>
                  </a:cubicBezTo>
                  <a:cubicBezTo>
                    <a:pt x="1050" y="46"/>
                    <a:pt x="1051" y="45"/>
                    <a:pt x="1050" y="45"/>
                  </a:cubicBezTo>
                  <a:cubicBezTo>
                    <a:pt x="1049" y="45"/>
                    <a:pt x="1047" y="46"/>
                    <a:pt x="1046" y="46"/>
                  </a:cubicBezTo>
                  <a:cubicBezTo>
                    <a:pt x="1044" y="48"/>
                    <a:pt x="1036" y="50"/>
                    <a:pt x="1035" y="50"/>
                  </a:cubicBezTo>
                  <a:cubicBezTo>
                    <a:pt x="1033" y="50"/>
                    <a:pt x="1036" y="48"/>
                    <a:pt x="1039" y="47"/>
                  </a:cubicBezTo>
                  <a:cubicBezTo>
                    <a:pt x="1045" y="45"/>
                    <a:pt x="1050" y="43"/>
                    <a:pt x="1050" y="42"/>
                  </a:cubicBezTo>
                  <a:cubicBezTo>
                    <a:pt x="1050" y="42"/>
                    <a:pt x="1051" y="41"/>
                    <a:pt x="1053" y="40"/>
                  </a:cubicBezTo>
                  <a:lnTo>
                    <a:pt x="1061" y="38"/>
                  </a:lnTo>
                  <a:close/>
                  <a:moveTo>
                    <a:pt x="1048" y="42"/>
                  </a:moveTo>
                  <a:cubicBezTo>
                    <a:pt x="1047" y="43"/>
                    <a:pt x="1044" y="44"/>
                    <a:pt x="1037" y="46"/>
                  </a:cubicBezTo>
                  <a:cubicBezTo>
                    <a:pt x="1033" y="48"/>
                    <a:pt x="1028" y="49"/>
                    <a:pt x="1027" y="49"/>
                  </a:cubicBezTo>
                  <a:cubicBezTo>
                    <a:pt x="1027" y="50"/>
                    <a:pt x="1022" y="51"/>
                    <a:pt x="1019" y="53"/>
                  </a:cubicBezTo>
                  <a:cubicBezTo>
                    <a:pt x="1012" y="54"/>
                    <a:pt x="995" y="61"/>
                    <a:pt x="994" y="63"/>
                  </a:cubicBezTo>
                  <a:cubicBezTo>
                    <a:pt x="993" y="64"/>
                    <a:pt x="993" y="64"/>
                    <a:pt x="995" y="63"/>
                  </a:cubicBezTo>
                  <a:cubicBezTo>
                    <a:pt x="995" y="62"/>
                    <a:pt x="997" y="62"/>
                    <a:pt x="1000" y="62"/>
                  </a:cubicBezTo>
                  <a:cubicBezTo>
                    <a:pt x="1003" y="62"/>
                    <a:pt x="1011" y="60"/>
                    <a:pt x="1018" y="56"/>
                  </a:cubicBezTo>
                  <a:cubicBezTo>
                    <a:pt x="1019" y="56"/>
                    <a:pt x="1021" y="56"/>
                    <a:pt x="1021" y="56"/>
                  </a:cubicBezTo>
                  <a:cubicBezTo>
                    <a:pt x="1023" y="56"/>
                    <a:pt x="1025" y="56"/>
                    <a:pt x="1027" y="56"/>
                  </a:cubicBezTo>
                  <a:cubicBezTo>
                    <a:pt x="1030" y="55"/>
                    <a:pt x="1031" y="56"/>
                    <a:pt x="1027" y="56"/>
                  </a:cubicBezTo>
                  <a:cubicBezTo>
                    <a:pt x="1022" y="58"/>
                    <a:pt x="1013" y="61"/>
                    <a:pt x="1013" y="62"/>
                  </a:cubicBezTo>
                  <a:cubicBezTo>
                    <a:pt x="1013" y="63"/>
                    <a:pt x="1013" y="63"/>
                    <a:pt x="1014" y="62"/>
                  </a:cubicBezTo>
                  <a:cubicBezTo>
                    <a:pt x="1014" y="62"/>
                    <a:pt x="1015" y="61"/>
                    <a:pt x="1016" y="61"/>
                  </a:cubicBezTo>
                  <a:cubicBezTo>
                    <a:pt x="1016" y="61"/>
                    <a:pt x="1020" y="61"/>
                    <a:pt x="1024" y="59"/>
                  </a:cubicBezTo>
                  <a:cubicBezTo>
                    <a:pt x="1027" y="58"/>
                    <a:pt x="1032" y="57"/>
                    <a:pt x="1035" y="56"/>
                  </a:cubicBezTo>
                  <a:cubicBezTo>
                    <a:pt x="1037" y="56"/>
                    <a:pt x="1039" y="56"/>
                    <a:pt x="1040" y="56"/>
                  </a:cubicBezTo>
                  <a:cubicBezTo>
                    <a:pt x="1040" y="54"/>
                    <a:pt x="1051" y="53"/>
                    <a:pt x="1057" y="53"/>
                  </a:cubicBezTo>
                  <a:cubicBezTo>
                    <a:pt x="1060" y="53"/>
                    <a:pt x="1066" y="52"/>
                    <a:pt x="1072" y="51"/>
                  </a:cubicBezTo>
                  <a:cubicBezTo>
                    <a:pt x="1092" y="46"/>
                    <a:pt x="1106" y="45"/>
                    <a:pt x="1106" y="46"/>
                  </a:cubicBezTo>
                  <a:cubicBezTo>
                    <a:pt x="1106" y="47"/>
                    <a:pt x="1102" y="50"/>
                    <a:pt x="1100" y="50"/>
                  </a:cubicBezTo>
                  <a:cubicBezTo>
                    <a:pt x="1094" y="53"/>
                    <a:pt x="1094" y="53"/>
                    <a:pt x="1094" y="53"/>
                  </a:cubicBezTo>
                  <a:cubicBezTo>
                    <a:pt x="1090" y="55"/>
                    <a:pt x="1089" y="55"/>
                    <a:pt x="1080" y="56"/>
                  </a:cubicBezTo>
                  <a:cubicBezTo>
                    <a:pt x="1067" y="56"/>
                    <a:pt x="1067" y="56"/>
                    <a:pt x="1072" y="54"/>
                  </a:cubicBezTo>
                  <a:cubicBezTo>
                    <a:pt x="1075" y="53"/>
                    <a:pt x="1075" y="51"/>
                    <a:pt x="1072" y="53"/>
                  </a:cubicBezTo>
                  <a:cubicBezTo>
                    <a:pt x="1071" y="53"/>
                    <a:pt x="1067" y="54"/>
                    <a:pt x="1062" y="54"/>
                  </a:cubicBezTo>
                  <a:cubicBezTo>
                    <a:pt x="1059" y="54"/>
                    <a:pt x="1055" y="55"/>
                    <a:pt x="1054" y="56"/>
                  </a:cubicBezTo>
                  <a:cubicBezTo>
                    <a:pt x="1051" y="57"/>
                    <a:pt x="1043" y="59"/>
                    <a:pt x="1037" y="61"/>
                  </a:cubicBezTo>
                  <a:cubicBezTo>
                    <a:pt x="1033" y="61"/>
                    <a:pt x="1026" y="64"/>
                    <a:pt x="1021" y="65"/>
                  </a:cubicBezTo>
                  <a:cubicBezTo>
                    <a:pt x="1014" y="67"/>
                    <a:pt x="1011" y="69"/>
                    <a:pt x="1008" y="69"/>
                  </a:cubicBezTo>
                  <a:cubicBezTo>
                    <a:pt x="1005" y="68"/>
                    <a:pt x="999" y="70"/>
                    <a:pt x="998" y="72"/>
                  </a:cubicBezTo>
                  <a:cubicBezTo>
                    <a:pt x="997" y="72"/>
                    <a:pt x="997" y="73"/>
                    <a:pt x="997" y="73"/>
                  </a:cubicBezTo>
                  <a:cubicBezTo>
                    <a:pt x="997" y="73"/>
                    <a:pt x="992" y="75"/>
                    <a:pt x="989" y="76"/>
                  </a:cubicBezTo>
                  <a:cubicBezTo>
                    <a:pt x="987" y="77"/>
                    <a:pt x="987" y="77"/>
                    <a:pt x="987" y="76"/>
                  </a:cubicBezTo>
                  <a:cubicBezTo>
                    <a:pt x="988" y="75"/>
                    <a:pt x="987" y="75"/>
                    <a:pt x="986" y="76"/>
                  </a:cubicBezTo>
                  <a:cubicBezTo>
                    <a:pt x="985" y="77"/>
                    <a:pt x="981" y="77"/>
                    <a:pt x="976" y="79"/>
                  </a:cubicBezTo>
                  <a:cubicBezTo>
                    <a:pt x="972" y="80"/>
                    <a:pt x="968" y="81"/>
                    <a:pt x="967" y="82"/>
                  </a:cubicBezTo>
                  <a:cubicBezTo>
                    <a:pt x="966" y="83"/>
                    <a:pt x="966" y="83"/>
                    <a:pt x="967" y="83"/>
                  </a:cubicBezTo>
                  <a:cubicBezTo>
                    <a:pt x="970" y="81"/>
                    <a:pt x="980" y="80"/>
                    <a:pt x="981" y="80"/>
                  </a:cubicBezTo>
                  <a:cubicBezTo>
                    <a:pt x="982" y="80"/>
                    <a:pt x="968" y="85"/>
                    <a:pt x="961" y="87"/>
                  </a:cubicBezTo>
                  <a:cubicBezTo>
                    <a:pt x="958" y="88"/>
                    <a:pt x="953" y="89"/>
                    <a:pt x="951" y="90"/>
                  </a:cubicBezTo>
                  <a:cubicBezTo>
                    <a:pt x="945" y="91"/>
                    <a:pt x="932" y="97"/>
                    <a:pt x="933" y="97"/>
                  </a:cubicBezTo>
                  <a:cubicBezTo>
                    <a:pt x="934" y="98"/>
                    <a:pt x="937" y="97"/>
                    <a:pt x="939" y="96"/>
                  </a:cubicBezTo>
                  <a:cubicBezTo>
                    <a:pt x="941" y="94"/>
                    <a:pt x="949" y="92"/>
                    <a:pt x="950" y="92"/>
                  </a:cubicBezTo>
                  <a:cubicBezTo>
                    <a:pt x="950" y="93"/>
                    <a:pt x="949" y="93"/>
                    <a:pt x="947" y="93"/>
                  </a:cubicBezTo>
                  <a:cubicBezTo>
                    <a:pt x="943" y="95"/>
                    <a:pt x="945" y="95"/>
                    <a:pt x="952" y="93"/>
                  </a:cubicBezTo>
                  <a:cubicBezTo>
                    <a:pt x="959" y="92"/>
                    <a:pt x="958" y="92"/>
                    <a:pt x="958" y="93"/>
                  </a:cubicBezTo>
                  <a:cubicBezTo>
                    <a:pt x="957" y="93"/>
                    <a:pt x="962" y="93"/>
                    <a:pt x="965" y="91"/>
                  </a:cubicBezTo>
                  <a:cubicBezTo>
                    <a:pt x="969" y="90"/>
                    <a:pt x="981" y="86"/>
                    <a:pt x="981" y="86"/>
                  </a:cubicBezTo>
                  <a:cubicBezTo>
                    <a:pt x="981" y="87"/>
                    <a:pt x="979" y="89"/>
                    <a:pt x="976" y="91"/>
                  </a:cubicBezTo>
                  <a:cubicBezTo>
                    <a:pt x="970" y="95"/>
                    <a:pt x="969" y="96"/>
                    <a:pt x="966" y="96"/>
                  </a:cubicBezTo>
                  <a:cubicBezTo>
                    <a:pt x="964" y="97"/>
                    <a:pt x="962" y="98"/>
                    <a:pt x="960" y="99"/>
                  </a:cubicBezTo>
                  <a:cubicBezTo>
                    <a:pt x="959" y="100"/>
                    <a:pt x="956" y="101"/>
                    <a:pt x="954" y="101"/>
                  </a:cubicBezTo>
                  <a:cubicBezTo>
                    <a:pt x="953" y="101"/>
                    <a:pt x="951" y="102"/>
                    <a:pt x="949" y="103"/>
                  </a:cubicBezTo>
                  <a:cubicBezTo>
                    <a:pt x="945" y="104"/>
                    <a:pt x="941" y="105"/>
                    <a:pt x="943" y="104"/>
                  </a:cubicBezTo>
                  <a:cubicBezTo>
                    <a:pt x="944" y="102"/>
                    <a:pt x="938" y="104"/>
                    <a:pt x="936" y="105"/>
                  </a:cubicBezTo>
                  <a:cubicBezTo>
                    <a:pt x="936" y="106"/>
                    <a:pt x="935" y="106"/>
                    <a:pt x="934" y="106"/>
                  </a:cubicBezTo>
                  <a:cubicBezTo>
                    <a:pt x="933" y="106"/>
                    <a:pt x="930" y="107"/>
                    <a:pt x="925" y="109"/>
                  </a:cubicBezTo>
                  <a:cubicBezTo>
                    <a:pt x="912" y="115"/>
                    <a:pt x="899" y="117"/>
                    <a:pt x="899" y="114"/>
                  </a:cubicBezTo>
                  <a:cubicBezTo>
                    <a:pt x="899" y="112"/>
                    <a:pt x="901" y="112"/>
                    <a:pt x="905" y="109"/>
                  </a:cubicBezTo>
                  <a:cubicBezTo>
                    <a:pt x="910" y="107"/>
                    <a:pt x="914" y="104"/>
                    <a:pt x="911" y="104"/>
                  </a:cubicBezTo>
                  <a:cubicBezTo>
                    <a:pt x="911" y="104"/>
                    <a:pt x="909" y="105"/>
                    <a:pt x="906" y="107"/>
                  </a:cubicBezTo>
                  <a:cubicBezTo>
                    <a:pt x="903" y="108"/>
                    <a:pt x="900" y="109"/>
                    <a:pt x="896" y="109"/>
                  </a:cubicBezTo>
                  <a:cubicBezTo>
                    <a:pt x="893" y="109"/>
                    <a:pt x="889" y="111"/>
                    <a:pt x="886" y="112"/>
                  </a:cubicBezTo>
                  <a:cubicBezTo>
                    <a:pt x="881" y="114"/>
                    <a:pt x="868" y="117"/>
                    <a:pt x="867" y="117"/>
                  </a:cubicBezTo>
                  <a:cubicBezTo>
                    <a:pt x="867" y="117"/>
                    <a:pt x="869" y="116"/>
                    <a:pt x="870" y="115"/>
                  </a:cubicBezTo>
                  <a:cubicBezTo>
                    <a:pt x="872" y="113"/>
                    <a:pt x="872" y="113"/>
                    <a:pt x="868" y="115"/>
                  </a:cubicBezTo>
                  <a:cubicBezTo>
                    <a:pt x="867" y="115"/>
                    <a:pt x="867" y="115"/>
                    <a:pt x="868" y="114"/>
                  </a:cubicBezTo>
                  <a:cubicBezTo>
                    <a:pt x="869" y="112"/>
                    <a:pt x="869" y="112"/>
                    <a:pt x="866" y="114"/>
                  </a:cubicBezTo>
                  <a:cubicBezTo>
                    <a:pt x="858" y="117"/>
                    <a:pt x="854" y="119"/>
                    <a:pt x="856" y="116"/>
                  </a:cubicBezTo>
                  <a:cubicBezTo>
                    <a:pt x="857" y="115"/>
                    <a:pt x="857" y="115"/>
                    <a:pt x="856" y="115"/>
                  </a:cubicBezTo>
                  <a:cubicBezTo>
                    <a:pt x="855" y="116"/>
                    <a:pt x="855" y="116"/>
                    <a:pt x="854" y="117"/>
                  </a:cubicBezTo>
                  <a:cubicBezTo>
                    <a:pt x="850" y="117"/>
                    <a:pt x="839" y="121"/>
                    <a:pt x="827" y="126"/>
                  </a:cubicBezTo>
                  <a:cubicBezTo>
                    <a:pt x="889" y="97"/>
                    <a:pt x="962" y="67"/>
                    <a:pt x="1048" y="42"/>
                  </a:cubicBezTo>
                  <a:close/>
                  <a:moveTo>
                    <a:pt x="903" y="113"/>
                  </a:moveTo>
                  <a:cubicBezTo>
                    <a:pt x="905" y="112"/>
                    <a:pt x="905" y="112"/>
                    <a:pt x="905" y="112"/>
                  </a:cubicBezTo>
                  <a:cubicBezTo>
                    <a:pt x="904" y="112"/>
                    <a:pt x="903" y="112"/>
                    <a:pt x="902" y="113"/>
                  </a:cubicBezTo>
                  <a:cubicBezTo>
                    <a:pt x="901" y="113"/>
                    <a:pt x="901" y="114"/>
                    <a:pt x="901" y="114"/>
                  </a:cubicBezTo>
                  <a:cubicBezTo>
                    <a:pt x="901" y="114"/>
                    <a:pt x="903" y="113"/>
                    <a:pt x="903" y="113"/>
                  </a:cubicBezTo>
                  <a:close/>
                  <a:moveTo>
                    <a:pt x="912" y="99"/>
                  </a:moveTo>
                  <a:cubicBezTo>
                    <a:pt x="911" y="99"/>
                    <a:pt x="893" y="107"/>
                    <a:pt x="893" y="107"/>
                  </a:cubicBezTo>
                  <a:cubicBezTo>
                    <a:pt x="893" y="108"/>
                    <a:pt x="898" y="106"/>
                    <a:pt x="903" y="104"/>
                  </a:cubicBezTo>
                  <a:cubicBezTo>
                    <a:pt x="908" y="101"/>
                    <a:pt x="912" y="99"/>
                    <a:pt x="912" y="99"/>
                  </a:cubicBezTo>
                  <a:close/>
                  <a:moveTo>
                    <a:pt x="974" y="72"/>
                  </a:moveTo>
                  <a:cubicBezTo>
                    <a:pt x="977" y="72"/>
                    <a:pt x="979" y="71"/>
                    <a:pt x="981" y="72"/>
                  </a:cubicBezTo>
                  <a:cubicBezTo>
                    <a:pt x="984" y="72"/>
                    <a:pt x="991" y="71"/>
                    <a:pt x="992" y="69"/>
                  </a:cubicBezTo>
                  <a:cubicBezTo>
                    <a:pt x="992" y="69"/>
                    <a:pt x="1000" y="67"/>
                    <a:pt x="1003" y="67"/>
                  </a:cubicBezTo>
                  <a:cubicBezTo>
                    <a:pt x="1003" y="67"/>
                    <a:pt x="1005" y="67"/>
                    <a:pt x="1005" y="67"/>
                  </a:cubicBezTo>
                  <a:cubicBezTo>
                    <a:pt x="1010" y="64"/>
                    <a:pt x="1010" y="64"/>
                    <a:pt x="1010" y="64"/>
                  </a:cubicBezTo>
                  <a:cubicBezTo>
                    <a:pt x="1013" y="64"/>
                    <a:pt x="1013" y="62"/>
                    <a:pt x="1011" y="62"/>
                  </a:cubicBezTo>
                  <a:cubicBezTo>
                    <a:pt x="1010" y="63"/>
                    <a:pt x="1010" y="63"/>
                    <a:pt x="1010" y="63"/>
                  </a:cubicBezTo>
                  <a:cubicBezTo>
                    <a:pt x="1011" y="63"/>
                    <a:pt x="1010" y="64"/>
                    <a:pt x="1009" y="63"/>
                  </a:cubicBezTo>
                  <a:cubicBezTo>
                    <a:pt x="1008" y="63"/>
                    <a:pt x="1005" y="64"/>
                    <a:pt x="1003" y="64"/>
                  </a:cubicBezTo>
                  <a:cubicBezTo>
                    <a:pt x="999" y="66"/>
                    <a:pt x="997" y="67"/>
                    <a:pt x="996" y="66"/>
                  </a:cubicBezTo>
                  <a:cubicBezTo>
                    <a:pt x="995" y="65"/>
                    <a:pt x="995" y="65"/>
                    <a:pt x="996" y="65"/>
                  </a:cubicBezTo>
                  <a:cubicBezTo>
                    <a:pt x="997" y="65"/>
                    <a:pt x="997" y="65"/>
                    <a:pt x="997" y="64"/>
                  </a:cubicBezTo>
                  <a:cubicBezTo>
                    <a:pt x="996" y="64"/>
                    <a:pt x="989" y="67"/>
                    <a:pt x="989" y="67"/>
                  </a:cubicBezTo>
                  <a:cubicBezTo>
                    <a:pt x="989" y="67"/>
                    <a:pt x="985" y="69"/>
                    <a:pt x="981" y="69"/>
                  </a:cubicBezTo>
                  <a:cubicBezTo>
                    <a:pt x="974" y="72"/>
                    <a:pt x="968" y="74"/>
                    <a:pt x="970" y="74"/>
                  </a:cubicBezTo>
                  <a:cubicBezTo>
                    <a:pt x="970" y="74"/>
                    <a:pt x="972" y="73"/>
                    <a:pt x="974" y="72"/>
                  </a:cubicBezTo>
                  <a:close/>
                  <a:moveTo>
                    <a:pt x="989" y="66"/>
                  </a:moveTo>
                  <a:cubicBezTo>
                    <a:pt x="991" y="65"/>
                    <a:pt x="991" y="64"/>
                    <a:pt x="990" y="65"/>
                  </a:cubicBezTo>
                  <a:cubicBezTo>
                    <a:pt x="987" y="66"/>
                    <a:pt x="984" y="67"/>
                    <a:pt x="985" y="67"/>
                  </a:cubicBezTo>
                  <a:cubicBezTo>
                    <a:pt x="986" y="67"/>
                    <a:pt x="987" y="67"/>
                    <a:pt x="989" y="66"/>
                  </a:cubicBezTo>
                  <a:close/>
                  <a:moveTo>
                    <a:pt x="1249" y="155"/>
                  </a:moveTo>
                  <a:cubicBezTo>
                    <a:pt x="1252" y="154"/>
                    <a:pt x="1254" y="154"/>
                    <a:pt x="1252" y="155"/>
                  </a:cubicBezTo>
                  <a:cubicBezTo>
                    <a:pt x="1251" y="155"/>
                    <a:pt x="1249" y="156"/>
                    <a:pt x="1249" y="156"/>
                  </a:cubicBezTo>
                  <a:cubicBezTo>
                    <a:pt x="1247" y="156"/>
                    <a:pt x="1247" y="156"/>
                    <a:pt x="1249" y="155"/>
                  </a:cubicBezTo>
                  <a:close/>
                  <a:moveTo>
                    <a:pt x="1793" y="155"/>
                  </a:moveTo>
                  <a:cubicBezTo>
                    <a:pt x="1792" y="153"/>
                    <a:pt x="1793" y="152"/>
                    <a:pt x="1795" y="153"/>
                  </a:cubicBezTo>
                  <a:cubicBezTo>
                    <a:pt x="1796" y="154"/>
                    <a:pt x="1796" y="155"/>
                    <a:pt x="1796" y="155"/>
                  </a:cubicBezTo>
                  <a:cubicBezTo>
                    <a:pt x="1796" y="155"/>
                    <a:pt x="1793" y="155"/>
                    <a:pt x="1793" y="155"/>
                  </a:cubicBezTo>
                  <a:close/>
                  <a:moveTo>
                    <a:pt x="807" y="150"/>
                  </a:moveTo>
                  <a:cubicBezTo>
                    <a:pt x="810" y="147"/>
                    <a:pt x="823" y="143"/>
                    <a:pt x="821" y="145"/>
                  </a:cubicBezTo>
                  <a:cubicBezTo>
                    <a:pt x="820" y="147"/>
                    <a:pt x="816" y="150"/>
                    <a:pt x="809" y="151"/>
                  </a:cubicBezTo>
                  <a:cubicBezTo>
                    <a:pt x="807" y="151"/>
                    <a:pt x="807" y="151"/>
                    <a:pt x="807" y="150"/>
                  </a:cubicBezTo>
                  <a:close/>
                  <a:moveTo>
                    <a:pt x="1251" y="150"/>
                  </a:moveTo>
                  <a:cubicBezTo>
                    <a:pt x="1253" y="148"/>
                    <a:pt x="1256" y="147"/>
                    <a:pt x="1257" y="147"/>
                  </a:cubicBezTo>
                  <a:cubicBezTo>
                    <a:pt x="1257" y="147"/>
                    <a:pt x="1251" y="151"/>
                    <a:pt x="1250" y="151"/>
                  </a:cubicBezTo>
                  <a:cubicBezTo>
                    <a:pt x="1249" y="151"/>
                    <a:pt x="1250" y="150"/>
                    <a:pt x="1251" y="150"/>
                  </a:cubicBezTo>
                  <a:close/>
                  <a:moveTo>
                    <a:pt x="1493" y="150"/>
                  </a:moveTo>
                  <a:cubicBezTo>
                    <a:pt x="1494" y="149"/>
                    <a:pt x="1496" y="148"/>
                    <a:pt x="1497" y="148"/>
                  </a:cubicBezTo>
                  <a:cubicBezTo>
                    <a:pt x="1499" y="148"/>
                    <a:pt x="1499" y="148"/>
                    <a:pt x="1499" y="148"/>
                  </a:cubicBezTo>
                  <a:cubicBezTo>
                    <a:pt x="1497" y="149"/>
                    <a:pt x="1497" y="149"/>
                    <a:pt x="1497" y="149"/>
                  </a:cubicBezTo>
                  <a:cubicBezTo>
                    <a:pt x="1496" y="149"/>
                    <a:pt x="1494" y="150"/>
                    <a:pt x="1493" y="150"/>
                  </a:cubicBezTo>
                  <a:cubicBezTo>
                    <a:pt x="1490" y="150"/>
                    <a:pt x="1490" y="150"/>
                    <a:pt x="1490" y="150"/>
                  </a:cubicBezTo>
                  <a:lnTo>
                    <a:pt x="1493" y="150"/>
                  </a:lnTo>
                  <a:close/>
                  <a:moveTo>
                    <a:pt x="828" y="147"/>
                  </a:moveTo>
                  <a:cubicBezTo>
                    <a:pt x="828" y="146"/>
                    <a:pt x="830" y="144"/>
                    <a:pt x="832" y="143"/>
                  </a:cubicBezTo>
                  <a:cubicBezTo>
                    <a:pt x="836" y="141"/>
                    <a:pt x="838" y="139"/>
                    <a:pt x="846" y="135"/>
                  </a:cubicBezTo>
                  <a:cubicBezTo>
                    <a:pt x="850" y="134"/>
                    <a:pt x="850" y="133"/>
                    <a:pt x="846" y="134"/>
                  </a:cubicBezTo>
                  <a:cubicBezTo>
                    <a:pt x="842" y="135"/>
                    <a:pt x="834" y="136"/>
                    <a:pt x="834" y="135"/>
                  </a:cubicBezTo>
                  <a:cubicBezTo>
                    <a:pt x="835" y="135"/>
                    <a:pt x="838" y="134"/>
                    <a:pt x="842" y="131"/>
                  </a:cubicBezTo>
                  <a:cubicBezTo>
                    <a:pt x="846" y="130"/>
                    <a:pt x="849" y="128"/>
                    <a:pt x="850" y="127"/>
                  </a:cubicBezTo>
                  <a:cubicBezTo>
                    <a:pt x="852" y="125"/>
                    <a:pt x="855" y="123"/>
                    <a:pt x="858" y="123"/>
                  </a:cubicBezTo>
                  <a:cubicBezTo>
                    <a:pt x="859" y="123"/>
                    <a:pt x="863" y="123"/>
                    <a:pt x="865" y="121"/>
                  </a:cubicBezTo>
                  <a:cubicBezTo>
                    <a:pt x="877" y="116"/>
                    <a:pt x="896" y="110"/>
                    <a:pt x="895" y="112"/>
                  </a:cubicBezTo>
                  <a:cubicBezTo>
                    <a:pt x="895" y="112"/>
                    <a:pt x="895" y="112"/>
                    <a:pt x="895" y="112"/>
                  </a:cubicBezTo>
                  <a:cubicBezTo>
                    <a:pt x="896" y="113"/>
                    <a:pt x="895" y="113"/>
                    <a:pt x="895" y="112"/>
                  </a:cubicBezTo>
                  <a:cubicBezTo>
                    <a:pt x="894" y="112"/>
                    <a:pt x="893" y="112"/>
                    <a:pt x="893" y="113"/>
                  </a:cubicBezTo>
                  <a:cubicBezTo>
                    <a:pt x="894" y="114"/>
                    <a:pt x="888" y="116"/>
                    <a:pt x="887" y="115"/>
                  </a:cubicBezTo>
                  <a:cubicBezTo>
                    <a:pt x="887" y="115"/>
                    <a:pt x="881" y="117"/>
                    <a:pt x="881" y="118"/>
                  </a:cubicBezTo>
                  <a:cubicBezTo>
                    <a:pt x="881" y="119"/>
                    <a:pt x="879" y="120"/>
                    <a:pt x="877" y="121"/>
                  </a:cubicBezTo>
                  <a:cubicBezTo>
                    <a:pt x="874" y="123"/>
                    <a:pt x="870" y="125"/>
                    <a:pt x="867" y="127"/>
                  </a:cubicBezTo>
                  <a:cubicBezTo>
                    <a:pt x="856" y="133"/>
                    <a:pt x="851" y="136"/>
                    <a:pt x="847" y="137"/>
                  </a:cubicBezTo>
                  <a:cubicBezTo>
                    <a:pt x="844" y="138"/>
                    <a:pt x="842" y="139"/>
                    <a:pt x="842" y="140"/>
                  </a:cubicBezTo>
                  <a:cubicBezTo>
                    <a:pt x="838" y="144"/>
                    <a:pt x="828" y="148"/>
                    <a:pt x="828" y="147"/>
                  </a:cubicBezTo>
                  <a:close/>
                  <a:moveTo>
                    <a:pt x="1557" y="144"/>
                  </a:moveTo>
                  <a:cubicBezTo>
                    <a:pt x="1557" y="142"/>
                    <a:pt x="1557" y="142"/>
                    <a:pt x="1555" y="143"/>
                  </a:cubicBezTo>
                  <a:cubicBezTo>
                    <a:pt x="1555" y="144"/>
                    <a:pt x="1555" y="144"/>
                    <a:pt x="1553" y="143"/>
                  </a:cubicBezTo>
                  <a:cubicBezTo>
                    <a:pt x="1551" y="142"/>
                    <a:pt x="1553" y="139"/>
                    <a:pt x="1557" y="139"/>
                  </a:cubicBezTo>
                  <a:cubicBezTo>
                    <a:pt x="1559" y="139"/>
                    <a:pt x="1559" y="139"/>
                    <a:pt x="1559" y="139"/>
                  </a:cubicBezTo>
                  <a:cubicBezTo>
                    <a:pt x="1557" y="137"/>
                    <a:pt x="1557" y="137"/>
                    <a:pt x="1557" y="137"/>
                  </a:cubicBezTo>
                  <a:cubicBezTo>
                    <a:pt x="1555" y="134"/>
                    <a:pt x="1558" y="133"/>
                    <a:pt x="1564" y="134"/>
                  </a:cubicBezTo>
                  <a:cubicBezTo>
                    <a:pt x="1567" y="135"/>
                    <a:pt x="1567" y="138"/>
                    <a:pt x="1564" y="138"/>
                  </a:cubicBezTo>
                  <a:cubicBezTo>
                    <a:pt x="1563" y="138"/>
                    <a:pt x="1563" y="139"/>
                    <a:pt x="1563" y="139"/>
                  </a:cubicBezTo>
                  <a:cubicBezTo>
                    <a:pt x="1563" y="139"/>
                    <a:pt x="1562" y="140"/>
                    <a:pt x="1561" y="140"/>
                  </a:cubicBezTo>
                  <a:cubicBezTo>
                    <a:pt x="1560" y="140"/>
                    <a:pt x="1560" y="140"/>
                    <a:pt x="1560" y="141"/>
                  </a:cubicBezTo>
                  <a:cubicBezTo>
                    <a:pt x="1560" y="142"/>
                    <a:pt x="1560" y="142"/>
                    <a:pt x="1561" y="142"/>
                  </a:cubicBezTo>
                  <a:cubicBezTo>
                    <a:pt x="1563" y="142"/>
                    <a:pt x="1562" y="143"/>
                    <a:pt x="1560" y="144"/>
                  </a:cubicBezTo>
                  <a:cubicBezTo>
                    <a:pt x="1557" y="144"/>
                    <a:pt x="1557" y="144"/>
                    <a:pt x="1557" y="144"/>
                  </a:cubicBezTo>
                  <a:close/>
                  <a:moveTo>
                    <a:pt x="1569" y="144"/>
                  </a:moveTo>
                  <a:cubicBezTo>
                    <a:pt x="1570" y="142"/>
                    <a:pt x="1573" y="142"/>
                    <a:pt x="1573" y="144"/>
                  </a:cubicBezTo>
                  <a:cubicBezTo>
                    <a:pt x="1573" y="144"/>
                    <a:pt x="1572" y="144"/>
                    <a:pt x="1571" y="144"/>
                  </a:cubicBezTo>
                  <a:cubicBezTo>
                    <a:pt x="1570" y="144"/>
                    <a:pt x="1569" y="144"/>
                    <a:pt x="1569" y="144"/>
                  </a:cubicBezTo>
                  <a:close/>
                  <a:moveTo>
                    <a:pt x="1565" y="142"/>
                  </a:moveTo>
                  <a:cubicBezTo>
                    <a:pt x="1565" y="142"/>
                    <a:pt x="1565" y="142"/>
                    <a:pt x="1566" y="142"/>
                  </a:cubicBezTo>
                  <a:cubicBezTo>
                    <a:pt x="1567" y="142"/>
                    <a:pt x="1568" y="142"/>
                    <a:pt x="1568" y="142"/>
                  </a:cubicBezTo>
                  <a:cubicBezTo>
                    <a:pt x="1567" y="143"/>
                    <a:pt x="1566" y="143"/>
                    <a:pt x="1565" y="143"/>
                  </a:cubicBezTo>
                  <a:cubicBezTo>
                    <a:pt x="1565" y="142"/>
                    <a:pt x="1565" y="142"/>
                    <a:pt x="1565" y="142"/>
                  </a:cubicBezTo>
                  <a:close/>
                  <a:moveTo>
                    <a:pt x="1546" y="140"/>
                  </a:moveTo>
                  <a:cubicBezTo>
                    <a:pt x="1542" y="140"/>
                    <a:pt x="1542" y="139"/>
                    <a:pt x="1545" y="138"/>
                  </a:cubicBezTo>
                  <a:cubicBezTo>
                    <a:pt x="1548" y="136"/>
                    <a:pt x="1548" y="136"/>
                    <a:pt x="1548" y="136"/>
                  </a:cubicBezTo>
                  <a:cubicBezTo>
                    <a:pt x="1548" y="135"/>
                    <a:pt x="1555" y="136"/>
                    <a:pt x="1555" y="136"/>
                  </a:cubicBezTo>
                  <a:cubicBezTo>
                    <a:pt x="1556" y="138"/>
                    <a:pt x="1556" y="138"/>
                    <a:pt x="1554" y="137"/>
                  </a:cubicBezTo>
                  <a:cubicBezTo>
                    <a:pt x="1552" y="136"/>
                    <a:pt x="1551" y="137"/>
                    <a:pt x="1550" y="139"/>
                  </a:cubicBezTo>
                  <a:cubicBezTo>
                    <a:pt x="1549" y="140"/>
                    <a:pt x="1549" y="141"/>
                    <a:pt x="1549" y="141"/>
                  </a:cubicBezTo>
                  <a:cubicBezTo>
                    <a:pt x="1548" y="141"/>
                    <a:pt x="1547" y="141"/>
                    <a:pt x="1546" y="140"/>
                  </a:cubicBezTo>
                  <a:close/>
                  <a:moveTo>
                    <a:pt x="1574" y="139"/>
                  </a:moveTo>
                  <a:cubicBezTo>
                    <a:pt x="1575" y="137"/>
                    <a:pt x="1575" y="137"/>
                    <a:pt x="1578" y="138"/>
                  </a:cubicBezTo>
                  <a:cubicBezTo>
                    <a:pt x="1581" y="139"/>
                    <a:pt x="1580" y="140"/>
                    <a:pt x="1576" y="140"/>
                  </a:cubicBezTo>
                  <a:cubicBezTo>
                    <a:pt x="1573" y="140"/>
                    <a:pt x="1573" y="140"/>
                    <a:pt x="1574" y="139"/>
                  </a:cubicBezTo>
                  <a:close/>
                  <a:moveTo>
                    <a:pt x="1588" y="138"/>
                  </a:moveTo>
                  <a:cubicBezTo>
                    <a:pt x="1587" y="136"/>
                    <a:pt x="1587" y="136"/>
                    <a:pt x="1589" y="136"/>
                  </a:cubicBezTo>
                  <a:cubicBezTo>
                    <a:pt x="1590" y="136"/>
                    <a:pt x="1590" y="135"/>
                    <a:pt x="1589" y="134"/>
                  </a:cubicBezTo>
                  <a:cubicBezTo>
                    <a:pt x="1589" y="134"/>
                    <a:pt x="1589" y="134"/>
                    <a:pt x="1594" y="134"/>
                  </a:cubicBezTo>
                  <a:cubicBezTo>
                    <a:pt x="1596" y="134"/>
                    <a:pt x="1598" y="134"/>
                    <a:pt x="1597" y="134"/>
                  </a:cubicBezTo>
                  <a:cubicBezTo>
                    <a:pt x="1597" y="134"/>
                    <a:pt x="1596" y="135"/>
                    <a:pt x="1596" y="136"/>
                  </a:cubicBezTo>
                  <a:cubicBezTo>
                    <a:pt x="1596" y="137"/>
                    <a:pt x="1596" y="137"/>
                    <a:pt x="1595" y="137"/>
                  </a:cubicBezTo>
                  <a:cubicBezTo>
                    <a:pt x="1594" y="137"/>
                    <a:pt x="1593" y="137"/>
                    <a:pt x="1593" y="138"/>
                  </a:cubicBezTo>
                  <a:cubicBezTo>
                    <a:pt x="1594" y="138"/>
                    <a:pt x="1593" y="139"/>
                    <a:pt x="1592" y="139"/>
                  </a:cubicBezTo>
                  <a:cubicBezTo>
                    <a:pt x="1589" y="139"/>
                    <a:pt x="1589" y="139"/>
                    <a:pt x="1588" y="138"/>
                  </a:cubicBezTo>
                  <a:close/>
                  <a:moveTo>
                    <a:pt x="1584" y="137"/>
                  </a:moveTo>
                  <a:cubicBezTo>
                    <a:pt x="1585" y="137"/>
                    <a:pt x="1585" y="137"/>
                    <a:pt x="1585" y="137"/>
                  </a:cubicBezTo>
                  <a:cubicBezTo>
                    <a:pt x="1586" y="138"/>
                    <a:pt x="1586" y="138"/>
                    <a:pt x="1585" y="138"/>
                  </a:cubicBezTo>
                  <a:cubicBezTo>
                    <a:pt x="1584" y="138"/>
                    <a:pt x="1584" y="138"/>
                    <a:pt x="1584" y="137"/>
                  </a:cubicBezTo>
                  <a:close/>
                  <a:moveTo>
                    <a:pt x="1602" y="137"/>
                  </a:moveTo>
                  <a:cubicBezTo>
                    <a:pt x="1602" y="136"/>
                    <a:pt x="1603" y="136"/>
                    <a:pt x="1604" y="136"/>
                  </a:cubicBezTo>
                  <a:cubicBezTo>
                    <a:pt x="1606" y="137"/>
                    <a:pt x="1606" y="138"/>
                    <a:pt x="1604" y="138"/>
                  </a:cubicBezTo>
                  <a:cubicBezTo>
                    <a:pt x="1603" y="138"/>
                    <a:pt x="1602" y="138"/>
                    <a:pt x="1602" y="137"/>
                  </a:cubicBezTo>
                  <a:close/>
                  <a:moveTo>
                    <a:pt x="1576" y="136"/>
                  </a:moveTo>
                  <a:cubicBezTo>
                    <a:pt x="1576" y="135"/>
                    <a:pt x="1576" y="135"/>
                    <a:pt x="1577" y="135"/>
                  </a:cubicBezTo>
                  <a:cubicBezTo>
                    <a:pt x="1578" y="135"/>
                    <a:pt x="1579" y="135"/>
                    <a:pt x="1579" y="136"/>
                  </a:cubicBezTo>
                  <a:cubicBezTo>
                    <a:pt x="1579" y="136"/>
                    <a:pt x="1579" y="136"/>
                    <a:pt x="1578" y="136"/>
                  </a:cubicBezTo>
                  <a:cubicBezTo>
                    <a:pt x="1577" y="136"/>
                    <a:pt x="1576" y="136"/>
                    <a:pt x="1576" y="136"/>
                  </a:cubicBezTo>
                  <a:close/>
                  <a:moveTo>
                    <a:pt x="948" y="134"/>
                  </a:moveTo>
                  <a:cubicBezTo>
                    <a:pt x="948" y="134"/>
                    <a:pt x="949" y="134"/>
                    <a:pt x="950" y="134"/>
                  </a:cubicBezTo>
                  <a:cubicBezTo>
                    <a:pt x="951" y="134"/>
                    <a:pt x="951" y="134"/>
                    <a:pt x="949" y="134"/>
                  </a:cubicBezTo>
                  <a:cubicBezTo>
                    <a:pt x="948" y="135"/>
                    <a:pt x="947" y="134"/>
                    <a:pt x="948" y="134"/>
                  </a:cubicBezTo>
                  <a:close/>
                  <a:moveTo>
                    <a:pt x="1281" y="134"/>
                  </a:moveTo>
                  <a:cubicBezTo>
                    <a:pt x="1279" y="133"/>
                    <a:pt x="1281" y="131"/>
                    <a:pt x="1286" y="131"/>
                  </a:cubicBezTo>
                  <a:cubicBezTo>
                    <a:pt x="1289" y="131"/>
                    <a:pt x="1292" y="133"/>
                    <a:pt x="1289" y="133"/>
                  </a:cubicBezTo>
                  <a:cubicBezTo>
                    <a:pt x="1289" y="133"/>
                    <a:pt x="1287" y="134"/>
                    <a:pt x="1286" y="134"/>
                  </a:cubicBezTo>
                  <a:cubicBezTo>
                    <a:pt x="1283" y="135"/>
                    <a:pt x="1282" y="135"/>
                    <a:pt x="1281" y="134"/>
                  </a:cubicBezTo>
                  <a:close/>
                  <a:moveTo>
                    <a:pt x="1578" y="133"/>
                  </a:moveTo>
                  <a:cubicBezTo>
                    <a:pt x="1574" y="133"/>
                    <a:pt x="1572" y="131"/>
                    <a:pt x="1572" y="130"/>
                  </a:cubicBezTo>
                  <a:cubicBezTo>
                    <a:pt x="1572" y="129"/>
                    <a:pt x="1574" y="129"/>
                    <a:pt x="1578" y="129"/>
                  </a:cubicBezTo>
                  <a:cubicBezTo>
                    <a:pt x="1581" y="130"/>
                    <a:pt x="1584" y="129"/>
                    <a:pt x="1583" y="129"/>
                  </a:cubicBezTo>
                  <a:cubicBezTo>
                    <a:pt x="1580" y="127"/>
                    <a:pt x="1584" y="126"/>
                    <a:pt x="1588" y="128"/>
                  </a:cubicBezTo>
                  <a:cubicBezTo>
                    <a:pt x="1591" y="130"/>
                    <a:pt x="1590" y="131"/>
                    <a:pt x="1587" y="130"/>
                  </a:cubicBezTo>
                  <a:cubicBezTo>
                    <a:pt x="1584" y="129"/>
                    <a:pt x="1584" y="129"/>
                    <a:pt x="1585" y="130"/>
                  </a:cubicBezTo>
                  <a:cubicBezTo>
                    <a:pt x="1587" y="131"/>
                    <a:pt x="1584" y="134"/>
                    <a:pt x="1582" y="134"/>
                  </a:cubicBezTo>
                  <a:cubicBezTo>
                    <a:pt x="1581" y="134"/>
                    <a:pt x="1579" y="133"/>
                    <a:pt x="1578" y="133"/>
                  </a:cubicBezTo>
                  <a:close/>
                  <a:moveTo>
                    <a:pt x="911" y="131"/>
                  </a:moveTo>
                  <a:cubicBezTo>
                    <a:pt x="911" y="131"/>
                    <a:pt x="916" y="128"/>
                    <a:pt x="918" y="128"/>
                  </a:cubicBezTo>
                  <a:cubicBezTo>
                    <a:pt x="919" y="128"/>
                    <a:pt x="919" y="128"/>
                    <a:pt x="917" y="130"/>
                  </a:cubicBezTo>
                  <a:cubicBezTo>
                    <a:pt x="914" y="133"/>
                    <a:pt x="910" y="134"/>
                    <a:pt x="911" y="131"/>
                  </a:cubicBezTo>
                  <a:close/>
                  <a:moveTo>
                    <a:pt x="1595" y="131"/>
                  </a:moveTo>
                  <a:cubicBezTo>
                    <a:pt x="1593" y="131"/>
                    <a:pt x="1592" y="128"/>
                    <a:pt x="1594" y="128"/>
                  </a:cubicBezTo>
                  <a:cubicBezTo>
                    <a:pt x="1595" y="128"/>
                    <a:pt x="1595" y="128"/>
                    <a:pt x="1597" y="128"/>
                  </a:cubicBezTo>
                  <a:cubicBezTo>
                    <a:pt x="1598" y="126"/>
                    <a:pt x="1600" y="126"/>
                    <a:pt x="1602" y="128"/>
                  </a:cubicBezTo>
                  <a:cubicBezTo>
                    <a:pt x="1604" y="129"/>
                    <a:pt x="1603" y="132"/>
                    <a:pt x="1601" y="132"/>
                  </a:cubicBezTo>
                  <a:cubicBezTo>
                    <a:pt x="1600" y="131"/>
                    <a:pt x="1600" y="132"/>
                    <a:pt x="1599" y="132"/>
                  </a:cubicBezTo>
                  <a:cubicBezTo>
                    <a:pt x="1599" y="133"/>
                    <a:pt x="1597" y="133"/>
                    <a:pt x="1595" y="131"/>
                  </a:cubicBezTo>
                  <a:close/>
                  <a:moveTo>
                    <a:pt x="1557" y="131"/>
                  </a:moveTo>
                  <a:cubicBezTo>
                    <a:pt x="1557" y="131"/>
                    <a:pt x="1557" y="131"/>
                    <a:pt x="1557" y="131"/>
                  </a:cubicBezTo>
                  <a:cubicBezTo>
                    <a:pt x="1558" y="131"/>
                    <a:pt x="1559" y="131"/>
                    <a:pt x="1559" y="131"/>
                  </a:cubicBezTo>
                  <a:cubicBezTo>
                    <a:pt x="1559" y="132"/>
                    <a:pt x="1559" y="132"/>
                    <a:pt x="1558" y="132"/>
                  </a:cubicBezTo>
                  <a:cubicBezTo>
                    <a:pt x="1557" y="131"/>
                    <a:pt x="1557" y="131"/>
                    <a:pt x="1557" y="131"/>
                  </a:cubicBezTo>
                  <a:close/>
                  <a:moveTo>
                    <a:pt x="902" y="129"/>
                  </a:moveTo>
                  <a:cubicBezTo>
                    <a:pt x="903" y="126"/>
                    <a:pt x="925" y="119"/>
                    <a:pt x="927" y="120"/>
                  </a:cubicBezTo>
                  <a:cubicBezTo>
                    <a:pt x="928" y="122"/>
                    <a:pt x="923" y="125"/>
                    <a:pt x="914" y="128"/>
                  </a:cubicBezTo>
                  <a:cubicBezTo>
                    <a:pt x="903" y="131"/>
                    <a:pt x="901" y="131"/>
                    <a:pt x="902" y="129"/>
                  </a:cubicBezTo>
                  <a:close/>
                  <a:moveTo>
                    <a:pt x="1749" y="128"/>
                  </a:moveTo>
                  <a:cubicBezTo>
                    <a:pt x="1748" y="128"/>
                    <a:pt x="1749" y="128"/>
                    <a:pt x="1749" y="128"/>
                  </a:cubicBezTo>
                  <a:cubicBezTo>
                    <a:pt x="1750" y="128"/>
                    <a:pt x="1750" y="128"/>
                    <a:pt x="1751" y="128"/>
                  </a:cubicBezTo>
                  <a:cubicBezTo>
                    <a:pt x="1751" y="129"/>
                    <a:pt x="1750" y="129"/>
                    <a:pt x="1750" y="129"/>
                  </a:cubicBezTo>
                  <a:cubicBezTo>
                    <a:pt x="1750" y="129"/>
                    <a:pt x="1749" y="129"/>
                    <a:pt x="1749" y="128"/>
                  </a:cubicBezTo>
                  <a:close/>
                  <a:moveTo>
                    <a:pt x="1573" y="127"/>
                  </a:moveTo>
                  <a:cubicBezTo>
                    <a:pt x="1572" y="126"/>
                    <a:pt x="1572" y="126"/>
                    <a:pt x="1573" y="126"/>
                  </a:cubicBezTo>
                  <a:cubicBezTo>
                    <a:pt x="1573" y="126"/>
                    <a:pt x="1574" y="126"/>
                    <a:pt x="1574" y="125"/>
                  </a:cubicBezTo>
                  <a:cubicBezTo>
                    <a:pt x="1574" y="124"/>
                    <a:pt x="1574" y="123"/>
                    <a:pt x="1575" y="123"/>
                  </a:cubicBezTo>
                  <a:cubicBezTo>
                    <a:pt x="1576" y="123"/>
                    <a:pt x="1580" y="123"/>
                    <a:pt x="1579" y="124"/>
                  </a:cubicBezTo>
                  <a:cubicBezTo>
                    <a:pt x="1579" y="125"/>
                    <a:pt x="1580" y="125"/>
                    <a:pt x="1581" y="126"/>
                  </a:cubicBezTo>
                  <a:cubicBezTo>
                    <a:pt x="1581" y="126"/>
                    <a:pt x="1581" y="126"/>
                    <a:pt x="1581" y="126"/>
                  </a:cubicBezTo>
                  <a:cubicBezTo>
                    <a:pt x="1581" y="127"/>
                    <a:pt x="1573" y="128"/>
                    <a:pt x="1573" y="127"/>
                  </a:cubicBezTo>
                  <a:close/>
                  <a:moveTo>
                    <a:pt x="1592" y="126"/>
                  </a:moveTo>
                  <a:cubicBezTo>
                    <a:pt x="1592" y="126"/>
                    <a:pt x="1592" y="125"/>
                    <a:pt x="1594" y="125"/>
                  </a:cubicBezTo>
                  <a:cubicBezTo>
                    <a:pt x="1595" y="125"/>
                    <a:pt x="1595" y="126"/>
                    <a:pt x="1595" y="126"/>
                  </a:cubicBezTo>
                  <a:cubicBezTo>
                    <a:pt x="1595" y="126"/>
                    <a:pt x="1595" y="127"/>
                    <a:pt x="1594" y="127"/>
                  </a:cubicBezTo>
                  <a:cubicBezTo>
                    <a:pt x="1592" y="127"/>
                    <a:pt x="1592" y="126"/>
                    <a:pt x="1592" y="126"/>
                  </a:cubicBezTo>
                  <a:close/>
                  <a:moveTo>
                    <a:pt x="1602" y="126"/>
                  </a:moveTo>
                  <a:cubicBezTo>
                    <a:pt x="1602" y="126"/>
                    <a:pt x="1602" y="124"/>
                    <a:pt x="1603" y="124"/>
                  </a:cubicBezTo>
                  <a:cubicBezTo>
                    <a:pt x="1603" y="123"/>
                    <a:pt x="1603" y="123"/>
                    <a:pt x="1603" y="123"/>
                  </a:cubicBezTo>
                  <a:cubicBezTo>
                    <a:pt x="1602" y="121"/>
                    <a:pt x="1602" y="121"/>
                    <a:pt x="1603" y="121"/>
                  </a:cubicBezTo>
                  <a:cubicBezTo>
                    <a:pt x="1606" y="121"/>
                    <a:pt x="1610" y="123"/>
                    <a:pt x="1610" y="124"/>
                  </a:cubicBezTo>
                  <a:cubicBezTo>
                    <a:pt x="1610" y="126"/>
                    <a:pt x="1603" y="128"/>
                    <a:pt x="1602" y="126"/>
                  </a:cubicBezTo>
                  <a:close/>
                  <a:moveTo>
                    <a:pt x="1664" y="126"/>
                  </a:moveTo>
                  <a:cubicBezTo>
                    <a:pt x="1664" y="125"/>
                    <a:pt x="1670" y="124"/>
                    <a:pt x="1670" y="125"/>
                  </a:cubicBezTo>
                  <a:cubicBezTo>
                    <a:pt x="1670" y="126"/>
                    <a:pt x="1669" y="126"/>
                    <a:pt x="1667" y="126"/>
                  </a:cubicBezTo>
                  <a:lnTo>
                    <a:pt x="1664" y="126"/>
                  </a:lnTo>
                  <a:close/>
                  <a:moveTo>
                    <a:pt x="929" y="123"/>
                  </a:moveTo>
                  <a:cubicBezTo>
                    <a:pt x="931" y="122"/>
                    <a:pt x="933" y="121"/>
                    <a:pt x="933" y="121"/>
                  </a:cubicBezTo>
                  <a:cubicBezTo>
                    <a:pt x="933" y="122"/>
                    <a:pt x="930" y="123"/>
                    <a:pt x="927" y="124"/>
                  </a:cubicBezTo>
                  <a:cubicBezTo>
                    <a:pt x="926" y="125"/>
                    <a:pt x="927" y="124"/>
                    <a:pt x="929" y="123"/>
                  </a:cubicBezTo>
                  <a:close/>
                  <a:moveTo>
                    <a:pt x="1582" y="124"/>
                  </a:moveTo>
                  <a:cubicBezTo>
                    <a:pt x="1581" y="123"/>
                    <a:pt x="1582" y="123"/>
                    <a:pt x="1582" y="123"/>
                  </a:cubicBezTo>
                  <a:cubicBezTo>
                    <a:pt x="1584" y="123"/>
                    <a:pt x="1584" y="124"/>
                    <a:pt x="1583" y="124"/>
                  </a:cubicBezTo>
                  <a:cubicBezTo>
                    <a:pt x="1583" y="125"/>
                    <a:pt x="1582" y="125"/>
                    <a:pt x="1582" y="124"/>
                  </a:cubicBezTo>
                  <a:close/>
                  <a:moveTo>
                    <a:pt x="1574" y="120"/>
                  </a:moveTo>
                  <a:cubicBezTo>
                    <a:pt x="1573" y="120"/>
                    <a:pt x="1573" y="119"/>
                    <a:pt x="1575" y="119"/>
                  </a:cubicBezTo>
                  <a:cubicBezTo>
                    <a:pt x="1576" y="118"/>
                    <a:pt x="1579" y="119"/>
                    <a:pt x="1577" y="120"/>
                  </a:cubicBezTo>
                  <a:cubicBezTo>
                    <a:pt x="1576" y="120"/>
                    <a:pt x="1574" y="121"/>
                    <a:pt x="1574" y="120"/>
                  </a:cubicBezTo>
                  <a:close/>
                  <a:moveTo>
                    <a:pt x="883" y="120"/>
                  </a:moveTo>
                  <a:cubicBezTo>
                    <a:pt x="883" y="120"/>
                    <a:pt x="884" y="120"/>
                    <a:pt x="885" y="119"/>
                  </a:cubicBezTo>
                  <a:cubicBezTo>
                    <a:pt x="885" y="118"/>
                    <a:pt x="886" y="118"/>
                    <a:pt x="886" y="118"/>
                  </a:cubicBezTo>
                  <a:cubicBezTo>
                    <a:pt x="886" y="119"/>
                    <a:pt x="885" y="119"/>
                    <a:pt x="885" y="120"/>
                  </a:cubicBezTo>
                  <a:cubicBezTo>
                    <a:pt x="884" y="120"/>
                    <a:pt x="883" y="120"/>
                    <a:pt x="883" y="120"/>
                  </a:cubicBezTo>
                  <a:close/>
                  <a:moveTo>
                    <a:pt x="1766" y="119"/>
                  </a:moveTo>
                  <a:cubicBezTo>
                    <a:pt x="1766" y="117"/>
                    <a:pt x="1766" y="117"/>
                    <a:pt x="1766" y="117"/>
                  </a:cubicBezTo>
                  <a:cubicBezTo>
                    <a:pt x="1769" y="117"/>
                    <a:pt x="1769" y="120"/>
                    <a:pt x="1769" y="120"/>
                  </a:cubicBezTo>
                  <a:cubicBezTo>
                    <a:pt x="1768" y="120"/>
                    <a:pt x="1767" y="120"/>
                    <a:pt x="1766" y="119"/>
                  </a:cubicBezTo>
                  <a:close/>
                  <a:moveTo>
                    <a:pt x="887" y="117"/>
                  </a:moveTo>
                  <a:cubicBezTo>
                    <a:pt x="887" y="117"/>
                    <a:pt x="895" y="114"/>
                    <a:pt x="895" y="115"/>
                  </a:cubicBezTo>
                  <a:cubicBezTo>
                    <a:pt x="895" y="115"/>
                    <a:pt x="890" y="117"/>
                    <a:pt x="888" y="117"/>
                  </a:cubicBezTo>
                  <a:cubicBezTo>
                    <a:pt x="887" y="118"/>
                    <a:pt x="887" y="118"/>
                    <a:pt x="887" y="117"/>
                  </a:cubicBezTo>
                  <a:close/>
                  <a:moveTo>
                    <a:pt x="1589" y="117"/>
                  </a:moveTo>
                  <a:cubicBezTo>
                    <a:pt x="1592" y="117"/>
                    <a:pt x="1592" y="117"/>
                    <a:pt x="1592" y="117"/>
                  </a:cubicBezTo>
                  <a:cubicBezTo>
                    <a:pt x="1592" y="118"/>
                    <a:pt x="1591" y="118"/>
                    <a:pt x="1589" y="118"/>
                  </a:cubicBezTo>
                  <a:cubicBezTo>
                    <a:pt x="1587" y="118"/>
                    <a:pt x="1587" y="118"/>
                    <a:pt x="1589" y="117"/>
                  </a:cubicBezTo>
                  <a:close/>
                  <a:moveTo>
                    <a:pt x="930" y="113"/>
                  </a:moveTo>
                  <a:cubicBezTo>
                    <a:pt x="932" y="112"/>
                    <a:pt x="933" y="112"/>
                    <a:pt x="932" y="113"/>
                  </a:cubicBezTo>
                  <a:cubicBezTo>
                    <a:pt x="931" y="114"/>
                    <a:pt x="930" y="114"/>
                    <a:pt x="930" y="114"/>
                  </a:cubicBezTo>
                  <a:cubicBezTo>
                    <a:pt x="929" y="114"/>
                    <a:pt x="929" y="114"/>
                    <a:pt x="930" y="113"/>
                  </a:cubicBezTo>
                  <a:close/>
                  <a:moveTo>
                    <a:pt x="1316" y="113"/>
                  </a:moveTo>
                  <a:cubicBezTo>
                    <a:pt x="1316" y="112"/>
                    <a:pt x="1319" y="110"/>
                    <a:pt x="1319" y="111"/>
                  </a:cubicBezTo>
                  <a:cubicBezTo>
                    <a:pt x="1319" y="111"/>
                    <a:pt x="1317" y="114"/>
                    <a:pt x="1316" y="114"/>
                  </a:cubicBezTo>
                  <a:cubicBezTo>
                    <a:pt x="1316" y="114"/>
                    <a:pt x="1316" y="114"/>
                    <a:pt x="1316" y="113"/>
                  </a:cubicBezTo>
                  <a:close/>
                  <a:moveTo>
                    <a:pt x="947" y="112"/>
                  </a:moveTo>
                  <a:cubicBezTo>
                    <a:pt x="947" y="112"/>
                    <a:pt x="950" y="111"/>
                    <a:pt x="953" y="110"/>
                  </a:cubicBezTo>
                  <a:cubicBezTo>
                    <a:pt x="954" y="110"/>
                    <a:pt x="954" y="110"/>
                    <a:pt x="954" y="111"/>
                  </a:cubicBezTo>
                  <a:cubicBezTo>
                    <a:pt x="952" y="112"/>
                    <a:pt x="947" y="113"/>
                    <a:pt x="947" y="112"/>
                  </a:cubicBezTo>
                  <a:close/>
                  <a:moveTo>
                    <a:pt x="1857" y="112"/>
                  </a:moveTo>
                  <a:cubicBezTo>
                    <a:pt x="1857" y="111"/>
                    <a:pt x="1857" y="111"/>
                    <a:pt x="1857" y="111"/>
                  </a:cubicBezTo>
                  <a:cubicBezTo>
                    <a:pt x="1858" y="111"/>
                    <a:pt x="1858" y="111"/>
                    <a:pt x="1859" y="112"/>
                  </a:cubicBezTo>
                  <a:cubicBezTo>
                    <a:pt x="1859" y="112"/>
                    <a:pt x="1859" y="112"/>
                    <a:pt x="1858" y="112"/>
                  </a:cubicBezTo>
                  <a:cubicBezTo>
                    <a:pt x="1857" y="112"/>
                    <a:pt x="1857" y="112"/>
                    <a:pt x="1857" y="112"/>
                  </a:cubicBezTo>
                  <a:close/>
                  <a:moveTo>
                    <a:pt x="1646" y="110"/>
                  </a:moveTo>
                  <a:cubicBezTo>
                    <a:pt x="1646" y="109"/>
                    <a:pt x="1646" y="109"/>
                    <a:pt x="1648" y="109"/>
                  </a:cubicBezTo>
                  <a:cubicBezTo>
                    <a:pt x="1648" y="109"/>
                    <a:pt x="1649" y="109"/>
                    <a:pt x="1649" y="110"/>
                  </a:cubicBezTo>
                  <a:cubicBezTo>
                    <a:pt x="1649" y="111"/>
                    <a:pt x="1647" y="112"/>
                    <a:pt x="1646" y="110"/>
                  </a:cubicBezTo>
                  <a:close/>
                  <a:moveTo>
                    <a:pt x="944" y="109"/>
                  </a:moveTo>
                  <a:cubicBezTo>
                    <a:pt x="944" y="108"/>
                    <a:pt x="947" y="107"/>
                    <a:pt x="952" y="107"/>
                  </a:cubicBezTo>
                  <a:cubicBezTo>
                    <a:pt x="956" y="107"/>
                    <a:pt x="957" y="108"/>
                    <a:pt x="953" y="108"/>
                  </a:cubicBezTo>
                  <a:cubicBezTo>
                    <a:pt x="946" y="109"/>
                    <a:pt x="945" y="109"/>
                    <a:pt x="944" y="109"/>
                  </a:cubicBezTo>
                  <a:close/>
                  <a:moveTo>
                    <a:pt x="1849" y="109"/>
                  </a:moveTo>
                  <a:cubicBezTo>
                    <a:pt x="1849" y="108"/>
                    <a:pt x="1849" y="107"/>
                    <a:pt x="1847" y="107"/>
                  </a:cubicBezTo>
                  <a:cubicBezTo>
                    <a:pt x="1844" y="106"/>
                    <a:pt x="1847" y="104"/>
                    <a:pt x="1851" y="105"/>
                  </a:cubicBezTo>
                  <a:cubicBezTo>
                    <a:pt x="1855" y="107"/>
                    <a:pt x="1857" y="108"/>
                    <a:pt x="1855" y="109"/>
                  </a:cubicBezTo>
                  <a:cubicBezTo>
                    <a:pt x="1854" y="109"/>
                    <a:pt x="1850" y="109"/>
                    <a:pt x="1849" y="109"/>
                  </a:cubicBezTo>
                  <a:close/>
                  <a:moveTo>
                    <a:pt x="958" y="106"/>
                  </a:moveTo>
                  <a:cubicBezTo>
                    <a:pt x="958" y="105"/>
                    <a:pt x="959" y="105"/>
                    <a:pt x="960" y="105"/>
                  </a:cubicBezTo>
                  <a:cubicBezTo>
                    <a:pt x="962" y="105"/>
                    <a:pt x="962" y="105"/>
                    <a:pt x="962" y="106"/>
                  </a:cubicBezTo>
                  <a:cubicBezTo>
                    <a:pt x="962" y="107"/>
                    <a:pt x="961" y="107"/>
                    <a:pt x="960" y="107"/>
                  </a:cubicBezTo>
                  <a:cubicBezTo>
                    <a:pt x="959" y="107"/>
                    <a:pt x="958" y="107"/>
                    <a:pt x="958" y="106"/>
                  </a:cubicBezTo>
                  <a:close/>
                  <a:moveTo>
                    <a:pt x="1746" y="105"/>
                  </a:moveTo>
                  <a:cubicBezTo>
                    <a:pt x="1745" y="104"/>
                    <a:pt x="1741" y="102"/>
                    <a:pt x="1738" y="101"/>
                  </a:cubicBezTo>
                  <a:cubicBezTo>
                    <a:pt x="1735" y="101"/>
                    <a:pt x="1733" y="99"/>
                    <a:pt x="1733" y="99"/>
                  </a:cubicBezTo>
                  <a:cubicBezTo>
                    <a:pt x="1733" y="99"/>
                    <a:pt x="1731" y="99"/>
                    <a:pt x="1729" y="98"/>
                  </a:cubicBezTo>
                  <a:cubicBezTo>
                    <a:pt x="1724" y="96"/>
                    <a:pt x="1720" y="94"/>
                    <a:pt x="1721" y="94"/>
                  </a:cubicBezTo>
                  <a:cubicBezTo>
                    <a:pt x="1721" y="93"/>
                    <a:pt x="1721" y="93"/>
                    <a:pt x="1721" y="93"/>
                  </a:cubicBezTo>
                  <a:cubicBezTo>
                    <a:pt x="1718" y="92"/>
                    <a:pt x="1722" y="93"/>
                    <a:pt x="1726" y="93"/>
                  </a:cubicBezTo>
                  <a:cubicBezTo>
                    <a:pt x="1728" y="95"/>
                    <a:pt x="1730" y="94"/>
                    <a:pt x="1728" y="93"/>
                  </a:cubicBezTo>
                  <a:cubicBezTo>
                    <a:pt x="1726" y="92"/>
                    <a:pt x="1740" y="93"/>
                    <a:pt x="1744" y="94"/>
                  </a:cubicBezTo>
                  <a:cubicBezTo>
                    <a:pt x="1748" y="95"/>
                    <a:pt x="1750" y="98"/>
                    <a:pt x="1749" y="101"/>
                  </a:cubicBezTo>
                  <a:cubicBezTo>
                    <a:pt x="1748" y="102"/>
                    <a:pt x="1749" y="103"/>
                    <a:pt x="1750" y="104"/>
                  </a:cubicBezTo>
                  <a:cubicBezTo>
                    <a:pt x="1754" y="107"/>
                    <a:pt x="1751" y="107"/>
                    <a:pt x="1746" y="105"/>
                  </a:cubicBezTo>
                  <a:close/>
                  <a:moveTo>
                    <a:pt x="1713" y="105"/>
                  </a:moveTo>
                  <a:cubicBezTo>
                    <a:pt x="1712" y="104"/>
                    <a:pt x="1709" y="104"/>
                    <a:pt x="1707" y="105"/>
                  </a:cubicBezTo>
                  <a:cubicBezTo>
                    <a:pt x="1705" y="105"/>
                    <a:pt x="1705" y="105"/>
                    <a:pt x="1703" y="104"/>
                  </a:cubicBezTo>
                  <a:cubicBezTo>
                    <a:pt x="1702" y="103"/>
                    <a:pt x="1700" y="101"/>
                    <a:pt x="1698" y="101"/>
                  </a:cubicBezTo>
                  <a:cubicBezTo>
                    <a:pt x="1696" y="99"/>
                    <a:pt x="1694" y="97"/>
                    <a:pt x="1695" y="97"/>
                  </a:cubicBezTo>
                  <a:cubicBezTo>
                    <a:pt x="1696" y="97"/>
                    <a:pt x="1696" y="96"/>
                    <a:pt x="1696" y="96"/>
                  </a:cubicBezTo>
                  <a:cubicBezTo>
                    <a:pt x="1696" y="94"/>
                    <a:pt x="1697" y="94"/>
                    <a:pt x="1700" y="95"/>
                  </a:cubicBezTo>
                  <a:cubicBezTo>
                    <a:pt x="1703" y="96"/>
                    <a:pt x="1704" y="96"/>
                    <a:pt x="1702" y="94"/>
                  </a:cubicBezTo>
                  <a:cubicBezTo>
                    <a:pt x="1700" y="93"/>
                    <a:pt x="1701" y="93"/>
                    <a:pt x="1705" y="93"/>
                  </a:cubicBezTo>
                  <a:cubicBezTo>
                    <a:pt x="1709" y="94"/>
                    <a:pt x="1712" y="94"/>
                    <a:pt x="1712" y="95"/>
                  </a:cubicBezTo>
                  <a:cubicBezTo>
                    <a:pt x="1713" y="95"/>
                    <a:pt x="1714" y="96"/>
                    <a:pt x="1716" y="96"/>
                  </a:cubicBezTo>
                  <a:cubicBezTo>
                    <a:pt x="1719" y="98"/>
                    <a:pt x="1719" y="98"/>
                    <a:pt x="1719" y="98"/>
                  </a:cubicBezTo>
                  <a:cubicBezTo>
                    <a:pt x="1720" y="99"/>
                    <a:pt x="1721" y="99"/>
                    <a:pt x="1723" y="99"/>
                  </a:cubicBezTo>
                  <a:cubicBezTo>
                    <a:pt x="1732" y="99"/>
                    <a:pt x="1732" y="103"/>
                    <a:pt x="1723" y="104"/>
                  </a:cubicBezTo>
                  <a:cubicBezTo>
                    <a:pt x="1721" y="104"/>
                    <a:pt x="1719" y="104"/>
                    <a:pt x="1719" y="105"/>
                  </a:cubicBezTo>
                  <a:cubicBezTo>
                    <a:pt x="1718" y="106"/>
                    <a:pt x="1718" y="106"/>
                    <a:pt x="1713" y="105"/>
                  </a:cubicBezTo>
                  <a:close/>
                  <a:moveTo>
                    <a:pt x="1691" y="104"/>
                  </a:moveTo>
                  <a:cubicBezTo>
                    <a:pt x="1689" y="104"/>
                    <a:pt x="1690" y="103"/>
                    <a:pt x="1694" y="102"/>
                  </a:cubicBezTo>
                  <a:cubicBezTo>
                    <a:pt x="1697" y="101"/>
                    <a:pt x="1700" y="102"/>
                    <a:pt x="1700" y="104"/>
                  </a:cubicBezTo>
                  <a:cubicBezTo>
                    <a:pt x="1700" y="105"/>
                    <a:pt x="1694" y="105"/>
                    <a:pt x="1691" y="104"/>
                  </a:cubicBezTo>
                  <a:close/>
                  <a:moveTo>
                    <a:pt x="963" y="101"/>
                  </a:moveTo>
                  <a:cubicBezTo>
                    <a:pt x="963" y="101"/>
                    <a:pt x="968" y="99"/>
                    <a:pt x="968" y="99"/>
                  </a:cubicBezTo>
                  <a:cubicBezTo>
                    <a:pt x="968" y="99"/>
                    <a:pt x="968" y="100"/>
                    <a:pt x="968" y="100"/>
                  </a:cubicBezTo>
                  <a:cubicBezTo>
                    <a:pt x="967" y="101"/>
                    <a:pt x="967" y="101"/>
                    <a:pt x="968" y="101"/>
                  </a:cubicBezTo>
                  <a:cubicBezTo>
                    <a:pt x="967" y="101"/>
                    <a:pt x="967" y="101"/>
                    <a:pt x="967" y="101"/>
                  </a:cubicBezTo>
                  <a:cubicBezTo>
                    <a:pt x="965" y="102"/>
                    <a:pt x="963" y="102"/>
                    <a:pt x="963" y="101"/>
                  </a:cubicBezTo>
                  <a:close/>
                  <a:moveTo>
                    <a:pt x="1681" y="100"/>
                  </a:moveTo>
                  <a:cubicBezTo>
                    <a:pt x="1679" y="98"/>
                    <a:pt x="1677" y="96"/>
                    <a:pt x="1675" y="96"/>
                  </a:cubicBezTo>
                  <a:cubicBezTo>
                    <a:pt x="1673" y="96"/>
                    <a:pt x="1670" y="94"/>
                    <a:pt x="1670" y="93"/>
                  </a:cubicBezTo>
                  <a:cubicBezTo>
                    <a:pt x="1668" y="91"/>
                    <a:pt x="1668" y="91"/>
                    <a:pt x="1668" y="91"/>
                  </a:cubicBezTo>
                  <a:cubicBezTo>
                    <a:pt x="1666" y="89"/>
                    <a:pt x="1681" y="90"/>
                    <a:pt x="1684" y="91"/>
                  </a:cubicBezTo>
                  <a:cubicBezTo>
                    <a:pt x="1685" y="92"/>
                    <a:pt x="1687" y="93"/>
                    <a:pt x="1689" y="93"/>
                  </a:cubicBezTo>
                  <a:cubicBezTo>
                    <a:pt x="1694" y="94"/>
                    <a:pt x="1694" y="94"/>
                    <a:pt x="1694" y="97"/>
                  </a:cubicBezTo>
                  <a:cubicBezTo>
                    <a:pt x="1693" y="99"/>
                    <a:pt x="1694" y="99"/>
                    <a:pt x="1694" y="100"/>
                  </a:cubicBezTo>
                  <a:cubicBezTo>
                    <a:pt x="1695" y="101"/>
                    <a:pt x="1691" y="101"/>
                    <a:pt x="1686" y="101"/>
                  </a:cubicBezTo>
                  <a:cubicBezTo>
                    <a:pt x="1683" y="101"/>
                    <a:pt x="1683" y="101"/>
                    <a:pt x="1681" y="100"/>
                  </a:cubicBezTo>
                  <a:close/>
                  <a:moveTo>
                    <a:pt x="1878" y="99"/>
                  </a:moveTo>
                  <a:cubicBezTo>
                    <a:pt x="1877" y="98"/>
                    <a:pt x="1878" y="98"/>
                    <a:pt x="1878" y="98"/>
                  </a:cubicBezTo>
                  <a:cubicBezTo>
                    <a:pt x="1879" y="98"/>
                    <a:pt x="1879" y="98"/>
                    <a:pt x="1880" y="99"/>
                  </a:cubicBezTo>
                  <a:cubicBezTo>
                    <a:pt x="1880" y="99"/>
                    <a:pt x="1879" y="99"/>
                    <a:pt x="1879" y="99"/>
                  </a:cubicBezTo>
                  <a:cubicBezTo>
                    <a:pt x="1879" y="99"/>
                    <a:pt x="1878" y="99"/>
                    <a:pt x="1878" y="99"/>
                  </a:cubicBezTo>
                  <a:close/>
                  <a:moveTo>
                    <a:pt x="1774" y="97"/>
                  </a:moveTo>
                  <a:cubicBezTo>
                    <a:pt x="1776" y="97"/>
                    <a:pt x="1776" y="97"/>
                    <a:pt x="1776" y="97"/>
                  </a:cubicBezTo>
                  <a:cubicBezTo>
                    <a:pt x="1777" y="98"/>
                    <a:pt x="1777" y="98"/>
                    <a:pt x="1776" y="98"/>
                  </a:cubicBezTo>
                  <a:cubicBezTo>
                    <a:pt x="1775" y="98"/>
                    <a:pt x="1774" y="98"/>
                    <a:pt x="1774" y="97"/>
                  </a:cubicBezTo>
                  <a:close/>
                  <a:moveTo>
                    <a:pt x="1661" y="96"/>
                  </a:moveTo>
                  <a:cubicBezTo>
                    <a:pt x="1661" y="96"/>
                    <a:pt x="1664" y="95"/>
                    <a:pt x="1664" y="96"/>
                  </a:cubicBezTo>
                  <a:cubicBezTo>
                    <a:pt x="1665" y="96"/>
                    <a:pt x="1665" y="96"/>
                    <a:pt x="1664" y="96"/>
                  </a:cubicBezTo>
                  <a:cubicBezTo>
                    <a:pt x="1664" y="97"/>
                    <a:pt x="1661" y="97"/>
                    <a:pt x="1661" y="96"/>
                  </a:cubicBezTo>
                  <a:close/>
                  <a:moveTo>
                    <a:pt x="1750" y="93"/>
                  </a:moveTo>
                  <a:cubicBezTo>
                    <a:pt x="1750" y="93"/>
                    <a:pt x="1750" y="93"/>
                    <a:pt x="1750" y="93"/>
                  </a:cubicBezTo>
                  <a:cubicBezTo>
                    <a:pt x="1752" y="93"/>
                    <a:pt x="1752" y="93"/>
                    <a:pt x="1752" y="93"/>
                  </a:cubicBezTo>
                  <a:cubicBezTo>
                    <a:pt x="1752" y="94"/>
                    <a:pt x="1752" y="94"/>
                    <a:pt x="1751" y="94"/>
                  </a:cubicBezTo>
                  <a:cubicBezTo>
                    <a:pt x="1750" y="93"/>
                    <a:pt x="1750" y="93"/>
                    <a:pt x="1750" y="93"/>
                  </a:cubicBezTo>
                  <a:close/>
                  <a:moveTo>
                    <a:pt x="1753" y="93"/>
                  </a:moveTo>
                  <a:cubicBezTo>
                    <a:pt x="1753" y="93"/>
                    <a:pt x="1754" y="92"/>
                    <a:pt x="1755" y="92"/>
                  </a:cubicBezTo>
                  <a:cubicBezTo>
                    <a:pt x="1756" y="92"/>
                    <a:pt x="1757" y="93"/>
                    <a:pt x="1755" y="93"/>
                  </a:cubicBezTo>
                  <a:cubicBezTo>
                    <a:pt x="1753" y="94"/>
                    <a:pt x="1753" y="94"/>
                    <a:pt x="1753" y="93"/>
                  </a:cubicBezTo>
                  <a:close/>
                  <a:moveTo>
                    <a:pt x="1139" y="75"/>
                  </a:moveTo>
                  <a:cubicBezTo>
                    <a:pt x="1140" y="75"/>
                    <a:pt x="1141" y="75"/>
                    <a:pt x="1142" y="75"/>
                  </a:cubicBezTo>
                  <a:cubicBezTo>
                    <a:pt x="1142" y="75"/>
                    <a:pt x="1142" y="75"/>
                    <a:pt x="1142" y="76"/>
                  </a:cubicBezTo>
                  <a:cubicBezTo>
                    <a:pt x="1140" y="76"/>
                    <a:pt x="1139" y="77"/>
                    <a:pt x="1139" y="77"/>
                  </a:cubicBezTo>
                  <a:cubicBezTo>
                    <a:pt x="1138" y="77"/>
                    <a:pt x="1138" y="77"/>
                    <a:pt x="1139" y="75"/>
                  </a:cubicBezTo>
                  <a:close/>
                  <a:moveTo>
                    <a:pt x="1082" y="72"/>
                  </a:moveTo>
                  <a:cubicBezTo>
                    <a:pt x="1082" y="70"/>
                    <a:pt x="1083" y="69"/>
                    <a:pt x="1085" y="68"/>
                  </a:cubicBezTo>
                  <a:cubicBezTo>
                    <a:pt x="1086" y="67"/>
                    <a:pt x="1087" y="67"/>
                    <a:pt x="1087" y="66"/>
                  </a:cubicBezTo>
                  <a:cubicBezTo>
                    <a:pt x="1086" y="64"/>
                    <a:pt x="1096" y="56"/>
                    <a:pt x="1100" y="56"/>
                  </a:cubicBezTo>
                  <a:cubicBezTo>
                    <a:pt x="1103" y="56"/>
                    <a:pt x="1105" y="55"/>
                    <a:pt x="1102" y="55"/>
                  </a:cubicBezTo>
                  <a:cubicBezTo>
                    <a:pt x="1094" y="55"/>
                    <a:pt x="1116" y="48"/>
                    <a:pt x="1129" y="47"/>
                  </a:cubicBezTo>
                  <a:cubicBezTo>
                    <a:pt x="1132" y="47"/>
                    <a:pt x="1138" y="45"/>
                    <a:pt x="1142" y="45"/>
                  </a:cubicBezTo>
                  <a:cubicBezTo>
                    <a:pt x="1145" y="44"/>
                    <a:pt x="1149" y="43"/>
                    <a:pt x="1150" y="43"/>
                  </a:cubicBezTo>
                  <a:cubicBezTo>
                    <a:pt x="1150" y="43"/>
                    <a:pt x="1151" y="43"/>
                    <a:pt x="1150" y="42"/>
                  </a:cubicBezTo>
                  <a:cubicBezTo>
                    <a:pt x="1150" y="41"/>
                    <a:pt x="1155" y="39"/>
                    <a:pt x="1162" y="38"/>
                  </a:cubicBezTo>
                  <a:cubicBezTo>
                    <a:pt x="1164" y="37"/>
                    <a:pt x="1169" y="37"/>
                    <a:pt x="1170" y="37"/>
                  </a:cubicBezTo>
                  <a:cubicBezTo>
                    <a:pt x="1174" y="36"/>
                    <a:pt x="1174" y="36"/>
                    <a:pt x="1173" y="37"/>
                  </a:cubicBezTo>
                  <a:cubicBezTo>
                    <a:pt x="1172" y="38"/>
                    <a:pt x="1159" y="42"/>
                    <a:pt x="1158" y="42"/>
                  </a:cubicBezTo>
                  <a:cubicBezTo>
                    <a:pt x="1156" y="42"/>
                    <a:pt x="1155" y="43"/>
                    <a:pt x="1155" y="44"/>
                  </a:cubicBezTo>
                  <a:cubicBezTo>
                    <a:pt x="1154" y="45"/>
                    <a:pt x="1153" y="45"/>
                    <a:pt x="1151" y="46"/>
                  </a:cubicBezTo>
                  <a:cubicBezTo>
                    <a:pt x="1150" y="47"/>
                    <a:pt x="1150" y="47"/>
                    <a:pt x="1150" y="47"/>
                  </a:cubicBezTo>
                  <a:cubicBezTo>
                    <a:pt x="1152" y="47"/>
                    <a:pt x="1152" y="47"/>
                    <a:pt x="1152" y="47"/>
                  </a:cubicBezTo>
                  <a:cubicBezTo>
                    <a:pt x="1153" y="47"/>
                    <a:pt x="1153" y="47"/>
                    <a:pt x="1153" y="48"/>
                  </a:cubicBezTo>
                  <a:cubicBezTo>
                    <a:pt x="1152" y="48"/>
                    <a:pt x="1152" y="48"/>
                    <a:pt x="1154" y="49"/>
                  </a:cubicBezTo>
                  <a:cubicBezTo>
                    <a:pt x="1155" y="49"/>
                    <a:pt x="1156" y="50"/>
                    <a:pt x="1155" y="50"/>
                  </a:cubicBezTo>
                  <a:cubicBezTo>
                    <a:pt x="1154" y="51"/>
                    <a:pt x="1155" y="51"/>
                    <a:pt x="1160" y="50"/>
                  </a:cubicBezTo>
                  <a:cubicBezTo>
                    <a:pt x="1166" y="48"/>
                    <a:pt x="1171" y="48"/>
                    <a:pt x="1171" y="49"/>
                  </a:cubicBezTo>
                  <a:cubicBezTo>
                    <a:pt x="1171" y="50"/>
                    <a:pt x="1169" y="50"/>
                    <a:pt x="1163" y="52"/>
                  </a:cubicBezTo>
                  <a:cubicBezTo>
                    <a:pt x="1161" y="52"/>
                    <a:pt x="1163" y="53"/>
                    <a:pt x="1168" y="52"/>
                  </a:cubicBezTo>
                  <a:cubicBezTo>
                    <a:pt x="1177" y="52"/>
                    <a:pt x="1177" y="52"/>
                    <a:pt x="1175" y="51"/>
                  </a:cubicBezTo>
                  <a:cubicBezTo>
                    <a:pt x="1174" y="50"/>
                    <a:pt x="1174" y="50"/>
                    <a:pt x="1175" y="50"/>
                  </a:cubicBezTo>
                  <a:cubicBezTo>
                    <a:pt x="1177" y="50"/>
                    <a:pt x="1177" y="50"/>
                    <a:pt x="1177" y="50"/>
                  </a:cubicBezTo>
                  <a:cubicBezTo>
                    <a:pt x="1177" y="48"/>
                    <a:pt x="1180" y="48"/>
                    <a:pt x="1187" y="48"/>
                  </a:cubicBezTo>
                  <a:cubicBezTo>
                    <a:pt x="1193" y="48"/>
                    <a:pt x="1194" y="49"/>
                    <a:pt x="1190" y="51"/>
                  </a:cubicBezTo>
                  <a:cubicBezTo>
                    <a:pt x="1187" y="53"/>
                    <a:pt x="1185" y="54"/>
                    <a:pt x="1187" y="54"/>
                  </a:cubicBezTo>
                  <a:cubicBezTo>
                    <a:pt x="1187" y="55"/>
                    <a:pt x="1188" y="55"/>
                    <a:pt x="1188" y="54"/>
                  </a:cubicBezTo>
                  <a:cubicBezTo>
                    <a:pt x="1187" y="53"/>
                    <a:pt x="1192" y="50"/>
                    <a:pt x="1196" y="50"/>
                  </a:cubicBezTo>
                  <a:cubicBezTo>
                    <a:pt x="1197" y="50"/>
                    <a:pt x="1200" y="50"/>
                    <a:pt x="1201" y="50"/>
                  </a:cubicBezTo>
                  <a:cubicBezTo>
                    <a:pt x="1204" y="49"/>
                    <a:pt x="1204" y="49"/>
                    <a:pt x="1204" y="49"/>
                  </a:cubicBezTo>
                  <a:cubicBezTo>
                    <a:pt x="1202" y="49"/>
                    <a:pt x="1202" y="49"/>
                    <a:pt x="1202" y="49"/>
                  </a:cubicBezTo>
                  <a:cubicBezTo>
                    <a:pt x="1201" y="49"/>
                    <a:pt x="1198" y="48"/>
                    <a:pt x="1196" y="48"/>
                  </a:cubicBezTo>
                  <a:cubicBezTo>
                    <a:pt x="1193" y="47"/>
                    <a:pt x="1190" y="46"/>
                    <a:pt x="1185" y="46"/>
                  </a:cubicBezTo>
                  <a:cubicBezTo>
                    <a:pt x="1183" y="46"/>
                    <a:pt x="1182" y="46"/>
                    <a:pt x="1183" y="45"/>
                  </a:cubicBezTo>
                  <a:cubicBezTo>
                    <a:pt x="1184" y="45"/>
                    <a:pt x="1185" y="45"/>
                    <a:pt x="1185" y="45"/>
                  </a:cubicBezTo>
                  <a:cubicBezTo>
                    <a:pt x="1186" y="45"/>
                    <a:pt x="1186" y="45"/>
                    <a:pt x="1185" y="44"/>
                  </a:cubicBezTo>
                  <a:cubicBezTo>
                    <a:pt x="1185" y="44"/>
                    <a:pt x="1185" y="43"/>
                    <a:pt x="1187" y="42"/>
                  </a:cubicBezTo>
                  <a:cubicBezTo>
                    <a:pt x="1193" y="40"/>
                    <a:pt x="1196" y="40"/>
                    <a:pt x="1197" y="40"/>
                  </a:cubicBezTo>
                  <a:cubicBezTo>
                    <a:pt x="1198" y="40"/>
                    <a:pt x="1198" y="40"/>
                    <a:pt x="1199" y="40"/>
                  </a:cubicBezTo>
                  <a:cubicBezTo>
                    <a:pt x="1203" y="37"/>
                    <a:pt x="1212" y="37"/>
                    <a:pt x="1213" y="39"/>
                  </a:cubicBezTo>
                  <a:cubicBezTo>
                    <a:pt x="1214" y="40"/>
                    <a:pt x="1219" y="40"/>
                    <a:pt x="1218" y="38"/>
                  </a:cubicBezTo>
                  <a:cubicBezTo>
                    <a:pt x="1217" y="37"/>
                    <a:pt x="1218" y="37"/>
                    <a:pt x="1219" y="37"/>
                  </a:cubicBezTo>
                  <a:cubicBezTo>
                    <a:pt x="1219" y="37"/>
                    <a:pt x="1220" y="37"/>
                    <a:pt x="1221" y="36"/>
                  </a:cubicBezTo>
                  <a:cubicBezTo>
                    <a:pt x="1222" y="35"/>
                    <a:pt x="1227" y="35"/>
                    <a:pt x="1227" y="36"/>
                  </a:cubicBezTo>
                  <a:cubicBezTo>
                    <a:pt x="1228" y="37"/>
                    <a:pt x="1228" y="37"/>
                    <a:pt x="1228" y="36"/>
                  </a:cubicBezTo>
                  <a:cubicBezTo>
                    <a:pt x="1229" y="35"/>
                    <a:pt x="1233" y="34"/>
                    <a:pt x="1238" y="34"/>
                  </a:cubicBezTo>
                  <a:cubicBezTo>
                    <a:pt x="1240" y="34"/>
                    <a:pt x="1240" y="34"/>
                    <a:pt x="1238" y="34"/>
                  </a:cubicBezTo>
                  <a:cubicBezTo>
                    <a:pt x="1238" y="35"/>
                    <a:pt x="1237" y="35"/>
                    <a:pt x="1237" y="36"/>
                  </a:cubicBezTo>
                  <a:cubicBezTo>
                    <a:pt x="1240" y="35"/>
                    <a:pt x="1240" y="35"/>
                    <a:pt x="1240" y="35"/>
                  </a:cubicBezTo>
                  <a:cubicBezTo>
                    <a:pt x="1242" y="34"/>
                    <a:pt x="1254" y="34"/>
                    <a:pt x="1252" y="34"/>
                  </a:cubicBezTo>
                  <a:cubicBezTo>
                    <a:pt x="1252" y="35"/>
                    <a:pt x="1252" y="35"/>
                    <a:pt x="1254" y="34"/>
                  </a:cubicBezTo>
                  <a:cubicBezTo>
                    <a:pt x="1257" y="34"/>
                    <a:pt x="1258" y="34"/>
                    <a:pt x="1257" y="35"/>
                  </a:cubicBezTo>
                  <a:cubicBezTo>
                    <a:pt x="1257" y="37"/>
                    <a:pt x="1257" y="37"/>
                    <a:pt x="1260" y="36"/>
                  </a:cubicBezTo>
                  <a:cubicBezTo>
                    <a:pt x="1263" y="36"/>
                    <a:pt x="1263" y="36"/>
                    <a:pt x="1263" y="37"/>
                  </a:cubicBezTo>
                  <a:cubicBezTo>
                    <a:pt x="1262" y="37"/>
                    <a:pt x="1256" y="38"/>
                    <a:pt x="1249" y="40"/>
                  </a:cubicBezTo>
                  <a:cubicBezTo>
                    <a:pt x="1243" y="40"/>
                    <a:pt x="1237" y="41"/>
                    <a:pt x="1237" y="42"/>
                  </a:cubicBezTo>
                  <a:cubicBezTo>
                    <a:pt x="1236" y="42"/>
                    <a:pt x="1234" y="42"/>
                    <a:pt x="1233" y="42"/>
                  </a:cubicBezTo>
                  <a:cubicBezTo>
                    <a:pt x="1229" y="42"/>
                    <a:pt x="1229" y="42"/>
                    <a:pt x="1231" y="43"/>
                  </a:cubicBezTo>
                  <a:cubicBezTo>
                    <a:pt x="1233" y="44"/>
                    <a:pt x="1233" y="44"/>
                    <a:pt x="1230" y="44"/>
                  </a:cubicBezTo>
                  <a:cubicBezTo>
                    <a:pt x="1228" y="45"/>
                    <a:pt x="1225" y="45"/>
                    <a:pt x="1222" y="45"/>
                  </a:cubicBezTo>
                  <a:cubicBezTo>
                    <a:pt x="1218" y="46"/>
                    <a:pt x="1218" y="46"/>
                    <a:pt x="1218" y="46"/>
                  </a:cubicBezTo>
                  <a:cubicBezTo>
                    <a:pt x="1222" y="46"/>
                    <a:pt x="1222" y="46"/>
                    <a:pt x="1222" y="46"/>
                  </a:cubicBezTo>
                  <a:cubicBezTo>
                    <a:pt x="1227" y="46"/>
                    <a:pt x="1226" y="48"/>
                    <a:pt x="1220" y="50"/>
                  </a:cubicBezTo>
                  <a:cubicBezTo>
                    <a:pt x="1217" y="50"/>
                    <a:pt x="1217" y="50"/>
                    <a:pt x="1217" y="50"/>
                  </a:cubicBezTo>
                  <a:cubicBezTo>
                    <a:pt x="1220" y="50"/>
                    <a:pt x="1220" y="50"/>
                    <a:pt x="1220" y="50"/>
                  </a:cubicBezTo>
                  <a:cubicBezTo>
                    <a:pt x="1222" y="50"/>
                    <a:pt x="1223" y="50"/>
                    <a:pt x="1223" y="51"/>
                  </a:cubicBezTo>
                  <a:cubicBezTo>
                    <a:pt x="1223" y="53"/>
                    <a:pt x="1225" y="53"/>
                    <a:pt x="1225" y="53"/>
                  </a:cubicBezTo>
                  <a:cubicBezTo>
                    <a:pt x="1227" y="54"/>
                    <a:pt x="1228" y="55"/>
                    <a:pt x="1229" y="56"/>
                  </a:cubicBezTo>
                  <a:cubicBezTo>
                    <a:pt x="1230" y="56"/>
                    <a:pt x="1230" y="56"/>
                    <a:pt x="1231" y="56"/>
                  </a:cubicBezTo>
                  <a:cubicBezTo>
                    <a:pt x="1232" y="54"/>
                    <a:pt x="1233" y="54"/>
                    <a:pt x="1236" y="54"/>
                  </a:cubicBezTo>
                  <a:cubicBezTo>
                    <a:pt x="1240" y="54"/>
                    <a:pt x="1241" y="53"/>
                    <a:pt x="1239" y="53"/>
                  </a:cubicBezTo>
                  <a:cubicBezTo>
                    <a:pt x="1238" y="53"/>
                    <a:pt x="1236" y="53"/>
                    <a:pt x="1233" y="53"/>
                  </a:cubicBezTo>
                  <a:cubicBezTo>
                    <a:pt x="1228" y="53"/>
                    <a:pt x="1224" y="50"/>
                    <a:pt x="1230" y="50"/>
                  </a:cubicBezTo>
                  <a:cubicBezTo>
                    <a:pt x="1232" y="50"/>
                    <a:pt x="1233" y="48"/>
                    <a:pt x="1230" y="48"/>
                  </a:cubicBezTo>
                  <a:cubicBezTo>
                    <a:pt x="1229" y="48"/>
                    <a:pt x="1229" y="48"/>
                    <a:pt x="1231" y="47"/>
                  </a:cubicBezTo>
                  <a:cubicBezTo>
                    <a:pt x="1234" y="45"/>
                    <a:pt x="1241" y="45"/>
                    <a:pt x="1241" y="47"/>
                  </a:cubicBezTo>
                  <a:cubicBezTo>
                    <a:pt x="1241" y="48"/>
                    <a:pt x="1243" y="48"/>
                    <a:pt x="1243" y="47"/>
                  </a:cubicBezTo>
                  <a:cubicBezTo>
                    <a:pt x="1243" y="45"/>
                    <a:pt x="1241" y="45"/>
                    <a:pt x="1238" y="45"/>
                  </a:cubicBezTo>
                  <a:cubicBezTo>
                    <a:pt x="1236" y="45"/>
                    <a:pt x="1237" y="43"/>
                    <a:pt x="1241" y="42"/>
                  </a:cubicBezTo>
                  <a:cubicBezTo>
                    <a:pt x="1245" y="42"/>
                    <a:pt x="1247" y="42"/>
                    <a:pt x="1245" y="43"/>
                  </a:cubicBezTo>
                  <a:cubicBezTo>
                    <a:pt x="1244" y="43"/>
                    <a:pt x="1244" y="44"/>
                    <a:pt x="1244" y="45"/>
                  </a:cubicBezTo>
                  <a:cubicBezTo>
                    <a:pt x="1245" y="45"/>
                    <a:pt x="1248" y="46"/>
                    <a:pt x="1248" y="45"/>
                  </a:cubicBezTo>
                  <a:cubicBezTo>
                    <a:pt x="1248" y="45"/>
                    <a:pt x="1248" y="45"/>
                    <a:pt x="1247" y="45"/>
                  </a:cubicBezTo>
                  <a:cubicBezTo>
                    <a:pt x="1246" y="45"/>
                    <a:pt x="1246" y="44"/>
                    <a:pt x="1248" y="42"/>
                  </a:cubicBezTo>
                  <a:cubicBezTo>
                    <a:pt x="1249" y="40"/>
                    <a:pt x="1256" y="40"/>
                    <a:pt x="1258" y="42"/>
                  </a:cubicBezTo>
                  <a:cubicBezTo>
                    <a:pt x="1259" y="42"/>
                    <a:pt x="1259" y="42"/>
                    <a:pt x="1259" y="41"/>
                  </a:cubicBezTo>
                  <a:cubicBezTo>
                    <a:pt x="1259" y="40"/>
                    <a:pt x="1259" y="40"/>
                    <a:pt x="1261" y="40"/>
                  </a:cubicBezTo>
                  <a:cubicBezTo>
                    <a:pt x="1263" y="40"/>
                    <a:pt x="1264" y="40"/>
                    <a:pt x="1264" y="40"/>
                  </a:cubicBezTo>
                  <a:cubicBezTo>
                    <a:pt x="1264" y="38"/>
                    <a:pt x="1268" y="39"/>
                    <a:pt x="1269" y="40"/>
                  </a:cubicBezTo>
                  <a:cubicBezTo>
                    <a:pt x="1271" y="42"/>
                    <a:pt x="1271" y="42"/>
                    <a:pt x="1271" y="42"/>
                  </a:cubicBezTo>
                  <a:cubicBezTo>
                    <a:pt x="1268" y="44"/>
                    <a:pt x="1268" y="44"/>
                    <a:pt x="1268" y="44"/>
                  </a:cubicBezTo>
                  <a:cubicBezTo>
                    <a:pt x="1264" y="45"/>
                    <a:pt x="1264" y="46"/>
                    <a:pt x="1268" y="45"/>
                  </a:cubicBezTo>
                  <a:cubicBezTo>
                    <a:pt x="1269" y="44"/>
                    <a:pt x="1271" y="44"/>
                    <a:pt x="1273" y="45"/>
                  </a:cubicBezTo>
                  <a:cubicBezTo>
                    <a:pt x="1275" y="45"/>
                    <a:pt x="1275" y="45"/>
                    <a:pt x="1275" y="45"/>
                  </a:cubicBezTo>
                  <a:cubicBezTo>
                    <a:pt x="1273" y="46"/>
                    <a:pt x="1273" y="46"/>
                    <a:pt x="1273" y="46"/>
                  </a:cubicBezTo>
                  <a:cubicBezTo>
                    <a:pt x="1273" y="46"/>
                    <a:pt x="1271" y="47"/>
                    <a:pt x="1270" y="47"/>
                  </a:cubicBezTo>
                  <a:cubicBezTo>
                    <a:pt x="1268" y="47"/>
                    <a:pt x="1268" y="47"/>
                    <a:pt x="1268" y="48"/>
                  </a:cubicBezTo>
                  <a:cubicBezTo>
                    <a:pt x="1268" y="48"/>
                    <a:pt x="1270" y="48"/>
                    <a:pt x="1272" y="48"/>
                  </a:cubicBezTo>
                  <a:cubicBezTo>
                    <a:pt x="1274" y="48"/>
                    <a:pt x="1277" y="48"/>
                    <a:pt x="1278" y="48"/>
                  </a:cubicBezTo>
                  <a:cubicBezTo>
                    <a:pt x="1279" y="48"/>
                    <a:pt x="1279" y="48"/>
                    <a:pt x="1279" y="48"/>
                  </a:cubicBezTo>
                  <a:cubicBezTo>
                    <a:pt x="1278" y="50"/>
                    <a:pt x="1278" y="50"/>
                    <a:pt x="1278" y="50"/>
                  </a:cubicBezTo>
                  <a:cubicBezTo>
                    <a:pt x="1276" y="50"/>
                    <a:pt x="1276" y="50"/>
                    <a:pt x="1276" y="50"/>
                  </a:cubicBezTo>
                  <a:cubicBezTo>
                    <a:pt x="1278" y="50"/>
                    <a:pt x="1278" y="50"/>
                    <a:pt x="1278" y="50"/>
                  </a:cubicBezTo>
                  <a:cubicBezTo>
                    <a:pt x="1279" y="50"/>
                    <a:pt x="1280" y="50"/>
                    <a:pt x="1281" y="49"/>
                  </a:cubicBezTo>
                  <a:cubicBezTo>
                    <a:pt x="1283" y="49"/>
                    <a:pt x="1282" y="50"/>
                    <a:pt x="1280" y="51"/>
                  </a:cubicBezTo>
                  <a:cubicBezTo>
                    <a:pt x="1278" y="53"/>
                    <a:pt x="1278" y="53"/>
                    <a:pt x="1278" y="53"/>
                  </a:cubicBezTo>
                  <a:cubicBezTo>
                    <a:pt x="1280" y="52"/>
                    <a:pt x="1280" y="52"/>
                    <a:pt x="1280" y="52"/>
                  </a:cubicBezTo>
                  <a:cubicBezTo>
                    <a:pt x="1284" y="52"/>
                    <a:pt x="1284" y="53"/>
                    <a:pt x="1281" y="55"/>
                  </a:cubicBezTo>
                  <a:cubicBezTo>
                    <a:pt x="1279" y="56"/>
                    <a:pt x="1279" y="56"/>
                    <a:pt x="1281" y="56"/>
                  </a:cubicBezTo>
                  <a:cubicBezTo>
                    <a:pt x="1283" y="56"/>
                    <a:pt x="1282" y="58"/>
                    <a:pt x="1279" y="61"/>
                  </a:cubicBezTo>
                  <a:cubicBezTo>
                    <a:pt x="1276" y="62"/>
                    <a:pt x="1276" y="63"/>
                    <a:pt x="1273" y="62"/>
                  </a:cubicBezTo>
                  <a:cubicBezTo>
                    <a:pt x="1272" y="61"/>
                    <a:pt x="1271" y="61"/>
                    <a:pt x="1271" y="62"/>
                  </a:cubicBezTo>
                  <a:cubicBezTo>
                    <a:pt x="1273" y="63"/>
                    <a:pt x="1273" y="63"/>
                    <a:pt x="1273" y="63"/>
                  </a:cubicBezTo>
                  <a:cubicBezTo>
                    <a:pt x="1277" y="64"/>
                    <a:pt x="1276" y="65"/>
                    <a:pt x="1271" y="66"/>
                  </a:cubicBezTo>
                  <a:cubicBezTo>
                    <a:pt x="1269" y="67"/>
                    <a:pt x="1268" y="67"/>
                    <a:pt x="1267" y="68"/>
                  </a:cubicBezTo>
                  <a:cubicBezTo>
                    <a:pt x="1265" y="70"/>
                    <a:pt x="1249" y="70"/>
                    <a:pt x="1247" y="68"/>
                  </a:cubicBezTo>
                  <a:cubicBezTo>
                    <a:pt x="1246" y="68"/>
                    <a:pt x="1244" y="67"/>
                    <a:pt x="1242" y="67"/>
                  </a:cubicBezTo>
                  <a:cubicBezTo>
                    <a:pt x="1240" y="67"/>
                    <a:pt x="1238" y="66"/>
                    <a:pt x="1237" y="66"/>
                  </a:cubicBezTo>
                  <a:cubicBezTo>
                    <a:pt x="1238" y="67"/>
                    <a:pt x="1238" y="67"/>
                    <a:pt x="1238" y="67"/>
                  </a:cubicBezTo>
                  <a:cubicBezTo>
                    <a:pt x="1243" y="69"/>
                    <a:pt x="1241" y="69"/>
                    <a:pt x="1234" y="69"/>
                  </a:cubicBezTo>
                  <a:cubicBezTo>
                    <a:pt x="1230" y="68"/>
                    <a:pt x="1224" y="68"/>
                    <a:pt x="1219" y="67"/>
                  </a:cubicBezTo>
                  <a:cubicBezTo>
                    <a:pt x="1214" y="67"/>
                    <a:pt x="1209" y="67"/>
                    <a:pt x="1209" y="66"/>
                  </a:cubicBezTo>
                  <a:cubicBezTo>
                    <a:pt x="1208" y="65"/>
                    <a:pt x="1207" y="65"/>
                    <a:pt x="1207" y="66"/>
                  </a:cubicBezTo>
                  <a:cubicBezTo>
                    <a:pt x="1207" y="67"/>
                    <a:pt x="1201" y="67"/>
                    <a:pt x="1198" y="67"/>
                  </a:cubicBezTo>
                  <a:cubicBezTo>
                    <a:pt x="1197" y="67"/>
                    <a:pt x="1197" y="67"/>
                    <a:pt x="1198" y="65"/>
                  </a:cubicBezTo>
                  <a:cubicBezTo>
                    <a:pt x="1200" y="64"/>
                    <a:pt x="1200" y="64"/>
                    <a:pt x="1197" y="65"/>
                  </a:cubicBezTo>
                  <a:cubicBezTo>
                    <a:pt x="1193" y="65"/>
                    <a:pt x="1191" y="64"/>
                    <a:pt x="1193" y="62"/>
                  </a:cubicBezTo>
                  <a:cubicBezTo>
                    <a:pt x="1194" y="61"/>
                    <a:pt x="1194" y="61"/>
                    <a:pt x="1193" y="61"/>
                  </a:cubicBezTo>
                  <a:cubicBezTo>
                    <a:pt x="1191" y="62"/>
                    <a:pt x="1189" y="63"/>
                    <a:pt x="1188" y="64"/>
                  </a:cubicBezTo>
                  <a:cubicBezTo>
                    <a:pt x="1187" y="64"/>
                    <a:pt x="1185" y="65"/>
                    <a:pt x="1184" y="65"/>
                  </a:cubicBezTo>
                  <a:cubicBezTo>
                    <a:pt x="1182" y="64"/>
                    <a:pt x="1182" y="64"/>
                    <a:pt x="1184" y="64"/>
                  </a:cubicBezTo>
                  <a:cubicBezTo>
                    <a:pt x="1185" y="64"/>
                    <a:pt x="1185" y="63"/>
                    <a:pt x="1185" y="62"/>
                  </a:cubicBezTo>
                  <a:cubicBezTo>
                    <a:pt x="1185" y="61"/>
                    <a:pt x="1186" y="61"/>
                    <a:pt x="1186" y="60"/>
                  </a:cubicBezTo>
                  <a:cubicBezTo>
                    <a:pt x="1187" y="59"/>
                    <a:pt x="1187" y="59"/>
                    <a:pt x="1185" y="60"/>
                  </a:cubicBezTo>
                  <a:cubicBezTo>
                    <a:pt x="1185" y="60"/>
                    <a:pt x="1184" y="61"/>
                    <a:pt x="1184" y="61"/>
                  </a:cubicBezTo>
                  <a:cubicBezTo>
                    <a:pt x="1184" y="62"/>
                    <a:pt x="1182" y="64"/>
                    <a:pt x="1179" y="64"/>
                  </a:cubicBezTo>
                  <a:cubicBezTo>
                    <a:pt x="1174" y="67"/>
                    <a:pt x="1171" y="67"/>
                    <a:pt x="1171" y="65"/>
                  </a:cubicBezTo>
                  <a:cubicBezTo>
                    <a:pt x="1171" y="64"/>
                    <a:pt x="1171" y="64"/>
                    <a:pt x="1169" y="65"/>
                  </a:cubicBezTo>
                  <a:cubicBezTo>
                    <a:pt x="1165" y="67"/>
                    <a:pt x="1158" y="67"/>
                    <a:pt x="1158" y="65"/>
                  </a:cubicBezTo>
                  <a:cubicBezTo>
                    <a:pt x="1158" y="64"/>
                    <a:pt x="1158" y="64"/>
                    <a:pt x="1157" y="64"/>
                  </a:cubicBezTo>
                  <a:cubicBezTo>
                    <a:pt x="1148" y="66"/>
                    <a:pt x="1142" y="65"/>
                    <a:pt x="1147" y="61"/>
                  </a:cubicBezTo>
                  <a:cubicBezTo>
                    <a:pt x="1148" y="61"/>
                    <a:pt x="1149" y="60"/>
                    <a:pt x="1148" y="60"/>
                  </a:cubicBezTo>
                  <a:cubicBezTo>
                    <a:pt x="1147" y="59"/>
                    <a:pt x="1146" y="60"/>
                    <a:pt x="1147" y="61"/>
                  </a:cubicBezTo>
                  <a:cubicBezTo>
                    <a:pt x="1147" y="61"/>
                    <a:pt x="1146" y="61"/>
                    <a:pt x="1145" y="62"/>
                  </a:cubicBezTo>
                  <a:cubicBezTo>
                    <a:pt x="1144" y="62"/>
                    <a:pt x="1143" y="63"/>
                    <a:pt x="1143" y="63"/>
                  </a:cubicBezTo>
                  <a:cubicBezTo>
                    <a:pt x="1142" y="64"/>
                    <a:pt x="1141" y="64"/>
                    <a:pt x="1139" y="64"/>
                  </a:cubicBezTo>
                  <a:cubicBezTo>
                    <a:pt x="1137" y="65"/>
                    <a:pt x="1136" y="66"/>
                    <a:pt x="1135" y="67"/>
                  </a:cubicBezTo>
                  <a:cubicBezTo>
                    <a:pt x="1134" y="68"/>
                    <a:pt x="1123" y="68"/>
                    <a:pt x="1121" y="67"/>
                  </a:cubicBezTo>
                  <a:cubicBezTo>
                    <a:pt x="1119" y="65"/>
                    <a:pt x="1120" y="64"/>
                    <a:pt x="1125" y="64"/>
                  </a:cubicBezTo>
                  <a:cubicBezTo>
                    <a:pt x="1126" y="64"/>
                    <a:pt x="1129" y="64"/>
                    <a:pt x="1129" y="63"/>
                  </a:cubicBezTo>
                  <a:cubicBezTo>
                    <a:pt x="1129" y="62"/>
                    <a:pt x="1129" y="62"/>
                    <a:pt x="1130" y="62"/>
                  </a:cubicBezTo>
                  <a:cubicBezTo>
                    <a:pt x="1131" y="62"/>
                    <a:pt x="1131" y="62"/>
                    <a:pt x="1130" y="61"/>
                  </a:cubicBezTo>
                  <a:cubicBezTo>
                    <a:pt x="1129" y="61"/>
                    <a:pt x="1129" y="61"/>
                    <a:pt x="1131" y="59"/>
                  </a:cubicBezTo>
                  <a:cubicBezTo>
                    <a:pt x="1132" y="58"/>
                    <a:pt x="1132" y="58"/>
                    <a:pt x="1131" y="58"/>
                  </a:cubicBezTo>
                  <a:cubicBezTo>
                    <a:pt x="1129" y="58"/>
                    <a:pt x="1131" y="56"/>
                    <a:pt x="1134" y="56"/>
                  </a:cubicBezTo>
                  <a:cubicBezTo>
                    <a:pt x="1135" y="55"/>
                    <a:pt x="1137" y="54"/>
                    <a:pt x="1137" y="53"/>
                  </a:cubicBezTo>
                  <a:cubicBezTo>
                    <a:pt x="1138" y="53"/>
                    <a:pt x="1141" y="50"/>
                    <a:pt x="1143" y="49"/>
                  </a:cubicBezTo>
                  <a:cubicBezTo>
                    <a:pt x="1149" y="47"/>
                    <a:pt x="1148" y="46"/>
                    <a:pt x="1143" y="48"/>
                  </a:cubicBezTo>
                  <a:cubicBezTo>
                    <a:pt x="1139" y="50"/>
                    <a:pt x="1137" y="50"/>
                    <a:pt x="1139" y="48"/>
                  </a:cubicBezTo>
                  <a:cubicBezTo>
                    <a:pt x="1140" y="48"/>
                    <a:pt x="1140" y="48"/>
                    <a:pt x="1139" y="48"/>
                  </a:cubicBezTo>
                  <a:cubicBezTo>
                    <a:pt x="1135" y="49"/>
                    <a:pt x="1129" y="50"/>
                    <a:pt x="1126" y="51"/>
                  </a:cubicBezTo>
                  <a:cubicBezTo>
                    <a:pt x="1124" y="51"/>
                    <a:pt x="1123" y="52"/>
                    <a:pt x="1122" y="53"/>
                  </a:cubicBezTo>
                  <a:cubicBezTo>
                    <a:pt x="1121" y="53"/>
                    <a:pt x="1119" y="55"/>
                    <a:pt x="1116" y="56"/>
                  </a:cubicBezTo>
                  <a:cubicBezTo>
                    <a:pt x="1114" y="57"/>
                    <a:pt x="1113" y="58"/>
                    <a:pt x="1114" y="58"/>
                  </a:cubicBezTo>
                  <a:cubicBezTo>
                    <a:pt x="1115" y="59"/>
                    <a:pt x="1115" y="59"/>
                    <a:pt x="1115" y="59"/>
                  </a:cubicBezTo>
                  <a:cubicBezTo>
                    <a:pt x="1115" y="59"/>
                    <a:pt x="1115" y="60"/>
                    <a:pt x="1115" y="60"/>
                  </a:cubicBezTo>
                  <a:cubicBezTo>
                    <a:pt x="1116" y="61"/>
                    <a:pt x="1116" y="61"/>
                    <a:pt x="1115" y="61"/>
                  </a:cubicBezTo>
                  <a:cubicBezTo>
                    <a:pt x="1115" y="62"/>
                    <a:pt x="1114" y="63"/>
                    <a:pt x="1115" y="63"/>
                  </a:cubicBezTo>
                  <a:cubicBezTo>
                    <a:pt x="1115" y="64"/>
                    <a:pt x="1113" y="64"/>
                    <a:pt x="1111" y="66"/>
                  </a:cubicBezTo>
                  <a:cubicBezTo>
                    <a:pt x="1109" y="67"/>
                    <a:pt x="1107" y="68"/>
                    <a:pt x="1106" y="68"/>
                  </a:cubicBezTo>
                  <a:cubicBezTo>
                    <a:pt x="1106" y="69"/>
                    <a:pt x="1105" y="69"/>
                    <a:pt x="1104" y="69"/>
                  </a:cubicBezTo>
                  <a:cubicBezTo>
                    <a:pt x="1104" y="69"/>
                    <a:pt x="1102" y="69"/>
                    <a:pt x="1101" y="70"/>
                  </a:cubicBezTo>
                  <a:cubicBezTo>
                    <a:pt x="1099" y="71"/>
                    <a:pt x="1096" y="71"/>
                    <a:pt x="1095" y="71"/>
                  </a:cubicBezTo>
                  <a:cubicBezTo>
                    <a:pt x="1093" y="71"/>
                    <a:pt x="1091" y="72"/>
                    <a:pt x="1091" y="72"/>
                  </a:cubicBezTo>
                  <a:cubicBezTo>
                    <a:pt x="1089" y="74"/>
                    <a:pt x="1081" y="73"/>
                    <a:pt x="1082" y="72"/>
                  </a:cubicBezTo>
                  <a:close/>
                  <a:moveTo>
                    <a:pt x="1203" y="63"/>
                  </a:moveTo>
                  <a:cubicBezTo>
                    <a:pt x="1202" y="63"/>
                    <a:pt x="1201" y="63"/>
                    <a:pt x="1201" y="64"/>
                  </a:cubicBezTo>
                  <a:cubicBezTo>
                    <a:pt x="1202" y="64"/>
                    <a:pt x="1203" y="64"/>
                    <a:pt x="1203" y="63"/>
                  </a:cubicBezTo>
                  <a:close/>
                  <a:moveTo>
                    <a:pt x="1159" y="56"/>
                  </a:moveTo>
                  <a:cubicBezTo>
                    <a:pt x="1157" y="56"/>
                    <a:pt x="1157" y="56"/>
                    <a:pt x="1157" y="56"/>
                  </a:cubicBezTo>
                  <a:cubicBezTo>
                    <a:pt x="1158" y="54"/>
                    <a:pt x="1158" y="54"/>
                    <a:pt x="1158" y="54"/>
                  </a:cubicBezTo>
                  <a:cubicBezTo>
                    <a:pt x="1161" y="53"/>
                    <a:pt x="1159" y="52"/>
                    <a:pt x="1156" y="54"/>
                  </a:cubicBezTo>
                  <a:cubicBezTo>
                    <a:pt x="1153" y="56"/>
                    <a:pt x="1154" y="56"/>
                    <a:pt x="1158" y="56"/>
                  </a:cubicBezTo>
                  <a:cubicBezTo>
                    <a:pt x="1160" y="56"/>
                    <a:pt x="1161" y="56"/>
                    <a:pt x="1159" y="56"/>
                  </a:cubicBezTo>
                  <a:close/>
                  <a:moveTo>
                    <a:pt x="1217" y="50"/>
                  </a:moveTo>
                  <a:cubicBezTo>
                    <a:pt x="1216" y="50"/>
                    <a:pt x="1204" y="53"/>
                    <a:pt x="1204" y="54"/>
                  </a:cubicBezTo>
                  <a:cubicBezTo>
                    <a:pt x="1203" y="54"/>
                    <a:pt x="1206" y="54"/>
                    <a:pt x="1209" y="53"/>
                  </a:cubicBezTo>
                  <a:cubicBezTo>
                    <a:pt x="1214" y="52"/>
                    <a:pt x="1217" y="51"/>
                    <a:pt x="1217" y="50"/>
                  </a:cubicBezTo>
                  <a:close/>
                  <a:moveTo>
                    <a:pt x="1273" y="53"/>
                  </a:moveTo>
                  <a:cubicBezTo>
                    <a:pt x="1272" y="53"/>
                    <a:pt x="1272" y="53"/>
                    <a:pt x="1272" y="53"/>
                  </a:cubicBezTo>
                  <a:cubicBezTo>
                    <a:pt x="1271" y="54"/>
                    <a:pt x="1272" y="54"/>
                    <a:pt x="1273" y="54"/>
                  </a:cubicBezTo>
                  <a:cubicBezTo>
                    <a:pt x="1273" y="54"/>
                    <a:pt x="1274" y="54"/>
                    <a:pt x="1273" y="53"/>
                  </a:cubicBezTo>
                  <a:close/>
                  <a:moveTo>
                    <a:pt x="1276" y="53"/>
                  </a:moveTo>
                  <a:cubicBezTo>
                    <a:pt x="1275" y="53"/>
                    <a:pt x="1275" y="53"/>
                    <a:pt x="1275" y="53"/>
                  </a:cubicBezTo>
                  <a:cubicBezTo>
                    <a:pt x="1275" y="53"/>
                    <a:pt x="1276" y="53"/>
                    <a:pt x="1276" y="53"/>
                  </a:cubicBezTo>
                  <a:cubicBezTo>
                    <a:pt x="1277" y="53"/>
                    <a:pt x="1277" y="53"/>
                    <a:pt x="1276" y="53"/>
                  </a:cubicBezTo>
                  <a:close/>
                  <a:moveTo>
                    <a:pt x="1210" y="48"/>
                  </a:moveTo>
                  <a:cubicBezTo>
                    <a:pt x="1212" y="48"/>
                    <a:pt x="1214" y="47"/>
                    <a:pt x="1215" y="47"/>
                  </a:cubicBezTo>
                  <a:cubicBezTo>
                    <a:pt x="1217" y="46"/>
                    <a:pt x="1216" y="46"/>
                    <a:pt x="1214" y="46"/>
                  </a:cubicBezTo>
                  <a:cubicBezTo>
                    <a:pt x="1212" y="46"/>
                    <a:pt x="1211" y="46"/>
                    <a:pt x="1210" y="47"/>
                  </a:cubicBezTo>
                  <a:cubicBezTo>
                    <a:pt x="1210" y="47"/>
                    <a:pt x="1209" y="48"/>
                    <a:pt x="1206" y="48"/>
                  </a:cubicBezTo>
                  <a:cubicBezTo>
                    <a:pt x="1205" y="48"/>
                    <a:pt x="1204" y="49"/>
                    <a:pt x="1206" y="49"/>
                  </a:cubicBezTo>
                  <a:cubicBezTo>
                    <a:pt x="1206" y="49"/>
                    <a:pt x="1209" y="48"/>
                    <a:pt x="1210" y="48"/>
                  </a:cubicBezTo>
                  <a:close/>
                  <a:moveTo>
                    <a:pt x="1110" y="69"/>
                  </a:moveTo>
                  <a:cubicBezTo>
                    <a:pt x="1110" y="68"/>
                    <a:pt x="1112" y="68"/>
                    <a:pt x="1113" y="68"/>
                  </a:cubicBezTo>
                  <a:cubicBezTo>
                    <a:pt x="1116" y="68"/>
                    <a:pt x="1116" y="69"/>
                    <a:pt x="1112" y="69"/>
                  </a:cubicBezTo>
                  <a:cubicBezTo>
                    <a:pt x="1110" y="69"/>
                    <a:pt x="1110" y="69"/>
                    <a:pt x="1110" y="69"/>
                  </a:cubicBezTo>
                  <a:close/>
                  <a:moveTo>
                    <a:pt x="1827" y="59"/>
                  </a:moveTo>
                  <a:cubicBezTo>
                    <a:pt x="1827" y="59"/>
                    <a:pt x="1828" y="59"/>
                    <a:pt x="1828" y="59"/>
                  </a:cubicBezTo>
                  <a:cubicBezTo>
                    <a:pt x="1830" y="59"/>
                    <a:pt x="1830" y="59"/>
                    <a:pt x="1829" y="59"/>
                  </a:cubicBezTo>
                  <a:cubicBezTo>
                    <a:pt x="1827" y="60"/>
                    <a:pt x="1826" y="60"/>
                    <a:pt x="1827" y="59"/>
                  </a:cubicBezTo>
                  <a:close/>
                  <a:moveTo>
                    <a:pt x="1796" y="55"/>
                  </a:moveTo>
                  <a:cubicBezTo>
                    <a:pt x="1798" y="55"/>
                    <a:pt x="1798" y="55"/>
                    <a:pt x="1798" y="55"/>
                  </a:cubicBezTo>
                  <a:cubicBezTo>
                    <a:pt x="1798" y="56"/>
                    <a:pt x="1798" y="56"/>
                    <a:pt x="1798" y="56"/>
                  </a:cubicBezTo>
                  <a:cubicBezTo>
                    <a:pt x="1797" y="56"/>
                    <a:pt x="1796" y="56"/>
                    <a:pt x="1796" y="55"/>
                  </a:cubicBezTo>
                  <a:close/>
                  <a:moveTo>
                    <a:pt x="1792" y="54"/>
                  </a:moveTo>
                  <a:cubicBezTo>
                    <a:pt x="1795" y="54"/>
                    <a:pt x="1795" y="54"/>
                    <a:pt x="1795" y="54"/>
                  </a:cubicBezTo>
                  <a:cubicBezTo>
                    <a:pt x="1796" y="55"/>
                    <a:pt x="1795" y="55"/>
                    <a:pt x="1793" y="55"/>
                  </a:cubicBezTo>
                  <a:cubicBezTo>
                    <a:pt x="1792" y="55"/>
                    <a:pt x="1791" y="55"/>
                    <a:pt x="1792" y="54"/>
                  </a:cubicBezTo>
                  <a:close/>
                  <a:moveTo>
                    <a:pt x="1023" y="53"/>
                  </a:moveTo>
                  <a:cubicBezTo>
                    <a:pt x="1024" y="53"/>
                    <a:pt x="1024" y="53"/>
                    <a:pt x="1024" y="53"/>
                  </a:cubicBezTo>
                  <a:cubicBezTo>
                    <a:pt x="1025" y="54"/>
                    <a:pt x="1025" y="54"/>
                    <a:pt x="1024" y="54"/>
                  </a:cubicBezTo>
                  <a:cubicBezTo>
                    <a:pt x="1024" y="54"/>
                    <a:pt x="1023" y="54"/>
                    <a:pt x="1023" y="53"/>
                  </a:cubicBezTo>
                  <a:close/>
                  <a:moveTo>
                    <a:pt x="1795" y="53"/>
                  </a:moveTo>
                  <a:cubicBezTo>
                    <a:pt x="1793" y="53"/>
                    <a:pt x="1790" y="52"/>
                    <a:pt x="1788" y="51"/>
                  </a:cubicBezTo>
                  <a:cubicBezTo>
                    <a:pt x="1782" y="50"/>
                    <a:pt x="1778" y="50"/>
                    <a:pt x="1775" y="48"/>
                  </a:cubicBezTo>
                  <a:cubicBezTo>
                    <a:pt x="1773" y="48"/>
                    <a:pt x="1773" y="48"/>
                    <a:pt x="1773" y="48"/>
                  </a:cubicBezTo>
                  <a:cubicBezTo>
                    <a:pt x="1777" y="46"/>
                    <a:pt x="1777" y="46"/>
                    <a:pt x="1777" y="46"/>
                  </a:cubicBezTo>
                  <a:cubicBezTo>
                    <a:pt x="1780" y="45"/>
                    <a:pt x="1780" y="45"/>
                    <a:pt x="1778" y="45"/>
                  </a:cubicBezTo>
                  <a:cubicBezTo>
                    <a:pt x="1774" y="45"/>
                    <a:pt x="1766" y="42"/>
                    <a:pt x="1768" y="42"/>
                  </a:cubicBezTo>
                  <a:cubicBezTo>
                    <a:pt x="1770" y="42"/>
                    <a:pt x="1769" y="40"/>
                    <a:pt x="1768" y="40"/>
                  </a:cubicBezTo>
                  <a:cubicBezTo>
                    <a:pt x="1766" y="40"/>
                    <a:pt x="1766" y="40"/>
                    <a:pt x="1767" y="39"/>
                  </a:cubicBezTo>
                  <a:cubicBezTo>
                    <a:pt x="1769" y="37"/>
                    <a:pt x="1782" y="40"/>
                    <a:pt x="1784" y="42"/>
                  </a:cubicBezTo>
                  <a:cubicBezTo>
                    <a:pt x="1784" y="42"/>
                    <a:pt x="1777" y="42"/>
                    <a:pt x="1774" y="41"/>
                  </a:cubicBezTo>
                  <a:cubicBezTo>
                    <a:pt x="1773" y="41"/>
                    <a:pt x="1773" y="41"/>
                    <a:pt x="1774" y="42"/>
                  </a:cubicBezTo>
                  <a:cubicBezTo>
                    <a:pt x="1775" y="42"/>
                    <a:pt x="1778" y="43"/>
                    <a:pt x="1782" y="43"/>
                  </a:cubicBezTo>
                  <a:cubicBezTo>
                    <a:pt x="1790" y="43"/>
                    <a:pt x="1793" y="44"/>
                    <a:pt x="1792" y="45"/>
                  </a:cubicBezTo>
                  <a:cubicBezTo>
                    <a:pt x="1791" y="45"/>
                    <a:pt x="1792" y="45"/>
                    <a:pt x="1793" y="46"/>
                  </a:cubicBezTo>
                  <a:cubicBezTo>
                    <a:pt x="1795" y="47"/>
                    <a:pt x="1797" y="48"/>
                    <a:pt x="1798" y="48"/>
                  </a:cubicBezTo>
                  <a:cubicBezTo>
                    <a:pt x="1798" y="49"/>
                    <a:pt x="1801" y="50"/>
                    <a:pt x="1803" y="50"/>
                  </a:cubicBezTo>
                  <a:cubicBezTo>
                    <a:pt x="1806" y="50"/>
                    <a:pt x="1807" y="51"/>
                    <a:pt x="1807" y="53"/>
                  </a:cubicBezTo>
                  <a:cubicBezTo>
                    <a:pt x="1806" y="53"/>
                    <a:pt x="1796" y="53"/>
                    <a:pt x="1795" y="53"/>
                  </a:cubicBezTo>
                  <a:close/>
                  <a:moveTo>
                    <a:pt x="1822" y="51"/>
                  </a:moveTo>
                  <a:cubicBezTo>
                    <a:pt x="1815" y="50"/>
                    <a:pt x="1813" y="48"/>
                    <a:pt x="1815" y="48"/>
                  </a:cubicBezTo>
                  <a:cubicBezTo>
                    <a:pt x="1817" y="45"/>
                    <a:pt x="1828" y="48"/>
                    <a:pt x="1828" y="52"/>
                  </a:cubicBezTo>
                  <a:cubicBezTo>
                    <a:pt x="1828" y="53"/>
                    <a:pt x="1828" y="53"/>
                    <a:pt x="1822" y="51"/>
                  </a:cubicBezTo>
                  <a:close/>
                  <a:moveTo>
                    <a:pt x="1813" y="50"/>
                  </a:moveTo>
                  <a:cubicBezTo>
                    <a:pt x="1811" y="50"/>
                    <a:pt x="1809" y="49"/>
                    <a:pt x="1812" y="49"/>
                  </a:cubicBezTo>
                  <a:cubicBezTo>
                    <a:pt x="1814" y="49"/>
                    <a:pt x="1819" y="51"/>
                    <a:pt x="1817" y="51"/>
                  </a:cubicBezTo>
                  <a:cubicBezTo>
                    <a:pt x="1815" y="51"/>
                    <a:pt x="1814" y="51"/>
                    <a:pt x="1813" y="50"/>
                  </a:cubicBezTo>
                  <a:close/>
                  <a:moveTo>
                    <a:pt x="1066" y="48"/>
                  </a:moveTo>
                  <a:cubicBezTo>
                    <a:pt x="1067" y="48"/>
                    <a:pt x="1067" y="48"/>
                    <a:pt x="1065" y="48"/>
                  </a:cubicBezTo>
                  <a:cubicBezTo>
                    <a:pt x="1059" y="49"/>
                    <a:pt x="1065" y="47"/>
                    <a:pt x="1078" y="44"/>
                  </a:cubicBezTo>
                  <a:cubicBezTo>
                    <a:pt x="1085" y="42"/>
                    <a:pt x="1092" y="40"/>
                    <a:pt x="1094" y="39"/>
                  </a:cubicBezTo>
                  <a:cubicBezTo>
                    <a:pt x="1101" y="37"/>
                    <a:pt x="1110" y="34"/>
                    <a:pt x="1112" y="34"/>
                  </a:cubicBezTo>
                  <a:cubicBezTo>
                    <a:pt x="1113" y="34"/>
                    <a:pt x="1112" y="35"/>
                    <a:pt x="1108" y="36"/>
                  </a:cubicBezTo>
                  <a:cubicBezTo>
                    <a:pt x="1102" y="38"/>
                    <a:pt x="1099" y="40"/>
                    <a:pt x="1104" y="39"/>
                  </a:cubicBezTo>
                  <a:cubicBezTo>
                    <a:pt x="1106" y="38"/>
                    <a:pt x="1108" y="38"/>
                    <a:pt x="1110" y="38"/>
                  </a:cubicBezTo>
                  <a:cubicBezTo>
                    <a:pt x="1110" y="37"/>
                    <a:pt x="1112" y="37"/>
                    <a:pt x="1112" y="37"/>
                  </a:cubicBezTo>
                  <a:cubicBezTo>
                    <a:pt x="1115" y="35"/>
                    <a:pt x="1123" y="35"/>
                    <a:pt x="1122" y="37"/>
                  </a:cubicBezTo>
                  <a:cubicBezTo>
                    <a:pt x="1122" y="37"/>
                    <a:pt x="1121" y="37"/>
                    <a:pt x="1121" y="37"/>
                  </a:cubicBezTo>
                  <a:cubicBezTo>
                    <a:pt x="1120" y="37"/>
                    <a:pt x="1119" y="38"/>
                    <a:pt x="1119" y="38"/>
                  </a:cubicBezTo>
                  <a:cubicBezTo>
                    <a:pt x="1119" y="40"/>
                    <a:pt x="1117" y="41"/>
                    <a:pt x="1115" y="41"/>
                  </a:cubicBezTo>
                  <a:cubicBezTo>
                    <a:pt x="1115" y="41"/>
                    <a:pt x="1115" y="40"/>
                    <a:pt x="1115" y="40"/>
                  </a:cubicBezTo>
                  <a:cubicBezTo>
                    <a:pt x="1115" y="39"/>
                    <a:pt x="1115" y="39"/>
                    <a:pt x="1113" y="40"/>
                  </a:cubicBezTo>
                  <a:cubicBezTo>
                    <a:pt x="1112" y="42"/>
                    <a:pt x="1106" y="43"/>
                    <a:pt x="1102" y="42"/>
                  </a:cubicBezTo>
                  <a:cubicBezTo>
                    <a:pt x="1097" y="42"/>
                    <a:pt x="1093" y="44"/>
                    <a:pt x="1093" y="45"/>
                  </a:cubicBezTo>
                  <a:cubicBezTo>
                    <a:pt x="1093" y="45"/>
                    <a:pt x="1092" y="45"/>
                    <a:pt x="1091" y="45"/>
                  </a:cubicBezTo>
                  <a:cubicBezTo>
                    <a:pt x="1089" y="45"/>
                    <a:pt x="1086" y="46"/>
                    <a:pt x="1085" y="46"/>
                  </a:cubicBezTo>
                  <a:cubicBezTo>
                    <a:pt x="1082" y="48"/>
                    <a:pt x="1069" y="50"/>
                    <a:pt x="1066" y="50"/>
                  </a:cubicBezTo>
                  <a:cubicBezTo>
                    <a:pt x="1065" y="50"/>
                    <a:pt x="1065" y="50"/>
                    <a:pt x="1066" y="48"/>
                  </a:cubicBezTo>
                  <a:close/>
                  <a:moveTo>
                    <a:pt x="1116" y="45"/>
                  </a:moveTo>
                  <a:cubicBezTo>
                    <a:pt x="1119" y="43"/>
                    <a:pt x="1140" y="39"/>
                    <a:pt x="1140" y="41"/>
                  </a:cubicBezTo>
                  <a:cubicBezTo>
                    <a:pt x="1140" y="42"/>
                    <a:pt x="1134" y="44"/>
                    <a:pt x="1126" y="45"/>
                  </a:cubicBezTo>
                  <a:cubicBezTo>
                    <a:pt x="1123" y="45"/>
                    <a:pt x="1118" y="46"/>
                    <a:pt x="1118" y="47"/>
                  </a:cubicBezTo>
                  <a:cubicBezTo>
                    <a:pt x="1115" y="47"/>
                    <a:pt x="1115" y="47"/>
                    <a:pt x="1116" y="45"/>
                  </a:cubicBezTo>
                  <a:close/>
                  <a:moveTo>
                    <a:pt x="1163" y="46"/>
                  </a:moveTo>
                  <a:cubicBezTo>
                    <a:pt x="1163" y="45"/>
                    <a:pt x="1170" y="44"/>
                    <a:pt x="1172" y="44"/>
                  </a:cubicBezTo>
                  <a:cubicBezTo>
                    <a:pt x="1174" y="44"/>
                    <a:pt x="1174" y="44"/>
                    <a:pt x="1171" y="45"/>
                  </a:cubicBezTo>
                  <a:cubicBezTo>
                    <a:pt x="1169" y="46"/>
                    <a:pt x="1163" y="48"/>
                    <a:pt x="1163" y="46"/>
                  </a:cubicBezTo>
                  <a:close/>
                  <a:moveTo>
                    <a:pt x="1143" y="41"/>
                  </a:moveTo>
                  <a:cubicBezTo>
                    <a:pt x="1145" y="41"/>
                    <a:pt x="1145" y="41"/>
                    <a:pt x="1145" y="41"/>
                  </a:cubicBezTo>
                  <a:cubicBezTo>
                    <a:pt x="1146" y="42"/>
                    <a:pt x="1145" y="42"/>
                    <a:pt x="1145" y="42"/>
                  </a:cubicBezTo>
                  <a:cubicBezTo>
                    <a:pt x="1143" y="42"/>
                    <a:pt x="1142" y="42"/>
                    <a:pt x="1143" y="41"/>
                  </a:cubicBezTo>
                  <a:close/>
                  <a:moveTo>
                    <a:pt x="1181" y="38"/>
                  </a:moveTo>
                  <a:cubicBezTo>
                    <a:pt x="1183" y="37"/>
                    <a:pt x="1186" y="36"/>
                    <a:pt x="1187" y="36"/>
                  </a:cubicBezTo>
                  <a:cubicBezTo>
                    <a:pt x="1190" y="37"/>
                    <a:pt x="1183" y="40"/>
                    <a:pt x="1179" y="40"/>
                  </a:cubicBezTo>
                  <a:cubicBezTo>
                    <a:pt x="1177" y="40"/>
                    <a:pt x="1177" y="40"/>
                    <a:pt x="1177" y="40"/>
                  </a:cubicBezTo>
                  <a:lnTo>
                    <a:pt x="1181" y="38"/>
                  </a:lnTo>
                  <a:close/>
                  <a:moveTo>
                    <a:pt x="1141" y="40"/>
                  </a:moveTo>
                  <a:cubicBezTo>
                    <a:pt x="1141" y="39"/>
                    <a:pt x="1144" y="38"/>
                    <a:pt x="1145" y="39"/>
                  </a:cubicBezTo>
                  <a:cubicBezTo>
                    <a:pt x="1145" y="40"/>
                    <a:pt x="1144" y="40"/>
                    <a:pt x="1143" y="40"/>
                  </a:cubicBezTo>
                  <a:lnTo>
                    <a:pt x="1141" y="40"/>
                  </a:lnTo>
                  <a:close/>
                  <a:moveTo>
                    <a:pt x="1138" y="38"/>
                  </a:moveTo>
                  <a:cubicBezTo>
                    <a:pt x="1138" y="37"/>
                    <a:pt x="1146" y="34"/>
                    <a:pt x="1148" y="34"/>
                  </a:cubicBezTo>
                  <a:cubicBezTo>
                    <a:pt x="1150" y="34"/>
                    <a:pt x="1151" y="34"/>
                    <a:pt x="1153" y="33"/>
                  </a:cubicBezTo>
                  <a:cubicBezTo>
                    <a:pt x="1153" y="32"/>
                    <a:pt x="1155" y="32"/>
                    <a:pt x="1155" y="33"/>
                  </a:cubicBezTo>
                  <a:cubicBezTo>
                    <a:pt x="1156" y="34"/>
                    <a:pt x="1157" y="34"/>
                    <a:pt x="1160" y="32"/>
                  </a:cubicBezTo>
                  <a:cubicBezTo>
                    <a:pt x="1164" y="29"/>
                    <a:pt x="1166" y="29"/>
                    <a:pt x="1169" y="29"/>
                  </a:cubicBezTo>
                  <a:cubicBezTo>
                    <a:pt x="1171" y="30"/>
                    <a:pt x="1171" y="30"/>
                    <a:pt x="1170" y="29"/>
                  </a:cubicBezTo>
                  <a:cubicBezTo>
                    <a:pt x="1170" y="28"/>
                    <a:pt x="1170" y="28"/>
                    <a:pt x="1172" y="28"/>
                  </a:cubicBezTo>
                  <a:cubicBezTo>
                    <a:pt x="1174" y="28"/>
                    <a:pt x="1175" y="28"/>
                    <a:pt x="1176" y="27"/>
                  </a:cubicBezTo>
                  <a:cubicBezTo>
                    <a:pt x="1176" y="26"/>
                    <a:pt x="1179" y="26"/>
                    <a:pt x="1182" y="26"/>
                  </a:cubicBezTo>
                  <a:cubicBezTo>
                    <a:pt x="1184" y="26"/>
                    <a:pt x="1188" y="26"/>
                    <a:pt x="1190" y="26"/>
                  </a:cubicBezTo>
                  <a:cubicBezTo>
                    <a:pt x="1193" y="25"/>
                    <a:pt x="1193" y="25"/>
                    <a:pt x="1191" y="26"/>
                  </a:cubicBezTo>
                  <a:cubicBezTo>
                    <a:pt x="1190" y="26"/>
                    <a:pt x="1187" y="26"/>
                    <a:pt x="1186" y="26"/>
                  </a:cubicBezTo>
                  <a:cubicBezTo>
                    <a:pt x="1182" y="27"/>
                    <a:pt x="1179" y="29"/>
                    <a:pt x="1179" y="29"/>
                  </a:cubicBezTo>
                  <a:cubicBezTo>
                    <a:pt x="1179" y="30"/>
                    <a:pt x="1178" y="30"/>
                    <a:pt x="1177" y="30"/>
                  </a:cubicBezTo>
                  <a:cubicBezTo>
                    <a:pt x="1176" y="30"/>
                    <a:pt x="1176" y="30"/>
                    <a:pt x="1177" y="31"/>
                  </a:cubicBezTo>
                  <a:cubicBezTo>
                    <a:pt x="1178" y="31"/>
                    <a:pt x="1178" y="32"/>
                    <a:pt x="1176" y="32"/>
                  </a:cubicBezTo>
                  <a:cubicBezTo>
                    <a:pt x="1175" y="32"/>
                    <a:pt x="1174" y="33"/>
                    <a:pt x="1174" y="33"/>
                  </a:cubicBezTo>
                  <a:cubicBezTo>
                    <a:pt x="1172" y="34"/>
                    <a:pt x="1166" y="35"/>
                    <a:pt x="1153" y="37"/>
                  </a:cubicBezTo>
                  <a:cubicBezTo>
                    <a:pt x="1149" y="37"/>
                    <a:pt x="1143" y="37"/>
                    <a:pt x="1142" y="38"/>
                  </a:cubicBezTo>
                  <a:cubicBezTo>
                    <a:pt x="1138" y="38"/>
                    <a:pt x="1138" y="38"/>
                    <a:pt x="1138" y="38"/>
                  </a:cubicBezTo>
                  <a:close/>
                  <a:moveTo>
                    <a:pt x="1169" y="32"/>
                  </a:moveTo>
                  <a:cubicBezTo>
                    <a:pt x="1167" y="32"/>
                    <a:pt x="1167" y="32"/>
                    <a:pt x="1167" y="32"/>
                  </a:cubicBezTo>
                  <a:cubicBezTo>
                    <a:pt x="1167" y="32"/>
                    <a:pt x="1168" y="32"/>
                    <a:pt x="1169" y="32"/>
                  </a:cubicBezTo>
                  <a:cubicBezTo>
                    <a:pt x="1169" y="32"/>
                    <a:pt x="1169" y="32"/>
                    <a:pt x="1169" y="32"/>
                  </a:cubicBezTo>
                  <a:close/>
                  <a:moveTo>
                    <a:pt x="1174" y="32"/>
                  </a:moveTo>
                  <a:cubicBezTo>
                    <a:pt x="1174" y="31"/>
                    <a:pt x="1174" y="31"/>
                    <a:pt x="1173" y="31"/>
                  </a:cubicBezTo>
                  <a:cubicBezTo>
                    <a:pt x="1171" y="31"/>
                    <a:pt x="1171" y="31"/>
                    <a:pt x="1171" y="32"/>
                  </a:cubicBezTo>
                  <a:cubicBezTo>
                    <a:pt x="1171" y="32"/>
                    <a:pt x="1171" y="32"/>
                    <a:pt x="1174" y="32"/>
                  </a:cubicBezTo>
                  <a:close/>
                  <a:moveTo>
                    <a:pt x="1177" y="29"/>
                  </a:moveTo>
                  <a:cubicBezTo>
                    <a:pt x="1177" y="29"/>
                    <a:pt x="1177" y="29"/>
                    <a:pt x="1175" y="29"/>
                  </a:cubicBezTo>
                  <a:cubicBezTo>
                    <a:pt x="1174" y="29"/>
                    <a:pt x="1173" y="29"/>
                    <a:pt x="1174" y="29"/>
                  </a:cubicBezTo>
                  <a:cubicBezTo>
                    <a:pt x="1174" y="30"/>
                    <a:pt x="1174" y="30"/>
                    <a:pt x="1177" y="29"/>
                  </a:cubicBezTo>
                  <a:close/>
                  <a:moveTo>
                    <a:pt x="1192" y="37"/>
                  </a:moveTo>
                  <a:cubicBezTo>
                    <a:pt x="1192" y="35"/>
                    <a:pt x="1193" y="34"/>
                    <a:pt x="1197" y="34"/>
                  </a:cubicBezTo>
                  <a:cubicBezTo>
                    <a:pt x="1199" y="34"/>
                    <a:pt x="1203" y="33"/>
                    <a:pt x="1206" y="33"/>
                  </a:cubicBezTo>
                  <a:cubicBezTo>
                    <a:pt x="1213" y="32"/>
                    <a:pt x="1218" y="32"/>
                    <a:pt x="1212" y="34"/>
                  </a:cubicBezTo>
                  <a:cubicBezTo>
                    <a:pt x="1209" y="34"/>
                    <a:pt x="1206" y="35"/>
                    <a:pt x="1204" y="35"/>
                  </a:cubicBezTo>
                  <a:cubicBezTo>
                    <a:pt x="1201" y="37"/>
                    <a:pt x="1192" y="37"/>
                    <a:pt x="1192" y="37"/>
                  </a:cubicBezTo>
                  <a:close/>
                  <a:moveTo>
                    <a:pt x="1769" y="37"/>
                  </a:moveTo>
                  <a:cubicBezTo>
                    <a:pt x="1767" y="37"/>
                    <a:pt x="1766" y="37"/>
                    <a:pt x="1766" y="36"/>
                  </a:cubicBezTo>
                  <a:cubicBezTo>
                    <a:pt x="1763" y="34"/>
                    <a:pt x="1763" y="34"/>
                    <a:pt x="1763" y="34"/>
                  </a:cubicBezTo>
                  <a:cubicBezTo>
                    <a:pt x="1763" y="34"/>
                    <a:pt x="1761" y="33"/>
                    <a:pt x="1761" y="33"/>
                  </a:cubicBezTo>
                  <a:cubicBezTo>
                    <a:pt x="1762" y="33"/>
                    <a:pt x="1761" y="32"/>
                    <a:pt x="1760" y="32"/>
                  </a:cubicBezTo>
                  <a:cubicBezTo>
                    <a:pt x="1758" y="31"/>
                    <a:pt x="1758" y="31"/>
                    <a:pt x="1759" y="30"/>
                  </a:cubicBezTo>
                  <a:cubicBezTo>
                    <a:pt x="1761" y="30"/>
                    <a:pt x="1770" y="32"/>
                    <a:pt x="1772" y="34"/>
                  </a:cubicBezTo>
                  <a:cubicBezTo>
                    <a:pt x="1773" y="35"/>
                    <a:pt x="1773" y="37"/>
                    <a:pt x="1772" y="37"/>
                  </a:cubicBezTo>
                  <a:cubicBezTo>
                    <a:pt x="1770" y="37"/>
                    <a:pt x="1770" y="37"/>
                    <a:pt x="1769" y="37"/>
                  </a:cubicBezTo>
                  <a:close/>
                  <a:moveTo>
                    <a:pt x="1180" y="31"/>
                  </a:moveTo>
                  <a:cubicBezTo>
                    <a:pt x="1181" y="29"/>
                    <a:pt x="1182" y="29"/>
                    <a:pt x="1182" y="30"/>
                  </a:cubicBezTo>
                  <a:cubicBezTo>
                    <a:pt x="1182" y="30"/>
                    <a:pt x="1182" y="31"/>
                    <a:pt x="1181" y="31"/>
                  </a:cubicBezTo>
                  <a:cubicBezTo>
                    <a:pt x="1180" y="32"/>
                    <a:pt x="1180" y="32"/>
                    <a:pt x="1180" y="31"/>
                  </a:cubicBezTo>
                  <a:close/>
                  <a:moveTo>
                    <a:pt x="1201" y="31"/>
                  </a:moveTo>
                  <a:cubicBezTo>
                    <a:pt x="1202" y="31"/>
                    <a:pt x="1204" y="30"/>
                    <a:pt x="1206" y="29"/>
                  </a:cubicBezTo>
                  <a:cubicBezTo>
                    <a:pt x="1212" y="29"/>
                    <a:pt x="1217" y="28"/>
                    <a:pt x="1218" y="26"/>
                  </a:cubicBezTo>
                  <a:cubicBezTo>
                    <a:pt x="1219" y="26"/>
                    <a:pt x="1220" y="26"/>
                    <a:pt x="1220" y="26"/>
                  </a:cubicBezTo>
                  <a:cubicBezTo>
                    <a:pt x="1222" y="26"/>
                    <a:pt x="1222" y="26"/>
                    <a:pt x="1222" y="26"/>
                  </a:cubicBezTo>
                  <a:cubicBezTo>
                    <a:pt x="1224" y="25"/>
                    <a:pt x="1226" y="24"/>
                    <a:pt x="1228" y="24"/>
                  </a:cubicBezTo>
                  <a:cubicBezTo>
                    <a:pt x="1230" y="24"/>
                    <a:pt x="1231" y="24"/>
                    <a:pt x="1230" y="24"/>
                  </a:cubicBezTo>
                  <a:cubicBezTo>
                    <a:pt x="1229" y="25"/>
                    <a:pt x="1230" y="26"/>
                    <a:pt x="1235" y="25"/>
                  </a:cubicBezTo>
                  <a:cubicBezTo>
                    <a:pt x="1237" y="24"/>
                    <a:pt x="1241" y="24"/>
                    <a:pt x="1244" y="24"/>
                  </a:cubicBezTo>
                  <a:cubicBezTo>
                    <a:pt x="1248" y="24"/>
                    <a:pt x="1248" y="24"/>
                    <a:pt x="1248" y="24"/>
                  </a:cubicBezTo>
                  <a:cubicBezTo>
                    <a:pt x="1246" y="25"/>
                    <a:pt x="1246" y="25"/>
                    <a:pt x="1246" y="25"/>
                  </a:cubicBezTo>
                  <a:cubicBezTo>
                    <a:pt x="1244" y="26"/>
                    <a:pt x="1241" y="26"/>
                    <a:pt x="1238" y="26"/>
                  </a:cubicBezTo>
                  <a:cubicBezTo>
                    <a:pt x="1236" y="26"/>
                    <a:pt x="1233" y="27"/>
                    <a:pt x="1233" y="27"/>
                  </a:cubicBezTo>
                  <a:cubicBezTo>
                    <a:pt x="1233" y="28"/>
                    <a:pt x="1222" y="30"/>
                    <a:pt x="1206" y="32"/>
                  </a:cubicBezTo>
                  <a:cubicBezTo>
                    <a:pt x="1202" y="32"/>
                    <a:pt x="1201" y="32"/>
                    <a:pt x="1201" y="31"/>
                  </a:cubicBezTo>
                  <a:close/>
                  <a:moveTo>
                    <a:pt x="1244" y="30"/>
                  </a:moveTo>
                  <a:cubicBezTo>
                    <a:pt x="1246" y="29"/>
                    <a:pt x="1249" y="29"/>
                    <a:pt x="1249" y="30"/>
                  </a:cubicBezTo>
                  <a:cubicBezTo>
                    <a:pt x="1248" y="31"/>
                    <a:pt x="1246" y="31"/>
                    <a:pt x="1245" y="31"/>
                  </a:cubicBezTo>
                  <a:cubicBezTo>
                    <a:pt x="1242" y="31"/>
                    <a:pt x="1242" y="31"/>
                    <a:pt x="1244" y="30"/>
                  </a:cubicBezTo>
                  <a:close/>
                  <a:moveTo>
                    <a:pt x="1205" y="29"/>
                  </a:moveTo>
                  <a:cubicBezTo>
                    <a:pt x="1205" y="29"/>
                    <a:pt x="1206" y="28"/>
                    <a:pt x="1208" y="27"/>
                  </a:cubicBezTo>
                  <a:cubicBezTo>
                    <a:pt x="1211" y="27"/>
                    <a:pt x="1209" y="28"/>
                    <a:pt x="1206" y="29"/>
                  </a:cubicBezTo>
                  <a:cubicBezTo>
                    <a:pt x="1204" y="29"/>
                    <a:pt x="1204" y="29"/>
                    <a:pt x="1205" y="29"/>
                  </a:cubicBezTo>
                  <a:close/>
                  <a:moveTo>
                    <a:pt x="1161" y="27"/>
                  </a:moveTo>
                  <a:cubicBezTo>
                    <a:pt x="1163" y="26"/>
                    <a:pt x="1169" y="26"/>
                    <a:pt x="1168" y="26"/>
                  </a:cubicBezTo>
                  <a:cubicBezTo>
                    <a:pt x="1168" y="26"/>
                    <a:pt x="1166" y="27"/>
                    <a:pt x="1163" y="28"/>
                  </a:cubicBezTo>
                  <a:cubicBezTo>
                    <a:pt x="1161" y="28"/>
                    <a:pt x="1161" y="28"/>
                    <a:pt x="1161" y="27"/>
                  </a:cubicBezTo>
                  <a:close/>
                  <a:moveTo>
                    <a:pt x="1205" y="24"/>
                  </a:moveTo>
                  <a:cubicBezTo>
                    <a:pt x="1206" y="24"/>
                    <a:pt x="1209" y="24"/>
                    <a:pt x="1212" y="24"/>
                  </a:cubicBezTo>
                  <a:cubicBezTo>
                    <a:pt x="1218" y="23"/>
                    <a:pt x="1218" y="23"/>
                    <a:pt x="1218" y="23"/>
                  </a:cubicBezTo>
                  <a:cubicBezTo>
                    <a:pt x="1212" y="24"/>
                    <a:pt x="1212" y="24"/>
                    <a:pt x="1212" y="24"/>
                  </a:cubicBezTo>
                  <a:cubicBezTo>
                    <a:pt x="1209" y="24"/>
                    <a:pt x="1206" y="25"/>
                    <a:pt x="1205" y="25"/>
                  </a:cubicBezTo>
                  <a:cubicBezTo>
                    <a:pt x="1204" y="25"/>
                    <a:pt x="1204" y="25"/>
                    <a:pt x="1204" y="25"/>
                  </a:cubicBezTo>
                  <a:lnTo>
                    <a:pt x="1205" y="24"/>
                  </a:lnTo>
                  <a:close/>
                  <a:moveTo>
                    <a:pt x="1171" y="24"/>
                  </a:moveTo>
                  <a:cubicBezTo>
                    <a:pt x="1171" y="23"/>
                    <a:pt x="1178" y="21"/>
                    <a:pt x="1179" y="21"/>
                  </a:cubicBezTo>
                  <a:cubicBezTo>
                    <a:pt x="1180" y="21"/>
                    <a:pt x="1181" y="21"/>
                    <a:pt x="1184" y="18"/>
                  </a:cubicBezTo>
                  <a:cubicBezTo>
                    <a:pt x="1186" y="16"/>
                    <a:pt x="1191" y="14"/>
                    <a:pt x="1197" y="13"/>
                  </a:cubicBezTo>
                  <a:cubicBezTo>
                    <a:pt x="1201" y="13"/>
                    <a:pt x="1199" y="14"/>
                    <a:pt x="1196" y="16"/>
                  </a:cubicBezTo>
                  <a:cubicBezTo>
                    <a:pt x="1194" y="16"/>
                    <a:pt x="1193" y="16"/>
                    <a:pt x="1193" y="16"/>
                  </a:cubicBezTo>
                  <a:cubicBezTo>
                    <a:pt x="1193" y="17"/>
                    <a:pt x="1194" y="17"/>
                    <a:pt x="1196" y="16"/>
                  </a:cubicBezTo>
                  <a:cubicBezTo>
                    <a:pt x="1196" y="15"/>
                    <a:pt x="1206" y="13"/>
                    <a:pt x="1208" y="13"/>
                  </a:cubicBezTo>
                  <a:cubicBezTo>
                    <a:pt x="1209" y="13"/>
                    <a:pt x="1209" y="13"/>
                    <a:pt x="1209" y="12"/>
                  </a:cubicBezTo>
                  <a:cubicBezTo>
                    <a:pt x="1209" y="12"/>
                    <a:pt x="1209" y="11"/>
                    <a:pt x="1211" y="11"/>
                  </a:cubicBezTo>
                  <a:cubicBezTo>
                    <a:pt x="1212" y="10"/>
                    <a:pt x="1216" y="10"/>
                    <a:pt x="1219" y="10"/>
                  </a:cubicBezTo>
                  <a:cubicBezTo>
                    <a:pt x="1223" y="9"/>
                    <a:pt x="1227" y="8"/>
                    <a:pt x="1228" y="9"/>
                  </a:cubicBezTo>
                  <a:cubicBezTo>
                    <a:pt x="1232" y="9"/>
                    <a:pt x="1232" y="9"/>
                    <a:pt x="1232" y="9"/>
                  </a:cubicBezTo>
                  <a:cubicBezTo>
                    <a:pt x="1233" y="9"/>
                    <a:pt x="1234" y="10"/>
                    <a:pt x="1234" y="10"/>
                  </a:cubicBezTo>
                  <a:cubicBezTo>
                    <a:pt x="1235" y="11"/>
                    <a:pt x="1231" y="13"/>
                    <a:pt x="1227" y="13"/>
                  </a:cubicBezTo>
                  <a:cubicBezTo>
                    <a:pt x="1225" y="13"/>
                    <a:pt x="1223" y="13"/>
                    <a:pt x="1222" y="13"/>
                  </a:cubicBezTo>
                  <a:cubicBezTo>
                    <a:pt x="1222" y="14"/>
                    <a:pt x="1217" y="15"/>
                    <a:pt x="1212" y="15"/>
                  </a:cubicBezTo>
                  <a:cubicBezTo>
                    <a:pt x="1202" y="16"/>
                    <a:pt x="1194" y="18"/>
                    <a:pt x="1192" y="19"/>
                  </a:cubicBezTo>
                  <a:cubicBezTo>
                    <a:pt x="1191" y="20"/>
                    <a:pt x="1191" y="20"/>
                    <a:pt x="1192" y="20"/>
                  </a:cubicBezTo>
                  <a:cubicBezTo>
                    <a:pt x="1196" y="18"/>
                    <a:pt x="1212" y="18"/>
                    <a:pt x="1213" y="18"/>
                  </a:cubicBezTo>
                  <a:cubicBezTo>
                    <a:pt x="1214" y="19"/>
                    <a:pt x="1209" y="20"/>
                    <a:pt x="1193" y="21"/>
                  </a:cubicBezTo>
                  <a:cubicBezTo>
                    <a:pt x="1192" y="21"/>
                    <a:pt x="1190" y="21"/>
                    <a:pt x="1190" y="22"/>
                  </a:cubicBezTo>
                  <a:cubicBezTo>
                    <a:pt x="1190" y="22"/>
                    <a:pt x="1187" y="24"/>
                    <a:pt x="1185" y="24"/>
                  </a:cubicBezTo>
                  <a:cubicBezTo>
                    <a:pt x="1179" y="24"/>
                    <a:pt x="1169" y="24"/>
                    <a:pt x="1171" y="24"/>
                  </a:cubicBezTo>
                  <a:close/>
                  <a:moveTo>
                    <a:pt x="1149" y="21"/>
                  </a:moveTo>
                  <a:cubicBezTo>
                    <a:pt x="1150" y="21"/>
                    <a:pt x="1150" y="21"/>
                    <a:pt x="1150" y="21"/>
                  </a:cubicBezTo>
                  <a:cubicBezTo>
                    <a:pt x="1151" y="21"/>
                    <a:pt x="1151" y="21"/>
                    <a:pt x="1150" y="21"/>
                  </a:cubicBezTo>
                  <a:cubicBezTo>
                    <a:pt x="1150" y="21"/>
                    <a:pt x="1149" y="21"/>
                    <a:pt x="1149" y="21"/>
                  </a:cubicBezTo>
                  <a:close/>
                  <a:moveTo>
                    <a:pt x="1243" y="18"/>
                  </a:moveTo>
                  <a:cubicBezTo>
                    <a:pt x="1243" y="18"/>
                    <a:pt x="1244" y="18"/>
                    <a:pt x="1246" y="17"/>
                  </a:cubicBezTo>
                  <a:cubicBezTo>
                    <a:pt x="1249" y="16"/>
                    <a:pt x="1252" y="16"/>
                    <a:pt x="1256" y="14"/>
                  </a:cubicBezTo>
                  <a:cubicBezTo>
                    <a:pt x="1258" y="14"/>
                    <a:pt x="1258" y="15"/>
                    <a:pt x="1256" y="16"/>
                  </a:cubicBezTo>
                  <a:cubicBezTo>
                    <a:pt x="1254" y="18"/>
                    <a:pt x="1243" y="19"/>
                    <a:pt x="1243" y="18"/>
                  </a:cubicBezTo>
                  <a:close/>
                  <a:moveTo>
                    <a:pt x="1231" y="17"/>
                  </a:moveTo>
                  <a:cubicBezTo>
                    <a:pt x="1231" y="16"/>
                    <a:pt x="1236" y="15"/>
                    <a:pt x="1242" y="14"/>
                  </a:cubicBezTo>
                  <a:cubicBezTo>
                    <a:pt x="1249" y="14"/>
                    <a:pt x="1249" y="14"/>
                    <a:pt x="1249" y="14"/>
                  </a:cubicBezTo>
                  <a:cubicBezTo>
                    <a:pt x="1246" y="16"/>
                    <a:pt x="1246" y="16"/>
                    <a:pt x="1246" y="16"/>
                  </a:cubicBezTo>
                  <a:cubicBezTo>
                    <a:pt x="1243" y="17"/>
                    <a:pt x="1231" y="18"/>
                    <a:pt x="1231" y="17"/>
                  </a:cubicBezTo>
                  <a:close/>
                  <a:moveTo>
                    <a:pt x="1233" y="13"/>
                  </a:moveTo>
                  <a:cubicBezTo>
                    <a:pt x="1236" y="12"/>
                    <a:pt x="1238" y="12"/>
                    <a:pt x="1236" y="13"/>
                  </a:cubicBezTo>
                  <a:cubicBezTo>
                    <a:pt x="1235" y="13"/>
                    <a:pt x="1234" y="13"/>
                    <a:pt x="1233" y="13"/>
                  </a:cubicBezTo>
                  <a:cubicBezTo>
                    <a:pt x="1232" y="13"/>
                    <a:pt x="1232" y="13"/>
                    <a:pt x="1233" y="13"/>
                  </a:cubicBezTo>
                  <a:close/>
                  <a:moveTo>
                    <a:pt x="1249" y="13"/>
                  </a:moveTo>
                  <a:cubicBezTo>
                    <a:pt x="1249" y="13"/>
                    <a:pt x="1252" y="13"/>
                    <a:pt x="1254" y="13"/>
                  </a:cubicBezTo>
                  <a:cubicBezTo>
                    <a:pt x="1256" y="12"/>
                    <a:pt x="1257" y="12"/>
                    <a:pt x="1256" y="13"/>
                  </a:cubicBezTo>
                  <a:cubicBezTo>
                    <a:pt x="1255" y="13"/>
                    <a:pt x="1249" y="14"/>
                    <a:pt x="1249" y="13"/>
                  </a:cubicBezTo>
                  <a:close/>
                  <a:moveTo>
                    <a:pt x="1190" y="11"/>
                  </a:moveTo>
                  <a:cubicBezTo>
                    <a:pt x="1192" y="10"/>
                    <a:pt x="1194" y="9"/>
                    <a:pt x="1194" y="9"/>
                  </a:cubicBezTo>
                  <a:cubicBezTo>
                    <a:pt x="1196" y="9"/>
                    <a:pt x="1194" y="8"/>
                    <a:pt x="1193" y="8"/>
                  </a:cubicBezTo>
                  <a:cubicBezTo>
                    <a:pt x="1199" y="6"/>
                    <a:pt x="1225" y="2"/>
                    <a:pt x="1236" y="0"/>
                  </a:cubicBezTo>
                  <a:cubicBezTo>
                    <a:pt x="1249" y="0"/>
                    <a:pt x="1249" y="0"/>
                    <a:pt x="1249" y="0"/>
                  </a:cubicBezTo>
                  <a:cubicBezTo>
                    <a:pt x="1243" y="2"/>
                    <a:pt x="1243" y="2"/>
                    <a:pt x="1243" y="2"/>
                  </a:cubicBezTo>
                  <a:cubicBezTo>
                    <a:pt x="1239" y="3"/>
                    <a:pt x="1232" y="5"/>
                    <a:pt x="1227" y="5"/>
                  </a:cubicBezTo>
                  <a:cubicBezTo>
                    <a:pt x="1222" y="5"/>
                    <a:pt x="1217" y="7"/>
                    <a:pt x="1217" y="7"/>
                  </a:cubicBezTo>
                  <a:cubicBezTo>
                    <a:pt x="1215" y="8"/>
                    <a:pt x="1207" y="9"/>
                    <a:pt x="1197" y="11"/>
                  </a:cubicBezTo>
                  <a:cubicBezTo>
                    <a:pt x="1193" y="11"/>
                    <a:pt x="1190" y="12"/>
                    <a:pt x="1189" y="13"/>
                  </a:cubicBezTo>
                  <a:cubicBezTo>
                    <a:pt x="1187" y="13"/>
                    <a:pt x="1188" y="12"/>
                    <a:pt x="1190" y="11"/>
                  </a:cubicBezTo>
                  <a:close/>
                  <a:moveTo>
                    <a:pt x="1249" y="10"/>
                  </a:moveTo>
                  <a:cubicBezTo>
                    <a:pt x="1244" y="10"/>
                    <a:pt x="1244" y="10"/>
                    <a:pt x="1244" y="10"/>
                  </a:cubicBezTo>
                  <a:cubicBezTo>
                    <a:pt x="1242" y="10"/>
                    <a:pt x="1241" y="10"/>
                    <a:pt x="1241" y="10"/>
                  </a:cubicBezTo>
                  <a:cubicBezTo>
                    <a:pt x="1242" y="10"/>
                    <a:pt x="1242" y="10"/>
                    <a:pt x="1241" y="9"/>
                  </a:cubicBezTo>
                  <a:cubicBezTo>
                    <a:pt x="1240" y="8"/>
                    <a:pt x="1247" y="8"/>
                    <a:pt x="1249" y="8"/>
                  </a:cubicBezTo>
                  <a:cubicBezTo>
                    <a:pt x="1250" y="8"/>
                    <a:pt x="1251" y="8"/>
                    <a:pt x="1251" y="8"/>
                  </a:cubicBezTo>
                  <a:cubicBezTo>
                    <a:pt x="1251" y="7"/>
                    <a:pt x="1250" y="7"/>
                    <a:pt x="1249" y="7"/>
                  </a:cubicBezTo>
                  <a:cubicBezTo>
                    <a:pt x="1243" y="7"/>
                    <a:pt x="1255" y="3"/>
                    <a:pt x="1264" y="2"/>
                  </a:cubicBezTo>
                  <a:cubicBezTo>
                    <a:pt x="1267" y="2"/>
                    <a:pt x="1267" y="2"/>
                    <a:pt x="1265" y="3"/>
                  </a:cubicBezTo>
                  <a:cubicBezTo>
                    <a:pt x="1265" y="4"/>
                    <a:pt x="1264" y="5"/>
                    <a:pt x="1264" y="5"/>
                  </a:cubicBezTo>
                  <a:cubicBezTo>
                    <a:pt x="1264" y="7"/>
                    <a:pt x="1264" y="8"/>
                    <a:pt x="1261" y="8"/>
                  </a:cubicBezTo>
                  <a:cubicBezTo>
                    <a:pt x="1260" y="8"/>
                    <a:pt x="1258" y="9"/>
                    <a:pt x="1257" y="10"/>
                  </a:cubicBezTo>
                  <a:cubicBezTo>
                    <a:pt x="1256" y="10"/>
                    <a:pt x="1249" y="11"/>
                    <a:pt x="1249" y="10"/>
                  </a:cubicBezTo>
                  <a:close/>
                  <a:moveTo>
                    <a:pt x="1236" y="8"/>
                  </a:moveTo>
                  <a:cubicBezTo>
                    <a:pt x="1236" y="7"/>
                    <a:pt x="1241" y="6"/>
                    <a:pt x="1241" y="7"/>
                  </a:cubicBezTo>
                  <a:cubicBezTo>
                    <a:pt x="1242" y="7"/>
                    <a:pt x="1240" y="8"/>
                    <a:pt x="1238" y="8"/>
                  </a:cubicBezTo>
                  <a:cubicBezTo>
                    <a:pt x="1237" y="8"/>
                    <a:pt x="1236" y="8"/>
                    <a:pt x="1236" y="8"/>
                  </a:cubicBezTo>
                  <a:close/>
                  <a:moveTo>
                    <a:pt x="2348" y="402"/>
                  </a:moveTo>
                  <a:cubicBezTo>
                    <a:pt x="2349" y="403"/>
                    <a:pt x="2354" y="402"/>
                    <a:pt x="2353" y="400"/>
                  </a:cubicBezTo>
                  <a:cubicBezTo>
                    <a:pt x="2353" y="393"/>
                    <a:pt x="2353" y="391"/>
                    <a:pt x="2346" y="383"/>
                  </a:cubicBezTo>
                  <a:cubicBezTo>
                    <a:pt x="2342" y="380"/>
                    <a:pt x="2341" y="378"/>
                    <a:pt x="2342" y="377"/>
                  </a:cubicBezTo>
                  <a:cubicBezTo>
                    <a:pt x="2342" y="377"/>
                    <a:pt x="2342" y="376"/>
                    <a:pt x="2340" y="374"/>
                  </a:cubicBezTo>
                  <a:cubicBezTo>
                    <a:pt x="2337" y="368"/>
                    <a:pt x="2337" y="368"/>
                    <a:pt x="2337" y="368"/>
                  </a:cubicBezTo>
                  <a:cubicBezTo>
                    <a:pt x="2335" y="365"/>
                    <a:pt x="2332" y="360"/>
                    <a:pt x="2330" y="358"/>
                  </a:cubicBezTo>
                  <a:cubicBezTo>
                    <a:pt x="2329" y="357"/>
                    <a:pt x="2327" y="355"/>
                    <a:pt x="2326" y="353"/>
                  </a:cubicBezTo>
                  <a:cubicBezTo>
                    <a:pt x="2325" y="350"/>
                    <a:pt x="2321" y="347"/>
                    <a:pt x="2321" y="348"/>
                  </a:cubicBezTo>
                  <a:cubicBezTo>
                    <a:pt x="2321" y="349"/>
                    <a:pt x="2320" y="348"/>
                    <a:pt x="2318" y="347"/>
                  </a:cubicBezTo>
                  <a:cubicBezTo>
                    <a:pt x="2315" y="344"/>
                    <a:pt x="2315" y="343"/>
                    <a:pt x="2318" y="345"/>
                  </a:cubicBezTo>
                  <a:cubicBezTo>
                    <a:pt x="2321" y="346"/>
                    <a:pt x="2311" y="337"/>
                    <a:pt x="2306" y="334"/>
                  </a:cubicBezTo>
                  <a:cubicBezTo>
                    <a:pt x="2304" y="332"/>
                    <a:pt x="2297" y="327"/>
                    <a:pt x="2290" y="322"/>
                  </a:cubicBezTo>
                  <a:cubicBezTo>
                    <a:pt x="2284" y="317"/>
                    <a:pt x="2278" y="313"/>
                    <a:pt x="2278" y="313"/>
                  </a:cubicBezTo>
                  <a:cubicBezTo>
                    <a:pt x="2275" y="312"/>
                    <a:pt x="2279" y="317"/>
                    <a:pt x="2284" y="321"/>
                  </a:cubicBezTo>
                  <a:cubicBezTo>
                    <a:pt x="2293" y="327"/>
                    <a:pt x="2316" y="350"/>
                    <a:pt x="2323" y="359"/>
                  </a:cubicBezTo>
                  <a:cubicBezTo>
                    <a:pt x="2324" y="361"/>
                    <a:pt x="2326" y="364"/>
                    <a:pt x="2329" y="367"/>
                  </a:cubicBezTo>
                  <a:cubicBezTo>
                    <a:pt x="2332" y="369"/>
                    <a:pt x="2334" y="373"/>
                    <a:pt x="2336" y="375"/>
                  </a:cubicBezTo>
                  <a:cubicBezTo>
                    <a:pt x="2337" y="376"/>
                    <a:pt x="2340" y="380"/>
                    <a:pt x="2341" y="383"/>
                  </a:cubicBezTo>
                  <a:cubicBezTo>
                    <a:pt x="2346" y="389"/>
                    <a:pt x="2347" y="391"/>
                    <a:pt x="2347" y="396"/>
                  </a:cubicBezTo>
                  <a:cubicBezTo>
                    <a:pt x="2348" y="399"/>
                    <a:pt x="2348" y="401"/>
                    <a:pt x="2348" y="402"/>
                  </a:cubicBezTo>
                  <a:close/>
                  <a:moveTo>
                    <a:pt x="2247" y="663"/>
                  </a:moveTo>
                  <a:cubicBezTo>
                    <a:pt x="2248" y="664"/>
                    <a:pt x="2249" y="665"/>
                    <a:pt x="2249" y="664"/>
                  </a:cubicBezTo>
                  <a:cubicBezTo>
                    <a:pt x="2249" y="663"/>
                    <a:pt x="2247" y="661"/>
                    <a:pt x="2246" y="659"/>
                  </a:cubicBezTo>
                  <a:cubicBezTo>
                    <a:pt x="2243" y="656"/>
                    <a:pt x="2242" y="653"/>
                    <a:pt x="2242" y="653"/>
                  </a:cubicBezTo>
                  <a:cubicBezTo>
                    <a:pt x="2242" y="652"/>
                    <a:pt x="2241" y="649"/>
                    <a:pt x="2240" y="647"/>
                  </a:cubicBezTo>
                  <a:cubicBezTo>
                    <a:pt x="2238" y="643"/>
                    <a:pt x="2238" y="643"/>
                    <a:pt x="2238" y="643"/>
                  </a:cubicBezTo>
                  <a:cubicBezTo>
                    <a:pt x="2239" y="641"/>
                    <a:pt x="2239" y="641"/>
                    <a:pt x="2239" y="641"/>
                  </a:cubicBezTo>
                  <a:cubicBezTo>
                    <a:pt x="2241" y="640"/>
                    <a:pt x="2241" y="640"/>
                    <a:pt x="2240" y="637"/>
                  </a:cubicBezTo>
                  <a:cubicBezTo>
                    <a:pt x="2239" y="634"/>
                    <a:pt x="2239" y="630"/>
                    <a:pt x="2241" y="630"/>
                  </a:cubicBezTo>
                  <a:cubicBezTo>
                    <a:pt x="2241" y="630"/>
                    <a:pt x="2242" y="627"/>
                    <a:pt x="2241" y="626"/>
                  </a:cubicBezTo>
                  <a:cubicBezTo>
                    <a:pt x="2241" y="625"/>
                    <a:pt x="2241" y="624"/>
                    <a:pt x="2241" y="624"/>
                  </a:cubicBezTo>
                  <a:cubicBezTo>
                    <a:pt x="2242" y="624"/>
                    <a:pt x="2242" y="624"/>
                    <a:pt x="2242" y="625"/>
                  </a:cubicBezTo>
                  <a:cubicBezTo>
                    <a:pt x="2242" y="627"/>
                    <a:pt x="2253" y="624"/>
                    <a:pt x="2262" y="620"/>
                  </a:cubicBezTo>
                  <a:cubicBezTo>
                    <a:pt x="2263" y="619"/>
                    <a:pt x="2265" y="619"/>
                    <a:pt x="2269" y="619"/>
                  </a:cubicBezTo>
                  <a:cubicBezTo>
                    <a:pt x="2273" y="620"/>
                    <a:pt x="2277" y="619"/>
                    <a:pt x="2277" y="618"/>
                  </a:cubicBezTo>
                  <a:cubicBezTo>
                    <a:pt x="2277" y="618"/>
                    <a:pt x="2278" y="617"/>
                    <a:pt x="2279" y="616"/>
                  </a:cubicBezTo>
                  <a:cubicBezTo>
                    <a:pt x="2281" y="615"/>
                    <a:pt x="2281" y="614"/>
                    <a:pt x="2281" y="613"/>
                  </a:cubicBezTo>
                  <a:cubicBezTo>
                    <a:pt x="2281" y="612"/>
                    <a:pt x="2281" y="611"/>
                    <a:pt x="2280" y="610"/>
                  </a:cubicBezTo>
                  <a:cubicBezTo>
                    <a:pt x="2280" y="606"/>
                    <a:pt x="2274" y="605"/>
                    <a:pt x="2275" y="608"/>
                  </a:cubicBezTo>
                  <a:cubicBezTo>
                    <a:pt x="2275" y="608"/>
                    <a:pt x="2274" y="609"/>
                    <a:pt x="2274" y="608"/>
                  </a:cubicBezTo>
                  <a:cubicBezTo>
                    <a:pt x="2273" y="608"/>
                    <a:pt x="2272" y="612"/>
                    <a:pt x="2273" y="613"/>
                  </a:cubicBezTo>
                  <a:cubicBezTo>
                    <a:pt x="2273" y="615"/>
                    <a:pt x="2273" y="615"/>
                    <a:pt x="2270" y="615"/>
                  </a:cubicBezTo>
                  <a:cubicBezTo>
                    <a:pt x="2265" y="614"/>
                    <a:pt x="2262" y="616"/>
                    <a:pt x="2262" y="617"/>
                  </a:cubicBezTo>
                  <a:cubicBezTo>
                    <a:pt x="2261" y="619"/>
                    <a:pt x="2260" y="619"/>
                    <a:pt x="2259" y="618"/>
                  </a:cubicBezTo>
                  <a:cubicBezTo>
                    <a:pt x="2257" y="618"/>
                    <a:pt x="2257" y="618"/>
                    <a:pt x="2257" y="619"/>
                  </a:cubicBezTo>
                  <a:cubicBezTo>
                    <a:pt x="2257" y="619"/>
                    <a:pt x="2256" y="620"/>
                    <a:pt x="2255" y="619"/>
                  </a:cubicBezTo>
                  <a:cubicBezTo>
                    <a:pt x="2254" y="619"/>
                    <a:pt x="2253" y="619"/>
                    <a:pt x="2252" y="620"/>
                  </a:cubicBezTo>
                  <a:cubicBezTo>
                    <a:pt x="2251" y="621"/>
                    <a:pt x="2250" y="621"/>
                    <a:pt x="2249" y="619"/>
                  </a:cubicBezTo>
                  <a:cubicBezTo>
                    <a:pt x="2246" y="618"/>
                    <a:pt x="2243" y="619"/>
                    <a:pt x="2241" y="621"/>
                  </a:cubicBezTo>
                  <a:cubicBezTo>
                    <a:pt x="2239" y="623"/>
                    <a:pt x="2238" y="624"/>
                    <a:pt x="2238" y="624"/>
                  </a:cubicBezTo>
                  <a:cubicBezTo>
                    <a:pt x="2231" y="624"/>
                    <a:pt x="2229" y="625"/>
                    <a:pt x="2230" y="627"/>
                  </a:cubicBezTo>
                  <a:cubicBezTo>
                    <a:pt x="2231" y="629"/>
                    <a:pt x="2230" y="630"/>
                    <a:pt x="2230" y="634"/>
                  </a:cubicBezTo>
                  <a:cubicBezTo>
                    <a:pt x="2229" y="637"/>
                    <a:pt x="2229" y="637"/>
                    <a:pt x="2230" y="638"/>
                  </a:cubicBezTo>
                  <a:cubicBezTo>
                    <a:pt x="2231" y="639"/>
                    <a:pt x="2231" y="639"/>
                    <a:pt x="2230" y="640"/>
                  </a:cubicBezTo>
                  <a:cubicBezTo>
                    <a:pt x="2228" y="642"/>
                    <a:pt x="2228" y="642"/>
                    <a:pt x="2228" y="642"/>
                  </a:cubicBezTo>
                  <a:cubicBezTo>
                    <a:pt x="2230" y="645"/>
                    <a:pt x="2230" y="645"/>
                    <a:pt x="2230" y="645"/>
                  </a:cubicBezTo>
                  <a:cubicBezTo>
                    <a:pt x="2231" y="646"/>
                    <a:pt x="2232" y="648"/>
                    <a:pt x="2231" y="648"/>
                  </a:cubicBezTo>
                  <a:cubicBezTo>
                    <a:pt x="2230" y="651"/>
                    <a:pt x="2233" y="655"/>
                    <a:pt x="2240" y="658"/>
                  </a:cubicBezTo>
                  <a:cubicBezTo>
                    <a:pt x="2243" y="660"/>
                    <a:pt x="2246" y="662"/>
                    <a:pt x="2247" y="663"/>
                  </a:cubicBezTo>
                  <a:close/>
                  <a:moveTo>
                    <a:pt x="2063" y="688"/>
                  </a:moveTo>
                  <a:cubicBezTo>
                    <a:pt x="2064" y="691"/>
                    <a:pt x="2065" y="691"/>
                    <a:pt x="2066" y="688"/>
                  </a:cubicBezTo>
                  <a:cubicBezTo>
                    <a:pt x="2069" y="685"/>
                    <a:pt x="2068" y="681"/>
                    <a:pt x="2066" y="683"/>
                  </a:cubicBezTo>
                  <a:cubicBezTo>
                    <a:pt x="2062" y="683"/>
                    <a:pt x="2061" y="683"/>
                    <a:pt x="2058" y="680"/>
                  </a:cubicBezTo>
                  <a:cubicBezTo>
                    <a:pt x="2056" y="678"/>
                    <a:pt x="2056" y="678"/>
                    <a:pt x="2054" y="678"/>
                  </a:cubicBezTo>
                  <a:cubicBezTo>
                    <a:pt x="2053" y="678"/>
                    <a:pt x="2053" y="678"/>
                    <a:pt x="2055" y="679"/>
                  </a:cubicBezTo>
                  <a:cubicBezTo>
                    <a:pt x="2058" y="680"/>
                    <a:pt x="2058" y="681"/>
                    <a:pt x="2056" y="681"/>
                  </a:cubicBezTo>
                  <a:cubicBezTo>
                    <a:pt x="2054" y="682"/>
                    <a:pt x="2053" y="683"/>
                    <a:pt x="2053" y="683"/>
                  </a:cubicBezTo>
                  <a:cubicBezTo>
                    <a:pt x="2053" y="683"/>
                    <a:pt x="2053" y="683"/>
                    <a:pt x="2051" y="682"/>
                  </a:cubicBezTo>
                  <a:cubicBezTo>
                    <a:pt x="2050" y="680"/>
                    <a:pt x="2050" y="680"/>
                    <a:pt x="2048" y="681"/>
                  </a:cubicBezTo>
                  <a:cubicBezTo>
                    <a:pt x="2046" y="685"/>
                    <a:pt x="2048" y="687"/>
                    <a:pt x="2056" y="687"/>
                  </a:cubicBezTo>
                  <a:cubicBezTo>
                    <a:pt x="2061" y="686"/>
                    <a:pt x="2061" y="686"/>
                    <a:pt x="2063" y="688"/>
                  </a:cubicBezTo>
                  <a:close/>
                  <a:moveTo>
                    <a:pt x="2054" y="733"/>
                  </a:moveTo>
                  <a:cubicBezTo>
                    <a:pt x="2055" y="736"/>
                    <a:pt x="2053" y="735"/>
                    <a:pt x="2050" y="732"/>
                  </a:cubicBezTo>
                  <a:cubicBezTo>
                    <a:pt x="2046" y="729"/>
                    <a:pt x="2046" y="728"/>
                    <a:pt x="2049" y="729"/>
                  </a:cubicBezTo>
                  <a:cubicBezTo>
                    <a:pt x="2050" y="729"/>
                    <a:pt x="2051" y="730"/>
                    <a:pt x="2051" y="729"/>
                  </a:cubicBezTo>
                  <a:cubicBezTo>
                    <a:pt x="2051" y="728"/>
                    <a:pt x="2049" y="726"/>
                    <a:pt x="2048" y="726"/>
                  </a:cubicBezTo>
                  <a:cubicBezTo>
                    <a:pt x="2048" y="726"/>
                    <a:pt x="2048" y="725"/>
                    <a:pt x="2048" y="723"/>
                  </a:cubicBezTo>
                  <a:cubicBezTo>
                    <a:pt x="2048" y="720"/>
                    <a:pt x="2048" y="720"/>
                    <a:pt x="2045" y="721"/>
                  </a:cubicBezTo>
                  <a:cubicBezTo>
                    <a:pt x="2044" y="722"/>
                    <a:pt x="2044" y="722"/>
                    <a:pt x="2044" y="720"/>
                  </a:cubicBezTo>
                  <a:cubicBezTo>
                    <a:pt x="2045" y="719"/>
                    <a:pt x="2044" y="718"/>
                    <a:pt x="2042" y="716"/>
                  </a:cubicBezTo>
                  <a:cubicBezTo>
                    <a:pt x="2041" y="713"/>
                    <a:pt x="2040" y="705"/>
                    <a:pt x="2042" y="707"/>
                  </a:cubicBezTo>
                  <a:cubicBezTo>
                    <a:pt x="2043" y="707"/>
                    <a:pt x="2043" y="707"/>
                    <a:pt x="2044" y="707"/>
                  </a:cubicBezTo>
                  <a:cubicBezTo>
                    <a:pt x="2045" y="706"/>
                    <a:pt x="2046" y="707"/>
                    <a:pt x="2048" y="709"/>
                  </a:cubicBezTo>
                  <a:cubicBezTo>
                    <a:pt x="2050" y="712"/>
                    <a:pt x="2050" y="712"/>
                    <a:pt x="2050" y="710"/>
                  </a:cubicBezTo>
                  <a:cubicBezTo>
                    <a:pt x="2050" y="709"/>
                    <a:pt x="2050" y="709"/>
                    <a:pt x="2050" y="709"/>
                  </a:cubicBezTo>
                  <a:cubicBezTo>
                    <a:pt x="2051" y="710"/>
                    <a:pt x="2051" y="710"/>
                    <a:pt x="2051" y="710"/>
                  </a:cubicBezTo>
                  <a:cubicBezTo>
                    <a:pt x="2053" y="712"/>
                    <a:pt x="2054" y="715"/>
                    <a:pt x="2054" y="723"/>
                  </a:cubicBezTo>
                  <a:cubicBezTo>
                    <a:pt x="2055" y="726"/>
                    <a:pt x="2055" y="728"/>
                    <a:pt x="2056" y="728"/>
                  </a:cubicBezTo>
                  <a:cubicBezTo>
                    <a:pt x="2056" y="730"/>
                    <a:pt x="2056" y="731"/>
                    <a:pt x="2055" y="731"/>
                  </a:cubicBezTo>
                  <a:cubicBezTo>
                    <a:pt x="2054" y="731"/>
                    <a:pt x="2054" y="731"/>
                    <a:pt x="2054" y="733"/>
                  </a:cubicBezTo>
                  <a:close/>
                  <a:moveTo>
                    <a:pt x="2059" y="739"/>
                  </a:moveTo>
                  <a:cubicBezTo>
                    <a:pt x="2062" y="742"/>
                    <a:pt x="2064" y="742"/>
                    <a:pt x="2064" y="740"/>
                  </a:cubicBezTo>
                  <a:cubicBezTo>
                    <a:pt x="2064" y="739"/>
                    <a:pt x="2068" y="738"/>
                    <a:pt x="2072" y="738"/>
                  </a:cubicBezTo>
                  <a:cubicBezTo>
                    <a:pt x="2075" y="738"/>
                    <a:pt x="2077" y="736"/>
                    <a:pt x="2077" y="727"/>
                  </a:cubicBezTo>
                  <a:cubicBezTo>
                    <a:pt x="2077" y="721"/>
                    <a:pt x="2077" y="721"/>
                    <a:pt x="2077" y="721"/>
                  </a:cubicBezTo>
                  <a:cubicBezTo>
                    <a:pt x="2073" y="718"/>
                    <a:pt x="2073" y="718"/>
                    <a:pt x="2073" y="718"/>
                  </a:cubicBezTo>
                  <a:cubicBezTo>
                    <a:pt x="2068" y="715"/>
                    <a:pt x="2066" y="712"/>
                    <a:pt x="2066" y="709"/>
                  </a:cubicBezTo>
                  <a:cubicBezTo>
                    <a:pt x="2066" y="704"/>
                    <a:pt x="2064" y="704"/>
                    <a:pt x="2059" y="704"/>
                  </a:cubicBezTo>
                  <a:cubicBezTo>
                    <a:pt x="2056" y="705"/>
                    <a:pt x="2054" y="706"/>
                    <a:pt x="2054" y="705"/>
                  </a:cubicBezTo>
                  <a:cubicBezTo>
                    <a:pt x="2053" y="704"/>
                    <a:pt x="2055" y="702"/>
                    <a:pt x="2057" y="702"/>
                  </a:cubicBezTo>
                  <a:cubicBezTo>
                    <a:pt x="2061" y="702"/>
                    <a:pt x="2062" y="701"/>
                    <a:pt x="2060" y="700"/>
                  </a:cubicBezTo>
                  <a:cubicBezTo>
                    <a:pt x="2058" y="699"/>
                    <a:pt x="2057" y="699"/>
                    <a:pt x="2058" y="698"/>
                  </a:cubicBezTo>
                  <a:cubicBezTo>
                    <a:pt x="2058" y="697"/>
                    <a:pt x="2058" y="697"/>
                    <a:pt x="2057" y="697"/>
                  </a:cubicBezTo>
                  <a:cubicBezTo>
                    <a:pt x="2055" y="697"/>
                    <a:pt x="2055" y="697"/>
                    <a:pt x="2056" y="696"/>
                  </a:cubicBezTo>
                  <a:cubicBezTo>
                    <a:pt x="2058" y="694"/>
                    <a:pt x="2056" y="693"/>
                    <a:pt x="2052" y="694"/>
                  </a:cubicBezTo>
                  <a:cubicBezTo>
                    <a:pt x="2050" y="696"/>
                    <a:pt x="2050" y="696"/>
                    <a:pt x="2049" y="694"/>
                  </a:cubicBezTo>
                  <a:cubicBezTo>
                    <a:pt x="2049" y="692"/>
                    <a:pt x="2048" y="691"/>
                    <a:pt x="2047" y="691"/>
                  </a:cubicBezTo>
                  <a:cubicBezTo>
                    <a:pt x="2044" y="691"/>
                    <a:pt x="2044" y="691"/>
                    <a:pt x="2046" y="694"/>
                  </a:cubicBezTo>
                  <a:cubicBezTo>
                    <a:pt x="2050" y="698"/>
                    <a:pt x="2051" y="704"/>
                    <a:pt x="2047" y="704"/>
                  </a:cubicBezTo>
                  <a:cubicBezTo>
                    <a:pt x="2045" y="703"/>
                    <a:pt x="2045" y="703"/>
                    <a:pt x="2045" y="702"/>
                  </a:cubicBezTo>
                  <a:cubicBezTo>
                    <a:pt x="2045" y="699"/>
                    <a:pt x="2043" y="699"/>
                    <a:pt x="2040" y="701"/>
                  </a:cubicBezTo>
                  <a:cubicBezTo>
                    <a:pt x="2040" y="702"/>
                    <a:pt x="2038" y="702"/>
                    <a:pt x="2037" y="702"/>
                  </a:cubicBezTo>
                  <a:cubicBezTo>
                    <a:pt x="2037" y="702"/>
                    <a:pt x="2037" y="703"/>
                    <a:pt x="2037" y="705"/>
                  </a:cubicBezTo>
                  <a:cubicBezTo>
                    <a:pt x="2037" y="707"/>
                    <a:pt x="2037" y="712"/>
                    <a:pt x="2038" y="716"/>
                  </a:cubicBezTo>
                  <a:cubicBezTo>
                    <a:pt x="2039" y="724"/>
                    <a:pt x="2040" y="726"/>
                    <a:pt x="2043" y="733"/>
                  </a:cubicBezTo>
                  <a:cubicBezTo>
                    <a:pt x="2046" y="738"/>
                    <a:pt x="2046" y="738"/>
                    <a:pt x="2051" y="736"/>
                  </a:cubicBezTo>
                  <a:cubicBezTo>
                    <a:pt x="2056" y="736"/>
                    <a:pt x="2056" y="736"/>
                    <a:pt x="2056" y="736"/>
                  </a:cubicBezTo>
                  <a:cubicBezTo>
                    <a:pt x="2059" y="739"/>
                    <a:pt x="2059" y="739"/>
                    <a:pt x="2059" y="739"/>
                  </a:cubicBezTo>
                  <a:close/>
                  <a:moveTo>
                    <a:pt x="1680" y="1956"/>
                  </a:moveTo>
                  <a:cubicBezTo>
                    <a:pt x="1681" y="1956"/>
                    <a:pt x="1681" y="1956"/>
                    <a:pt x="1681" y="1956"/>
                  </a:cubicBezTo>
                  <a:cubicBezTo>
                    <a:pt x="1682" y="1955"/>
                    <a:pt x="1683" y="1954"/>
                    <a:pt x="1683" y="1954"/>
                  </a:cubicBezTo>
                  <a:cubicBezTo>
                    <a:pt x="1684" y="1954"/>
                    <a:pt x="1684" y="1954"/>
                    <a:pt x="1683" y="1953"/>
                  </a:cubicBezTo>
                  <a:cubicBezTo>
                    <a:pt x="1682" y="1948"/>
                    <a:pt x="1682" y="1948"/>
                    <a:pt x="1683" y="1946"/>
                  </a:cubicBezTo>
                  <a:cubicBezTo>
                    <a:pt x="1683" y="1943"/>
                    <a:pt x="1689" y="1943"/>
                    <a:pt x="1694" y="1945"/>
                  </a:cubicBezTo>
                  <a:cubicBezTo>
                    <a:pt x="1695" y="1945"/>
                    <a:pt x="1697" y="1946"/>
                    <a:pt x="1697" y="1945"/>
                  </a:cubicBezTo>
                  <a:cubicBezTo>
                    <a:pt x="1697" y="1944"/>
                    <a:pt x="1698" y="1943"/>
                    <a:pt x="1702" y="1940"/>
                  </a:cubicBezTo>
                  <a:cubicBezTo>
                    <a:pt x="1707" y="1937"/>
                    <a:pt x="1707" y="1934"/>
                    <a:pt x="1704" y="1936"/>
                  </a:cubicBezTo>
                  <a:cubicBezTo>
                    <a:pt x="1701" y="1937"/>
                    <a:pt x="1693" y="1937"/>
                    <a:pt x="1692" y="1935"/>
                  </a:cubicBezTo>
                  <a:cubicBezTo>
                    <a:pt x="1691" y="1934"/>
                    <a:pt x="1692" y="1933"/>
                    <a:pt x="1697" y="1933"/>
                  </a:cubicBezTo>
                  <a:cubicBezTo>
                    <a:pt x="1699" y="1933"/>
                    <a:pt x="1699" y="1933"/>
                    <a:pt x="1699" y="1932"/>
                  </a:cubicBezTo>
                  <a:cubicBezTo>
                    <a:pt x="1697" y="1932"/>
                    <a:pt x="1697" y="1931"/>
                    <a:pt x="1695" y="1931"/>
                  </a:cubicBezTo>
                  <a:cubicBezTo>
                    <a:pt x="1694" y="1931"/>
                    <a:pt x="1694" y="1931"/>
                    <a:pt x="1694" y="1930"/>
                  </a:cubicBezTo>
                  <a:cubicBezTo>
                    <a:pt x="1694" y="1929"/>
                    <a:pt x="1694" y="1929"/>
                    <a:pt x="1695" y="1929"/>
                  </a:cubicBezTo>
                  <a:cubicBezTo>
                    <a:pt x="1699" y="1929"/>
                    <a:pt x="1705" y="1925"/>
                    <a:pt x="1702" y="1923"/>
                  </a:cubicBezTo>
                  <a:cubicBezTo>
                    <a:pt x="1700" y="1921"/>
                    <a:pt x="1702" y="1920"/>
                    <a:pt x="1705" y="1920"/>
                  </a:cubicBezTo>
                  <a:cubicBezTo>
                    <a:pt x="1707" y="1921"/>
                    <a:pt x="1708" y="1921"/>
                    <a:pt x="1707" y="1920"/>
                  </a:cubicBezTo>
                  <a:cubicBezTo>
                    <a:pt x="1707" y="1918"/>
                    <a:pt x="1708" y="1913"/>
                    <a:pt x="1711" y="1910"/>
                  </a:cubicBezTo>
                  <a:cubicBezTo>
                    <a:pt x="1715" y="1906"/>
                    <a:pt x="1715" y="1906"/>
                    <a:pt x="1713" y="1902"/>
                  </a:cubicBezTo>
                  <a:cubicBezTo>
                    <a:pt x="1711" y="1897"/>
                    <a:pt x="1713" y="1895"/>
                    <a:pt x="1720" y="1896"/>
                  </a:cubicBezTo>
                  <a:cubicBezTo>
                    <a:pt x="1722" y="1896"/>
                    <a:pt x="1722" y="1896"/>
                    <a:pt x="1722" y="1894"/>
                  </a:cubicBezTo>
                  <a:cubicBezTo>
                    <a:pt x="1722" y="1891"/>
                    <a:pt x="1722" y="1891"/>
                    <a:pt x="1726" y="1891"/>
                  </a:cubicBezTo>
                  <a:cubicBezTo>
                    <a:pt x="1731" y="1889"/>
                    <a:pt x="1731" y="1889"/>
                    <a:pt x="1731" y="1889"/>
                  </a:cubicBezTo>
                  <a:cubicBezTo>
                    <a:pt x="1729" y="1888"/>
                    <a:pt x="1729" y="1888"/>
                    <a:pt x="1729" y="1888"/>
                  </a:cubicBezTo>
                  <a:cubicBezTo>
                    <a:pt x="1727" y="1886"/>
                    <a:pt x="1724" y="1886"/>
                    <a:pt x="1722" y="1889"/>
                  </a:cubicBezTo>
                  <a:cubicBezTo>
                    <a:pt x="1718" y="1893"/>
                    <a:pt x="1713" y="1890"/>
                    <a:pt x="1710" y="1883"/>
                  </a:cubicBezTo>
                  <a:cubicBezTo>
                    <a:pt x="1710" y="1879"/>
                    <a:pt x="1710" y="1879"/>
                    <a:pt x="1707" y="1879"/>
                  </a:cubicBezTo>
                  <a:cubicBezTo>
                    <a:pt x="1705" y="1880"/>
                    <a:pt x="1705" y="1880"/>
                    <a:pt x="1704" y="1878"/>
                  </a:cubicBezTo>
                  <a:cubicBezTo>
                    <a:pt x="1702" y="1877"/>
                    <a:pt x="1702" y="1877"/>
                    <a:pt x="1702" y="1877"/>
                  </a:cubicBezTo>
                  <a:cubicBezTo>
                    <a:pt x="1700" y="1878"/>
                    <a:pt x="1700" y="1878"/>
                    <a:pt x="1700" y="1878"/>
                  </a:cubicBezTo>
                  <a:cubicBezTo>
                    <a:pt x="1699" y="1879"/>
                    <a:pt x="1697" y="1880"/>
                    <a:pt x="1697" y="1879"/>
                  </a:cubicBezTo>
                  <a:cubicBezTo>
                    <a:pt x="1696" y="1879"/>
                    <a:pt x="1696" y="1879"/>
                    <a:pt x="1697" y="1878"/>
                  </a:cubicBezTo>
                  <a:cubicBezTo>
                    <a:pt x="1697" y="1878"/>
                    <a:pt x="1697" y="1878"/>
                    <a:pt x="1697" y="1876"/>
                  </a:cubicBezTo>
                  <a:cubicBezTo>
                    <a:pt x="1696" y="1875"/>
                    <a:pt x="1695" y="1875"/>
                    <a:pt x="1695" y="1874"/>
                  </a:cubicBezTo>
                  <a:cubicBezTo>
                    <a:pt x="1695" y="1873"/>
                    <a:pt x="1694" y="1873"/>
                    <a:pt x="1693" y="1874"/>
                  </a:cubicBezTo>
                  <a:cubicBezTo>
                    <a:pt x="1691" y="1875"/>
                    <a:pt x="1691" y="1875"/>
                    <a:pt x="1691" y="1875"/>
                  </a:cubicBezTo>
                  <a:cubicBezTo>
                    <a:pt x="1691" y="1876"/>
                    <a:pt x="1689" y="1880"/>
                    <a:pt x="1687" y="1880"/>
                  </a:cubicBezTo>
                  <a:cubicBezTo>
                    <a:pt x="1686" y="1881"/>
                    <a:pt x="1686" y="1881"/>
                    <a:pt x="1686" y="1881"/>
                  </a:cubicBezTo>
                  <a:cubicBezTo>
                    <a:pt x="1686" y="1883"/>
                    <a:pt x="1684" y="1883"/>
                    <a:pt x="1681" y="1883"/>
                  </a:cubicBezTo>
                  <a:cubicBezTo>
                    <a:pt x="1677" y="1883"/>
                    <a:pt x="1677" y="1883"/>
                    <a:pt x="1677" y="1881"/>
                  </a:cubicBezTo>
                  <a:cubicBezTo>
                    <a:pt x="1677" y="1880"/>
                    <a:pt x="1677" y="1880"/>
                    <a:pt x="1677" y="1880"/>
                  </a:cubicBezTo>
                  <a:cubicBezTo>
                    <a:pt x="1675" y="1882"/>
                    <a:pt x="1675" y="1882"/>
                    <a:pt x="1675" y="1882"/>
                  </a:cubicBezTo>
                  <a:cubicBezTo>
                    <a:pt x="1675" y="1883"/>
                    <a:pt x="1673" y="1884"/>
                    <a:pt x="1673" y="1884"/>
                  </a:cubicBezTo>
                  <a:cubicBezTo>
                    <a:pt x="1672" y="1884"/>
                    <a:pt x="1670" y="1885"/>
                    <a:pt x="1670" y="1886"/>
                  </a:cubicBezTo>
                  <a:cubicBezTo>
                    <a:pt x="1668" y="1886"/>
                    <a:pt x="1667" y="1886"/>
                    <a:pt x="1667" y="1886"/>
                  </a:cubicBezTo>
                  <a:cubicBezTo>
                    <a:pt x="1666" y="1886"/>
                    <a:pt x="1664" y="1887"/>
                    <a:pt x="1662" y="1888"/>
                  </a:cubicBezTo>
                  <a:cubicBezTo>
                    <a:pt x="1659" y="1889"/>
                    <a:pt x="1659" y="1889"/>
                    <a:pt x="1660" y="1894"/>
                  </a:cubicBezTo>
                  <a:cubicBezTo>
                    <a:pt x="1660" y="1894"/>
                    <a:pt x="1659" y="1896"/>
                    <a:pt x="1657" y="1899"/>
                  </a:cubicBezTo>
                  <a:cubicBezTo>
                    <a:pt x="1654" y="1903"/>
                    <a:pt x="1654" y="1905"/>
                    <a:pt x="1656" y="1910"/>
                  </a:cubicBezTo>
                  <a:cubicBezTo>
                    <a:pt x="1657" y="1915"/>
                    <a:pt x="1657" y="1919"/>
                    <a:pt x="1655" y="1921"/>
                  </a:cubicBezTo>
                  <a:cubicBezTo>
                    <a:pt x="1655" y="1923"/>
                    <a:pt x="1654" y="1924"/>
                    <a:pt x="1654" y="1924"/>
                  </a:cubicBezTo>
                  <a:cubicBezTo>
                    <a:pt x="1654" y="1925"/>
                    <a:pt x="1654" y="1927"/>
                    <a:pt x="1653" y="1930"/>
                  </a:cubicBezTo>
                  <a:cubicBezTo>
                    <a:pt x="1652" y="1932"/>
                    <a:pt x="1651" y="1934"/>
                    <a:pt x="1652" y="1934"/>
                  </a:cubicBezTo>
                  <a:cubicBezTo>
                    <a:pt x="1652" y="1935"/>
                    <a:pt x="1653" y="1937"/>
                    <a:pt x="1652" y="1939"/>
                  </a:cubicBezTo>
                  <a:cubicBezTo>
                    <a:pt x="1652" y="1942"/>
                    <a:pt x="1652" y="1943"/>
                    <a:pt x="1654" y="1944"/>
                  </a:cubicBezTo>
                  <a:cubicBezTo>
                    <a:pt x="1654" y="1945"/>
                    <a:pt x="1655" y="1946"/>
                    <a:pt x="1655" y="1949"/>
                  </a:cubicBezTo>
                  <a:cubicBezTo>
                    <a:pt x="1655" y="1951"/>
                    <a:pt x="1655" y="1953"/>
                    <a:pt x="1656" y="1953"/>
                  </a:cubicBezTo>
                  <a:cubicBezTo>
                    <a:pt x="1656" y="1953"/>
                    <a:pt x="1656" y="1952"/>
                    <a:pt x="1656" y="1952"/>
                  </a:cubicBezTo>
                  <a:cubicBezTo>
                    <a:pt x="1656" y="1951"/>
                    <a:pt x="1657" y="1951"/>
                    <a:pt x="1659" y="1951"/>
                  </a:cubicBezTo>
                  <a:cubicBezTo>
                    <a:pt x="1660" y="1952"/>
                    <a:pt x="1660" y="1951"/>
                    <a:pt x="1660" y="1950"/>
                  </a:cubicBezTo>
                  <a:cubicBezTo>
                    <a:pt x="1660" y="1948"/>
                    <a:pt x="1662" y="1946"/>
                    <a:pt x="1663" y="1948"/>
                  </a:cubicBezTo>
                  <a:cubicBezTo>
                    <a:pt x="1664" y="1948"/>
                    <a:pt x="1664" y="1947"/>
                    <a:pt x="1664" y="1946"/>
                  </a:cubicBezTo>
                  <a:cubicBezTo>
                    <a:pt x="1663" y="1945"/>
                    <a:pt x="1663" y="1944"/>
                    <a:pt x="1665" y="1942"/>
                  </a:cubicBezTo>
                  <a:cubicBezTo>
                    <a:pt x="1667" y="1941"/>
                    <a:pt x="1667" y="1941"/>
                    <a:pt x="1667" y="1941"/>
                  </a:cubicBezTo>
                  <a:cubicBezTo>
                    <a:pt x="1670" y="1943"/>
                    <a:pt x="1670" y="1943"/>
                    <a:pt x="1670" y="1943"/>
                  </a:cubicBezTo>
                  <a:cubicBezTo>
                    <a:pt x="1672" y="1945"/>
                    <a:pt x="1675" y="1946"/>
                    <a:pt x="1677" y="1945"/>
                  </a:cubicBezTo>
                  <a:cubicBezTo>
                    <a:pt x="1679" y="1942"/>
                    <a:pt x="1683" y="1951"/>
                    <a:pt x="1681" y="1954"/>
                  </a:cubicBezTo>
                  <a:cubicBezTo>
                    <a:pt x="1680" y="1955"/>
                    <a:pt x="1679" y="1956"/>
                    <a:pt x="1680" y="1956"/>
                  </a:cubicBezTo>
                  <a:close/>
                  <a:moveTo>
                    <a:pt x="1631" y="2092"/>
                  </a:moveTo>
                  <a:cubicBezTo>
                    <a:pt x="1632" y="2094"/>
                    <a:pt x="1637" y="2093"/>
                    <a:pt x="1637" y="2092"/>
                  </a:cubicBezTo>
                  <a:cubicBezTo>
                    <a:pt x="1638" y="2090"/>
                    <a:pt x="1637" y="2088"/>
                    <a:pt x="1634" y="2084"/>
                  </a:cubicBezTo>
                  <a:cubicBezTo>
                    <a:pt x="1628" y="2076"/>
                    <a:pt x="1624" y="2065"/>
                    <a:pt x="1622" y="2058"/>
                  </a:cubicBezTo>
                  <a:cubicBezTo>
                    <a:pt x="1620" y="2047"/>
                    <a:pt x="1616" y="2042"/>
                    <a:pt x="1609" y="2042"/>
                  </a:cubicBezTo>
                  <a:cubicBezTo>
                    <a:pt x="1603" y="2042"/>
                    <a:pt x="1600" y="2036"/>
                    <a:pt x="1605" y="2031"/>
                  </a:cubicBezTo>
                  <a:cubicBezTo>
                    <a:pt x="1608" y="2027"/>
                    <a:pt x="1608" y="2026"/>
                    <a:pt x="1605" y="2021"/>
                  </a:cubicBezTo>
                  <a:cubicBezTo>
                    <a:pt x="1603" y="2018"/>
                    <a:pt x="1603" y="2017"/>
                    <a:pt x="1603" y="2014"/>
                  </a:cubicBezTo>
                  <a:cubicBezTo>
                    <a:pt x="1604" y="2010"/>
                    <a:pt x="1604" y="2010"/>
                    <a:pt x="1602" y="2007"/>
                  </a:cubicBezTo>
                  <a:cubicBezTo>
                    <a:pt x="1600" y="2005"/>
                    <a:pt x="1600" y="2004"/>
                    <a:pt x="1600" y="1999"/>
                  </a:cubicBezTo>
                  <a:cubicBezTo>
                    <a:pt x="1600" y="1995"/>
                    <a:pt x="1600" y="1994"/>
                    <a:pt x="1597" y="1988"/>
                  </a:cubicBezTo>
                  <a:cubicBezTo>
                    <a:pt x="1595" y="1983"/>
                    <a:pt x="1593" y="1980"/>
                    <a:pt x="1592" y="1977"/>
                  </a:cubicBezTo>
                  <a:cubicBezTo>
                    <a:pt x="1591" y="1964"/>
                    <a:pt x="1587" y="1966"/>
                    <a:pt x="1588" y="1980"/>
                  </a:cubicBezTo>
                  <a:cubicBezTo>
                    <a:pt x="1588" y="1988"/>
                    <a:pt x="1588" y="1988"/>
                    <a:pt x="1587" y="1990"/>
                  </a:cubicBezTo>
                  <a:cubicBezTo>
                    <a:pt x="1585" y="1992"/>
                    <a:pt x="1585" y="1992"/>
                    <a:pt x="1587" y="1992"/>
                  </a:cubicBezTo>
                  <a:cubicBezTo>
                    <a:pt x="1587" y="1992"/>
                    <a:pt x="1589" y="1991"/>
                    <a:pt x="1589" y="1989"/>
                  </a:cubicBezTo>
                  <a:cubicBezTo>
                    <a:pt x="1592" y="1984"/>
                    <a:pt x="1591" y="1990"/>
                    <a:pt x="1589" y="1997"/>
                  </a:cubicBezTo>
                  <a:cubicBezTo>
                    <a:pt x="1586" y="2006"/>
                    <a:pt x="1586" y="2008"/>
                    <a:pt x="1589" y="2015"/>
                  </a:cubicBezTo>
                  <a:cubicBezTo>
                    <a:pt x="1593" y="2023"/>
                    <a:pt x="1593" y="2023"/>
                    <a:pt x="1591" y="2027"/>
                  </a:cubicBezTo>
                  <a:cubicBezTo>
                    <a:pt x="1588" y="2031"/>
                    <a:pt x="1588" y="2031"/>
                    <a:pt x="1588" y="2031"/>
                  </a:cubicBezTo>
                  <a:cubicBezTo>
                    <a:pt x="1593" y="2041"/>
                    <a:pt x="1593" y="2041"/>
                    <a:pt x="1593" y="2041"/>
                  </a:cubicBezTo>
                  <a:cubicBezTo>
                    <a:pt x="1599" y="2052"/>
                    <a:pt x="1599" y="2052"/>
                    <a:pt x="1606" y="2057"/>
                  </a:cubicBezTo>
                  <a:cubicBezTo>
                    <a:pt x="1612" y="2060"/>
                    <a:pt x="1614" y="2063"/>
                    <a:pt x="1615" y="2068"/>
                  </a:cubicBezTo>
                  <a:cubicBezTo>
                    <a:pt x="1615" y="2071"/>
                    <a:pt x="1616" y="2073"/>
                    <a:pt x="1619" y="2076"/>
                  </a:cubicBezTo>
                  <a:cubicBezTo>
                    <a:pt x="1624" y="2081"/>
                    <a:pt x="1624" y="2081"/>
                    <a:pt x="1621" y="2085"/>
                  </a:cubicBezTo>
                  <a:cubicBezTo>
                    <a:pt x="1619" y="2088"/>
                    <a:pt x="1619" y="2088"/>
                    <a:pt x="1621" y="2088"/>
                  </a:cubicBezTo>
                  <a:cubicBezTo>
                    <a:pt x="1622" y="2088"/>
                    <a:pt x="1622" y="2088"/>
                    <a:pt x="1622" y="2089"/>
                  </a:cubicBezTo>
                  <a:cubicBezTo>
                    <a:pt x="1622" y="2089"/>
                    <a:pt x="1623" y="2090"/>
                    <a:pt x="1624" y="2089"/>
                  </a:cubicBezTo>
                  <a:cubicBezTo>
                    <a:pt x="1626" y="2089"/>
                    <a:pt x="1630" y="2090"/>
                    <a:pt x="1631" y="2092"/>
                  </a:cubicBezTo>
                  <a:close/>
                  <a:moveTo>
                    <a:pt x="1728" y="2209"/>
                  </a:moveTo>
                  <a:cubicBezTo>
                    <a:pt x="1732" y="2213"/>
                    <a:pt x="1733" y="2213"/>
                    <a:pt x="1734" y="2211"/>
                  </a:cubicBezTo>
                  <a:cubicBezTo>
                    <a:pt x="1734" y="2208"/>
                    <a:pt x="1729" y="2198"/>
                    <a:pt x="1727" y="2199"/>
                  </a:cubicBezTo>
                  <a:cubicBezTo>
                    <a:pt x="1725" y="2201"/>
                    <a:pt x="1723" y="2189"/>
                    <a:pt x="1724" y="2179"/>
                  </a:cubicBezTo>
                  <a:cubicBezTo>
                    <a:pt x="1724" y="2176"/>
                    <a:pt x="1724" y="2174"/>
                    <a:pt x="1723" y="2173"/>
                  </a:cubicBezTo>
                  <a:cubicBezTo>
                    <a:pt x="1721" y="2168"/>
                    <a:pt x="1722" y="2167"/>
                    <a:pt x="1725" y="2163"/>
                  </a:cubicBezTo>
                  <a:cubicBezTo>
                    <a:pt x="1730" y="2157"/>
                    <a:pt x="1731" y="2153"/>
                    <a:pt x="1725" y="2146"/>
                  </a:cubicBezTo>
                  <a:cubicBezTo>
                    <a:pt x="1722" y="2142"/>
                    <a:pt x="1722" y="2141"/>
                    <a:pt x="1721" y="2138"/>
                  </a:cubicBezTo>
                  <a:cubicBezTo>
                    <a:pt x="1721" y="2119"/>
                    <a:pt x="1718" y="2110"/>
                    <a:pt x="1710" y="2108"/>
                  </a:cubicBezTo>
                  <a:cubicBezTo>
                    <a:pt x="1703" y="2106"/>
                    <a:pt x="1703" y="2117"/>
                    <a:pt x="1710" y="2124"/>
                  </a:cubicBezTo>
                  <a:cubicBezTo>
                    <a:pt x="1713" y="2127"/>
                    <a:pt x="1713" y="2127"/>
                    <a:pt x="1713" y="2127"/>
                  </a:cubicBezTo>
                  <a:cubicBezTo>
                    <a:pt x="1712" y="2130"/>
                    <a:pt x="1712" y="2130"/>
                    <a:pt x="1712" y="2130"/>
                  </a:cubicBezTo>
                  <a:cubicBezTo>
                    <a:pt x="1712" y="2142"/>
                    <a:pt x="1712" y="2142"/>
                    <a:pt x="1712" y="2142"/>
                  </a:cubicBezTo>
                  <a:cubicBezTo>
                    <a:pt x="1713" y="2154"/>
                    <a:pt x="1713" y="2154"/>
                    <a:pt x="1710" y="2159"/>
                  </a:cubicBezTo>
                  <a:cubicBezTo>
                    <a:pt x="1705" y="2167"/>
                    <a:pt x="1705" y="2167"/>
                    <a:pt x="1707" y="2172"/>
                  </a:cubicBezTo>
                  <a:cubicBezTo>
                    <a:pt x="1711" y="2176"/>
                    <a:pt x="1712" y="2180"/>
                    <a:pt x="1712" y="2186"/>
                  </a:cubicBezTo>
                  <a:cubicBezTo>
                    <a:pt x="1712" y="2194"/>
                    <a:pt x="1713" y="2195"/>
                    <a:pt x="1715" y="2197"/>
                  </a:cubicBezTo>
                  <a:cubicBezTo>
                    <a:pt x="1718" y="2198"/>
                    <a:pt x="1718" y="2199"/>
                    <a:pt x="1717" y="2203"/>
                  </a:cubicBezTo>
                  <a:cubicBezTo>
                    <a:pt x="1716" y="2207"/>
                    <a:pt x="1717" y="2210"/>
                    <a:pt x="1719" y="2210"/>
                  </a:cubicBezTo>
                  <a:cubicBezTo>
                    <a:pt x="1721" y="2210"/>
                    <a:pt x="1723" y="2208"/>
                    <a:pt x="1723" y="2207"/>
                  </a:cubicBezTo>
                  <a:cubicBezTo>
                    <a:pt x="1723" y="2205"/>
                    <a:pt x="1724" y="2205"/>
                    <a:pt x="1728" y="220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latin typeface="Calibri" panose="020F0502020204030204"/>
              </a:endParaRPr>
            </a:p>
          </p:txBody>
        </p:sp>
      </p:grpSp>
      <p:grpSp>
        <p:nvGrpSpPr>
          <p:cNvPr id="11" name="Group 14">
            <a:extLst>
              <a:ext uri="{FF2B5EF4-FFF2-40B4-BE49-F238E27FC236}">
                <a16:creationId xmlns:a16="http://schemas.microsoft.com/office/drawing/2014/main" id="{BDCE7355-ADBC-4A52-BCF8-AB82FCBB6C5F}"/>
              </a:ext>
            </a:extLst>
          </p:cNvPr>
          <p:cNvGrpSpPr/>
          <p:nvPr/>
        </p:nvGrpSpPr>
        <p:grpSpPr>
          <a:xfrm>
            <a:off x="5332736" y="4172275"/>
            <a:ext cx="1404653" cy="1797644"/>
            <a:chOff x="4375118" y="2717072"/>
            <a:chExt cx="1404653" cy="1797644"/>
          </a:xfrm>
          <a:solidFill>
            <a:srgbClr val="282F39"/>
          </a:solidFill>
        </p:grpSpPr>
        <p:sp>
          <p:nvSpPr>
            <p:cNvPr id="12" name="Freeform 37">
              <a:extLst>
                <a:ext uri="{FF2B5EF4-FFF2-40B4-BE49-F238E27FC236}">
                  <a16:creationId xmlns:a16="http://schemas.microsoft.com/office/drawing/2014/main" id="{9ADAA167-8055-4466-8E6A-09D350BACC63}"/>
                </a:ext>
              </a:extLst>
            </p:cNvPr>
            <p:cNvSpPr>
              <a:spLocks/>
            </p:cNvSpPr>
            <p:nvPr/>
          </p:nvSpPr>
          <p:spPr bwMode="auto">
            <a:xfrm>
              <a:off x="4910528" y="2769946"/>
              <a:ext cx="333842" cy="332783"/>
            </a:xfrm>
            <a:custGeom>
              <a:avLst/>
              <a:gdLst>
                <a:gd name="T0" fmla="*/ 38 w 120"/>
                <a:gd name="T1" fmla="*/ 116 h 120"/>
                <a:gd name="T2" fmla="*/ 63 w 120"/>
                <a:gd name="T3" fmla="*/ 120 h 120"/>
                <a:gd name="T4" fmla="*/ 85 w 120"/>
                <a:gd name="T5" fmla="*/ 115 h 120"/>
                <a:gd name="T6" fmla="*/ 105 w 120"/>
                <a:gd name="T7" fmla="*/ 100 h 120"/>
                <a:gd name="T8" fmla="*/ 120 w 120"/>
                <a:gd name="T9" fmla="*/ 60 h 120"/>
                <a:gd name="T10" fmla="*/ 109 w 120"/>
                <a:gd name="T11" fmla="*/ 26 h 120"/>
                <a:gd name="T12" fmla="*/ 57 w 120"/>
                <a:gd name="T13" fmla="*/ 1 h 120"/>
                <a:gd name="T14" fmla="*/ 30 w 120"/>
                <a:gd name="T15" fmla="*/ 8 h 120"/>
                <a:gd name="T16" fmla="*/ 6 w 120"/>
                <a:gd name="T17" fmla="*/ 34 h 120"/>
                <a:gd name="T18" fmla="*/ 0 w 120"/>
                <a:gd name="T19" fmla="*/ 61 h 120"/>
                <a:gd name="T20" fmla="*/ 6 w 120"/>
                <a:gd name="T21" fmla="*/ 87 h 120"/>
                <a:gd name="T22" fmla="*/ 38 w 120"/>
                <a:gd name="T23"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120">
                  <a:moveTo>
                    <a:pt x="38" y="116"/>
                  </a:moveTo>
                  <a:cubicBezTo>
                    <a:pt x="46" y="119"/>
                    <a:pt x="54" y="120"/>
                    <a:pt x="63" y="120"/>
                  </a:cubicBezTo>
                  <a:cubicBezTo>
                    <a:pt x="70" y="119"/>
                    <a:pt x="78" y="118"/>
                    <a:pt x="85" y="115"/>
                  </a:cubicBezTo>
                  <a:cubicBezTo>
                    <a:pt x="93" y="111"/>
                    <a:pt x="100" y="107"/>
                    <a:pt x="105" y="100"/>
                  </a:cubicBezTo>
                  <a:cubicBezTo>
                    <a:pt x="115" y="88"/>
                    <a:pt x="120" y="75"/>
                    <a:pt x="120" y="60"/>
                  </a:cubicBezTo>
                  <a:cubicBezTo>
                    <a:pt x="120" y="47"/>
                    <a:pt x="117" y="36"/>
                    <a:pt x="109" y="26"/>
                  </a:cubicBezTo>
                  <a:cubicBezTo>
                    <a:pt x="97" y="9"/>
                    <a:pt x="81" y="1"/>
                    <a:pt x="57" y="1"/>
                  </a:cubicBezTo>
                  <a:cubicBezTo>
                    <a:pt x="48" y="0"/>
                    <a:pt x="36" y="5"/>
                    <a:pt x="30" y="8"/>
                  </a:cubicBezTo>
                  <a:cubicBezTo>
                    <a:pt x="19" y="15"/>
                    <a:pt x="11" y="23"/>
                    <a:pt x="6" y="34"/>
                  </a:cubicBezTo>
                  <a:cubicBezTo>
                    <a:pt x="2" y="43"/>
                    <a:pt x="0" y="52"/>
                    <a:pt x="0" y="61"/>
                  </a:cubicBezTo>
                  <a:cubicBezTo>
                    <a:pt x="0" y="70"/>
                    <a:pt x="2" y="79"/>
                    <a:pt x="6" y="87"/>
                  </a:cubicBezTo>
                  <a:cubicBezTo>
                    <a:pt x="13" y="101"/>
                    <a:pt x="24" y="110"/>
                    <a:pt x="3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latin typeface="Calibri" panose="020F0502020204030204"/>
              </a:endParaRPr>
            </a:p>
          </p:txBody>
        </p:sp>
        <p:sp>
          <p:nvSpPr>
            <p:cNvPr id="13" name="Freeform 38">
              <a:extLst>
                <a:ext uri="{FF2B5EF4-FFF2-40B4-BE49-F238E27FC236}">
                  <a16:creationId xmlns:a16="http://schemas.microsoft.com/office/drawing/2014/main" id="{07CBB963-906F-44BE-AB16-FB67D1B309CF}"/>
                </a:ext>
              </a:extLst>
            </p:cNvPr>
            <p:cNvSpPr>
              <a:spLocks/>
            </p:cNvSpPr>
            <p:nvPr/>
          </p:nvSpPr>
          <p:spPr bwMode="auto">
            <a:xfrm>
              <a:off x="4375118" y="2717072"/>
              <a:ext cx="1404653" cy="1797644"/>
            </a:xfrm>
            <a:custGeom>
              <a:avLst/>
              <a:gdLst>
                <a:gd name="T0" fmla="*/ 493 w 504"/>
                <a:gd name="T1" fmla="*/ 9 h 651"/>
                <a:gd name="T2" fmla="*/ 467 w 504"/>
                <a:gd name="T3" fmla="*/ 2 h 651"/>
                <a:gd name="T4" fmla="*/ 456 w 504"/>
                <a:gd name="T5" fmla="*/ 9 h 651"/>
                <a:gd name="T6" fmla="*/ 323 w 504"/>
                <a:gd name="T7" fmla="*/ 142 h 651"/>
                <a:gd name="T8" fmla="*/ 318 w 504"/>
                <a:gd name="T9" fmla="*/ 148 h 651"/>
                <a:gd name="T10" fmla="*/ 311 w 504"/>
                <a:gd name="T11" fmla="*/ 148 h 651"/>
                <a:gd name="T12" fmla="*/ 187 w 504"/>
                <a:gd name="T13" fmla="*/ 148 h 651"/>
                <a:gd name="T14" fmla="*/ 181 w 504"/>
                <a:gd name="T15" fmla="*/ 142 h 651"/>
                <a:gd name="T16" fmla="*/ 48 w 504"/>
                <a:gd name="T17" fmla="*/ 9 h 651"/>
                <a:gd name="T18" fmla="*/ 37 w 504"/>
                <a:gd name="T19" fmla="*/ 2 h 651"/>
                <a:gd name="T20" fmla="*/ 11 w 504"/>
                <a:gd name="T21" fmla="*/ 9 h 651"/>
                <a:gd name="T22" fmla="*/ 11 w 504"/>
                <a:gd name="T23" fmla="*/ 47 h 651"/>
                <a:gd name="T24" fmla="*/ 102 w 504"/>
                <a:gd name="T25" fmla="*/ 137 h 651"/>
                <a:gd name="T26" fmla="*/ 126 w 504"/>
                <a:gd name="T27" fmla="*/ 162 h 651"/>
                <a:gd name="T28" fmla="*/ 128 w 504"/>
                <a:gd name="T29" fmla="*/ 163 h 651"/>
                <a:gd name="T30" fmla="*/ 173 w 504"/>
                <a:gd name="T31" fmla="*/ 209 h 651"/>
                <a:gd name="T32" fmla="*/ 173 w 504"/>
                <a:gd name="T33" fmla="*/ 252 h 651"/>
                <a:gd name="T34" fmla="*/ 173 w 504"/>
                <a:gd name="T35" fmla="*/ 395 h 651"/>
                <a:gd name="T36" fmla="*/ 116 w 504"/>
                <a:gd name="T37" fmla="*/ 605 h 651"/>
                <a:gd name="T38" fmla="*/ 116 w 504"/>
                <a:gd name="T39" fmla="*/ 606 h 651"/>
                <a:gd name="T40" fmla="*/ 115 w 504"/>
                <a:gd name="T41" fmla="*/ 618 h 651"/>
                <a:gd name="T42" fmla="*/ 115 w 504"/>
                <a:gd name="T43" fmla="*/ 620 h 651"/>
                <a:gd name="T44" fmla="*/ 115 w 504"/>
                <a:gd name="T45" fmla="*/ 621 h 651"/>
                <a:gd name="T46" fmla="*/ 115 w 504"/>
                <a:gd name="T47" fmla="*/ 623 h 651"/>
                <a:gd name="T48" fmla="*/ 116 w 504"/>
                <a:gd name="T49" fmla="*/ 624 h 651"/>
                <a:gd name="T50" fmla="*/ 116 w 504"/>
                <a:gd name="T51" fmla="*/ 626 h 651"/>
                <a:gd name="T52" fmla="*/ 141 w 504"/>
                <a:gd name="T53" fmla="*/ 650 h 651"/>
                <a:gd name="T54" fmla="*/ 149 w 504"/>
                <a:gd name="T55" fmla="*/ 651 h 651"/>
                <a:gd name="T56" fmla="*/ 156 w 504"/>
                <a:gd name="T57" fmla="*/ 651 h 651"/>
                <a:gd name="T58" fmla="*/ 177 w 504"/>
                <a:gd name="T59" fmla="*/ 640 h 651"/>
                <a:gd name="T60" fmla="*/ 185 w 504"/>
                <a:gd name="T61" fmla="*/ 626 h 651"/>
                <a:gd name="T62" fmla="*/ 185 w 504"/>
                <a:gd name="T63" fmla="*/ 625 h 651"/>
                <a:gd name="T64" fmla="*/ 185 w 504"/>
                <a:gd name="T65" fmla="*/ 624 h 651"/>
                <a:gd name="T66" fmla="*/ 248 w 504"/>
                <a:gd name="T67" fmla="*/ 396 h 651"/>
                <a:gd name="T68" fmla="*/ 256 w 504"/>
                <a:gd name="T69" fmla="*/ 396 h 651"/>
                <a:gd name="T70" fmla="*/ 319 w 504"/>
                <a:gd name="T71" fmla="*/ 624 h 651"/>
                <a:gd name="T72" fmla="*/ 319 w 504"/>
                <a:gd name="T73" fmla="*/ 625 h 651"/>
                <a:gd name="T74" fmla="*/ 319 w 504"/>
                <a:gd name="T75" fmla="*/ 626 h 651"/>
                <a:gd name="T76" fmla="*/ 327 w 504"/>
                <a:gd name="T77" fmla="*/ 640 h 651"/>
                <a:gd name="T78" fmla="*/ 348 w 504"/>
                <a:gd name="T79" fmla="*/ 651 h 651"/>
                <a:gd name="T80" fmla="*/ 355 w 504"/>
                <a:gd name="T81" fmla="*/ 651 h 651"/>
                <a:gd name="T82" fmla="*/ 363 w 504"/>
                <a:gd name="T83" fmla="*/ 650 h 651"/>
                <a:gd name="T84" fmla="*/ 388 w 504"/>
                <a:gd name="T85" fmla="*/ 626 h 651"/>
                <a:gd name="T86" fmla="*/ 388 w 504"/>
                <a:gd name="T87" fmla="*/ 624 h 651"/>
                <a:gd name="T88" fmla="*/ 389 w 504"/>
                <a:gd name="T89" fmla="*/ 623 h 651"/>
                <a:gd name="T90" fmla="*/ 389 w 504"/>
                <a:gd name="T91" fmla="*/ 621 h 651"/>
                <a:gd name="T92" fmla="*/ 389 w 504"/>
                <a:gd name="T93" fmla="*/ 620 h 651"/>
                <a:gd name="T94" fmla="*/ 389 w 504"/>
                <a:gd name="T95" fmla="*/ 618 h 651"/>
                <a:gd name="T96" fmla="*/ 388 w 504"/>
                <a:gd name="T97" fmla="*/ 606 h 651"/>
                <a:gd name="T98" fmla="*/ 388 w 504"/>
                <a:gd name="T99" fmla="*/ 605 h 651"/>
                <a:gd name="T100" fmla="*/ 331 w 504"/>
                <a:gd name="T101" fmla="*/ 395 h 651"/>
                <a:gd name="T102" fmla="*/ 331 w 504"/>
                <a:gd name="T103" fmla="*/ 209 h 651"/>
                <a:gd name="T104" fmla="*/ 376 w 504"/>
                <a:gd name="T105" fmla="*/ 163 h 651"/>
                <a:gd name="T106" fmla="*/ 378 w 504"/>
                <a:gd name="T107" fmla="*/ 162 h 651"/>
                <a:gd name="T108" fmla="*/ 403 w 504"/>
                <a:gd name="T109" fmla="*/ 137 h 651"/>
                <a:gd name="T110" fmla="*/ 493 w 504"/>
                <a:gd name="T111" fmla="*/ 47 h 651"/>
                <a:gd name="T112" fmla="*/ 493 w 504"/>
                <a:gd name="T113" fmla="*/ 9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4" h="651">
                  <a:moveTo>
                    <a:pt x="493" y="9"/>
                  </a:moveTo>
                  <a:cubicBezTo>
                    <a:pt x="486" y="2"/>
                    <a:pt x="477" y="0"/>
                    <a:pt x="467" y="2"/>
                  </a:cubicBezTo>
                  <a:cubicBezTo>
                    <a:pt x="462" y="4"/>
                    <a:pt x="459" y="6"/>
                    <a:pt x="456" y="9"/>
                  </a:cubicBezTo>
                  <a:cubicBezTo>
                    <a:pt x="411" y="54"/>
                    <a:pt x="367" y="98"/>
                    <a:pt x="323" y="142"/>
                  </a:cubicBezTo>
                  <a:cubicBezTo>
                    <a:pt x="321" y="144"/>
                    <a:pt x="319" y="146"/>
                    <a:pt x="318" y="148"/>
                  </a:cubicBezTo>
                  <a:cubicBezTo>
                    <a:pt x="315" y="148"/>
                    <a:pt x="313" y="148"/>
                    <a:pt x="311" y="148"/>
                  </a:cubicBezTo>
                  <a:cubicBezTo>
                    <a:pt x="269" y="148"/>
                    <a:pt x="228" y="148"/>
                    <a:pt x="187" y="148"/>
                  </a:cubicBezTo>
                  <a:cubicBezTo>
                    <a:pt x="185" y="146"/>
                    <a:pt x="183" y="144"/>
                    <a:pt x="181" y="142"/>
                  </a:cubicBezTo>
                  <a:cubicBezTo>
                    <a:pt x="137" y="98"/>
                    <a:pt x="93" y="54"/>
                    <a:pt x="48" y="9"/>
                  </a:cubicBezTo>
                  <a:cubicBezTo>
                    <a:pt x="45" y="6"/>
                    <a:pt x="42" y="4"/>
                    <a:pt x="37" y="2"/>
                  </a:cubicBezTo>
                  <a:cubicBezTo>
                    <a:pt x="27" y="0"/>
                    <a:pt x="19" y="2"/>
                    <a:pt x="11" y="9"/>
                  </a:cubicBezTo>
                  <a:cubicBezTo>
                    <a:pt x="1" y="19"/>
                    <a:pt x="0" y="37"/>
                    <a:pt x="11" y="47"/>
                  </a:cubicBezTo>
                  <a:cubicBezTo>
                    <a:pt x="42" y="77"/>
                    <a:pt x="72" y="107"/>
                    <a:pt x="102" y="137"/>
                  </a:cubicBezTo>
                  <a:cubicBezTo>
                    <a:pt x="110" y="145"/>
                    <a:pt x="118" y="153"/>
                    <a:pt x="126" y="162"/>
                  </a:cubicBezTo>
                  <a:cubicBezTo>
                    <a:pt x="127" y="163"/>
                    <a:pt x="128" y="163"/>
                    <a:pt x="128" y="163"/>
                  </a:cubicBezTo>
                  <a:cubicBezTo>
                    <a:pt x="173" y="209"/>
                    <a:pt x="173" y="209"/>
                    <a:pt x="173" y="209"/>
                  </a:cubicBezTo>
                  <a:cubicBezTo>
                    <a:pt x="173" y="230"/>
                    <a:pt x="173" y="249"/>
                    <a:pt x="173" y="252"/>
                  </a:cubicBezTo>
                  <a:cubicBezTo>
                    <a:pt x="173" y="300"/>
                    <a:pt x="173" y="348"/>
                    <a:pt x="173" y="395"/>
                  </a:cubicBezTo>
                  <a:cubicBezTo>
                    <a:pt x="154" y="465"/>
                    <a:pt x="135" y="535"/>
                    <a:pt x="116" y="605"/>
                  </a:cubicBezTo>
                  <a:cubicBezTo>
                    <a:pt x="116" y="605"/>
                    <a:pt x="116" y="606"/>
                    <a:pt x="116" y="606"/>
                  </a:cubicBezTo>
                  <a:cubicBezTo>
                    <a:pt x="115" y="610"/>
                    <a:pt x="115" y="614"/>
                    <a:pt x="115" y="618"/>
                  </a:cubicBezTo>
                  <a:cubicBezTo>
                    <a:pt x="115" y="619"/>
                    <a:pt x="115" y="619"/>
                    <a:pt x="115" y="620"/>
                  </a:cubicBezTo>
                  <a:cubicBezTo>
                    <a:pt x="115" y="620"/>
                    <a:pt x="115" y="620"/>
                    <a:pt x="115" y="621"/>
                  </a:cubicBezTo>
                  <a:cubicBezTo>
                    <a:pt x="115" y="622"/>
                    <a:pt x="115" y="622"/>
                    <a:pt x="115" y="623"/>
                  </a:cubicBezTo>
                  <a:cubicBezTo>
                    <a:pt x="116" y="624"/>
                    <a:pt x="116" y="624"/>
                    <a:pt x="116" y="624"/>
                  </a:cubicBezTo>
                  <a:cubicBezTo>
                    <a:pt x="116" y="625"/>
                    <a:pt x="116" y="625"/>
                    <a:pt x="116" y="626"/>
                  </a:cubicBezTo>
                  <a:cubicBezTo>
                    <a:pt x="120" y="638"/>
                    <a:pt x="129" y="647"/>
                    <a:pt x="141" y="650"/>
                  </a:cubicBezTo>
                  <a:cubicBezTo>
                    <a:pt x="144" y="651"/>
                    <a:pt x="146" y="651"/>
                    <a:pt x="149" y="651"/>
                  </a:cubicBezTo>
                  <a:cubicBezTo>
                    <a:pt x="149" y="651"/>
                    <a:pt x="149" y="651"/>
                    <a:pt x="156" y="651"/>
                  </a:cubicBezTo>
                  <a:cubicBezTo>
                    <a:pt x="164" y="650"/>
                    <a:pt x="171" y="646"/>
                    <a:pt x="177" y="640"/>
                  </a:cubicBezTo>
                  <a:cubicBezTo>
                    <a:pt x="180" y="635"/>
                    <a:pt x="183" y="631"/>
                    <a:pt x="185" y="626"/>
                  </a:cubicBezTo>
                  <a:cubicBezTo>
                    <a:pt x="185" y="625"/>
                    <a:pt x="185" y="625"/>
                    <a:pt x="185" y="625"/>
                  </a:cubicBezTo>
                  <a:cubicBezTo>
                    <a:pt x="185" y="624"/>
                    <a:pt x="185" y="624"/>
                    <a:pt x="185" y="624"/>
                  </a:cubicBezTo>
                  <a:cubicBezTo>
                    <a:pt x="194" y="590"/>
                    <a:pt x="220" y="496"/>
                    <a:pt x="248" y="396"/>
                  </a:cubicBezTo>
                  <a:cubicBezTo>
                    <a:pt x="251" y="396"/>
                    <a:pt x="254" y="396"/>
                    <a:pt x="256" y="396"/>
                  </a:cubicBezTo>
                  <a:cubicBezTo>
                    <a:pt x="284" y="496"/>
                    <a:pt x="310" y="590"/>
                    <a:pt x="319" y="624"/>
                  </a:cubicBezTo>
                  <a:cubicBezTo>
                    <a:pt x="319" y="625"/>
                    <a:pt x="319" y="625"/>
                    <a:pt x="319" y="625"/>
                  </a:cubicBezTo>
                  <a:cubicBezTo>
                    <a:pt x="319" y="625"/>
                    <a:pt x="319" y="625"/>
                    <a:pt x="319" y="626"/>
                  </a:cubicBezTo>
                  <a:cubicBezTo>
                    <a:pt x="321" y="631"/>
                    <a:pt x="323" y="635"/>
                    <a:pt x="327" y="640"/>
                  </a:cubicBezTo>
                  <a:cubicBezTo>
                    <a:pt x="332" y="646"/>
                    <a:pt x="340" y="650"/>
                    <a:pt x="348" y="651"/>
                  </a:cubicBezTo>
                  <a:cubicBezTo>
                    <a:pt x="355" y="651"/>
                    <a:pt x="355" y="651"/>
                    <a:pt x="355" y="651"/>
                  </a:cubicBezTo>
                  <a:cubicBezTo>
                    <a:pt x="358" y="651"/>
                    <a:pt x="360" y="651"/>
                    <a:pt x="363" y="650"/>
                  </a:cubicBezTo>
                  <a:cubicBezTo>
                    <a:pt x="375" y="647"/>
                    <a:pt x="384" y="638"/>
                    <a:pt x="388" y="626"/>
                  </a:cubicBezTo>
                  <a:cubicBezTo>
                    <a:pt x="388" y="625"/>
                    <a:pt x="388" y="625"/>
                    <a:pt x="388" y="624"/>
                  </a:cubicBezTo>
                  <a:cubicBezTo>
                    <a:pt x="388" y="624"/>
                    <a:pt x="388" y="624"/>
                    <a:pt x="389" y="623"/>
                  </a:cubicBezTo>
                  <a:cubicBezTo>
                    <a:pt x="389" y="622"/>
                    <a:pt x="389" y="622"/>
                    <a:pt x="389" y="621"/>
                  </a:cubicBezTo>
                  <a:cubicBezTo>
                    <a:pt x="389" y="620"/>
                    <a:pt x="389" y="620"/>
                    <a:pt x="389" y="620"/>
                  </a:cubicBezTo>
                  <a:cubicBezTo>
                    <a:pt x="389" y="619"/>
                    <a:pt x="389" y="619"/>
                    <a:pt x="389" y="618"/>
                  </a:cubicBezTo>
                  <a:cubicBezTo>
                    <a:pt x="389" y="614"/>
                    <a:pt x="389" y="610"/>
                    <a:pt x="388" y="606"/>
                  </a:cubicBezTo>
                  <a:cubicBezTo>
                    <a:pt x="388" y="606"/>
                    <a:pt x="388" y="605"/>
                    <a:pt x="388" y="605"/>
                  </a:cubicBezTo>
                  <a:cubicBezTo>
                    <a:pt x="369" y="535"/>
                    <a:pt x="350" y="465"/>
                    <a:pt x="331" y="395"/>
                  </a:cubicBezTo>
                  <a:cubicBezTo>
                    <a:pt x="331" y="359"/>
                    <a:pt x="331" y="270"/>
                    <a:pt x="331" y="209"/>
                  </a:cubicBezTo>
                  <a:cubicBezTo>
                    <a:pt x="376" y="163"/>
                    <a:pt x="376" y="163"/>
                    <a:pt x="376" y="163"/>
                  </a:cubicBezTo>
                  <a:cubicBezTo>
                    <a:pt x="377" y="163"/>
                    <a:pt x="377" y="163"/>
                    <a:pt x="378" y="162"/>
                  </a:cubicBezTo>
                  <a:cubicBezTo>
                    <a:pt x="386" y="153"/>
                    <a:pt x="394" y="145"/>
                    <a:pt x="403" y="137"/>
                  </a:cubicBezTo>
                  <a:cubicBezTo>
                    <a:pt x="433" y="107"/>
                    <a:pt x="463" y="77"/>
                    <a:pt x="493" y="47"/>
                  </a:cubicBezTo>
                  <a:cubicBezTo>
                    <a:pt x="504" y="37"/>
                    <a:pt x="503" y="19"/>
                    <a:pt x="49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F39"/>
                </a:solidFill>
                <a:effectLst/>
                <a:uLnTx/>
                <a:uFillTx/>
                <a:latin typeface="Calibri" panose="020F0502020204030204"/>
              </a:endParaRPr>
            </a:p>
          </p:txBody>
        </p:sp>
      </p:grpSp>
      <p:sp>
        <p:nvSpPr>
          <p:cNvPr id="14" name="TextBox 20">
            <a:extLst>
              <a:ext uri="{FF2B5EF4-FFF2-40B4-BE49-F238E27FC236}">
                <a16:creationId xmlns:a16="http://schemas.microsoft.com/office/drawing/2014/main" id="{073EA1CB-19D0-45B2-8912-1BC36BC6C6F7}"/>
              </a:ext>
            </a:extLst>
          </p:cNvPr>
          <p:cNvSpPr txBox="1"/>
          <p:nvPr/>
        </p:nvSpPr>
        <p:spPr>
          <a:xfrm>
            <a:off x="8199877" y="1786537"/>
            <a:ext cx="2816072" cy="353943"/>
          </a:xfrm>
          <a:prstGeom prst="rect">
            <a:avLst/>
          </a:prstGeom>
          <a:noFill/>
        </p:spPr>
        <p:txBody>
          <a:bodyPr wrap="square" rtlCol="0">
            <a:spAutoFit/>
          </a:bodyPr>
          <a:lstStyle/>
          <a:p>
            <a:pPr algn="ctr">
              <a:defRPr/>
            </a:pPr>
            <a:r>
              <a:rPr lang="en-US" sz="1700" b="1" dirty="0" err="1" smtClean="0">
                <a:solidFill>
                  <a:srgbClr val="282F39"/>
                </a:solidFill>
                <a:latin typeface="Open Sans" panose="020B0606030504020204" pitchFamily="34" charset="0"/>
              </a:rPr>
              <a:t>Insolvencia</a:t>
            </a:r>
            <a:r>
              <a:rPr lang="en-US" sz="1700" b="1" dirty="0" smtClean="0">
                <a:solidFill>
                  <a:srgbClr val="282F39"/>
                </a:solidFill>
                <a:latin typeface="Open Sans" panose="020B0606030504020204" pitchFamily="34" charset="0"/>
              </a:rPr>
              <a:t> </a:t>
            </a:r>
            <a:r>
              <a:rPr lang="en-US" sz="1700" b="1" dirty="0" err="1" smtClean="0">
                <a:solidFill>
                  <a:srgbClr val="282F39"/>
                </a:solidFill>
                <a:latin typeface="Open Sans" panose="020B0606030504020204" pitchFamily="34" charset="0"/>
              </a:rPr>
              <a:t>en</a:t>
            </a:r>
            <a:r>
              <a:rPr lang="en-US" sz="1700" b="1" dirty="0" smtClean="0">
                <a:solidFill>
                  <a:srgbClr val="282F39"/>
                </a:solidFill>
                <a:latin typeface="Open Sans" panose="020B0606030504020204" pitchFamily="34" charset="0"/>
              </a:rPr>
              <a:t> el Ecuador</a:t>
            </a:r>
            <a:endParaRPr lang="en-GB" sz="1700" b="1"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16" name="TextBox 21">
            <a:extLst>
              <a:ext uri="{FF2B5EF4-FFF2-40B4-BE49-F238E27FC236}">
                <a16:creationId xmlns:a16="http://schemas.microsoft.com/office/drawing/2014/main" id="{B2DE0790-3391-482E-947C-80CCBF2DDEE5}"/>
              </a:ext>
            </a:extLst>
          </p:cNvPr>
          <p:cNvSpPr txBox="1"/>
          <p:nvPr/>
        </p:nvSpPr>
        <p:spPr>
          <a:xfrm>
            <a:off x="8603068" y="2203006"/>
            <a:ext cx="1939773" cy="492443"/>
          </a:xfrm>
          <a:prstGeom prst="rect">
            <a:avLst/>
          </a:prstGeom>
          <a:noFill/>
        </p:spPr>
        <p:txBody>
          <a:bodyPr wrap="square" rtlCol="0">
            <a:spAutoFit/>
          </a:bodyPr>
          <a:lstStyle/>
          <a:p>
            <a:pPr algn="ctr">
              <a:defRPr/>
            </a:pPr>
            <a:r>
              <a:rPr lang="en-US" sz="1300" dirty="0" err="1" smtClean="0">
                <a:solidFill>
                  <a:srgbClr val="282F39"/>
                </a:solidFill>
                <a:latin typeface="Times New Roman" panose="02020603050405020304" pitchFamily="18" charset="0"/>
                <a:cs typeface="Times New Roman" panose="02020603050405020304" pitchFamily="18" charset="0"/>
              </a:rPr>
              <a:t>Deudas</a:t>
            </a:r>
            <a:r>
              <a:rPr lang="en-US" sz="1300" dirty="0" smtClean="0">
                <a:solidFill>
                  <a:srgbClr val="282F39"/>
                </a:solidFill>
                <a:latin typeface="Times New Roman" panose="02020603050405020304" pitchFamily="18" charset="0"/>
                <a:cs typeface="Times New Roman" panose="02020603050405020304" pitchFamily="18" charset="0"/>
              </a:rPr>
              <a:t> a </a:t>
            </a:r>
            <a:r>
              <a:rPr lang="en-US" sz="1300" dirty="0" err="1" smtClean="0">
                <a:solidFill>
                  <a:srgbClr val="282F39"/>
                </a:solidFill>
                <a:latin typeface="Times New Roman" panose="02020603050405020304" pitchFamily="18" charset="0"/>
                <a:cs typeface="Times New Roman" panose="02020603050405020304" pitchFamily="18" charset="0"/>
              </a:rPr>
              <a:t>mediano</a:t>
            </a:r>
            <a:r>
              <a:rPr lang="en-US" sz="1300" dirty="0" smtClean="0">
                <a:solidFill>
                  <a:srgbClr val="282F39"/>
                </a:solidFill>
                <a:latin typeface="Times New Roman" panose="02020603050405020304" pitchFamily="18" charset="0"/>
                <a:cs typeface="Times New Roman" panose="02020603050405020304" pitchFamily="18" charset="0"/>
              </a:rPr>
              <a:t> y largo </a:t>
            </a:r>
            <a:r>
              <a:rPr lang="en-US" sz="1300" dirty="0" err="1" smtClean="0">
                <a:solidFill>
                  <a:srgbClr val="282F39"/>
                </a:solidFill>
                <a:latin typeface="Times New Roman" panose="02020603050405020304" pitchFamily="18" charset="0"/>
                <a:cs typeface="Times New Roman" panose="02020603050405020304" pitchFamily="18" charset="0"/>
              </a:rPr>
              <a:t>plazo</a:t>
            </a:r>
            <a:endParaRPr lang="en-GB" sz="1300" dirty="0">
              <a:solidFill>
                <a:srgbClr val="282F39"/>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17" name="TextBox 39">
            <a:extLst>
              <a:ext uri="{FF2B5EF4-FFF2-40B4-BE49-F238E27FC236}">
                <a16:creationId xmlns:a16="http://schemas.microsoft.com/office/drawing/2014/main" id="{2017A739-8243-4CAD-858C-BE26071DE2E1}"/>
              </a:ext>
            </a:extLst>
          </p:cNvPr>
          <p:cNvSpPr txBox="1"/>
          <p:nvPr/>
        </p:nvSpPr>
        <p:spPr>
          <a:xfrm>
            <a:off x="8294402" y="3787190"/>
            <a:ext cx="2816072" cy="353943"/>
          </a:xfrm>
          <a:prstGeom prst="rect">
            <a:avLst/>
          </a:prstGeom>
          <a:noFill/>
        </p:spPr>
        <p:txBody>
          <a:bodyPr wrap="square" rtlCol="0">
            <a:spAutoFit/>
          </a:bodyPr>
          <a:lstStyle/>
          <a:p>
            <a:pPr algn="ctr">
              <a:defRPr/>
            </a:pPr>
            <a:r>
              <a:rPr lang="en-US" sz="1700" b="1" dirty="0" err="1" smtClean="0">
                <a:solidFill>
                  <a:srgbClr val="282F39"/>
                </a:solidFill>
                <a:latin typeface="Open Sans" panose="020B0606030504020204" pitchFamily="34" charset="0"/>
              </a:rPr>
              <a:t>Investigacion</a:t>
            </a:r>
            <a:endParaRPr lang="en-GB" sz="1700" b="1"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18" name="TextBox 40">
            <a:extLst>
              <a:ext uri="{FF2B5EF4-FFF2-40B4-BE49-F238E27FC236}">
                <a16:creationId xmlns:a16="http://schemas.microsoft.com/office/drawing/2014/main" id="{A959DAE2-4DD1-40A0-B37D-1DAA51E405A1}"/>
              </a:ext>
            </a:extLst>
          </p:cNvPr>
          <p:cNvSpPr txBox="1"/>
          <p:nvPr/>
        </p:nvSpPr>
        <p:spPr>
          <a:xfrm>
            <a:off x="7748470" y="4172562"/>
            <a:ext cx="1939773" cy="461665"/>
          </a:xfrm>
          <a:prstGeom prst="rect">
            <a:avLst/>
          </a:prstGeom>
          <a:noFill/>
        </p:spPr>
        <p:txBody>
          <a:bodyPr wrap="square" rtlCol="0">
            <a:spAutoFit/>
          </a:bodyPr>
          <a:lstStyle/>
          <a:p>
            <a:pPr algn="ctr">
              <a:defRPr/>
            </a:pPr>
            <a:r>
              <a:rPr lang="en-US" sz="1200" dirty="0" err="1" smtClean="0">
                <a:solidFill>
                  <a:srgbClr val="282F39"/>
                </a:solidFill>
                <a:latin typeface="Times New Roman" panose="02020603050405020304" pitchFamily="18" charset="0"/>
                <a:cs typeface="Times New Roman" panose="02020603050405020304" pitchFamily="18" charset="0"/>
              </a:rPr>
              <a:t>Modelo</a:t>
            </a:r>
            <a:r>
              <a:rPr lang="en-US" sz="1200" dirty="0" smtClean="0">
                <a:solidFill>
                  <a:srgbClr val="282F39"/>
                </a:solidFill>
                <a:latin typeface="Times New Roman" panose="02020603050405020304" pitchFamily="18" charset="0"/>
                <a:cs typeface="Times New Roman" panose="02020603050405020304" pitchFamily="18" charset="0"/>
              </a:rPr>
              <a:t> Z Score de E. Altman</a:t>
            </a:r>
            <a:endParaRPr lang="en-GB" sz="1200" dirty="0">
              <a:solidFill>
                <a:srgbClr val="282F39"/>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19" name="TextBox 42">
            <a:extLst>
              <a:ext uri="{FF2B5EF4-FFF2-40B4-BE49-F238E27FC236}">
                <a16:creationId xmlns:a16="http://schemas.microsoft.com/office/drawing/2014/main" id="{28BFD30D-0DFA-4033-97A2-A36E1747841D}"/>
              </a:ext>
            </a:extLst>
          </p:cNvPr>
          <p:cNvSpPr txBox="1"/>
          <p:nvPr/>
        </p:nvSpPr>
        <p:spPr>
          <a:xfrm>
            <a:off x="1349959" y="2224841"/>
            <a:ext cx="2503825" cy="523220"/>
          </a:xfrm>
          <a:prstGeom prst="rect">
            <a:avLst/>
          </a:prstGeom>
          <a:noFill/>
        </p:spPr>
        <p:txBody>
          <a:bodyPr wrap="square" rtlCol="0">
            <a:spAutoFit/>
          </a:bodyPr>
          <a:lstStyle/>
          <a:p>
            <a:pPr algn="ctr">
              <a:defRPr/>
            </a:pPr>
            <a:r>
              <a:rPr lang="en-US" sz="1400" dirty="0" smtClean="0">
                <a:solidFill>
                  <a:srgbClr val="282F39"/>
                </a:solidFill>
                <a:latin typeface="Times New Roman" panose="02020603050405020304" pitchFamily="18" charset="0"/>
                <a:cs typeface="Times New Roman" panose="02020603050405020304" pitchFamily="18" charset="0"/>
              </a:rPr>
              <a:t>Parte del </a:t>
            </a:r>
            <a:r>
              <a:rPr lang="en-US" sz="1400" dirty="0" err="1" smtClean="0">
                <a:solidFill>
                  <a:srgbClr val="282F39"/>
                </a:solidFill>
                <a:latin typeface="Times New Roman" panose="02020603050405020304" pitchFamily="18" charset="0"/>
                <a:cs typeface="Times New Roman" panose="02020603050405020304" pitchFamily="18" charset="0"/>
              </a:rPr>
              <a:t>crecimiento</a:t>
            </a:r>
            <a:r>
              <a:rPr lang="en-US" sz="1400" dirty="0" smtClean="0">
                <a:solidFill>
                  <a:srgbClr val="282F39"/>
                </a:solidFill>
                <a:latin typeface="Times New Roman" panose="02020603050405020304" pitchFamily="18" charset="0"/>
                <a:cs typeface="Times New Roman" panose="02020603050405020304" pitchFamily="18" charset="0"/>
              </a:rPr>
              <a:t> de la </a:t>
            </a:r>
            <a:r>
              <a:rPr lang="en-US" sz="1400" dirty="0" err="1" smtClean="0">
                <a:solidFill>
                  <a:srgbClr val="282F39"/>
                </a:solidFill>
                <a:latin typeface="Times New Roman" panose="02020603050405020304" pitchFamily="18" charset="0"/>
                <a:cs typeface="Times New Roman" panose="02020603050405020304" pitchFamily="18" charset="0"/>
              </a:rPr>
              <a:t>economia</a:t>
            </a:r>
            <a:r>
              <a:rPr lang="en-US" sz="1400" dirty="0" smtClean="0">
                <a:solidFill>
                  <a:srgbClr val="282F39"/>
                </a:solidFill>
                <a:latin typeface="Times New Roman" panose="02020603050405020304" pitchFamily="18" charset="0"/>
                <a:cs typeface="Times New Roman" panose="02020603050405020304" pitchFamily="18" charset="0"/>
              </a:rPr>
              <a:t> </a:t>
            </a:r>
            <a:r>
              <a:rPr lang="en-US" sz="1400" dirty="0" err="1" smtClean="0">
                <a:solidFill>
                  <a:srgbClr val="282F39"/>
                </a:solidFill>
                <a:latin typeface="Times New Roman" panose="02020603050405020304" pitchFamily="18" charset="0"/>
                <a:cs typeface="Times New Roman" panose="02020603050405020304" pitchFamily="18" charset="0"/>
              </a:rPr>
              <a:t>en</a:t>
            </a:r>
            <a:r>
              <a:rPr lang="en-US" sz="1400" dirty="0" smtClean="0">
                <a:solidFill>
                  <a:srgbClr val="282F39"/>
                </a:solidFill>
                <a:latin typeface="Times New Roman" panose="02020603050405020304" pitchFamily="18" charset="0"/>
                <a:cs typeface="Times New Roman" panose="02020603050405020304" pitchFamily="18" charset="0"/>
              </a:rPr>
              <a:t> el Ecuador</a:t>
            </a:r>
            <a:endParaRPr lang="en-GB" sz="1400" dirty="0">
              <a:solidFill>
                <a:srgbClr val="282F39"/>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20" name="TextBox 43">
            <a:extLst>
              <a:ext uri="{FF2B5EF4-FFF2-40B4-BE49-F238E27FC236}">
                <a16:creationId xmlns:a16="http://schemas.microsoft.com/office/drawing/2014/main" id="{08651F59-3D41-4F6B-9DEC-DF87A7AF1967}"/>
              </a:ext>
            </a:extLst>
          </p:cNvPr>
          <p:cNvSpPr txBox="1"/>
          <p:nvPr/>
        </p:nvSpPr>
        <p:spPr>
          <a:xfrm>
            <a:off x="1132011" y="3679701"/>
            <a:ext cx="3480900" cy="492443"/>
          </a:xfrm>
          <a:prstGeom prst="rect">
            <a:avLst/>
          </a:prstGeom>
          <a:noFill/>
        </p:spPr>
        <p:txBody>
          <a:bodyPr wrap="square" rtlCol="0">
            <a:spAutoFit/>
          </a:bodyPr>
          <a:lstStyle/>
          <a:p>
            <a:pPr algn="ctr">
              <a:defRPr/>
            </a:pPr>
            <a:r>
              <a:rPr lang="en-US" sz="1300" b="1" dirty="0" smtClean="0">
                <a:solidFill>
                  <a:srgbClr val="282F39"/>
                </a:solidFill>
                <a:latin typeface="Open Sans" panose="020B0606030504020204"/>
                <a:cs typeface="Times New Roman" panose="02020603050405020304" pitchFamily="18" charset="0"/>
              </a:rPr>
              <a:t>Ley </a:t>
            </a:r>
            <a:r>
              <a:rPr lang="es-ES" sz="1300" b="1" dirty="0" smtClean="0">
                <a:solidFill>
                  <a:srgbClr val="282F39"/>
                </a:solidFill>
                <a:latin typeface="Open Sans" panose="020B0606030504020204"/>
                <a:cs typeface="Times New Roman" panose="02020603050405020304" pitchFamily="18" charset="0"/>
              </a:rPr>
              <a:t>Orgánica</a:t>
            </a:r>
            <a:r>
              <a:rPr lang="en-US" sz="1300" b="1" dirty="0" smtClean="0">
                <a:solidFill>
                  <a:srgbClr val="282F39"/>
                </a:solidFill>
                <a:latin typeface="Open Sans" panose="020B0606030504020204"/>
                <a:cs typeface="Times New Roman" panose="02020603050405020304" pitchFamily="18" charset="0"/>
              </a:rPr>
              <a:t> para </a:t>
            </a:r>
            <a:r>
              <a:rPr lang="en-US" sz="1300" b="1" dirty="0" err="1" smtClean="0">
                <a:solidFill>
                  <a:srgbClr val="282F39"/>
                </a:solidFill>
                <a:latin typeface="Open Sans" panose="020B0606030504020204"/>
                <a:cs typeface="Times New Roman" panose="02020603050405020304" pitchFamily="18" charset="0"/>
              </a:rPr>
              <a:t>Evitar</a:t>
            </a:r>
            <a:r>
              <a:rPr lang="en-US" sz="1300" b="1" dirty="0" smtClean="0">
                <a:solidFill>
                  <a:srgbClr val="282F39"/>
                </a:solidFill>
                <a:latin typeface="Open Sans" panose="020B0606030504020204"/>
                <a:cs typeface="Times New Roman" panose="02020603050405020304" pitchFamily="18" charset="0"/>
              </a:rPr>
              <a:t> la </a:t>
            </a:r>
            <a:r>
              <a:rPr lang="en-US" sz="1300" b="1" dirty="0" err="1" smtClean="0">
                <a:solidFill>
                  <a:srgbClr val="282F39"/>
                </a:solidFill>
                <a:latin typeface="Open Sans" panose="020B0606030504020204"/>
                <a:cs typeface="Times New Roman" panose="02020603050405020304" pitchFamily="18" charset="0"/>
              </a:rPr>
              <a:t>Especulacion</a:t>
            </a:r>
            <a:r>
              <a:rPr lang="en-US" sz="1300" b="1" dirty="0" smtClean="0">
                <a:solidFill>
                  <a:srgbClr val="282F39"/>
                </a:solidFill>
                <a:latin typeface="Open Sans" panose="020B0606030504020204"/>
                <a:cs typeface="Times New Roman" panose="02020603050405020304" pitchFamily="18" charset="0"/>
              </a:rPr>
              <a:t> </a:t>
            </a:r>
            <a:r>
              <a:rPr lang="en-US" sz="1300" b="1" dirty="0" err="1" smtClean="0">
                <a:solidFill>
                  <a:srgbClr val="282F39"/>
                </a:solidFill>
                <a:latin typeface="Open Sans" panose="020B0606030504020204"/>
                <a:cs typeface="Times New Roman" panose="02020603050405020304" pitchFamily="18" charset="0"/>
              </a:rPr>
              <a:t>sobre</a:t>
            </a:r>
            <a:r>
              <a:rPr lang="en-US" sz="1300" b="1" dirty="0" smtClean="0">
                <a:solidFill>
                  <a:srgbClr val="282F39"/>
                </a:solidFill>
                <a:latin typeface="Open Sans" panose="020B0606030504020204"/>
                <a:cs typeface="Times New Roman" panose="02020603050405020304" pitchFamily="18" charset="0"/>
              </a:rPr>
              <a:t> el valor de las </a:t>
            </a:r>
            <a:r>
              <a:rPr lang="en-US" sz="1300" b="1" dirty="0" err="1" smtClean="0">
                <a:solidFill>
                  <a:srgbClr val="282F39"/>
                </a:solidFill>
                <a:latin typeface="Open Sans" panose="020B0606030504020204"/>
                <a:cs typeface="Times New Roman" panose="02020603050405020304" pitchFamily="18" charset="0"/>
              </a:rPr>
              <a:t>tierras</a:t>
            </a:r>
            <a:r>
              <a:rPr lang="en-US" sz="1300" b="1" dirty="0" smtClean="0">
                <a:solidFill>
                  <a:srgbClr val="282F39"/>
                </a:solidFill>
                <a:latin typeface="Open Sans" panose="020B0606030504020204"/>
                <a:cs typeface="Times New Roman" panose="02020603050405020304" pitchFamily="18" charset="0"/>
              </a:rPr>
              <a:t> y </a:t>
            </a:r>
            <a:r>
              <a:rPr lang="en-US" sz="1300" b="1" dirty="0" err="1" smtClean="0">
                <a:solidFill>
                  <a:srgbClr val="282F39"/>
                </a:solidFill>
                <a:latin typeface="Open Sans" panose="020B0606030504020204"/>
                <a:cs typeface="Times New Roman" panose="02020603050405020304" pitchFamily="18" charset="0"/>
              </a:rPr>
              <a:t>fijacion</a:t>
            </a:r>
            <a:r>
              <a:rPr lang="en-US" sz="1300" b="1" dirty="0" smtClean="0">
                <a:solidFill>
                  <a:srgbClr val="282F39"/>
                </a:solidFill>
                <a:latin typeface="Open Sans" panose="020B0606030504020204"/>
                <a:cs typeface="Times New Roman" panose="02020603050405020304" pitchFamily="18" charset="0"/>
              </a:rPr>
              <a:t> de </a:t>
            </a:r>
            <a:r>
              <a:rPr lang="en-US" sz="1300" b="1" dirty="0" err="1" smtClean="0">
                <a:solidFill>
                  <a:srgbClr val="282F39"/>
                </a:solidFill>
                <a:latin typeface="Open Sans" panose="020B0606030504020204"/>
                <a:cs typeface="Times New Roman" panose="02020603050405020304" pitchFamily="18" charset="0"/>
              </a:rPr>
              <a:t>tributos</a:t>
            </a:r>
            <a:r>
              <a:rPr lang="en-US" sz="1300" b="1" dirty="0" smtClean="0">
                <a:solidFill>
                  <a:srgbClr val="282F39"/>
                </a:solidFill>
                <a:latin typeface="Open Sans" panose="020B0606030504020204"/>
                <a:cs typeface="Times New Roman" panose="02020603050405020304" pitchFamily="18" charset="0"/>
              </a:rPr>
              <a:t>.</a:t>
            </a:r>
            <a:endParaRPr lang="en-GB" sz="1300" b="1" dirty="0">
              <a:solidFill>
                <a:srgbClr val="282F39"/>
              </a:solidFill>
              <a:latin typeface="Open Sans" panose="020B0606030504020204"/>
              <a:ea typeface="Noto Sans" panose="020B0502040504020204" pitchFamily="34"/>
              <a:cs typeface="Times New Roman" panose="02020603050405020304" pitchFamily="18" charset="0"/>
            </a:endParaRPr>
          </a:p>
        </p:txBody>
      </p:sp>
      <p:sp>
        <p:nvSpPr>
          <p:cNvPr id="21" name="TextBox 44">
            <a:extLst>
              <a:ext uri="{FF2B5EF4-FFF2-40B4-BE49-F238E27FC236}">
                <a16:creationId xmlns:a16="http://schemas.microsoft.com/office/drawing/2014/main" id="{174DD3FE-FA33-4AE9-94A3-F4320B503A27}"/>
              </a:ext>
            </a:extLst>
          </p:cNvPr>
          <p:cNvSpPr txBox="1"/>
          <p:nvPr/>
        </p:nvSpPr>
        <p:spPr>
          <a:xfrm>
            <a:off x="1631986" y="4457668"/>
            <a:ext cx="1939773" cy="738664"/>
          </a:xfrm>
          <a:prstGeom prst="rect">
            <a:avLst/>
          </a:prstGeom>
          <a:noFill/>
        </p:spPr>
        <p:txBody>
          <a:bodyPr wrap="square" rtlCol="0">
            <a:spAutoFit/>
          </a:bodyPr>
          <a:lstStyle/>
          <a:p>
            <a:pPr algn="just">
              <a:defRPr/>
            </a:pPr>
            <a:r>
              <a:rPr lang="en-US" sz="1400" dirty="0" err="1" smtClean="0">
                <a:solidFill>
                  <a:srgbClr val="282F39"/>
                </a:solidFill>
                <a:latin typeface="Times New Roman" panose="02020603050405020304" pitchFamily="18" charset="0"/>
                <a:cs typeface="Times New Roman" panose="02020603050405020304" pitchFamily="18" charset="0"/>
              </a:rPr>
              <a:t>Desempleo</a:t>
            </a:r>
            <a:r>
              <a:rPr lang="en-US" sz="1400" dirty="0" smtClean="0">
                <a:solidFill>
                  <a:srgbClr val="282F39"/>
                </a:solidFill>
                <a:latin typeface="Times New Roman" panose="02020603050405020304" pitchFamily="18" charset="0"/>
                <a:cs typeface="Times New Roman" panose="02020603050405020304" pitchFamily="18" charset="0"/>
              </a:rPr>
              <a:t> y el </a:t>
            </a:r>
            <a:r>
              <a:rPr lang="en-US" sz="1400" dirty="0" err="1" smtClean="0">
                <a:solidFill>
                  <a:srgbClr val="282F39"/>
                </a:solidFill>
                <a:latin typeface="Times New Roman" panose="02020603050405020304" pitchFamily="18" charset="0"/>
                <a:cs typeface="Times New Roman" panose="02020603050405020304" pitchFamily="18" charset="0"/>
              </a:rPr>
              <a:t>cierre</a:t>
            </a:r>
            <a:r>
              <a:rPr lang="en-US" sz="1400" dirty="0" smtClean="0">
                <a:solidFill>
                  <a:srgbClr val="282F39"/>
                </a:solidFill>
                <a:latin typeface="Times New Roman" panose="02020603050405020304" pitchFamily="18" charset="0"/>
                <a:cs typeface="Times New Roman" panose="02020603050405020304" pitchFamily="18" charset="0"/>
              </a:rPr>
              <a:t> de multiples </a:t>
            </a:r>
            <a:r>
              <a:rPr lang="en-US" sz="1400" dirty="0" err="1" smtClean="0">
                <a:solidFill>
                  <a:srgbClr val="282F39"/>
                </a:solidFill>
                <a:latin typeface="Times New Roman" panose="02020603050405020304" pitchFamily="18" charset="0"/>
                <a:cs typeface="Times New Roman" panose="02020603050405020304" pitchFamily="18" charset="0"/>
              </a:rPr>
              <a:t>empresas</a:t>
            </a:r>
            <a:r>
              <a:rPr lang="en-US" sz="1400" dirty="0" smtClean="0">
                <a:solidFill>
                  <a:srgbClr val="282F39"/>
                </a:solidFill>
                <a:latin typeface="Times New Roman" panose="02020603050405020304" pitchFamily="18" charset="0"/>
                <a:cs typeface="Times New Roman" panose="02020603050405020304" pitchFamily="18" charset="0"/>
              </a:rPr>
              <a:t> hasta el </a:t>
            </a:r>
            <a:r>
              <a:rPr lang="en-US" sz="1400" dirty="0" err="1" smtClean="0">
                <a:solidFill>
                  <a:srgbClr val="282F39"/>
                </a:solidFill>
                <a:latin typeface="Times New Roman" panose="02020603050405020304" pitchFamily="18" charset="0"/>
                <a:cs typeface="Times New Roman" panose="02020603050405020304" pitchFamily="18" charset="0"/>
              </a:rPr>
              <a:t>año</a:t>
            </a:r>
            <a:r>
              <a:rPr lang="en-US" sz="1400" dirty="0" smtClean="0">
                <a:solidFill>
                  <a:srgbClr val="282F39"/>
                </a:solidFill>
                <a:latin typeface="Times New Roman" panose="02020603050405020304" pitchFamily="18" charset="0"/>
                <a:cs typeface="Times New Roman" panose="02020603050405020304" pitchFamily="18" charset="0"/>
              </a:rPr>
              <a:t> 2017.</a:t>
            </a:r>
            <a:endParaRPr lang="en-GB" sz="1400" dirty="0">
              <a:solidFill>
                <a:srgbClr val="282F39"/>
              </a:solidFill>
              <a:latin typeface="Times New Roman" panose="02020603050405020304" pitchFamily="18" charset="0"/>
              <a:ea typeface="Noto Sans" panose="020B0502040504020204" pitchFamily="34"/>
              <a:cs typeface="Times New Roman" panose="02020603050405020304" pitchFamily="18" charset="0"/>
            </a:endParaRPr>
          </a:p>
        </p:txBody>
      </p:sp>
      <p:pic>
        <p:nvPicPr>
          <p:cNvPr id="2052" name="Picture 4" descr="Resultado de imagen para sector inmobiliario"/>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22166" y="635513"/>
            <a:ext cx="1817470" cy="117415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44">
            <a:extLst>
              <a:ext uri="{FF2B5EF4-FFF2-40B4-BE49-F238E27FC236}">
                <a16:creationId xmlns:a16="http://schemas.microsoft.com/office/drawing/2014/main" id="{174DD3FE-FA33-4AE9-94A3-F4320B503A27}"/>
              </a:ext>
            </a:extLst>
          </p:cNvPr>
          <p:cNvSpPr txBox="1"/>
          <p:nvPr/>
        </p:nvSpPr>
        <p:spPr>
          <a:xfrm>
            <a:off x="1631986" y="5250773"/>
            <a:ext cx="1939773" cy="523220"/>
          </a:xfrm>
          <a:prstGeom prst="rect">
            <a:avLst/>
          </a:prstGeom>
          <a:noFill/>
        </p:spPr>
        <p:txBody>
          <a:bodyPr wrap="square" rtlCol="0">
            <a:spAutoFit/>
          </a:bodyPr>
          <a:lstStyle/>
          <a:p>
            <a:pPr algn="just">
              <a:defRPr/>
            </a:pPr>
            <a:r>
              <a:rPr lang="en-US" sz="1400" dirty="0" err="1" smtClean="0">
                <a:solidFill>
                  <a:srgbClr val="282F39"/>
                </a:solidFill>
                <a:latin typeface="Times New Roman" panose="02020603050405020304" pitchFamily="18" charset="0"/>
                <a:cs typeface="Times New Roman" panose="02020603050405020304" pitchFamily="18" charset="0"/>
              </a:rPr>
              <a:t>Desconfianza</a:t>
            </a:r>
            <a:r>
              <a:rPr lang="en-US" sz="1400" dirty="0" smtClean="0">
                <a:solidFill>
                  <a:srgbClr val="282F39"/>
                </a:solidFill>
                <a:latin typeface="Times New Roman" panose="02020603050405020304" pitchFamily="18" charset="0"/>
                <a:cs typeface="Times New Roman" panose="02020603050405020304" pitchFamily="18" charset="0"/>
              </a:rPr>
              <a:t> </a:t>
            </a:r>
            <a:r>
              <a:rPr lang="en-US" sz="1400" dirty="0" err="1">
                <a:solidFill>
                  <a:srgbClr val="282F39"/>
                </a:solidFill>
                <a:latin typeface="Times New Roman" panose="02020603050405020304" pitchFamily="18" charset="0"/>
                <a:cs typeface="Times New Roman" panose="02020603050405020304" pitchFamily="18" charset="0"/>
              </a:rPr>
              <a:t>p</a:t>
            </a:r>
            <a:r>
              <a:rPr lang="en-US" sz="1400" dirty="0" err="1" smtClean="0">
                <a:solidFill>
                  <a:srgbClr val="282F39"/>
                </a:solidFill>
                <a:latin typeface="Times New Roman" panose="02020603050405020304" pitchFamily="18" charset="0"/>
                <a:cs typeface="Times New Roman" panose="02020603050405020304" pitchFamily="18" charset="0"/>
              </a:rPr>
              <a:t>or</a:t>
            </a:r>
            <a:r>
              <a:rPr lang="en-US" sz="1400" dirty="0" smtClean="0">
                <a:solidFill>
                  <a:srgbClr val="282F39"/>
                </a:solidFill>
                <a:latin typeface="Times New Roman" panose="02020603050405020304" pitchFamily="18" charset="0"/>
                <a:cs typeface="Times New Roman" panose="02020603050405020304" pitchFamily="18" charset="0"/>
              </a:rPr>
              <a:t> parte de </a:t>
            </a:r>
            <a:r>
              <a:rPr lang="en-US" sz="1400" dirty="0" err="1" smtClean="0">
                <a:solidFill>
                  <a:srgbClr val="282F39"/>
                </a:solidFill>
                <a:latin typeface="Times New Roman" panose="02020603050405020304" pitchFamily="18" charset="0"/>
                <a:cs typeface="Times New Roman" panose="02020603050405020304" pitchFamily="18" charset="0"/>
              </a:rPr>
              <a:t>inversionistas</a:t>
            </a:r>
            <a:r>
              <a:rPr lang="en-US" sz="1400" dirty="0" smtClean="0">
                <a:solidFill>
                  <a:srgbClr val="282F39"/>
                </a:solidFill>
                <a:latin typeface="Times New Roman" panose="02020603050405020304" pitchFamily="18" charset="0"/>
                <a:cs typeface="Times New Roman" panose="02020603050405020304" pitchFamily="18" charset="0"/>
              </a:rPr>
              <a:t>.</a:t>
            </a:r>
            <a:endParaRPr lang="en-GB" sz="1400" dirty="0">
              <a:solidFill>
                <a:srgbClr val="282F39"/>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25" name="TextBox 44">
            <a:extLst>
              <a:ext uri="{FF2B5EF4-FFF2-40B4-BE49-F238E27FC236}">
                <a16:creationId xmlns:a16="http://schemas.microsoft.com/office/drawing/2014/main" id="{174DD3FE-FA33-4AE9-94A3-F4320B503A27}"/>
              </a:ext>
            </a:extLst>
          </p:cNvPr>
          <p:cNvSpPr txBox="1"/>
          <p:nvPr/>
        </p:nvSpPr>
        <p:spPr>
          <a:xfrm>
            <a:off x="4278222" y="5017162"/>
            <a:ext cx="694601" cy="307777"/>
          </a:xfrm>
          <a:prstGeom prst="rect">
            <a:avLst/>
          </a:prstGeom>
          <a:noFill/>
        </p:spPr>
        <p:txBody>
          <a:bodyPr wrap="square" rtlCol="0">
            <a:spAutoFit/>
          </a:bodyPr>
          <a:lstStyle/>
          <a:p>
            <a:pPr algn="just">
              <a:defRPr/>
            </a:pPr>
            <a:r>
              <a:rPr lang="en-US" sz="1400" dirty="0" smtClean="0">
                <a:solidFill>
                  <a:srgbClr val="282F39"/>
                </a:solidFill>
                <a:latin typeface="Times New Roman" panose="02020603050405020304" pitchFamily="18" charset="0"/>
                <a:cs typeface="Times New Roman" panose="02020603050405020304" pitchFamily="18" charset="0"/>
              </a:rPr>
              <a:t>-60% </a:t>
            </a:r>
            <a:endParaRPr lang="en-GB" sz="1400" dirty="0">
              <a:solidFill>
                <a:srgbClr val="282F39"/>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2" name="Cerrar llave 1"/>
          <p:cNvSpPr/>
          <p:nvPr/>
        </p:nvSpPr>
        <p:spPr>
          <a:xfrm>
            <a:off x="3584371" y="4715506"/>
            <a:ext cx="377226" cy="908995"/>
          </a:xfrm>
          <a:prstGeom prst="rightBrace">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s-ES" sz="1400"/>
          </a:p>
        </p:txBody>
      </p:sp>
      <p:sp>
        <p:nvSpPr>
          <p:cNvPr id="27" name="TextBox 21">
            <a:extLst>
              <a:ext uri="{FF2B5EF4-FFF2-40B4-BE49-F238E27FC236}">
                <a16:creationId xmlns:a16="http://schemas.microsoft.com/office/drawing/2014/main" id="{B2DE0790-3391-482E-947C-80CCBF2DDEE5}"/>
              </a:ext>
            </a:extLst>
          </p:cNvPr>
          <p:cNvSpPr txBox="1"/>
          <p:nvPr/>
        </p:nvSpPr>
        <p:spPr>
          <a:xfrm>
            <a:off x="8612527" y="2734611"/>
            <a:ext cx="1939773" cy="492443"/>
          </a:xfrm>
          <a:prstGeom prst="rect">
            <a:avLst/>
          </a:prstGeom>
          <a:noFill/>
        </p:spPr>
        <p:txBody>
          <a:bodyPr wrap="square" rtlCol="0">
            <a:spAutoFit/>
          </a:bodyPr>
          <a:lstStyle/>
          <a:p>
            <a:pPr algn="ctr">
              <a:defRPr/>
            </a:pPr>
            <a:r>
              <a:rPr lang="en-US" sz="1300" dirty="0" smtClean="0">
                <a:solidFill>
                  <a:srgbClr val="282F39"/>
                </a:solidFill>
                <a:latin typeface="Times New Roman" panose="02020603050405020304" pitchFamily="18" charset="0"/>
                <a:cs typeface="Times New Roman" panose="02020603050405020304" pitchFamily="18" charset="0"/>
              </a:rPr>
              <a:t>Causal de </a:t>
            </a:r>
            <a:r>
              <a:rPr lang="en-US" sz="1300" dirty="0" err="1" smtClean="0">
                <a:solidFill>
                  <a:srgbClr val="282F39"/>
                </a:solidFill>
                <a:latin typeface="Times New Roman" panose="02020603050405020304" pitchFamily="18" charset="0"/>
                <a:cs typeface="Times New Roman" panose="02020603050405020304" pitchFamily="18" charset="0"/>
              </a:rPr>
              <a:t>quiebra</a:t>
            </a:r>
            <a:r>
              <a:rPr lang="en-US" sz="1300" dirty="0" smtClean="0">
                <a:solidFill>
                  <a:srgbClr val="282F39"/>
                </a:solidFill>
                <a:latin typeface="Times New Roman" panose="02020603050405020304" pitchFamily="18" charset="0"/>
                <a:cs typeface="Times New Roman" panose="02020603050405020304" pitchFamily="18" charset="0"/>
              </a:rPr>
              <a:t> </a:t>
            </a:r>
            <a:r>
              <a:rPr lang="en-US" sz="1300" dirty="0" err="1" smtClean="0">
                <a:solidFill>
                  <a:srgbClr val="282F39"/>
                </a:solidFill>
                <a:latin typeface="Times New Roman" panose="02020603050405020304" pitchFamily="18" charset="0"/>
                <a:cs typeface="Times New Roman" panose="02020603050405020304" pitchFamily="18" charset="0"/>
              </a:rPr>
              <a:t>empresarial</a:t>
            </a:r>
            <a:endParaRPr lang="en-GB" sz="1300" dirty="0">
              <a:solidFill>
                <a:srgbClr val="282F39"/>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28" name="TextBox 40">
            <a:extLst>
              <a:ext uri="{FF2B5EF4-FFF2-40B4-BE49-F238E27FC236}">
                <a16:creationId xmlns:a16="http://schemas.microsoft.com/office/drawing/2014/main" id="{A959DAE2-4DD1-40A0-B37D-1DAA51E405A1}"/>
              </a:ext>
            </a:extLst>
          </p:cNvPr>
          <p:cNvSpPr txBox="1"/>
          <p:nvPr/>
        </p:nvSpPr>
        <p:spPr>
          <a:xfrm>
            <a:off x="9602248" y="4146195"/>
            <a:ext cx="1939773" cy="276999"/>
          </a:xfrm>
          <a:prstGeom prst="rect">
            <a:avLst/>
          </a:prstGeom>
          <a:noFill/>
        </p:spPr>
        <p:txBody>
          <a:bodyPr wrap="square" rtlCol="0">
            <a:spAutoFit/>
          </a:bodyPr>
          <a:lstStyle/>
          <a:p>
            <a:pPr algn="ctr">
              <a:defRPr/>
            </a:pPr>
            <a:r>
              <a:rPr lang="en-US" sz="1200" dirty="0" err="1" smtClean="0">
                <a:solidFill>
                  <a:srgbClr val="282F39"/>
                </a:solidFill>
                <a:latin typeface="Times New Roman" panose="02020603050405020304" pitchFamily="18" charset="0"/>
                <a:cs typeface="Times New Roman" panose="02020603050405020304" pitchFamily="18" charset="0"/>
              </a:rPr>
              <a:t>Indicadores</a:t>
            </a:r>
            <a:r>
              <a:rPr lang="en-US" sz="1200" dirty="0" smtClean="0">
                <a:solidFill>
                  <a:srgbClr val="282F39"/>
                </a:solidFill>
                <a:latin typeface="Times New Roman" panose="02020603050405020304" pitchFamily="18" charset="0"/>
                <a:cs typeface="Times New Roman" panose="02020603050405020304" pitchFamily="18" charset="0"/>
              </a:rPr>
              <a:t> </a:t>
            </a:r>
            <a:r>
              <a:rPr lang="en-US" sz="1200" dirty="0" err="1" smtClean="0">
                <a:solidFill>
                  <a:srgbClr val="282F39"/>
                </a:solidFill>
                <a:latin typeface="Times New Roman" panose="02020603050405020304" pitchFamily="18" charset="0"/>
                <a:cs typeface="Times New Roman" panose="02020603050405020304" pitchFamily="18" charset="0"/>
              </a:rPr>
              <a:t>financieros</a:t>
            </a:r>
            <a:endParaRPr lang="en-GB" sz="1200" dirty="0">
              <a:solidFill>
                <a:srgbClr val="282F39"/>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29" name="TextBox 40">
            <a:extLst>
              <a:ext uri="{FF2B5EF4-FFF2-40B4-BE49-F238E27FC236}">
                <a16:creationId xmlns:a16="http://schemas.microsoft.com/office/drawing/2014/main" id="{A959DAE2-4DD1-40A0-B37D-1DAA51E405A1}"/>
              </a:ext>
            </a:extLst>
          </p:cNvPr>
          <p:cNvSpPr txBox="1"/>
          <p:nvPr/>
        </p:nvSpPr>
        <p:spPr>
          <a:xfrm>
            <a:off x="7721002" y="4761672"/>
            <a:ext cx="1939773" cy="461665"/>
          </a:xfrm>
          <a:prstGeom prst="rect">
            <a:avLst/>
          </a:prstGeom>
          <a:noFill/>
        </p:spPr>
        <p:txBody>
          <a:bodyPr wrap="square" rtlCol="0">
            <a:spAutoFit/>
          </a:bodyPr>
          <a:lstStyle/>
          <a:p>
            <a:pPr algn="ctr">
              <a:defRPr/>
            </a:pPr>
            <a:r>
              <a:rPr lang="en-US" sz="1200" dirty="0" smtClean="0">
                <a:solidFill>
                  <a:srgbClr val="282F39"/>
                </a:solidFill>
                <a:latin typeface="Times New Roman" panose="02020603050405020304" pitchFamily="18" charset="0"/>
                <a:cs typeface="Times New Roman" panose="02020603050405020304" pitchFamily="18" charset="0"/>
              </a:rPr>
              <a:t>Z2 Score : Sector de </a:t>
            </a:r>
            <a:r>
              <a:rPr lang="en-US" sz="1200" dirty="0" err="1" smtClean="0">
                <a:solidFill>
                  <a:srgbClr val="282F39"/>
                </a:solidFill>
                <a:latin typeface="Times New Roman" panose="02020603050405020304" pitchFamily="18" charset="0"/>
                <a:cs typeface="Times New Roman" panose="02020603050405020304" pitchFamily="18" charset="0"/>
              </a:rPr>
              <a:t>servicios</a:t>
            </a:r>
            <a:endParaRPr lang="en-GB" sz="1200" dirty="0">
              <a:solidFill>
                <a:srgbClr val="282F39"/>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30" name="TextBox 40">
            <a:extLst>
              <a:ext uri="{FF2B5EF4-FFF2-40B4-BE49-F238E27FC236}">
                <a16:creationId xmlns:a16="http://schemas.microsoft.com/office/drawing/2014/main" id="{A959DAE2-4DD1-40A0-B37D-1DAA51E405A1}"/>
              </a:ext>
            </a:extLst>
          </p:cNvPr>
          <p:cNvSpPr txBox="1"/>
          <p:nvPr/>
        </p:nvSpPr>
        <p:spPr>
          <a:xfrm>
            <a:off x="9640039" y="4749634"/>
            <a:ext cx="1939773" cy="276999"/>
          </a:xfrm>
          <a:prstGeom prst="rect">
            <a:avLst/>
          </a:prstGeom>
          <a:noFill/>
        </p:spPr>
        <p:txBody>
          <a:bodyPr wrap="square" rtlCol="0">
            <a:spAutoFit/>
          </a:bodyPr>
          <a:lstStyle/>
          <a:p>
            <a:pPr algn="ctr">
              <a:defRPr/>
            </a:pPr>
            <a:r>
              <a:rPr lang="en-US" sz="1200" dirty="0" err="1" smtClean="0">
                <a:solidFill>
                  <a:srgbClr val="282F39"/>
                </a:solidFill>
                <a:latin typeface="Times New Roman" panose="02020603050405020304" pitchFamily="18" charset="0"/>
                <a:cs typeface="Times New Roman" panose="02020603050405020304" pitchFamily="18" charset="0"/>
              </a:rPr>
              <a:t>Prueba</a:t>
            </a:r>
            <a:r>
              <a:rPr lang="en-US" sz="1200" dirty="0" smtClean="0">
                <a:solidFill>
                  <a:srgbClr val="282F39"/>
                </a:solidFill>
                <a:latin typeface="Times New Roman" panose="02020603050405020304" pitchFamily="18" charset="0"/>
                <a:cs typeface="Times New Roman" panose="02020603050405020304" pitchFamily="18" charset="0"/>
              </a:rPr>
              <a:t> Chi </a:t>
            </a:r>
            <a:r>
              <a:rPr lang="en-US" sz="1200" dirty="0" err="1" smtClean="0">
                <a:solidFill>
                  <a:srgbClr val="282F39"/>
                </a:solidFill>
                <a:latin typeface="Times New Roman" panose="02020603050405020304" pitchFamily="18" charset="0"/>
                <a:cs typeface="Times New Roman" panose="02020603050405020304" pitchFamily="18" charset="0"/>
              </a:rPr>
              <a:t>cuadrado</a:t>
            </a:r>
            <a:endParaRPr lang="en-GB" sz="1200" dirty="0">
              <a:solidFill>
                <a:srgbClr val="282F39"/>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31" name="TextBox 44">
            <a:extLst>
              <a:ext uri="{FF2B5EF4-FFF2-40B4-BE49-F238E27FC236}">
                <a16:creationId xmlns:a16="http://schemas.microsoft.com/office/drawing/2014/main" id="{174DD3FE-FA33-4AE9-94A3-F4320B503A27}"/>
              </a:ext>
            </a:extLst>
          </p:cNvPr>
          <p:cNvSpPr txBox="1"/>
          <p:nvPr/>
        </p:nvSpPr>
        <p:spPr>
          <a:xfrm>
            <a:off x="4091224" y="4715506"/>
            <a:ext cx="1043374" cy="276999"/>
          </a:xfrm>
          <a:prstGeom prst="rect">
            <a:avLst/>
          </a:prstGeom>
          <a:noFill/>
        </p:spPr>
        <p:txBody>
          <a:bodyPr wrap="square" rtlCol="0">
            <a:spAutoFit/>
          </a:bodyPr>
          <a:lstStyle/>
          <a:p>
            <a:pPr algn="ctr">
              <a:defRPr/>
            </a:pPr>
            <a:r>
              <a:rPr lang="en-US" sz="1200" b="1" dirty="0" smtClean="0">
                <a:solidFill>
                  <a:srgbClr val="282F39"/>
                </a:solidFill>
                <a:latin typeface="Times New Roman" panose="02020603050405020304" pitchFamily="18" charset="0"/>
                <a:cs typeface="Times New Roman" panose="02020603050405020304" pitchFamily="18" charset="0"/>
              </a:rPr>
              <a:t>2015 y 2016</a:t>
            </a:r>
            <a:endParaRPr lang="en-GB" sz="1200" b="1" dirty="0">
              <a:solidFill>
                <a:srgbClr val="282F39"/>
              </a:solidFill>
              <a:latin typeface="Times New Roman" panose="02020603050405020304" pitchFamily="18" charset="0"/>
              <a:ea typeface="Noto Sans" panose="020B0502040504020204" pitchFamily="34"/>
              <a:cs typeface="Times New Roman" panose="02020603050405020304" pitchFamily="18" charset="0"/>
            </a:endParaRPr>
          </a:p>
        </p:txBody>
      </p:sp>
      <p:pic>
        <p:nvPicPr>
          <p:cNvPr id="2054" name="Picture 6" descr="Resultado de imagen para ley dibujo"/>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0601" y="4849713"/>
            <a:ext cx="1511509" cy="120774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n para insolvencia dibujo empresa"/>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39836" y="737064"/>
            <a:ext cx="1194496" cy="119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4649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8982" y="213120"/>
            <a:ext cx="4332473" cy="461665"/>
          </a:xfrm>
          <a:prstGeom prst="rect">
            <a:avLst/>
          </a:prstGeom>
          <a:noFill/>
        </p:spPr>
        <p:txBody>
          <a:bodyPr wrap="square" lIns="91440" tIns="45720" rIns="91440" bIns="45720">
            <a:spAutoFit/>
          </a:bodyPr>
          <a:lstStyle/>
          <a:p>
            <a:pPr algn="ctr"/>
            <a:r>
              <a:rPr lang="es-ES" sz="2400" b="1" dirty="0" err="1" smtClean="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Analisis</a:t>
            </a:r>
            <a:r>
              <a:rPr lang="es-ES" sz="2400" b="1" dirty="0" smtClean="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s-ES" sz="2400" b="1" dirty="0" err="1" smtClean="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Economico</a:t>
            </a:r>
            <a:endParaRPr lang="es-ES" sz="2400" b="1" cap="none" spc="0" dirty="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1" name="Rectangle 2">
            <a:extLst>
              <a:ext uri="{FF2B5EF4-FFF2-40B4-BE49-F238E27FC236}">
                <a16:creationId xmlns:a16="http://schemas.microsoft.com/office/drawing/2014/main" id="{36DED912-3991-4D96-82BA-AEF51C10E712}"/>
              </a:ext>
            </a:extLst>
          </p:cNvPr>
          <p:cNvSpPr/>
          <p:nvPr/>
        </p:nvSpPr>
        <p:spPr>
          <a:xfrm>
            <a:off x="-1" y="855086"/>
            <a:ext cx="4066081" cy="655741"/>
          </a:xfrm>
          <a:prstGeom prst="rect">
            <a:avLst/>
          </a:prstGeom>
          <a:solidFill>
            <a:schemeClr val="accent2">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err="1" smtClean="0">
                <a:solidFill>
                  <a:schemeClr val="bg2">
                    <a:lumMod val="10000"/>
                  </a:schemeClr>
                </a:solidFill>
                <a:latin typeface="Calibri" panose="020F0502020204030204"/>
              </a:rPr>
              <a:t>Producto</a:t>
            </a:r>
            <a:r>
              <a:rPr lang="en-US" b="1" kern="0" dirty="0" smtClean="0">
                <a:solidFill>
                  <a:schemeClr val="bg2">
                    <a:lumMod val="10000"/>
                  </a:schemeClr>
                </a:solidFill>
                <a:latin typeface="Calibri" panose="020F0502020204030204"/>
              </a:rPr>
              <a:t> </a:t>
            </a:r>
            <a:r>
              <a:rPr lang="en-US" b="1" kern="0" dirty="0" err="1" smtClean="0">
                <a:solidFill>
                  <a:schemeClr val="bg2">
                    <a:lumMod val="10000"/>
                  </a:schemeClr>
                </a:solidFill>
                <a:latin typeface="Calibri" panose="020F0502020204030204"/>
              </a:rPr>
              <a:t>Interno</a:t>
            </a:r>
            <a:r>
              <a:rPr lang="en-US" b="1" kern="0" dirty="0" smtClean="0">
                <a:solidFill>
                  <a:schemeClr val="bg2">
                    <a:lumMod val="10000"/>
                  </a:schemeClr>
                </a:solidFill>
                <a:latin typeface="Calibri" panose="020F0502020204030204"/>
              </a:rPr>
              <a:t> </a:t>
            </a:r>
            <a:r>
              <a:rPr lang="en-US" b="1" kern="0" dirty="0" err="1" smtClean="0">
                <a:solidFill>
                  <a:schemeClr val="bg2">
                    <a:lumMod val="10000"/>
                  </a:schemeClr>
                </a:solidFill>
                <a:latin typeface="Calibri" panose="020F0502020204030204"/>
              </a:rPr>
              <a:t>Bruto</a:t>
            </a:r>
            <a:endParaRPr kumimoji="0" lang="en-US" sz="1800" b="1" i="0" u="none" strike="noStrike" kern="0" cap="none" spc="0" normalizeH="0" baseline="0" noProof="0" dirty="0" smtClean="0">
              <a:ln>
                <a:noFill/>
              </a:ln>
              <a:solidFill>
                <a:schemeClr val="bg2">
                  <a:lumMod val="10000"/>
                </a:schemeClr>
              </a:solidFill>
              <a:effectLst/>
              <a:uLnTx/>
              <a:uFillTx/>
              <a:latin typeface="Calibri" panose="020F0502020204030204"/>
            </a:endParaRPr>
          </a:p>
        </p:txBody>
      </p:sp>
      <p:pic>
        <p:nvPicPr>
          <p:cNvPr id="51" name="Imagen 50"/>
          <p:cNvPicPr>
            <a:picLocks noChangeAspect="1"/>
          </p:cNvPicPr>
          <p:nvPr/>
        </p:nvPicPr>
        <p:blipFill>
          <a:blip r:embed="rId2"/>
          <a:stretch>
            <a:fillRect/>
          </a:stretch>
        </p:blipFill>
        <p:spPr>
          <a:xfrm>
            <a:off x="190991" y="2038870"/>
            <a:ext cx="5350827" cy="3031893"/>
          </a:xfrm>
          <a:prstGeom prst="rect">
            <a:avLst/>
          </a:prstGeom>
        </p:spPr>
      </p:pic>
      <p:sp>
        <p:nvSpPr>
          <p:cNvPr id="52" name="Rectángulo 51"/>
          <p:cNvSpPr/>
          <p:nvPr/>
        </p:nvSpPr>
        <p:spPr>
          <a:xfrm>
            <a:off x="5894955" y="734973"/>
            <a:ext cx="5978391" cy="77585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S" sz="1300" dirty="0" smtClean="0">
              <a:solidFill>
                <a:schemeClr val="bg2">
                  <a:lumMod val="10000"/>
                </a:schemeClr>
              </a:solidFill>
              <a:latin typeface="Times New Roman" panose="02020603050405020304" pitchFamily="18" charset="0"/>
              <a:cs typeface="Times New Roman" panose="02020603050405020304" pitchFamily="18" charset="0"/>
            </a:endParaRPr>
          </a:p>
          <a:p>
            <a:pPr algn="ctr"/>
            <a:r>
              <a:rPr lang="es-ES" sz="1300" dirty="0" smtClean="0">
                <a:solidFill>
                  <a:schemeClr val="bg2">
                    <a:lumMod val="10000"/>
                  </a:schemeClr>
                </a:solidFill>
                <a:latin typeface="Times New Roman" panose="02020603050405020304" pitchFamily="18" charset="0"/>
                <a:cs typeface="Times New Roman" panose="02020603050405020304" pitchFamily="18" charset="0"/>
              </a:rPr>
              <a:t>Para </a:t>
            </a:r>
            <a:r>
              <a:rPr lang="es-ES" sz="1300" dirty="0">
                <a:solidFill>
                  <a:schemeClr val="bg2">
                    <a:lumMod val="10000"/>
                  </a:schemeClr>
                </a:solidFill>
                <a:latin typeface="Times New Roman" panose="02020603050405020304" pitchFamily="18" charset="0"/>
                <a:cs typeface="Times New Roman" panose="02020603050405020304" pitchFamily="18" charset="0"/>
              </a:rPr>
              <a:t>el país el sector de la construcción se constituye como la cuarta industria más importante en la generación de empleo, por lo que en los últimos 10 años su peso en el PIB es del 11% generando el 7% del total de empleo. </a:t>
            </a:r>
          </a:p>
          <a:p>
            <a:pPr algn="ctr"/>
            <a:endParaRPr lang="es-ES" sz="1300" dirty="0">
              <a:solidFill>
                <a:schemeClr val="bg2">
                  <a:lumMod val="10000"/>
                </a:schemeClr>
              </a:solidFill>
              <a:latin typeface="Times New Roman" panose="02020603050405020304" pitchFamily="18" charset="0"/>
              <a:cs typeface="Times New Roman" panose="02020603050405020304" pitchFamily="18" charset="0"/>
            </a:endParaRPr>
          </a:p>
        </p:txBody>
      </p:sp>
      <p:pic>
        <p:nvPicPr>
          <p:cNvPr id="53" name="Imagen 52"/>
          <p:cNvPicPr/>
          <p:nvPr/>
        </p:nvPicPr>
        <p:blipFill>
          <a:blip r:embed="rId3"/>
          <a:stretch>
            <a:fillRect/>
          </a:stretch>
        </p:blipFill>
        <p:spPr>
          <a:xfrm>
            <a:off x="5894955" y="2856289"/>
            <a:ext cx="5867554" cy="3031893"/>
          </a:xfrm>
          <a:prstGeom prst="rect">
            <a:avLst/>
          </a:prstGeom>
          <a:noFill/>
          <a:ln w="9528">
            <a:solidFill>
              <a:srgbClr val="000000"/>
            </a:solidFill>
            <a:prstDash val="solid"/>
          </a:ln>
        </p:spPr>
      </p:pic>
      <p:sp>
        <p:nvSpPr>
          <p:cNvPr id="55" name="Rectángulo 54"/>
          <p:cNvSpPr/>
          <p:nvPr/>
        </p:nvSpPr>
        <p:spPr>
          <a:xfrm>
            <a:off x="5894955" y="1686704"/>
            <a:ext cx="6103081" cy="80711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S" sz="1200" dirty="0" smtClean="0">
              <a:solidFill>
                <a:schemeClr val="bg2">
                  <a:lumMod val="10000"/>
                </a:schemeClr>
              </a:solidFill>
              <a:latin typeface="Times New Roman" panose="02020603050405020304" pitchFamily="18" charset="0"/>
              <a:cs typeface="Times New Roman" panose="02020603050405020304" pitchFamily="18" charset="0"/>
            </a:endParaRPr>
          </a:p>
          <a:p>
            <a:pPr algn="ctr"/>
            <a:r>
              <a:rPr lang="es-ES" sz="1200" dirty="0">
                <a:solidFill>
                  <a:schemeClr val="bg2">
                    <a:lumMod val="10000"/>
                  </a:schemeClr>
                </a:solidFill>
                <a:latin typeface="Times New Roman" panose="02020603050405020304" pitchFamily="18" charset="0"/>
                <a:cs typeface="Times New Roman" panose="02020603050405020304" pitchFamily="18" charset="0"/>
              </a:rPr>
              <a:t>Diez años atrás, en 2007, alcanzó la sexta posición con una participación de 6,35%; en los años siguientes se disparó el boom inmobiliario, lo cual provocó que para 2013 el sector de la construcción fuera la tercera rama más importante de la economía del país. </a:t>
            </a:r>
          </a:p>
        </p:txBody>
      </p:sp>
    </p:spTree>
    <p:extLst>
      <p:ext uri="{BB962C8B-B14F-4D97-AF65-F5344CB8AC3E}">
        <p14:creationId xmlns:p14="http://schemas.microsoft.com/office/powerpoint/2010/main" val="23595463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6DED912-3991-4D96-82BA-AEF51C10E712}"/>
              </a:ext>
            </a:extLst>
          </p:cNvPr>
          <p:cNvSpPr/>
          <p:nvPr/>
        </p:nvSpPr>
        <p:spPr>
          <a:xfrm>
            <a:off x="0" y="106940"/>
            <a:ext cx="4066081" cy="655741"/>
          </a:xfrm>
          <a:prstGeom prst="rect">
            <a:avLst/>
          </a:prstGeom>
          <a:solidFill>
            <a:schemeClr val="accent2">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err="1" smtClean="0">
                <a:solidFill>
                  <a:schemeClr val="bg2">
                    <a:lumMod val="10000"/>
                  </a:schemeClr>
                </a:solidFill>
                <a:latin typeface="Calibri" panose="020F0502020204030204"/>
              </a:rPr>
              <a:t>Inflacion</a:t>
            </a:r>
            <a:endParaRPr kumimoji="0" lang="en-US" sz="1800" b="1" i="0" u="none" strike="noStrike" kern="0" cap="none" spc="0" normalizeH="0" baseline="0" noProof="0" dirty="0" smtClean="0">
              <a:ln>
                <a:noFill/>
              </a:ln>
              <a:solidFill>
                <a:schemeClr val="bg2">
                  <a:lumMod val="10000"/>
                </a:schemeClr>
              </a:solidFill>
              <a:effectLst/>
              <a:uLnTx/>
              <a:uFillTx/>
              <a:latin typeface="Calibri" panose="020F0502020204030204"/>
            </a:endParaRPr>
          </a:p>
        </p:txBody>
      </p:sp>
      <p:pic>
        <p:nvPicPr>
          <p:cNvPr id="6" name="Imagen 5"/>
          <p:cNvPicPr>
            <a:picLocks noChangeAspect="1"/>
          </p:cNvPicPr>
          <p:nvPr/>
        </p:nvPicPr>
        <p:blipFill>
          <a:blip r:embed="rId2"/>
          <a:stretch>
            <a:fillRect/>
          </a:stretch>
        </p:blipFill>
        <p:spPr>
          <a:xfrm>
            <a:off x="6192982" y="1191088"/>
            <a:ext cx="5342235" cy="3380909"/>
          </a:xfrm>
          <a:prstGeom prst="rect">
            <a:avLst/>
          </a:prstGeom>
        </p:spPr>
      </p:pic>
      <p:pic>
        <p:nvPicPr>
          <p:cNvPr id="7" name="Imagen 6"/>
          <p:cNvPicPr/>
          <p:nvPr/>
        </p:nvPicPr>
        <p:blipFill>
          <a:blip r:embed="rId3"/>
          <a:stretch>
            <a:fillRect/>
          </a:stretch>
        </p:blipFill>
        <p:spPr>
          <a:xfrm>
            <a:off x="449580" y="1191088"/>
            <a:ext cx="5196840" cy="3380909"/>
          </a:xfrm>
          <a:prstGeom prst="rect">
            <a:avLst/>
          </a:prstGeom>
          <a:ln>
            <a:solidFill>
              <a:schemeClr val="tx1"/>
            </a:solidFill>
          </a:ln>
        </p:spPr>
      </p:pic>
      <p:sp>
        <p:nvSpPr>
          <p:cNvPr id="9" name="Rectángulo 8"/>
          <p:cNvSpPr/>
          <p:nvPr/>
        </p:nvSpPr>
        <p:spPr>
          <a:xfrm>
            <a:off x="449581" y="4877482"/>
            <a:ext cx="5196840" cy="109382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sz="1600" dirty="0">
                <a:solidFill>
                  <a:schemeClr val="bg2">
                    <a:lumMod val="10000"/>
                  </a:schemeClr>
                </a:solidFill>
                <a:latin typeface="Times New Roman" panose="02020603050405020304" pitchFamily="18" charset="0"/>
                <a:cs typeface="Times New Roman" panose="02020603050405020304" pitchFamily="18" charset="0"/>
              </a:rPr>
              <a:t>S</a:t>
            </a:r>
            <a:r>
              <a:rPr lang="es-ES" sz="1600" dirty="0" smtClean="0">
                <a:solidFill>
                  <a:schemeClr val="bg2">
                    <a:lumMod val="10000"/>
                  </a:schemeClr>
                </a:solidFill>
                <a:latin typeface="Times New Roman" panose="02020603050405020304" pitchFamily="18" charset="0"/>
                <a:cs typeface="Times New Roman" panose="02020603050405020304" pitchFamily="18" charset="0"/>
              </a:rPr>
              <a:t>e </a:t>
            </a:r>
            <a:r>
              <a:rPr lang="es-ES" sz="1600" dirty="0">
                <a:solidFill>
                  <a:schemeClr val="bg2">
                    <a:lumMod val="10000"/>
                  </a:schemeClr>
                </a:solidFill>
                <a:latin typeface="Times New Roman" panose="02020603050405020304" pitchFamily="18" charset="0"/>
                <a:cs typeface="Times New Roman" panose="02020603050405020304" pitchFamily="18" charset="0"/>
              </a:rPr>
              <a:t>observa que Ecuador se mantiene por debajo de otros países de la </a:t>
            </a:r>
            <a:r>
              <a:rPr lang="es-ES" sz="1600" dirty="0" smtClean="0">
                <a:solidFill>
                  <a:schemeClr val="bg2">
                    <a:lumMod val="10000"/>
                  </a:schemeClr>
                </a:solidFill>
                <a:latin typeface="Times New Roman" panose="02020603050405020304" pitchFamily="18" charset="0"/>
                <a:cs typeface="Times New Roman" panose="02020603050405020304" pitchFamily="18" charset="0"/>
              </a:rPr>
              <a:t>región, debido a que se encuentra dolarizado y no puede devaluar su moneda.</a:t>
            </a:r>
            <a:endParaRPr lang="es-ES" sz="160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10" name="Rectángulo 9"/>
          <p:cNvSpPr/>
          <p:nvPr/>
        </p:nvSpPr>
        <p:spPr>
          <a:xfrm>
            <a:off x="6265679" y="4877481"/>
            <a:ext cx="5269538" cy="109382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sz="1500" dirty="0">
                <a:solidFill>
                  <a:schemeClr val="bg2">
                    <a:lumMod val="10000"/>
                  </a:schemeClr>
                </a:solidFill>
                <a:latin typeface="Times New Roman" panose="02020603050405020304" pitchFamily="18" charset="0"/>
                <a:cs typeface="Times New Roman" panose="02020603050405020304" pitchFamily="18" charset="0"/>
              </a:rPr>
              <a:t>E</a:t>
            </a:r>
            <a:r>
              <a:rPr lang="es-ES" sz="1500" dirty="0" smtClean="0">
                <a:solidFill>
                  <a:schemeClr val="bg2">
                    <a:lumMod val="10000"/>
                  </a:schemeClr>
                </a:solidFill>
                <a:latin typeface="Times New Roman" panose="02020603050405020304" pitchFamily="18" charset="0"/>
                <a:cs typeface="Times New Roman" panose="02020603050405020304" pitchFamily="18" charset="0"/>
              </a:rPr>
              <a:t>stadísticas </a:t>
            </a:r>
            <a:r>
              <a:rPr lang="es-ES" sz="1500" dirty="0">
                <a:solidFill>
                  <a:schemeClr val="bg2">
                    <a:lumMod val="10000"/>
                  </a:schemeClr>
                </a:solidFill>
                <a:latin typeface="Times New Roman" panose="02020603050405020304" pitchFamily="18" charset="0"/>
                <a:cs typeface="Times New Roman" panose="02020603050405020304" pitchFamily="18" charset="0"/>
              </a:rPr>
              <a:t>del Banco Central del </a:t>
            </a:r>
            <a:r>
              <a:rPr lang="es-ES" sz="1500" dirty="0" smtClean="0">
                <a:solidFill>
                  <a:schemeClr val="bg2">
                    <a:lumMod val="10000"/>
                  </a:schemeClr>
                </a:solidFill>
                <a:latin typeface="Times New Roman" panose="02020603050405020304" pitchFamily="18" charset="0"/>
                <a:cs typeface="Times New Roman" panose="02020603050405020304" pitchFamily="18" charset="0"/>
              </a:rPr>
              <a:t>Ecuador se </a:t>
            </a:r>
            <a:r>
              <a:rPr lang="es-ES" sz="1500" dirty="0">
                <a:solidFill>
                  <a:schemeClr val="bg2">
                    <a:lumMod val="10000"/>
                  </a:schemeClr>
                </a:solidFill>
                <a:latin typeface="Times New Roman" panose="02020603050405020304" pitchFamily="18" charset="0"/>
                <a:cs typeface="Times New Roman" panose="02020603050405020304" pitchFamily="18" charset="0"/>
              </a:rPr>
              <a:t>ha representado en el siguiente grafico variaciones de la inflación en nuestro país</a:t>
            </a:r>
          </a:p>
        </p:txBody>
      </p:sp>
    </p:spTree>
    <p:extLst>
      <p:ext uri="{BB962C8B-B14F-4D97-AF65-F5344CB8AC3E}">
        <p14:creationId xmlns:p14="http://schemas.microsoft.com/office/powerpoint/2010/main" val="35829797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6DED912-3991-4D96-82BA-AEF51C10E712}"/>
              </a:ext>
            </a:extLst>
          </p:cNvPr>
          <p:cNvSpPr/>
          <p:nvPr/>
        </p:nvSpPr>
        <p:spPr>
          <a:xfrm>
            <a:off x="0" y="106940"/>
            <a:ext cx="4066081" cy="655741"/>
          </a:xfrm>
          <a:prstGeom prst="rect">
            <a:avLst/>
          </a:prstGeom>
          <a:solidFill>
            <a:schemeClr val="accent2">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noProof="0" dirty="0" err="1" smtClean="0">
                <a:solidFill>
                  <a:schemeClr val="bg2">
                    <a:lumMod val="10000"/>
                  </a:schemeClr>
                </a:solidFill>
                <a:latin typeface="Calibri" panose="020F0502020204030204"/>
              </a:rPr>
              <a:t>Petroleo</a:t>
            </a:r>
            <a:endParaRPr kumimoji="0" lang="en-US" sz="1800" b="1" i="0" u="none" strike="noStrike" kern="0" cap="none" spc="0" normalizeH="0" baseline="0" noProof="0" dirty="0" smtClean="0">
              <a:ln>
                <a:noFill/>
              </a:ln>
              <a:solidFill>
                <a:schemeClr val="bg2">
                  <a:lumMod val="10000"/>
                </a:schemeClr>
              </a:solidFill>
              <a:effectLst/>
              <a:uLnTx/>
              <a:uFillTx/>
              <a:latin typeface="Calibri" panose="020F0502020204030204"/>
            </a:endParaRPr>
          </a:p>
        </p:txBody>
      </p:sp>
      <p:graphicFrame>
        <p:nvGraphicFramePr>
          <p:cNvPr id="5" name="Gráfico 4"/>
          <p:cNvGraphicFramePr/>
          <p:nvPr>
            <p:extLst>
              <p:ext uri="{D42A27DB-BD31-4B8C-83A1-F6EECF244321}">
                <p14:modId xmlns:p14="http://schemas.microsoft.com/office/powerpoint/2010/main" val="1499918047"/>
              </p:ext>
            </p:extLst>
          </p:nvPr>
        </p:nvGraphicFramePr>
        <p:xfrm>
          <a:off x="2881745" y="1108738"/>
          <a:ext cx="5832763" cy="315846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p:cNvSpPr/>
          <p:nvPr/>
        </p:nvSpPr>
        <p:spPr>
          <a:xfrm>
            <a:off x="180109" y="4502727"/>
            <a:ext cx="3463636" cy="114992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sz="1300" dirty="0">
                <a:solidFill>
                  <a:schemeClr val="bg2">
                    <a:lumMod val="10000"/>
                  </a:schemeClr>
                </a:solidFill>
                <a:latin typeface="Times New Roman" panose="02020603050405020304" pitchFamily="18" charset="0"/>
                <a:cs typeface="Times New Roman" panose="02020603050405020304" pitchFamily="18" charset="0"/>
              </a:rPr>
              <a:t> WTI (West Texas </a:t>
            </a:r>
            <a:r>
              <a:rPr lang="es-ES" sz="1300" dirty="0" err="1">
                <a:solidFill>
                  <a:schemeClr val="bg2">
                    <a:lumMod val="10000"/>
                  </a:schemeClr>
                </a:solidFill>
                <a:latin typeface="Times New Roman" panose="02020603050405020304" pitchFamily="18" charset="0"/>
                <a:cs typeface="Times New Roman" panose="02020603050405020304" pitchFamily="18" charset="0"/>
              </a:rPr>
              <a:t>Intermidiate</a:t>
            </a:r>
            <a:r>
              <a:rPr lang="es-ES" sz="1300" dirty="0">
                <a:solidFill>
                  <a:schemeClr val="bg2">
                    <a:lumMod val="10000"/>
                  </a:schemeClr>
                </a:solidFill>
                <a:latin typeface="Times New Roman" panose="02020603050405020304" pitchFamily="18" charset="0"/>
                <a:cs typeface="Times New Roman" panose="02020603050405020304" pitchFamily="18" charset="0"/>
              </a:rPr>
              <a:t>)</a:t>
            </a:r>
          </a:p>
        </p:txBody>
      </p:sp>
      <p:sp>
        <p:nvSpPr>
          <p:cNvPr id="7" name="Rectángulo 6"/>
          <p:cNvSpPr/>
          <p:nvPr/>
        </p:nvSpPr>
        <p:spPr>
          <a:xfrm>
            <a:off x="4066081" y="4502727"/>
            <a:ext cx="3885972" cy="114992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sz="1300">
                <a:solidFill>
                  <a:schemeClr val="bg2">
                    <a:lumMod val="10000"/>
                  </a:schemeClr>
                </a:solidFill>
                <a:latin typeface="Times New Roman" panose="02020603050405020304" pitchFamily="18" charset="0"/>
                <a:cs typeface="Times New Roman" panose="02020603050405020304" pitchFamily="18" charset="0"/>
              </a:rPr>
              <a:t>En los años 2007 y 2012 el petróleo WTI se convirtió para el país en un marcador claro en comparación a los crudos Oriente y Napo.</a:t>
            </a:r>
          </a:p>
        </p:txBody>
      </p:sp>
      <p:sp>
        <p:nvSpPr>
          <p:cNvPr id="8" name="Rectángulo 7"/>
          <p:cNvSpPr/>
          <p:nvPr/>
        </p:nvSpPr>
        <p:spPr>
          <a:xfrm>
            <a:off x="8306028" y="4502727"/>
            <a:ext cx="3733572" cy="114992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s-ES" sz="1300" dirty="0">
                <a:solidFill>
                  <a:schemeClr val="bg2">
                    <a:lumMod val="10000"/>
                  </a:schemeClr>
                </a:solidFill>
                <a:latin typeface="Times New Roman" panose="02020603050405020304" pitchFamily="18" charset="0"/>
                <a:cs typeface="Times New Roman" panose="02020603050405020304" pitchFamily="18" charset="0"/>
              </a:rPr>
              <a:t>S</a:t>
            </a:r>
            <a:r>
              <a:rPr lang="es-ES" sz="1300" dirty="0" smtClean="0">
                <a:solidFill>
                  <a:schemeClr val="bg2">
                    <a:lumMod val="10000"/>
                  </a:schemeClr>
                </a:solidFill>
                <a:latin typeface="Times New Roman" panose="02020603050405020304" pitchFamily="18" charset="0"/>
                <a:cs typeface="Times New Roman" panose="02020603050405020304" pitchFamily="18" charset="0"/>
              </a:rPr>
              <a:t>e </a:t>
            </a:r>
            <a:r>
              <a:rPr lang="es-ES" sz="1300" dirty="0">
                <a:solidFill>
                  <a:schemeClr val="bg2">
                    <a:lumMod val="10000"/>
                  </a:schemeClr>
                </a:solidFill>
                <a:latin typeface="Times New Roman" panose="02020603050405020304" pitchFamily="18" charset="0"/>
                <a:cs typeface="Times New Roman" panose="02020603050405020304" pitchFamily="18" charset="0"/>
              </a:rPr>
              <a:t>tomó la medida de recortar la producción y mejor los precios en el mercado internacional.</a:t>
            </a:r>
          </a:p>
        </p:txBody>
      </p:sp>
    </p:spTree>
    <p:extLst>
      <p:ext uri="{BB962C8B-B14F-4D97-AF65-F5344CB8AC3E}">
        <p14:creationId xmlns:p14="http://schemas.microsoft.com/office/powerpoint/2010/main" val="5590159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6DED912-3991-4D96-82BA-AEF51C10E712}"/>
              </a:ext>
            </a:extLst>
          </p:cNvPr>
          <p:cNvSpPr/>
          <p:nvPr/>
        </p:nvSpPr>
        <p:spPr>
          <a:xfrm>
            <a:off x="0" y="106940"/>
            <a:ext cx="4066081" cy="655741"/>
          </a:xfrm>
          <a:prstGeom prst="rect">
            <a:avLst/>
          </a:prstGeom>
          <a:solidFill>
            <a:schemeClr val="accent2">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noProof="0" dirty="0" err="1" smtClean="0">
                <a:solidFill>
                  <a:schemeClr val="bg2">
                    <a:lumMod val="10000"/>
                  </a:schemeClr>
                </a:solidFill>
                <a:latin typeface="Calibri" panose="020F0502020204030204"/>
              </a:rPr>
              <a:t>Tasa</a:t>
            </a:r>
            <a:r>
              <a:rPr lang="en-US" b="1" kern="0" noProof="0" dirty="0" smtClean="0">
                <a:solidFill>
                  <a:schemeClr val="bg2">
                    <a:lumMod val="10000"/>
                  </a:schemeClr>
                </a:solidFill>
                <a:latin typeface="Calibri" panose="020F0502020204030204"/>
              </a:rPr>
              <a:t> </a:t>
            </a:r>
            <a:r>
              <a:rPr lang="en-US" b="1" kern="0" noProof="0" dirty="0" err="1" smtClean="0">
                <a:solidFill>
                  <a:schemeClr val="bg2">
                    <a:lumMod val="10000"/>
                  </a:schemeClr>
                </a:solidFill>
                <a:latin typeface="Calibri" panose="020F0502020204030204"/>
              </a:rPr>
              <a:t>Activa</a:t>
            </a:r>
            <a:r>
              <a:rPr lang="en-US" b="1" kern="0" noProof="0" dirty="0" smtClean="0">
                <a:solidFill>
                  <a:schemeClr val="bg2">
                    <a:lumMod val="10000"/>
                  </a:schemeClr>
                </a:solidFill>
                <a:latin typeface="Calibri" panose="020F0502020204030204"/>
              </a:rPr>
              <a:t> y </a:t>
            </a:r>
            <a:r>
              <a:rPr lang="en-US" b="1" kern="0" noProof="0" dirty="0" err="1" smtClean="0">
                <a:solidFill>
                  <a:schemeClr val="bg2">
                    <a:lumMod val="10000"/>
                  </a:schemeClr>
                </a:solidFill>
                <a:latin typeface="Calibri" panose="020F0502020204030204"/>
              </a:rPr>
              <a:t>Tasa</a:t>
            </a:r>
            <a:r>
              <a:rPr lang="en-US" b="1" kern="0" noProof="0" dirty="0" smtClean="0">
                <a:solidFill>
                  <a:schemeClr val="bg2">
                    <a:lumMod val="10000"/>
                  </a:schemeClr>
                </a:solidFill>
                <a:latin typeface="Calibri" panose="020F0502020204030204"/>
              </a:rPr>
              <a:t> </a:t>
            </a:r>
            <a:r>
              <a:rPr lang="en-US" b="1" kern="0" noProof="0" dirty="0" err="1" smtClean="0">
                <a:solidFill>
                  <a:schemeClr val="bg2">
                    <a:lumMod val="10000"/>
                  </a:schemeClr>
                </a:solidFill>
                <a:latin typeface="Calibri" panose="020F0502020204030204"/>
              </a:rPr>
              <a:t>Pasiva</a:t>
            </a:r>
            <a:endParaRPr kumimoji="0" lang="en-US" sz="1800" b="1" i="0" u="none" strike="noStrike" kern="0" cap="none" spc="0" normalizeH="0" baseline="0" noProof="0" dirty="0" smtClean="0">
              <a:ln>
                <a:noFill/>
              </a:ln>
              <a:solidFill>
                <a:schemeClr val="bg2">
                  <a:lumMod val="10000"/>
                </a:schemeClr>
              </a:solidFill>
              <a:effectLst/>
              <a:uLnTx/>
              <a:uFillTx/>
              <a:latin typeface="Calibri" panose="020F0502020204030204"/>
            </a:endParaRPr>
          </a:p>
        </p:txBody>
      </p:sp>
      <p:pic>
        <p:nvPicPr>
          <p:cNvPr id="6" name="Imagen 5"/>
          <p:cNvPicPr>
            <a:picLocks noChangeAspect="1"/>
          </p:cNvPicPr>
          <p:nvPr/>
        </p:nvPicPr>
        <p:blipFill>
          <a:blip r:embed="rId2"/>
          <a:stretch>
            <a:fillRect/>
          </a:stretch>
        </p:blipFill>
        <p:spPr>
          <a:xfrm>
            <a:off x="3643908" y="1503573"/>
            <a:ext cx="4848928" cy="2914516"/>
          </a:xfrm>
          <a:prstGeom prst="rect">
            <a:avLst/>
          </a:prstGeom>
        </p:spPr>
      </p:pic>
      <p:sp>
        <p:nvSpPr>
          <p:cNvPr id="7" name="Rectángulo 6"/>
          <p:cNvSpPr/>
          <p:nvPr/>
        </p:nvSpPr>
        <p:spPr>
          <a:xfrm>
            <a:off x="318655" y="2466109"/>
            <a:ext cx="2937163" cy="9144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sz="1300" dirty="0">
                <a:solidFill>
                  <a:schemeClr val="bg2">
                    <a:lumMod val="10000"/>
                  </a:schemeClr>
                </a:solidFill>
                <a:latin typeface="Times New Roman" panose="02020603050405020304" pitchFamily="18" charset="0"/>
                <a:cs typeface="Times New Roman" panose="02020603050405020304" pitchFamily="18" charset="0"/>
              </a:rPr>
              <a:t>La tasa activa es aquella que cobran las entidades financieras por otorgar créditos</a:t>
            </a:r>
          </a:p>
        </p:txBody>
      </p:sp>
      <p:sp>
        <p:nvSpPr>
          <p:cNvPr id="8" name="Rectángulo 7"/>
          <p:cNvSpPr/>
          <p:nvPr/>
        </p:nvSpPr>
        <p:spPr>
          <a:xfrm>
            <a:off x="8880926" y="2466109"/>
            <a:ext cx="2937163" cy="9144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sz="1300">
                <a:solidFill>
                  <a:schemeClr val="bg2">
                    <a:lumMod val="10000"/>
                  </a:schemeClr>
                </a:solidFill>
                <a:latin typeface="Times New Roman" panose="02020603050405020304" pitchFamily="18" charset="0"/>
                <a:cs typeface="Times New Roman" panose="02020603050405020304" pitchFamily="18" charset="0"/>
              </a:rPr>
              <a:t>la tasa pasiva hace referencia a la tasa que pagan las entidades financieras por el dinero captado</a:t>
            </a:r>
          </a:p>
        </p:txBody>
      </p:sp>
      <p:sp>
        <p:nvSpPr>
          <p:cNvPr id="9" name="Rectángulo 8"/>
          <p:cNvSpPr/>
          <p:nvPr/>
        </p:nvSpPr>
        <p:spPr>
          <a:xfrm>
            <a:off x="2992663" y="4835236"/>
            <a:ext cx="6151418" cy="9144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es-ES" sz="1300" dirty="0">
                <a:solidFill>
                  <a:schemeClr val="bg2">
                    <a:lumMod val="10000"/>
                  </a:schemeClr>
                </a:solidFill>
                <a:latin typeface="Times New Roman" panose="02020603050405020304" pitchFamily="18" charset="0"/>
                <a:cs typeface="Times New Roman" panose="02020603050405020304" pitchFamily="18" charset="0"/>
              </a:rPr>
              <a:t>mientras aumente la tasa activa para el sector de la construcción es menos atractivo, debido a que la relación que mantienen los compradores es directa al solicitar un crédito, en el 2017 la tasa activa fue de 4.95% esto se dio para recuperar lentamente este sector y dinamizar la economía del país. </a:t>
            </a:r>
          </a:p>
        </p:txBody>
      </p:sp>
    </p:spTree>
    <p:extLst>
      <p:ext uri="{BB962C8B-B14F-4D97-AF65-F5344CB8AC3E}">
        <p14:creationId xmlns:p14="http://schemas.microsoft.com/office/powerpoint/2010/main" val="7892837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39738" y="359226"/>
            <a:ext cx="4332473" cy="461665"/>
          </a:xfrm>
          <a:prstGeom prst="rect">
            <a:avLst/>
          </a:prstGeom>
          <a:noFill/>
        </p:spPr>
        <p:txBody>
          <a:bodyPr wrap="square" lIns="91440" tIns="45720" rIns="91440" bIns="45720">
            <a:spAutoFit/>
          </a:bodyPr>
          <a:lstStyle/>
          <a:p>
            <a:pPr algn="ctr"/>
            <a:r>
              <a:rPr lang="es-ES" sz="2400" b="1" dirty="0" err="1" smtClean="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Analisis</a:t>
            </a:r>
            <a:r>
              <a:rPr lang="es-ES" sz="2400" b="1" dirty="0" smtClean="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Social</a:t>
            </a:r>
            <a:endParaRPr lang="es-ES" sz="2400" b="1" cap="none" spc="0" dirty="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3" name="Imagen 2"/>
          <p:cNvPicPr/>
          <p:nvPr/>
        </p:nvPicPr>
        <p:blipFill rotWithShape="1">
          <a:blip r:embed="rId2">
            <a:extLst>
              <a:ext uri="{28A0092B-C50C-407E-A947-70E740481C1C}">
                <a14:useLocalDpi xmlns:a14="http://schemas.microsoft.com/office/drawing/2010/main" val="0"/>
              </a:ext>
            </a:extLst>
          </a:blip>
          <a:srcRect t="25934" b="8066"/>
          <a:stretch/>
        </p:blipFill>
        <p:spPr bwMode="auto">
          <a:xfrm>
            <a:off x="304799" y="1207822"/>
            <a:ext cx="7162802" cy="4343891"/>
          </a:xfrm>
          <a:prstGeom prst="rect">
            <a:avLst/>
          </a:prstGeom>
          <a:ln>
            <a:noFill/>
          </a:ln>
          <a:extLst>
            <a:ext uri="{53640926-AAD7-44D8-BBD7-CCE9431645EC}">
              <a14:shadowObscured xmlns:a14="http://schemas.microsoft.com/office/drawing/2010/main"/>
            </a:ext>
          </a:extLst>
        </p:spPr>
      </p:pic>
      <p:sp>
        <p:nvSpPr>
          <p:cNvPr id="2" name="Rectángulo 1"/>
          <p:cNvSpPr/>
          <p:nvPr/>
        </p:nvSpPr>
        <p:spPr>
          <a:xfrm>
            <a:off x="7467601" y="2415893"/>
            <a:ext cx="4506685" cy="11707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solidFill>
                  <a:schemeClr val="bg2">
                    <a:lumMod val="10000"/>
                  </a:schemeClr>
                </a:solidFill>
                <a:latin typeface="Times New Roman" panose="02020603050405020304" pitchFamily="18" charset="0"/>
                <a:cs typeface="Times New Roman" panose="02020603050405020304" pitchFamily="18" charset="0"/>
              </a:rPr>
              <a:t>Según cifras del INEC el sector de la construcción registra 519.393 puestos de empleos directos, es decir un 6.8% de la población con </a:t>
            </a:r>
            <a:r>
              <a:rPr lang="es-ES" dirty="0" smtClean="0">
                <a:solidFill>
                  <a:schemeClr val="bg2">
                    <a:lumMod val="10000"/>
                  </a:schemeClr>
                </a:solidFill>
                <a:latin typeface="Times New Roman" panose="02020603050405020304" pitchFamily="18" charset="0"/>
                <a:cs typeface="Times New Roman" panose="02020603050405020304" pitchFamily="18" charset="0"/>
              </a:rPr>
              <a:t>empleo.</a:t>
            </a:r>
            <a:endParaRPr lang="es-ES" dirty="0">
              <a:solidFill>
                <a:schemeClr val="bg2">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74369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703163" y="125070"/>
            <a:ext cx="4332473" cy="461665"/>
          </a:xfrm>
          <a:prstGeom prst="rect">
            <a:avLst/>
          </a:prstGeom>
          <a:noFill/>
        </p:spPr>
        <p:txBody>
          <a:bodyPr wrap="square" lIns="91440" tIns="45720" rIns="91440" bIns="45720">
            <a:spAutoFit/>
          </a:bodyPr>
          <a:lstStyle/>
          <a:p>
            <a:pPr algn="ctr"/>
            <a:r>
              <a:rPr lang="es-ES" sz="2400" b="1" dirty="0" smtClean="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RESULTADOS</a:t>
            </a:r>
            <a:endParaRPr lang="es-ES" sz="2400" b="1" cap="none" spc="0" dirty="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3" name="Isosceles Triangle 24">
            <a:extLst>
              <a:ext uri="{FF2B5EF4-FFF2-40B4-BE49-F238E27FC236}">
                <a16:creationId xmlns:a16="http://schemas.microsoft.com/office/drawing/2014/main" id="{43104B42-6AE8-456B-9EA0-8911EA2FD0BB}"/>
              </a:ext>
            </a:extLst>
          </p:cNvPr>
          <p:cNvSpPr/>
          <p:nvPr/>
        </p:nvSpPr>
        <p:spPr>
          <a:xfrm rot="10800000">
            <a:off x="9847994" y="3234161"/>
            <a:ext cx="247764" cy="656667"/>
          </a:xfrm>
          <a:prstGeom prst="triangle">
            <a:avLst/>
          </a:prstGeom>
          <a:solidFill>
            <a:schemeClr val="accent5">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24" name="Rectangle 25">
            <a:extLst>
              <a:ext uri="{FF2B5EF4-FFF2-40B4-BE49-F238E27FC236}">
                <a16:creationId xmlns:a16="http://schemas.microsoft.com/office/drawing/2014/main" id="{718260F8-AB1A-43AF-AF7C-AFF83F2944D7}"/>
              </a:ext>
            </a:extLst>
          </p:cNvPr>
          <p:cNvSpPr/>
          <p:nvPr/>
        </p:nvSpPr>
        <p:spPr>
          <a:xfrm>
            <a:off x="-1" y="4078322"/>
            <a:ext cx="12192001" cy="84032"/>
          </a:xfrm>
          <a:prstGeom prst="rect">
            <a:avLst/>
          </a:prstGeom>
          <a:solidFill>
            <a:srgbClr val="282F3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25" name="Oval 27">
            <a:extLst>
              <a:ext uri="{FF2B5EF4-FFF2-40B4-BE49-F238E27FC236}">
                <a16:creationId xmlns:a16="http://schemas.microsoft.com/office/drawing/2014/main" id="{75AA290F-94E8-4102-8430-9E3ACA9E3064}"/>
              </a:ext>
            </a:extLst>
          </p:cNvPr>
          <p:cNvSpPr/>
          <p:nvPr/>
        </p:nvSpPr>
        <p:spPr>
          <a:xfrm>
            <a:off x="5831305" y="3868661"/>
            <a:ext cx="529389" cy="529389"/>
          </a:xfrm>
          <a:prstGeom prst="ellipse">
            <a:avLst/>
          </a:prstGeom>
          <a:solidFill>
            <a:srgbClr val="FCB4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26" name="Oval 28">
            <a:extLst>
              <a:ext uri="{FF2B5EF4-FFF2-40B4-BE49-F238E27FC236}">
                <a16:creationId xmlns:a16="http://schemas.microsoft.com/office/drawing/2014/main" id="{48EB9694-0BE7-455A-A3CD-C9A7195ADC96}"/>
              </a:ext>
            </a:extLst>
          </p:cNvPr>
          <p:cNvSpPr/>
          <p:nvPr/>
        </p:nvSpPr>
        <p:spPr>
          <a:xfrm>
            <a:off x="1892448" y="3841255"/>
            <a:ext cx="529389" cy="529389"/>
          </a:xfrm>
          <a:prstGeom prst="ellipse">
            <a:avLst/>
          </a:prstGeom>
          <a:solidFill>
            <a:schemeClr val="accent2">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27" name="TextBox 29">
            <a:extLst>
              <a:ext uri="{FF2B5EF4-FFF2-40B4-BE49-F238E27FC236}">
                <a16:creationId xmlns:a16="http://schemas.microsoft.com/office/drawing/2014/main" id="{46FD2538-D7CF-4902-937C-070CB276DC17}"/>
              </a:ext>
            </a:extLst>
          </p:cNvPr>
          <p:cNvSpPr txBox="1"/>
          <p:nvPr/>
        </p:nvSpPr>
        <p:spPr>
          <a:xfrm>
            <a:off x="1117083" y="4635117"/>
            <a:ext cx="1851517" cy="369332"/>
          </a:xfrm>
          <a:prstGeom prst="rect">
            <a:avLst/>
          </a:prstGeom>
          <a:noFill/>
        </p:spPr>
        <p:txBody>
          <a:bodyPr wrap="square" rtlCol="0">
            <a:spAutoFit/>
          </a:bodyPr>
          <a:lstStyle/>
          <a:p>
            <a:pPr algn="ctr">
              <a:defRPr/>
            </a:pPr>
            <a:r>
              <a:rPr lang="en-US" b="1" dirty="0" err="1" smtClean="0">
                <a:solidFill>
                  <a:srgbClr val="282F39"/>
                </a:solidFill>
                <a:latin typeface="Open Sans" panose="020B0606030504020204" pitchFamily="34" charset="0"/>
              </a:rPr>
              <a:t>Seleccion</a:t>
            </a:r>
            <a:r>
              <a:rPr lang="en-US" b="1" dirty="0" smtClean="0">
                <a:solidFill>
                  <a:srgbClr val="282F39"/>
                </a:solidFill>
                <a:latin typeface="Open Sans" panose="020B0606030504020204" pitchFamily="34" charset="0"/>
              </a:rPr>
              <a:t> de </a:t>
            </a:r>
            <a:r>
              <a:rPr lang="en-US" b="1" dirty="0" err="1" smtClean="0">
                <a:solidFill>
                  <a:srgbClr val="282F39"/>
                </a:solidFill>
                <a:latin typeface="Open Sans" panose="020B0606030504020204" pitchFamily="34" charset="0"/>
              </a:rPr>
              <a:t>datos</a:t>
            </a:r>
            <a:endParaRPr lang="en-GB" b="1"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28" name="TextBox 30">
            <a:extLst>
              <a:ext uri="{FF2B5EF4-FFF2-40B4-BE49-F238E27FC236}">
                <a16:creationId xmlns:a16="http://schemas.microsoft.com/office/drawing/2014/main" id="{47920584-632D-4C69-9BC2-ABBE4AA4A549}"/>
              </a:ext>
            </a:extLst>
          </p:cNvPr>
          <p:cNvSpPr txBox="1"/>
          <p:nvPr/>
        </p:nvSpPr>
        <p:spPr>
          <a:xfrm>
            <a:off x="5298583" y="4635117"/>
            <a:ext cx="1851517" cy="646331"/>
          </a:xfrm>
          <a:prstGeom prst="rect">
            <a:avLst/>
          </a:prstGeom>
          <a:noFill/>
        </p:spPr>
        <p:txBody>
          <a:bodyPr wrap="square" rtlCol="0">
            <a:spAutoFit/>
          </a:bodyPr>
          <a:lstStyle/>
          <a:p>
            <a:pPr algn="ctr">
              <a:defRPr/>
            </a:pPr>
            <a:r>
              <a:rPr lang="en-US" b="1" dirty="0" err="1" smtClean="0">
                <a:solidFill>
                  <a:srgbClr val="282F39"/>
                </a:solidFill>
                <a:latin typeface="Open Sans" panose="020B0606030504020204" pitchFamily="34" charset="0"/>
              </a:rPr>
              <a:t>Aplicacion</a:t>
            </a:r>
            <a:r>
              <a:rPr lang="en-US" b="1" dirty="0" smtClean="0">
                <a:solidFill>
                  <a:srgbClr val="282F39"/>
                </a:solidFill>
                <a:latin typeface="Open Sans" panose="020B0606030504020204" pitchFamily="34" charset="0"/>
              </a:rPr>
              <a:t> del </a:t>
            </a:r>
            <a:r>
              <a:rPr lang="en-US" b="1" dirty="0" err="1" smtClean="0">
                <a:solidFill>
                  <a:srgbClr val="282F39"/>
                </a:solidFill>
                <a:latin typeface="Open Sans" panose="020B0606030504020204" pitchFamily="34" charset="0"/>
              </a:rPr>
              <a:t>modelo</a:t>
            </a:r>
            <a:endParaRPr lang="en-GB" b="1"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29" name="TextBox 31">
            <a:extLst>
              <a:ext uri="{FF2B5EF4-FFF2-40B4-BE49-F238E27FC236}">
                <a16:creationId xmlns:a16="http://schemas.microsoft.com/office/drawing/2014/main" id="{81AEBDC8-23CA-4FF4-9203-7789CC58E0C1}"/>
              </a:ext>
            </a:extLst>
          </p:cNvPr>
          <p:cNvSpPr txBox="1"/>
          <p:nvPr/>
        </p:nvSpPr>
        <p:spPr>
          <a:xfrm>
            <a:off x="9032369" y="4635117"/>
            <a:ext cx="1851517" cy="646331"/>
          </a:xfrm>
          <a:prstGeom prst="rect">
            <a:avLst/>
          </a:prstGeom>
          <a:noFill/>
        </p:spPr>
        <p:txBody>
          <a:bodyPr wrap="square" rtlCol="0">
            <a:spAutoFit/>
          </a:bodyPr>
          <a:lstStyle/>
          <a:p>
            <a:pPr algn="ctr">
              <a:defRPr/>
            </a:pPr>
            <a:r>
              <a:rPr lang="en-US" b="1" dirty="0" err="1" smtClean="0">
                <a:solidFill>
                  <a:srgbClr val="282F39"/>
                </a:solidFill>
                <a:latin typeface="Open Sans" panose="020B0606030504020204" pitchFamily="34" charset="0"/>
              </a:rPr>
              <a:t>Validacion</a:t>
            </a:r>
            <a:r>
              <a:rPr lang="en-US" b="1" dirty="0">
                <a:solidFill>
                  <a:srgbClr val="282F39"/>
                </a:solidFill>
                <a:latin typeface="Open Sans" panose="020B0606030504020204" pitchFamily="34" charset="0"/>
              </a:rPr>
              <a:t> </a:t>
            </a:r>
            <a:r>
              <a:rPr lang="en-US" b="1" dirty="0" smtClean="0">
                <a:solidFill>
                  <a:srgbClr val="282F39"/>
                </a:solidFill>
                <a:latin typeface="Open Sans" panose="020B0606030504020204" pitchFamily="34" charset="0"/>
              </a:rPr>
              <a:t>y </a:t>
            </a:r>
            <a:r>
              <a:rPr lang="en-US" b="1" dirty="0" err="1" smtClean="0">
                <a:solidFill>
                  <a:srgbClr val="282F39"/>
                </a:solidFill>
                <a:latin typeface="Open Sans" panose="020B0606030504020204" pitchFamily="34" charset="0"/>
              </a:rPr>
              <a:t>resultados</a:t>
            </a:r>
            <a:endParaRPr lang="en-GB" b="1"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30" name="Rectangle: Rounded Corners 32">
            <a:extLst>
              <a:ext uri="{FF2B5EF4-FFF2-40B4-BE49-F238E27FC236}">
                <a16:creationId xmlns:a16="http://schemas.microsoft.com/office/drawing/2014/main" id="{3AF6D59C-990E-4941-88A8-D8340D950A96}"/>
              </a:ext>
            </a:extLst>
          </p:cNvPr>
          <p:cNvSpPr/>
          <p:nvPr/>
        </p:nvSpPr>
        <p:spPr>
          <a:xfrm>
            <a:off x="4855153" y="1361329"/>
            <a:ext cx="2481691" cy="1872832"/>
          </a:xfrm>
          <a:prstGeom prst="roundRect">
            <a:avLst>
              <a:gd name="adj" fmla="val 1619"/>
            </a:avLst>
          </a:prstGeom>
          <a:solidFill>
            <a:srgbClr val="FCB4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endParaRPr>
          </a:p>
        </p:txBody>
      </p:sp>
      <p:sp>
        <p:nvSpPr>
          <p:cNvPr id="31" name="Rectangle: Rounded Corners 33">
            <a:extLst>
              <a:ext uri="{FF2B5EF4-FFF2-40B4-BE49-F238E27FC236}">
                <a16:creationId xmlns:a16="http://schemas.microsoft.com/office/drawing/2014/main" id="{9FDB2260-B082-46D4-B058-67F6609B8E43}"/>
              </a:ext>
            </a:extLst>
          </p:cNvPr>
          <p:cNvSpPr/>
          <p:nvPr/>
        </p:nvSpPr>
        <p:spPr>
          <a:xfrm>
            <a:off x="8720667" y="1361329"/>
            <a:ext cx="2481690" cy="1872832"/>
          </a:xfrm>
          <a:prstGeom prst="roundRect">
            <a:avLst>
              <a:gd name="adj" fmla="val 1619"/>
            </a:avLst>
          </a:prstGeom>
          <a:solidFill>
            <a:schemeClr val="accent5">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endParaRPr>
          </a:p>
        </p:txBody>
      </p:sp>
      <p:sp>
        <p:nvSpPr>
          <p:cNvPr id="32" name="Rectangle: Rounded Corners 34">
            <a:extLst>
              <a:ext uri="{FF2B5EF4-FFF2-40B4-BE49-F238E27FC236}">
                <a16:creationId xmlns:a16="http://schemas.microsoft.com/office/drawing/2014/main" id="{C0C9121A-AA8F-4971-8F08-22E723890107}"/>
              </a:ext>
            </a:extLst>
          </p:cNvPr>
          <p:cNvSpPr/>
          <p:nvPr/>
        </p:nvSpPr>
        <p:spPr>
          <a:xfrm>
            <a:off x="975462" y="1343123"/>
            <a:ext cx="2481690" cy="1872832"/>
          </a:xfrm>
          <a:prstGeom prst="roundRect">
            <a:avLst>
              <a:gd name="adj" fmla="val 1619"/>
            </a:avLst>
          </a:prstGeom>
          <a:solidFill>
            <a:schemeClr val="accent2">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endParaRPr>
          </a:p>
        </p:txBody>
      </p:sp>
      <p:sp>
        <p:nvSpPr>
          <p:cNvPr id="33" name="Isosceles Triangle 35">
            <a:extLst>
              <a:ext uri="{FF2B5EF4-FFF2-40B4-BE49-F238E27FC236}">
                <a16:creationId xmlns:a16="http://schemas.microsoft.com/office/drawing/2014/main" id="{A28508AE-DE1D-4E05-BB16-7E7E3F1AA9BD}"/>
              </a:ext>
            </a:extLst>
          </p:cNvPr>
          <p:cNvSpPr/>
          <p:nvPr/>
        </p:nvSpPr>
        <p:spPr>
          <a:xfrm rot="10800000">
            <a:off x="2033260" y="3211993"/>
            <a:ext cx="247764" cy="656667"/>
          </a:xfrm>
          <a:prstGeom prst="triangle">
            <a:avLst/>
          </a:prstGeom>
          <a:solidFill>
            <a:schemeClr val="accent2">
              <a:lumMod val="40000"/>
              <a:lumOff val="60000"/>
              <a:alpha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34" name="Isosceles Triangle 36">
            <a:extLst>
              <a:ext uri="{FF2B5EF4-FFF2-40B4-BE49-F238E27FC236}">
                <a16:creationId xmlns:a16="http://schemas.microsoft.com/office/drawing/2014/main" id="{E62B72F9-A4FB-4615-AB55-710782667DD8}"/>
              </a:ext>
            </a:extLst>
          </p:cNvPr>
          <p:cNvSpPr/>
          <p:nvPr/>
        </p:nvSpPr>
        <p:spPr>
          <a:xfrm rot="10800000">
            <a:off x="5974494" y="3234161"/>
            <a:ext cx="247764" cy="656667"/>
          </a:xfrm>
          <a:prstGeom prst="triangle">
            <a:avLst/>
          </a:prstGeom>
          <a:solidFill>
            <a:srgbClr val="FCB414">
              <a:alpha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35" name="TextBox 37">
            <a:extLst>
              <a:ext uri="{FF2B5EF4-FFF2-40B4-BE49-F238E27FC236}">
                <a16:creationId xmlns:a16="http://schemas.microsoft.com/office/drawing/2014/main" id="{26CA7535-D295-4628-9E05-5CC1B0AC96C5}"/>
              </a:ext>
            </a:extLst>
          </p:cNvPr>
          <p:cNvSpPr txBox="1"/>
          <p:nvPr/>
        </p:nvSpPr>
        <p:spPr>
          <a:xfrm>
            <a:off x="5110615" y="1962804"/>
            <a:ext cx="1931097" cy="492443"/>
          </a:xfrm>
          <a:prstGeom prst="rect">
            <a:avLst/>
          </a:prstGeom>
          <a:noFill/>
        </p:spPr>
        <p:txBody>
          <a:bodyPr wrap="square" rtlCol="0">
            <a:spAutoFit/>
          </a:bodyPr>
          <a:lstStyle/>
          <a:p>
            <a:pPr algn="just">
              <a:defRPr/>
            </a:pPr>
            <a:r>
              <a:rPr lang="en-US" sz="13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1300" dirty="0" err="1" smtClean="0">
                <a:solidFill>
                  <a:schemeClr val="bg2">
                    <a:lumMod val="10000"/>
                  </a:schemeClr>
                </a:solidFill>
                <a:latin typeface="Times New Roman" panose="02020603050405020304" pitchFamily="18" charset="0"/>
                <a:cs typeface="Times New Roman" panose="02020603050405020304" pitchFamily="18" charset="0"/>
              </a:rPr>
              <a:t>Seleccion</a:t>
            </a:r>
            <a:r>
              <a:rPr lang="en-US" sz="1300" dirty="0" smtClean="0">
                <a:solidFill>
                  <a:schemeClr val="bg2">
                    <a:lumMod val="10000"/>
                  </a:schemeClr>
                </a:solidFill>
                <a:latin typeface="Times New Roman" panose="02020603050405020304" pitchFamily="18" charset="0"/>
                <a:cs typeface="Times New Roman" panose="02020603050405020304" pitchFamily="18" charset="0"/>
              </a:rPr>
              <a:t> de </a:t>
            </a:r>
            <a:r>
              <a:rPr lang="en-US" sz="1300" dirty="0" err="1" smtClean="0">
                <a:solidFill>
                  <a:schemeClr val="bg2">
                    <a:lumMod val="10000"/>
                  </a:schemeClr>
                </a:solidFill>
                <a:latin typeface="Times New Roman" panose="02020603050405020304" pitchFamily="18" charset="0"/>
                <a:cs typeface="Times New Roman" panose="02020603050405020304" pitchFamily="18" charset="0"/>
              </a:rPr>
              <a:t>variabes</a:t>
            </a:r>
            <a:r>
              <a:rPr lang="en-US" sz="13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1300" dirty="0" err="1" smtClean="0">
                <a:solidFill>
                  <a:schemeClr val="bg2">
                    <a:lumMod val="10000"/>
                  </a:schemeClr>
                </a:solidFill>
                <a:latin typeface="Times New Roman" panose="02020603050405020304" pitchFamily="18" charset="0"/>
                <a:cs typeface="Times New Roman" panose="02020603050405020304" pitchFamily="18" charset="0"/>
              </a:rPr>
              <a:t>significativvas</a:t>
            </a:r>
            <a:r>
              <a:rPr lang="en-US" sz="1300" dirty="0" smtClean="0">
                <a:solidFill>
                  <a:schemeClr val="bg2">
                    <a:lumMod val="10000"/>
                  </a:schemeClr>
                </a:solidFill>
                <a:latin typeface="Times New Roman" panose="02020603050405020304" pitchFamily="18" charset="0"/>
                <a:cs typeface="Times New Roman" panose="02020603050405020304" pitchFamily="18" charset="0"/>
              </a:rPr>
              <a:t>. </a:t>
            </a:r>
            <a:endParaRPr lang="en-GB" sz="1300" dirty="0">
              <a:solidFill>
                <a:schemeClr val="bg2">
                  <a:lumMod val="10000"/>
                </a:schemeClr>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37" name="TextBox 39">
            <a:extLst>
              <a:ext uri="{FF2B5EF4-FFF2-40B4-BE49-F238E27FC236}">
                <a16:creationId xmlns:a16="http://schemas.microsoft.com/office/drawing/2014/main" id="{DA3BC05F-8DCC-4E10-A691-64E5866F058F}"/>
              </a:ext>
            </a:extLst>
          </p:cNvPr>
          <p:cNvSpPr txBox="1"/>
          <p:nvPr/>
        </p:nvSpPr>
        <p:spPr>
          <a:xfrm>
            <a:off x="1220181" y="1962804"/>
            <a:ext cx="1931097" cy="692497"/>
          </a:xfrm>
          <a:prstGeom prst="rect">
            <a:avLst/>
          </a:prstGeom>
          <a:noFill/>
        </p:spPr>
        <p:txBody>
          <a:bodyPr wrap="square" rtlCol="0">
            <a:spAutoFit/>
          </a:bodyPr>
          <a:lstStyle/>
          <a:p>
            <a:pPr marL="285750" indent="-285750" algn="just">
              <a:buFontTx/>
              <a:buChar char="-"/>
              <a:defRPr/>
            </a:pPr>
            <a:r>
              <a:rPr lang="en-US" sz="1300" dirty="0" err="1" smtClean="0">
                <a:solidFill>
                  <a:schemeClr val="bg2">
                    <a:lumMod val="10000"/>
                  </a:schemeClr>
                </a:solidFill>
                <a:latin typeface="Times New Roman" panose="02020603050405020304" pitchFamily="18" charset="0"/>
                <a:cs typeface="Times New Roman" panose="02020603050405020304" pitchFamily="18" charset="0"/>
              </a:rPr>
              <a:t>Toma</a:t>
            </a:r>
            <a:r>
              <a:rPr lang="en-US" sz="1300" dirty="0" smtClean="0">
                <a:solidFill>
                  <a:schemeClr val="bg2">
                    <a:lumMod val="10000"/>
                  </a:schemeClr>
                </a:solidFill>
                <a:latin typeface="Times New Roman" panose="02020603050405020304" pitchFamily="18" charset="0"/>
                <a:cs typeface="Times New Roman" panose="02020603050405020304" pitchFamily="18" charset="0"/>
              </a:rPr>
              <a:t> de </a:t>
            </a:r>
            <a:r>
              <a:rPr lang="en-US" sz="1300" dirty="0" err="1" smtClean="0">
                <a:solidFill>
                  <a:schemeClr val="bg2">
                    <a:lumMod val="10000"/>
                  </a:schemeClr>
                </a:solidFill>
                <a:latin typeface="Times New Roman" panose="02020603050405020304" pitchFamily="18" charset="0"/>
                <a:cs typeface="Times New Roman" panose="02020603050405020304" pitchFamily="18" charset="0"/>
              </a:rPr>
              <a:t>datos</a:t>
            </a:r>
            <a:r>
              <a:rPr lang="en-US" sz="1300" dirty="0" smtClean="0">
                <a:solidFill>
                  <a:schemeClr val="bg2">
                    <a:lumMod val="10000"/>
                  </a:schemeClr>
                </a:solidFill>
                <a:latin typeface="Times New Roman" panose="02020603050405020304" pitchFamily="18" charset="0"/>
                <a:cs typeface="Times New Roman" panose="02020603050405020304" pitchFamily="18" charset="0"/>
              </a:rPr>
              <a:t>.</a:t>
            </a:r>
          </a:p>
          <a:p>
            <a:pPr marL="285750" indent="-285750" algn="just">
              <a:buFontTx/>
              <a:buChar char="-"/>
              <a:defRPr/>
            </a:pPr>
            <a:r>
              <a:rPr lang="en-US" sz="1300" dirty="0" smtClean="0">
                <a:solidFill>
                  <a:schemeClr val="bg2">
                    <a:lumMod val="10000"/>
                  </a:schemeClr>
                </a:solidFill>
                <a:latin typeface="Times New Roman" panose="02020603050405020304" pitchFamily="18" charset="0"/>
                <a:cs typeface="Times New Roman" panose="02020603050405020304" pitchFamily="18" charset="0"/>
              </a:rPr>
              <a:t>Variables </a:t>
            </a:r>
            <a:r>
              <a:rPr lang="en-US" sz="1300" dirty="0" err="1" smtClean="0">
                <a:solidFill>
                  <a:schemeClr val="bg2">
                    <a:lumMod val="10000"/>
                  </a:schemeClr>
                </a:solidFill>
                <a:latin typeface="Times New Roman" panose="02020603050405020304" pitchFamily="18" charset="0"/>
                <a:cs typeface="Times New Roman" panose="02020603050405020304" pitchFamily="18" charset="0"/>
              </a:rPr>
              <a:t>iniciales</a:t>
            </a:r>
            <a:r>
              <a:rPr lang="en-US" sz="1300" dirty="0" smtClean="0">
                <a:solidFill>
                  <a:schemeClr val="bg2">
                    <a:lumMod val="10000"/>
                  </a:schemeClr>
                </a:solidFill>
                <a:latin typeface="Times New Roman" panose="02020603050405020304" pitchFamily="18" charset="0"/>
                <a:cs typeface="Times New Roman" panose="02020603050405020304" pitchFamily="18" charset="0"/>
              </a:rPr>
              <a:t>.</a:t>
            </a:r>
          </a:p>
          <a:p>
            <a:pPr marL="285750" indent="-285750" algn="just">
              <a:buFontTx/>
              <a:buChar char="-"/>
              <a:defRPr/>
            </a:pPr>
            <a:r>
              <a:rPr lang="en-US" sz="1300" dirty="0" err="1" smtClean="0">
                <a:solidFill>
                  <a:schemeClr val="bg2">
                    <a:lumMod val="10000"/>
                  </a:schemeClr>
                </a:solidFill>
                <a:latin typeface="Times New Roman" panose="02020603050405020304" pitchFamily="18" charset="0"/>
                <a:cs typeface="Times New Roman" panose="02020603050405020304" pitchFamily="18" charset="0"/>
              </a:rPr>
              <a:t>Eleccion</a:t>
            </a:r>
            <a:r>
              <a:rPr lang="en-US" sz="1300" dirty="0" smtClean="0">
                <a:solidFill>
                  <a:schemeClr val="bg2">
                    <a:lumMod val="10000"/>
                  </a:schemeClr>
                </a:solidFill>
                <a:latin typeface="Times New Roman" panose="02020603050405020304" pitchFamily="18" charset="0"/>
                <a:cs typeface="Times New Roman" panose="02020603050405020304" pitchFamily="18" charset="0"/>
              </a:rPr>
              <a:t> del </a:t>
            </a:r>
            <a:r>
              <a:rPr lang="en-US" sz="1300" dirty="0" err="1" smtClean="0">
                <a:solidFill>
                  <a:schemeClr val="bg2">
                    <a:lumMod val="10000"/>
                  </a:schemeClr>
                </a:solidFill>
                <a:latin typeface="Times New Roman" panose="02020603050405020304" pitchFamily="18" charset="0"/>
                <a:cs typeface="Times New Roman" panose="02020603050405020304" pitchFamily="18" charset="0"/>
              </a:rPr>
              <a:t>modelo</a:t>
            </a:r>
            <a:r>
              <a:rPr lang="en-US" sz="1300" dirty="0" smtClean="0">
                <a:solidFill>
                  <a:schemeClr val="bg2">
                    <a:lumMod val="10000"/>
                  </a:schemeClr>
                </a:solidFill>
                <a:latin typeface="Times New Roman" panose="02020603050405020304" pitchFamily="18" charset="0"/>
                <a:cs typeface="Times New Roman" panose="02020603050405020304" pitchFamily="18" charset="0"/>
              </a:rPr>
              <a:t>. </a:t>
            </a:r>
            <a:endParaRPr lang="en-GB" sz="1300" dirty="0">
              <a:solidFill>
                <a:schemeClr val="bg2">
                  <a:lumMod val="10000"/>
                </a:schemeClr>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39" name="TextBox 41">
            <a:extLst>
              <a:ext uri="{FF2B5EF4-FFF2-40B4-BE49-F238E27FC236}">
                <a16:creationId xmlns:a16="http://schemas.microsoft.com/office/drawing/2014/main" id="{2FA09946-6DBC-4927-B932-790F225C9A56}"/>
              </a:ext>
            </a:extLst>
          </p:cNvPr>
          <p:cNvSpPr txBox="1"/>
          <p:nvPr/>
        </p:nvSpPr>
        <p:spPr>
          <a:xfrm>
            <a:off x="8992581" y="1962804"/>
            <a:ext cx="1931097" cy="892552"/>
          </a:xfrm>
          <a:prstGeom prst="rect">
            <a:avLst/>
          </a:prstGeom>
          <a:noFill/>
        </p:spPr>
        <p:txBody>
          <a:bodyPr wrap="square" rtlCol="0">
            <a:spAutoFit/>
          </a:bodyPr>
          <a:lstStyle/>
          <a:p>
            <a:pPr marL="285750" indent="-285750" algn="just">
              <a:buFontTx/>
              <a:buChar char="-"/>
              <a:defRPr/>
            </a:pPr>
            <a:r>
              <a:rPr lang="en-US" sz="1300" dirty="0" err="1" smtClean="0">
                <a:solidFill>
                  <a:schemeClr val="bg2">
                    <a:lumMod val="10000"/>
                  </a:schemeClr>
                </a:solidFill>
                <a:latin typeface="Times New Roman" panose="02020603050405020304" pitchFamily="18" charset="0"/>
                <a:cs typeface="Times New Roman" panose="02020603050405020304" pitchFamily="18" charset="0"/>
              </a:rPr>
              <a:t>Aplicacion</a:t>
            </a:r>
            <a:r>
              <a:rPr lang="en-US" sz="1300" dirty="0" smtClean="0">
                <a:solidFill>
                  <a:schemeClr val="bg2">
                    <a:lumMod val="10000"/>
                  </a:schemeClr>
                </a:solidFill>
                <a:latin typeface="Times New Roman" panose="02020603050405020304" pitchFamily="18" charset="0"/>
                <a:cs typeface="Times New Roman" panose="02020603050405020304" pitchFamily="18" charset="0"/>
              </a:rPr>
              <a:t> de </a:t>
            </a:r>
            <a:r>
              <a:rPr lang="en-US" sz="1300" dirty="0" err="1" smtClean="0">
                <a:solidFill>
                  <a:schemeClr val="bg2">
                    <a:lumMod val="10000"/>
                  </a:schemeClr>
                </a:solidFill>
                <a:latin typeface="Times New Roman" panose="02020603050405020304" pitchFamily="18" charset="0"/>
                <a:cs typeface="Times New Roman" panose="02020603050405020304" pitchFamily="18" charset="0"/>
              </a:rPr>
              <a:t>prueba</a:t>
            </a:r>
            <a:r>
              <a:rPr lang="en-US" sz="13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1300" dirty="0" err="1" smtClean="0">
                <a:solidFill>
                  <a:schemeClr val="bg2">
                    <a:lumMod val="10000"/>
                  </a:schemeClr>
                </a:solidFill>
                <a:latin typeface="Times New Roman" panose="02020603050405020304" pitchFamily="18" charset="0"/>
                <a:cs typeface="Times New Roman" panose="02020603050405020304" pitchFamily="18" charset="0"/>
              </a:rPr>
              <a:t>estadistica</a:t>
            </a:r>
            <a:r>
              <a:rPr lang="en-US" sz="1300" dirty="0" smtClean="0">
                <a:solidFill>
                  <a:schemeClr val="bg2">
                    <a:lumMod val="10000"/>
                  </a:schemeClr>
                </a:solidFill>
                <a:latin typeface="Times New Roman" panose="02020603050405020304" pitchFamily="18" charset="0"/>
                <a:cs typeface="Times New Roman" panose="02020603050405020304" pitchFamily="18" charset="0"/>
              </a:rPr>
              <a:t>.</a:t>
            </a:r>
          </a:p>
          <a:p>
            <a:pPr marL="285750" indent="-285750" algn="just">
              <a:buFontTx/>
              <a:buChar char="-"/>
              <a:defRPr/>
            </a:pPr>
            <a:r>
              <a:rPr lang="en-US" sz="1300" dirty="0" err="1" smtClean="0">
                <a:solidFill>
                  <a:schemeClr val="bg2">
                    <a:lumMod val="10000"/>
                  </a:schemeClr>
                </a:solidFill>
                <a:latin typeface="Times New Roman" panose="02020603050405020304" pitchFamily="18" charset="0"/>
                <a:ea typeface="Noto Sans" panose="020B0502040504020204" pitchFamily="34"/>
                <a:cs typeface="Times New Roman" panose="02020603050405020304" pitchFamily="18" charset="0"/>
              </a:rPr>
              <a:t>Validacion</a:t>
            </a:r>
            <a:r>
              <a:rPr lang="en-US" sz="1300" dirty="0" smtClean="0">
                <a:solidFill>
                  <a:schemeClr val="bg2">
                    <a:lumMod val="10000"/>
                  </a:schemeClr>
                </a:solidFill>
                <a:latin typeface="Times New Roman" panose="02020603050405020304" pitchFamily="18" charset="0"/>
                <a:ea typeface="Noto Sans" panose="020B0502040504020204" pitchFamily="34"/>
                <a:cs typeface="Times New Roman" panose="02020603050405020304" pitchFamily="18" charset="0"/>
              </a:rPr>
              <a:t> de </a:t>
            </a:r>
            <a:r>
              <a:rPr lang="en-US" sz="1300" dirty="0" err="1" smtClean="0">
                <a:solidFill>
                  <a:schemeClr val="bg2">
                    <a:lumMod val="10000"/>
                  </a:schemeClr>
                </a:solidFill>
                <a:latin typeface="Times New Roman" panose="02020603050405020304" pitchFamily="18" charset="0"/>
                <a:ea typeface="Noto Sans" panose="020B0502040504020204" pitchFamily="34"/>
                <a:cs typeface="Times New Roman" panose="02020603050405020304" pitchFamily="18" charset="0"/>
              </a:rPr>
              <a:t>resultados</a:t>
            </a:r>
            <a:r>
              <a:rPr lang="en-US" sz="1300" dirty="0" smtClean="0">
                <a:solidFill>
                  <a:schemeClr val="bg2">
                    <a:lumMod val="10000"/>
                  </a:schemeClr>
                </a:solidFill>
                <a:latin typeface="Times New Roman" panose="02020603050405020304" pitchFamily="18" charset="0"/>
                <a:ea typeface="Noto Sans" panose="020B0502040504020204" pitchFamily="34"/>
                <a:cs typeface="Times New Roman" panose="02020603050405020304" pitchFamily="18" charset="0"/>
              </a:rPr>
              <a:t>.</a:t>
            </a:r>
            <a:endParaRPr lang="en-GB" sz="1300" dirty="0">
              <a:solidFill>
                <a:schemeClr val="bg2">
                  <a:lumMod val="10000"/>
                </a:schemeClr>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41" name="Oval 44">
            <a:extLst>
              <a:ext uri="{FF2B5EF4-FFF2-40B4-BE49-F238E27FC236}">
                <a16:creationId xmlns:a16="http://schemas.microsoft.com/office/drawing/2014/main" id="{2BCFE10E-8086-4D72-B98D-14BC28CA0817}"/>
              </a:ext>
            </a:extLst>
          </p:cNvPr>
          <p:cNvSpPr/>
          <p:nvPr/>
        </p:nvSpPr>
        <p:spPr>
          <a:xfrm>
            <a:off x="9712058" y="3841254"/>
            <a:ext cx="529389" cy="529389"/>
          </a:xfrm>
          <a:prstGeom prst="ellipse">
            <a:avLst/>
          </a:prstGeom>
          <a:solidFill>
            <a:schemeClr val="accent5">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9900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8982" y="213120"/>
            <a:ext cx="4332473" cy="461665"/>
          </a:xfrm>
          <a:prstGeom prst="rect">
            <a:avLst/>
          </a:prstGeom>
          <a:noFill/>
        </p:spPr>
        <p:txBody>
          <a:bodyPr wrap="square" lIns="91440" tIns="45720" rIns="91440" bIns="45720">
            <a:spAutoFit/>
          </a:bodyPr>
          <a:lstStyle/>
          <a:p>
            <a:pPr algn="ctr"/>
            <a:r>
              <a:rPr lang="es-ES" sz="2400" b="1" dirty="0" smtClean="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Selección de la muestra</a:t>
            </a:r>
            <a:endParaRPr lang="es-ES" sz="2400" b="1" cap="none" spc="0" dirty="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8" name="Imagen 7"/>
          <p:cNvPicPr>
            <a:picLocks noChangeAspect="1"/>
          </p:cNvPicPr>
          <p:nvPr/>
        </p:nvPicPr>
        <p:blipFill>
          <a:blip r:embed="rId2"/>
          <a:stretch>
            <a:fillRect/>
          </a:stretch>
        </p:blipFill>
        <p:spPr>
          <a:xfrm>
            <a:off x="852585" y="960261"/>
            <a:ext cx="4606004" cy="3178878"/>
          </a:xfrm>
          <a:prstGeom prst="rect">
            <a:avLst/>
          </a:prstGeom>
        </p:spPr>
      </p:pic>
      <p:sp>
        <p:nvSpPr>
          <p:cNvPr id="9" name="Rectángulo 8"/>
          <p:cNvSpPr/>
          <p:nvPr/>
        </p:nvSpPr>
        <p:spPr>
          <a:xfrm>
            <a:off x="7075714" y="960261"/>
            <a:ext cx="4136571" cy="4789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err="1" smtClean="0">
                <a:solidFill>
                  <a:sysClr val="windowText" lastClr="000000"/>
                </a:solidFill>
                <a:latin typeface="Times New Roman" panose="02020603050405020304" pitchFamily="18" charset="0"/>
                <a:cs typeface="Times New Roman" panose="02020603050405020304" pitchFamily="18" charset="0"/>
              </a:rPr>
              <a:t>Tecnica</a:t>
            </a:r>
            <a:r>
              <a:rPr lang="es-ES" dirty="0" smtClean="0">
                <a:solidFill>
                  <a:sysClr val="windowText" lastClr="000000"/>
                </a:solidFill>
                <a:latin typeface="Times New Roman" panose="02020603050405020304" pitchFamily="18" charset="0"/>
                <a:cs typeface="Times New Roman" panose="02020603050405020304" pitchFamily="18" charset="0"/>
              </a:rPr>
              <a:t> de Muestreo No probabilístico llamado accidental o consecutivo.</a:t>
            </a:r>
            <a:endParaRPr lang="es-ES" dirty="0">
              <a:solidFill>
                <a:sysClr val="windowText" lastClr="0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Cuadro de texto 54"/>
              <p:cNvSpPr txBox="1">
                <a:spLocks/>
              </p:cNvSpPr>
              <p:nvPr/>
            </p:nvSpPr>
            <p:spPr>
              <a:xfrm>
                <a:off x="488084" y="4565311"/>
                <a:ext cx="2451735" cy="1016000"/>
              </a:xfrm>
              <a:prstGeom prst="rect">
                <a:avLst/>
              </a:prstGeom>
              <a:noFill/>
              <a:ln>
                <a:noFill/>
                <a:prstDash/>
              </a:ln>
            </p:spPr>
            <p:txBody>
              <a:bodyPr vert="horz" wrap="square" lIns="0" tIns="0" rIns="0" bIns="0" anchor="t" anchorCtr="0" compatLnSpc="0">
                <a:noAutofit/>
              </a:bodyPr>
              <a:lstStyle/>
              <a:p>
                <a:pPr algn="ctr">
                  <a:spcBef>
                    <a:spcPts val="500"/>
                  </a:spcBef>
                  <a:spcAft>
                    <a:spcPts val="0"/>
                  </a:spcAft>
                </a:pPr>
                <a:r>
                  <a:rPr lang="es-ES" dirty="0" smtClean="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t>
                </a:r>
                <a14:m>
                  <m:oMath xmlns:m="http://schemas.openxmlformats.org/officeDocument/2006/math">
                    <m:r>
                      <a:rPr lang="es-ES" i="1">
                        <a:solidFill>
                          <a:schemeClr val="bg2">
                            <a:lumMod val="10000"/>
                          </a:schemeClr>
                        </a:solidFill>
                        <a:effectLst/>
                        <a:latin typeface="Cambria Math" panose="02040503050406030204" pitchFamily="18" charset="0"/>
                        <a:ea typeface="Times New Roman" panose="02020603050405020304" pitchFamily="18" charset="0"/>
                      </a:rPr>
                      <m:t>=</m:t>
                    </m:r>
                    <m:f>
                      <m:fPr>
                        <m:ctrlPr>
                          <a:rPr lang="es-ES" i="1">
                            <a:solidFill>
                              <a:schemeClr val="bg2">
                                <a:lumMod val="10000"/>
                              </a:schemeClr>
                            </a:solidFill>
                            <a:effectLst/>
                            <a:latin typeface="Cambria Math" panose="02040503050406030204" pitchFamily="18" charset="0"/>
                            <a:ea typeface="Times New Roman" panose="02020603050405020304" pitchFamily="18" charset="0"/>
                          </a:rPr>
                        </m:ctrlPr>
                      </m:fPr>
                      <m:num>
                        <m:sSup>
                          <m:sSupPr>
                            <m:ctrlPr>
                              <a:rPr lang="es-ES" i="1">
                                <a:solidFill>
                                  <a:schemeClr val="bg2">
                                    <a:lumMod val="10000"/>
                                  </a:schemeClr>
                                </a:solidFill>
                                <a:effectLst/>
                                <a:latin typeface="Cambria Math" panose="02040503050406030204" pitchFamily="18" charset="0"/>
                                <a:ea typeface="Times New Roman" panose="02020603050405020304" pitchFamily="18" charset="0"/>
                              </a:rPr>
                            </m:ctrlPr>
                          </m:sSupPr>
                          <m:e>
                            <m:r>
                              <a:rPr lang="es-ES" i="1">
                                <a:solidFill>
                                  <a:schemeClr val="bg2">
                                    <a:lumMod val="10000"/>
                                  </a:schemeClr>
                                </a:solidFill>
                                <a:effectLst/>
                                <a:latin typeface="Cambria Math" panose="02040503050406030204" pitchFamily="18" charset="0"/>
                                <a:ea typeface="Times New Roman" panose="02020603050405020304" pitchFamily="18" charset="0"/>
                              </a:rPr>
                              <m:t>𝑧</m:t>
                            </m:r>
                          </m:e>
                          <m:sup>
                            <m:r>
                              <a:rPr lang="es-ES" i="1">
                                <a:solidFill>
                                  <a:schemeClr val="bg2">
                                    <a:lumMod val="10000"/>
                                  </a:schemeClr>
                                </a:solidFill>
                                <a:effectLst/>
                                <a:latin typeface="Cambria Math" panose="02040503050406030204" pitchFamily="18" charset="0"/>
                                <a:ea typeface="Times New Roman" panose="02020603050405020304" pitchFamily="18" charset="0"/>
                              </a:rPr>
                              <m:t>2</m:t>
                            </m:r>
                          </m:sup>
                        </m:sSup>
                        <m:r>
                          <a:rPr lang="es-ES" i="1">
                            <a:solidFill>
                              <a:schemeClr val="bg2">
                                <a:lumMod val="10000"/>
                              </a:schemeClr>
                            </a:solidFill>
                            <a:effectLst/>
                            <a:latin typeface="Cambria Math" panose="02040503050406030204" pitchFamily="18" charset="0"/>
                            <a:ea typeface="Times New Roman" panose="02020603050405020304" pitchFamily="18" charset="0"/>
                          </a:rPr>
                          <m:t> (</m:t>
                        </m:r>
                        <m:r>
                          <a:rPr lang="es-ES" i="1">
                            <a:solidFill>
                              <a:schemeClr val="bg2">
                                <a:lumMod val="10000"/>
                              </a:schemeClr>
                            </a:solidFill>
                            <a:effectLst/>
                            <a:latin typeface="Cambria Math" panose="02040503050406030204" pitchFamily="18" charset="0"/>
                            <a:ea typeface="Times New Roman" panose="02020603050405020304" pitchFamily="18" charset="0"/>
                          </a:rPr>
                          <m:t>𝑝</m:t>
                        </m:r>
                        <m:r>
                          <a:rPr lang="es-ES" i="1">
                            <a:solidFill>
                              <a:schemeClr val="bg2">
                                <a:lumMod val="10000"/>
                              </a:schemeClr>
                            </a:solidFill>
                            <a:effectLst/>
                            <a:latin typeface="Cambria Math" panose="02040503050406030204" pitchFamily="18" charset="0"/>
                            <a:ea typeface="Times New Roman" panose="02020603050405020304" pitchFamily="18" charset="0"/>
                          </a:rPr>
                          <m:t>∗</m:t>
                        </m:r>
                        <m:r>
                          <a:rPr lang="es-ES" i="1">
                            <a:solidFill>
                              <a:schemeClr val="bg2">
                                <a:lumMod val="10000"/>
                              </a:schemeClr>
                            </a:solidFill>
                            <a:effectLst/>
                            <a:latin typeface="Cambria Math" panose="02040503050406030204" pitchFamily="18" charset="0"/>
                            <a:ea typeface="Times New Roman" panose="02020603050405020304" pitchFamily="18" charset="0"/>
                          </a:rPr>
                          <m:t>𝑞</m:t>
                        </m:r>
                        <m:r>
                          <a:rPr lang="es-ES" i="1">
                            <a:solidFill>
                              <a:schemeClr val="bg2">
                                <a:lumMod val="10000"/>
                              </a:schemeClr>
                            </a:solidFill>
                            <a:effectLst/>
                            <a:latin typeface="Cambria Math" panose="02040503050406030204" pitchFamily="18" charset="0"/>
                            <a:ea typeface="Times New Roman" panose="02020603050405020304" pitchFamily="18" charset="0"/>
                          </a:rPr>
                          <m:t>)</m:t>
                        </m:r>
                      </m:num>
                      <m:den>
                        <m:sSup>
                          <m:sSupPr>
                            <m:ctrlPr>
                              <a:rPr lang="es-ES" i="1">
                                <a:solidFill>
                                  <a:schemeClr val="bg2">
                                    <a:lumMod val="10000"/>
                                  </a:schemeClr>
                                </a:solidFill>
                                <a:effectLst/>
                                <a:latin typeface="Cambria Math" panose="02040503050406030204" pitchFamily="18" charset="0"/>
                                <a:ea typeface="Times New Roman" panose="02020603050405020304" pitchFamily="18" charset="0"/>
                              </a:rPr>
                            </m:ctrlPr>
                          </m:sSupPr>
                          <m:e>
                            <m:r>
                              <a:rPr lang="es-ES" i="1">
                                <a:solidFill>
                                  <a:schemeClr val="bg2">
                                    <a:lumMod val="10000"/>
                                  </a:schemeClr>
                                </a:solidFill>
                                <a:effectLst/>
                                <a:latin typeface="Cambria Math" panose="02040503050406030204" pitchFamily="18" charset="0"/>
                                <a:ea typeface="Times New Roman" panose="02020603050405020304" pitchFamily="18" charset="0"/>
                              </a:rPr>
                              <m:t>𝑒</m:t>
                            </m:r>
                          </m:e>
                          <m:sup>
                            <m:r>
                              <a:rPr lang="es-ES" i="1">
                                <a:solidFill>
                                  <a:schemeClr val="bg2">
                                    <a:lumMod val="10000"/>
                                  </a:schemeClr>
                                </a:solidFill>
                                <a:effectLst/>
                                <a:latin typeface="Cambria Math" panose="02040503050406030204" pitchFamily="18" charset="0"/>
                                <a:ea typeface="Times New Roman" panose="02020603050405020304" pitchFamily="18" charset="0"/>
                              </a:rPr>
                              <m:t>2</m:t>
                            </m:r>
                          </m:sup>
                        </m:sSup>
                        <m:r>
                          <a:rPr lang="es-ES" i="1">
                            <a:solidFill>
                              <a:schemeClr val="bg2">
                                <a:lumMod val="10000"/>
                              </a:schemeClr>
                            </a:solidFill>
                            <a:effectLst/>
                            <a:latin typeface="Cambria Math" panose="02040503050406030204" pitchFamily="18" charset="0"/>
                            <a:ea typeface="Times New Roman" panose="02020603050405020304" pitchFamily="18" charset="0"/>
                          </a:rPr>
                          <m:t>+ </m:t>
                        </m:r>
                        <m:f>
                          <m:fPr>
                            <m:ctrlPr>
                              <a:rPr lang="es-ES" i="1">
                                <a:solidFill>
                                  <a:schemeClr val="bg2">
                                    <a:lumMod val="10000"/>
                                  </a:schemeClr>
                                </a:solidFill>
                                <a:effectLst/>
                                <a:latin typeface="Cambria Math" panose="02040503050406030204" pitchFamily="18" charset="0"/>
                                <a:ea typeface="Times New Roman" panose="02020603050405020304" pitchFamily="18" charset="0"/>
                              </a:rPr>
                            </m:ctrlPr>
                          </m:fPr>
                          <m:num>
                            <m:r>
                              <a:rPr lang="es-ES" i="1">
                                <a:solidFill>
                                  <a:schemeClr val="bg2">
                                    <a:lumMod val="10000"/>
                                  </a:schemeClr>
                                </a:solidFill>
                                <a:effectLst/>
                                <a:latin typeface="Cambria Math" panose="02040503050406030204" pitchFamily="18" charset="0"/>
                                <a:ea typeface="Times New Roman" panose="02020603050405020304" pitchFamily="18" charset="0"/>
                              </a:rPr>
                              <m:t>(</m:t>
                            </m:r>
                            <m:sSup>
                              <m:sSupPr>
                                <m:ctrlPr>
                                  <a:rPr lang="es-ES" i="1">
                                    <a:solidFill>
                                      <a:schemeClr val="bg2">
                                        <a:lumMod val="10000"/>
                                      </a:schemeClr>
                                    </a:solidFill>
                                    <a:effectLst/>
                                    <a:latin typeface="Cambria Math" panose="02040503050406030204" pitchFamily="18" charset="0"/>
                                    <a:ea typeface="Times New Roman" panose="02020603050405020304" pitchFamily="18" charset="0"/>
                                  </a:rPr>
                                </m:ctrlPr>
                              </m:sSupPr>
                              <m:e>
                                <m:r>
                                  <a:rPr lang="es-ES" i="1">
                                    <a:solidFill>
                                      <a:schemeClr val="bg2">
                                        <a:lumMod val="10000"/>
                                      </a:schemeClr>
                                    </a:solidFill>
                                    <a:effectLst/>
                                    <a:latin typeface="Cambria Math" panose="02040503050406030204" pitchFamily="18" charset="0"/>
                                    <a:ea typeface="Times New Roman" panose="02020603050405020304" pitchFamily="18" charset="0"/>
                                  </a:rPr>
                                  <m:t>𝑧</m:t>
                                </m:r>
                              </m:e>
                              <m:sup>
                                <m:r>
                                  <a:rPr lang="es-ES" i="1">
                                    <a:solidFill>
                                      <a:schemeClr val="bg2">
                                        <a:lumMod val="10000"/>
                                      </a:schemeClr>
                                    </a:solidFill>
                                    <a:effectLst/>
                                    <a:latin typeface="Cambria Math" panose="02040503050406030204" pitchFamily="18" charset="0"/>
                                    <a:ea typeface="Times New Roman" panose="02020603050405020304" pitchFamily="18" charset="0"/>
                                  </a:rPr>
                                  <m:t>2 </m:t>
                                </m:r>
                              </m:sup>
                            </m:sSup>
                            <m:r>
                              <a:rPr lang="es-ES" i="1">
                                <a:solidFill>
                                  <a:schemeClr val="bg2">
                                    <a:lumMod val="10000"/>
                                  </a:schemeClr>
                                </a:solidFill>
                                <a:effectLst/>
                                <a:latin typeface="Cambria Math" panose="02040503050406030204" pitchFamily="18" charset="0"/>
                                <a:ea typeface="Times New Roman" panose="02020603050405020304" pitchFamily="18" charset="0"/>
                              </a:rPr>
                              <m:t>(</m:t>
                            </m:r>
                            <m:r>
                              <a:rPr lang="es-ES" i="1">
                                <a:solidFill>
                                  <a:schemeClr val="bg2">
                                    <a:lumMod val="10000"/>
                                  </a:schemeClr>
                                </a:solidFill>
                                <a:effectLst/>
                                <a:latin typeface="Cambria Math" panose="02040503050406030204" pitchFamily="18" charset="0"/>
                                <a:ea typeface="Times New Roman" panose="02020603050405020304" pitchFamily="18" charset="0"/>
                              </a:rPr>
                              <m:t>𝑝</m:t>
                            </m:r>
                            <m:r>
                              <a:rPr lang="es-ES" i="1">
                                <a:solidFill>
                                  <a:schemeClr val="bg2">
                                    <a:lumMod val="10000"/>
                                  </a:schemeClr>
                                </a:solidFill>
                                <a:effectLst/>
                                <a:latin typeface="Cambria Math" panose="02040503050406030204" pitchFamily="18" charset="0"/>
                                <a:ea typeface="Times New Roman" panose="02020603050405020304" pitchFamily="18" charset="0"/>
                              </a:rPr>
                              <m:t>∗</m:t>
                            </m:r>
                            <m:r>
                              <a:rPr lang="es-ES" i="1">
                                <a:solidFill>
                                  <a:schemeClr val="bg2">
                                    <a:lumMod val="10000"/>
                                  </a:schemeClr>
                                </a:solidFill>
                                <a:effectLst/>
                                <a:latin typeface="Cambria Math" panose="02040503050406030204" pitchFamily="18" charset="0"/>
                                <a:ea typeface="Times New Roman" panose="02020603050405020304" pitchFamily="18" charset="0"/>
                              </a:rPr>
                              <m:t>𝑞</m:t>
                            </m:r>
                            <m:r>
                              <a:rPr lang="es-ES" i="1">
                                <a:solidFill>
                                  <a:schemeClr val="bg2">
                                    <a:lumMod val="10000"/>
                                  </a:schemeClr>
                                </a:solidFill>
                                <a:effectLst/>
                                <a:latin typeface="Cambria Math" panose="02040503050406030204" pitchFamily="18" charset="0"/>
                                <a:ea typeface="Times New Roman" panose="02020603050405020304" pitchFamily="18" charset="0"/>
                              </a:rPr>
                              <m:t>)</m:t>
                            </m:r>
                          </m:num>
                          <m:den>
                            <m:r>
                              <a:rPr lang="es-ES" i="1">
                                <a:solidFill>
                                  <a:schemeClr val="bg2">
                                    <a:lumMod val="10000"/>
                                  </a:schemeClr>
                                </a:solidFill>
                                <a:effectLst/>
                                <a:latin typeface="Cambria Math" panose="02040503050406030204" pitchFamily="18" charset="0"/>
                                <a:ea typeface="Times New Roman" panose="02020603050405020304" pitchFamily="18" charset="0"/>
                              </a:rPr>
                              <m:t>𝑁</m:t>
                            </m:r>
                          </m:den>
                        </m:f>
                      </m:den>
                    </m:f>
                  </m:oMath>
                </a14:m>
                <a:endParaRPr lang="es-ES"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500"/>
                  </a:spcBef>
                  <a:spcAft>
                    <a:spcPts val="0"/>
                  </a:spcAft>
                </a:pPr>
                <a:r>
                  <a:rPr lang="es-ES"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p:txBody>
          </p:sp>
        </mc:Choice>
        <mc:Fallback xmlns="">
          <p:sp>
            <p:nvSpPr>
              <p:cNvPr id="10" name="Cuadro de texto 54"/>
              <p:cNvSpPr txBox="1">
                <a:spLocks noRot="1" noChangeAspect="1" noMove="1" noResize="1" noEditPoints="1" noAdjustHandles="1" noChangeArrowheads="1" noChangeShapeType="1" noTextEdit="1"/>
              </p:cNvSpPr>
              <p:nvPr/>
            </p:nvSpPr>
            <p:spPr>
              <a:xfrm>
                <a:off x="488084" y="4565311"/>
                <a:ext cx="2451735" cy="1016000"/>
              </a:xfrm>
              <a:prstGeom prst="rect">
                <a:avLst/>
              </a:prstGeom>
              <a:blipFill>
                <a:blip r:embed="rId3"/>
                <a:stretch>
                  <a:fillRect/>
                </a:stretch>
              </a:blipFill>
              <a:ln>
                <a:noFill/>
                <a:prstDash/>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Cuadro de texto 54"/>
              <p:cNvSpPr txBox="1">
                <a:spLocks/>
              </p:cNvSpPr>
              <p:nvPr/>
            </p:nvSpPr>
            <p:spPr>
              <a:xfrm>
                <a:off x="2716011" y="4558326"/>
                <a:ext cx="2451735" cy="1029970"/>
              </a:xfrm>
              <a:prstGeom prst="rect">
                <a:avLst/>
              </a:prstGeom>
              <a:noFill/>
              <a:ln>
                <a:noFill/>
                <a:prstDash/>
              </a:ln>
            </p:spPr>
            <p:txBody>
              <a:bodyPr vert="horz" wrap="square" lIns="0" tIns="0" rIns="0" bIns="0" anchor="t" anchorCtr="0" compatLnSpc="0">
                <a:noAutofit/>
              </a:bodyPr>
              <a:lstStyle/>
              <a:p>
                <a:pPr algn="ctr">
                  <a:spcBef>
                    <a:spcPts val="500"/>
                  </a:spcBef>
                  <a:spcAft>
                    <a:spcPts val="0"/>
                  </a:spcAft>
                </a:pPr>
                <a:r>
                  <a:rPr lang="es-ES" sz="2000" dirty="0" smtClean="0">
                    <a:solidFill>
                      <a:schemeClr val="bg2">
                        <a:lumMod val="10000"/>
                      </a:schemeClr>
                    </a:solidFill>
                    <a:effectLst/>
                    <a:latin typeface="Times New Roman" panose="02020603050405020304" pitchFamily="18" charset="0"/>
                    <a:ea typeface="Times New Roman" panose="02020603050405020304" pitchFamily="18" charset="0"/>
                  </a:rPr>
                  <a:t>n</a:t>
                </a:r>
                <a14:m>
                  <m:oMath xmlns:m="http://schemas.openxmlformats.org/officeDocument/2006/math">
                    <m:r>
                      <a:rPr lang="es-ES" sz="2000" i="1">
                        <a:solidFill>
                          <a:schemeClr val="bg2">
                            <a:lumMod val="10000"/>
                          </a:schemeClr>
                        </a:solidFill>
                        <a:effectLst/>
                        <a:latin typeface="Cambria Math" panose="02040503050406030204" pitchFamily="18" charset="0"/>
                        <a:ea typeface="Times New Roman" panose="02020603050405020304" pitchFamily="18" charset="0"/>
                      </a:rPr>
                      <m:t>=</m:t>
                    </m:r>
                    <m:f>
                      <m:fPr>
                        <m:ctrlPr>
                          <a:rPr lang="es-ES" sz="2000" i="1">
                            <a:solidFill>
                              <a:schemeClr val="bg2">
                                <a:lumMod val="10000"/>
                              </a:schemeClr>
                            </a:solidFill>
                            <a:effectLst/>
                            <a:latin typeface="Cambria Math" panose="02040503050406030204" pitchFamily="18" charset="0"/>
                            <a:ea typeface="Times New Roman" panose="02020603050405020304" pitchFamily="18" charset="0"/>
                          </a:rPr>
                        </m:ctrlPr>
                      </m:fPr>
                      <m:num>
                        <m:sSup>
                          <m:sSupPr>
                            <m:ctrlPr>
                              <a:rPr lang="es-ES" sz="2000" i="1">
                                <a:solidFill>
                                  <a:schemeClr val="bg2">
                                    <a:lumMod val="10000"/>
                                  </a:schemeClr>
                                </a:solidFill>
                                <a:effectLst/>
                                <a:latin typeface="Cambria Math" panose="02040503050406030204" pitchFamily="18" charset="0"/>
                                <a:ea typeface="Times New Roman" panose="02020603050405020304" pitchFamily="18" charset="0"/>
                              </a:rPr>
                            </m:ctrlPr>
                          </m:sSupPr>
                          <m:e>
                            <m:r>
                              <a:rPr lang="es-ES" sz="2000" i="1">
                                <a:solidFill>
                                  <a:schemeClr val="bg2">
                                    <a:lumMod val="10000"/>
                                  </a:schemeClr>
                                </a:solidFill>
                                <a:effectLst/>
                                <a:latin typeface="Cambria Math" panose="02040503050406030204" pitchFamily="18" charset="0"/>
                                <a:ea typeface="Times New Roman" panose="02020603050405020304" pitchFamily="18" charset="0"/>
                              </a:rPr>
                              <m:t>0.95</m:t>
                            </m:r>
                          </m:e>
                          <m:sup>
                            <m:r>
                              <a:rPr lang="es-ES" sz="2000" i="1">
                                <a:solidFill>
                                  <a:schemeClr val="bg2">
                                    <a:lumMod val="10000"/>
                                  </a:schemeClr>
                                </a:solidFill>
                                <a:effectLst/>
                                <a:latin typeface="Cambria Math" panose="02040503050406030204" pitchFamily="18" charset="0"/>
                                <a:ea typeface="Times New Roman" panose="02020603050405020304" pitchFamily="18" charset="0"/>
                              </a:rPr>
                              <m:t>2</m:t>
                            </m:r>
                          </m:sup>
                        </m:sSup>
                        <m:r>
                          <a:rPr lang="es-ES" sz="2000" i="1">
                            <a:solidFill>
                              <a:schemeClr val="bg2">
                                <a:lumMod val="10000"/>
                              </a:schemeClr>
                            </a:solidFill>
                            <a:effectLst/>
                            <a:latin typeface="Cambria Math" panose="02040503050406030204" pitchFamily="18" charset="0"/>
                            <a:ea typeface="Times New Roman" panose="02020603050405020304" pitchFamily="18" charset="0"/>
                          </a:rPr>
                          <m:t> (0.5∗0.5)</m:t>
                        </m:r>
                      </m:num>
                      <m:den>
                        <m:sSup>
                          <m:sSupPr>
                            <m:ctrlPr>
                              <a:rPr lang="es-ES" sz="2000" i="1">
                                <a:solidFill>
                                  <a:schemeClr val="bg2">
                                    <a:lumMod val="10000"/>
                                  </a:schemeClr>
                                </a:solidFill>
                                <a:effectLst/>
                                <a:latin typeface="Cambria Math" panose="02040503050406030204" pitchFamily="18" charset="0"/>
                                <a:ea typeface="Times New Roman" panose="02020603050405020304" pitchFamily="18" charset="0"/>
                              </a:rPr>
                            </m:ctrlPr>
                          </m:sSupPr>
                          <m:e>
                            <m:r>
                              <a:rPr lang="es-ES" sz="2000" i="1">
                                <a:solidFill>
                                  <a:schemeClr val="bg2">
                                    <a:lumMod val="10000"/>
                                  </a:schemeClr>
                                </a:solidFill>
                                <a:effectLst/>
                                <a:latin typeface="Cambria Math" panose="02040503050406030204" pitchFamily="18" charset="0"/>
                                <a:ea typeface="Times New Roman" panose="02020603050405020304" pitchFamily="18" charset="0"/>
                              </a:rPr>
                              <m:t>0.05</m:t>
                            </m:r>
                          </m:e>
                          <m:sup>
                            <m:r>
                              <a:rPr lang="es-ES" sz="2000" i="1">
                                <a:solidFill>
                                  <a:schemeClr val="bg2">
                                    <a:lumMod val="10000"/>
                                  </a:schemeClr>
                                </a:solidFill>
                                <a:effectLst/>
                                <a:latin typeface="Cambria Math" panose="02040503050406030204" pitchFamily="18" charset="0"/>
                                <a:ea typeface="Times New Roman" panose="02020603050405020304" pitchFamily="18" charset="0"/>
                              </a:rPr>
                              <m:t>2</m:t>
                            </m:r>
                          </m:sup>
                        </m:sSup>
                        <m:r>
                          <a:rPr lang="es-ES" sz="2000" i="1">
                            <a:solidFill>
                              <a:schemeClr val="bg2">
                                <a:lumMod val="10000"/>
                              </a:schemeClr>
                            </a:solidFill>
                            <a:effectLst/>
                            <a:latin typeface="Cambria Math" panose="02040503050406030204" pitchFamily="18" charset="0"/>
                            <a:ea typeface="Times New Roman" panose="02020603050405020304" pitchFamily="18" charset="0"/>
                          </a:rPr>
                          <m:t>+ </m:t>
                        </m:r>
                        <m:f>
                          <m:fPr>
                            <m:ctrlPr>
                              <a:rPr lang="es-ES" sz="2000" i="1">
                                <a:solidFill>
                                  <a:schemeClr val="bg2">
                                    <a:lumMod val="10000"/>
                                  </a:schemeClr>
                                </a:solidFill>
                                <a:effectLst/>
                                <a:latin typeface="Cambria Math" panose="02040503050406030204" pitchFamily="18" charset="0"/>
                                <a:ea typeface="Times New Roman" panose="02020603050405020304" pitchFamily="18" charset="0"/>
                              </a:rPr>
                            </m:ctrlPr>
                          </m:fPr>
                          <m:num>
                            <m:r>
                              <a:rPr lang="es-ES" sz="2000" i="1">
                                <a:solidFill>
                                  <a:schemeClr val="bg2">
                                    <a:lumMod val="10000"/>
                                  </a:schemeClr>
                                </a:solidFill>
                                <a:effectLst/>
                                <a:latin typeface="Cambria Math" panose="02040503050406030204" pitchFamily="18" charset="0"/>
                                <a:ea typeface="Times New Roman" panose="02020603050405020304" pitchFamily="18" charset="0"/>
                              </a:rPr>
                              <m:t>(</m:t>
                            </m:r>
                            <m:sSup>
                              <m:sSupPr>
                                <m:ctrlPr>
                                  <a:rPr lang="es-ES" sz="2000" i="1">
                                    <a:solidFill>
                                      <a:schemeClr val="bg2">
                                        <a:lumMod val="10000"/>
                                      </a:schemeClr>
                                    </a:solidFill>
                                    <a:effectLst/>
                                    <a:latin typeface="Cambria Math" panose="02040503050406030204" pitchFamily="18" charset="0"/>
                                    <a:ea typeface="Times New Roman" panose="02020603050405020304" pitchFamily="18" charset="0"/>
                                  </a:rPr>
                                </m:ctrlPr>
                              </m:sSupPr>
                              <m:e>
                                <m:r>
                                  <a:rPr lang="es-ES" sz="2000" i="1">
                                    <a:solidFill>
                                      <a:schemeClr val="bg2">
                                        <a:lumMod val="10000"/>
                                      </a:schemeClr>
                                    </a:solidFill>
                                    <a:effectLst/>
                                    <a:latin typeface="Cambria Math" panose="02040503050406030204" pitchFamily="18" charset="0"/>
                                    <a:ea typeface="Times New Roman" panose="02020603050405020304" pitchFamily="18" charset="0"/>
                                  </a:rPr>
                                  <m:t>0.95</m:t>
                                </m:r>
                              </m:e>
                              <m:sup>
                                <m:r>
                                  <a:rPr lang="es-ES" sz="2000" i="1">
                                    <a:solidFill>
                                      <a:schemeClr val="bg2">
                                        <a:lumMod val="10000"/>
                                      </a:schemeClr>
                                    </a:solidFill>
                                    <a:effectLst/>
                                    <a:latin typeface="Cambria Math" panose="02040503050406030204" pitchFamily="18" charset="0"/>
                                    <a:ea typeface="Times New Roman" panose="02020603050405020304" pitchFamily="18" charset="0"/>
                                  </a:rPr>
                                  <m:t>2 </m:t>
                                </m:r>
                              </m:sup>
                            </m:sSup>
                            <m:r>
                              <a:rPr lang="es-ES" sz="2000" i="1">
                                <a:solidFill>
                                  <a:schemeClr val="bg2">
                                    <a:lumMod val="10000"/>
                                  </a:schemeClr>
                                </a:solidFill>
                                <a:effectLst/>
                                <a:latin typeface="Cambria Math" panose="02040503050406030204" pitchFamily="18" charset="0"/>
                                <a:ea typeface="Times New Roman" panose="02020603050405020304" pitchFamily="18" charset="0"/>
                              </a:rPr>
                              <m:t>(0.5∗0.5)</m:t>
                            </m:r>
                          </m:num>
                          <m:den>
                            <m:r>
                              <a:rPr lang="es-ES" sz="2000" i="1">
                                <a:solidFill>
                                  <a:schemeClr val="bg2">
                                    <a:lumMod val="10000"/>
                                  </a:schemeClr>
                                </a:solidFill>
                                <a:effectLst/>
                                <a:latin typeface="Cambria Math" panose="02040503050406030204" pitchFamily="18" charset="0"/>
                                <a:ea typeface="Times New Roman" panose="02020603050405020304" pitchFamily="18" charset="0"/>
                              </a:rPr>
                              <m:t>1020</m:t>
                            </m:r>
                          </m:den>
                        </m:f>
                      </m:den>
                    </m:f>
                  </m:oMath>
                </a14:m>
                <a:endParaRPr lang="es-ES" sz="1200" dirty="0">
                  <a:solidFill>
                    <a:schemeClr val="bg2">
                      <a:lumMod val="10000"/>
                    </a:schemeClr>
                  </a:solidFill>
                  <a:effectLst/>
                  <a:latin typeface="Times New Roman" panose="02020603050405020304" pitchFamily="18" charset="0"/>
                  <a:ea typeface="Times New Roman" panose="02020603050405020304" pitchFamily="18" charset="0"/>
                </a:endParaRPr>
              </a:p>
              <a:p>
                <a:pPr algn="ctr">
                  <a:spcBef>
                    <a:spcPts val="500"/>
                  </a:spcBef>
                  <a:spcAft>
                    <a:spcPts val="0"/>
                  </a:spcAft>
                </a:pPr>
                <a:r>
                  <a:rPr lang="es-ES" sz="2000" dirty="0">
                    <a:solidFill>
                      <a:schemeClr val="bg2">
                        <a:lumMod val="10000"/>
                      </a:schemeClr>
                    </a:solidFill>
                    <a:effectLst/>
                    <a:latin typeface="Times New Roman" panose="02020603050405020304" pitchFamily="18" charset="0"/>
                    <a:ea typeface="Times New Roman" panose="02020603050405020304" pitchFamily="18" charset="0"/>
                  </a:rPr>
                  <a:t> </a:t>
                </a:r>
                <a:endParaRPr lang="es-ES" sz="1200" dirty="0">
                  <a:solidFill>
                    <a:schemeClr val="bg2">
                      <a:lumMod val="10000"/>
                    </a:schemeClr>
                  </a:solidFill>
                  <a:effectLst/>
                  <a:latin typeface="Times New Roman" panose="02020603050405020304" pitchFamily="18" charset="0"/>
                  <a:ea typeface="Times New Roman" panose="02020603050405020304" pitchFamily="18" charset="0"/>
                </a:endParaRPr>
              </a:p>
            </p:txBody>
          </p:sp>
        </mc:Choice>
        <mc:Fallback xmlns="">
          <p:sp>
            <p:nvSpPr>
              <p:cNvPr id="16" name="Cuadro de texto 54"/>
              <p:cNvSpPr txBox="1">
                <a:spLocks noRot="1" noChangeAspect="1" noMove="1" noResize="1" noEditPoints="1" noAdjustHandles="1" noChangeArrowheads="1" noChangeShapeType="1" noTextEdit="1"/>
              </p:cNvSpPr>
              <p:nvPr/>
            </p:nvSpPr>
            <p:spPr>
              <a:xfrm>
                <a:off x="2716011" y="4558326"/>
                <a:ext cx="2451735" cy="1029970"/>
              </a:xfrm>
              <a:prstGeom prst="rect">
                <a:avLst/>
              </a:prstGeom>
              <a:blipFill>
                <a:blip r:embed="rId4"/>
                <a:stretch>
                  <a:fillRect l="-249"/>
                </a:stretch>
              </a:blipFill>
              <a:ln>
                <a:noFill/>
                <a:prstDash/>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Cuadro de texto 54"/>
              <p:cNvSpPr txBox="1">
                <a:spLocks/>
              </p:cNvSpPr>
              <p:nvPr/>
            </p:nvSpPr>
            <p:spPr>
              <a:xfrm>
                <a:off x="2716011" y="5241038"/>
                <a:ext cx="2451735" cy="773430"/>
              </a:xfrm>
              <a:prstGeom prst="rect">
                <a:avLst/>
              </a:prstGeom>
              <a:noFill/>
              <a:ln>
                <a:noFill/>
                <a:prstDash/>
              </a:ln>
            </p:spPr>
            <p:txBody>
              <a:bodyPr vert="horz" wrap="square" lIns="0" tIns="0" rIns="0" bIns="0" anchor="t" anchorCtr="0" compatLnSpc="0">
                <a:noAutofit/>
              </a:bodyPr>
              <a:lstStyle/>
              <a:p>
                <a:pPr algn="ctr">
                  <a:spcBef>
                    <a:spcPts val="500"/>
                  </a:spcBef>
                  <a:spcAft>
                    <a:spcPts val="0"/>
                  </a:spcAft>
                </a:pPr>
                <a:r>
                  <a:rPr lang="es-ES" sz="2000" dirty="0">
                    <a:solidFill>
                      <a:srgbClr val="000000"/>
                    </a:solidFill>
                    <a:effectLst/>
                    <a:latin typeface="Times New Roman" panose="02020603050405020304" pitchFamily="18" charset="0"/>
                    <a:ea typeface="Times New Roman" panose="02020603050405020304" pitchFamily="18" charset="0"/>
                  </a:rPr>
                  <a:t>n</a:t>
                </a:r>
                <a14:m>
                  <m:oMath xmlns:m="http://schemas.openxmlformats.org/officeDocument/2006/math">
                    <m:r>
                      <a:rPr lang="es-ES" sz="2000" i="1">
                        <a:solidFill>
                          <a:srgbClr val="000000"/>
                        </a:solidFill>
                        <a:effectLst/>
                        <a:latin typeface="Cambria Math" panose="02040503050406030204" pitchFamily="18" charset="0"/>
                        <a:ea typeface="Times New Roman" panose="02020603050405020304" pitchFamily="18" charset="0"/>
                      </a:rPr>
                      <m:t>=82.9137</m:t>
                    </m:r>
                  </m:oMath>
                </a14:m>
                <a:endParaRPr lang="es-ES" sz="1200" dirty="0">
                  <a:effectLst/>
                  <a:latin typeface="Times New Roman" panose="02020603050405020304" pitchFamily="18" charset="0"/>
                  <a:ea typeface="Times New Roman" panose="02020603050405020304" pitchFamily="18" charset="0"/>
                </a:endParaRPr>
              </a:p>
              <a:p>
                <a:pPr algn="ctr">
                  <a:spcBef>
                    <a:spcPts val="500"/>
                  </a:spcBef>
                  <a:spcAft>
                    <a:spcPts val="0"/>
                  </a:spcAft>
                </a:pPr>
                <a:r>
                  <a:rPr lang="es-ES" sz="2000" dirty="0">
                    <a:effectLst/>
                    <a:latin typeface="Times New Roman" panose="02020603050405020304" pitchFamily="18" charset="0"/>
                    <a:ea typeface="Times New Roman" panose="02020603050405020304" pitchFamily="18" charset="0"/>
                  </a:rPr>
                  <a:t> </a:t>
                </a:r>
                <a:endParaRPr lang="es-ES" sz="1200" dirty="0">
                  <a:effectLst/>
                  <a:latin typeface="Times New Roman" panose="02020603050405020304" pitchFamily="18" charset="0"/>
                  <a:ea typeface="Times New Roman" panose="02020603050405020304" pitchFamily="18" charset="0"/>
                </a:endParaRPr>
              </a:p>
              <a:p>
                <a:pPr algn="ctr">
                  <a:spcBef>
                    <a:spcPts val="500"/>
                  </a:spcBef>
                  <a:spcAft>
                    <a:spcPts val="0"/>
                  </a:spcAft>
                </a:pPr>
                <a:r>
                  <a:rPr lang="es-ES" sz="2000" dirty="0">
                    <a:effectLst/>
                    <a:latin typeface="Times New Roman" panose="02020603050405020304" pitchFamily="18" charset="0"/>
                    <a:ea typeface="Times New Roman" panose="02020603050405020304" pitchFamily="18" charset="0"/>
                  </a:rPr>
                  <a:t> </a:t>
                </a:r>
                <a:endParaRPr lang="es-ES" sz="1200" dirty="0">
                  <a:effectLst/>
                  <a:latin typeface="Times New Roman" panose="02020603050405020304" pitchFamily="18" charset="0"/>
                  <a:ea typeface="Times New Roman" panose="02020603050405020304" pitchFamily="18" charset="0"/>
                </a:endParaRPr>
              </a:p>
            </p:txBody>
          </p:sp>
        </mc:Choice>
        <mc:Fallback xmlns="">
          <p:sp>
            <p:nvSpPr>
              <p:cNvPr id="17" name="Cuadro de texto 54"/>
              <p:cNvSpPr txBox="1">
                <a:spLocks noRot="1" noChangeAspect="1" noMove="1" noResize="1" noEditPoints="1" noAdjustHandles="1" noChangeArrowheads="1" noChangeShapeType="1" noTextEdit="1"/>
              </p:cNvSpPr>
              <p:nvPr/>
            </p:nvSpPr>
            <p:spPr>
              <a:xfrm>
                <a:off x="2716011" y="5241038"/>
                <a:ext cx="2451735" cy="773430"/>
              </a:xfrm>
              <a:prstGeom prst="rect">
                <a:avLst/>
              </a:prstGeom>
              <a:blipFill>
                <a:blip r:embed="rId5"/>
                <a:stretch>
                  <a:fillRect t="-9449"/>
                </a:stretch>
              </a:blipFill>
              <a:ln>
                <a:noFill/>
                <a:prstDash/>
              </a:ln>
            </p:spPr>
            <p:txBody>
              <a:bodyPr/>
              <a:lstStyle/>
              <a:p>
                <a:r>
                  <a:rPr lang="es-ES">
                    <a:noFill/>
                  </a:rPr>
                  <a:t> </a:t>
                </a:r>
              </a:p>
            </p:txBody>
          </p:sp>
        </mc:Fallback>
      </mc:AlternateContent>
      <p:sp>
        <p:nvSpPr>
          <p:cNvPr id="18" name="Rectángulo 17"/>
          <p:cNvSpPr/>
          <p:nvPr/>
        </p:nvSpPr>
        <p:spPr>
          <a:xfrm>
            <a:off x="6095999" y="1626370"/>
            <a:ext cx="6096000" cy="923330"/>
          </a:xfrm>
          <a:prstGeom prst="rect">
            <a:avLst/>
          </a:prstGeom>
        </p:spPr>
        <p:txBody>
          <a:bodyPr>
            <a:spAutoFit/>
          </a:bodyPr>
          <a:lstStyle/>
          <a:p>
            <a:pPr marL="285750" indent="-285750">
              <a:buFont typeface="Arial" panose="020B0604020202020204" pitchFamily="34" charset="0"/>
              <a:buChar char="•"/>
            </a:pPr>
            <a:r>
              <a:rPr lang="es-ES" dirty="0">
                <a:solidFill>
                  <a:schemeClr val="bg2">
                    <a:lumMod val="10000"/>
                  </a:schemeClr>
                </a:solidFill>
                <a:latin typeface="Times New Roman" panose="02020603050405020304" pitchFamily="18" charset="0"/>
                <a:ea typeface="Times New Roman" panose="02020603050405020304" pitchFamily="18" charset="0"/>
              </a:rPr>
              <a:t>Para tomar las empresas que serían parte de la muestra se optó por la estrategia de dividir 1020, que representan el universo, para </a:t>
            </a:r>
            <a:r>
              <a:rPr lang="es-ES" dirty="0" smtClean="0">
                <a:solidFill>
                  <a:schemeClr val="bg2">
                    <a:lumMod val="10000"/>
                  </a:schemeClr>
                </a:solidFill>
                <a:latin typeface="Times New Roman" panose="02020603050405020304" pitchFamily="18" charset="0"/>
                <a:ea typeface="Times New Roman" panose="02020603050405020304" pitchFamily="18" charset="0"/>
              </a:rPr>
              <a:t>83 obteniendo un resultado de 12,28.</a:t>
            </a:r>
            <a:endParaRPr lang="es-ES" dirty="0">
              <a:solidFill>
                <a:schemeClr val="bg2">
                  <a:lumMod val="10000"/>
                </a:schemeClr>
              </a:solidFill>
            </a:endParaRPr>
          </a:p>
        </p:txBody>
      </p:sp>
      <p:sp>
        <p:nvSpPr>
          <p:cNvPr id="19" name="TextBox 63">
            <a:extLst>
              <a:ext uri="{FF2B5EF4-FFF2-40B4-BE49-F238E27FC236}">
                <a16:creationId xmlns:a16="http://schemas.microsoft.com/office/drawing/2014/main" id="{D56B6F0E-C0D8-43BF-85DB-4CF06C0700B4}"/>
              </a:ext>
            </a:extLst>
          </p:cNvPr>
          <p:cNvSpPr txBox="1"/>
          <p:nvPr/>
        </p:nvSpPr>
        <p:spPr>
          <a:xfrm>
            <a:off x="-107646" y="1015081"/>
            <a:ext cx="882258" cy="369332"/>
          </a:xfrm>
          <a:prstGeom prst="rect">
            <a:avLst/>
          </a:prstGeom>
          <a:noFill/>
        </p:spPr>
        <p:txBody>
          <a:bodyPr wrap="square" rtlCol="0">
            <a:spAutoFit/>
          </a:bodyPr>
          <a:lstStyle/>
          <a:p>
            <a:pPr algn="ctr">
              <a:defRPr/>
            </a:pPr>
            <a:r>
              <a:rPr lang="ru-RU" b="1" dirty="0">
                <a:solidFill>
                  <a:srgbClr val="C2C923"/>
                </a:solidFill>
                <a:latin typeface="Open Sans" panose="020B0606030504020204" pitchFamily="34" charset="0"/>
              </a:rPr>
              <a:t>01</a:t>
            </a:r>
            <a:endParaRPr lang="en-GB" b="1" dirty="0">
              <a:solidFill>
                <a:srgbClr val="C2C923"/>
              </a:solidFill>
              <a:latin typeface="Noto Sans" panose="020B0502040504020204" pitchFamily="34"/>
              <a:ea typeface="Noto Sans" panose="020B0502040504020204" pitchFamily="34"/>
              <a:cs typeface="Noto Sans" panose="020B0502040504020204" pitchFamily="34"/>
            </a:endParaRPr>
          </a:p>
        </p:txBody>
      </p:sp>
      <p:sp>
        <p:nvSpPr>
          <p:cNvPr id="20" name="TextBox 63">
            <a:extLst>
              <a:ext uri="{FF2B5EF4-FFF2-40B4-BE49-F238E27FC236}">
                <a16:creationId xmlns:a16="http://schemas.microsoft.com/office/drawing/2014/main" id="{D56B6F0E-C0D8-43BF-85DB-4CF06C0700B4}"/>
              </a:ext>
            </a:extLst>
          </p:cNvPr>
          <p:cNvSpPr txBox="1"/>
          <p:nvPr/>
        </p:nvSpPr>
        <p:spPr>
          <a:xfrm>
            <a:off x="-142029" y="4532110"/>
            <a:ext cx="882258" cy="369332"/>
          </a:xfrm>
          <a:prstGeom prst="rect">
            <a:avLst/>
          </a:prstGeom>
          <a:noFill/>
        </p:spPr>
        <p:txBody>
          <a:bodyPr wrap="square" rtlCol="0">
            <a:spAutoFit/>
          </a:bodyPr>
          <a:lstStyle/>
          <a:p>
            <a:pPr algn="ctr">
              <a:defRPr/>
            </a:pPr>
            <a:r>
              <a:rPr lang="ru-RU" b="1" dirty="0" smtClean="0">
                <a:solidFill>
                  <a:srgbClr val="C2C923"/>
                </a:solidFill>
                <a:latin typeface="Open Sans" panose="020B0606030504020204" pitchFamily="34" charset="0"/>
              </a:rPr>
              <a:t>0</a:t>
            </a:r>
            <a:r>
              <a:rPr lang="es-ES" b="1" dirty="0" smtClean="0">
                <a:solidFill>
                  <a:srgbClr val="C2C923"/>
                </a:solidFill>
                <a:latin typeface="Open Sans" panose="020B0606030504020204" pitchFamily="34" charset="0"/>
              </a:rPr>
              <a:t>2</a:t>
            </a:r>
            <a:endParaRPr lang="en-GB" b="1" dirty="0">
              <a:solidFill>
                <a:srgbClr val="C2C923"/>
              </a:solidFill>
              <a:latin typeface="Noto Sans" panose="020B0502040504020204" pitchFamily="34"/>
              <a:ea typeface="Noto Sans" panose="020B0502040504020204" pitchFamily="34"/>
              <a:cs typeface="Noto Sans" panose="020B0502040504020204" pitchFamily="34"/>
            </a:endParaRPr>
          </a:p>
        </p:txBody>
      </p:sp>
      <p:sp>
        <p:nvSpPr>
          <p:cNvPr id="21" name="TextBox 63">
            <a:extLst>
              <a:ext uri="{FF2B5EF4-FFF2-40B4-BE49-F238E27FC236}">
                <a16:creationId xmlns:a16="http://schemas.microsoft.com/office/drawing/2014/main" id="{D56B6F0E-C0D8-43BF-85DB-4CF06C0700B4}"/>
              </a:ext>
            </a:extLst>
          </p:cNvPr>
          <p:cNvSpPr txBox="1"/>
          <p:nvPr/>
        </p:nvSpPr>
        <p:spPr>
          <a:xfrm>
            <a:off x="6193456" y="1015081"/>
            <a:ext cx="882258" cy="369332"/>
          </a:xfrm>
          <a:prstGeom prst="rect">
            <a:avLst/>
          </a:prstGeom>
          <a:noFill/>
        </p:spPr>
        <p:txBody>
          <a:bodyPr wrap="square" rtlCol="0">
            <a:spAutoFit/>
          </a:bodyPr>
          <a:lstStyle/>
          <a:p>
            <a:pPr algn="ctr">
              <a:defRPr/>
            </a:pPr>
            <a:r>
              <a:rPr lang="ru-RU" b="1" dirty="0" smtClean="0">
                <a:solidFill>
                  <a:srgbClr val="C2C923"/>
                </a:solidFill>
                <a:latin typeface="Open Sans" panose="020B0606030504020204" pitchFamily="34" charset="0"/>
              </a:rPr>
              <a:t>0</a:t>
            </a:r>
            <a:r>
              <a:rPr lang="es-ES" b="1" dirty="0" smtClean="0">
                <a:solidFill>
                  <a:srgbClr val="C2C923"/>
                </a:solidFill>
                <a:latin typeface="Open Sans" panose="020B0606030504020204" pitchFamily="34" charset="0"/>
              </a:rPr>
              <a:t>3</a:t>
            </a:r>
            <a:endParaRPr lang="en-GB" b="1" dirty="0">
              <a:solidFill>
                <a:srgbClr val="C2C923"/>
              </a:solidFill>
              <a:latin typeface="Noto Sans" panose="020B0502040504020204" pitchFamily="34"/>
              <a:ea typeface="Noto Sans" panose="020B0502040504020204" pitchFamily="34"/>
              <a:cs typeface="Noto Sans" panose="020B0502040504020204" pitchFamily="34"/>
            </a:endParaRPr>
          </a:p>
        </p:txBody>
      </p:sp>
      <p:sp>
        <p:nvSpPr>
          <p:cNvPr id="22" name="Rectángulo 21"/>
          <p:cNvSpPr/>
          <p:nvPr/>
        </p:nvSpPr>
        <p:spPr>
          <a:xfrm>
            <a:off x="6193455" y="2736837"/>
            <a:ext cx="5759059" cy="646331"/>
          </a:xfrm>
          <a:prstGeom prst="rect">
            <a:avLst/>
          </a:prstGeom>
        </p:spPr>
        <p:txBody>
          <a:bodyPr wrap="square">
            <a:spAutoFit/>
          </a:bodyPr>
          <a:lstStyle/>
          <a:p>
            <a:pPr marL="285750" indent="-285750">
              <a:buFont typeface="Arial" panose="020B0604020202020204" pitchFamily="34" charset="0"/>
              <a:buChar char="•"/>
            </a:pPr>
            <a:r>
              <a:rPr lang="es-ES" dirty="0">
                <a:solidFill>
                  <a:schemeClr val="bg2">
                    <a:lumMod val="10000"/>
                  </a:schemeClr>
                </a:solidFill>
                <a:latin typeface="Times New Roman" panose="02020603050405020304" pitchFamily="18" charset="0"/>
                <a:ea typeface="Times New Roman" panose="02020603050405020304" pitchFamily="18" charset="0"/>
              </a:rPr>
              <a:t>S</a:t>
            </a:r>
            <a:r>
              <a:rPr lang="es-ES" dirty="0" smtClean="0">
                <a:solidFill>
                  <a:schemeClr val="bg2">
                    <a:lumMod val="10000"/>
                  </a:schemeClr>
                </a:solidFill>
                <a:latin typeface="Times New Roman" panose="02020603050405020304" pitchFamily="18" charset="0"/>
                <a:ea typeface="Times New Roman" panose="02020603050405020304" pitchFamily="18" charset="0"/>
              </a:rPr>
              <a:t>e </a:t>
            </a:r>
            <a:r>
              <a:rPr lang="es-ES" dirty="0">
                <a:solidFill>
                  <a:schemeClr val="bg2">
                    <a:lumMod val="10000"/>
                  </a:schemeClr>
                </a:solidFill>
                <a:latin typeface="Times New Roman" panose="02020603050405020304" pitchFamily="18" charset="0"/>
                <a:ea typeface="Times New Roman" panose="02020603050405020304" pitchFamily="18" charset="0"/>
              </a:rPr>
              <a:t>tomó las empresas que se encontraban en la posición 12, 24, 36, etc. del listado de empresas activas</a:t>
            </a:r>
            <a:endParaRPr lang="es-ES" dirty="0">
              <a:solidFill>
                <a:schemeClr val="bg2">
                  <a:lumMod val="10000"/>
                </a:schemeClr>
              </a:solidFill>
            </a:endParaRPr>
          </a:p>
        </p:txBody>
      </p:sp>
      <p:pic>
        <p:nvPicPr>
          <p:cNvPr id="2057" name="Picture 9" descr="Resultado de imagen para superintendencia de compaÃ±ia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5714" y="4139139"/>
            <a:ext cx="3788229" cy="1109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0512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98364" y="171556"/>
            <a:ext cx="4332473" cy="461665"/>
          </a:xfrm>
          <a:prstGeom prst="rect">
            <a:avLst/>
          </a:prstGeom>
          <a:noFill/>
        </p:spPr>
        <p:txBody>
          <a:bodyPr wrap="square" lIns="91440" tIns="45720" rIns="91440" bIns="45720">
            <a:spAutoFit/>
          </a:bodyPr>
          <a:lstStyle/>
          <a:p>
            <a:pPr algn="ctr"/>
            <a:r>
              <a:rPr lang="es-ES" sz="2400" b="1" dirty="0" smtClean="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Selección de variables iniciales</a:t>
            </a:r>
            <a:endParaRPr lang="es-ES" sz="2400" b="1" cap="none" spc="0" dirty="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Rectangle 1">
            <a:extLst>
              <a:ext uri="{FF2B5EF4-FFF2-40B4-BE49-F238E27FC236}">
                <a16:creationId xmlns:a16="http://schemas.microsoft.com/office/drawing/2014/main" id="{572A260B-E44B-4442-935B-1A05EC22A3EF}"/>
              </a:ext>
            </a:extLst>
          </p:cNvPr>
          <p:cNvSpPr/>
          <p:nvPr/>
        </p:nvSpPr>
        <p:spPr>
          <a:xfrm>
            <a:off x="284843" y="763211"/>
            <a:ext cx="5600335" cy="95258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2">
                  <a:lumMod val="10000"/>
                </a:schemeClr>
              </a:solidFill>
              <a:effectLst/>
              <a:uLnTx/>
              <a:uFillTx/>
              <a:latin typeface="Times New Roman" panose="02020603050405020304" pitchFamily="18" charset="0"/>
              <a:cs typeface="Times New Roman" panose="02020603050405020304" pitchFamily="18" charset="0"/>
            </a:endParaRPr>
          </a:p>
        </p:txBody>
      </p:sp>
      <p:sp>
        <p:nvSpPr>
          <p:cNvPr id="6" name="Rectangle 16">
            <a:extLst>
              <a:ext uri="{FF2B5EF4-FFF2-40B4-BE49-F238E27FC236}">
                <a16:creationId xmlns:a16="http://schemas.microsoft.com/office/drawing/2014/main" id="{39B62B21-15F0-49E4-9C0A-46E2135E470B}"/>
              </a:ext>
            </a:extLst>
          </p:cNvPr>
          <p:cNvSpPr/>
          <p:nvPr/>
        </p:nvSpPr>
        <p:spPr>
          <a:xfrm>
            <a:off x="6295982" y="763211"/>
            <a:ext cx="5600335" cy="952582"/>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2">
                  <a:lumMod val="10000"/>
                </a:schemeClr>
              </a:solidFill>
              <a:effectLst/>
              <a:uLnTx/>
              <a:uFillTx/>
              <a:latin typeface="Times New Roman" panose="02020603050405020304" pitchFamily="18" charset="0"/>
              <a:cs typeface="Times New Roman" panose="02020603050405020304" pitchFamily="18" charset="0"/>
            </a:endParaRPr>
          </a:p>
        </p:txBody>
      </p:sp>
      <p:sp>
        <p:nvSpPr>
          <p:cNvPr id="9" name="TextBox 19">
            <a:extLst>
              <a:ext uri="{FF2B5EF4-FFF2-40B4-BE49-F238E27FC236}">
                <a16:creationId xmlns:a16="http://schemas.microsoft.com/office/drawing/2014/main" id="{39CEC0D7-DE8B-498C-B626-42C96E041667}"/>
              </a:ext>
            </a:extLst>
          </p:cNvPr>
          <p:cNvSpPr txBox="1"/>
          <p:nvPr/>
        </p:nvSpPr>
        <p:spPr>
          <a:xfrm>
            <a:off x="392266" y="847087"/>
            <a:ext cx="1177107"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500" b="1" i="0" u="none" strike="noStrike" kern="1200" cap="none" spc="0" normalizeH="0" baseline="0" noProof="0" dirty="0">
                <a:ln>
                  <a:noFill/>
                </a:ln>
                <a:solidFill>
                  <a:schemeClr val="bg2">
                    <a:lumMod val="10000"/>
                  </a:schemeClr>
                </a:solidFill>
                <a:effectLst/>
                <a:uLnTx/>
                <a:uFillTx/>
                <a:latin typeface="Times New Roman" panose="02020603050405020304" pitchFamily="18" charset="0"/>
                <a:cs typeface="Times New Roman" panose="02020603050405020304" pitchFamily="18" charset="0"/>
              </a:rPr>
              <a:t>01</a:t>
            </a:r>
            <a:endParaRPr kumimoji="0" lang="en-GB" sz="4500" b="1" i="0" u="none" strike="noStrike" kern="1200" cap="none" spc="0" normalizeH="0" baseline="0" noProof="0" dirty="0">
              <a:ln>
                <a:noFill/>
              </a:ln>
              <a:solidFill>
                <a:schemeClr val="bg2">
                  <a:lumMod val="10000"/>
                </a:schemeClr>
              </a:solidFill>
              <a:effectLst/>
              <a:uLnTx/>
              <a:uFillTx/>
              <a:latin typeface="Times New Roman" panose="02020603050405020304" pitchFamily="18" charset="0"/>
              <a:ea typeface="Noto Sans" panose="020B0502040504020204" pitchFamily="34"/>
              <a:cs typeface="Times New Roman" panose="02020603050405020304" pitchFamily="18" charset="0"/>
            </a:endParaRPr>
          </a:p>
        </p:txBody>
      </p:sp>
      <p:sp>
        <p:nvSpPr>
          <p:cNvPr id="10" name="TextBox 20">
            <a:extLst>
              <a:ext uri="{FF2B5EF4-FFF2-40B4-BE49-F238E27FC236}">
                <a16:creationId xmlns:a16="http://schemas.microsoft.com/office/drawing/2014/main" id="{710F1FA9-DFA5-44DD-ACE2-E0B67BEBD639}"/>
              </a:ext>
            </a:extLst>
          </p:cNvPr>
          <p:cNvSpPr txBox="1"/>
          <p:nvPr/>
        </p:nvSpPr>
        <p:spPr>
          <a:xfrm>
            <a:off x="6403405" y="824458"/>
            <a:ext cx="1177107"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500" b="1" i="0" u="none" strike="noStrike" kern="1200" cap="none" spc="0" normalizeH="0" baseline="0" noProof="0" dirty="0">
                <a:ln>
                  <a:noFill/>
                </a:ln>
                <a:solidFill>
                  <a:schemeClr val="bg2">
                    <a:lumMod val="10000"/>
                  </a:schemeClr>
                </a:solidFill>
                <a:effectLst/>
                <a:uLnTx/>
                <a:uFillTx/>
                <a:latin typeface="Times New Roman" panose="02020603050405020304" pitchFamily="18" charset="0"/>
                <a:cs typeface="Times New Roman" panose="02020603050405020304" pitchFamily="18" charset="0"/>
              </a:rPr>
              <a:t>02</a:t>
            </a:r>
            <a:endParaRPr kumimoji="0" lang="en-GB" sz="4500" b="1" i="0" u="none" strike="noStrike" kern="1200" cap="none" spc="0" normalizeH="0" baseline="0" noProof="0" dirty="0">
              <a:ln>
                <a:noFill/>
              </a:ln>
              <a:solidFill>
                <a:schemeClr val="bg2">
                  <a:lumMod val="10000"/>
                </a:schemeClr>
              </a:solidFill>
              <a:effectLst/>
              <a:uLnTx/>
              <a:uFillTx/>
              <a:latin typeface="Times New Roman" panose="02020603050405020304" pitchFamily="18" charset="0"/>
              <a:ea typeface="Noto Sans" panose="020B0502040504020204" pitchFamily="34"/>
              <a:cs typeface="Times New Roman" panose="02020603050405020304" pitchFamily="18" charset="0"/>
            </a:endParaRPr>
          </a:p>
        </p:txBody>
      </p:sp>
      <p:sp>
        <p:nvSpPr>
          <p:cNvPr id="13" name="TextBox 24">
            <a:extLst>
              <a:ext uri="{FF2B5EF4-FFF2-40B4-BE49-F238E27FC236}">
                <a16:creationId xmlns:a16="http://schemas.microsoft.com/office/drawing/2014/main" id="{CCF5E8D6-2132-4973-98AF-E170110635BC}"/>
              </a:ext>
            </a:extLst>
          </p:cNvPr>
          <p:cNvSpPr txBox="1"/>
          <p:nvPr/>
        </p:nvSpPr>
        <p:spPr>
          <a:xfrm>
            <a:off x="1428720" y="984165"/>
            <a:ext cx="4026886" cy="4924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300" dirty="0" err="1" smtClean="0">
                <a:solidFill>
                  <a:schemeClr val="bg2">
                    <a:lumMod val="10000"/>
                  </a:schemeClr>
                </a:solidFill>
                <a:latin typeface="Times New Roman" panose="02020603050405020304" pitchFamily="18" charset="0"/>
                <a:cs typeface="Times New Roman" panose="02020603050405020304" pitchFamily="18" charset="0"/>
              </a:rPr>
              <a:t>Recoleccion</a:t>
            </a:r>
            <a:r>
              <a:rPr lang="en-US" sz="1300" dirty="0" smtClean="0">
                <a:solidFill>
                  <a:schemeClr val="bg2">
                    <a:lumMod val="10000"/>
                  </a:schemeClr>
                </a:solidFill>
                <a:latin typeface="Times New Roman" panose="02020603050405020304" pitchFamily="18" charset="0"/>
                <a:cs typeface="Times New Roman" panose="02020603050405020304" pitchFamily="18" charset="0"/>
              </a:rPr>
              <a:t> de </a:t>
            </a:r>
            <a:r>
              <a:rPr lang="en-US" sz="1300" dirty="0" err="1" smtClean="0">
                <a:solidFill>
                  <a:schemeClr val="bg2">
                    <a:lumMod val="10000"/>
                  </a:schemeClr>
                </a:solidFill>
                <a:latin typeface="Times New Roman" panose="02020603050405020304" pitchFamily="18" charset="0"/>
                <a:cs typeface="Times New Roman" panose="02020603050405020304" pitchFamily="18" charset="0"/>
              </a:rPr>
              <a:t>datos</a:t>
            </a:r>
            <a:r>
              <a:rPr lang="en-US" sz="1300" dirty="0" smtClean="0">
                <a:solidFill>
                  <a:schemeClr val="bg2">
                    <a:lumMod val="10000"/>
                  </a:schemeClr>
                </a:solidFill>
                <a:latin typeface="Times New Roman" panose="02020603050405020304" pitchFamily="18" charset="0"/>
                <a:cs typeface="Times New Roman" panose="02020603050405020304" pitchFamily="18" charset="0"/>
              </a:rPr>
              <a:t> de </a:t>
            </a:r>
            <a:r>
              <a:rPr lang="en-US" sz="1300" dirty="0" err="1" smtClean="0">
                <a:solidFill>
                  <a:schemeClr val="bg2">
                    <a:lumMod val="10000"/>
                  </a:schemeClr>
                </a:solidFill>
                <a:latin typeface="Times New Roman" panose="02020603050405020304" pitchFamily="18" charset="0"/>
                <a:cs typeface="Times New Roman" panose="02020603050405020304" pitchFamily="18" charset="0"/>
              </a:rPr>
              <a:t>los</a:t>
            </a:r>
            <a:r>
              <a:rPr lang="en-US" sz="13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1300" dirty="0" err="1" smtClean="0">
                <a:solidFill>
                  <a:schemeClr val="bg2">
                    <a:lumMod val="10000"/>
                  </a:schemeClr>
                </a:solidFill>
                <a:latin typeface="Times New Roman" panose="02020603050405020304" pitchFamily="18" charset="0"/>
                <a:cs typeface="Times New Roman" panose="02020603050405020304" pitchFamily="18" charset="0"/>
              </a:rPr>
              <a:t>estados</a:t>
            </a:r>
            <a:r>
              <a:rPr lang="en-US" sz="13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1300" dirty="0" err="1" smtClean="0">
                <a:solidFill>
                  <a:schemeClr val="bg2">
                    <a:lumMod val="10000"/>
                  </a:schemeClr>
                </a:solidFill>
                <a:latin typeface="Times New Roman" panose="02020603050405020304" pitchFamily="18" charset="0"/>
                <a:cs typeface="Times New Roman" panose="02020603050405020304" pitchFamily="18" charset="0"/>
              </a:rPr>
              <a:t>financieros</a:t>
            </a:r>
            <a:r>
              <a:rPr lang="en-US" sz="1300" dirty="0" smtClean="0">
                <a:solidFill>
                  <a:schemeClr val="bg2">
                    <a:lumMod val="10000"/>
                  </a:schemeClr>
                </a:solidFill>
                <a:latin typeface="Times New Roman" panose="02020603050405020304" pitchFamily="18" charset="0"/>
                <a:cs typeface="Times New Roman" panose="02020603050405020304" pitchFamily="18" charset="0"/>
              </a:rPr>
              <a:t> de las 83 </a:t>
            </a:r>
            <a:r>
              <a:rPr lang="en-US" sz="1300" dirty="0" err="1" smtClean="0">
                <a:solidFill>
                  <a:schemeClr val="bg2">
                    <a:lumMod val="10000"/>
                  </a:schemeClr>
                </a:solidFill>
                <a:latin typeface="Times New Roman" panose="02020603050405020304" pitchFamily="18" charset="0"/>
                <a:cs typeface="Times New Roman" panose="02020603050405020304" pitchFamily="18" charset="0"/>
              </a:rPr>
              <a:t>empresas</a:t>
            </a:r>
            <a:r>
              <a:rPr lang="en-US" sz="1300" dirty="0" smtClean="0">
                <a:solidFill>
                  <a:schemeClr val="bg2">
                    <a:lumMod val="10000"/>
                  </a:schemeClr>
                </a:solidFill>
                <a:latin typeface="Times New Roman" panose="02020603050405020304" pitchFamily="18" charset="0"/>
                <a:cs typeface="Times New Roman" panose="02020603050405020304" pitchFamily="18" charset="0"/>
              </a:rPr>
              <a:t> .</a:t>
            </a:r>
            <a:endParaRPr kumimoji="0" lang="en-GB" sz="1300" b="0" i="0" u="none" strike="noStrike" kern="1200" cap="none" spc="0" normalizeH="0" baseline="0" noProof="0" dirty="0">
              <a:ln>
                <a:noFill/>
              </a:ln>
              <a:solidFill>
                <a:schemeClr val="bg2">
                  <a:lumMod val="10000"/>
                </a:schemeClr>
              </a:solidFill>
              <a:effectLst/>
              <a:uLnTx/>
              <a:uFillTx/>
              <a:latin typeface="Times New Roman" panose="02020603050405020304" pitchFamily="18" charset="0"/>
              <a:ea typeface="Noto Sans" panose="020B0502040504020204" pitchFamily="34"/>
              <a:cs typeface="Times New Roman" panose="02020603050405020304" pitchFamily="18" charset="0"/>
            </a:endParaRPr>
          </a:p>
        </p:txBody>
      </p:sp>
      <p:sp>
        <p:nvSpPr>
          <p:cNvPr id="14" name="TextBox 25">
            <a:extLst>
              <a:ext uri="{FF2B5EF4-FFF2-40B4-BE49-F238E27FC236}">
                <a16:creationId xmlns:a16="http://schemas.microsoft.com/office/drawing/2014/main" id="{AFE0ADF0-60ED-427C-8750-80ACC702B290}"/>
              </a:ext>
            </a:extLst>
          </p:cNvPr>
          <p:cNvSpPr txBox="1"/>
          <p:nvPr/>
        </p:nvSpPr>
        <p:spPr>
          <a:xfrm>
            <a:off x="7439859" y="961536"/>
            <a:ext cx="4026886" cy="4924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err="1"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rPr>
              <a:t>Calculo</a:t>
            </a:r>
            <a:r>
              <a:rPr kumimoji="0" lang="en-US" sz="1300" b="0" i="0" u="none" strike="noStrike" kern="1200" cap="none" spc="0" normalizeH="0" baseline="0" noProof="0" dirty="0"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rPr>
              <a:t> de </a:t>
            </a:r>
            <a:r>
              <a:rPr kumimoji="0" lang="en-US" sz="1300" b="0" i="0" u="none" strike="noStrike" kern="1200" cap="none" spc="0" normalizeH="0" baseline="0" noProof="0" dirty="0" err="1"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rPr>
              <a:t>los</a:t>
            </a:r>
            <a:r>
              <a:rPr kumimoji="0" lang="en-US" sz="1300" b="0" i="0" u="none" strike="noStrike" kern="1200" cap="none" spc="0" normalizeH="0" baseline="0" noProof="0" dirty="0"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rPr>
              <a:t> ratios </a:t>
            </a:r>
            <a:r>
              <a:rPr kumimoji="0" lang="en-US" sz="1300" b="0" i="0" u="none" strike="noStrike" kern="1200" cap="none" spc="0" normalizeH="0" baseline="0" noProof="0" dirty="0" err="1"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rPr>
              <a:t>financieros</a:t>
            </a:r>
            <a:r>
              <a:rPr kumimoji="0" lang="en-US" sz="1300" b="0" i="0" u="none" strike="noStrike" kern="1200" cap="none" spc="0" normalizeH="0" baseline="0" noProof="0" dirty="0"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rPr>
              <a:t> de </a:t>
            </a:r>
            <a:r>
              <a:rPr kumimoji="0" lang="en-US" sz="1300" b="0" i="0" u="none" strike="noStrike" kern="1200" cap="none" spc="0" normalizeH="0" baseline="0" noProof="0" dirty="0" err="1"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rPr>
              <a:t>los</a:t>
            </a:r>
            <a:r>
              <a:rPr kumimoji="0" lang="en-US" sz="1300" b="0" i="0" u="none" strike="noStrike" kern="1200" cap="none" spc="0" normalizeH="0" baseline="0" noProof="0" dirty="0"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rPr>
              <a:t> indices </a:t>
            </a:r>
            <a:r>
              <a:rPr kumimoji="0" lang="en-US" sz="1300" b="0" i="0" u="none" strike="noStrike" kern="1200" cap="none" spc="0" normalizeH="0" baseline="0" noProof="0" dirty="0" err="1"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rPr>
              <a:t>propios</a:t>
            </a:r>
            <a:r>
              <a:rPr kumimoji="0" lang="en-US" sz="1300" b="0" i="0" u="none" strike="noStrike" kern="1200" cap="none" spc="0" normalizeH="0" baseline="0" noProof="0" dirty="0"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rPr>
              <a:t> de la formula.</a:t>
            </a:r>
            <a:endParaRPr kumimoji="0" lang="en-GB" sz="1300" b="0" i="0" u="none" strike="noStrike" kern="1200" cap="none" spc="0" normalizeH="0" baseline="0" noProof="0" dirty="0">
              <a:ln>
                <a:noFill/>
              </a:ln>
              <a:solidFill>
                <a:schemeClr val="bg2">
                  <a:lumMod val="10000"/>
                </a:schemeClr>
              </a:solidFill>
              <a:effectLst/>
              <a:uLnTx/>
              <a:uFillTx/>
              <a:latin typeface="Times New Roman" panose="02020603050405020304" pitchFamily="18" charset="0"/>
              <a:ea typeface="Noto Sans" panose="020B0502040504020204" pitchFamily="34"/>
              <a:cs typeface="Times New Roman" panose="02020603050405020304" pitchFamily="18" charset="0"/>
            </a:endParaRPr>
          </a:p>
        </p:txBody>
      </p:sp>
      <p:sp>
        <p:nvSpPr>
          <p:cNvPr id="2" name="Rectángulo 1"/>
          <p:cNvSpPr/>
          <p:nvPr/>
        </p:nvSpPr>
        <p:spPr>
          <a:xfrm>
            <a:off x="4288971" y="1936747"/>
            <a:ext cx="6901543" cy="4093428"/>
          </a:xfrm>
          <a:prstGeom prst="rect">
            <a:avLst/>
          </a:prstGeom>
        </p:spPr>
        <p:txBody>
          <a:bodyPr wrap="square">
            <a:spAutoFit/>
          </a:bodyPr>
          <a:lstStyle/>
          <a:p>
            <a:pPr indent="457200" algn="just">
              <a:lnSpc>
                <a:spcPct val="200000"/>
              </a:lnSpc>
              <a:spcAft>
                <a:spcPts val="0"/>
              </a:spcAft>
            </a:pPr>
            <a:r>
              <a:rPr lang="es-ES" sz="13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Para el análisis de estas variables, o indicadores, es necesario tomar en cuenta los siguientes supuestos:</a:t>
            </a:r>
          </a:p>
          <a:p>
            <a:pPr marL="342900" lvl="0" indent="-342900" algn="just">
              <a:lnSpc>
                <a:spcPct val="200000"/>
              </a:lnSpc>
              <a:spcAft>
                <a:spcPts val="0"/>
              </a:spcAft>
              <a:buFont typeface="Symbol" panose="05050102010706020507" pitchFamily="18" charset="2"/>
              <a:buChar char=""/>
            </a:pPr>
            <a:r>
              <a:rPr lang="es-ES" sz="13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El 100% de las ventas son a crédito debido a que su principal actividad es la venta de bienes inmuebles.</a:t>
            </a:r>
          </a:p>
          <a:p>
            <a:pPr marL="342900" lvl="0" indent="-342900" algn="just">
              <a:lnSpc>
                <a:spcPct val="200000"/>
              </a:lnSpc>
              <a:spcAft>
                <a:spcPts val="0"/>
              </a:spcAft>
              <a:buFont typeface="Symbol" panose="05050102010706020507" pitchFamily="18" charset="2"/>
              <a:buChar char=""/>
            </a:pPr>
            <a:r>
              <a:rPr lang="es-ES" sz="13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El 100% de las compras son a crédito debido a la baja rotación de los pagos de los clientes por la actividad a la que se dedican.</a:t>
            </a:r>
          </a:p>
          <a:p>
            <a:pPr marL="342900" lvl="0" indent="-342900" algn="just">
              <a:lnSpc>
                <a:spcPct val="200000"/>
              </a:lnSpc>
              <a:spcAft>
                <a:spcPts val="0"/>
              </a:spcAft>
              <a:buFont typeface="Symbol" panose="05050102010706020507" pitchFamily="18" charset="2"/>
              <a:buChar char=""/>
            </a:pPr>
            <a:r>
              <a:rPr lang="es-ES" sz="13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Se observó que en la mayoría de las empresas se obtienen valores muy bajos de caja y bancos, que se deben a la naturaleza de su negocio.</a:t>
            </a:r>
          </a:p>
          <a:p>
            <a:pPr marL="342900" lvl="0" indent="-342900" algn="just">
              <a:lnSpc>
                <a:spcPct val="200000"/>
              </a:lnSpc>
              <a:spcAft>
                <a:spcPts val="0"/>
              </a:spcAft>
              <a:buFont typeface="Symbol" panose="05050102010706020507" pitchFamily="18" charset="2"/>
              <a:buChar char=""/>
            </a:pPr>
            <a:r>
              <a:rPr lang="es-ES" sz="13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Debido a que las ventas son a crédito sus necesidades deben ser cubiertas con recursos, ya sean propios o de terceros, a largo plazo.</a:t>
            </a:r>
            <a:endParaRPr lang="es-ES" sz="13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20">
            <a:extLst>
              <a:ext uri="{FF2B5EF4-FFF2-40B4-BE49-F238E27FC236}">
                <a16:creationId xmlns:a16="http://schemas.microsoft.com/office/drawing/2014/main" id="{710F1FA9-DFA5-44DD-ACE2-E0B67BEBD639}"/>
              </a:ext>
            </a:extLst>
          </p:cNvPr>
          <p:cNvSpPr txBox="1"/>
          <p:nvPr/>
        </p:nvSpPr>
        <p:spPr>
          <a:xfrm>
            <a:off x="2680490" y="3199215"/>
            <a:ext cx="1608481"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500" b="1" i="0" u="none" strike="noStrike" kern="1200" cap="none" spc="0" normalizeH="0" baseline="0" noProof="0" dirty="0"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rPr>
              <a:t>0</a:t>
            </a:r>
            <a:r>
              <a:rPr lang="es-ES" sz="2500" b="1" dirty="0" smtClean="0">
                <a:solidFill>
                  <a:schemeClr val="bg2">
                    <a:lumMod val="10000"/>
                  </a:schemeClr>
                </a:solidFill>
                <a:latin typeface="Times New Roman" panose="02020603050405020304" pitchFamily="18" charset="0"/>
                <a:cs typeface="Times New Roman" panose="02020603050405020304" pitchFamily="18" charset="0"/>
              </a:rPr>
              <a:t>3 Supuestos</a:t>
            </a:r>
            <a:endParaRPr kumimoji="0" lang="en-GB" sz="2500" b="1" i="0" u="none" strike="noStrike" kern="1200" cap="none" spc="0" normalizeH="0" baseline="0" noProof="0" dirty="0">
              <a:ln>
                <a:noFill/>
              </a:ln>
              <a:solidFill>
                <a:schemeClr val="bg2">
                  <a:lumMod val="10000"/>
                </a:schemeClr>
              </a:solidFill>
              <a:effectLst/>
              <a:uLnTx/>
              <a:uFillTx/>
              <a:latin typeface="Times New Roman" panose="02020603050405020304" pitchFamily="18" charset="0"/>
              <a:ea typeface="Noto Sans" panose="020B0502040504020204" pitchFamily="34"/>
              <a:cs typeface="Times New Roman" panose="02020603050405020304" pitchFamily="18" charset="0"/>
            </a:endParaRPr>
          </a:p>
        </p:txBody>
      </p:sp>
    </p:spTree>
    <p:extLst>
      <p:ext uri="{BB962C8B-B14F-4D97-AF65-F5344CB8AC3E}">
        <p14:creationId xmlns:p14="http://schemas.microsoft.com/office/powerpoint/2010/main" val="34745480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3919576310"/>
              </p:ext>
            </p:extLst>
          </p:nvPr>
        </p:nvGraphicFramePr>
        <p:xfrm>
          <a:off x="712462" y="1783530"/>
          <a:ext cx="5049895" cy="31242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2304011" y="1359679"/>
            <a:ext cx="1935479" cy="369332"/>
          </a:xfrm>
          <a:prstGeom prst="rect">
            <a:avLst/>
          </a:prstGeom>
        </p:spPr>
        <p:txBody>
          <a:bodyPr wrap="square">
            <a:spAutoFit/>
          </a:bodyPr>
          <a:lstStyle/>
          <a:p>
            <a:pPr algn="ctr"/>
            <a:r>
              <a:rPr lang="es-ES" b="1" dirty="0">
                <a:solidFill>
                  <a:schemeClr val="bg2">
                    <a:lumMod val="10000"/>
                  </a:schemeClr>
                </a:solidFill>
                <a:latin typeface="Open Sans" panose="020B0606030504020204"/>
                <a:ea typeface="Times New Roman" panose="02020603050405020304" pitchFamily="18" charset="0"/>
                <a:cs typeface="Times New Roman" panose="02020603050405020304" pitchFamily="18" charset="0"/>
              </a:rPr>
              <a:t>Capital de Trabajo</a:t>
            </a:r>
            <a:endParaRPr lang="es-ES" b="1" dirty="0">
              <a:solidFill>
                <a:schemeClr val="bg2">
                  <a:lumMod val="10000"/>
                </a:schemeClr>
              </a:solidFill>
              <a:latin typeface="Open Sans" panose="020B0606030504020204"/>
            </a:endParaRPr>
          </a:p>
        </p:txBody>
      </p:sp>
      <p:graphicFrame>
        <p:nvGraphicFramePr>
          <p:cNvPr id="6" name="Gráfico 5"/>
          <p:cNvGraphicFramePr/>
          <p:nvPr>
            <p:extLst>
              <p:ext uri="{D42A27DB-BD31-4B8C-83A1-F6EECF244321}">
                <p14:modId xmlns:p14="http://schemas.microsoft.com/office/powerpoint/2010/main" val="1364540599"/>
              </p:ext>
            </p:extLst>
          </p:nvPr>
        </p:nvGraphicFramePr>
        <p:xfrm>
          <a:off x="6448382" y="1635575"/>
          <a:ext cx="5539740" cy="327215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8280809" y="1266243"/>
            <a:ext cx="1935479" cy="369332"/>
          </a:xfrm>
          <a:prstGeom prst="rect">
            <a:avLst/>
          </a:prstGeom>
        </p:spPr>
        <p:txBody>
          <a:bodyPr wrap="square">
            <a:spAutoFit/>
          </a:bodyPr>
          <a:lstStyle/>
          <a:p>
            <a:pPr algn="ctr"/>
            <a:r>
              <a:rPr lang="es-ES" b="1" dirty="0" smtClean="0">
                <a:solidFill>
                  <a:schemeClr val="bg2">
                    <a:lumMod val="10000"/>
                  </a:schemeClr>
                </a:solidFill>
                <a:latin typeface="Open Sans" panose="020B0606030504020204"/>
                <a:ea typeface="Times New Roman" panose="02020603050405020304" pitchFamily="18" charset="0"/>
                <a:cs typeface="Times New Roman" panose="02020603050405020304" pitchFamily="18" charset="0"/>
              </a:rPr>
              <a:t>Margen Bruto</a:t>
            </a:r>
            <a:endParaRPr lang="es-ES" b="1" dirty="0">
              <a:solidFill>
                <a:schemeClr val="bg2">
                  <a:lumMod val="10000"/>
                </a:schemeClr>
              </a:solidFill>
              <a:latin typeface="Open Sans" panose="020B0606030504020204"/>
            </a:endParaRPr>
          </a:p>
        </p:txBody>
      </p:sp>
    </p:spTree>
    <p:extLst>
      <p:ext uri="{BB962C8B-B14F-4D97-AF65-F5344CB8AC3E}">
        <p14:creationId xmlns:p14="http://schemas.microsoft.com/office/powerpoint/2010/main" val="11338058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440478" y="1048940"/>
            <a:ext cx="1935479" cy="369332"/>
          </a:xfrm>
          <a:prstGeom prst="rect">
            <a:avLst/>
          </a:prstGeom>
        </p:spPr>
        <p:txBody>
          <a:bodyPr wrap="square">
            <a:spAutoFit/>
          </a:bodyPr>
          <a:lstStyle/>
          <a:p>
            <a:pPr algn="ctr"/>
            <a:r>
              <a:rPr lang="es-ES" b="1" dirty="0" smtClean="0">
                <a:solidFill>
                  <a:schemeClr val="bg2">
                    <a:lumMod val="10000"/>
                  </a:schemeClr>
                </a:solidFill>
                <a:latin typeface="Open Sans" panose="020B0606030504020204"/>
                <a:ea typeface="Times New Roman" panose="02020603050405020304" pitchFamily="18" charset="0"/>
                <a:cs typeface="Times New Roman" panose="02020603050405020304" pitchFamily="18" charset="0"/>
              </a:rPr>
              <a:t>Margen Operacional</a:t>
            </a:r>
            <a:endParaRPr lang="es-ES" b="1" dirty="0">
              <a:solidFill>
                <a:schemeClr val="bg2">
                  <a:lumMod val="10000"/>
                </a:schemeClr>
              </a:solidFill>
              <a:latin typeface="Open Sans" panose="020B0606030504020204"/>
            </a:endParaRPr>
          </a:p>
        </p:txBody>
      </p:sp>
      <p:graphicFrame>
        <p:nvGraphicFramePr>
          <p:cNvPr id="6" name="Gráfico 5"/>
          <p:cNvGraphicFramePr/>
          <p:nvPr>
            <p:extLst>
              <p:ext uri="{D42A27DB-BD31-4B8C-83A1-F6EECF244321}">
                <p14:modId xmlns:p14="http://schemas.microsoft.com/office/powerpoint/2010/main" val="3305540499"/>
              </p:ext>
            </p:extLst>
          </p:nvPr>
        </p:nvGraphicFramePr>
        <p:xfrm>
          <a:off x="6497781" y="1682976"/>
          <a:ext cx="5430981" cy="3519286"/>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ángulo 6"/>
          <p:cNvSpPr/>
          <p:nvPr/>
        </p:nvSpPr>
        <p:spPr>
          <a:xfrm>
            <a:off x="8245533" y="1154437"/>
            <a:ext cx="1935479" cy="369332"/>
          </a:xfrm>
          <a:prstGeom prst="rect">
            <a:avLst/>
          </a:prstGeom>
        </p:spPr>
        <p:txBody>
          <a:bodyPr wrap="square">
            <a:spAutoFit/>
          </a:bodyPr>
          <a:lstStyle/>
          <a:p>
            <a:pPr algn="ctr"/>
            <a:r>
              <a:rPr lang="es-ES" b="1" dirty="0" smtClean="0">
                <a:solidFill>
                  <a:schemeClr val="bg2">
                    <a:lumMod val="10000"/>
                  </a:schemeClr>
                </a:solidFill>
                <a:latin typeface="Open Sans" panose="020B0606030504020204"/>
                <a:ea typeface="Times New Roman" panose="02020603050405020304" pitchFamily="18" charset="0"/>
                <a:cs typeface="Times New Roman" panose="02020603050405020304" pitchFamily="18" charset="0"/>
              </a:rPr>
              <a:t>Margen Neto</a:t>
            </a:r>
            <a:endParaRPr lang="es-ES" b="1" dirty="0">
              <a:solidFill>
                <a:schemeClr val="bg2">
                  <a:lumMod val="10000"/>
                </a:schemeClr>
              </a:solidFill>
              <a:latin typeface="Open Sans" panose="020B0606030504020204"/>
            </a:endParaRPr>
          </a:p>
        </p:txBody>
      </p:sp>
      <p:graphicFrame>
        <p:nvGraphicFramePr>
          <p:cNvPr id="8" name="Gráfico 7"/>
          <p:cNvGraphicFramePr/>
          <p:nvPr>
            <p:extLst>
              <p:ext uri="{D42A27DB-BD31-4B8C-83A1-F6EECF244321}">
                <p14:modId xmlns:p14="http://schemas.microsoft.com/office/powerpoint/2010/main" val="493047847"/>
              </p:ext>
            </p:extLst>
          </p:nvPr>
        </p:nvGraphicFramePr>
        <p:xfrm>
          <a:off x="827259" y="1682976"/>
          <a:ext cx="5161915" cy="36226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78045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ángulo 85"/>
          <p:cNvSpPr/>
          <p:nvPr/>
        </p:nvSpPr>
        <p:spPr>
          <a:xfrm>
            <a:off x="4734164" y="4873107"/>
            <a:ext cx="2805602" cy="8196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77" name="Rectángulo 76"/>
          <p:cNvSpPr/>
          <p:nvPr/>
        </p:nvSpPr>
        <p:spPr>
          <a:xfrm>
            <a:off x="4734164" y="3787894"/>
            <a:ext cx="2805602" cy="55792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S"/>
          </a:p>
        </p:txBody>
      </p:sp>
      <p:sp>
        <p:nvSpPr>
          <p:cNvPr id="78" name="Rectángulo 77"/>
          <p:cNvSpPr/>
          <p:nvPr/>
        </p:nvSpPr>
        <p:spPr>
          <a:xfrm>
            <a:off x="4734164" y="3085455"/>
            <a:ext cx="2805602" cy="6103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S"/>
          </a:p>
        </p:txBody>
      </p:sp>
      <p:sp>
        <p:nvSpPr>
          <p:cNvPr id="79" name="Rectángulo 78"/>
          <p:cNvSpPr/>
          <p:nvPr/>
        </p:nvSpPr>
        <p:spPr>
          <a:xfrm>
            <a:off x="4734164" y="2542547"/>
            <a:ext cx="2805602" cy="38657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S"/>
          </a:p>
        </p:txBody>
      </p:sp>
      <p:sp>
        <p:nvSpPr>
          <p:cNvPr id="76" name="Rectángulo 75"/>
          <p:cNvSpPr/>
          <p:nvPr/>
        </p:nvSpPr>
        <p:spPr>
          <a:xfrm>
            <a:off x="4734164" y="989534"/>
            <a:ext cx="2805602" cy="103128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4" name="Rectángulo 3"/>
          <p:cNvSpPr/>
          <p:nvPr/>
        </p:nvSpPr>
        <p:spPr>
          <a:xfrm>
            <a:off x="3038182" y="96982"/>
            <a:ext cx="6087949" cy="523220"/>
          </a:xfrm>
          <a:prstGeom prst="rect">
            <a:avLst/>
          </a:prstGeom>
          <a:noFill/>
        </p:spPr>
        <p:txBody>
          <a:bodyPr wrap="none" lIns="91440" tIns="45720" rIns="91440" bIns="45720">
            <a:spAutoFit/>
          </a:bodyPr>
          <a:lstStyle/>
          <a:p>
            <a:pPr algn="ctr"/>
            <a:r>
              <a:rPr lang="es-ES" sz="2800" b="0" cap="none" spc="0" dirty="0" smtClean="0">
                <a:ln w="0"/>
                <a:solidFill>
                  <a:schemeClr val="bg2">
                    <a:lumMod val="10000"/>
                  </a:schemeClr>
                </a:solidFill>
                <a:effectLst>
                  <a:outerShdw blurRad="38100" dist="19050" dir="2700000" algn="tl" rotWithShape="0">
                    <a:schemeClr val="dk1">
                      <a:alpha val="40000"/>
                    </a:schemeClr>
                  </a:outerShdw>
                </a:effectLst>
              </a:rPr>
              <a:t>PLANTEAMIENTO DEL PROBLEMA</a:t>
            </a:r>
            <a:endParaRPr lang="es-ES" sz="2800" b="0" cap="none" spc="0" dirty="0">
              <a:ln w="0"/>
              <a:solidFill>
                <a:schemeClr val="bg2">
                  <a:lumMod val="10000"/>
                </a:schemeClr>
              </a:solidFill>
              <a:effectLst>
                <a:outerShdw blurRad="38100" dist="19050" dir="2700000" algn="tl" rotWithShape="0">
                  <a:schemeClr val="dk1">
                    <a:alpha val="40000"/>
                  </a:schemeClr>
                </a:outerShdw>
              </a:effectLst>
            </a:endParaRPr>
          </a:p>
        </p:txBody>
      </p:sp>
      <p:grpSp>
        <p:nvGrpSpPr>
          <p:cNvPr id="36" name="Group 32">
            <a:extLst>
              <a:ext uri="{FF2B5EF4-FFF2-40B4-BE49-F238E27FC236}">
                <a16:creationId xmlns:a16="http://schemas.microsoft.com/office/drawing/2014/main" id="{8DF9CDA1-3E55-4DE8-B747-487B67FB547C}"/>
              </a:ext>
            </a:extLst>
          </p:cNvPr>
          <p:cNvGrpSpPr/>
          <p:nvPr/>
        </p:nvGrpSpPr>
        <p:grpSpPr>
          <a:xfrm>
            <a:off x="8096176" y="1315208"/>
            <a:ext cx="3317555" cy="2841994"/>
            <a:chOff x="3783013" y="1633179"/>
            <a:chExt cx="3791429" cy="3237258"/>
          </a:xfrm>
        </p:grpSpPr>
        <p:sp>
          <p:nvSpPr>
            <p:cNvPr id="37" name="Freeform 26">
              <a:extLst>
                <a:ext uri="{FF2B5EF4-FFF2-40B4-BE49-F238E27FC236}">
                  <a16:creationId xmlns:a16="http://schemas.microsoft.com/office/drawing/2014/main" id="{0DB1E01A-D77C-4AC4-BBFE-F524CF114321}"/>
                </a:ext>
              </a:extLst>
            </p:cNvPr>
            <p:cNvSpPr>
              <a:spLocks/>
            </p:cNvSpPr>
            <p:nvPr/>
          </p:nvSpPr>
          <p:spPr bwMode="auto">
            <a:xfrm>
              <a:off x="3783013" y="2531414"/>
              <a:ext cx="3427128" cy="2339023"/>
            </a:xfrm>
            <a:custGeom>
              <a:avLst/>
              <a:gdLst>
                <a:gd name="T0" fmla="*/ 2015 w 2176"/>
                <a:gd name="T1" fmla="*/ 65 h 1473"/>
                <a:gd name="T2" fmla="*/ 1817 w 2176"/>
                <a:gd name="T3" fmla="*/ 280 h 1473"/>
                <a:gd name="T4" fmla="*/ 1777 w 2176"/>
                <a:gd name="T5" fmla="*/ 195 h 1473"/>
                <a:gd name="T6" fmla="*/ 1493 w 2176"/>
                <a:gd name="T7" fmla="*/ 6 h 1473"/>
                <a:gd name="T8" fmla="*/ 1101 w 2176"/>
                <a:gd name="T9" fmla="*/ 9 h 1473"/>
                <a:gd name="T10" fmla="*/ 1005 w 2176"/>
                <a:gd name="T11" fmla="*/ 32 h 1473"/>
                <a:gd name="T12" fmla="*/ 789 w 2176"/>
                <a:gd name="T13" fmla="*/ 383 h 1473"/>
                <a:gd name="T14" fmla="*/ 719 w 2176"/>
                <a:gd name="T15" fmla="*/ 460 h 1473"/>
                <a:gd name="T16" fmla="*/ 384 w 2176"/>
                <a:gd name="T17" fmla="*/ 489 h 1473"/>
                <a:gd name="T18" fmla="*/ 298 w 2176"/>
                <a:gd name="T19" fmla="*/ 412 h 1473"/>
                <a:gd name="T20" fmla="*/ 319 w 2176"/>
                <a:gd name="T21" fmla="*/ 297 h 1473"/>
                <a:gd name="T22" fmla="*/ 78 w 2176"/>
                <a:gd name="T23" fmla="*/ 92 h 1473"/>
                <a:gd name="T24" fmla="*/ 15 w 2176"/>
                <a:gd name="T25" fmla="*/ 90 h 1473"/>
                <a:gd name="T26" fmla="*/ 6 w 2176"/>
                <a:gd name="T27" fmla="*/ 146 h 1473"/>
                <a:gd name="T28" fmla="*/ 121 w 2176"/>
                <a:gd name="T29" fmla="*/ 438 h 1473"/>
                <a:gd name="T30" fmla="*/ 260 w 2176"/>
                <a:gd name="T31" fmla="*/ 444 h 1473"/>
                <a:gd name="T32" fmla="*/ 362 w 2176"/>
                <a:gd name="T33" fmla="*/ 528 h 1473"/>
                <a:gd name="T34" fmla="*/ 475 w 2176"/>
                <a:gd name="T35" fmla="*/ 647 h 1473"/>
                <a:gd name="T36" fmla="*/ 821 w 2176"/>
                <a:gd name="T37" fmla="*/ 623 h 1473"/>
                <a:gd name="T38" fmla="*/ 950 w 2176"/>
                <a:gd name="T39" fmla="*/ 507 h 1473"/>
                <a:gd name="T40" fmla="*/ 986 w 2176"/>
                <a:gd name="T41" fmla="*/ 330 h 1473"/>
                <a:gd name="T42" fmla="*/ 1014 w 2176"/>
                <a:gd name="T43" fmla="*/ 376 h 1473"/>
                <a:gd name="T44" fmla="*/ 1012 w 2176"/>
                <a:gd name="T45" fmla="*/ 1473 h 1473"/>
                <a:gd name="T46" fmla="*/ 1287 w 2176"/>
                <a:gd name="T47" fmla="*/ 1473 h 1473"/>
                <a:gd name="T48" fmla="*/ 1288 w 2176"/>
                <a:gd name="T49" fmla="*/ 1014 h 1473"/>
                <a:gd name="T50" fmla="*/ 1314 w 2176"/>
                <a:gd name="T51" fmla="*/ 951 h 1473"/>
                <a:gd name="T52" fmla="*/ 1343 w 2176"/>
                <a:gd name="T53" fmla="*/ 1012 h 1473"/>
                <a:gd name="T54" fmla="*/ 1344 w 2176"/>
                <a:gd name="T55" fmla="*/ 1235 h 1473"/>
                <a:gd name="T56" fmla="*/ 1617 w 2176"/>
                <a:gd name="T57" fmla="*/ 1235 h 1473"/>
                <a:gd name="T58" fmla="*/ 1617 w 2176"/>
                <a:gd name="T59" fmla="*/ 323 h 1473"/>
                <a:gd name="T60" fmla="*/ 1675 w 2176"/>
                <a:gd name="T61" fmla="*/ 461 h 1473"/>
                <a:gd name="T62" fmla="*/ 1742 w 2176"/>
                <a:gd name="T63" fmla="*/ 558 h 1473"/>
                <a:gd name="T64" fmla="*/ 1901 w 2176"/>
                <a:gd name="T65" fmla="*/ 464 h 1473"/>
                <a:gd name="T66" fmla="*/ 2116 w 2176"/>
                <a:gd name="T67" fmla="*/ 217 h 1473"/>
                <a:gd name="T68" fmla="*/ 2176 w 2176"/>
                <a:gd name="T69" fmla="*/ 142 h 1473"/>
                <a:gd name="T70" fmla="*/ 2015 w 2176"/>
                <a:gd name="T71" fmla="*/ 65 h 1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76" h="1473">
                  <a:moveTo>
                    <a:pt x="2015" y="65"/>
                  </a:moveTo>
                  <a:cubicBezTo>
                    <a:pt x="1950" y="135"/>
                    <a:pt x="1886" y="205"/>
                    <a:pt x="1817" y="280"/>
                  </a:cubicBezTo>
                  <a:cubicBezTo>
                    <a:pt x="1801" y="246"/>
                    <a:pt x="1789" y="220"/>
                    <a:pt x="1777" y="195"/>
                  </a:cubicBezTo>
                  <a:cubicBezTo>
                    <a:pt x="1718" y="79"/>
                    <a:pt x="1636" y="0"/>
                    <a:pt x="1493" y="6"/>
                  </a:cubicBezTo>
                  <a:cubicBezTo>
                    <a:pt x="1362" y="12"/>
                    <a:pt x="1231" y="6"/>
                    <a:pt x="1101" y="9"/>
                  </a:cubicBezTo>
                  <a:cubicBezTo>
                    <a:pt x="1068" y="9"/>
                    <a:pt x="1034" y="18"/>
                    <a:pt x="1005" y="32"/>
                  </a:cubicBezTo>
                  <a:cubicBezTo>
                    <a:pt x="860" y="103"/>
                    <a:pt x="821" y="243"/>
                    <a:pt x="789" y="383"/>
                  </a:cubicBezTo>
                  <a:cubicBezTo>
                    <a:pt x="779" y="429"/>
                    <a:pt x="763" y="455"/>
                    <a:pt x="719" y="460"/>
                  </a:cubicBezTo>
                  <a:cubicBezTo>
                    <a:pt x="636" y="469"/>
                    <a:pt x="398" y="464"/>
                    <a:pt x="384" y="489"/>
                  </a:cubicBezTo>
                  <a:cubicBezTo>
                    <a:pt x="339" y="456"/>
                    <a:pt x="337" y="455"/>
                    <a:pt x="298" y="412"/>
                  </a:cubicBezTo>
                  <a:cubicBezTo>
                    <a:pt x="308" y="363"/>
                    <a:pt x="333" y="311"/>
                    <a:pt x="319" y="297"/>
                  </a:cubicBezTo>
                  <a:cubicBezTo>
                    <a:pt x="244" y="223"/>
                    <a:pt x="161" y="157"/>
                    <a:pt x="78" y="92"/>
                  </a:cubicBezTo>
                  <a:cubicBezTo>
                    <a:pt x="64" y="81"/>
                    <a:pt x="31" y="81"/>
                    <a:pt x="15" y="90"/>
                  </a:cubicBezTo>
                  <a:cubicBezTo>
                    <a:pt x="4" y="96"/>
                    <a:pt x="0" y="129"/>
                    <a:pt x="6" y="146"/>
                  </a:cubicBezTo>
                  <a:cubicBezTo>
                    <a:pt x="39" y="242"/>
                    <a:pt x="81" y="345"/>
                    <a:pt x="121" y="438"/>
                  </a:cubicBezTo>
                  <a:cubicBezTo>
                    <a:pt x="127" y="453"/>
                    <a:pt x="257" y="443"/>
                    <a:pt x="260" y="444"/>
                  </a:cubicBezTo>
                  <a:cubicBezTo>
                    <a:pt x="275" y="448"/>
                    <a:pt x="330" y="505"/>
                    <a:pt x="362" y="528"/>
                  </a:cubicBezTo>
                  <a:cubicBezTo>
                    <a:pt x="362" y="656"/>
                    <a:pt x="429" y="646"/>
                    <a:pt x="475" y="647"/>
                  </a:cubicBezTo>
                  <a:cubicBezTo>
                    <a:pt x="579" y="652"/>
                    <a:pt x="761" y="632"/>
                    <a:pt x="821" y="623"/>
                  </a:cubicBezTo>
                  <a:cubicBezTo>
                    <a:pt x="899" y="612"/>
                    <a:pt x="940" y="586"/>
                    <a:pt x="950" y="507"/>
                  </a:cubicBezTo>
                  <a:cubicBezTo>
                    <a:pt x="958" y="447"/>
                    <a:pt x="973" y="389"/>
                    <a:pt x="986" y="330"/>
                  </a:cubicBezTo>
                  <a:cubicBezTo>
                    <a:pt x="1007" y="345"/>
                    <a:pt x="1014" y="361"/>
                    <a:pt x="1014" y="376"/>
                  </a:cubicBezTo>
                  <a:cubicBezTo>
                    <a:pt x="1013" y="667"/>
                    <a:pt x="1012" y="1182"/>
                    <a:pt x="1012" y="1473"/>
                  </a:cubicBezTo>
                  <a:cubicBezTo>
                    <a:pt x="1287" y="1473"/>
                    <a:pt x="1287" y="1473"/>
                    <a:pt x="1287" y="1473"/>
                  </a:cubicBezTo>
                  <a:cubicBezTo>
                    <a:pt x="1286" y="1394"/>
                    <a:pt x="1287" y="1093"/>
                    <a:pt x="1288" y="1014"/>
                  </a:cubicBezTo>
                  <a:cubicBezTo>
                    <a:pt x="1289" y="993"/>
                    <a:pt x="1305" y="972"/>
                    <a:pt x="1314" y="951"/>
                  </a:cubicBezTo>
                  <a:cubicBezTo>
                    <a:pt x="1324" y="972"/>
                    <a:pt x="1341" y="991"/>
                    <a:pt x="1343" y="1012"/>
                  </a:cubicBezTo>
                  <a:cubicBezTo>
                    <a:pt x="1346" y="1071"/>
                    <a:pt x="1344" y="1175"/>
                    <a:pt x="1344" y="1235"/>
                  </a:cubicBezTo>
                  <a:cubicBezTo>
                    <a:pt x="1438" y="1235"/>
                    <a:pt x="1523" y="1235"/>
                    <a:pt x="1617" y="1235"/>
                  </a:cubicBezTo>
                  <a:cubicBezTo>
                    <a:pt x="1617" y="942"/>
                    <a:pt x="1617" y="610"/>
                    <a:pt x="1617" y="323"/>
                  </a:cubicBezTo>
                  <a:cubicBezTo>
                    <a:pt x="1646" y="368"/>
                    <a:pt x="1655" y="417"/>
                    <a:pt x="1675" y="461"/>
                  </a:cubicBezTo>
                  <a:cubicBezTo>
                    <a:pt x="1691" y="498"/>
                    <a:pt x="1715" y="554"/>
                    <a:pt x="1742" y="558"/>
                  </a:cubicBezTo>
                  <a:cubicBezTo>
                    <a:pt x="1778" y="564"/>
                    <a:pt x="1872" y="494"/>
                    <a:pt x="1901" y="464"/>
                  </a:cubicBezTo>
                  <a:cubicBezTo>
                    <a:pt x="1991" y="372"/>
                    <a:pt x="2032" y="315"/>
                    <a:pt x="2116" y="217"/>
                  </a:cubicBezTo>
                  <a:cubicBezTo>
                    <a:pt x="2136" y="195"/>
                    <a:pt x="2153" y="171"/>
                    <a:pt x="2176" y="142"/>
                  </a:cubicBezTo>
                  <a:cubicBezTo>
                    <a:pt x="2117" y="114"/>
                    <a:pt x="2068" y="90"/>
                    <a:pt x="2015" y="65"/>
                  </a:cubicBezTo>
                  <a:close/>
                </a:path>
              </a:pathLst>
            </a:custGeom>
            <a:solidFill>
              <a:srgbClr val="282F3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latin typeface="Calibri" panose="020F0502020204030204"/>
              </a:endParaRPr>
            </a:p>
          </p:txBody>
        </p:sp>
        <p:sp>
          <p:nvSpPr>
            <p:cNvPr id="38" name="Oval 29">
              <a:extLst>
                <a:ext uri="{FF2B5EF4-FFF2-40B4-BE49-F238E27FC236}">
                  <a16:creationId xmlns:a16="http://schemas.microsoft.com/office/drawing/2014/main" id="{241B227C-0984-42C0-A8A2-D9E272CED52F}"/>
                </a:ext>
              </a:extLst>
            </p:cNvPr>
            <p:cNvSpPr/>
            <p:nvPr/>
          </p:nvSpPr>
          <p:spPr>
            <a:xfrm>
              <a:off x="5440076" y="1633179"/>
              <a:ext cx="803743" cy="803743"/>
            </a:xfrm>
            <a:prstGeom prst="ellipse">
              <a:avLst/>
            </a:prstGeom>
            <a:solidFill>
              <a:srgbClr val="282F3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9" name="Rectangle 30">
              <a:extLst>
                <a:ext uri="{FF2B5EF4-FFF2-40B4-BE49-F238E27FC236}">
                  <a16:creationId xmlns:a16="http://schemas.microsoft.com/office/drawing/2014/main" id="{63A6AEB4-4FFC-4C6E-AEC9-B38E1D89D1FB}"/>
                </a:ext>
              </a:extLst>
            </p:cNvPr>
            <p:cNvSpPr/>
            <p:nvPr/>
          </p:nvSpPr>
          <p:spPr>
            <a:xfrm rot="1529257">
              <a:off x="6797802" y="2375176"/>
              <a:ext cx="776640" cy="302364"/>
            </a:xfrm>
            <a:prstGeom prst="rect">
              <a:avLst/>
            </a:prstGeom>
            <a:solidFill>
              <a:srgbClr val="FCB4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40" name="Group 34">
            <a:extLst>
              <a:ext uri="{FF2B5EF4-FFF2-40B4-BE49-F238E27FC236}">
                <a16:creationId xmlns:a16="http://schemas.microsoft.com/office/drawing/2014/main" id="{AADC6C61-1F51-4E3D-B8EA-4831F39E6715}"/>
              </a:ext>
            </a:extLst>
          </p:cNvPr>
          <p:cNvGrpSpPr/>
          <p:nvPr/>
        </p:nvGrpSpPr>
        <p:grpSpPr>
          <a:xfrm>
            <a:off x="8186056" y="3499724"/>
            <a:ext cx="3712565" cy="1959869"/>
            <a:chOff x="3920888" y="3793179"/>
            <a:chExt cx="4242862" cy="2232447"/>
          </a:xfrm>
        </p:grpSpPr>
        <p:sp>
          <p:nvSpPr>
            <p:cNvPr id="41" name="Rectangle 33">
              <a:extLst>
                <a:ext uri="{FF2B5EF4-FFF2-40B4-BE49-F238E27FC236}">
                  <a16:creationId xmlns:a16="http://schemas.microsoft.com/office/drawing/2014/main" id="{06C707EF-6B59-41C1-BA57-A88CE898D50F}"/>
                </a:ext>
              </a:extLst>
            </p:cNvPr>
            <p:cNvSpPr/>
            <p:nvPr/>
          </p:nvSpPr>
          <p:spPr>
            <a:xfrm>
              <a:off x="7387110" y="5723262"/>
              <a:ext cx="776640" cy="302364"/>
            </a:xfrm>
            <a:prstGeom prst="rect">
              <a:avLst/>
            </a:prstGeom>
            <a:solidFill>
              <a:srgbClr val="FCB4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2" name="Rectangle 37">
              <a:extLst>
                <a:ext uri="{FF2B5EF4-FFF2-40B4-BE49-F238E27FC236}">
                  <a16:creationId xmlns:a16="http://schemas.microsoft.com/office/drawing/2014/main" id="{4F76BC88-4FB4-4E83-8C13-DD2C91205AAD}"/>
                </a:ext>
              </a:extLst>
            </p:cNvPr>
            <p:cNvSpPr/>
            <p:nvPr/>
          </p:nvSpPr>
          <p:spPr>
            <a:xfrm>
              <a:off x="6519009" y="5723262"/>
              <a:ext cx="776640" cy="302364"/>
            </a:xfrm>
            <a:prstGeom prst="rect">
              <a:avLst/>
            </a:prstGeom>
            <a:solidFill>
              <a:srgbClr val="FCB4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3" name="Rectangle 38">
              <a:extLst>
                <a:ext uri="{FF2B5EF4-FFF2-40B4-BE49-F238E27FC236}">
                  <a16:creationId xmlns:a16="http://schemas.microsoft.com/office/drawing/2014/main" id="{6A8A2687-409F-453E-9FCE-81DC028A2452}"/>
                </a:ext>
              </a:extLst>
            </p:cNvPr>
            <p:cNvSpPr/>
            <p:nvPr/>
          </p:nvSpPr>
          <p:spPr>
            <a:xfrm>
              <a:off x="5651280" y="5723262"/>
              <a:ext cx="776640" cy="302364"/>
            </a:xfrm>
            <a:prstGeom prst="rect">
              <a:avLst/>
            </a:prstGeom>
            <a:solidFill>
              <a:srgbClr val="FCB4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4" name="Rectangle 39">
              <a:extLst>
                <a:ext uri="{FF2B5EF4-FFF2-40B4-BE49-F238E27FC236}">
                  <a16:creationId xmlns:a16="http://schemas.microsoft.com/office/drawing/2014/main" id="{8802AC8E-329B-4123-9ECF-EFFE626F91F4}"/>
                </a:ext>
              </a:extLst>
            </p:cNvPr>
            <p:cNvSpPr/>
            <p:nvPr/>
          </p:nvSpPr>
          <p:spPr>
            <a:xfrm>
              <a:off x="4783179" y="5723262"/>
              <a:ext cx="776640" cy="302364"/>
            </a:xfrm>
            <a:prstGeom prst="rect">
              <a:avLst/>
            </a:prstGeom>
            <a:solidFill>
              <a:srgbClr val="FCB4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5" name="Rectangle 40">
              <a:extLst>
                <a:ext uri="{FF2B5EF4-FFF2-40B4-BE49-F238E27FC236}">
                  <a16:creationId xmlns:a16="http://schemas.microsoft.com/office/drawing/2014/main" id="{E3CD7FE7-5117-4339-A01E-56A7F73135AD}"/>
                </a:ext>
              </a:extLst>
            </p:cNvPr>
            <p:cNvSpPr/>
            <p:nvPr/>
          </p:nvSpPr>
          <p:spPr>
            <a:xfrm>
              <a:off x="3920888" y="5723262"/>
              <a:ext cx="776640" cy="302364"/>
            </a:xfrm>
            <a:prstGeom prst="rect">
              <a:avLst/>
            </a:prstGeom>
            <a:solidFill>
              <a:srgbClr val="FCB4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6" name="Rectangle 42">
              <a:extLst>
                <a:ext uri="{FF2B5EF4-FFF2-40B4-BE49-F238E27FC236}">
                  <a16:creationId xmlns:a16="http://schemas.microsoft.com/office/drawing/2014/main" id="{BE4D49EC-B6E2-4E8D-9423-BF5C5B62E9F9}"/>
                </a:ext>
              </a:extLst>
            </p:cNvPr>
            <p:cNvSpPr/>
            <p:nvPr/>
          </p:nvSpPr>
          <p:spPr>
            <a:xfrm>
              <a:off x="7820307" y="5334642"/>
              <a:ext cx="343443" cy="302364"/>
            </a:xfrm>
            <a:prstGeom prst="rect">
              <a:avLst/>
            </a:prstGeom>
            <a:solidFill>
              <a:srgbClr val="FCB4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7" name="Rectangle 43">
              <a:extLst>
                <a:ext uri="{FF2B5EF4-FFF2-40B4-BE49-F238E27FC236}">
                  <a16:creationId xmlns:a16="http://schemas.microsoft.com/office/drawing/2014/main" id="{9CEBF4A3-3323-4D94-8D91-B6507B5ED2CD}"/>
                </a:ext>
              </a:extLst>
            </p:cNvPr>
            <p:cNvSpPr/>
            <p:nvPr/>
          </p:nvSpPr>
          <p:spPr>
            <a:xfrm>
              <a:off x="6952206" y="5334642"/>
              <a:ext cx="776640" cy="302364"/>
            </a:xfrm>
            <a:prstGeom prst="rect">
              <a:avLst/>
            </a:prstGeom>
            <a:solidFill>
              <a:srgbClr val="FCB4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8" name="Rectangle 44">
              <a:extLst>
                <a:ext uri="{FF2B5EF4-FFF2-40B4-BE49-F238E27FC236}">
                  <a16:creationId xmlns:a16="http://schemas.microsoft.com/office/drawing/2014/main" id="{DC6D879C-4463-4B9E-95E7-97118F2EFE94}"/>
                </a:ext>
              </a:extLst>
            </p:cNvPr>
            <p:cNvSpPr/>
            <p:nvPr/>
          </p:nvSpPr>
          <p:spPr>
            <a:xfrm>
              <a:off x="6084477" y="5334642"/>
              <a:ext cx="776640" cy="302364"/>
            </a:xfrm>
            <a:prstGeom prst="rect">
              <a:avLst/>
            </a:prstGeom>
            <a:solidFill>
              <a:srgbClr val="FCB4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9" name="Rectangle 45">
              <a:extLst>
                <a:ext uri="{FF2B5EF4-FFF2-40B4-BE49-F238E27FC236}">
                  <a16:creationId xmlns:a16="http://schemas.microsoft.com/office/drawing/2014/main" id="{FB45B8A7-C6D8-4F4F-88F3-DA8150FE1E3B}"/>
                </a:ext>
              </a:extLst>
            </p:cNvPr>
            <p:cNvSpPr/>
            <p:nvPr/>
          </p:nvSpPr>
          <p:spPr>
            <a:xfrm>
              <a:off x="5216376" y="5334642"/>
              <a:ext cx="776640" cy="302364"/>
            </a:xfrm>
            <a:prstGeom prst="rect">
              <a:avLst/>
            </a:prstGeom>
            <a:solidFill>
              <a:srgbClr val="FCB4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0" name="Rectangle 46">
              <a:extLst>
                <a:ext uri="{FF2B5EF4-FFF2-40B4-BE49-F238E27FC236}">
                  <a16:creationId xmlns:a16="http://schemas.microsoft.com/office/drawing/2014/main" id="{DEB747E3-679B-429B-A54C-503B0BB331A5}"/>
                </a:ext>
              </a:extLst>
            </p:cNvPr>
            <p:cNvSpPr/>
            <p:nvPr/>
          </p:nvSpPr>
          <p:spPr>
            <a:xfrm>
              <a:off x="4354085" y="5334642"/>
              <a:ext cx="776640" cy="302364"/>
            </a:xfrm>
            <a:prstGeom prst="rect">
              <a:avLst/>
            </a:prstGeom>
            <a:solidFill>
              <a:srgbClr val="FCB4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1" name="Rectangle 47">
              <a:extLst>
                <a:ext uri="{FF2B5EF4-FFF2-40B4-BE49-F238E27FC236}">
                  <a16:creationId xmlns:a16="http://schemas.microsoft.com/office/drawing/2014/main" id="{D743BD94-1188-489E-82B4-BF2EC9305852}"/>
                </a:ext>
              </a:extLst>
            </p:cNvPr>
            <p:cNvSpPr/>
            <p:nvPr/>
          </p:nvSpPr>
          <p:spPr>
            <a:xfrm>
              <a:off x="7387110" y="4946973"/>
              <a:ext cx="776640" cy="302364"/>
            </a:xfrm>
            <a:prstGeom prst="rect">
              <a:avLst/>
            </a:prstGeom>
            <a:solidFill>
              <a:srgbClr val="FCB4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2" name="Rectangle 48">
              <a:extLst>
                <a:ext uri="{FF2B5EF4-FFF2-40B4-BE49-F238E27FC236}">
                  <a16:creationId xmlns:a16="http://schemas.microsoft.com/office/drawing/2014/main" id="{CC8FBD9A-3FF9-45A8-A6B5-B7A0372CA3EA}"/>
                </a:ext>
              </a:extLst>
            </p:cNvPr>
            <p:cNvSpPr/>
            <p:nvPr/>
          </p:nvSpPr>
          <p:spPr>
            <a:xfrm>
              <a:off x="6519009" y="4946973"/>
              <a:ext cx="776640" cy="302364"/>
            </a:xfrm>
            <a:prstGeom prst="rect">
              <a:avLst/>
            </a:prstGeom>
            <a:solidFill>
              <a:srgbClr val="FCB4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3" name="Rectangle 49">
              <a:extLst>
                <a:ext uri="{FF2B5EF4-FFF2-40B4-BE49-F238E27FC236}">
                  <a16:creationId xmlns:a16="http://schemas.microsoft.com/office/drawing/2014/main" id="{B57A5457-522E-4A85-8EED-6E21CBEA3702}"/>
                </a:ext>
              </a:extLst>
            </p:cNvPr>
            <p:cNvSpPr/>
            <p:nvPr/>
          </p:nvSpPr>
          <p:spPr>
            <a:xfrm>
              <a:off x="5651280" y="4946973"/>
              <a:ext cx="776640" cy="302364"/>
            </a:xfrm>
            <a:prstGeom prst="rect">
              <a:avLst/>
            </a:prstGeom>
            <a:solidFill>
              <a:srgbClr val="FCB4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4" name="Rectangle 50">
              <a:extLst>
                <a:ext uri="{FF2B5EF4-FFF2-40B4-BE49-F238E27FC236}">
                  <a16:creationId xmlns:a16="http://schemas.microsoft.com/office/drawing/2014/main" id="{CCB98FBA-BB7E-4C47-8B27-08045DB46B61}"/>
                </a:ext>
              </a:extLst>
            </p:cNvPr>
            <p:cNvSpPr/>
            <p:nvPr/>
          </p:nvSpPr>
          <p:spPr>
            <a:xfrm>
              <a:off x="4783179" y="4946973"/>
              <a:ext cx="776640" cy="302364"/>
            </a:xfrm>
            <a:prstGeom prst="rect">
              <a:avLst/>
            </a:prstGeom>
            <a:solidFill>
              <a:srgbClr val="FCB4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5" name="Rectangle 52">
              <a:extLst>
                <a:ext uri="{FF2B5EF4-FFF2-40B4-BE49-F238E27FC236}">
                  <a16:creationId xmlns:a16="http://schemas.microsoft.com/office/drawing/2014/main" id="{A9245BBB-97CD-48B7-9E0F-134B50C9C1CB}"/>
                </a:ext>
              </a:extLst>
            </p:cNvPr>
            <p:cNvSpPr/>
            <p:nvPr/>
          </p:nvSpPr>
          <p:spPr>
            <a:xfrm>
              <a:off x="7820307" y="4567879"/>
              <a:ext cx="343443" cy="302364"/>
            </a:xfrm>
            <a:prstGeom prst="rect">
              <a:avLst/>
            </a:prstGeom>
            <a:solidFill>
              <a:srgbClr val="FCB4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6" name="Rectangle 53">
              <a:extLst>
                <a:ext uri="{FF2B5EF4-FFF2-40B4-BE49-F238E27FC236}">
                  <a16:creationId xmlns:a16="http://schemas.microsoft.com/office/drawing/2014/main" id="{22845ABC-DA10-4FF6-9C9C-C9B95D7E14DB}"/>
                </a:ext>
              </a:extLst>
            </p:cNvPr>
            <p:cNvSpPr/>
            <p:nvPr/>
          </p:nvSpPr>
          <p:spPr>
            <a:xfrm>
              <a:off x="6952206" y="4567879"/>
              <a:ext cx="776640" cy="302364"/>
            </a:xfrm>
            <a:prstGeom prst="rect">
              <a:avLst/>
            </a:prstGeom>
            <a:solidFill>
              <a:srgbClr val="FCB4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7" name="Rectangle 54">
              <a:extLst>
                <a:ext uri="{FF2B5EF4-FFF2-40B4-BE49-F238E27FC236}">
                  <a16:creationId xmlns:a16="http://schemas.microsoft.com/office/drawing/2014/main" id="{F1B3EE27-F7B8-46F3-A6D2-7C752ED50188}"/>
                </a:ext>
              </a:extLst>
            </p:cNvPr>
            <p:cNvSpPr/>
            <p:nvPr/>
          </p:nvSpPr>
          <p:spPr>
            <a:xfrm>
              <a:off x="6084477" y="4567879"/>
              <a:ext cx="776640" cy="302364"/>
            </a:xfrm>
            <a:prstGeom prst="rect">
              <a:avLst/>
            </a:prstGeom>
            <a:solidFill>
              <a:srgbClr val="FCB4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8" name="Rectangle 55">
              <a:extLst>
                <a:ext uri="{FF2B5EF4-FFF2-40B4-BE49-F238E27FC236}">
                  <a16:creationId xmlns:a16="http://schemas.microsoft.com/office/drawing/2014/main" id="{2A83447A-270F-4506-83D0-BDF5F280EDE1}"/>
                </a:ext>
              </a:extLst>
            </p:cNvPr>
            <p:cNvSpPr/>
            <p:nvPr/>
          </p:nvSpPr>
          <p:spPr>
            <a:xfrm>
              <a:off x="7387110" y="4170686"/>
              <a:ext cx="776640" cy="302364"/>
            </a:xfrm>
            <a:prstGeom prst="rect">
              <a:avLst/>
            </a:prstGeom>
            <a:solidFill>
              <a:srgbClr val="FCB4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9" name="Rectangle 56">
              <a:extLst>
                <a:ext uri="{FF2B5EF4-FFF2-40B4-BE49-F238E27FC236}">
                  <a16:creationId xmlns:a16="http://schemas.microsoft.com/office/drawing/2014/main" id="{409169E4-2720-4129-81B5-6F88A78598FC}"/>
                </a:ext>
              </a:extLst>
            </p:cNvPr>
            <p:cNvSpPr/>
            <p:nvPr/>
          </p:nvSpPr>
          <p:spPr>
            <a:xfrm>
              <a:off x="6519009" y="4170686"/>
              <a:ext cx="776640" cy="302364"/>
            </a:xfrm>
            <a:prstGeom prst="rect">
              <a:avLst/>
            </a:prstGeom>
            <a:solidFill>
              <a:srgbClr val="FCB4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0" name="Rectangle 58">
              <a:extLst>
                <a:ext uri="{FF2B5EF4-FFF2-40B4-BE49-F238E27FC236}">
                  <a16:creationId xmlns:a16="http://schemas.microsoft.com/office/drawing/2014/main" id="{C8A5CBCA-9210-4A42-B86A-F6ED863CD688}"/>
                </a:ext>
              </a:extLst>
            </p:cNvPr>
            <p:cNvSpPr/>
            <p:nvPr/>
          </p:nvSpPr>
          <p:spPr>
            <a:xfrm>
              <a:off x="7820307" y="3793179"/>
              <a:ext cx="343443" cy="302364"/>
            </a:xfrm>
            <a:prstGeom prst="rect">
              <a:avLst/>
            </a:prstGeom>
            <a:solidFill>
              <a:srgbClr val="FCB4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1" name="Rectangle 59">
              <a:extLst>
                <a:ext uri="{FF2B5EF4-FFF2-40B4-BE49-F238E27FC236}">
                  <a16:creationId xmlns:a16="http://schemas.microsoft.com/office/drawing/2014/main" id="{50EC48B2-30C0-4DF6-86A6-DD9727ED5E1C}"/>
                </a:ext>
              </a:extLst>
            </p:cNvPr>
            <p:cNvSpPr/>
            <p:nvPr/>
          </p:nvSpPr>
          <p:spPr>
            <a:xfrm>
              <a:off x="6952206" y="3793179"/>
              <a:ext cx="776640" cy="302364"/>
            </a:xfrm>
            <a:prstGeom prst="rect">
              <a:avLst/>
            </a:prstGeom>
            <a:solidFill>
              <a:srgbClr val="FCB4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62" name="TextBox 63">
            <a:extLst>
              <a:ext uri="{FF2B5EF4-FFF2-40B4-BE49-F238E27FC236}">
                <a16:creationId xmlns:a16="http://schemas.microsoft.com/office/drawing/2014/main" id="{D56B6F0E-C0D8-43BF-85DB-4CF06C0700B4}"/>
              </a:ext>
            </a:extLst>
          </p:cNvPr>
          <p:cNvSpPr txBox="1"/>
          <p:nvPr/>
        </p:nvSpPr>
        <p:spPr>
          <a:xfrm>
            <a:off x="206313" y="964570"/>
            <a:ext cx="1177107" cy="1092607"/>
          </a:xfrm>
          <a:prstGeom prst="rect">
            <a:avLst/>
          </a:prstGeom>
          <a:noFill/>
        </p:spPr>
        <p:txBody>
          <a:bodyPr wrap="square" rtlCol="0">
            <a:spAutoFit/>
          </a:bodyPr>
          <a:lstStyle/>
          <a:p>
            <a:pPr algn="ctr">
              <a:defRPr/>
            </a:pPr>
            <a:r>
              <a:rPr lang="ru-RU" sz="6500" b="1" dirty="0">
                <a:solidFill>
                  <a:srgbClr val="C2C923"/>
                </a:solidFill>
                <a:latin typeface="Open Sans" panose="020B0606030504020204" pitchFamily="34" charset="0"/>
              </a:rPr>
              <a:t>01</a:t>
            </a:r>
            <a:endParaRPr lang="en-GB" sz="6500" b="1" dirty="0">
              <a:solidFill>
                <a:srgbClr val="C2C923"/>
              </a:solidFill>
              <a:latin typeface="Noto Sans" panose="020B0502040504020204" pitchFamily="34"/>
              <a:ea typeface="Noto Sans" panose="020B0502040504020204" pitchFamily="34"/>
              <a:cs typeface="Noto Sans" panose="020B0502040504020204" pitchFamily="34"/>
            </a:endParaRPr>
          </a:p>
        </p:txBody>
      </p:sp>
      <p:sp>
        <p:nvSpPr>
          <p:cNvPr id="63" name="TextBox 64">
            <a:extLst>
              <a:ext uri="{FF2B5EF4-FFF2-40B4-BE49-F238E27FC236}">
                <a16:creationId xmlns:a16="http://schemas.microsoft.com/office/drawing/2014/main" id="{CD6AC8BF-668B-4791-A5EC-48BDB9802410}"/>
              </a:ext>
            </a:extLst>
          </p:cNvPr>
          <p:cNvSpPr txBox="1"/>
          <p:nvPr/>
        </p:nvSpPr>
        <p:spPr>
          <a:xfrm>
            <a:off x="102974" y="2745019"/>
            <a:ext cx="1375716" cy="1092607"/>
          </a:xfrm>
          <a:prstGeom prst="rect">
            <a:avLst/>
          </a:prstGeom>
          <a:noFill/>
        </p:spPr>
        <p:txBody>
          <a:bodyPr wrap="square" rtlCol="0">
            <a:spAutoFit/>
          </a:bodyPr>
          <a:lstStyle/>
          <a:p>
            <a:pPr algn="ctr">
              <a:defRPr/>
            </a:pPr>
            <a:r>
              <a:rPr lang="ru-RU" sz="6500" b="1" dirty="0">
                <a:solidFill>
                  <a:srgbClr val="CB1B4A"/>
                </a:solidFill>
                <a:latin typeface="Open Sans" panose="020B0606030504020204" pitchFamily="34" charset="0"/>
              </a:rPr>
              <a:t>0</a:t>
            </a:r>
            <a:r>
              <a:rPr lang="en-US" sz="6500" b="1" dirty="0">
                <a:solidFill>
                  <a:srgbClr val="CB1B4A"/>
                </a:solidFill>
                <a:latin typeface="Open Sans" panose="020B0606030504020204" pitchFamily="34" charset="0"/>
              </a:rPr>
              <a:t>2</a:t>
            </a:r>
            <a:endParaRPr lang="en-GB" sz="6500" b="1" dirty="0">
              <a:solidFill>
                <a:srgbClr val="CB1B4A"/>
              </a:solidFill>
              <a:latin typeface="Noto Sans" panose="020B0502040504020204" pitchFamily="34"/>
              <a:ea typeface="Noto Sans" panose="020B0502040504020204" pitchFamily="34"/>
              <a:cs typeface="Noto Sans" panose="020B0502040504020204" pitchFamily="34"/>
            </a:endParaRPr>
          </a:p>
        </p:txBody>
      </p:sp>
      <p:sp>
        <p:nvSpPr>
          <p:cNvPr id="64" name="TextBox 65">
            <a:extLst>
              <a:ext uri="{FF2B5EF4-FFF2-40B4-BE49-F238E27FC236}">
                <a16:creationId xmlns:a16="http://schemas.microsoft.com/office/drawing/2014/main" id="{C18E0CF2-A724-42AF-8124-AF8278E6AD5C}"/>
              </a:ext>
            </a:extLst>
          </p:cNvPr>
          <p:cNvSpPr txBox="1"/>
          <p:nvPr/>
        </p:nvSpPr>
        <p:spPr>
          <a:xfrm>
            <a:off x="1478690" y="1418898"/>
            <a:ext cx="2638822" cy="307777"/>
          </a:xfrm>
          <a:prstGeom prst="rect">
            <a:avLst/>
          </a:prstGeom>
          <a:noFill/>
        </p:spPr>
        <p:txBody>
          <a:bodyPr wrap="square" rtlCol="0">
            <a:spAutoFit/>
          </a:bodyPr>
          <a:lstStyle/>
          <a:p>
            <a:pPr algn="ctr">
              <a:defRPr/>
            </a:pPr>
            <a:r>
              <a:rPr lang="en-US" sz="1400" dirty="0" smtClean="0">
                <a:solidFill>
                  <a:srgbClr val="282F39"/>
                </a:solidFill>
                <a:latin typeface="Times New Roman" panose="02020603050405020304" pitchFamily="18" charset="0"/>
                <a:cs typeface="Times New Roman" panose="02020603050405020304" pitchFamily="18" charset="0"/>
              </a:rPr>
              <a:t>30 de </a:t>
            </a:r>
            <a:r>
              <a:rPr lang="en-US" sz="1400" dirty="0" err="1" smtClean="0">
                <a:solidFill>
                  <a:srgbClr val="282F39"/>
                </a:solidFill>
                <a:latin typeface="Times New Roman" panose="02020603050405020304" pitchFamily="18" charset="0"/>
                <a:cs typeface="Times New Roman" panose="02020603050405020304" pitchFamily="18" charset="0"/>
              </a:rPr>
              <a:t>Diciembre</a:t>
            </a:r>
            <a:r>
              <a:rPr lang="en-US" sz="1400" dirty="0" smtClean="0">
                <a:solidFill>
                  <a:srgbClr val="282F39"/>
                </a:solidFill>
                <a:latin typeface="Times New Roman" panose="02020603050405020304" pitchFamily="18" charset="0"/>
                <a:cs typeface="Times New Roman" panose="02020603050405020304" pitchFamily="18" charset="0"/>
              </a:rPr>
              <a:t> de 2016</a:t>
            </a:r>
            <a:endParaRPr lang="en-GB" sz="1400" dirty="0">
              <a:solidFill>
                <a:srgbClr val="282F39"/>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65" name="TextBox 66">
            <a:extLst>
              <a:ext uri="{FF2B5EF4-FFF2-40B4-BE49-F238E27FC236}">
                <a16:creationId xmlns:a16="http://schemas.microsoft.com/office/drawing/2014/main" id="{D6D111C6-0F37-4FBD-A12E-07C5A6568D67}"/>
              </a:ext>
            </a:extLst>
          </p:cNvPr>
          <p:cNvSpPr txBox="1"/>
          <p:nvPr/>
        </p:nvSpPr>
        <p:spPr>
          <a:xfrm>
            <a:off x="1537973" y="3053085"/>
            <a:ext cx="2638822" cy="523220"/>
          </a:xfrm>
          <a:prstGeom prst="rect">
            <a:avLst/>
          </a:prstGeom>
          <a:noFill/>
        </p:spPr>
        <p:txBody>
          <a:bodyPr wrap="square" rtlCol="0">
            <a:spAutoFit/>
          </a:bodyPr>
          <a:lstStyle/>
          <a:p>
            <a:pPr algn="ctr">
              <a:defRPr/>
            </a:pPr>
            <a:r>
              <a:rPr lang="en-US" sz="1400" dirty="0" err="1" smtClean="0">
                <a:solidFill>
                  <a:srgbClr val="282F39"/>
                </a:solidFill>
                <a:latin typeface="Times New Roman" panose="02020603050405020304" pitchFamily="18" charset="0"/>
                <a:cs typeface="Times New Roman" panose="02020603050405020304" pitchFamily="18" charset="0"/>
              </a:rPr>
              <a:t>Problemas</a:t>
            </a:r>
            <a:r>
              <a:rPr lang="en-US" sz="1400" dirty="0" smtClean="0">
                <a:solidFill>
                  <a:srgbClr val="282F39"/>
                </a:solidFill>
                <a:latin typeface="Times New Roman" panose="02020603050405020304" pitchFamily="18" charset="0"/>
                <a:cs typeface="Times New Roman" panose="02020603050405020304" pitchFamily="18" charset="0"/>
              </a:rPr>
              <a:t> para el Sector </a:t>
            </a:r>
            <a:r>
              <a:rPr lang="en-US" sz="1400" dirty="0" err="1" smtClean="0">
                <a:solidFill>
                  <a:srgbClr val="282F39"/>
                </a:solidFill>
                <a:latin typeface="Times New Roman" panose="02020603050405020304" pitchFamily="18" charset="0"/>
                <a:cs typeface="Times New Roman" panose="02020603050405020304" pitchFamily="18" charset="0"/>
              </a:rPr>
              <a:t>Inmobiliario</a:t>
            </a:r>
            <a:endParaRPr lang="en-GB" sz="1400" dirty="0">
              <a:solidFill>
                <a:srgbClr val="282F39"/>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66" name="TextBox 67">
            <a:extLst>
              <a:ext uri="{FF2B5EF4-FFF2-40B4-BE49-F238E27FC236}">
                <a16:creationId xmlns:a16="http://schemas.microsoft.com/office/drawing/2014/main" id="{D675F29A-99D3-465B-8B7F-6661792AC1FB}"/>
              </a:ext>
            </a:extLst>
          </p:cNvPr>
          <p:cNvSpPr txBox="1"/>
          <p:nvPr/>
        </p:nvSpPr>
        <p:spPr>
          <a:xfrm>
            <a:off x="1518648" y="4898208"/>
            <a:ext cx="2638822" cy="307777"/>
          </a:xfrm>
          <a:prstGeom prst="rect">
            <a:avLst/>
          </a:prstGeom>
          <a:noFill/>
        </p:spPr>
        <p:txBody>
          <a:bodyPr wrap="square" rtlCol="0">
            <a:spAutoFit/>
          </a:bodyPr>
          <a:lstStyle/>
          <a:p>
            <a:pPr algn="ctr">
              <a:defRPr/>
            </a:pPr>
            <a:r>
              <a:rPr lang="en-US" sz="1400" dirty="0" err="1" smtClean="0">
                <a:solidFill>
                  <a:srgbClr val="282F39"/>
                </a:solidFill>
                <a:latin typeface="Times New Roman" panose="02020603050405020304" pitchFamily="18" charset="0"/>
                <a:cs typeface="Times New Roman" panose="02020603050405020304" pitchFamily="18" charset="0"/>
              </a:rPr>
              <a:t>Consulta</a:t>
            </a:r>
            <a:r>
              <a:rPr lang="en-US" sz="1400" dirty="0" smtClean="0">
                <a:solidFill>
                  <a:srgbClr val="282F39"/>
                </a:solidFill>
                <a:latin typeface="Times New Roman" panose="02020603050405020304" pitchFamily="18" charset="0"/>
                <a:cs typeface="Times New Roman" panose="02020603050405020304" pitchFamily="18" charset="0"/>
              </a:rPr>
              <a:t> popular 2018</a:t>
            </a:r>
            <a:endParaRPr lang="en-GB" sz="1400" dirty="0">
              <a:solidFill>
                <a:srgbClr val="282F39"/>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67" name="TextBox 68">
            <a:extLst>
              <a:ext uri="{FF2B5EF4-FFF2-40B4-BE49-F238E27FC236}">
                <a16:creationId xmlns:a16="http://schemas.microsoft.com/office/drawing/2014/main" id="{CD3B7842-65AE-4BCD-8C3A-EE7FA1B9F0BE}"/>
              </a:ext>
            </a:extLst>
          </p:cNvPr>
          <p:cNvSpPr txBox="1"/>
          <p:nvPr/>
        </p:nvSpPr>
        <p:spPr>
          <a:xfrm>
            <a:off x="7704" y="4600191"/>
            <a:ext cx="1375716" cy="1092607"/>
          </a:xfrm>
          <a:prstGeom prst="rect">
            <a:avLst/>
          </a:prstGeom>
          <a:noFill/>
        </p:spPr>
        <p:txBody>
          <a:bodyPr wrap="square" rtlCol="0">
            <a:spAutoFit/>
          </a:bodyPr>
          <a:lstStyle/>
          <a:p>
            <a:pPr algn="ctr">
              <a:defRPr/>
            </a:pPr>
            <a:r>
              <a:rPr lang="ru-RU" sz="6500" b="1" dirty="0">
                <a:solidFill>
                  <a:srgbClr val="42AFB6"/>
                </a:solidFill>
                <a:latin typeface="Open Sans" panose="020B0606030504020204" pitchFamily="34" charset="0"/>
              </a:rPr>
              <a:t>0</a:t>
            </a:r>
            <a:r>
              <a:rPr lang="en-US" sz="6500" b="1" dirty="0">
                <a:solidFill>
                  <a:srgbClr val="42AFB6"/>
                </a:solidFill>
                <a:latin typeface="Open Sans" panose="020B0606030504020204" pitchFamily="34" charset="0"/>
              </a:rPr>
              <a:t>3</a:t>
            </a:r>
            <a:endParaRPr lang="en-GB" sz="6500" b="1" dirty="0">
              <a:solidFill>
                <a:srgbClr val="42AFB6"/>
              </a:solidFill>
              <a:latin typeface="Noto Sans" panose="020B0502040504020204" pitchFamily="34"/>
              <a:ea typeface="Noto Sans" panose="020B0502040504020204" pitchFamily="34"/>
              <a:cs typeface="Noto Sans" panose="020B0502040504020204" pitchFamily="34"/>
            </a:endParaRPr>
          </a:p>
        </p:txBody>
      </p:sp>
      <p:sp>
        <p:nvSpPr>
          <p:cNvPr id="68" name="TextBox 65">
            <a:extLst>
              <a:ext uri="{FF2B5EF4-FFF2-40B4-BE49-F238E27FC236}">
                <a16:creationId xmlns:a16="http://schemas.microsoft.com/office/drawing/2014/main" id="{C18E0CF2-A724-42AF-8124-AF8278E6AD5C}"/>
              </a:ext>
            </a:extLst>
          </p:cNvPr>
          <p:cNvSpPr txBox="1"/>
          <p:nvPr/>
        </p:nvSpPr>
        <p:spPr>
          <a:xfrm>
            <a:off x="4817554" y="1166030"/>
            <a:ext cx="2638822" cy="738664"/>
          </a:xfrm>
          <a:prstGeom prst="rect">
            <a:avLst/>
          </a:prstGeom>
          <a:noFill/>
        </p:spPr>
        <p:txBody>
          <a:bodyPr wrap="square" rtlCol="0">
            <a:spAutoFit/>
          </a:bodyPr>
          <a:lstStyle/>
          <a:p>
            <a:pPr algn="ctr">
              <a:defRPr/>
            </a:pPr>
            <a:r>
              <a:rPr lang="en-US" sz="1400" dirty="0" smtClean="0">
                <a:solidFill>
                  <a:srgbClr val="282F39"/>
                </a:solidFill>
                <a:latin typeface="Times New Roman" panose="02020603050405020304" pitchFamily="18" charset="0"/>
                <a:cs typeface="Times New Roman" panose="02020603050405020304" pitchFamily="18" charset="0"/>
              </a:rPr>
              <a:t>Ley </a:t>
            </a:r>
            <a:r>
              <a:rPr lang="en-US" sz="1400" dirty="0" err="1" smtClean="0">
                <a:solidFill>
                  <a:srgbClr val="282F39"/>
                </a:solidFill>
                <a:latin typeface="Times New Roman" panose="02020603050405020304" pitchFamily="18" charset="0"/>
                <a:cs typeface="Times New Roman" panose="02020603050405020304" pitchFamily="18" charset="0"/>
              </a:rPr>
              <a:t>Organica</a:t>
            </a:r>
            <a:r>
              <a:rPr lang="en-US" sz="1400" dirty="0" smtClean="0">
                <a:solidFill>
                  <a:srgbClr val="282F39"/>
                </a:solidFill>
                <a:latin typeface="Times New Roman" panose="02020603050405020304" pitchFamily="18" charset="0"/>
                <a:cs typeface="Times New Roman" panose="02020603050405020304" pitchFamily="18" charset="0"/>
              </a:rPr>
              <a:t> para </a:t>
            </a:r>
            <a:r>
              <a:rPr lang="en-US" sz="1400" dirty="0" err="1" smtClean="0">
                <a:solidFill>
                  <a:srgbClr val="282F39"/>
                </a:solidFill>
                <a:latin typeface="Times New Roman" panose="02020603050405020304" pitchFamily="18" charset="0"/>
                <a:cs typeface="Times New Roman" panose="02020603050405020304" pitchFamily="18" charset="0"/>
              </a:rPr>
              <a:t>Evitar</a:t>
            </a:r>
            <a:r>
              <a:rPr lang="en-US" sz="1400" dirty="0" smtClean="0">
                <a:solidFill>
                  <a:srgbClr val="282F39"/>
                </a:solidFill>
                <a:latin typeface="Times New Roman" panose="02020603050405020304" pitchFamily="18" charset="0"/>
                <a:cs typeface="Times New Roman" panose="02020603050405020304" pitchFamily="18" charset="0"/>
              </a:rPr>
              <a:t> la </a:t>
            </a:r>
            <a:r>
              <a:rPr lang="en-US" sz="1400" dirty="0" err="1" smtClean="0">
                <a:solidFill>
                  <a:srgbClr val="282F39"/>
                </a:solidFill>
                <a:latin typeface="Times New Roman" panose="02020603050405020304" pitchFamily="18" charset="0"/>
                <a:cs typeface="Times New Roman" panose="02020603050405020304" pitchFamily="18" charset="0"/>
              </a:rPr>
              <a:t>Especulacion</a:t>
            </a:r>
            <a:r>
              <a:rPr lang="en-US" sz="1400" dirty="0" smtClean="0">
                <a:solidFill>
                  <a:srgbClr val="282F39"/>
                </a:solidFill>
                <a:latin typeface="Times New Roman" panose="02020603050405020304" pitchFamily="18" charset="0"/>
                <a:cs typeface="Times New Roman" panose="02020603050405020304" pitchFamily="18" charset="0"/>
              </a:rPr>
              <a:t> </a:t>
            </a:r>
            <a:r>
              <a:rPr lang="en-US" sz="1400" dirty="0" err="1" smtClean="0">
                <a:solidFill>
                  <a:srgbClr val="282F39"/>
                </a:solidFill>
                <a:latin typeface="Times New Roman" panose="02020603050405020304" pitchFamily="18" charset="0"/>
                <a:cs typeface="Times New Roman" panose="02020603050405020304" pitchFamily="18" charset="0"/>
              </a:rPr>
              <a:t>sobre</a:t>
            </a:r>
            <a:r>
              <a:rPr lang="en-US" sz="1400" dirty="0" smtClean="0">
                <a:solidFill>
                  <a:srgbClr val="282F39"/>
                </a:solidFill>
                <a:latin typeface="Times New Roman" panose="02020603050405020304" pitchFamily="18" charset="0"/>
                <a:cs typeface="Times New Roman" panose="02020603050405020304" pitchFamily="18" charset="0"/>
              </a:rPr>
              <a:t> el valor de las </a:t>
            </a:r>
            <a:r>
              <a:rPr lang="en-US" sz="1400" dirty="0" err="1" smtClean="0">
                <a:solidFill>
                  <a:srgbClr val="282F39"/>
                </a:solidFill>
                <a:latin typeface="Times New Roman" panose="02020603050405020304" pitchFamily="18" charset="0"/>
                <a:cs typeface="Times New Roman" panose="02020603050405020304" pitchFamily="18" charset="0"/>
              </a:rPr>
              <a:t>Tierras</a:t>
            </a:r>
            <a:r>
              <a:rPr lang="en-US" sz="1400" dirty="0" smtClean="0">
                <a:solidFill>
                  <a:srgbClr val="282F39"/>
                </a:solidFill>
                <a:latin typeface="Times New Roman" panose="02020603050405020304" pitchFamily="18" charset="0"/>
                <a:cs typeface="Times New Roman" panose="02020603050405020304" pitchFamily="18" charset="0"/>
              </a:rPr>
              <a:t> y </a:t>
            </a:r>
            <a:r>
              <a:rPr lang="en-US" sz="1400" dirty="0" err="1" smtClean="0">
                <a:solidFill>
                  <a:srgbClr val="282F39"/>
                </a:solidFill>
                <a:latin typeface="Times New Roman" panose="02020603050405020304" pitchFamily="18" charset="0"/>
                <a:cs typeface="Times New Roman" panose="02020603050405020304" pitchFamily="18" charset="0"/>
              </a:rPr>
              <a:t>Fijacion</a:t>
            </a:r>
            <a:r>
              <a:rPr lang="en-US" sz="1400" dirty="0" smtClean="0">
                <a:solidFill>
                  <a:srgbClr val="282F39"/>
                </a:solidFill>
                <a:latin typeface="Times New Roman" panose="02020603050405020304" pitchFamily="18" charset="0"/>
                <a:cs typeface="Times New Roman" panose="02020603050405020304" pitchFamily="18" charset="0"/>
              </a:rPr>
              <a:t> de </a:t>
            </a:r>
            <a:r>
              <a:rPr lang="en-US" sz="1400" dirty="0" err="1" smtClean="0">
                <a:solidFill>
                  <a:srgbClr val="282F39"/>
                </a:solidFill>
                <a:latin typeface="Times New Roman" panose="02020603050405020304" pitchFamily="18" charset="0"/>
                <a:cs typeface="Times New Roman" panose="02020603050405020304" pitchFamily="18" charset="0"/>
              </a:rPr>
              <a:t>Tributos</a:t>
            </a:r>
            <a:endParaRPr lang="en-GB" sz="1400" dirty="0">
              <a:solidFill>
                <a:srgbClr val="282F39"/>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69" name="TextBox 66">
            <a:extLst>
              <a:ext uri="{FF2B5EF4-FFF2-40B4-BE49-F238E27FC236}">
                <a16:creationId xmlns:a16="http://schemas.microsoft.com/office/drawing/2014/main" id="{D6D111C6-0F37-4FBD-A12E-07C5A6568D67}"/>
              </a:ext>
            </a:extLst>
          </p:cNvPr>
          <p:cNvSpPr txBox="1"/>
          <p:nvPr/>
        </p:nvSpPr>
        <p:spPr>
          <a:xfrm>
            <a:off x="4623821" y="2564186"/>
            <a:ext cx="2638822" cy="307777"/>
          </a:xfrm>
          <a:prstGeom prst="rect">
            <a:avLst/>
          </a:prstGeom>
          <a:noFill/>
        </p:spPr>
        <p:txBody>
          <a:bodyPr wrap="square" rtlCol="0">
            <a:spAutoFit/>
          </a:bodyPr>
          <a:lstStyle/>
          <a:p>
            <a:pPr algn="ctr">
              <a:defRPr/>
            </a:pPr>
            <a:r>
              <a:rPr lang="en-US" sz="1400" dirty="0" err="1" smtClean="0">
                <a:solidFill>
                  <a:srgbClr val="282F39"/>
                </a:solidFill>
                <a:latin typeface="Times New Roman" panose="02020603050405020304" pitchFamily="18" charset="0"/>
                <a:cs typeface="Times New Roman" panose="02020603050405020304" pitchFamily="18" charset="0"/>
              </a:rPr>
              <a:t>Disminucion</a:t>
            </a:r>
            <a:r>
              <a:rPr lang="en-US" sz="1400" dirty="0" smtClean="0">
                <a:solidFill>
                  <a:srgbClr val="282F39"/>
                </a:solidFill>
                <a:latin typeface="Times New Roman" panose="02020603050405020304" pitchFamily="18" charset="0"/>
                <a:cs typeface="Times New Roman" panose="02020603050405020304" pitchFamily="18" charset="0"/>
              </a:rPr>
              <a:t> de </a:t>
            </a:r>
            <a:r>
              <a:rPr lang="en-US" sz="1400" dirty="0" err="1" smtClean="0">
                <a:solidFill>
                  <a:srgbClr val="282F39"/>
                </a:solidFill>
                <a:latin typeface="Times New Roman" panose="02020603050405020304" pitchFamily="18" charset="0"/>
                <a:cs typeface="Times New Roman" panose="02020603050405020304" pitchFamily="18" charset="0"/>
              </a:rPr>
              <a:t>ventas</a:t>
            </a:r>
            <a:endParaRPr lang="en-GB" sz="1400" dirty="0">
              <a:solidFill>
                <a:srgbClr val="282F39"/>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70" name="TextBox 66">
            <a:extLst>
              <a:ext uri="{FF2B5EF4-FFF2-40B4-BE49-F238E27FC236}">
                <a16:creationId xmlns:a16="http://schemas.microsoft.com/office/drawing/2014/main" id="{D6D111C6-0F37-4FBD-A12E-07C5A6568D67}"/>
              </a:ext>
            </a:extLst>
          </p:cNvPr>
          <p:cNvSpPr txBox="1"/>
          <p:nvPr/>
        </p:nvSpPr>
        <p:spPr>
          <a:xfrm>
            <a:off x="4762745" y="3109227"/>
            <a:ext cx="2638822" cy="523220"/>
          </a:xfrm>
          <a:prstGeom prst="rect">
            <a:avLst/>
          </a:prstGeom>
          <a:noFill/>
        </p:spPr>
        <p:txBody>
          <a:bodyPr wrap="square" rtlCol="0">
            <a:spAutoFit/>
          </a:bodyPr>
          <a:lstStyle/>
          <a:p>
            <a:pPr algn="ctr">
              <a:defRPr/>
            </a:pPr>
            <a:r>
              <a:rPr lang="en-US" sz="1400" dirty="0" err="1" smtClean="0">
                <a:solidFill>
                  <a:srgbClr val="282F39"/>
                </a:solidFill>
                <a:latin typeface="Times New Roman" panose="02020603050405020304" pitchFamily="18" charset="0"/>
                <a:cs typeface="Times New Roman" panose="02020603050405020304" pitchFamily="18" charset="0"/>
              </a:rPr>
              <a:t>Disminucion</a:t>
            </a:r>
            <a:r>
              <a:rPr lang="en-US" sz="1400" dirty="0" smtClean="0">
                <a:solidFill>
                  <a:srgbClr val="282F39"/>
                </a:solidFill>
                <a:latin typeface="Times New Roman" panose="02020603050405020304" pitchFamily="18" charset="0"/>
                <a:cs typeface="Times New Roman" panose="02020603050405020304" pitchFamily="18" charset="0"/>
              </a:rPr>
              <a:t> del 10% de la </a:t>
            </a:r>
            <a:r>
              <a:rPr lang="en-US" sz="1400" dirty="0" err="1" smtClean="0">
                <a:solidFill>
                  <a:srgbClr val="282F39"/>
                </a:solidFill>
                <a:latin typeface="Times New Roman" panose="02020603050405020304" pitchFamily="18" charset="0"/>
                <a:cs typeface="Times New Roman" panose="02020603050405020304" pitchFamily="18" charset="0"/>
              </a:rPr>
              <a:t>actividad</a:t>
            </a:r>
            <a:r>
              <a:rPr lang="en-US" sz="1400" dirty="0" smtClean="0">
                <a:solidFill>
                  <a:srgbClr val="282F39"/>
                </a:solidFill>
                <a:latin typeface="Times New Roman" panose="02020603050405020304" pitchFamily="18" charset="0"/>
                <a:cs typeface="Times New Roman" panose="02020603050405020304" pitchFamily="18" charset="0"/>
              </a:rPr>
              <a:t> de sector</a:t>
            </a:r>
            <a:endParaRPr lang="en-GB" sz="1400" dirty="0">
              <a:solidFill>
                <a:srgbClr val="282F39"/>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71" name="TextBox 66">
            <a:extLst>
              <a:ext uri="{FF2B5EF4-FFF2-40B4-BE49-F238E27FC236}">
                <a16:creationId xmlns:a16="http://schemas.microsoft.com/office/drawing/2014/main" id="{D6D111C6-0F37-4FBD-A12E-07C5A6568D67}"/>
              </a:ext>
            </a:extLst>
          </p:cNvPr>
          <p:cNvSpPr txBox="1"/>
          <p:nvPr/>
        </p:nvSpPr>
        <p:spPr>
          <a:xfrm>
            <a:off x="4708784" y="3765170"/>
            <a:ext cx="2638822" cy="523220"/>
          </a:xfrm>
          <a:prstGeom prst="rect">
            <a:avLst/>
          </a:prstGeom>
          <a:noFill/>
        </p:spPr>
        <p:txBody>
          <a:bodyPr wrap="square" rtlCol="0">
            <a:spAutoFit/>
          </a:bodyPr>
          <a:lstStyle/>
          <a:p>
            <a:pPr algn="ctr">
              <a:defRPr/>
            </a:pPr>
            <a:r>
              <a:rPr lang="en-US" sz="1400" dirty="0" smtClean="0">
                <a:solidFill>
                  <a:srgbClr val="282F39"/>
                </a:solidFill>
                <a:latin typeface="Times New Roman" panose="02020603050405020304" pitchFamily="18" charset="0"/>
                <a:cs typeface="Times New Roman" panose="02020603050405020304" pitchFamily="18" charset="0"/>
              </a:rPr>
              <a:t>21 </a:t>
            </a:r>
            <a:r>
              <a:rPr lang="en-US" sz="1400" dirty="0" err="1" smtClean="0">
                <a:solidFill>
                  <a:srgbClr val="282F39"/>
                </a:solidFill>
                <a:latin typeface="Times New Roman" panose="02020603050405020304" pitchFamily="18" charset="0"/>
                <a:cs typeface="Times New Roman" panose="02020603050405020304" pitchFamily="18" charset="0"/>
              </a:rPr>
              <a:t>meses</a:t>
            </a:r>
            <a:r>
              <a:rPr lang="en-US" sz="1400" dirty="0" smtClean="0">
                <a:solidFill>
                  <a:srgbClr val="282F39"/>
                </a:solidFill>
                <a:latin typeface="Times New Roman" panose="02020603050405020304" pitchFamily="18" charset="0"/>
                <a:cs typeface="Times New Roman" panose="02020603050405020304" pitchFamily="18" charset="0"/>
              </a:rPr>
              <a:t> sin la </a:t>
            </a:r>
            <a:r>
              <a:rPr lang="en-US" sz="1400" dirty="0" err="1" smtClean="0">
                <a:solidFill>
                  <a:srgbClr val="282F39"/>
                </a:solidFill>
                <a:latin typeface="Times New Roman" panose="02020603050405020304" pitchFamily="18" charset="0"/>
                <a:cs typeface="Times New Roman" panose="02020603050405020304" pitchFamily="18" charset="0"/>
              </a:rPr>
              <a:t>produccion</a:t>
            </a:r>
            <a:r>
              <a:rPr lang="en-US" sz="1400" dirty="0" smtClean="0">
                <a:solidFill>
                  <a:srgbClr val="282F39"/>
                </a:solidFill>
                <a:latin typeface="Times New Roman" panose="02020603050405020304" pitchFamily="18" charset="0"/>
                <a:cs typeface="Times New Roman" panose="02020603050405020304" pitchFamily="18" charset="0"/>
              </a:rPr>
              <a:t> </a:t>
            </a:r>
            <a:r>
              <a:rPr lang="en-US" sz="1400" dirty="0" err="1" smtClean="0">
                <a:solidFill>
                  <a:srgbClr val="282F39"/>
                </a:solidFill>
                <a:latin typeface="Times New Roman" panose="02020603050405020304" pitchFamily="18" charset="0"/>
                <a:cs typeface="Times New Roman" panose="02020603050405020304" pitchFamily="18" charset="0"/>
              </a:rPr>
              <a:t>necesaria</a:t>
            </a:r>
            <a:r>
              <a:rPr lang="en-US" sz="1400" dirty="0" smtClean="0">
                <a:solidFill>
                  <a:srgbClr val="282F39"/>
                </a:solidFill>
                <a:latin typeface="Times New Roman" panose="02020603050405020304" pitchFamily="18" charset="0"/>
                <a:cs typeface="Times New Roman" panose="02020603050405020304" pitchFamily="18" charset="0"/>
              </a:rPr>
              <a:t>.</a:t>
            </a:r>
            <a:endParaRPr lang="en-GB" sz="1400" dirty="0">
              <a:solidFill>
                <a:srgbClr val="282F39"/>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73" name="TextBox 67">
            <a:extLst>
              <a:ext uri="{FF2B5EF4-FFF2-40B4-BE49-F238E27FC236}">
                <a16:creationId xmlns:a16="http://schemas.microsoft.com/office/drawing/2014/main" id="{D675F29A-99D3-465B-8B7F-6661792AC1FB}"/>
              </a:ext>
            </a:extLst>
          </p:cNvPr>
          <p:cNvSpPr txBox="1"/>
          <p:nvPr/>
        </p:nvSpPr>
        <p:spPr>
          <a:xfrm>
            <a:off x="1853999" y="5194147"/>
            <a:ext cx="2638822" cy="307777"/>
          </a:xfrm>
          <a:prstGeom prst="rect">
            <a:avLst/>
          </a:prstGeom>
          <a:noFill/>
        </p:spPr>
        <p:txBody>
          <a:bodyPr wrap="square" rtlCol="0">
            <a:spAutoFit/>
          </a:bodyPr>
          <a:lstStyle/>
          <a:p>
            <a:pPr algn="just">
              <a:defRPr/>
            </a:pPr>
            <a:r>
              <a:rPr lang="en-GB" sz="1400" dirty="0" err="1" smtClean="0">
                <a:solidFill>
                  <a:srgbClr val="282F39"/>
                </a:solidFill>
                <a:latin typeface="Times New Roman" panose="02020603050405020304" pitchFamily="18" charset="0"/>
                <a:ea typeface="Noto Sans" panose="020B0502040504020204" pitchFamily="34"/>
                <a:cs typeface="Times New Roman" panose="02020603050405020304" pitchFamily="18" charset="0"/>
              </a:rPr>
              <a:t>Registro</a:t>
            </a:r>
            <a:r>
              <a:rPr lang="en-GB" sz="1400" dirty="0" smtClean="0">
                <a:solidFill>
                  <a:srgbClr val="282F39"/>
                </a:solidFill>
                <a:latin typeface="Times New Roman" panose="02020603050405020304" pitchFamily="18" charset="0"/>
                <a:ea typeface="Noto Sans" panose="020B0502040504020204" pitchFamily="34"/>
                <a:cs typeface="Times New Roman" panose="02020603050405020304" pitchFamily="18" charset="0"/>
              </a:rPr>
              <a:t> </a:t>
            </a:r>
            <a:r>
              <a:rPr lang="en-GB" sz="1400" dirty="0" err="1" smtClean="0">
                <a:solidFill>
                  <a:srgbClr val="282F39"/>
                </a:solidFill>
                <a:latin typeface="Times New Roman" panose="02020603050405020304" pitchFamily="18" charset="0"/>
                <a:ea typeface="Noto Sans" panose="020B0502040504020204" pitchFamily="34"/>
                <a:cs typeface="Times New Roman" panose="02020603050405020304" pitchFamily="18" charset="0"/>
              </a:rPr>
              <a:t>Oficial</a:t>
            </a:r>
            <a:r>
              <a:rPr lang="en-GB" sz="1400" dirty="0" smtClean="0">
                <a:solidFill>
                  <a:srgbClr val="282F39"/>
                </a:solidFill>
                <a:latin typeface="Times New Roman" panose="02020603050405020304" pitchFamily="18" charset="0"/>
                <a:ea typeface="Noto Sans" panose="020B0502040504020204" pitchFamily="34"/>
                <a:cs typeface="Times New Roman" panose="02020603050405020304" pitchFamily="18" charset="0"/>
              </a:rPr>
              <a:t> N# 206</a:t>
            </a:r>
            <a:endParaRPr lang="en-GB" sz="1400" dirty="0">
              <a:solidFill>
                <a:srgbClr val="282F39"/>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74" name="TextBox 67">
            <a:extLst>
              <a:ext uri="{FF2B5EF4-FFF2-40B4-BE49-F238E27FC236}">
                <a16:creationId xmlns:a16="http://schemas.microsoft.com/office/drawing/2014/main" id="{D675F29A-99D3-465B-8B7F-6661792AC1FB}"/>
              </a:ext>
            </a:extLst>
          </p:cNvPr>
          <p:cNvSpPr txBox="1"/>
          <p:nvPr/>
        </p:nvSpPr>
        <p:spPr>
          <a:xfrm>
            <a:off x="4803760" y="5052096"/>
            <a:ext cx="2638822" cy="523220"/>
          </a:xfrm>
          <a:prstGeom prst="rect">
            <a:avLst/>
          </a:prstGeom>
          <a:noFill/>
        </p:spPr>
        <p:txBody>
          <a:bodyPr wrap="square" rtlCol="0">
            <a:spAutoFit/>
          </a:bodyPr>
          <a:lstStyle/>
          <a:p>
            <a:pPr algn="ctr">
              <a:defRPr/>
            </a:pPr>
            <a:r>
              <a:rPr lang="en-GB" sz="1400" dirty="0" err="1" smtClean="0">
                <a:solidFill>
                  <a:srgbClr val="282F39"/>
                </a:solidFill>
                <a:latin typeface="Times New Roman" panose="02020603050405020304" pitchFamily="18" charset="0"/>
                <a:ea typeface="Noto Sans" panose="020B0502040504020204" pitchFamily="34"/>
                <a:cs typeface="Times New Roman" panose="02020603050405020304" pitchFamily="18" charset="0"/>
              </a:rPr>
              <a:t>Recesion</a:t>
            </a:r>
            <a:r>
              <a:rPr lang="en-GB" sz="1400" dirty="0" smtClean="0">
                <a:solidFill>
                  <a:srgbClr val="282F39"/>
                </a:solidFill>
                <a:latin typeface="Times New Roman" panose="02020603050405020304" pitchFamily="18" charset="0"/>
                <a:ea typeface="Noto Sans" panose="020B0502040504020204" pitchFamily="34"/>
                <a:cs typeface="Times New Roman" panose="02020603050405020304" pitchFamily="18" charset="0"/>
              </a:rPr>
              <a:t> </a:t>
            </a:r>
            <a:r>
              <a:rPr lang="en-GB" sz="1400" dirty="0" err="1" smtClean="0">
                <a:solidFill>
                  <a:srgbClr val="282F39"/>
                </a:solidFill>
                <a:latin typeface="Times New Roman" panose="02020603050405020304" pitchFamily="18" charset="0"/>
                <a:ea typeface="Noto Sans" panose="020B0502040504020204" pitchFamily="34"/>
                <a:cs typeface="Times New Roman" panose="02020603050405020304" pitchFamily="18" charset="0"/>
              </a:rPr>
              <a:t>economica</a:t>
            </a:r>
            <a:r>
              <a:rPr lang="en-GB" sz="1400" dirty="0" smtClean="0">
                <a:solidFill>
                  <a:srgbClr val="282F39"/>
                </a:solidFill>
                <a:latin typeface="Times New Roman" panose="02020603050405020304" pitchFamily="18" charset="0"/>
                <a:ea typeface="Noto Sans" panose="020B0502040504020204" pitchFamily="34"/>
                <a:cs typeface="Times New Roman" panose="02020603050405020304" pitchFamily="18" charset="0"/>
              </a:rPr>
              <a:t> </a:t>
            </a:r>
            <a:r>
              <a:rPr lang="en-GB" sz="1400" dirty="0" err="1" smtClean="0">
                <a:solidFill>
                  <a:srgbClr val="282F39"/>
                </a:solidFill>
                <a:latin typeface="Times New Roman" panose="02020603050405020304" pitchFamily="18" charset="0"/>
                <a:ea typeface="Noto Sans" panose="020B0502040504020204" pitchFamily="34"/>
                <a:cs typeface="Times New Roman" panose="02020603050405020304" pitchFamily="18" charset="0"/>
              </a:rPr>
              <a:t>en</a:t>
            </a:r>
            <a:r>
              <a:rPr lang="en-GB" sz="1400" dirty="0" smtClean="0">
                <a:solidFill>
                  <a:srgbClr val="282F39"/>
                </a:solidFill>
                <a:latin typeface="Times New Roman" panose="02020603050405020304" pitchFamily="18" charset="0"/>
                <a:ea typeface="Noto Sans" panose="020B0502040504020204" pitchFamily="34"/>
                <a:cs typeface="Times New Roman" panose="02020603050405020304" pitchFamily="18" charset="0"/>
              </a:rPr>
              <a:t> </a:t>
            </a:r>
            <a:r>
              <a:rPr lang="en-GB" sz="1400" dirty="0" err="1" smtClean="0">
                <a:solidFill>
                  <a:srgbClr val="282F39"/>
                </a:solidFill>
                <a:latin typeface="Times New Roman" panose="02020603050405020304" pitchFamily="18" charset="0"/>
                <a:ea typeface="Noto Sans" panose="020B0502040504020204" pitchFamily="34"/>
                <a:cs typeface="Times New Roman" panose="02020603050405020304" pitchFamily="18" charset="0"/>
              </a:rPr>
              <a:t>recuperacion</a:t>
            </a:r>
            <a:r>
              <a:rPr lang="en-GB" sz="1400" dirty="0" smtClean="0">
                <a:solidFill>
                  <a:srgbClr val="282F39"/>
                </a:solidFill>
                <a:latin typeface="Times New Roman" panose="02020603050405020304" pitchFamily="18" charset="0"/>
                <a:ea typeface="Noto Sans" panose="020B0502040504020204" pitchFamily="34"/>
                <a:cs typeface="Times New Roman" panose="02020603050405020304" pitchFamily="18" charset="0"/>
              </a:rPr>
              <a:t>.</a:t>
            </a:r>
            <a:endParaRPr lang="en-GB" sz="1400" dirty="0">
              <a:solidFill>
                <a:srgbClr val="282F39"/>
              </a:solidFill>
              <a:latin typeface="Times New Roman" panose="02020603050405020304" pitchFamily="18" charset="0"/>
              <a:ea typeface="Noto Sans" panose="020B0502040504020204" pitchFamily="34"/>
              <a:cs typeface="Times New Roman" panose="02020603050405020304" pitchFamily="18" charset="0"/>
            </a:endParaRPr>
          </a:p>
        </p:txBody>
      </p:sp>
      <p:cxnSp>
        <p:nvCxnSpPr>
          <p:cNvPr id="75" name="Conector recto de flecha 74"/>
          <p:cNvCxnSpPr/>
          <p:nvPr/>
        </p:nvCxnSpPr>
        <p:spPr>
          <a:xfrm>
            <a:off x="4022242" y="1546724"/>
            <a:ext cx="585299"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81" name="Conector recto de flecha 80"/>
          <p:cNvCxnSpPr/>
          <p:nvPr/>
        </p:nvCxnSpPr>
        <p:spPr>
          <a:xfrm flipV="1">
            <a:off x="3842585" y="2871963"/>
            <a:ext cx="753380" cy="41936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83" name="Conector recto de flecha 82"/>
          <p:cNvCxnSpPr/>
          <p:nvPr/>
        </p:nvCxnSpPr>
        <p:spPr>
          <a:xfrm>
            <a:off x="3862149" y="3291323"/>
            <a:ext cx="745392"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85" name="Conector recto de flecha 84"/>
          <p:cNvCxnSpPr/>
          <p:nvPr/>
        </p:nvCxnSpPr>
        <p:spPr>
          <a:xfrm>
            <a:off x="3842585" y="3291323"/>
            <a:ext cx="646288" cy="539815"/>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88" name="Conector recto de flecha 87"/>
          <p:cNvCxnSpPr/>
          <p:nvPr/>
        </p:nvCxnSpPr>
        <p:spPr>
          <a:xfrm flipV="1">
            <a:off x="3862149" y="5194146"/>
            <a:ext cx="640455"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93484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870365" y="1264638"/>
            <a:ext cx="2477884" cy="369332"/>
          </a:xfrm>
          <a:prstGeom prst="rect">
            <a:avLst/>
          </a:prstGeom>
        </p:spPr>
        <p:txBody>
          <a:bodyPr wrap="square">
            <a:spAutoFit/>
          </a:bodyPr>
          <a:lstStyle/>
          <a:p>
            <a:pPr algn="ctr"/>
            <a:r>
              <a:rPr lang="es-ES" b="1" dirty="0" smtClean="0">
                <a:solidFill>
                  <a:schemeClr val="bg2">
                    <a:lumMod val="10000"/>
                  </a:schemeClr>
                </a:solidFill>
                <a:latin typeface="Open Sans" panose="020B0606030504020204"/>
                <a:ea typeface="Times New Roman" panose="02020603050405020304" pitchFamily="18" charset="0"/>
                <a:cs typeface="Times New Roman" panose="02020603050405020304" pitchFamily="18" charset="0"/>
              </a:rPr>
              <a:t>Rentabilidad sobre activos</a:t>
            </a:r>
            <a:endParaRPr lang="es-ES" b="1" dirty="0">
              <a:solidFill>
                <a:schemeClr val="bg2">
                  <a:lumMod val="10000"/>
                </a:schemeClr>
              </a:solidFill>
              <a:latin typeface="Open Sans" panose="020B0606030504020204"/>
            </a:endParaRPr>
          </a:p>
        </p:txBody>
      </p:sp>
      <p:sp>
        <p:nvSpPr>
          <p:cNvPr id="7" name="Rectángulo 6"/>
          <p:cNvSpPr/>
          <p:nvPr/>
        </p:nvSpPr>
        <p:spPr>
          <a:xfrm>
            <a:off x="8077200" y="1362485"/>
            <a:ext cx="2770908" cy="369332"/>
          </a:xfrm>
          <a:prstGeom prst="rect">
            <a:avLst/>
          </a:prstGeom>
        </p:spPr>
        <p:txBody>
          <a:bodyPr wrap="square">
            <a:spAutoFit/>
          </a:bodyPr>
          <a:lstStyle/>
          <a:p>
            <a:pPr algn="ctr"/>
            <a:r>
              <a:rPr lang="es-ES" b="1" dirty="0" smtClean="0">
                <a:solidFill>
                  <a:schemeClr val="bg2">
                    <a:lumMod val="10000"/>
                  </a:schemeClr>
                </a:solidFill>
                <a:latin typeface="Open Sans" panose="020B0606030504020204"/>
                <a:ea typeface="Times New Roman" panose="02020603050405020304" pitchFamily="18" charset="0"/>
                <a:cs typeface="Times New Roman" panose="02020603050405020304" pitchFamily="18" charset="0"/>
              </a:rPr>
              <a:t>Rentabilidad sobre patrimonio</a:t>
            </a:r>
            <a:endParaRPr lang="es-ES" b="1" dirty="0">
              <a:solidFill>
                <a:schemeClr val="bg2">
                  <a:lumMod val="10000"/>
                </a:schemeClr>
              </a:solidFill>
              <a:latin typeface="Open Sans" panose="020B0606030504020204"/>
            </a:endParaRPr>
          </a:p>
        </p:txBody>
      </p:sp>
      <p:graphicFrame>
        <p:nvGraphicFramePr>
          <p:cNvPr id="8" name="Gráfico 7"/>
          <p:cNvGraphicFramePr/>
          <p:nvPr>
            <p:extLst>
              <p:ext uri="{D42A27DB-BD31-4B8C-83A1-F6EECF244321}">
                <p14:modId xmlns:p14="http://schemas.microsoft.com/office/powerpoint/2010/main" val="3967029649"/>
              </p:ext>
            </p:extLst>
          </p:nvPr>
        </p:nvGraphicFramePr>
        <p:xfrm>
          <a:off x="635129" y="1731816"/>
          <a:ext cx="5417328" cy="36674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áfico 8"/>
          <p:cNvGraphicFramePr/>
          <p:nvPr>
            <p:extLst>
              <p:ext uri="{D42A27DB-BD31-4B8C-83A1-F6EECF244321}">
                <p14:modId xmlns:p14="http://schemas.microsoft.com/office/powerpoint/2010/main" val="3657809801"/>
              </p:ext>
            </p:extLst>
          </p:nvPr>
        </p:nvGraphicFramePr>
        <p:xfrm>
          <a:off x="6437130" y="1731817"/>
          <a:ext cx="5065395" cy="38620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12011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724400" y="996668"/>
            <a:ext cx="2770908" cy="369332"/>
          </a:xfrm>
          <a:prstGeom prst="rect">
            <a:avLst/>
          </a:prstGeom>
        </p:spPr>
        <p:txBody>
          <a:bodyPr wrap="square">
            <a:spAutoFit/>
          </a:bodyPr>
          <a:lstStyle/>
          <a:p>
            <a:pPr algn="ctr"/>
            <a:r>
              <a:rPr lang="es-ES" b="1" dirty="0" smtClean="0">
                <a:solidFill>
                  <a:schemeClr val="bg2">
                    <a:lumMod val="10000"/>
                  </a:schemeClr>
                </a:solidFill>
                <a:latin typeface="Open Sans" panose="020B0606030504020204"/>
                <a:ea typeface="Times New Roman" panose="02020603050405020304" pitchFamily="18" charset="0"/>
                <a:cs typeface="Times New Roman" panose="02020603050405020304" pitchFamily="18" charset="0"/>
              </a:rPr>
              <a:t>Endeudamiento Financiero</a:t>
            </a:r>
            <a:endParaRPr lang="es-ES" b="1" dirty="0">
              <a:solidFill>
                <a:schemeClr val="bg2">
                  <a:lumMod val="10000"/>
                </a:schemeClr>
              </a:solidFill>
              <a:latin typeface="Open Sans" panose="020B0606030504020204"/>
            </a:endParaRPr>
          </a:p>
        </p:txBody>
      </p:sp>
      <p:graphicFrame>
        <p:nvGraphicFramePr>
          <p:cNvPr id="6" name="Gráfico 5"/>
          <p:cNvGraphicFramePr/>
          <p:nvPr>
            <p:extLst>
              <p:ext uri="{D42A27DB-BD31-4B8C-83A1-F6EECF244321}">
                <p14:modId xmlns:p14="http://schemas.microsoft.com/office/powerpoint/2010/main" val="414852488"/>
              </p:ext>
            </p:extLst>
          </p:nvPr>
        </p:nvGraphicFramePr>
        <p:xfrm>
          <a:off x="2963817" y="1544728"/>
          <a:ext cx="6136640" cy="34409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74194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98364" y="171556"/>
            <a:ext cx="4332473" cy="461665"/>
          </a:xfrm>
          <a:prstGeom prst="rect">
            <a:avLst/>
          </a:prstGeom>
          <a:noFill/>
        </p:spPr>
        <p:txBody>
          <a:bodyPr wrap="square" lIns="91440" tIns="45720" rIns="91440" bIns="45720">
            <a:spAutoFit/>
          </a:bodyPr>
          <a:lstStyle/>
          <a:p>
            <a:pPr algn="ctr"/>
            <a:r>
              <a:rPr lang="es-ES" sz="2400" b="1" dirty="0" smtClean="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Elección del modelo a utilizar</a:t>
            </a:r>
            <a:endParaRPr lang="es-ES" sz="2400" b="1" cap="none" spc="0" dirty="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Rectángulo 4"/>
          <p:cNvSpPr/>
          <p:nvPr/>
        </p:nvSpPr>
        <p:spPr>
          <a:xfrm>
            <a:off x="298364" y="2843336"/>
            <a:ext cx="6096000" cy="2255682"/>
          </a:xfrm>
          <a:prstGeom prst="rect">
            <a:avLst/>
          </a:prstGeom>
        </p:spPr>
        <p:txBody>
          <a:bodyPr>
            <a:spAutoFit/>
          </a:bodyPr>
          <a:lstStyle/>
          <a:p>
            <a:pPr indent="457200" algn="just">
              <a:lnSpc>
                <a:spcPct val="200000"/>
              </a:lnSpc>
              <a:spcAft>
                <a:spcPts val="0"/>
              </a:spcAft>
            </a:pPr>
            <a:r>
              <a:rPr lang="es-ES" sz="1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Z2 = 6,56 X1 + 3,26 X2 + 6,72 X3 +1,05X4.</a:t>
            </a:r>
          </a:p>
          <a:p>
            <a:pPr algn="just">
              <a:lnSpc>
                <a:spcPct val="200000"/>
              </a:lnSpc>
              <a:spcAft>
                <a:spcPts val="0"/>
              </a:spcAft>
            </a:pPr>
            <a:r>
              <a:rPr lang="es-ES" sz="1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Siendo:</a:t>
            </a:r>
          </a:p>
          <a:p>
            <a:pPr algn="just">
              <a:lnSpc>
                <a:spcPct val="200000"/>
              </a:lnSpc>
              <a:spcAft>
                <a:spcPts val="0"/>
              </a:spcAft>
            </a:pPr>
            <a:r>
              <a:rPr lang="es-ES" sz="1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X1 = Capital de trabajo neto / Activo total (expresado en %)</a:t>
            </a:r>
          </a:p>
          <a:p>
            <a:pPr algn="just">
              <a:lnSpc>
                <a:spcPct val="200000"/>
              </a:lnSpc>
              <a:spcAft>
                <a:spcPts val="0"/>
              </a:spcAft>
            </a:pPr>
            <a:r>
              <a:rPr lang="es-ES" sz="1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X2 = Utilidades retenidas acumuladas / Activos totales (expresado en %)</a:t>
            </a:r>
          </a:p>
          <a:p>
            <a:pPr algn="just">
              <a:lnSpc>
                <a:spcPct val="200000"/>
              </a:lnSpc>
              <a:spcAft>
                <a:spcPts val="0"/>
              </a:spcAft>
            </a:pPr>
            <a:r>
              <a:rPr lang="es-ES" sz="1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X3 = Ganancias ante intereses e impuestos (GAII) / activos totales (expresado en %)</a:t>
            </a:r>
          </a:p>
          <a:p>
            <a:pPr algn="just">
              <a:lnSpc>
                <a:spcPct val="200000"/>
              </a:lnSpc>
              <a:spcAft>
                <a:spcPts val="0"/>
              </a:spcAft>
            </a:pPr>
            <a:r>
              <a:rPr lang="es-ES" sz="1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X4 = Valor contable del patrimonio / Pasivo Total (expresado en %) </a:t>
            </a:r>
            <a:endParaRPr lang="es-ES" sz="12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2713501752"/>
              </p:ext>
            </p:extLst>
          </p:nvPr>
        </p:nvGraphicFramePr>
        <p:xfrm>
          <a:off x="5846879" y="1206242"/>
          <a:ext cx="5999480" cy="3327019"/>
        </p:xfrm>
        <a:graphic>
          <a:graphicData uri="http://schemas.openxmlformats.org/drawingml/2006/table">
            <a:tbl>
              <a:tblPr>
                <a:tableStyleId>{5940675A-B579-460E-94D1-54222C63F5DA}</a:tableStyleId>
              </a:tblPr>
              <a:tblGrid>
                <a:gridCol w="2999740">
                  <a:extLst>
                    <a:ext uri="{9D8B030D-6E8A-4147-A177-3AD203B41FA5}">
                      <a16:colId xmlns:a16="http://schemas.microsoft.com/office/drawing/2014/main" val="2015831997"/>
                    </a:ext>
                  </a:extLst>
                </a:gridCol>
                <a:gridCol w="2999740">
                  <a:extLst>
                    <a:ext uri="{9D8B030D-6E8A-4147-A177-3AD203B41FA5}">
                      <a16:colId xmlns:a16="http://schemas.microsoft.com/office/drawing/2014/main" val="548674116"/>
                    </a:ext>
                  </a:extLst>
                </a:gridCol>
              </a:tblGrid>
              <a:tr h="166396">
                <a:tc>
                  <a:txBody>
                    <a:bodyPr/>
                    <a:lstStyle/>
                    <a:p>
                      <a:pPr>
                        <a:lnSpc>
                          <a:spcPct val="107000"/>
                        </a:lnSpc>
                        <a:spcAft>
                          <a:spcPts val="0"/>
                        </a:spcAft>
                      </a:pPr>
                      <a:r>
                        <a:rPr lang="es-ES" sz="1200">
                          <a:solidFill>
                            <a:sysClr val="windowText" lastClr="000000"/>
                          </a:solidFill>
                          <a:effectLst/>
                          <a:latin typeface="Times New Roman" panose="02020603050405020304" pitchFamily="18" charset="0"/>
                          <a:cs typeface="Times New Roman" panose="02020603050405020304" pitchFamily="18" charset="0"/>
                        </a:rPr>
                        <a:t>Límites</a:t>
                      </a:r>
                      <a:endParaRPr lang="es-ES" sz="120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a:solidFill>
                            <a:sysClr val="windowText" lastClr="000000"/>
                          </a:solidFill>
                          <a:effectLst/>
                          <a:latin typeface="Times New Roman" panose="02020603050405020304" pitchFamily="18" charset="0"/>
                          <a:cs typeface="Times New Roman" panose="02020603050405020304" pitchFamily="18" charset="0"/>
                        </a:rPr>
                        <a:t>Descripción</a:t>
                      </a:r>
                      <a:endParaRPr lang="es-ES" sz="120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08514271"/>
                  </a:ext>
                </a:extLst>
              </a:tr>
              <a:tr h="701712">
                <a:tc>
                  <a:txBody>
                    <a:bodyPr/>
                    <a:lstStyle/>
                    <a:p>
                      <a:pPr>
                        <a:lnSpc>
                          <a:spcPct val="107000"/>
                        </a:lnSpc>
                        <a:spcAft>
                          <a:spcPts val="0"/>
                        </a:spcAft>
                      </a:pPr>
                      <a:r>
                        <a:rPr lang="es-ES" sz="1200">
                          <a:solidFill>
                            <a:sysClr val="windowText" lastClr="000000"/>
                          </a:solidFill>
                          <a:effectLst/>
                          <a:latin typeface="Times New Roman" panose="02020603050405020304" pitchFamily="18" charset="0"/>
                          <a:cs typeface="Times New Roman" panose="02020603050405020304" pitchFamily="18" charset="0"/>
                        </a:rPr>
                        <a:t>Z≥2.60</a:t>
                      </a:r>
                      <a:endParaRPr lang="es-ES" sz="120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a:solidFill>
                            <a:sysClr val="windowText" lastClr="000000"/>
                          </a:solidFill>
                          <a:effectLst/>
                          <a:latin typeface="Times New Roman" panose="02020603050405020304" pitchFamily="18" charset="0"/>
                          <a:cs typeface="Times New Roman" panose="02020603050405020304" pitchFamily="18" charset="0"/>
                        </a:rPr>
                        <a:t>Baja probabilidad de quiebra; probablemente la empresa no tendrá problemas de solvencia en el corto y mediano plazo.</a:t>
                      </a:r>
                    </a:p>
                    <a:p>
                      <a:pPr>
                        <a:lnSpc>
                          <a:spcPct val="107000"/>
                        </a:lnSpc>
                        <a:spcAft>
                          <a:spcPts val="0"/>
                        </a:spcAft>
                      </a:pPr>
                      <a:r>
                        <a:rPr lang="es-ES" sz="1200">
                          <a:solidFill>
                            <a:sysClr val="windowText" lastClr="000000"/>
                          </a:solidFill>
                          <a:effectLst/>
                          <a:latin typeface="Times New Roman" panose="02020603050405020304" pitchFamily="18" charset="0"/>
                          <a:cs typeface="Times New Roman" panose="02020603050405020304" pitchFamily="18" charset="0"/>
                        </a:rPr>
                        <a:t> </a:t>
                      </a:r>
                      <a:endParaRPr lang="es-ES" sz="120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42634431"/>
                  </a:ext>
                </a:extLst>
              </a:tr>
              <a:tr h="1058589">
                <a:tc>
                  <a:txBody>
                    <a:bodyPr/>
                    <a:lstStyle/>
                    <a:p>
                      <a:pPr>
                        <a:lnSpc>
                          <a:spcPct val="107000"/>
                        </a:lnSpc>
                        <a:spcAft>
                          <a:spcPts val="0"/>
                        </a:spcAft>
                      </a:pPr>
                      <a:r>
                        <a:rPr lang="es-ES" sz="1200">
                          <a:solidFill>
                            <a:sysClr val="windowText" lastClr="000000"/>
                          </a:solidFill>
                          <a:effectLst/>
                          <a:latin typeface="Times New Roman" panose="02020603050405020304" pitchFamily="18" charset="0"/>
                          <a:cs typeface="Times New Roman" panose="02020603050405020304" pitchFamily="18" charset="0"/>
                        </a:rPr>
                        <a:t>Z≤1.10</a:t>
                      </a:r>
                      <a:endParaRPr lang="es-ES" sz="120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a:solidFill>
                            <a:sysClr val="windowText" lastClr="000000"/>
                          </a:solidFill>
                          <a:effectLst/>
                          <a:latin typeface="Times New Roman" panose="02020603050405020304" pitchFamily="18" charset="0"/>
                          <a:cs typeface="Times New Roman" panose="02020603050405020304" pitchFamily="18" charset="0"/>
                        </a:rPr>
                        <a:t>Alta Probabilidad de quiebra, indica que la empresa prácticamente incurrirá en quiebra, normalmente una empresa no recupera su solvencia si se encuentra con un resultado de esta naturaleza.</a:t>
                      </a:r>
                    </a:p>
                    <a:p>
                      <a:pPr>
                        <a:lnSpc>
                          <a:spcPct val="107000"/>
                        </a:lnSpc>
                        <a:spcAft>
                          <a:spcPts val="0"/>
                        </a:spcAft>
                      </a:pPr>
                      <a:r>
                        <a:rPr lang="es-ES" sz="1200">
                          <a:solidFill>
                            <a:sysClr val="windowText" lastClr="000000"/>
                          </a:solidFill>
                          <a:effectLst/>
                          <a:latin typeface="Times New Roman" panose="02020603050405020304" pitchFamily="18" charset="0"/>
                          <a:cs typeface="Times New Roman" panose="02020603050405020304" pitchFamily="18" charset="0"/>
                        </a:rPr>
                        <a:t> </a:t>
                      </a:r>
                      <a:endParaRPr lang="es-ES" sz="120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51588078"/>
                  </a:ext>
                </a:extLst>
              </a:tr>
              <a:tr h="1058589">
                <a:tc>
                  <a:txBody>
                    <a:bodyPr/>
                    <a:lstStyle/>
                    <a:p>
                      <a:pPr>
                        <a:lnSpc>
                          <a:spcPct val="107000"/>
                        </a:lnSpc>
                        <a:spcAft>
                          <a:spcPts val="0"/>
                        </a:spcAft>
                      </a:pPr>
                      <a:r>
                        <a:rPr lang="es-ES" sz="1200">
                          <a:solidFill>
                            <a:sysClr val="windowText" lastClr="000000"/>
                          </a:solidFill>
                          <a:effectLst/>
                          <a:latin typeface="Times New Roman" panose="02020603050405020304" pitchFamily="18" charset="0"/>
                          <a:cs typeface="Times New Roman" panose="02020603050405020304" pitchFamily="18" charset="0"/>
                        </a:rPr>
                        <a:t>1.10&lt; Z &lt; 2.60</a:t>
                      </a:r>
                      <a:endParaRPr lang="es-ES" sz="120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dirty="0">
                          <a:solidFill>
                            <a:sysClr val="windowText" lastClr="000000"/>
                          </a:solidFill>
                          <a:effectLst/>
                          <a:latin typeface="Times New Roman" panose="02020603050405020304" pitchFamily="18" charset="0"/>
                          <a:cs typeface="Times New Roman" panose="02020603050405020304" pitchFamily="18" charset="0"/>
                        </a:rPr>
                        <a:t>Zona gris corresponde a la zona definida por Edward </a:t>
                      </a:r>
                      <a:r>
                        <a:rPr lang="es-ES" sz="1200" dirty="0" err="1">
                          <a:solidFill>
                            <a:sysClr val="windowText" lastClr="000000"/>
                          </a:solidFill>
                          <a:effectLst/>
                          <a:latin typeface="Times New Roman" panose="02020603050405020304" pitchFamily="18" charset="0"/>
                          <a:cs typeface="Times New Roman" panose="02020603050405020304" pitchFamily="18" charset="0"/>
                        </a:rPr>
                        <a:t>Altman</a:t>
                      </a:r>
                      <a:r>
                        <a:rPr lang="es-ES" sz="1200" dirty="0">
                          <a:solidFill>
                            <a:sysClr val="windowText" lastClr="000000"/>
                          </a:solidFill>
                          <a:effectLst/>
                          <a:latin typeface="Times New Roman" panose="02020603050405020304" pitchFamily="18" charset="0"/>
                          <a:cs typeface="Times New Roman" panose="02020603050405020304" pitchFamily="18" charset="0"/>
                        </a:rPr>
                        <a:t> donde existe algina probabilidad de quiebra, más evidente entre más cercano esté el resultado al límite inferior determinado de la función.</a:t>
                      </a:r>
                    </a:p>
                    <a:p>
                      <a:pPr>
                        <a:lnSpc>
                          <a:spcPct val="107000"/>
                        </a:lnSpc>
                        <a:spcAft>
                          <a:spcPts val="0"/>
                        </a:spcAft>
                      </a:pPr>
                      <a:r>
                        <a:rPr lang="es-ES" sz="1200" dirty="0">
                          <a:solidFill>
                            <a:sysClr val="windowText" lastClr="000000"/>
                          </a:solidFill>
                          <a:effectLst/>
                          <a:latin typeface="Times New Roman" panose="02020603050405020304" pitchFamily="18" charset="0"/>
                          <a:cs typeface="Times New Roman" panose="02020603050405020304" pitchFamily="18" charset="0"/>
                        </a:rPr>
                        <a:t> </a:t>
                      </a:r>
                      <a:endParaRPr lang="es-ES" sz="12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97075298"/>
                  </a:ext>
                </a:extLst>
              </a:tr>
            </a:tbl>
          </a:graphicData>
        </a:graphic>
      </p:graphicFrame>
      <p:sp>
        <p:nvSpPr>
          <p:cNvPr id="7" name="Rectángulo 6"/>
          <p:cNvSpPr/>
          <p:nvPr/>
        </p:nvSpPr>
        <p:spPr>
          <a:xfrm>
            <a:off x="520036" y="1563124"/>
            <a:ext cx="4332473" cy="461665"/>
          </a:xfrm>
          <a:prstGeom prst="rect">
            <a:avLst/>
          </a:prstGeom>
          <a:noFill/>
        </p:spPr>
        <p:txBody>
          <a:bodyPr wrap="square" lIns="91440" tIns="45720" rIns="91440" bIns="45720">
            <a:spAutoFit/>
          </a:bodyPr>
          <a:lstStyle/>
          <a:p>
            <a:pPr algn="ctr"/>
            <a:r>
              <a:rPr lang="es-ES" sz="2400" b="1" dirty="0" smtClean="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Modelo Z2 de </a:t>
            </a:r>
            <a:r>
              <a:rPr lang="es-ES" sz="2400" b="1" dirty="0" err="1" smtClean="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E.Altman</a:t>
            </a:r>
            <a:endParaRPr lang="es-ES" sz="2400" b="1" cap="none" spc="0" dirty="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98536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75971" y="184419"/>
            <a:ext cx="5938019" cy="2859272"/>
          </a:xfrm>
          <a:prstGeom prst="rect">
            <a:avLst/>
          </a:prstGeom>
        </p:spPr>
      </p:pic>
      <p:pic>
        <p:nvPicPr>
          <p:cNvPr id="7" name="Imagen 6"/>
          <p:cNvPicPr>
            <a:picLocks noChangeAspect="1"/>
          </p:cNvPicPr>
          <p:nvPr/>
        </p:nvPicPr>
        <p:blipFill>
          <a:blip r:embed="rId3"/>
          <a:stretch>
            <a:fillRect/>
          </a:stretch>
        </p:blipFill>
        <p:spPr>
          <a:xfrm>
            <a:off x="5541279" y="3245174"/>
            <a:ext cx="6041660" cy="2639797"/>
          </a:xfrm>
          <a:prstGeom prst="rect">
            <a:avLst/>
          </a:prstGeom>
        </p:spPr>
      </p:pic>
    </p:spTree>
    <p:extLst>
      <p:ext uri="{BB962C8B-B14F-4D97-AF65-F5344CB8AC3E}">
        <p14:creationId xmlns:p14="http://schemas.microsoft.com/office/powerpoint/2010/main" val="12836799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99507" y="153111"/>
            <a:ext cx="6334293" cy="2755631"/>
          </a:xfrm>
          <a:prstGeom prst="rect">
            <a:avLst/>
          </a:prstGeom>
        </p:spPr>
      </p:pic>
      <p:pic>
        <p:nvPicPr>
          <p:cNvPr id="6" name="Imagen 5"/>
          <p:cNvPicPr>
            <a:picLocks noChangeAspect="1"/>
          </p:cNvPicPr>
          <p:nvPr/>
        </p:nvPicPr>
        <p:blipFill>
          <a:blip r:embed="rId3"/>
          <a:stretch>
            <a:fillRect/>
          </a:stretch>
        </p:blipFill>
        <p:spPr>
          <a:xfrm>
            <a:off x="5588926" y="3041503"/>
            <a:ext cx="6334293" cy="2853175"/>
          </a:xfrm>
          <a:prstGeom prst="rect">
            <a:avLst/>
          </a:prstGeom>
        </p:spPr>
      </p:pic>
    </p:spTree>
    <p:extLst>
      <p:ext uri="{BB962C8B-B14F-4D97-AF65-F5344CB8AC3E}">
        <p14:creationId xmlns:p14="http://schemas.microsoft.com/office/powerpoint/2010/main" val="13879408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393472" y="176111"/>
            <a:ext cx="6334293" cy="2737341"/>
          </a:xfrm>
          <a:prstGeom prst="rect">
            <a:avLst/>
          </a:prstGeom>
        </p:spPr>
      </p:pic>
      <p:pic>
        <p:nvPicPr>
          <p:cNvPr id="6" name="Imagen 5"/>
          <p:cNvPicPr>
            <a:picLocks noChangeAspect="1"/>
          </p:cNvPicPr>
          <p:nvPr/>
        </p:nvPicPr>
        <p:blipFill>
          <a:blip r:embed="rId3"/>
          <a:stretch>
            <a:fillRect/>
          </a:stretch>
        </p:blipFill>
        <p:spPr>
          <a:xfrm>
            <a:off x="5255867" y="3060354"/>
            <a:ext cx="6478933" cy="2841681"/>
          </a:xfrm>
          <a:prstGeom prst="rect">
            <a:avLst/>
          </a:prstGeom>
        </p:spPr>
      </p:pic>
    </p:spTree>
    <p:extLst>
      <p:ext uri="{BB962C8B-B14F-4D97-AF65-F5344CB8AC3E}">
        <p14:creationId xmlns:p14="http://schemas.microsoft.com/office/powerpoint/2010/main" val="22881975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98364" y="171556"/>
            <a:ext cx="4332473" cy="461665"/>
          </a:xfrm>
          <a:prstGeom prst="rect">
            <a:avLst/>
          </a:prstGeom>
          <a:noFill/>
        </p:spPr>
        <p:txBody>
          <a:bodyPr wrap="square" lIns="91440" tIns="45720" rIns="91440" bIns="45720">
            <a:spAutoFit/>
          </a:bodyPr>
          <a:lstStyle/>
          <a:p>
            <a:pPr algn="ctr"/>
            <a:r>
              <a:rPr lang="es-ES" sz="2400" b="1" dirty="0" smtClean="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Prueba de supuestos</a:t>
            </a:r>
            <a:endParaRPr lang="es-ES" sz="2400" b="1" cap="none" spc="0" dirty="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Rectángulo 4"/>
          <p:cNvSpPr/>
          <p:nvPr/>
        </p:nvSpPr>
        <p:spPr>
          <a:xfrm>
            <a:off x="3692727" y="633221"/>
            <a:ext cx="4332473" cy="461665"/>
          </a:xfrm>
          <a:prstGeom prst="rect">
            <a:avLst/>
          </a:prstGeom>
          <a:noFill/>
        </p:spPr>
        <p:txBody>
          <a:bodyPr wrap="square" lIns="91440" tIns="45720" rIns="91440" bIns="45720">
            <a:spAutoFit/>
          </a:bodyPr>
          <a:lstStyle/>
          <a:p>
            <a:pPr algn="ctr"/>
            <a:r>
              <a:rPr lang="es-ES" sz="2400" b="1" dirty="0" smtClean="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Prueba Chi cuadrado</a:t>
            </a:r>
            <a:endParaRPr lang="es-ES" sz="2400" b="1" cap="none" spc="0" dirty="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ángulo 5"/>
              <p:cNvSpPr/>
              <p:nvPr/>
            </p:nvSpPr>
            <p:spPr>
              <a:xfrm>
                <a:off x="4378036" y="698122"/>
                <a:ext cx="2743200" cy="1661480"/>
              </a:xfrm>
              <a:prstGeom prst="rect">
                <a:avLst/>
              </a:prstGeom>
            </p:spPr>
            <p:txBody>
              <a:bodyPr wrap="square">
                <a:spAutoFit/>
              </a:bodyPr>
              <a:lstStyle/>
              <a:p>
                <a:pPr indent="457200" algn="ctr">
                  <a:lnSpc>
                    <a:spcPct val="200000"/>
                  </a:lnSpc>
                  <a:spcAft>
                    <a:spcPts val="0"/>
                  </a:spcAft>
                  <a:tabLst>
                    <a:tab pos="1709420" algn="l"/>
                  </a:tabLst>
                </a:pPr>
                <a14:m>
                  <m:oMathPara xmlns:m="http://schemas.openxmlformats.org/officeDocument/2006/math">
                    <m:oMathParaPr>
                      <m:jc m:val="centerGroup"/>
                    </m:oMathParaPr>
                    <m:oMath xmlns:m="http://schemas.openxmlformats.org/officeDocument/2006/math">
                      <m:sSup>
                        <m:sSupPr>
                          <m:ctrlPr>
                            <a:rPr lang="es-ES" i="1" smtClean="0">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s-ES"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𝑥</m:t>
                          </m:r>
                        </m:e>
                        <m:sup>
                          <m:r>
                            <a:rPr lang="es-ES"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s-ES"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es-ES"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ctrlPr>
                        </m:naryPr>
                        <m:sub>
                          <m:r>
                            <a:rPr lang="es-ES"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𝑖</m:t>
                          </m:r>
                          <m:r>
                            <a:rPr lang="es-ES"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=1</m:t>
                          </m:r>
                        </m:sub>
                        <m:sup>
                          <m:r>
                            <a:rPr lang="es-ES"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𝑘</m:t>
                          </m:r>
                        </m:sup>
                        <m:e>
                          <m:f>
                            <m:fPr>
                              <m:ctrlPr>
                                <a:rPr lang="es-ES"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s-ES"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s-ES"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S"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s-ES"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𝑂</m:t>
                                      </m:r>
                                    </m:e>
                                    <m:sub>
                                      <m:r>
                                        <a:rPr lang="es-ES"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𝑖</m:t>
                                      </m:r>
                                    </m:sub>
                                  </m:sSub>
                                  <m:r>
                                    <a:rPr lang="es-ES"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S"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s-ES"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𝐸</m:t>
                                      </m:r>
                                    </m:e>
                                    <m:sub>
                                      <m:r>
                                        <a:rPr lang="es-ES"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𝑖</m:t>
                                      </m:r>
                                    </m:sub>
                                  </m:sSub>
                                  <m:r>
                                    <a:rPr lang="es-ES"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m:t>
                                  </m:r>
                                </m:e>
                                <m:sup>
                                  <m:r>
                                    <a:rPr lang="es-ES"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2</m:t>
                                  </m:r>
                                </m:sup>
                              </m:sSup>
                            </m:num>
                            <m:den>
                              <m:sSub>
                                <m:sSubPr>
                                  <m:ctrlPr>
                                    <a:rPr lang="es-ES"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s-ES"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𝐸</m:t>
                                  </m:r>
                                </m:e>
                                <m:sub>
                                  <m:r>
                                    <a:rPr lang="es-ES"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𝑖</m:t>
                                  </m:r>
                                </m:sub>
                              </m:sSub>
                            </m:den>
                          </m:f>
                        </m:e>
                      </m:nary>
                    </m:oMath>
                  </m:oMathPara>
                </a14:m>
                <a:endParaRPr lang="es-ES" sz="1600" dirty="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4378036" y="698122"/>
                <a:ext cx="2743200" cy="1661480"/>
              </a:xfrm>
              <a:prstGeom prst="rect">
                <a:avLst/>
              </a:prstGeom>
              <a:blipFill>
                <a:blip r:embed="rId2"/>
                <a:stretch>
                  <a:fillRect/>
                </a:stretch>
              </a:blipFill>
            </p:spPr>
            <p:txBody>
              <a:bodyPr/>
              <a:lstStyle/>
              <a:p>
                <a:r>
                  <a:rPr lang="es-ES">
                    <a:noFill/>
                  </a:rPr>
                  <a:t> </a:t>
                </a:r>
              </a:p>
            </p:txBody>
          </p:sp>
        </mc:Fallback>
      </mc:AlternateContent>
      <p:sp>
        <p:nvSpPr>
          <p:cNvPr id="7" name="TextBox 63">
            <a:extLst>
              <a:ext uri="{FF2B5EF4-FFF2-40B4-BE49-F238E27FC236}">
                <a16:creationId xmlns:a16="http://schemas.microsoft.com/office/drawing/2014/main" id="{D56B6F0E-C0D8-43BF-85DB-4CF06C0700B4}"/>
              </a:ext>
            </a:extLst>
          </p:cNvPr>
          <p:cNvSpPr txBox="1"/>
          <p:nvPr/>
        </p:nvSpPr>
        <p:spPr>
          <a:xfrm>
            <a:off x="0" y="2387291"/>
            <a:ext cx="882258" cy="369332"/>
          </a:xfrm>
          <a:prstGeom prst="rect">
            <a:avLst/>
          </a:prstGeom>
          <a:noFill/>
        </p:spPr>
        <p:txBody>
          <a:bodyPr wrap="square" rtlCol="0">
            <a:spAutoFit/>
          </a:bodyPr>
          <a:lstStyle/>
          <a:p>
            <a:pPr algn="ctr">
              <a:defRPr/>
            </a:pPr>
            <a:r>
              <a:rPr lang="ru-RU" b="1" dirty="0">
                <a:solidFill>
                  <a:srgbClr val="C2C923"/>
                </a:solidFill>
                <a:latin typeface="Open Sans" panose="020B0606030504020204" pitchFamily="34" charset="0"/>
              </a:rPr>
              <a:t>01</a:t>
            </a:r>
            <a:endParaRPr lang="en-GB" b="1" dirty="0">
              <a:solidFill>
                <a:srgbClr val="C2C923"/>
              </a:solidFill>
              <a:latin typeface="Noto Sans" panose="020B0502040504020204" pitchFamily="34"/>
              <a:ea typeface="Noto Sans" panose="020B0502040504020204" pitchFamily="34"/>
              <a:cs typeface="Noto Sans" panose="020B0502040504020204" pitchFamily="34"/>
            </a:endParaRPr>
          </a:p>
        </p:txBody>
      </p:sp>
      <p:sp>
        <p:nvSpPr>
          <p:cNvPr id="8" name="Rectángulo 7"/>
          <p:cNvSpPr/>
          <p:nvPr/>
        </p:nvSpPr>
        <p:spPr>
          <a:xfrm>
            <a:off x="775854" y="2387291"/>
            <a:ext cx="5153891" cy="692497"/>
          </a:xfrm>
          <a:prstGeom prst="rect">
            <a:avLst/>
          </a:prstGeom>
        </p:spPr>
        <p:txBody>
          <a:bodyPr wrap="square">
            <a:spAutoFit/>
          </a:bodyPr>
          <a:lstStyle/>
          <a:p>
            <a:r>
              <a:rPr lang="es-ES" sz="1300" dirty="0">
                <a:solidFill>
                  <a:schemeClr val="bg2">
                    <a:lumMod val="10000"/>
                  </a:schemeClr>
                </a:solidFill>
                <a:latin typeface="Times New Roman" panose="02020603050405020304" pitchFamily="18" charset="0"/>
                <a:ea typeface="Times New Roman" panose="02020603050405020304" pitchFamily="18" charset="0"/>
              </a:rPr>
              <a:t>Después de obtener los valores de Z2 para cada una de las empresas de la muestra, en cada uno de los años de estudio se obtuvo un promedio de cada </a:t>
            </a:r>
            <a:r>
              <a:rPr lang="es-ES" sz="1300" dirty="0" smtClean="0">
                <a:solidFill>
                  <a:schemeClr val="bg2">
                    <a:lumMod val="10000"/>
                  </a:schemeClr>
                </a:solidFill>
                <a:latin typeface="Times New Roman" panose="02020603050405020304" pitchFamily="18" charset="0"/>
                <a:ea typeface="Times New Roman" panose="02020603050405020304" pitchFamily="18" charset="0"/>
              </a:rPr>
              <a:t>una.</a:t>
            </a:r>
            <a:endParaRPr lang="es-ES" sz="1300" dirty="0">
              <a:solidFill>
                <a:schemeClr val="bg2">
                  <a:lumMod val="10000"/>
                </a:schemeClr>
              </a:solidFill>
            </a:endParaRPr>
          </a:p>
        </p:txBody>
      </p:sp>
      <p:sp>
        <p:nvSpPr>
          <p:cNvPr id="9" name="TextBox 63">
            <a:extLst>
              <a:ext uri="{FF2B5EF4-FFF2-40B4-BE49-F238E27FC236}">
                <a16:creationId xmlns:a16="http://schemas.microsoft.com/office/drawing/2014/main" id="{D56B6F0E-C0D8-43BF-85DB-4CF06C0700B4}"/>
              </a:ext>
            </a:extLst>
          </p:cNvPr>
          <p:cNvSpPr txBox="1"/>
          <p:nvPr/>
        </p:nvSpPr>
        <p:spPr>
          <a:xfrm>
            <a:off x="0" y="3220320"/>
            <a:ext cx="882258" cy="369332"/>
          </a:xfrm>
          <a:prstGeom prst="rect">
            <a:avLst/>
          </a:prstGeom>
          <a:noFill/>
        </p:spPr>
        <p:txBody>
          <a:bodyPr wrap="square" rtlCol="0">
            <a:spAutoFit/>
          </a:bodyPr>
          <a:lstStyle/>
          <a:p>
            <a:pPr algn="ctr">
              <a:defRPr/>
            </a:pPr>
            <a:r>
              <a:rPr lang="ru-RU" b="1" smtClean="0">
                <a:solidFill>
                  <a:srgbClr val="C2C923"/>
                </a:solidFill>
                <a:latin typeface="Open Sans" panose="020B0606030504020204" pitchFamily="34" charset="0"/>
              </a:rPr>
              <a:t>0</a:t>
            </a:r>
            <a:r>
              <a:rPr lang="es-ES" b="1" smtClean="0">
                <a:solidFill>
                  <a:srgbClr val="C2C923"/>
                </a:solidFill>
                <a:latin typeface="Open Sans" panose="020B0606030504020204" pitchFamily="34" charset="0"/>
              </a:rPr>
              <a:t>2</a:t>
            </a:r>
            <a:endParaRPr lang="en-GB" b="1" dirty="0">
              <a:solidFill>
                <a:srgbClr val="C2C923"/>
              </a:solidFill>
              <a:latin typeface="Noto Sans" panose="020B0502040504020204" pitchFamily="34"/>
              <a:ea typeface="Noto Sans" panose="020B0502040504020204" pitchFamily="34"/>
              <a:cs typeface="Noto Sans" panose="020B0502040504020204" pitchFamily="34"/>
            </a:endParaRPr>
          </a:p>
        </p:txBody>
      </p:sp>
      <p:sp>
        <p:nvSpPr>
          <p:cNvPr id="10" name="Rectángulo 9"/>
          <p:cNvSpPr/>
          <p:nvPr/>
        </p:nvSpPr>
        <p:spPr>
          <a:xfrm>
            <a:off x="775854" y="3197237"/>
            <a:ext cx="6096000" cy="292388"/>
          </a:xfrm>
          <a:prstGeom prst="rect">
            <a:avLst/>
          </a:prstGeom>
        </p:spPr>
        <p:txBody>
          <a:bodyPr>
            <a:spAutoFit/>
          </a:bodyPr>
          <a:lstStyle/>
          <a:p>
            <a:r>
              <a:rPr lang="es-ES" sz="1300" dirty="0">
                <a:solidFill>
                  <a:schemeClr val="bg2">
                    <a:lumMod val="10000"/>
                  </a:schemeClr>
                </a:solidFill>
                <a:latin typeface="Times New Roman" panose="02020603050405020304" pitchFamily="18" charset="0"/>
                <a:ea typeface="Times New Roman" panose="02020603050405020304" pitchFamily="18" charset="0"/>
              </a:rPr>
              <a:t>Obtener la media y la desviación estándar dadas por las </a:t>
            </a:r>
            <a:r>
              <a:rPr lang="es-ES" sz="1300" dirty="0" smtClean="0">
                <a:solidFill>
                  <a:schemeClr val="bg2">
                    <a:lumMod val="10000"/>
                  </a:schemeClr>
                </a:solidFill>
                <a:latin typeface="Times New Roman" panose="02020603050405020304" pitchFamily="18" charset="0"/>
                <a:ea typeface="Times New Roman" panose="02020603050405020304" pitchFamily="18" charset="0"/>
              </a:rPr>
              <a:t>formulas.</a:t>
            </a:r>
            <a:endParaRPr lang="es-ES" sz="1300" dirty="0">
              <a:solidFill>
                <a:schemeClr val="bg2">
                  <a:lumMod val="10000"/>
                </a:schemeClr>
              </a:solidFill>
            </a:endParaRPr>
          </a:p>
        </p:txBody>
      </p:sp>
      <mc:AlternateContent xmlns:mc="http://schemas.openxmlformats.org/markup-compatibility/2006" xmlns:a14="http://schemas.microsoft.com/office/drawing/2010/main">
        <mc:Choice Requires="a14">
          <p:sp>
            <p:nvSpPr>
              <p:cNvPr id="11" name="CuadroTexto 4"/>
              <p:cNvSpPr txBox="1"/>
              <p:nvPr/>
            </p:nvSpPr>
            <p:spPr>
              <a:xfrm>
                <a:off x="1370677" y="3645520"/>
                <a:ext cx="528320" cy="323215"/>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p>
                <a:pPr>
                  <a:spcBef>
                    <a:spcPts val="500"/>
                  </a:spcBef>
                  <a:spcAft>
                    <a:spcPts val="0"/>
                  </a:spcAft>
                </a:pPr>
                <a14:m>
                  <m:oMathPara xmlns:m="http://schemas.openxmlformats.org/officeDocument/2006/math">
                    <m:oMathParaPr>
                      <m:jc m:val="centerGroup"/>
                    </m:oMathParaPr>
                    <m:oMath xmlns:m="http://schemas.openxmlformats.org/officeDocument/2006/math">
                      <m:r>
                        <a:rPr lang="es-ES" sz="11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𝜇</m:t>
                      </m:r>
                      <m:r>
                        <a:rPr lang="es-EC" sz="11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s-ES" sz="11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nary>
                            <m:naryPr>
                              <m:chr m:val="∑"/>
                              <m:subHide m:val="on"/>
                              <m:supHide m:val="on"/>
                              <m:ctrlPr>
                                <a:rPr lang="es-ES" sz="11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naryPr>
                            <m:sub/>
                            <m:sup/>
                            <m:e>
                              <m:sSub>
                                <m:sSubPr>
                                  <m:ctrlPr>
                                    <a:rPr lang="es-ES" sz="11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s-EC" sz="11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𝑍</m:t>
                                  </m:r>
                                </m:e>
                                <m:sub>
                                  <m:r>
                                    <a:rPr lang="es-EC" sz="11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2</m:t>
                                  </m:r>
                                </m:sub>
                              </m:sSub>
                            </m:e>
                          </m:nary>
                        </m:num>
                        <m:den>
                          <m:r>
                            <a:rPr lang="es-EC" sz="11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𝑁</m:t>
                          </m:r>
                        </m:den>
                      </m:f>
                    </m:oMath>
                  </m:oMathPara>
                </a14:m>
                <a:endParaRPr lang="es-ES" sz="1200">
                  <a:effectLst/>
                  <a:latin typeface="Times New Roman" panose="02020603050405020304" pitchFamily="18" charset="0"/>
                  <a:ea typeface="Times New Roman" panose="02020603050405020304" pitchFamily="18" charset="0"/>
                </a:endParaRPr>
              </a:p>
            </p:txBody>
          </p:sp>
        </mc:Choice>
        <mc:Fallback xmlns="">
          <p:sp>
            <p:nvSpPr>
              <p:cNvPr id="11" name="CuadroTexto 4"/>
              <p:cNvSpPr txBox="1">
                <a:spLocks noRot="1" noChangeAspect="1" noMove="1" noResize="1" noEditPoints="1" noAdjustHandles="1" noChangeArrowheads="1" noChangeShapeType="1" noTextEdit="1"/>
              </p:cNvSpPr>
              <p:nvPr/>
            </p:nvSpPr>
            <p:spPr>
              <a:xfrm>
                <a:off x="1370677" y="3645520"/>
                <a:ext cx="528320" cy="323215"/>
              </a:xfrm>
              <a:prstGeom prst="rect">
                <a:avLst/>
              </a:prstGeom>
              <a:blipFill>
                <a:blip r:embed="rId3"/>
                <a:stretch>
                  <a:fillRect l="-10345" t="-90566" r="-66667" b="-8867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6"/>
              <p:cNvSpPr txBox="1"/>
              <p:nvPr/>
            </p:nvSpPr>
            <p:spPr>
              <a:xfrm>
                <a:off x="4010371" y="3599218"/>
                <a:ext cx="735330" cy="514350"/>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noAutofit/>
              </a:bodyPr>
              <a:lstStyle/>
              <a:p>
                <a:pPr>
                  <a:spcBef>
                    <a:spcPts val="500"/>
                  </a:spcBef>
                  <a:spcAft>
                    <a:spcPts val="0"/>
                  </a:spcAft>
                </a:pPr>
                <a14:m>
                  <m:oMathPara xmlns:m="http://schemas.openxmlformats.org/officeDocument/2006/math">
                    <m:oMathParaPr>
                      <m:jc m:val="centerGroup"/>
                    </m:oMathParaPr>
                    <m:oMath xmlns:m="http://schemas.openxmlformats.org/officeDocument/2006/math">
                      <m:r>
                        <a:rPr lang="es-ES" sz="11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𝜎</m:t>
                      </m:r>
                      <m:r>
                        <a:rPr lang="es-EC" sz="11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ad>
                        <m:radPr>
                          <m:degHide m:val="on"/>
                          <m:ctrlPr>
                            <a:rPr lang="es-ES" sz="11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radPr>
                        <m:deg/>
                        <m:e>
                          <m:nary>
                            <m:naryPr>
                              <m:chr m:val="∑"/>
                              <m:subHide m:val="on"/>
                              <m:supHide m:val="on"/>
                              <m:ctrlPr>
                                <a:rPr lang="es-ES" sz="11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naryPr>
                            <m:sub/>
                            <m:sup/>
                            <m:e>
                              <m:sSup>
                                <m:sSupPr>
                                  <m:ctrlPr>
                                    <a:rPr lang="es-ES" sz="11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s-EC" sz="11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𝜎</m:t>
                                  </m:r>
                                </m:e>
                                <m:sup>
                                  <m:r>
                                    <a:rPr lang="es-EC" sz="11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2</m:t>
                                  </m:r>
                                </m:sup>
                              </m:sSup>
                            </m:e>
                          </m:nary>
                        </m:e>
                      </m:rad>
                    </m:oMath>
                  </m:oMathPara>
                </a14:m>
                <a:endParaRPr lang="es-ES" sz="1200" dirty="0">
                  <a:effectLst/>
                  <a:latin typeface="Times New Roman" panose="02020603050405020304" pitchFamily="18" charset="0"/>
                  <a:ea typeface="Times New Roman" panose="02020603050405020304" pitchFamily="18" charset="0"/>
                </a:endParaRPr>
              </a:p>
            </p:txBody>
          </p:sp>
        </mc:Choice>
        <mc:Fallback xmlns="">
          <p:sp>
            <p:nvSpPr>
              <p:cNvPr id="12" name="CuadroTexto 6"/>
              <p:cNvSpPr txBox="1">
                <a:spLocks noRot="1" noChangeAspect="1" noMove="1" noResize="1" noEditPoints="1" noAdjustHandles="1" noChangeArrowheads="1" noChangeShapeType="1" noTextEdit="1"/>
              </p:cNvSpPr>
              <p:nvPr/>
            </p:nvSpPr>
            <p:spPr>
              <a:xfrm>
                <a:off x="4010371" y="3599218"/>
                <a:ext cx="735330" cy="514350"/>
              </a:xfrm>
              <a:prstGeom prst="rect">
                <a:avLst/>
              </a:prstGeom>
              <a:blipFill>
                <a:blip r:embed="rId4"/>
                <a:stretch>
                  <a:fillRect l="-22500" t="-108235" r="-121667" b="-15529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Rectángulo 12"/>
              <p:cNvSpPr/>
              <p:nvPr/>
            </p:nvSpPr>
            <p:spPr>
              <a:xfrm>
                <a:off x="298364" y="4084534"/>
                <a:ext cx="6213272" cy="1107996"/>
              </a:xfrm>
              <a:prstGeom prst="rect">
                <a:avLst/>
              </a:prstGeom>
            </p:spPr>
            <p:txBody>
              <a:bodyPr wrap="square">
                <a:spAutoFit/>
              </a:bodyPr>
              <a:lstStyle/>
              <a:p>
                <a:pPr algn="just">
                  <a:lnSpc>
                    <a:spcPct val="200000"/>
                  </a:lnSpc>
                  <a:spcAft>
                    <a:spcPts val="0"/>
                  </a:spcAft>
                  <a:tabLst>
                    <a:tab pos="1709420" algn="l"/>
                    <a:tab pos="3257550" algn="l"/>
                  </a:tabLst>
                </a:pPr>
                <a:r>
                  <a:rPr lang="es-ES" sz="1100" dirty="0" smtClean="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µ=Media.		σ= Desviación estándar </a:t>
                </a:r>
                <a:endParaRPr lang="es-ES" sz="11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spcAft>
                    <a:spcPts val="0"/>
                  </a:spcAft>
                  <a:tabLst>
                    <a:tab pos="1709420" algn="l"/>
                    <a:tab pos="3257550" algn="l"/>
                  </a:tabLst>
                </a:pPr>
                <a14:m>
                  <m:oMath xmlns:m="http://schemas.openxmlformats.org/officeDocument/2006/math">
                    <m:sSub>
                      <m:sSubPr>
                        <m:ctrlPr>
                          <a:rPr lang="es-ES" sz="1100"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s-ES" sz="1100"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𝑍</m:t>
                        </m:r>
                      </m:e>
                      <m:sub>
                        <m:r>
                          <a:rPr lang="es-ES" sz="1100"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s-ES" sz="11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Promedios que se detallan en la tabla </a:t>
                </a:r>
                <a:r>
                  <a:rPr lang="es-ES" sz="1100" dirty="0" smtClean="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#12</a:t>
                </a:r>
                <a:r>
                  <a:rPr lang="es-ES" sz="11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s-ES" sz="1100"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s-ES" sz="1100"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𝜎</m:t>
                        </m:r>
                      </m:e>
                      <m:sup>
                        <m:r>
                          <a:rPr lang="es-ES" sz="1100"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es-ES" sz="11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Desviación de cada dato en </a:t>
                </a:r>
                <a:r>
                  <a:rPr lang="es-ES" sz="1100" dirty="0" smtClean="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relación a </a:t>
                </a:r>
                <a:r>
                  <a:rPr lang="es-ES" sz="11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µ</a:t>
                </a:r>
                <a:endParaRPr lang="es-ES" sz="11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spcAft>
                    <a:spcPts val="0"/>
                  </a:spcAft>
                  <a:tabLst>
                    <a:tab pos="1709420" algn="l"/>
                  </a:tabLst>
                </a:pPr>
                <a:r>
                  <a:rPr lang="es-ES" sz="1100" i="1"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N=</a:t>
                </a:r>
                <a:r>
                  <a:rPr lang="es-ES" sz="11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1100" dirty="0" smtClean="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Número </a:t>
                </a:r>
                <a:r>
                  <a:rPr lang="es-ES" sz="11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total de datos de la tabla </a:t>
                </a:r>
                <a:r>
                  <a:rPr lang="es-ES" sz="1100" dirty="0" smtClean="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#12</a:t>
                </a:r>
                <a:endParaRPr lang="es-ES" sz="11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3" name="Rectángulo 12"/>
              <p:cNvSpPr>
                <a:spLocks noRot="1" noChangeAspect="1" noMove="1" noResize="1" noEditPoints="1" noAdjustHandles="1" noChangeArrowheads="1" noChangeShapeType="1" noTextEdit="1"/>
              </p:cNvSpPr>
              <p:nvPr/>
            </p:nvSpPr>
            <p:spPr>
              <a:xfrm>
                <a:off x="298364" y="4084534"/>
                <a:ext cx="6213272" cy="1107996"/>
              </a:xfrm>
              <a:prstGeom prst="rect">
                <a:avLst/>
              </a:prstGeom>
              <a:blipFill>
                <a:blip r:embed="rId5"/>
                <a:stretch>
                  <a:fillRect/>
                </a:stretch>
              </a:blipFill>
            </p:spPr>
            <p:txBody>
              <a:bodyPr/>
              <a:lstStyle/>
              <a:p>
                <a:r>
                  <a:rPr lang="es-ES">
                    <a:noFill/>
                  </a:rPr>
                  <a:t> </a:t>
                </a:r>
              </a:p>
            </p:txBody>
          </p:sp>
        </mc:Fallback>
      </mc:AlternateContent>
      <p:sp>
        <p:nvSpPr>
          <p:cNvPr id="14" name="Rectángulo 13"/>
          <p:cNvSpPr/>
          <p:nvPr/>
        </p:nvSpPr>
        <p:spPr>
          <a:xfrm>
            <a:off x="298364" y="5299588"/>
            <a:ext cx="1225636" cy="292388"/>
          </a:xfrm>
          <a:prstGeom prst="rect">
            <a:avLst/>
          </a:prstGeom>
        </p:spPr>
        <p:txBody>
          <a:bodyPr wrap="square">
            <a:spAutoFit/>
          </a:bodyPr>
          <a:lstStyle/>
          <a:p>
            <a:r>
              <a:rPr lang="es-ES" sz="1300" b="1" dirty="0" smtClean="0">
                <a:solidFill>
                  <a:srgbClr val="FF0000"/>
                </a:solidFill>
                <a:latin typeface="Times New Roman" panose="02020603050405020304" pitchFamily="18" charset="0"/>
                <a:ea typeface="Times New Roman" panose="02020603050405020304" pitchFamily="18" charset="0"/>
              </a:rPr>
              <a:t>Resultados:</a:t>
            </a:r>
            <a:endParaRPr lang="es-ES" sz="1300" b="1" dirty="0">
              <a:solidFill>
                <a:srgbClr val="FF0000"/>
              </a:solidFill>
            </a:endParaRPr>
          </a:p>
        </p:txBody>
      </p:sp>
      <p:sp>
        <p:nvSpPr>
          <p:cNvPr id="15" name="Rectángulo 14"/>
          <p:cNvSpPr/>
          <p:nvPr/>
        </p:nvSpPr>
        <p:spPr>
          <a:xfrm>
            <a:off x="1524000" y="5299588"/>
            <a:ext cx="616008" cy="292388"/>
          </a:xfrm>
          <a:prstGeom prst="rect">
            <a:avLst/>
          </a:prstGeom>
        </p:spPr>
        <p:txBody>
          <a:bodyPr wrap="square">
            <a:spAutoFit/>
          </a:bodyPr>
          <a:lstStyle/>
          <a:p>
            <a:r>
              <a:rPr lang="es-ES" sz="1300" b="1" dirty="0" smtClean="0">
                <a:solidFill>
                  <a:srgbClr val="FF0000"/>
                </a:solidFill>
                <a:latin typeface="Times New Roman" panose="02020603050405020304" pitchFamily="18" charset="0"/>
                <a:ea typeface="Times New Roman" panose="02020603050405020304" pitchFamily="18" charset="0"/>
              </a:rPr>
              <a:t>1.82</a:t>
            </a:r>
            <a:endParaRPr lang="es-ES" sz="1300" b="1" dirty="0">
              <a:solidFill>
                <a:srgbClr val="FF0000"/>
              </a:solidFill>
            </a:endParaRPr>
          </a:p>
        </p:txBody>
      </p:sp>
      <p:sp>
        <p:nvSpPr>
          <p:cNvPr id="16" name="Rectángulo 15"/>
          <p:cNvSpPr/>
          <p:nvPr/>
        </p:nvSpPr>
        <p:spPr>
          <a:xfrm>
            <a:off x="4322833" y="5299588"/>
            <a:ext cx="616008" cy="292388"/>
          </a:xfrm>
          <a:prstGeom prst="rect">
            <a:avLst/>
          </a:prstGeom>
        </p:spPr>
        <p:txBody>
          <a:bodyPr wrap="square">
            <a:spAutoFit/>
          </a:bodyPr>
          <a:lstStyle/>
          <a:p>
            <a:pPr algn="ctr"/>
            <a:r>
              <a:rPr lang="es-ES" sz="1300" b="1" dirty="0" smtClean="0">
                <a:solidFill>
                  <a:srgbClr val="FF0000"/>
                </a:solidFill>
                <a:latin typeface="Times New Roman" panose="02020603050405020304" pitchFamily="18" charset="0"/>
                <a:ea typeface="Times New Roman" panose="02020603050405020304" pitchFamily="18" charset="0"/>
              </a:rPr>
              <a:t>0.24</a:t>
            </a:r>
            <a:endParaRPr lang="es-ES" sz="1300" b="1" dirty="0">
              <a:solidFill>
                <a:srgbClr val="FF0000"/>
              </a:solidFill>
            </a:endParaRPr>
          </a:p>
        </p:txBody>
      </p:sp>
      <p:sp>
        <p:nvSpPr>
          <p:cNvPr id="17" name="Rectángulo 16"/>
          <p:cNvSpPr/>
          <p:nvPr/>
        </p:nvSpPr>
        <p:spPr>
          <a:xfrm>
            <a:off x="7605280" y="2438310"/>
            <a:ext cx="4074102" cy="507831"/>
          </a:xfrm>
          <a:prstGeom prst="rect">
            <a:avLst/>
          </a:prstGeom>
        </p:spPr>
        <p:txBody>
          <a:bodyPr wrap="square">
            <a:spAutoFit/>
          </a:bodyPr>
          <a:lstStyle/>
          <a:p>
            <a:r>
              <a:rPr lang="es-ES" sz="1300" dirty="0">
                <a:solidFill>
                  <a:schemeClr val="bg2">
                    <a:lumMod val="10000"/>
                  </a:schemeClr>
                </a:solidFill>
                <a:latin typeface="Times New Roman" panose="02020603050405020304" pitchFamily="18" charset="0"/>
                <a:ea typeface="Times New Roman" panose="02020603050405020304" pitchFamily="18" charset="0"/>
              </a:rPr>
              <a:t>Calcular el número de clases necesario para los datos proporcionados en la tabla </a:t>
            </a:r>
            <a:r>
              <a:rPr lang="es-ES" sz="1300" dirty="0" smtClean="0">
                <a:solidFill>
                  <a:schemeClr val="bg2">
                    <a:lumMod val="10000"/>
                  </a:schemeClr>
                </a:solidFill>
                <a:latin typeface="Times New Roman" panose="02020603050405020304" pitchFamily="18" charset="0"/>
                <a:ea typeface="Times New Roman" panose="02020603050405020304" pitchFamily="18" charset="0"/>
              </a:rPr>
              <a:t>#12, </a:t>
            </a:r>
            <a:r>
              <a:rPr lang="es-ES" sz="1300" dirty="0">
                <a:solidFill>
                  <a:schemeClr val="bg2">
                    <a:lumMod val="10000"/>
                  </a:schemeClr>
                </a:solidFill>
                <a:latin typeface="Times New Roman" panose="02020603050405020304" pitchFamily="18" charset="0"/>
                <a:ea typeface="Times New Roman" panose="02020603050405020304" pitchFamily="18" charset="0"/>
              </a:rPr>
              <a:t>mediante la </a:t>
            </a:r>
            <a:r>
              <a:rPr lang="es-ES" sz="1300" dirty="0" smtClean="0">
                <a:solidFill>
                  <a:schemeClr val="bg2">
                    <a:lumMod val="10000"/>
                  </a:schemeClr>
                </a:solidFill>
                <a:latin typeface="Times New Roman" panose="02020603050405020304" pitchFamily="18" charset="0"/>
                <a:ea typeface="Times New Roman" panose="02020603050405020304" pitchFamily="18" charset="0"/>
              </a:rPr>
              <a:t>fórmula:</a:t>
            </a:r>
            <a:endParaRPr lang="es-ES" sz="1300" dirty="0">
              <a:solidFill>
                <a:schemeClr val="bg2">
                  <a:lumMod val="10000"/>
                </a:schemeClr>
              </a:solidFill>
            </a:endParaRPr>
          </a:p>
        </p:txBody>
      </p:sp>
      <p:sp>
        <p:nvSpPr>
          <p:cNvPr id="18" name="TextBox 63">
            <a:extLst>
              <a:ext uri="{FF2B5EF4-FFF2-40B4-BE49-F238E27FC236}">
                <a16:creationId xmlns:a16="http://schemas.microsoft.com/office/drawing/2014/main" id="{D56B6F0E-C0D8-43BF-85DB-4CF06C0700B4}"/>
              </a:ext>
            </a:extLst>
          </p:cNvPr>
          <p:cNvSpPr txBox="1"/>
          <p:nvPr/>
        </p:nvSpPr>
        <p:spPr>
          <a:xfrm>
            <a:off x="6844603" y="2418902"/>
            <a:ext cx="882258" cy="369332"/>
          </a:xfrm>
          <a:prstGeom prst="rect">
            <a:avLst/>
          </a:prstGeom>
          <a:noFill/>
        </p:spPr>
        <p:txBody>
          <a:bodyPr wrap="square" rtlCol="0">
            <a:spAutoFit/>
          </a:bodyPr>
          <a:lstStyle/>
          <a:p>
            <a:pPr algn="ctr">
              <a:defRPr/>
            </a:pPr>
            <a:r>
              <a:rPr lang="ru-RU" b="1" dirty="0" smtClean="0">
                <a:solidFill>
                  <a:srgbClr val="C2C923"/>
                </a:solidFill>
                <a:latin typeface="Open Sans" panose="020B0606030504020204" pitchFamily="34" charset="0"/>
              </a:rPr>
              <a:t>0</a:t>
            </a:r>
            <a:r>
              <a:rPr lang="es-ES" b="1" dirty="0" smtClean="0">
                <a:solidFill>
                  <a:srgbClr val="C2C923"/>
                </a:solidFill>
                <a:latin typeface="Open Sans" panose="020B0606030504020204" pitchFamily="34" charset="0"/>
              </a:rPr>
              <a:t>3</a:t>
            </a:r>
            <a:endParaRPr lang="en-GB" b="1" dirty="0">
              <a:solidFill>
                <a:srgbClr val="C2C923"/>
              </a:solidFill>
              <a:latin typeface="Noto Sans" panose="020B0502040504020204" pitchFamily="34"/>
              <a:ea typeface="Noto Sans" panose="020B0502040504020204" pitchFamily="34"/>
              <a:cs typeface="Noto Sans" panose="020B0502040504020204" pitchFamily="34"/>
            </a:endParaRPr>
          </a:p>
        </p:txBody>
      </p:sp>
      <mc:AlternateContent xmlns:mc="http://schemas.openxmlformats.org/markup-compatibility/2006" xmlns:a14="http://schemas.microsoft.com/office/drawing/2010/main">
        <mc:Choice Requires="a14">
          <p:sp>
            <p:nvSpPr>
              <p:cNvPr id="19" name="CuadroTexto 1"/>
              <p:cNvSpPr txBox="1"/>
              <p:nvPr/>
            </p:nvSpPr>
            <p:spPr>
              <a:xfrm>
                <a:off x="8666236" y="3133718"/>
                <a:ext cx="568554" cy="205249"/>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p>
                <a:pPr>
                  <a:spcBef>
                    <a:spcPts val="500"/>
                  </a:spcBef>
                  <a:spcAft>
                    <a:spcPts val="0"/>
                  </a:spcAft>
                </a:pPr>
                <a14:m>
                  <m:oMathPara xmlns:m="http://schemas.openxmlformats.org/officeDocument/2006/math">
                    <m:oMathParaPr>
                      <m:jc m:val="centerGroup"/>
                    </m:oMathParaPr>
                    <m:oMath xmlns:m="http://schemas.openxmlformats.org/officeDocument/2006/math">
                      <m:r>
                        <a:rPr lang="es-EC"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𝐾</m:t>
                      </m:r>
                      <m:r>
                        <a:rPr lang="es-EC"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s-ES"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s-EC"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e>
                      </m:rad>
                    </m:oMath>
                  </m:oMathPara>
                </a14:m>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9" name="CuadroTexto 1"/>
              <p:cNvSpPr txBox="1">
                <a:spLocks noRot="1" noChangeAspect="1" noMove="1" noResize="1" noEditPoints="1" noAdjustHandles="1" noChangeArrowheads="1" noChangeShapeType="1" noTextEdit="1"/>
              </p:cNvSpPr>
              <p:nvPr/>
            </p:nvSpPr>
            <p:spPr>
              <a:xfrm>
                <a:off x="8666236" y="3133718"/>
                <a:ext cx="568554" cy="205249"/>
              </a:xfrm>
              <a:prstGeom prst="rect">
                <a:avLst/>
              </a:prstGeom>
              <a:blipFill>
                <a:blip r:embed="rId6"/>
                <a:stretch>
                  <a:fillRect l="-5376" r="-4301" b="-882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0" name="CuadroTexto 2"/>
              <p:cNvSpPr txBox="1"/>
              <p:nvPr/>
            </p:nvSpPr>
            <p:spPr>
              <a:xfrm>
                <a:off x="10406235" y="3079788"/>
                <a:ext cx="467499" cy="345736"/>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p>
                <a:pPr>
                  <a:spcBef>
                    <a:spcPts val="500"/>
                  </a:spcBef>
                  <a:spcAft>
                    <a:spcPts val="0"/>
                  </a:spcAft>
                </a:pPr>
                <a14:m>
                  <m:oMathPara xmlns:m="http://schemas.openxmlformats.org/officeDocument/2006/math">
                    <m:oMathParaPr>
                      <m:jc m:val="centerGroup"/>
                    </m:oMathParaPr>
                    <m:oMath xmlns:m="http://schemas.openxmlformats.org/officeDocument/2006/math">
                      <m:r>
                        <a:rPr lang="es-EC"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𝐾</m:t>
                      </m:r>
                      <m:r>
                        <a:rPr lang="es-EC"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ES"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num>
                        <m:den>
                          <m:r>
                            <a:rPr lang="es-EC"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den>
                      </m:f>
                    </m:oMath>
                  </m:oMathPara>
                </a14:m>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0" name="CuadroTexto 2"/>
              <p:cNvSpPr txBox="1">
                <a:spLocks noRot="1" noChangeAspect="1" noMove="1" noResize="1" noEditPoints="1" noAdjustHandles="1" noChangeArrowheads="1" noChangeShapeType="1" noTextEdit="1"/>
              </p:cNvSpPr>
              <p:nvPr/>
            </p:nvSpPr>
            <p:spPr>
              <a:xfrm>
                <a:off x="10406235" y="3079788"/>
                <a:ext cx="467499" cy="345736"/>
              </a:xfrm>
              <a:prstGeom prst="rect">
                <a:avLst/>
              </a:prstGeom>
              <a:blipFill>
                <a:blip r:embed="rId7"/>
                <a:stretch>
                  <a:fillRect l="-7792" t="-3509" r="-5195" b="-15789"/>
                </a:stretch>
              </a:blipFill>
            </p:spPr>
            <p:txBody>
              <a:bodyPr/>
              <a:lstStyle/>
              <a:p>
                <a:r>
                  <a:rPr lang="es-ES">
                    <a:noFill/>
                  </a:rPr>
                  <a:t> </a:t>
                </a:r>
              </a:p>
            </p:txBody>
          </p:sp>
        </mc:Fallback>
      </mc:AlternateContent>
      <p:sp>
        <p:nvSpPr>
          <p:cNvPr id="21" name="Rectángulo 20"/>
          <p:cNvSpPr/>
          <p:nvPr/>
        </p:nvSpPr>
        <p:spPr>
          <a:xfrm>
            <a:off x="7414399" y="3406207"/>
            <a:ext cx="3987026" cy="830997"/>
          </a:xfrm>
          <a:prstGeom prst="rect">
            <a:avLst/>
          </a:prstGeom>
        </p:spPr>
        <p:txBody>
          <a:bodyPr wrap="square">
            <a:spAutoFit/>
          </a:bodyPr>
          <a:lstStyle/>
          <a:p>
            <a:pPr algn="just">
              <a:lnSpc>
                <a:spcPct val="200000"/>
              </a:lnSpc>
              <a:spcAft>
                <a:spcPts val="0"/>
              </a:spcAft>
              <a:tabLst>
                <a:tab pos="1709420" algn="l"/>
              </a:tabLst>
            </a:pPr>
            <a:r>
              <a:rPr lang="es-ES" sz="1200" i="1"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K=</a:t>
            </a:r>
            <a:r>
              <a:rPr lang="es-ES" sz="1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Número de clases para las frecuencias.</a:t>
            </a:r>
          </a:p>
          <a:p>
            <a:pPr algn="just">
              <a:lnSpc>
                <a:spcPct val="200000"/>
              </a:lnSpc>
              <a:spcAft>
                <a:spcPts val="0"/>
              </a:spcAft>
              <a:tabLst>
                <a:tab pos="1709420" algn="l"/>
              </a:tabLst>
            </a:pPr>
            <a:r>
              <a:rPr lang="es-ES" sz="1200" i="1"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N=</a:t>
            </a:r>
            <a:r>
              <a:rPr lang="es-ES" sz="1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Número total de datos de la tabla </a:t>
            </a:r>
            <a:r>
              <a:rPr lang="es-ES" sz="1200" dirty="0" smtClean="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#12.</a:t>
            </a:r>
            <a:endParaRPr lang="es-ES" sz="12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2" name="Rectángulo 21"/>
          <p:cNvSpPr/>
          <p:nvPr/>
        </p:nvSpPr>
        <p:spPr>
          <a:xfrm>
            <a:off x="7231206" y="4224896"/>
            <a:ext cx="4448175" cy="1200329"/>
          </a:xfrm>
          <a:prstGeom prst="rect">
            <a:avLst/>
          </a:prstGeom>
        </p:spPr>
        <p:txBody>
          <a:bodyPr wrap="square">
            <a:spAutoFit/>
          </a:bodyPr>
          <a:lstStyle/>
          <a:p>
            <a:pPr indent="457200" algn="just">
              <a:lnSpc>
                <a:spcPct val="150000"/>
              </a:lnSpc>
              <a:spcAft>
                <a:spcPts val="0"/>
              </a:spcAft>
            </a:pPr>
            <a:r>
              <a:rPr lang="es-ES" sz="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Obteniendo como resultado 9.11 y 16.6 respectivamente, por lo que se decide tomar el número menor y aproximarlo a su inmediato anterior, en este caso se obtendrían 9 clases que definirán frecuencias.</a:t>
            </a:r>
            <a:endParaRPr lang="es-ES" sz="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39538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3">
            <a:extLst>
              <a:ext uri="{FF2B5EF4-FFF2-40B4-BE49-F238E27FC236}">
                <a16:creationId xmlns:a16="http://schemas.microsoft.com/office/drawing/2014/main" id="{D56B6F0E-C0D8-43BF-85DB-4CF06C0700B4}"/>
              </a:ext>
            </a:extLst>
          </p:cNvPr>
          <p:cNvSpPr txBox="1"/>
          <p:nvPr/>
        </p:nvSpPr>
        <p:spPr>
          <a:xfrm>
            <a:off x="96982" y="724976"/>
            <a:ext cx="882258" cy="369332"/>
          </a:xfrm>
          <a:prstGeom prst="rect">
            <a:avLst/>
          </a:prstGeom>
          <a:noFill/>
        </p:spPr>
        <p:txBody>
          <a:bodyPr wrap="square" rtlCol="0">
            <a:spAutoFit/>
          </a:bodyPr>
          <a:lstStyle/>
          <a:p>
            <a:pPr algn="ctr">
              <a:defRPr/>
            </a:pPr>
            <a:r>
              <a:rPr lang="ru-RU" b="1" dirty="0" smtClean="0">
                <a:solidFill>
                  <a:srgbClr val="C2C923"/>
                </a:solidFill>
                <a:latin typeface="Open Sans" panose="020B0606030504020204" pitchFamily="34" charset="0"/>
              </a:rPr>
              <a:t>0</a:t>
            </a:r>
            <a:r>
              <a:rPr lang="es-ES" b="1" dirty="0" smtClean="0">
                <a:solidFill>
                  <a:srgbClr val="C2C923"/>
                </a:solidFill>
                <a:latin typeface="Open Sans" panose="020B0606030504020204" pitchFamily="34" charset="0"/>
              </a:rPr>
              <a:t>4</a:t>
            </a:r>
            <a:endParaRPr lang="en-GB" b="1" dirty="0">
              <a:solidFill>
                <a:srgbClr val="C2C923"/>
              </a:solidFill>
              <a:latin typeface="Noto Sans" panose="020B0502040504020204" pitchFamily="34"/>
              <a:ea typeface="Noto Sans" panose="020B0502040504020204" pitchFamily="34"/>
              <a:cs typeface="Noto Sans" panose="020B0502040504020204" pitchFamily="34"/>
            </a:endParaRPr>
          </a:p>
        </p:txBody>
      </p:sp>
      <p:sp>
        <p:nvSpPr>
          <p:cNvPr id="8" name="Rectángulo 7"/>
          <p:cNvSpPr/>
          <p:nvPr/>
        </p:nvSpPr>
        <p:spPr>
          <a:xfrm>
            <a:off x="871638" y="809629"/>
            <a:ext cx="4089581" cy="276999"/>
          </a:xfrm>
          <a:prstGeom prst="rect">
            <a:avLst/>
          </a:prstGeom>
        </p:spPr>
        <p:txBody>
          <a:bodyPr wrap="none">
            <a:spAutoFit/>
          </a:bodyPr>
          <a:lstStyle/>
          <a:p>
            <a:r>
              <a:rPr lang="es-ES" sz="1200" dirty="0">
                <a:solidFill>
                  <a:schemeClr val="bg2">
                    <a:lumMod val="10000"/>
                  </a:schemeClr>
                </a:solidFill>
                <a:latin typeface="Times New Roman" panose="02020603050405020304" pitchFamily="18" charset="0"/>
                <a:ea typeface="Times New Roman" panose="02020603050405020304" pitchFamily="18" charset="0"/>
              </a:rPr>
              <a:t>Calcular la probabilidad de ocurrencia con la siguiente fórmula</a:t>
            </a:r>
            <a:endParaRPr lang="es-ES" sz="1200" dirty="0">
              <a:solidFill>
                <a:schemeClr val="bg2">
                  <a:lumMod val="10000"/>
                </a:schemeClr>
              </a:solidFill>
            </a:endParaRPr>
          </a:p>
        </p:txBody>
      </p:sp>
      <mc:AlternateContent xmlns:mc="http://schemas.openxmlformats.org/markup-compatibility/2006" xmlns:a14="http://schemas.microsoft.com/office/drawing/2010/main">
        <mc:Choice Requires="a14">
          <p:sp>
            <p:nvSpPr>
              <p:cNvPr id="9" name="CuadroTexto 8"/>
              <p:cNvSpPr txBox="1"/>
              <p:nvPr/>
            </p:nvSpPr>
            <p:spPr>
              <a:xfrm>
                <a:off x="2353962" y="1178961"/>
                <a:ext cx="491032" cy="345672"/>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p>
                <a:pPr>
                  <a:spcBef>
                    <a:spcPts val="500"/>
                  </a:spcBef>
                  <a:spcAft>
                    <a:spcPts val="0"/>
                  </a:spcAft>
                </a:pPr>
                <a14:m>
                  <m:oMathPara xmlns:m="http://schemas.openxmlformats.org/officeDocument/2006/math">
                    <m:oMathParaPr>
                      <m:jc m:val="centerGroup"/>
                    </m:oMathParaPr>
                    <m:oMath xmlns:m="http://schemas.openxmlformats.org/officeDocument/2006/math">
                      <m:r>
                        <a:rPr lang="es-EC"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𝑝𝑖</m:t>
                      </m:r>
                      <m:r>
                        <a:rPr lang="es-EC"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ES"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s-EC"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𝐾</m:t>
                          </m:r>
                        </m:den>
                      </m:f>
                    </m:oMath>
                  </m:oMathPara>
                </a14:m>
                <a:endParaRPr lang="es-ES" sz="1200" dirty="0">
                  <a:effectLst/>
                  <a:latin typeface="Times New Roman" panose="02020603050405020304" pitchFamily="18" charset="0"/>
                  <a:ea typeface="Times New Roman" panose="02020603050405020304" pitchFamily="18" charset="0"/>
                </a:endParaRPr>
              </a:p>
            </p:txBody>
          </p:sp>
        </mc:Choice>
        <mc:Fallback xmlns="">
          <p:sp>
            <p:nvSpPr>
              <p:cNvPr id="9" name="CuadroTexto 8"/>
              <p:cNvSpPr txBox="1">
                <a:spLocks noRot="1" noChangeAspect="1" noMove="1" noResize="1" noEditPoints="1" noAdjustHandles="1" noChangeArrowheads="1" noChangeShapeType="1" noTextEdit="1"/>
              </p:cNvSpPr>
              <p:nvPr/>
            </p:nvSpPr>
            <p:spPr>
              <a:xfrm>
                <a:off x="2353962" y="1178961"/>
                <a:ext cx="491032" cy="345672"/>
              </a:xfrm>
              <a:prstGeom prst="rect">
                <a:avLst/>
              </a:prstGeom>
              <a:blipFill>
                <a:blip r:embed="rId2"/>
                <a:stretch>
                  <a:fillRect l="-9877" t="-1754" r="-4938" b="-14035"/>
                </a:stretch>
              </a:blipFill>
            </p:spPr>
            <p:txBody>
              <a:bodyPr/>
              <a:lstStyle/>
              <a:p>
                <a:r>
                  <a:rPr lang="es-ES">
                    <a:noFill/>
                  </a:rPr>
                  <a:t> </a:t>
                </a:r>
              </a:p>
            </p:txBody>
          </p:sp>
        </mc:Fallback>
      </mc:AlternateContent>
      <p:sp>
        <p:nvSpPr>
          <p:cNvPr id="10" name="Rectángulo 9"/>
          <p:cNvSpPr/>
          <p:nvPr/>
        </p:nvSpPr>
        <p:spPr>
          <a:xfrm>
            <a:off x="538111" y="1616966"/>
            <a:ext cx="3495675" cy="830997"/>
          </a:xfrm>
          <a:prstGeom prst="rect">
            <a:avLst/>
          </a:prstGeom>
        </p:spPr>
        <p:txBody>
          <a:bodyPr wrap="square">
            <a:spAutoFit/>
          </a:bodyPr>
          <a:lstStyle/>
          <a:p>
            <a:pPr algn="just">
              <a:lnSpc>
                <a:spcPct val="200000"/>
              </a:lnSpc>
              <a:spcAft>
                <a:spcPts val="0"/>
              </a:spcAft>
              <a:tabLst>
                <a:tab pos="1709420" algn="l"/>
              </a:tabLst>
            </a:pPr>
            <a:r>
              <a:rPr lang="es-ES" sz="1200" i="1"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pi=</a:t>
            </a:r>
            <a:r>
              <a:rPr lang="es-ES" sz="1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probabilidad de ocurrencia</a:t>
            </a:r>
          </a:p>
          <a:p>
            <a:pPr algn="just">
              <a:lnSpc>
                <a:spcPct val="200000"/>
              </a:lnSpc>
              <a:spcAft>
                <a:spcPts val="0"/>
              </a:spcAft>
              <a:tabLst>
                <a:tab pos="1709420" algn="l"/>
              </a:tabLst>
            </a:pPr>
            <a:r>
              <a:rPr lang="es-ES" sz="1200" i="1"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K=</a:t>
            </a:r>
            <a:r>
              <a:rPr lang="es-ES" sz="1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Número de clases para las frecuencias.</a:t>
            </a:r>
            <a:endParaRPr lang="es-ES" sz="12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63">
            <a:extLst>
              <a:ext uri="{FF2B5EF4-FFF2-40B4-BE49-F238E27FC236}">
                <a16:creationId xmlns:a16="http://schemas.microsoft.com/office/drawing/2014/main" id="{D56B6F0E-C0D8-43BF-85DB-4CF06C0700B4}"/>
              </a:ext>
            </a:extLst>
          </p:cNvPr>
          <p:cNvSpPr txBox="1"/>
          <p:nvPr/>
        </p:nvSpPr>
        <p:spPr>
          <a:xfrm>
            <a:off x="96982" y="2857099"/>
            <a:ext cx="882258" cy="369332"/>
          </a:xfrm>
          <a:prstGeom prst="rect">
            <a:avLst/>
          </a:prstGeom>
          <a:noFill/>
        </p:spPr>
        <p:txBody>
          <a:bodyPr wrap="square" rtlCol="0">
            <a:spAutoFit/>
          </a:bodyPr>
          <a:lstStyle/>
          <a:p>
            <a:pPr algn="ctr">
              <a:defRPr/>
            </a:pPr>
            <a:r>
              <a:rPr lang="ru-RU" b="1" dirty="0" smtClean="0">
                <a:solidFill>
                  <a:srgbClr val="C2C923"/>
                </a:solidFill>
                <a:latin typeface="Open Sans" panose="020B0606030504020204" pitchFamily="34" charset="0"/>
              </a:rPr>
              <a:t>0</a:t>
            </a:r>
            <a:r>
              <a:rPr lang="es-ES" b="1" dirty="0">
                <a:solidFill>
                  <a:srgbClr val="C2C923"/>
                </a:solidFill>
                <a:latin typeface="Open Sans" panose="020B0606030504020204" pitchFamily="34" charset="0"/>
              </a:rPr>
              <a:t>5</a:t>
            </a:r>
            <a:endParaRPr lang="en-GB" b="1" dirty="0">
              <a:solidFill>
                <a:srgbClr val="C2C923"/>
              </a:solidFill>
              <a:latin typeface="Noto Sans" panose="020B0502040504020204" pitchFamily="34"/>
              <a:ea typeface="Noto Sans" panose="020B0502040504020204" pitchFamily="34"/>
              <a:cs typeface="Noto Sans" panose="020B0502040504020204" pitchFamily="34"/>
            </a:endParaRPr>
          </a:p>
        </p:txBody>
      </p:sp>
      <p:sp>
        <p:nvSpPr>
          <p:cNvPr id="12" name="Rectángulo 11"/>
          <p:cNvSpPr/>
          <p:nvPr/>
        </p:nvSpPr>
        <p:spPr>
          <a:xfrm>
            <a:off x="871638" y="2903265"/>
            <a:ext cx="3756156" cy="276999"/>
          </a:xfrm>
          <a:prstGeom prst="rect">
            <a:avLst/>
          </a:prstGeom>
        </p:spPr>
        <p:txBody>
          <a:bodyPr wrap="none">
            <a:spAutoFit/>
          </a:bodyPr>
          <a:lstStyle/>
          <a:p>
            <a:r>
              <a:rPr lang="es-ES" sz="1200" dirty="0">
                <a:solidFill>
                  <a:schemeClr val="bg2">
                    <a:lumMod val="10000"/>
                  </a:schemeClr>
                </a:solidFill>
                <a:latin typeface="Times New Roman" panose="02020603050405020304" pitchFamily="18" charset="0"/>
                <a:ea typeface="Times New Roman" panose="02020603050405020304" pitchFamily="18" charset="0"/>
              </a:rPr>
              <a:t>Definir las frecuencias esperadas con la siguiente formula</a:t>
            </a:r>
            <a:endParaRPr lang="es-ES" sz="1200" dirty="0">
              <a:solidFill>
                <a:schemeClr val="bg2">
                  <a:lumMod val="10000"/>
                </a:schemeClr>
              </a:solidFill>
            </a:endParaRPr>
          </a:p>
        </p:txBody>
      </p:sp>
      <mc:AlternateContent xmlns:mc="http://schemas.openxmlformats.org/markup-compatibility/2006" xmlns:a14="http://schemas.microsoft.com/office/drawing/2010/main">
        <mc:Choice Requires="a14">
          <p:sp>
            <p:nvSpPr>
              <p:cNvPr id="13" name="CuadroTexto 7"/>
              <p:cNvSpPr txBox="1"/>
              <p:nvPr/>
            </p:nvSpPr>
            <p:spPr>
              <a:xfrm>
                <a:off x="2302606" y="3341270"/>
                <a:ext cx="894219" cy="215444"/>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p>
                <a:pPr>
                  <a:spcBef>
                    <a:spcPts val="500"/>
                  </a:spcBef>
                  <a:spcAft>
                    <a:spcPts val="0"/>
                  </a:spcAft>
                </a:pPr>
                <a14:m>
                  <m:oMathPara xmlns:m="http://schemas.openxmlformats.org/officeDocument/2006/math">
                    <m:oMathParaPr>
                      <m:jc m:val="centerGroup"/>
                    </m:oMathParaPr>
                    <m:oMath xmlns:m="http://schemas.openxmlformats.org/officeDocument/2006/math">
                      <m:r>
                        <a:rPr lang="es-EC" sz="14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𝑒𝑖</m:t>
                      </m:r>
                      <m:r>
                        <a:rPr lang="es-EC" sz="14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C" sz="14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s-EC" sz="14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C" sz="14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𝑝𝑖</m:t>
                      </m:r>
                    </m:oMath>
                  </m:oMathPara>
                </a14:m>
                <a:endParaRPr lang="es-ES" sz="1600" dirty="0">
                  <a:effectLst/>
                  <a:latin typeface="Times New Roman" panose="02020603050405020304" pitchFamily="18" charset="0"/>
                  <a:ea typeface="Times New Roman" panose="02020603050405020304" pitchFamily="18" charset="0"/>
                </a:endParaRPr>
              </a:p>
            </p:txBody>
          </p:sp>
        </mc:Choice>
        <mc:Fallback xmlns="">
          <p:sp>
            <p:nvSpPr>
              <p:cNvPr id="13" name="CuadroTexto 7"/>
              <p:cNvSpPr txBox="1">
                <a:spLocks noRot="1" noChangeAspect="1" noMove="1" noResize="1" noEditPoints="1" noAdjustHandles="1" noChangeArrowheads="1" noChangeShapeType="1" noTextEdit="1"/>
              </p:cNvSpPr>
              <p:nvPr/>
            </p:nvSpPr>
            <p:spPr>
              <a:xfrm>
                <a:off x="2302606" y="3341270"/>
                <a:ext cx="894219" cy="215444"/>
              </a:xfrm>
              <a:prstGeom prst="rect">
                <a:avLst/>
              </a:prstGeom>
              <a:blipFill>
                <a:blip r:embed="rId3"/>
                <a:stretch>
                  <a:fillRect l="-4795" r="-5479" b="-37143"/>
                </a:stretch>
              </a:blipFill>
            </p:spPr>
            <p:txBody>
              <a:bodyPr/>
              <a:lstStyle/>
              <a:p>
                <a:r>
                  <a:rPr lang="es-ES">
                    <a:noFill/>
                  </a:rPr>
                  <a:t> </a:t>
                </a:r>
              </a:p>
            </p:txBody>
          </p:sp>
        </mc:Fallback>
      </mc:AlternateContent>
      <p:sp>
        <p:nvSpPr>
          <p:cNvPr id="14" name="Rectángulo 13"/>
          <p:cNvSpPr/>
          <p:nvPr/>
        </p:nvSpPr>
        <p:spPr>
          <a:xfrm>
            <a:off x="538111" y="3707429"/>
            <a:ext cx="6096000" cy="1200329"/>
          </a:xfrm>
          <a:prstGeom prst="rect">
            <a:avLst/>
          </a:prstGeom>
        </p:spPr>
        <p:txBody>
          <a:bodyPr>
            <a:spAutoFit/>
          </a:bodyPr>
          <a:lstStyle/>
          <a:p>
            <a:pPr algn="just">
              <a:lnSpc>
                <a:spcPct val="200000"/>
              </a:lnSpc>
              <a:spcAft>
                <a:spcPts val="0"/>
              </a:spcAft>
              <a:tabLst>
                <a:tab pos="1709420" algn="l"/>
              </a:tabLst>
            </a:pPr>
            <a:r>
              <a:rPr lang="es-ES" sz="1200" i="1" dirty="0" err="1">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ei</a:t>
            </a:r>
            <a:r>
              <a:rPr lang="es-ES" sz="1200" i="1"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lang="es-ES" sz="1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Frecuencia Esperada.</a:t>
            </a:r>
          </a:p>
          <a:p>
            <a:pPr algn="just">
              <a:lnSpc>
                <a:spcPct val="200000"/>
              </a:lnSpc>
              <a:spcAft>
                <a:spcPts val="0"/>
              </a:spcAft>
              <a:tabLst>
                <a:tab pos="1709420" algn="l"/>
              </a:tabLst>
            </a:pPr>
            <a:r>
              <a:rPr lang="es-ES" sz="1200" i="1"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N=</a:t>
            </a:r>
            <a:r>
              <a:rPr lang="es-ES" sz="1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Número total de datos.</a:t>
            </a:r>
          </a:p>
          <a:p>
            <a:pPr algn="just">
              <a:lnSpc>
                <a:spcPct val="200000"/>
              </a:lnSpc>
              <a:spcAft>
                <a:spcPts val="0"/>
              </a:spcAft>
              <a:tabLst>
                <a:tab pos="1709420" algn="l"/>
              </a:tabLst>
            </a:pPr>
            <a:r>
              <a:rPr lang="es-ES" sz="1200" i="1"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pi=</a:t>
            </a:r>
            <a:r>
              <a:rPr lang="es-ES" sz="1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Probabilidad de la frecuencia.</a:t>
            </a:r>
            <a:endParaRPr lang="es-ES" sz="12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TextBox 63">
            <a:extLst>
              <a:ext uri="{FF2B5EF4-FFF2-40B4-BE49-F238E27FC236}">
                <a16:creationId xmlns:a16="http://schemas.microsoft.com/office/drawing/2014/main" id="{D56B6F0E-C0D8-43BF-85DB-4CF06C0700B4}"/>
              </a:ext>
            </a:extLst>
          </p:cNvPr>
          <p:cNvSpPr txBox="1"/>
          <p:nvPr/>
        </p:nvSpPr>
        <p:spPr>
          <a:xfrm>
            <a:off x="6378720" y="763462"/>
            <a:ext cx="882258" cy="369332"/>
          </a:xfrm>
          <a:prstGeom prst="rect">
            <a:avLst/>
          </a:prstGeom>
          <a:noFill/>
        </p:spPr>
        <p:txBody>
          <a:bodyPr wrap="square" rtlCol="0">
            <a:spAutoFit/>
          </a:bodyPr>
          <a:lstStyle/>
          <a:p>
            <a:pPr algn="ctr">
              <a:defRPr/>
            </a:pPr>
            <a:r>
              <a:rPr lang="ru-RU" b="1" dirty="0" smtClean="0">
                <a:solidFill>
                  <a:srgbClr val="C2C923"/>
                </a:solidFill>
                <a:latin typeface="Open Sans" panose="020B0606030504020204" pitchFamily="34" charset="0"/>
              </a:rPr>
              <a:t>0</a:t>
            </a:r>
            <a:r>
              <a:rPr lang="es-ES" b="1" dirty="0">
                <a:solidFill>
                  <a:srgbClr val="C2C923"/>
                </a:solidFill>
                <a:latin typeface="Open Sans" panose="020B0606030504020204" pitchFamily="34" charset="0"/>
              </a:rPr>
              <a:t>6</a:t>
            </a:r>
            <a:endParaRPr lang="en-GB" b="1" dirty="0">
              <a:solidFill>
                <a:srgbClr val="C2C923"/>
              </a:solidFill>
              <a:latin typeface="Noto Sans" panose="020B0502040504020204" pitchFamily="34"/>
              <a:ea typeface="Noto Sans" panose="020B0502040504020204" pitchFamily="34"/>
              <a:cs typeface="Noto Sans" panose="020B0502040504020204" pitchFamily="34"/>
            </a:endParaRPr>
          </a:p>
        </p:txBody>
      </p:sp>
      <p:sp>
        <p:nvSpPr>
          <p:cNvPr id="16" name="Rectángulo 15"/>
          <p:cNvSpPr/>
          <p:nvPr/>
        </p:nvSpPr>
        <p:spPr>
          <a:xfrm>
            <a:off x="7019925" y="855795"/>
            <a:ext cx="4895850" cy="276999"/>
          </a:xfrm>
          <a:prstGeom prst="rect">
            <a:avLst/>
          </a:prstGeom>
        </p:spPr>
        <p:txBody>
          <a:bodyPr wrap="square">
            <a:spAutoFit/>
          </a:bodyPr>
          <a:lstStyle/>
          <a:p>
            <a:r>
              <a:rPr lang="es-ES" sz="1200" dirty="0">
                <a:solidFill>
                  <a:schemeClr val="bg2">
                    <a:lumMod val="10000"/>
                  </a:schemeClr>
                </a:solidFill>
                <a:latin typeface="Times New Roman" panose="02020603050405020304" pitchFamily="18" charset="0"/>
                <a:ea typeface="Times New Roman" panose="02020603050405020304" pitchFamily="18" charset="0"/>
              </a:rPr>
              <a:t>Obtener los valores de Z(y) en la tabla de valores de la distribución normal</a:t>
            </a:r>
            <a:endParaRPr lang="es-ES" sz="1200" dirty="0">
              <a:solidFill>
                <a:schemeClr val="bg2">
                  <a:lumMod val="10000"/>
                </a:schemeClr>
              </a:solidFill>
            </a:endParaRPr>
          </a:p>
        </p:txBody>
      </p:sp>
      <p:sp>
        <p:nvSpPr>
          <p:cNvPr id="17" name="TextBox 63">
            <a:extLst>
              <a:ext uri="{FF2B5EF4-FFF2-40B4-BE49-F238E27FC236}">
                <a16:creationId xmlns:a16="http://schemas.microsoft.com/office/drawing/2014/main" id="{D56B6F0E-C0D8-43BF-85DB-4CF06C0700B4}"/>
              </a:ext>
            </a:extLst>
          </p:cNvPr>
          <p:cNvSpPr txBox="1"/>
          <p:nvPr/>
        </p:nvSpPr>
        <p:spPr>
          <a:xfrm>
            <a:off x="6378720" y="1259686"/>
            <a:ext cx="882258" cy="369332"/>
          </a:xfrm>
          <a:prstGeom prst="rect">
            <a:avLst/>
          </a:prstGeom>
          <a:noFill/>
        </p:spPr>
        <p:txBody>
          <a:bodyPr wrap="square" rtlCol="0">
            <a:spAutoFit/>
          </a:bodyPr>
          <a:lstStyle/>
          <a:p>
            <a:pPr algn="ctr">
              <a:defRPr/>
            </a:pPr>
            <a:r>
              <a:rPr lang="ru-RU" b="1" dirty="0" smtClean="0">
                <a:solidFill>
                  <a:srgbClr val="C2C923"/>
                </a:solidFill>
                <a:latin typeface="Open Sans" panose="020B0606030504020204" pitchFamily="34" charset="0"/>
              </a:rPr>
              <a:t>0</a:t>
            </a:r>
            <a:r>
              <a:rPr lang="es-ES" b="1" dirty="0" smtClean="0">
                <a:solidFill>
                  <a:srgbClr val="C2C923"/>
                </a:solidFill>
                <a:latin typeface="Open Sans" panose="020B0606030504020204" pitchFamily="34" charset="0"/>
              </a:rPr>
              <a:t>7</a:t>
            </a:r>
            <a:endParaRPr lang="en-GB" b="1" dirty="0">
              <a:solidFill>
                <a:srgbClr val="C2C923"/>
              </a:solidFill>
              <a:latin typeface="Noto Sans" panose="020B0502040504020204" pitchFamily="34"/>
              <a:ea typeface="Noto Sans" panose="020B0502040504020204" pitchFamily="34"/>
              <a:cs typeface="Noto Sans" panose="020B0502040504020204" pitchFamily="34"/>
            </a:endParaRPr>
          </a:p>
        </p:txBody>
      </p:sp>
      <p:sp>
        <p:nvSpPr>
          <p:cNvPr id="18" name="Rectángulo 17"/>
          <p:cNvSpPr/>
          <p:nvPr/>
        </p:nvSpPr>
        <p:spPr>
          <a:xfrm>
            <a:off x="7019925" y="1178961"/>
            <a:ext cx="4924425" cy="461665"/>
          </a:xfrm>
          <a:prstGeom prst="rect">
            <a:avLst/>
          </a:prstGeom>
        </p:spPr>
        <p:txBody>
          <a:bodyPr wrap="square">
            <a:spAutoFit/>
          </a:bodyPr>
          <a:lstStyle/>
          <a:p>
            <a:pPr lvl="0" algn="just">
              <a:lnSpc>
                <a:spcPct val="200000"/>
              </a:lnSpc>
              <a:spcAft>
                <a:spcPts val="0"/>
              </a:spcAft>
            </a:pPr>
            <a:r>
              <a:rPr lang="es-ES" sz="1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Obtener los limites inferior y superior de cada clase mediante la fórmula:</a:t>
            </a:r>
            <a:endParaRPr lang="es-ES" sz="1200" dirty="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CuadroTexto 3"/>
              <p:cNvSpPr txBox="1"/>
              <p:nvPr/>
            </p:nvSpPr>
            <p:spPr>
              <a:xfrm>
                <a:off x="8680131" y="1686793"/>
                <a:ext cx="1109599" cy="199285"/>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p>
                <a:pPr>
                  <a:spcBef>
                    <a:spcPts val="500"/>
                  </a:spcBef>
                  <a:spcAft>
                    <a:spcPts val="0"/>
                  </a:spcAft>
                </a:pPr>
                <a14:m>
                  <m:oMathPara xmlns:m="http://schemas.openxmlformats.org/officeDocument/2006/math">
                    <m:oMathParaPr>
                      <m:jc m:val="centerGroup"/>
                    </m:oMathParaPr>
                    <m:oMath xmlns:m="http://schemas.openxmlformats.org/officeDocument/2006/math">
                      <m:r>
                        <a:rPr lang="es-EC"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𝑙𝑖</m:t>
                      </m:r>
                      <m:r>
                        <a:rPr lang="es-EC"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S"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C"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𝑍</m:t>
                          </m:r>
                        </m:e>
                        <m:sub>
                          <m:r>
                            <a:rPr lang="es-EC"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𝑦</m:t>
                          </m:r>
                        </m:sub>
                      </m:sSub>
                      <m:r>
                        <a:rPr lang="es-EC"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C" sz="12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𝜎</m:t>
                      </m:r>
                      <m:r>
                        <a:rPr lang="es-EC" sz="12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s-EC" sz="12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𝜇</m:t>
                      </m:r>
                    </m:oMath>
                  </m:oMathPara>
                </a14:m>
                <a:endParaRPr lang="es-ES" sz="1400" dirty="0">
                  <a:effectLst/>
                  <a:latin typeface="Times New Roman" panose="02020603050405020304" pitchFamily="18" charset="0"/>
                  <a:ea typeface="Times New Roman" panose="02020603050405020304" pitchFamily="18" charset="0"/>
                </a:endParaRPr>
              </a:p>
            </p:txBody>
          </p:sp>
        </mc:Choice>
        <mc:Fallback xmlns="">
          <p:sp>
            <p:nvSpPr>
              <p:cNvPr id="19" name="CuadroTexto 3"/>
              <p:cNvSpPr txBox="1">
                <a:spLocks noRot="1" noChangeAspect="1" noMove="1" noResize="1" noEditPoints="1" noAdjustHandles="1" noChangeArrowheads="1" noChangeShapeType="1" noTextEdit="1"/>
              </p:cNvSpPr>
              <p:nvPr/>
            </p:nvSpPr>
            <p:spPr>
              <a:xfrm>
                <a:off x="8680131" y="1686793"/>
                <a:ext cx="1109599" cy="199285"/>
              </a:xfrm>
              <a:prstGeom prst="rect">
                <a:avLst/>
              </a:prstGeom>
              <a:blipFill>
                <a:blip r:embed="rId4"/>
                <a:stretch>
                  <a:fillRect l="-3297" t="-3125" r="-2198" b="-3125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0" name="Rectángulo 19"/>
              <p:cNvSpPr/>
              <p:nvPr/>
            </p:nvSpPr>
            <p:spPr>
              <a:xfrm>
                <a:off x="7019925" y="2032464"/>
                <a:ext cx="3724275" cy="1598899"/>
              </a:xfrm>
              <a:prstGeom prst="rect">
                <a:avLst/>
              </a:prstGeom>
            </p:spPr>
            <p:txBody>
              <a:bodyPr wrap="square">
                <a:spAutoFit/>
              </a:bodyPr>
              <a:lstStyle/>
              <a:p>
                <a:pPr algn="just">
                  <a:lnSpc>
                    <a:spcPct val="200000"/>
                  </a:lnSpc>
                  <a:spcAft>
                    <a:spcPts val="0"/>
                  </a:spcAft>
                </a:pPr>
                <a:r>
                  <a:rPr lang="es-ES" sz="1200" i="1" dirty="0" smtClean="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li=</a:t>
                </a:r>
                <a:r>
                  <a:rPr lang="es-ES" sz="1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Límite Inferior.</a:t>
                </a:r>
                <a:endParaRPr lang="es-ES" sz="1200" dirty="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200000"/>
                  </a:lnSpc>
                  <a:spcAft>
                    <a:spcPts val="0"/>
                  </a:spcAft>
                </a:pPr>
                <a14:m>
                  <m:oMath xmlns:m="http://schemas.openxmlformats.org/officeDocument/2006/math">
                    <m:sSub>
                      <m:sSubPr>
                        <m:ctrlPr>
                          <a:rPr lang="es-ES" sz="1200"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𝑍</m:t>
                        </m:r>
                      </m:e>
                      <m:sub>
                        <m:r>
                          <a:rPr lang="es-ES" sz="1200"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𝑦</m:t>
                        </m:r>
                      </m:sub>
                    </m:sSub>
                    <m:r>
                      <a:rPr lang="es-ES" sz="1200"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s-ES" sz="1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Valor obtenido de la distribución normal.</a:t>
                </a:r>
                <a:endParaRPr lang="es-ES" sz="1200" dirty="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200000"/>
                  </a:lnSpc>
                  <a:spcAft>
                    <a:spcPts val="0"/>
                  </a:spcAft>
                </a:pPr>
                <a:r>
                  <a:rPr lang="es-ES" sz="1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σ= Desviación estándar</a:t>
                </a:r>
                <a:endParaRPr lang="es-ES" sz="1200" dirty="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200000"/>
                  </a:lnSpc>
                  <a:spcAft>
                    <a:spcPts val="0"/>
                  </a:spcAft>
                </a:pPr>
                <a:r>
                  <a:rPr lang="es-ES" sz="1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µ= Media.</a:t>
                </a:r>
                <a:endParaRPr lang="es-ES" sz="1200" dirty="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20" name="Rectángulo 19"/>
              <p:cNvSpPr>
                <a:spLocks noRot="1" noChangeAspect="1" noMove="1" noResize="1" noEditPoints="1" noAdjustHandles="1" noChangeArrowheads="1" noChangeShapeType="1" noTextEdit="1"/>
              </p:cNvSpPr>
              <p:nvPr/>
            </p:nvSpPr>
            <p:spPr>
              <a:xfrm>
                <a:off x="7019925" y="2032464"/>
                <a:ext cx="3724275" cy="1598899"/>
              </a:xfrm>
              <a:prstGeom prst="rect">
                <a:avLst/>
              </a:prstGeom>
              <a:blipFill>
                <a:blip r:embed="rId5"/>
                <a:stretch>
                  <a:fillRect l="-164"/>
                </a:stretch>
              </a:blipFill>
            </p:spPr>
            <p:txBody>
              <a:bodyPr/>
              <a:lstStyle/>
              <a:p>
                <a:r>
                  <a:rPr lang="es-ES">
                    <a:noFill/>
                  </a:rPr>
                  <a:t> </a:t>
                </a:r>
              </a:p>
            </p:txBody>
          </p:sp>
        </mc:Fallback>
      </mc:AlternateContent>
      <p:sp>
        <p:nvSpPr>
          <p:cNvPr id="21" name="TextBox 63">
            <a:extLst>
              <a:ext uri="{FF2B5EF4-FFF2-40B4-BE49-F238E27FC236}">
                <a16:creationId xmlns:a16="http://schemas.microsoft.com/office/drawing/2014/main" id="{D56B6F0E-C0D8-43BF-85DB-4CF06C0700B4}"/>
              </a:ext>
            </a:extLst>
          </p:cNvPr>
          <p:cNvSpPr txBox="1"/>
          <p:nvPr/>
        </p:nvSpPr>
        <p:spPr>
          <a:xfrm>
            <a:off x="6378720" y="3700036"/>
            <a:ext cx="882258" cy="369332"/>
          </a:xfrm>
          <a:prstGeom prst="rect">
            <a:avLst/>
          </a:prstGeom>
          <a:noFill/>
        </p:spPr>
        <p:txBody>
          <a:bodyPr wrap="square" rtlCol="0">
            <a:spAutoFit/>
          </a:bodyPr>
          <a:lstStyle/>
          <a:p>
            <a:pPr algn="ctr">
              <a:defRPr/>
            </a:pPr>
            <a:r>
              <a:rPr lang="ru-RU" b="1" dirty="0" smtClean="0">
                <a:solidFill>
                  <a:srgbClr val="C2C923"/>
                </a:solidFill>
                <a:latin typeface="Open Sans" panose="020B0606030504020204" pitchFamily="34" charset="0"/>
              </a:rPr>
              <a:t>0</a:t>
            </a:r>
            <a:r>
              <a:rPr lang="es-ES" b="1" dirty="0">
                <a:solidFill>
                  <a:srgbClr val="C2C923"/>
                </a:solidFill>
                <a:latin typeface="Open Sans" panose="020B0606030504020204" pitchFamily="34" charset="0"/>
              </a:rPr>
              <a:t>8</a:t>
            </a:r>
            <a:endParaRPr lang="en-GB" b="1" dirty="0">
              <a:solidFill>
                <a:srgbClr val="C2C923"/>
              </a:solidFill>
              <a:latin typeface="Noto Sans" panose="020B0502040504020204" pitchFamily="34"/>
              <a:ea typeface="Noto Sans" panose="020B0502040504020204" pitchFamily="34"/>
              <a:cs typeface="Noto Sans" panose="020B0502040504020204" pitchFamily="34"/>
            </a:endParaRPr>
          </a:p>
        </p:txBody>
      </p:sp>
      <p:sp>
        <p:nvSpPr>
          <p:cNvPr id="22" name="Rectángulo 21"/>
          <p:cNvSpPr/>
          <p:nvPr/>
        </p:nvSpPr>
        <p:spPr>
          <a:xfrm>
            <a:off x="7019925" y="3746202"/>
            <a:ext cx="5248275" cy="276999"/>
          </a:xfrm>
          <a:prstGeom prst="rect">
            <a:avLst/>
          </a:prstGeom>
        </p:spPr>
        <p:txBody>
          <a:bodyPr wrap="square">
            <a:spAutoFit/>
          </a:bodyPr>
          <a:lstStyle/>
          <a:p>
            <a:r>
              <a:rPr lang="es-ES" sz="1200" dirty="0">
                <a:solidFill>
                  <a:schemeClr val="bg2">
                    <a:lumMod val="10000"/>
                  </a:schemeClr>
                </a:solidFill>
                <a:latin typeface="Times New Roman" panose="02020603050405020304" pitchFamily="18" charset="0"/>
                <a:ea typeface="Times New Roman" panose="02020603050405020304" pitchFamily="18" charset="0"/>
              </a:rPr>
              <a:t>Obtener las frecuencias observadas de cada intervalo definido en el paso anterior</a:t>
            </a:r>
            <a:endParaRPr lang="es-ES" sz="1200" dirty="0">
              <a:solidFill>
                <a:schemeClr val="bg2">
                  <a:lumMod val="10000"/>
                </a:schemeClr>
              </a:solidFill>
            </a:endParaRPr>
          </a:p>
        </p:txBody>
      </p:sp>
      <p:sp>
        <p:nvSpPr>
          <p:cNvPr id="23" name="TextBox 63">
            <a:extLst>
              <a:ext uri="{FF2B5EF4-FFF2-40B4-BE49-F238E27FC236}">
                <a16:creationId xmlns:a16="http://schemas.microsoft.com/office/drawing/2014/main" id="{D56B6F0E-C0D8-43BF-85DB-4CF06C0700B4}"/>
              </a:ext>
            </a:extLst>
          </p:cNvPr>
          <p:cNvSpPr txBox="1"/>
          <p:nvPr/>
        </p:nvSpPr>
        <p:spPr>
          <a:xfrm>
            <a:off x="6378720" y="4103748"/>
            <a:ext cx="882258" cy="369332"/>
          </a:xfrm>
          <a:prstGeom prst="rect">
            <a:avLst/>
          </a:prstGeom>
          <a:noFill/>
        </p:spPr>
        <p:txBody>
          <a:bodyPr wrap="square" rtlCol="0">
            <a:spAutoFit/>
          </a:bodyPr>
          <a:lstStyle/>
          <a:p>
            <a:pPr algn="ctr">
              <a:defRPr/>
            </a:pPr>
            <a:r>
              <a:rPr lang="ru-RU" b="1" dirty="0" smtClean="0">
                <a:solidFill>
                  <a:srgbClr val="C2C923"/>
                </a:solidFill>
                <a:latin typeface="Open Sans" panose="020B0606030504020204" pitchFamily="34" charset="0"/>
              </a:rPr>
              <a:t>0</a:t>
            </a:r>
            <a:r>
              <a:rPr lang="es-ES" b="1" dirty="0" smtClean="0">
                <a:solidFill>
                  <a:srgbClr val="C2C923"/>
                </a:solidFill>
                <a:latin typeface="Open Sans" panose="020B0606030504020204" pitchFamily="34" charset="0"/>
              </a:rPr>
              <a:t>9</a:t>
            </a:r>
            <a:endParaRPr lang="en-GB" b="1" dirty="0">
              <a:solidFill>
                <a:srgbClr val="C2C923"/>
              </a:solidFill>
              <a:latin typeface="Noto Sans" panose="020B0502040504020204" pitchFamily="34"/>
              <a:ea typeface="Noto Sans" panose="020B0502040504020204" pitchFamily="34"/>
              <a:cs typeface="Noto Sans" panose="020B0502040504020204" pitchFamily="34"/>
            </a:endParaRPr>
          </a:p>
        </p:txBody>
      </p:sp>
      <p:sp>
        <p:nvSpPr>
          <p:cNvPr id="24" name="Rectángulo 23"/>
          <p:cNvSpPr/>
          <p:nvPr/>
        </p:nvSpPr>
        <p:spPr>
          <a:xfrm>
            <a:off x="7019925" y="4181996"/>
            <a:ext cx="4115229" cy="276999"/>
          </a:xfrm>
          <a:prstGeom prst="rect">
            <a:avLst/>
          </a:prstGeom>
        </p:spPr>
        <p:txBody>
          <a:bodyPr wrap="none">
            <a:spAutoFit/>
          </a:bodyPr>
          <a:lstStyle/>
          <a:p>
            <a:r>
              <a:rPr lang="es-ES" sz="1200" dirty="0">
                <a:solidFill>
                  <a:schemeClr val="bg2">
                    <a:lumMod val="10000"/>
                  </a:schemeClr>
                </a:solidFill>
                <a:latin typeface="Times New Roman" panose="02020603050405020304" pitchFamily="18" charset="0"/>
                <a:ea typeface="Times New Roman" panose="02020603050405020304" pitchFamily="18" charset="0"/>
              </a:rPr>
              <a:t>Aplicar la fórmula de Chi cuadrado especificada anteriormente.</a:t>
            </a:r>
            <a:endParaRPr lang="es-ES" sz="1200" dirty="0">
              <a:solidFill>
                <a:schemeClr val="bg2">
                  <a:lumMod val="10000"/>
                </a:schemeClr>
              </a:solidFill>
            </a:endParaRPr>
          </a:p>
        </p:txBody>
      </p:sp>
      <p:sp>
        <p:nvSpPr>
          <p:cNvPr id="25" name="TextBox 63">
            <a:extLst>
              <a:ext uri="{FF2B5EF4-FFF2-40B4-BE49-F238E27FC236}">
                <a16:creationId xmlns:a16="http://schemas.microsoft.com/office/drawing/2014/main" id="{D56B6F0E-C0D8-43BF-85DB-4CF06C0700B4}"/>
              </a:ext>
            </a:extLst>
          </p:cNvPr>
          <p:cNvSpPr txBox="1"/>
          <p:nvPr/>
        </p:nvSpPr>
        <p:spPr>
          <a:xfrm>
            <a:off x="6378720" y="4539108"/>
            <a:ext cx="882258" cy="369332"/>
          </a:xfrm>
          <a:prstGeom prst="rect">
            <a:avLst/>
          </a:prstGeom>
          <a:noFill/>
        </p:spPr>
        <p:txBody>
          <a:bodyPr wrap="square" rtlCol="0">
            <a:spAutoFit/>
          </a:bodyPr>
          <a:lstStyle/>
          <a:p>
            <a:pPr algn="ctr">
              <a:defRPr/>
            </a:pPr>
            <a:r>
              <a:rPr lang="es-ES" b="1" dirty="0" smtClean="0">
                <a:solidFill>
                  <a:srgbClr val="C2C923"/>
                </a:solidFill>
                <a:latin typeface="Open Sans" panose="020B0606030504020204" pitchFamily="34" charset="0"/>
              </a:rPr>
              <a:t>10</a:t>
            </a:r>
            <a:endParaRPr lang="en-GB" b="1" dirty="0">
              <a:solidFill>
                <a:srgbClr val="C2C923"/>
              </a:solidFill>
              <a:latin typeface="Noto Sans" panose="020B0502040504020204" pitchFamily="34"/>
              <a:ea typeface="Noto Sans" panose="020B0502040504020204" pitchFamily="34"/>
              <a:cs typeface="Noto Sans" panose="020B0502040504020204" pitchFamily="34"/>
            </a:endParaRPr>
          </a:p>
        </p:txBody>
      </p:sp>
      <p:sp>
        <p:nvSpPr>
          <p:cNvPr id="26" name="Rectángulo 25"/>
          <p:cNvSpPr/>
          <p:nvPr/>
        </p:nvSpPr>
        <p:spPr>
          <a:xfrm>
            <a:off x="7019925" y="4631441"/>
            <a:ext cx="3065263" cy="276999"/>
          </a:xfrm>
          <a:prstGeom prst="rect">
            <a:avLst/>
          </a:prstGeom>
        </p:spPr>
        <p:txBody>
          <a:bodyPr wrap="none">
            <a:spAutoFit/>
          </a:bodyPr>
          <a:lstStyle/>
          <a:p>
            <a:r>
              <a:rPr lang="es-ES" sz="1200">
                <a:solidFill>
                  <a:schemeClr val="bg2">
                    <a:lumMod val="10000"/>
                  </a:schemeClr>
                </a:solidFill>
                <a:latin typeface="Times New Roman" panose="02020603050405020304" pitchFamily="18" charset="0"/>
                <a:ea typeface="Times New Roman" panose="02020603050405020304" pitchFamily="18" charset="0"/>
              </a:rPr>
              <a:t>Obtener el estadístico de prueba que se da por:</a:t>
            </a:r>
            <a:endParaRPr lang="es-ES" sz="1200">
              <a:solidFill>
                <a:schemeClr val="bg2">
                  <a:lumMod val="10000"/>
                </a:schemeClr>
              </a:solidFill>
            </a:endParaRPr>
          </a:p>
        </p:txBody>
      </p:sp>
      <mc:AlternateContent xmlns:mc="http://schemas.openxmlformats.org/markup-compatibility/2006" xmlns:a14="http://schemas.microsoft.com/office/drawing/2010/main">
        <mc:Choice Requires="a14">
          <p:sp>
            <p:nvSpPr>
              <p:cNvPr id="27" name="CuadroTexto 11"/>
              <p:cNvSpPr txBox="1"/>
              <p:nvPr/>
            </p:nvSpPr>
            <p:spPr>
              <a:xfrm>
                <a:off x="8608564" y="5000773"/>
                <a:ext cx="937949" cy="184666"/>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p>
                <a:pPr>
                  <a:spcBef>
                    <a:spcPts val="500"/>
                  </a:spcBef>
                  <a:spcAft>
                    <a:spcPts val="0"/>
                  </a:spcAft>
                </a:pPr>
                <a14:m>
                  <m:oMathPara xmlns:m="http://schemas.openxmlformats.org/officeDocument/2006/math">
                    <m:oMathParaPr>
                      <m:jc m:val="centerGroup"/>
                    </m:oMathParaPr>
                    <m:oMath xmlns:m="http://schemas.openxmlformats.org/officeDocument/2006/math">
                      <m:sSup>
                        <m:sSupPr>
                          <m:ctrlPr>
                            <a:rPr lang="es-ES"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C"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s-EC"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s-EC"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C" sz="12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𝛼</m:t>
                      </m:r>
                      <m:r>
                        <a:rPr lang="es-EC" sz="12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s-EC" sz="12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𝐾</m:t>
                      </m:r>
                      <m:r>
                        <a:rPr lang="es-EC" sz="12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es-ES" sz="1400" dirty="0">
                  <a:effectLst/>
                  <a:latin typeface="Times New Roman" panose="02020603050405020304" pitchFamily="18" charset="0"/>
                  <a:ea typeface="Times New Roman" panose="02020603050405020304" pitchFamily="18" charset="0"/>
                </a:endParaRPr>
              </a:p>
            </p:txBody>
          </p:sp>
        </mc:Choice>
        <mc:Fallback xmlns="">
          <p:sp>
            <p:nvSpPr>
              <p:cNvPr id="27" name="CuadroTexto 11"/>
              <p:cNvSpPr txBox="1">
                <a:spLocks noRot="1" noChangeAspect="1" noMove="1" noResize="1" noEditPoints="1" noAdjustHandles="1" noChangeArrowheads="1" noChangeShapeType="1" noTextEdit="1"/>
              </p:cNvSpPr>
              <p:nvPr/>
            </p:nvSpPr>
            <p:spPr>
              <a:xfrm>
                <a:off x="8608564" y="5000773"/>
                <a:ext cx="937949" cy="184666"/>
              </a:xfrm>
              <a:prstGeom prst="rect">
                <a:avLst/>
              </a:prstGeom>
              <a:blipFill>
                <a:blip r:embed="rId6"/>
                <a:stretch>
                  <a:fillRect l="-1299" r="-3247" b="-645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8" name="Rectángulo 27"/>
              <p:cNvSpPr/>
              <p:nvPr/>
            </p:nvSpPr>
            <p:spPr>
              <a:xfrm>
                <a:off x="7019925" y="5185439"/>
                <a:ext cx="3771849" cy="923330"/>
              </a:xfrm>
              <a:prstGeom prst="rect">
                <a:avLst/>
              </a:prstGeom>
            </p:spPr>
            <p:txBody>
              <a:bodyPr wrap="square">
                <a:spAutoFit/>
              </a:bodyPr>
              <a:lstStyle/>
              <a:p>
                <a:pPr algn="just">
                  <a:lnSpc>
                    <a:spcPct val="150000"/>
                  </a:lnSpc>
                  <a:spcAft>
                    <a:spcPts val="0"/>
                  </a:spcAft>
                  <a:tabLst>
                    <a:tab pos="4895850" algn="l"/>
                  </a:tabLst>
                </a:pPr>
                <a14:m>
                  <m:oMath xmlns:m="http://schemas.openxmlformats.org/officeDocument/2006/math">
                    <m:sSup>
                      <m:sSupPr>
                        <m:ctrlPr>
                          <a:rPr lang="es-ES" sz="1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s-EC" sz="1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e>
                      <m:sup>
                        <m:r>
                          <a:rPr lang="es-EC" sz="1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es-E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Chi cuadrado.</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tabLst>
                    <a:tab pos="4895850" algn="l"/>
                  </a:tabLst>
                </a:pPr>
                <a:r>
                  <a:rPr lang="es-E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α= Nivel de Significancia.</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tabLst>
                    <a:tab pos="4895850" algn="l"/>
                  </a:tabLst>
                </a:pPr>
                <a:r>
                  <a:rPr lang="es-ES" sz="1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a:t>
                </a:r>
                <a:r>
                  <a:rPr lang="es-E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Número de clases o grados de libertad.</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28" name="Rectángulo 27"/>
              <p:cNvSpPr>
                <a:spLocks noRot="1" noChangeAspect="1" noMove="1" noResize="1" noEditPoints="1" noAdjustHandles="1" noChangeArrowheads="1" noChangeShapeType="1" noTextEdit="1"/>
              </p:cNvSpPr>
              <p:nvPr/>
            </p:nvSpPr>
            <p:spPr>
              <a:xfrm>
                <a:off x="7019925" y="5185439"/>
                <a:ext cx="3771849" cy="923330"/>
              </a:xfrm>
              <a:prstGeom prst="rect">
                <a:avLst/>
              </a:prstGeom>
              <a:blipFill>
                <a:blip r:embed="rId7"/>
                <a:stretch>
                  <a:fillRect l="-162" b="-1325"/>
                </a:stretch>
              </a:blipFill>
            </p:spPr>
            <p:txBody>
              <a:bodyPr/>
              <a:lstStyle/>
              <a:p>
                <a:r>
                  <a:rPr lang="es-ES">
                    <a:noFill/>
                  </a:rPr>
                  <a:t> </a:t>
                </a:r>
              </a:p>
            </p:txBody>
          </p:sp>
        </mc:Fallback>
      </mc:AlternateContent>
    </p:spTree>
    <p:extLst>
      <p:ext uri="{BB962C8B-B14F-4D97-AF65-F5344CB8AC3E}">
        <p14:creationId xmlns:p14="http://schemas.microsoft.com/office/powerpoint/2010/main" val="33472984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47762" y="647342"/>
            <a:ext cx="6167438" cy="830997"/>
          </a:xfrm>
          <a:prstGeom prst="rect">
            <a:avLst/>
          </a:prstGeom>
        </p:spPr>
        <p:txBody>
          <a:bodyPr wrap="square">
            <a:spAutoFit/>
          </a:bodyPr>
          <a:lstStyle/>
          <a:p>
            <a:pPr lvl="0" algn="just">
              <a:lnSpc>
                <a:spcPct val="200000"/>
              </a:lnSpc>
              <a:spcAft>
                <a:spcPts val="0"/>
              </a:spcAft>
              <a:tabLst>
                <a:tab pos="4895850" algn="l"/>
              </a:tabLst>
            </a:pPr>
            <a:r>
              <a:rPr lang="es-E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 el valor del estadístico de prueba es menor al valor de </a:t>
            </a:r>
            <a:r>
              <a:rPr lang="es-ES" sz="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a:t>
            </a:r>
            <a:r>
              <a:rPr lang="es-E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cuadrado obtenido en el paso 9 se rechaza la hipótesis nula.</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xtBox 63">
            <a:extLst>
              <a:ext uri="{FF2B5EF4-FFF2-40B4-BE49-F238E27FC236}">
                <a16:creationId xmlns:a16="http://schemas.microsoft.com/office/drawing/2014/main" id="{D56B6F0E-C0D8-43BF-85DB-4CF06C0700B4}"/>
              </a:ext>
            </a:extLst>
          </p:cNvPr>
          <p:cNvSpPr txBox="1"/>
          <p:nvPr/>
        </p:nvSpPr>
        <p:spPr>
          <a:xfrm>
            <a:off x="392257" y="838645"/>
            <a:ext cx="882258" cy="369332"/>
          </a:xfrm>
          <a:prstGeom prst="rect">
            <a:avLst/>
          </a:prstGeom>
          <a:noFill/>
        </p:spPr>
        <p:txBody>
          <a:bodyPr wrap="square" rtlCol="0">
            <a:spAutoFit/>
          </a:bodyPr>
          <a:lstStyle/>
          <a:p>
            <a:pPr algn="ctr">
              <a:defRPr/>
            </a:pPr>
            <a:r>
              <a:rPr lang="es-ES" b="1" dirty="0" smtClean="0">
                <a:solidFill>
                  <a:srgbClr val="C2C923"/>
                </a:solidFill>
                <a:latin typeface="Open Sans" panose="020B0606030504020204" pitchFamily="34" charset="0"/>
              </a:rPr>
              <a:t>11</a:t>
            </a:r>
            <a:endParaRPr lang="en-GB" b="1" dirty="0">
              <a:solidFill>
                <a:srgbClr val="C2C923"/>
              </a:solidFill>
              <a:latin typeface="Noto Sans" panose="020B0502040504020204" pitchFamily="34"/>
              <a:ea typeface="Noto Sans" panose="020B0502040504020204" pitchFamily="34"/>
              <a:cs typeface="Noto Sans" panose="020B0502040504020204" pitchFamily="34"/>
            </a:endParaRPr>
          </a:p>
        </p:txBody>
      </p:sp>
      <p:graphicFrame>
        <p:nvGraphicFramePr>
          <p:cNvPr id="6" name="Tabla 5"/>
          <p:cNvGraphicFramePr>
            <a:graphicFrameLocks noGrp="1"/>
          </p:cNvGraphicFramePr>
          <p:nvPr>
            <p:extLst>
              <p:ext uri="{D42A27DB-BD31-4B8C-83A1-F6EECF244321}">
                <p14:modId xmlns:p14="http://schemas.microsoft.com/office/powerpoint/2010/main" val="3591377584"/>
              </p:ext>
            </p:extLst>
          </p:nvPr>
        </p:nvGraphicFramePr>
        <p:xfrm>
          <a:off x="833386" y="1669642"/>
          <a:ext cx="10515600" cy="1973268"/>
        </p:xfrm>
        <a:graphic>
          <a:graphicData uri="http://schemas.openxmlformats.org/drawingml/2006/table">
            <a:tbl>
              <a:tblPr firstRow="1" firstCol="1" bandRow="1">
                <a:tableStyleId>{616DA210-FB5B-4158-B5E0-FEB733F419BA}</a:tableStyleId>
              </a:tblPr>
              <a:tblGrid>
                <a:gridCol w="851764">
                  <a:extLst>
                    <a:ext uri="{9D8B030D-6E8A-4147-A177-3AD203B41FA5}">
                      <a16:colId xmlns:a16="http://schemas.microsoft.com/office/drawing/2014/main" val="822929677"/>
                    </a:ext>
                  </a:extLst>
                </a:gridCol>
                <a:gridCol w="1831818">
                  <a:extLst>
                    <a:ext uri="{9D8B030D-6E8A-4147-A177-3AD203B41FA5}">
                      <a16:colId xmlns:a16="http://schemas.microsoft.com/office/drawing/2014/main" val="1893063211"/>
                    </a:ext>
                  </a:extLst>
                </a:gridCol>
                <a:gridCol w="1745590">
                  <a:extLst>
                    <a:ext uri="{9D8B030D-6E8A-4147-A177-3AD203B41FA5}">
                      <a16:colId xmlns:a16="http://schemas.microsoft.com/office/drawing/2014/main" val="3134697564"/>
                    </a:ext>
                  </a:extLst>
                </a:gridCol>
                <a:gridCol w="767639">
                  <a:extLst>
                    <a:ext uri="{9D8B030D-6E8A-4147-A177-3AD203B41FA5}">
                      <a16:colId xmlns:a16="http://schemas.microsoft.com/office/drawing/2014/main" val="2233802877"/>
                    </a:ext>
                  </a:extLst>
                </a:gridCol>
                <a:gridCol w="1070488">
                  <a:extLst>
                    <a:ext uri="{9D8B030D-6E8A-4147-A177-3AD203B41FA5}">
                      <a16:colId xmlns:a16="http://schemas.microsoft.com/office/drawing/2014/main" val="3630470090"/>
                    </a:ext>
                  </a:extLst>
                </a:gridCol>
                <a:gridCol w="919063">
                  <a:extLst>
                    <a:ext uri="{9D8B030D-6E8A-4147-A177-3AD203B41FA5}">
                      <a16:colId xmlns:a16="http://schemas.microsoft.com/office/drawing/2014/main" val="4088979808"/>
                    </a:ext>
                  </a:extLst>
                </a:gridCol>
                <a:gridCol w="1003188">
                  <a:extLst>
                    <a:ext uri="{9D8B030D-6E8A-4147-A177-3AD203B41FA5}">
                      <a16:colId xmlns:a16="http://schemas.microsoft.com/office/drawing/2014/main" val="2923685601"/>
                    </a:ext>
                  </a:extLst>
                </a:gridCol>
                <a:gridCol w="919063">
                  <a:extLst>
                    <a:ext uri="{9D8B030D-6E8A-4147-A177-3AD203B41FA5}">
                      <a16:colId xmlns:a16="http://schemas.microsoft.com/office/drawing/2014/main" val="477489428"/>
                    </a:ext>
                  </a:extLst>
                </a:gridCol>
                <a:gridCol w="1406987">
                  <a:extLst>
                    <a:ext uri="{9D8B030D-6E8A-4147-A177-3AD203B41FA5}">
                      <a16:colId xmlns:a16="http://schemas.microsoft.com/office/drawing/2014/main" val="885733781"/>
                    </a:ext>
                  </a:extLst>
                </a:gridCol>
              </a:tblGrid>
              <a:tr h="161925">
                <a:tc>
                  <a:txBody>
                    <a:bodyPr/>
                    <a:lstStyle/>
                    <a:p>
                      <a:pP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Clases  </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 Limite Superior </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 Límite Inferior </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 ei </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 pi </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 y </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 Z(y) </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 oi </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 x^2 </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47833454"/>
                  </a:ext>
                </a:extLst>
              </a:tr>
              <a:tr h="161925">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1</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+INFINITO</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1.95</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9.22</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0.11</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0.89</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1.20</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11.00</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0.34</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24433817"/>
                  </a:ext>
                </a:extLst>
              </a:tr>
              <a:tr h="161925">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2</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1.95</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1.82</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18.44</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0.22</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0.78</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0.70</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6.00</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8.40</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97720262"/>
                  </a:ext>
                </a:extLst>
              </a:tr>
              <a:tr h="161925">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3</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1.82</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1.74</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27.67</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0.33</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0.67</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0.40</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11.00</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3.98</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53149710"/>
                  </a:ext>
                </a:extLst>
              </a:tr>
              <a:tr h="161925">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4</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1.74</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1.66</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36.89</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0.44</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0.56</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0.10</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14.00</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1.08</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45360392"/>
                  </a:ext>
                </a:extLst>
              </a:tr>
              <a:tr h="161925">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5</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1.66</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1.61</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46.11</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0.56</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0.44</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(0.10)</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2.00</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6.65</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15676288"/>
                  </a:ext>
                </a:extLst>
              </a:tr>
              <a:tr h="161925">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6</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1.61</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1.53</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55.33</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0.67</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0.33</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(0.40)</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7.00</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4.49</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52351222"/>
                  </a:ext>
                </a:extLst>
              </a:tr>
              <a:tr h="161925">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7</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1.53</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1.45</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64.56</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0.78</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0.22</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(0.70)</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9.00</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7.81</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50055195"/>
                  </a:ext>
                </a:extLst>
              </a:tr>
              <a:tr h="161925">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8</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1.45</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1.32</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73.78</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0.89</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0.11</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(1.20)</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15.00</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5.07</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32496116"/>
                  </a:ext>
                </a:extLst>
              </a:tr>
              <a:tr h="161925">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9</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1.32</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-INFINITO</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83.00</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1.00</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8.00</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7.77</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05430051"/>
                  </a:ext>
                </a:extLst>
              </a:tr>
              <a:tr h="161925">
                <a:tc>
                  <a:txBody>
                    <a:bodyPr/>
                    <a:lstStyle/>
                    <a:p>
                      <a:endParaRPr lang="es-ES" sz="1100">
                        <a:solidFill>
                          <a:schemeClr val="bg2">
                            <a:lumMod val="10000"/>
                          </a:schemeClr>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endParaRPr lang="es-ES" sz="1100">
                        <a:solidFill>
                          <a:schemeClr val="bg2">
                            <a:lumMod val="10000"/>
                          </a:schemeClr>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endParaRPr lang="es-ES" sz="1100">
                        <a:solidFill>
                          <a:schemeClr val="bg2">
                            <a:lumMod val="10000"/>
                          </a:schemeClr>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endParaRPr lang="es-ES" sz="1100">
                        <a:solidFill>
                          <a:schemeClr val="bg2">
                            <a:lumMod val="10000"/>
                          </a:schemeClr>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endParaRPr lang="es-ES" sz="1100">
                        <a:solidFill>
                          <a:schemeClr val="bg2">
                            <a:lumMod val="10000"/>
                          </a:schemeClr>
                        </a:solidFill>
                        <a:effectLst/>
                        <a:latin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TOTAL</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s-ES" sz="1100">
                          <a:solidFill>
                            <a:schemeClr val="bg2">
                              <a:lumMod val="10000"/>
                            </a:schemeClr>
                          </a:solidFill>
                          <a:effectLst/>
                          <a:latin typeface="Times New Roman" panose="02020603050405020304" pitchFamily="18" charset="0"/>
                          <a:cs typeface="Times New Roman" panose="02020603050405020304" pitchFamily="18" charset="0"/>
                        </a:rPr>
                        <a:t>83.00</a:t>
                      </a:r>
                      <a:endParaRPr lang="es-ES" sz="11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dirty="0">
                          <a:solidFill>
                            <a:schemeClr val="bg2">
                              <a:lumMod val="10000"/>
                            </a:schemeClr>
                          </a:solidFill>
                          <a:effectLst/>
                          <a:latin typeface="Times New Roman" panose="02020603050405020304" pitchFamily="18" charset="0"/>
                          <a:cs typeface="Times New Roman" panose="02020603050405020304" pitchFamily="18" charset="0"/>
                        </a:rPr>
                        <a:t>45.59</a:t>
                      </a:r>
                      <a:endParaRPr lang="es-ES" sz="11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53467069"/>
                  </a:ext>
                </a:extLst>
              </a:tr>
            </a:tbl>
          </a:graphicData>
        </a:graphic>
      </p:graphicFrame>
      <mc:AlternateContent xmlns:mc="http://schemas.openxmlformats.org/markup-compatibility/2006" xmlns:a14="http://schemas.microsoft.com/office/drawing/2010/main">
        <mc:Choice Requires="a14">
          <p:sp>
            <p:nvSpPr>
              <p:cNvPr id="7" name="Rectángulo 6"/>
              <p:cNvSpPr/>
              <p:nvPr/>
            </p:nvSpPr>
            <p:spPr>
              <a:xfrm>
                <a:off x="2026392" y="3972177"/>
                <a:ext cx="8129587" cy="6858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sz="1200" dirty="0" smtClean="0">
                    <a:solidFill>
                      <a:srgbClr val="FF0000"/>
                    </a:solidFill>
                    <a:latin typeface="Times New Roman" panose="02020603050405020304" pitchFamily="18" charset="0"/>
                    <a:cs typeface="Times New Roman" panose="02020603050405020304" pitchFamily="18" charset="0"/>
                  </a:rPr>
                  <a:t>El estadístico de prueba se define por la función </a:t>
                </a:r>
                <a14:m>
                  <m:oMath xmlns:m="http://schemas.openxmlformats.org/officeDocument/2006/math">
                    <m:sSup>
                      <m:sSupPr>
                        <m:ctrlPr>
                          <a:rPr lang="es-ES" sz="1200" i="1">
                            <a:solidFill>
                              <a:srgbClr val="FF0000"/>
                            </a:solidFill>
                            <a:latin typeface="Cambria Math" panose="02040503050406030204" pitchFamily="18" charset="0"/>
                          </a:rPr>
                        </m:ctrlPr>
                      </m:sSupPr>
                      <m:e>
                        <m:r>
                          <a:rPr lang="es-ES" sz="1200" i="1">
                            <a:solidFill>
                              <a:srgbClr val="FF0000"/>
                            </a:solidFill>
                            <a:latin typeface="Cambria Math" panose="02040503050406030204" pitchFamily="18" charset="0"/>
                          </a:rPr>
                          <m:t>𝑥</m:t>
                        </m:r>
                      </m:e>
                      <m:sup>
                        <m:r>
                          <a:rPr lang="es-ES" sz="1200" i="1">
                            <a:solidFill>
                              <a:srgbClr val="FF0000"/>
                            </a:solidFill>
                            <a:latin typeface="Cambria Math" panose="02040503050406030204" pitchFamily="18" charset="0"/>
                          </a:rPr>
                          <m:t>2</m:t>
                        </m:r>
                      </m:sup>
                    </m:sSup>
                  </m:oMath>
                </a14:m>
                <a:r>
                  <a:rPr lang="es-ES" sz="1200" dirty="0">
                    <a:solidFill>
                      <a:srgbClr val="FF0000"/>
                    </a:solidFill>
                    <a:latin typeface="Times New Roman" panose="02020603050405020304" pitchFamily="18" charset="0"/>
                    <a:cs typeface="Times New Roman" panose="02020603050405020304" pitchFamily="18" charset="0"/>
                  </a:rPr>
                  <a:t>=5%,8 que en la tabla de la distribución de Chi cuadrado equivale a 15.51. Siendo así menor al Chi cuadrado obtenido de 45.59 por lo que se rechaza la hipótesis </a:t>
                </a:r>
                <a:r>
                  <a:rPr lang="es-ES" sz="1200" dirty="0" smtClean="0">
                    <a:solidFill>
                      <a:srgbClr val="FF0000"/>
                    </a:solidFill>
                    <a:latin typeface="Times New Roman" panose="02020603050405020304" pitchFamily="18" charset="0"/>
                    <a:cs typeface="Times New Roman" panose="02020603050405020304" pitchFamily="18" charset="0"/>
                  </a:rPr>
                  <a:t>nula.</a:t>
                </a:r>
                <a:endParaRPr lang="es-ES" sz="12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2026392" y="3972177"/>
                <a:ext cx="8129587" cy="685800"/>
              </a:xfrm>
              <a:prstGeom prst="rect">
                <a:avLst/>
              </a:prstGeom>
              <a:blipFill>
                <a:blip r:embed="rId2"/>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38315449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869417" y="111283"/>
            <a:ext cx="4332473" cy="461665"/>
          </a:xfrm>
          <a:prstGeom prst="rect">
            <a:avLst/>
          </a:prstGeom>
          <a:noFill/>
        </p:spPr>
        <p:txBody>
          <a:bodyPr wrap="square" lIns="91440" tIns="45720" rIns="91440" bIns="45720">
            <a:spAutoFit/>
          </a:bodyPr>
          <a:lstStyle/>
          <a:p>
            <a:pPr algn="ctr"/>
            <a:r>
              <a:rPr lang="es-ES" sz="2400" b="1" dirty="0" smtClean="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CONCLUSIONES</a:t>
            </a:r>
            <a:endParaRPr lang="es-ES" sz="2400" b="1" cap="none" spc="0" dirty="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Arrow: Pentagon 1">
            <a:extLst>
              <a:ext uri="{FF2B5EF4-FFF2-40B4-BE49-F238E27FC236}">
                <a16:creationId xmlns:a16="http://schemas.microsoft.com/office/drawing/2014/main" id="{E20D09A7-83DA-47D7-8835-65AA6E22E227}"/>
              </a:ext>
            </a:extLst>
          </p:cNvPr>
          <p:cNvSpPr/>
          <p:nvPr/>
        </p:nvSpPr>
        <p:spPr>
          <a:xfrm>
            <a:off x="941337" y="1536701"/>
            <a:ext cx="2082881" cy="859540"/>
          </a:xfrm>
          <a:prstGeom prst="homePlate">
            <a:avLst/>
          </a:prstGeom>
          <a:solidFill>
            <a:srgbClr val="C2C9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6" name="Group 3">
            <a:extLst>
              <a:ext uri="{FF2B5EF4-FFF2-40B4-BE49-F238E27FC236}">
                <a16:creationId xmlns:a16="http://schemas.microsoft.com/office/drawing/2014/main" id="{F75430F2-C29B-490A-A12B-C953EE76E860}"/>
              </a:ext>
            </a:extLst>
          </p:cNvPr>
          <p:cNvGrpSpPr/>
          <p:nvPr/>
        </p:nvGrpSpPr>
        <p:grpSpPr>
          <a:xfrm>
            <a:off x="2121422" y="1536701"/>
            <a:ext cx="9571814" cy="859540"/>
            <a:chOff x="2189480" y="2153920"/>
            <a:chExt cx="7213599" cy="1137920"/>
          </a:xfrm>
        </p:grpSpPr>
        <p:sp>
          <p:nvSpPr>
            <p:cNvPr id="7" name="Arrow: Chevron 2">
              <a:extLst>
                <a:ext uri="{FF2B5EF4-FFF2-40B4-BE49-F238E27FC236}">
                  <a16:creationId xmlns:a16="http://schemas.microsoft.com/office/drawing/2014/main" id="{E4902C58-E153-4BF7-950A-D1AAB4AFC986}"/>
                </a:ext>
              </a:extLst>
            </p:cNvPr>
            <p:cNvSpPr/>
            <p:nvPr/>
          </p:nvSpPr>
          <p:spPr>
            <a:xfrm>
              <a:off x="2189480" y="2153920"/>
              <a:ext cx="7172960" cy="1137920"/>
            </a:xfrm>
            <a:prstGeom prst="chevron">
              <a:avLst/>
            </a:prstGeom>
            <a:solidFill>
              <a:srgbClr val="C2C9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latin typeface="Calibri" panose="020F0502020204030204"/>
                <a:ea typeface="+mn-ea"/>
                <a:cs typeface="+mn-cs"/>
              </a:endParaRPr>
            </a:p>
          </p:txBody>
        </p:sp>
        <p:sp>
          <p:nvSpPr>
            <p:cNvPr id="8" name="Rectangle 6">
              <a:extLst>
                <a:ext uri="{FF2B5EF4-FFF2-40B4-BE49-F238E27FC236}">
                  <a16:creationId xmlns:a16="http://schemas.microsoft.com/office/drawing/2014/main" id="{AAE41742-CF4A-4F94-8B35-9ACD7CFFA56B}"/>
                </a:ext>
              </a:extLst>
            </p:cNvPr>
            <p:cNvSpPr/>
            <p:nvPr/>
          </p:nvSpPr>
          <p:spPr>
            <a:xfrm>
              <a:off x="7779408" y="2153920"/>
              <a:ext cx="1623671" cy="1137920"/>
            </a:xfrm>
            <a:prstGeom prst="rect">
              <a:avLst/>
            </a:prstGeom>
            <a:solidFill>
              <a:srgbClr val="C2C9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9" name="Arrow: Pentagon 8">
            <a:extLst>
              <a:ext uri="{FF2B5EF4-FFF2-40B4-BE49-F238E27FC236}">
                <a16:creationId xmlns:a16="http://schemas.microsoft.com/office/drawing/2014/main" id="{83FC3BF6-085A-465A-AC29-C6850C13445A}"/>
              </a:ext>
            </a:extLst>
          </p:cNvPr>
          <p:cNvSpPr/>
          <p:nvPr/>
        </p:nvSpPr>
        <p:spPr>
          <a:xfrm>
            <a:off x="941337" y="2483023"/>
            <a:ext cx="2082881" cy="859540"/>
          </a:xfrm>
          <a:prstGeom prst="homePlate">
            <a:avLst/>
          </a:prstGeom>
          <a:solidFill>
            <a:srgbClr val="42AFB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C62A3799-0CD7-4C64-8242-AC9EA24CA07C}"/>
              </a:ext>
            </a:extLst>
          </p:cNvPr>
          <p:cNvGrpSpPr/>
          <p:nvPr/>
        </p:nvGrpSpPr>
        <p:grpSpPr>
          <a:xfrm>
            <a:off x="2121422" y="2483023"/>
            <a:ext cx="9571814" cy="859540"/>
            <a:chOff x="2189480" y="2153920"/>
            <a:chExt cx="7213599" cy="1137920"/>
          </a:xfrm>
          <a:solidFill>
            <a:srgbClr val="42AFB6"/>
          </a:solidFill>
        </p:grpSpPr>
        <p:sp>
          <p:nvSpPr>
            <p:cNvPr id="11" name="Arrow: Chevron 10">
              <a:extLst>
                <a:ext uri="{FF2B5EF4-FFF2-40B4-BE49-F238E27FC236}">
                  <a16:creationId xmlns:a16="http://schemas.microsoft.com/office/drawing/2014/main" id="{69D05AF8-0362-40E3-A7E7-10278B88F503}"/>
                </a:ext>
              </a:extLst>
            </p:cNvPr>
            <p:cNvSpPr/>
            <p:nvPr/>
          </p:nvSpPr>
          <p:spPr>
            <a:xfrm>
              <a:off x="2189480" y="2153920"/>
              <a:ext cx="7172960" cy="1137920"/>
            </a:xfrm>
            <a:prstGeom prst="chevron">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0053719-8142-4D73-BD76-5FA6F7C9E069}"/>
                </a:ext>
              </a:extLst>
            </p:cNvPr>
            <p:cNvSpPr/>
            <p:nvPr/>
          </p:nvSpPr>
          <p:spPr>
            <a:xfrm>
              <a:off x="7779408" y="2153920"/>
              <a:ext cx="1623671" cy="113792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13" name="Arrow: Pentagon 12">
            <a:extLst>
              <a:ext uri="{FF2B5EF4-FFF2-40B4-BE49-F238E27FC236}">
                <a16:creationId xmlns:a16="http://schemas.microsoft.com/office/drawing/2014/main" id="{8645047F-D9CB-4CC1-BC0F-1C4292F5A94A}"/>
              </a:ext>
            </a:extLst>
          </p:cNvPr>
          <p:cNvSpPr/>
          <p:nvPr/>
        </p:nvSpPr>
        <p:spPr>
          <a:xfrm>
            <a:off x="941337" y="3429343"/>
            <a:ext cx="2082881" cy="859540"/>
          </a:xfrm>
          <a:prstGeom prst="homePlate">
            <a:avLst/>
          </a:prstGeom>
          <a:solidFill>
            <a:schemeClr val="accent5">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1F283355-3C29-4FB8-A131-09D9EB725ACF}"/>
              </a:ext>
            </a:extLst>
          </p:cNvPr>
          <p:cNvGrpSpPr/>
          <p:nvPr/>
        </p:nvGrpSpPr>
        <p:grpSpPr>
          <a:xfrm>
            <a:off x="2121422" y="3429343"/>
            <a:ext cx="9571814" cy="859540"/>
            <a:chOff x="2189480" y="2153920"/>
            <a:chExt cx="7213599" cy="1137920"/>
          </a:xfrm>
          <a:solidFill>
            <a:schemeClr val="accent5">
              <a:lumMod val="40000"/>
              <a:lumOff val="60000"/>
            </a:schemeClr>
          </a:solidFill>
        </p:grpSpPr>
        <p:sp>
          <p:nvSpPr>
            <p:cNvPr id="15" name="Arrow: Chevron 14">
              <a:extLst>
                <a:ext uri="{FF2B5EF4-FFF2-40B4-BE49-F238E27FC236}">
                  <a16:creationId xmlns:a16="http://schemas.microsoft.com/office/drawing/2014/main" id="{7CEDD191-1D4E-49C5-8444-8F22619709F6}"/>
                </a:ext>
              </a:extLst>
            </p:cNvPr>
            <p:cNvSpPr/>
            <p:nvPr/>
          </p:nvSpPr>
          <p:spPr>
            <a:xfrm>
              <a:off x="2189480" y="2153920"/>
              <a:ext cx="7172960" cy="1137920"/>
            </a:xfrm>
            <a:prstGeom prst="chevron">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065D71D-6D12-4F7F-8EFA-813DA9004804}"/>
                </a:ext>
              </a:extLst>
            </p:cNvPr>
            <p:cNvSpPr/>
            <p:nvPr/>
          </p:nvSpPr>
          <p:spPr>
            <a:xfrm>
              <a:off x="7779408" y="2153920"/>
              <a:ext cx="1623671" cy="113792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25" name="TextBox 26">
            <a:extLst>
              <a:ext uri="{FF2B5EF4-FFF2-40B4-BE49-F238E27FC236}">
                <a16:creationId xmlns:a16="http://schemas.microsoft.com/office/drawing/2014/main" id="{72A83EA8-E44D-4CC9-982F-1B8B609D21F2}"/>
              </a:ext>
            </a:extLst>
          </p:cNvPr>
          <p:cNvSpPr txBox="1"/>
          <p:nvPr/>
        </p:nvSpPr>
        <p:spPr>
          <a:xfrm>
            <a:off x="1008569" y="1607001"/>
            <a:ext cx="1419437" cy="707886"/>
          </a:xfrm>
          <a:prstGeom prst="rect">
            <a:avLst/>
          </a:prstGeom>
          <a:noFill/>
        </p:spPr>
        <p:txBody>
          <a:bodyPr wrap="square" rtlCol="0">
            <a:spAutoFit/>
          </a:bodyPr>
          <a:lstStyle/>
          <a:p>
            <a:pPr algn="ctr">
              <a:defRPr/>
            </a:pPr>
            <a:r>
              <a:rPr lang="ru-RU" sz="4000" b="1" dirty="0">
                <a:solidFill>
                  <a:srgbClr val="FFFFFF"/>
                </a:solidFill>
                <a:latin typeface="Open Sans" panose="020B0606030504020204" pitchFamily="34" charset="0"/>
              </a:rPr>
              <a:t>01</a:t>
            </a:r>
            <a:endParaRPr lang="en-GB" sz="40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6" name="TextBox 27">
            <a:extLst>
              <a:ext uri="{FF2B5EF4-FFF2-40B4-BE49-F238E27FC236}">
                <a16:creationId xmlns:a16="http://schemas.microsoft.com/office/drawing/2014/main" id="{AF674A17-AAE5-4964-89E9-E927EF4D90FD}"/>
              </a:ext>
            </a:extLst>
          </p:cNvPr>
          <p:cNvSpPr txBox="1"/>
          <p:nvPr/>
        </p:nvSpPr>
        <p:spPr>
          <a:xfrm>
            <a:off x="1008569" y="2550187"/>
            <a:ext cx="1419437" cy="707886"/>
          </a:xfrm>
          <a:prstGeom prst="rect">
            <a:avLst/>
          </a:prstGeom>
          <a:noFill/>
        </p:spPr>
        <p:txBody>
          <a:bodyPr wrap="square" rtlCol="0">
            <a:spAutoFit/>
          </a:bodyPr>
          <a:lstStyle/>
          <a:p>
            <a:pPr algn="ctr">
              <a:defRPr/>
            </a:pPr>
            <a:r>
              <a:rPr lang="ru-RU" sz="4000" b="1" dirty="0">
                <a:solidFill>
                  <a:srgbClr val="FFFFFF"/>
                </a:solidFill>
                <a:latin typeface="Open Sans" panose="020B0606030504020204" pitchFamily="34" charset="0"/>
              </a:rPr>
              <a:t>0</a:t>
            </a:r>
            <a:r>
              <a:rPr lang="en-US" sz="4000" b="1" dirty="0">
                <a:solidFill>
                  <a:srgbClr val="FFFFFF"/>
                </a:solidFill>
                <a:latin typeface="Open Sans" panose="020B0606030504020204" pitchFamily="34" charset="0"/>
              </a:rPr>
              <a:t>2</a:t>
            </a:r>
            <a:endParaRPr lang="en-GB" sz="40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7" name="TextBox 28">
            <a:extLst>
              <a:ext uri="{FF2B5EF4-FFF2-40B4-BE49-F238E27FC236}">
                <a16:creationId xmlns:a16="http://schemas.microsoft.com/office/drawing/2014/main" id="{F09FA8CE-2609-4B18-A96B-C2D56CF5BE9D}"/>
              </a:ext>
            </a:extLst>
          </p:cNvPr>
          <p:cNvSpPr txBox="1"/>
          <p:nvPr/>
        </p:nvSpPr>
        <p:spPr>
          <a:xfrm>
            <a:off x="1008568" y="3517528"/>
            <a:ext cx="1419437" cy="707886"/>
          </a:xfrm>
          <a:prstGeom prst="rect">
            <a:avLst/>
          </a:prstGeom>
          <a:solidFill>
            <a:schemeClr val="accent5">
              <a:lumMod val="40000"/>
              <a:lumOff val="60000"/>
            </a:schemeClr>
          </a:solidFill>
        </p:spPr>
        <p:txBody>
          <a:bodyPr wrap="square" rtlCol="0">
            <a:spAutoFit/>
          </a:bodyPr>
          <a:lstStyle/>
          <a:p>
            <a:pPr algn="ctr">
              <a:defRPr/>
            </a:pPr>
            <a:r>
              <a:rPr lang="ru-RU" sz="4000" b="1" dirty="0">
                <a:solidFill>
                  <a:srgbClr val="FFFFFF"/>
                </a:solidFill>
                <a:latin typeface="Open Sans" panose="020B0606030504020204" pitchFamily="34" charset="0"/>
              </a:rPr>
              <a:t>0</a:t>
            </a:r>
            <a:r>
              <a:rPr lang="en-US" sz="4000" b="1" dirty="0">
                <a:solidFill>
                  <a:srgbClr val="FFFFFF"/>
                </a:solidFill>
                <a:latin typeface="Open Sans" panose="020B0606030504020204" pitchFamily="34" charset="0"/>
              </a:rPr>
              <a:t>3</a:t>
            </a:r>
            <a:endParaRPr lang="en-GB" sz="40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30" name="TextBox 31">
            <a:extLst>
              <a:ext uri="{FF2B5EF4-FFF2-40B4-BE49-F238E27FC236}">
                <a16:creationId xmlns:a16="http://schemas.microsoft.com/office/drawing/2014/main" id="{6622EE78-8826-4D13-896F-3CE387814C90}"/>
              </a:ext>
            </a:extLst>
          </p:cNvPr>
          <p:cNvSpPr txBox="1"/>
          <p:nvPr/>
        </p:nvSpPr>
        <p:spPr>
          <a:xfrm>
            <a:off x="2076005" y="1552807"/>
            <a:ext cx="9527040" cy="830997"/>
          </a:xfrm>
          <a:prstGeom prst="rect">
            <a:avLst/>
          </a:prstGeom>
          <a:noFill/>
        </p:spPr>
        <p:txBody>
          <a:bodyPr wrap="square" rtlCol="0">
            <a:spAutoFit/>
          </a:bodyPr>
          <a:lstStyle/>
          <a:p>
            <a:pPr lvl="0"/>
            <a:r>
              <a:rPr lang="es-ES" sz="1200" dirty="0">
                <a:solidFill>
                  <a:schemeClr val="bg2">
                    <a:lumMod val="10000"/>
                  </a:schemeClr>
                </a:solidFill>
                <a:latin typeface="Times New Roman" panose="02020603050405020304" pitchFamily="18" charset="0"/>
                <a:cs typeface="Times New Roman" panose="02020603050405020304" pitchFamily="18" charset="0"/>
              </a:rPr>
              <a:t>La aplicación del modelo de predicción de quiebra en los diversos sectores productivos del país se ha demostrado ser eficiente, como se evidencio en el presente estudio, obteniendo resultados que permitieron a las empresas tomar decisiones y construir estrategias para mantener sus actividades en el mercado en el corto y mediano plazo. El modelo de </a:t>
            </a:r>
            <a:r>
              <a:rPr lang="es-ES" sz="1200" dirty="0" err="1">
                <a:solidFill>
                  <a:schemeClr val="bg2">
                    <a:lumMod val="10000"/>
                  </a:schemeClr>
                </a:solidFill>
                <a:latin typeface="Times New Roman" panose="02020603050405020304" pitchFamily="18" charset="0"/>
                <a:cs typeface="Times New Roman" panose="02020603050405020304" pitchFamily="18" charset="0"/>
              </a:rPr>
              <a:t>Altman</a:t>
            </a:r>
            <a:r>
              <a:rPr lang="es-ES" sz="1200" dirty="0">
                <a:solidFill>
                  <a:schemeClr val="bg2">
                    <a:lumMod val="10000"/>
                  </a:schemeClr>
                </a:solidFill>
                <a:latin typeface="Times New Roman" panose="02020603050405020304" pitchFamily="18" charset="0"/>
                <a:cs typeface="Times New Roman" panose="02020603050405020304" pitchFamily="18" charset="0"/>
              </a:rPr>
              <a:t> demostró mejores resultados en la predicción de quiebra debido a la utilidad que tiene de ser aplicado tanto en años anteriores, como en proyecciones.</a:t>
            </a:r>
          </a:p>
        </p:txBody>
      </p:sp>
      <p:sp>
        <p:nvSpPr>
          <p:cNvPr id="31" name="TextBox 37">
            <a:extLst>
              <a:ext uri="{FF2B5EF4-FFF2-40B4-BE49-F238E27FC236}">
                <a16:creationId xmlns:a16="http://schemas.microsoft.com/office/drawing/2014/main" id="{D21EF9FC-F363-4D04-8D70-B84B5D145B65}"/>
              </a:ext>
            </a:extLst>
          </p:cNvPr>
          <p:cNvSpPr txBox="1"/>
          <p:nvPr/>
        </p:nvSpPr>
        <p:spPr>
          <a:xfrm>
            <a:off x="2098713" y="2503883"/>
            <a:ext cx="9481623" cy="1015663"/>
          </a:xfrm>
          <a:prstGeom prst="rect">
            <a:avLst/>
          </a:prstGeom>
          <a:noFill/>
        </p:spPr>
        <p:txBody>
          <a:bodyPr wrap="square" rtlCol="0">
            <a:spAutoFit/>
          </a:bodyPr>
          <a:lstStyle/>
          <a:p>
            <a:pPr lvl="0" algn="just">
              <a:defRPr/>
            </a:pPr>
            <a:r>
              <a:rPr lang="es-ES" sz="1200" dirty="0">
                <a:solidFill>
                  <a:schemeClr val="bg2">
                    <a:lumMod val="10000"/>
                  </a:schemeClr>
                </a:solidFill>
                <a:latin typeface="Times New Roman" panose="02020603050405020304" pitchFamily="18" charset="0"/>
                <a:cs typeface="Times New Roman" panose="02020603050405020304" pitchFamily="18" charset="0"/>
              </a:rPr>
              <a:t>Los indicadores financieros más representativos en el modelo son de: liquidez, rentabilidad y endeudamiento, aplicados en la muestra del estudio. El grupo de liquidez, demuestra que a partir del año 2012 al 2014 se encontraban dentro de los parámetros esperados, pero con la instauración de las medidas económicas y políticas desde el 2015 hasta el 2017 tiene la tendencia a disminuir, debido a que su activo corriente sería insuficiente para satisfacer sus necesidades a corto plazo.</a:t>
            </a:r>
          </a:p>
          <a:p>
            <a:pPr algn="just">
              <a:defRPr/>
            </a:pPr>
            <a:r>
              <a:rPr lang="en-US" sz="1200" dirty="0" smtClean="0">
                <a:solidFill>
                  <a:schemeClr val="bg2">
                    <a:lumMod val="10000"/>
                  </a:schemeClr>
                </a:solidFill>
                <a:latin typeface="Times New Roman" panose="02020603050405020304" pitchFamily="18" charset="0"/>
                <a:cs typeface="Times New Roman" panose="02020603050405020304" pitchFamily="18" charset="0"/>
              </a:rPr>
              <a:t> </a:t>
            </a:r>
            <a:endParaRPr lang="en-GB" sz="1200" dirty="0">
              <a:solidFill>
                <a:schemeClr val="bg2">
                  <a:lumMod val="10000"/>
                </a:schemeClr>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32" name="TextBox 38">
            <a:extLst>
              <a:ext uri="{FF2B5EF4-FFF2-40B4-BE49-F238E27FC236}">
                <a16:creationId xmlns:a16="http://schemas.microsoft.com/office/drawing/2014/main" id="{3A837B94-CD7C-46F8-B906-D4E292308213}"/>
              </a:ext>
            </a:extLst>
          </p:cNvPr>
          <p:cNvSpPr txBox="1"/>
          <p:nvPr/>
        </p:nvSpPr>
        <p:spPr>
          <a:xfrm>
            <a:off x="2129838" y="3493618"/>
            <a:ext cx="9450498" cy="830997"/>
          </a:xfrm>
          <a:prstGeom prst="rect">
            <a:avLst/>
          </a:prstGeom>
          <a:noFill/>
        </p:spPr>
        <p:txBody>
          <a:bodyPr wrap="square" rtlCol="0">
            <a:spAutoFit/>
          </a:bodyPr>
          <a:lstStyle/>
          <a:p>
            <a:pPr lvl="0" algn="just">
              <a:defRPr/>
            </a:pPr>
            <a:r>
              <a:rPr lang="es-ES" sz="1200" dirty="0">
                <a:solidFill>
                  <a:schemeClr val="bg2">
                    <a:lumMod val="10000"/>
                  </a:schemeClr>
                </a:solidFill>
                <a:latin typeface="Times New Roman" panose="02020603050405020304" pitchFamily="18" charset="0"/>
                <a:cs typeface="Times New Roman" panose="02020603050405020304" pitchFamily="18" charset="0"/>
              </a:rPr>
              <a:t>El grupo de rentabilidad describe que en los años 2012 al 2014 las empresas mantenían precios ajustados que se reflejaban en utilidades, y en el 2015 hasta el 2017 con la aplicación del impuesto de 75% sobre las ganancias extraordinarias, la rentabilidad del sector tendió a disminuir, hasta convertirse en pérdidas.</a:t>
            </a:r>
          </a:p>
          <a:p>
            <a:pPr algn="just">
              <a:defRPr/>
            </a:pPr>
            <a:endParaRPr lang="en-GB" sz="1200" dirty="0">
              <a:solidFill>
                <a:schemeClr val="bg2">
                  <a:lumMod val="10000"/>
                </a:schemeClr>
              </a:solidFill>
              <a:latin typeface="Times New Roman" panose="02020603050405020304" pitchFamily="18" charset="0"/>
              <a:ea typeface="Noto Sans" panose="020B0502040504020204" pitchFamily="34"/>
              <a:cs typeface="Times New Roman" panose="02020603050405020304" pitchFamily="18" charset="0"/>
            </a:endParaRPr>
          </a:p>
        </p:txBody>
      </p:sp>
    </p:spTree>
    <p:extLst>
      <p:ext uri="{BB962C8B-B14F-4D97-AF65-F5344CB8AC3E}">
        <p14:creationId xmlns:p14="http://schemas.microsoft.com/office/powerpoint/2010/main" val="10416858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perfil del mapa del ecuad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2427" y="1627134"/>
            <a:ext cx="3209459" cy="344691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633684" y="96982"/>
            <a:ext cx="2896948" cy="523220"/>
          </a:xfrm>
          <a:prstGeom prst="rect">
            <a:avLst/>
          </a:prstGeom>
          <a:noFill/>
        </p:spPr>
        <p:txBody>
          <a:bodyPr wrap="none" lIns="91440" tIns="45720" rIns="91440" bIns="45720">
            <a:spAutoFit/>
          </a:bodyPr>
          <a:lstStyle/>
          <a:p>
            <a:pPr algn="ctr"/>
            <a:r>
              <a:rPr lang="es-ES" sz="2800" b="0" cap="none" spc="0" dirty="0" smtClean="0">
                <a:ln w="0"/>
                <a:solidFill>
                  <a:schemeClr val="bg2">
                    <a:lumMod val="10000"/>
                  </a:schemeClr>
                </a:solidFill>
                <a:effectLst>
                  <a:outerShdw blurRad="38100" dist="19050" dir="2700000" algn="tl" rotWithShape="0">
                    <a:schemeClr val="dk1">
                      <a:alpha val="40000"/>
                    </a:schemeClr>
                  </a:outerShdw>
                </a:effectLst>
              </a:rPr>
              <a:t>JUSTIFICACION</a:t>
            </a:r>
            <a:endParaRPr lang="es-ES" sz="2800" b="0" cap="none" spc="0" dirty="0">
              <a:ln w="0"/>
              <a:solidFill>
                <a:schemeClr val="bg2">
                  <a:lumMod val="10000"/>
                </a:schemeClr>
              </a:solidFill>
              <a:effectLst>
                <a:outerShdw blurRad="38100" dist="19050" dir="2700000" algn="tl" rotWithShape="0">
                  <a:schemeClr val="dk1">
                    <a:alpha val="40000"/>
                  </a:schemeClr>
                </a:outerShdw>
              </a:effectLst>
            </a:endParaRPr>
          </a:p>
        </p:txBody>
      </p:sp>
      <p:sp>
        <p:nvSpPr>
          <p:cNvPr id="6" name="TextBox 90">
            <a:extLst>
              <a:ext uri="{FF2B5EF4-FFF2-40B4-BE49-F238E27FC236}">
                <a16:creationId xmlns:a16="http://schemas.microsoft.com/office/drawing/2014/main" id="{7FA29953-DC3A-4DB5-98B4-AE10009A8E77}"/>
              </a:ext>
            </a:extLst>
          </p:cNvPr>
          <p:cNvSpPr txBox="1"/>
          <p:nvPr/>
        </p:nvSpPr>
        <p:spPr>
          <a:xfrm>
            <a:off x="1573544" y="843337"/>
            <a:ext cx="2461637"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noProof="0" dirty="0" smtClean="0">
                <a:solidFill>
                  <a:schemeClr val="bg2">
                    <a:lumMod val="10000"/>
                  </a:schemeClr>
                </a:solidFill>
                <a:latin typeface="Open Sans" panose="020B0606030504020204" pitchFamily="34" charset="0"/>
              </a:rPr>
              <a:t>El Sector </a:t>
            </a:r>
            <a:r>
              <a:rPr lang="en-US" sz="1700" b="1" noProof="0" dirty="0" err="1" smtClean="0">
                <a:solidFill>
                  <a:schemeClr val="bg2">
                    <a:lumMod val="10000"/>
                  </a:schemeClr>
                </a:solidFill>
                <a:latin typeface="Open Sans" panose="020B0606030504020204" pitchFamily="34" charset="0"/>
              </a:rPr>
              <a:t>Inmobiliario</a:t>
            </a:r>
            <a:r>
              <a:rPr lang="en-US" sz="1700" b="1" noProof="0" dirty="0" smtClean="0">
                <a:solidFill>
                  <a:schemeClr val="bg2">
                    <a:lumMod val="10000"/>
                  </a:schemeClr>
                </a:solidFill>
                <a:latin typeface="Open Sans" panose="020B0606030504020204" pitchFamily="34" charset="0"/>
              </a:rPr>
              <a:t> y de la </a:t>
            </a:r>
            <a:r>
              <a:rPr lang="en-US" sz="1700" b="1" noProof="0" dirty="0" err="1" smtClean="0">
                <a:solidFill>
                  <a:schemeClr val="bg2">
                    <a:lumMod val="10000"/>
                  </a:schemeClr>
                </a:solidFill>
                <a:latin typeface="Open Sans" panose="020B0606030504020204" pitchFamily="34" charset="0"/>
              </a:rPr>
              <a:t>construccion</a:t>
            </a:r>
            <a:endParaRPr kumimoji="0" lang="en-GB" sz="1700" b="1" i="0" u="none" strike="noStrike" kern="1200" cap="none" spc="0" normalizeH="0" baseline="0" noProof="0" dirty="0">
              <a:ln>
                <a:noFill/>
              </a:ln>
              <a:solidFill>
                <a:schemeClr val="bg2">
                  <a:lumMod val="10000"/>
                </a:schemeClr>
              </a:solidFill>
              <a:effectLst/>
              <a:uLnTx/>
              <a:uFillTx/>
              <a:latin typeface="Noto Sans" panose="020B0502040504020204" pitchFamily="34"/>
              <a:ea typeface="Noto Sans" panose="020B0502040504020204" pitchFamily="34"/>
              <a:cs typeface="Noto Sans" panose="020B0502040504020204" pitchFamily="34"/>
            </a:endParaRPr>
          </a:p>
        </p:txBody>
      </p:sp>
      <p:sp>
        <p:nvSpPr>
          <p:cNvPr id="7" name="TextBox 91">
            <a:extLst>
              <a:ext uri="{FF2B5EF4-FFF2-40B4-BE49-F238E27FC236}">
                <a16:creationId xmlns:a16="http://schemas.microsoft.com/office/drawing/2014/main" id="{67447D32-1511-449F-AB14-96E64E31742C}"/>
              </a:ext>
            </a:extLst>
          </p:cNvPr>
          <p:cNvSpPr txBox="1"/>
          <p:nvPr/>
        </p:nvSpPr>
        <p:spPr>
          <a:xfrm>
            <a:off x="1311972" y="1653999"/>
            <a:ext cx="3010075" cy="692497"/>
          </a:xfrm>
          <a:prstGeom prst="rect">
            <a:avLst/>
          </a:prstGeom>
          <a:noFill/>
        </p:spPr>
        <p:txBody>
          <a:bodyPr wrap="square" rtlCol="0">
            <a:spAutoFit/>
          </a:bodyPr>
          <a:lstStyle/>
          <a:p>
            <a:pPr lvl="0" algn="just">
              <a:defRPr/>
            </a:pPr>
            <a:r>
              <a:rPr lang="es-ES" sz="1300" dirty="0" smtClean="0">
                <a:solidFill>
                  <a:schemeClr val="bg2">
                    <a:lumMod val="10000"/>
                  </a:schemeClr>
                </a:solidFill>
                <a:latin typeface="Times New Roman" panose="02020603050405020304" pitchFamily="18" charset="0"/>
                <a:cs typeface="Times New Roman" panose="02020603050405020304" pitchFamily="18" charset="0"/>
              </a:rPr>
              <a:t>Generan alrededor </a:t>
            </a:r>
            <a:r>
              <a:rPr lang="es-ES" sz="1300" dirty="0">
                <a:solidFill>
                  <a:schemeClr val="bg2">
                    <a:lumMod val="10000"/>
                  </a:schemeClr>
                </a:solidFill>
                <a:latin typeface="Times New Roman" panose="02020603050405020304" pitchFamily="18" charset="0"/>
                <a:cs typeface="Times New Roman" panose="02020603050405020304" pitchFamily="18" charset="0"/>
              </a:rPr>
              <a:t>de </a:t>
            </a:r>
            <a:r>
              <a:rPr lang="es-ES" sz="1300" dirty="0" smtClean="0">
                <a:solidFill>
                  <a:schemeClr val="bg2">
                    <a:lumMod val="10000"/>
                  </a:schemeClr>
                </a:solidFill>
                <a:latin typeface="Times New Roman" panose="02020603050405020304" pitchFamily="18" charset="0"/>
                <a:cs typeface="Times New Roman" panose="02020603050405020304" pitchFamily="18" charset="0"/>
              </a:rPr>
              <a:t>14,366 establecimientos </a:t>
            </a:r>
            <a:r>
              <a:rPr lang="es-ES" sz="1300" dirty="0">
                <a:solidFill>
                  <a:schemeClr val="bg2">
                    <a:lumMod val="10000"/>
                  </a:schemeClr>
                </a:solidFill>
                <a:latin typeface="Times New Roman" panose="02020603050405020304" pitchFamily="18" charset="0"/>
                <a:cs typeface="Times New Roman" panose="02020603050405020304" pitchFamily="18" charset="0"/>
              </a:rPr>
              <a:t>en todo el país generando </a:t>
            </a:r>
            <a:r>
              <a:rPr lang="es-ES" sz="1300" dirty="0" smtClean="0">
                <a:solidFill>
                  <a:schemeClr val="bg2">
                    <a:lumMod val="10000"/>
                  </a:schemeClr>
                </a:solidFill>
                <a:latin typeface="Times New Roman" panose="02020603050405020304" pitchFamily="18" charset="0"/>
                <a:cs typeface="Times New Roman" panose="02020603050405020304" pitchFamily="18" charset="0"/>
              </a:rPr>
              <a:t>519,383 </a:t>
            </a:r>
            <a:r>
              <a:rPr lang="es-ES" sz="1300" dirty="0">
                <a:solidFill>
                  <a:schemeClr val="bg2">
                    <a:lumMod val="10000"/>
                  </a:schemeClr>
                </a:solidFill>
                <a:latin typeface="Times New Roman" panose="02020603050405020304" pitchFamily="18" charset="0"/>
                <a:cs typeface="Times New Roman" panose="02020603050405020304" pitchFamily="18" charset="0"/>
              </a:rPr>
              <a:t>puestos de empleos directos. </a:t>
            </a:r>
            <a:endParaRPr kumimoji="0" lang="en-GB" sz="1300" b="0" i="0" u="none" strike="noStrike" kern="1200" cap="none" spc="0" normalizeH="0" baseline="0" noProof="0" dirty="0">
              <a:ln>
                <a:noFill/>
              </a:ln>
              <a:solidFill>
                <a:schemeClr val="bg2">
                  <a:lumMod val="10000"/>
                </a:schemeClr>
              </a:solidFill>
              <a:effectLst/>
              <a:uLnTx/>
              <a:uFillTx/>
              <a:latin typeface="Times New Roman" panose="02020603050405020304" pitchFamily="18" charset="0"/>
              <a:ea typeface="Noto Sans" panose="020B0502040504020204" pitchFamily="34"/>
              <a:cs typeface="Times New Roman" panose="02020603050405020304" pitchFamily="18" charset="0"/>
            </a:endParaRPr>
          </a:p>
        </p:txBody>
      </p:sp>
      <p:sp>
        <p:nvSpPr>
          <p:cNvPr id="8" name="TextBox 92">
            <a:extLst>
              <a:ext uri="{FF2B5EF4-FFF2-40B4-BE49-F238E27FC236}">
                <a16:creationId xmlns:a16="http://schemas.microsoft.com/office/drawing/2014/main" id="{1941B35D-3109-4BB3-A03C-9B0FDA4CDAC9}"/>
              </a:ext>
            </a:extLst>
          </p:cNvPr>
          <p:cNvSpPr txBox="1"/>
          <p:nvPr/>
        </p:nvSpPr>
        <p:spPr>
          <a:xfrm>
            <a:off x="1332912" y="4262690"/>
            <a:ext cx="2433669" cy="3539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err="1" smtClean="0">
                <a:ln>
                  <a:noFill/>
                </a:ln>
                <a:solidFill>
                  <a:schemeClr val="bg2">
                    <a:lumMod val="10000"/>
                  </a:schemeClr>
                </a:solidFill>
                <a:effectLst/>
                <a:uLnTx/>
                <a:uFillTx/>
                <a:latin typeface="Open Sans" panose="020B0606030504020204" pitchFamily="34" charset="0"/>
              </a:rPr>
              <a:t>Empresa</a:t>
            </a:r>
            <a:r>
              <a:rPr lang="en-US" sz="1700" b="1" dirty="0" smtClean="0">
                <a:solidFill>
                  <a:schemeClr val="bg2">
                    <a:lumMod val="10000"/>
                  </a:schemeClr>
                </a:solidFill>
                <a:latin typeface="Open Sans" panose="020B0606030504020204" pitchFamily="34" charset="0"/>
              </a:rPr>
              <a:t>s </a:t>
            </a:r>
            <a:r>
              <a:rPr lang="en-US" sz="1700" b="1" dirty="0" err="1" smtClean="0">
                <a:solidFill>
                  <a:schemeClr val="bg2">
                    <a:lumMod val="10000"/>
                  </a:schemeClr>
                </a:solidFill>
                <a:latin typeface="Open Sans" panose="020B0606030504020204" pitchFamily="34" charset="0"/>
              </a:rPr>
              <a:t>Inmobiliarias</a:t>
            </a:r>
            <a:endParaRPr kumimoji="0" lang="en-GB" sz="1700" b="1" i="0" u="none" strike="noStrike" kern="1200" cap="none" spc="0" normalizeH="0" baseline="0" noProof="0" dirty="0">
              <a:ln>
                <a:noFill/>
              </a:ln>
              <a:solidFill>
                <a:schemeClr val="bg2">
                  <a:lumMod val="10000"/>
                </a:schemeClr>
              </a:solidFill>
              <a:effectLst/>
              <a:uLnTx/>
              <a:uFillTx/>
              <a:latin typeface="Noto Sans" panose="020B0502040504020204" pitchFamily="34"/>
              <a:ea typeface="Noto Sans" panose="020B0502040504020204" pitchFamily="34"/>
              <a:cs typeface="Noto Sans" panose="020B0502040504020204" pitchFamily="34"/>
            </a:endParaRPr>
          </a:p>
        </p:txBody>
      </p:sp>
      <p:sp>
        <p:nvSpPr>
          <p:cNvPr id="9" name="TextBox 93">
            <a:extLst>
              <a:ext uri="{FF2B5EF4-FFF2-40B4-BE49-F238E27FC236}">
                <a16:creationId xmlns:a16="http://schemas.microsoft.com/office/drawing/2014/main" id="{BC7CD2EE-0ED5-40B7-B610-1379FFBC5EBB}"/>
              </a:ext>
            </a:extLst>
          </p:cNvPr>
          <p:cNvSpPr txBox="1"/>
          <p:nvPr/>
        </p:nvSpPr>
        <p:spPr>
          <a:xfrm>
            <a:off x="1332906" y="4647542"/>
            <a:ext cx="2063296" cy="2923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err="1"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rPr>
              <a:t>Capacida</a:t>
            </a:r>
            <a:r>
              <a:rPr lang="en-US" sz="1300" dirty="0" smtClean="0">
                <a:solidFill>
                  <a:schemeClr val="bg2">
                    <a:lumMod val="10000"/>
                  </a:schemeClr>
                </a:solidFill>
                <a:latin typeface="Times New Roman" panose="02020603050405020304" pitchFamily="18" charset="0"/>
                <a:cs typeface="Times New Roman" panose="02020603050405020304" pitchFamily="18" charset="0"/>
              </a:rPr>
              <a:t>d de </a:t>
            </a:r>
            <a:r>
              <a:rPr lang="en-US" sz="1300" dirty="0" err="1" smtClean="0">
                <a:solidFill>
                  <a:schemeClr val="bg2">
                    <a:lumMod val="10000"/>
                  </a:schemeClr>
                </a:solidFill>
                <a:latin typeface="Times New Roman" panose="02020603050405020304" pitchFamily="18" charset="0"/>
                <a:cs typeface="Times New Roman" panose="02020603050405020304" pitchFamily="18" charset="0"/>
              </a:rPr>
              <a:t>expandirse</a:t>
            </a:r>
            <a:endParaRPr kumimoji="0" lang="en-GB" sz="1300" b="0" i="0" u="none" strike="noStrike" kern="1200" cap="none" spc="0" normalizeH="0" baseline="0" noProof="0" dirty="0">
              <a:ln>
                <a:noFill/>
              </a:ln>
              <a:solidFill>
                <a:schemeClr val="bg2">
                  <a:lumMod val="10000"/>
                </a:schemeClr>
              </a:solidFill>
              <a:effectLst/>
              <a:uLnTx/>
              <a:uFillTx/>
              <a:latin typeface="Times New Roman" panose="02020603050405020304" pitchFamily="18" charset="0"/>
              <a:ea typeface="Noto Sans" panose="020B0502040504020204" pitchFamily="34"/>
              <a:cs typeface="Times New Roman" panose="02020603050405020304" pitchFamily="18" charset="0"/>
            </a:endParaRPr>
          </a:p>
        </p:txBody>
      </p:sp>
      <p:grpSp>
        <p:nvGrpSpPr>
          <p:cNvPr id="10" name="Group 94">
            <a:extLst>
              <a:ext uri="{FF2B5EF4-FFF2-40B4-BE49-F238E27FC236}">
                <a16:creationId xmlns:a16="http://schemas.microsoft.com/office/drawing/2014/main" id="{7151C73F-4DAA-4828-A19E-E528364BB2C3}"/>
              </a:ext>
            </a:extLst>
          </p:cNvPr>
          <p:cNvGrpSpPr/>
          <p:nvPr/>
        </p:nvGrpSpPr>
        <p:grpSpPr>
          <a:xfrm>
            <a:off x="485616" y="775103"/>
            <a:ext cx="645516" cy="997980"/>
            <a:chOff x="7478257" y="2193205"/>
            <a:chExt cx="452898" cy="700189"/>
          </a:xfrm>
        </p:grpSpPr>
        <p:sp>
          <p:nvSpPr>
            <p:cNvPr id="11" name="Oval 95">
              <a:extLst>
                <a:ext uri="{FF2B5EF4-FFF2-40B4-BE49-F238E27FC236}">
                  <a16:creationId xmlns:a16="http://schemas.microsoft.com/office/drawing/2014/main" id="{889D51D0-8197-45F2-8182-89DEF6BEAA0B}"/>
                </a:ext>
              </a:extLst>
            </p:cNvPr>
            <p:cNvSpPr/>
            <p:nvPr/>
          </p:nvSpPr>
          <p:spPr>
            <a:xfrm>
              <a:off x="7478257" y="2786413"/>
              <a:ext cx="452893" cy="106981"/>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7">
              <a:extLst>
                <a:ext uri="{FF2B5EF4-FFF2-40B4-BE49-F238E27FC236}">
                  <a16:creationId xmlns:a16="http://schemas.microsoft.com/office/drawing/2014/main" id="{3CD85ADB-FEBD-4B20-9DB7-A5FDE1C3D4C2}"/>
                </a:ext>
              </a:extLst>
            </p:cNvPr>
            <p:cNvSpPr>
              <a:spLocks noEditPoints="1"/>
            </p:cNvSpPr>
            <p:nvPr/>
          </p:nvSpPr>
          <p:spPr bwMode="auto">
            <a:xfrm>
              <a:off x="7478262"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3" name="Group 97">
            <a:extLst>
              <a:ext uri="{FF2B5EF4-FFF2-40B4-BE49-F238E27FC236}">
                <a16:creationId xmlns:a16="http://schemas.microsoft.com/office/drawing/2014/main" id="{F65287A4-9047-409B-B2A7-7F9BE204A694}"/>
              </a:ext>
            </a:extLst>
          </p:cNvPr>
          <p:cNvGrpSpPr/>
          <p:nvPr/>
        </p:nvGrpSpPr>
        <p:grpSpPr>
          <a:xfrm>
            <a:off x="456073" y="4132466"/>
            <a:ext cx="645516" cy="997980"/>
            <a:chOff x="7478257" y="2193205"/>
            <a:chExt cx="452898" cy="700189"/>
          </a:xfrm>
        </p:grpSpPr>
        <p:sp>
          <p:nvSpPr>
            <p:cNvPr id="14" name="Oval 98">
              <a:extLst>
                <a:ext uri="{FF2B5EF4-FFF2-40B4-BE49-F238E27FC236}">
                  <a16:creationId xmlns:a16="http://schemas.microsoft.com/office/drawing/2014/main" id="{04583A75-1C61-459F-BB29-28990BB3A7F1}"/>
                </a:ext>
              </a:extLst>
            </p:cNvPr>
            <p:cNvSpPr/>
            <p:nvPr/>
          </p:nvSpPr>
          <p:spPr>
            <a:xfrm>
              <a:off x="7478257" y="2786413"/>
              <a:ext cx="452893" cy="106981"/>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7">
              <a:extLst>
                <a:ext uri="{FF2B5EF4-FFF2-40B4-BE49-F238E27FC236}">
                  <a16:creationId xmlns:a16="http://schemas.microsoft.com/office/drawing/2014/main" id="{A63BE7B1-CEE2-4C91-804F-768DFB623E82}"/>
                </a:ext>
              </a:extLst>
            </p:cNvPr>
            <p:cNvSpPr>
              <a:spLocks noEditPoints="1"/>
            </p:cNvSpPr>
            <p:nvPr/>
          </p:nvSpPr>
          <p:spPr bwMode="auto">
            <a:xfrm>
              <a:off x="7478262"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6" name="TextBox 100">
            <a:extLst>
              <a:ext uri="{FF2B5EF4-FFF2-40B4-BE49-F238E27FC236}">
                <a16:creationId xmlns:a16="http://schemas.microsoft.com/office/drawing/2014/main" id="{2906B1D2-78DD-4C0D-B8DA-ECF384061D44}"/>
              </a:ext>
            </a:extLst>
          </p:cNvPr>
          <p:cNvSpPr txBox="1"/>
          <p:nvPr/>
        </p:nvSpPr>
        <p:spPr>
          <a:xfrm>
            <a:off x="9386103" y="843337"/>
            <a:ext cx="2063296"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err="1" smtClean="0">
                <a:ln>
                  <a:noFill/>
                </a:ln>
                <a:solidFill>
                  <a:schemeClr val="bg2">
                    <a:lumMod val="10000"/>
                  </a:schemeClr>
                </a:solidFill>
                <a:effectLst/>
                <a:uLnTx/>
                <a:uFillTx/>
                <a:latin typeface="Open Sans" panose="020B0606030504020204" pitchFamily="34" charset="0"/>
              </a:rPr>
              <a:t>Crecimiento</a:t>
            </a:r>
            <a:r>
              <a:rPr kumimoji="0" lang="en-US" sz="1700" b="1" i="0" u="none" strike="noStrike" kern="1200" cap="none" spc="0" normalizeH="0" baseline="0" noProof="0" dirty="0" smtClean="0">
                <a:ln>
                  <a:noFill/>
                </a:ln>
                <a:solidFill>
                  <a:schemeClr val="bg2">
                    <a:lumMod val="10000"/>
                  </a:schemeClr>
                </a:solidFill>
                <a:effectLst/>
                <a:uLnTx/>
                <a:uFillTx/>
                <a:latin typeface="Open Sans" panose="020B0606030504020204" pitchFamily="34" charset="0"/>
              </a:rPr>
              <a:t> </a:t>
            </a:r>
            <a:r>
              <a:rPr kumimoji="0" lang="en-US" sz="1700" b="1" i="0" u="none" strike="noStrike" kern="1200" cap="none" spc="0" normalizeH="0" baseline="0" noProof="0" dirty="0" err="1" smtClean="0">
                <a:ln>
                  <a:noFill/>
                </a:ln>
                <a:solidFill>
                  <a:schemeClr val="bg2">
                    <a:lumMod val="10000"/>
                  </a:schemeClr>
                </a:solidFill>
                <a:effectLst/>
                <a:uLnTx/>
                <a:uFillTx/>
                <a:latin typeface="Open Sans" panose="020B0606030504020204" pitchFamily="34" charset="0"/>
              </a:rPr>
              <a:t>Inmobiliario</a:t>
            </a:r>
            <a:endParaRPr kumimoji="0" lang="en-GB" sz="1700" b="1" i="0" u="none" strike="noStrike" kern="1200" cap="none" spc="0" normalizeH="0" baseline="0" noProof="0" dirty="0">
              <a:ln>
                <a:noFill/>
              </a:ln>
              <a:solidFill>
                <a:schemeClr val="bg2">
                  <a:lumMod val="10000"/>
                </a:schemeClr>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7" name="TextBox 101">
            <a:extLst>
              <a:ext uri="{FF2B5EF4-FFF2-40B4-BE49-F238E27FC236}">
                <a16:creationId xmlns:a16="http://schemas.microsoft.com/office/drawing/2014/main" id="{817964EA-82E6-411E-BFBB-0E540B9C80BB}"/>
              </a:ext>
            </a:extLst>
          </p:cNvPr>
          <p:cNvSpPr txBox="1"/>
          <p:nvPr/>
        </p:nvSpPr>
        <p:spPr>
          <a:xfrm>
            <a:off x="9280337" y="1653999"/>
            <a:ext cx="2063296" cy="4924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300" noProof="0" dirty="0" smtClean="0">
                <a:solidFill>
                  <a:schemeClr val="bg2">
                    <a:lumMod val="10000"/>
                  </a:schemeClr>
                </a:solidFill>
                <a:latin typeface="Times New Roman" panose="02020603050405020304" pitchFamily="18" charset="0"/>
                <a:cs typeface="Times New Roman" panose="02020603050405020304" pitchFamily="18" charset="0"/>
              </a:rPr>
              <a:t>Gran </a:t>
            </a:r>
            <a:r>
              <a:rPr lang="en-US" sz="1300" noProof="0" dirty="0" err="1" smtClean="0">
                <a:solidFill>
                  <a:schemeClr val="bg2">
                    <a:lumMod val="10000"/>
                  </a:schemeClr>
                </a:solidFill>
                <a:latin typeface="Times New Roman" panose="02020603050405020304" pitchFamily="18" charset="0"/>
                <a:cs typeface="Times New Roman" panose="02020603050405020304" pitchFamily="18" charset="0"/>
              </a:rPr>
              <a:t>crecimiento</a:t>
            </a:r>
            <a:r>
              <a:rPr lang="en-US" sz="1300" noProof="0" dirty="0" smtClean="0">
                <a:solidFill>
                  <a:schemeClr val="bg2">
                    <a:lumMod val="10000"/>
                  </a:schemeClr>
                </a:solidFill>
                <a:latin typeface="Times New Roman" panose="02020603050405020304" pitchFamily="18" charset="0"/>
                <a:cs typeface="Times New Roman" panose="02020603050405020304" pitchFamily="18" charset="0"/>
              </a:rPr>
              <a:t> hasta </a:t>
            </a:r>
            <a:r>
              <a:rPr lang="en-US" sz="1300" noProof="0" dirty="0" err="1" smtClean="0">
                <a:solidFill>
                  <a:schemeClr val="bg2">
                    <a:lumMod val="10000"/>
                  </a:schemeClr>
                </a:solidFill>
                <a:latin typeface="Times New Roman" panose="02020603050405020304" pitchFamily="18" charset="0"/>
                <a:cs typeface="Times New Roman" panose="02020603050405020304" pitchFamily="18" charset="0"/>
              </a:rPr>
              <a:t>julio</a:t>
            </a:r>
            <a:r>
              <a:rPr lang="en-US" sz="1300" noProof="0" dirty="0" smtClean="0">
                <a:solidFill>
                  <a:schemeClr val="bg2">
                    <a:lumMod val="10000"/>
                  </a:schemeClr>
                </a:solidFill>
                <a:latin typeface="Times New Roman" panose="02020603050405020304" pitchFamily="18" charset="0"/>
                <a:cs typeface="Times New Roman" panose="02020603050405020304" pitchFamily="18" charset="0"/>
              </a:rPr>
              <a:t> de 2015.</a:t>
            </a:r>
            <a:endParaRPr kumimoji="0" lang="en-GB" sz="1300" b="0" i="0" u="none" strike="noStrike" kern="1200" cap="none" spc="0" normalizeH="0" baseline="0" noProof="0" dirty="0">
              <a:ln>
                <a:noFill/>
              </a:ln>
              <a:solidFill>
                <a:schemeClr val="bg2">
                  <a:lumMod val="10000"/>
                </a:schemeClr>
              </a:solidFill>
              <a:effectLst/>
              <a:uLnTx/>
              <a:uFillTx/>
              <a:latin typeface="Times New Roman" panose="02020603050405020304" pitchFamily="18" charset="0"/>
              <a:ea typeface="Noto Sans" panose="020B0502040504020204" pitchFamily="34"/>
              <a:cs typeface="Times New Roman" panose="02020603050405020304" pitchFamily="18" charset="0"/>
            </a:endParaRPr>
          </a:p>
        </p:txBody>
      </p:sp>
      <p:sp>
        <p:nvSpPr>
          <p:cNvPr id="18" name="TextBox 102">
            <a:extLst>
              <a:ext uri="{FF2B5EF4-FFF2-40B4-BE49-F238E27FC236}">
                <a16:creationId xmlns:a16="http://schemas.microsoft.com/office/drawing/2014/main" id="{9F4DFFF7-E29E-4215-AE9B-5A56CCEEA50A}"/>
              </a:ext>
            </a:extLst>
          </p:cNvPr>
          <p:cNvSpPr txBox="1"/>
          <p:nvPr/>
        </p:nvSpPr>
        <p:spPr>
          <a:xfrm>
            <a:off x="9280344" y="3986395"/>
            <a:ext cx="227482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chemeClr val="bg2">
                    <a:lumMod val="10000"/>
                  </a:schemeClr>
                </a:solidFill>
                <a:effectLst/>
                <a:uLnTx/>
                <a:uFillTx/>
                <a:latin typeface="Open Sans" panose="020B0606030504020204" pitchFamily="34" charset="0"/>
              </a:rPr>
              <a:t>El </a:t>
            </a:r>
            <a:r>
              <a:rPr kumimoji="0" lang="en-US" sz="1700" b="1" i="0" u="none" strike="noStrike" kern="1200" cap="none" spc="0" normalizeH="0" baseline="0" noProof="0" dirty="0" err="1" smtClean="0">
                <a:ln>
                  <a:noFill/>
                </a:ln>
                <a:solidFill>
                  <a:schemeClr val="bg2">
                    <a:lumMod val="10000"/>
                  </a:schemeClr>
                </a:solidFill>
                <a:effectLst/>
                <a:uLnTx/>
                <a:uFillTx/>
                <a:latin typeface="Open Sans" panose="020B0606030504020204" pitchFamily="34" charset="0"/>
              </a:rPr>
              <a:t>modelo</a:t>
            </a:r>
            <a:r>
              <a:rPr kumimoji="0" lang="en-US" sz="2000" b="1" i="0" u="none" strike="noStrike" kern="1200" cap="none" spc="0" normalizeH="0" noProof="0" dirty="0" smtClean="0">
                <a:ln>
                  <a:noFill/>
                </a:ln>
                <a:solidFill>
                  <a:schemeClr val="bg2">
                    <a:lumMod val="10000"/>
                  </a:schemeClr>
                </a:solidFill>
                <a:effectLst/>
                <a:uLnTx/>
                <a:uFillTx/>
                <a:latin typeface="Open Sans" panose="020B0606030504020204" pitchFamily="34" charset="0"/>
              </a:rPr>
              <a:t> a </a:t>
            </a:r>
            <a:r>
              <a:rPr kumimoji="0" lang="en-US" sz="2000" b="1" i="0" u="none" strike="noStrike" kern="1200" cap="none" spc="0" normalizeH="0" noProof="0" dirty="0" err="1" smtClean="0">
                <a:ln>
                  <a:noFill/>
                </a:ln>
                <a:solidFill>
                  <a:schemeClr val="bg2">
                    <a:lumMod val="10000"/>
                  </a:schemeClr>
                </a:solidFill>
                <a:effectLst/>
                <a:uLnTx/>
                <a:uFillTx/>
                <a:latin typeface="Open Sans" panose="020B0606030504020204" pitchFamily="34" charset="0"/>
              </a:rPr>
              <a:t>comprobar</a:t>
            </a:r>
            <a:endParaRPr kumimoji="0" lang="en-GB" sz="2000" b="1" i="0" u="none" strike="noStrike" kern="1200" cap="none" spc="0" normalizeH="0" baseline="0" noProof="0" dirty="0">
              <a:ln>
                <a:noFill/>
              </a:ln>
              <a:solidFill>
                <a:schemeClr val="bg2">
                  <a:lumMod val="10000"/>
                </a:schemeClr>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9" name="TextBox 103">
            <a:extLst>
              <a:ext uri="{FF2B5EF4-FFF2-40B4-BE49-F238E27FC236}">
                <a16:creationId xmlns:a16="http://schemas.microsoft.com/office/drawing/2014/main" id="{51133BA9-C7B6-4A87-9311-C921B574ABE1}"/>
              </a:ext>
            </a:extLst>
          </p:cNvPr>
          <p:cNvSpPr txBox="1"/>
          <p:nvPr/>
        </p:nvSpPr>
        <p:spPr>
          <a:xfrm>
            <a:off x="9280337" y="4590423"/>
            <a:ext cx="2063296" cy="4924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err="1"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rPr>
              <a:t>Analisis</a:t>
            </a:r>
            <a:r>
              <a:rPr kumimoji="0" lang="en-US" sz="1300" b="0" i="0" u="none" strike="noStrike" kern="1200" cap="none" spc="0" normalizeH="0" baseline="0" noProof="0" dirty="0"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rPr>
              <a:t> de la </a:t>
            </a:r>
            <a:r>
              <a:rPr kumimoji="0" lang="en-US" sz="1300" b="0" i="0" u="none" strike="noStrike" kern="1200" cap="none" spc="0" normalizeH="0" baseline="0" noProof="0" dirty="0" err="1"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rPr>
              <a:t>actividad</a:t>
            </a:r>
            <a:r>
              <a:rPr kumimoji="0" lang="en-US" sz="1300" b="0" i="0" u="none" strike="noStrike" kern="1200" cap="none" spc="0" normalizeH="0" baseline="0" noProof="0" dirty="0"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rPr>
              <a:t> del sector</a:t>
            </a:r>
            <a:endParaRPr kumimoji="0" lang="en-GB" sz="1300" b="0" i="0" u="none" strike="noStrike" kern="1200" cap="none" spc="0" normalizeH="0" baseline="0" noProof="0" dirty="0">
              <a:ln>
                <a:noFill/>
              </a:ln>
              <a:solidFill>
                <a:schemeClr val="bg2">
                  <a:lumMod val="10000"/>
                </a:schemeClr>
              </a:solidFill>
              <a:effectLst/>
              <a:uLnTx/>
              <a:uFillTx/>
              <a:latin typeface="Times New Roman" panose="02020603050405020304" pitchFamily="18" charset="0"/>
              <a:ea typeface="Noto Sans" panose="020B0502040504020204" pitchFamily="34"/>
              <a:cs typeface="Times New Roman" panose="02020603050405020304" pitchFamily="18" charset="0"/>
            </a:endParaRPr>
          </a:p>
        </p:txBody>
      </p:sp>
      <p:grpSp>
        <p:nvGrpSpPr>
          <p:cNvPr id="20" name="Group 104">
            <a:extLst>
              <a:ext uri="{FF2B5EF4-FFF2-40B4-BE49-F238E27FC236}">
                <a16:creationId xmlns:a16="http://schemas.microsoft.com/office/drawing/2014/main" id="{601C983B-49BA-480A-84DC-43AF8B353F93}"/>
              </a:ext>
            </a:extLst>
          </p:cNvPr>
          <p:cNvGrpSpPr/>
          <p:nvPr/>
        </p:nvGrpSpPr>
        <p:grpSpPr>
          <a:xfrm>
            <a:off x="8328475" y="3940671"/>
            <a:ext cx="645516" cy="997980"/>
            <a:chOff x="7478257" y="2193205"/>
            <a:chExt cx="452898" cy="700189"/>
          </a:xfrm>
        </p:grpSpPr>
        <p:sp>
          <p:nvSpPr>
            <p:cNvPr id="21" name="Oval 105">
              <a:extLst>
                <a:ext uri="{FF2B5EF4-FFF2-40B4-BE49-F238E27FC236}">
                  <a16:creationId xmlns:a16="http://schemas.microsoft.com/office/drawing/2014/main" id="{3B004334-E388-4B3C-969B-140ECE9424DC}"/>
                </a:ext>
              </a:extLst>
            </p:cNvPr>
            <p:cNvSpPr/>
            <p:nvPr/>
          </p:nvSpPr>
          <p:spPr>
            <a:xfrm>
              <a:off x="7478257" y="2786413"/>
              <a:ext cx="452893" cy="106981"/>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17">
              <a:extLst>
                <a:ext uri="{FF2B5EF4-FFF2-40B4-BE49-F238E27FC236}">
                  <a16:creationId xmlns:a16="http://schemas.microsoft.com/office/drawing/2014/main" id="{708B857B-4FD1-41EE-9461-798B12A9C7C9}"/>
                </a:ext>
              </a:extLst>
            </p:cNvPr>
            <p:cNvSpPr>
              <a:spLocks noEditPoints="1"/>
            </p:cNvSpPr>
            <p:nvPr/>
          </p:nvSpPr>
          <p:spPr bwMode="auto">
            <a:xfrm>
              <a:off x="7478262"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3" name="Group 107">
            <a:extLst>
              <a:ext uri="{FF2B5EF4-FFF2-40B4-BE49-F238E27FC236}">
                <a16:creationId xmlns:a16="http://schemas.microsoft.com/office/drawing/2014/main" id="{1AA4B36C-3EA8-41D0-BE69-CFD0A847C92F}"/>
              </a:ext>
            </a:extLst>
          </p:cNvPr>
          <p:cNvGrpSpPr/>
          <p:nvPr/>
        </p:nvGrpSpPr>
        <p:grpSpPr>
          <a:xfrm>
            <a:off x="8268357" y="775103"/>
            <a:ext cx="645516" cy="997980"/>
            <a:chOff x="7478257" y="2193205"/>
            <a:chExt cx="452898" cy="700189"/>
          </a:xfrm>
        </p:grpSpPr>
        <p:sp>
          <p:nvSpPr>
            <p:cNvPr id="24" name="Oval 108">
              <a:extLst>
                <a:ext uri="{FF2B5EF4-FFF2-40B4-BE49-F238E27FC236}">
                  <a16:creationId xmlns:a16="http://schemas.microsoft.com/office/drawing/2014/main" id="{1F9B119F-8162-4B58-90BA-7CD891DA313B}"/>
                </a:ext>
              </a:extLst>
            </p:cNvPr>
            <p:cNvSpPr/>
            <p:nvPr/>
          </p:nvSpPr>
          <p:spPr>
            <a:xfrm>
              <a:off x="7478257" y="2786413"/>
              <a:ext cx="452893" cy="106981"/>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17">
              <a:extLst>
                <a:ext uri="{FF2B5EF4-FFF2-40B4-BE49-F238E27FC236}">
                  <a16:creationId xmlns:a16="http://schemas.microsoft.com/office/drawing/2014/main" id="{9ABADF77-25E8-4F45-8CF7-87B21B74A24C}"/>
                </a:ext>
              </a:extLst>
            </p:cNvPr>
            <p:cNvSpPr>
              <a:spLocks noEditPoints="1"/>
            </p:cNvSpPr>
            <p:nvPr/>
          </p:nvSpPr>
          <p:spPr bwMode="auto">
            <a:xfrm>
              <a:off x="7478262"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 name="Rectángulo 4"/>
          <p:cNvSpPr/>
          <p:nvPr/>
        </p:nvSpPr>
        <p:spPr>
          <a:xfrm>
            <a:off x="1311973" y="2397449"/>
            <a:ext cx="2854070" cy="692497"/>
          </a:xfrm>
          <a:prstGeom prst="rect">
            <a:avLst/>
          </a:prstGeom>
        </p:spPr>
        <p:txBody>
          <a:bodyPr wrap="square">
            <a:spAutoFit/>
          </a:bodyPr>
          <a:lstStyle/>
          <a:p>
            <a:pPr algn="just"/>
            <a:r>
              <a:rPr lang="es-ES" sz="1300" dirty="0">
                <a:solidFill>
                  <a:schemeClr val="bg2">
                    <a:lumMod val="10000"/>
                  </a:schemeClr>
                </a:solidFill>
                <a:latin typeface="Times New Roman" panose="02020603050405020304" pitchFamily="18" charset="0"/>
                <a:ea typeface="Times New Roman" panose="02020603050405020304" pitchFamily="18" charset="0"/>
              </a:rPr>
              <a:t>Aportando de esta forma al bienestar de la sociedad. Hasta el segundo trimestre de 2017 aportó con el 8.42% del PIB. </a:t>
            </a:r>
            <a:endParaRPr lang="es-ES" sz="1300" dirty="0">
              <a:solidFill>
                <a:schemeClr val="bg2">
                  <a:lumMod val="10000"/>
                </a:schemeClr>
              </a:solidFill>
            </a:endParaRPr>
          </a:p>
        </p:txBody>
      </p:sp>
      <p:sp>
        <p:nvSpPr>
          <p:cNvPr id="27" name="Rectángulo 26"/>
          <p:cNvSpPr/>
          <p:nvPr/>
        </p:nvSpPr>
        <p:spPr>
          <a:xfrm>
            <a:off x="1302256" y="3158399"/>
            <a:ext cx="2854071" cy="492443"/>
          </a:xfrm>
          <a:prstGeom prst="rect">
            <a:avLst/>
          </a:prstGeom>
        </p:spPr>
        <p:txBody>
          <a:bodyPr wrap="square">
            <a:spAutoFit/>
          </a:bodyPr>
          <a:lstStyle/>
          <a:p>
            <a:pPr algn="just"/>
            <a:r>
              <a:rPr lang="es-ES" sz="1300" b="1" dirty="0" smtClean="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Fuente: </a:t>
            </a:r>
            <a:r>
              <a:rPr lang="es-ES" sz="1300" b="1" dirty="0" err="1" smtClean="0">
                <a:solidFill>
                  <a:schemeClr val="bg2">
                    <a:lumMod val="10000"/>
                  </a:schemeClr>
                </a:solidFill>
                <a:latin typeface="Times New Roman" panose="02020603050405020304" pitchFamily="18" charset="0"/>
                <a:cs typeface="Times New Roman" panose="02020603050405020304" pitchFamily="18" charset="0"/>
              </a:rPr>
              <a:t>Camara</a:t>
            </a:r>
            <a:r>
              <a:rPr lang="es-ES" sz="1300" b="1" dirty="0" smtClean="0">
                <a:solidFill>
                  <a:schemeClr val="bg2">
                    <a:lumMod val="10000"/>
                  </a:schemeClr>
                </a:solidFill>
                <a:latin typeface="Times New Roman" panose="02020603050405020304" pitchFamily="18" charset="0"/>
                <a:cs typeface="Times New Roman" panose="02020603050405020304" pitchFamily="18" charset="0"/>
              </a:rPr>
              <a:t> </a:t>
            </a:r>
            <a:r>
              <a:rPr lang="es-ES" sz="1300" b="1" dirty="0">
                <a:solidFill>
                  <a:schemeClr val="bg2">
                    <a:lumMod val="10000"/>
                  </a:schemeClr>
                </a:solidFill>
                <a:latin typeface="Times New Roman" panose="02020603050405020304" pitchFamily="18" charset="0"/>
                <a:cs typeface="Times New Roman" panose="02020603050405020304" pitchFamily="18" charset="0"/>
              </a:rPr>
              <a:t>de la Industria de la </a:t>
            </a:r>
            <a:r>
              <a:rPr lang="es-ES" sz="1300" b="1" dirty="0" err="1" smtClean="0">
                <a:solidFill>
                  <a:schemeClr val="bg2">
                    <a:lumMod val="10000"/>
                  </a:schemeClr>
                </a:solidFill>
                <a:latin typeface="Times New Roman" panose="02020603050405020304" pitchFamily="18" charset="0"/>
                <a:cs typeface="Times New Roman" panose="02020603050405020304" pitchFamily="18" charset="0"/>
              </a:rPr>
              <a:t>Construccion</a:t>
            </a:r>
            <a:r>
              <a:rPr lang="es-ES" sz="1300" b="1" dirty="0" smtClean="0">
                <a:solidFill>
                  <a:schemeClr val="bg2">
                    <a:lumMod val="10000"/>
                  </a:schemeClr>
                </a:solidFill>
                <a:latin typeface="Times New Roman" panose="02020603050405020304" pitchFamily="18" charset="0"/>
                <a:cs typeface="Times New Roman" panose="02020603050405020304" pitchFamily="18" charset="0"/>
              </a:rPr>
              <a:t>, CAMICON.</a:t>
            </a:r>
            <a:endParaRPr lang="es-ES" sz="13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28" name="TextBox 93">
            <a:extLst>
              <a:ext uri="{FF2B5EF4-FFF2-40B4-BE49-F238E27FC236}">
                <a16:creationId xmlns:a16="http://schemas.microsoft.com/office/drawing/2014/main" id="{BC7CD2EE-0ED5-40B7-B610-1379FFBC5EBB}"/>
              </a:ext>
            </a:extLst>
          </p:cNvPr>
          <p:cNvSpPr txBox="1"/>
          <p:nvPr/>
        </p:nvSpPr>
        <p:spPr>
          <a:xfrm>
            <a:off x="1361125" y="5038236"/>
            <a:ext cx="2063296" cy="2923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300" dirty="0" err="1" smtClean="0">
                <a:solidFill>
                  <a:schemeClr val="bg2">
                    <a:lumMod val="10000"/>
                  </a:schemeClr>
                </a:solidFill>
                <a:latin typeface="Times New Roman" panose="02020603050405020304" pitchFamily="18" charset="0"/>
                <a:cs typeface="Times New Roman" panose="02020603050405020304" pitchFamily="18" charset="0"/>
              </a:rPr>
              <a:t>Necesidad</a:t>
            </a:r>
            <a:r>
              <a:rPr lang="en-US" sz="1300" dirty="0" smtClean="0">
                <a:solidFill>
                  <a:schemeClr val="bg2">
                    <a:lumMod val="10000"/>
                  </a:schemeClr>
                </a:solidFill>
                <a:latin typeface="Times New Roman" panose="02020603050405020304" pitchFamily="18" charset="0"/>
                <a:cs typeface="Times New Roman" panose="02020603050405020304" pitchFamily="18" charset="0"/>
              </a:rPr>
              <a:t> del </a:t>
            </a:r>
            <a:r>
              <a:rPr lang="en-US" sz="1300" dirty="0" err="1" smtClean="0">
                <a:solidFill>
                  <a:schemeClr val="bg2">
                    <a:lumMod val="10000"/>
                  </a:schemeClr>
                </a:solidFill>
                <a:latin typeface="Times New Roman" panose="02020603050405020304" pitchFamily="18" charset="0"/>
                <a:cs typeface="Times New Roman" panose="02020603050405020304" pitchFamily="18" charset="0"/>
              </a:rPr>
              <a:t>estudio</a:t>
            </a:r>
            <a:endParaRPr kumimoji="0" lang="en-GB" sz="1300" b="0" i="0" u="none" strike="noStrike" kern="1200" cap="none" spc="0" normalizeH="0" baseline="0" noProof="0" dirty="0">
              <a:ln>
                <a:noFill/>
              </a:ln>
              <a:solidFill>
                <a:schemeClr val="bg2">
                  <a:lumMod val="10000"/>
                </a:schemeClr>
              </a:solidFill>
              <a:effectLst/>
              <a:uLnTx/>
              <a:uFillTx/>
              <a:latin typeface="Times New Roman" panose="02020603050405020304" pitchFamily="18" charset="0"/>
              <a:ea typeface="Noto Sans" panose="020B0502040504020204" pitchFamily="34"/>
              <a:cs typeface="Times New Roman" panose="02020603050405020304" pitchFamily="18" charset="0"/>
            </a:endParaRPr>
          </a:p>
        </p:txBody>
      </p:sp>
      <p:sp>
        <p:nvSpPr>
          <p:cNvPr id="29" name="TextBox 101">
            <a:extLst>
              <a:ext uri="{FF2B5EF4-FFF2-40B4-BE49-F238E27FC236}">
                <a16:creationId xmlns:a16="http://schemas.microsoft.com/office/drawing/2014/main" id="{817964EA-82E6-411E-BFBB-0E540B9C80BB}"/>
              </a:ext>
            </a:extLst>
          </p:cNvPr>
          <p:cNvSpPr txBox="1"/>
          <p:nvPr/>
        </p:nvSpPr>
        <p:spPr>
          <a:xfrm>
            <a:off x="9280337" y="2491334"/>
            <a:ext cx="2063296" cy="8925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300" noProof="0" dirty="0" err="1" smtClean="0">
                <a:solidFill>
                  <a:schemeClr val="bg2">
                    <a:lumMod val="10000"/>
                  </a:schemeClr>
                </a:solidFill>
                <a:latin typeface="Times New Roman" panose="02020603050405020304" pitchFamily="18" charset="0"/>
                <a:cs typeface="Times New Roman" panose="02020603050405020304" pitchFamily="18" charset="0"/>
              </a:rPr>
              <a:t>En</a:t>
            </a:r>
            <a:r>
              <a:rPr lang="en-US" sz="1300" noProof="0" dirty="0" smtClean="0">
                <a:solidFill>
                  <a:schemeClr val="bg2">
                    <a:lumMod val="10000"/>
                  </a:schemeClr>
                </a:solidFill>
                <a:latin typeface="Times New Roman" panose="02020603050405020304" pitchFamily="18" charset="0"/>
                <a:cs typeface="Times New Roman" panose="02020603050405020304" pitchFamily="18" charset="0"/>
              </a:rPr>
              <a:t> el sector </a:t>
            </a:r>
            <a:r>
              <a:rPr lang="en-US" sz="1300" noProof="0" dirty="0" err="1" smtClean="0">
                <a:solidFill>
                  <a:schemeClr val="bg2">
                    <a:lumMod val="10000"/>
                  </a:schemeClr>
                </a:solidFill>
                <a:latin typeface="Times New Roman" panose="02020603050405020304" pitchFamily="18" charset="0"/>
                <a:cs typeface="Times New Roman" panose="02020603050405020304" pitchFamily="18" charset="0"/>
              </a:rPr>
              <a:t>inmobiliario</a:t>
            </a:r>
            <a:r>
              <a:rPr lang="en-US" sz="1300" noProof="0" dirty="0" smtClean="0">
                <a:solidFill>
                  <a:schemeClr val="bg2">
                    <a:lumMod val="10000"/>
                  </a:schemeClr>
                </a:solidFill>
                <a:latin typeface="Times New Roman" panose="02020603050405020304" pitchFamily="18" charset="0"/>
                <a:cs typeface="Times New Roman" panose="02020603050405020304" pitchFamily="18" charset="0"/>
              </a:rPr>
              <a:t> </a:t>
            </a:r>
            <a:r>
              <a:rPr lang="en-US" sz="1300" noProof="0" dirty="0" err="1" smtClean="0">
                <a:solidFill>
                  <a:schemeClr val="bg2">
                    <a:lumMod val="10000"/>
                  </a:schemeClr>
                </a:solidFill>
                <a:latin typeface="Times New Roman" panose="02020603050405020304" pitchFamily="18" charset="0"/>
                <a:cs typeface="Times New Roman" panose="02020603050405020304" pitchFamily="18" charset="0"/>
              </a:rPr>
              <a:t>tiene</a:t>
            </a:r>
            <a:r>
              <a:rPr lang="en-US" sz="1300" noProof="0" dirty="0" smtClean="0">
                <a:solidFill>
                  <a:schemeClr val="bg2">
                    <a:lumMod val="10000"/>
                  </a:schemeClr>
                </a:solidFill>
                <a:latin typeface="Times New Roman" panose="02020603050405020304" pitchFamily="18" charset="0"/>
                <a:cs typeface="Times New Roman" panose="02020603050405020304" pitchFamily="18" charset="0"/>
              </a:rPr>
              <a:t> un </a:t>
            </a:r>
            <a:r>
              <a:rPr lang="en-US" sz="1300" noProof="0" dirty="0" err="1" smtClean="0">
                <a:solidFill>
                  <a:schemeClr val="bg2">
                    <a:lumMod val="10000"/>
                  </a:schemeClr>
                </a:solidFill>
                <a:latin typeface="Times New Roman" panose="02020603050405020304" pitchFamily="18" charset="0"/>
                <a:cs typeface="Times New Roman" panose="02020603050405020304" pitchFamily="18" charset="0"/>
              </a:rPr>
              <a:t>decrecimiento</a:t>
            </a:r>
            <a:r>
              <a:rPr lang="en-US" sz="1300" noProof="0" dirty="0" smtClean="0">
                <a:solidFill>
                  <a:schemeClr val="bg2">
                    <a:lumMod val="10000"/>
                  </a:schemeClr>
                </a:solidFill>
                <a:latin typeface="Times New Roman" panose="02020603050405020304" pitchFamily="18" charset="0"/>
                <a:cs typeface="Times New Roman" panose="02020603050405020304" pitchFamily="18" charset="0"/>
              </a:rPr>
              <a:t> </a:t>
            </a:r>
            <a:r>
              <a:rPr lang="en-US" sz="1300" noProof="0" dirty="0" err="1" smtClean="0">
                <a:solidFill>
                  <a:schemeClr val="bg2">
                    <a:lumMod val="10000"/>
                  </a:schemeClr>
                </a:solidFill>
                <a:latin typeface="Times New Roman" panose="02020603050405020304" pitchFamily="18" charset="0"/>
                <a:cs typeface="Times New Roman" panose="02020603050405020304" pitchFamily="18" charset="0"/>
              </a:rPr>
              <a:t>notorio</a:t>
            </a:r>
            <a:r>
              <a:rPr lang="en-US" sz="1300" noProof="0" dirty="0" smtClean="0">
                <a:solidFill>
                  <a:schemeClr val="bg2">
                    <a:lumMod val="10000"/>
                  </a:schemeClr>
                </a:solidFill>
                <a:latin typeface="Times New Roman" panose="02020603050405020304" pitchFamily="18" charset="0"/>
                <a:cs typeface="Times New Roman" panose="02020603050405020304" pitchFamily="18" charset="0"/>
              </a:rPr>
              <a:t> </a:t>
            </a:r>
            <a:r>
              <a:rPr lang="en-US" sz="1300" noProof="0" dirty="0" err="1" smtClean="0">
                <a:solidFill>
                  <a:schemeClr val="bg2">
                    <a:lumMod val="10000"/>
                  </a:schemeClr>
                </a:solidFill>
                <a:latin typeface="Times New Roman" panose="02020603050405020304" pitchFamily="18" charset="0"/>
                <a:cs typeface="Times New Roman" panose="02020603050405020304" pitchFamily="18" charset="0"/>
              </a:rPr>
              <a:t>en</a:t>
            </a:r>
            <a:r>
              <a:rPr lang="en-US" sz="1300" noProof="0" dirty="0" smtClean="0">
                <a:solidFill>
                  <a:schemeClr val="bg2">
                    <a:lumMod val="10000"/>
                  </a:schemeClr>
                </a:solidFill>
                <a:latin typeface="Times New Roman" panose="02020603050405020304" pitchFamily="18" charset="0"/>
                <a:cs typeface="Times New Roman" panose="02020603050405020304" pitchFamily="18" charset="0"/>
              </a:rPr>
              <a:t> las </a:t>
            </a:r>
            <a:r>
              <a:rPr lang="en-US" sz="1300" noProof="0" dirty="0" err="1" smtClean="0">
                <a:solidFill>
                  <a:schemeClr val="bg2">
                    <a:lumMod val="10000"/>
                  </a:schemeClr>
                </a:solidFill>
                <a:latin typeface="Times New Roman" panose="02020603050405020304" pitchFamily="18" charset="0"/>
                <a:cs typeface="Times New Roman" panose="02020603050405020304" pitchFamily="18" charset="0"/>
              </a:rPr>
              <a:t>estadisticas</a:t>
            </a:r>
            <a:r>
              <a:rPr lang="en-US" sz="1300" noProof="0" dirty="0" smtClean="0">
                <a:solidFill>
                  <a:schemeClr val="bg2">
                    <a:lumMod val="10000"/>
                  </a:schemeClr>
                </a:solidFill>
                <a:latin typeface="Times New Roman" panose="02020603050405020304" pitchFamily="18" charset="0"/>
                <a:cs typeface="Times New Roman" panose="02020603050405020304" pitchFamily="18" charset="0"/>
              </a:rPr>
              <a:t> del </a:t>
            </a:r>
            <a:r>
              <a:rPr lang="en-US" sz="1300" noProof="0" dirty="0" err="1" smtClean="0">
                <a:solidFill>
                  <a:schemeClr val="bg2">
                    <a:lumMod val="10000"/>
                  </a:schemeClr>
                </a:solidFill>
                <a:latin typeface="Times New Roman" panose="02020603050405020304" pitchFamily="18" charset="0"/>
                <a:cs typeface="Times New Roman" panose="02020603050405020304" pitchFamily="18" charset="0"/>
              </a:rPr>
              <a:t>pais</a:t>
            </a:r>
            <a:r>
              <a:rPr lang="en-US" sz="1300" noProof="0" dirty="0" smtClean="0">
                <a:solidFill>
                  <a:schemeClr val="bg2">
                    <a:lumMod val="10000"/>
                  </a:schemeClr>
                </a:solidFill>
                <a:latin typeface="Times New Roman" panose="02020603050405020304" pitchFamily="18" charset="0"/>
                <a:cs typeface="Times New Roman" panose="02020603050405020304" pitchFamily="18" charset="0"/>
              </a:rPr>
              <a:t>.</a:t>
            </a:r>
            <a:endParaRPr kumimoji="0" lang="en-GB" sz="1300" b="0" i="0" u="none" strike="noStrike" kern="1200" cap="none" spc="0" normalizeH="0" baseline="0" noProof="0" dirty="0">
              <a:ln>
                <a:noFill/>
              </a:ln>
              <a:solidFill>
                <a:schemeClr val="bg2">
                  <a:lumMod val="10000"/>
                </a:schemeClr>
              </a:solidFill>
              <a:effectLst/>
              <a:uLnTx/>
              <a:uFillTx/>
              <a:latin typeface="Times New Roman" panose="02020603050405020304" pitchFamily="18" charset="0"/>
              <a:ea typeface="Noto Sans" panose="020B0502040504020204" pitchFamily="34"/>
              <a:cs typeface="Times New Roman" panose="02020603050405020304" pitchFamily="18" charset="0"/>
            </a:endParaRPr>
          </a:p>
        </p:txBody>
      </p:sp>
      <p:sp>
        <p:nvSpPr>
          <p:cNvPr id="30" name="TextBox 103">
            <a:extLst>
              <a:ext uri="{FF2B5EF4-FFF2-40B4-BE49-F238E27FC236}">
                <a16:creationId xmlns:a16="http://schemas.microsoft.com/office/drawing/2014/main" id="{51133BA9-C7B6-4A87-9311-C921B574ABE1}"/>
              </a:ext>
            </a:extLst>
          </p:cNvPr>
          <p:cNvSpPr txBox="1"/>
          <p:nvPr/>
        </p:nvSpPr>
        <p:spPr>
          <a:xfrm>
            <a:off x="9280337" y="5101167"/>
            <a:ext cx="2063296" cy="2923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err="1"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rPr>
              <a:t>Proceso</a:t>
            </a:r>
            <a:r>
              <a:rPr kumimoji="0" lang="en-US" sz="1300" b="0" i="0" u="none" strike="noStrike" kern="1200" cap="none" spc="0" normalizeH="0" baseline="0" noProof="0" dirty="0"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rPr>
              <a:t> de </a:t>
            </a:r>
            <a:r>
              <a:rPr kumimoji="0" lang="en-US" sz="1300" b="0" i="0" u="none" strike="noStrike" kern="1200" cap="none" spc="0" normalizeH="0" baseline="0" noProof="0" dirty="0" err="1"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rPr>
              <a:t>quiebra</a:t>
            </a:r>
            <a:r>
              <a:rPr kumimoji="0" lang="en-US" sz="1300" b="0" i="0" u="none" strike="noStrike" kern="1200" cap="none" spc="0" normalizeH="0" baseline="0" noProof="0" dirty="0"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rPr>
              <a:t> </a:t>
            </a:r>
            <a:endParaRPr kumimoji="0" lang="en-GB" sz="1300" b="0" i="0" u="none" strike="noStrike" kern="1200" cap="none" spc="0" normalizeH="0" baseline="0" noProof="0" dirty="0">
              <a:ln>
                <a:noFill/>
              </a:ln>
              <a:solidFill>
                <a:schemeClr val="bg2">
                  <a:lumMod val="10000"/>
                </a:schemeClr>
              </a:solidFill>
              <a:effectLst/>
              <a:uLnTx/>
              <a:uFillTx/>
              <a:latin typeface="Times New Roman" panose="02020603050405020304" pitchFamily="18" charset="0"/>
              <a:ea typeface="Noto Sans" panose="020B0502040504020204" pitchFamily="34"/>
              <a:cs typeface="Times New Roman" panose="02020603050405020304" pitchFamily="18" charset="0"/>
            </a:endParaRPr>
          </a:p>
        </p:txBody>
      </p:sp>
      <p:sp>
        <p:nvSpPr>
          <p:cNvPr id="31" name="TextBox 103">
            <a:extLst>
              <a:ext uri="{FF2B5EF4-FFF2-40B4-BE49-F238E27FC236}">
                <a16:creationId xmlns:a16="http://schemas.microsoft.com/office/drawing/2014/main" id="{51133BA9-C7B6-4A87-9311-C921B574ABE1}"/>
              </a:ext>
            </a:extLst>
          </p:cNvPr>
          <p:cNvSpPr txBox="1"/>
          <p:nvPr/>
        </p:nvSpPr>
        <p:spPr>
          <a:xfrm>
            <a:off x="9280337" y="5418948"/>
            <a:ext cx="2063296" cy="4924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300" b="1" dirty="0" smtClean="0">
                <a:solidFill>
                  <a:schemeClr val="bg2">
                    <a:lumMod val="10000"/>
                  </a:schemeClr>
                </a:solidFill>
                <a:latin typeface="Times New Roman" panose="02020603050405020304" pitchFamily="18" charset="0"/>
                <a:cs typeface="Times New Roman" panose="02020603050405020304" pitchFamily="18" charset="0"/>
              </a:rPr>
              <a:t>Fuente: Art. 198 Ley de </a:t>
            </a:r>
            <a:r>
              <a:rPr lang="en-US" sz="1300" b="1" dirty="0" err="1" smtClean="0">
                <a:solidFill>
                  <a:schemeClr val="bg2">
                    <a:lumMod val="10000"/>
                  </a:schemeClr>
                </a:solidFill>
                <a:latin typeface="Times New Roman" panose="02020603050405020304" pitchFamily="18" charset="0"/>
                <a:cs typeface="Times New Roman" panose="02020603050405020304" pitchFamily="18" charset="0"/>
              </a:rPr>
              <a:t>Compañias</a:t>
            </a:r>
            <a:endParaRPr kumimoji="0" lang="en-GB" sz="1300" b="1" i="0" u="none" strike="noStrike" kern="1200" cap="none" spc="0" normalizeH="0" baseline="0" noProof="0" dirty="0">
              <a:ln>
                <a:noFill/>
              </a:ln>
              <a:solidFill>
                <a:schemeClr val="bg2">
                  <a:lumMod val="10000"/>
                </a:schemeClr>
              </a:solidFill>
              <a:effectLst/>
              <a:uLnTx/>
              <a:uFillTx/>
              <a:latin typeface="Times New Roman" panose="02020603050405020304" pitchFamily="18" charset="0"/>
              <a:ea typeface="Noto Sans" panose="020B0502040504020204" pitchFamily="34"/>
              <a:cs typeface="Times New Roman" panose="02020603050405020304" pitchFamily="18" charset="0"/>
            </a:endParaRPr>
          </a:p>
        </p:txBody>
      </p:sp>
    </p:spTree>
    <p:extLst>
      <p:ext uri="{BB962C8B-B14F-4D97-AF65-F5344CB8AC3E}">
        <p14:creationId xmlns:p14="http://schemas.microsoft.com/office/powerpoint/2010/main" val="33087340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16">
            <a:extLst>
              <a:ext uri="{FF2B5EF4-FFF2-40B4-BE49-F238E27FC236}">
                <a16:creationId xmlns:a16="http://schemas.microsoft.com/office/drawing/2014/main" id="{BF9B6AB6-6147-424D-8F82-81A2B273645F}"/>
              </a:ext>
            </a:extLst>
          </p:cNvPr>
          <p:cNvSpPr/>
          <p:nvPr/>
        </p:nvSpPr>
        <p:spPr>
          <a:xfrm>
            <a:off x="885919" y="1521629"/>
            <a:ext cx="2082881" cy="859540"/>
          </a:xfrm>
          <a:prstGeom prst="homePlate">
            <a:avLst/>
          </a:prstGeom>
          <a:solidFill>
            <a:srgbClr val="FCB4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5" name="Group 17">
            <a:extLst>
              <a:ext uri="{FF2B5EF4-FFF2-40B4-BE49-F238E27FC236}">
                <a16:creationId xmlns:a16="http://schemas.microsoft.com/office/drawing/2014/main" id="{E733BE8E-BFBE-43EA-A9FD-BD45F197DD84}"/>
              </a:ext>
            </a:extLst>
          </p:cNvPr>
          <p:cNvGrpSpPr/>
          <p:nvPr/>
        </p:nvGrpSpPr>
        <p:grpSpPr>
          <a:xfrm>
            <a:off x="2066004" y="1521629"/>
            <a:ext cx="9571814" cy="859540"/>
            <a:chOff x="2189480" y="2153920"/>
            <a:chExt cx="7213599" cy="1137920"/>
          </a:xfrm>
          <a:solidFill>
            <a:srgbClr val="FCB414"/>
          </a:solidFill>
        </p:grpSpPr>
        <p:sp>
          <p:nvSpPr>
            <p:cNvPr id="6" name="Arrow: Chevron 18">
              <a:extLst>
                <a:ext uri="{FF2B5EF4-FFF2-40B4-BE49-F238E27FC236}">
                  <a16:creationId xmlns:a16="http://schemas.microsoft.com/office/drawing/2014/main" id="{1E05DB33-7027-4243-B2B1-AE959B934587}"/>
                </a:ext>
              </a:extLst>
            </p:cNvPr>
            <p:cNvSpPr/>
            <p:nvPr/>
          </p:nvSpPr>
          <p:spPr>
            <a:xfrm>
              <a:off x="2189480" y="2153920"/>
              <a:ext cx="7172960" cy="1137920"/>
            </a:xfrm>
            <a:prstGeom prst="chevron">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latin typeface="Calibri" panose="020F0502020204030204"/>
                <a:ea typeface="+mn-ea"/>
                <a:cs typeface="+mn-cs"/>
              </a:endParaRPr>
            </a:p>
          </p:txBody>
        </p:sp>
        <p:sp>
          <p:nvSpPr>
            <p:cNvPr id="7" name="Rectangle 19">
              <a:extLst>
                <a:ext uri="{FF2B5EF4-FFF2-40B4-BE49-F238E27FC236}">
                  <a16:creationId xmlns:a16="http://schemas.microsoft.com/office/drawing/2014/main" id="{53CAB0D8-22D4-44B8-BBE1-517EC44C45DC}"/>
                </a:ext>
              </a:extLst>
            </p:cNvPr>
            <p:cNvSpPr/>
            <p:nvPr/>
          </p:nvSpPr>
          <p:spPr>
            <a:xfrm>
              <a:off x="7779408" y="2153920"/>
              <a:ext cx="1623671" cy="113792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8" name="Arrow: Pentagon 21">
            <a:extLst>
              <a:ext uri="{FF2B5EF4-FFF2-40B4-BE49-F238E27FC236}">
                <a16:creationId xmlns:a16="http://schemas.microsoft.com/office/drawing/2014/main" id="{7A635083-451F-40BF-9734-33850F7342D3}"/>
              </a:ext>
            </a:extLst>
          </p:cNvPr>
          <p:cNvSpPr/>
          <p:nvPr/>
        </p:nvSpPr>
        <p:spPr>
          <a:xfrm>
            <a:off x="885919" y="2471921"/>
            <a:ext cx="2082881" cy="1296514"/>
          </a:xfrm>
          <a:prstGeom prst="homePlate">
            <a:avLst/>
          </a:prstGeom>
          <a:solidFill>
            <a:schemeClr val="accent2">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9" name="Group 22">
            <a:extLst>
              <a:ext uri="{FF2B5EF4-FFF2-40B4-BE49-F238E27FC236}">
                <a16:creationId xmlns:a16="http://schemas.microsoft.com/office/drawing/2014/main" id="{2CC8895A-9474-4AF5-956A-D6B3CEFA3279}"/>
              </a:ext>
            </a:extLst>
          </p:cNvPr>
          <p:cNvGrpSpPr/>
          <p:nvPr/>
        </p:nvGrpSpPr>
        <p:grpSpPr>
          <a:xfrm>
            <a:off x="2066004" y="2471920"/>
            <a:ext cx="9571814" cy="1296515"/>
            <a:chOff x="2189480" y="2153920"/>
            <a:chExt cx="7213599" cy="1137920"/>
          </a:xfrm>
          <a:solidFill>
            <a:schemeClr val="accent2">
              <a:lumMod val="40000"/>
              <a:lumOff val="60000"/>
            </a:schemeClr>
          </a:solidFill>
        </p:grpSpPr>
        <p:sp>
          <p:nvSpPr>
            <p:cNvPr id="10" name="Arrow: Chevron 23">
              <a:extLst>
                <a:ext uri="{FF2B5EF4-FFF2-40B4-BE49-F238E27FC236}">
                  <a16:creationId xmlns:a16="http://schemas.microsoft.com/office/drawing/2014/main" id="{FA5ECFFC-D03C-4BA5-970C-397D92480096}"/>
                </a:ext>
              </a:extLst>
            </p:cNvPr>
            <p:cNvSpPr/>
            <p:nvPr/>
          </p:nvSpPr>
          <p:spPr>
            <a:xfrm>
              <a:off x="2189480" y="2153920"/>
              <a:ext cx="7172960" cy="1137920"/>
            </a:xfrm>
            <a:prstGeom prst="chevron">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latin typeface="Calibri" panose="020F0502020204030204"/>
                <a:ea typeface="+mn-ea"/>
                <a:cs typeface="+mn-cs"/>
              </a:endParaRPr>
            </a:p>
          </p:txBody>
        </p:sp>
        <p:sp>
          <p:nvSpPr>
            <p:cNvPr id="11" name="Rectangle 24">
              <a:extLst>
                <a:ext uri="{FF2B5EF4-FFF2-40B4-BE49-F238E27FC236}">
                  <a16:creationId xmlns:a16="http://schemas.microsoft.com/office/drawing/2014/main" id="{90B1D260-A41C-4E95-A755-8E359C341F2F}"/>
                </a:ext>
              </a:extLst>
            </p:cNvPr>
            <p:cNvSpPr/>
            <p:nvPr/>
          </p:nvSpPr>
          <p:spPr>
            <a:xfrm>
              <a:off x="7779408" y="2153920"/>
              <a:ext cx="1623671" cy="113792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12" name="TextBox 29">
            <a:extLst>
              <a:ext uri="{FF2B5EF4-FFF2-40B4-BE49-F238E27FC236}">
                <a16:creationId xmlns:a16="http://schemas.microsoft.com/office/drawing/2014/main" id="{0FB775DB-7BDA-40F8-8943-FE3A0A82B375}"/>
              </a:ext>
            </a:extLst>
          </p:cNvPr>
          <p:cNvSpPr txBox="1"/>
          <p:nvPr/>
        </p:nvSpPr>
        <p:spPr>
          <a:xfrm>
            <a:off x="953151" y="1597456"/>
            <a:ext cx="1419437" cy="707886"/>
          </a:xfrm>
          <a:prstGeom prst="rect">
            <a:avLst/>
          </a:prstGeom>
          <a:noFill/>
        </p:spPr>
        <p:txBody>
          <a:bodyPr wrap="square" rtlCol="0">
            <a:spAutoFit/>
          </a:bodyPr>
          <a:lstStyle/>
          <a:p>
            <a:pPr algn="ctr">
              <a:defRPr/>
            </a:pPr>
            <a:r>
              <a:rPr lang="ru-RU" sz="4000" b="1" dirty="0">
                <a:solidFill>
                  <a:srgbClr val="FFFFFF"/>
                </a:solidFill>
                <a:latin typeface="Open Sans" panose="020B0606030504020204" pitchFamily="34" charset="0"/>
              </a:rPr>
              <a:t>0</a:t>
            </a:r>
            <a:r>
              <a:rPr lang="en-US" sz="4000" b="1" dirty="0">
                <a:solidFill>
                  <a:srgbClr val="FFFFFF"/>
                </a:solidFill>
                <a:latin typeface="Open Sans" panose="020B0606030504020204" pitchFamily="34" charset="0"/>
              </a:rPr>
              <a:t>4</a:t>
            </a:r>
            <a:endParaRPr lang="en-GB" sz="40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13" name="TextBox 30">
            <a:extLst>
              <a:ext uri="{FF2B5EF4-FFF2-40B4-BE49-F238E27FC236}">
                <a16:creationId xmlns:a16="http://schemas.microsoft.com/office/drawing/2014/main" id="{1B1F7E83-9D5F-403A-AEC1-1DBFB6EEEFA9}"/>
              </a:ext>
            </a:extLst>
          </p:cNvPr>
          <p:cNvSpPr txBox="1"/>
          <p:nvPr/>
        </p:nvSpPr>
        <p:spPr>
          <a:xfrm>
            <a:off x="953151" y="2542336"/>
            <a:ext cx="1419437" cy="707886"/>
          </a:xfrm>
          <a:prstGeom prst="rect">
            <a:avLst/>
          </a:prstGeom>
          <a:solidFill>
            <a:schemeClr val="accent2">
              <a:lumMod val="40000"/>
              <a:lumOff val="60000"/>
            </a:schemeClr>
          </a:solidFill>
        </p:spPr>
        <p:txBody>
          <a:bodyPr wrap="square" rtlCol="0">
            <a:spAutoFit/>
          </a:bodyPr>
          <a:lstStyle/>
          <a:p>
            <a:pPr algn="ctr">
              <a:defRPr/>
            </a:pPr>
            <a:r>
              <a:rPr lang="ru-RU" sz="4000" b="1" dirty="0">
                <a:solidFill>
                  <a:srgbClr val="FFFFFF"/>
                </a:solidFill>
                <a:latin typeface="Open Sans" panose="020B0606030504020204" pitchFamily="34" charset="0"/>
              </a:rPr>
              <a:t>0</a:t>
            </a:r>
            <a:r>
              <a:rPr lang="en-US" sz="4000" b="1" dirty="0">
                <a:solidFill>
                  <a:srgbClr val="FFFFFF"/>
                </a:solidFill>
                <a:latin typeface="Open Sans" panose="020B0606030504020204" pitchFamily="34" charset="0"/>
              </a:rPr>
              <a:t>5</a:t>
            </a:r>
            <a:endParaRPr lang="en-GB" sz="40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14" name="TextBox 42">
            <a:extLst>
              <a:ext uri="{FF2B5EF4-FFF2-40B4-BE49-F238E27FC236}">
                <a16:creationId xmlns:a16="http://schemas.microsoft.com/office/drawing/2014/main" id="{BB2D7612-B51C-417D-8AB4-D43CA5AFCC99}"/>
              </a:ext>
            </a:extLst>
          </p:cNvPr>
          <p:cNvSpPr txBox="1"/>
          <p:nvPr/>
        </p:nvSpPr>
        <p:spPr>
          <a:xfrm>
            <a:off x="2102130" y="1597456"/>
            <a:ext cx="9422788" cy="830997"/>
          </a:xfrm>
          <a:prstGeom prst="rect">
            <a:avLst/>
          </a:prstGeom>
          <a:noFill/>
        </p:spPr>
        <p:txBody>
          <a:bodyPr wrap="square" rtlCol="0">
            <a:spAutoFit/>
          </a:bodyPr>
          <a:lstStyle/>
          <a:p>
            <a:pPr lvl="0" algn="just">
              <a:defRPr/>
            </a:pPr>
            <a:r>
              <a:rPr lang="es-ES" sz="1200" dirty="0">
                <a:solidFill>
                  <a:schemeClr val="bg2">
                    <a:lumMod val="10000"/>
                  </a:schemeClr>
                </a:solidFill>
                <a:latin typeface="Times New Roman" panose="02020603050405020304" pitchFamily="18" charset="0"/>
                <a:cs typeface="Times New Roman" panose="02020603050405020304" pitchFamily="18" charset="0"/>
              </a:rPr>
              <a:t>Por último, el grupo de endeudamiento demuestra que del 2012 al 2014 las obligaciones con terceros eran razonables para la actividad y podían ser cubiertas adecuadamente, pero a partir del 2015 al 2017, el patrimonio de estas empresas comienza a ser insuficiente para cubrir las necesidades propias de la actividad, recurriendo a financiamientos con terceros los cuales tampoco podían ser satisfechos.</a:t>
            </a:r>
          </a:p>
          <a:p>
            <a:pPr algn="just">
              <a:defRPr/>
            </a:pPr>
            <a:r>
              <a:rPr lang="en-US" sz="1200" dirty="0" smtClean="0">
                <a:solidFill>
                  <a:schemeClr val="bg2">
                    <a:lumMod val="10000"/>
                  </a:schemeClr>
                </a:solidFill>
                <a:latin typeface="Times New Roman" panose="02020603050405020304" pitchFamily="18" charset="0"/>
                <a:cs typeface="Times New Roman" panose="02020603050405020304" pitchFamily="18" charset="0"/>
              </a:rPr>
              <a:t> </a:t>
            </a:r>
            <a:endParaRPr lang="en-GB" sz="1200" dirty="0">
              <a:solidFill>
                <a:schemeClr val="bg2">
                  <a:lumMod val="10000"/>
                </a:schemeClr>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15" name="TextBox 43">
            <a:extLst>
              <a:ext uri="{FF2B5EF4-FFF2-40B4-BE49-F238E27FC236}">
                <a16:creationId xmlns:a16="http://schemas.microsoft.com/office/drawing/2014/main" id="{9F3B5A5C-D55A-43EE-80B7-2C870122EFC4}"/>
              </a:ext>
            </a:extLst>
          </p:cNvPr>
          <p:cNvSpPr txBox="1"/>
          <p:nvPr/>
        </p:nvSpPr>
        <p:spPr>
          <a:xfrm>
            <a:off x="2102130" y="2504280"/>
            <a:ext cx="9322045" cy="1384995"/>
          </a:xfrm>
          <a:prstGeom prst="rect">
            <a:avLst/>
          </a:prstGeom>
          <a:noFill/>
        </p:spPr>
        <p:txBody>
          <a:bodyPr wrap="square" rtlCol="0">
            <a:spAutoFit/>
          </a:bodyPr>
          <a:lstStyle/>
          <a:p>
            <a:pPr lvl="0" algn="just">
              <a:defRPr/>
            </a:pPr>
            <a:r>
              <a:rPr lang="es-ES" sz="1200" dirty="0">
                <a:solidFill>
                  <a:schemeClr val="bg2">
                    <a:lumMod val="10000"/>
                  </a:schemeClr>
                </a:solidFill>
                <a:latin typeface="Times New Roman" panose="02020603050405020304" pitchFamily="18" charset="0"/>
                <a:cs typeface="Times New Roman" panose="02020603050405020304" pitchFamily="18" charset="0"/>
              </a:rPr>
              <a:t>Con la aplicación del Modelo Z2 de </a:t>
            </a:r>
            <a:r>
              <a:rPr lang="es-ES" sz="1200" dirty="0" err="1">
                <a:solidFill>
                  <a:schemeClr val="bg2">
                    <a:lumMod val="10000"/>
                  </a:schemeClr>
                </a:solidFill>
                <a:latin typeface="Times New Roman" panose="02020603050405020304" pitchFamily="18" charset="0"/>
                <a:cs typeface="Times New Roman" panose="02020603050405020304" pitchFamily="18" charset="0"/>
              </a:rPr>
              <a:t>Altman</a:t>
            </a:r>
            <a:r>
              <a:rPr lang="es-ES" sz="1200" dirty="0">
                <a:solidFill>
                  <a:schemeClr val="bg2">
                    <a:lumMod val="10000"/>
                  </a:schemeClr>
                </a:solidFill>
                <a:latin typeface="Times New Roman" panose="02020603050405020304" pitchFamily="18" charset="0"/>
                <a:cs typeface="Times New Roman" panose="02020603050405020304" pitchFamily="18" charset="0"/>
              </a:rPr>
              <a:t> se puede observar que en los años 2012 y 2013 la mayoría de las empresas se encuentran dentro de la zona gris debido a que sus precios estaban ajustados y sus inversiones eran regulares, a partir del 2014, con la especulación de la aplicación de la ley de plusvalía la empresas tienden a disminuir sus actividades por lo que se puede ver el impacto en la media del sector para ese año, en el 2015 hasta el 2017 se demostró que por las decisiones políticas y financieras del país, las empresas se ubicaron por debajo del límite inferior, que determina una alta probabilidad de quiebra. El impacto se puede evidenciar en los indicadores analizados que demuestran el uso excesivo de deuda por parte de las empresas para satisfacer las necesidades que tenían desde la instauración de la ley.</a:t>
            </a:r>
          </a:p>
          <a:p>
            <a:pPr algn="just">
              <a:defRPr/>
            </a:pPr>
            <a:endParaRPr lang="en-GB" sz="1200" dirty="0">
              <a:solidFill>
                <a:schemeClr val="bg2">
                  <a:lumMod val="10000"/>
                </a:schemeClr>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16" name="Rectángulo 15"/>
          <p:cNvSpPr/>
          <p:nvPr/>
        </p:nvSpPr>
        <p:spPr>
          <a:xfrm>
            <a:off x="3869417" y="111283"/>
            <a:ext cx="4332473" cy="461665"/>
          </a:xfrm>
          <a:prstGeom prst="rect">
            <a:avLst/>
          </a:prstGeom>
          <a:noFill/>
        </p:spPr>
        <p:txBody>
          <a:bodyPr wrap="square" lIns="91440" tIns="45720" rIns="91440" bIns="45720">
            <a:spAutoFit/>
          </a:bodyPr>
          <a:lstStyle/>
          <a:p>
            <a:pPr algn="ctr"/>
            <a:r>
              <a:rPr lang="es-ES" sz="2400" b="1" dirty="0" smtClean="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CONCLUSIONES</a:t>
            </a:r>
            <a:endParaRPr lang="es-ES" sz="2400" b="1" cap="none" spc="0" dirty="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7" name="Arrow: Pentagon 16">
            <a:extLst>
              <a:ext uri="{FF2B5EF4-FFF2-40B4-BE49-F238E27FC236}">
                <a16:creationId xmlns:a16="http://schemas.microsoft.com/office/drawing/2014/main" id="{BF9B6AB6-6147-424D-8F82-81A2B273645F}"/>
              </a:ext>
            </a:extLst>
          </p:cNvPr>
          <p:cNvSpPr/>
          <p:nvPr/>
        </p:nvSpPr>
        <p:spPr>
          <a:xfrm>
            <a:off x="885919" y="3959690"/>
            <a:ext cx="2082881" cy="859540"/>
          </a:xfrm>
          <a:prstGeom prst="homePlate">
            <a:avLst/>
          </a:prstGeom>
          <a:solidFill>
            <a:schemeClr val="accent4">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E733BE8E-BFBE-43EA-A9FD-BD45F197DD84}"/>
              </a:ext>
            </a:extLst>
          </p:cNvPr>
          <p:cNvGrpSpPr/>
          <p:nvPr/>
        </p:nvGrpSpPr>
        <p:grpSpPr>
          <a:xfrm>
            <a:off x="2102130" y="3959690"/>
            <a:ext cx="9571814" cy="859540"/>
            <a:chOff x="2189480" y="2153920"/>
            <a:chExt cx="7213599" cy="1137920"/>
          </a:xfrm>
          <a:solidFill>
            <a:schemeClr val="accent4">
              <a:lumMod val="60000"/>
              <a:lumOff val="40000"/>
            </a:schemeClr>
          </a:solidFill>
        </p:grpSpPr>
        <p:sp>
          <p:nvSpPr>
            <p:cNvPr id="19" name="Arrow: Chevron 18">
              <a:extLst>
                <a:ext uri="{FF2B5EF4-FFF2-40B4-BE49-F238E27FC236}">
                  <a16:creationId xmlns:a16="http://schemas.microsoft.com/office/drawing/2014/main" id="{1E05DB33-7027-4243-B2B1-AE959B934587}"/>
                </a:ext>
              </a:extLst>
            </p:cNvPr>
            <p:cNvSpPr/>
            <p:nvPr/>
          </p:nvSpPr>
          <p:spPr>
            <a:xfrm>
              <a:off x="2189480" y="2153920"/>
              <a:ext cx="7172960" cy="1137920"/>
            </a:xfrm>
            <a:prstGeom prst="chevron">
              <a:avLst/>
            </a:prstGeom>
            <a:grpFill/>
            <a:ln w="12700" cap="flat" cmpd="sng" algn="ctr">
              <a:no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chemeClr val="bg2">
                    <a:lumMod val="10000"/>
                  </a:schemeClr>
                </a:solidFill>
                <a:effectLst/>
                <a:uLnTx/>
                <a:uFillTx/>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53CAB0D8-22D4-44B8-BBE1-517EC44C45DC}"/>
                </a:ext>
              </a:extLst>
            </p:cNvPr>
            <p:cNvSpPr/>
            <p:nvPr/>
          </p:nvSpPr>
          <p:spPr>
            <a:xfrm>
              <a:off x="7779408" y="2153920"/>
              <a:ext cx="1623671" cy="1137920"/>
            </a:xfrm>
            <a:prstGeom prst="rect">
              <a:avLst/>
            </a:prstGeom>
            <a:grpFill/>
            <a:ln w="12700" cap="flat" cmpd="sng" algn="ctr">
              <a:no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chemeClr val="bg2">
                    <a:lumMod val="10000"/>
                  </a:schemeClr>
                </a:solidFill>
                <a:effectLst/>
                <a:uLnTx/>
                <a:uFillTx/>
                <a:latin typeface="Times New Roman" panose="02020603050405020304" pitchFamily="18" charset="0"/>
                <a:cs typeface="Times New Roman" panose="02020603050405020304" pitchFamily="18" charset="0"/>
              </a:endParaRPr>
            </a:p>
          </p:txBody>
        </p:sp>
      </p:grpSp>
      <p:sp>
        <p:nvSpPr>
          <p:cNvPr id="21" name="TextBox 42">
            <a:extLst>
              <a:ext uri="{FF2B5EF4-FFF2-40B4-BE49-F238E27FC236}">
                <a16:creationId xmlns:a16="http://schemas.microsoft.com/office/drawing/2014/main" id="{BB2D7612-B51C-417D-8AB4-D43CA5AFCC99}"/>
              </a:ext>
            </a:extLst>
          </p:cNvPr>
          <p:cNvSpPr txBox="1"/>
          <p:nvPr/>
        </p:nvSpPr>
        <p:spPr>
          <a:xfrm>
            <a:off x="2161106" y="3955155"/>
            <a:ext cx="9422788" cy="276999"/>
          </a:xfrm>
          <a:prstGeom prst="rect">
            <a:avLst/>
          </a:prstGeom>
          <a:solidFill>
            <a:schemeClr val="accent4">
              <a:lumMod val="60000"/>
              <a:lumOff val="40000"/>
            </a:schemeClr>
          </a:solidFill>
        </p:spPr>
        <p:txBody>
          <a:bodyPr wrap="square" rtlCol="0">
            <a:spAutoFit/>
          </a:bodyPr>
          <a:lstStyle/>
          <a:p>
            <a:pPr algn="just">
              <a:defRPr/>
            </a:pPr>
            <a:r>
              <a:rPr lang="en-US" sz="1200" dirty="0" smtClean="0">
                <a:solidFill>
                  <a:schemeClr val="bg2">
                    <a:lumMod val="10000"/>
                  </a:schemeClr>
                </a:solidFill>
                <a:latin typeface="Times New Roman" panose="02020603050405020304" pitchFamily="18" charset="0"/>
                <a:cs typeface="Times New Roman" panose="02020603050405020304" pitchFamily="18" charset="0"/>
              </a:rPr>
              <a:t> </a:t>
            </a:r>
            <a:endParaRPr lang="en-GB" sz="1200" dirty="0">
              <a:solidFill>
                <a:schemeClr val="bg2">
                  <a:lumMod val="10000"/>
                </a:schemeClr>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22" name="TextBox 29">
            <a:extLst>
              <a:ext uri="{FF2B5EF4-FFF2-40B4-BE49-F238E27FC236}">
                <a16:creationId xmlns:a16="http://schemas.microsoft.com/office/drawing/2014/main" id="{0FB775DB-7BDA-40F8-8943-FE3A0A82B375}"/>
              </a:ext>
            </a:extLst>
          </p:cNvPr>
          <p:cNvSpPr txBox="1"/>
          <p:nvPr/>
        </p:nvSpPr>
        <p:spPr>
          <a:xfrm>
            <a:off x="871687" y="3955155"/>
            <a:ext cx="1230444" cy="707886"/>
          </a:xfrm>
          <a:prstGeom prst="rect">
            <a:avLst/>
          </a:prstGeom>
          <a:solidFill>
            <a:schemeClr val="accent4">
              <a:lumMod val="60000"/>
              <a:lumOff val="40000"/>
            </a:schemeClr>
          </a:solidFill>
        </p:spPr>
        <p:txBody>
          <a:bodyPr wrap="square" rtlCol="0">
            <a:spAutoFit/>
          </a:bodyPr>
          <a:lstStyle/>
          <a:p>
            <a:pPr algn="ctr">
              <a:defRPr/>
            </a:pPr>
            <a:r>
              <a:rPr lang="ru-RU" sz="4000" b="1" dirty="0" smtClean="0">
                <a:solidFill>
                  <a:srgbClr val="FFFFFF"/>
                </a:solidFill>
                <a:latin typeface="Open Sans" panose="020B0606030504020204" pitchFamily="34" charset="0"/>
              </a:rPr>
              <a:t>0</a:t>
            </a:r>
            <a:r>
              <a:rPr lang="en-US" sz="4000" b="1" dirty="0" smtClean="0">
                <a:solidFill>
                  <a:srgbClr val="FFFFFF"/>
                </a:solidFill>
                <a:latin typeface="Open Sans" panose="020B0606030504020204" pitchFamily="34" charset="0"/>
              </a:rPr>
              <a:t>6</a:t>
            </a:r>
            <a:endParaRPr lang="en-GB" sz="40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3" name="Rectángulo 22"/>
          <p:cNvSpPr/>
          <p:nvPr/>
        </p:nvSpPr>
        <p:spPr>
          <a:xfrm>
            <a:off x="2240122" y="3955155"/>
            <a:ext cx="9241906" cy="830997"/>
          </a:xfrm>
          <a:prstGeom prst="rect">
            <a:avLst/>
          </a:prstGeom>
        </p:spPr>
        <p:txBody>
          <a:bodyPr wrap="square">
            <a:spAutoFit/>
          </a:bodyPr>
          <a:lstStyle/>
          <a:p>
            <a:pPr lvl="0" algn="just">
              <a:lnSpc>
                <a:spcPct val="200000"/>
              </a:lnSpc>
              <a:spcAft>
                <a:spcPts val="0"/>
              </a:spcAft>
            </a:pPr>
            <a:r>
              <a:rPr lang="es-ES" sz="1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Con el análisis estadístico Chi cuadrado se demostró que el modelo es efectivo en la predicción de quiebra en el sector inmobiliario, para las 83 empresas de muestra, dando como resultado que se debe negar la hipótesis nula y aceptar la hipótesis alternativa.</a:t>
            </a:r>
            <a:endParaRPr lang="es-ES" sz="1200" dirty="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19023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869417" y="111283"/>
            <a:ext cx="4332473" cy="461665"/>
          </a:xfrm>
          <a:prstGeom prst="rect">
            <a:avLst/>
          </a:prstGeom>
          <a:noFill/>
        </p:spPr>
        <p:txBody>
          <a:bodyPr wrap="square" lIns="91440" tIns="45720" rIns="91440" bIns="45720">
            <a:spAutoFit/>
          </a:bodyPr>
          <a:lstStyle/>
          <a:p>
            <a:pPr algn="ctr"/>
            <a:r>
              <a:rPr lang="es-ES" sz="2400" b="1" dirty="0" smtClean="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RECOMENDACIONES</a:t>
            </a:r>
            <a:endParaRPr lang="es-ES" sz="2400" b="1" cap="none" spc="0" dirty="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6" name="Rectangle 14">
            <a:extLst>
              <a:ext uri="{FF2B5EF4-FFF2-40B4-BE49-F238E27FC236}">
                <a16:creationId xmlns:a16="http://schemas.microsoft.com/office/drawing/2014/main" id="{0B7C52FA-37BA-4A12-A7AC-BA88C9060422}"/>
              </a:ext>
            </a:extLst>
          </p:cNvPr>
          <p:cNvSpPr/>
          <p:nvPr/>
        </p:nvSpPr>
        <p:spPr>
          <a:xfrm>
            <a:off x="1391847" y="848820"/>
            <a:ext cx="1010652" cy="920341"/>
          </a:xfrm>
          <a:prstGeom prst="rect">
            <a:avLst/>
          </a:prstGeom>
          <a:solidFill>
            <a:srgbClr val="C2C9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7" name="Freeform 13">
            <a:extLst>
              <a:ext uri="{FF2B5EF4-FFF2-40B4-BE49-F238E27FC236}">
                <a16:creationId xmlns:a16="http://schemas.microsoft.com/office/drawing/2014/main" id="{AE4122A5-78CC-4B60-B043-DBF8A267138D}"/>
              </a:ext>
            </a:extLst>
          </p:cNvPr>
          <p:cNvSpPr>
            <a:spLocks/>
          </p:cNvSpPr>
          <p:nvPr/>
        </p:nvSpPr>
        <p:spPr bwMode="auto">
          <a:xfrm>
            <a:off x="2506052" y="864621"/>
            <a:ext cx="7718283" cy="1317080"/>
          </a:xfrm>
          <a:custGeom>
            <a:avLst/>
            <a:gdLst>
              <a:gd name="T0" fmla="*/ 2085 w 2085"/>
              <a:gd name="T1" fmla="*/ 0 h 1142"/>
              <a:gd name="T2" fmla="*/ 0 w 2085"/>
              <a:gd name="T3" fmla="*/ 0 h 1142"/>
              <a:gd name="T4" fmla="*/ 0 w 2085"/>
              <a:gd name="T5" fmla="*/ 798 h 1142"/>
              <a:gd name="T6" fmla="*/ 1591 w 2085"/>
              <a:gd name="T7" fmla="*/ 798 h 1142"/>
              <a:gd name="T8" fmla="*/ 1763 w 2085"/>
              <a:gd name="T9" fmla="*/ 1142 h 1142"/>
              <a:gd name="T10" fmla="*/ 1935 w 2085"/>
              <a:gd name="T11" fmla="*/ 798 h 1142"/>
              <a:gd name="T12" fmla="*/ 2085 w 2085"/>
              <a:gd name="T13" fmla="*/ 798 h 1142"/>
              <a:gd name="T14" fmla="*/ 2085 w 2085"/>
              <a:gd name="T15" fmla="*/ 0 h 1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5" h="1142">
                <a:moveTo>
                  <a:pt x="2085" y="0"/>
                </a:moveTo>
                <a:lnTo>
                  <a:pt x="0" y="0"/>
                </a:lnTo>
                <a:lnTo>
                  <a:pt x="0" y="798"/>
                </a:lnTo>
                <a:lnTo>
                  <a:pt x="1591" y="798"/>
                </a:lnTo>
                <a:lnTo>
                  <a:pt x="1763" y="1142"/>
                </a:lnTo>
                <a:lnTo>
                  <a:pt x="1935" y="798"/>
                </a:lnTo>
                <a:lnTo>
                  <a:pt x="2085" y="798"/>
                </a:lnTo>
                <a:lnTo>
                  <a:pt x="2085" y="0"/>
                </a:lnTo>
                <a:close/>
              </a:path>
            </a:pathLst>
          </a:custGeom>
          <a:solidFill>
            <a:srgbClr val="C2C923"/>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latin typeface="Calibri" panose="020F0502020204030204"/>
            </a:endParaRPr>
          </a:p>
        </p:txBody>
      </p:sp>
      <p:sp>
        <p:nvSpPr>
          <p:cNvPr id="58" name="Freeform 14">
            <a:extLst>
              <a:ext uri="{FF2B5EF4-FFF2-40B4-BE49-F238E27FC236}">
                <a16:creationId xmlns:a16="http://schemas.microsoft.com/office/drawing/2014/main" id="{F8B396F8-791B-4581-A5F2-B483C8D6E679}"/>
              </a:ext>
            </a:extLst>
          </p:cNvPr>
          <p:cNvSpPr>
            <a:spLocks/>
          </p:cNvSpPr>
          <p:nvPr/>
        </p:nvSpPr>
        <p:spPr bwMode="auto">
          <a:xfrm>
            <a:off x="2492517" y="1879656"/>
            <a:ext cx="7718282" cy="1321693"/>
          </a:xfrm>
          <a:custGeom>
            <a:avLst/>
            <a:gdLst>
              <a:gd name="T0" fmla="*/ 1956 w 2085"/>
              <a:gd name="T1" fmla="*/ 0 h 1146"/>
              <a:gd name="T2" fmla="*/ 1763 w 2085"/>
              <a:gd name="T3" fmla="*/ 385 h 1146"/>
              <a:gd name="T4" fmla="*/ 1571 w 2085"/>
              <a:gd name="T5" fmla="*/ 0 h 1146"/>
              <a:gd name="T6" fmla="*/ 0 w 2085"/>
              <a:gd name="T7" fmla="*/ 0 h 1146"/>
              <a:gd name="T8" fmla="*/ 0 w 2085"/>
              <a:gd name="T9" fmla="*/ 798 h 1146"/>
              <a:gd name="T10" fmla="*/ 1590 w 2085"/>
              <a:gd name="T11" fmla="*/ 798 h 1146"/>
              <a:gd name="T12" fmla="*/ 1764 w 2085"/>
              <a:gd name="T13" fmla="*/ 1146 h 1146"/>
              <a:gd name="T14" fmla="*/ 1938 w 2085"/>
              <a:gd name="T15" fmla="*/ 798 h 1146"/>
              <a:gd name="T16" fmla="*/ 2085 w 2085"/>
              <a:gd name="T17" fmla="*/ 798 h 1146"/>
              <a:gd name="T18" fmla="*/ 2085 w 2085"/>
              <a:gd name="T19" fmla="*/ 0 h 1146"/>
              <a:gd name="T20" fmla="*/ 1956 w 2085"/>
              <a:gd name="T21"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5" h="1146">
                <a:moveTo>
                  <a:pt x="1956" y="0"/>
                </a:moveTo>
                <a:lnTo>
                  <a:pt x="1763" y="385"/>
                </a:lnTo>
                <a:lnTo>
                  <a:pt x="1571" y="0"/>
                </a:lnTo>
                <a:lnTo>
                  <a:pt x="0" y="0"/>
                </a:lnTo>
                <a:lnTo>
                  <a:pt x="0" y="798"/>
                </a:lnTo>
                <a:lnTo>
                  <a:pt x="1590" y="798"/>
                </a:lnTo>
                <a:lnTo>
                  <a:pt x="1764" y="1146"/>
                </a:lnTo>
                <a:lnTo>
                  <a:pt x="1938" y="798"/>
                </a:lnTo>
                <a:lnTo>
                  <a:pt x="2085" y="798"/>
                </a:lnTo>
                <a:lnTo>
                  <a:pt x="2085" y="0"/>
                </a:lnTo>
                <a:lnTo>
                  <a:pt x="1956" y="0"/>
                </a:lnTo>
                <a:close/>
              </a:path>
            </a:pathLst>
          </a:custGeom>
          <a:solidFill>
            <a:srgbClr val="42AFB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latin typeface="Calibri" panose="020F0502020204030204"/>
            </a:endParaRPr>
          </a:p>
        </p:txBody>
      </p:sp>
      <p:sp>
        <p:nvSpPr>
          <p:cNvPr id="59" name="Freeform 15">
            <a:extLst>
              <a:ext uri="{FF2B5EF4-FFF2-40B4-BE49-F238E27FC236}">
                <a16:creationId xmlns:a16="http://schemas.microsoft.com/office/drawing/2014/main" id="{1033C80E-A86A-4A87-BBBD-66563BF0F751}"/>
              </a:ext>
            </a:extLst>
          </p:cNvPr>
          <p:cNvSpPr>
            <a:spLocks/>
          </p:cNvSpPr>
          <p:nvPr/>
        </p:nvSpPr>
        <p:spPr bwMode="auto">
          <a:xfrm>
            <a:off x="2492517" y="3941037"/>
            <a:ext cx="7718282" cy="920341"/>
          </a:xfrm>
          <a:custGeom>
            <a:avLst/>
            <a:gdLst>
              <a:gd name="T0" fmla="*/ 1955 w 2085"/>
              <a:gd name="T1" fmla="*/ 0 h 798"/>
              <a:gd name="T2" fmla="*/ 1763 w 2085"/>
              <a:gd name="T3" fmla="*/ 385 h 798"/>
              <a:gd name="T4" fmla="*/ 1570 w 2085"/>
              <a:gd name="T5" fmla="*/ 0 h 798"/>
              <a:gd name="T6" fmla="*/ 0 w 2085"/>
              <a:gd name="T7" fmla="*/ 0 h 798"/>
              <a:gd name="T8" fmla="*/ 0 w 2085"/>
              <a:gd name="T9" fmla="*/ 798 h 798"/>
              <a:gd name="T10" fmla="*/ 2085 w 2085"/>
              <a:gd name="T11" fmla="*/ 798 h 798"/>
              <a:gd name="T12" fmla="*/ 2085 w 2085"/>
              <a:gd name="T13" fmla="*/ 0 h 798"/>
              <a:gd name="T14" fmla="*/ 1955 w 2085"/>
              <a:gd name="T15" fmla="*/ 0 h 7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5" h="798">
                <a:moveTo>
                  <a:pt x="1955" y="0"/>
                </a:moveTo>
                <a:lnTo>
                  <a:pt x="1763" y="385"/>
                </a:lnTo>
                <a:lnTo>
                  <a:pt x="1570" y="0"/>
                </a:lnTo>
                <a:lnTo>
                  <a:pt x="0" y="0"/>
                </a:lnTo>
                <a:lnTo>
                  <a:pt x="0" y="798"/>
                </a:lnTo>
                <a:lnTo>
                  <a:pt x="2085" y="798"/>
                </a:lnTo>
                <a:lnTo>
                  <a:pt x="2085" y="0"/>
                </a:lnTo>
                <a:lnTo>
                  <a:pt x="1955" y="0"/>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F39"/>
              </a:solidFill>
              <a:effectLst/>
              <a:uLnTx/>
              <a:uFillTx/>
              <a:latin typeface="Calibri" panose="020F0502020204030204"/>
            </a:endParaRPr>
          </a:p>
        </p:txBody>
      </p:sp>
      <p:sp>
        <p:nvSpPr>
          <p:cNvPr id="60" name="Freeform 14">
            <a:extLst>
              <a:ext uri="{FF2B5EF4-FFF2-40B4-BE49-F238E27FC236}">
                <a16:creationId xmlns:a16="http://schemas.microsoft.com/office/drawing/2014/main" id="{F69CC111-94F8-4E02-835E-1D31C22E0602}"/>
              </a:ext>
            </a:extLst>
          </p:cNvPr>
          <p:cNvSpPr>
            <a:spLocks/>
          </p:cNvSpPr>
          <p:nvPr/>
        </p:nvSpPr>
        <p:spPr bwMode="auto">
          <a:xfrm>
            <a:off x="2492517" y="2906242"/>
            <a:ext cx="7718282" cy="1321693"/>
          </a:xfrm>
          <a:custGeom>
            <a:avLst/>
            <a:gdLst>
              <a:gd name="T0" fmla="*/ 1956 w 2085"/>
              <a:gd name="T1" fmla="*/ 0 h 1146"/>
              <a:gd name="T2" fmla="*/ 1763 w 2085"/>
              <a:gd name="T3" fmla="*/ 385 h 1146"/>
              <a:gd name="T4" fmla="*/ 1571 w 2085"/>
              <a:gd name="T5" fmla="*/ 0 h 1146"/>
              <a:gd name="T6" fmla="*/ 0 w 2085"/>
              <a:gd name="T7" fmla="*/ 0 h 1146"/>
              <a:gd name="T8" fmla="*/ 0 w 2085"/>
              <a:gd name="T9" fmla="*/ 798 h 1146"/>
              <a:gd name="T10" fmla="*/ 1590 w 2085"/>
              <a:gd name="T11" fmla="*/ 798 h 1146"/>
              <a:gd name="T12" fmla="*/ 1764 w 2085"/>
              <a:gd name="T13" fmla="*/ 1146 h 1146"/>
              <a:gd name="T14" fmla="*/ 1938 w 2085"/>
              <a:gd name="T15" fmla="*/ 798 h 1146"/>
              <a:gd name="T16" fmla="*/ 2085 w 2085"/>
              <a:gd name="T17" fmla="*/ 798 h 1146"/>
              <a:gd name="T18" fmla="*/ 2085 w 2085"/>
              <a:gd name="T19" fmla="*/ 0 h 1146"/>
              <a:gd name="T20" fmla="*/ 1956 w 2085"/>
              <a:gd name="T21"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5" h="1146">
                <a:moveTo>
                  <a:pt x="1956" y="0"/>
                </a:moveTo>
                <a:lnTo>
                  <a:pt x="1763" y="385"/>
                </a:lnTo>
                <a:lnTo>
                  <a:pt x="1571" y="0"/>
                </a:lnTo>
                <a:lnTo>
                  <a:pt x="0" y="0"/>
                </a:lnTo>
                <a:lnTo>
                  <a:pt x="0" y="798"/>
                </a:lnTo>
                <a:lnTo>
                  <a:pt x="1590" y="798"/>
                </a:lnTo>
                <a:lnTo>
                  <a:pt x="1764" y="1146"/>
                </a:lnTo>
                <a:lnTo>
                  <a:pt x="1938" y="798"/>
                </a:lnTo>
                <a:lnTo>
                  <a:pt x="2085" y="798"/>
                </a:lnTo>
                <a:lnTo>
                  <a:pt x="2085" y="0"/>
                </a:lnTo>
                <a:lnTo>
                  <a:pt x="1956" y="0"/>
                </a:ln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latin typeface="Calibri" panose="020F0502020204030204"/>
            </a:endParaRPr>
          </a:p>
        </p:txBody>
      </p:sp>
      <p:sp>
        <p:nvSpPr>
          <p:cNvPr id="61" name="Rectangle 32">
            <a:extLst>
              <a:ext uri="{FF2B5EF4-FFF2-40B4-BE49-F238E27FC236}">
                <a16:creationId xmlns:a16="http://schemas.microsoft.com/office/drawing/2014/main" id="{9A7A1001-DA70-4E7E-8DA0-DACD7447E25F}"/>
              </a:ext>
            </a:extLst>
          </p:cNvPr>
          <p:cNvSpPr/>
          <p:nvPr/>
        </p:nvSpPr>
        <p:spPr>
          <a:xfrm>
            <a:off x="1391847" y="1873286"/>
            <a:ext cx="1010652" cy="920341"/>
          </a:xfrm>
          <a:prstGeom prst="rect">
            <a:avLst/>
          </a:prstGeom>
          <a:solidFill>
            <a:srgbClr val="42AFB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2" name="Rectangle 33">
            <a:extLst>
              <a:ext uri="{FF2B5EF4-FFF2-40B4-BE49-F238E27FC236}">
                <a16:creationId xmlns:a16="http://schemas.microsoft.com/office/drawing/2014/main" id="{6C95246D-2A38-404A-93C6-1F2E97B0A3A0}"/>
              </a:ext>
            </a:extLst>
          </p:cNvPr>
          <p:cNvSpPr/>
          <p:nvPr/>
        </p:nvSpPr>
        <p:spPr>
          <a:xfrm>
            <a:off x="1391847" y="2906220"/>
            <a:ext cx="1010652" cy="920341"/>
          </a:xfrm>
          <a:prstGeom prst="rect">
            <a:avLst/>
          </a:prstGeom>
          <a:solidFill>
            <a:schemeClr val="accent5">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3" name="Rectangle 34">
            <a:extLst>
              <a:ext uri="{FF2B5EF4-FFF2-40B4-BE49-F238E27FC236}">
                <a16:creationId xmlns:a16="http://schemas.microsoft.com/office/drawing/2014/main" id="{5849F47D-18E5-499D-80DF-2D51A3FDA800}"/>
              </a:ext>
            </a:extLst>
          </p:cNvPr>
          <p:cNvSpPr/>
          <p:nvPr/>
        </p:nvSpPr>
        <p:spPr>
          <a:xfrm>
            <a:off x="1391847" y="3943387"/>
            <a:ext cx="1010652" cy="920341"/>
          </a:xfrm>
          <a:prstGeom prst="rect">
            <a:avLst/>
          </a:prstGeom>
          <a:solidFill>
            <a:schemeClr val="accent2">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4" name="TextBox 37">
            <a:extLst>
              <a:ext uri="{FF2B5EF4-FFF2-40B4-BE49-F238E27FC236}">
                <a16:creationId xmlns:a16="http://schemas.microsoft.com/office/drawing/2014/main" id="{E706B9BB-727E-4FFF-82EF-F7E83F12E5F9}"/>
              </a:ext>
            </a:extLst>
          </p:cNvPr>
          <p:cNvSpPr txBox="1"/>
          <p:nvPr/>
        </p:nvSpPr>
        <p:spPr>
          <a:xfrm>
            <a:off x="1384644" y="962997"/>
            <a:ext cx="1010653" cy="707886"/>
          </a:xfrm>
          <a:prstGeom prst="rect">
            <a:avLst/>
          </a:prstGeom>
          <a:noFill/>
        </p:spPr>
        <p:txBody>
          <a:bodyPr wrap="square" rtlCol="0">
            <a:spAutoFit/>
          </a:bodyPr>
          <a:lstStyle/>
          <a:p>
            <a:pPr algn="ctr">
              <a:defRPr/>
            </a:pPr>
            <a:r>
              <a:rPr lang="ru-RU" sz="4000" b="1" dirty="0">
                <a:solidFill>
                  <a:srgbClr val="FFFFFF"/>
                </a:solidFill>
                <a:latin typeface="Open Sans" panose="020B0606030504020204" pitchFamily="34" charset="0"/>
              </a:rPr>
              <a:t>01</a:t>
            </a:r>
            <a:endParaRPr lang="en-GB" sz="40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65" name="TextBox 38">
            <a:extLst>
              <a:ext uri="{FF2B5EF4-FFF2-40B4-BE49-F238E27FC236}">
                <a16:creationId xmlns:a16="http://schemas.microsoft.com/office/drawing/2014/main" id="{4AA4EEA0-1563-4FE4-966F-F75611D0FEA6}"/>
              </a:ext>
            </a:extLst>
          </p:cNvPr>
          <p:cNvSpPr txBox="1"/>
          <p:nvPr/>
        </p:nvSpPr>
        <p:spPr>
          <a:xfrm>
            <a:off x="1384644" y="1987463"/>
            <a:ext cx="1010653" cy="707886"/>
          </a:xfrm>
          <a:prstGeom prst="rect">
            <a:avLst/>
          </a:prstGeom>
          <a:noFill/>
        </p:spPr>
        <p:txBody>
          <a:bodyPr wrap="square" rtlCol="0">
            <a:spAutoFit/>
          </a:bodyPr>
          <a:lstStyle/>
          <a:p>
            <a:pPr algn="ctr">
              <a:defRPr/>
            </a:pPr>
            <a:r>
              <a:rPr lang="ru-RU" sz="4000" b="1" dirty="0">
                <a:solidFill>
                  <a:srgbClr val="FFFFFF"/>
                </a:solidFill>
                <a:latin typeface="Open Sans" panose="020B0606030504020204" pitchFamily="34" charset="0"/>
              </a:rPr>
              <a:t>0</a:t>
            </a:r>
            <a:r>
              <a:rPr lang="en-US" sz="4000" b="1" dirty="0">
                <a:solidFill>
                  <a:srgbClr val="FFFFFF"/>
                </a:solidFill>
                <a:latin typeface="Open Sans" panose="020B0606030504020204" pitchFamily="34" charset="0"/>
              </a:rPr>
              <a:t>2</a:t>
            </a:r>
            <a:endParaRPr lang="en-GB" sz="40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66" name="TextBox 39">
            <a:extLst>
              <a:ext uri="{FF2B5EF4-FFF2-40B4-BE49-F238E27FC236}">
                <a16:creationId xmlns:a16="http://schemas.microsoft.com/office/drawing/2014/main" id="{6CF2BCA6-E21C-4F9B-9098-BE583FBBB905}"/>
              </a:ext>
            </a:extLst>
          </p:cNvPr>
          <p:cNvSpPr txBox="1"/>
          <p:nvPr/>
        </p:nvSpPr>
        <p:spPr>
          <a:xfrm>
            <a:off x="1384644" y="3020396"/>
            <a:ext cx="1010653" cy="707886"/>
          </a:xfrm>
          <a:prstGeom prst="rect">
            <a:avLst/>
          </a:prstGeom>
          <a:noFill/>
        </p:spPr>
        <p:txBody>
          <a:bodyPr wrap="square" rtlCol="0">
            <a:spAutoFit/>
          </a:bodyPr>
          <a:lstStyle/>
          <a:p>
            <a:pPr algn="ctr">
              <a:defRPr/>
            </a:pPr>
            <a:r>
              <a:rPr lang="ru-RU" sz="4000" b="1" dirty="0">
                <a:solidFill>
                  <a:srgbClr val="FFFFFF"/>
                </a:solidFill>
                <a:latin typeface="Open Sans" panose="020B0606030504020204" pitchFamily="34" charset="0"/>
              </a:rPr>
              <a:t>0</a:t>
            </a:r>
            <a:r>
              <a:rPr lang="en-US" sz="4000" b="1" dirty="0">
                <a:solidFill>
                  <a:srgbClr val="FFFFFF"/>
                </a:solidFill>
                <a:latin typeface="Open Sans" panose="020B0606030504020204" pitchFamily="34" charset="0"/>
              </a:rPr>
              <a:t>3</a:t>
            </a:r>
            <a:endParaRPr lang="en-GB" sz="40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67" name="TextBox 40">
            <a:extLst>
              <a:ext uri="{FF2B5EF4-FFF2-40B4-BE49-F238E27FC236}">
                <a16:creationId xmlns:a16="http://schemas.microsoft.com/office/drawing/2014/main" id="{F281CB12-5739-49B2-BB21-C4360A59260C}"/>
              </a:ext>
            </a:extLst>
          </p:cNvPr>
          <p:cNvSpPr txBox="1"/>
          <p:nvPr/>
        </p:nvSpPr>
        <p:spPr>
          <a:xfrm>
            <a:off x="1384644" y="4032163"/>
            <a:ext cx="1010653" cy="707886"/>
          </a:xfrm>
          <a:prstGeom prst="rect">
            <a:avLst/>
          </a:prstGeom>
          <a:noFill/>
        </p:spPr>
        <p:txBody>
          <a:bodyPr wrap="square" rtlCol="0">
            <a:spAutoFit/>
          </a:bodyPr>
          <a:lstStyle/>
          <a:p>
            <a:pPr algn="ctr">
              <a:defRPr/>
            </a:pPr>
            <a:r>
              <a:rPr lang="ru-RU" sz="4000" b="1" dirty="0">
                <a:solidFill>
                  <a:srgbClr val="FFFFFF"/>
                </a:solidFill>
                <a:latin typeface="Open Sans" panose="020B0606030504020204" pitchFamily="34" charset="0"/>
              </a:rPr>
              <a:t>0</a:t>
            </a:r>
            <a:r>
              <a:rPr lang="en-US" sz="4000" b="1" dirty="0">
                <a:solidFill>
                  <a:srgbClr val="FFFFFF"/>
                </a:solidFill>
                <a:latin typeface="Open Sans" panose="020B0606030504020204" pitchFamily="34" charset="0"/>
              </a:rPr>
              <a:t>4</a:t>
            </a:r>
            <a:endParaRPr lang="en-GB" sz="40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68" name="TextBox 41">
            <a:extLst>
              <a:ext uri="{FF2B5EF4-FFF2-40B4-BE49-F238E27FC236}">
                <a16:creationId xmlns:a16="http://schemas.microsoft.com/office/drawing/2014/main" id="{B30D464A-893D-4F9E-814C-A42B9D77FC2A}"/>
              </a:ext>
            </a:extLst>
          </p:cNvPr>
          <p:cNvSpPr txBox="1"/>
          <p:nvPr/>
        </p:nvSpPr>
        <p:spPr>
          <a:xfrm>
            <a:off x="2719295" y="936975"/>
            <a:ext cx="7264726" cy="1015663"/>
          </a:xfrm>
          <a:prstGeom prst="rect">
            <a:avLst/>
          </a:prstGeom>
          <a:noFill/>
        </p:spPr>
        <p:txBody>
          <a:bodyPr wrap="square" rtlCol="0">
            <a:spAutoFit/>
          </a:bodyPr>
          <a:lstStyle/>
          <a:p>
            <a:pPr lvl="0" algn="just">
              <a:defRPr/>
            </a:pPr>
            <a:r>
              <a:rPr lang="es-ES" sz="1200" dirty="0">
                <a:solidFill>
                  <a:schemeClr val="bg2">
                    <a:lumMod val="10000"/>
                  </a:schemeClr>
                </a:solidFill>
                <a:latin typeface="Times New Roman" panose="02020603050405020304" pitchFamily="18" charset="0"/>
                <a:cs typeface="Times New Roman" panose="02020603050405020304" pitchFamily="18" charset="0"/>
              </a:rPr>
              <a:t>Se recomienda que la información financiera debe ser analizada por grupos como liquidez; expresada en el activo corriente y pasivo corriente, rentabilidad; expresada en el Roa y Roe y por último el de endeudamiento; expresada en la relación del patrimonio y el pasivo total, esto en función a las variables consideradas en el modelo para obtener resultados reales que permitan establecer estrategias para la toma de decisiones.</a:t>
            </a:r>
          </a:p>
          <a:p>
            <a:pPr algn="just">
              <a:defRPr/>
            </a:pPr>
            <a:endParaRPr lang="en-GB" sz="1200" dirty="0">
              <a:solidFill>
                <a:schemeClr val="bg2">
                  <a:lumMod val="10000"/>
                </a:schemeClr>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69" name="TextBox 42">
            <a:extLst>
              <a:ext uri="{FF2B5EF4-FFF2-40B4-BE49-F238E27FC236}">
                <a16:creationId xmlns:a16="http://schemas.microsoft.com/office/drawing/2014/main" id="{ED64E5A0-0AAD-459C-A73A-5D7E7B6626CD}"/>
              </a:ext>
            </a:extLst>
          </p:cNvPr>
          <p:cNvSpPr txBox="1"/>
          <p:nvPr/>
        </p:nvSpPr>
        <p:spPr>
          <a:xfrm>
            <a:off x="2677281" y="2078570"/>
            <a:ext cx="7326896" cy="646331"/>
          </a:xfrm>
          <a:prstGeom prst="rect">
            <a:avLst/>
          </a:prstGeom>
          <a:noFill/>
        </p:spPr>
        <p:txBody>
          <a:bodyPr wrap="square" rtlCol="0">
            <a:spAutoFit/>
          </a:bodyPr>
          <a:lstStyle/>
          <a:p>
            <a:pPr lvl="0"/>
            <a:r>
              <a:rPr lang="es-ES" sz="1200" dirty="0">
                <a:solidFill>
                  <a:schemeClr val="bg2">
                    <a:lumMod val="10000"/>
                  </a:schemeClr>
                </a:solidFill>
                <a:latin typeface="Times New Roman" panose="02020603050405020304" pitchFamily="18" charset="0"/>
                <a:cs typeface="Times New Roman" panose="02020603050405020304" pitchFamily="18" charset="0"/>
              </a:rPr>
              <a:t>Las empresas deberían realizar un análisis mediante los indicadores financieros para evitar entrar en un proceso de liquidación, por lo que se recomienda tomar como base el modelo Z2 de </a:t>
            </a:r>
            <a:r>
              <a:rPr lang="es-ES" sz="1200" dirty="0" err="1">
                <a:solidFill>
                  <a:schemeClr val="bg2">
                    <a:lumMod val="10000"/>
                  </a:schemeClr>
                </a:solidFill>
                <a:latin typeface="Times New Roman" panose="02020603050405020304" pitchFamily="18" charset="0"/>
                <a:cs typeface="Times New Roman" panose="02020603050405020304" pitchFamily="18" charset="0"/>
              </a:rPr>
              <a:t>Altman</a:t>
            </a:r>
            <a:r>
              <a:rPr lang="es-ES" sz="1200" dirty="0">
                <a:solidFill>
                  <a:schemeClr val="bg2">
                    <a:lumMod val="10000"/>
                  </a:schemeClr>
                </a:solidFill>
                <a:latin typeface="Times New Roman" panose="02020603050405020304" pitchFamily="18" charset="0"/>
                <a:cs typeface="Times New Roman" panose="02020603050405020304" pitchFamily="18" charset="0"/>
              </a:rPr>
              <a:t>, para pronosticar su situación futura y tomar las decisiones correctas a tiempo, que les permitan mantenerse en el mercado.</a:t>
            </a:r>
          </a:p>
        </p:txBody>
      </p:sp>
      <p:sp>
        <p:nvSpPr>
          <p:cNvPr id="70" name="TextBox 43">
            <a:extLst>
              <a:ext uri="{FF2B5EF4-FFF2-40B4-BE49-F238E27FC236}">
                <a16:creationId xmlns:a16="http://schemas.microsoft.com/office/drawing/2014/main" id="{C3E62F1D-74E4-4B10-A569-DD2CAFE642AA}"/>
              </a:ext>
            </a:extLst>
          </p:cNvPr>
          <p:cNvSpPr txBox="1"/>
          <p:nvPr/>
        </p:nvSpPr>
        <p:spPr>
          <a:xfrm>
            <a:off x="2677281" y="3082200"/>
            <a:ext cx="7306740" cy="646331"/>
          </a:xfrm>
          <a:prstGeom prst="rect">
            <a:avLst/>
          </a:prstGeom>
          <a:noFill/>
        </p:spPr>
        <p:txBody>
          <a:bodyPr wrap="square" rtlCol="0">
            <a:spAutoFit/>
          </a:bodyPr>
          <a:lstStyle/>
          <a:p>
            <a:pPr lvl="0" algn="just"/>
            <a:r>
              <a:rPr lang="es-ES" sz="1200" dirty="0">
                <a:solidFill>
                  <a:schemeClr val="bg2">
                    <a:lumMod val="10000"/>
                  </a:schemeClr>
                </a:solidFill>
                <a:latin typeface="Times New Roman" panose="02020603050405020304" pitchFamily="18" charset="0"/>
                <a:cs typeface="Times New Roman" panose="02020603050405020304" pitchFamily="18" charset="0"/>
              </a:rPr>
              <a:t>Un buen endeudamiento no se mide a través de la cantidad del mismo, sino en la rentabilidad que genera una empresa mediante el uso de estos recursos de terceros, por esto se recomienda el manejo adecuado de inversiones de acuerdo a estrategias establecidas dentro de la planificación, evitando así el riesgo financiero.</a:t>
            </a:r>
          </a:p>
        </p:txBody>
      </p:sp>
      <p:sp>
        <p:nvSpPr>
          <p:cNvPr id="71" name="TextBox 44">
            <a:extLst>
              <a:ext uri="{FF2B5EF4-FFF2-40B4-BE49-F238E27FC236}">
                <a16:creationId xmlns:a16="http://schemas.microsoft.com/office/drawing/2014/main" id="{30441979-08AB-4001-B79A-B20846FC7E61}"/>
              </a:ext>
            </a:extLst>
          </p:cNvPr>
          <p:cNvSpPr txBox="1"/>
          <p:nvPr/>
        </p:nvSpPr>
        <p:spPr>
          <a:xfrm>
            <a:off x="2622906" y="4030381"/>
            <a:ext cx="7326896" cy="830997"/>
          </a:xfrm>
          <a:prstGeom prst="rect">
            <a:avLst/>
          </a:prstGeom>
          <a:solidFill>
            <a:schemeClr val="accent2">
              <a:lumMod val="60000"/>
              <a:lumOff val="40000"/>
            </a:schemeClr>
          </a:solidFill>
        </p:spPr>
        <p:txBody>
          <a:bodyPr wrap="square" rtlCol="0">
            <a:spAutoFit/>
          </a:bodyPr>
          <a:lstStyle/>
          <a:p>
            <a:pPr lvl="0" algn="just">
              <a:defRPr/>
            </a:pPr>
            <a:r>
              <a:rPr lang="es-ES" sz="1200" dirty="0">
                <a:solidFill>
                  <a:schemeClr val="bg2">
                    <a:lumMod val="10000"/>
                  </a:schemeClr>
                </a:solidFill>
                <a:latin typeface="Times New Roman" panose="02020603050405020304" pitchFamily="18" charset="0"/>
                <a:cs typeface="Times New Roman" panose="02020603050405020304" pitchFamily="18" charset="0"/>
              </a:rPr>
              <a:t>Las empresas que se encuentran en zona gris, no están libres de tener un riesgo financiero, por lo que es recomendable continuar planteando estrategias que mejoren sus niveles de liquidez, rentabilidad y endeudamiento que prevenga una posible quiebra financiera.</a:t>
            </a:r>
          </a:p>
          <a:p>
            <a:pPr algn="just">
              <a:defRPr/>
            </a:pPr>
            <a:endParaRPr lang="en-GB" sz="1200" dirty="0">
              <a:solidFill>
                <a:schemeClr val="bg2">
                  <a:lumMod val="10000"/>
                </a:schemeClr>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72" name="Rectangle 45">
            <a:extLst>
              <a:ext uri="{FF2B5EF4-FFF2-40B4-BE49-F238E27FC236}">
                <a16:creationId xmlns:a16="http://schemas.microsoft.com/office/drawing/2014/main" id="{F1226B10-A419-475B-BED7-EC55C0395D1E}"/>
              </a:ext>
            </a:extLst>
          </p:cNvPr>
          <p:cNvSpPr/>
          <p:nvPr/>
        </p:nvSpPr>
        <p:spPr>
          <a:xfrm>
            <a:off x="10341114" y="859805"/>
            <a:ext cx="1010652" cy="920341"/>
          </a:xfrm>
          <a:prstGeom prst="rect">
            <a:avLst/>
          </a:prstGeom>
          <a:solidFill>
            <a:srgbClr val="C2C9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3" name="Rectangle 46">
            <a:extLst>
              <a:ext uri="{FF2B5EF4-FFF2-40B4-BE49-F238E27FC236}">
                <a16:creationId xmlns:a16="http://schemas.microsoft.com/office/drawing/2014/main" id="{FC29FBA5-B1BE-4E42-A72F-265C18D5BB2A}"/>
              </a:ext>
            </a:extLst>
          </p:cNvPr>
          <p:cNvSpPr/>
          <p:nvPr/>
        </p:nvSpPr>
        <p:spPr>
          <a:xfrm>
            <a:off x="10341114" y="1884271"/>
            <a:ext cx="1010652" cy="920341"/>
          </a:xfrm>
          <a:prstGeom prst="rect">
            <a:avLst/>
          </a:prstGeom>
          <a:solidFill>
            <a:srgbClr val="42AFB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4" name="Rectangle 47">
            <a:extLst>
              <a:ext uri="{FF2B5EF4-FFF2-40B4-BE49-F238E27FC236}">
                <a16:creationId xmlns:a16="http://schemas.microsoft.com/office/drawing/2014/main" id="{F142877E-6473-4754-AF49-0AE2815393A5}"/>
              </a:ext>
            </a:extLst>
          </p:cNvPr>
          <p:cNvSpPr/>
          <p:nvPr/>
        </p:nvSpPr>
        <p:spPr>
          <a:xfrm>
            <a:off x="10341114" y="2917205"/>
            <a:ext cx="1010652" cy="920341"/>
          </a:xfrm>
          <a:prstGeom prst="rect">
            <a:avLst/>
          </a:prstGeom>
          <a:solidFill>
            <a:schemeClr val="accent5">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5" name="Rectangle 48">
            <a:extLst>
              <a:ext uri="{FF2B5EF4-FFF2-40B4-BE49-F238E27FC236}">
                <a16:creationId xmlns:a16="http://schemas.microsoft.com/office/drawing/2014/main" id="{FB385F95-B667-4C6C-AC8D-2F87BD2350AF}"/>
              </a:ext>
            </a:extLst>
          </p:cNvPr>
          <p:cNvSpPr/>
          <p:nvPr/>
        </p:nvSpPr>
        <p:spPr>
          <a:xfrm>
            <a:off x="10341114" y="3954372"/>
            <a:ext cx="1010652" cy="920341"/>
          </a:xfrm>
          <a:prstGeom prst="rect">
            <a:avLst/>
          </a:prstGeom>
          <a:solidFill>
            <a:schemeClr val="accent2">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76" name="Group 58">
            <a:extLst>
              <a:ext uri="{FF2B5EF4-FFF2-40B4-BE49-F238E27FC236}">
                <a16:creationId xmlns:a16="http://schemas.microsoft.com/office/drawing/2014/main" id="{4C3A6E16-4F48-4435-A4B1-89B548E4BBD7}"/>
              </a:ext>
            </a:extLst>
          </p:cNvPr>
          <p:cNvGrpSpPr/>
          <p:nvPr/>
        </p:nvGrpSpPr>
        <p:grpSpPr>
          <a:xfrm>
            <a:off x="10524670" y="2049266"/>
            <a:ext cx="643540" cy="643382"/>
            <a:chOff x="2700338" y="8651875"/>
            <a:chExt cx="6545262" cy="6543675"/>
          </a:xfrm>
          <a:solidFill>
            <a:srgbClr val="FFFFFF"/>
          </a:solidFill>
        </p:grpSpPr>
        <p:sp>
          <p:nvSpPr>
            <p:cNvPr id="77" name="Freeform 18">
              <a:extLst>
                <a:ext uri="{FF2B5EF4-FFF2-40B4-BE49-F238E27FC236}">
                  <a16:creationId xmlns:a16="http://schemas.microsoft.com/office/drawing/2014/main" id="{D1B2EBD5-508F-4673-BD31-4D06BEC7C7A2}"/>
                </a:ext>
              </a:extLst>
            </p:cNvPr>
            <p:cNvSpPr>
              <a:spLocks noEditPoints="1"/>
            </p:cNvSpPr>
            <p:nvPr/>
          </p:nvSpPr>
          <p:spPr bwMode="auto">
            <a:xfrm>
              <a:off x="2700338" y="10820400"/>
              <a:ext cx="4376737" cy="4375150"/>
            </a:xfrm>
            <a:custGeom>
              <a:avLst/>
              <a:gdLst>
                <a:gd name="T0" fmla="*/ 477 w 1376"/>
                <a:gd name="T1" fmla="*/ 1360 h 1376"/>
                <a:gd name="T2" fmla="*/ 312 w 1376"/>
                <a:gd name="T3" fmla="*/ 1212 h 1376"/>
                <a:gd name="T4" fmla="*/ 237 w 1376"/>
                <a:gd name="T5" fmla="*/ 1044 h 1376"/>
                <a:gd name="T6" fmla="*/ 64 w 1376"/>
                <a:gd name="T7" fmla="*/ 1013 h 1376"/>
                <a:gd name="T8" fmla="*/ 51 w 1376"/>
                <a:gd name="T9" fmla="*/ 793 h 1376"/>
                <a:gd name="T10" fmla="*/ 117 w 1376"/>
                <a:gd name="T11" fmla="*/ 621 h 1376"/>
                <a:gd name="T12" fmla="*/ 16 w 1376"/>
                <a:gd name="T13" fmla="*/ 476 h 1376"/>
                <a:gd name="T14" fmla="*/ 164 w 1376"/>
                <a:gd name="T15" fmla="*/ 312 h 1376"/>
                <a:gd name="T16" fmla="*/ 332 w 1376"/>
                <a:gd name="T17" fmla="*/ 237 h 1376"/>
                <a:gd name="T18" fmla="*/ 363 w 1376"/>
                <a:gd name="T19" fmla="*/ 63 h 1376"/>
                <a:gd name="T20" fmla="*/ 583 w 1376"/>
                <a:gd name="T21" fmla="*/ 51 h 1376"/>
                <a:gd name="T22" fmla="*/ 755 w 1376"/>
                <a:gd name="T23" fmla="*/ 116 h 1376"/>
                <a:gd name="T24" fmla="*/ 900 w 1376"/>
                <a:gd name="T25" fmla="*/ 16 h 1376"/>
                <a:gd name="T26" fmla="*/ 1064 w 1376"/>
                <a:gd name="T27" fmla="*/ 163 h 1376"/>
                <a:gd name="T28" fmla="*/ 1139 w 1376"/>
                <a:gd name="T29" fmla="*/ 331 h 1376"/>
                <a:gd name="T30" fmla="*/ 1313 w 1376"/>
                <a:gd name="T31" fmla="*/ 362 h 1376"/>
                <a:gd name="T32" fmla="*/ 1360 w 1376"/>
                <a:gd name="T33" fmla="*/ 476 h 1376"/>
                <a:gd name="T34" fmla="*/ 1260 w 1376"/>
                <a:gd name="T35" fmla="*/ 621 h 1376"/>
                <a:gd name="T36" fmla="*/ 1325 w 1376"/>
                <a:gd name="T37" fmla="*/ 793 h 1376"/>
                <a:gd name="T38" fmla="*/ 1313 w 1376"/>
                <a:gd name="T39" fmla="*/ 1013 h 1376"/>
                <a:gd name="T40" fmla="*/ 1139 w 1376"/>
                <a:gd name="T41" fmla="*/ 1044 h 1376"/>
                <a:gd name="T42" fmla="*/ 1064 w 1376"/>
                <a:gd name="T43" fmla="*/ 1212 h 1376"/>
                <a:gd name="T44" fmla="*/ 900 w 1376"/>
                <a:gd name="T45" fmla="*/ 1360 h 1376"/>
                <a:gd name="T46" fmla="*/ 755 w 1376"/>
                <a:gd name="T47" fmla="*/ 1259 h 1376"/>
                <a:gd name="T48" fmla="*/ 583 w 1376"/>
                <a:gd name="T49" fmla="*/ 1325 h 1376"/>
                <a:gd name="T50" fmla="*/ 403 w 1376"/>
                <a:gd name="T51" fmla="*/ 1230 h 1376"/>
                <a:gd name="T52" fmla="*/ 544 w 1376"/>
                <a:gd name="T53" fmla="*/ 1210 h 1376"/>
                <a:gd name="T54" fmla="*/ 748 w 1376"/>
                <a:gd name="T55" fmla="*/ 1167 h 1376"/>
                <a:gd name="T56" fmla="*/ 870 w 1376"/>
                <a:gd name="T57" fmla="*/ 1273 h 1376"/>
                <a:gd name="T58" fmla="*/ 956 w 1376"/>
                <a:gd name="T59" fmla="*/ 1159 h 1376"/>
                <a:gd name="T60" fmla="*/ 1070 w 1376"/>
                <a:gd name="T61" fmla="*/ 985 h 1376"/>
                <a:gd name="T62" fmla="*/ 1230 w 1376"/>
                <a:gd name="T63" fmla="*/ 973 h 1376"/>
                <a:gd name="T64" fmla="*/ 1211 w 1376"/>
                <a:gd name="T65" fmla="*/ 832 h 1376"/>
                <a:gd name="T66" fmla="*/ 1168 w 1376"/>
                <a:gd name="T67" fmla="*/ 628 h 1376"/>
                <a:gd name="T68" fmla="*/ 1274 w 1376"/>
                <a:gd name="T69" fmla="*/ 506 h 1376"/>
                <a:gd name="T70" fmla="*/ 1160 w 1376"/>
                <a:gd name="T71" fmla="*/ 420 h 1376"/>
                <a:gd name="T72" fmla="*/ 986 w 1376"/>
                <a:gd name="T73" fmla="*/ 306 h 1376"/>
                <a:gd name="T74" fmla="*/ 974 w 1376"/>
                <a:gd name="T75" fmla="*/ 146 h 1376"/>
                <a:gd name="T76" fmla="*/ 833 w 1376"/>
                <a:gd name="T77" fmla="*/ 165 h 1376"/>
                <a:gd name="T78" fmla="*/ 629 w 1376"/>
                <a:gd name="T79" fmla="*/ 208 h 1376"/>
                <a:gd name="T80" fmla="*/ 507 w 1376"/>
                <a:gd name="T81" fmla="*/ 102 h 1376"/>
                <a:gd name="T82" fmla="*/ 421 w 1376"/>
                <a:gd name="T83" fmla="*/ 216 h 1376"/>
                <a:gd name="T84" fmla="*/ 307 w 1376"/>
                <a:gd name="T85" fmla="*/ 390 h 1376"/>
                <a:gd name="T86" fmla="*/ 146 w 1376"/>
                <a:gd name="T87" fmla="*/ 402 h 1376"/>
                <a:gd name="T88" fmla="*/ 166 w 1376"/>
                <a:gd name="T89" fmla="*/ 543 h 1376"/>
                <a:gd name="T90" fmla="*/ 209 w 1376"/>
                <a:gd name="T91" fmla="*/ 747 h 1376"/>
                <a:gd name="T92" fmla="*/ 103 w 1376"/>
                <a:gd name="T93" fmla="*/ 869 h 1376"/>
                <a:gd name="T94" fmla="*/ 217 w 1376"/>
                <a:gd name="T95" fmla="*/ 955 h 1376"/>
                <a:gd name="T96" fmla="*/ 391 w 1376"/>
                <a:gd name="T97" fmla="*/ 1069 h 1376"/>
                <a:gd name="T98" fmla="*/ 403 w 1376"/>
                <a:gd name="T99" fmla="*/ 1230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6" h="1376">
                  <a:moveTo>
                    <a:pt x="509" y="1366"/>
                  </a:moveTo>
                  <a:cubicBezTo>
                    <a:pt x="498" y="1366"/>
                    <a:pt x="487" y="1364"/>
                    <a:pt x="477" y="1360"/>
                  </a:cubicBezTo>
                  <a:cubicBezTo>
                    <a:pt x="363" y="1312"/>
                    <a:pt x="363" y="1312"/>
                    <a:pt x="363" y="1312"/>
                  </a:cubicBezTo>
                  <a:cubicBezTo>
                    <a:pt x="324" y="1296"/>
                    <a:pt x="302" y="1253"/>
                    <a:pt x="312" y="1212"/>
                  </a:cubicBezTo>
                  <a:cubicBezTo>
                    <a:pt x="319" y="1188"/>
                    <a:pt x="325" y="1163"/>
                    <a:pt x="332" y="1139"/>
                  </a:cubicBezTo>
                  <a:cubicBezTo>
                    <a:pt x="297" y="1111"/>
                    <a:pt x="265" y="1079"/>
                    <a:pt x="237" y="1044"/>
                  </a:cubicBezTo>
                  <a:cubicBezTo>
                    <a:pt x="213" y="1051"/>
                    <a:pt x="188" y="1057"/>
                    <a:pt x="164" y="1064"/>
                  </a:cubicBezTo>
                  <a:cubicBezTo>
                    <a:pt x="123" y="1074"/>
                    <a:pt x="80" y="1052"/>
                    <a:pt x="64" y="1013"/>
                  </a:cubicBezTo>
                  <a:cubicBezTo>
                    <a:pt x="16" y="899"/>
                    <a:pt x="16" y="899"/>
                    <a:pt x="16" y="899"/>
                  </a:cubicBezTo>
                  <a:cubicBezTo>
                    <a:pt x="0" y="860"/>
                    <a:pt x="15" y="815"/>
                    <a:pt x="51" y="793"/>
                  </a:cubicBezTo>
                  <a:cubicBezTo>
                    <a:pt x="73" y="780"/>
                    <a:pt x="95" y="767"/>
                    <a:pt x="117" y="754"/>
                  </a:cubicBezTo>
                  <a:cubicBezTo>
                    <a:pt x="112" y="710"/>
                    <a:pt x="112" y="665"/>
                    <a:pt x="117" y="621"/>
                  </a:cubicBezTo>
                  <a:cubicBezTo>
                    <a:pt x="95" y="608"/>
                    <a:pt x="73" y="595"/>
                    <a:pt x="51" y="582"/>
                  </a:cubicBezTo>
                  <a:cubicBezTo>
                    <a:pt x="15" y="561"/>
                    <a:pt x="0" y="515"/>
                    <a:pt x="16" y="476"/>
                  </a:cubicBezTo>
                  <a:cubicBezTo>
                    <a:pt x="64" y="362"/>
                    <a:pt x="64" y="362"/>
                    <a:pt x="64" y="362"/>
                  </a:cubicBezTo>
                  <a:cubicBezTo>
                    <a:pt x="80" y="323"/>
                    <a:pt x="123" y="301"/>
                    <a:pt x="164" y="312"/>
                  </a:cubicBezTo>
                  <a:cubicBezTo>
                    <a:pt x="188" y="318"/>
                    <a:pt x="213" y="324"/>
                    <a:pt x="237" y="331"/>
                  </a:cubicBezTo>
                  <a:cubicBezTo>
                    <a:pt x="265" y="296"/>
                    <a:pt x="297" y="264"/>
                    <a:pt x="332" y="237"/>
                  </a:cubicBezTo>
                  <a:cubicBezTo>
                    <a:pt x="325" y="212"/>
                    <a:pt x="319" y="187"/>
                    <a:pt x="312" y="163"/>
                  </a:cubicBezTo>
                  <a:cubicBezTo>
                    <a:pt x="302" y="122"/>
                    <a:pt x="324" y="79"/>
                    <a:pt x="363" y="63"/>
                  </a:cubicBezTo>
                  <a:cubicBezTo>
                    <a:pt x="477" y="16"/>
                    <a:pt x="477" y="16"/>
                    <a:pt x="477" y="16"/>
                  </a:cubicBezTo>
                  <a:cubicBezTo>
                    <a:pt x="516" y="0"/>
                    <a:pt x="561" y="15"/>
                    <a:pt x="583" y="51"/>
                  </a:cubicBezTo>
                  <a:cubicBezTo>
                    <a:pt x="596" y="72"/>
                    <a:pt x="609" y="94"/>
                    <a:pt x="622" y="116"/>
                  </a:cubicBezTo>
                  <a:cubicBezTo>
                    <a:pt x="666" y="111"/>
                    <a:pt x="711" y="111"/>
                    <a:pt x="755" y="116"/>
                  </a:cubicBezTo>
                  <a:cubicBezTo>
                    <a:pt x="768" y="94"/>
                    <a:pt x="781" y="72"/>
                    <a:pt x="794" y="51"/>
                  </a:cubicBezTo>
                  <a:cubicBezTo>
                    <a:pt x="815" y="15"/>
                    <a:pt x="861" y="0"/>
                    <a:pt x="900" y="16"/>
                  </a:cubicBezTo>
                  <a:cubicBezTo>
                    <a:pt x="1014" y="63"/>
                    <a:pt x="1014" y="63"/>
                    <a:pt x="1014" y="63"/>
                  </a:cubicBezTo>
                  <a:cubicBezTo>
                    <a:pt x="1053" y="79"/>
                    <a:pt x="1075" y="122"/>
                    <a:pt x="1064" y="163"/>
                  </a:cubicBezTo>
                  <a:cubicBezTo>
                    <a:pt x="1058" y="187"/>
                    <a:pt x="1052" y="212"/>
                    <a:pt x="1045" y="237"/>
                  </a:cubicBezTo>
                  <a:cubicBezTo>
                    <a:pt x="1080" y="264"/>
                    <a:pt x="1112" y="296"/>
                    <a:pt x="1139" y="331"/>
                  </a:cubicBezTo>
                  <a:cubicBezTo>
                    <a:pt x="1164" y="324"/>
                    <a:pt x="1189" y="318"/>
                    <a:pt x="1213" y="312"/>
                  </a:cubicBezTo>
                  <a:cubicBezTo>
                    <a:pt x="1254" y="301"/>
                    <a:pt x="1297" y="323"/>
                    <a:pt x="1313" y="362"/>
                  </a:cubicBezTo>
                  <a:cubicBezTo>
                    <a:pt x="1360" y="476"/>
                    <a:pt x="1360" y="476"/>
                    <a:pt x="1360" y="476"/>
                  </a:cubicBezTo>
                  <a:cubicBezTo>
                    <a:pt x="1360" y="476"/>
                    <a:pt x="1360" y="476"/>
                    <a:pt x="1360" y="476"/>
                  </a:cubicBezTo>
                  <a:cubicBezTo>
                    <a:pt x="1376" y="515"/>
                    <a:pt x="1361" y="561"/>
                    <a:pt x="1325" y="582"/>
                  </a:cubicBezTo>
                  <a:cubicBezTo>
                    <a:pt x="1304" y="595"/>
                    <a:pt x="1282" y="608"/>
                    <a:pt x="1260" y="621"/>
                  </a:cubicBezTo>
                  <a:cubicBezTo>
                    <a:pt x="1265" y="665"/>
                    <a:pt x="1265" y="710"/>
                    <a:pt x="1260" y="754"/>
                  </a:cubicBezTo>
                  <a:cubicBezTo>
                    <a:pt x="1282" y="767"/>
                    <a:pt x="1304" y="780"/>
                    <a:pt x="1325" y="793"/>
                  </a:cubicBezTo>
                  <a:cubicBezTo>
                    <a:pt x="1361" y="815"/>
                    <a:pt x="1376" y="860"/>
                    <a:pt x="1360" y="899"/>
                  </a:cubicBezTo>
                  <a:cubicBezTo>
                    <a:pt x="1313" y="1013"/>
                    <a:pt x="1313" y="1013"/>
                    <a:pt x="1313" y="1013"/>
                  </a:cubicBezTo>
                  <a:cubicBezTo>
                    <a:pt x="1297" y="1052"/>
                    <a:pt x="1254" y="1074"/>
                    <a:pt x="1213" y="1064"/>
                  </a:cubicBezTo>
                  <a:cubicBezTo>
                    <a:pt x="1189" y="1057"/>
                    <a:pt x="1164" y="1051"/>
                    <a:pt x="1139" y="1044"/>
                  </a:cubicBezTo>
                  <a:cubicBezTo>
                    <a:pt x="1112" y="1079"/>
                    <a:pt x="1080" y="1111"/>
                    <a:pt x="1045" y="1139"/>
                  </a:cubicBezTo>
                  <a:cubicBezTo>
                    <a:pt x="1052" y="1164"/>
                    <a:pt x="1058" y="1188"/>
                    <a:pt x="1064" y="1212"/>
                  </a:cubicBezTo>
                  <a:cubicBezTo>
                    <a:pt x="1075" y="1253"/>
                    <a:pt x="1053" y="1296"/>
                    <a:pt x="1014" y="1312"/>
                  </a:cubicBezTo>
                  <a:cubicBezTo>
                    <a:pt x="900" y="1360"/>
                    <a:pt x="900" y="1360"/>
                    <a:pt x="900" y="1360"/>
                  </a:cubicBezTo>
                  <a:cubicBezTo>
                    <a:pt x="861" y="1376"/>
                    <a:pt x="815" y="1361"/>
                    <a:pt x="794" y="1325"/>
                  </a:cubicBezTo>
                  <a:cubicBezTo>
                    <a:pt x="781" y="1303"/>
                    <a:pt x="768" y="1281"/>
                    <a:pt x="755" y="1259"/>
                  </a:cubicBezTo>
                  <a:cubicBezTo>
                    <a:pt x="711" y="1264"/>
                    <a:pt x="666" y="1264"/>
                    <a:pt x="622" y="1259"/>
                  </a:cubicBezTo>
                  <a:cubicBezTo>
                    <a:pt x="609" y="1281"/>
                    <a:pt x="596" y="1303"/>
                    <a:pt x="583" y="1325"/>
                  </a:cubicBezTo>
                  <a:cubicBezTo>
                    <a:pt x="567" y="1351"/>
                    <a:pt x="539" y="1366"/>
                    <a:pt x="509" y="1366"/>
                  </a:cubicBezTo>
                  <a:close/>
                  <a:moveTo>
                    <a:pt x="403" y="1230"/>
                  </a:moveTo>
                  <a:cubicBezTo>
                    <a:pt x="507" y="1273"/>
                    <a:pt x="507" y="1273"/>
                    <a:pt x="507" y="1273"/>
                  </a:cubicBezTo>
                  <a:cubicBezTo>
                    <a:pt x="519" y="1252"/>
                    <a:pt x="532" y="1231"/>
                    <a:pt x="544" y="1210"/>
                  </a:cubicBezTo>
                  <a:cubicBezTo>
                    <a:pt x="562" y="1180"/>
                    <a:pt x="595" y="1163"/>
                    <a:pt x="629" y="1167"/>
                  </a:cubicBezTo>
                  <a:cubicBezTo>
                    <a:pt x="669" y="1172"/>
                    <a:pt x="708" y="1172"/>
                    <a:pt x="748" y="1167"/>
                  </a:cubicBezTo>
                  <a:cubicBezTo>
                    <a:pt x="782" y="1163"/>
                    <a:pt x="815" y="1180"/>
                    <a:pt x="833" y="1210"/>
                  </a:cubicBezTo>
                  <a:cubicBezTo>
                    <a:pt x="845" y="1231"/>
                    <a:pt x="857" y="1252"/>
                    <a:pt x="870" y="1273"/>
                  </a:cubicBezTo>
                  <a:cubicBezTo>
                    <a:pt x="974" y="1230"/>
                    <a:pt x="974" y="1230"/>
                    <a:pt x="974" y="1230"/>
                  </a:cubicBezTo>
                  <a:cubicBezTo>
                    <a:pt x="968" y="1206"/>
                    <a:pt x="962" y="1183"/>
                    <a:pt x="956" y="1159"/>
                  </a:cubicBezTo>
                  <a:cubicBezTo>
                    <a:pt x="947" y="1125"/>
                    <a:pt x="958" y="1090"/>
                    <a:pt x="986" y="1069"/>
                  </a:cubicBezTo>
                  <a:cubicBezTo>
                    <a:pt x="1017" y="1044"/>
                    <a:pt x="1045" y="1016"/>
                    <a:pt x="1070" y="985"/>
                  </a:cubicBezTo>
                  <a:cubicBezTo>
                    <a:pt x="1091" y="958"/>
                    <a:pt x="1126" y="946"/>
                    <a:pt x="1160" y="955"/>
                  </a:cubicBezTo>
                  <a:cubicBezTo>
                    <a:pt x="1183" y="961"/>
                    <a:pt x="1207" y="967"/>
                    <a:pt x="1230" y="973"/>
                  </a:cubicBezTo>
                  <a:cubicBezTo>
                    <a:pt x="1274" y="869"/>
                    <a:pt x="1274" y="869"/>
                    <a:pt x="1274" y="869"/>
                  </a:cubicBezTo>
                  <a:cubicBezTo>
                    <a:pt x="1253" y="856"/>
                    <a:pt x="1232" y="844"/>
                    <a:pt x="1211" y="832"/>
                  </a:cubicBezTo>
                  <a:cubicBezTo>
                    <a:pt x="1181" y="814"/>
                    <a:pt x="1164" y="781"/>
                    <a:pt x="1168" y="747"/>
                  </a:cubicBezTo>
                  <a:cubicBezTo>
                    <a:pt x="1173" y="707"/>
                    <a:pt x="1173" y="668"/>
                    <a:pt x="1168" y="628"/>
                  </a:cubicBezTo>
                  <a:cubicBezTo>
                    <a:pt x="1164" y="594"/>
                    <a:pt x="1181" y="561"/>
                    <a:pt x="1211" y="543"/>
                  </a:cubicBezTo>
                  <a:cubicBezTo>
                    <a:pt x="1232" y="531"/>
                    <a:pt x="1253" y="519"/>
                    <a:pt x="1274" y="506"/>
                  </a:cubicBezTo>
                  <a:cubicBezTo>
                    <a:pt x="1230" y="402"/>
                    <a:pt x="1230" y="402"/>
                    <a:pt x="1230" y="402"/>
                  </a:cubicBezTo>
                  <a:cubicBezTo>
                    <a:pt x="1207" y="408"/>
                    <a:pt x="1183" y="414"/>
                    <a:pt x="1160" y="420"/>
                  </a:cubicBezTo>
                  <a:cubicBezTo>
                    <a:pt x="1126" y="429"/>
                    <a:pt x="1091" y="418"/>
                    <a:pt x="1070" y="390"/>
                  </a:cubicBezTo>
                  <a:cubicBezTo>
                    <a:pt x="1045" y="359"/>
                    <a:pt x="1017" y="331"/>
                    <a:pt x="986" y="306"/>
                  </a:cubicBezTo>
                  <a:cubicBezTo>
                    <a:pt x="958" y="285"/>
                    <a:pt x="947" y="250"/>
                    <a:pt x="956" y="216"/>
                  </a:cubicBezTo>
                  <a:cubicBezTo>
                    <a:pt x="962" y="193"/>
                    <a:pt x="968" y="169"/>
                    <a:pt x="974" y="146"/>
                  </a:cubicBezTo>
                  <a:cubicBezTo>
                    <a:pt x="870" y="102"/>
                    <a:pt x="870" y="102"/>
                    <a:pt x="870" y="102"/>
                  </a:cubicBezTo>
                  <a:cubicBezTo>
                    <a:pt x="857" y="123"/>
                    <a:pt x="845" y="144"/>
                    <a:pt x="833" y="165"/>
                  </a:cubicBezTo>
                  <a:cubicBezTo>
                    <a:pt x="815" y="195"/>
                    <a:pt x="782" y="212"/>
                    <a:pt x="748" y="208"/>
                  </a:cubicBezTo>
                  <a:cubicBezTo>
                    <a:pt x="708" y="203"/>
                    <a:pt x="668" y="203"/>
                    <a:pt x="629" y="208"/>
                  </a:cubicBezTo>
                  <a:cubicBezTo>
                    <a:pt x="595" y="212"/>
                    <a:pt x="561" y="195"/>
                    <a:pt x="544" y="165"/>
                  </a:cubicBezTo>
                  <a:cubicBezTo>
                    <a:pt x="532" y="144"/>
                    <a:pt x="519" y="123"/>
                    <a:pt x="507" y="102"/>
                  </a:cubicBezTo>
                  <a:cubicBezTo>
                    <a:pt x="403" y="146"/>
                    <a:pt x="403" y="146"/>
                    <a:pt x="403" y="146"/>
                  </a:cubicBezTo>
                  <a:cubicBezTo>
                    <a:pt x="409" y="169"/>
                    <a:pt x="415" y="193"/>
                    <a:pt x="421" y="216"/>
                  </a:cubicBezTo>
                  <a:cubicBezTo>
                    <a:pt x="430" y="250"/>
                    <a:pt x="418" y="285"/>
                    <a:pt x="391" y="306"/>
                  </a:cubicBezTo>
                  <a:cubicBezTo>
                    <a:pt x="360" y="331"/>
                    <a:pt x="332" y="359"/>
                    <a:pt x="307" y="390"/>
                  </a:cubicBezTo>
                  <a:cubicBezTo>
                    <a:pt x="286" y="418"/>
                    <a:pt x="251" y="429"/>
                    <a:pt x="217" y="420"/>
                  </a:cubicBezTo>
                  <a:cubicBezTo>
                    <a:pt x="193" y="414"/>
                    <a:pt x="170" y="408"/>
                    <a:pt x="146" y="402"/>
                  </a:cubicBezTo>
                  <a:cubicBezTo>
                    <a:pt x="103" y="506"/>
                    <a:pt x="103" y="506"/>
                    <a:pt x="103" y="506"/>
                  </a:cubicBezTo>
                  <a:cubicBezTo>
                    <a:pt x="124" y="519"/>
                    <a:pt x="145" y="531"/>
                    <a:pt x="166" y="543"/>
                  </a:cubicBezTo>
                  <a:cubicBezTo>
                    <a:pt x="196" y="561"/>
                    <a:pt x="213" y="594"/>
                    <a:pt x="209" y="628"/>
                  </a:cubicBezTo>
                  <a:cubicBezTo>
                    <a:pt x="204" y="668"/>
                    <a:pt x="204" y="708"/>
                    <a:pt x="209" y="747"/>
                  </a:cubicBezTo>
                  <a:cubicBezTo>
                    <a:pt x="213" y="781"/>
                    <a:pt x="196" y="815"/>
                    <a:pt x="166" y="832"/>
                  </a:cubicBezTo>
                  <a:cubicBezTo>
                    <a:pt x="145" y="844"/>
                    <a:pt x="124" y="856"/>
                    <a:pt x="103" y="869"/>
                  </a:cubicBezTo>
                  <a:cubicBezTo>
                    <a:pt x="146" y="973"/>
                    <a:pt x="146" y="973"/>
                    <a:pt x="146" y="973"/>
                  </a:cubicBezTo>
                  <a:cubicBezTo>
                    <a:pt x="170" y="968"/>
                    <a:pt x="193" y="961"/>
                    <a:pt x="217" y="955"/>
                  </a:cubicBezTo>
                  <a:cubicBezTo>
                    <a:pt x="251" y="946"/>
                    <a:pt x="286" y="958"/>
                    <a:pt x="307" y="985"/>
                  </a:cubicBezTo>
                  <a:cubicBezTo>
                    <a:pt x="332" y="1016"/>
                    <a:pt x="360" y="1044"/>
                    <a:pt x="391" y="1069"/>
                  </a:cubicBezTo>
                  <a:cubicBezTo>
                    <a:pt x="418" y="1090"/>
                    <a:pt x="430" y="1125"/>
                    <a:pt x="421" y="1159"/>
                  </a:cubicBezTo>
                  <a:cubicBezTo>
                    <a:pt x="415" y="1183"/>
                    <a:pt x="409" y="1206"/>
                    <a:pt x="403" y="123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latin typeface="Calibri" panose="020F0502020204030204"/>
              </a:endParaRPr>
            </a:p>
          </p:txBody>
        </p:sp>
        <p:sp>
          <p:nvSpPr>
            <p:cNvPr id="78" name="Freeform 19">
              <a:extLst>
                <a:ext uri="{FF2B5EF4-FFF2-40B4-BE49-F238E27FC236}">
                  <a16:creationId xmlns:a16="http://schemas.microsoft.com/office/drawing/2014/main" id="{0A691365-FBC9-4A7C-9ED6-71BB29BB6BEE}"/>
                </a:ext>
              </a:extLst>
            </p:cNvPr>
            <p:cNvSpPr>
              <a:spLocks noEditPoints="1"/>
            </p:cNvSpPr>
            <p:nvPr/>
          </p:nvSpPr>
          <p:spPr bwMode="auto">
            <a:xfrm>
              <a:off x="3762375" y="11879263"/>
              <a:ext cx="2255837" cy="2120900"/>
            </a:xfrm>
            <a:custGeom>
              <a:avLst/>
              <a:gdLst>
                <a:gd name="T0" fmla="*/ 354 w 709"/>
                <a:gd name="T1" fmla="*/ 667 h 667"/>
                <a:gd name="T2" fmla="*/ 235 w 709"/>
                <a:gd name="T3" fmla="*/ 643 h 667"/>
                <a:gd name="T4" fmla="*/ 66 w 709"/>
                <a:gd name="T5" fmla="*/ 474 h 667"/>
                <a:gd name="T6" fmla="*/ 235 w 709"/>
                <a:gd name="T7" fmla="*/ 66 h 667"/>
                <a:gd name="T8" fmla="*/ 643 w 709"/>
                <a:gd name="T9" fmla="*/ 235 h 667"/>
                <a:gd name="T10" fmla="*/ 643 w 709"/>
                <a:gd name="T11" fmla="*/ 235 h 667"/>
                <a:gd name="T12" fmla="*/ 474 w 709"/>
                <a:gd name="T13" fmla="*/ 643 h 667"/>
                <a:gd name="T14" fmla="*/ 354 w 709"/>
                <a:gd name="T15" fmla="*/ 667 h 667"/>
                <a:gd name="T16" fmla="*/ 354 w 709"/>
                <a:gd name="T17" fmla="*/ 134 h 667"/>
                <a:gd name="T18" fmla="*/ 270 w 709"/>
                <a:gd name="T19" fmla="*/ 151 h 667"/>
                <a:gd name="T20" fmla="*/ 150 w 709"/>
                <a:gd name="T21" fmla="*/ 439 h 667"/>
                <a:gd name="T22" fmla="*/ 270 w 709"/>
                <a:gd name="T23" fmla="*/ 559 h 667"/>
                <a:gd name="T24" fmla="*/ 439 w 709"/>
                <a:gd name="T25" fmla="*/ 559 h 667"/>
                <a:gd name="T26" fmla="*/ 558 w 709"/>
                <a:gd name="T27" fmla="*/ 270 h 667"/>
                <a:gd name="T28" fmla="*/ 354 w 709"/>
                <a:gd name="T29" fmla="*/ 13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667">
                  <a:moveTo>
                    <a:pt x="354" y="667"/>
                  </a:moveTo>
                  <a:cubicBezTo>
                    <a:pt x="314" y="667"/>
                    <a:pt x="273" y="659"/>
                    <a:pt x="235" y="643"/>
                  </a:cubicBezTo>
                  <a:cubicBezTo>
                    <a:pt x="158" y="611"/>
                    <a:pt x="98" y="551"/>
                    <a:pt x="66" y="474"/>
                  </a:cubicBezTo>
                  <a:cubicBezTo>
                    <a:pt x="0" y="315"/>
                    <a:pt x="76" y="132"/>
                    <a:pt x="235" y="66"/>
                  </a:cubicBezTo>
                  <a:cubicBezTo>
                    <a:pt x="394" y="0"/>
                    <a:pt x="577" y="76"/>
                    <a:pt x="643" y="235"/>
                  </a:cubicBezTo>
                  <a:cubicBezTo>
                    <a:pt x="643" y="235"/>
                    <a:pt x="643" y="235"/>
                    <a:pt x="643" y="235"/>
                  </a:cubicBezTo>
                  <a:cubicBezTo>
                    <a:pt x="709" y="394"/>
                    <a:pt x="633" y="577"/>
                    <a:pt x="474" y="643"/>
                  </a:cubicBezTo>
                  <a:cubicBezTo>
                    <a:pt x="435" y="659"/>
                    <a:pt x="395" y="667"/>
                    <a:pt x="354" y="667"/>
                  </a:cubicBezTo>
                  <a:close/>
                  <a:moveTo>
                    <a:pt x="354" y="134"/>
                  </a:moveTo>
                  <a:cubicBezTo>
                    <a:pt x="326" y="134"/>
                    <a:pt x="297" y="139"/>
                    <a:pt x="270" y="151"/>
                  </a:cubicBezTo>
                  <a:cubicBezTo>
                    <a:pt x="157" y="197"/>
                    <a:pt x="104" y="327"/>
                    <a:pt x="150" y="439"/>
                  </a:cubicBezTo>
                  <a:cubicBezTo>
                    <a:pt x="173" y="494"/>
                    <a:pt x="215" y="536"/>
                    <a:pt x="270" y="559"/>
                  </a:cubicBezTo>
                  <a:cubicBezTo>
                    <a:pt x="324" y="581"/>
                    <a:pt x="384" y="581"/>
                    <a:pt x="439" y="559"/>
                  </a:cubicBezTo>
                  <a:cubicBezTo>
                    <a:pt x="551" y="512"/>
                    <a:pt x="605" y="383"/>
                    <a:pt x="558" y="270"/>
                  </a:cubicBezTo>
                  <a:cubicBezTo>
                    <a:pt x="523" y="185"/>
                    <a:pt x="441" y="134"/>
                    <a:pt x="354"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latin typeface="Calibri" panose="020F0502020204030204"/>
              </a:endParaRPr>
            </a:p>
          </p:txBody>
        </p:sp>
        <p:sp>
          <p:nvSpPr>
            <p:cNvPr id="79" name="Freeform 20">
              <a:extLst>
                <a:ext uri="{FF2B5EF4-FFF2-40B4-BE49-F238E27FC236}">
                  <a16:creationId xmlns:a16="http://schemas.microsoft.com/office/drawing/2014/main" id="{A551D7CB-7BF3-4148-A48A-1A8197A7A570}"/>
                </a:ext>
              </a:extLst>
            </p:cNvPr>
            <p:cNvSpPr>
              <a:spLocks noEditPoints="1"/>
            </p:cNvSpPr>
            <p:nvPr/>
          </p:nvSpPr>
          <p:spPr bwMode="auto">
            <a:xfrm>
              <a:off x="5934075" y="8651875"/>
              <a:ext cx="3311525" cy="3309938"/>
            </a:xfrm>
            <a:custGeom>
              <a:avLst/>
              <a:gdLst>
                <a:gd name="T0" fmla="*/ 476 w 1041"/>
                <a:gd name="T1" fmla="*/ 1041 h 1041"/>
                <a:gd name="T2" fmla="*/ 397 w 1041"/>
                <a:gd name="T3" fmla="*/ 930 h 1041"/>
                <a:gd name="T4" fmla="*/ 279 w 1041"/>
                <a:gd name="T5" fmla="*/ 927 h 1041"/>
                <a:gd name="T6" fmla="*/ 121 w 1041"/>
                <a:gd name="T7" fmla="*/ 857 h 1041"/>
                <a:gd name="T8" fmla="*/ 143 w 1041"/>
                <a:gd name="T9" fmla="*/ 723 h 1041"/>
                <a:gd name="T10" fmla="*/ 62 w 1041"/>
                <a:gd name="T11" fmla="*/ 637 h 1041"/>
                <a:gd name="T12" fmla="*/ 0 w 1041"/>
                <a:gd name="T13" fmla="*/ 476 h 1041"/>
                <a:gd name="T14" fmla="*/ 111 w 1041"/>
                <a:gd name="T15" fmla="*/ 397 h 1041"/>
                <a:gd name="T16" fmla="*/ 114 w 1041"/>
                <a:gd name="T17" fmla="*/ 279 h 1041"/>
                <a:gd name="T18" fmla="*/ 184 w 1041"/>
                <a:gd name="T19" fmla="*/ 121 h 1041"/>
                <a:gd name="T20" fmla="*/ 318 w 1041"/>
                <a:gd name="T21" fmla="*/ 143 h 1041"/>
                <a:gd name="T22" fmla="*/ 404 w 1041"/>
                <a:gd name="T23" fmla="*/ 62 h 1041"/>
                <a:gd name="T24" fmla="*/ 565 w 1041"/>
                <a:gd name="T25" fmla="*/ 0 h 1041"/>
                <a:gd name="T26" fmla="*/ 644 w 1041"/>
                <a:gd name="T27" fmla="*/ 110 h 1041"/>
                <a:gd name="T28" fmla="*/ 762 w 1041"/>
                <a:gd name="T29" fmla="*/ 114 h 1041"/>
                <a:gd name="T30" fmla="*/ 920 w 1041"/>
                <a:gd name="T31" fmla="*/ 184 h 1041"/>
                <a:gd name="T32" fmla="*/ 898 w 1041"/>
                <a:gd name="T33" fmla="*/ 318 h 1041"/>
                <a:gd name="T34" fmla="*/ 979 w 1041"/>
                <a:gd name="T35" fmla="*/ 404 h 1041"/>
                <a:gd name="T36" fmla="*/ 1041 w 1041"/>
                <a:gd name="T37" fmla="*/ 565 h 1041"/>
                <a:gd name="T38" fmla="*/ 931 w 1041"/>
                <a:gd name="T39" fmla="*/ 644 h 1041"/>
                <a:gd name="T40" fmla="*/ 927 w 1041"/>
                <a:gd name="T41" fmla="*/ 762 h 1041"/>
                <a:gd name="T42" fmla="*/ 857 w 1041"/>
                <a:gd name="T43" fmla="*/ 920 h 1041"/>
                <a:gd name="T44" fmla="*/ 723 w 1041"/>
                <a:gd name="T45" fmla="*/ 898 h 1041"/>
                <a:gd name="T46" fmla="*/ 637 w 1041"/>
                <a:gd name="T47" fmla="*/ 979 h 1041"/>
                <a:gd name="T48" fmla="*/ 488 w 1041"/>
                <a:gd name="T49" fmla="*/ 954 h 1041"/>
                <a:gd name="T50" fmla="*/ 559 w 1041"/>
                <a:gd name="T51" fmla="*/ 910 h 1041"/>
                <a:gd name="T52" fmla="*/ 689 w 1041"/>
                <a:gd name="T53" fmla="*/ 817 h 1041"/>
                <a:gd name="T54" fmla="*/ 804 w 1041"/>
                <a:gd name="T55" fmla="*/ 849 h 1041"/>
                <a:gd name="T56" fmla="*/ 823 w 1041"/>
                <a:gd name="T57" fmla="*/ 769 h 1041"/>
                <a:gd name="T58" fmla="*/ 850 w 1041"/>
                <a:gd name="T59" fmla="*/ 611 h 1041"/>
                <a:gd name="T60" fmla="*/ 954 w 1041"/>
                <a:gd name="T61" fmla="*/ 553 h 1041"/>
                <a:gd name="T62" fmla="*/ 910 w 1041"/>
                <a:gd name="T63" fmla="*/ 482 h 1041"/>
                <a:gd name="T64" fmla="*/ 817 w 1041"/>
                <a:gd name="T65" fmla="*/ 352 h 1041"/>
                <a:gd name="T66" fmla="*/ 850 w 1041"/>
                <a:gd name="T67" fmla="*/ 237 h 1041"/>
                <a:gd name="T68" fmla="*/ 769 w 1041"/>
                <a:gd name="T69" fmla="*/ 218 h 1041"/>
                <a:gd name="T70" fmla="*/ 612 w 1041"/>
                <a:gd name="T71" fmla="*/ 191 h 1041"/>
                <a:gd name="T72" fmla="*/ 553 w 1041"/>
                <a:gd name="T73" fmla="*/ 87 h 1041"/>
                <a:gd name="T74" fmla="*/ 482 w 1041"/>
                <a:gd name="T75" fmla="*/ 131 h 1041"/>
                <a:gd name="T76" fmla="*/ 353 w 1041"/>
                <a:gd name="T77" fmla="*/ 224 h 1041"/>
                <a:gd name="T78" fmla="*/ 237 w 1041"/>
                <a:gd name="T79" fmla="*/ 191 h 1041"/>
                <a:gd name="T80" fmla="*/ 218 w 1041"/>
                <a:gd name="T81" fmla="*/ 272 h 1041"/>
                <a:gd name="T82" fmla="*/ 192 w 1041"/>
                <a:gd name="T83" fmla="*/ 429 h 1041"/>
                <a:gd name="T84" fmla="*/ 87 w 1041"/>
                <a:gd name="T85" fmla="*/ 488 h 1041"/>
                <a:gd name="T86" fmla="*/ 131 w 1041"/>
                <a:gd name="T87" fmla="*/ 559 h 1041"/>
                <a:gd name="T88" fmla="*/ 224 w 1041"/>
                <a:gd name="T89" fmla="*/ 688 h 1041"/>
                <a:gd name="T90" fmla="*/ 192 w 1041"/>
                <a:gd name="T91" fmla="*/ 804 h 1041"/>
                <a:gd name="T92" fmla="*/ 272 w 1041"/>
                <a:gd name="T93" fmla="*/ 823 h 1041"/>
                <a:gd name="T94" fmla="*/ 430 w 1041"/>
                <a:gd name="T95" fmla="*/ 849 h 1041"/>
                <a:gd name="T96" fmla="*/ 488 w 1041"/>
                <a:gd name="T97" fmla="*/ 954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1" h="1041">
                  <a:moveTo>
                    <a:pt x="565" y="1041"/>
                  </a:moveTo>
                  <a:cubicBezTo>
                    <a:pt x="476" y="1041"/>
                    <a:pt x="476" y="1041"/>
                    <a:pt x="476" y="1041"/>
                  </a:cubicBezTo>
                  <a:cubicBezTo>
                    <a:pt x="440" y="1041"/>
                    <a:pt x="409" y="1014"/>
                    <a:pt x="404" y="979"/>
                  </a:cubicBezTo>
                  <a:cubicBezTo>
                    <a:pt x="402" y="963"/>
                    <a:pt x="399" y="947"/>
                    <a:pt x="397" y="930"/>
                  </a:cubicBezTo>
                  <a:cubicBezTo>
                    <a:pt x="370" y="922"/>
                    <a:pt x="343" y="911"/>
                    <a:pt x="318" y="898"/>
                  </a:cubicBezTo>
                  <a:cubicBezTo>
                    <a:pt x="305" y="907"/>
                    <a:pt x="292" y="917"/>
                    <a:pt x="279" y="927"/>
                  </a:cubicBezTo>
                  <a:cubicBezTo>
                    <a:pt x="250" y="948"/>
                    <a:pt x="210" y="945"/>
                    <a:pt x="184" y="920"/>
                  </a:cubicBezTo>
                  <a:cubicBezTo>
                    <a:pt x="121" y="857"/>
                    <a:pt x="121" y="857"/>
                    <a:pt x="121" y="857"/>
                  </a:cubicBezTo>
                  <a:cubicBezTo>
                    <a:pt x="96" y="831"/>
                    <a:pt x="93" y="791"/>
                    <a:pt x="114" y="762"/>
                  </a:cubicBezTo>
                  <a:cubicBezTo>
                    <a:pt x="124" y="749"/>
                    <a:pt x="133" y="736"/>
                    <a:pt x="143" y="723"/>
                  </a:cubicBezTo>
                  <a:cubicBezTo>
                    <a:pt x="130" y="698"/>
                    <a:pt x="119" y="671"/>
                    <a:pt x="111" y="644"/>
                  </a:cubicBezTo>
                  <a:cubicBezTo>
                    <a:pt x="94" y="642"/>
                    <a:pt x="78" y="639"/>
                    <a:pt x="62" y="637"/>
                  </a:cubicBezTo>
                  <a:cubicBezTo>
                    <a:pt x="27" y="632"/>
                    <a:pt x="0" y="601"/>
                    <a:pt x="0" y="565"/>
                  </a:cubicBezTo>
                  <a:cubicBezTo>
                    <a:pt x="0" y="476"/>
                    <a:pt x="0" y="476"/>
                    <a:pt x="0" y="476"/>
                  </a:cubicBezTo>
                  <a:cubicBezTo>
                    <a:pt x="0" y="440"/>
                    <a:pt x="27" y="409"/>
                    <a:pt x="62" y="404"/>
                  </a:cubicBezTo>
                  <a:cubicBezTo>
                    <a:pt x="78" y="401"/>
                    <a:pt x="94" y="399"/>
                    <a:pt x="111" y="397"/>
                  </a:cubicBezTo>
                  <a:cubicBezTo>
                    <a:pt x="119" y="369"/>
                    <a:pt x="130" y="343"/>
                    <a:pt x="143" y="318"/>
                  </a:cubicBezTo>
                  <a:cubicBezTo>
                    <a:pt x="133" y="305"/>
                    <a:pt x="124" y="291"/>
                    <a:pt x="114" y="279"/>
                  </a:cubicBezTo>
                  <a:cubicBezTo>
                    <a:pt x="93" y="250"/>
                    <a:pt x="96" y="209"/>
                    <a:pt x="121" y="184"/>
                  </a:cubicBezTo>
                  <a:cubicBezTo>
                    <a:pt x="184" y="121"/>
                    <a:pt x="184" y="121"/>
                    <a:pt x="184" y="121"/>
                  </a:cubicBezTo>
                  <a:cubicBezTo>
                    <a:pt x="210" y="96"/>
                    <a:pt x="250" y="92"/>
                    <a:pt x="279" y="114"/>
                  </a:cubicBezTo>
                  <a:cubicBezTo>
                    <a:pt x="292" y="123"/>
                    <a:pt x="305" y="133"/>
                    <a:pt x="318" y="143"/>
                  </a:cubicBezTo>
                  <a:cubicBezTo>
                    <a:pt x="343" y="129"/>
                    <a:pt x="370" y="118"/>
                    <a:pt x="397" y="110"/>
                  </a:cubicBezTo>
                  <a:cubicBezTo>
                    <a:pt x="399" y="94"/>
                    <a:pt x="402" y="78"/>
                    <a:pt x="404" y="62"/>
                  </a:cubicBezTo>
                  <a:cubicBezTo>
                    <a:pt x="409" y="27"/>
                    <a:pt x="440" y="0"/>
                    <a:pt x="476" y="0"/>
                  </a:cubicBezTo>
                  <a:cubicBezTo>
                    <a:pt x="565" y="0"/>
                    <a:pt x="565" y="0"/>
                    <a:pt x="565" y="0"/>
                  </a:cubicBezTo>
                  <a:cubicBezTo>
                    <a:pt x="601" y="0"/>
                    <a:pt x="632" y="27"/>
                    <a:pt x="637" y="62"/>
                  </a:cubicBezTo>
                  <a:cubicBezTo>
                    <a:pt x="640" y="78"/>
                    <a:pt x="642" y="94"/>
                    <a:pt x="644" y="110"/>
                  </a:cubicBezTo>
                  <a:cubicBezTo>
                    <a:pt x="672" y="118"/>
                    <a:pt x="698" y="129"/>
                    <a:pt x="723" y="143"/>
                  </a:cubicBezTo>
                  <a:cubicBezTo>
                    <a:pt x="736" y="133"/>
                    <a:pt x="750" y="123"/>
                    <a:pt x="762" y="114"/>
                  </a:cubicBezTo>
                  <a:cubicBezTo>
                    <a:pt x="791" y="92"/>
                    <a:pt x="832" y="96"/>
                    <a:pt x="857" y="121"/>
                  </a:cubicBezTo>
                  <a:cubicBezTo>
                    <a:pt x="920" y="184"/>
                    <a:pt x="920" y="184"/>
                    <a:pt x="920" y="184"/>
                  </a:cubicBezTo>
                  <a:cubicBezTo>
                    <a:pt x="945" y="209"/>
                    <a:pt x="949" y="250"/>
                    <a:pt x="927" y="278"/>
                  </a:cubicBezTo>
                  <a:cubicBezTo>
                    <a:pt x="918" y="291"/>
                    <a:pt x="908" y="305"/>
                    <a:pt x="898" y="318"/>
                  </a:cubicBezTo>
                  <a:cubicBezTo>
                    <a:pt x="912" y="343"/>
                    <a:pt x="923" y="369"/>
                    <a:pt x="931" y="397"/>
                  </a:cubicBezTo>
                  <a:cubicBezTo>
                    <a:pt x="947" y="399"/>
                    <a:pt x="963" y="401"/>
                    <a:pt x="979" y="404"/>
                  </a:cubicBezTo>
                  <a:cubicBezTo>
                    <a:pt x="1014" y="409"/>
                    <a:pt x="1041" y="440"/>
                    <a:pt x="1041" y="476"/>
                  </a:cubicBezTo>
                  <a:cubicBezTo>
                    <a:pt x="1041" y="565"/>
                    <a:pt x="1041" y="565"/>
                    <a:pt x="1041" y="565"/>
                  </a:cubicBezTo>
                  <a:cubicBezTo>
                    <a:pt x="1041" y="601"/>
                    <a:pt x="1014" y="632"/>
                    <a:pt x="979" y="637"/>
                  </a:cubicBezTo>
                  <a:cubicBezTo>
                    <a:pt x="963" y="639"/>
                    <a:pt x="947" y="642"/>
                    <a:pt x="931" y="644"/>
                  </a:cubicBezTo>
                  <a:cubicBezTo>
                    <a:pt x="923" y="671"/>
                    <a:pt x="911" y="698"/>
                    <a:pt x="898" y="723"/>
                  </a:cubicBezTo>
                  <a:cubicBezTo>
                    <a:pt x="908" y="736"/>
                    <a:pt x="918" y="749"/>
                    <a:pt x="927" y="762"/>
                  </a:cubicBezTo>
                  <a:cubicBezTo>
                    <a:pt x="949" y="791"/>
                    <a:pt x="945" y="831"/>
                    <a:pt x="920" y="857"/>
                  </a:cubicBezTo>
                  <a:cubicBezTo>
                    <a:pt x="857" y="920"/>
                    <a:pt x="857" y="920"/>
                    <a:pt x="857" y="920"/>
                  </a:cubicBezTo>
                  <a:cubicBezTo>
                    <a:pt x="832" y="945"/>
                    <a:pt x="791" y="948"/>
                    <a:pt x="762" y="927"/>
                  </a:cubicBezTo>
                  <a:cubicBezTo>
                    <a:pt x="750" y="917"/>
                    <a:pt x="736" y="907"/>
                    <a:pt x="723" y="898"/>
                  </a:cubicBezTo>
                  <a:cubicBezTo>
                    <a:pt x="698" y="911"/>
                    <a:pt x="672" y="922"/>
                    <a:pt x="644" y="930"/>
                  </a:cubicBezTo>
                  <a:cubicBezTo>
                    <a:pt x="642" y="947"/>
                    <a:pt x="640" y="963"/>
                    <a:pt x="637" y="979"/>
                  </a:cubicBezTo>
                  <a:cubicBezTo>
                    <a:pt x="632" y="1014"/>
                    <a:pt x="601" y="1041"/>
                    <a:pt x="565" y="1041"/>
                  </a:cubicBezTo>
                  <a:close/>
                  <a:moveTo>
                    <a:pt x="488" y="954"/>
                  </a:moveTo>
                  <a:cubicBezTo>
                    <a:pt x="553" y="954"/>
                    <a:pt x="553" y="954"/>
                    <a:pt x="553" y="954"/>
                  </a:cubicBezTo>
                  <a:cubicBezTo>
                    <a:pt x="555" y="939"/>
                    <a:pt x="557" y="924"/>
                    <a:pt x="559" y="910"/>
                  </a:cubicBezTo>
                  <a:cubicBezTo>
                    <a:pt x="563" y="881"/>
                    <a:pt x="583" y="857"/>
                    <a:pt x="612" y="849"/>
                  </a:cubicBezTo>
                  <a:cubicBezTo>
                    <a:pt x="639" y="842"/>
                    <a:pt x="665" y="831"/>
                    <a:pt x="689" y="817"/>
                  </a:cubicBezTo>
                  <a:cubicBezTo>
                    <a:pt x="714" y="803"/>
                    <a:pt x="746" y="805"/>
                    <a:pt x="769" y="823"/>
                  </a:cubicBezTo>
                  <a:cubicBezTo>
                    <a:pt x="781" y="832"/>
                    <a:pt x="793" y="841"/>
                    <a:pt x="804" y="849"/>
                  </a:cubicBezTo>
                  <a:cubicBezTo>
                    <a:pt x="850" y="804"/>
                    <a:pt x="850" y="804"/>
                    <a:pt x="850" y="804"/>
                  </a:cubicBezTo>
                  <a:cubicBezTo>
                    <a:pt x="841" y="792"/>
                    <a:pt x="832" y="780"/>
                    <a:pt x="823" y="769"/>
                  </a:cubicBezTo>
                  <a:cubicBezTo>
                    <a:pt x="805" y="745"/>
                    <a:pt x="803" y="714"/>
                    <a:pt x="817" y="688"/>
                  </a:cubicBezTo>
                  <a:cubicBezTo>
                    <a:pt x="831" y="664"/>
                    <a:pt x="842" y="638"/>
                    <a:pt x="850" y="611"/>
                  </a:cubicBezTo>
                  <a:cubicBezTo>
                    <a:pt x="857" y="583"/>
                    <a:pt x="881" y="562"/>
                    <a:pt x="910" y="559"/>
                  </a:cubicBezTo>
                  <a:cubicBezTo>
                    <a:pt x="925" y="557"/>
                    <a:pt x="940" y="555"/>
                    <a:pt x="954" y="553"/>
                  </a:cubicBezTo>
                  <a:cubicBezTo>
                    <a:pt x="954" y="488"/>
                    <a:pt x="954" y="488"/>
                    <a:pt x="954" y="488"/>
                  </a:cubicBezTo>
                  <a:cubicBezTo>
                    <a:pt x="940" y="486"/>
                    <a:pt x="925" y="484"/>
                    <a:pt x="910" y="482"/>
                  </a:cubicBezTo>
                  <a:cubicBezTo>
                    <a:pt x="881" y="478"/>
                    <a:pt x="857" y="458"/>
                    <a:pt x="850" y="429"/>
                  </a:cubicBezTo>
                  <a:cubicBezTo>
                    <a:pt x="842" y="402"/>
                    <a:pt x="831" y="376"/>
                    <a:pt x="817" y="352"/>
                  </a:cubicBezTo>
                  <a:cubicBezTo>
                    <a:pt x="803" y="327"/>
                    <a:pt x="805" y="295"/>
                    <a:pt x="823" y="272"/>
                  </a:cubicBezTo>
                  <a:cubicBezTo>
                    <a:pt x="832" y="260"/>
                    <a:pt x="841" y="248"/>
                    <a:pt x="850" y="237"/>
                  </a:cubicBezTo>
                  <a:cubicBezTo>
                    <a:pt x="804" y="191"/>
                    <a:pt x="804" y="191"/>
                    <a:pt x="804" y="191"/>
                  </a:cubicBezTo>
                  <a:cubicBezTo>
                    <a:pt x="793" y="200"/>
                    <a:pt x="781" y="209"/>
                    <a:pt x="769" y="218"/>
                  </a:cubicBezTo>
                  <a:cubicBezTo>
                    <a:pt x="746" y="236"/>
                    <a:pt x="714" y="238"/>
                    <a:pt x="689" y="224"/>
                  </a:cubicBezTo>
                  <a:cubicBezTo>
                    <a:pt x="665" y="210"/>
                    <a:pt x="639" y="199"/>
                    <a:pt x="612" y="191"/>
                  </a:cubicBezTo>
                  <a:cubicBezTo>
                    <a:pt x="583" y="184"/>
                    <a:pt x="563" y="160"/>
                    <a:pt x="559" y="131"/>
                  </a:cubicBezTo>
                  <a:cubicBezTo>
                    <a:pt x="557" y="116"/>
                    <a:pt x="555" y="101"/>
                    <a:pt x="553" y="87"/>
                  </a:cubicBezTo>
                  <a:cubicBezTo>
                    <a:pt x="488" y="87"/>
                    <a:pt x="488" y="87"/>
                    <a:pt x="488" y="87"/>
                  </a:cubicBezTo>
                  <a:cubicBezTo>
                    <a:pt x="486" y="101"/>
                    <a:pt x="484" y="116"/>
                    <a:pt x="482" y="131"/>
                  </a:cubicBezTo>
                  <a:cubicBezTo>
                    <a:pt x="479" y="160"/>
                    <a:pt x="458" y="184"/>
                    <a:pt x="430" y="191"/>
                  </a:cubicBezTo>
                  <a:cubicBezTo>
                    <a:pt x="403" y="199"/>
                    <a:pt x="377" y="210"/>
                    <a:pt x="353" y="224"/>
                  </a:cubicBezTo>
                  <a:cubicBezTo>
                    <a:pt x="327" y="238"/>
                    <a:pt x="296" y="236"/>
                    <a:pt x="272" y="218"/>
                  </a:cubicBezTo>
                  <a:cubicBezTo>
                    <a:pt x="261" y="209"/>
                    <a:pt x="249" y="200"/>
                    <a:pt x="237" y="191"/>
                  </a:cubicBezTo>
                  <a:cubicBezTo>
                    <a:pt x="192" y="237"/>
                    <a:pt x="192" y="237"/>
                    <a:pt x="192" y="237"/>
                  </a:cubicBezTo>
                  <a:cubicBezTo>
                    <a:pt x="200" y="248"/>
                    <a:pt x="209" y="260"/>
                    <a:pt x="218" y="272"/>
                  </a:cubicBezTo>
                  <a:cubicBezTo>
                    <a:pt x="236" y="295"/>
                    <a:pt x="238" y="327"/>
                    <a:pt x="224" y="352"/>
                  </a:cubicBezTo>
                  <a:cubicBezTo>
                    <a:pt x="210" y="376"/>
                    <a:pt x="199" y="402"/>
                    <a:pt x="192" y="429"/>
                  </a:cubicBezTo>
                  <a:cubicBezTo>
                    <a:pt x="184" y="458"/>
                    <a:pt x="160" y="478"/>
                    <a:pt x="131" y="482"/>
                  </a:cubicBezTo>
                  <a:cubicBezTo>
                    <a:pt x="117" y="484"/>
                    <a:pt x="102" y="486"/>
                    <a:pt x="87" y="488"/>
                  </a:cubicBezTo>
                  <a:cubicBezTo>
                    <a:pt x="87" y="553"/>
                    <a:pt x="87" y="553"/>
                    <a:pt x="87" y="553"/>
                  </a:cubicBezTo>
                  <a:cubicBezTo>
                    <a:pt x="102" y="555"/>
                    <a:pt x="117" y="557"/>
                    <a:pt x="131" y="559"/>
                  </a:cubicBezTo>
                  <a:cubicBezTo>
                    <a:pt x="160" y="562"/>
                    <a:pt x="184" y="583"/>
                    <a:pt x="192" y="611"/>
                  </a:cubicBezTo>
                  <a:cubicBezTo>
                    <a:pt x="199" y="638"/>
                    <a:pt x="210" y="664"/>
                    <a:pt x="224" y="688"/>
                  </a:cubicBezTo>
                  <a:cubicBezTo>
                    <a:pt x="238" y="714"/>
                    <a:pt x="236" y="745"/>
                    <a:pt x="218" y="769"/>
                  </a:cubicBezTo>
                  <a:cubicBezTo>
                    <a:pt x="209" y="780"/>
                    <a:pt x="200" y="792"/>
                    <a:pt x="192" y="804"/>
                  </a:cubicBezTo>
                  <a:cubicBezTo>
                    <a:pt x="237" y="849"/>
                    <a:pt x="237" y="849"/>
                    <a:pt x="237" y="849"/>
                  </a:cubicBezTo>
                  <a:cubicBezTo>
                    <a:pt x="249" y="841"/>
                    <a:pt x="261" y="832"/>
                    <a:pt x="272" y="823"/>
                  </a:cubicBezTo>
                  <a:cubicBezTo>
                    <a:pt x="296" y="805"/>
                    <a:pt x="327" y="803"/>
                    <a:pt x="353" y="817"/>
                  </a:cubicBezTo>
                  <a:cubicBezTo>
                    <a:pt x="377" y="831"/>
                    <a:pt x="403" y="842"/>
                    <a:pt x="430" y="849"/>
                  </a:cubicBezTo>
                  <a:cubicBezTo>
                    <a:pt x="458" y="857"/>
                    <a:pt x="479" y="881"/>
                    <a:pt x="482" y="910"/>
                  </a:cubicBezTo>
                  <a:cubicBezTo>
                    <a:pt x="484" y="924"/>
                    <a:pt x="486" y="939"/>
                    <a:pt x="488" y="95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latin typeface="Calibri" panose="020F0502020204030204"/>
              </a:endParaRPr>
            </a:p>
          </p:txBody>
        </p:sp>
        <p:sp>
          <p:nvSpPr>
            <p:cNvPr id="80" name="Freeform 21">
              <a:extLst>
                <a:ext uri="{FF2B5EF4-FFF2-40B4-BE49-F238E27FC236}">
                  <a16:creationId xmlns:a16="http://schemas.microsoft.com/office/drawing/2014/main" id="{B85FEF13-9965-4B6A-9843-61BB8101058D}"/>
                </a:ext>
              </a:extLst>
            </p:cNvPr>
            <p:cNvSpPr>
              <a:spLocks noEditPoints="1"/>
            </p:cNvSpPr>
            <p:nvPr/>
          </p:nvSpPr>
          <p:spPr bwMode="auto">
            <a:xfrm>
              <a:off x="7000875" y="9717088"/>
              <a:ext cx="1179512" cy="1179513"/>
            </a:xfrm>
            <a:custGeom>
              <a:avLst/>
              <a:gdLst>
                <a:gd name="T0" fmla="*/ 186 w 371"/>
                <a:gd name="T1" fmla="*/ 371 h 371"/>
                <a:gd name="T2" fmla="*/ 0 w 371"/>
                <a:gd name="T3" fmla="*/ 185 h 371"/>
                <a:gd name="T4" fmla="*/ 186 w 371"/>
                <a:gd name="T5" fmla="*/ 0 h 371"/>
                <a:gd name="T6" fmla="*/ 371 w 371"/>
                <a:gd name="T7" fmla="*/ 185 h 371"/>
                <a:gd name="T8" fmla="*/ 186 w 371"/>
                <a:gd name="T9" fmla="*/ 371 h 371"/>
                <a:gd name="T10" fmla="*/ 186 w 371"/>
                <a:gd name="T11" fmla="*/ 82 h 371"/>
                <a:gd name="T12" fmla="*/ 83 w 371"/>
                <a:gd name="T13" fmla="*/ 185 h 371"/>
                <a:gd name="T14" fmla="*/ 186 w 371"/>
                <a:gd name="T15" fmla="*/ 288 h 371"/>
                <a:gd name="T16" fmla="*/ 289 w 371"/>
                <a:gd name="T17" fmla="*/ 185 h 371"/>
                <a:gd name="T18" fmla="*/ 186 w 371"/>
                <a:gd name="T19" fmla="*/ 82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 h="371">
                  <a:moveTo>
                    <a:pt x="186" y="371"/>
                  </a:moveTo>
                  <a:cubicBezTo>
                    <a:pt x="83" y="371"/>
                    <a:pt x="0" y="288"/>
                    <a:pt x="0" y="185"/>
                  </a:cubicBezTo>
                  <a:cubicBezTo>
                    <a:pt x="0" y="83"/>
                    <a:pt x="83" y="0"/>
                    <a:pt x="186" y="0"/>
                  </a:cubicBezTo>
                  <a:cubicBezTo>
                    <a:pt x="288" y="0"/>
                    <a:pt x="371" y="83"/>
                    <a:pt x="371" y="185"/>
                  </a:cubicBezTo>
                  <a:cubicBezTo>
                    <a:pt x="371" y="288"/>
                    <a:pt x="288" y="371"/>
                    <a:pt x="186" y="371"/>
                  </a:cubicBezTo>
                  <a:close/>
                  <a:moveTo>
                    <a:pt x="186" y="82"/>
                  </a:moveTo>
                  <a:cubicBezTo>
                    <a:pt x="129" y="82"/>
                    <a:pt x="83" y="128"/>
                    <a:pt x="83" y="185"/>
                  </a:cubicBezTo>
                  <a:cubicBezTo>
                    <a:pt x="83" y="242"/>
                    <a:pt x="129" y="288"/>
                    <a:pt x="186" y="288"/>
                  </a:cubicBezTo>
                  <a:cubicBezTo>
                    <a:pt x="243" y="288"/>
                    <a:pt x="289" y="242"/>
                    <a:pt x="289" y="185"/>
                  </a:cubicBezTo>
                  <a:cubicBezTo>
                    <a:pt x="289" y="128"/>
                    <a:pt x="243" y="82"/>
                    <a:pt x="186" y="8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latin typeface="Calibri" panose="020F0502020204030204"/>
              </a:endParaRPr>
            </a:p>
          </p:txBody>
        </p:sp>
      </p:grpSp>
      <p:grpSp>
        <p:nvGrpSpPr>
          <p:cNvPr id="81" name="Group 63">
            <a:extLst>
              <a:ext uri="{FF2B5EF4-FFF2-40B4-BE49-F238E27FC236}">
                <a16:creationId xmlns:a16="http://schemas.microsoft.com/office/drawing/2014/main" id="{93D0B664-A0E7-4626-A928-0B025AF263CD}"/>
              </a:ext>
            </a:extLst>
          </p:cNvPr>
          <p:cNvGrpSpPr/>
          <p:nvPr/>
        </p:nvGrpSpPr>
        <p:grpSpPr>
          <a:xfrm>
            <a:off x="10559828" y="970748"/>
            <a:ext cx="515056" cy="628234"/>
            <a:chOff x="7931851" y="2464731"/>
            <a:chExt cx="1002842" cy="1223210"/>
          </a:xfrm>
        </p:grpSpPr>
        <p:sp>
          <p:nvSpPr>
            <p:cNvPr id="82" name="Freeform 5">
              <a:extLst>
                <a:ext uri="{FF2B5EF4-FFF2-40B4-BE49-F238E27FC236}">
                  <a16:creationId xmlns:a16="http://schemas.microsoft.com/office/drawing/2014/main" id="{EACAD809-3AB1-4E02-B5B8-7E62F70730A9}"/>
                </a:ext>
              </a:extLst>
            </p:cNvPr>
            <p:cNvSpPr>
              <a:spLocks noEditPoints="1"/>
            </p:cNvSpPr>
            <p:nvPr/>
          </p:nvSpPr>
          <p:spPr bwMode="auto">
            <a:xfrm>
              <a:off x="8120806" y="2650831"/>
              <a:ext cx="623981" cy="1037110"/>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7A7D">
                    <a:lumMod val="60000"/>
                    <a:lumOff val="40000"/>
                  </a:srgbClr>
                </a:solidFill>
                <a:effectLst/>
                <a:uLnTx/>
                <a:uFillTx/>
                <a:latin typeface="Calibri" panose="020F0502020204030204"/>
              </a:endParaRPr>
            </a:p>
          </p:txBody>
        </p:sp>
        <p:sp>
          <p:nvSpPr>
            <p:cNvPr id="83" name="Freeform 6">
              <a:extLst>
                <a:ext uri="{FF2B5EF4-FFF2-40B4-BE49-F238E27FC236}">
                  <a16:creationId xmlns:a16="http://schemas.microsoft.com/office/drawing/2014/main" id="{3D48BD60-F297-4C86-86B2-0836C324B821}"/>
                </a:ext>
              </a:extLst>
            </p:cNvPr>
            <p:cNvSpPr>
              <a:spLocks noEditPoints="1"/>
            </p:cNvSpPr>
            <p:nvPr/>
          </p:nvSpPr>
          <p:spPr bwMode="auto">
            <a:xfrm>
              <a:off x="8193151" y="2944496"/>
              <a:ext cx="44264" cy="75201"/>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82F39"/>
                </a:solidFill>
                <a:effectLst/>
                <a:uLnTx/>
                <a:uFillTx/>
                <a:latin typeface="Calibri" panose="020F0502020204030204"/>
              </a:endParaRPr>
            </a:p>
          </p:txBody>
        </p:sp>
        <p:sp>
          <p:nvSpPr>
            <p:cNvPr id="84" name="Freeform 7">
              <a:extLst>
                <a:ext uri="{FF2B5EF4-FFF2-40B4-BE49-F238E27FC236}">
                  <a16:creationId xmlns:a16="http://schemas.microsoft.com/office/drawing/2014/main" id="{D7BB3DB9-4753-44B0-83E8-1B0313E8DA2E}"/>
                </a:ext>
              </a:extLst>
            </p:cNvPr>
            <p:cNvSpPr>
              <a:spLocks noEditPoints="1"/>
            </p:cNvSpPr>
            <p:nvPr/>
          </p:nvSpPr>
          <p:spPr bwMode="auto">
            <a:xfrm>
              <a:off x="8215045" y="3044923"/>
              <a:ext cx="160397" cy="257493"/>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82F39"/>
                </a:solidFill>
                <a:effectLst/>
                <a:uLnTx/>
                <a:uFillTx/>
                <a:latin typeface="Calibri" panose="020F0502020204030204"/>
              </a:endParaRPr>
            </a:p>
          </p:txBody>
        </p:sp>
        <p:sp>
          <p:nvSpPr>
            <p:cNvPr id="85" name="Freeform 8">
              <a:extLst>
                <a:ext uri="{FF2B5EF4-FFF2-40B4-BE49-F238E27FC236}">
                  <a16:creationId xmlns:a16="http://schemas.microsoft.com/office/drawing/2014/main" id="{BCCC7F9A-3340-49BF-8DFA-BA2E37B24CEF}"/>
                </a:ext>
              </a:extLst>
            </p:cNvPr>
            <p:cNvSpPr>
              <a:spLocks noEditPoints="1"/>
            </p:cNvSpPr>
            <p:nvPr/>
          </p:nvSpPr>
          <p:spPr bwMode="auto">
            <a:xfrm>
              <a:off x="8585816" y="3030644"/>
              <a:ext cx="71870" cy="8900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82F39"/>
                </a:solidFill>
                <a:effectLst/>
                <a:uLnTx/>
                <a:uFillTx/>
                <a:latin typeface="Calibri" panose="020F0502020204030204"/>
              </a:endParaRPr>
            </a:p>
          </p:txBody>
        </p:sp>
        <p:sp>
          <p:nvSpPr>
            <p:cNvPr id="86" name="Freeform 9">
              <a:extLst>
                <a:ext uri="{FF2B5EF4-FFF2-40B4-BE49-F238E27FC236}">
                  <a16:creationId xmlns:a16="http://schemas.microsoft.com/office/drawing/2014/main" id="{D95B15AB-E4CA-4AAC-8C55-8FFD2AA31012}"/>
                </a:ext>
              </a:extLst>
            </p:cNvPr>
            <p:cNvSpPr>
              <a:spLocks noEditPoints="1"/>
            </p:cNvSpPr>
            <p:nvPr/>
          </p:nvSpPr>
          <p:spPr bwMode="auto">
            <a:xfrm>
              <a:off x="8413044" y="2724603"/>
              <a:ext cx="259397" cy="282719"/>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82F39"/>
                </a:solidFill>
                <a:effectLst/>
                <a:uLnTx/>
                <a:uFillTx/>
                <a:latin typeface="Calibri" panose="020F0502020204030204"/>
              </a:endParaRPr>
            </a:p>
          </p:txBody>
        </p:sp>
        <p:sp>
          <p:nvSpPr>
            <p:cNvPr id="87" name="Freeform 10">
              <a:extLst>
                <a:ext uri="{FF2B5EF4-FFF2-40B4-BE49-F238E27FC236}">
                  <a16:creationId xmlns:a16="http://schemas.microsoft.com/office/drawing/2014/main" id="{40122F90-2351-43F8-A6AF-F8965FB61261}"/>
                </a:ext>
              </a:extLst>
            </p:cNvPr>
            <p:cNvSpPr>
              <a:spLocks noEditPoints="1"/>
            </p:cNvSpPr>
            <p:nvPr/>
          </p:nvSpPr>
          <p:spPr bwMode="auto">
            <a:xfrm>
              <a:off x="8413044" y="2464731"/>
              <a:ext cx="39980" cy="152306"/>
            </a:xfrm>
            <a:custGeom>
              <a:avLst/>
              <a:gdLst>
                <a:gd name="T0" fmla="*/ 24 w 48"/>
                <a:gd name="T1" fmla="*/ 182 h 182"/>
                <a:gd name="T2" fmla="*/ 48 w 48"/>
                <a:gd name="T3" fmla="*/ 158 h 182"/>
                <a:gd name="T4" fmla="*/ 48 w 48"/>
                <a:gd name="T5" fmla="*/ 24 h 182"/>
                <a:gd name="T6" fmla="*/ 24 w 48"/>
                <a:gd name="T7" fmla="*/ 0 h 182"/>
                <a:gd name="T8" fmla="*/ 0 w 48"/>
                <a:gd name="T9" fmla="*/ 24 h 182"/>
                <a:gd name="T10" fmla="*/ 0 w 48"/>
                <a:gd name="T11" fmla="*/ 158 h 182"/>
                <a:gd name="T12" fmla="*/ 24 w 48"/>
                <a:gd name="T13" fmla="*/ 182 h 182"/>
                <a:gd name="T14" fmla="*/ 24 w 48"/>
                <a:gd name="T15" fmla="*/ 182 h 182"/>
                <a:gd name="T16" fmla="*/ 24 w 48"/>
                <a:gd name="T17"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82">
                  <a:moveTo>
                    <a:pt x="24" y="182"/>
                  </a:moveTo>
                  <a:cubicBezTo>
                    <a:pt x="38" y="182"/>
                    <a:pt x="48" y="172"/>
                    <a:pt x="48" y="158"/>
                  </a:cubicBezTo>
                  <a:cubicBezTo>
                    <a:pt x="48" y="24"/>
                    <a:pt x="48" y="24"/>
                    <a:pt x="48" y="24"/>
                  </a:cubicBezTo>
                  <a:cubicBezTo>
                    <a:pt x="48" y="11"/>
                    <a:pt x="38" y="0"/>
                    <a:pt x="24" y="0"/>
                  </a:cubicBezTo>
                  <a:cubicBezTo>
                    <a:pt x="11" y="0"/>
                    <a:pt x="0" y="11"/>
                    <a:pt x="0" y="24"/>
                  </a:cubicBezTo>
                  <a:cubicBezTo>
                    <a:pt x="0" y="158"/>
                    <a:pt x="0" y="158"/>
                    <a:pt x="0" y="158"/>
                  </a:cubicBezTo>
                  <a:cubicBezTo>
                    <a:pt x="0" y="172"/>
                    <a:pt x="11" y="182"/>
                    <a:pt x="24" y="182"/>
                  </a:cubicBezTo>
                  <a:close/>
                  <a:moveTo>
                    <a:pt x="24" y="182"/>
                  </a:moveTo>
                  <a:cubicBezTo>
                    <a:pt x="24" y="182"/>
                    <a:pt x="24" y="182"/>
                    <a:pt x="24" y="182"/>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82F39"/>
                </a:solidFill>
                <a:effectLst/>
                <a:uLnTx/>
                <a:uFillTx/>
                <a:latin typeface="Calibri" panose="020F0502020204030204"/>
              </a:endParaRPr>
            </a:p>
          </p:txBody>
        </p:sp>
        <p:sp>
          <p:nvSpPr>
            <p:cNvPr id="88" name="Freeform 11">
              <a:extLst>
                <a:ext uri="{FF2B5EF4-FFF2-40B4-BE49-F238E27FC236}">
                  <a16:creationId xmlns:a16="http://schemas.microsoft.com/office/drawing/2014/main" id="{195D02ED-84AE-479C-A557-2AF72A6A303E}"/>
                </a:ext>
              </a:extLst>
            </p:cNvPr>
            <p:cNvSpPr>
              <a:spLocks noEditPoints="1"/>
            </p:cNvSpPr>
            <p:nvPr/>
          </p:nvSpPr>
          <p:spPr bwMode="auto">
            <a:xfrm>
              <a:off x="8169830" y="2526606"/>
              <a:ext cx="101379" cy="140883"/>
            </a:xfrm>
            <a:custGeom>
              <a:avLst/>
              <a:gdLst>
                <a:gd name="T0" fmla="*/ 74 w 122"/>
                <a:gd name="T1" fmla="*/ 156 h 168"/>
                <a:gd name="T2" fmla="*/ 94 w 122"/>
                <a:gd name="T3" fmla="*/ 168 h 168"/>
                <a:gd name="T4" fmla="*/ 106 w 122"/>
                <a:gd name="T5" fmla="*/ 165 h 168"/>
                <a:gd name="T6" fmla="*/ 115 w 122"/>
                <a:gd name="T7" fmla="*/ 132 h 168"/>
                <a:gd name="T8" fmla="*/ 48 w 122"/>
                <a:gd name="T9" fmla="*/ 15 h 168"/>
                <a:gd name="T10" fmla="*/ 15 w 122"/>
                <a:gd name="T11" fmla="*/ 7 h 168"/>
                <a:gd name="T12" fmla="*/ 6 w 122"/>
                <a:gd name="T13" fmla="*/ 39 h 168"/>
                <a:gd name="T14" fmla="*/ 74 w 122"/>
                <a:gd name="T15" fmla="*/ 156 h 168"/>
                <a:gd name="T16" fmla="*/ 74 w 122"/>
                <a:gd name="T17" fmla="*/ 156 h 168"/>
                <a:gd name="T18" fmla="*/ 74 w 122"/>
                <a:gd name="T19" fmla="*/ 15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74" y="156"/>
                  </a:moveTo>
                  <a:cubicBezTo>
                    <a:pt x="78" y="164"/>
                    <a:pt x="86" y="168"/>
                    <a:pt x="94" y="168"/>
                  </a:cubicBezTo>
                  <a:cubicBezTo>
                    <a:pt x="98" y="168"/>
                    <a:pt x="103" y="167"/>
                    <a:pt x="106" y="165"/>
                  </a:cubicBezTo>
                  <a:cubicBezTo>
                    <a:pt x="118" y="158"/>
                    <a:pt x="122" y="143"/>
                    <a:pt x="115" y="132"/>
                  </a:cubicBezTo>
                  <a:cubicBezTo>
                    <a:pt x="48" y="15"/>
                    <a:pt x="48" y="15"/>
                    <a:pt x="48" y="15"/>
                  </a:cubicBezTo>
                  <a:cubicBezTo>
                    <a:pt x="41" y="4"/>
                    <a:pt x="27" y="0"/>
                    <a:pt x="15" y="7"/>
                  </a:cubicBezTo>
                  <a:cubicBezTo>
                    <a:pt x="4" y="13"/>
                    <a:pt x="0" y="28"/>
                    <a:pt x="6" y="39"/>
                  </a:cubicBezTo>
                  <a:lnTo>
                    <a:pt x="74" y="156"/>
                  </a:lnTo>
                  <a:close/>
                  <a:moveTo>
                    <a:pt x="74" y="156"/>
                  </a:moveTo>
                  <a:cubicBezTo>
                    <a:pt x="74" y="156"/>
                    <a:pt x="74" y="156"/>
                    <a:pt x="74" y="156"/>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82F39"/>
                </a:solidFill>
                <a:effectLst/>
                <a:uLnTx/>
                <a:uFillTx/>
                <a:latin typeface="Calibri" panose="020F0502020204030204"/>
              </a:endParaRPr>
            </a:p>
          </p:txBody>
        </p:sp>
        <p:sp>
          <p:nvSpPr>
            <p:cNvPr id="89" name="Freeform 12">
              <a:extLst>
                <a:ext uri="{FF2B5EF4-FFF2-40B4-BE49-F238E27FC236}">
                  <a16:creationId xmlns:a16="http://schemas.microsoft.com/office/drawing/2014/main" id="{FAE87451-ECD3-48B9-BFE4-94EC670A92CA}"/>
                </a:ext>
              </a:extLst>
            </p:cNvPr>
            <p:cNvSpPr>
              <a:spLocks noEditPoints="1"/>
            </p:cNvSpPr>
            <p:nvPr/>
          </p:nvSpPr>
          <p:spPr bwMode="auto">
            <a:xfrm>
              <a:off x="8730507" y="3132975"/>
              <a:ext cx="142311" cy="99951"/>
            </a:xfrm>
            <a:custGeom>
              <a:avLst/>
              <a:gdLst>
                <a:gd name="T0" fmla="*/ 155 w 171"/>
                <a:gd name="T1" fmla="*/ 74 h 119"/>
                <a:gd name="T2" fmla="*/ 39 w 171"/>
                <a:gd name="T3" fmla="*/ 7 h 119"/>
                <a:gd name="T4" fmla="*/ 6 w 171"/>
                <a:gd name="T5" fmla="*/ 15 h 119"/>
                <a:gd name="T6" fmla="*/ 15 w 171"/>
                <a:gd name="T7" fmla="*/ 48 h 119"/>
                <a:gd name="T8" fmla="*/ 131 w 171"/>
                <a:gd name="T9" fmla="*/ 115 h 119"/>
                <a:gd name="T10" fmla="*/ 143 w 171"/>
                <a:gd name="T11" fmla="*/ 119 h 119"/>
                <a:gd name="T12" fmla="*/ 164 w 171"/>
                <a:gd name="T13" fmla="*/ 107 h 119"/>
                <a:gd name="T14" fmla="*/ 155 w 171"/>
                <a:gd name="T15" fmla="*/ 74 h 119"/>
                <a:gd name="T16" fmla="*/ 155 w 171"/>
                <a:gd name="T17" fmla="*/ 74 h 119"/>
                <a:gd name="T18" fmla="*/ 155 w 171"/>
                <a:gd name="T19" fmla="*/ 7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55" y="74"/>
                  </a:moveTo>
                  <a:cubicBezTo>
                    <a:pt x="39" y="7"/>
                    <a:pt x="39" y="7"/>
                    <a:pt x="39" y="7"/>
                  </a:cubicBezTo>
                  <a:cubicBezTo>
                    <a:pt x="27" y="0"/>
                    <a:pt x="13" y="4"/>
                    <a:pt x="6" y="15"/>
                  </a:cubicBezTo>
                  <a:cubicBezTo>
                    <a:pt x="0" y="27"/>
                    <a:pt x="3" y="42"/>
                    <a:pt x="15" y="48"/>
                  </a:cubicBezTo>
                  <a:cubicBezTo>
                    <a:pt x="131" y="115"/>
                    <a:pt x="131" y="115"/>
                    <a:pt x="131" y="115"/>
                  </a:cubicBezTo>
                  <a:cubicBezTo>
                    <a:pt x="135" y="118"/>
                    <a:pt x="139" y="119"/>
                    <a:pt x="143" y="119"/>
                  </a:cubicBezTo>
                  <a:cubicBezTo>
                    <a:pt x="152" y="119"/>
                    <a:pt x="160" y="114"/>
                    <a:pt x="164" y="107"/>
                  </a:cubicBezTo>
                  <a:cubicBezTo>
                    <a:pt x="171" y="95"/>
                    <a:pt x="167" y="80"/>
                    <a:pt x="155" y="74"/>
                  </a:cubicBezTo>
                  <a:close/>
                  <a:moveTo>
                    <a:pt x="155" y="74"/>
                  </a:moveTo>
                  <a:cubicBezTo>
                    <a:pt x="155" y="74"/>
                    <a:pt x="155" y="74"/>
                    <a:pt x="155" y="74"/>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82F39"/>
                </a:solidFill>
                <a:effectLst/>
                <a:uLnTx/>
                <a:uFillTx/>
                <a:latin typeface="Calibri" panose="020F0502020204030204"/>
              </a:endParaRPr>
            </a:p>
          </p:txBody>
        </p:sp>
        <p:sp>
          <p:nvSpPr>
            <p:cNvPr id="90" name="Freeform 13">
              <a:extLst>
                <a:ext uri="{FF2B5EF4-FFF2-40B4-BE49-F238E27FC236}">
                  <a16:creationId xmlns:a16="http://schemas.microsoft.com/office/drawing/2014/main" id="{326D089A-5895-4FC5-B78F-53F0708C157C}"/>
                </a:ext>
              </a:extLst>
            </p:cNvPr>
            <p:cNvSpPr>
              <a:spLocks noEditPoints="1"/>
            </p:cNvSpPr>
            <p:nvPr/>
          </p:nvSpPr>
          <p:spPr bwMode="auto">
            <a:xfrm>
              <a:off x="7993726" y="2704613"/>
              <a:ext cx="142311" cy="98999"/>
            </a:xfrm>
            <a:custGeom>
              <a:avLst/>
              <a:gdLst>
                <a:gd name="T0" fmla="*/ 15 w 171"/>
                <a:gd name="T1" fmla="*/ 48 h 118"/>
                <a:gd name="T2" fmla="*/ 132 w 171"/>
                <a:gd name="T3" fmla="*/ 115 h 118"/>
                <a:gd name="T4" fmla="*/ 144 w 171"/>
                <a:gd name="T5" fmla="*/ 118 h 118"/>
                <a:gd name="T6" fmla="*/ 165 w 171"/>
                <a:gd name="T7" fmla="*/ 106 h 118"/>
                <a:gd name="T8" fmla="*/ 156 w 171"/>
                <a:gd name="T9" fmla="*/ 74 h 118"/>
                <a:gd name="T10" fmla="*/ 39 w 171"/>
                <a:gd name="T11" fmla="*/ 6 h 118"/>
                <a:gd name="T12" fmla="*/ 7 w 171"/>
                <a:gd name="T13" fmla="*/ 15 h 118"/>
                <a:gd name="T14" fmla="*/ 15 w 171"/>
                <a:gd name="T15" fmla="*/ 48 h 118"/>
                <a:gd name="T16" fmla="*/ 15 w 171"/>
                <a:gd name="T17" fmla="*/ 48 h 118"/>
                <a:gd name="T18" fmla="*/ 15 w 171"/>
                <a:gd name="T19"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15" y="48"/>
                  </a:moveTo>
                  <a:cubicBezTo>
                    <a:pt x="132" y="115"/>
                    <a:pt x="132" y="115"/>
                    <a:pt x="132" y="115"/>
                  </a:cubicBezTo>
                  <a:cubicBezTo>
                    <a:pt x="136" y="117"/>
                    <a:pt x="140" y="118"/>
                    <a:pt x="144" y="118"/>
                  </a:cubicBezTo>
                  <a:cubicBezTo>
                    <a:pt x="152" y="118"/>
                    <a:pt x="160" y="114"/>
                    <a:pt x="165" y="106"/>
                  </a:cubicBezTo>
                  <a:cubicBezTo>
                    <a:pt x="171" y="95"/>
                    <a:pt x="167" y="80"/>
                    <a:pt x="156" y="74"/>
                  </a:cubicBezTo>
                  <a:cubicBezTo>
                    <a:pt x="39" y="6"/>
                    <a:pt x="39" y="6"/>
                    <a:pt x="39" y="6"/>
                  </a:cubicBezTo>
                  <a:cubicBezTo>
                    <a:pt x="28" y="0"/>
                    <a:pt x="13" y="4"/>
                    <a:pt x="7" y="15"/>
                  </a:cubicBezTo>
                  <a:cubicBezTo>
                    <a:pt x="0" y="27"/>
                    <a:pt x="4" y="41"/>
                    <a:pt x="15" y="48"/>
                  </a:cubicBezTo>
                  <a:close/>
                  <a:moveTo>
                    <a:pt x="15" y="48"/>
                  </a:moveTo>
                  <a:cubicBezTo>
                    <a:pt x="15" y="48"/>
                    <a:pt x="15" y="48"/>
                    <a:pt x="15" y="48"/>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82F39"/>
                </a:solidFill>
                <a:effectLst/>
                <a:uLnTx/>
                <a:uFillTx/>
                <a:latin typeface="Calibri" panose="020F0502020204030204"/>
              </a:endParaRPr>
            </a:p>
          </p:txBody>
        </p:sp>
        <p:sp>
          <p:nvSpPr>
            <p:cNvPr id="91" name="Freeform 14">
              <a:extLst>
                <a:ext uri="{FF2B5EF4-FFF2-40B4-BE49-F238E27FC236}">
                  <a16:creationId xmlns:a16="http://schemas.microsoft.com/office/drawing/2014/main" id="{348A755B-B6BC-4E2C-849A-42F06B7F3D26}"/>
                </a:ext>
              </a:extLst>
            </p:cNvPr>
            <p:cNvSpPr>
              <a:spLocks noEditPoints="1"/>
            </p:cNvSpPr>
            <p:nvPr/>
          </p:nvSpPr>
          <p:spPr bwMode="auto">
            <a:xfrm>
              <a:off x="8782387" y="2949255"/>
              <a:ext cx="152306" cy="40457"/>
            </a:xfrm>
            <a:custGeom>
              <a:avLst/>
              <a:gdLst>
                <a:gd name="T0" fmla="*/ 159 w 183"/>
                <a:gd name="T1" fmla="*/ 0 h 48"/>
                <a:gd name="T2" fmla="*/ 24 w 183"/>
                <a:gd name="T3" fmla="*/ 0 h 48"/>
                <a:gd name="T4" fmla="*/ 0 w 183"/>
                <a:gd name="T5" fmla="*/ 24 h 48"/>
                <a:gd name="T6" fmla="*/ 24 w 183"/>
                <a:gd name="T7" fmla="*/ 48 h 48"/>
                <a:gd name="T8" fmla="*/ 159 w 183"/>
                <a:gd name="T9" fmla="*/ 48 h 48"/>
                <a:gd name="T10" fmla="*/ 183 w 183"/>
                <a:gd name="T11" fmla="*/ 24 h 48"/>
                <a:gd name="T12" fmla="*/ 159 w 183"/>
                <a:gd name="T13" fmla="*/ 0 h 48"/>
                <a:gd name="T14" fmla="*/ 159 w 183"/>
                <a:gd name="T15" fmla="*/ 0 h 48"/>
                <a:gd name="T16" fmla="*/ 159 w 183"/>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48">
                  <a:moveTo>
                    <a:pt x="159" y="0"/>
                  </a:moveTo>
                  <a:cubicBezTo>
                    <a:pt x="24" y="0"/>
                    <a:pt x="24" y="0"/>
                    <a:pt x="24" y="0"/>
                  </a:cubicBezTo>
                  <a:cubicBezTo>
                    <a:pt x="11" y="0"/>
                    <a:pt x="0" y="11"/>
                    <a:pt x="0" y="24"/>
                  </a:cubicBezTo>
                  <a:cubicBezTo>
                    <a:pt x="0" y="38"/>
                    <a:pt x="11" y="48"/>
                    <a:pt x="24" y="48"/>
                  </a:cubicBezTo>
                  <a:cubicBezTo>
                    <a:pt x="159" y="48"/>
                    <a:pt x="159" y="48"/>
                    <a:pt x="159" y="48"/>
                  </a:cubicBezTo>
                  <a:cubicBezTo>
                    <a:pt x="172" y="48"/>
                    <a:pt x="183" y="38"/>
                    <a:pt x="183" y="24"/>
                  </a:cubicBezTo>
                  <a:cubicBezTo>
                    <a:pt x="183" y="11"/>
                    <a:pt x="172" y="0"/>
                    <a:pt x="159" y="0"/>
                  </a:cubicBezTo>
                  <a:close/>
                  <a:moveTo>
                    <a:pt x="159" y="0"/>
                  </a:moveTo>
                  <a:cubicBezTo>
                    <a:pt x="159" y="0"/>
                    <a:pt x="159" y="0"/>
                    <a:pt x="159" y="0"/>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82F39"/>
                </a:solidFill>
                <a:effectLst/>
                <a:uLnTx/>
                <a:uFillTx/>
                <a:latin typeface="Calibri" panose="020F0502020204030204"/>
              </a:endParaRPr>
            </a:p>
          </p:txBody>
        </p:sp>
        <p:sp>
          <p:nvSpPr>
            <p:cNvPr id="92" name="Freeform 15">
              <a:extLst>
                <a:ext uri="{FF2B5EF4-FFF2-40B4-BE49-F238E27FC236}">
                  <a16:creationId xmlns:a16="http://schemas.microsoft.com/office/drawing/2014/main" id="{E26803A5-355C-4684-AF90-E0E46D00CD97}"/>
                </a:ext>
              </a:extLst>
            </p:cNvPr>
            <p:cNvSpPr>
              <a:spLocks noEditPoints="1"/>
            </p:cNvSpPr>
            <p:nvPr/>
          </p:nvSpPr>
          <p:spPr bwMode="auto">
            <a:xfrm>
              <a:off x="7931851" y="2949255"/>
              <a:ext cx="151355" cy="40457"/>
            </a:xfrm>
            <a:custGeom>
              <a:avLst/>
              <a:gdLst>
                <a:gd name="T0" fmla="*/ 182 w 182"/>
                <a:gd name="T1" fmla="*/ 24 h 48"/>
                <a:gd name="T2" fmla="*/ 158 w 182"/>
                <a:gd name="T3" fmla="*/ 0 h 48"/>
                <a:gd name="T4" fmla="*/ 24 w 182"/>
                <a:gd name="T5" fmla="*/ 0 h 48"/>
                <a:gd name="T6" fmla="*/ 0 w 182"/>
                <a:gd name="T7" fmla="*/ 24 h 48"/>
                <a:gd name="T8" fmla="*/ 24 w 182"/>
                <a:gd name="T9" fmla="*/ 48 h 48"/>
                <a:gd name="T10" fmla="*/ 158 w 182"/>
                <a:gd name="T11" fmla="*/ 48 h 48"/>
                <a:gd name="T12" fmla="*/ 182 w 182"/>
                <a:gd name="T13" fmla="*/ 24 h 48"/>
                <a:gd name="T14" fmla="*/ 182 w 182"/>
                <a:gd name="T15" fmla="*/ 24 h 48"/>
                <a:gd name="T16" fmla="*/ 182 w 182"/>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48">
                  <a:moveTo>
                    <a:pt x="182" y="24"/>
                  </a:moveTo>
                  <a:cubicBezTo>
                    <a:pt x="182" y="11"/>
                    <a:pt x="172" y="0"/>
                    <a:pt x="158" y="0"/>
                  </a:cubicBezTo>
                  <a:cubicBezTo>
                    <a:pt x="24" y="0"/>
                    <a:pt x="24" y="0"/>
                    <a:pt x="24" y="0"/>
                  </a:cubicBezTo>
                  <a:cubicBezTo>
                    <a:pt x="11" y="0"/>
                    <a:pt x="0" y="11"/>
                    <a:pt x="0" y="24"/>
                  </a:cubicBezTo>
                  <a:cubicBezTo>
                    <a:pt x="0" y="38"/>
                    <a:pt x="11" y="48"/>
                    <a:pt x="24" y="48"/>
                  </a:cubicBezTo>
                  <a:cubicBezTo>
                    <a:pt x="158" y="48"/>
                    <a:pt x="158" y="48"/>
                    <a:pt x="158" y="48"/>
                  </a:cubicBezTo>
                  <a:cubicBezTo>
                    <a:pt x="172" y="48"/>
                    <a:pt x="182" y="38"/>
                    <a:pt x="182" y="24"/>
                  </a:cubicBezTo>
                  <a:close/>
                  <a:moveTo>
                    <a:pt x="182" y="24"/>
                  </a:moveTo>
                  <a:cubicBezTo>
                    <a:pt x="182" y="24"/>
                    <a:pt x="182" y="24"/>
                    <a:pt x="182" y="24"/>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82F39"/>
                </a:solidFill>
                <a:effectLst/>
                <a:uLnTx/>
                <a:uFillTx/>
                <a:latin typeface="Calibri" panose="020F0502020204030204"/>
              </a:endParaRPr>
            </a:p>
          </p:txBody>
        </p:sp>
        <p:sp>
          <p:nvSpPr>
            <p:cNvPr id="93" name="Freeform 16">
              <a:extLst>
                <a:ext uri="{FF2B5EF4-FFF2-40B4-BE49-F238E27FC236}">
                  <a16:creationId xmlns:a16="http://schemas.microsoft.com/office/drawing/2014/main" id="{E7C3E016-E1A9-405A-8451-E65D10C72C07}"/>
                </a:ext>
              </a:extLst>
            </p:cNvPr>
            <p:cNvSpPr>
              <a:spLocks noEditPoints="1"/>
            </p:cNvSpPr>
            <p:nvPr/>
          </p:nvSpPr>
          <p:spPr bwMode="auto">
            <a:xfrm>
              <a:off x="8730507" y="2704613"/>
              <a:ext cx="142311" cy="98999"/>
            </a:xfrm>
            <a:custGeom>
              <a:avLst/>
              <a:gdLst>
                <a:gd name="T0" fmla="*/ 27 w 171"/>
                <a:gd name="T1" fmla="*/ 118 h 118"/>
                <a:gd name="T2" fmla="*/ 39 w 171"/>
                <a:gd name="T3" fmla="*/ 115 h 118"/>
                <a:gd name="T4" fmla="*/ 155 w 171"/>
                <a:gd name="T5" fmla="*/ 48 h 118"/>
                <a:gd name="T6" fmla="*/ 164 w 171"/>
                <a:gd name="T7" fmla="*/ 15 h 118"/>
                <a:gd name="T8" fmla="*/ 131 w 171"/>
                <a:gd name="T9" fmla="*/ 6 h 118"/>
                <a:gd name="T10" fmla="*/ 15 w 171"/>
                <a:gd name="T11" fmla="*/ 74 h 118"/>
                <a:gd name="T12" fmla="*/ 6 w 171"/>
                <a:gd name="T13" fmla="*/ 106 h 118"/>
                <a:gd name="T14" fmla="*/ 27 w 171"/>
                <a:gd name="T15" fmla="*/ 118 h 118"/>
                <a:gd name="T16" fmla="*/ 27 w 171"/>
                <a:gd name="T17" fmla="*/ 118 h 118"/>
                <a:gd name="T18" fmla="*/ 27 w 171"/>
                <a:gd name="T1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27" y="118"/>
                  </a:moveTo>
                  <a:cubicBezTo>
                    <a:pt x="31" y="118"/>
                    <a:pt x="35" y="117"/>
                    <a:pt x="39" y="115"/>
                  </a:cubicBezTo>
                  <a:cubicBezTo>
                    <a:pt x="155" y="48"/>
                    <a:pt x="155" y="48"/>
                    <a:pt x="155" y="48"/>
                  </a:cubicBezTo>
                  <a:cubicBezTo>
                    <a:pt x="167" y="41"/>
                    <a:pt x="171" y="27"/>
                    <a:pt x="164" y="15"/>
                  </a:cubicBezTo>
                  <a:cubicBezTo>
                    <a:pt x="157" y="4"/>
                    <a:pt x="143" y="0"/>
                    <a:pt x="131" y="6"/>
                  </a:cubicBezTo>
                  <a:cubicBezTo>
                    <a:pt x="15" y="74"/>
                    <a:pt x="15" y="74"/>
                    <a:pt x="15" y="74"/>
                  </a:cubicBezTo>
                  <a:cubicBezTo>
                    <a:pt x="3" y="80"/>
                    <a:pt x="0" y="95"/>
                    <a:pt x="6" y="106"/>
                  </a:cubicBezTo>
                  <a:cubicBezTo>
                    <a:pt x="11" y="114"/>
                    <a:pt x="19" y="118"/>
                    <a:pt x="27" y="118"/>
                  </a:cubicBezTo>
                  <a:close/>
                  <a:moveTo>
                    <a:pt x="27" y="118"/>
                  </a:moveTo>
                  <a:cubicBezTo>
                    <a:pt x="27" y="118"/>
                    <a:pt x="27" y="118"/>
                    <a:pt x="27" y="118"/>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82F39"/>
                </a:solidFill>
                <a:effectLst/>
                <a:uLnTx/>
                <a:uFillTx/>
                <a:latin typeface="Calibri" panose="020F0502020204030204"/>
              </a:endParaRPr>
            </a:p>
          </p:txBody>
        </p:sp>
        <p:sp>
          <p:nvSpPr>
            <p:cNvPr id="94" name="Freeform 17">
              <a:extLst>
                <a:ext uri="{FF2B5EF4-FFF2-40B4-BE49-F238E27FC236}">
                  <a16:creationId xmlns:a16="http://schemas.microsoft.com/office/drawing/2014/main" id="{6679CE96-0D59-4C36-BB74-715AF924307B}"/>
                </a:ext>
              </a:extLst>
            </p:cNvPr>
            <p:cNvSpPr>
              <a:spLocks noEditPoints="1"/>
            </p:cNvSpPr>
            <p:nvPr/>
          </p:nvSpPr>
          <p:spPr bwMode="auto">
            <a:xfrm>
              <a:off x="7993726" y="3132975"/>
              <a:ext cx="142311" cy="99951"/>
            </a:xfrm>
            <a:custGeom>
              <a:avLst/>
              <a:gdLst>
                <a:gd name="T0" fmla="*/ 132 w 171"/>
                <a:gd name="T1" fmla="*/ 7 h 119"/>
                <a:gd name="T2" fmla="*/ 15 w 171"/>
                <a:gd name="T3" fmla="*/ 74 h 119"/>
                <a:gd name="T4" fmla="*/ 7 w 171"/>
                <a:gd name="T5" fmla="*/ 107 h 119"/>
                <a:gd name="T6" fmla="*/ 28 w 171"/>
                <a:gd name="T7" fmla="*/ 119 h 119"/>
                <a:gd name="T8" fmla="*/ 39 w 171"/>
                <a:gd name="T9" fmla="*/ 115 h 119"/>
                <a:gd name="T10" fmla="*/ 156 w 171"/>
                <a:gd name="T11" fmla="*/ 48 h 119"/>
                <a:gd name="T12" fmla="*/ 165 w 171"/>
                <a:gd name="T13" fmla="*/ 15 h 119"/>
                <a:gd name="T14" fmla="*/ 132 w 171"/>
                <a:gd name="T15" fmla="*/ 7 h 119"/>
                <a:gd name="T16" fmla="*/ 132 w 171"/>
                <a:gd name="T17" fmla="*/ 7 h 119"/>
                <a:gd name="T18" fmla="*/ 132 w 171"/>
                <a:gd name="T19" fmla="*/ 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32" y="7"/>
                  </a:moveTo>
                  <a:cubicBezTo>
                    <a:pt x="15" y="74"/>
                    <a:pt x="15" y="74"/>
                    <a:pt x="15" y="74"/>
                  </a:cubicBezTo>
                  <a:cubicBezTo>
                    <a:pt x="4" y="80"/>
                    <a:pt x="0" y="95"/>
                    <a:pt x="7" y="107"/>
                  </a:cubicBezTo>
                  <a:cubicBezTo>
                    <a:pt x="11" y="114"/>
                    <a:pt x="19" y="119"/>
                    <a:pt x="28" y="119"/>
                  </a:cubicBezTo>
                  <a:cubicBezTo>
                    <a:pt x="32" y="119"/>
                    <a:pt x="36" y="118"/>
                    <a:pt x="39" y="115"/>
                  </a:cubicBezTo>
                  <a:cubicBezTo>
                    <a:pt x="156" y="48"/>
                    <a:pt x="156" y="48"/>
                    <a:pt x="156" y="48"/>
                  </a:cubicBezTo>
                  <a:cubicBezTo>
                    <a:pt x="167" y="42"/>
                    <a:pt x="171" y="27"/>
                    <a:pt x="165" y="15"/>
                  </a:cubicBezTo>
                  <a:cubicBezTo>
                    <a:pt x="158" y="4"/>
                    <a:pt x="143" y="0"/>
                    <a:pt x="132" y="7"/>
                  </a:cubicBezTo>
                  <a:close/>
                  <a:moveTo>
                    <a:pt x="132" y="7"/>
                  </a:moveTo>
                  <a:cubicBezTo>
                    <a:pt x="132" y="7"/>
                    <a:pt x="132" y="7"/>
                    <a:pt x="132" y="7"/>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82F39"/>
                </a:solidFill>
                <a:effectLst/>
                <a:uLnTx/>
                <a:uFillTx/>
                <a:latin typeface="Calibri" panose="020F0502020204030204"/>
              </a:endParaRPr>
            </a:p>
          </p:txBody>
        </p:sp>
        <p:sp>
          <p:nvSpPr>
            <p:cNvPr id="95" name="Freeform 18">
              <a:extLst>
                <a:ext uri="{FF2B5EF4-FFF2-40B4-BE49-F238E27FC236}">
                  <a16:creationId xmlns:a16="http://schemas.microsoft.com/office/drawing/2014/main" id="{9A8C8CC8-A714-4887-BDF9-3CF8DFC0CC75}"/>
                </a:ext>
              </a:extLst>
            </p:cNvPr>
            <p:cNvSpPr>
              <a:spLocks noEditPoints="1"/>
            </p:cNvSpPr>
            <p:nvPr/>
          </p:nvSpPr>
          <p:spPr bwMode="auto">
            <a:xfrm>
              <a:off x="8595336" y="2526606"/>
              <a:ext cx="101379" cy="140883"/>
            </a:xfrm>
            <a:custGeom>
              <a:avLst/>
              <a:gdLst>
                <a:gd name="T0" fmla="*/ 15 w 122"/>
                <a:gd name="T1" fmla="*/ 165 h 168"/>
                <a:gd name="T2" fmla="*/ 27 w 122"/>
                <a:gd name="T3" fmla="*/ 168 h 168"/>
                <a:gd name="T4" fmla="*/ 48 w 122"/>
                <a:gd name="T5" fmla="*/ 156 h 168"/>
                <a:gd name="T6" fmla="*/ 115 w 122"/>
                <a:gd name="T7" fmla="*/ 39 h 168"/>
                <a:gd name="T8" fmla="*/ 107 w 122"/>
                <a:gd name="T9" fmla="*/ 7 h 168"/>
                <a:gd name="T10" fmla="*/ 74 w 122"/>
                <a:gd name="T11" fmla="*/ 15 h 168"/>
                <a:gd name="T12" fmla="*/ 7 w 122"/>
                <a:gd name="T13" fmla="*/ 132 h 168"/>
                <a:gd name="T14" fmla="*/ 15 w 122"/>
                <a:gd name="T15" fmla="*/ 165 h 168"/>
                <a:gd name="T16" fmla="*/ 15 w 122"/>
                <a:gd name="T17" fmla="*/ 165 h 168"/>
                <a:gd name="T18" fmla="*/ 15 w 122"/>
                <a:gd name="T19" fmla="*/ 16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15" y="165"/>
                  </a:moveTo>
                  <a:cubicBezTo>
                    <a:pt x="19" y="167"/>
                    <a:pt x="23" y="168"/>
                    <a:pt x="27" y="168"/>
                  </a:cubicBezTo>
                  <a:cubicBezTo>
                    <a:pt x="36" y="168"/>
                    <a:pt x="44" y="164"/>
                    <a:pt x="48" y="156"/>
                  </a:cubicBezTo>
                  <a:cubicBezTo>
                    <a:pt x="115" y="39"/>
                    <a:pt x="115" y="39"/>
                    <a:pt x="115" y="39"/>
                  </a:cubicBezTo>
                  <a:cubicBezTo>
                    <a:pt x="122" y="28"/>
                    <a:pt x="118" y="13"/>
                    <a:pt x="107" y="7"/>
                  </a:cubicBezTo>
                  <a:cubicBezTo>
                    <a:pt x="95" y="0"/>
                    <a:pt x="80" y="4"/>
                    <a:pt x="74" y="15"/>
                  </a:cubicBezTo>
                  <a:cubicBezTo>
                    <a:pt x="7" y="132"/>
                    <a:pt x="7" y="132"/>
                    <a:pt x="7" y="132"/>
                  </a:cubicBezTo>
                  <a:cubicBezTo>
                    <a:pt x="0" y="143"/>
                    <a:pt x="4" y="158"/>
                    <a:pt x="15" y="165"/>
                  </a:cubicBezTo>
                  <a:close/>
                  <a:moveTo>
                    <a:pt x="15" y="165"/>
                  </a:moveTo>
                  <a:cubicBezTo>
                    <a:pt x="15" y="165"/>
                    <a:pt x="15" y="165"/>
                    <a:pt x="15" y="165"/>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82F39"/>
                </a:solidFill>
                <a:effectLst/>
                <a:uLnTx/>
                <a:uFillTx/>
                <a:latin typeface="Calibri" panose="020F0502020204030204"/>
              </a:endParaRPr>
            </a:p>
          </p:txBody>
        </p:sp>
      </p:grpSp>
      <p:grpSp>
        <p:nvGrpSpPr>
          <p:cNvPr id="96" name="Group 82">
            <a:extLst>
              <a:ext uri="{FF2B5EF4-FFF2-40B4-BE49-F238E27FC236}">
                <a16:creationId xmlns:a16="http://schemas.microsoft.com/office/drawing/2014/main" id="{628491B6-3BDA-4031-B253-B1BC89D5A9C1}"/>
              </a:ext>
            </a:extLst>
          </p:cNvPr>
          <p:cNvGrpSpPr/>
          <p:nvPr/>
        </p:nvGrpSpPr>
        <p:grpSpPr>
          <a:xfrm>
            <a:off x="10460569" y="4154361"/>
            <a:ext cx="654170" cy="520362"/>
            <a:chOff x="3665538" y="1665288"/>
            <a:chExt cx="3702050" cy="2944812"/>
          </a:xfrm>
          <a:solidFill>
            <a:srgbClr val="FFFFFF"/>
          </a:solidFill>
        </p:grpSpPr>
        <p:sp>
          <p:nvSpPr>
            <p:cNvPr id="97" name="Freeform 46">
              <a:extLst>
                <a:ext uri="{FF2B5EF4-FFF2-40B4-BE49-F238E27FC236}">
                  <a16:creationId xmlns:a16="http://schemas.microsoft.com/office/drawing/2014/main" id="{F0E77EEB-7AED-464C-82F1-C6E6A04FE7B5}"/>
                </a:ext>
              </a:extLst>
            </p:cNvPr>
            <p:cNvSpPr>
              <a:spLocks/>
            </p:cNvSpPr>
            <p:nvPr/>
          </p:nvSpPr>
          <p:spPr bwMode="auto">
            <a:xfrm>
              <a:off x="4392613" y="3819525"/>
              <a:ext cx="1006475" cy="790575"/>
            </a:xfrm>
            <a:custGeom>
              <a:avLst/>
              <a:gdLst>
                <a:gd name="T0" fmla="*/ 404 w 806"/>
                <a:gd name="T1" fmla="*/ 628 h 628"/>
                <a:gd name="T2" fmla="*/ 285 w 806"/>
                <a:gd name="T3" fmla="*/ 538 h 628"/>
                <a:gd name="T4" fmla="*/ 13 w 806"/>
                <a:gd name="T5" fmla="*/ 154 h 628"/>
                <a:gd name="T6" fmla="*/ 0 w 806"/>
                <a:gd name="T7" fmla="*/ 135 h 628"/>
                <a:gd name="T8" fmla="*/ 77 w 806"/>
                <a:gd name="T9" fmla="*/ 111 h 628"/>
                <a:gd name="T10" fmla="*/ 410 w 806"/>
                <a:gd name="T11" fmla="*/ 5 h 628"/>
                <a:gd name="T12" fmla="*/ 442 w 806"/>
                <a:gd name="T13" fmla="*/ 15 h 628"/>
                <a:gd name="T14" fmla="*/ 620 w 806"/>
                <a:gd name="T15" fmla="*/ 279 h 628"/>
                <a:gd name="T16" fmla="*/ 756 w 806"/>
                <a:gd name="T17" fmla="*/ 389 h 628"/>
                <a:gd name="T18" fmla="*/ 804 w 806"/>
                <a:gd name="T19" fmla="*/ 464 h 628"/>
                <a:gd name="T20" fmla="*/ 750 w 806"/>
                <a:gd name="T21" fmla="*/ 530 h 628"/>
                <a:gd name="T22" fmla="*/ 465 w 806"/>
                <a:gd name="T23" fmla="*/ 620 h 628"/>
                <a:gd name="T24" fmla="*/ 436 w 806"/>
                <a:gd name="T25" fmla="*/ 628 h 628"/>
                <a:gd name="T26" fmla="*/ 404 w 806"/>
                <a:gd name="T27"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6" h="628">
                  <a:moveTo>
                    <a:pt x="404" y="628"/>
                  </a:moveTo>
                  <a:cubicBezTo>
                    <a:pt x="349" y="618"/>
                    <a:pt x="316" y="582"/>
                    <a:pt x="285" y="538"/>
                  </a:cubicBezTo>
                  <a:cubicBezTo>
                    <a:pt x="196" y="409"/>
                    <a:pt x="104" y="282"/>
                    <a:pt x="13" y="154"/>
                  </a:cubicBezTo>
                  <a:cubicBezTo>
                    <a:pt x="9" y="148"/>
                    <a:pt x="5" y="143"/>
                    <a:pt x="0" y="135"/>
                  </a:cubicBezTo>
                  <a:cubicBezTo>
                    <a:pt x="27" y="126"/>
                    <a:pt x="52" y="119"/>
                    <a:pt x="77" y="111"/>
                  </a:cubicBezTo>
                  <a:cubicBezTo>
                    <a:pt x="188" y="75"/>
                    <a:pt x="299" y="41"/>
                    <a:pt x="410" y="5"/>
                  </a:cubicBezTo>
                  <a:cubicBezTo>
                    <a:pt x="425" y="0"/>
                    <a:pt x="433" y="2"/>
                    <a:pt x="442" y="15"/>
                  </a:cubicBezTo>
                  <a:cubicBezTo>
                    <a:pt x="501" y="104"/>
                    <a:pt x="561" y="191"/>
                    <a:pt x="620" y="279"/>
                  </a:cubicBezTo>
                  <a:cubicBezTo>
                    <a:pt x="654" y="329"/>
                    <a:pt x="699" y="366"/>
                    <a:pt x="756" y="389"/>
                  </a:cubicBezTo>
                  <a:cubicBezTo>
                    <a:pt x="790" y="403"/>
                    <a:pt x="806" y="428"/>
                    <a:pt x="804" y="464"/>
                  </a:cubicBezTo>
                  <a:cubicBezTo>
                    <a:pt x="803" y="495"/>
                    <a:pt x="783" y="519"/>
                    <a:pt x="750" y="530"/>
                  </a:cubicBezTo>
                  <a:cubicBezTo>
                    <a:pt x="655" y="560"/>
                    <a:pt x="560" y="590"/>
                    <a:pt x="465" y="620"/>
                  </a:cubicBezTo>
                  <a:cubicBezTo>
                    <a:pt x="455" y="623"/>
                    <a:pt x="446" y="625"/>
                    <a:pt x="436" y="628"/>
                  </a:cubicBezTo>
                  <a:cubicBezTo>
                    <a:pt x="425" y="628"/>
                    <a:pt x="415" y="628"/>
                    <a:pt x="404" y="6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82F39"/>
                </a:solidFill>
                <a:effectLst/>
                <a:uLnTx/>
                <a:uFillTx/>
                <a:latin typeface="Calibri" panose="020F0502020204030204"/>
              </a:endParaRPr>
            </a:p>
          </p:txBody>
        </p:sp>
        <p:sp>
          <p:nvSpPr>
            <p:cNvPr id="98" name="Freeform 47">
              <a:extLst>
                <a:ext uri="{FF2B5EF4-FFF2-40B4-BE49-F238E27FC236}">
                  <a16:creationId xmlns:a16="http://schemas.microsoft.com/office/drawing/2014/main" id="{8583DD06-62CC-4B0A-8DF5-551BBE99130A}"/>
                </a:ext>
              </a:extLst>
            </p:cNvPr>
            <p:cNvSpPr>
              <a:spLocks/>
            </p:cNvSpPr>
            <p:nvPr/>
          </p:nvSpPr>
          <p:spPr bwMode="auto">
            <a:xfrm>
              <a:off x="4730750" y="1665288"/>
              <a:ext cx="1763713" cy="2030412"/>
            </a:xfrm>
            <a:custGeom>
              <a:avLst/>
              <a:gdLst>
                <a:gd name="T0" fmla="*/ 0 w 1413"/>
                <a:gd name="T1" fmla="*/ 723 h 1613"/>
                <a:gd name="T2" fmla="*/ 906 w 1413"/>
                <a:gd name="T3" fmla="*/ 0 h 1613"/>
                <a:gd name="T4" fmla="*/ 1413 w 1413"/>
                <a:gd name="T5" fmla="*/ 1613 h 1613"/>
                <a:gd name="T6" fmla="*/ 257 w 1413"/>
                <a:gd name="T7" fmla="*/ 1540 h 1613"/>
                <a:gd name="T8" fmla="*/ 0 w 1413"/>
                <a:gd name="T9" fmla="*/ 723 h 1613"/>
              </a:gdLst>
              <a:ahLst/>
              <a:cxnLst>
                <a:cxn ang="0">
                  <a:pos x="T0" y="T1"/>
                </a:cxn>
                <a:cxn ang="0">
                  <a:pos x="T2" y="T3"/>
                </a:cxn>
                <a:cxn ang="0">
                  <a:pos x="T4" y="T5"/>
                </a:cxn>
                <a:cxn ang="0">
                  <a:pos x="T6" y="T7"/>
                </a:cxn>
                <a:cxn ang="0">
                  <a:pos x="T8" y="T9"/>
                </a:cxn>
              </a:cxnLst>
              <a:rect l="0" t="0" r="r" b="b"/>
              <a:pathLst>
                <a:path w="1413" h="1613">
                  <a:moveTo>
                    <a:pt x="0" y="723"/>
                  </a:moveTo>
                  <a:cubicBezTo>
                    <a:pt x="359" y="555"/>
                    <a:pt x="648" y="300"/>
                    <a:pt x="906" y="0"/>
                  </a:cubicBezTo>
                  <a:cubicBezTo>
                    <a:pt x="1075" y="539"/>
                    <a:pt x="1244" y="1074"/>
                    <a:pt x="1413" y="1613"/>
                  </a:cubicBezTo>
                  <a:cubicBezTo>
                    <a:pt x="1031" y="1516"/>
                    <a:pt x="648" y="1473"/>
                    <a:pt x="257" y="1540"/>
                  </a:cubicBezTo>
                  <a:cubicBezTo>
                    <a:pt x="171" y="1267"/>
                    <a:pt x="86" y="996"/>
                    <a:pt x="0" y="7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82F39"/>
                </a:solidFill>
                <a:effectLst/>
                <a:uLnTx/>
                <a:uFillTx/>
                <a:latin typeface="Calibri" panose="020F0502020204030204"/>
              </a:endParaRPr>
            </a:p>
          </p:txBody>
        </p:sp>
        <p:sp>
          <p:nvSpPr>
            <p:cNvPr id="99" name="Freeform 48">
              <a:extLst>
                <a:ext uri="{FF2B5EF4-FFF2-40B4-BE49-F238E27FC236}">
                  <a16:creationId xmlns:a16="http://schemas.microsoft.com/office/drawing/2014/main" id="{21C8C7F9-255D-459E-88DA-90A0463D1013}"/>
                </a:ext>
              </a:extLst>
            </p:cNvPr>
            <p:cNvSpPr>
              <a:spLocks/>
            </p:cNvSpPr>
            <p:nvPr/>
          </p:nvSpPr>
          <p:spPr bwMode="auto">
            <a:xfrm>
              <a:off x="3665538" y="2630488"/>
              <a:ext cx="1211263" cy="1266825"/>
            </a:xfrm>
            <a:custGeom>
              <a:avLst/>
              <a:gdLst>
                <a:gd name="T0" fmla="*/ 713 w 970"/>
                <a:gd name="T1" fmla="*/ 0 h 1006"/>
                <a:gd name="T2" fmla="*/ 970 w 970"/>
                <a:gd name="T3" fmla="*/ 817 h 1006"/>
                <a:gd name="T4" fmla="*/ 825 w 970"/>
                <a:gd name="T5" fmla="*/ 862 h 1006"/>
                <a:gd name="T6" fmla="*/ 541 w 970"/>
                <a:gd name="T7" fmla="*/ 948 h 1006"/>
                <a:gd name="T8" fmla="*/ 26 w 970"/>
                <a:gd name="T9" fmla="*/ 587 h 1006"/>
                <a:gd name="T10" fmla="*/ 318 w 970"/>
                <a:gd name="T11" fmla="*/ 125 h 1006"/>
                <a:gd name="T12" fmla="*/ 713 w 970"/>
                <a:gd name="T13" fmla="*/ 0 h 1006"/>
              </a:gdLst>
              <a:ahLst/>
              <a:cxnLst>
                <a:cxn ang="0">
                  <a:pos x="T0" y="T1"/>
                </a:cxn>
                <a:cxn ang="0">
                  <a:pos x="T2" y="T3"/>
                </a:cxn>
                <a:cxn ang="0">
                  <a:pos x="T4" y="T5"/>
                </a:cxn>
                <a:cxn ang="0">
                  <a:pos x="T6" y="T7"/>
                </a:cxn>
                <a:cxn ang="0">
                  <a:pos x="T8" y="T9"/>
                </a:cxn>
                <a:cxn ang="0">
                  <a:pos x="T10" y="T11"/>
                </a:cxn>
                <a:cxn ang="0">
                  <a:pos x="T12" y="T13"/>
                </a:cxn>
              </a:cxnLst>
              <a:rect l="0" t="0" r="r" b="b"/>
              <a:pathLst>
                <a:path w="970" h="1006">
                  <a:moveTo>
                    <a:pt x="713" y="0"/>
                  </a:moveTo>
                  <a:cubicBezTo>
                    <a:pt x="799" y="274"/>
                    <a:pt x="884" y="544"/>
                    <a:pt x="970" y="817"/>
                  </a:cubicBezTo>
                  <a:cubicBezTo>
                    <a:pt x="920" y="832"/>
                    <a:pt x="873" y="847"/>
                    <a:pt x="825" y="862"/>
                  </a:cubicBezTo>
                  <a:cubicBezTo>
                    <a:pt x="731" y="891"/>
                    <a:pt x="638" y="926"/>
                    <a:pt x="541" y="948"/>
                  </a:cubicBezTo>
                  <a:cubicBezTo>
                    <a:pt x="297" y="1006"/>
                    <a:pt x="58" y="835"/>
                    <a:pt x="26" y="587"/>
                  </a:cubicBezTo>
                  <a:cubicBezTo>
                    <a:pt x="0" y="381"/>
                    <a:pt x="121" y="190"/>
                    <a:pt x="318" y="125"/>
                  </a:cubicBezTo>
                  <a:cubicBezTo>
                    <a:pt x="449" y="83"/>
                    <a:pt x="580" y="42"/>
                    <a:pt x="7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82F39"/>
                </a:solidFill>
                <a:effectLst/>
                <a:uLnTx/>
                <a:uFillTx/>
                <a:latin typeface="Calibri" panose="020F0502020204030204"/>
              </a:endParaRPr>
            </a:p>
          </p:txBody>
        </p:sp>
        <p:sp>
          <p:nvSpPr>
            <p:cNvPr id="100" name="Freeform 49">
              <a:extLst>
                <a:ext uri="{FF2B5EF4-FFF2-40B4-BE49-F238E27FC236}">
                  <a16:creationId xmlns:a16="http://schemas.microsoft.com/office/drawing/2014/main" id="{B171EA11-D298-42DB-9B63-0768EA91FD22}"/>
                </a:ext>
              </a:extLst>
            </p:cNvPr>
            <p:cNvSpPr>
              <a:spLocks/>
            </p:cNvSpPr>
            <p:nvPr/>
          </p:nvSpPr>
          <p:spPr bwMode="auto">
            <a:xfrm>
              <a:off x="6461125" y="1676400"/>
              <a:ext cx="906463" cy="1601787"/>
            </a:xfrm>
            <a:custGeom>
              <a:avLst/>
              <a:gdLst>
                <a:gd name="T0" fmla="*/ 487 w 726"/>
                <a:gd name="T1" fmla="*/ 1272 h 1272"/>
                <a:gd name="T2" fmla="*/ 322 w 726"/>
                <a:gd name="T3" fmla="*/ 1185 h 1272"/>
                <a:gd name="T4" fmla="*/ 371 w 726"/>
                <a:gd name="T5" fmla="*/ 609 h 1272"/>
                <a:gd name="T6" fmla="*/ 0 w 726"/>
                <a:gd name="T7" fmla="*/ 166 h 1272"/>
                <a:gd name="T8" fmla="*/ 87 w 726"/>
                <a:gd name="T9" fmla="*/ 0 h 1272"/>
                <a:gd name="T10" fmla="*/ 487 w 726"/>
                <a:gd name="T11" fmla="*/ 1272 h 1272"/>
              </a:gdLst>
              <a:ahLst/>
              <a:cxnLst>
                <a:cxn ang="0">
                  <a:pos x="T0" y="T1"/>
                </a:cxn>
                <a:cxn ang="0">
                  <a:pos x="T2" y="T3"/>
                </a:cxn>
                <a:cxn ang="0">
                  <a:pos x="T4" y="T5"/>
                </a:cxn>
                <a:cxn ang="0">
                  <a:pos x="T6" y="T7"/>
                </a:cxn>
                <a:cxn ang="0">
                  <a:pos x="T8" y="T9"/>
                </a:cxn>
                <a:cxn ang="0">
                  <a:pos x="T10" y="T11"/>
                </a:cxn>
              </a:cxnLst>
              <a:rect l="0" t="0" r="r" b="b"/>
              <a:pathLst>
                <a:path w="726" h="1272">
                  <a:moveTo>
                    <a:pt x="487" y="1272"/>
                  </a:moveTo>
                  <a:cubicBezTo>
                    <a:pt x="432" y="1243"/>
                    <a:pt x="378" y="1215"/>
                    <a:pt x="322" y="1185"/>
                  </a:cubicBezTo>
                  <a:cubicBezTo>
                    <a:pt x="414" y="999"/>
                    <a:pt x="434" y="807"/>
                    <a:pt x="371" y="609"/>
                  </a:cubicBezTo>
                  <a:cubicBezTo>
                    <a:pt x="309" y="412"/>
                    <a:pt x="183" y="266"/>
                    <a:pt x="0" y="166"/>
                  </a:cubicBezTo>
                  <a:cubicBezTo>
                    <a:pt x="29" y="110"/>
                    <a:pt x="58" y="55"/>
                    <a:pt x="87" y="0"/>
                  </a:cubicBezTo>
                  <a:cubicBezTo>
                    <a:pt x="559" y="240"/>
                    <a:pt x="726" y="828"/>
                    <a:pt x="487" y="12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82F39"/>
                </a:solidFill>
                <a:effectLst/>
                <a:uLnTx/>
                <a:uFillTx/>
                <a:latin typeface="Calibri" panose="020F0502020204030204"/>
              </a:endParaRPr>
            </a:p>
          </p:txBody>
        </p:sp>
        <p:sp>
          <p:nvSpPr>
            <p:cNvPr id="101" name="Freeform 50">
              <a:extLst>
                <a:ext uri="{FF2B5EF4-FFF2-40B4-BE49-F238E27FC236}">
                  <a16:creationId xmlns:a16="http://schemas.microsoft.com/office/drawing/2014/main" id="{9B9E3553-F937-4A8E-9990-6A18D5DC264D}"/>
                </a:ext>
              </a:extLst>
            </p:cNvPr>
            <p:cNvSpPr>
              <a:spLocks/>
            </p:cNvSpPr>
            <p:nvPr/>
          </p:nvSpPr>
          <p:spPr bwMode="auto">
            <a:xfrm>
              <a:off x="6276975" y="2039938"/>
              <a:ext cx="639763" cy="1049337"/>
            </a:xfrm>
            <a:custGeom>
              <a:avLst/>
              <a:gdLst>
                <a:gd name="T0" fmla="*/ 185 w 513"/>
                <a:gd name="T1" fmla="*/ 748 h 833"/>
                <a:gd name="T2" fmla="*/ 214 w 513"/>
                <a:gd name="T3" fmla="*/ 416 h 833"/>
                <a:gd name="T4" fmla="*/ 0 w 513"/>
                <a:gd name="T5" fmla="*/ 161 h 833"/>
                <a:gd name="T6" fmla="*/ 84 w 513"/>
                <a:gd name="T7" fmla="*/ 0 h 833"/>
                <a:gd name="T8" fmla="*/ 347 w 513"/>
                <a:gd name="T9" fmla="*/ 833 h 833"/>
                <a:gd name="T10" fmla="*/ 185 w 513"/>
                <a:gd name="T11" fmla="*/ 748 h 833"/>
              </a:gdLst>
              <a:ahLst/>
              <a:cxnLst>
                <a:cxn ang="0">
                  <a:pos x="T0" y="T1"/>
                </a:cxn>
                <a:cxn ang="0">
                  <a:pos x="T2" y="T3"/>
                </a:cxn>
                <a:cxn ang="0">
                  <a:pos x="T4" y="T5"/>
                </a:cxn>
                <a:cxn ang="0">
                  <a:pos x="T6" y="T7"/>
                </a:cxn>
                <a:cxn ang="0">
                  <a:pos x="T8" y="T9"/>
                </a:cxn>
                <a:cxn ang="0">
                  <a:pos x="T10" y="T11"/>
                </a:cxn>
              </a:cxnLst>
              <a:rect l="0" t="0" r="r" b="b"/>
              <a:pathLst>
                <a:path w="513" h="833">
                  <a:moveTo>
                    <a:pt x="185" y="748"/>
                  </a:moveTo>
                  <a:cubicBezTo>
                    <a:pt x="239" y="639"/>
                    <a:pt x="250" y="529"/>
                    <a:pt x="214" y="416"/>
                  </a:cubicBezTo>
                  <a:cubicBezTo>
                    <a:pt x="178" y="303"/>
                    <a:pt x="106" y="219"/>
                    <a:pt x="0" y="161"/>
                  </a:cubicBezTo>
                  <a:cubicBezTo>
                    <a:pt x="29" y="107"/>
                    <a:pt x="56" y="53"/>
                    <a:pt x="84" y="0"/>
                  </a:cubicBezTo>
                  <a:cubicBezTo>
                    <a:pt x="375" y="139"/>
                    <a:pt x="513" y="525"/>
                    <a:pt x="347" y="833"/>
                  </a:cubicBezTo>
                  <a:cubicBezTo>
                    <a:pt x="294" y="805"/>
                    <a:pt x="241" y="777"/>
                    <a:pt x="185" y="7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82F39"/>
                </a:solidFill>
                <a:effectLst/>
                <a:uLnTx/>
                <a:uFillTx/>
                <a:latin typeface="Calibri" panose="020F0502020204030204"/>
              </a:endParaRPr>
            </a:p>
          </p:txBody>
        </p:sp>
      </p:grpSp>
      <p:grpSp>
        <p:nvGrpSpPr>
          <p:cNvPr id="102" name="Group 88">
            <a:extLst>
              <a:ext uri="{FF2B5EF4-FFF2-40B4-BE49-F238E27FC236}">
                <a16:creationId xmlns:a16="http://schemas.microsoft.com/office/drawing/2014/main" id="{FDEB4A94-CB62-4E64-BD6B-54DB2C8596A6}"/>
              </a:ext>
            </a:extLst>
          </p:cNvPr>
          <p:cNvGrpSpPr/>
          <p:nvPr/>
        </p:nvGrpSpPr>
        <p:grpSpPr>
          <a:xfrm>
            <a:off x="10546066" y="3120832"/>
            <a:ext cx="576564" cy="515366"/>
            <a:chOff x="5418138" y="4568825"/>
            <a:chExt cx="568325" cy="508001"/>
          </a:xfrm>
        </p:grpSpPr>
        <p:sp>
          <p:nvSpPr>
            <p:cNvPr id="103" name="Freeform 5">
              <a:extLst>
                <a:ext uri="{FF2B5EF4-FFF2-40B4-BE49-F238E27FC236}">
                  <a16:creationId xmlns:a16="http://schemas.microsoft.com/office/drawing/2014/main" id="{3C04B194-F1BA-4216-A8AE-ED6E45F4DA30}"/>
                </a:ext>
              </a:extLst>
            </p:cNvPr>
            <p:cNvSpPr>
              <a:spLocks/>
            </p:cNvSpPr>
            <p:nvPr/>
          </p:nvSpPr>
          <p:spPr bwMode="auto">
            <a:xfrm>
              <a:off x="5795963" y="4730750"/>
              <a:ext cx="128588" cy="346075"/>
            </a:xfrm>
            <a:custGeom>
              <a:avLst/>
              <a:gdLst>
                <a:gd name="T0" fmla="*/ 40 w 40"/>
                <a:gd name="T1" fmla="*/ 0 h 107"/>
                <a:gd name="T2" fmla="*/ 40 w 40"/>
                <a:gd name="T3" fmla="*/ 107 h 107"/>
                <a:gd name="T4" fmla="*/ 0 w 40"/>
                <a:gd name="T5" fmla="*/ 107 h 107"/>
                <a:gd name="T6" fmla="*/ 0 w 40"/>
                <a:gd name="T7" fmla="*/ 103 h 107"/>
                <a:gd name="T8" fmla="*/ 0 w 40"/>
                <a:gd name="T9" fmla="*/ 41 h 107"/>
                <a:gd name="T10" fmla="*/ 3 w 40"/>
                <a:gd name="T11" fmla="*/ 35 h 107"/>
                <a:gd name="T12" fmla="*/ 40 w 40"/>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40" h="107">
                  <a:moveTo>
                    <a:pt x="40" y="0"/>
                  </a:moveTo>
                  <a:cubicBezTo>
                    <a:pt x="40" y="107"/>
                    <a:pt x="40" y="107"/>
                    <a:pt x="40" y="107"/>
                  </a:cubicBezTo>
                  <a:cubicBezTo>
                    <a:pt x="40" y="107"/>
                    <a:pt x="14" y="107"/>
                    <a:pt x="0" y="107"/>
                  </a:cubicBezTo>
                  <a:cubicBezTo>
                    <a:pt x="0" y="106"/>
                    <a:pt x="0" y="104"/>
                    <a:pt x="0" y="103"/>
                  </a:cubicBezTo>
                  <a:cubicBezTo>
                    <a:pt x="0" y="82"/>
                    <a:pt x="0" y="62"/>
                    <a:pt x="0" y="41"/>
                  </a:cubicBezTo>
                  <a:cubicBezTo>
                    <a:pt x="0" y="39"/>
                    <a:pt x="1" y="36"/>
                    <a:pt x="3" y="35"/>
                  </a:cubicBezTo>
                  <a:cubicBezTo>
                    <a:pt x="14" y="24"/>
                    <a:pt x="40" y="0"/>
                    <a:pt x="40" y="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F39"/>
                </a:solidFill>
                <a:effectLst/>
                <a:uLnTx/>
                <a:uFillTx/>
                <a:latin typeface="Calibri" panose="020F0502020204030204"/>
              </a:endParaRPr>
            </a:p>
          </p:txBody>
        </p:sp>
        <p:sp>
          <p:nvSpPr>
            <p:cNvPr id="104" name="Freeform 6">
              <a:extLst>
                <a:ext uri="{FF2B5EF4-FFF2-40B4-BE49-F238E27FC236}">
                  <a16:creationId xmlns:a16="http://schemas.microsoft.com/office/drawing/2014/main" id="{CA3637B6-5680-4FDE-A174-7187CA1AE17D}"/>
                </a:ext>
              </a:extLst>
            </p:cNvPr>
            <p:cNvSpPr>
              <a:spLocks/>
            </p:cNvSpPr>
            <p:nvPr/>
          </p:nvSpPr>
          <p:spPr bwMode="auto">
            <a:xfrm>
              <a:off x="5418138" y="4568825"/>
              <a:ext cx="568325" cy="323850"/>
            </a:xfrm>
            <a:custGeom>
              <a:avLst/>
              <a:gdLst>
                <a:gd name="T0" fmla="*/ 81 w 176"/>
                <a:gd name="T1" fmla="*/ 80 h 100"/>
                <a:gd name="T2" fmla="*/ 143 w 176"/>
                <a:gd name="T3" fmla="*/ 22 h 100"/>
                <a:gd name="T4" fmla="*/ 139 w 176"/>
                <a:gd name="T5" fmla="*/ 17 h 100"/>
                <a:gd name="T6" fmla="*/ 141 w 176"/>
                <a:gd name="T7" fmla="*/ 8 h 100"/>
                <a:gd name="T8" fmla="*/ 168 w 176"/>
                <a:gd name="T9" fmla="*/ 1 h 100"/>
                <a:gd name="T10" fmla="*/ 175 w 176"/>
                <a:gd name="T11" fmla="*/ 9 h 100"/>
                <a:gd name="T12" fmla="*/ 168 w 176"/>
                <a:gd name="T13" fmla="*/ 34 h 100"/>
                <a:gd name="T14" fmla="*/ 158 w 176"/>
                <a:gd name="T15" fmla="*/ 37 h 100"/>
                <a:gd name="T16" fmla="*/ 154 w 176"/>
                <a:gd name="T17" fmla="*/ 31 h 100"/>
                <a:gd name="T18" fmla="*/ 134 w 176"/>
                <a:gd name="T19" fmla="*/ 49 h 100"/>
                <a:gd name="T20" fmla="*/ 84 w 176"/>
                <a:gd name="T21" fmla="*/ 96 h 100"/>
                <a:gd name="T22" fmla="*/ 77 w 176"/>
                <a:gd name="T23" fmla="*/ 96 h 100"/>
                <a:gd name="T24" fmla="*/ 51 w 176"/>
                <a:gd name="T25" fmla="*/ 70 h 100"/>
                <a:gd name="T26" fmla="*/ 44 w 176"/>
                <a:gd name="T27" fmla="*/ 69 h 100"/>
                <a:gd name="T28" fmla="*/ 10 w 176"/>
                <a:gd name="T29" fmla="*/ 100 h 100"/>
                <a:gd name="T30" fmla="*/ 9 w 176"/>
                <a:gd name="T31" fmla="*/ 100 h 100"/>
                <a:gd name="T32" fmla="*/ 10 w 176"/>
                <a:gd name="T33" fmla="*/ 82 h 100"/>
                <a:gd name="T34" fmla="*/ 45 w 176"/>
                <a:gd name="T35" fmla="*/ 50 h 100"/>
                <a:gd name="T36" fmla="*/ 51 w 176"/>
                <a:gd name="T37" fmla="*/ 50 h 100"/>
                <a:gd name="T38" fmla="*/ 79 w 176"/>
                <a:gd name="T39" fmla="*/ 78 h 100"/>
                <a:gd name="T40" fmla="*/ 81 w 176"/>
                <a:gd name="T41" fmla="*/ 8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100">
                  <a:moveTo>
                    <a:pt x="81" y="80"/>
                  </a:moveTo>
                  <a:cubicBezTo>
                    <a:pt x="102" y="60"/>
                    <a:pt x="122" y="41"/>
                    <a:pt x="143" y="22"/>
                  </a:cubicBezTo>
                  <a:cubicBezTo>
                    <a:pt x="141" y="20"/>
                    <a:pt x="140" y="19"/>
                    <a:pt x="139" y="17"/>
                  </a:cubicBezTo>
                  <a:cubicBezTo>
                    <a:pt x="135" y="14"/>
                    <a:pt x="136" y="10"/>
                    <a:pt x="141" y="8"/>
                  </a:cubicBezTo>
                  <a:cubicBezTo>
                    <a:pt x="150" y="6"/>
                    <a:pt x="159" y="3"/>
                    <a:pt x="168" y="1"/>
                  </a:cubicBezTo>
                  <a:cubicBezTo>
                    <a:pt x="173" y="0"/>
                    <a:pt x="176" y="3"/>
                    <a:pt x="175" y="9"/>
                  </a:cubicBezTo>
                  <a:cubicBezTo>
                    <a:pt x="173" y="17"/>
                    <a:pt x="170" y="26"/>
                    <a:pt x="168" y="34"/>
                  </a:cubicBezTo>
                  <a:cubicBezTo>
                    <a:pt x="166" y="40"/>
                    <a:pt x="163" y="41"/>
                    <a:pt x="158" y="37"/>
                  </a:cubicBezTo>
                  <a:cubicBezTo>
                    <a:pt x="157" y="35"/>
                    <a:pt x="155" y="33"/>
                    <a:pt x="154" y="31"/>
                  </a:cubicBezTo>
                  <a:cubicBezTo>
                    <a:pt x="147" y="38"/>
                    <a:pt x="140" y="44"/>
                    <a:pt x="134" y="49"/>
                  </a:cubicBezTo>
                  <a:cubicBezTo>
                    <a:pt x="117" y="65"/>
                    <a:pt x="100" y="80"/>
                    <a:pt x="84" y="96"/>
                  </a:cubicBezTo>
                  <a:cubicBezTo>
                    <a:pt x="81" y="99"/>
                    <a:pt x="79" y="98"/>
                    <a:pt x="77" y="96"/>
                  </a:cubicBezTo>
                  <a:cubicBezTo>
                    <a:pt x="68" y="87"/>
                    <a:pt x="59" y="78"/>
                    <a:pt x="51" y="70"/>
                  </a:cubicBezTo>
                  <a:cubicBezTo>
                    <a:pt x="48" y="67"/>
                    <a:pt x="47" y="67"/>
                    <a:pt x="44" y="69"/>
                  </a:cubicBezTo>
                  <a:cubicBezTo>
                    <a:pt x="33" y="80"/>
                    <a:pt x="21" y="90"/>
                    <a:pt x="10" y="100"/>
                  </a:cubicBezTo>
                  <a:cubicBezTo>
                    <a:pt x="9" y="100"/>
                    <a:pt x="9" y="100"/>
                    <a:pt x="9" y="100"/>
                  </a:cubicBezTo>
                  <a:cubicBezTo>
                    <a:pt x="0" y="90"/>
                    <a:pt x="0" y="90"/>
                    <a:pt x="10" y="82"/>
                  </a:cubicBezTo>
                  <a:cubicBezTo>
                    <a:pt x="21" y="71"/>
                    <a:pt x="33" y="61"/>
                    <a:pt x="45" y="50"/>
                  </a:cubicBezTo>
                  <a:cubicBezTo>
                    <a:pt x="47" y="48"/>
                    <a:pt x="49" y="48"/>
                    <a:pt x="51" y="50"/>
                  </a:cubicBezTo>
                  <a:cubicBezTo>
                    <a:pt x="60" y="60"/>
                    <a:pt x="70" y="69"/>
                    <a:pt x="79" y="78"/>
                  </a:cubicBezTo>
                  <a:cubicBezTo>
                    <a:pt x="80" y="79"/>
                    <a:pt x="80" y="79"/>
                    <a:pt x="81" y="8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F39"/>
                </a:solidFill>
                <a:effectLst/>
                <a:uLnTx/>
                <a:uFillTx/>
                <a:latin typeface="Calibri" panose="020F0502020204030204"/>
              </a:endParaRPr>
            </a:p>
          </p:txBody>
        </p:sp>
        <p:sp>
          <p:nvSpPr>
            <p:cNvPr id="105" name="Freeform 7">
              <a:extLst>
                <a:ext uri="{FF2B5EF4-FFF2-40B4-BE49-F238E27FC236}">
                  <a16:creationId xmlns:a16="http://schemas.microsoft.com/office/drawing/2014/main" id="{F3765078-5E0B-4671-8870-D7233E1C2C33}"/>
                </a:ext>
              </a:extLst>
            </p:cNvPr>
            <p:cNvSpPr>
              <a:spLocks/>
            </p:cNvSpPr>
            <p:nvPr/>
          </p:nvSpPr>
          <p:spPr bwMode="auto">
            <a:xfrm>
              <a:off x="5449888" y="4856163"/>
              <a:ext cx="130175" cy="220663"/>
            </a:xfrm>
            <a:custGeom>
              <a:avLst/>
              <a:gdLst>
                <a:gd name="T0" fmla="*/ 37 w 40"/>
                <a:gd name="T1" fmla="*/ 0 h 68"/>
                <a:gd name="T2" fmla="*/ 40 w 40"/>
                <a:gd name="T3" fmla="*/ 2 h 68"/>
                <a:gd name="T4" fmla="*/ 40 w 40"/>
                <a:gd name="T5" fmla="*/ 67 h 68"/>
                <a:gd name="T6" fmla="*/ 40 w 40"/>
                <a:gd name="T7" fmla="*/ 68 h 68"/>
                <a:gd name="T8" fmla="*/ 0 w 40"/>
                <a:gd name="T9" fmla="*/ 68 h 68"/>
                <a:gd name="T10" fmla="*/ 0 w 40"/>
                <a:gd name="T11" fmla="*/ 34 h 68"/>
                <a:gd name="T12" fmla="*/ 1 w 40"/>
                <a:gd name="T13" fmla="*/ 32 h 68"/>
                <a:gd name="T14" fmla="*/ 37 w 40"/>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68">
                  <a:moveTo>
                    <a:pt x="37" y="0"/>
                  </a:moveTo>
                  <a:cubicBezTo>
                    <a:pt x="40" y="2"/>
                    <a:pt x="40" y="2"/>
                    <a:pt x="40" y="2"/>
                  </a:cubicBezTo>
                  <a:cubicBezTo>
                    <a:pt x="40" y="24"/>
                    <a:pt x="40" y="46"/>
                    <a:pt x="40" y="67"/>
                  </a:cubicBezTo>
                  <a:cubicBezTo>
                    <a:pt x="40" y="67"/>
                    <a:pt x="40" y="68"/>
                    <a:pt x="40" y="68"/>
                  </a:cubicBezTo>
                  <a:cubicBezTo>
                    <a:pt x="27" y="68"/>
                    <a:pt x="14" y="68"/>
                    <a:pt x="0" y="68"/>
                  </a:cubicBezTo>
                  <a:cubicBezTo>
                    <a:pt x="0" y="57"/>
                    <a:pt x="0" y="45"/>
                    <a:pt x="0" y="34"/>
                  </a:cubicBezTo>
                  <a:cubicBezTo>
                    <a:pt x="0" y="33"/>
                    <a:pt x="1" y="32"/>
                    <a:pt x="1" y="32"/>
                  </a:cubicBezTo>
                  <a:cubicBezTo>
                    <a:pt x="13" y="21"/>
                    <a:pt x="37" y="0"/>
                    <a:pt x="37" y="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F39"/>
                </a:solidFill>
                <a:effectLst/>
                <a:uLnTx/>
                <a:uFillTx/>
                <a:latin typeface="Calibri" panose="020F0502020204030204"/>
              </a:endParaRPr>
            </a:p>
          </p:txBody>
        </p:sp>
        <p:sp>
          <p:nvSpPr>
            <p:cNvPr id="106" name="Freeform 8">
              <a:extLst>
                <a:ext uri="{FF2B5EF4-FFF2-40B4-BE49-F238E27FC236}">
                  <a16:creationId xmlns:a16="http://schemas.microsoft.com/office/drawing/2014/main" id="{611C5A16-086F-46D9-BA1E-7CF2B469B6C7}"/>
                </a:ext>
              </a:extLst>
            </p:cNvPr>
            <p:cNvSpPr>
              <a:spLocks/>
            </p:cNvSpPr>
            <p:nvPr/>
          </p:nvSpPr>
          <p:spPr bwMode="auto">
            <a:xfrm>
              <a:off x="5621338" y="4895850"/>
              <a:ext cx="128588" cy="180975"/>
            </a:xfrm>
            <a:custGeom>
              <a:avLst/>
              <a:gdLst>
                <a:gd name="T0" fmla="*/ 40 w 40"/>
                <a:gd name="T1" fmla="*/ 0 h 56"/>
                <a:gd name="T2" fmla="*/ 40 w 40"/>
                <a:gd name="T3" fmla="*/ 56 h 56"/>
                <a:gd name="T4" fmla="*/ 0 w 40"/>
                <a:gd name="T5" fmla="*/ 56 h 56"/>
                <a:gd name="T6" fmla="*/ 0 w 40"/>
                <a:gd name="T7" fmla="*/ 2 h 56"/>
                <a:gd name="T8" fmla="*/ 14 w 40"/>
                <a:gd name="T9" fmla="*/ 17 h 56"/>
                <a:gd name="T10" fmla="*/ 21 w 40"/>
                <a:gd name="T11" fmla="*/ 17 h 56"/>
                <a:gd name="T12" fmla="*/ 40 w 40"/>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40" h="56">
                  <a:moveTo>
                    <a:pt x="40" y="0"/>
                  </a:moveTo>
                  <a:cubicBezTo>
                    <a:pt x="40" y="19"/>
                    <a:pt x="40" y="37"/>
                    <a:pt x="40" y="56"/>
                  </a:cubicBezTo>
                  <a:cubicBezTo>
                    <a:pt x="27" y="56"/>
                    <a:pt x="14" y="56"/>
                    <a:pt x="0" y="56"/>
                  </a:cubicBezTo>
                  <a:cubicBezTo>
                    <a:pt x="0" y="39"/>
                    <a:pt x="0" y="2"/>
                    <a:pt x="0" y="2"/>
                  </a:cubicBezTo>
                  <a:cubicBezTo>
                    <a:pt x="0" y="2"/>
                    <a:pt x="10" y="12"/>
                    <a:pt x="14" y="17"/>
                  </a:cubicBezTo>
                  <a:cubicBezTo>
                    <a:pt x="16" y="19"/>
                    <a:pt x="18" y="20"/>
                    <a:pt x="21" y="17"/>
                  </a:cubicBezTo>
                  <a:cubicBezTo>
                    <a:pt x="27" y="11"/>
                    <a:pt x="33" y="6"/>
                    <a:pt x="40" y="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F39"/>
                </a:solidFill>
                <a:effectLst/>
                <a:uLnTx/>
                <a:uFillTx/>
                <a:latin typeface="Calibri" panose="020F0502020204030204"/>
              </a:endParaRPr>
            </a:p>
          </p:txBody>
        </p:sp>
      </p:grpSp>
      <p:sp>
        <p:nvSpPr>
          <p:cNvPr id="107" name="Rectangle 14">
            <a:extLst>
              <a:ext uri="{FF2B5EF4-FFF2-40B4-BE49-F238E27FC236}">
                <a16:creationId xmlns:a16="http://schemas.microsoft.com/office/drawing/2014/main" id="{0B7C52FA-37BA-4A12-A7AC-BA88C9060422}"/>
              </a:ext>
            </a:extLst>
          </p:cNvPr>
          <p:cNvSpPr/>
          <p:nvPr/>
        </p:nvSpPr>
        <p:spPr>
          <a:xfrm>
            <a:off x="1378311" y="4923150"/>
            <a:ext cx="1010652" cy="920341"/>
          </a:xfrm>
          <a:prstGeom prst="rect">
            <a:avLst/>
          </a:prstGeom>
          <a:solidFill>
            <a:schemeClr val="accent6">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08" name="Freeform 13">
            <a:extLst>
              <a:ext uri="{FF2B5EF4-FFF2-40B4-BE49-F238E27FC236}">
                <a16:creationId xmlns:a16="http://schemas.microsoft.com/office/drawing/2014/main" id="{AE4122A5-78CC-4B60-B043-DBF8A267138D}"/>
              </a:ext>
            </a:extLst>
          </p:cNvPr>
          <p:cNvSpPr>
            <a:spLocks/>
          </p:cNvSpPr>
          <p:nvPr/>
        </p:nvSpPr>
        <p:spPr bwMode="auto">
          <a:xfrm>
            <a:off x="2492516" y="4938951"/>
            <a:ext cx="7718283" cy="1184758"/>
          </a:xfrm>
          <a:custGeom>
            <a:avLst/>
            <a:gdLst>
              <a:gd name="T0" fmla="*/ 2085 w 2085"/>
              <a:gd name="T1" fmla="*/ 0 h 1142"/>
              <a:gd name="T2" fmla="*/ 0 w 2085"/>
              <a:gd name="T3" fmla="*/ 0 h 1142"/>
              <a:gd name="T4" fmla="*/ 0 w 2085"/>
              <a:gd name="T5" fmla="*/ 798 h 1142"/>
              <a:gd name="T6" fmla="*/ 1591 w 2085"/>
              <a:gd name="T7" fmla="*/ 798 h 1142"/>
              <a:gd name="T8" fmla="*/ 1763 w 2085"/>
              <a:gd name="T9" fmla="*/ 1142 h 1142"/>
              <a:gd name="T10" fmla="*/ 1935 w 2085"/>
              <a:gd name="T11" fmla="*/ 798 h 1142"/>
              <a:gd name="T12" fmla="*/ 2085 w 2085"/>
              <a:gd name="T13" fmla="*/ 798 h 1142"/>
              <a:gd name="T14" fmla="*/ 2085 w 2085"/>
              <a:gd name="T15" fmla="*/ 0 h 1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5" h="1142">
                <a:moveTo>
                  <a:pt x="2085" y="0"/>
                </a:moveTo>
                <a:lnTo>
                  <a:pt x="0" y="0"/>
                </a:lnTo>
                <a:lnTo>
                  <a:pt x="0" y="798"/>
                </a:lnTo>
                <a:lnTo>
                  <a:pt x="1591" y="798"/>
                </a:lnTo>
                <a:lnTo>
                  <a:pt x="1763" y="1142"/>
                </a:lnTo>
                <a:lnTo>
                  <a:pt x="1935" y="798"/>
                </a:lnTo>
                <a:lnTo>
                  <a:pt x="2085" y="798"/>
                </a:lnTo>
                <a:lnTo>
                  <a:pt x="2085" y="0"/>
                </a:lnTo>
                <a:close/>
              </a:path>
            </a:pathLst>
          </a:custGeom>
          <a:solidFill>
            <a:schemeClr val="accent6">
              <a:lumMod val="40000"/>
              <a:lumOff val="60000"/>
            </a:schemeClr>
          </a:solidFill>
          <a:ln>
            <a:noFill/>
          </a:ln>
        </p:spPr>
        <p:txBody>
          <a:bodyPr vert="horz" wrap="square" lIns="91440" tIns="45720" rIns="91440" bIns="45720" numCol="1" anchor="t" anchorCtr="0" compatLnSpc="1">
            <a:prstTxWarp prst="textNoShape">
              <a:avLst/>
            </a:prstTxWarp>
          </a:bodyPr>
          <a:lstStyle/>
          <a:p>
            <a:pPr algn="just">
              <a:defRPr/>
            </a:pPr>
            <a:r>
              <a:rPr lang="es-ES" sz="1200" dirty="0">
                <a:solidFill>
                  <a:schemeClr val="bg2">
                    <a:lumMod val="10000"/>
                  </a:schemeClr>
                </a:solidFill>
                <a:latin typeface="Times New Roman" panose="02020603050405020304" pitchFamily="18" charset="0"/>
                <a:cs typeface="Times New Roman" panose="02020603050405020304" pitchFamily="18" charset="0"/>
              </a:rPr>
              <a:t>Para futuras investigaciones se recomienda usar la prueba </a:t>
            </a:r>
            <a:r>
              <a:rPr lang="es-ES" sz="1200" dirty="0" err="1">
                <a:solidFill>
                  <a:schemeClr val="bg2">
                    <a:lumMod val="10000"/>
                  </a:schemeClr>
                </a:solidFill>
                <a:latin typeface="Times New Roman" panose="02020603050405020304" pitchFamily="18" charset="0"/>
                <a:cs typeface="Times New Roman" panose="02020603050405020304" pitchFamily="18" charset="0"/>
              </a:rPr>
              <a:t>chi</a:t>
            </a:r>
            <a:r>
              <a:rPr lang="es-ES" sz="1200" dirty="0">
                <a:solidFill>
                  <a:schemeClr val="bg2">
                    <a:lumMod val="10000"/>
                  </a:schemeClr>
                </a:solidFill>
                <a:latin typeface="Times New Roman" panose="02020603050405020304" pitchFamily="18" charset="0"/>
                <a:cs typeface="Times New Roman" panose="02020603050405020304" pitchFamily="18" charset="0"/>
              </a:rPr>
              <a:t> cuadrado para comprobar la efectividad del modelo utilizado, debido a que calcula la diferencia entre  una distribución esperada y lo observado, verificando que los resultados se encuentran dentro de la curva establecida como normal y probable.</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chemeClr val="bg2">
                  <a:lumMod val="10000"/>
                </a:schemeClr>
              </a:solidFill>
              <a:effectLst/>
              <a:uLnTx/>
              <a:uFillTx/>
              <a:latin typeface="Times New Roman" panose="02020603050405020304" pitchFamily="18" charset="0"/>
              <a:cs typeface="Times New Roman" panose="02020603050405020304" pitchFamily="18" charset="0"/>
            </a:endParaRPr>
          </a:p>
        </p:txBody>
      </p:sp>
      <p:sp>
        <p:nvSpPr>
          <p:cNvPr id="109" name="TextBox 37">
            <a:extLst>
              <a:ext uri="{FF2B5EF4-FFF2-40B4-BE49-F238E27FC236}">
                <a16:creationId xmlns:a16="http://schemas.microsoft.com/office/drawing/2014/main" id="{E706B9BB-727E-4FFF-82EF-F7E83F12E5F9}"/>
              </a:ext>
            </a:extLst>
          </p:cNvPr>
          <p:cNvSpPr txBox="1"/>
          <p:nvPr/>
        </p:nvSpPr>
        <p:spPr>
          <a:xfrm>
            <a:off x="1371108" y="5037327"/>
            <a:ext cx="1010653" cy="707886"/>
          </a:xfrm>
          <a:prstGeom prst="rect">
            <a:avLst/>
          </a:prstGeom>
          <a:noFill/>
        </p:spPr>
        <p:txBody>
          <a:bodyPr wrap="square" rtlCol="0">
            <a:spAutoFit/>
          </a:bodyPr>
          <a:lstStyle/>
          <a:p>
            <a:pPr algn="ctr">
              <a:defRPr/>
            </a:pPr>
            <a:r>
              <a:rPr lang="ru-RU" sz="4000" b="1" dirty="0" smtClean="0">
                <a:solidFill>
                  <a:srgbClr val="FFFFFF"/>
                </a:solidFill>
                <a:latin typeface="Open Sans" panose="020B0606030504020204" pitchFamily="34" charset="0"/>
              </a:rPr>
              <a:t>0</a:t>
            </a:r>
            <a:r>
              <a:rPr lang="es-ES" sz="4000" b="1" dirty="0" smtClean="0">
                <a:solidFill>
                  <a:srgbClr val="FFFFFF"/>
                </a:solidFill>
                <a:latin typeface="Open Sans" panose="020B0606030504020204" pitchFamily="34" charset="0"/>
              </a:rPr>
              <a:t>5</a:t>
            </a:r>
            <a:endParaRPr lang="en-GB" sz="40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110" name="Rectangle 45">
            <a:extLst>
              <a:ext uri="{FF2B5EF4-FFF2-40B4-BE49-F238E27FC236}">
                <a16:creationId xmlns:a16="http://schemas.microsoft.com/office/drawing/2014/main" id="{F1226B10-A419-475B-BED7-EC55C0395D1E}"/>
              </a:ext>
            </a:extLst>
          </p:cNvPr>
          <p:cNvSpPr/>
          <p:nvPr/>
        </p:nvSpPr>
        <p:spPr>
          <a:xfrm>
            <a:off x="10327578" y="4934135"/>
            <a:ext cx="1010652" cy="920341"/>
          </a:xfrm>
          <a:prstGeom prst="rect">
            <a:avLst/>
          </a:prstGeom>
          <a:solidFill>
            <a:schemeClr val="accent6">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111" name="Group 63">
            <a:extLst>
              <a:ext uri="{FF2B5EF4-FFF2-40B4-BE49-F238E27FC236}">
                <a16:creationId xmlns:a16="http://schemas.microsoft.com/office/drawing/2014/main" id="{93D0B664-A0E7-4626-A928-0B025AF263CD}"/>
              </a:ext>
            </a:extLst>
          </p:cNvPr>
          <p:cNvGrpSpPr/>
          <p:nvPr/>
        </p:nvGrpSpPr>
        <p:grpSpPr>
          <a:xfrm>
            <a:off x="10546292" y="5045078"/>
            <a:ext cx="515056" cy="628234"/>
            <a:chOff x="7931851" y="2464731"/>
            <a:chExt cx="1002842" cy="1223210"/>
          </a:xfrm>
        </p:grpSpPr>
        <p:sp>
          <p:nvSpPr>
            <p:cNvPr id="112" name="Freeform 5">
              <a:extLst>
                <a:ext uri="{FF2B5EF4-FFF2-40B4-BE49-F238E27FC236}">
                  <a16:creationId xmlns:a16="http://schemas.microsoft.com/office/drawing/2014/main" id="{EACAD809-3AB1-4E02-B5B8-7E62F70730A9}"/>
                </a:ext>
              </a:extLst>
            </p:cNvPr>
            <p:cNvSpPr>
              <a:spLocks noEditPoints="1"/>
            </p:cNvSpPr>
            <p:nvPr/>
          </p:nvSpPr>
          <p:spPr bwMode="auto">
            <a:xfrm>
              <a:off x="8120806" y="2650831"/>
              <a:ext cx="623981" cy="1037110"/>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7A7D">
                    <a:lumMod val="60000"/>
                    <a:lumOff val="40000"/>
                  </a:srgbClr>
                </a:solidFill>
                <a:effectLst/>
                <a:uLnTx/>
                <a:uFillTx/>
                <a:latin typeface="Calibri" panose="020F0502020204030204"/>
              </a:endParaRPr>
            </a:p>
          </p:txBody>
        </p:sp>
        <p:sp>
          <p:nvSpPr>
            <p:cNvPr id="113" name="Freeform 6">
              <a:extLst>
                <a:ext uri="{FF2B5EF4-FFF2-40B4-BE49-F238E27FC236}">
                  <a16:creationId xmlns:a16="http://schemas.microsoft.com/office/drawing/2014/main" id="{3D48BD60-F297-4C86-86B2-0836C324B821}"/>
                </a:ext>
              </a:extLst>
            </p:cNvPr>
            <p:cNvSpPr>
              <a:spLocks noEditPoints="1"/>
            </p:cNvSpPr>
            <p:nvPr/>
          </p:nvSpPr>
          <p:spPr bwMode="auto">
            <a:xfrm>
              <a:off x="8193151" y="2944496"/>
              <a:ext cx="44264" cy="75201"/>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82F39"/>
                </a:solidFill>
                <a:effectLst/>
                <a:uLnTx/>
                <a:uFillTx/>
                <a:latin typeface="Calibri" panose="020F0502020204030204"/>
              </a:endParaRPr>
            </a:p>
          </p:txBody>
        </p:sp>
        <p:sp>
          <p:nvSpPr>
            <p:cNvPr id="114" name="Freeform 7">
              <a:extLst>
                <a:ext uri="{FF2B5EF4-FFF2-40B4-BE49-F238E27FC236}">
                  <a16:creationId xmlns:a16="http://schemas.microsoft.com/office/drawing/2014/main" id="{D7BB3DB9-4753-44B0-83E8-1B0313E8DA2E}"/>
                </a:ext>
              </a:extLst>
            </p:cNvPr>
            <p:cNvSpPr>
              <a:spLocks noEditPoints="1"/>
            </p:cNvSpPr>
            <p:nvPr/>
          </p:nvSpPr>
          <p:spPr bwMode="auto">
            <a:xfrm>
              <a:off x="8215045" y="3044923"/>
              <a:ext cx="160397" cy="257493"/>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82F39"/>
                </a:solidFill>
                <a:effectLst/>
                <a:uLnTx/>
                <a:uFillTx/>
                <a:latin typeface="Calibri" panose="020F0502020204030204"/>
              </a:endParaRPr>
            </a:p>
          </p:txBody>
        </p:sp>
        <p:sp>
          <p:nvSpPr>
            <p:cNvPr id="115" name="Freeform 8">
              <a:extLst>
                <a:ext uri="{FF2B5EF4-FFF2-40B4-BE49-F238E27FC236}">
                  <a16:creationId xmlns:a16="http://schemas.microsoft.com/office/drawing/2014/main" id="{BCCC7F9A-3340-49BF-8DFA-BA2E37B24CEF}"/>
                </a:ext>
              </a:extLst>
            </p:cNvPr>
            <p:cNvSpPr>
              <a:spLocks noEditPoints="1"/>
            </p:cNvSpPr>
            <p:nvPr/>
          </p:nvSpPr>
          <p:spPr bwMode="auto">
            <a:xfrm>
              <a:off x="8585816" y="3030644"/>
              <a:ext cx="71870" cy="8900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82F39"/>
                </a:solidFill>
                <a:effectLst/>
                <a:uLnTx/>
                <a:uFillTx/>
                <a:latin typeface="Calibri" panose="020F0502020204030204"/>
              </a:endParaRPr>
            </a:p>
          </p:txBody>
        </p:sp>
        <p:sp>
          <p:nvSpPr>
            <p:cNvPr id="116" name="Freeform 9">
              <a:extLst>
                <a:ext uri="{FF2B5EF4-FFF2-40B4-BE49-F238E27FC236}">
                  <a16:creationId xmlns:a16="http://schemas.microsoft.com/office/drawing/2014/main" id="{D95B15AB-E4CA-4AAC-8C55-8FFD2AA31012}"/>
                </a:ext>
              </a:extLst>
            </p:cNvPr>
            <p:cNvSpPr>
              <a:spLocks noEditPoints="1"/>
            </p:cNvSpPr>
            <p:nvPr/>
          </p:nvSpPr>
          <p:spPr bwMode="auto">
            <a:xfrm>
              <a:off x="8413044" y="2724603"/>
              <a:ext cx="259397" cy="282719"/>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82F39"/>
                </a:solidFill>
                <a:effectLst/>
                <a:uLnTx/>
                <a:uFillTx/>
                <a:latin typeface="Calibri" panose="020F0502020204030204"/>
              </a:endParaRPr>
            </a:p>
          </p:txBody>
        </p:sp>
        <p:sp>
          <p:nvSpPr>
            <p:cNvPr id="117" name="Freeform 10">
              <a:extLst>
                <a:ext uri="{FF2B5EF4-FFF2-40B4-BE49-F238E27FC236}">
                  <a16:creationId xmlns:a16="http://schemas.microsoft.com/office/drawing/2014/main" id="{40122F90-2351-43F8-A6AF-F8965FB61261}"/>
                </a:ext>
              </a:extLst>
            </p:cNvPr>
            <p:cNvSpPr>
              <a:spLocks noEditPoints="1"/>
            </p:cNvSpPr>
            <p:nvPr/>
          </p:nvSpPr>
          <p:spPr bwMode="auto">
            <a:xfrm>
              <a:off x="8413044" y="2464731"/>
              <a:ext cx="39980" cy="152306"/>
            </a:xfrm>
            <a:custGeom>
              <a:avLst/>
              <a:gdLst>
                <a:gd name="T0" fmla="*/ 24 w 48"/>
                <a:gd name="T1" fmla="*/ 182 h 182"/>
                <a:gd name="T2" fmla="*/ 48 w 48"/>
                <a:gd name="T3" fmla="*/ 158 h 182"/>
                <a:gd name="T4" fmla="*/ 48 w 48"/>
                <a:gd name="T5" fmla="*/ 24 h 182"/>
                <a:gd name="T6" fmla="*/ 24 w 48"/>
                <a:gd name="T7" fmla="*/ 0 h 182"/>
                <a:gd name="T8" fmla="*/ 0 w 48"/>
                <a:gd name="T9" fmla="*/ 24 h 182"/>
                <a:gd name="T10" fmla="*/ 0 w 48"/>
                <a:gd name="T11" fmla="*/ 158 h 182"/>
                <a:gd name="T12" fmla="*/ 24 w 48"/>
                <a:gd name="T13" fmla="*/ 182 h 182"/>
                <a:gd name="T14" fmla="*/ 24 w 48"/>
                <a:gd name="T15" fmla="*/ 182 h 182"/>
                <a:gd name="T16" fmla="*/ 24 w 48"/>
                <a:gd name="T17"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82">
                  <a:moveTo>
                    <a:pt x="24" y="182"/>
                  </a:moveTo>
                  <a:cubicBezTo>
                    <a:pt x="38" y="182"/>
                    <a:pt x="48" y="172"/>
                    <a:pt x="48" y="158"/>
                  </a:cubicBezTo>
                  <a:cubicBezTo>
                    <a:pt x="48" y="24"/>
                    <a:pt x="48" y="24"/>
                    <a:pt x="48" y="24"/>
                  </a:cubicBezTo>
                  <a:cubicBezTo>
                    <a:pt x="48" y="11"/>
                    <a:pt x="38" y="0"/>
                    <a:pt x="24" y="0"/>
                  </a:cubicBezTo>
                  <a:cubicBezTo>
                    <a:pt x="11" y="0"/>
                    <a:pt x="0" y="11"/>
                    <a:pt x="0" y="24"/>
                  </a:cubicBezTo>
                  <a:cubicBezTo>
                    <a:pt x="0" y="158"/>
                    <a:pt x="0" y="158"/>
                    <a:pt x="0" y="158"/>
                  </a:cubicBezTo>
                  <a:cubicBezTo>
                    <a:pt x="0" y="172"/>
                    <a:pt x="11" y="182"/>
                    <a:pt x="24" y="182"/>
                  </a:cubicBezTo>
                  <a:close/>
                  <a:moveTo>
                    <a:pt x="24" y="182"/>
                  </a:moveTo>
                  <a:cubicBezTo>
                    <a:pt x="24" y="182"/>
                    <a:pt x="24" y="182"/>
                    <a:pt x="24" y="182"/>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82F39"/>
                </a:solidFill>
                <a:effectLst/>
                <a:uLnTx/>
                <a:uFillTx/>
                <a:latin typeface="Calibri" panose="020F0502020204030204"/>
              </a:endParaRPr>
            </a:p>
          </p:txBody>
        </p:sp>
        <p:sp>
          <p:nvSpPr>
            <p:cNvPr id="118" name="Freeform 11">
              <a:extLst>
                <a:ext uri="{FF2B5EF4-FFF2-40B4-BE49-F238E27FC236}">
                  <a16:creationId xmlns:a16="http://schemas.microsoft.com/office/drawing/2014/main" id="{195D02ED-84AE-479C-A557-2AF72A6A303E}"/>
                </a:ext>
              </a:extLst>
            </p:cNvPr>
            <p:cNvSpPr>
              <a:spLocks noEditPoints="1"/>
            </p:cNvSpPr>
            <p:nvPr/>
          </p:nvSpPr>
          <p:spPr bwMode="auto">
            <a:xfrm>
              <a:off x="8169830" y="2526606"/>
              <a:ext cx="101379" cy="140883"/>
            </a:xfrm>
            <a:custGeom>
              <a:avLst/>
              <a:gdLst>
                <a:gd name="T0" fmla="*/ 74 w 122"/>
                <a:gd name="T1" fmla="*/ 156 h 168"/>
                <a:gd name="T2" fmla="*/ 94 w 122"/>
                <a:gd name="T3" fmla="*/ 168 h 168"/>
                <a:gd name="T4" fmla="*/ 106 w 122"/>
                <a:gd name="T5" fmla="*/ 165 h 168"/>
                <a:gd name="T6" fmla="*/ 115 w 122"/>
                <a:gd name="T7" fmla="*/ 132 h 168"/>
                <a:gd name="T8" fmla="*/ 48 w 122"/>
                <a:gd name="T9" fmla="*/ 15 h 168"/>
                <a:gd name="T10" fmla="*/ 15 w 122"/>
                <a:gd name="T11" fmla="*/ 7 h 168"/>
                <a:gd name="T12" fmla="*/ 6 w 122"/>
                <a:gd name="T13" fmla="*/ 39 h 168"/>
                <a:gd name="T14" fmla="*/ 74 w 122"/>
                <a:gd name="T15" fmla="*/ 156 h 168"/>
                <a:gd name="T16" fmla="*/ 74 w 122"/>
                <a:gd name="T17" fmla="*/ 156 h 168"/>
                <a:gd name="T18" fmla="*/ 74 w 122"/>
                <a:gd name="T19" fmla="*/ 15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74" y="156"/>
                  </a:moveTo>
                  <a:cubicBezTo>
                    <a:pt x="78" y="164"/>
                    <a:pt x="86" y="168"/>
                    <a:pt x="94" y="168"/>
                  </a:cubicBezTo>
                  <a:cubicBezTo>
                    <a:pt x="98" y="168"/>
                    <a:pt x="103" y="167"/>
                    <a:pt x="106" y="165"/>
                  </a:cubicBezTo>
                  <a:cubicBezTo>
                    <a:pt x="118" y="158"/>
                    <a:pt x="122" y="143"/>
                    <a:pt x="115" y="132"/>
                  </a:cubicBezTo>
                  <a:cubicBezTo>
                    <a:pt x="48" y="15"/>
                    <a:pt x="48" y="15"/>
                    <a:pt x="48" y="15"/>
                  </a:cubicBezTo>
                  <a:cubicBezTo>
                    <a:pt x="41" y="4"/>
                    <a:pt x="27" y="0"/>
                    <a:pt x="15" y="7"/>
                  </a:cubicBezTo>
                  <a:cubicBezTo>
                    <a:pt x="4" y="13"/>
                    <a:pt x="0" y="28"/>
                    <a:pt x="6" y="39"/>
                  </a:cubicBezTo>
                  <a:lnTo>
                    <a:pt x="74" y="156"/>
                  </a:lnTo>
                  <a:close/>
                  <a:moveTo>
                    <a:pt x="74" y="156"/>
                  </a:moveTo>
                  <a:cubicBezTo>
                    <a:pt x="74" y="156"/>
                    <a:pt x="74" y="156"/>
                    <a:pt x="74" y="156"/>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82F39"/>
                </a:solidFill>
                <a:effectLst/>
                <a:uLnTx/>
                <a:uFillTx/>
                <a:latin typeface="Calibri" panose="020F0502020204030204"/>
              </a:endParaRPr>
            </a:p>
          </p:txBody>
        </p:sp>
        <p:sp>
          <p:nvSpPr>
            <p:cNvPr id="119" name="Freeform 12">
              <a:extLst>
                <a:ext uri="{FF2B5EF4-FFF2-40B4-BE49-F238E27FC236}">
                  <a16:creationId xmlns:a16="http://schemas.microsoft.com/office/drawing/2014/main" id="{FAE87451-ECD3-48B9-BFE4-94EC670A92CA}"/>
                </a:ext>
              </a:extLst>
            </p:cNvPr>
            <p:cNvSpPr>
              <a:spLocks noEditPoints="1"/>
            </p:cNvSpPr>
            <p:nvPr/>
          </p:nvSpPr>
          <p:spPr bwMode="auto">
            <a:xfrm>
              <a:off x="8730507" y="3132975"/>
              <a:ext cx="142311" cy="99951"/>
            </a:xfrm>
            <a:custGeom>
              <a:avLst/>
              <a:gdLst>
                <a:gd name="T0" fmla="*/ 155 w 171"/>
                <a:gd name="T1" fmla="*/ 74 h 119"/>
                <a:gd name="T2" fmla="*/ 39 w 171"/>
                <a:gd name="T3" fmla="*/ 7 h 119"/>
                <a:gd name="T4" fmla="*/ 6 w 171"/>
                <a:gd name="T5" fmla="*/ 15 h 119"/>
                <a:gd name="T6" fmla="*/ 15 w 171"/>
                <a:gd name="T7" fmla="*/ 48 h 119"/>
                <a:gd name="T8" fmla="*/ 131 w 171"/>
                <a:gd name="T9" fmla="*/ 115 h 119"/>
                <a:gd name="T10" fmla="*/ 143 w 171"/>
                <a:gd name="T11" fmla="*/ 119 h 119"/>
                <a:gd name="T12" fmla="*/ 164 w 171"/>
                <a:gd name="T13" fmla="*/ 107 h 119"/>
                <a:gd name="T14" fmla="*/ 155 w 171"/>
                <a:gd name="T15" fmla="*/ 74 h 119"/>
                <a:gd name="T16" fmla="*/ 155 w 171"/>
                <a:gd name="T17" fmla="*/ 74 h 119"/>
                <a:gd name="T18" fmla="*/ 155 w 171"/>
                <a:gd name="T19" fmla="*/ 7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55" y="74"/>
                  </a:moveTo>
                  <a:cubicBezTo>
                    <a:pt x="39" y="7"/>
                    <a:pt x="39" y="7"/>
                    <a:pt x="39" y="7"/>
                  </a:cubicBezTo>
                  <a:cubicBezTo>
                    <a:pt x="27" y="0"/>
                    <a:pt x="13" y="4"/>
                    <a:pt x="6" y="15"/>
                  </a:cubicBezTo>
                  <a:cubicBezTo>
                    <a:pt x="0" y="27"/>
                    <a:pt x="3" y="42"/>
                    <a:pt x="15" y="48"/>
                  </a:cubicBezTo>
                  <a:cubicBezTo>
                    <a:pt x="131" y="115"/>
                    <a:pt x="131" y="115"/>
                    <a:pt x="131" y="115"/>
                  </a:cubicBezTo>
                  <a:cubicBezTo>
                    <a:pt x="135" y="118"/>
                    <a:pt x="139" y="119"/>
                    <a:pt x="143" y="119"/>
                  </a:cubicBezTo>
                  <a:cubicBezTo>
                    <a:pt x="152" y="119"/>
                    <a:pt x="160" y="114"/>
                    <a:pt x="164" y="107"/>
                  </a:cubicBezTo>
                  <a:cubicBezTo>
                    <a:pt x="171" y="95"/>
                    <a:pt x="167" y="80"/>
                    <a:pt x="155" y="74"/>
                  </a:cubicBezTo>
                  <a:close/>
                  <a:moveTo>
                    <a:pt x="155" y="74"/>
                  </a:moveTo>
                  <a:cubicBezTo>
                    <a:pt x="155" y="74"/>
                    <a:pt x="155" y="74"/>
                    <a:pt x="155" y="74"/>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82F39"/>
                </a:solidFill>
                <a:effectLst/>
                <a:uLnTx/>
                <a:uFillTx/>
                <a:latin typeface="Calibri" panose="020F0502020204030204"/>
              </a:endParaRPr>
            </a:p>
          </p:txBody>
        </p:sp>
        <p:sp>
          <p:nvSpPr>
            <p:cNvPr id="120" name="Freeform 13">
              <a:extLst>
                <a:ext uri="{FF2B5EF4-FFF2-40B4-BE49-F238E27FC236}">
                  <a16:creationId xmlns:a16="http://schemas.microsoft.com/office/drawing/2014/main" id="{326D089A-5895-4FC5-B78F-53F0708C157C}"/>
                </a:ext>
              </a:extLst>
            </p:cNvPr>
            <p:cNvSpPr>
              <a:spLocks noEditPoints="1"/>
            </p:cNvSpPr>
            <p:nvPr/>
          </p:nvSpPr>
          <p:spPr bwMode="auto">
            <a:xfrm>
              <a:off x="7993726" y="2704613"/>
              <a:ext cx="142311" cy="98999"/>
            </a:xfrm>
            <a:custGeom>
              <a:avLst/>
              <a:gdLst>
                <a:gd name="T0" fmla="*/ 15 w 171"/>
                <a:gd name="T1" fmla="*/ 48 h 118"/>
                <a:gd name="T2" fmla="*/ 132 w 171"/>
                <a:gd name="T3" fmla="*/ 115 h 118"/>
                <a:gd name="T4" fmla="*/ 144 w 171"/>
                <a:gd name="T5" fmla="*/ 118 h 118"/>
                <a:gd name="T6" fmla="*/ 165 w 171"/>
                <a:gd name="T7" fmla="*/ 106 h 118"/>
                <a:gd name="T8" fmla="*/ 156 w 171"/>
                <a:gd name="T9" fmla="*/ 74 h 118"/>
                <a:gd name="T10" fmla="*/ 39 w 171"/>
                <a:gd name="T11" fmla="*/ 6 h 118"/>
                <a:gd name="T12" fmla="*/ 7 w 171"/>
                <a:gd name="T13" fmla="*/ 15 h 118"/>
                <a:gd name="T14" fmla="*/ 15 w 171"/>
                <a:gd name="T15" fmla="*/ 48 h 118"/>
                <a:gd name="T16" fmla="*/ 15 w 171"/>
                <a:gd name="T17" fmla="*/ 48 h 118"/>
                <a:gd name="T18" fmla="*/ 15 w 171"/>
                <a:gd name="T19"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15" y="48"/>
                  </a:moveTo>
                  <a:cubicBezTo>
                    <a:pt x="132" y="115"/>
                    <a:pt x="132" y="115"/>
                    <a:pt x="132" y="115"/>
                  </a:cubicBezTo>
                  <a:cubicBezTo>
                    <a:pt x="136" y="117"/>
                    <a:pt x="140" y="118"/>
                    <a:pt x="144" y="118"/>
                  </a:cubicBezTo>
                  <a:cubicBezTo>
                    <a:pt x="152" y="118"/>
                    <a:pt x="160" y="114"/>
                    <a:pt x="165" y="106"/>
                  </a:cubicBezTo>
                  <a:cubicBezTo>
                    <a:pt x="171" y="95"/>
                    <a:pt x="167" y="80"/>
                    <a:pt x="156" y="74"/>
                  </a:cubicBezTo>
                  <a:cubicBezTo>
                    <a:pt x="39" y="6"/>
                    <a:pt x="39" y="6"/>
                    <a:pt x="39" y="6"/>
                  </a:cubicBezTo>
                  <a:cubicBezTo>
                    <a:pt x="28" y="0"/>
                    <a:pt x="13" y="4"/>
                    <a:pt x="7" y="15"/>
                  </a:cubicBezTo>
                  <a:cubicBezTo>
                    <a:pt x="0" y="27"/>
                    <a:pt x="4" y="41"/>
                    <a:pt x="15" y="48"/>
                  </a:cubicBezTo>
                  <a:close/>
                  <a:moveTo>
                    <a:pt x="15" y="48"/>
                  </a:moveTo>
                  <a:cubicBezTo>
                    <a:pt x="15" y="48"/>
                    <a:pt x="15" y="48"/>
                    <a:pt x="15" y="48"/>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82F39"/>
                </a:solidFill>
                <a:effectLst/>
                <a:uLnTx/>
                <a:uFillTx/>
                <a:latin typeface="Calibri" panose="020F0502020204030204"/>
              </a:endParaRPr>
            </a:p>
          </p:txBody>
        </p:sp>
        <p:sp>
          <p:nvSpPr>
            <p:cNvPr id="121" name="Freeform 14">
              <a:extLst>
                <a:ext uri="{FF2B5EF4-FFF2-40B4-BE49-F238E27FC236}">
                  <a16:creationId xmlns:a16="http://schemas.microsoft.com/office/drawing/2014/main" id="{348A755B-B6BC-4E2C-849A-42F06B7F3D26}"/>
                </a:ext>
              </a:extLst>
            </p:cNvPr>
            <p:cNvSpPr>
              <a:spLocks noEditPoints="1"/>
            </p:cNvSpPr>
            <p:nvPr/>
          </p:nvSpPr>
          <p:spPr bwMode="auto">
            <a:xfrm>
              <a:off x="8782387" y="2949255"/>
              <a:ext cx="152306" cy="40457"/>
            </a:xfrm>
            <a:custGeom>
              <a:avLst/>
              <a:gdLst>
                <a:gd name="T0" fmla="*/ 159 w 183"/>
                <a:gd name="T1" fmla="*/ 0 h 48"/>
                <a:gd name="T2" fmla="*/ 24 w 183"/>
                <a:gd name="T3" fmla="*/ 0 h 48"/>
                <a:gd name="T4" fmla="*/ 0 w 183"/>
                <a:gd name="T5" fmla="*/ 24 h 48"/>
                <a:gd name="T6" fmla="*/ 24 w 183"/>
                <a:gd name="T7" fmla="*/ 48 h 48"/>
                <a:gd name="T8" fmla="*/ 159 w 183"/>
                <a:gd name="T9" fmla="*/ 48 h 48"/>
                <a:gd name="T10" fmla="*/ 183 w 183"/>
                <a:gd name="T11" fmla="*/ 24 h 48"/>
                <a:gd name="T12" fmla="*/ 159 w 183"/>
                <a:gd name="T13" fmla="*/ 0 h 48"/>
                <a:gd name="T14" fmla="*/ 159 w 183"/>
                <a:gd name="T15" fmla="*/ 0 h 48"/>
                <a:gd name="T16" fmla="*/ 159 w 183"/>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48">
                  <a:moveTo>
                    <a:pt x="159" y="0"/>
                  </a:moveTo>
                  <a:cubicBezTo>
                    <a:pt x="24" y="0"/>
                    <a:pt x="24" y="0"/>
                    <a:pt x="24" y="0"/>
                  </a:cubicBezTo>
                  <a:cubicBezTo>
                    <a:pt x="11" y="0"/>
                    <a:pt x="0" y="11"/>
                    <a:pt x="0" y="24"/>
                  </a:cubicBezTo>
                  <a:cubicBezTo>
                    <a:pt x="0" y="38"/>
                    <a:pt x="11" y="48"/>
                    <a:pt x="24" y="48"/>
                  </a:cubicBezTo>
                  <a:cubicBezTo>
                    <a:pt x="159" y="48"/>
                    <a:pt x="159" y="48"/>
                    <a:pt x="159" y="48"/>
                  </a:cubicBezTo>
                  <a:cubicBezTo>
                    <a:pt x="172" y="48"/>
                    <a:pt x="183" y="38"/>
                    <a:pt x="183" y="24"/>
                  </a:cubicBezTo>
                  <a:cubicBezTo>
                    <a:pt x="183" y="11"/>
                    <a:pt x="172" y="0"/>
                    <a:pt x="159" y="0"/>
                  </a:cubicBezTo>
                  <a:close/>
                  <a:moveTo>
                    <a:pt x="159" y="0"/>
                  </a:moveTo>
                  <a:cubicBezTo>
                    <a:pt x="159" y="0"/>
                    <a:pt x="159" y="0"/>
                    <a:pt x="159" y="0"/>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82F39"/>
                </a:solidFill>
                <a:effectLst/>
                <a:uLnTx/>
                <a:uFillTx/>
                <a:latin typeface="Calibri" panose="020F0502020204030204"/>
              </a:endParaRPr>
            </a:p>
          </p:txBody>
        </p:sp>
        <p:sp>
          <p:nvSpPr>
            <p:cNvPr id="122" name="Freeform 15">
              <a:extLst>
                <a:ext uri="{FF2B5EF4-FFF2-40B4-BE49-F238E27FC236}">
                  <a16:creationId xmlns:a16="http://schemas.microsoft.com/office/drawing/2014/main" id="{E26803A5-355C-4684-AF90-E0E46D00CD97}"/>
                </a:ext>
              </a:extLst>
            </p:cNvPr>
            <p:cNvSpPr>
              <a:spLocks noEditPoints="1"/>
            </p:cNvSpPr>
            <p:nvPr/>
          </p:nvSpPr>
          <p:spPr bwMode="auto">
            <a:xfrm>
              <a:off x="7931851" y="2949255"/>
              <a:ext cx="151355" cy="40457"/>
            </a:xfrm>
            <a:custGeom>
              <a:avLst/>
              <a:gdLst>
                <a:gd name="T0" fmla="*/ 182 w 182"/>
                <a:gd name="T1" fmla="*/ 24 h 48"/>
                <a:gd name="T2" fmla="*/ 158 w 182"/>
                <a:gd name="T3" fmla="*/ 0 h 48"/>
                <a:gd name="T4" fmla="*/ 24 w 182"/>
                <a:gd name="T5" fmla="*/ 0 h 48"/>
                <a:gd name="T6" fmla="*/ 0 w 182"/>
                <a:gd name="T7" fmla="*/ 24 h 48"/>
                <a:gd name="T8" fmla="*/ 24 w 182"/>
                <a:gd name="T9" fmla="*/ 48 h 48"/>
                <a:gd name="T10" fmla="*/ 158 w 182"/>
                <a:gd name="T11" fmla="*/ 48 h 48"/>
                <a:gd name="T12" fmla="*/ 182 w 182"/>
                <a:gd name="T13" fmla="*/ 24 h 48"/>
                <a:gd name="T14" fmla="*/ 182 w 182"/>
                <a:gd name="T15" fmla="*/ 24 h 48"/>
                <a:gd name="T16" fmla="*/ 182 w 182"/>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48">
                  <a:moveTo>
                    <a:pt x="182" y="24"/>
                  </a:moveTo>
                  <a:cubicBezTo>
                    <a:pt x="182" y="11"/>
                    <a:pt x="172" y="0"/>
                    <a:pt x="158" y="0"/>
                  </a:cubicBezTo>
                  <a:cubicBezTo>
                    <a:pt x="24" y="0"/>
                    <a:pt x="24" y="0"/>
                    <a:pt x="24" y="0"/>
                  </a:cubicBezTo>
                  <a:cubicBezTo>
                    <a:pt x="11" y="0"/>
                    <a:pt x="0" y="11"/>
                    <a:pt x="0" y="24"/>
                  </a:cubicBezTo>
                  <a:cubicBezTo>
                    <a:pt x="0" y="38"/>
                    <a:pt x="11" y="48"/>
                    <a:pt x="24" y="48"/>
                  </a:cubicBezTo>
                  <a:cubicBezTo>
                    <a:pt x="158" y="48"/>
                    <a:pt x="158" y="48"/>
                    <a:pt x="158" y="48"/>
                  </a:cubicBezTo>
                  <a:cubicBezTo>
                    <a:pt x="172" y="48"/>
                    <a:pt x="182" y="38"/>
                    <a:pt x="182" y="24"/>
                  </a:cubicBezTo>
                  <a:close/>
                  <a:moveTo>
                    <a:pt x="182" y="24"/>
                  </a:moveTo>
                  <a:cubicBezTo>
                    <a:pt x="182" y="24"/>
                    <a:pt x="182" y="24"/>
                    <a:pt x="182" y="24"/>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82F39"/>
                </a:solidFill>
                <a:effectLst/>
                <a:uLnTx/>
                <a:uFillTx/>
                <a:latin typeface="Calibri" panose="020F0502020204030204"/>
              </a:endParaRPr>
            </a:p>
          </p:txBody>
        </p:sp>
        <p:sp>
          <p:nvSpPr>
            <p:cNvPr id="123" name="Freeform 16">
              <a:extLst>
                <a:ext uri="{FF2B5EF4-FFF2-40B4-BE49-F238E27FC236}">
                  <a16:creationId xmlns:a16="http://schemas.microsoft.com/office/drawing/2014/main" id="{E7C3E016-E1A9-405A-8451-E65D10C72C07}"/>
                </a:ext>
              </a:extLst>
            </p:cNvPr>
            <p:cNvSpPr>
              <a:spLocks noEditPoints="1"/>
            </p:cNvSpPr>
            <p:nvPr/>
          </p:nvSpPr>
          <p:spPr bwMode="auto">
            <a:xfrm>
              <a:off x="8730507" y="2704613"/>
              <a:ext cx="142311" cy="98999"/>
            </a:xfrm>
            <a:custGeom>
              <a:avLst/>
              <a:gdLst>
                <a:gd name="T0" fmla="*/ 27 w 171"/>
                <a:gd name="T1" fmla="*/ 118 h 118"/>
                <a:gd name="T2" fmla="*/ 39 w 171"/>
                <a:gd name="T3" fmla="*/ 115 h 118"/>
                <a:gd name="T4" fmla="*/ 155 w 171"/>
                <a:gd name="T5" fmla="*/ 48 h 118"/>
                <a:gd name="T6" fmla="*/ 164 w 171"/>
                <a:gd name="T7" fmla="*/ 15 h 118"/>
                <a:gd name="T8" fmla="*/ 131 w 171"/>
                <a:gd name="T9" fmla="*/ 6 h 118"/>
                <a:gd name="T10" fmla="*/ 15 w 171"/>
                <a:gd name="T11" fmla="*/ 74 h 118"/>
                <a:gd name="T12" fmla="*/ 6 w 171"/>
                <a:gd name="T13" fmla="*/ 106 h 118"/>
                <a:gd name="T14" fmla="*/ 27 w 171"/>
                <a:gd name="T15" fmla="*/ 118 h 118"/>
                <a:gd name="T16" fmla="*/ 27 w 171"/>
                <a:gd name="T17" fmla="*/ 118 h 118"/>
                <a:gd name="T18" fmla="*/ 27 w 171"/>
                <a:gd name="T1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27" y="118"/>
                  </a:moveTo>
                  <a:cubicBezTo>
                    <a:pt x="31" y="118"/>
                    <a:pt x="35" y="117"/>
                    <a:pt x="39" y="115"/>
                  </a:cubicBezTo>
                  <a:cubicBezTo>
                    <a:pt x="155" y="48"/>
                    <a:pt x="155" y="48"/>
                    <a:pt x="155" y="48"/>
                  </a:cubicBezTo>
                  <a:cubicBezTo>
                    <a:pt x="167" y="41"/>
                    <a:pt x="171" y="27"/>
                    <a:pt x="164" y="15"/>
                  </a:cubicBezTo>
                  <a:cubicBezTo>
                    <a:pt x="157" y="4"/>
                    <a:pt x="143" y="0"/>
                    <a:pt x="131" y="6"/>
                  </a:cubicBezTo>
                  <a:cubicBezTo>
                    <a:pt x="15" y="74"/>
                    <a:pt x="15" y="74"/>
                    <a:pt x="15" y="74"/>
                  </a:cubicBezTo>
                  <a:cubicBezTo>
                    <a:pt x="3" y="80"/>
                    <a:pt x="0" y="95"/>
                    <a:pt x="6" y="106"/>
                  </a:cubicBezTo>
                  <a:cubicBezTo>
                    <a:pt x="11" y="114"/>
                    <a:pt x="19" y="118"/>
                    <a:pt x="27" y="118"/>
                  </a:cubicBezTo>
                  <a:close/>
                  <a:moveTo>
                    <a:pt x="27" y="118"/>
                  </a:moveTo>
                  <a:cubicBezTo>
                    <a:pt x="27" y="118"/>
                    <a:pt x="27" y="118"/>
                    <a:pt x="27" y="118"/>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82F39"/>
                </a:solidFill>
                <a:effectLst/>
                <a:uLnTx/>
                <a:uFillTx/>
                <a:latin typeface="Calibri" panose="020F0502020204030204"/>
              </a:endParaRPr>
            </a:p>
          </p:txBody>
        </p:sp>
        <p:sp>
          <p:nvSpPr>
            <p:cNvPr id="124" name="Freeform 17">
              <a:extLst>
                <a:ext uri="{FF2B5EF4-FFF2-40B4-BE49-F238E27FC236}">
                  <a16:creationId xmlns:a16="http://schemas.microsoft.com/office/drawing/2014/main" id="{6679CE96-0D59-4C36-BB74-715AF924307B}"/>
                </a:ext>
              </a:extLst>
            </p:cNvPr>
            <p:cNvSpPr>
              <a:spLocks noEditPoints="1"/>
            </p:cNvSpPr>
            <p:nvPr/>
          </p:nvSpPr>
          <p:spPr bwMode="auto">
            <a:xfrm>
              <a:off x="7993726" y="3132975"/>
              <a:ext cx="142311" cy="99951"/>
            </a:xfrm>
            <a:custGeom>
              <a:avLst/>
              <a:gdLst>
                <a:gd name="T0" fmla="*/ 132 w 171"/>
                <a:gd name="T1" fmla="*/ 7 h 119"/>
                <a:gd name="T2" fmla="*/ 15 w 171"/>
                <a:gd name="T3" fmla="*/ 74 h 119"/>
                <a:gd name="T4" fmla="*/ 7 w 171"/>
                <a:gd name="T5" fmla="*/ 107 h 119"/>
                <a:gd name="T6" fmla="*/ 28 w 171"/>
                <a:gd name="T7" fmla="*/ 119 h 119"/>
                <a:gd name="T8" fmla="*/ 39 w 171"/>
                <a:gd name="T9" fmla="*/ 115 h 119"/>
                <a:gd name="T10" fmla="*/ 156 w 171"/>
                <a:gd name="T11" fmla="*/ 48 h 119"/>
                <a:gd name="T12" fmla="*/ 165 w 171"/>
                <a:gd name="T13" fmla="*/ 15 h 119"/>
                <a:gd name="T14" fmla="*/ 132 w 171"/>
                <a:gd name="T15" fmla="*/ 7 h 119"/>
                <a:gd name="T16" fmla="*/ 132 w 171"/>
                <a:gd name="T17" fmla="*/ 7 h 119"/>
                <a:gd name="T18" fmla="*/ 132 w 171"/>
                <a:gd name="T19" fmla="*/ 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32" y="7"/>
                  </a:moveTo>
                  <a:cubicBezTo>
                    <a:pt x="15" y="74"/>
                    <a:pt x="15" y="74"/>
                    <a:pt x="15" y="74"/>
                  </a:cubicBezTo>
                  <a:cubicBezTo>
                    <a:pt x="4" y="80"/>
                    <a:pt x="0" y="95"/>
                    <a:pt x="7" y="107"/>
                  </a:cubicBezTo>
                  <a:cubicBezTo>
                    <a:pt x="11" y="114"/>
                    <a:pt x="19" y="119"/>
                    <a:pt x="28" y="119"/>
                  </a:cubicBezTo>
                  <a:cubicBezTo>
                    <a:pt x="32" y="119"/>
                    <a:pt x="36" y="118"/>
                    <a:pt x="39" y="115"/>
                  </a:cubicBezTo>
                  <a:cubicBezTo>
                    <a:pt x="156" y="48"/>
                    <a:pt x="156" y="48"/>
                    <a:pt x="156" y="48"/>
                  </a:cubicBezTo>
                  <a:cubicBezTo>
                    <a:pt x="167" y="42"/>
                    <a:pt x="171" y="27"/>
                    <a:pt x="165" y="15"/>
                  </a:cubicBezTo>
                  <a:cubicBezTo>
                    <a:pt x="158" y="4"/>
                    <a:pt x="143" y="0"/>
                    <a:pt x="132" y="7"/>
                  </a:cubicBezTo>
                  <a:close/>
                  <a:moveTo>
                    <a:pt x="132" y="7"/>
                  </a:moveTo>
                  <a:cubicBezTo>
                    <a:pt x="132" y="7"/>
                    <a:pt x="132" y="7"/>
                    <a:pt x="132" y="7"/>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82F39"/>
                </a:solidFill>
                <a:effectLst/>
                <a:uLnTx/>
                <a:uFillTx/>
                <a:latin typeface="Calibri" panose="020F0502020204030204"/>
              </a:endParaRPr>
            </a:p>
          </p:txBody>
        </p:sp>
        <p:sp>
          <p:nvSpPr>
            <p:cNvPr id="125" name="Freeform 18">
              <a:extLst>
                <a:ext uri="{FF2B5EF4-FFF2-40B4-BE49-F238E27FC236}">
                  <a16:creationId xmlns:a16="http://schemas.microsoft.com/office/drawing/2014/main" id="{9A8C8CC8-A714-4887-BDF9-3CF8DFC0CC75}"/>
                </a:ext>
              </a:extLst>
            </p:cNvPr>
            <p:cNvSpPr>
              <a:spLocks noEditPoints="1"/>
            </p:cNvSpPr>
            <p:nvPr/>
          </p:nvSpPr>
          <p:spPr bwMode="auto">
            <a:xfrm>
              <a:off x="8595336" y="2526606"/>
              <a:ext cx="101379" cy="140883"/>
            </a:xfrm>
            <a:custGeom>
              <a:avLst/>
              <a:gdLst>
                <a:gd name="T0" fmla="*/ 15 w 122"/>
                <a:gd name="T1" fmla="*/ 165 h 168"/>
                <a:gd name="T2" fmla="*/ 27 w 122"/>
                <a:gd name="T3" fmla="*/ 168 h 168"/>
                <a:gd name="T4" fmla="*/ 48 w 122"/>
                <a:gd name="T5" fmla="*/ 156 h 168"/>
                <a:gd name="T6" fmla="*/ 115 w 122"/>
                <a:gd name="T7" fmla="*/ 39 h 168"/>
                <a:gd name="T8" fmla="*/ 107 w 122"/>
                <a:gd name="T9" fmla="*/ 7 h 168"/>
                <a:gd name="T10" fmla="*/ 74 w 122"/>
                <a:gd name="T11" fmla="*/ 15 h 168"/>
                <a:gd name="T12" fmla="*/ 7 w 122"/>
                <a:gd name="T13" fmla="*/ 132 h 168"/>
                <a:gd name="T14" fmla="*/ 15 w 122"/>
                <a:gd name="T15" fmla="*/ 165 h 168"/>
                <a:gd name="T16" fmla="*/ 15 w 122"/>
                <a:gd name="T17" fmla="*/ 165 h 168"/>
                <a:gd name="T18" fmla="*/ 15 w 122"/>
                <a:gd name="T19" fmla="*/ 16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15" y="165"/>
                  </a:moveTo>
                  <a:cubicBezTo>
                    <a:pt x="19" y="167"/>
                    <a:pt x="23" y="168"/>
                    <a:pt x="27" y="168"/>
                  </a:cubicBezTo>
                  <a:cubicBezTo>
                    <a:pt x="36" y="168"/>
                    <a:pt x="44" y="164"/>
                    <a:pt x="48" y="156"/>
                  </a:cubicBezTo>
                  <a:cubicBezTo>
                    <a:pt x="115" y="39"/>
                    <a:pt x="115" y="39"/>
                    <a:pt x="115" y="39"/>
                  </a:cubicBezTo>
                  <a:cubicBezTo>
                    <a:pt x="122" y="28"/>
                    <a:pt x="118" y="13"/>
                    <a:pt x="107" y="7"/>
                  </a:cubicBezTo>
                  <a:cubicBezTo>
                    <a:pt x="95" y="0"/>
                    <a:pt x="80" y="4"/>
                    <a:pt x="74" y="15"/>
                  </a:cubicBezTo>
                  <a:cubicBezTo>
                    <a:pt x="7" y="132"/>
                    <a:pt x="7" y="132"/>
                    <a:pt x="7" y="132"/>
                  </a:cubicBezTo>
                  <a:cubicBezTo>
                    <a:pt x="0" y="143"/>
                    <a:pt x="4" y="158"/>
                    <a:pt x="15" y="165"/>
                  </a:cubicBezTo>
                  <a:close/>
                  <a:moveTo>
                    <a:pt x="15" y="165"/>
                  </a:moveTo>
                  <a:cubicBezTo>
                    <a:pt x="15" y="165"/>
                    <a:pt x="15" y="165"/>
                    <a:pt x="15" y="165"/>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82F39"/>
                </a:solidFill>
                <a:effectLst/>
                <a:uLnTx/>
                <a:uFillTx/>
                <a:latin typeface="Calibri" panose="020F0502020204030204"/>
              </a:endParaRPr>
            </a:p>
          </p:txBody>
        </p:sp>
      </p:grpSp>
    </p:spTree>
    <p:extLst>
      <p:ext uri="{BB962C8B-B14F-4D97-AF65-F5344CB8AC3E}">
        <p14:creationId xmlns:p14="http://schemas.microsoft.com/office/powerpoint/2010/main" val="17193484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sultado de imagen para GRAC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102" y="605125"/>
            <a:ext cx="11800898" cy="5019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4109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12">
            <a:extLst>
              <a:ext uri="{FF2B5EF4-FFF2-40B4-BE49-F238E27FC236}">
                <a16:creationId xmlns:a16="http://schemas.microsoft.com/office/drawing/2014/main" id="{EBD13CB8-88C3-4238-9224-3A5DF912586E}"/>
              </a:ext>
            </a:extLst>
          </p:cNvPr>
          <p:cNvGrpSpPr/>
          <p:nvPr/>
        </p:nvGrpSpPr>
        <p:grpSpPr>
          <a:xfrm>
            <a:off x="3770059" y="1089636"/>
            <a:ext cx="4565349" cy="4311157"/>
            <a:chOff x="4308263" y="1974495"/>
            <a:chExt cx="3389211" cy="3117334"/>
          </a:xfrm>
        </p:grpSpPr>
        <p:sp>
          <p:nvSpPr>
            <p:cNvPr id="33" name="Rectangle 17">
              <a:extLst>
                <a:ext uri="{FF2B5EF4-FFF2-40B4-BE49-F238E27FC236}">
                  <a16:creationId xmlns:a16="http://schemas.microsoft.com/office/drawing/2014/main" id="{489A38A1-1E86-4FAB-A049-007A6EFF8A23}"/>
                </a:ext>
              </a:extLst>
            </p:cNvPr>
            <p:cNvSpPr/>
            <p:nvPr/>
          </p:nvSpPr>
          <p:spPr>
            <a:xfrm>
              <a:off x="7118053" y="2551466"/>
              <a:ext cx="388339" cy="96817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34" name="Group 13">
              <a:extLst>
                <a:ext uri="{FF2B5EF4-FFF2-40B4-BE49-F238E27FC236}">
                  <a16:creationId xmlns:a16="http://schemas.microsoft.com/office/drawing/2014/main" id="{EE03E47D-7AFD-4532-80B7-13C822FD5EA5}"/>
                </a:ext>
              </a:extLst>
            </p:cNvPr>
            <p:cNvGrpSpPr/>
            <p:nvPr/>
          </p:nvGrpSpPr>
          <p:grpSpPr>
            <a:xfrm rot="10800000">
              <a:off x="5800723" y="3140820"/>
              <a:ext cx="1896751" cy="1756652"/>
              <a:chOff x="6784763" y="2169880"/>
              <a:chExt cx="1896751" cy="1756652"/>
            </a:xfrm>
          </p:grpSpPr>
          <p:sp>
            <p:nvSpPr>
              <p:cNvPr id="41" name="Rectangle 14">
                <a:extLst>
                  <a:ext uri="{FF2B5EF4-FFF2-40B4-BE49-F238E27FC236}">
                    <a16:creationId xmlns:a16="http://schemas.microsoft.com/office/drawing/2014/main" id="{B8A4ADEB-A424-4DE2-8D16-42158BF1798D}"/>
                  </a:ext>
                </a:extLst>
              </p:cNvPr>
              <p:cNvSpPr/>
              <p:nvPr/>
            </p:nvSpPr>
            <p:spPr>
              <a:xfrm rot="16200000">
                <a:off x="7825867" y="1702573"/>
                <a:ext cx="388339" cy="132295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2" name="Arrow: Left 1">
                <a:extLst>
                  <a:ext uri="{FF2B5EF4-FFF2-40B4-BE49-F238E27FC236}">
                    <a16:creationId xmlns:a16="http://schemas.microsoft.com/office/drawing/2014/main" id="{1DD24725-219F-4BE9-9104-68B7139E557A}"/>
                  </a:ext>
                </a:extLst>
              </p:cNvPr>
              <p:cNvSpPr/>
              <p:nvPr/>
            </p:nvSpPr>
            <p:spPr>
              <a:xfrm rot="5400000" flipH="1">
                <a:off x="6294410" y="2660234"/>
                <a:ext cx="1756651" cy="775945"/>
              </a:xfrm>
              <a:custGeom>
                <a:avLst/>
                <a:gdLst>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310515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38125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22123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332209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5150" h="1371600">
                    <a:moveTo>
                      <a:pt x="0" y="685800"/>
                    </a:moveTo>
                    <a:lnTo>
                      <a:pt x="1028700" y="0"/>
                    </a:lnTo>
                    <a:lnTo>
                      <a:pt x="1028700" y="342900"/>
                    </a:lnTo>
                    <a:lnTo>
                      <a:pt x="3105150" y="342900"/>
                    </a:lnTo>
                    <a:lnTo>
                      <a:pt x="2332209" y="1028700"/>
                    </a:lnTo>
                    <a:lnTo>
                      <a:pt x="1028700" y="1028700"/>
                    </a:lnTo>
                    <a:lnTo>
                      <a:pt x="1028700" y="1371600"/>
                    </a:lnTo>
                    <a:lnTo>
                      <a:pt x="0" y="6858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35" name="Group 2">
              <a:extLst>
                <a:ext uri="{FF2B5EF4-FFF2-40B4-BE49-F238E27FC236}">
                  <a16:creationId xmlns:a16="http://schemas.microsoft.com/office/drawing/2014/main" id="{9A16EF4E-28DA-46E3-9B05-F0492E608D9D}"/>
                </a:ext>
              </a:extLst>
            </p:cNvPr>
            <p:cNvGrpSpPr/>
            <p:nvPr/>
          </p:nvGrpSpPr>
          <p:grpSpPr>
            <a:xfrm rot="16200000">
              <a:off x="4550228" y="3382088"/>
              <a:ext cx="1662830" cy="1756652"/>
              <a:chOff x="6784763" y="2169880"/>
              <a:chExt cx="1662830" cy="1756652"/>
            </a:xfrm>
          </p:grpSpPr>
          <p:sp>
            <p:nvSpPr>
              <p:cNvPr id="39" name="Rectangle 10">
                <a:extLst>
                  <a:ext uri="{FF2B5EF4-FFF2-40B4-BE49-F238E27FC236}">
                    <a16:creationId xmlns:a16="http://schemas.microsoft.com/office/drawing/2014/main" id="{A8622213-F7D9-474E-ADA5-15859150FF26}"/>
                  </a:ext>
                </a:extLst>
              </p:cNvPr>
              <p:cNvSpPr/>
              <p:nvPr/>
            </p:nvSpPr>
            <p:spPr>
              <a:xfrm rot="16200000">
                <a:off x="7708906" y="1819533"/>
                <a:ext cx="388339" cy="10890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0" name="Arrow: Left 1">
                <a:extLst>
                  <a:ext uri="{FF2B5EF4-FFF2-40B4-BE49-F238E27FC236}">
                    <a16:creationId xmlns:a16="http://schemas.microsoft.com/office/drawing/2014/main" id="{444601CD-51F8-4FEC-AA83-66BE45FF0354}"/>
                  </a:ext>
                </a:extLst>
              </p:cNvPr>
              <p:cNvSpPr/>
              <p:nvPr/>
            </p:nvSpPr>
            <p:spPr>
              <a:xfrm rot="5400000" flipH="1">
                <a:off x="6294410" y="2660234"/>
                <a:ext cx="1756651" cy="775945"/>
              </a:xfrm>
              <a:custGeom>
                <a:avLst/>
                <a:gdLst>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310515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38125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22123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332209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5150" h="1371600">
                    <a:moveTo>
                      <a:pt x="0" y="685800"/>
                    </a:moveTo>
                    <a:lnTo>
                      <a:pt x="1028700" y="0"/>
                    </a:lnTo>
                    <a:lnTo>
                      <a:pt x="1028700" y="342900"/>
                    </a:lnTo>
                    <a:lnTo>
                      <a:pt x="3105150" y="342900"/>
                    </a:lnTo>
                    <a:lnTo>
                      <a:pt x="2332209" y="1028700"/>
                    </a:lnTo>
                    <a:lnTo>
                      <a:pt x="1028700" y="1028700"/>
                    </a:lnTo>
                    <a:lnTo>
                      <a:pt x="1028700" y="1371600"/>
                    </a:lnTo>
                    <a:lnTo>
                      <a:pt x="0" y="6858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36" name="Rectangle 8">
              <a:extLst>
                <a:ext uri="{FF2B5EF4-FFF2-40B4-BE49-F238E27FC236}">
                  <a16:creationId xmlns:a16="http://schemas.microsoft.com/office/drawing/2014/main" id="{C91976CD-E2E1-45DD-A97F-369224C079F1}"/>
                </a:ext>
              </a:extLst>
            </p:cNvPr>
            <p:cNvSpPr/>
            <p:nvPr/>
          </p:nvSpPr>
          <p:spPr>
            <a:xfrm rot="16200000">
              <a:off x="5344866" y="1707072"/>
              <a:ext cx="388339" cy="131395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7" name="Arrow: Left 1">
              <a:extLst>
                <a:ext uri="{FF2B5EF4-FFF2-40B4-BE49-F238E27FC236}">
                  <a16:creationId xmlns:a16="http://schemas.microsoft.com/office/drawing/2014/main" id="{EC3B9A4C-FE1F-4233-8E6E-27FB3DCF71BA}"/>
                </a:ext>
              </a:extLst>
            </p:cNvPr>
            <p:cNvSpPr/>
            <p:nvPr/>
          </p:nvSpPr>
          <p:spPr>
            <a:xfrm rot="10800000" flipH="1">
              <a:off x="5752916" y="1974495"/>
              <a:ext cx="1756651" cy="775945"/>
            </a:xfrm>
            <a:custGeom>
              <a:avLst/>
              <a:gdLst>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310515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38125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22123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332209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5150" h="1371600">
                  <a:moveTo>
                    <a:pt x="0" y="685800"/>
                  </a:moveTo>
                  <a:lnTo>
                    <a:pt x="1028700" y="0"/>
                  </a:lnTo>
                  <a:lnTo>
                    <a:pt x="1028700" y="342900"/>
                  </a:lnTo>
                  <a:lnTo>
                    <a:pt x="3105150" y="342900"/>
                  </a:lnTo>
                  <a:lnTo>
                    <a:pt x="2332209" y="1028700"/>
                  </a:lnTo>
                  <a:lnTo>
                    <a:pt x="1028700" y="1028700"/>
                  </a:lnTo>
                  <a:lnTo>
                    <a:pt x="1028700" y="1371600"/>
                  </a:lnTo>
                  <a:lnTo>
                    <a:pt x="0" y="6858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8" name="Arrow: Left 1">
              <a:extLst>
                <a:ext uri="{FF2B5EF4-FFF2-40B4-BE49-F238E27FC236}">
                  <a16:creationId xmlns:a16="http://schemas.microsoft.com/office/drawing/2014/main" id="{420D825D-0889-4C41-883D-F6976834B598}"/>
                </a:ext>
              </a:extLst>
            </p:cNvPr>
            <p:cNvSpPr/>
            <p:nvPr/>
          </p:nvSpPr>
          <p:spPr>
            <a:xfrm rot="5400000" flipH="1">
              <a:off x="3817910" y="2660234"/>
              <a:ext cx="1756651" cy="775945"/>
            </a:xfrm>
            <a:custGeom>
              <a:avLst/>
              <a:gdLst>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310515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38125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221230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 name="connsiteX0" fmla="*/ 0 w 3105150"/>
                <a:gd name="connsiteY0" fmla="*/ 685800 h 1371600"/>
                <a:gd name="connsiteX1" fmla="*/ 1028700 w 3105150"/>
                <a:gd name="connsiteY1" fmla="*/ 0 h 1371600"/>
                <a:gd name="connsiteX2" fmla="*/ 1028700 w 3105150"/>
                <a:gd name="connsiteY2" fmla="*/ 342900 h 1371600"/>
                <a:gd name="connsiteX3" fmla="*/ 3105150 w 3105150"/>
                <a:gd name="connsiteY3" fmla="*/ 342900 h 1371600"/>
                <a:gd name="connsiteX4" fmla="*/ 2332209 w 3105150"/>
                <a:gd name="connsiteY4" fmla="*/ 1028700 h 1371600"/>
                <a:gd name="connsiteX5" fmla="*/ 1028700 w 3105150"/>
                <a:gd name="connsiteY5" fmla="*/ 1028700 h 1371600"/>
                <a:gd name="connsiteX6" fmla="*/ 1028700 w 3105150"/>
                <a:gd name="connsiteY6" fmla="*/ 1371600 h 1371600"/>
                <a:gd name="connsiteX7" fmla="*/ 0 w 3105150"/>
                <a:gd name="connsiteY7" fmla="*/ 6858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5150" h="1371600">
                  <a:moveTo>
                    <a:pt x="0" y="685800"/>
                  </a:moveTo>
                  <a:lnTo>
                    <a:pt x="1028700" y="0"/>
                  </a:lnTo>
                  <a:lnTo>
                    <a:pt x="1028700" y="342900"/>
                  </a:lnTo>
                  <a:lnTo>
                    <a:pt x="3105150" y="342900"/>
                  </a:lnTo>
                  <a:lnTo>
                    <a:pt x="2332209" y="1028700"/>
                  </a:lnTo>
                  <a:lnTo>
                    <a:pt x="1028700" y="1028700"/>
                  </a:lnTo>
                  <a:lnTo>
                    <a:pt x="1028700" y="1371600"/>
                  </a:lnTo>
                  <a:lnTo>
                    <a:pt x="0" y="6858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43" name="Rectangle 22">
            <a:extLst>
              <a:ext uri="{FF2B5EF4-FFF2-40B4-BE49-F238E27FC236}">
                <a16:creationId xmlns:a16="http://schemas.microsoft.com/office/drawing/2014/main" id="{A6ED8D64-ABFA-4C5B-84CA-E3CA3F9E67C6}"/>
              </a:ext>
            </a:extLst>
          </p:cNvPr>
          <p:cNvSpPr/>
          <p:nvPr/>
        </p:nvSpPr>
        <p:spPr>
          <a:xfrm>
            <a:off x="1213032" y="1089636"/>
            <a:ext cx="2539226" cy="1201604"/>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1300">
                <a:solidFill>
                  <a:schemeClr val="bg2">
                    <a:lumMod val="10000"/>
                  </a:schemeClr>
                </a:solidFill>
                <a:latin typeface="Times New Roman" panose="02020603050405020304" pitchFamily="18" charset="0"/>
                <a:cs typeface="Times New Roman" panose="02020603050405020304" pitchFamily="18" charset="0"/>
              </a:rPr>
              <a:t>Realizar un análisis histórico del uso de modelos de solvencia financiera en empresas del sector inmobiliario de la ciudad de Quito.</a:t>
            </a:r>
          </a:p>
        </p:txBody>
      </p:sp>
      <p:sp>
        <p:nvSpPr>
          <p:cNvPr id="45" name="Rectangle 33">
            <a:extLst>
              <a:ext uri="{FF2B5EF4-FFF2-40B4-BE49-F238E27FC236}">
                <a16:creationId xmlns:a16="http://schemas.microsoft.com/office/drawing/2014/main" id="{DF9AABF5-A197-49F9-ADB9-3BC1253E75C3}"/>
              </a:ext>
            </a:extLst>
          </p:cNvPr>
          <p:cNvSpPr/>
          <p:nvPr/>
        </p:nvSpPr>
        <p:spPr>
          <a:xfrm>
            <a:off x="1137979" y="1089636"/>
            <a:ext cx="71803" cy="12016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6" name="Rectangle 38">
            <a:extLst>
              <a:ext uri="{FF2B5EF4-FFF2-40B4-BE49-F238E27FC236}">
                <a16:creationId xmlns:a16="http://schemas.microsoft.com/office/drawing/2014/main" id="{9F424DAF-680C-41A0-B8B6-40B29E134209}"/>
              </a:ext>
            </a:extLst>
          </p:cNvPr>
          <p:cNvSpPr/>
          <p:nvPr/>
        </p:nvSpPr>
        <p:spPr>
          <a:xfrm>
            <a:off x="1284835" y="4393031"/>
            <a:ext cx="2485224" cy="1552771"/>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7" name="TextBox 39">
            <a:extLst>
              <a:ext uri="{FF2B5EF4-FFF2-40B4-BE49-F238E27FC236}">
                <a16:creationId xmlns:a16="http://schemas.microsoft.com/office/drawing/2014/main" id="{80858563-6E0B-4183-B86B-97EAB44ADF10}"/>
              </a:ext>
            </a:extLst>
          </p:cNvPr>
          <p:cNvSpPr txBox="1"/>
          <p:nvPr/>
        </p:nvSpPr>
        <p:spPr>
          <a:xfrm>
            <a:off x="1419524" y="4454380"/>
            <a:ext cx="2306133" cy="1692771"/>
          </a:xfrm>
          <a:prstGeom prst="rect">
            <a:avLst/>
          </a:prstGeom>
          <a:noFill/>
        </p:spPr>
        <p:txBody>
          <a:bodyPr wrap="square" rtlCol="0">
            <a:spAutoFit/>
          </a:bodyPr>
          <a:lstStyle/>
          <a:p>
            <a:pPr algn="just">
              <a:defRPr/>
            </a:pPr>
            <a:r>
              <a:rPr lang="es-ES" sz="1300" dirty="0">
                <a:solidFill>
                  <a:schemeClr val="bg2">
                    <a:lumMod val="10000"/>
                  </a:schemeClr>
                </a:solidFill>
                <a:latin typeface="Times New Roman" panose="02020603050405020304" pitchFamily="18" charset="0"/>
                <a:cs typeface="Times New Roman" panose="02020603050405020304" pitchFamily="18" charset="0"/>
              </a:rPr>
              <a:t>Analizar la situación financiera mediante los indicadores de solvencia, endeudamiento y rentabilidad del periodo 2012-2017 de las empresas del sector inmobiliario de la Ciudad de Quito.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chemeClr val="bg2">
                  <a:lumMod val="10000"/>
                </a:schemeClr>
              </a:solidFill>
              <a:effectLst/>
              <a:uLnTx/>
              <a:uFillTx/>
              <a:latin typeface="Times New Roman" panose="02020603050405020304" pitchFamily="18" charset="0"/>
              <a:ea typeface="Noto Sans" panose="020B0502040504020204" pitchFamily="34"/>
              <a:cs typeface="Times New Roman" panose="02020603050405020304" pitchFamily="18" charset="0"/>
            </a:endParaRPr>
          </a:p>
        </p:txBody>
      </p:sp>
      <p:sp>
        <p:nvSpPr>
          <p:cNvPr id="48" name="Rectangle 40">
            <a:extLst>
              <a:ext uri="{FF2B5EF4-FFF2-40B4-BE49-F238E27FC236}">
                <a16:creationId xmlns:a16="http://schemas.microsoft.com/office/drawing/2014/main" id="{4F2F9343-EFBA-4A87-B741-F020FB0EA5DF}"/>
              </a:ext>
            </a:extLst>
          </p:cNvPr>
          <p:cNvSpPr/>
          <p:nvPr/>
        </p:nvSpPr>
        <p:spPr>
          <a:xfrm>
            <a:off x="1236845" y="4393031"/>
            <a:ext cx="47990" cy="15527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9" name="Rectangle 42">
            <a:extLst>
              <a:ext uri="{FF2B5EF4-FFF2-40B4-BE49-F238E27FC236}">
                <a16:creationId xmlns:a16="http://schemas.microsoft.com/office/drawing/2014/main" id="{50D56378-A6F5-45D9-9ED1-268C8B18C294}"/>
              </a:ext>
            </a:extLst>
          </p:cNvPr>
          <p:cNvSpPr/>
          <p:nvPr/>
        </p:nvSpPr>
        <p:spPr>
          <a:xfrm>
            <a:off x="8639498" y="1089636"/>
            <a:ext cx="2374866" cy="1201604"/>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0" name="TextBox 43">
            <a:extLst>
              <a:ext uri="{FF2B5EF4-FFF2-40B4-BE49-F238E27FC236}">
                <a16:creationId xmlns:a16="http://schemas.microsoft.com/office/drawing/2014/main" id="{2C9FC73C-8093-460E-9A6B-89C72CF99195}"/>
              </a:ext>
            </a:extLst>
          </p:cNvPr>
          <p:cNvSpPr txBox="1"/>
          <p:nvPr/>
        </p:nvSpPr>
        <p:spPr>
          <a:xfrm>
            <a:off x="8793297" y="1225636"/>
            <a:ext cx="2110985" cy="892552"/>
          </a:xfrm>
          <a:prstGeom prst="rect">
            <a:avLst/>
          </a:prstGeom>
          <a:noFill/>
        </p:spPr>
        <p:txBody>
          <a:bodyPr wrap="square" rtlCol="0">
            <a:spAutoFit/>
          </a:bodyPr>
          <a:lstStyle/>
          <a:p>
            <a:pPr lvl="0"/>
            <a:r>
              <a:rPr lang="es-ES" sz="1300" dirty="0">
                <a:solidFill>
                  <a:schemeClr val="bg2">
                    <a:lumMod val="10000"/>
                  </a:schemeClr>
                </a:solidFill>
                <a:latin typeface="Times New Roman" panose="02020603050405020304" pitchFamily="18" charset="0"/>
                <a:cs typeface="Times New Roman" panose="02020603050405020304" pitchFamily="18" charset="0"/>
              </a:rPr>
              <a:t>Demostrar que el modelo Z2 de </a:t>
            </a:r>
            <a:r>
              <a:rPr lang="es-ES" sz="1300" dirty="0" err="1">
                <a:solidFill>
                  <a:schemeClr val="bg2">
                    <a:lumMod val="10000"/>
                  </a:schemeClr>
                </a:solidFill>
                <a:latin typeface="Times New Roman" panose="02020603050405020304" pitchFamily="18" charset="0"/>
                <a:cs typeface="Times New Roman" panose="02020603050405020304" pitchFamily="18" charset="0"/>
              </a:rPr>
              <a:t>Altman</a:t>
            </a:r>
            <a:r>
              <a:rPr lang="es-ES" sz="1300" dirty="0">
                <a:solidFill>
                  <a:schemeClr val="bg2">
                    <a:lumMod val="10000"/>
                  </a:schemeClr>
                </a:solidFill>
                <a:latin typeface="Times New Roman" panose="02020603050405020304" pitchFamily="18" charset="0"/>
                <a:cs typeface="Times New Roman" panose="02020603050405020304" pitchFamily="18" charset="0"/>
              </a:rPr>
              <a:t> es eficiente en la clasificación de empresas solventes y no solventes.</a:t>
            </a:r>
          </a:p>
        </p:txBody>
      </p:sp>
      <p:sp>
        <p:nvSpPr>
          <p:cNvPr id="51" name="Rectangle 44">
            <a:extLst>
              <a:ext uri="{FF2B5EF4-FFF2-40B4-BE49-F238E27FC236}">
                <a16:creationId xmlns:a16="http://schemas.microsoft.com/office/drawing/2014/main" id="{20C624C6-4A78-41CE-900F-C9753A57E5A7}"/>
              </a:ext>
            </a:extLst>
          </p:cNvPr>
          <p:cNvSpPr/>
          <p:nvPr/>
        </p:nvSpPr>
        <p:spPr>
          <a:xfrm>
            <a:off x="8564445" y="1089636"/>
            <a:ext cx="71803" cy="12016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2" name="Rectangle 45">
            <a:extLst>
              <a:ext uri="{FF2B5EF4-FFF2-40B4-BE49-F238E27FC236}">
                <a16:creationId xmlns:a16="http://schemas.microsoft.com/office/drawing/2014/main" id="{52A25CB9-F04D-4761-AC10-722B2D8B1712}"/>
              </a:ext>
            </a:extLst>
          </p:cNvPr>
          <p:cNvSpPr/>
          <p:nvPr/>
        </p:nvSpPr>
        <p:spPr>
          <a:xfrm>
            <a:off x="8684054" y="4454380"/>
            <a:ext cx="2330309" cy="1491422"/>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TextBox 46">
            <a:extLst>
              <a:ext uri="{FF2B5EF4-FFF2-40B4-BE49-F238E27FC236}">
                <a16:creationId xmlns:a16="http://schemas.microsoft.com/office/drawing/2014/main" id="{202347BC-85C2-4EA6-AE2B-B4DC4ABFE625}"/>
              </a:ext>
            </a:extLst>
          </p:cNvPr>
          <p:cNvSpPr txBox="1"/>
          <p:nvPr/>
        </p:nvSpPr>
        <p:spPr>
          <a:xfrm>
            <a:off x="8837855" y="4686913"/>
            <a:ext cx="2063179" cy="1092607"/>
          </a:xfrm>
          <a:prstGeom prst="rect">
            <a:avLst/>
          </a:prstGeom>
          <a:noFill/>
        </p:spPr>
        <p:txBody>
          <a:bodyPr wrap="square" rtlCol="0">
            <a:spAutoFit/>
          </a:bodyPr>
          <a:lstStyle/>
          <a:p>
            <a:pPr lvl="0" algn="just"/>
            <a:r>
              <a:rPr lang="es-ES" sz="1300" dirty="0">
                <a:solidFill>
                  <a:schemeClr val="bg2">
                    <a:lumMod val="10000"/>
                  </a:schemeClr>
                </a:solidFill>
                <a:latin typeface="Times New Roman" panose="02020603050405020304" pitchFamily="18" charset="0"/>
                <a:cs typeface="Times New Roman" panose="02020603050405020304" pitchFamily="18" charset="0"/>
              </a:rPr>
              <a:t>Describir y validar la técnica estadística utilizada para la predicción de la solvencia financiera en el sector inmobiliario. </a:t>
            </a:r>
          </a:p>
        </p:txBody>
      </p:sp>
      <p:sp>
        <p:nvSpPr>
          <p:cNvPr id="54" name="Rectangle 47">
            <a:extLst>
              <a:ext uri="{FF2B5EF4-FFF2-40B4-BE49-F238E27FC236}">
                <a16:creationId xmlns:a16="http://schemas.microsoft.com/office/drawing/2014/main" id="{E3199CF5-48A5-44B6-93B1-C855FBC291C5}"/>
              </a:ext>
            </a:extLst>
          </p:cNvPr>
          <p:cNvSpPr/>
          <p:nvPr/>
        </p:nvSpPr>
        <p:spPr>
          <a:xfrm>
            <a:off x="8619284" y="4454380"/>
            <a:ext cx="61521" cy="14914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5" name="TextBox 48">
            <a:extLst>
              <a:ext uri="{FF2B5EF4-FFF2-40B4-BE49-F238E27FC236}">
                <a16:creationId xmlns:a16="http://schemas.microsoft.com/office/drawing/2014/main" id="{25AD5625-BF85-47E8-BB88-A783A575D010}"/>
              </a:ext>
            </a:extLst>
          </p:cNvPr>
          <p:cNvSpPr txBox="1"/>
          <p:nvPr/>
        </p:nvSpPr>
        <p:spPr>
          <a:xfrm>
            <a:off x="4719222" y="2700260"/>
            <a:ext cx="2447045" cy="1692771"/>
          </a:xfrm>
          <a:prstGeom prst="rect">
            <a:avLst/>
          </a:prstGeom>
          <a:noFill/>
        </p:spPr>
        <p:txBody>
          <a:bodyPr wrap="square" rtlCol="0">
            <a:spAutoFit/>
          </a:bodyPr>
          <a:lstStyle/>
          <a:p>
            <a:pPr indent="449580" algn="just">
              <a:spcAft>
                <a:spcPts val="0"/>
              </a:spcAft>
            </a:pPr>
            <a:r>
              <a:rPr lang="es-ES" sz="13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Probar un modelo basado en el análisis de los indicadores financieros (solvencia, endeudamiento y rentabilidad), para la evaluación y predicción de la solvencia financiera del sector inmobiliario de la Ciudad de Quito periodo 2012-2017.</a:t>
            </a:r>
            <a:endParaRPr lang="es-ES" sz="1300" dirty="0">
              <a:solidFill>
                <a:schemeClr val="bg2">
                  <a:lumMod val="1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56" name="TextBox 90">
            <a:extLst>
              <a:ext uri="{FF2B5EF4-FFF2-40B4-BE49-F238E27FC236}">
                <a16:creationId xmlns:a16="http://schemas.microsoft.com/office/drawing/2014/main" id="{7FA29953-DC3A-4DB5-98B4-AE10009A8E77}"/>
              </a:ext>
            </a:extLst>
          </p:cNvPr>
          <p:cNvSpPr txBox="1"/>
          <p:nvPr/>
        </p:nvSpPr>
        <p:spPr>
          <a:xfrm>
            <a:off x="4736979" y="2311388"/>
            <a:ext cx="2461637" cy="3539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noProof="0" dirty="0" err="1" smtClean="0">
                <a:solidFill>
                  <a:schemeClr val="bg2">
                    <a:lumMod val="10000"/>
                  </a:schemeClr>
                </a:solidFill>
                <a:latin typeface="Open Sans" panose="020B0606030504020204" pitchFamily="34" charset="0"/>
              </a:rPr>
              <a:t>Objetivo</a:t>
            </a:r>
            <a:r>
              <a:rPr lang="en-US" sz="1700" b="1" noProof="0" dirty="0" smtClean="0">
                <a:solidFill>
                  <a:schemeClr val="bg2">
                    <a:lumMod val="10000"/>
                  </a:schemeClr>
                </a:solidFill>
                <a:latin typeface="Open Sans" panose="020B0606030504020204" pitchFamily="34" charset="0"/>
              </a:rPr>
              <a:t> General</a:t>
            </a:r>
            <a:endParaRPr kumimoji="0" lang="en-GB" sz="1700" b="1" i="0" u="none" strike="noStrike" kern="1200" cap="none" spc="0" normalizeH="0" baseline="0" noProof="0" dirty="0">
              <a:ln>
                <a:noFill/>
              </a:ln>
              <a:solidFill>
                <a:schemeClr val="bg2">
                  <a:lumMod val="10000"/>
                </a:schemeClr>
              </a:solidFill>
              <a:effectLst/>
              <a:uLnTx/>
              <a:uFillTx/>
              <a:latin typeface="Noto Sans" panose="020B0502040504020204" pitchFamily="34"/>
              <a:ea typeface="Noto Sans" panose="020B0502040504020204" pitchFamily="34"/>
              <a:cs typeface="Noto Sans" panose="020B0502040504020204" pitchFamily="34"/>
            </a:endParaRPr>
          </a:p>
        </p:txBody>
      </p:sp>
      <p:sp>
        <p:nvSpPr>
          <p:cNvPr id="57" name="TextBox 63">
            <a:extLst>
              <a:ext uri="{FF2B5EF4-FFF2-40B4-BE49-F238E27FC236}">
                <a16:creationId xmlns:a16="http://schemas.microsoft.com/office/drawing/2014/main" id="{D56B6F0E-C0D8-43BF-85DB-4CF06C0700B4}"/>
              </a:ext>
            </a:extLst>
          </p:cNvPr>
          <p:cNvSpPr txBox="1"/>
          <p:nvPr/>
        </p:nvSpPr>
        <p:spPr>
          <a:xfrm>
            <a:off x="50476" y="1079883"/>
            <a:ext cx="1177107" cy="1092607"/>
          </a:xfrm>
          <a:prstGeom prst="rect">
            <a:avLst/>
          </a:prstGeom>
          <a:noFill/>
        </p:spPr>
        <p:txBody>
          <a:bodyPr wrap="square" rtlCol="0">
            <a:spAutoFit/>
          </a:bodyPr>
          <a:lstStyle/>
          <a:p>
            <a:pPr algn="ctr">
              <a:defRPr/>
            </a:pPr>
            <a:r>
              <a:rPr lang="ru-RU" sz="6500" b="1" dirty="0">
                <a:solidFill>
                  <a:srgbClr val="C2C923"/>
                </a:solidFill>
                <a:latin typeface="Open Sans" panose="020B0606030504020204" pitchFamily="34" charset="0"/>
              </a:rPr>
              <a:t>01</a:t>
            </a:r>
            <a:endParaRPr lang="en-GB" sz="6500" b="1" dirty="0">
              <a:solidFill>
                <a:srgbClr val="C2C923"/>
              </a:solidFill>
              <a:latin typeface="Noto Sans" panose="020B0502040504020204" pitchFamily="34"/>
              <a:ea typeface="Noto Sans" panose="020B0502040504020204" pitchFamily="34"/>
              <a:cs typeface="Noto Sans" panose="020B0502040504020204" pitchFamily="34"/>
            </a:endParaRPr>
          </a:p>
        </p:txBody>
      </p:sp>
      <p:sp>
        <p:nvSpPr>
          <p:cNvPr id="58" name="TextBox 63">
            <a:extLst>
              <a:ext uri="{FF2B5EF4-FFF2-40B4-BE49-F238E27FC236}">
                <a16:creationId xmlns:a16="http://schemas.microsoft.com/office/drawing/2014/main" id="{D56B6F0E-C0D8-43BF-85DB-4CF06C0700B4}"/>
              </a:ext>
            </a:extLst>
          </p:cNvPr>
          <p:cNvSpPr txBox="1"/>
          <p:nvPr/>
        </p:nvSpPr>
        <p:spPr>
          <a:xfrm>
            <a:off x="10904283" y="4722849"/>
            <a:ext cx="1177107" cy="1092607"/>
          </a:xfrm>
          <a:prstGeom prst="rect">
            <a:avLst/>
          </a:prstGeom>
          <a:noFill/>
        </p:spPr>
        <p:txBody>
          <a:bodyPr wrap="square" rtlCol="0">
            <a:spAutoFit/>
          </a:bodyPr>
          <a:lstStyle/>
          <a:p>
            <a:pPr algn="ctr">
              <a:defRPr/>
            </a:pPr>
            <a:r>
              <a:rPr lang="ru-RU" sz="6500" b="1" dirty="0" smtClean="0">
                <a:solidFill>
                  <a:srgbClr val="C2C923"/>
                </a:solidFill>
                <a:latin typeface="Open Sans" panose="020B0606030504020204" pitchFamily="34" charset="0"/>
              </a:rPr>
              <a:t>0</a:t>
            </a:r>
            <a:r>
              <a:rPr lang="es-ES" sz="6500" b="1" dirty="0" smtClean="0">
                <a:solidFill>
                  <a:srgbClr val="C2C923"/>
                </a:solidFill>
                <a:latin typeface="Open Sans" panose="020B0606030504020204" pitchFamily="34" charset="0"/>
              </a:rPr>
              <a:t>4</a:t>
            </a:r>
            <a:endParaRPr lang="en-GB" sz="6500" b="1" dirty="0">
              <a:solidFill>
                <a:srgbClr val="C2C923"/>
              </a:solidFill>
              <a:latin typeface="Noto Sans" panose="020B0502040504020204" pitchFamily="34"/>
              <a:ea typeface="Noto Sans" panose="020B0502040504020204" pitchFamily="34"/>
              <a:cs typeface="Noto Sans" panose="020B0502040504020204" pitchFamily="34"/>
            </a:endParaRPr>
          </a:p>
        </p:txBody>
      </p:sp>
      <p:sp>
        <p:nvSpPr>
          <p:cNvPr id="59" name="TextBox 63">
            <a:extLst>
              <a:ext uri="{FF2B5EF4-FFF2-40B4-BE49-F238E27FC236}">
                <a16:creationId xmlns:a16="http://schemas.microsoft.com/office/drawing/2014/main" id="{D56B6F0E-C0D8-43BF-85DB-4CF06C0700B4}"/>
              </a:ext>
            </a:extLst>
          </p:cNvPr>
          <p:cNvSpPr txBox="1"/>
          <p:nvPr/>
        </p:nvSpPr>
        <p:spPr>
          <a:xfrm>
            <a:off x="10868706" y="1061517"/>
            <a:ext cx="1177107" cy="1092607"/>
          </a:xfrm>
          <a:prstGeom prst="rect">
            <a:avLst/>
          </a:prstGeom>
          <a:noFill/>
        </p:spPr>
        <p:txBody>
          <a:bodyPr wrap="square" rtlCol="0">
            <a:spAutoFit/>
          </a:bodyPr>
          <a:lstStyle/>
          <a:p>
            <a:pPr algn="ctr">
              <a:defRPr/>
            </a:pPr>
            <a:r>
              <a:rPr lang="ru-RU" sz="6500" b="1" dirty="0" smtClean="0">
                <a:solidFill>
                  <a:srgbClr val="C2C923"/>
                </a:solidFill>
                <a:latin typeface="Open Sans" panose="020B0606030504020204" pitchFamily="34" charset="0"/>
              </a:rPr>
              <a:t>0</a:t>
            </a:r>
            <a:r>
              <a:rPr lang="es-ES" sz="6500" b="1" dirty="0" smtClean="0">
                <a:solidFill>
                  <a:srgbClr val="C2C923"/>
                </a:solidFill>
                <a:latin typeface="Open Sans" panose="020B0606030504020204" pitchFamily="34" charset="0"/>
              </a:rPr>
              <a:t>3</a:t>
            </a:r>
            <a:endParaRPr lang="en-GB" sz="6500" b="1" dirty="0">
              <a:solidFill>
                <a:srgbClr val="C2C923"/>
              </a:solidFill>
              <a:latin typeface="Noto Sans" panose="020B0502040504020204" pitchFamily="34"/>
              <a:ea typeface="Noto Sans" panose="020B0502040504020204" pitchFamily="34"/>
              <a:cs typeface="Noto Sans" panose="020B0502040504020204" pitchFamily="34"/>
            </a:endParaRPr>
          </a:p>
        </p:txBody>
      </p:sp>
      <p:sp>
        <p:nvSpPr>
          <p:cNvPr id="60" name="TextBox 63">
            <a:extLst>
              <a:ext uri="{FF2B5EF4-FFF2-40B4-BE49-F238E27FC236}">
                <a16:creationId xmlns:a16="http://schemas.microsoft.com/office/drawing/2014/main" id="{D56B6F0E-C0D8-43BF-85DB-4CF06C0700B4}"/>
              </a:ext>
            </a:extLst>
          </p:cNvPr>
          <p:cNvSpPr txBox="1"/>
          <p:nvPr/>
        </p:nvSpPr>
        <p:spPr>
          <a:xfrm>
            <a:off x="-20325" y="4725170"/>
            <a:ext cx="1177107" cy="1092607"/>
          </a:xfrm>
          <a:prstGeom prst="rect">
            <a:avLst/>
          </a:prstGeom>
          <a:noFill/>
        </p:spPr>
        <p:txBody>
          <a:bodyPr wrap="square" rtlCol="0">
            <a:spAutoFit/>
          </a:bodyPr>
          <a:lstStyle/>
          <a:p>
            <a:pPr algn="ctr">
              <a:defRPr/>
            </a:pPr>
            <a:r>
              <a:rPr lang="ru-RU" sz="6500" b="1" dirty="0" smtClean="0">
                <a:solidFill>
                  <a:srgbClr val="C2C923"/>
                </a:solidFill>
                <a:latin typeface="Open Sans" panose="020B0606030504020204" pitchFamily="34" charset="0"/>
              </a:rPr>
              <a:t>0</a:t>
            </a:r>
            <a:r>
              <a:rPr lang="es-ES" sz="6500" b="1" dirty="0" smtClean="0">
                <a:solidFill>
                  <a:srgbClr val="C2C923"/>
                </a:solidFill>
                <a:latin typeface="Open Sans" panose="020B0606030504020204" pitchFamily="34" charset="0"/>
              </a:rPr>
              <a:t>2</a:t>
            </a:r>
            <a:endParaRPr lang="en-GB" sz="6500" b="1" dirty="0">
              <a:solidFill>
                <a:srgbClr val="C2C923"/>
              </a:solidFill>
              <a:latin typeface="Noto Sans" panose="020B0502040504020204" pitchFamily="34"/>
              <a:ea typeface="Noto Sans" panose="020B0502040504020204" pitchFamily="34"/>
              <a:cs typeface="Noto Sans" panose="020B0502040504020204" pitchFamily="34"/>
            </a:endParaRPr>
          </a:p>
        </p:txBody>
      </p:sp>
      <p:sp>
        <p:nvSpPr>
          <p:cNvPr id="61" name="Rectángulo 60"/>
          <p:cNvSpPr/>
          <p:nvPr/>
        </p:nvSpPr>
        <p:spPr>
          <a:xfrm>
            <a:off x="4027417" y="79923"/>
            <a:ext cx="3583858" cy="461665"/>
          </a:xfrm>
          <a:prstGeom prst="rect">
            <a:avLst/>
          </a:prstGeom>
          <a:noFill/>
        </p:spPr>
        <p:txBody>
          <a:bodyPr wrap="square" lIns="91440" tIns="45720" rIns="91440" bIns="45720">
            <a:spAutoFit/>
          </a:bodyPr>
          <a:lstStyle/>
          <a:p>
            <a:pPr algn="ctr"/>
            <a:r>
              <a:rPr lang="es-ES" sz="2400" b="1" cap="none" spc="0" dirty="0" smtClean="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OBJETIVOS</a:t>
            </a:r>
            <a:endParaRPr lang="es-ES" sz="2400" b="1" cap="none" spc="0" dirty="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11304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p:cNvSpPr/>
          <p:nvPr/>
        </p:nvSpPr>
        <p:spPr>
          <a:xfrm>
            <a:off x="553772" y="1140755"/>
            <a:ext cx="5265574" cy="46166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S"/>
          </a:p>
        </p:txBody>
      </p:sp>
      <p:sp>
        <p:nvSpPr>
          <p:cNvPr id="24" name="Rectángulo 23"/>
          <p:cNvSpPr/>
          <p:nvPr/>
        </p:nvSpPr>
        <p:spPr>
          <a:xfrm>
            <a:off x="553772" y="1870534"/>
            <a:ext cx="5265574" cy="7706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S"/>
          </a:p>
        </p:txBody>
      </p:sp>
      <p:sp>
        <p:nvSpPr>
          <p:cNvPr id="25" name="Rectángulo 24"/>
          <p:cNvSpPr/>
          <p:nvPr/>
        </p:nvSpPr>
        <p:spPr>
          <a:xfrm>
            <a:off x="553772" y="2853658"/>
            <a:ext cx="5265574" cy="64017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S"/>
          </a:p>
        </p:txBody>
      </p:sp>
      <p:sp>
        <p:nvSpPr>
          <p:cNvPr id="4" name="Rectángulo 3"/>
          <p:cNvSpPr/>
          <p:nvPr/>
        </p:nvSpPr>
        <p:spPr>
          <a:xfrm>
            <a:off x="4027417" y="79923"/>
            <a:ext cx="3583858" cy="461665"/>
          </a:xfrm>
          <a:prstGeom prst="rect">
            <a:avLst/>
          </a:prstGeom>
          <a:noFill/>
        </p:spPr>
        <p:txBody>
          <a:bodyPr wrap="square" lIns="91440" tIns="45720" rIns="91440" bIns="45720">
            <a:spAutoFit/>
          </a:bodyPr>
          <a:lstStyle/>
          <a:p>
            <a:pPr algn="ctr"/>
            <a:r>
              <a:rPr lang="es-ES" sz="2400" b="1" cap="none" spc="0" dirty="0" smtClean="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TEORIAS DE SOPORTE</a:t>
            </a:r>
            <a:endParaRPr lang="es-ES" sz="2400" b="1" cap="none" spc="0" dirty="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6" name="TextBox 53">
            <a:extLst>
              <a:ext uri="{FF2B5EF4-FFF2-40B4-BE49-F238E27FC236}">
                <a16:creationId xmlns:a16="http://schemas.microsoft.com/office/drawing/2014/main" id="{BF482DE2-C6CC-4153-929E-9B671E62D95B}"/>
              </a:ext>
            </a:extLst>
          </p:cNvPr>
          <p:cNvSpPr txBox="1"/>
          <p:nvPr/>
        </p:nvSpPr>
        <p:spPr>
          <a:xfrm>
            <a:off x="1142590" y="1821518"/>
            <a:ext cx="3838119" cy="830997"/>
          </a:xfrm>
          <a:prstGeom prst="rect">
            <a:avLst/>
          </a:prstGeom>
          <a:noFill/>
        </p:spPr>
        <p:txBody>
          <a:bodyPr wrap="square" rtlCol="0">
            <a:spAutoFit/>
          </a:bodyPr>
          <a:lstStyle/>
          <a:p>
            <a:pPr algn="just">
              <a:defRPr/>
            </a:pPr>
            <a:r>
              <a:rPr lang="es-ES" sz="1200" dirty="0">
                <a:solidFill>
                  <a:schemeClr val="bg2">
                    <a:lumMod val="10000"/>
                  </a:schemeClr>
                </a:solidFill>
                <a:latin typeface="Times New Roman" panose="02020603050405020304" pitchFamily="18" charset="0"/>
                <a:cs typeface="Times New Roman" panose="02020603050405020304" pitchFamily="18" charset="0"/>
              </a:rPr>
              <a:t>A</a:t>
            </a:r>
            <a:r>
              <a:rPr lang="es-ES" sz="1200" dirty="0" smtClean="0">
                <a:solidFill>
                  <a:schemeClr val="bg2">
                    <a:lumMod val="10000"/>
                  </a:schemeClr>
                </a:solidFill>
                <a:latin typeface="Times New Roman" panose="02020603050405020304" pitchFamily="18" charset="0"/>
                <a:cs typeface="Times New Roman" panose="02020603050405020304" pitchFamily="18" charset="0"/>
              </a:rPr>
              <a:t>nálisis </a:t>
            </a:r>
            <a:r>
              <a:rPr lang="es-ES" sz="1200" dirty="0">
                <a:solidFill>
                  <a:schemeClr val="bg2">
                    <a:lumMod val="10000"/>
                  </a:schemeClr>
                </a:solidFill>
                <a:latin typeface="Times New Roman" panose="02020603050405020304" pitchFamily="18" charset="0"/>
                <a:cs typeface="Times New Roman" panose="02020603050405020304" pitchFamily="18" charset="0"/>
              </a:rPr>
              <a:t>de índices financieros tradicionales en donde se podía encontrar que las empresas que quebraban tenían ratios completamente diferentes a los de aquellas empresas que continuaban en </a:t>
            </a:r>
            <a:r>
              <a:rPr lang="es-ES" sz="1200" dirty="0" smtClean="0">
                <a:solidFill>
                  <a:schemeClr val="bg2">
                    <a:lumMod val="10000"/>
                  </a:schemeClr>
                </a:solidFill>
                <a:latin typeface="Times New Roman" panose="02020603050405020304" pitchFamily="18" charset="0"/>
                <a:cs typeface="Times New Roman" panose="02020603050405020304" pitchFamily="18" charset="0"/>
              </a:rPr>
              <a:t>funcionamiento</a:t>
            </a:r>
            <a:endParaRPr lang="en-GB" sz="1200" dirty="0">
              <a:solidFill>
                <a:schemeClr val="bg2">
                  <a:lumMod val="10000"/>
                </a:schemeClr>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17" name="TextBox 90">
            <a:extLst>
              <a:ext uri="{FF2B5EF4-FFF2-40B4-BE49-F238E27FC236}">
                <a16:creationId xmlns:a16="http://schemas.microsoft.com/office/drawing/2014/main" id="{7FA29953-DC3A-4DB5-98B4-AE10009A8E77}"/>
              </a:ext>
            </a:extLst>
          </p:cNvPr>
          <p:cNvSpPr txBox="1"/>
          <p:nvPr/>
        </p:nvSpPr>
        <p:spPr>
          <a:xfrm>
            <a:off x="1955740" y="724705"/>
            <a:ext cx="2461637" cy="3539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dirty="0" err="1" smtClean="0">
                <a:solidFill>
                  <a:schemeClr val="bg2">
                    <a:lumMod val="10000"/>
                  </a:schemeClr>
                </a:solidFill>
                <a:latin typeface="Open Sans" panose="020B0606030504020204" pitchFamily="34" charset="0"/>
              </a:rPr>
              <a:t>Modelo</a:t>
            </a:r>
            <a:r>
              <a:rPr lang="en-US" sz="1700" b="1" dirty="0" smtClean="0">
                <a:solidFill>
                  <a:schemeClr val="bg2">
                    <a:lumMod val="10000"/>
                  </a:schemeClr>
                </a:solidFill>
                <a:latin typeface="Open Sans" panose="020B0606030504020204" pitchFamily="34" charset="0"/>
              </a:rPr>
              <a:t> Z  E. Altman</a:t>
            </a:r>
            <a:endParaRPr kumimoji="0" lang="en-GB" sz="1700" b="1" i="0" u="none" strike="noStrike" kern="1200" cap="none" spc="0" normalizeH="0" baseline="0" noProof="0" dirty="0">
              <a:ln>
                <a:noFill/>
              </a:ln>
              <a:solidFill>
                <a:schemeClr val="bg2">
                  <a:lumMod val="10000"/>
                </a:schemeClr>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8" name="TextBox 53">
            <a:extLst>
              <a:ext uri="{FF2B5EF4-FFF2-40B4-BE49-F238E27FC236}">
                <a16:creationId xmlns:a16="http://schemas.microsoft.com/office/drawing/2014/main" id="{BF482DE2-C6CC-4153-929E-9B671E62D95B}"/>
              </a:ext>
            </a:extLst>
          </p:cNvPr>
          <p:cNvSpPr txBox="1"/>
          <p:nvPr/>
        </p:nvSpPr>
        <p:spPr>
          <a:xfrm>
            <a:off x="1142590" y="2836184"/>
            <a:ext cx="3741137" cy="646331"/>
          </a:xfrm>
          <a:prstGeom prst="rect">
            <a:avLst/>
          </a:prstGeom>
          <a:noFill/>
        </p:spPr>
        <p:txBody>
          <a:bodyPr wrap="square" rtlCol="0">
            <a:spAutoFit/>
          </a:bodyPr>
          <a:lstStyle/>
          <a:p>
            <a:pPr algn="just">
              <a:defRPr/>
            </a:pPr>
            <a:r>
              <a:rPr lang="es-ES" sz="1200" dirty="0">
                <a:solidFill>
                  <a:schemeClr val="bg2">
                    <a:lumMod val="10000"/>
                  </a:schemeClr>
                </a:solidFill>
                <a:latin typeface="Times New Roman" panose="02020603050405020304" pitchFamily="18" charset="0"/>
                <a:cs typeface="Times New Roman" panose="02020603050405020304" pitchFamily="18" charset="0"/>
              </a:rPr>
              <a:t>un análisis estadístico y discriminante, generando un valor discriminante llamado “Z” que permite determinar las características de las empresas solventes e </a:t>
            </a:r>
            <a:r>
              <a:rPr lang="es-ES" sz="1200" dirty="0" smtClean="0">
                <a:solidFill>
                  <a:schemeClr val="bg2">
                    <a:lumMod val="10000"/>
                  </a:schemeClr>
                </a:solidFill>
                <a:latin typeface="Times New Roman" panose="02020603050405020304" pitchFamily="18" charset="0"/>
                <a:cs typeface="Times New Roman" panose="02020603050405020304" pitchFamily="18" charset="0"/>
              </a:rPr>
              <a:t>insolventes.</a:t>
            </a:r>
            <a:endParaRPr lang="en-GB" sz="1200" dirty="0">
              <a:solidFill>
                <a:schemeClr val="bg2">
                  <a:lumMod val="10000"/>
                </a:schemeClr>
              </a:solidFill>
              <a:latin typeface="Times New Roman" panose="02020603050405020304" pitchFamily="18" charset="0"/>
              <a:ea typeface="Noto Sans" panose="020B0502040504020204" pitchFamily="34"/>
              <a:cs typeface="Times New Roman" panose="02020603050405020304" pitchFamily="18" charset="0"/>
            </a:endParaRPr>
          </a:p>
        </p:txBody>
      </p:sp>
      <p:graphicFrame>
        <p:nvGraphicFramePr>
          <p:cNvPr id="19" name="Tabla 18"/>
          <p:cNvGraphicFramePr>
            <a:graphicFrameLocks noGrp="1"/>
          </p:cNvGraphicFramePr>
          <p:nvPr>
            <p:extLst>
              <p:ext uri="{D42A27DB-BD31-4B8C-83A1-F6EECF244321}">
                <p14:modId xmlns:p14="http://schemas.microsoft.com/office/powerpoint/2010/main" val="381567102"/>
              </p:ext>
            </p:extLst>
          </p:nvPr>
        </p:nvGraphicFramePr>
        <p:xfrm>
          <a:off x="6109854" y="1109586"/>
          <a:ext cx="5853545" cy="3143759"/>
        </p:xfrm>
        <a:graphic>
          <a:graphicData uri="http://schemas.openxmlformats.org/drawingml/2006/table">
            <a:tbl>
              <a:tblPr>
                <a:tableStyleId>{616DA210-FB5B-4158-B5E0-FEB733F419BA}</a:tableStyleId>
              </a:tblPr>
              <a:tblGrid>
                <a:gridCol w="2378881">
                  <a:extLst>
                    <a:ext uri="{9D8B030D-6E8A-4147-A177-3AD203B41FA5}">
                      <a16:colId xmlns:a16="http://schemas.microsoft.com/office/drawing/2014/main" val="3320259351"/>
                    </a:ext>
                  </a:extLst>
                </a:gridCol>
                <a:gridCol w="3474664">
                  <a:extLst>
                    <a:ext uri="{9D8B030D-6E8A-4147-A177-3AD203B41FA5}">
                      <a16:colId xmlns:a16="http://schemas.microsoft.com/office/drawing/2014/main" val="2682869313"/>
                    </a:ext>
                  </a:extLst>
                </a:gridCol>
              </a:tblGrid>
              <a:tr h="184927">
                <a:tc>
                  <a:txBody>
                    <a:bodyPr/>
                    <a:lstStyle/>
                    <a:p>
                      <a:pPr>
                        <a:lnSpc>
                          <a:spcPct val="107000"/>
                        </a:lnSpc>
                        <a:spcAft>
                          <a:spcPts val="0"/>
                        </a:spcAft>
                      </a:pPr>
                      <a:r>
                        <a:rPr lang="es-ES" sz="1100">
                          <a:solidFill>
                            <a:sysClr val="windowText" lastClr="000000"/>
                          </a:solidFill>
                          <a:effectLst/>
                          <a:latin typeface="Times New Roman" panose="02020603050405020304" pitchFamily="18" charset="0"/>
                          <a:cs typeface="Times New Roman" panose="02020603050405020304" pitchFamily="18" charset="0"/>
                        </a:rPr>
                        <a:t>Límites</a:t>
                      </a:r>
                      <a:endParaRPr lang="es-ES" sz="110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dirty="0">
                          <a:solidFill>
                            <a:sysClr val="windowText" lastClr="000000"/>
                          </a:solidFill>
                          <a:effectLst/>
                          <a:latin typeface="Times New Roman" panose="02020603050405020304" pitchFamily="18" charset="0"/>
                          <a:cs typeface="Times New Roman" panose="02020603050405020304" pitchFamily="18" charset="0"/>
                        </a:rPr>
                        <a:t>Descripción</a:t>
                      </a:r>
                      <a:endParaRPr lang="es-ES" sz="11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02886506"/>
                  </a:ext>
                </a:extLst>
              </a:tr>
              <a:tr h="1109562">
                <a:tc>
                  <a:txBody>
                    <a:bodyPr/>
                    <a:lstStyle/>
                    <a:p>
                      <a:pPr>
                        <a:lnSpc>
                          <a:spcPct val="107000"/>
                        </a:lnSpc>
                        <a:spcAft>
                          <a:spcPts val="0"/>
                        </a:spcAft>
                      </a:pPr>
                      <a:r>
                        <a:rPr lang="es-ES" sz="1100" dirty="0">
                          <a:solidFill>
                            <a:sysClr val="windowText" lastClr="000000"/>
                          </a:solidFill>
                          <a:effectLst/>
                          <a:latin typeface="Times New Roman" panose="02020603050405020304" pitchFamily="18" charset="0"/>
                          <a:cs typeface="Times New Roman" panose="02020603050405020304" pitchFamily="18" charset="0"/>
                        </a:rPr>
                        <a:t>Z≥2.99</a:t>
                      </a:r>
                      <a:endParaRPr lang="es-ES" sz="11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solidFill>
                            <a:sysClr val="windowText" lastClr="000000"/>
                          </a:solidFill>
                          <a:effectLst/>
                          <a:latin typeface="Times New Roman" panose="02020603050405020304" pitchFamily="18" charset="0"/>
                          <a:cs typeface="Times New Roman" panose="02020603050405020304" pitchFamily="18" charset="0"/>
                        </a:rPr>
                        <a:t>Baja probabilidad de quiebra; probablemente la empresa no tendrá problemas de solvencia en el corto y mediano plazo, aunque factores tales como mala gestión, fraude, desaceleración y otros podrían causar un cambio inesperado.</a:t>
                      </a:r>
                    </a:p>
                    <a:p>
                      <a:pPr>
                        <a:lnSpc>
                          <a:spcPct val="107000"/>
                        </a:lnSpc>
                        <a:spcAft>
                          <a:spcPts val="0"/>
                        </a:spcAft>
                      </a:pPr>
                      <a:r>
                        <a:rPr lang="es-ES" sz="1100">
                          <a:solidFill>
                            <a:sysClr val="windowText" lastClr="000000"/>
                          </a:solidFill>
                          <a:effectLst/>
                          <a:latin typeface="Times New Roman" panose="02020603050405020304" pitchFamily="18" charset="0"/>
                          <a:cs typeface="Times New Roman" panose="02020603050405020304" pitchFamily="18" charset="0"/>
                        </a:rPr>
                        <a:t> </a:t>
                      </a:r>
                      <a:endParaRPr lang="es-ES" sz="110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01581468"/>
                  </a:ext>
                </a:extLst>
              </a:tr>
              <a:tr h="1109562">
                <a:tc>
                  <a:txBody>
                    <a:bodyPr/>
                    <a:lstStyle/>
                    <a:p>
                      <a:pPr>
                        <a:lnSpc>
                          <a:spcPct val="107000"/>
                        </a:lnSpc>
                        <a:spcAft>
                          <a:spcPts val="0"/>
                        </a:spcAft>
                      </a:pPr>
                      <a:r>
                        <a:rPr lang="es-ES" sz="1100" dirty="0">
                          <a:solidFill>
                            <a:sysClr val="windowText" lastClr="000000"/>
                          </a:solidFill>
                          <a:effectLst/>
                          <a:latin typeface="Times New Roman" panose="02020603050405020304" pitchFamily="18" charset="0"/>
                          <a:cs typeface="Times New Roman" panose="02020603050405020304" pitchFamily="18" charset="0"/>
                        </a:rPr>
                        <a:t>Z≤1.81</a:t>
                      </a:r>
                      <a:endParaRPr lang="es-ES" sz="11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a:solidFill>
                            <a:sysClr val="windowText" lastClr="000000"/>
                          </a:solidFill>
                          <a:effectLst/>
                          <a:latin typeface="Times New Roman" panose="02020603050405020304" pitchFamily="18" charset="0"/>
                          <a:cs typeface="Times New Roman" panose="02020603050405020304" pitchFamily="18" charset="0"/>
                        </a:rPr>
                        <a:t>Alta Probabilidad de quiebra, indica que la empresa prácticamente incurrirá en la quiebra, normalmente una empresa no recupera su solvencia si se encuentra con un resultado de esta naturaleza.</a:t>
                      </a:r>
                    </a:p>
                    <a:p>
                      <a:pPr>
                        <a:lnSpc>
                          <a:spcPct val="107000"/>
                        </a:lnSpc>
                        <a:spcAft>
                          <a:spcPts val="0"/>
                        </a:spcAft>
                      </a:pPr>
                      <a:r>
                        <a:rPr lang="es-ES" sz="1100">
                          <a:solidFill>
                            <a:sysClr val="windowText" lastClr="000000"/>
                          </a:solidFill>
                          <a:effectLst/>
                          <a:latin typeface="Times New Roman" panose="02020603050405020304" pitchFamily="18" charset="0"/>
                          <a:cs typeface="Times New Roman" panose="02020603050405020304" pitchFamily="18" charset="0"/>
                        </a:rPr>
                        <a:t> </a:t>
                      </a:r>
                      <a:endParaRPr lang="es-ES" sz="110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41753818"/>
                  </a:ext>
                </a:extLst>
              </a:tr>
              <a:tr h="739708">
                <a:tc>
                  <a:txBody>
                    <a:bodyPr/>
                    <a:lstStyle/>
                    <a:p>
                      <a:pPr>
                        <a:lnSpc>
                          <a:spcPct val="107000"/>
                        </a:lnSpc>
                        <a:spcAft>
                          <a:spcPts val="0"/>
                        </a:spcAft>
                      </a:pPr>
                      <a:r>
                        <a:rPr lang="es-ES" sz="1100" dirty="0">
                          <a:solidFill>
                            <a:sysClr val="windowText" lastClr="000000"/>
                          </a:solidFill>
                          <a:effectLst/>
                          <a:latin typeface="Times New Roman" panose="02020603050405020304" pitchFamily="18" charset="0"/>
                          <a:cs typeface="Times New Roman" panose="02020603050405020304" pitchFamily="18" charset="0"/>
                        </a:rPr>
                        <a:t>1.81&lt; Z &lt; 2.99</a:t>
                      </a:r>
                      <a:endParaRPr lang="es-ES" sz="11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dirty="0">
                          <a:solidFill>
                            <a:sysClr val="windowText" lastClr="000000"/>
                          </a:solidFill>
                          <a:effectLst/>
                          <a:latin typeface="Times New Roman" panose="02020603050405020304" pitchFamily="18" charset="0"/>
                          <a:cs typeface="Times New Roman" panose="02020603050405020304" pitchFamily="18" charset="0"/>
                        </a:rPr>
                        <a:t>Zona gris señala alguna seguridad relativa, pero se sitúa dentro del área de observación y está debajo del umbral de más alta seguridad.</a:t>
                      </a:r>
                    </a:p>
                    <a:p>
                      <a:pPr>
                        <a:lnSpc>
                          <a:spcPct val="107000"/>
                        </a:lnSpc>
                        <a:spcAft>
                          <a:spcPts val="0"/>
                        </a:spcAft>
                      </a:pPr>
                      <a:r>
                        <a:rPr lang="es-ES" sz="1100" dirty="0">
                          <a:solidFill>
                            <a:sysClr val="windowText" lastClr="000000"/>
                          </a:solidFill>
                          <a:effectLst/>
                          <a:latin typeface="Times New Roman" panose="02020603050405020304" pitchFamily="18" charset="0"/>
                          <a:cs typeface="Times New Roman" panose="02020603050405020304" pitchFamily="18" charset="0"/>
                        </a:rPr>
                        <a:t> </a:t>
                      </a:r>
                      <a:endParaRPr lang="es-ES" sz="11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16000863"/>
                  </a:ext>
                </a:extLst>
              </a:tr>
            </a:tbl>
          </a:graphicData>
        </a:graphic>
      </p:graphicFrame>
      <mc:AlternateContent xmlns:mc="http://schemas.openxmlformats.org/markup-compatibility/2006" xmlns:a14="http://schemas.microsoft.com/office/drawing/2010/main">
        <mc:Choice Requires="a14">
          <p:sp>
            <p:nvSpPr>
              <p:cNvPr id="20" name="Rectángulo 19"/>
              <p:cNvSpPr/>
              <p:nvPr/>
            </p:nvSpPr>
            <p:spPr>
              <a:xfrm>
                <a:off x="927845" y="3546242"/>
                <a:ext cx="5791201" cy="2677656"/>
              </a:xfrm>
              <a:prstGeom prst="rect">
                <a:avLst/>
              </a:prstGeom>
            </p:spPr>
            <p:txBody>
              <a:bodyPr wrap="square">
                <a:spAutoFit/>
              </a:bodyPr>
              <a:lstStyle/>
              <a:p>
                <a:pPr algn="just">
                  <a:lnSpc>
                    <a:spcPct val="200000"/>
                  </a:lnSpc>
                  <a:spcAft>
                    <a:spcPts val="0"/>
                  </a:spcAft>
                </a:pPr>
                <a:r>
                  <a:rPr lang="es-ES" sz="1200" dirty="0" smtClean="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Z = 1,2 </a:t>
                </a:r>
                <a14:m>
                  <m:oMath xmlns:m="http://schemas.openxmlformats.org/officeDocument/2006/math">
                    <m:sSub>
                      <m:sSubPr>
                        <m:ctrlPr>
                          <a:rPr lang="es-ES" sz="1200"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𝑋</m:t>
                        </m:r>
                      </m:e>
                      <m:sub>
                        <m:r>
                          <a:rPr lang="es-ES" sz="1200"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s-ES" sz="1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+ 1,4 </a:t>
                </a:r>
                <a14:m>
                  <m:oMath xmlns:m="http://schemas.openxmlformats.org/officeDocument/2006/math">
                    <m:sSub>
                      <m:sSubPr>
                        <m:ctrlPr>
                          <a:rPr lang="es-ES" sz="1200"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𝑋</m:t>
                        </m:r>
                      </m:e>
                      <m:sub>
                        <m:r>
                          <a:rPr lang="es-ES" sz="1200"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s-ES" sz="1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+ 3,3 </a:t>
                </a:r>
                <a14:m>
                  <m:oMath xmlns:m="http://schemas.openxmlformats.org/officeDocument/2006/math">
                    <m:sSub>
                      <m:sSubPr>
                        <m:ctrlPr>
                          <a:rPr lang="es-ES" sz="1200"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𝑋</m:t>
                        </m:r>
                      </m:e>
                      <m:sub>
                        <m:r>
                          <a:rPr lang="es-ES" sz="1200"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3</m:t>
                        </m:r>
                      </m:sub>
                    </m:sSub>
                  </m:oMath>
                </a14:m>
                <a:r>
                  <a:rPr lang="es-ES" sz="1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+ 0,6 </a:t>
                </a:r>
                <a14:m>
                  <m:oMath xmlns:m="http://schemas.openxmlformats.org/officeDocument/2006/math">
                    <m:sSub>
                      <m:sSubPr>
                        <m:ctrlPr>
                          <a:rPr lang="es-ES" sz="1200"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𝑋</m:t>
                        </m:r>
                      </m:e>
                      <m:sub>
                        <m:r>
                          <a:rPr lang="es-ES" sz="1200"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4</m:t>
                        </m:r>
                      </m:sub>
                    </m:sSub>
                  </m:oMath>
                </a14:m>
                <a:r>
                  <a:rPr lang="es-ES" sz="1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+ 0,99 </a:t>
                </a:r>
                <a14:m>
                  <m:oMath xmlns:m="http://schemas.openxmlformats.org/officeDocument/2006/math">
                    <m:sSub>
                      <m:sSubPr>
                        <m:ctrlPr>
                          <a:rPr lang="es-ES" sz="1200"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𝑋</m:t>
                        </m:r>
                      </m:e>
                      <m:sub>
                        <m:r>
                          <a:rPr lang="es-ES" sz="1200"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5</m:t>
                        </m:r>
                      </m:sub>
                    </m:sSub>
                  </m:oMath>
                </a14:m>
                <a:r>
                  <a:rPr lang="es-ES" sz="1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s-ES" sz="12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spcAft>
                    <a:spcPts val="0"/>
                  </a:spcAft>
                </a:pPr>
                <a:r>
                  <a:rPr lang="es-ES" sz="1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En donde: </a:t>
                </a:r>
                <a:endParaRPr lang="es-ES" sz="12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spcAft>
                    <a:spcPts val="0"/>
                  </a:spcAft>
                </a:pPr>
                <a14:m>
                  <m:oMath xmlns:m="http://schemas.openxmlformats.org/officeDocument/2006/math">
                    <m:sSub>
                      <m:sSubPr>
                        <m:ctrlPr>
                          <a:rPr lang="es-ES" sz="1200"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𝑋</m:t>
                        </m:r>
                      </m:e>
                      <m:sub>
                        <m:r>
                          <a:rPr lang="es-ES" sz="1200"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s-ES" sz="1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 Capital de trabajo neto / Activo total (expresado en %)</a:t>
                </a:r>
                <a:endParaRPr lang="es-ES" sz="12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spcAft>
                    <a:spcPts val="0"/>
                  </a:spcAft>
                </a:pPr>
                <a14:m>
                  <m:oMath xmlns:m="http://schemas.openxmlformats.org/officeDocument/2006/math">
                    <m:sSub>
                      <m:sSubPr>
                        <m:ctrlPr>
                          <a:rPr lang="es-ES" sz="1200"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𝑋</m:t>
                        </m:r>
                      </m:e>
                      <m:sub>
                        <m:r>
                          <a:rPr lang="es-ES" sz="1200"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s-ES" sz="1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 Utilidades retenidas acumuladas / Activos totales (expresado en %)</a:t>
                </a:r>
                <a:endParaRPr lang="es-ES" sz="12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spcAft>
                    <a:spcPts val="0"/>
                  </a:spcAft>
                </a:pPr>
                <a14:m>
                  <m:oMath xmlns:m="http://schemas.openxmlformats.org/officeDocument/2006/math">
                    <m:sSub>
                      <m:sSubPr>
                        <m:ctrlPr>
                          <a:rPr lang="es-ES" sz="1200"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𝑋</m:t>
                        </m:r>
                      </m:e>
                      <m:sub>
                        <m:r>
                          <a:rPr lang="es-ES" sz="1200"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3</m:t>
                        </m:r>
                      </m:sub>
                    </m:sSub>
                  </m:oMath>
                </a14:m>
                <a:r>
                  <a:rPr lang="es-ES" sz="1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 Ganancias antes de intereses e impuestos (GAII) / Activos totales (expresado en %)</a:t>
                </a:r>
                <a:endParaRPr lang="es-ES" sz="12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spcAft>
                    <a:spcPts val="0"/>
                  </a:spcAft>
                </a:pPr>
                <a14:m>
                  <m:oMath xmlns:m="http://schemas.openxmlformats.org/officeDocument/2006/math">
                    <m:sSub>
                      <m:sSubPr>
                        <m:ctrlPr>
                          <a:rPr lang="es-ES" sz="1200"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𝑋</m:t>
                        </m:r>
                      </m:e>
                      <m:sub>
                        <m:r>
                          <a:rPr lang="es-ES" sz="1200"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4</m:t>
                        </m:r>
                      </m:sub>
                    </m:sSub>
                  </m:oMath>
                </a14:m>
                <a:r>
                  <a:rPr lang="es-ES" sz="1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 Valor de mercado del Patrimonio / Pasivos totales (expresado en %)</a:t>
                </a:r>
                <a:endParaRPr lang="es-ES" sz="12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spcAft>
                    <a:spcPts val="0"/>
                  </a:spcAft>
                </a:pPr>
                <a14:m>
                  <m:oMath xmlns:m="http://schemas.openxmlformats.org/officeDocument/2006/math">
                    <m:sSub>
                      <m:sSubPr>
                        <m:ctrlPr>
                          <a:rPr lang="es-ES" sz="1200"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𝑋</m:t>
                        </m:r>
                      </m:e>
                      <m:sub>
                        <m:r>
                          <a:rPr lang="es-ES" sz="1200"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5</m:t>
                        </m:r>
                      </m:sub>
                    </m:sSub>
                  </m:oMath>
                </a14:m>
                <a:r>
                  <a:rPr lang="es-ES" sz="1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 Ventas / Activos totales (número de veces)</a:t>
                </a:r>
                <a:endParaRPr lang="es-ES" sz="12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0" name="Rectángulo 19"/>
              <p:cNvSpPr>
                <a:spLocks noRot="1" noChangeAspect="1" noMove="1" noResize="1" noEditPoints="1" noAdjustHandles="1" noChangeArrowheads="1" noChangeShapeType="1" noTextEdit="1"/>
              </p:cNvSpPr>
              <p:nvPr/>
            </p:nvSpPr>
            <p:spPr>
              <a:xfrm>
                <a:off x="927845" y="3546242"/>
                <a:ext cx="5791201" cy="2677656"/>
              </a:xfrm>
              <a:prstGeom prst="rect">
                <a:avLst/>
              </a:prstGeom>
              <a:blipFill>
                <a:blip r:embed="rId2"/>
                <a:stretch>
                  <a:fillRect/>
                </a:stretch>
              </a:blipFill>
            </p:spPr>
            <p:txBody>
              <a:bodyPr/>
              <a:lstStyle/>
              <a:p>
                <a:r>
                  <a:rPr lang="es-ES">
                    <a:noFill/>
                  </a:rPr>
                  <a:t> </a:t>
                </a:r>
              </a:p>
            </p:txBody>
          </p:sp>
        </mc:Fallback>
      </mc:AlternateContent>
      <p:sp>
        <p:nvSpPr>
          <p:cNvPr id="21" name="Rectángulo 20"/>
          <p:cNvSpPr/>
          <p:nvPr/>
        </p:nvSpPr>
        <p:spPr>
          <a:xfrm>
            <a:off x="6109854" y="4238506"/>
            <a:ext cx="3904787" cy="292388"/>
          </a:xfrm>
          <a:prstGeom prst="rect">
            <a:avLst/>
          </a:prstGeom>
        </p:spPr>
        <p:txBody>
          <a:bodyPr wrap="none">
            <a:spAutoFit/>
          </a:bodyPr>
          <a:lstStyle/>
          <a:p>
            <a:r>
              <a:rPr lang="es-ES" sz="1300" b="1" dirty="0" smtClean="0">
                <a:solidFill>
                  <a:schemeClr val="bg2">
                    <a:lumMod val="10000"/>
                  </a:schemeClr>
                </a:solidFill>
                <a:latin typeface="Times New Roman" panose="02020603050405020304" pitchFamily="18" charset="0"/>
                <a:ea typeface="Times New Roman" panose="02020603050405020304" pitchFamily="18" charset="0"/>
              </a:rPr>
              <a:t>Fuente: Camacho</a:t>
            </a:r>
            <a:r>
              <a:rPr lang="es-ES" sz="1300" b="1" dirty="0">
                <a:solidFill>
                  <a:schemeClr val="bg2">
                    <a:lumMod val="10000"/>
                  </a:schemeClr>
                </a:solidFill>
                <a:latin typeface="Times New Roman" panose="02020603050405020304" pitchFamily="18" charset="0"/>
                <a:ea typeface="Times New Roman" panose="02020603050405020304" pitchFamily="18" charset="0"/>
              </a:rPr>
              <a:t>, G., Salazar, A., &amp; León, C. (2013)</a:t>
            </a:r>
            <a:endParaRPr lang="es-ES" sz="1300" b="1" dirty="0">
              <a:solidFill>
                <a:schemeClr val="bg2">
                  <a:lumMod val="10000"/>
                </a:schemeClr>
              </a:solidFill>
            </a:endParaRPr>
          </a:p>
        </p:txBody>
      </p:sp>
      <p:sp>
        <p:nvSpPr>
          <p:cNvPr id="22" name="Rectángulo 21"/>
          <p:cNvSpPr/>
          <p:nvPr/>
        </p:nvSpPr>
        <p:spPr>
          <a:xfrm>
            <a:off x="429082" y="1140755"/>
            <a:ext cx="5265136" cy="461665"/>
          </a:xfrm>
          <a:prstGeom prst="rect">
            <a:avLst/>
          </a:prstGeom>
        </p:spPr>
        <p:txBody>
          <a:bodyPr wrap="square">
            <a:spAutoFit/>
          </a:bodyPr>
          <a:lstStyle/>
          <a:p>
            <a:pPr algn="ctr"/>
            <a:r>
              <a:rPr lang="es-ES" sz="1200" dirty="0">
                <a:solidFill>
                  <a:schemeClr val="bg2">
                    <a:lumMod val="10000"/>
                  </a:schemeClr>
                </a:solidFill>
                <a:latin typeface="Times New Roman" panose="02020603050405020304" pitchFamily="18" charset="0"/>
                <a:ea typeface="Times New Roman" panose="02020603050405020304" pitchFamily="18" charset="0"/>
              </a:rPr>
              <a:t>predecir la quiebra financiera usando dos técnicas estadísticas, un análisis discriminante múltiple y la prueba de </a:t>
            </a:r>
            <a:r>
              <a:rPr lang="es-ES" sz="1200" dirty="0" err="1">
                <a:solidFill>
                  <a:schemeClr val="bg2">
                    <a:lumMod val="10000"/>
                  </a:schemeClr>
                </a:solidFill>
                <a:latin typeface="Times New Roman" panose="02020603050405020304" pitchFamily="18" charset="0"/>
                <a:ea typeface="Times New Roman" panose="02020603050405020304" pitchFamily="18" charset="0"/>
              </a:rPr>
              <a:t>chi</a:t>
            </a:r>
            <a:r>
              <a:rPr lang="es-ES" sz="1200" dirty="0">
                <a:solidFill>
                  <a:schemeClr val="bg2">
                    <a:lumMod val="10000"/>
                  </a:schemeClr>
                </a:solidFill>
                <a:latin typeface="Times New Roman" panose="02020603050405020304" pitchFamily="18" charset="0"/>
                <a:ea typeface="Times New Roman" panose="02020603050405020304" pitchFamily="18" charset="0"/>
              </a:rPr>
              <a:t> cuadrado</a:t>
            </a:r>
            <a:endParaRPr lang="es-ES" sz="1200" dirty="0">
              <a:solidFill>
                <a:schemeClr val="bg2">
                  <a:lumMod val="10000"/>
                </a:schemeClr>
              </a:solidFill>
            </a:endParaRPr>
          </a:p>
        </p:txBody>
      </p:sp>
      <p:sp>
        <p:nvSpPr>
          <p:cNvPr id="26" name="Rectángulo 25"/>
          <p:cNvSpPr/>
          <p:nvPr/>
        </p:nvSpPr>
        <p:spPr>
          <a:xfrm rot="16200000">
            <a:off x="-596153" y="4621834"/>
            <a:ext cx="2050472" cy="52647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b="1" dirty="0" smtClean="0">
                <a:solidFill>
                  <a:schemeClr val="bg2">
                    <a:lumMod val="10000"/>
                  </a:schemeClr>
                </a:solidFill>
              </a:rPr>
              <a:t>FORMULA</a:t>
            </a:r>
            <a:endParaRPr lang="es-ES" b="1" dirty="0">
              <a:solidFill>
                <a:schemeClr val="bg2">
                  <a:lumMod val="10000"/>
                </a:schemeClr>
              </a:solidFill>
            </a:endParaRPr>
          </a:p>
        </p:txBody>
      </p:sp>
    </p:spTree>
    <p:extLst>
      <p:ext uri="{BB962C8B-B14F-4D97-AF65-F5344CB8AC3E}">
        <p14:creationId xmlns:p14="http://schemas.microsoft.com/office/powerpoint/2010/main" val="27193028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256322" y="1437807"/>
            <a:ext cx="5265574" cy="98949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S"/>
          </a:p>
        </p:txBody>
      </p:sp>
      <p:sp>
        <p:nvSpPr>
          <p:cNvPr id="4" name="TextBox 90">
            <a:extLst>
              <a:ext uri="{FF2B5EF4-FFF2-40B4-BE49-F238E27FC236}">
                <a16:creationId xmlns:a16="http://schemas.microsoft.com/office/drawing/2014/main" id="{7FA29953-DC3A-4DB5-98B4-AE10009A8E77}"/>
              </a:ext>
            </a:extLst>
          </p:cNvPr>
          <p:cNvSpPr txBox="1"/>
          <p:nvPr/>
        </p:nvSpPr>
        <p:spPr>
          <a:xfrm>
            <a:off x="1346140" y="724705"/>
            <a:ext cx="2461637" cy="3539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dirty="0" err="1" smtClean="0">
                <a:solidFill>
                  <a:schemeClr val="bg2">
                    <a:lumMod val="10000"/>
                  </a:schemeClr>
                </a:solidFill>
                <a:latin typeface="Open Sans" panose="020B0606030504020204" pitchFamily="34" charset="0"/>
              </a:rPr>
              <a:t>Modelo</a:t>
            </a:r>
            <a:r>
              <a:rPr lang="en-US" sz="1700" b="1" dirty="0" smtClean="0">
                <a:solidFill>
                  <a:schemeClr val="bg2">
                    <a:lumMod val="10000"/>
                  </a:schemeClr>
                </a:solidFill>
                <a:latin typeface="Open Sans" panose="020B0606030504020204" pitchFamily="34" charset="0"/>
              </a:rPr>
              <a:t> Z1  E. Altman</a:t>
            </a:r>
            <a:endParaRPr kumimoji="0" lang="en-GB" sz="1700" b="1" i="0" u="none" strike="noStrike" kern="1200" cap="none" spc="0" normalizeH="0" baseline="0" noProof="0" dirty="0">
              <a:ln>
                <a:noFill/>
              </a:ln>
              <a:solidFill>
                <a:schemeClr val="bg2">
                  <a:lumMod val="10000"/>
                </a:schemeClr>
              </a:solidFill>
              <a:effectLst/>
              <a:uLnTx/>
              <a:uFillTx/>
              <a:latin typeface="Noto Sans" panose="020B0502040504020204" pitchFamily="34"/>
              <a:ea typeface="Noto Sans" panose="020B0502040504020204" pitchFamily="34"/>
              <a:cs typeface="Noto Sans" panose="020B0502040504020204" pitchFamily="34"/>
            </a:endParaRPr>
          </a:p>
        </p:txBody>
      </p:sp>
      <p:sp>
        <p:nvSpPr>
          <p:cNvPr id="5" name="Rectángulo 4"/>
          <p:cNvSpPr/>
          <p:nvPr/>
        </p:nvSpPr>
        <p:spPr>
          <a:xfrm>
            <a:off x="408722" y="1411642"/>
            <a:ext cx="4336472" cy="1015663"/>
          </a:xfrm>
          <a:prstGeom prst="rect">
            <a:avLst/>
          </a:prstGeom>
        </p:spPr>
        <p:txBody>
          <a:bodyPr wrap="square">
            <a:spAutoFit/>
          </a:bodyPr>
          <a:lstStyle/>
          <a:p>
            <a:pPr indent="457200" algn="just">
              <a:spcAft>
                <a:spcPts val="0"/>
              </a:spcAft>
            </a:pPr>
            <a:r>
              <a:rPr lang="es-ES" sz="1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Este modelo toma en cuenta las necesidades y las características de cada empresa por lo que la fórmula propuesta cambia en los indicadores financieros que se van a utilizar y en los valores constantes que sirven de base para la determinación del valor discriminante “Z”.</a:t>
            </a:r>
            <a:endParaRPr lang="es-ES" sz="1200" dirty="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ángulo 5"/>
              <p:cNvSpPr/>
              <p:nvPr/>
            </p:nvSpPr>
            <p:spPr>
              <a:xfrm>
                <a:off x="568036" y="2760300"/>
                <a:ext cx="6096000" cy="2625014"/>
              </a:xfrm>
              <a:prstGeom prst="rect">
                <a:avLst/>
              </a:prstGeom>
            </p:spPr>
            <p:txBody>
              <a:bodyPr>
                <a:spAutoFit/>
              </a:bodyPr>
              <a:lstStyle/>
              <a:p>
                <a:pPr algn="just">
                  <a:lnSpc>
                    <a:spcPct val="200000"/>
                  </a:lnSpc>
                  <a:spcAft>
                    <a:spcPts val="0"/>
                  </a:spcAft>
                </a:pPr>
                <a14:m>
                  <m:oMath xmlns:m="http://schemas.openxmlformats.org/officeDocument/2006/math">
                    <m:sSub>
                      <m:sSubPr>
                        <m:ctrlPr>
                          <a:rPr lang="es-ES" sz="1200" i="1" smtClean="0">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𝑍</m:t>
                        </m:r>
                      </m:e>
                      <m:sub>
                        <m:r>
                          <a:rPr lang="es-ES" sz="1200" i="1">
                            <a:solidFill>
                              <a:schemeClr val="bg2">
                                <a:lumMod val="10000"/>
                              </a:schemeClr>
                            </a:solidFill>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s-ES" sz="1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 0,717X1 + 0,847X2 + 3,107X3 +0,420X4 + 0,998X5</a:t>
                </a:r>
                <a:endParaRPr lang="es-ES" sz="12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spcAft>
                    <a:spcPts val="0"/>
                  </a:spcAft>
                </a:pPr>
                <a:r>
                  <a:rPr lang="es-ES" sz="1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Siendo: </a:t>
                </a:r>
                <a:endParaRPr lang="es-ES" sz="12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spcAft>
                    <a:spcPts val="0"/>
                  </a:spcAft>
                </a:pPr>
                <a:r>
                  <a:rPr lang="es-ES" sz="1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X1 = Capital de trabajo neto / Activo total (expresado en %).</a:t>
                </a:r>
                <a:endParaRPr lang="es-ES" sz="12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spcAft>
                    <a:spcPts val="0"/>
                  </a:spcAft>
                </a:pPr>
                <a:r>
                  <a:rPr lang="es-ES" sz="1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X2 = Utilidades retenidas acumuladas / Activos totales (expresado en %).</a:t>
                </a:r>
                <a:endParaRPr lang="es-ES" sz="12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spcAft>
                    <a:spcPts val="0"/>
                  </a:spcAft>
                </a:pPr>
                <a:r>
                  <a:rPr lang="es-ES" sz="1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X3 = Ganancias antes intereses e impuestos (GAII) / Activos totales (expresado en %).</a:t>
                </a:r>
                <a:endParaRPr lang="es-ES" sz="12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spcAft>
                    <a:spcPts val="0"/>
                  </a:spcAft>
                </a:pPr>
                <a:r>
                  <a:rPr lang="es-ES" sz="1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X4 = Valor contable del Patrimonio / Pasivos totales (expresado en %).</a:t>
                </a:r>
                <a:endParaRPr lang="es-ES" sz="12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spcAft>
                    <a:spcPts val="0"/>
                  </a:spcAft>
                </a:pPr>
                <a:r>
                  <a:rPr lang="es-ES" sz="1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X5 = Ventas / Activos totales (expresado en # veces).</a:t>
                </a:r>
                <a:endParaRPr lang="es-ES" sz="12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568036" y="2760300"/>
                <a:ext cx="6096000" cy="2625014"/>
              </a:xfrm>
              <a:prstGeom prst="rect">
                <a:avLst/>
              </a:prstGeom>
              <a:blipFill>
                <a:blip r:embed="rId2"/>
                <a:stretch>
                  <a:fillRect b="-930"/>
                </a:stretch>
              </a:blipFill>
            </p:spPr>
            <p:txBody>
              <a:bodyPr/>
              <a:lstStyle/>
              <a:p>
                <a:r>
                  <a:rPr lang="es-ES">
                    <a:noFill/>
                  </a:rPr>
                  <a:t> </a:t>
                </a:r>
              </a:p>
            </p:txBody>
          </p:sp>
        </mc:Fallback>
      </mc:AlternateContent>
      <p:graphicFrame>
        <p:nvGraphicFramePr>
          <p:cNvPr id="7" name="Tabla 6"/>
          <p:cNvGraphicFramePr>
            <a:graphicFrameLocks noGrp="1"/>
          </p:cNvGraphicFramePr>
          <p:nvPr>
            <p:extLst>
              <p:ext uri="{D42A27DB-BD31-4B8C-83A1-F6EECF244321}">
                <p14:modId xmlns:p14="http://schemas.microsoft.com/office/powerpoint/2010/main" val="1881775578"/>
              </p:ext>
            </p:extLst>
          </p:nvPr>
        </p:nvGraphicFramePr>
        <p:xfrm>
          <a:off x="6664036" y="1502439"/>
          <a:ext cx="5165176" cy="2739898"/>
        </p:xfrm>
        <a:graphic>
          <a:graphicData uri="http://schemas.openxmlformats.org/drawingml/2006/table">
            <a:tbl>
              <a:tblPr>
                <a:tableStyleId>{5940675A-B579-460E-94D1-54222C63F5DA}</a:tableStyleId>
              </a:tblPr>
              <a:tblGrid>
                <a:gridCol w="1290612">
                  <a:extLst>
                    <a:ext uri="{9D8B030D-6E8A-4147-A177-3AD203B41FA5}">
                      <a16:colId xmlns:a16="http://schemas.microsoft.com/office/drawing/2014/main" val="2074013576"/>
                    </a:ext>
                  </a:extLst>
                </a:gridCol>
                <a:gridCol w="3874564">
                  <a:extLst>
                    <a:ext uri="{9D8B030D-6E8A-4147-A177-3AD203B41FA5}">
                      <a16:colId xmlns:a16="http://schemas.microsoft.com/office/drawing/2014/main" val="1035955175"/>
                    </a:ext>
                  </a:extLst>
                </a:gridCol>
              </a:tblGrid>
              <a:tr h="0">
                <a:tc>
                  <a:txBody>
                    <a:bodyPr/>
                    <a:lstStyle/>
                    <a:p>
                      <a:pPr>
                        <a:lnSpc>
                          <a:spcPct val="107000"/>
                        </a:lnSpc>
                        <a:spcAft>
                          <a:spcPts val="0"/>
                        </a:spcAft>
                      </a:pPr>
                      <a:r>
                        <a:rPr lang="es-ES" sz="1200">
                          <a:solidFill>
                            <a:schemeClr val="bg2">
                              <a:lumMod val="10000"/>
                            </a:schemeClr>
                          </a:solidFill>
                          <a:effectLst/>
                          <a:latin typeface="Times New Roman" panose="02020603050405020304" pitchFamily="18" charset="0"/>
                          <a:cs typeface="Times New Roman" panose="02020603050405020304" pitchFamily="18" charset="0"/>
                        </a:rPr>
                        <a:t>Límites</a:t>
                      </a:r>
                      <a:endParaRPr lang="es-ES" sz="12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a:solidFill>
                            <a:schemeClr val="bg2">
                              <a:lumMod val="10000"/>
                            </a:schemeClr>
                          </a:solidFill>
                          <a:effectLst/>
                          <a:latin typeface="Times New Roman" panose="02020603050405020304" pitchFamily="18" charset="0"/>
                          <a:cs typeface="Times New Roman" panose="02020603050405020304" pitchFamily="18" charset="0"/>
                        </a:rPr>
                        <a:t>Descripción</a:t>
                      </a:r>
                      <a:endParaRPr lang="es-ES" sz="12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54243485"/>
                  </a:ext>
                </a:extLst>
              </a:tr>
              <a:tr h="0">
                <a:tc>
                  <a:txBody>
                    <a:bodyPr/>
                    <a:lstStyle/>
                    <a:p>
                      <a:pPr>
                        <a:lnSpc>
                          <a:spcPct val="107000"/>
                        </a:lnSpc>
                        <a:spcAft>
                          <a:spcPts val="0"/>
                        </a:spcAft>
                      </a:pPr>
                      <a:r>
                        <a:rPr lang="es-ES" sz="1200">
                          <a:solidFill>
                            <a:schemeClr val="bg2">
                              <a:lumMod val="10000"/>
                            </a:schemeClr>
                          </a:solidFill>
                          <a:effectLst/>
                          <a:latin typeface="Times New Roman" panose="02020603050405020304" pitchFamily="18" charset="0"/>
                          <a:cs typeface="Times New Roman" panose="02020603050405020304" pitchFamily="18" charset="0"/>
                        </a:rPr>
                        <a:t>Z≥2.90</a:t>
                      </a:r>
                      <a:endParaRPr lang="es-ES" sz="12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a:solidFill>
                            <a:schemeClr val="bg2">
                              <a:lumMod val="10000"/>
                            </a:schemeClr>
                          </a:solidFill>
                          <a:effectLst/>
                          <a:latin typeface="Times New Roman" panose="02020603050405020304" pitchFamily="18" charset="0"/>
                          <a:cs typeface="Times New Roman" panose="02020603050405020304" pitchFamily="18" charset="0"/>
                        </a:rPr>
                        <a:t>Baja probabilidad de quiebra; probablemente la empresa no tendrá problemas de solvencia en el corto y mediano plazo.</a:t>
                      </a:r>
                    </a:p>
                    <a:p>
                      <a:pPr>
                        <a:lnSpc>
                          <a:spcPct val="107000"/>
                        </a:lnSpc>
                        <a:spcAft>
                          <a:spcPts val="0"/>
                        </a:spcAft>
                      </a:pPr>
                      <a:r>
                        <a:rPr lang="es-ES" sz="1200">
                          <a:solidFill>
                            <a:schemeClr val="bg2">
                              <a:lumMod val="10000"/>
                            </a:schemeClr>
                          </a:solidFill>
                          <a:effectLst/>
                          <a:latin typeface="Times New Roman" panose="02020603050405020304" pitchFamily="18" charset="0"/>
                          <a:cs typeface="Times New Roman" panose="02020603050405020304" pitchFamily="18" charset="0"/>
                        </a:rPr>
                        <a:t> </a:t>
                      </a:r>
                      <a:endParaRPr lang="es-ES" sz="12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36389500"/>
                  </a:ext>
                </a:extLst>
              </a:tr>
              <a:tr h="0">
                <a:tc>
                  <a:txBody>
                    <a:bodyPr/>
                    <a:lstStyle/>
                    <a:p>
                      <a:pPr>
                        <a:lnSpc>
                          <a:spcPct val="107000"/>
                        </a:lnSpc>
                        <a:spcAft>
                          <a:spcPts val="0"/>
                        </a:spcAft>
                      </a:pPr>
                      <a:r>
                        <a:rPr lang="es-ES" sz="1200" dirty="0">
                          <a:solidFill>
                            <a:schemeClr val="bg2">
                              <a:lumMod val="10000"/>
                            </a:schemeClr>
                          </a:solidFill>
                          <a:effectLst/>
                          <a:latin typeface="Times New Roman" panose="02020603050405020304" pitchFamily="18" charset="0"/>
                          <a:cs typeface="Times New Roman" panose="02020603050405020304" pitchFamily="18" charset="0"/>
                        </a:rPr>
                        <a:t>Z≤1.23</a:t>
                      </a:r>
                      <a:endParaRPr lang="es-ES" sz="12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a:solidFill>
                            <a:schemeClr val="bg2">
                              <a:lumMod val="10000"/>
                            </a:schemeClr>
                          </a:solidFill>
                          <a:effectLst/>
                          <a:latin typeface="Times New Roman" panose="02020603050405020304" pitchFamily="18" charset="0"/>
                          <a:cs typeface="Times New Roman" panose="02020603050405020304" pitchFamily="18" charset="0"/>
                        </a:rPr>
                        <a:t>Alta Probabilidad de quiebra, indica que la empresa prácticamente incurrirá en la quiebra, normalmente una empresa no recupera su solvencia si se encuentra con un resultado de esta naturaleza.</a:t>
                      </a:r>
                    </a:p>
                    <a:p>
                      <a:pPr>
                        <a:lnSpc>
                          <a:spcPct val="107000"/>
                        </a:lnSpc>
                        <a:spcAft>
                          <a:spcPts val="0"/>
                        </a:spcAft>
                      </a:pPr>
                      <a:r>
                        <a:rPr lang="es-ES" sz="1200">
                          <a:solidFill>
                            <a:schemeClr val="bg2">
                              <a:lumMod val="10000"/>
                            </a:schemeClr>
                          </a:solidFill>
                          <a:effectLst/>
                          <a:latin typeface="Times New Roman" panose="02020603050405020304" pitchFamily="18" charset="0"/>
                          <a:cs typeface="Times New Roman" panose="02020603050405020304" pitchFamily="18" charset="0"/>
                        </a:rPr>
                        <a:t> </a:t>
                      </a:r>
                      <a:endParaRPr lang="es-ES" sz="12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81033078"/>
                  </a:ext>
                </a:extLst>
              </a:tr>
              <a:tr h="0">
                <a:tc>
                  <a:txBody>
                    <a:bodyPr/>
                    <a:lstStyle/>
                    <a:p>
                      <a:pPr>
                        <a:lnSpc>
                          <a:spcPct val="107000"/>
                        </a:lnSpc>
                        <a:spcAft>
                          <a:spcPts val="0"/>
                        </a:spcAft>
                      </a:pPr>
                      <a:r>
                        <a:rPr lang="es-ES" sz="1200">
                          <a:solidFill>
                            <a:schemeClr val="bg2">
                              <a:lumMod val="10000"/>
                            </a:schemeClr>
                          </a:solidFill>
                          <a:effectLst/>
                          <a:latin typeface="Times New Roman" panose="02020603050405020304" pitchFamily="18" charset="0"/>
                          <a:cs typeface="Times New Roman" panose="02020603050405020304" pitchFamily="18" charset="0"/>
                        </a:rPr>
                        <a:t>1.23&lt; Z &lt; 2.90</a:t>
                      </a:r>
                      <a:endParaRPr lang="es-ES" sz="12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dirty="0">
                          <a:solidFill>
                            <a:schemeClr val="bg2">
                              <a:lumMod val="10000"/>
                            </a:schemeClr>
                          </a:solidFill>
                          <a:effectLst/>
                          <a:latin typeface="Times New Roman" panose="02020603050405020304" pitchFamily="18" charset="0"/>
                          <a:cs typeface="Times New Roman" panose="02020603050405020304" pitchFamily="18" charset="0"/>
                        </a:rPr>
                        <a:t>Zona gris corresponde a la zona definida por Edward </a:t>
                      </a:r>
                      <a:r>
                        <a:rPr lang="es-ES" sz="1200" dirty="0" err="1">
                          <a:solidFill>
                            <a:schemeClr val="bg2">
                              <a:lumMod val="10000"/>
                            </a:schemeClr>
                          </a:solidFill>
                          <a:effectLst/>
                          <a:latin typeface="Times New Roman" panose="02020603050405020304" pitchFamily="18" charset="0"/>
                          <a:cs typeface="Times New Roman" panose="02020603050405020304" pitchFamily="18" charset="0"/>
                        </a:rPr>
                        <a:t>Altman</a:t>
                      </a:r>
                      <a:r>
                        <a:rPr lang="es-ES" sz="1200" dirty="0">
                          <a:solidFill>
                            <a:schemeClr val="bg2">
                              <a:lumMod val="10000"/>
                            </a:schemeClr>
                          </a:solidFill>
                          <a:effectLst/>
                          <a:latin typeface="Times New Roman" panose="02020603050405020304" pitchFamily="18" charset="0"/>
                          <a:cs typeface="Times New Roman" panose="02020603050405020304" pitchFamily="18" charset="0"/>
                        </a:rPr>
                        <a:t> donde existe algina probabilidad de quiebra, más evidente entre más cercano esté el resultado al límite inferior determinado de la función.</a:t>
                      </a:r>
                    </a:p>
                    <a:p>
                      <a:pPr>
                        <a:lnSpc>
                          <a:spcPct val="107000"/>
                        </a:lnSpc>
                        <a:spcAft>
                          <a:spcPts val="0"/>
                        </a:spcAft>
                      </a:pPr>
                      <a:r>
                        <a:rPr lang="es-ES" sz="1200" dirty="0">
                          <a:solidFill>
                            <a:schemeClr val="bg2">
                              <a:lumMod val="10000"/>
                            </a:schemeClr>
                          </a:solidFill>
                          <a:effectLst/>
                          <a:latin typeface="Times New Roman" panose="02020603050405020304" pitchFamily="18" charset="0"/>
                          <a:cs typeface="Times New Roman" panose="02020603050405020304" pitchFamily="18" charset="0"/>
                        </a:rPr>
                        <a:t> </a:t>
                      </a:r>
                      <a:endParaRPr lang="es-ES" sz="12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65143968"/>
                  </a:ext>
                </a:extLst>
              </a:tr>
            </a:tbl>
          </a:graphicData>
        </a:graphic>
      </p:graphicFrame>
      <p:sp>
        <p:nvSpPr>
          <p:cNvPr id="8" name="Rectángulo 7"/>
          <p:cNvSpPr/>
          <p:nvPr/>
        </p:nvSpPr>
        <p:spPr>
          <a:xfrm>
            <a:off x="6817533" y="4242337"/>
            <a:ext cx="3904787" cy="292388"/>
          </a:xfrm>
          <a:prstGeom prst="rect">
            <a:avLst/>
          </a:prstGeom>
        </p:spPr>
        <p:txBody>
          <a:bodyPr wrap="none">
            <a:spAutoFit/>
          </a:bodyPr>
          <a:lstStyle/>
          <a:p>
            <a:r>
              <a:rPr lang="es-ES" sz="1300" b="1" dirty="0" smtClean="0">
                <a:solidFill>
                  <a:schemeClr val="bg2">
                    <a:lumMod val="10000"/>
                  </a:schemeClr>
                </a:solidFill>
                <a:latin typeface="Times New Roman" panose="02020603050405020304" pitchFamily="18" charset="0"/>
                <a:ea typeface="Times New Roman" panose="02020603050405020304" pitchFamily="18" charset="0"/>
              </a:rPr>
              <a:t>Fuente: Camacho</a:t>
            </a:r>
            <a:r>
              <a:rPr lang="es-ES" sz="1300" b="1" dirty="0">
                <a:solidFill>
                  <a:schemeClr val="bg2">
                    <a:lumMod val="10000"/>
                  </a:schemeClr>
                </a:solidFill>
                <a:latin typeface="Times New Roman" panose="02020603050405020304" pitchFamily="18" charset="0"/>
                <a:ea typeface="Times New Roman" panose="02020603050405020304" pitchFamily="18" charset="0"/>
              </a:rPr>
              <a:t>, G., Salazar, A., &amp; León, C. (2013)</a:t>
            </a:r>
            <a:endParaRPr lang="es-ES" sz="1300" b="1" dirty="0">
              <a:solidFill>
                <a:schemeClr val="bg2">
                  <a:lumMod val="10000"/>
                </a:schemeClr>
              </a:solidFill>
            </a:endParaRPr>
          </a:p>
        </p:txBody>
      </p:sp>
    </p:spTree>
    <p:extLst>
      <p:ext uri="{BB962C8B-B14F-4D97-AF65-F5344CB8AC3E}">
        <p14:creationId xmlns:p14="http://schemas.microsoft.com/office/powerpoint/2010/main" val="5084698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248535" y="1299783"/>
            <a:ext cx="5362556" cy="121063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S"/>
          </a:p>
        </p:txBody>
      </p:sp>
      <p:sp>
        <p:nvSpPr>
          <p:cNvPr id="4" name="TextBox 90">
            <a:extLst>
              <a:ext uri="{FF2B5EF4-FFF2-40B4-BE49-F238E27FC236}">
                <a16:creationId xmlns:a16="http://schemas.microsoft.com/office/drawing/2014/main" id="{7FA29953-DC3A-4DB5-98B4-AE10009A8E77}"/>
              </a:ext>
            </a:extLst>
          </p:cNvPr>
          <p:cNvSpPr txBox="1"/>
          <p:nvPr/>
        </p:nvSpPr>
        <p:spPr>
          <a:xfrm>
            <a:off x="1346140" y="724705"/>
            <a:ext cx="2461637" cy="3539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dirty="0" err="1" smtClean="0">
                <a:solidFill>
                  <a:schemeClr val="bg2">
                    <a:lumMod val="10000"/>
                  </a:schemeClr>
                </a:solidFill>
                <a:latin typeface="Open Sans" panose="020B0606030504020204" pitchFamily="34" charset="0"/>
              </a:rPr>
              <a:t>Modelo</a:t>
            </a:r>
            <a:r>
              <a:rPr lang="en-US" sz="1700" b="1" dirty="0" smtClean="0">
                <a:solidFill>
                  <a:schemeClr val="bg2">
                    <a:lumMod val="10000"/>
                  </a:schemeClr>
                </a:solidFill>
                <a:latin typeface="Open Sans" panose="020B0606030504020204" pitchFamily="34" charset="0"/>
              </a:rPr>
              <a:t> Z2  E. Altman</a:t>
            </a:r>
            <a:endParaRPr kumimoji="0" lang="en-GB" sz="1700" b="1" i="0" u="none" strike="noStrike" kern="1200" cap="none" spc="0" normalizeH="0" baseline="0" noProof="0" dirty="0">
              <a:ln>
                <a:noFill/>
              </a:ln>
              <a:solidFill>
                <a:schemeClr val="bg2">
                  <a:lumMod val="10000"/>
                </a:schemeClr>
              </a:solidFill>
              <a:effectLst/>
              <a:uLnTx/>
              <a:uFillTx/>
              <a:latin typeface="Noto Sans" panose="020B0502040504020204" pitchFamily="34"/>
              <a:ea typeface="Noto Sans" panose="020B0502040504020204" pitchFamily="34"/>
              <a:cs typeface="Noto Sans" panose="020B0502040504020204" pitchFamily="34"/>
            </a:endParaRPr>
          </a:p>
        </p:txBody>
      </p:sp>
      <p:sp>
        <p:nvSpPr>
          <p:cNvPr id="5" name="Rectángulo 4"/>
          <p:cNvSpPr/>
          <p:nvPr/>
        </p:nvSpPr>
        <p:spPr>
          <a:xfrm>
            <a:off x="193963" y="1194368"/>
            <a:ext cx="5320146" cy="1200329"/>
          </a:xfrm>
          <a:prstGeom prst="rect">
            <a:avLst/>
          </a:prstGeom>
        </p:spPr>
        <p:txBody>
          <a:bodyPr wrap="square">
            <a:spAutoFit/>
          </a:bodyPr>
          <a:lstStyle/>
          <a:p>
            <a:pPr indent="457200" algn="just">
              <a:lnSpc>
                <a:spcPct val="150000"/>
              </a:lnSpc>
              <a:spcAft>
                <a:spcPts val="0"/>
              </a:spcAft>
            </a:pPr>
            <a:r>
              <a:rPr lang="es-ES" sz="1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Ante la creación de los dos modelos anteriores era necesario tomar en cuenta aquellas empresas que no son manufactureras y brindan servicios, por lo que el modelo inicial se ve cambiado nuevamente en uno de los indicadores y en los valores constantes de la formula debido al cambio de la muestra representativa.</a:t>
            </a:r>
            <a:endParaRPr lang="es-ES" sz="1200" dirty="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ángulo 5"/>
          <p:cNvSpPr/>
          <p:nvPr/>
        </p:nvSpPr>
        <p:spPr>
          <a:xfrm>
            <a:off x="374072" y="2857190"/>
            <a:ext cx="6096000" cy="2255682"/>
          </a:xfrm>
          <a:prstGeom prst="rect">
            <a:avLst/>
          </a:prstGeom>
        </p:spPr>
        <p:txBody>
          <a:bodyPr>
            <a:spAutoFit/>
          </a:bodyPr>
          <a:lstStyle/>
          <a:p>
            <a:pPr indent="457200" algn="just">
              <a:lnSpc>
                <a:spcPct val="200000"/>
              </a:lnSpc>
              <a:spcAft>
                <a:spcPts val="0"/>
              </a:spcAft>
            </a:pPr>
            <a:r>
              <a:rPr lang="es-ES" sz="1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Z2 = 6,56 X1 + 3,26 X2 + 6,72 X3 +1,05X4.</a:t>
            </a:r>
          </a:p>
          <a:p>
            <a:pPr algn="just">
              <a:lnSpc>
                <a:spcPct val="200000"/>
              </a:lnSpc>
              <a:spcAft>
                <a:spcPts val="0"/>
              </a:spcAft>
            </a:pPr>
            <a:r>
              <a:rPr lang="es-ES" sz="1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Siendo:</a:t>
            </a:r>
          </a:p>
          <a:p>
            <a:pPr algn="just">
              <a:lnSpc>
                <a:spcPct val="200000"/>
              </a:lnSpc>
              <a:spcAft>
                <a:spcPts val="0"/>
              </a:spcAft>
            </a:pPr>
            <a:r>
              <a:rPr lang="es-ES" sz="1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X1 = Capital de trabajo neto / Activo total (expresado en %)</a:t>
            </a:r>
          </a:p>
          <a:p>
            <a:pPr algn="just">
              <a:lnSpc>
                <a:spcPct val="200000"/>
              </a:lnSpc>
              <a:spcAft>
                <a:spcPts val="0"/>
              </a:spcAft>
            </a:pPr>
            <a:r>
              <a:rPr lang="es-ES" sz="1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X2 = Utilidades retenidas acumuladas / Activos totales (expresado en %)</a:t>
            </a:r>
          </a:p>
          <a:p>
            <a:pPr algn="just">
              <a:lnSpc>
                <a:spcPct val="200000"/>
              </a:lnSpc>
              <a:spcAft>
                <a:spcPts val="0"/>
              </a:spcAft>
            </a:pPr>
            <a:r>
              <a:rPr lang="es-ES" sz="1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X3 = Ganancias ante intereses e impuestos (GAII) / activos totales (expresado en %)</a:t>
            </a:r>
          </a:p>
          <a:p>
            <a:pPr algn="just">
              <a:lnSpc>
                <a:spcPct val="200000"/>
              </a:lnSpc>
              <a:spcAft>
                <a:spcPts val="0"/>
              </a:spcAft>
            </a:pPr>
            <a:r>
              <a:rPr lang="es-ES" sz="1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X4 = Valor contable del patrimonio / Pasivo Total (expresado en %) </a:t>
            </a:r>
            <a:endParaRPr lang="es-ES" sz="12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2234889569"/>
              </p:ext>
            </p:extLst>
          </p:nvPr>
        </p:nvGraphicFramePr>
        <p:xfrm>
          <a:off x="5922587" y="1220096"/>
          <a:ext cx="5999480" cy="3327019"/>
        </p:xfrm>
        <a:graphic>
          <a:graphicData uri="http://schemas.openxmlformats.org/drawingml/2006/table">
            <a:tbl>
              <a:tblPr>
                <a:tableStyleId>{5940675A-B579-460E-94D1-54222C63F5DA}</a:tableStyleId>
              </a:tblPr>
              <a:tblGrid>
                <a:gridCol w="2999740">
                  <a:extLst>
                    <a:ext uri="{9D8B030D-6E8A-4147-A177-3AD203B41FA5}">
                      <a16:colId xmlns:a16="http://schemas.microsoft.com/office/drawing/2014/main" val="2015831997"/>
                    </a:ext>
                  </a:extLst>
                </a:gridCol>
                <a:gridCol w="2999740">
                  <a:extLst>
                    <a:ext uri="{9D8B030D-6E8A-4147-A177-3AD203B41FA5}">
                      <a16:colId xmlns:a16="http://schemas.microsoft.com/office/drawing/2014/main" val="548674116"/>
                    </a:ext>
                  </a:extLst>
                </a:gridCol>
              </a:tblGrid>
              <a:tr h="166396">
                <a:tc>
                  <a:txBody>
                    <a:bodyPr/>
                    <a:lstStyle/>
                    <a:p>
                      <a:pPr>
                        <a:lnSpc>
                          <a:spcPct val="107000"/>
                        </a:lnSpc>
                        <a:spcAft>
                          <a:spcPts val="0"/>
                        </a:spcAft>
                      </a:pPr>
                      <a:r>
                        <a:rPr lang="es-ES" sz="1200">
                          <a:solidFill>
                            <a:sysClr val="windowText" lastClr="000000"/>
                          </a:solidFill>
                          <a:effectLst/>
                          <a:latin typeface="Times New Roman" panose="02020603050405020304" pitchFamily="18" charset="0"/>
                          <a:cs typeface="Times New Roman" panose="02020603050405020304" pitchFamily="18" charset="0"/>
                        </a:rPr>
                        <a:t>Límites</a:t>
                      </a:r>
                      <a:endParaRPr lang="es-ES" sz="120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a:solidFill>
                            <a:sysClr val="windowText" lastClr="000000"/>
                          </a:solidFill>
                          <a:effectLst/>
                          <a:latin typeface="Times New Roman" panose="02020603050405020304" pitchFamily="18" charset="0"/>
                          <a:cs typeface="Times New Roman" panose="02020603050405020304" pitchFamily="18" charset="0"/>
                        </a:rPr>
                        <a:t>Descripción</a:t>
                      </a:r>
                      <a:endParaRPr lang="es-ES" sz="120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08514271"/>
                  </a:ext>
                </a:extLst>
              </a:tr>
              <a:tr h="701712">
                <a:tc>
                  <a:txBody>
                    <a:bodyPr/>
                    <a:lstStyle/>
                    <a:p>
                      <a:pPr>
                        <a:lnSpc>
                          <a:spcPct val="107000"/>
                        </a:lnSpc>
                        <a:spcAft>
                          <a:spcPts val="0"/>
                        </a:spcAft>
                      </a:pPr>
                      <a:r>
                        <a:rPr lang="es-ES" sz="1200">
                          <a:solidFill>
                            <a:sysClr val="windowText" lastClr="000000"/>
                          </a:solidFill>
                          <a:effectLst/>
                          <a:latin typeface="Times New Roman" panose="02020603050405020304" pitchFamily="18" charset="0"/>
                          <a:cs typeface="Times New Roman" panose="02020603050405020304" pitchFamily="18" charset="0"/>
                        </a:rPr>
                        <a:t>Z≥2.60</a:t>
                      </a:r>
                      <a:endParaRPr lang="es-ES" sz="120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a:solidFill>
                            <a:sysClr val="windowText" lastClr="000000"/>
                          </a:solidFill>
                          <a:effectLst/>
                          <a:latin typeface="Times New Roman" panose="02020603050405020304" pitchFamily="18" charset="0"/>
                          <a:cs typeface="Times New Roman" panose="02020603050405020304" pitchFamily="18" charset="0"/>
                        </a:rPr>
                        <a:t>Baja probabilidad de quiebra; probablemente la empresa no tendrá problemas de solvencia en el corto y mediano plazo.</a:t>
                      </a:r>
                    </a:p>
                    <a:p>
                      <a:pPr>
                        <a:lnSpc>
                          <a:spcPct val="107000"/>
                        </a:lnSpc>
                        <a:spcAft>
                          <a:spcPts val="0"/>
                        </a:spcAft>
                      </a:pPr>
                      <a:r>
                        <a:rPr lang="es-ES" sz="1200">
                          <a:solidFill>
                            <a:sysClr val="windowText" lastClr="000000"/>
                          </a:solidFill>
                          <a:effectLst/>
                          <a:latin typeface="Times New Roman" panose="02020603050405020304" pitchFamily="18" charset="0"/>
                          <a:cs typeface="Times New Roman" panose="02020603050405020304" pitchFamily="18" charset="0"/>
                        </a:rPr>
                        <a:t> </a:t>
                      </a:r>
                      <a:endParaRPr lang="es-ES" sz="120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42634431"/>
                  </a:ext>
                </a:extLst>
              </a:tr>
              <a:tr h="1058589">
                <a:tc>
                  <a:txBody>
                    <a:bodyPr/>
                    <a:lstStyle/>
                    <a:p>
                      <a:pPr>
                        <a:lnSpc>
                          <a:spcPct val="107000"/>
                        </a:lnSpc>
                        <a:spcAft>
                          <a:spcPts val="0"/>
                        </a:spcAft>
                      </a:pPr>
                      <a:r>
                        <a:rPr lang="es-ES" sz="1200">
                          <a:solidFill>
                            <a:sysClr val="windowText" lastClr="000000"/>
                          </a:solidFill>
                          <a:effectLst/>
                          <a:latin typeface="Times New Roman" panose="02020603050405020304" pitchFamily="18" charset="0"/>
                          <a:cs typeface="Times New Roman" panose="02020603050405020304" pitchFamily="18" charset="0"/>
                        </a:rPr>
                        <a:t>Z≤1.10</a:t>
                      </a:r>
                      <a:endParaRPr lang="es-ES" sz="120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a:solidFill>
                            <a:sysClr val="windowText" lastClr="000000"/>
                          </a:solidFill>
                          <a:effectLst/>
                          <a:latin typeface="Times New Roman" panose="02020603050405020304" pitchFamily="18" charset="0"/>
                          <a:cs typeface="Times New Roman" panose="02020603050405020304" pitchFamily="18" charset="0"/>
                        </a:rPr>
                        <a:t>Alta Probabilidad de quiebra, indica que la empresa prácticamente incurrirá en quiebra, normalmente una empresa no recupera su solvencia si se encuentra con un resultado de esta naturaleza.</a:t>
                      </a:r>
                    </a:p>
                    <a:p>
                      <a:pPr>
                        <a:lnSpc>
                          <a:spcPct val="107000"/>
                        </a:lnSpc>
                        <a:spcAft>
                          <a:spcPts val="0"/>
                        </a:spcAft>
                      </a:pPr>
                      <a:r>
                        <a:rPr lang="es-ES" sz="1200">
                          <a:solidFill>
                            <a:sysClr val="windowText" lastClr="000000"/>
                          </a:solidFill>
                          <a:effectLst/>
                          <a:latin typeface="Times New Roman" panose="02020603050405020304" pitchFamily="18" charset="0"/>
                          <a:cs typeface="Times New Roman" panose="02020603050405020304" pitchFamily="18" charset="0"/>
                        </a:rPr>
                        <a:t> </a:t>
                      </a:r>
                      <a:endParaRPr lang="es-ES" sz="120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51588078"/>
                  </a:ext>
                </a:extLst>
              </a:tr>
              <a:tr h="1058589">
                <a:tc>
                  <a:txBody>
                    <a:bodyPr/>
                    <a:lstStyle/>
                    <a:p>
                      <a:pPr>
                        <a:lnSpc>
                          <a:spcPct val="107000"/>
                        </a:lnSpc>
                        <a:spcAft>
                          <a:spcPts val="0"/>
                        </a:spcAft>
                      </a:pPr>
                      <a:r>
                        <a:rPr lang="es-ES" sz="1200">
                          <a:solidFill>
                            <a:sysClr val="windowText" lastClr="000000"/>
                          </a:solidFill>
                          <a:effectLst/>
                          <a:latin typeface="Times New Roman" panose="02020603050405020304" pitchFamily="18" charset="0"/>
                          <a:cs typeface="Times New Roman" panose="02020603050405020304" pitchFamily="18" charset="0"/>
                        </a:rPr>
                        <a:t>1.10&lt; Z &lt; 2.60</a:t>
                      </a:r>
                      <a:endParaRPr lang="es-ES" sz="120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dirty="0">
                          <a:solidFill>
                            <a:sysClr val="windowText" lastClr="000000"/>
                          </a:solidFill>
                          <a:effectLst/>
                          <a:latin typeface="Times New Roman" panose="02020603050405020304" pitchFamily="18" charset="0"/>
                          <a:cs typeface="Times New Roman" panose="02020603050405020304" pitchFamily="18" charset="0"/>
                        </a:rPr>
                        <a:t>Zona gris corresponde a la zona definida por Edward </a:t>
                      </a:r>
                      <a:r>
                        <a:rPr lang="es-ES" sz="1200" dirty="0" err="1">
                          <a:solidFill>
                            <a:sysClr val="windowText" lastClr="000000"/>
                          </a:solidFill>
                          <a:effectLst/>
                          <a:latin typeface="Times New Roman" panose="02020603050405020304" pitchFamily="18" charset="0"/>
                          <a:cs typeface="Times New Roman" panose="02020603050405020304" pitchFamily="18" charset="0"/>
                        </a:rPr>
                        <a:t>Altman</a:t>
                      </a:r>
                      <a:r>
                        <a:rPr lang="es-ES" sz="1200" dirty="0">
                          <a:solidFill>
                            <a:sysClr val="windowText" lastClr="000000"/>
                          </a:solidFill>
                          <a:effectLst/>
                          <a:latin typeface="Times New Roman" panose="02020603050405020304" pitchFamily="18" charset="0"/>
                          <a:cs typeface="Times New Roman" panose="02020603050405020304" pitchFamily="18" charset="0"/>
                        </a:rPr>
                        <a:t> donde existe algina probabilidad de quiebra, más evidente entre más cercano esté el resultado al límite inferior determinado de la función.</a:t>
                      </a:r>
                    </a:p>
                    <a:p>
                      <a:pPr>
                        <a:lnSpc>
                          <a:spcPct val="107000"/>
                        </a:lnSpc>
                        <a:spcAft>
                          <a:spcPts val="0"/>
                        </a:spcAft>
                      </a:pPr>
                      <a:r>
                        <a:rPr lang="es-ES" sz="1200" dirty="0">
                          <a:solidFill>
                            <a:sysClr val="windowText" lastClr="000000"/>
                          </a:solidFill>
                          <a:effectLst/>
                          <a:latin typeface="Times New Roman" panose="02020603050405020304" pitchFamily="18" charset="0"/>
                          <a:cs typeface="Times New Roman" panose="02020603050405020304" pitchFamily="18" charset="0"/>
                        </a:rPr>
                        <a:t> </a:t>
                      </a:r>
                      <a:endParaRPr lang="es-ES" sz="12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97075298"/>
                  </a:ext>
                </a:extLst>
              </a:tr>
            </a:tbl>
          </a:graphicData>
        </a:graphic>
      </p:graphicFrame>
      <p:sp>
        <p:nvSpPr>
          <p:cNvPr id="8" name="Rectángulo 7"/>
          <p:cNvSpPr/>
          <p:nvPr/>
        </p:nvSpPr>
        <p:spPr>
          <a:xfrm>
            <a:off x="5922587" y="4614380"/>
            <a:ext cx="3904787" cy="292388"/>
          </a:xfrm>
          <a:prstGeom prst="rect">
            <a:avLst/>
          </a:prstGeom>
        </p:spPr>
        <p:txBody>
          <a:bodyPr wrap="none">
            <a:spAutoFit/>
          </a:bodyPr>
          <a:lstStyle/>
          <a:p>
            <a:r>
              <a:rPr lang="es-ES" sz="1300" b="1" dirty="0" smtClean="0">
                <a:solidFill>
                  <a:schemeClr val="bg2">
                    <a:lumMod val="10000"/>
                  </a:schemeClr>
                </a:solidFill>
                <a:latin typeface="Times New Roman" panose="02020603050405020304" pitchFamily="18" charset="0"/>
                <a:ea typeface="Times New Roman" panose="02020603050405020304" pitchFamily="18" charset="0"/>
              </a:rPr>
              <a:t>Fuente: Camacho</a:t>
            </a:r>
            <a:r>
              <a:rPr lang="es-ES" sz="1300" b="1" dirty="0">
                <a:solidFill>
                  <a:schemeClr val="bg2">
                    <a:lumMod val="10000"/>
                  </a:schemeClr>
                </a:solidFill>
                <a:latin typeface="Times New Roman" panose="02020603050405020304" pitchFamily="18" charset="0"/>
                <a:ea typeface="Times New Roman" panose="02020603050405020304" pitchFamily="18" charset="0"/>
              </a:rPr>
              <a:t>, G., Salazar, A., &amp; León, C. (2013)</a:t>
            </a:r>
            <a:endParaRPr lang="es-ES" sz="1300" b="1" dirty="0">
              <a:solidFill>
                <a:schemeClr val="bg2">
                  <a:lumMod val="10000"/>
                </a:schemeClr>
              </a:solidFill>
            </a:endParaRPr>
          </a:p>
        </p:txBody>
      </p:sp>
    </p:spTree>
    <p:extLst>
      <p:ext uri="{BB962C8B-B14F-4D97-AF65-F5344CB8AC3E}">
        <p14:creationId xmlns:p14="http://schemas.microsoft.com/office/powerpoint/2010/main" val="7828144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stretch>
            <a:fillRect/>
          </a:stretch>
        </p:blipFill>
        <p:spPr>
          <a:xfrm>
            <a:off x="2521873" y="745778"/>
            <a:ext cx="6954635" cy="2690149"/>
          </a:xfrm>
          <a:prstGeom prst="rect">
            <a:avLst/>
          </a:prstGeom>
        </p:spPr>
      </p:pic>
      <p:pic>
        <p:nvPicPr>
          <p:cNvPr id="5" name="Imagen 4"/>
          <p:cNvPicPr/>
          <p:nvPr/>
        </p:nvPicPr>
        <p:blipFill>
          <a:blip r:embed="rId3"/>
          <a:stretch>
            <a:fillRect/>
          </a:stretch>
        </p:blipFill>
        <p:spPr>
          <a:xfrm>
            <a:off x="3903905" y="3435927"/>
            <a:ext cx="4190569" cy="2563091"/>
          </a:xfrm>
          <a:prstGeom prst="rect">
            <a:avLst/>
          </a:prstGeom>
        </p:spPr>
      </p:pic>
      <p:sp>
        <p:nvSpPr>
          <p:cNvPr id="6" name="Rectángulo 5"/>
          <p:cNvSpPr/>
          <p:nvPr/>
        </p:nvSpPr>
        <p:spPr>
          <a:xfrm>
            <a:off x="3186545" y="121487"/>
            <a:ext cx="5860473" cy="400110"/>
          </a:xfrm>
          <a:prstGeom prst="rect">
            <a:avLst/>
          </a:prstGeom>
          <a:noFill/>
        </p:spPr>
        <p:txBody>
          <a:bodyPr wrap="square" lIns="91440" tIns="45720" rIns="91440" bIns="45720">
            <a:spAutoFit/>
          </a:bodyPr>
          <a:lstStyle/>
          <a:p>
            <a:pPr algn="ctr"/>
            <a:r>
              <a:rPr lang="es-ES" sz="2000" b="1" cap="none" spc="0" dirty="0" smtClean="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GRAFICA DE LOS LIMITES DE TOLERANCIA</a:t>
            </a:r>
            <a:endParaRPr lang="es-ES" sz="2000" b="1" cap="none" spc="0" dirty="0">
              <a:ln w="0"/>
              <a:solidFill>
                <a:schemeClr val="bg2">
                  <a:lumMod val="1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13432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4973154A-F2E0-4BA0-81CC-05B49D4EE408}" vid="{4A203CBB-2997-4987-ABDD-DF4E6390D4F5}"/>
    </a:ext>
  </a:extLst>
</a:theme>
</file>

<file path=ppt/theme/theme2.xml><?xml version="1.0" encoding="utf-8"?>
<a:theme xmlns:a="http://schemas.openxmlformats.org/drawingml/2006/main" name="Tema1-espe">
  <a:themeElements>
    <a:clrScheme name="Personalizado 5">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a1-espe" id="{82D537DA-5B97-47C2-95B3-60DB4E6D55A8}" vid="{0F2B8372-EB13-4D3A-90FC-FC58737F4F3D}"/>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3654</TotalTime>
  <Words>3924</Words>
  <Application>Microsoft Office PowerPoint</Application>
  <PresentationFormat>Panorámica</PresentationFormat>
  <Paragraphs>505</Paragraphs>
  <Slides>42</Slides>
  <Notes>0</Notes>
  <HiddenSlides>0</HiddenSlides>
  <MMClips>0</MMClips>
  <ScaleCrop>false</ScaleCrop>
  <HeadingPairs>
    <vt:vector size="8" baseType="variant">
      <vt:variant>
        <vt:lpstr>Fuentes usadas</vt:lpstr>
      </vt:variant>
      <vt:variant>
        <vt:i4>8</vt:i4>
      </vt:variant>
      <vt:variant>
        <vt:lpstr>Tema</vt:lpstr>
      </vt:variant>
      <vt:variant>
        <vt:i4>2</vt:i4>
      </vt:variant>
      <vt:variant>
        <vt:lpstr>Servidores OLE incrustados</vt:lpstr>
      </vt:variant>
      <vt:variant>
        <vt:i4>1</vt:i4>
      </vt:variant>
      <vt:variant>
        <vt:lpstr>Títulos de diapositiva</vt:lpstr>
      </vt:variant>
      <vt:variant>
        <vt:i4>42</vt:i4>
      </vt:variant>
    </vt:vector>
  </HeadingPairs>
  <TitlesOfParts>
    <vt:vector size="53" baseType="lpstr">
      <vt:lpstr>Arial</vt:lpstr>
      <vt:lpstr>Calibri</vt:lpstr>
      <vt:lpstr>Cambria Math</vt:lpstr>
      <vt:lpstr>Noto Sans</vt:lpstr>
      <vt:lpstr>Noto Sans Symbols</vt:lpstr>
      <vt:lpstr>Open Sans</vt:lpstr>
      <vt:lpstr>Symbol</vt:lpstr>
      <vt:lpstr>Times New Roman</vt:lpstr>
      <vt:lpstr>Tema1</vt:lpstr>
      <vt:lpstr>Tema1-espe</vt:lpstr>
      <vt:lpstr>CorelDRAW</vt:lpstr>
      <vt:lpstr>   TRABAJO DE TITULACIÓN, PREVIO A LA OBTENCIÓN DEL TÍTULO DE INGENIERA  EN FINANZAS, CONTADORA PÚBLICA-AUDITORA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chinos usan dos pinceladas para escribir la palabra crisis. Una significa peligro y la otra significa oportunidad, por lo tanto en medio de una crisis, mantente atento al peligro sin perder de vista la oportunidad.  John F. Kennedy</dc:title>
  <dc:creator>Angélica Buenaño</dc:creator>
  <cp:lastModifiedBy>Ana Belem Navas</cp:lastModifiedBy>
  <cp:revision>223</cp:revision>
  <dcterms:created xsi:type="dcterms:W3CDTF">2019-01-29T20:25:51Z</dcterms:created>
  <dcterms:modified xsi:type="dcterms:W3CDTF">2019-06-21T21:34:08Z</dcterms:modified>
</cp:coreProperties>
</file>