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notesMasterIdLst>
    <p:notesMasterId r:id="rId42"/>
  </p:notesMasterIdLst>
  <p:sldIdLst>
    <p:sldId id="256" r:id="rId2"/>
    <p:sldId id="393" r:id="rId3"/>
    <p:sldId id="361" r:id="rId4"/>
    <p:sldId id="394" r:id="rId5"/>
    <p:sldId id="362" r:id="rId6"/>
    <p:sldId id="397" r:id="rId7"/>
    <p:sldId id="396" r:id="rId8"/>
    <p:sldId id="398" r:id="rId9"/>
    <p:sldId id="399" r:id="rId10"/>
    <p:sldId id="403" r:id="rId11"/>
    <p:sldId id="400" r:id="rId12"/>
    <p:sldId id="404" r:id="rId13"/>
    <p:sldId id="402" r:id="rId14"/>
    <p:sldId id="405" r:id="rId15"/>
    <p:sldId id="406" r:id="rId16"/>
    <p:sldId id="407" r:id="rId17"/>
    <p:sldId id="408" r:id="rId18"/>
    <p:sldId id="414" r:id="rId19"/>
    <p:sldId id="413" r:id="rId20"/>
    <p:sldId id="409" r:id="rId21"/>
    <p:sldId id="410" r:id="rId22"/>
    <p:sldId id="411" r:id="rId23"/>
    <p:sldId id="415" r:id="rId24"/>
    <p:sldId id="420" r:id="rId25"/>
    <p:sldId id="412" r:id="rId26"/>
    <p:sldId id="416" r:id="rId27"/>
    <p:sldId id="417" r:id="rId28"/>
    <p:sldId id="418" r:id="rId29"/>
    <p:sldId id="419" r:id="rId30"/>
    <p:sldId id="421" r:id="rId31"/>
    <p:sldId id="422" r:id="rId32"/>
    <p:sldId id="423" r:id="rId33"/>
    <p:sldId id="425" r:id="rId34"/>
    <p:sldId id="426" r:id="rId35"/>
    <p:sldId id="427" r:id="rId36"/>
    <p:sldId id="428" r:id="rId37"/>
    <p:sldId id="429" r:id="rId38"/>
    <p:sldId id="430" r:id="rId39"/>
    <p:sldId id="431" r:id="rId40"/>
    <p:sldId id="360"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82F"/>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80" autoAdjust="0"/>
  </p:normalViewPr>
  <p:slideViewPr>
    <p:cSldViewPr snapToGrid="0">
      <p:cViewPr varScale="1">
        <p:scale>
          <a:sx n="86" d="100"/>
          <a:sy n="86" d="100"/>
        </p:scale>
        <p:origin x="56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ESIS\Deteccion_de_Emociones_Final\Figur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TESIS\Deteccion_de_Emociones_Final\Figur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cat>
            <c:numRef>
              <c:f>Sheet1!$B$26:$B$33</c:f>
              <c:numCache>
                <c:formatCode>General</c:formatCode>
                <c:ptCount val="8"/>
                <c:pt idx="0">
                  <c:v>68</c:v>
                </c:pt>
                <c:pt idx="1">
                  <c:v>63</c:v>
                </c:pt>
                <c:pt idx="2">
                  <c:v>58</c:v>
                </c:pt>
                <c:pt idx="3">
                  <c:v>54</c:v>
                </c:pt>
                <c:pt idx="4">
                  <c:v>53</c:v>
                </c:pt>
                <c:pt idx="5">
                  <c:v>52</c:v>
                </c:pt>
                <c:pt idx="6">
                  <c:v>48</c:v>
                </c:pt>
                <c:pt idx="7">
                  <c:v>43</c:v>
                </c:pt>
              </c:numCache>
            </c:numRef>
          </c:cat>
          <c:val>
            <c:numRef>
              <c:f>Sheet1!$C$26:$C$33</c:f>
              <c:numCache>
                <c:formatCode>General</c:formatCode>
                <c:ptCount val="8"/>
                <c:pt idx="0">
                  <c:v>68.8</c:v>
                </c:pt>
                <c:pt idx="1">
                  <c:v>68.8</c:v>
                </c:pt>
                <c:pt idx="2">
                  <c:v>78.8</c:v>
                </c:pt>
                <c:pt idx="3">
                  <c:v>85</c:v>
                </c:pt>
                <c:pt idx="4">
                  <c:v>88.5</c:v>
                </c:pt>
                <c:pt idx="5">
                  <c:v>85</c:v>
                </c:pt>
                <c:pt idx="6">
                  <c:v>80</c:v>
                </c:pt>
                <c:pt idx="7">
                  <c:v>80</c:v>
                </c:pt>
              </c:numCache>
            </c:numRef>
          </c:val>
          <c:extLst>
            <c:ext xmlns:c16="http://schemas.microsoft.com/office/drawing/2014/chart" uri="{C3380CC4-5D6E-409C-BE32-E72D297353CC}">
              <c16:uniqueId val="{00000000-16FA-4683-A03C-2534F4477B97}"/>
            </c:ext>
          </c:extLst>
        </c:ser>
        <c:dLbls>
          <c:showLegendKey val="0"/>
          <c:showVal val="0"/>
          <c:showCatName val="0"/>
          <c:showSerName val="0"/>
          <c:showPercent val="0"/>
          <c:showBubbleSize val="0"/>
        </c:dLbls>
        <c:gapWidth val="219"/>
        <c:overlap val="-27"/>
        <c:axId val="556570840"/>
        <c:axId val="556565920"/>
      </c:barChart>
      <c:catAx>
        <c:axId val="5565708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C" b="1" baseline="0">
                    <a:solidFill>
                      <a:schemeClr val="tx1"/>
                    </a:solidFill>
                  </a:rPr>
                  <a:t>Número de </a:t>
                </a:r>
                <a:r>
                  <a:rPr lang="es-EC" b="1">
                    <a:solidFill>
                      <a:schemeClr val="tx1"/>
                    </a:solidFill>
                  </a:rPr>
                  <a:t>Características</a:t>
                </a:r>
                <a:r>
                  <a:rPr lang="es-EC" b="1" baseline="0">
                    <a:solidFill>
                      <a:schemeClr val="tx1"/>
                    </a:solidFill>
                  </a:rPr>
                  <a:t> </a:t>
                </a:r>
                <a:endParaRPr lang="es-EC"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56565920"/>
        <c:crosses val="autoZero"/>
        <c:auto val="1"/>
        <c:lblAlgn val="ctr"/>
        <c:lblOffset val="100"/>
        <c:noMultiLvlLbl val="0"/>
      </c:catAx>
      <c:valAx>
        <c:axId val="5565659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mn-lt"/>
                    <a:ea typeface="+mn-ea"/>
                    <a:cs typeface="+mn-cs"/>
                  </a:defRPr>
                </a:pPr>
                <a:r>
                  <a:rPr lang="es-EC" sz="1000" b="1" i="0" u="none" strike="noStrike" baseline="0">
                    <a:solidFill>
                      <a:schemeClr val="tx1"/>
                    </a:solidFill>
                  </a:rPr>
                  <a:t>Porcentaje de Exactitud Test (%)</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solidFill>
                  </a:defRPr>
                </a:pPr>
                <a:endParaRPr lang="es-EC" sz="1000" b="1">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56570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cat>
            <c:numRef>
              <c:f>Sheet1!$R$26:$R$32</c:f>
              <c:numCache>
                <c:formatCode>General</c:formatCode>
                <c:ptCount val="7"/>
                <c:pt idx="0">
                  <c:v>68</c:v>
                </c:pt>
                <c:pt idx="1">
                  <c:v>63</c:v>
                </c:pt>
                <c:pt idx="2">
                  <c:v>58</c:v>
                </c:pt>
                <c:pt idx="3">
                  <c:v>57</c:v>
                </c:pt>
                <c:pt idx="4">
                  <c:v>56</c:v>
                </c:pt>
                <c:pt idx="5">
                  <c:v>50</c:v>
                </c:pt>
                <c:pt idx="6">
                  <c:v>43</c:v>
                </c:pt>
              </c:numCache>
            </c:numRef>
          </c:cat>
          <c:val>
            <c:numRef>
              <c:f>Sheet1!$S$26:$S$32</c:f>
              <c:numCache>
                <c:formatCode>General</c:formatCode>
                <c:ptCount val="7"/>
                <c:pt idx="0">
                  <c:v>81.3</c:v>
                </c:pt>
                <c:pt idx="1">
                  <c:v>81.3</c:v>
                </c:pt>
                <c:pt idx="2">
                  <c:v>81.3</c:v>
                </c:pt>
                <c:pt idx="3">
                  <c:v>90</c:v>
                </c:pt>
                <c:pt idx="4">
                  <c:v>85</c:v>
                </c:pt>
                <c:pt idx="5">
                  <c:v>85</c:v>
                </c:pt>
                <c:pt idx="6">
                  <c:v>80</c:v>
                </c:pt>
              </c:numCache>
            </c:numRef>
          </c:val>
          <c:extLst>
            <c:ext xmlns:c16="http://schemas.microsoft.com/office/drawing/2014/chart" uri="{C3380CC4-5D6E-409C-BE32-E72D297353CC}">
              <c16:uniqueId val="{00000000-79DD-4E66-9197-6CEA6FD75880}"/>
            </c:ext>
          </c:extLst>
        </c:ser>
        <c:dLbls>
          <c:showLegendKey val="0"/>
          <c:showVal val="0"/>
          <c:showCatName val="0"/>
          <c:showSerName val="0"/>
          <c:showPercent val="0"/>
          <c:showBubbleSize val="0"/>
        </c:dLbls>
        <c:gapWidth val="219"/>
        <c:overlap val="-27"/>
        <c:axId val="634970536"/>
        <c:axId val="634968896"/>
      </c:barChart>
      <c:catAx>
        <c:axId val="634970536"/>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s-EC" b="1">
                    <a:solidFill>
                      <a:sysClr val="windowText" lastClr="000000"/>
                    </a:solidFill>
                  </a:rPr>
                  <a:t>Número</a:t>
                </a:r>
                <a:r>
                  <a:rPr lang="es-EC" b="1" baseline="0">
                    <a:solidFill>
                      <a:sysClr val="windowText" lastClr="000000"/>
                    </a:solidFill>
                  </a:rPr>
                  <a:t> de Características</a:t>
                </a:r>
                <a:endParaRPr lang="es-EC" b="1">
                  <a:solidFill>
                    <a:sysClr val="windowText" lastClr="000000"/>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34968896"/>
        <c:crosses val="autoZero"/>
        <c:auto val="1"/>
        <c:lblAlgn val="ctr"/>
        <c:lblOffset val="100"/>
        <c:noMultiLvlLbl val="0"/>
      </c:catAx>
      <c:valAx>
        <c:axId val="634968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mn-lt"/>
                    <a:ea typeface="+mn-ea"/>
                    <a:cs typeface="+mn-cs"/>
                  </a:defRPr>
                </a:pPr>
                <a:r>
                  <a:rPr lang="es-EC" sz="1000" b="1" i="0" baseline="0">
                    <a:solidFill>
                      <a:schemeClr val="tx1"/>
                    </a:solidFill>
                    <a:effectLst/>
                  </a:rPr>
                  <a:t>Porcentaje de Exactitud Test (%)</a:t>
                </a:r>
                <a:endParaRPr lang="es-EC" sz="1000" b="1">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solidFill>
                  </a:defRPr>
                </a:pPr>
                <a:endParaRPr lang="es-EC" sz="1000" b="1">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34970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15169-5E46-41D8-AFCA-4FA78C12FC7E}"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EC"/>
        </a:p>
      </dgm:t>
    </dgm:pt>
    <dgm:pt modelId="{F90449F3-B401-4A5B-BBD5-9160CB00AD80}">
      <dgm:prSet phldrT="[Text]" custT="1"/>
      <dgm:spPr/>
      <dgm:t>
        <a:bodyPr/>
        <a:lstStyle/>
        <a:p>
          <a:pPr>
            <a:buFont typeface="Arial" panose="020B0604020202020204" pitchFamily="34" charset="0"/>
            <a:buChar char="•"/>
          </a:pPr>
          <a:r>
            <a:rPr lang="es-EC" sz="2400" dirty="0">
              <a:solidFill>
                <a:schemeClr val="tx1"/>
              </a:solidFill>
            </a:rPr>
            <a:t>La primera base de datos actuada de RAVDESS, contiene 2880 archivos de audio, que consta con 60 intentos por actor, con intensidad fuerte y normal actuando las emociones básicas.</a:t>
          </a:r>
        </a:p>
      </dgm:t>
    </dgm:pt>
    <dgm:pt modelId="{20A023EC-1E8D-4C6E-9F97-96D2912AAA12}" type="parTrans" cxnId="{0E8ABC4E-C778-47CE-B93F-CC811A66BAFC}">
      <dgm:prSet/>
      <dgm:spPr/>
      <dgm:t>
        <a:bodyPr/>
        <a:lstStyle/>
        <a:p>
          <a:endParaRPr lang="es-EC" sz="2400">
            <a:solidFill>
              <a:schemeClr val="tx1"/>
            </a:solidFill>
          </a:endParaRPr>
        </a:p>
      </dgm:t>
    </dgm:pt>
    <dgm:pt modelId="{FBF44AC9-D917-4CBA-883E-F3713326AD12}" type="sibTrans" cxnId="{0E8ABC4E-C778-47CE-B93F-CC811A66BAFC}">
      <dgm:prSet/>
      <dgm:spPr/>
      <dgm:t>
        <a:bodyPr/>
        <a:lstStyle/>
        <a:p>
          <a:endParaRPr lang="es-EC" sz="2400">
            <a:solidFill>
              <a:schemeClr val="tx1"/>
            </a:solidFill>
          </a:endParaRPr>
        </a:p>
      </dgm:t>
    </dgm:pt>
    <dgm:pt modelId="{7151DE61-5CFE-4B42-98E3-C9909D282216}">
      <dgm:prSet phldrT="[Text]" custT="1"/>
      <dgm:spPr/>
      <dgm:t>
        <a:bodyPr/>
        <a:lstStyle/>
        <a:p>
          <a:pPr>
            <a:buFont typeface="Arial" panose="020B0604020202020204" pitchFamily="34" charset="0"/>
            <a:buChar char="•"/>
          </a:pPr>
          <a:r>
            <a:rPr lang="es-EC" sz="2400" dirty="0">
              <a:solidFill>
                <a:schemeClr val="tx1"/>
              </a:solidFill>
            </a:rPr>
            <a:t>La segunda base de datos actuada que se trabajó es de la Universidad de Toronto los cuales pronunciaron un conjunto de 200 palabras objetivo. </a:t>
          </a:r>
        </a:p>
      </dgm:t>
    </dgm:pt>
    <dgm:pt modelId="{B49C632D-6F8D-4256-B07A-1E130D1912A8}" type="parTrans" cxnId="{67571241-7EEF-4200-837D-29BE87DC4882}">
      <dgm:prSet/>
      <dgm:spPr/>
      <dgm:t>
        <a:bodyPr/>
        <a:lstStyle/>
        <a:p>
          <a:endParaRPr lang="es-EC" sz="2400">
            <a:solidFill>
              <a:schemeClr val="tx1"/>
            </a:solidFill>
          </a:endParaRPr>
        </a:p>
      </dgm:t>
    </dgm:pt>
    <dgm:pt modelId="{C210EB1E-7BB5-4E9E-A45D-979F53A78C23}" type="sibTrans" cxnId="{67571241-7EEF-4200-837D-29BE87DC4882}">
      <dgm:prSet/>
      <dgm:spPr/>
      <dgm:t>
        <a:bodyPr/>
        <a:lstStyle/>
        <a:p>
          <a:endParaRPr lang="es-EC" sz="2400">
            <a:solidFill>
              <a:schemeClr val="tx1"/>
            </a:solidFill>
          </a:endParaRPr>
        </a:p>
      </dgm:t>
    </dgm:pt>
    <dgm:pt modelId="{85E1033F-BB57-4B5A-9CBA-B6A9F51C90E4}" type="pres">
      <dgm:prSet presAssocID="{B2C15169-5E46-41D8-AFCA-4FA78C12FC7E}" presName="diagram" presStyleCnt="0">
        <dgm:presLayoutVars>
          <dgm:dir/>
          <dgm:resizeHandles val="exact"/>
        </dgm:presLayoutVars>
      </dgm:prSet>
      <dgm:spPr/>
    </dgm:pt>
    <dgm:pt modelId="{502E8A98-5007-40BF-90DA-D95F4BB4590F}" type="pres">
      <dgm:prSet presAssocID="{F90449F3-B401-4A5B-BBD5-9160CB00AD80}" presName="node" presStyleLbl="node1" presStyleIdx="0" presStyleCnt="2" custScaleX="112882">
        <dgm:presLayoutVars>
          <dgm:bulletEnabled val="1"/>
        </dgm:presLayoutVars>
      </dgm:prSet>
      <dgm:spPr/>
    </dgm:pt>
    <dgm:pt modelId="{F0CCA770-E529-40C2-8D6E-7B2869C3F208}" type="pres">
      <dgm:prSet presAssocID="{FBF44AC9-D917-4CBA-883E-F3713326AD12}" presName="sibTrans" presStyleCnt="0"/>
      <dgm:spPr/>
    </dgm:pt>
    <dgm:pt modelId="{C3C16F55-EAD1-4150-93C4-E34C1DD5C456}" type="pres">
      <dgm:prSet presAssocID="{7151DE61-5CFE-4B42-98E3-C9909D282216}" presName="node" presStyleLbl="node1" presStyleIdx="1" presStyleCnt="2" custScaleX="114761">
        <dgm:presLayoutVars>
          <dgm:bulletEnabled val="1"/>
        </dgm:presLayoutVars>
      </dgm:prSet>
      <dgm:spPr/>
    </dgm:pt>
  </dgm:ptLst>
  <dgm:cxnLst>
    <dgm:cxn modelId="{67571241-7EEF-4200-837D-29BE87DC4882}" srcId="{B2C15169-5E46-41D8-AFCA-4FA78C12FC7E}" destId="{7151DE61-5CFE-4B42-98E3-C9909D282216}" srcOrd="1" destOrd="0" parTransId="{B49C632D-6F8D-4256-B07A-1E130D1912A8}" sibTransId="{C210EB1E-7BB5-4E9E-A45D-979F53A78C23}"/>
    <dgm:cxn modelId="{71BD0949-74E3-4931-8312-D2CB61E26652}" type="presOf" srcId="{B2C15169-5E46-41D8-AFCA-4FA78C12FC7E}" destId="{85E1033F-BB57-4B5A-9CBA-B6A9F51C90E4}" srcOrd="0" destOrd="0" presId="urn:microsoft.com/office/officeart/2005/8/layout/default"/>
    <dgm:cxn modelId="{0E8ABC4E-C778-47CE-B93F-CC811A66BAFC}" srcId="{B2C15169-5E46-41D8-AFCA-4FA78C12FC7E}" destId="{F90449F3-B401-4A5B-BBD5-9160CB00AD80}" srcOrd="0" destOrd="0" parTransId="{20A023EC-1E8D-4C6E-9F97-96D2912AAA12}" sibTransId="{FBF44AC9-D917-4CBA-883E-F3713326AD12}"/>
    <dgm:cxn modelId="{65AF2172-D315-4CF8-A84B-7CCF56503396}" type="presOf" srcId="{F90449F3-B401-4A5B-BBD5-9160CB00AD80}" destId="{502E8A98-5007-40BF-90DA-D95F4BB4590F}" srcOrd="0" destOrd="0" presId="urn:microsoft.com/office/officeart/2005/8/layout/default"/>
    <dgm:cxn modelId="{CDC669BF-62FD-436A-8057-F713ED2A8270}" type="presOf" srcId="{7151DE61-5CFE-4B42-98E3-C9909D282216}" destId="{C3C16F55-EAD1-4150-93C4-E34C1DD5C456}" srcOrd="0" destOrd="0" presId="urn:microsoft.com/office/officeart/2005/8/layout/default"/>
    <dgm:cxn modelId="{08BACF3D-0890-465E-8B2B-49A9AFB54219}" type="presParOf" srcId="{85E1033F-BB57-4B5A-9CBA-B6A9F51C90E4}" destId="{502E8A98-5007-40BF-90DA-D95F4BB4590F}" srcOrd="0" destOrd="0" presId="urn:microsoft.com/office/officeart/2005/8/layout/default"/>
    <dgm:cxn modelId="{25E50C64-4C8B-4843-A751-FCF60937DBE2}" type="presParOf" srcId="{85E1033F-BB57-4B5A-9CBA-B6A9F51C90E4}" destId="{F0CCA770-E529-40C2-8D6E-7B2869C3F208}" srcOrd="1" destOrd="0" presId="urn:microsoft.com/office/officeart/2005/8/layout/default"/>
    <dgm:cxn modelId="{01FAFA6B-710D-444B-B142-232AE7EB88D0}" type="presParOf" srcId="{85E1033F-BB57-4B5A-9CBA-B6A9F51C90E4}" destId="{C3C16F55-EAD1-4150-93C4-E34C1DD5C45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5E8883-45E4-49F6-BC0E-791B939C3954}"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s-EC"/>
        </a:p>
      </dgm:t>
    </dgm:pt>
    <dgm:pt modelId="{DED0F3F6-3045-4704-B9BB-F44C2B488306}">
      <dgm:prSet phldrT="[Text]" custT="1"/>
      <dgm:spPr/>
      <dgm:t>
        <a:bodyPr/>
        <a:lstStyle/>
        <a:p>
          <a:pPr>
            <a:buFont typeface="Arial" panose="020B0604020202020204" pitchFamily="34" charset="0"/>
            <a:buChar char="•"/>
          </a:pPr>
          <a:r>
            <a:rPr lang="es-EC" sz="2400" b="1" dirty="0"/>
            <a:t>Prosódicas</a:t>
          </a:r>
        </a:p>
      </dgm:t>
    </dgm:pt>
    <dgm:pt modelId="{0376B170-CFFF-4925-BE88-2C8669ECCA8D}" type="parTrans" cxnId="{FBFBC35E-4DB7-4505-B93C-39AF851C4F57}">
      <dgm:prSet/>
      <dgm:spPr/>
      <dgm:t>
        <a:bodyPr/>
        <a:lstStyle/>
        <a:p>
          <a:endParaRPr lang="es-EC" sz="2400"/>
        </a:p>
      </dgm:t>
    </dgm:pt>
    <dgm:pt modelId="{E7063CFD-19AC-467D-82E3-45FD272ABB45}" type="sibTrans" cxnId="{FBFBC35E-4DB7-4505-B93C-39AF851C4F57}">
      <dgm:prSet/>
      <dgm:spPr/>
      <dgm:t>
        <a:bodyPr/>
        <a:lstStyle/>
        <a:p>
          <a:endParaRPr lang="es-EC" sz="2400"/>
        </a:p>
      </dgm:t>
    </dgm:pt>
    <dgm:pt modelId="{53674FDE-A99D-42DD-866A-FB7CFFDC2F62}">
      <dgm:prSet custT="1"/>
      <dgm:spPr/>
      <dgm:t>
        <a:bodyPr/>
        <a:lstStyle/>
        <a:p>
          <a:r>
            <a:rPr lang="es-EC" sz="2400" b="1" dirty="0"/>
            <a:t>Calidad de voz</a:t>
          </a:r>
        </a:p>
      </dgm:t>
    </dgm:pt>
    <dgm:pt modelId="{C8170C5B-B66F-4B2F-B6AA-B1B9B1BF3565}" type="parTrans" cxnId="{BC038EC9-95C0-4881-9D51-1AC942037440}">
      <dgm:prSet/>
      <dgm:spPr/>
      <dgm:t>
        <a:bodyPr/>
        <a:lstStyle/>
        <a:p>
          <a:endParaRPr lang="es-EC" sz="2400"/>
        </a:p>
      </dgm:t>
    </dgm:pt>
    <dgm:pt modelId="{B56FACAB-1D31-4FD9-9BCD-4A5D68CD08E2}" type="sibTrans" cxnId="{BC038EC9-95C0-4881-9D51-1AC942037440}">
      <dgm:prSet/>
      <dgm:spPr/>
      <dgm:t>
        <a:bodyPr/>
        <a:lstStyle/>
        <a:p>
          <a:endParaRPr lang="es-EC" sz="2400"/>
        </a:p>
      </dgm:t>
    </dgm:pt>
    <dgm:pt modelId="{A87FB848-A92F-4BE2-AA54-8DA387C63C59}">
      <dgm:prSet custT="1"/>
      <dgm:spPr/>
      <dgm:t>
        <a:bodyPr/>
        <a:lstStyle/>
        <a:p>
          <a:r>
            <a:rPr lang="es-EC" sz="2400" b="1" dirty="0"/>
            <a:t>Espectrales</a:t>
          </a:r>
        </a:p>
      </dgm:t>
    </dgm:pt>
    <dgm:pt modelId="{5EE6F090-7A7E-40D5-A23F-EB19560D770F}" type="parTrans" cxnId="{F94D93D6-33DC-44DE-868D-2F163DC63A10}">
      <dgm:prSet/>
      <dgm:spPr/>
      <dgm:t>
        <a:bodyPr/>
        <a:lstStyle/>
        <a:p>
          <a:endParaRPr lang="es-EC" sz="2400"/>
        </a:p>
      </dgm:t>
    </dgm:pt>
    <dgm:pt modelId="{B6CD7FDE-FD22-4E09-A484-803B3C8048BE}" type="sibTrans" cxnId="{F94D93D6-33DC-44DE-868D-2F163DC63A10}">
      <dgm:prSet/>
      <dgm:spPr/>
      <dgm:t>
        <a:bodyPr/>
        <a:lstStyle/>
        <a:p>
          <a:endParaRPr lang="es-EC" sz="2400"/>
        </a:p>
      </dgm:t>
    </dgm:pt>
    <dgm:pt modelId="{AE16EFB9-3FAC-4D00-928F-6EA7E87C7743}">
      <dgm:prSet phldrT="[Text]" custT="1"/>
      <dgm:spPr/>
      <dgm:t>
        <a:bodyPr/>
        <a:lstStyle/>
        <a:p>
          <a:pPr algn="ctr"/>
          <a:r>
            <a:rPr lang="es-EC" sz="2400" dirty="0"/>
            <a:t>Describen los fenómenos de la voz como entonación, volumen, velocidad, pausas, duración y ritmo </a:t>
          </a:r>
        </a:p>
      </dgm:t>
    </dgm:pt>
    <dgm:pt modelId="{98641775-B712-4600-AAC1-3677260EB36B}" type="parTrans" cxnId="{2DC5B173-C6D9-44E6-BC7F-3454D7901D61}">
      <dgm:prSet/>
      <dgm:spPr/>
      <dgm:t>
        <a:bodyPr/>
        <a:lstStyle/>
        <a:p>
          <a:endParaRPr lang="es-EC" sz="2400"/>
        </a:p>
      </dgm:t>
    </dgm:pt>
    <dgm:pt modelId="{FA3B236A-AB56-4BE4-A086-574E68305FD2}" type="sibTrans" cxnId="{2DC5B173-C6D9-44E6-BC7F-3454D7901D61}">
      <dgm:prSet/>
      <dgm:spPr/>
      <dgm:t>
        <a:bodyPr/>
        <a:lstStyle/>
        <a:p>
          <a:endParaRPr lang="es-EC" sz="2400"/>
        </a:p>
      </dgm:t>
    </dgm:pt>
    <dgm:pt modelId="{41FC283E-A99E-4DDC-AAEF-6849E67DFB42}">
      <dgm:prSet custT="1"/>
      <dgm:spPr/>
      <dgm:t>
        <a:bodyPr/>
        <a:lstStyle/>
        <a:p>
          <a:pPr algn="ctr"/>
          <a:r>
            <a:rPr lang="es-EC" sz="2400" dirty="0"/>
            <a:t>Estas características definen al hablar como neutral, jadeante, estrepitoso, sonoro, ruidoso y resonante</a:t>
          </a:r>
        </a:p>
      </dgm:t>
    </dgm:pt>
    <dgm:pt modelId="{C2AAE468-9F7E-4A4E-A320-217D8A471AF9}" type="parTrans" cxnId="{D2D5AA97-5302-4FE3-AA1A-B2110C557015}">
      <dgm:prSet/>
      <dgm:spPr/>
      <dgm:t>
        <a:bodyPr/>
        <a:lstStyle/>
        <a:p>
          <a:endParaRPr lang="es-EC" sz="2400"/>
        </a:p>
      </dgm:t>
    </dgm:pt>
    <dgm:pt modelId="{7F57F180-B85C-4FBD-81C2-CFF14AF94EC6}" type="sibTrans" cxnId="{D2D5AA97-5302-4FE3-AA1A-B2110C557015}">
      <dgm:prSet/>
      <dgm:spPr/>
      <dgm:t>
        <a:bodyPr/>
        <a:lstStyle/>
        <a:p>
          <a:endParaRPr lang="es-EC" sz="2400"/>
        </a:p>
      </dgm:t>
    </dgm:pt>
    <dgm:pt modelId="{2462A8B0-6765-4822-BA8D-60202F5C6EF6}">
      <dgm:prSet custT="1"/>
      <dgm:spPr/>
      <dgm:t>
        <a:bodyPr/>
        <a:lstStyle/>
        <a:p>
          <a:pPr algn="ctr"/>
          <a:r>
            <a:rPr lang="es-EC" sz="2400" dirty="0"/>
            <a:t>Describen las propiedades de una señal en el dominio de la frecuencia</a:t>
          </a:r>
        </a:p>
      </dgm:t>
    </dgm:pt>
    <dgm:pt modelId="{04AD6D3C-D0EA-4C52-B4A4-962DA4ACB1A7}" type="parTrans" cxnId="{B684E411-C1D5-4C5C-8E3A-1E97F9B8D4E9}">
      <dgm:prSet/>
      <dgm:spPr/>
      <dgm:t>
        <a:bodyPr/>
        <a:lstStyle/>
        <a:p>
          <a:endParaRPr lang="es-EC" sz="2400"/>
        </a:p>
      </dgm:t>
    </dgm:pt>
    <dgm:pt modelId="{B7ADC09F-0E90-4EF5-BF46-870564218AC4}" type="sibTrans" cxnId="{B684E411-C1D5-4C5C-8E3A-1E97F9B8D4E9}">
      <dgm:prSet/>
      <dgm:spPr/>
      <dgm:t>
        <a:bodyPr/>
        <a:lstStyle/>
        <a:p>
          <a:endParaRPr lang="es-EC" sz="2400"/>
        </a:p>
      </dgm:t>
    </dgm:pt>
    <dgm:pt modelId="{956B89AE-CEDF-4E6A-93EF-B05130EC576E}" type="pres">
      <dgm:prSet presAssocID="{975E8883-45E4-49F6-BC0E-791B939C3954}" presName="diagram" presStyleCnt="0">
        <dgm:presLayoutVars>
          <dgm:chPref val="1"/>
          <dgm:dir/>
          <dgm:animOne val="branch"/>
          <dgm:animLvl val="lvl"/>
          <dgm:resizeHandles/>
        </dgm:presLayoutVars>
      </dgm:prSet>
      <dgm:spPr/>
    </dgm:pt>
    <dgm:pt modelId="{A720B0F3-E2A0-4D66-ADCA-3C45CB07F1F0}" type="pres">
      <dgm:prSet presAssocID="{DED0F3F6-3045-4704-B9BB-F44C2B488306}" presName="root" presStyleCnt="0"/>
      <dgm:spPr/>
    </dgm:pt>
    <dgm:pt modelId="{16385216-F26A-4A58-B889-DD3C17BECF23}" type="pres">
      <dgm:prSet presAssocID="{DED0F3F6-3045-4704-B9BB-F44C2B488306}" presName="rootComposite" presStyleCnt="0"/>
      <dgm:spPr/>
    </dgm:pt>
    <dgm:pt modelId="{A7D0478E-F542-41A1-B343-12BD56CF8050}" type="pres">
      <dgm:prSet presAssocID="{DED0F3F6-3045-4704-B9BB-F44C2B488306}" presName="rootText" presStyleLbl="node1" presStyleIdx="0" presStyleCnt="3" custScaleX="98803" custScaleY="48420"/>
      <dgm:spPr/>
    </dgm:pt>
    <dgm:pt modelId="{FD30ED7E-A535-423D-9B80-B0F23B481146}" type="pres">
      <dgm:prSet presAssocID="{DED0F3F6-3045-4704-B9BB-F44C2B488306}" presName="rootConnector" presStyleLbl="node1" presStyleIdx="0" presStyleCnt="3"/>
      <dgm:spPr/>
    </dgm:pt>
    <dgm:pt modelId="{16460D5B-1A54-4627-B982-4AEFF8D37469}" type="pres">
      <dgm:prSet presAssocID="{DED0F3F6-3045-4704-B9BB-F44C2B488306}" presName="childShape" presStyleCnt="0"/>
      <dgm:spPr/>
    </dgm:pt>
    <dgm:pt modelId="{11AE5A84-CC3F-4254-8DAD-634310BC7F35}" type="pres">
      <dgm:prSet presAssocID="{98641775-B712-4600-AAC1-3677260EB36B}" presName="Name13" presStyleLbl="parChTrans1D2" presStyleIdx="0" presStyleCnt="3"/>
      <dgm:spPr/>
    </dgm:pt>
    <dgm:pt modelId="{F43416F8-E5DE-40F5-8A1B-8ABE134D3903}" type="pres">
      <dgm:prSet presAssocID="{AE16EFB9-3FAC-4D00-928F-6EA7E87C7743}" presName="childText" presStyleLbl="bgAcc1" presStyleIdx="0" presStyleCnt="3" custScaleX="152090" custScaleY="130411">
        <dgm:presLayoutVars>
          <dgm:bulletEnabled val="1"/>
        </dgm:presLayoutVars>
      </dgm:prSet>
      <dgm:spPr/>
    </dgm:pt>
    <dgm:pt modelId="{56F47292-E1E3-4814-9733-ED0F6E929A3D}" type="pres">
      <dgm:prSet presAssocID="{53674FDE-A99D-42DD-866A-FB7CFFDC2F62}" presName="root" presStyleCnt="0"/>
      <dgm:spPr/>
    </dgm:pt>
    <dgm:pt modelId="{A762B33E-FE74-43A6-9ECF-DBBCAC187E37}" type="pres">
      <dgm:prSet presAssocID="{53674FDE-A99D-42DD-866A-FB7CFFDC2F62}" presName="rootComposite" presStyleCnt="0"/>
      <dgm:spPr/>
    </dgm:pt>
    <dgm:pt modelId="{3A05D7D3-C607-46A7-8642-F32A6B64DCDB}" type="pres">
      <dgm:prSet presAssocID="{53674FDE-A99D-42DD-866A-FB7CFFDC2F62}" presName="rootText" presStyleLbl="node1" presStyleIdx="1" presStyleCnt="3" custScaleX="98803" custScaleY="48420"/>
      <dgm:spPr/>
    </dgm:pt>
    <dgm:pt modelId="{00385AED-7EC3-4C74-8FD4-4BA40C4B2812}" type="pres">
      <dgm:prSet presAssocID="{53674FDE-A99D-42DD-866A-FB7CFFDC2F62}" presName="rootConnector" presStyleLbl="node1" presStyleIdx="1" presStyleCnt="3"/>
      <dgm:spPr/>
    </dgm:pt>
    <dgm:pt modelId="{5CD993E2-2F8C-4FF7-9D29-E6036220C073}" type="pres">
      <dgm:prSet presAssocID="{53674FDE-A99D-42DD-866A-FB7CFFDC2F62}" presName="childShape" presStyleCnt="0"/>
      <dgm:spPr/>
    </dgm:pt>
    <dgm:pt modelId="{965D8E90-8284-41EE-9EAB-266DE8782010}" type="pres">
      <dgm:prSet presAssocID="{C2AAE468-9F7E-4A4E-A320-217D8A471AF9}" presName="Name13" presStyleLbl="parChTrans1D2" presStyleIdx="1" presStyleCnt="3"/>
      <dgm:spPr/>
    </dgm:pt>
    <dgm:pt modelId="{FD34C775-570B-4423-86BD-AB993287DB4E}" type="pres">
      <dgm:prSet presAssocID="{41FC283E-A99E-4DDC-AAEF-6849E67DFB42}" presName="childText" presStyleLbl="bgAcc1" presStyleIdx="1" presStyleCnt="3" custScaleX="152090" custScaleY="130411">
        <dgm:presLayoutVars>
          <dgm:bulletEnabled val="1"/>
        </dgm:presLayoutVars>
      </dgm:prSet>
      <dgm:spPr/>
    </dgm:pt>
    <dgm:pt modelId="{69B5E310-CDA9-42BA-A40B-48BE361EE157}" type="pres">
      <dgm:prSet presAssocID="{A87FB848-A92F-4BE2-AA54-8DA387C63C59}" presName="root" presStyleCnt="0"/>
      <dgm:spPr/>
    </dgm:pt>
    <dgm:pt modelId="{0581BB37-B01A-4657-B8D4-8F2D3DF05A8A}" type="pres">
      <dgm:prSet presAssocID="{A87FB848-A92F-4BE2-AA54-8DA387C63C59}" presName="rootComposite" presStyleCnt="0"/>
      <dgm:spPr/>
    </dgm:pt>
    <dgm:pt modelId="{06C8A4E2-CAFA-4CB1-BFBD-FB6C41116900}" type="pres">
      <dgm:prSet presAssocID="{A87FB848-A92F-4BE2-AA54-8DA387C63C59}" presName="rootText" presStyleLbl="node1" presStyleIdx="2" presStyleCnt="3" custScaleX="98803" custScaleY="48420"/>
      <dgm:spPr/>
    </dgm:pt>
    <dgm:pt modelId="{55253AB3-8D9A-4A83-BD1F-B2C8667F5FCF}" type="pres">
      <dgm:prSet presAssocID="{A87FB848-A92F-4BE2-AA54-8DA387C63C59}" presName="rootConnector" presStyleLbl="node1" presStyleIdx="2" presStyleCnt="3"/>
      <dgm:spPr/>
    </dgm:pt>
    <dgm:pt modelId="{E257EB5D-3A5F-4B0D-A86F-5AD8D1523481}" type="pres">
      <dgm:prSet presAssocID="{A87FB848-A92F-4BE2-AA54-8DA387C63C59}" presName="childShape" presStyleCnt="0"/>
      <dgm:spPr/>
    </dgm:pt>
    <dgm:pt modelId="{82298260-C3FA-492C-810B-982A843A36BF}" type="pres">
      <dgm:prSet presAssocID="{04AD6D3C-D0EA-4C52-B4A4-962DA4ACB1A7}" presName="Name13" presStyleLbl="parChTrans1D2" presStyleIdx="2" presStyleCnt="3"/>
      <dgm:spPr/>
    </dgm:pt>
    <dgm:pt modelId="{ED03D6FE-1B98-44E1-AEAB-A9F5F84016AB}" type="pres">
      <dgm:prSet presAssocID="{2462A8B0-6765-4822-BA8D-60202F5C6EF6}" presName="childText" presStyleLbl="bgAcc1" presStyleIdx="2" presStyleCnt="3" custScaleX="152090" custScaleY="130411">
        <dgm:presLayoutVars>
          <dgm:bulletEnabled val="1"/>
        </dgm:presLayoutVars>
      </dgm:prSet>
      <dgm:spPr/>
    </dgm:pt>
  </dgm:ptLst>
  <dgm:cxnLst>
    <dgm:cxn modelId="{A6A02B11-08D0-45BC-8347-D7C85D141B6D}" type="presOf" srcId="{2462A8B0-6765-4822-BA8D-60202F5C6EF6}" destId="{ED03D6FE-1B98-44E1-AEAB-A9F5F84016AB}" srcOrd="0" destOrd="0" presId="urn:microsoft.com/office/officeart/2005/8/layout/hierarchy3"/>
    <dgm:cxn modelId="{B684E411-C1D5-4C5C-8E3A-1E97F9B8D4E9}" srcId="{A87FB848-A92F-4BE2-AA54-8DA387C63C59}" destId="{2462A8B0-6765-4822-BA8D-60202F5C6EF6}" srcOrd="0" destOrd="0" parTransId="{04AD6D3C-D0EA-4C52-B4A4-962DA4ACB1A7}" sibTransId="{B7ADC09F-0E90-4EF5-BF46-870564218AC4}"/>
    <dgm:cxn modelId="{5C587B1B-DB51-4FF0-87CD-69A175B9833B}" type="presOf" srcId="{A87FB848-A92F-4BE2-AA54-8DA387C63C59}" destId="{06C8A4E2-CAFA-4CB1-BFBD-FB6C41116900}" srcOrd="0" destOrd="0" presId="urn:microsoft.com/office/officeart/2005/8/layout/hierarchy3"/>
    <dgm:cxn modelId="{FBFBC35E-4DB7-4505-B93C-39AF851C4F57}" srcId="{975E8883-45E4-49F6-BC0E-791B939C3954}" destId="{DED0F3F6-3045-4704-B9BB-F44C2B488306}" srcOrd="0" destOrd="0" parTransId="{0376B170-CFFF-4925-BE88-2C8669ECCA8D}" sibTransId="{E7063CFD-19AC-467D-82E3-45FD272ABB45}"/>
    <dgm:cxn modelId="{F009A142-B763-4720-9D4F-B29A3D77F7C8}" type="presOf" srcId="{53674FDE-A99D-42DD-866A-FB7CFFDC2F62}" destId="{00385AED-7EC3-4C74-8FD4-4BA40C4B2812}" srcOrd="1" destOrd="0" presId="urn:microsoft.com/office/officeart/2005/8/layout/hierarchy3"/>
    <dgm:cxn modelId="{2DC5B173-C6D9-44E6-BC7F-3454D7901D61}" srcId="{DED0F3F6-3045-4704-B9BB-F44C2B488306}" destId="{AE16EFB9-3FAC-4D00-928F-6EA7E87C7743}" srcOrd="0" destOrd="0" parTransId="{98641775-B712-4600-AAC1-3677260EB36B}" sibTransId="{FA3B236A-AB56-4BE4-A086-574E68305FD2}"/>
    <dgm:cxn modelId="{3E181554-F564-4554-A0F0-DC8EB0CBF9FC}" type="presOf" srcId="{975E8883-45E4-49F6-BC0E-791B939C3954}" destId="{956B89AE-CEDF-4E6A-93EF-B05130EC576E}" srcOrd="0" destOrd="0" presId="urn:microsoft.com/office/officeart/2005/8/layout/hierarchy3"/>
    <dgm:cxn modelId="{D0E19F57-D18E-4A2E-90FD-5DFD61B90406}" type="presOf" srcId="{04AD6D3C-D0EA-4C52-B4A4-962DA4ACB1A7}" destId="{82298260-C3FA-492C-810B-982A843A36BF}" srcOrd="0" destOrd="0" presId="urn:microsoft.com/office/officeart/2005/8/layout/hierarchy3"/>
    <dgm:cxn modelId="{ECC27284-55B1-48E2-BE7E-B33FD605D1AE}" type="presOf" srcId="{A87FB848-A92F-4BE2-AA54-8DA387C63C59}" destId="{55253AB3-8D9A-4A83-BD1F-B2C8667F5FCF}" srcOrd="1" destOrd="0" presId="urn:microsoft.com/office/officeart/2005/8/layout/hierarchy3"/>
    <dgm:cxn modelId="{F6E20D90-A52D-42C4-BC8C-5C763F9AEBF5}" type="presOf" srcId="{AE16EFB9-3FAC-4D00-928F-6EA7E87C7743}" destId="{F43416F8-E5DE-40F5-8A1B-8ABE134D3903}" srcOrd="0" destOrd="0" presId="urn:microsoft.com/office/officeart/2005/8/layout/hierarchy3"/>
    <dgm:cxn modelId="{4DC3AE91-8985-4F3E-9291-8D33FC42BB91}" type="presOf" srcId="{DED0F3F6-3045-4704-B9BB-F44C2B488306}" destId="{FD30ED7E-A535-423D-9B80-B0F23B481146}" srcOrd="1" destOrd="0" presId="urn:microsoft.com/office/officeart/2005/8/layout/hierarchy3"/>
    <dgm:cxn modelId="{5C3B7293-239C-43EC-BBFF-23D5773A37DE}" type="presOf" srcId="{C2AAE468-9F7E-4A4E-A320-217D8A471AF9}" destId="{965D8E90-8284-41EE-9EAB-266DE8782010}" srcOrd="0" destOrd="0" presId="urn:microsoft.com/office/officeart/2005/8/layout/hierarchy3"/>
    <dgm:cxn modelId="{A2C35D97-2454-4C1F-91F8-02B4F539D657}" type="presOf" srcId="{41FC283E-A99E-4DDC-AAEF-6849E67DFB42}" destId="{FD34C775-570B-4423-86BD-AB993287DB4E}" srcOrd="0" destOrd="0" presId="urn:microsoft.com/office/officeart/2005/8/layout/hierarchy3"/>
    <dgm:cxn modelId="{D2D5AA97-5302-4FE3-AA1A-B2110C557015}" srcId="{53674FDE-A99D-42DD-866A-FB7CFFDC2F62}" destId="{41FC283E-A99E-4DDC-AAEF-6849E67DFB42}" srcOrd="0" destOrd="0" parTransId="{C2AAE468-9F7E-4A4E-A320-217D8A471AF9}" sibTransId="{7F57F180-B85C-4FBD-81C2-CFF14AF94EC6}"/>
    <dgm:cxn modelId="{52A0DA9D-71E3-43FA-A90A-9A1C1DAD65C6}" type="presOf" srcId="{98641775-B712-4600-AAC1-3677260EB36B}" destId="{11AE5A84-CC3F-4254-8DAD-634310BC7F35}" srcOrd="0" destOrd="0" presId="urn:microsoft.com/office/officeart/2005/8/layout/hierarchy3"/>
    <dgm:cxn modelId="{2CC93DB7-0DE3-4A5D-8B4E-08926FBEA733}" type="presOf" srcId="{53674FDE-A99D-42DD-866A-FB7CFFDC2F62}" destId="{3A05D7D3-C607-46A7-8642-F32A6B64DCDB}" srcOrd="0" destOrd="0" presId="urn:microsoft.com/office/officeart/2005/8/layout/hierarchy3"/>
    <dgm:cxn modelId="{BC038EC9-95C0-4881-9D51-1AC942037440}" srcId="{975E8883-45E4-49F6-BC0E-791B939C3954}" destId="{53674FDE-A99D-42DD-866A-FB7CFFDC2F62}" srcOrd="1" destOrd="0" parTransId="{C8170C5B-B66F-4B2F-B6AA-B1B9B1BF3565}" sibTransId="{B56FACAB-1D31-4FD9-9BCD-4A5D68CD08E2}"/>
    <dgm:cxn modelId="{F94D93D6-33DC-44DE-868D-2F163DC63A10}" srcId="{975E8883-45E4-49F6-BC0E-791B939C3954}" destId="{A87FB848-A92F-4BE2-AA54-8DA387C63C59}" srcOrd="2" destOrd="0" parTransId="{5EE6F090-7A7E-40D5-A23F-EB19560D770F}" sibTransId="{B6CD7FDE-FD22-4E09-A484-803B3C8048BE}"/>
    <dgm:cxn modelId="{533179FD-1AA8-46F0-AEDF-B89CE33476D8}" type="presOf" srcId="{DED0F3F6-3045-4704-B9BB-F44C2B488306}" destId="{A7D0478E-F542-41A1-B343-12BD56CF8050}" srcOrd="0" destOrd="0" presId="urn:microsoft.com/office/officeart/2005/8/layout/hierarchy3"/>
    <dgm:cxn modelId="{25A14BE9-FFC8-4789-BA0A-AA61D088AB81}" type="presParOf" srcId="{956B89AE-CEDF-4E6A-93EF-B05130EC576E}" destId="{A720B0F3-E2A0-4D66-ADCA-3C45CB07F1F0}" srcOrd="0" destOrd="0" presId="urn:microsoft.com/office/officeart/2005/8/layout/hierarchy3"/>
    <dgm:cxn modelId="{4595D4F6-E693-45C4-B254-846CE607EC59}" type="presParOf" srcId="{A720B0F3-E2A0-4D66-ADCA-3C45CB07F1F0}" destId="{16385216-F26A-4A58-B889-DD3C17BECF23}" srcOrd="0" destOrd="0" presId="urn:microsoft.com/office/officeart/2005/8/layout/hierarchy3"/>
    <dgm:cxn modelId="{F245B49B-6149-4EE5-930C-2A1E47068ABF}" type="presParOf" srcId="{16385216-F26A-4A58-B889-DD3C17BECF23}" destId="{A7D0478E-F542-41A1-B343-12BD56CF8050}" srcOrd="0" destOrd="0" presId="urn:microsoft.com/office/officeart/2005/8/layout/hierarchy3"/>
    <dgm:cxn modelId="{7D46A19D-1329-4E7D-85B3-C0C2CBEB5F3C}" type="presParOf" srcId="{16385216-F26A-4A58-B889-DD3C17BECF23}" destId="{FD30ED7E-A535-423D-9B80-B0F23B481146}" srcOrd="1" destOrd="0" presId="urn:microsoft.com/office/officeart/2005/8/layout/hierarchy3"/>
    <dgm:cxn modelId="{427EA252-21EE-4946-8BAE-2DD1D6CABF18}" type="presParOf" srcId="{A720B0F3-E2A0-4D66-ADCA-3C45CB07F1F0}" destId="{16460D5B-1A54-4627-B982-4AEFF8D37469}" srcOrd="1" destOrd="0" presId="urn:microsoft.com/office/officeart/2005/8/layout/hierarchy3"/>
    <dgm:cxn modelId="{834ED93C-FAA7-44C2-BAE0-FA8768C43F71}" type="presParOf" srcId="{16460D5B-1A54-4627-B982-4AEFF8D37469}" destId="{11AE5A84-CC3F-4254-8DAD-634310BC7F35}" srcOrd="0" destOrd="0" presId="urn:microsoft.com/office/officeart/2005/8/layout/hierarchy3"/>
    <dgm:cxn modelId="{EA9E1766-DD37-4E8C-8BED-9BB873C211CD}" type="presParOf" srcId="{16460D5B-1A54-4627-B982-4AEFF8D37469}" destId="{F43416F8-E5DE-40F5-8A1B-8ABE134D3903}" srcOrd="1" destOrd="0" presId="urn:microsoft.com/office/officeart/2005/8/layout/hierarchy3"/>
    <dgm:cxn modelId="{C55EE423-31CD-4A37-BD27-5926D2D4B9A3}" type="presParOf" srcId="{956B89AE-CEDF-4E6A-93EF-B05130EC576E}" destId="{56F47292-E1E3-4814-9733-ED0F6E929A3D}" srcOrd="1" destOrd="0" presId="urn:microsoft.com/office/officeart/2005/8/layout/hierarchy3"/>
    <dgm:cxn modelId="{2CF18AD7-3DB8-4608-83F9-1DD431C0952E}" type="presParOf" srcId="{56F47292-E1E3-4814-9733-ED0F6E929A3D}" destId="{A762B33E-FE74-43A6-9ECF-DBBCAC187E37}" srcOrd="0" destOrd="0" presId="urn:microsoft.com/office/officeart/2005/8/layout/hierarchy3"/>
    <dgm:cxn modelId="{3A3FC13E-1C17-4239-AE67-217560E4A82A}" type="presParOf" srcId="{A762B33E-FE74-43A6-9ECF-DBBCAC187E37}" destId="{3A05D7D3-C607-46A7-8642-F32A6B64DCDB}" srcOrd="0" destOrd="0" presId="urn:microsoft.com/office/officeart/2005/8/layout/hierarchy3"/>
    <dgm:cxn modelId="{A0D076B7-9FCC-48C1-B75B-7068F88AB86C}" type="presParOf" srcId="{A762B33E-FE74-43A6-9ECF-DBBCAC187E37}" destId="{00385AED-7EC3-4C74-8FD4-4BA40C4B2812}" srcOrd="1" destOrd="0" presId="urn:microsoft.com/office/officeart/2005/8/layout/hierarchy3"/>
    <dgm:cxn modelId="{62FA1F5D-69A1-4613-856F-0BB0B332B36A}" type="presParOf" srcId="{56F47292-E1E3-4814-9733-ED0F6E929A3D}" destId="{5CD993E2-2F8C-4FF7-9D29-E6036220C073}" srcOrd="1" destOrd="0" presId="urn:microsoft.com/office/officeart/2005/8/layout/hierarchy3"/>
    <dgm:cxn modelId="{4983A77C-EE04-4F46-A7C5-FD5FBD30A2C3}" type="presParOf" srcId="{5CD993E2-2F8C-4FF7-9D29-E6036220C073}" destId="{965D8E90-8284-41EE-9EAB-266DE8782010}" srcOrd="0" destOrd="0" presId="urn:microsoft.com/office/officeart/2005/8/layout/hierarchy3"/>
    <dgm:cxn modelId="{EDDBFBA4-67CB-4154-A415-B5E9010E5938}" type="presParOf" srcId="{5CD993E2-2F8C-4FF7-9D29-E6036220C073}" destId="{FD34C775-570B-4423-86BD-AB993287DB4E}" srcOrd="1" destOrd="0" presId="urn:microsoft.com/office/officeart/2005/8/layout/hierarchy3"/>
    <dgm:cxn modelId="{7CADE2DC-94F4-4D57-8A10-59BFBE7C4314}" type="presParOf" srcId="{956B89AE-CEDF-4E6A-93EF-B05130EC576E}" destId="{69B5E310-CDA9-42BA-A40B-48BE361EE157}" srcOrd="2" destOrd="0" presId="urn:microsoft.com/office/officeart/2005/8/layout/hierarchy3"/>
    <dgm:cxn modelId="{63BFB08A-6E1E-4D51-9885-216E521F42EE}" type="presParOf" srcId="{69B5E310-CDA9-42BA-A40B-48BE361EE157}" destId="{0581BB37-B01A-4657-B8D4-8F2D3DF05A8A}" srcOrd="0" destOrd="0" presId="urn:microsoft.com/office/officeart/2005/8/layout/hierarchy3"/>
    <dgm:cxn modelId="{8374CA04-73CF-4B39-8A3D-7F640A035A06}" type="presParOf" srcId="{0581BB37-B01A-4657-B8D4-8F2D3DF05A8A}" destId="{06C8A4E2-CAFA-4CB1-BFBD-FB6C41116900}" srcOrd="0" destOrd="0" presId="urn:microsoft.com/office/officeart/2005/8/layout/hierarchy3"/>
    <dgm:cxn modelId="{B57E9A80-D902-4836-9C5F-34788CC10704}" type="presParOf" srcId="{0581BB37-B01A-4657-B8D4-8F2D3DF05A8A}" destId="{55253AB3-8D9A-4A83-BD1F-B2C8667F5FCF}" srcOrd="1" destOrd="0" presId="urn:microsoft.com/office/officeart/2005/8/layout/hierarchy3"/>
    <dgm:cxn modelId="{128834DD-12EA-4C1A-B076-A8C3A8E08E61}" type="presParOf" srcId="{69B5E310-CDA9-42BA-A40B-48BE361EE157}" destId="{E257EB5D-3A5F-4B0D-A86F-5AD8D1523481}" srcOrd="1" destOrd="0" presId="urn:microsoft.com/office/officeart/2005/8/layout/hierarchy3"/>
    <dgm:cxn modelId="{BE304E46-9BA2-4D73-9062-C0E56DA3A1EA}" type="presParOf" srcId="{E257EB5D-3A5F-4B0D-A86F-5AD8D1523481}" destId="{82298260-C3FA-492C-810B-982A843A36BF}" srcOrd="0" destOrd="0" presId="urn:microsoft.com/office/officeart/2005/8/layout/hierarchy3"/>
    <dgm:cxn modelId="{532FCD68-DF57-429E-93F6-5894F9C599D5}" type="presParOf" srcId="{E257EB5D-3A5F-4B0D-A86F-5AD8D1523481}" destId="{ED03D6FE-1B98-44E1-AEAB-A9F5F84016A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6F6AB3-11F6-46E3-903F-E6E61771C379}" type="doc">
      <dgm:prSet loTypeId="urn:microsoft.com/office/officeart/2005/8/layout/lProcess1" loCatId="process" qsTypeId="urn:microsoft.com/office/officeart/2005/8/quickstyle/simple1" qsCatId="simple" csTypeId="urn:microsoft.com/office/officeart/2005/8/colors/accent1_5" csCatId="accent1" phldr="1"/>
      <dgm:spPr/>
      <dgm:t>
        <a:bodyPr/>
        <a:lstStyle/>
        <a:p>
          <a:endParaRPr lang="es-EC"/>
        </a:p>
      </dgm:t>
    </dgm:pt>
    <dgm:pt modelId="{7E3793D2-FCAA-434C-A526-97BD7FC93D21}">
      <dgm:prSet phldrT="[Text]" custT="1"/>
      <dgm:spPr/>
      <dgm:t>
        <a:bodyPr/>
        <a:lstStyle/>
        <a:p>
          <a:r>
            <a:rPr lang="es-EC" sz="1800" b="1" dirty="0">
              <a:solidFill>
                <a:schemeClr val="tx1"/>
              </a:solidFill>
            </a:rPr>
            <a:t>Support Vector Machine (SVM)</a:t>
          </a:r>
        </a:p>
      </dgm:t>
    </dgm:pt>
    <dgm:pt modelId="{90256ACF-5F00-4FA6-AC45-39866ABB3A7D}" type="parTrans" cxnId="{7A1C6821-6D03-451B-8CD2-15D41BDBFB99}">
      <dgm:prSet/>
      <dgm:spPr/>
      <dgm:t>
        <a:bodyPr/>
        <a:lstStyle/>
        <a:p>
          <a:endParaRPr lang="es-EC"/>
        </a:p>
      </dgm:t>
    </dgm:pt>
    <dgm:pt modelId="{0F0BB369-92AE-485F-BC54-5B416B4DFD6F}" type="sibTrans" cxnId="{7A1C6821-6D03-451B-8CD2-15D41BDBFB99}">
      <dgm:prSet/>
      <dgm:spPr/>
      <dgm:t>
        <a:bodyPr/>
        <a:lstStyle/>
        <a:p>
          <a:endParaRPr lang="es-EC"/>
        </a:p>
      </dgm:t>
    </dgm:pt>
    <dgm:pt modelId="{A0F63EB0-EE06-4C25-91F0-F117462D93EF}">
      <dgm:prSet phldrT="[Text]" custT="1"/>
      <dgm:spPr/>
      <dgm:t>
        <a:bodyPr/>
        <a:lstStyle/>
        <a:p>
          <a:pPr algn="just"/>
          <a:r>
            <a:rPr lang="es-EC" sz="1800" dirty="0">
              <a:solidFill>
                <a:schemeClr val="tx1"/>
              </a:solidFill>
            </a:rPr>
            <a:t>Es un clasificador definido formalmente por un hiperplano separador, este hiperplano es una línea que divide un plano en dos partes, donde en cada clase se encuentra en cada lado.</a:t>
          </a:r>
        </a:p>
      </dgm:t>
    </dgm:pt>
    <dgm:pt modelId="{5952A89E-3BEC-4B78-B47C-C16B189ADE0E}" type="parTrans" cxnId="{AF8A99B3-AF0D-4BF6-A862-961A3D721185}">
      <dgm:prSet/>
      <dgm:spPr/>
      <dgm:t>
        <a:bodyPr/>
        <a:lstStyle/>
        <a:p>
          <a:endParaRPr lang="es-EC"/>
        </a:p>
      </dgm:t>
    </dgm:pt>
    <dgm:pt modelId="{826971AF-76DB-4859-9A58-6077381A050A}" type="sibTrans" cxnId="{AF8A99B3-AF0D-4BF6-A862-961A3D721185}">
      <dgm:prSet/>
      <dgm:spPr/>
      <dgm:t>
        <a:bodyPr/>
        <a:lstStyle/>
        <a:p>
          <a:endParaRPr lang="es-EC"/>
        </a:p>
      </dgm:t>
    </dgm:pt>
    <dgm:pt modelId="{6037150B-215D-4DF3-9BA4-A8454BB666EB}">
      <dgm:prSet phldrT="[Text]" custT="1"/>
      <dgm:spPr/>
      <dgm:t>
        <a:bodyPr/>
        <a:lstStyle/>
        <a:p>
          <a:pPr algn="just"/>
          <a:r>
            <a:rPr lang="es-EC" sz="1800" dirty="0">
              <a:solidFill>
                <a:schemeClr val="tx1"/>
              </a:solidFill>
            </a:rPr>
            <a:t>El parámetro </a:t>
          </a:r>
          <a:r>
            <a:rPr lang="es-EC" sz="1800" i="1" dirty="0">
              <a:solidFill>
                <a:schemeClr val="tx1"/>
              </a:solidFill>
            </a:rPr>
            <a:t>gamma</a:t>
          </a:r>
          <a:r>
            <a:rPr lang="es-EC" sz="1800" dirty="0">
              <a:solidFill>
                <a:schemeClr val="tx1"/>
              </a:solidFill>
            </a:rPr>
            <a:t> define hasta dónde llega la influencia de un solo ejemplo de entrenamiento, con valores bajos que significan 'lejos' y valores altos que significan 'cerca’. (Figura 1 )</a:t>
          </a:r>
        </a:p>
      </dgm:t>
    </dgm:pt>
    <dgm:pt modelId="{83CE6680-9D2B-49F6-8145-6CAE434035A2}" type="parTrans" cxnId="{BB5A939C-1FD3-4506-B387-0013696E1208}">
      <dgm:prSet/>
      <dgm:spPr/>
      <dgm:t>
        <a:bodyPr/>
        <a:lstStyle/>
        <a:p>
          <a:endParaRPr lang="es-EC"/>
        </a:p>
      </dgm:t>
    </dgm:pt>
    <dgm:pt modelId="{1FBD21E6-2638-4931-A3C4-F1F6911474BB}" type="sibTrans" cxnId="{BB5A939C-1FD3-4506-B387-0013696E1208}">
      <dgm:prSet/>
      <dgm:spPr/>
      <dgm:t>
        <a:bodyPr/>
        <a:lstStyle/>
        <a:p>
          <a:endParaRPr lang="es-EC"/>
        </a:p>
      </dgm:t>
    </dgm:pt>
    <dgm:pt modelId="{A54554F3-9F67-434F-A864-01B5C56ECB09}">
      <dgm:prSet phldrT="[Text]" custT="1"/>
      <dgm:spPr/>
      <dgm:t>
        <a:bodyPr/>
        <a:lstStyle/>
        <a:p>
          <a:pPr algn="just"/>
          <a:r>
            <a:rPr lang="es-EC" sz="1800" dirty="0">
              <a:solidFill>
                <a:schemeClr val="tx1"/>
              </a:solidFill>
            </a:rPr>
            <a:t>Función de Costo  el cual le dice a la optimización de SVM cuánto quiere evitar clasificar erróneamente cada ejemplo de entrenamiento. (Figura 2)</a:t>
          </a:r>
        </a:p>
      </dgm:t>
    </dgm:pt>
    <dgm:pt modelId="{713F2801-519E-4917-9BC9-9A4A0A8C9179}" type="parTrans" cxnId="{F38720A2-BBC2-43F3-96EA-41214F24F6DD}">
      <dgm:prSet/>
      <dgm:spPr/>
      <dgm:t>
        <a:bodyPr/>
        <a:lstStyle/>
        <a:p>
          <a:endParaRPr lang="es-EC"/>
        </a:p>
      </dgm:t>
    </dgm:pt>
    <dgm:pt modelId="{708E4031-5B09-4314-A4E7-6F6B7B5561B5}" type="sibTrans" cxnId="{F38720A2-BBC2-43F3-96EA-41214F24F6DD}">
      <dgm:prSet/>
      <dgm:spPr/>
      <dgm:t>
        <a:bodyPr/>
        <a:lstStyle/>
        <a:p>
          <a:endParaRPr lang="es-EC"/>
        </a:p>
      </dgm:t>
    </dgm:pt>
    <dgm:pt modelId="{DA8FF542-9098-4F1E-A596-DFDF1016D445}" type="pres">
      <dgm:prSet presAssocID="{B86F6AB3-11F6-46E3-903F-E6E61771C379}" presName="Name0" presStyleCnt="0">
        <dgm:presLayoutVars>
          <dgm:dir/>
          <dgm:animLvl val="lvl"/>
          <dgm:resizeHandles val="exact"/>
        </dgm:presLayoutVars>
      </dgm:prSet>
      <dgm:spPr/>
    </dgm:pt>
    <dgm:pt modelId="{D76D570D-EF6A-497F-AC6A-76BA06234616}" type="pres">
      <dgm:prSet presAssocID="{7E3793D2-FCAA-434C-A526-97BD7FC93D21}" presName="vertFlow" presStyleCnt="0"/>
      <dgm:spPr/>
    </dgm:pt>
    <dgm:pt modelId="{D71D6252-6F9E-4762-86D1-7E54C5D3BB61}" type="pres">
      <dgm:prSet presAssocID="{7E3793D2-FCAA-434C-A526-97BD7FC93D21}" presName="header" presStyleLbl="node1" presStyleIdx="0" presStyleCnt="1" custScaleX="76688" custScaleY="43936"/>
      <dgm:spPr/>
    </dgm:pt>
    <dgm:pt modelId="{D1BBFB29-E271-4601-B73D-C8F00E50F6AF}" type="pres">
      <dgm:prSet presAssocID="{5952A89E-3BEC-4B78-B47C-C16B189ADE0E}" presName="parTrans" presStyleLbl="sibTrans2D1" presStyleIdx="0" presStyleCnt="3"/>
      <dgm:spPr/>
    </dgm:pt>
    <dgm:pt modelId="{BDF33D9A-F867-4009-AF14-A6240E1D618A}" type="pres">
      <dgm:prSet presAssocID="{A0F63EB0-EE06-4C25-91F0-F117462D93EF}" presName="child" presStyleLbl="alignAccFollowNode1" presStyleIdx="0" presStyleCnt="3" custScaleX="112379">
        <dgm:presLayoutVars>
          <dgm:chMax val="0"/>
          <dgm:bulletEnabled val="1"/>
        </dgm:presLayoutVars>
      </dgm:prSet>
      <dgm:spPr/>
    </dgm:pt>
    <dgm:pt modelId="{CBA84BB8-4A09-48E4-9882-8F96AFE71741}" type="pres">
      <dgm:prSet presAssocID="{826971AF-76DB-4859-9A58-6077381A050A}" presName="sibTrans" presStyleLbl="sibTrans2D1" presStyleIdx="1" presStyleCnt="3"/>
      <dgm:spPr/>
    </dgm:pt>
    <dgm:pt modelId="{DD8D5EE1-3687-484C-80DC-871392B41B3E}" type="pres">
      <dgm:prSet presAssocID="{6037150B-215D-4DF3-9BA4-A8454BB666EB}" presName="child" presStyleLbl="alignAccFollowNode1" presStyleIdx="1" presStyleCnt="3" custScaleX="112379">
        <dgm:presLayoutVars>
          <dgm:chMax val="0"/>
          <dgm:bulletEnabled val="1"/>
        </dgm:presLayoutVars>
      </dgm:prSet>
      <dgm:spPr/>
    </dgm:pt>
    <dgm:pt modelId="{6BADA061-515B-41A6-9E23-9BD433CEABD8}" type="pres">
      <dgm:prSet presAssocID="{1FBD21E6-2638-4931-A3C4-F1F6911474BB}" presName="sibTrans" presStyleLbl="sibTrans2D1" presStyleIdx="2" presStyleCnt="3"/>
      <dgm:spPr/>
    </dgm:pt>
    <dgm:pt modelId="{DA8E59FD-FF35-4839-97E4-33DD0DCF39F2}" type="pres">
      <dgm:prSet presAssocID="{A54554F3-9F67-434F-A864-01B5C56ECB09}" presName="child" presStyleLbl="alignAccFollowNode1" presStyleIdx="2" presStyleCnt="3" custScaleX="112379">
        <dgm:presLayoutVars>
          <dgm:chMax val="0"/>
          <dgm:bulletEnabled val="1"/>
        </dgm:presLayoutVars>
      </dgm:prSet>
      <dgm:spPr/>
    </dgm:pt>
  </dgm:ptLst>
  <dgm:cxnLst>
    <dgm:cxn modelId="{3161CC0F-92A9-4326-A7C0-6619CC53A6B4}" type="presOf" srcId="{826971AF-76DB-4859-9A58-6077381A050A}" destId="{CBA84BB8-4A09-48E4-9882-8F96AFE71741}" srcOrd="0" destOrd="0" presId="urn:microsoft.com/office/officeart/2005/8/layout/lProcess1"/>
    <dgm:cxn modelId="{1FD42A14-F465-4871-8027-81ABDEE6CE67}" type="presOf" srcId="{7E3793D2-FCAA-434C-A526-97BD7FC93D21}" destId="{D71D6252-6F9E-4762-86D1-7E54C5D3BB61}" srcOrd="0" destOrd="0" presId="urn:microsoft.com/office/officeart/2005/8/layout/lProcess1"/>
    <dgm:cxn modelId="{7A1C6821-6D03-451B-8CD2-15D41BDBFB99}" srcId="{B86F6AB3-11F6-46E3-903F-E6E61771C379}" destId="{7E3793D2-FCAA-434C-A526-97BD7FC93D21}" srcOrd="0" destOrd="0" parTransId="{90256ACF-5F00-4FA6-AC45-39866ABB3A7D}" sibTransId="{0F0BB369-92AE-485F-BC54-5B416B4DFD6F}"/>
    <dgm:cxn modelId="{1EAC2E34-01ED-4ADA-B359-7A5DCDF46407}" type="presOf" srcId="{6037150B-215D-4DF3-9BA4-A8454BB666EB}" destId="{DD8D5EE1-3687-484C-80DC-871392B41B3E}" srcOrd="0" destOrd="0" presId="urn:microsoft.com/office/officeart/2005/8/layout/lProcess1"/>
    <dgm:cxn modelId="{C430AB6B-7B35-4F8F-B922-BBBDE3A32DCB}" type="presOf" srcId="{A0F63EB0-EE06-4C25-91F0-F117462D93EF}" destId="{BDF33D9A-F867-4009-AF14-A6240E1D618A}" srcOrd="0" destOrd="0" presId="urn:microsoft.com/office/officeart/2005/8/layout/lProcess1"/>
    <dgm:cxn modelId="{31959B75-22F2-4EC2-BB0C-BEA28A7D70DB}" type="presOf" srcId="{A54554F3-9F67-434F-A864-01B5C56ECB09}" destId="{DA8E59FD-FF35-4839-97E4-33DD0DCF39F2}" srcOrd="0" destOrd="0" presId="urn:microsoft.com/office/officeart/2005/8/layout/lProcess1"/>
    <dgm:cxn modelId="{BB5A939C-1FD3-4506-B387-0013696E1208}" srcId="{7E3793D2-FCAA-434C-A526-97BD7FC93D21}" destId="{6037150B-215D-4DF3-9BA4-A8454BB666EB}" srcOrd="1" destOrd="0" parTransId="{83CE6680-9D2B-49F6-8145-6CAE434035A2}" sibTransId="{1FBD21E6-2638-4931-A3C4-F1F6911474BB}"/>
    <dgm:cxn modelId="{F38720A2-BBC2-43F3-96EA-41214F24F6DD}" srcId="{7E3793D2-FCAA-434C-A526-97BD7FC93D21}" destId="{A54554F3-9F67-434F-A864-01B5C56ECB09}" srcOrd="2" destOrd="0" parTransId="{713F2801-519E-4917-9BC9-9A4A0A8C9179}" sibTransId="{708E4031-5B09-4314-A4E7-6F6B7B5561B5}"/>
    <dgm:cxn modelId="{9ED99FAB-60A2-42A8-9701-20F0928154A1}" type="presOf" srcId="{B86F6AB3-11F6-46E3-903F-E6E61771C379}" destId="{DA8FF542-9098-4F1E-A596-DFDF1016D445}" srcOrd="0" destOrd="0" presId="urn:microsoft.com/office/officeart/2005/8/layout/lProcess1"/>
    <dgm:cxn modelId="{AF8A99B3-AF0D-4BF6-A862-961A3D721185}" srcId="{7E3793D2-FCAA-434C-A526-97BD7FC93D21}" destId="{A0F63EB0-EE06-4C25-91F0-F117462D93EF}" srcOrd="0" destOrd="0" parTransId="{5952A89E-3BEC-4B78-B47C-C16B189ADE0E}" sibTransId="{826971AF-76DB-4859-9A58-6077381A050A}"/>
    <dgm:cxn modelId="{210E93E1-2BEF-4F71-B78A-472AFA56CDAC}" type="presOf" srcId="{5952A89E-3BEC-4B78-B47C-C16B189ADE0E}" destId="{D1BBFB29-E271-4601-B73D-C8F00E50F6AF}" srcOrd="0" destOrd="0" presId="urn:microsoft.com/office/officeart/2005/8/layout/lProcess1"/>
    <dgm:cxn modelId="{509F60F5-F652-4C0F-AD04-12DBB7D85DFA}" type="presOf" srcId="{1FBD21E6-2638-4931-A3C4-F1F6911474BB}" destId="{6BADA061-515B-41A6-9E23-9BD433CEABD8}" srcOrd="0" destOrd="0" presId="urn:microsoft.com/office/officeart/2005/8/layout/lProcess1"/>
    <dgm:cxn modelId="{D2735A4F-E21E-412E-B4CC-609D7FEC8406}" type="presParOf" srcId="{DA8FF542-9098-4F1E-A596-DFDF1016D445}" destId="{D76D570D-EF6A-497F-AC6A-76BA06234616}" srcOrd="0" destOrd="0" presId="urn:microsoft.com/office/officeart/2005/8/layout/lProcess1"/>
    <dgm:cxn modelId="{AED6D676-8CB0-4B5F-A2B5-405B8F57E65D}" type="presParOf" srcId="{D76D570D-EF6A-497F-AC6A-76BA06234616}" destId="{D71D6252-6F9E-4762-86D1-7E54C5D3BB61}" srcOrd="0" destOrd="0" presId="urn:microsoft.com/office/officeart/2005/8/layout/lProcess1"/>
    <dgm:cxn modelId="{DA893D69-4AB8-4F6F-A65E-9C663DA26F5B}" type="presParOf" srcId="{D76D570D-EF6A-497F-AC6A-76BA06234616}" destId="{D1BBFB29-E271-4601-B73D-C8F00E50F6AF}" srcOrd="1" destOrd="0" presId="urn:microsoft.com/office/officeart/2005/8/layout/lProcess1"/>
    <dgm:cxn modelId="{1B32D200-0109-4FF7-A223-E2AC2045B5E5}" type="presParOf" srcId="{D76D570D-EF6A-497F-AC6A-76BA06234616}" destId="{BDF33D9A-F867-4009-AF14-A6240E1D618A}" srcOrd="2" destOrd="0" presId="urn:microsoft.com/office/officeart/2005/8/layout/lProcess1"/>
    <dgm:cxn modelId="{8FCA32FB-B88B-4FD8-9F7D-1229CAFD99CE}" type="presParOf" srcId="{D76D570D-EF6A-497F-AC6A-76BA06234616}" destId="{CBA84BB8-4A09-48E4-9882-8F96AFE71741}" srcOrd="3" destOrd="0" presId="urn:microsoft.com/office/officeart/2005/8/layout/lProcess1"/>
    <dgm:cxn modelId="{05B09549-DBB4-49FC-B3BC-1C12616F3322}" type="presParOf" srcId="{D76D570D-EF6A-497F-AC6A-76BA06234616}" destId="{DD8D5EE1-3687-484C-80DC-871392B41B3E}" srcOrd="4" destOrd="0" presId="urn:microsoft.com/office/officeart/2005/8/layout/lProcess1"/>
    <dgm:cxn modelId="{D5562D7A-C83B-4807-B8B0-CE3EFF5E8187}" type="presParOf" srcId="{D76D570D-EF6A-497F-AC6A-76BA06234616}" destId="{6BADA061-515B-41A6-9E23-9BD433CEABD8}" srcOrd="5" destOrd="0" presId="urn:microsoft.com/office/officeart/2005/8/layout/lProcess1"/>
    <dgm:cxn modelId="{14B6A6BB-E661-4599-BAE9-94D82C20EAB8}" type="presParOf" srcId="{D76D570D-EF6A-497F-AC6A-76BA06234616}" destId="{DA8E59FD-FF35-4839-97E4-33DD0DCF39F2}" srcOrd="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6F6AB3-11F6-46E3-903F-E6E61771C379}" type="doc">
      <dgm:prSet loTypeId="urn:microsoft.com/office/officeart/2005/8/layout/lProcess1" loCatId="process" qsTypeId="urn:microsoft.com/office/officeart/2005/8/quickstyle/simple1" qsCatId="simple" csTypeId="urn:microsoft.com/office/officeart/2005/8/colors/accent1_5" csCatId="accent1" phldr="1"/>
      <dgm:spPr/>
      <dgm:t>
        <a:bodyPr/>
        <a:lstStyle/>
        <a:p>
          <a:endParaRPr lang="es-EC"/>
        </a:p>
      </dgm:t>
    </dgm:pt>
    <dgm:pt modelId="{7E3793D2-FCAA-434C-A526-97BD7FC93D21}">
      <dgm:prSet phldrT="[Text]" custT="1"/>
      <dgm:spPr/>
      <dgm:t>
        <a:bodyPr/>
        <a:lstStyle/>
        <a:p>
          <a:r>
            <a:rPr lang="en-US" sz="2000" b="1" i="1" dirty="0">
              <a:solidFill>
                <a:schemeClr val="tx1"/>
              </a:solidFill>
            </a:rPr>
            <a:t>K-Nearest Neighbors</a:t>
          </a:r>
          <a:r>
            <a:rPr lang="en-US" sz="2000" b="1" dirty="0">
              <a:solidFill>
                <a:schemeClr val="tx1"/>
              </a:solidFill>
            </a:rPr>
            <a:t> </a:t>
          </a:r>
          <a:r>
            <a:rPr lang="en-US" sz="2000" b="1" i="1" dirty="0">
              <a:solidFill>
                <a:schemeClr val="tx1"/>
              </a:solidFill>
            </a:rPr>
            <a:t>(KNN)</a:t>
          </a:r>
          <a:r>
            <a:rPr lang="en-US" sz="2000" b="1" dirty="0">
              <a:solidFill>
                <a:schemeClr val="tx1"/>
              </a:solidFill>
            </a:rPr>
            <a:t> </a:t>
          </a:r>
          <a:endParaRPr lang="es-EC" sz="2000" b="1" dirty="0">
            <a:solidFill>
              <a:schemeClr val="tx1"/>
            </a:solidFill>
          </a:endParaRPr>
        </a:p>
      </dgm:t>
    </dgm:pt>
    <dgm:pt modelId="{90256ACF-5F00-4FA6-AC45-39866ABB3A7D}" type="parTrans" cxnId="{7A1C6821-6D03-451B-8CD2-15D41BDBFB99}">
      <dgm:prSet/>
      <dgm:spPr/>
      <dgm:t>
        <a:bodyPr/>
        <a:lstStyle/>
        <a:p>
          <a:endParaRPr lang="es-EC"/>
        </a:p>
      </dgm:t>
    </dgm:pt>
    <dgm:pt modelId="{0F0BB369-92AE-485F-BC54-5B416B4DFD6F}" type="sibTrans" cxnId="{7A1C6821-6D03-451B-8CD2-15D41BDBFB99}">
      <dgm:prSet/>
      <dgm:spPr/>
      <dgm:t>
        <a:bodyPr/>
        <a:lstStyle/>
        <a:p>
          <a:endParaRPr lang="es-EC"/>
        </a:p>
      </dgm:t>
    </dgm:pt>
    <dgm:pt modelId="{A0F63EB0-EE06-4C25-91F0-F117462D93EF}">
      <dgm:prSet phldrT="[Text]" custT="1"/>
      <dgm:spPr/>
      <dgm:t>
        <a:bodyPr/>
        <a:lstStyle/>
        <a:p>
          <a:pPr algn="just"/>
          <a:r>
            <a:rPr lang="es-EC" sz="2000" dirty="0">
              <a:solidFill>
                <a:schemeClr val="tx1"/>
              </a:solidFill>
            </a:rPr>
            <a:t>El algoritmo KNN asume que existen cosas similares en la proximidad, a los que se le considera como vecinos </a:t>
          </a:r>
          <a:r>
            <a:rPr lang="es-EC" sz="2000" i="1" dirty="0">
              <a:solidFill>
                <a:schemeClr val="tx1"/>
              </a:solidFill>
            </a:rPr>
            <a:t>k.</a:t>
          </a:r>
          <a:r>
            <a:rPr lang="es-EC" sz="2000" dirty="0">
              <a:solidFill>
                <a:schemeClr val="tx1"/>
              </a:solidFill>
            </a:rPr>
            <a:t> En otras palabras, cosas similares están cerca unas de otras.</a:t>
          </a:r>
        </a:p>
      </dgm:t>
    </dgm:pt>
    <dgm:pt modelId="{5952A89E-3BEC-4B78-B47C-C16B189ADE0E}" type="parTrans" cxnId="{AF8A99B3-AF0D-4BF6-A862-961A3D721185}">
      <dgm:prSet/>
      <dgm:spPr/>
      <dgm:t>
        <a:bodyPr/>
        <a:lstStyle/>
        <a:p>
          <a:endParaRPr lang="es-EC"/>
        </a:p>
      </dgm:t>
    </dgm:pt>
    <dgm:pt modelId="{826971AF-76DB-4859-9A58-6077381A050A}" type="sibTrans" cxnId="{AF8A99B3-AF0D-4BF6-A862-961A3D721185}">
      <dgm:prSet/>
      <dgm:spPr/>
      <dgm:t>
        <a:bodyPr/>
        <a:lstStyle/>
        <a:p>
          <a:endParaRPr lang="es-EC"/>
        </a:p>
      </dgm:t>
    </dgm:pt>
    <dgm:pt modelId="{A54554F3-9F67-434F-A864-01B5C56ECB09}">
      <dgm:prSet phldrT="[Text]" custT="1"/>
      <dgm:spPr/>
      <dgm:t>
        <a:bodyPr/>
        <a:lstStyle/>
        <a:p>
          <a:pPr algn="just"/>
          <a:r>
            <a:rPr lang="es-EC" sz="2000" dirty="0">
              <a:solidFill>
                <a:schemeClr val="tx1"/>
              </a:solidFill>
            </a:rPr>
            <a:t>En la Figura se logra observar que la mayoría de las veces, los puntos de datos similares están cerca uno del otro. </a:t>
          </a:r>
        </a:p>
      </dgm:t>
    </dgm:pt>
    <dgm:pt modelId="{713F2801-519E-4917-9BC9-9A4A0A8C9179}" type="parTrans" cxnId="{F38720A2-BBC2-43F3-96EA-41214F24F6DD}">
      <dgm:prSet/>
      <dgm:spPr/>
      <dgm:t>
        <a:bodyPr/>
        <a:lstStyle/>
        <a:p>
          <a:endParaRPr lang="es-EC"/>
        </a:p>
      </dgm:t>
    </dgm:pt>
    <dgm:pt modelId="{708E4031-5B09-4314-A4E7-6F6B7B5561B5}" type="sibTrans" cxnId="{F38720A2-BBC2-43F3-96EA-41214F24F6DD}">
      <dgm:prSet/>
      <dgm:spPr/>
      <dgm:t>
        <a:bodyPr/>
        <a:lstStyle/>
        <a:p>
          <a:endParaRPr lang="es-EC"/>
        </a:p>
      </dgm:t>
    </dgm:pt>
    <dgm:pt modelId="{2DF60FAE-351A-4027-9DB7-2396D8FFDC20}">
      <dgm:prSet phldrT="[Text]" custT="1"/>
      <dgm:spPr/>
      <dgm:t>
        <a:bodyPr/>
        <a:lstStyle/>
        <a:p>
          <a:pPr algn="just"/>
          <a:r>
            <a:rPr lang="es-EC" sz="2000" dirty="0">
              <a:solidFill>
                <a:schemeClr val="tx1"/>
              </a:solidFill>
            </a:rPr>
            <a:t>Para determinar cual de todos los vecinos k en la base de datos de entrenamiento son más similares a una nueva entrada, es usada una medición de distancia</a:t>
          </a:r>
        </a:p>
      </dgm:t>
    </dgm:pt>
    <dgm:pt modelId="{B0CF9ED8-1920-4F2F-A07E-B15C5CE4C2DC}" type="parTrans" cxnId="{BBAD466F-E2F6-46AC-A17A-FE5F9C94FC60}">
      <dgm:prSet/>
      <dgm:spPr/>
      <dgm:t>
        <a:bodyPr/>
        <a:lstStyle/>
        <a:p>
          <a:endParaRPr lang="es-EC"/>
        </a:p>
      </dgm:t>
    </dgm:pt>
    <dgm:pt modelId="{01B5C4FE-84BC-441B-8373-0EA2D49B2BBA}" type="sibTrans" cxnId="{BBAD466F-E2F6-46AC-A17A-FE5F9C94FC60}">
      <dgm:prSet/>
      <dgm:spPr/>
      <dgm:t>
        <a:bodyPr/>
        <a:lstStyle/>
        <a:p>
          <a:endParaRPr lang="es-EC"/>
        </a:p>
      </dgm:t>
    </dgm:pt>
    <dgm:pt modelId="{DA8FF542-9098-4F1E-A596-DFDF1016D445}" type="pres">
      <dgm:prSet presAssocID="{B86F6AB3-11F6-46E3-903F-E6E61771C379}" presName="Name0" presStyleCnt="0">
        <dgm:presLayoutVars>
          <dgm:dir/>
          <dgm:animLvl val="lvl"/>
          <dgm:resizeHandles val="exact"/>
        </dgm:presLayoutVars>
      </dgm:prSet>
      <dgm:spPr/>
    </dgm:pt>
    <dgm:pt modelId="{D76D570D-EF6A-497F-AC6A-76BA06234616}" type="pres">
      <dgm:prSet presAssocID="{7E3793D2-FCAA-434C-A526-97BD7FC93D21}" presName="vertFlow" presStyleCnt="0"/>
      <dgm:spPr/>
    </dgm:pt>
    <dgm:pt modelId="{D71D6252-6F9E-4762-86D1-7E54C5D3BB61}" type="pres">
      <dgm:prSet presAssocID="{7E3793D2-FCAA-434C-A526-97BD7FC93D21}" presName="header" presStyleLbl="node1" presStyleIdx="0" presStyleCnt="1" custScaleX="38074" custScaleY="26366" custLinFactNeighborX="-395" custLinFactNeighborY="11789"/>
      <dgm:spPr/>
    </dgm:pt>
    <dgm:pt modelId="{D1BBFB29-E271-4601-B73D-C8F00E50F6AF}" type="pres">
      <dgm:prSet presAssocID="{5952A89E-3BEC-4B78-B47C-C16B189ADE0E}" presName="parTrans" presStyleLbl="sibTrans2D1" presStyleIdx="0" presStyleCnt="3"/>
      <dgm:spPr/>
    </dgm:pt>
    <dgm:pt modelId="{BDF33D9A-F867-4009-AF14-A6240E1D618A}" type="pres">
      <dgm:prSet presAssocID="{A0F63EB0-EE06-4C25-91F0-F117462D93EF}" presName="child" presStyleLbl="alignAccFollowNode1" presStyleIdx="0" presStyleCnt="3" custScaleX="76282" custScaleY="59377">
        <dgm:presLayoutVars>
          <dgm:chMax val="0"/>
          <dgm:bulletEnabled val="1"/>
        </dgm:presLayoutVars>
      </dgm:prSet>
      <dgm:spPr/>
    </dgm:pt>
    <dgm:pt modelId="{CBA84BB8-4A09-48E4-9882-8F96AFE71741}" type="pres">
      <dgm:prSet presAssocID="{826971AF-76DB-4859-9A58-6077381A050A}" presName="sibTrans" presStyleLbl="sibTrans2D1" presStyleIdx="1" presStyleCnt="3"/>
      <dgm:spPr/>
    </dgm:pt>
    <dgm:pt modelId="{30BC7E5E-0928-40AA-8F95-D76797C19587}" type="pres">
      <dgm:prSet presAssocID="{2DF60FAE-351A-4027-9DB7-2396D8FFDC20}" presName="child" presStyleLbl="alignAccFollowNode1" presStyleIdx="1" presStyleCnt="3" custScaleX="75711" custScaleY="56277">
        <dgm:presLayoutVars>
          <dgm:chMax val="0"/>
          <dgm:bulletEnabled val="1"/>
        </dgm:presLayoutVars>
      </dgm:prSet>
      <dgm:spPr/>
    </dgm:pt>
    <dgm:pt modelId="{D4563833-8649-4FF8-BBEC-1E0E4C50D834}" type="pres">
      <dgm:prSet presAssocID="{01B5C4FE-84BC-441B-8373-0EA2D49B2BBA}" presName="sibTrans" presStyleLbl="sibTrans2D1" presStyleIdx="2" presStyleCnt="3"/>
      <dgm:spPr/>
    </dgm:pt>
    <dgm:pt modelId="{DA8E59FD-FF35-4839-97E4-33DD0DCF39F2}" type="pres">
      <dgm:prSet presAssocID="{A54554F3-9F67-434F-A864-01B5C56ECB09}" presName="child" presStyleLbl="alignAccFollowNode1" presStyleIdx="2" presStyleCnt="3" custScaleX="77450" custScaleY="34065" custLinFactNeighborY="-15388">
        <dgm:presLayoutVars>
          <dgm:chMax val="0"/>
          <dgm:bulletEnabled val="1"/>
        </dgm:presLayoutVars>
      </dgm:prSet>
      <dgm:spPr/>
    </dgm:pt>
  </dgm:ptLst>
  <dgm:cxnLst>
    <dgm:cxn modelId="{3161CC0F-92A9-4326-A7C0-6619CC53A6B4}" type="presOf" srcId="{826971AF-76DB-4859-9A58-6077381A050A}" destId="{CBA84BB8-4A09-48E4-9882-8F96AFE71741}" srcOrd="0" destOrd="0" presId="urn:microsoft.com/office/officeart/2005/8/layout/lProcess1"/>
    <dgm:cxn modelId="{1FD42A14-F465-4871-8027-81ABDEE6CE67}" type="presOf" srcId="{7E3793D2-FCAA-434C-A526-97BD7FC93D21}" destId="{D71D6252-6F9E-4762-86D1-7E54C5D3BB61}" srcOrd="0" destOrd="0" presId="urn:microsoft.com/office/officeart/2005/8/layout/lProcess1"/>
    <dgm:cxn modelId="{7A1C6821-6D03-451B-8CD2-15D41BDBFB99}" srcId="{B86F6AB3-11F6-46E3-903F-E6E61771C379}" destId="{7E3793D2-FCAA-434C-A526-97BD7FC93D21}" srcOrd="0" destOrd="0" parTransId="{90256ACF-5F00-4FA6-AC45-39866ABB3A7D}" sibTransId="{0F0BB369-92AE-485F-BC54-5B416B4DFD6F}"/>
    <dgm:cxn modelId="{234D9A67-C651-419A-AFBA-CC6F632DD80B}" type="presOf" srcId="{01B5C4FE-84BC-441B-8373-0EA2D49B2BBA}" destId="{D4563833-8649-4FF8-BBEC-1E0E4C50D834}" srcOrd="0" destOrd="0" presId="urn:microsoft.com/office/officeart/2005/8/layout/lProcess1"/>
    <dgm:cxn modelId="{C430AB6B-7B35-4F8F-B922-BBBDE3A32DCB}" type="presOf" srcId="{A0F63EB0-EE06-4C25-91F0-F117462D93EF}" destId="{BDF33D9A-F867-4009-AF14-A6240E1D618A}" srcOrd="0" destOrd="0" presId="urn:microsoft.com/office/officeart/2005/8/layout/lProcess1"/>
    <dgm:cxn modelId="{BBAD466F-E2F6-46AC-A17A-FE5F9C94FC60}" srcId="{7E3793D2-FCAA-434C-A526-97BD7FC93D21}" destId="{2DF60FAE-351A-4027-9DB7-2396D8FFDC20}" srcOrd="1" destOrd="0" parTransId="{B0CF9ED8-1920-4F2F-A07E-B15C5CE4C2DC}" sibTransId="{01B5C4FE-84BC-441B-8373-0EA2D49B2BBA}"/>
    <dgm:cxn modelId="{31959B75-22F2-4EC2-BB0C-BEA28A7D70DB}" type="presOf" srcId="{A54554F3-9F67-434F-A864-01B5C56ECB09}" destId="{DA8E59FD-FF35-4839-97E4-33DD0DCF39F2}" srcOrd="0" destOrd="0" presId="urn:microsoft.com/office/officeart/2005/8/layout/lProcess1"/>
    <dgm:cxn modelId="{DD85A598-35C8-4F73-9E97-2B3E5839DE36}" type="presOf" srcId="{2DF60FAE-351A-4027-9DB7-2396D8FFDC20}" destId="{30BC7E5E-0928-40AA-8F95-D76797C19587}" srcOrd="0" destOrd="0" presId="urn:microsoft.com/office/officeart/2005/8/layout/lProcess1"/>
    <dgm:cxn modelId="{F38720A2-BBC2-43F3-96EA-41214F24F6DD}" srcId="{7E3793D2-FCAA-434C-A526-97BD7FC93D21}" destId="{A54554F3-9F67-434F-A864-01B5C56ECB09}" srcOrd="2" destOrd="0" parTransId="{713F2801-519E-4917-9BC9-9A4A0A8C9179}" sibTransId="{708E4031-5B09-4314-A4E7-6F6B7B5561B5}"/>
    <dgm:cxn modelId="{9ED99FAB-60A2-42A8-9701-20F0928154A1}" type="presOf" srcId="{B86F6AB3-11F6-46E3-903F-E6E61771C379}" destId="{DA8FF542-9098-4F1E-A596-DFDF1016D445}" srcOrd="0" destOrd="0" presId="urn:microsoft.com/office/officeart/2005/8/layout/lProcess1"/>
    <dgm:cxn modelId="{AF8A99B3-AF0D-4BF6-A862-961A3D721185}" srcId="{7E3793D2-FCAA-434C-A526-97BD7FC93D21}" destId="{A0F63EB0-EE06-4C25-91F0-F117462D93EF}" srcOrd="0" destOrd="0" parTransId="{5952A89E-3BEC-4B78-B47C-C16B189ADE0E}" sibTransId="{826971AF-76DB-4859-9A58-6077381A050A}"/>
    <dgm:cxn modelId="{210E93E1-2BEF-4F71-B78A-472AFA56CDAC}" type="presOf" srcId="{5952A89E-3BEC-4B78-B47C-C16B189ADE0E}" destId="{D1BBFB29-E271-4601-B73D-C8F00E50F6AF}" srcOrd="0" destOrd="0" presId="urn:microsoft.com/office/officeart/2005/8/layout/lProcess1"/>
    <dgm:cxn modelId="{D2735A4F-E21E-412E-B4CC-609D7FEC8406}" type="presParOf" srcId="{DA8FF542-9098-4F1E-A596-DFDF1016D445}" destId="{D76D570D-EF6A-497F-AC6A-76BA06234616}" srcOrd="0" destOrd="0" presId="urn:microsoft.com/office/officeart/2005/8/layout/lProcess1"/>
    <dgm:cxn modelId="{AED6D676-8CB0-4B5F-A2B5-405B8F57E65D}" type="presParOf" srcId="{D76D570D-EF6A-497F-AC6A-76BA06234616}" destId="{D71D6252-6F9E-4762-86D1-7E54C5D3BB61}" srcOrd="0" destOrd="0" presId="urn:microsoft.com/office/officeart/2005/8/layout/lProcess1"/>
    <dgm:cxn modelId="{DA893D69-4AB8-4F6F-A65E-9C663DA26F5B}" type="presParOf" srcId="{D76D570D-EF6A-497F-AC6A-76BA06234616}" destId="{D1BBFB29-E271-4601-B73D-C8F00E50F6AF}" srcOrd="1" destOrd="0" presId="urn:microsoft.com/office/officeart/2005/8/layout/lProcess1"/>
    <dgm:cxn modelId="{1B32D200-0109-4FF7-A223-E2AC2045B5E5}" type="presParOf" srcId="{D76D570D-EF6A-497F-AC6A-76BA06234616}" destId="{BDF33D9A-F867-4009-AF14-A6240E1D618A}" srcOrd="2" destOrd="0" presId="urn:microsoft.com/office/officeart/2005/8/layout/lProcess1"/>
    <dgm:cxn modelId="{8FCA32FB-B88B-4FD8-9F7D-1229CAFD99CE}" type="presParOf" srcId="{D76D570D-EF6A-497F-AC6A-76BA06234616}" destId="{CBA84BB8-4A09-48E4-9882-8F96AFE71741}" srcOrd="3" destOrd="0" presId="urn:microsoft.com/office/officeart/2005/8/layout/lProcess1"/>
    <dgm:cxn modelId="{A0A126C8-95B9-4119-B807-0E9AEC82044B}" type="presParOf" srcId="{D76D570D-EF6A-497F-AC6A-76BA06234616}" destId="{30BC7E5E-0928-40AA-8F95-D76797C19587}" srcOrd="4" destOrd="0" presId="urn:microsoft.com/office/officeart/2005/8/layout/lProcess1"/>
    <dgm:cxn modelId="{56088AF8-90F4-4D70-AD7F-5AB9568B72B8}" type="presParOf" srcId="{D76D570D-EF6A-497F-AC6A-76BA06234616}" destId="{D4563833-8649-4FF8-BBEC-1E0E4C50D834}" srcOrd="5" destOrd="0" presId="urn:microsoft.com/office/officeart/2005/8/layout/lProcess1"/>
    <dgm:cxn modelId="{14B6A6BB-E661-4599-BAE9-94D82C20EAB8}" type="presParOf" srcId="{D76D570D-EF6A-497F-AC6A-76BA06234616}" destId="{DA8E59FD-FF35-4839-97E4-33DD0DCF39F2}" srcOrd="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27271-0326-4323-A963-13F02AAB0434}"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s-EC"/>
        </a:p>
      </dgm:t>
    </dgm:pt>
    <dgm:pt modelId="{7F98CB8A-EA21-4EB2-873A-B969816E37AA}">
      <dgm:prSet phldrT="[Text]" custT="1"/>
      <dgm:spPr/>
      <dgm:t>
        <a:bodyPr/>
        <a:lstStyle/>
        <a:p>
          <a:r>
            <a:rPr lang="es-EC" sz="2000" dirty="0">
              <a:solidFill>
                <a:schemeClr val="tx1"/>
              </a:solidFill>
            </a:rPr>
            <a:t>Para esta etapa se utilizó la aplicación “</a:t>
          </a:r>
          <a:r>
            <a:rPr lang="es-EC" sz="2000" i="1" dirty="0" err="1">
              <a:solidFill>
                <a:schemeClr val="tx1"/>
              </a:solidFill>
            </a:rPr>
            <a:t>Classification</a:t>
          </a:r>
          <a:r>
            <a:rPr lang="es-EC" sz="2000" i="1" dirty="0">
              <a:solidFill>
                <a:schemeClr val="tx1"/>
              </a:solidFill>
            </a:rPr>
            <a:t> </a:t>
          </a:r>
          <a:r>
            <a:rPr lang="es-EC" sz="2000" i="1" dirty="0" err="1">
              <a:solidFill>
                <a:schemeClr val="tx1"/>
              </a:solidFill>
            </a:rPr>
            <a:t>Learner</a:t>
          </a:r>
          <a:r>
            <a:rPr lang="es-EC" sz="2000" dirty="0">
              <a:solidFill>
                <a:schemeClr val="tx1"/>
              </a:solidFill>
            </a:rPr>
            <a:t>” de la herramienta de </a:t>
          </a:r>
          <a:r>
            <a:rPr lang="es-EC" sz="2000" i="1" dirty="0">
              <a:solidFill>
                <a:schemeClr val="tx1"/>
              </a:solidFill>
            </a:rPr>
            <a:t>Matlab®</a:t>
          </a:r>
          <a:r>
            <a:rPr lang="es-EC" sz="2000" dirty="0">
              <a:solidFill>
                <a:schemeClr val="tx1"/>
              </a:solidFill>
            </a:rPr>
            <a:t>, como se puede observar en la Figura.</a:t>
          </a:r>
        </a:p>
      </dgm:t>
    </dgm:pt>
    <dgm:pt modelId="{CB8494A2-51D6-4482-944E-7E855EF4D62E}" type="parTrans" cxnId="{C632B2E4-63B5-42DA-8BB4-FFA840478770}">
      <dgm:prSet/>
      <dgm:spPr/>
      <dgm:t>
        <a:bodyPr/>
        <a:lstStyle/>
        <a:p>
          <a:endParaRPr lang="es-EC"/>
        </a:p>
      </dgm:t>
    </dgm:pt>
    <dgm:pt modelId="{5FDDE0F2-D7C3-4A1A-8364-7C7AD959C900}" type="sibTrans" cxnId="{C632B2E4-63B5-42DA-8BB4-FFA840478770}">
      <dgm:prSet/>
      <dgm:spPr/>
      <dgm:t>
        <a:bodyPr/>
        <a:lstStyle/>
        <a:p>
          <a:endParaRPr lang="es-EC"/>
        </a:p>
      </dgm:t>
    </dgm:pt>
    <dgm:pt modelId="{4E130D9A-923C-4C85-9D2F-4989491AA570}">
      <dgm:prSet phldrT="[Text]" custT="1"/>
      <dgm:spPr/>
      <dgm:t>
        <a:bodyPr/>
        <a:lstStyle/>
        <a:p>
          <a:r>
            <a:rPr lang="es-EC" sz="2000" dirty="0">
              <a:solidFill>
                <a:schemeClr val="tx1"/>
              </a:solidFill>
            </a:rPr>
            <a:t>En el cual se realizó un entrenamiento automatizado, incluidos los árboles de decisión, </a:t>
          </a:r>
          <a:r>
            <a:rPr lang="es-EC" sz="2000" i="1" dirty="0" err="1">
              <a:solidFill>
                <a:schemeClr val="tx1"/>
              </a:solidFill>
            </a:rPr>
            <a:t>support</a:t>
          </a:r>
          <a:r>
            <a:rPr lang="es-EC" sz="2000" i="1" dirty="0">
              <a:solidFill>
                <a:schemeClr val="tx1"/>
              </a:solidFill>
            </a:rPr>
            <a:t> vector machines </a:t>
          </a:r>
          <a:r>
            <a:rPr lang="es-EC" sz="2000" dirty="0">
              <a:solidFill>
                <a:schemeClr val="tx1"/>
              </a:solidFill>
            </a:rPr>
            <a:t>(SVM),  </a:t>
          </a:r>
          <a:r>
            <a:rPr lang="es-EC" sz="2000" i="1" dirty="0">
              <a:solidFill>
                <a:schemeClr val="tx1"/>
              </a:solidFill>
            </a:rPr>
            <a:t>K-</a:t>
          </a:r>
          <a:r>
            <a:rPr lang="es-EC" sz="2000" i="1" dirty="0" err="1">
              <a:solidFill>
                <a:schemeClr val="tx1"/>
              </a:solidFill>
            </a:rPr>
            <a:t>nearest</a:t>
          </a:r>
          <a:r>
            <a:rPr lang="es-EC" sz="2000" i="1" dirty="0">
              <a:solidFill>
                <a:schemeClr val="tx1"/>
              </a:solidFill>
            </a:rPr>
            <a:t> </a:t>
          </a:r>
          <a:r>
            <a:rPr lang="es-EC" sz="2000" i="1" dirty="0" err="1">
              <a:solidFill>
                <a:schemeClr val="tx1"/>
              </a:solidFill>
            </a:rPr>
            <a:t>neighbors</a:t>
          </a:r>
          <a:r>
            <a:rPr lang="es-EC" sz="2000" dirty="0">
              <a:solidFill>
                <a:schemeClr val="tx1"/>
              </a:solidFill>
            </a:rPr>
            <a:t> (KNN), etc.</a:t>
          </a:r>
        </a:p>
      </dgm:t>
    </dgm:pt>
    <dgm:pt modelId="{EA3D40B0-29DE-4C45-AFA6-3143AE060A01}" type="parTrans" cxnId="{1E8707B8-F374-4D47-855A-507DF648B0A8}">
      <dgm:prSet/>
      <dgm:spPr/>
      <dgm:t>
        <a:bodyPr/>
        <a:lstStyle/>
        <a:p>
          <a:endParaRPr lang="es-EC"/>
        </a:p>
      </dgm:t>
    </dgm:pt>
    <dgm:pt modelId="{555B483C-018A-4F50-99B1-7D038A018396}" type="sibTrans" cxnId="{1E8707B8-F374-4D47-855A-507DF648B0A8}">
      <dgm:prSet/>
      <dgm:spPr/>
      <dgm:t>
        <a:bodyPr/>
        <a:lstStyle/>
        <a:p>
          <a:endParaRPr lang="es-EC"/>
        </a:p>
      </dgm:t>
    </dgm:pt>
    <dgm:pt modelId="{235E64C3-14BB-4E37-8980-B04395E6E43C}">
      <dgm:prSet phldrT="[Text]" custT="1"/>
      <dgm:spPr/>
      <dgm:t>
        <a:bodyPr/>
        <a:lstStyle/>
        <a:p>
          <a:r>
            <a:rPr lang="es-EC" sz="2000" dirty="0">
              <a:solidFill>
                <a:schemeClr val="tx1"/>
              </a:solidFill>
            </a:rPr>
            <a:t>Este proceso se realizó con una base de datos de 192 audios repartidos equitativamente entre las 4 emociones. </a:t>
          </a:r>
        </a:p>
      </dgm:t>
    </dgm:pt>
    <dgm:pt modelId="{FC11E879-0D4A-4DC0-B3CE-572D0149DDD4}" type="parTrans" cxnId="{BFBDAA24-DA26-4635-9273-FC9970303778}">
      <dgm:prSet/>
      <dgm:spPr/>
      <dgm:t>
        <a:bodyPr/>
        <a:lstStyle/>
        <a:p>
          <a:endParaRPr lang="es-EC"/>
        </a:p>
      </dgm:t>
    </dgm:pt>
    <dgm:pt modelId="{0A7AAA63-1AD0-4CFC-AFDE-06B14C09A85D}" type="sibTrans" cxnId="{BFBDAA24-DA26-4635-9273-FC9970303778}">
      <dgm:prSet/>
      <dgm:spPr/>
      <dgm:t>
        <a:bodyPr/>
        <a:lstStyle/>
        <a:p>
          <a:endParaRPr lang="es-EC"/>
        </a:p>
      </dgm:t>
    </dgm:pt>
    <dgm:pt modelId="{6DB562F8-2F44-4597-B973-4F52B5D2FF77}" type="pres">
      <dgm:prSet presAssocID="{06B27271-0326-4323-A963-13F02AAB0434}" presName="outerComposite" presStyleCnt="0">
        <dgm:presLayoutVars>
          <dgm:chMax val="5"/>
          <dgm:dir/>
          <dgm:resizeHandles val="exact"/>
        </dgm:presLayoutVars>
      </dgm:prSet>
      <dgm:spPr/>
    </dgm:pt>
    <dgm:pt modelId="{C81A6E3A-3CA1-46D7-997C-A58E65623D63}" type="pres">
      <dgm:prSet presAssocID="{06B27271-0326-4323-A963-13F02AAB0434}" presName="dummyMaxCanvas" presStyleCnt="0">
        <dgm:presLayoutVars/>
      </dgm:prSet>
      <dgm:spPr/>
    </dgm:pt>
    <dgm:pt modelId="{6A16C5D9-4D2A-4D8B-88D9-8BEED10242A5}" type="pres">
      <dgm:prSet presAssocID="{06B27271-0326-4323-A963-13F02AAB0434}" presName="ThreeNodes_1" presStyleLbl="node1" presStyleIdx="0" presStyleCnt="3" custLinFactNeighborX="9081" custLinFactNeighborY="4637">
        <dgm:presLayoutVars>
          <dgm:bulletEnabled val="1"/>
        </dgm:presLayoutVars>
      </dgm:prSet>
      <dgm:spPr/>
    </dgm:pt>
    <dgm:pt modelId="{D2C03059-1086-413D-83C8-DD0C429B296C}" type="pres">
      <dgm:prSet presAssocID="{06B27271-0326-4323-A963-13F02AAB0434}" presName="ThreeNodes_2" presStyleLbl="node1" presStyleIdx="1" presStyleCnt="3">
        <dgm:presLayoutVars>
          <dgm:bulletEnabled val="1"/>
        </dgm:presLayoutVars>
      </dgm:prSet>
      <dgm:spPr/>
    </dgm:pt>
    <dgm:pt modelId="{D1E5E6CA-C19D-404E-987D-EA38E48C3954}" type="pres">
      <dgm:prSet presAssocID="{06B27271-0326-4323-A963-13F02AAB0434}" presName="ThreeNodes_3" presStyleLbl="node1" presStyleIdx="2" presStyleCnt="3" custLinFactNeighborX="-7493" custLinFactNeighborY="0">
        <dgm:presLayoutVars>
          <dgm:bulletEnabled val="1"/>
        </dgm:presLayoutVars>
      </dgm:prSet>
      <dgm:spPr/>
    </dgm:pt>
    <dgm:pt modelId="{A48C151A-AA8C-4598-8AFB-0F2FA6FA77AE}" type="pres">
      <dgm:prSet presAssocID="{06B27271-0326-4323-A963-13F02AAB0434}" presName="ThreeConn_1-2" presStyleLbl="fgAccFollowNode1" presStyleIdx="0" presStyleCnt="2">
        <dgm:presLayoutVars>
          <dgm:bulletEnabled val="1"/>
        </dgm:presLayoutVars>
      </dgm:prSet>
      <dgm:spPr/>
    </dgm:pt>
    <dgm:pt modelId="{3210BDF0-7C66-4D07-87F8-4285CC470951}" type="pres">
      <dgm:prSet presAssocID="{06B27271-0326-4323-A963-13F02AAB0434}" presName="ThreeConn_2-3" presStyleLbl="fgAccFollowNode1" presStyleIdx="1" presStyleCnt="2">
        <dgm:presLayoutVars>
          <dgm:bulletEnabled val="1"/>
        </dgm:presLayoutVars>
      </dgm:prSet>
      <dgm:spPr/>
    </dgm:pt>
    <dgm:pt modelId="{39BE00C3-6978-44E9-BF2E-E490B53F9BD0}" type="pres">
      <dgm:prSet presAssocID="{06B27271-0326-4323-A963-13F02AAB0434}" presName="ThreeNodes_1_text" presStyleLbl="node1" presStyleIdx="2" presStyleCnt="3">
        <dgm:presLayoutVars>
          <dgm:bulletEnabled val="1"/>
        </dgm:presLayoutVars>
      </dgm:prSet>
      <dgm:spPr/>
    </dgm:pt>
    <dgm:pt modelId="{0D0C8E0B-8B1C-4760-85B2-CE97BE9D4A2C}" type="pres">
      <dgm:prSet presAssocID="{06B27271-0326-4323-A963-13F02AAB0434}" presName="ThreeNodes_2_text" presStyleLbl="node1" presStyleIdx="2" presStyleCnt="3">
        <dgm:presLayoutVars>
          <dgm:bulletEnabled val="1"/>
        </dgm:presLayoutVars>
      </dgm:prSet>
      <dgm:spPr/>
    </dgm:pt>
    <dgm:pt modelId="{075ED544-449B-4969-BF5F-A449C392C2C3}" type="pres">
      <dgm:prSet presAssocID="{06B27271-0326-4323-A963-13F02AAB0434}" presName="ThreeNodes_3_text" presStyleLbl="node1" presStyleIdx="2" presStyleCnt="3">
        <dgm:presLayoutVars>
          <dgm:bulletEnabled val="1"/>
        </dgm:presLayoutVars>
      </dgm:prSet>
      <dgm:spPr/>
    </dgm:pt>
  </dgm:ptLst>
  <dgm:cxnLst>
    <dgm:cxn modelId="{858C6A07-FD2E-4999-B44D-16DE4FF9D193}" type="presOf" srcId="{555B483C-018A-4F50-99B1-7D038A018396}" destId="{3210BDF0-7C66-4D07-87F8-4285CC470951}" srcOrd="0" destOrd="0" presId="urn:microsoft.com/office/officeart/2005/8/layout/vProcess5"/>
    <dgm:cxn modelId="{BFBDAA24-DA26-4635-9273-FC9970303778}" srcId="{06B27271-0326-4323-A963-13F02AAB0434}" destId="{235E64C3-14BB-4E37-8980-B04395E6E43C}" srcOrd="2" destOrd="0" parTransId="{FC11E879-0D4A-4DC0-B3CE-572D0149DDD4}" sibTransId="{0A7AAA63-1AD0-4CFC-AFDE-06B14C09A85D}"/>
    <dgm:cxn modelId="{1E8C194E-C015-4707-A111-2C9B2C5C7A86}" type="presOf" srcId="{4E130D9A-923C-4C85-9D2F-4989491AA570}" destId="{0D0C8E0B-8B1C-4760-85B2-CE97BE9D4A2C}" srcOrd="1" destOrd="0" presId="urn:microsoft.com/office/officeart/2005/8/layout/vProcess5"/>
    <dgm:cxn modelId="{000EDE94-4095-4AC3-8740-F3B17F98F673}" type="presOf" srcId="{7F98CB8A-EA21-4EB2-873A-B969816E37AA}" destId="{39BE00C3-6978-44E9-BF2E-E490B53F9BD0}" srcOrd="1" destOrd="0" presId="urn:microsoft.com/office/officeart/2005/8/layout/vProcess5"/>
    <dgm:cxn modelId="{1E8707B8-F374-4D47-855A-507DF648B0A8}" srcId="{06B27271-0326-4323-A963-13F02AAB0434}" destId="{4E130D9A-923C-4C85-9D2F-4989491AA570}" srcOrd="1" destOrd="0" parTransId="{EA3D40B0-29DE-4C45-AFA6-3143AE060A01}" sibTransId="{555B483C-018A-4F50-99B1-7D038A018396}"/>
    <dgm:cxn modelId="{CAB6C7C4-81DF-478C-95B5-7209685C29C1}" type="presOf" srcId="{06B27271-0326-4323-A963-13F02AAB0434}" destId="{6DB562F8-2F44-4597-B973-4F52B5D2FF77}" srcOrd="0" destOrd="0" presId="urn:microsoft.com/office/officeart/2005/8/layout/vProcess5"/>
    <dgm:cxn modelId="{F1343FD3-6E1C-4BDF-A072-9B99C4AA8007}" type="presOf" srcId="{235E64C3-14BB-4E37-8980-B04395E6E43C}" destId="{075ED544-449B-4969-BF5F-A449C392C2C3}" srcOrd="1" destOrd="0" presId="urn:microsoft.com/office/officeart/2005/8/layout/vProcess5"/>
    <dgm:cxn modelId="{FE8F85D3-AEDC-4FF1-9230-638095500CE1}" type="presOf" srcId="{4E130D9A-923C-4C85-9D2F-4989491AA570}" destId="{D2C03059-1086-413D-83C8-DD0C429B296C}" srcOrd="0" destOrd="0" presId="urn:microsoft.com/office/officeart/2005/8/layout/vProcess5"/>
    <dgm:cxn modelId="{0A5C34DD-E97B-4720-B9B8-6CE5286E5C66}" type="presOf" srcId="{5FDDE0F2-D7C3-4A1A-8364-7C7AD959C900}" destId="{A48C151A-AA8C-4598-8AFB-0F2FA6FA77AE}" srcOrd="0" destOrd="0" presId="urn:microsoft.com/office/officeart/2005/8/layout/vProcess5"/>
    <dgm:cxn modelId="{C632B2E4-63B5-42DA-8BB4-FFA840478770}" srcId="{06B27271-0326-4323-A963-13F02AAB0434}" destId="{7F98CB8A-EA21-4EB2-873A-B969816E37AA}" srcOrd="0" destOrd="0" parTransId="{CB8494A2-51D6-4482-944E-7E855EF4D62E}" sibTransId="{5FDDE0F2-D7C3-4A1A-8364-7C7AD959C900}"/>
    <dgm:cxn modelId="{276F57ED-C2C0-4E8A-A247-7C87C41C6C00}" type="presOf" srcId="{7F98CB8A-EA21-4EB2-873A-B969816E37AA}" destId="{6A16C5D9-4D2A-4D8B-88D9-8BEED10242A5}" srcOrd="0" destOrd="0" presId="urn:microsoft.com/office/officeart/2005/8/layout/vProcess5"/>
    <dgm:cxn modelId="{10F6E6EF-110D-43E3-BF03-7FAAC1E7F5B5}" type="presOf" srcId="{235E64C3-14BB-4E37-8980-B04395E6E43C}" destId="{D1E5E6CA-C19D-404E-987D-EA38E48C3954}" srcOrd="0" destOrd="0" presId="urn:microsoft.com/office/officeart/2005/8/layout/vProcess5"/>
    <dgm:cxn modelId="{0E4E57F3-9994-4D90-92CC-7D9302A81A33}" type="presParOf" srcId="{6DB562F8-2F44-4597-B973-4F52B5D2FF77}" destId="{C81A6E3A-3CA1-46D7-997C-A58E65623D63}" srcOrd="0" destOrd="0" presId="urn:microsoft.com/office/officeart/2005/8/layout/vProcess5"/>
    <dgm:cxn modelId="{2CCE5A7A-734E-4105-A915-1F152AB8B015}" type="presParOf" srcId="{6DB562F8-2F44-4597-B973-4F52B5D2FF77}" destId="{6A16C5D9-4D2A-4D8B-88D9-8BEED10242A5}" srcOrd="1" destOrd="0" presId="urn:microsoft.com/office/officeart/2005/8/layout/vProcess5"/>
    <dgm:cxn modelId="{E30F7B59-6481-46B0-A1D0-5393F0789F62}" type="presParOf" srcId="{6DB562F8-2F44-4597-B973-4F52B5D2FF77}" destId="{D2C03059-1086-413D-83C8-DD0C429B296C}" srcOrd="2" destOrd="0" presId="urn:microsoft.com/office/officeart/2005/8/layout/vProcess5"/>
    <dgm:cxn modelId="{E88D1733-0CFE-4610-96BB-8D3581CDF845}" type="presParOf" srcId="{6DB562F8-2F44-4597-B973-4F52B5D2FF77}" destId="{D1E5E6CA-C19D-404E-987D-EA38E48C3954}" srcOrd="3" destOrd="0" presId="urn:microsoft.com/office/officeart/2005/8/layout/vProcess5"/>
    <dgm:cxn modelId="{D6055AC6-BDAA-4699-A67C-D52C4BD34171}" type="presParOf" srcId="{6DB562F8-2F44-4597-B973-4F52B5D2FF77}" destId="{A48C151A-AA8C-4598-8AFB-0F2FA6FA77AE}" srcOrd="4" destOrd="0" presId="urn:microsoft.com/office/officeart/2005/8/layout/vProcess5"/>
    <dgm:cxn modelId="{D1E09B02-E7CF-4D4F-B7F6-AD899F55C1EF}" type="presParOf" srcId="{6DB562F8-2F44-4597-B973-4F52B5D2FF77}" destId="{3210BDF0-7C66-4D07-87F8-4285CC470951}" srcOrd="5" destOrd="0" presId="urn:microsoft.com/office/officeart/2005/8/layout/vProcess5"/>
    <dgm:cxn modelId="{6A06F051-ABD1-486C-8D9F-A15BC8D0AB90}" type="presParOf" srcId="{6DB562F8-2F44-4597-B973-4F52B5D2FF77}" destId="{39BE00C3-6978-44E9-BF2E-E490B53F9BD0}" srcOrd="6" destOrd="0" presId="urn:microsoft.com/office/officeart/2005/8/layout/vProcess5"/>
    <dgm:cxn modelId="{67FF7C1A-0753-4058-8CCF-6758A51F3DBA}" type="presParOf" srcId="{6DB562F8-2F44-4597-B973-4F52B5D2FF77}" destId="{0D0C8E0B-8B1C-4760-85B2-CE97BE9D4A2C}" srcOrd="7" destOrd="0" presId="urn:microsoft.com/office/officeart/2005/8/layout/vProcess5"/>
    <dgm:cxn modelId="{37352524-40DE-49EB-9632-AA831A1B5AB0}" type="presParOf" srcId="{6DB562F8-2F44-4597-B973-4F52B5D2FF77}" destId="{075ED544-449B-4969-BF5F-A449C392C2C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85F85D-BB23-47EC-BDC2-51DB41B22B15}"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s-EC"/>
        </a:p>
      </dgm:t>
    </dgm:pt>
    <dgm:pt modelId="{663EEBB6-1B3D-4B64-9A94-7478774DA5B5}">
      <dgm:prSet phldrT="[Text]" custT="1"/>
      <dgm:spPr/>
      <dgm:t>
        <a:bodyPr/>
        <a:lstStyle/>
        <a:p>
          <a:pPr algn="just"/>
          <a:r>
            <a:rPr lang="es-EC" sz="2200" dirty="0">
              <a:solidFill>
                <a:schemeClr val="tx1"/>
              </a:solidFill>
            </a:rPr>
            <a:t>Para lo cual se utilizó la biblioteca de selección de características (</a:t>
          </a:r>
          <a:r>
            <a:rPr lang="es-EC" sz="2200" dirty="0" err="1">
              <a:solidFill>
                <a:schemeClr val="tx1"/>
              </a:solidFill>
            </a:rPr>
            <a:t>FSLib</a:t>
          </a:r>
          <a:r>
            <a:rPr lang="es-EC" sz="2200" dirty="0">
              <a:solidFill>
                <a:schemeClr val="tx1"/>
              </a:solidFill>
            </a:rPr>
            <a:t> 2018) es una biblioteca </a:t>
          </a:r>
          <a:r>
            <a:rPr lang="es-EC" sz="2200" i="1" dirty="0">
              <a:solidFill>
                <a:schemeClr val="tx1"/>
              </a:solidFill>
            </a:rPr>
            <a:t>Matlab®, </a:t>
          </a:r>
          <a:r>
            <a:rPr lang="es-EC" sz="2200" dirty="0">
              <a:solidFill>
                <a:schemeClr val="tx1"/>
              </a:solidFill>
            </a:rPr>
            <a:t>la cual se empleó para eliminar información irrelevante, redundante y ruidosa de los datos.</a:t>
          </a:r>
        </a:p>
      </dgm:t>
    </dgm:pt>
    <dgm:pt modelId="{47DC1B66-F940-4FA5-8F16-01134D731C46}" type="parTrans" cxnId="{FF9F4895-200D-460F-982A-034637AD0E06}">
      <dgm:prSet/>
      <dgm:spPr/>
      <dgm:t>
        <a:bodyPr/>
        <a:lstStyle/>
        <a:p>
          <a:endParaRPr lang="es-EC"/>
        </a:p>
      </dgm:t>
    </dgm:pt>
    <dgm:pt modelId="{C7169E32-F8F2-46AF-82E7-A2D62AE7C8A4}" type="sibTrans" cxnId="{FF9F4895-200D-460F-982A-034637AD0E06}">
      <dgm:prSet/>
      <dgm:spPr/>
      <dgm:t>
        <a:bodyPr/>
        <a:lstStyle/>
        <a:p>
          <a:endParaRPr lang="es-EC"/>
        </a:p>
      </dgm:t>
    </dgm:pt>
    <dgm:pt modelId="{626807C7-4A9C-48DF-A035-0C6AD5F0F2F6}">
      <dgm:prSet phldrT="[Text]" custT="1"/>
      <dgm:spPr/>
      <dgm:t>
        <a:bodyPr/>
        <a:lstStyle/>
        <a:p>
          <a:pPr algn="just"/>
          <a:r>
            <a:rPr lang="es-EC" sz="2200" dirty="0">
              <a:solidFill>
                <a:schemeClr val="tx1"/>
              </a:solidFill>
            </a:rPr>
            <a:t>El método </a:t>
          </a:r>
          <a:r>
            <a:rPr lang="es-EC" sz="2200" i="1" dirty="0" err="1">
              <a:solidFill>
                <a:schemeClr val="tx1"/>
              </a:solidFill>
            </a:rPr>
            <a:t>wrapper</a:t>
          </a:r>
          <a:r>
            <a:rPr lang="es-EC" sz="2200" dirty="0">
              <a:solidFill>
                <a:schemeClr val="tx1"/>
              </a:solidFill>
            </a:rPr>
            <a:t>, es establecido para SVM (Figura 1), elimina las características  recursivas.</a:t>
          </a:r>
        </a:p>
      </dgm:t>
    </dgm:pt>
    <dgm:pt modelId="{9755D9B0-44C6-470B-85B3-5AD96E47191E}" type="parTrans" cxnId="{7CE1D1B5-B5FD-4F60-88E1-DE3E76337287}">
      <dgm:prSet/>
      <dgm:spPr/>
      <dgm:t>
        <a:bodyPr/>
        <a:lstStyle/>
        <a:p>
          <a:endParaRPr lang="es-EC"/>
        </a:p>
      </dgm:t>
    </dgm:pt>
    <dgm:pt modelId="{64338276-60D7-49AF-96B4-12E2AC41D1AF}" type="sibTrans" cxnId="{7CE1D1B5-B5FD-4F60-88E1-DE3E76337287}">
      <dgm:prSet/>
      <dgm:spPr/>
      <dgm:t>
        <a:bodyPr/>
        <a:lstStyle/>
        <a:p>
          <a:endParaRPr lang="es-EC"/>
        </a:p>
      </dgm:t>
    </dgm:pt>
    <dgm:pt modelId="{FB347AFC-2C6F-48AE-9A92-72A02A5FBE1D}">
      <dgm:prSet phldrT="[Text]" custT="1"/>
      <dgm:spPr/>
      <dgm:t>
        <a:bodyPr/>
        <a:lstStyle/>
        <a:p>
          <a:pPr algn="just"/>
          <a:r>
            <a:rPr lang="es-EC" sz="2200" dirty="0">
              <a:solidFill>
                <a:schemeClr val="tx1"/>
              </a:solidFill>
            </a:rPr>
            <a:t>El método </a:t>
          </a:r>
          <a:r>
            <a:rPr lang="es-EC" sz="2200" i="1" dirty="0" err="1">
              <a:solidFill>
                <a:schemeClr val="tx1"/>
              </a:solidFill>
            </a:rPr>
            <a:t>filter</a:t>
          </a:r>
          <a:r>
            <a:rPr lang="es-EC" sz="2200" dirty="0">
              <a:solidFill>
                <a:schemeClr val="tx1"/>
              </a:solidFill>
            </a:rPr>
            <a:t>, establecido para KNN (Figura 2), realiza una correlación entre las características.</a:t>
          </a:r>
        </a:p>
      </dgm:t>
    </dgm:pt>
    <dgm:pt modelId="{D37CD360-A007-4232-A32B-FA409BB3DCA2}" type="parTrans" cxnId="{8B2BB68A-82B1-4D0D-9284-EB16D51F038F}">
      <dgm:prSet/>
      <dgm:spPr/>
      <dgm:t>
        <a:bodyPr/>
        <a:lstStyle/>
        <a:p>
          <a:endParaRPr lang="es-EC"/>
        </a:p>
      </dgm:t>
    </dgm:pt>
    <dgm:pt modelId="{2437F9D9-F1DC-4344-942C-525CD7FBEC6D}" type="sibTrans" cxnId="{8B2BB68A-82B1-4D0D-9284-EB16D51F038F}">
      <dgm:prSet/>
      <dgm:spPr/>
      <dgm:t>
        <a:bodyPr/>
        <a:lstStyle/>
        <a:p>
          <a:endParaRPr lang="es-EC"/>
        </a:p>
      </dgm:t>
    </dgm:pt>
    <dgm:pt modelId="{717B164D-7C52-49A7-9B4B-92CA5B03D6D6}" type="pres">
      <dgm:prSet presAssocID="{A385F85D-BB23-47EC-BDC2-51DB41B22B15}" presName="outerComposite" presStyleCnt="0">
        <dgm:presLayoutVars>
          <dgm:chMax val="5"/>
          <dgm:dir/>
          <dgm:resizeHandles val="exact"/>
        </dgm:presLayoutVars>
      </dgm:prSet>
      <dgm:spPr/>
    </dgm:pt>
    <dgm:pt modelId="{9179B53E-0DBC-440D-8A40-EEE523F72E3A}" type="pres">
      <dgm:prSet presAssocID="{A385F85D-BB23-47EC-BDC2-51DB41B22B15}" presName="dummyMaxCanvas" presStyleCnt="0">
        <dgm:presLayoutVars/>
      </dgm:prSet>
      <dgm:spPr/>
    </dgm:pt>
    <dgm:pt modelId="{224C9505-32FD-4744-A742-6228DE0C05A0}" type="pres">
      <dgm:prSet presAssocID="{A385F85D-BB23-47EC-BDC2-51DB41B22B15}" presName="ThreeNodes_1" presStyleLbl="node1" presStyleIdx="0" presStyleCnt="3" custScaleX="96736" custScaleY="126721" custLinFactNeighborX="315" custLinFactNeighborY="9300">
        <dgm:presLayoutVars>
          <dgm:bulletEnabled val="1"/>
        </dgm:presLayoutVars>
      </dgm:prSet>
      <dgm:spPr/>
    </dgm:pt>
    <dgm:pt modelId="{25448643-9865-4159-B4D7-54E23A4BAB16}" type="pres">
      <dgm:prSet presAssocID="{A385F85D-BB23-47EC-BDC2-51DB41B22B15}" presName="ThreeNodes_2" presStyleLbl="node1" presStyleIdx="1" presStyleCnt="3" custScaleX="96736" custScaleY="90069" custLinFactNeighborX="-9674" custLinFactNeighborY="14570">
        <dgm:presLayoutVars>
          <dgm:bulletEnabled val="1"/>
        </dgm:presLayoutVars>
      </dgm:prSet>
      <dgm:spPr/>
    </dgm:pt>
    <dgm:pt modelId="{9375FFF0-2EF5-4CBF-96F7-030FD0581F57}" type="pres">
      <dgm:prSet presAssocID="{A385F85D-BB23-47EC-BDC2-51DB41B22B15}" presName="ThreeNodes_3" presStyleLbl="node1" presStyleIdx="2" presStyleCnt="3" custScaleX="96736" custScaleY="77675" custLinFactNeighborX="-17218" custLinFactNeighborY="-4176">
        <dgm:presLayoutVars>
          <dgm:bulletEnabled val="1"/>
        </dgm:presLayoutVars>
      </dgm:prSet>
      <dgm:spPr/>
    </dgm:pt>
    <dgm:pt modelId="{263BE3F6-8584-4D2E-A89C-6634468B9E4C}" type="pres">
      <dgm:prSet presAssocID="{A385F85D-BB23-47EC-BDC2-51DB41B22B15}" presName="ThreeConn_1-2" presStyleLbl="fgAccFollowNode1" presStyleIdx="0" presStyleCnt="2" custLinFactNeighborX="-44320" custLinFactNeighborY="-326">
        <dgm:presLayoutVars>
          <dgm:bulletEnabled val="1"/>
        </dgm:presLayoutVars>
      </dgm:prSet>
      <dgm:spPr/>
    </dgm:pt>
    <dgm:pt modelId="{509AF664-C447-4695-B26C-616B742BD7BF}" type="pres">
      <dgm:prSet presAssocID="{A385F85D-BB23-47EC-BDC2-51DB41B22B15}" presName="ThreeConn_2-3" presStyleLbl="fgAccFollowNode1" presStyleIdx="1" presStyleCnt="2" custLinFactNeighborX="-99120" custLinFactNeighborY="-480">
        <dgm:presLayoutVars>
          <dgm:bulletEnabled val="1"/>
        </dgm:presLayoutVars>
      </dgm:prSet>
      <dgm:spPr/>
    </dgm:pt>
    <dgm:pt modelId="{0048BB9A-E2E6-415C-B99D-BBA96A5A782C}" type="pres">
      <dgm:prSet presAssocID="{A385F85D-BB23-47EC-BDC2-51DB41B22B15}" presName="ThreeNodes_1_text" presStyleLbl="node1" presStyleIdx="2" presStyleCnt="3">
        <dgm:presLayoutVars>
          <dgm:bulletEnabled val="1"/>
        </dgm:presLayoutVars>
      </dgm:prSet>
      <dgm:spPr/>
    </dgm:pt>
    <dgm:pt modelId="{D376E184-951E-4F8C-BA2C-8C1C92C65DB9}" type="pres">
      <dgm:prSet presAssocID="{A385F85D-BB23-47EC-BDC2-51DB41B22B15}" presName="ThreeNodes_2_text" presStyleLbl="node1" presStyleIdx="2" presStyleCnt="3">
        <dgm:presLayoutVars>
          <dgm:bulletEnabled val="1"/>
        </dgm:presLayoutVars>
      </dgm:prSet>
      <dgm:spPr/>
    </dgm:pt>
    <dgm:pt modelId="{C843CEFD-9F1C-4A11-BB58-4761BD4BA092}" type="pres">
      <dgm:prSet presAssocID="{A385F85D-BB23-47EC-BDC2-51DB41B22B15}" presName="ThreeNodes_3_text" presStyleLbl="node1" presStyleIdx="2" presStyleCnt="3">
        <dgm:presLayoutVars>
          <dgm:bulletEnabled val="1"/>
        </dgm:presLayoutVars>
      </dgm:prSet>
      <dgm:spPr/>
    </dgm:pt>
  </dgm:ptLst>
  <dgm:cxnLst>
    <dgm:cxn modelId="{ABDD320F-A945-4A9B-B860-F62F95D06840}" type="presOf" srcId="{64338276-60D7-49AF-96B4-12E2AC41D1AF}" destId="{509AF664-C447-4695-B26C-616B742BD7BF}" srcOrd="0" destOrd="0" presId="urn:microsoft.com/office/officeart/2005/8/layout/vProcess5"/>
    <dgm:cxn modelId="{C2B13D0F-8250-43F3-919B-6623281701E6}" type="presOf" srcId="{663EEBB6-1B3D-4B64-9A94-7478774DA5B5}" destId="{224C9505-32FD-4744-A742-6228DE0C05A0}" srcOrd="0" destOrd="0" presId="urn:microsoft.com/office/officeart/2005/8/layout/vProcess5"/>
    <dgm:cxn modelId="{66DAD728-1D1D-42BF-AB8F-1373F5A17506}" type="presOf" srcId="{C7169E32-F8F2-46AF-82E7-A2D62AE7C8A4}" destId="{263BE3F6-8584-4D2E-A89C-6634468B9E4C}" srcOrd="0" destOrd="0" presId="urn:microsoft.com/office/officeart/2005/8/layout/vProcess5"/>
    <dgm:cxn modelId="{6A46A036-C91A-449C-A136-90498702152F}" type="presOf" srcId="{FB347AFC-2C6F-48AE-9A92-72A02A5FBE1D}" destId="{C843CEFD-9F1C-4A11-BB58-4761BD4BA092}" srcOrd="1" destOrd="0" presId="urn:microsoft.com/office/officeart/2005/8/layout/vProcess5"/>
    <dgm:cxn modelId="{22B54D84-26A6-42DF-8676-0C71E07D300A}" type="presOf" srcId="{626807C7-4A9C-48DF-A035-0C6AD5F0F2F6}" destId="{D376E184-951E-4F8C-BA2C-8C1C92C65DB9}" srcOrd="1" destOrd="0" presId="urn:microsoft.com/office/officeart/2005/8/layout/vProcess5"/>
    <dgm:cxn modelId="{BFD47985-6EDB-4517-BFA9-152247CC4476}" type="presOf" srcId="{A385F85D-BB23-47EC-BDC2-51DB41B22B15}" destId="{717B164D-7C52-49A7-9B4B-92CA5B03D6D6}" srcOrd="0" destOrd="0" presId="urn:microsoft.com/office/officeart/2005/8/layout/vProcess5"/>
    <dgm:cxn modelId="{8B2BB68A-82B1-4D0D-9284-EB16D51F038F}" srcId="{A385F85D-BB23-47EC-BDC2-51DB41B22B15}" destId="{FB347AFC-2C6F-48AE-9A92-72A02A5FBE1D}" srcOrd="2" destOrd="0" parTransId="{D37CD360-A007-4232-A32B-FA409BB3DCA2}" sibTransId="{2437F9D9-F1DC-4344-942C-525CD7FBEC6D}"/>
    <dgm:cxn modelId="{FF9F4895-200D-460F-982A-034637AD0E06}" srcId="{A385F85D-BB23-47EC-BDC2-51DB41B22B15}" destId="{663EEBB6-1B3D-4B64-9A94-7478774DA5B5}" srcOrd="0" destOrd="0" parTransId="{47DC1B66-F940-4FA5-8F16-01134D731C46}" sibTransId="{C7169E32-F8F2-46AF-82E7-A2D62AE7C8A4}"/>
    <dgm:cxn modelId="{CDC49EB4-A3B8-43BC-BA8B-28FCF6E46405}" type="presOf" srcId="{626807C7-4A9C-48DF-A035-0C6AD5F0F2F6}" destId="{25448643-9865-4159-B4D7-54E23A4BAB16}" srcOrd="0" destOrd="0" presId="urn:microsoft.com/office/officeart/2005/8/layout/vProcess5"/>
    <dgm:cxn modelId="{7CE1D1B5-B5FD-4F60-88E1-DE3E76337287}" srcId="{A385F85D-BB23-47EC-BDC2-51DB41B22B15}" destId="{626807C7-4A9C-48DF-A035-0C6AD5F0F2F6}" srcOrd="1" destOrd="0" parTransId="{9755D9B0-44C6-470B-85B3-5AD96E47191E}" sibTransId="{64338276-60D7-49AF-96B4-12E2AC41D1AF}"/>
    <dgm:cxn modelId="{E88D4CB7-AC8D-48EF-BF05-581143E9FAFC}" type="presOf" srcId="{663EEBB6-1B3D-4B64-9A94-7478774DA5B5}" destId="{0048BB9A-E2E6-415C-B99D-BBA96A5A782C}" srcOrd="1" destOrd="0" presId="urn:microsoft.com/office/officeart/2005/8/layout/vProcess5"/>
    <dgm:cxn modelId="{8D67FECE-046D-435C-BA03-0F2DD94EDF49}" type="presOf" srcId="{FB347AFC-2C6F-48AE-9A92-72A02A5FBE1D}" destId="{9375FFF0-2EF5-4CBF-96F7-030FD0581F57}" srcOrd="0" destOrd="0" presId="urn:microsoft.com/office/officeart/2005/8/layout/vProcess5"/>
    <dgm:cxn modelId="{27E86D5C-3B34-4D18-A2BE-2A264D4F7598}" type="presParOf" srcId="{717B164D-7C52-49A7-9B4B-92CA5B03D6D6}" destId="{9179B53E-0DBC-440D-8A40-EEE523F72E3A}" srcOrd="0" destOrd="0" presId="urn:microsoft.com/office/officeart/2005/8/layout/vProcess5"/>
    <dgm:cxn modelId="{F0F1F260-80B6-46F7-BB34-3E918A7D4A0C}" type="presParOf" srcId="{717B164D-7C52-49A7-9B4B-92CA5B03D6D6}" destId="{224C9505-32FD-4744-A742-6228DE0C05A0}" srcOrd="1" destOrd="0" presId="urn:microsoft.com/office/officeart/2005/8/layout/vProcess5"/>
    <dgm:cxn modelId="{A283E09D-E60F-41C2-87D8-0CB3066EA0B8}" type="presParOf" srcId="{717B164D-7C52-49A7-9B4B-92CA5B03D6D6}" destId="{25448643-9865-4159-B4D7-54E23A4BAB16}" srcOrd="2" destOrd="0" presId="urn:microsoft.com/office/officeart/2005/8/layout/vProcess5"/>
    <dgm:cxn modelId="{443CDDBA-21C0-4D9A-AC45-B908032A3E2D}" type="presParOf" srcId="{717B164D-7C52-49A7-9B4B-92CA5B03D6D6}" destId="{9375FFF0-2EF5-4CBF-96F7-030FD0581F57}" srcOrd="3" destOrd="0" presId="urn:microsoft.com/office/officeart/2005/8/layout/vProcess5"/>
    <dgm:cxn modelId="{C98BB7EC-08B7-4E85-858C-483392EB5452}" type="presParOf" srcId="{717B164D-7C52-49A7-9B4B-92CA5B03D6D6}" destId="{263BE3F6-8584-4D2E-A89C-6634468B9E4C}" srcOrd="4" destOrd="0" presId="urn:microsoft.com/office/officeart/2005/8/layout/vProcess5"/>
    <dgm:cxn modelId="{71AF58AF-1CB8-4D6B-B62F-950C86DCC5FC}" type="presParOf" srcId="{717B164D-7C52-49A7-9B4B-92CA5B03D6D6}" destId="{509AF664-C447-4695-B26C-616B742BD7BF}" srcOrd="5" destOrd="0" presId="urn:microsoft.com/office/officeart/2005/8/layout/vProcess5"/>
    <dgm:cxn modelId="{6AD8D5CA-BAAE-4599-950A-14CDEA874908}" type="presParOf" srcId="{717B164D-7C52-49A7-9B4B-92CA5B03D6D6}" destId="{0048BB9A-E2E6-415C-B99D-BBA96A5A782C}" srcOrd="6" destOrd="0" presId="urn:microsoft.com/office/officeart/2005/8/layout/vProcess5"/>
    <dgm:cxn modelId="{E1FC3F36-CCE7-41C7-A5BA-CEFAE080F9E4}" type="presParOf" srcId="{717B164D-7C52-49A7-9B4B-92CA5B03D6D6}" destId="{D376E184-951E-4F8C-BA2C-8C1C92C65DB9}" srcOrd="7" destOrd="0" presId="urn:microsoft.com/office/officeart/2005/8/layout/vProcess5"/>
    <dgm:cxn modelId="{234E3949-0680-435D-84B6-55582CAFAEF9}" type="presParOf" srcId="{717B164D-7C52-49A7-9B4B-92CA5B03D6D6}" destId="{C843CEFD-9F1C-4A11-BB58-4761BD4BA09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E8A98-5007-40BF-90DA-D95F4BB4590F}">
      <dsp:nvSpPr>
        <dsp:cNvPr id="0" name=""/>
        <dsp:cNvSpPr/>
      </dsp:nvSpPr>
      <dsp:spPr>
        <a:xfrm>
          <a:off x="1641971" y="353"/>
          <a:ext cx="4341469" cy="23076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C" sz="2400" kern="1200" dirty="0">
              <a:solidFill>
                <a:schemeClr val="tx1"/>
              </a:solidFill>
            </a:rPr>
            <a:t>La primera base de datos actuada de RAVDESS, contiene 2880 archivos de audio, que consta con 60 intentos por actor, con intensidad fuerte y normal actuando las emociones básicas.</a:t>
          </a:r>
        </a:p>
      </dsp:txBody>
      <dsp:txXfrm>
        <a:off x="1641971" y="353"/>
        <a:ext cx="4341469" cy="2307614"/>
      </dsp:txXfrm>
    </dsp:sp>
    <dsp:sp modelId="{C3C16F55-EAD1-4150-93C4-E34C1DD5C456}">
      <dsp:nvSpPr>
        <dsp:cNvPr id="0" name=""/>
        <dsp:cNvSpPr/>
      </dsp:nvSpPr>
      <dsp:spPr>
        <a:xfrm>
          <a:off x="6368042" y="353"/>
          <a:ext cx="4413735" cy="2307614"/>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C" sz="2400" kern="1200" dirty="0">
              <a:solidFill>
                <a:schemeClr val="tx1"/>
              </a:solidFill>
            </a:rPr>
            <a:t>La segunda base de datos actuada que se trabajó es de la Universidad de Toronto los cuales pronunciaron un conjunto de 200 palabras objetivo. </a:t>
          </a:r>
        </a:p>
      </dsp:txBody>
      <dsp:txXfrm>
        <a:off x="6368042" y="353"/>
        <a:ext cx="4413735" cy="2307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0478E-F542-41A1-B343-12BD56CF8050}">
      <dsp:nvSpPr>
        <dsp:cNvPr id="0" name=""/>
        <dsp:cNvSpPr/>
      </dsp:nvSpPr>
      <dsp:spPr>
        <a:xfrm>
          <a:off x="572" y="409102"/>
          <a:ext cx="2633056" cy="6451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C" sz="2400" b="1" kern="1200" dirty="0"/>
            <a:t>Prosódicas</a:t>
          </a:r>
        </a:p>
      </dsp:txBody>
      <dsp:txXfrm>
        <a:off x="19469" y="427999"/>
        <a:ext cx="2595262" cy="607391"/>
      </dsp:txXfrm>
    </dsp:sp>
    <dsp:sp modelId="{11AE5A84-CC3F-4254-8DAD-634310BC7F35}">
      <dsp:nvSpPr>
        <dsp:cNvPr id="0" name=""/>
        <dsp:cNvSpPr/>
      </dsp:nvSpPr>
      <dsp:spPr>
        <a:xfrm>
          <a:off x="263877" y="1054287"/>
          <a:ext cx="263305" cy="1201968"/>
        </a:xfrm>
        <a:custGeom>
          <a:avLst/>
          <a:gdLst/>
          <a:ahLst/>
          <a:cxnLst/>
          <a:rect l="0" t="0" r="0" b="0"/>
          <a:pathLst>
            <a:path>
              <a:moveTo>
                <a:pt x="0" y="0"/>
              </a:moveTo>
              <a:lnTo>
                <a:pt x="0" y="1201968"/>
              </a:lnTo>
              <a:lnTo>
                <a:pt x="263305" y="1201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416F8-E5DE-40F5-8A1B-8ABE134D3903}">
      <dsp:nvSpPr>
        <dsp:cNvPr id="0" name=""/>
        <dsp:cNvSpPr/>
      </dsp:nvSpPr>
      <dsp:spPr>
        <a:xfrm>
          <a:off x="527183" y="1387407"/>
          <a:ext cx="3242504" cy="173769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Describen los fenómenos de la voz como entonación, volumen, velocidad, pausas, duración y ritmo </a:t>
          </a:r>
        </a:p>
      </dsp:txBody>
      <dsp:txXfrm>
        <a:off x="578078" y="1438302"/>
        <a:ext cx="3140714" cy="1635907"/>
      </dsp:txXfrm>
    </dsp:sp>
    <dsp:sp modelId="{3A05D7D3-C607-46A7-8642-F32A6B64DCDB}">
      <dsp:nvSpPr>
        <dsp:cNvPr id="0" name=""/>
        <dsp:cNvSpPr/>
      </dsp:nvSpPr>
      <dsp:spPr>
        <a:xfrm>
          <a:off x="3909315" y="409102"/>
          <a:ext cx="2633056" cy="6451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t>Calidad de voz</a:t>
          </a:r>
        </a:p>
      </dsp:txBody>
      <dsp:txXfrm>
        <a:off x="3928212" y="427999"/>
        <a:ext cx="2595262" cy="607391"/>
      </dsp:txXfrm>
    </dsp:sp>
    <dsp:sp modelId="{965D8E90-8284-41EE-9EAB-266DE8782010}">
      <dsp:nvSpPr>
        <dsp:cNvPr id="0" name=""/>
        <dsp:cNvSpPr/>
      </dsp:nvSpPr>
      <dsp:spPr>
        <a:xfrm>
          <a:off x="4172621" y="1054287"/>
          <a:ext cx="263305" cy="1201968"/>
        </a:xfrm>
        <a:custGeom>
          <a:avLst/>
          <a:gdLst/>
          <a:ahLst/>
          <a:cxnLst/>
          <a:rect l="0" t="0" r="0" b="0"/>
          <a:pathLst>
            <a:path>
              <a:moveTo>
                <a:pt x="0" y="0"/>
              </a:moveTo>
              <a:lnTo>
                <a:pt x="0" y="1201968"/>
              </a:lnTo>
              <a:lnTo>
                <a:pt x="263305" y="1201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4C775-570B-4423-86BD-AB993287DB4E}">
      <dsp:nvSpPr>
        <dsp:cNvPr id="0" name=""/>
        <dsp:cNvSpPr/>
      </dsp:nvSpPr>
      <dsp:spPr>
        <a:xfrm>
          <a:off x="4435927" y="1387407"/>
          <a:ext cx="3242504" cy="173769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Estas características definen al hablar como neutral, jadeante, estrepitoso, sonoro, ruidoso y resonante</a:t>
          </a:r>
        </a:p>
      </dsp:txBody>
      <dsp:txXfrm>
        <a:off x="4486822" y="1438302"/>
        <a:ext cx="3140714" cy="1635907"/>
      </dsp:txXfrm>
    </dsp:sp>
    <dsp:sp modelId="{06C8A4E2-CAFA-4CB1-BFBD-FB6C41116900}">
      <dsp:nvSpPr>
        <dsp:cNvPr id="0" name=""/>
        <dsp:cNvSpPr/>
      </dsp:nvSpPr>
      <dsp:spPr>
        <a:xfrm>
          <a:off x="7818059" y="409102"/>
          <a:ext cx="2633056" cy="6451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t>Espectrales</a:t>
          </a:r>
        </a:p>
      </dsp:txBody>
      <dsp:txXfrm>
        <a:off x="7836956" y="427999"/>
        <a:ext cx="2595262" cy="607391"/>
      </dsp:txXfrm>
    </dsp:sp>
    <dsp:sp modelId="{82298260-C3FA-492C-810B-982A843A36BF}">
      <dsp:nvSpPr>
        <dsp:cNvPr id="0" name=""/>
        <dsp:cNvSpPr/>
      </dsp:nvSpPr>
      <dsp:spPr>
        <a:xfrm>
          <a:off x="8081365" y="1054287"/>
          <a:ext cx="263305" cy="1201968"/>
        </a:xfrm>
        <a:custGeom>
          <a:avLst/>
          <a:gdLst/>
          <a:ahLst/>
          <a:cxnLst/>
          <a:rect l="0" t="0" r="0" b="0"/>
          <a:pathLst>
            <a:path>
              <a:moveTo>
                <a:pt x="0" y="0"/>
              </a:moveTo>
              <a:lnTo>
                <a:pt x="0" y="1201968"/>
              </a:lnTo>
              <a:lnTo>
                <a:pt x="263305" y="1201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3D6FE-1B98-44E1-AEAB-A9F5F84016AB}">
      <dsp:nvSpPr>
        <dsp:cNvPr id="0" name=""/>
        <dsp:cNvSpPr/>
      </dsp:nvSpPr>
      <dsp:spPr>
        <a:xfrm>
          <a:off x="8344671" y="1387407"/>
          <a:ext cx="3242504" cy="173769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Describen las propiedades de una señal en el dominio de la frecuencia</a:t>
          </a:r>
        </a:p>
      </dsp:txBody>
      <dsp:txXfrm>
        <a:off x="8395566" y="1438302"/>
        <a:ext cx="3140714" cy="1635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D6252-6F9E-4762-86D1-7E54C5D3BB61}">
      <dsp:nvSpPr>
        <dsp:cNvPr id="0" name=""/>
        <dsp:cNvSpPr/>
      </dsp:nvSpPr>
      <dsp:spPr>
        <a:xfrm>
          <a:off x="2473139" y="1079"/>
          <a:ext cx="3545342" cy="507798"/>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Support Vector Machine (SVM)</a:t>
          </a:r>
        </a:p>
      </dsp:txBody>
      <dsp:txXfrm>
        <a:off x="2488012" y="15952"/>
        <a:ext cx="3515596" cy="478052"/>
      </dsp:txXfrm>
    </dsp:sp>
    <dsp:sp modelId="{D1BBFB29-E271-4601-B73D-C8F00E50F6AF}">
      <dsp:nvSpPr>
        <dsp:cNvPr id="0" name=""/>
        <dsp:cNvSpPr/>
      </dsp:nvSpPr>
      <dsp:spPr>
        <a:xfrm rot="5400000">
          <a:off x="4144680" y="610007"/>
          <a:ext cx="202259" cy="202259"/>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33D9A-F867-4009-AF14-A6240E1D618A}">
      <dsp:nvSpPr>
        <dsp:cNvPr id="0" name=""/>
        <dsp:cNvSpPr/>
      </dsp:nvSpPr>
      <dsp:spPr>
        <a:xfrm>
          <a:off x="1648128" y="913396"/>
          <a:ext cx="5195363" cy="115576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rPr>
            <a:t>Es un clasificador definido formalmente por un hiperplano separador, este hiperplano es una línea que divide un plano en dos partes, donde en cada clase se encuentra en cada lado.</a:t>
          </a:r>
        </a:p>
      </dsp:txBody>
      <dsp:txXfrm>
        <a:off x="1681979" y="947247"/>
        <a:ext cx="5127661" cy="1088066"/>
      </dsp:txXfrm>
    </dsp:sp>
    <dsp:sp modelId="{CBA84BB8-4A09-48E4-9882-8F96AFE71741}">
      <dsp:nvSpPr>
        <dsp:cNvPr id="0" name=""/>
        <dsp:cNvSpPr/>
      </dsp:nvSpPr>
      <dsp:spPr>
        <a:xfrm rot="5400000">
          <a:off x="4144680" y="2170294"/>
          <a:ext cx="202259" cy="202259"/>
        </a:xfrm>
        <a:prstGeom prst="rightArrow">
          <a:avLst>
            <a:gd name="adj1" fmla="val 667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8D5EE1-3687-484C-80DC-871392B41B3E}">
      <dsp:nvSpPr>
        <dsp:cNvPr id="0" name=""/>
        <dsp:cNvSpPr/>
      </dsp:nvSpPr>
      <dsp:spPr>
        <a:xfrm>
          <a:off x="1648128" y="2473683"/>
          <a:ext cx="5195363" cy="115576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rPr>
            <a:t>El parámetro </a:t>
          </a:r>
          <a:r>
            <a:rPr lang="es-EC" sz="1800" i="1" kern="1200" dirty="0">
              <a:solidFill>
                <a:schemeClr val="tx1"/>
              </a:solidFill>
            </a:rPr>
            <a:t>gamma</a:t>
          </a:r>
          <a:r>
            <a:rPr lang="es-EC" sz="1800" kern="1200" dirty="0">
              <a:solidFill>
                <a:schemeClr val="tx1"/>
              </a:solidFill>
            </a:rPr>
            <a:t> define hasta dónde llega la influencia de un solo ejemplo de entrenamiento, con valores bajos que significan 'lejos' y valores altos que significan 'cerca’. (Figura 1 )</a:t>
          </a:r>
        </a:p>
      </dsp:txBody>
      <dsp:txXfrm>
        <a:off x="1681979" y="2507534"/>
        <a:ext cx="5127661" cy="1088066"/>
      </dsp:txXfrm>
    </dsp:sp>
    <dsp:sp modelId="{6BADA061-515B-41A6-9E23-9BD433CEABD8}">
      <dsp:nvSpPr>
        <dsp:cNvPr id="0" name=""/>
        <dsp:cNvSpPr/>
      </dsp:nvSpPr>
      <dsp:spPr>
        <a:xfrm rot="5400000">
          <a:off x="4144680" y="3730582"/>
          <a:ext cx="202259" cy="202259"/>
        </a:xfrm>
        <a:prstGeom prst="rightArrow">
          <a:avLst>
            <a:gd name="adj1" fmla="val 667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8E59FD-FF35-4839-97E4-33DD0DCF39F2}">
      <dsp:nvSpPr>
        <dsp:cNvPr id="0" name=""/>
        <dsp:cNvSpPr/>
      </dsp:nvSpPr>
      <dsp:spPr>
        <a:xfrm>
          <a:off x="1648128" y="4033971"/>
          <a:ext cx="5195363" cy="115576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rPr>
            <a:t>Función de Costo  el cual le dice a la optimización de SVM cuánto quiere evitar clasificar erróneamente cada ejemplo de entrenamiento. (Figura 2)</a:t>
          </a:r>
        </a:p>
      </dsp:txBody>
      <dsp:txXfrm>
        <a:off x="1681979" y="4067822"/>
        <a:ext cx="5127661" cy="1088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D6252-6F9E-4762-86D1-7E54C5D3BB61}">
      <dsp:nvSpPr>
        <dsp:cNvPr id="0" name=""/>
        <dsp:cNvSpPr/>
      </dsp:nvSpPr>
      <dsp:spPr>
        <a:xfrm>
          <a:off x="2719538" y="83315"/>
          <a:ext cx="2990494" cy="517724"/>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chemeClr val="tx1"/>
              </a:solidFill>
            </a:rPr>
            <a:t>K-Nearest Neighbors</a:t>
          </a:r>
          <a:r>
            <a:rPr lang="en-US" sz="2000" b="1" kern="1200" dirty="0">
              <a:solidFill>
                <a:schemeClr val="tx1"/>
              </a:solidFill>
            </a:rPr>
            <a:t> </a:t>
          </a:r>
          <a:r>
            <a:rPr lang="en-US" sz="2000" b="1" i="1" kern="1200" dirty="0">
              <a:solidFill>
                <a:schemeClr val="tx1"/>
              </a:solidFill>
            </a:rPr>
            <a:t>(KNN)</a:t>
          </a:r>
          <a:r>
            <a:rPr lang="en-US" sz="2000" b="1" kern="1200" dirty="0">
              <a:solidFill>
                <a:schemeClr val="tx1"/>
              </a:solidFill>
            </a:rPr>
            <a:t> </a:t>
          </a:r>
          <a:endParaRPr lang="es-EC" sz="2000" b="1" kern="1200" dirty="0">
            <a:solidFill>
              <a:schemeClr val="tx1"/>
            </a:solidFill>
          </a:endParaRPr>
        </a:p>
      </dsp:txBody>
      <dsp:txXfrm>
        <a:off x="2734702" y="98479"/>
        <a:ext cx="2960166" cy="487396"/>
      </dsp:txXfrm>
    </dsp:sp>
    <dsp:sp modelId="{D1BBFB29-E271-4601-B73D-C8F00E50F6AF}">
      <dsp:nvSpPr>
        <dsp:cNvPr id="0" name=""/>
        <dsp:cNvSpPr/>
      </dsp:nvSpPr>
      <dsp:spPr>
        <a:xfrm rot="5326357">
          <a:off x="4075230" y="732345"/>
          <a:ext cx="303190" cy="343631"/>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33D9A-F867-4009-AF14-A6240E1D618A}">
      <dsp:nvSpPr>
        <dsp:cNvPr id="0" name=""/>
        <dsp:cNvSpPr/>
      </dsp:nvSpPr>
      <dsp:spPr>
        <a:xfrm>
          <a:off x="1250053" y="1207281"/>
          <a:ext cx="5991514" cy="116593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solidFill>
                <a:schemeClr val="tx1"/>
              </a:solidFill>
            </a:rPr>
            <a:t>El algoritmo KNN asume que existen cosas similares en la proximidad, a los que se le considera como vecinos </a:t>
          </a:r>
          <a:r>
            <a:rPr lang="es-EC" sz="2000" i="1" kern="1200" dirty="0">
              <a:solidFill>
                <a:schemeClr val="tx1"/>
              </a:solidFill>
            </a:rPr>
            <a:t>k.</a:t>
          </a:r>
          <a:r>
            <a:rPr lang="es-EC" sz="2000" kern="1200" dirty="0">
              <a:solidFill>
                <a:schemeClr val="tx1"/>
              </a:solidFill>
            </a:rPr>
            <a:t> En otras palabras, cosas similares están cerca unas de otras.</a:t>
          </a:r>
        </a:p>
      </dsp:txBody>
      <dsp:txXfrm>
        <a:off x="1284202" y="1241430"/>
        <a:ext cx="5923216" cy="1097632"/>
      </dsp:txXfrm>
    </dsp:sp>
    <dsp:sp modelId="{CBA84BB8-4A09-48E4-9882-8F96AFE71741}">
      <dsp:nvSpPr>
        <dsp:cNvPr id="0" name=""/>
        <dsp:cNvSpPr/>
      </dsp:nvSpPr>
      <dsp:spPr>
        <a:xfrm rot="5400000">
          <a:off x="4073994" y="2545027"/>
          <a:ext cx="343631" cy="343631"/>
        </a:xfrm>
        <a:prstGeom prst="rightArrow">
          <a:avLst>
            <a:gd name="adj1" fmla="val 667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C7E5E-0928-40AA-8F95-D76797C19587}">
      <dsp:nvSpPr>
        <dsp:cNvPr id="0" name=""/>
        <dsp:cNvSpPr/>
      </dsp:nvSpPr>
      <dsp:spPr>
        <a:xfrm>
          <a:off x="1272477" y="3060474"/>
          <a:ext cx="5946665" cy="110505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solidFill>
                <a:schemeClr val="tx1"/>
              </a:solidFill>
            </a:rPr>
            <a:t>Para determinar cual de todos los vecinos k en la base de datos de entrenamiento son más similares a una nueva entrada, es usada una medición de distancia</a:t>
          </a:r>
        </a:p>
      </dsp:txBody>
      <dsp:txXfrm>
        <a:off x="1304843" y="3092840"/>
        <a:ext cx="5881933" cy="1040327"/>
      </dsp:txXfrm>
    </dsp:sp>
    <dsp:sp modelId="{D4563833-8649-4FF8-BBEC-1E0E4C50D834}">
      <dsp:nvSpPr>
        <dsp:cNvPr id="0" name=""/>
        <dsp:cNvSpPr/>
      </dsp:nvSpPr>
      <dsp:spPr>
        <a:xfrm rot="5400000">
          <a:off x="4126872" y="4284471"/>
          <a:ext cx="237875" cy="343631"/>
        </a:xfrm>
        <a:prstGeom prst="rightArrow">
          <a:avLst>
            <a:gd name="adj1" fmla="val 667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8E59FD-FF35-4839-97E4-33DD0DCF39F2}">
      <dsp:nvSpPr>
        <dsp:cNvPr id="0" name=""/>
        <dsp:cNvSpPr/>
      </dsp:nvSpPr>
      <dsp:spPr>
        <a:xfrm>
          <a:off x="1204183" y="4747040"/>
          <a:ext cx="6083254" cy="6689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solidFill>
                <a:schemeClr val="tx1"/>
              </a:solidFill>
            </a:rPr>
            <a:t>En la Figura se logra observar que la mayoría de las veces, los puntos de datos similares están cerca uno del otro. </a:t>
          </a:r>
        </a:p>
      </dsp:txBody>
      <dsp:txXfrm>
        <a:off x="1223774" y="4766631"/>
        <a:ext cx="6044072" cy="629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6C5D9-4D2A-4D8B-88D9-8BEED10242A5}">
      <dsp:nvSpPr>
        <dsp:cNvPr id="0" name=""/>
        <dsp:cNvSpPr/>
      </dsp:nvSpPr>
      <dsp:spPr>
        <a:xfrm>
          <a:off x="484523" y="62897"/>
          <a:ext cx="5335576" cy="13564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1"/>
              </a:solidFill>
            </a:rPr>
            <a:t>Para esta etapa se utilizó la aplicación “</a:t>
          </a:r>
          <a:r>
            <a:rPr lang="es-EC" sz="2000" i="1" kern="1200" dirty="0" err="1">
              <a:solidFill>
                <a:schemeClr val="tx1"/>
              </a:solidFill>
            </a:rPr>
            <a:t>Classification</a:t>
          </a:r>
          <a:r>
            <a:rPr lang="es-EC" sz="2000" i="1" kern="1200" dirty="0">
              <a:solidFill>
                <a:schemeClr val="tx1"/>
              </a:solidFill>
            </a:rPr>
            <a:t> </a:t>
          </a:r>
          <a:r>
            <a:rPr lang="es-EC" sz="2000" i="1" kern="1200" dirty="0" err="1">
              <a:solidFill>
                <a:schemeClr val="tx1"/>
              </a:solidFill>
            </a:rPr>
            <a:t>Learner</a:t>
          </a:r>
          <a:r>
            <a:rPr lang="es-EC" sz="2000" kern="1200" dirty="0">
              <a:solidFill>
                <a:schemeClr val="tx1"/>
              </a:solidFill>
            </a:rPr>
            <a:t>” de la herramienta de </a:t>
          </a:r>
          <a:r>
            <a:rPr lang="es-EC" sz="2000" i="1" kern="1200" dirty="0">
              <a:solidFill>
                <a:schemeClr val="tx1"/>
              </a:solidFill>
            </a:rPr>
            <a:t>Matlab®</a:t>
          </a:r>
          <a:r>
            <a:rPr lang="es-EC" sz="2000" kern="1200" dirty="0">
              <a:solidFill>
                <a:schemeClr val="tx1"/>
              </a:solidFill>
            </a:rPr>
            <a:t>, como se puede observar en la Figura.</a:t>
          </a:r>
        </a:p>
      </dsp:txBody>
      <dsp:txXfrm>
        <a:off x="524252" y="102626"/>
        <a:ext cx="3871880" cy="1276973"/>
      </dsp:txXfrm>
    </dsp:sp>
    <dsp:sp modelId="{D2C03059-1086-413D-83C8-DD0C429B296C}">
      <dsp:nvSpPr>
        <dsp:cNvPr id="0" name=""/>
        <dsp:cNvSpPr/>
      </dsp:nvSpPr>
      <dsp:spPr>
        <a:xfrm>
          <a:off x="470786" y="1582503"/>
          <a:ext cx="5335576" cy="1356431"/>
        </a:xfrm>
        <a:prstGeom prst="roundRect">
          <a:avLst>
            <a:gd name="adj" fmla="val 100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1"/>
              </a:solidFill>
            </a:rPr>
            <a:t>En el cual se realizó un entrenamiento automatizado, incluidos los árboles de decisión, </a:t>
          </a:r>
          <a:r>
            <a:rPr lang="es-EC" sz="2000" i="1" kern="1200" dirty="0" err="1">
              <a:solidFill>
                <a:schemeClr val="tx1"/>
              </a:solidFill>
            </a:rPr>
            <a:t>support</a:t>
          </a:r>
          <a:r>
            <a:rPr lang="es-EC" sz="2000" i="1" kern="1200" dirty="0">
              <a:solidFill>
                <a:schemeClr val="tx1"/>
              </a:solidFill>
            </a:rPr>
            <a:t> vector machines </a:t>
          </a:r>
          <a:r>
            <a:rPr lang="es-EC" sz="2000" kern="1200" dirty="0">
              <a:solidFill>
                <a:schemeClr val="tx1"/>
              </a:solidFill>
            </a:rPr>
            <a:t>(SVM),  </a:t>
          </a:r>
          <a:r>
            <a:rPr lang="es-EC" sz="2000" i="1" kern="1200" dirty="0">
              <a:solidFill>
                <a:schemeClr val="tx1"/>
              </a:solidFill>
            </a:rPr>
            <a:t>K-</a:t>
          </a:r>
          <a:r>
            <a:rPr lang="es-EC" sz="2000" i="1" kern="1200" dirty="0" err="1">
              <a:solidFill>
                <a:schemeClr val="tx1"/>
              </a:solidFill>
            </a:rPr>
            <a:t>nearest</a:t>
          </a:r>
          <a:r>
            <a:rPr lang="es-EC" sz="2000" i="1" kern="1200" dirty="0">
              <a:solidFill>
                <a:schemeClr val="tx1"/>
              </a:solidFill>
            </a:rPr>
            <a:t> </a:t>
          </a:r>
          <a:r>
            <a:rPr lang="es-EC" sz="2000" i="1" kern="1200" dirty="0" err="1">
              <a:solidFill>
                <a:schemeClr val="tx1"/>
              </a:solidFill>
            </a:rPr>
            <a:t>neighbors</a:t>
          </a:r>
          <a:r>
            <a:rPr lang="es-EC" sz="2000" kern="1200" dirty="0">
              <a:solidFill>
                <a:schemeClr val="tx1"/>
              </a:solidFill>
            </a:rPr>
            <a:t> (KNN), etc.</a:t>
          </a:r>
        </a:p>
      </dsp:txBody>
      <dsp:txXfrm>
        <a:off x="510515" y="1622232"/>
        <a:ext cx="3903652" cy="1276973"/>
      </dsp:txXfrm>
    </dsp:sp>
    <dsp:sp modelId="{D1E5E6CA-C19D-404E-987D-EA38E48C3954}">
      <dsp:nvSpPr>
        <dsp:cNvPr id="0" name=""/>
        <dsp:cNvSpPr/>
      </dsp:nvSpPr>
      <dsp:spPr>
        <a:xfrm>
          <a:off x="541777" y="3165006"/>
          <a:ext cx="5335576" cy="1356431"/>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1"/>
              </a:solidFill>
            </a:rPr>
            <a:t>Este proceso se realizó con una base de datos de 192 audios repartidos equitativamente entre las 4 emociones. </a:t>
          </a:r>
        </a:p>
      </dsp:txBody>
      <dsp:txXfrm>
        <a:off x="581506" y="3204735"/>
        <a:ext cx="3903652" cy="1276973"/>
      </dsp:txXfrm>
    </dsp:sp>
    <dsp:sp modelId="{A48C151A-AA8C-4598-8AFB-0F2FA6FA77AE}">
      <dsp:nvSpPr>
        <dsp:cNvPr id="0" name=""/>
        <dsp:cNvSpPr/>
      </dsp:nvSpPr>
      <dsp:spPr>
        <a:xfrm>
          <a:off x="4453896" y="1028627"/>
          <a:ext cx="881680" cy="8816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4652274" y="1028627"/>
        <a:ext cx="484924" cy="663464"/>
      </dsp:txXfrm>
    </dsp:sp>
    <dsp:sp modelId="{3210BDF0-7C66-4D07-87F8-4285CC470951}">
      <dsp:nvSpPr>
        <dsp:cNvPr id="0" name=""/>
        <dsp:cNvSpPr/>
      </dsp:nvSpPr>
      <dsp:spPr>
        <a:xfrm>
          <a:off x="4924682" y="2602087"/>
          <a:ext cx="881680" cy="8816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5123060" y="2602087"/>
        <a:ext cx="484924" cy="663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C9505-32FD-4744-A742-6228DE0C05A0}">
      <dsp:nvSpPr>
        <dsp:cNvPr id="0" name=""/>
        <dsp:cNvSpPr/>
      </dsp:nvSpPr>
      <dsp:spPr>
        <a:xfrm>
          <a:off x="129207" y="39700"/>
          <a:ext cx="6419647" cy="1920388"/>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s-EC" sz="2200" kern="1200" dirty="0">
              <a:solidFill>
                <a:schemeClr val="tx1"/>
              </a:solidFill>
            </a:rPr>
            <a:t>Para lo cual se utilizó la biblioteca de selección de características (</a:t>
          </a:r>
          <a:r>
            <a:rPr lang="es-EC" sz="2200" kern="1200" dirty="0" err="1">
              <a:solidFill>
                <a:schemeClr val="tx1"/>
              </a:solidFill>
            </a:rPr>
            <a:t>FSLib</a:t>
          </a:r>
          <a:r>
            <a:rPr lang="es-EC" sz="2200" kern="1200" dirty="0">
              <a:solidFill>
                <a:schemeClr val="tx1"/>
              </a:solidFill>
            </a:rPr>
            <a:t> 2018) es una biblioteca </a:t>
          </a:r>
          <a:r>
            <a:rPr lang="es-EC" sz="2200" i="1" kern="1200" dirty="0">
              <a:solidFill>
                <a:schemeClr val="tx1"/>
              </a:solidFill>
            </a:rPr>
            <a:t>Matlab®, </a:t>
          </a:r>
          <a:r>
            <a:rPr lang="es-EC" sz="2200" kern="1200" dirty="0">
              <a:solidFill>
                <a:schemeClr val="tx1"/>
              </a:solidFill>
            </a:rPr>
            <a:t>la cual se empleó para eliminar información irrelevante, redundante y ruidosa de los datos.</a:t>
          </a:r>
        </a:p>
      </dsp:txBody>
      <dsp:txXfrm>
        <a:off x="185453" y="95946"/>
        <a:ext cx="4811121" cy="1807896"/>
      </dsp:txXfrm>
    </dsp:sp>
    <dsp:sp modelId="{25448643-9865-4159-B4D7-54E23A4BAB16}">
      <dsp:nvSpPr>
        <dsp:cNvPr id="0" name=""/>
        <dsp:cNvSpPr/>
      </dsp:nvSpPr>
      <dsp:spPr>
        <a:xfrm>
          <a:off x="51864" y="2165305"/>
          <a:ext cx="6419647" cy="1364946"/>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s-EC" sz="2200" kern="1200" dirty="0">
              <a:solidFill>
                <a:schemeClr val="tx1"/>
              </a:solidFill>
            </a:rPr>
            <a:t>El método </a:t>
          </a:r>
          <a:r>
            <a:rPr lang="es-EC" sz="2200" i="1" kern="1200" dirty="0" err="1">
              <a:solidFill>
                <a:schemeClr val="tx1"/>
              </a:solidFill>
            </a:rPr>
            <a:t>wrapper</a:t>
          </a:r>
          <a:r>
            <a:rPr lang="es-EC" sz="2200" kern="1200" dirty="0">
              <a:solidFill>
                <a:schemeClr val="tx1"/>
              </a:solidFill>
            </a:rPr>
            <a:t>, es establecido para SVM (Figura 1), elimina las características  recursivas.</a:t>
          </a:r>
        </a:p>
      </dsp:txBody>
      <dsp:txXfrm>
        <a:off x="91842" y="2205283"/>
        <a:ext cx="4820364" cy="1284990"/>
      </dsp:txXfrm>
    </dsp:sp>
    <dsp:sp modelId="{9375FFF0-2EF5-4CBF-96F7-030FD0581F57}">
      <dsp:nvSpPr>
        <dsp:cNvPr id="0" name=""/>
        <dsp:cNvSpPr/>
      </dsp:nvSpPr>
      <dsp:spPr>
        <a:xfrm>
          <a:off x="136777" y="3743152"/>
          <a:ext cx="6419647" cy="1177122"/>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s-EC" sz="2200" kern="1200" dirty="0">
              <a:solidFill>
                <a:schemeClr val="tx1"/>
              </a:solidFill>
            </a:rPr>
            <a:t>El método </a:t>
          </a:r>
          <a:r>
            <a:rPr lang="es-EC" sz="2200" i="1" kern="1200" dirty="0" err="1">
              <a:solidFill>
                <a:schemeClr val="tx1"/>
              </a:solidFill>
            </a:rPr>
            <a:t>filter</a:t>
          </a:r>
          <a:r>
            <a:rPr lang="es-EC" sz="2200" kern="1200" dirty="0">
              <a:solidFill>
                <a:schemeClr val="tx1"/>
              </a:solidFill>
            </a:rPr>
            <a:t>, establecido para KNN (Figura 2), realiza una correlación entre las características.</a:t>
          </a:r>
        </a:p>
      </dsp:txBody>
      <dsp:txXfrm>
        <a:off x="171254" y="3777629"/>
        <a:ext cx="4831366" cy="1108168"/>
      </dsp:txXfrm>
    </dsp:sp>
    <dsp:sp modelId="{263BE3F6-8584-4D2E-A89C-6634468B9E4C}">
      <dsp:nvSpPr>
        <dsp:cNvPr id="0" name=""/>
        <dsp:cNvSpPr/>
      </dsp:nvSpPr>
      <dsp:spPr>
        <a:xfrm>
          <a:off x="5214645" y="1247237"/>
          <a:ext cx="985039" cy="985039"/>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5436279" y="1247237"/>
        <a:ext cx="541771" cy="741242"/>
      </dsp:txXfrm>
    </dsp:sp>
    <dsp:sp modelId="{509AF664-C447-4695-B26C-616B742BD7BF}">
      <dsp:nvSpPr>
        <dsp:cNvPr id="0" name=""/>
        <dsp:cNvSpPr/>
      </dsp:nvSpPr>
      <dsp:spPr>
        <a:xfrm>
          <a:off x="5260395" y="3003637"/>
          <a:ext cx="985039" cy="985039"/>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5482029" y="3003637"/>
        <a:ext cx="541771" cy="7412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4/7/2019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a:t>
            </a:fld>
            <a:endParaRPr lang="es-EC"/>
          </a:p>
        </p:txBody>
      </p:sp>
    </p:spTree>
    <p:extLst>
      <p:ext uri="{BB962C8B-B14F-4D97-AF65-F5344CB8AC3E}">
        <p14:creationId xmlns:p14="http://schemas.microsoft.com/office/powerpoint/2010/main" val="24450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20</a:t>
            </a:fld>
            <a:endParaRPr lang="es-EC"/>
          </a:p>
        </p:txBody>
      </p:sp>
    </p:spTree>
    <p:extLst>
      <p:ext uri="{BB962C8B-B14F-4D97-AF65-F5344CB8AC3E}">
        <p14:creationId xmlns:p14="http://schemas.microsoft.com/office/powerpoint/2010/main" val="317926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22</a:t>
            </a:fld>
            <a:endParaRPr lang="es-EC"/>
          </a:p>
        </p:txBody>
      </p:sp>
    </p:spTree>
    <p:extLst>
      <p:ext uri="{BB962C8B-B14F-4D97-AF65-F5344CB8AC3E}">
        <p14:creationId xmlns:p14="http://schemas.microsoft.com/office/powerpoint/2010/main" val="14661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34</a:t>
            </a:fld>
            <a:endParaRPr lang="es-EC"/>
          </a:p>
        </p:txBody>
      </p:sp>
    </p:spTree>
    <p:extLst>
      <p:ext uri="{BB962C8B-B14F-4D97-AF65-F5344CB8AC3E}">
        <p14:creationId xmlns:p14="http://schemas.microsoft.com/office/powerpoint/2010/main" val="326721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38</a:t>
            </a:fld>
            <a:endParaRPr lang="es-EC"/>
          </a:p>
        </p:txBody>
      </p:sp>
    </p:spTree>
    <p:extLst>
      <p:ext uri="{BB962C8B-B14F-4D97-AF65-F5344CB8AC3E}">
        <p14:creationId xmlns:p14="http://schemas.microsoft.com/office/powerpoint/2010/main" val="214389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40</a:t>
            </a:fld>
            <a:endParaRPr lang="es-EC"/>
          </a:p>
        </p:txBody>
      </p:sp>
    </p:spTree>
    <p:extLst>
      <p:ext uri="{BB962C8B-B14F-4D97-AF65-F5344CB8AC3E}">
        <p14:creationId xmlns:p14="http://schemas.microsoft.com/office/powerpoint/2010/main" val="370692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4</a:t>
            </a:fld>
            <a:endParaRPr lang="es-EC"/>
          </a:p>
        </p:txBody>
      </p:sp>
    </p:spTree>
    <p:extLst>
      <p:ext uri="{BB962C8B-B14F-4D97-AF65-F5344CB8AC3E}">
        <p14:creationId xmlns:p14="http://schemas.microsoft.com/office/powerpoint/2010/main" val="209294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6</a:t>
            </a:fld>
            <a:endParaRPr lang="es-EC"/>
          </a:p>
        </p:txBody>
      </p:sp>
    </p:spTree>
    <p:extLst>
      <p:ext uri="{BB962C8B-B14F-4D97-AF65-F5344CB8AC3E}">
        <p14:creationId xmlns:p14="http://schemas.microsoft.com/office/powerpoint/2010/main" val="3880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8</a:t>
            </a:fld>
            <a:endParaRPr lang="es-EC"/>
          </a:p>
        </p:txBody>
      </p:sp>
    </p:spTree>
    <p:extLst>
      <p:ext uri="{BB962C8B-B14F-4D97-AF65-F5344CB8AC3E}">
        <p14:creationId xmlns:p14="http://schemas.microsoft.com/office/powerpoint/2010/main" val="236835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10</a:t>
            </a:fld>
            <a:endParaRPr lang="es-EC"/>
          </a:p>
        </p:txBody>
      </p:sp>
    </p:spTree>
    <p:extLst>
      <p:ext uri="{BB962C8B-B14F-4D97-AF65-F5344CB8AC3E}">
        <p14:creationId xmlns:p14="http://schemas.microsoft.com/office/powerpoint/2010/main" val="379909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12</a:t>
            </a:fld>
            <a:endParaRPr lang="es-EC"/>
          </a:p>
        </p:txBody>
      </p:sp>
    </p:spTree>
    <p:extLst>
      <p:ext uri="{BB962C8B-B14F-4D97-AF65-F5344CB8AC3E}">
        <p14:creationId xmlns:p14="http://schemas.microsoft.com/office/powerpoint/2010/main" val="173407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16</a:t>
            </a:fld>
            <a:endParaRPr lang="es-EC"/>
          </a:p>
        </p:txBody>
      </p:sp>
    </p:spTree>
    <p:extLst>
      <p:ext uri="{BB962C8B-B14F-4D97-AF65-F5344CB8AC3E}">
        <p14:creationId xmlns:p14="http://schemas.microsoft.com/office/powerpoint/2010/main" val="21264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F92BAEA-52B0-4333-B201-97909E8C3B8D}" type="slidenum">
              <a:rPr lang="es-EC" smtClean="0"/>
              <a:t>17</a:t>
            </a:fld>
            <a:endParaRPr lang="es-EC"/>
          </a:p>
        </p:txBody>
      </p:sp>
    </p:spTree>
    <p:extLst>
      <p:ext uri="{BB962C8B-B14F-4D97-AF65-F5344CB8AC3E}">
        <p14:creationId xmlns:p14="http://schemas.microsoft.com/office/powerpoint/2010/main" val="237798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7F92BAEA-52B0-4333-B201-97909E8C3B8D}" type="slidenum">
              <a:rPr lang="es-EC" smtClean="0"/>
              <a:t>18</a:t>
            </a:fld>
            <a:endParaRPr lang="es-EC"/>
          </a:p>
        </p:txBody>
      </p:sp>
    </p:spTree>
    <p:extLst>
      <p:ext uri="{BB962C8B-B14F-4D97-AF65-F5344CB8AC3E}">
        <p14:creationId xmlns:p14="http://schemas.microsoft.com/office/powerpoint/2010/main" val="254983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B5FAB-21C4-4D26-9600-6CFD0ECC0F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3AB8DD-E9C9-41F8-AB01-06CD9C228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id="{DF6E803B-E97F-4785-999C-B6CC46191927}"/>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5" name="Marcador de pie de página 4">
            <a:extLst>
              <a:ext uri="{FF2B5EF4-FFF2-40B4-BE49-F238E27FC236}">
                <a16:creationId xmlns:a16="http://schemas.microsoft.com/office/drawing/2014/main" id="{122A8D8A-3914-4142-A933-A9C8DD012A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D6333DE-B26D-40FA-AB9E-393314DD0BCB}"/>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283797124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EC0E0-CE75-4381-921E-A55AECDB5EF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F37C8EC-B964-4ECB-9695-BBDCE02E94A2}"/>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260CF9-1797-4B47-9354-A57D9E920570}"/>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5" name="Marcador de pie de página 4">
            <a:extLst>
              <a:ext uri="{FF2B5EF4-FFF2-40B4-BE49-F238E27FC236}">
                <a16:creationId xmlns:a16="http://schemas.microsoft.com/office/drawing/2014/main" id="{460D9A39-B4EE-4699-977F-A1B84CFF34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87E77D0-977D-4EC4-9947-D8BF67351632}"/>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180182562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3B1411-555E-4411-9D9B-E7A27DDCFA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4B2B09B-7A3B-4912-BCF0-0B5AF8B4A944}"/>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C877F-D5BE-4A4E-8D2C-608861DFCA70}"/>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5" name="Marcador de pie de página 4">
            <a:extLst>
              <a:ext uri="{FF2B5EF4-FFF2-40B4-BE49-F238E27FC236}">
                <a16:creationId xmlns:a16="http://schemas.microsoft.com/office/drawing/2014/main" id="{394CA562-921D-4998-B742-81948F81EC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B027618-3BA5-46F8-B993-9DAD0302F3A0}"/>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415354150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4/7/2019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41284531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9DCA1-2EA7-4776-AE63-36C734B3CA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989AB1-0690-410D-A4E9-0C24350F252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DA5EF6-DFF9-4413-BFA2-660564F2357F}"/>
              </a:ext>
            </a:extLst>
          </p:cNvPr>
          <p:cNvSpPr>
            <a:spLocks noGrp="1"/>
          </p:cNvSpPr>
          <p:nvPr>
            <p:ph type="dt" sz="half" idx="10"/>
          </p:nvPr>
        </p:nvSpPr>
        <p:spPr/>
        <p:txBody>
          <a:bodyPr/>
          <a:lstStyle/>
          <a:p>
            <a:fld id="{C764DE79-268F-4C1A-8933-263129D2AF90}" type="datetimeFigureOut">
              <a:rPr lang="en-US" smtClean="0"/>
              <a:t>7/4/2019</a:t>
            </a:fld>
            <a:endParaRPr lang="en-US" dirty="0"/>
          </a:p>
        </p:txBody>
      </p:sp>
      <p:sp>
        <p:nvSpPr>
          <p:cNvPr id="5" name="Marcador de pie de página 4">
            <a:extLst>
              <a:ext uri="{FF2B5EF4-FFF2-40B4-BE49-F238E27FC236}">
                <a16:creationId xmlns:a16="http://schemas.microsoft.com/office/drawing/2014/main" id="{C3A005AB-5DFA-44A5-A31B-1BAD04F5E8D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9A584D1-F5C9-4367-85AF-790CE2A5AF5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921323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3D067-79DA-4B8B-8A01-14824CFCC5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9F03FA-823B-48A7-A919-20E71F98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BA29DE63-D487-42F9-9254-23C1A54D057D}"/>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5" name="Marcador de pie de página 4">
            <a:extLst>
              <a:ext uri="{FF2B5EF4-FFF2-40B4-BE49-F238E27FC236}">
                <a16:creationId xmlns:a16="http://schemas.microsoft.com/office/drawing/2014/main" id="{4DA199BC-1F58-42B8-B13F-C04B42E45B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3F80BFD-C752-420D-AC9A-32B5CFDA414C}"/>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11906623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9BBDC-550B-412F-851D-86EF9C776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D8014D-AABB-4FC9-A937-79B687400B1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D88B1-C368-4E66-A65B-0B55D581593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0199A91-C717-4E60-A367-100C50F51C85}"/>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6" name="Marcador de pie de página 5">
            <a:extLst>
              <a:ext uri="{FF2B5EF4-FFF2-40B4-BE49-F238E27FC236}">
                <a16:creationId xmlns:a16="http://schemas.microsoft.com/office/drawing/2014/main" id="{3C312DCC-0881-48FB-BDB0-A71FE55BE4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316AD38-9A0E-4D34-B1CA-45947C32BEA0}"/>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26686496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D75C5-FB9D-4564-B949-40836FE6E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0706E3-91C8-4151-A6EE-2C5EC2EA4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18CB1F47-E9BC-4BC1-9F2C-E1CE5A0D4A9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4E76A16-A52A-437D-AC6B-CDAC0030A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651E8DC9-3F62-4C51-80BA-1BF913D66B9F}"/>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F283038-AF13-48AB-8775-61BEAE1D8888}"/>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8" name="Marcador de pie de página 7">
            <a:extLst>
              <a:ext uri="{FF2B5EF4-FFF2-40B4-BE49-F238E27FC236}">
                <a16:creationId xmlns:a16="http://schemas.microsoft.com/office/drawing/2014/main" id="{B725295C-C6FF-4A13-B433-7D7C0704AF6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AC99AFA-5D12-4D0F-8A07-8011BE369FA4}"/>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2963615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64930-4628-4164-9584-BCDD13045B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D6092A7-7529-45F9-8AD7-FD75B0B3B282}"/>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4" name="Marcador de pie de página 3">
            <a:extLst>
              <a:ext uri="{FF2B5EF4-FFF2-40B4-BE49-F238E27FC236}">
                <a16:creationId xmlns:a16="http://schemas.microsoft.com/office/drawing/2014/main" id="{073617F6-AE58-4397-A798-A73B8C34E38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5A064BD-B165-4091-A068-9D8560A4A89B}"/>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80443696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4F24A2-EEC9-4656-A476-78E0EA5DCFA6}"/>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3" name="Marcador de pie de página 2">
            <a:extLst>
              <a:ext uri="{FF2B5EF4-FFF2-40B4-BE49-F238E27FC236}">
                <a16:creationId xmlns:a16="http://schemas.microsoft.com/office/drawing/2014/main" id="{E3BE450E-5CAF-4809-BDD2-D468BF95117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96E283C-28E6-4D1E-8563-1EB51FCBBC9D}"/>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401699387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BF709-74B6-4C6D-8331-440129496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78D1B-0866-478F-BDDE-705471BE2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7AF28C-C22B-400B-B584-1B30C49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859CBC0E-512D-4E05-8AC0-B4D7FD6A1855}"/>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6" name="Marcador de pie de página 5">
            <a:extLst>
              <a:ext uri="{FF2B5EF4-FFF2-40B4-BE49-F238E27FC236}">
                <a16:creationId xmlns:a16="http://schemas.microsoft.com/office/drawing/2014/main" id="{73CBDFF3-456F-4868-B8A6-303817517F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0B0FB10-4AA4-448D-B476-75129DA25AF4}"/>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410092640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E92A-1422-45E0-80A5-F4B6E04544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30938FA-F147-485C-A901-A1A08D5A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B20CC0D-69D6-4CE5-BE4E-263758E76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95FB1B4-B10D-4733-9C4D-E30AA96B1215}"/>
              </a:ext>
            </a:extLst>
          </p:cNvPr>
          <p:cNvSpPr>
            <a:spLocks noGrp="1"/>
          </p:cNvSpPr>
          <p:nvPr>
            <p:ph type="dt" sz="half" idx="10"/>
          </p:nvPr>
        </p:nvSpPr>
        <p:spPr/>
        <p:txBody>
          <a:bodyPr/>
          <a:lstStyle/>
          <a:p>
            <a:fld id="{F6249B34-9780-43F3-807A-ABAA0D7C523D}" type="datetimeFigureOut">
              <a:rPr lang="es-EC" smtClean="0"/>
              <a:t>4/7/2019</a:t>
            </a:fld>
            <a:endParaRPr lang="es-EC"/>
          </a:p>
        </p:txBody>
      </p:sp>
      <p:sp>
        <p:nvSpPr>
          <p:cNvPr id="6" name="Marcador de pie de página 5">
            <a:extLst>
              <a:ext uri="{FF2B5EF4-FFF2-40B4-BE49-F238E27FC236}">
                <a16:creationId xmlns:a16="http://schemas.microsoft.com/office/drawing/2014/main" id="{CAFE1796-6783-414C-A237-9F2C42A37B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5DAD084-0BBF-431D-8CF6-5717BFEF26DE}"/>
              </a:ext>
            </a:extLst>
          </p:cNvPr>
          <p:cNvSpPr>
            <a:spLocks noGrp="1"/>
          </p:cNvSpPr>
          <p:nvPr>
            <p:ph type="sldNum" sz="quarter" idx="12"/>
          </p:nvPr>
        </p:nvSpPr>
        <p:spPr/>
        <p:txBody>
          <a:bodyPr/>
          <a:lstStyle/>
          <a:p>
            <a:fld id="{5A745FF5-85E7-44FB-BA6C-21F3DA7B9E3F}" type="slidenum">
              <a:rPr lang="es-EC" smtClean="0"/>
              <a:t>‹#›</a:t>
            </a:fld>
            <a:endParaRPr lang="es-EC"/>
          </a:p>
        </p:txBody>
      </p:sp>
    </p:spTree>
    <p:extLst>
      <p:ext uri="{BB962C8B-B14F-4D97-AF65-F5344CB8AC3E}">
        <p14:creationId xmlns:p14="http://schemas.microsoft.com/office/powerpoint/2010/main" val="37563291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73C9F1-892C-45D3-A86C-D61794497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492829-D5C2-4F41-A3DC-0458E317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7F0F0E-AAD0-4F39-97AF-86941A75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4/7/2019</a:t>
            </a:fld>
            <a:endParaRPr lang="es-EC"/>
          </a:p>
        </p:txBody>
      </p:sp>
      <p:sp>
        <p:nvSpPr>
          <p:cNvPr id="5" name="Marcador de pie de página 4">
            <a:extLst>
              <a:ext uri="{FF2B5EF4-FFF2-40B4-BE49-F238E27FC236}">
                <a16:creationId xmlns:a16="http://schemas.microsoft.com/office/drawing/2014/main" id="{F72004A6-28E9-4F39-ABFF-B6188E79D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6C1C5D0-F0B0-4F4D-A7D5-982DF88EA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a:t>
            </a:fld>
            <a:endParaRPr lang="es-EC"/>
          </a:p>
        </p:txBody>
      </p:sp>
    </p:spTree>
    <p:extLst>
      <p:ext uri="{BB962C8B-B14F-4D97-AF65-F5344CB8AC3E}">
        <p14:creationId xmlns:p14="http://schemas.microsoft.com/office/powerpoint/2010/main" val="339540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png"/><Relationship Id="rId4" Type="http://schemas.openxmlformats.org/officeDocument/2006/relationships/diagramData" Target="../diagrams/data3.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385268" y="1500137"/>
            <a:ext cx="8777029" cy="3277820"/>
          </a:xfrm>
          <a:prstGeom prst="rect">
            <a:avLst/>
          </a:prstGeom>
          <a:noFill/>
        </p:spPr>
        <p:txBody>
          <a:bodyPr wrap="square" lIns="91440" tIns="45720" rIns="91440" bIns="45720">
            <a:spAutoFit/>
          </a:bodyPr>
          <a:lstStyle/>
          <a:p>
            <a:pPr algn="ctr"/>
            <a:r>
              <a:rPr lang="es-ES" sz="2800" b="1" dirty="0">
                <a:cs typeface="Arial" panose="020B0604020202020204" pitchFamily="34" charset="0"/>
              </a:rPr>
              <a:t>DEPARTAMENTO DE ELÉCTRICA Y ELECTRÓNICA</a:t>
            </a:r>
            <a:endParaRPr lang="es-EC" sz="2800" dirty="0">
              <a:cs typeface="Arial" panose="020B0604020202020204" pitchFamily="34" charset="0"/>
            </a:endParaRPr>
          </a:p>
          <a:p>
            <a:pPr algn="ctr"/>
            <a:r>
              <a:rPr lang="es-ES" sz="2400" b="1" dirty="0">
                <a:cs typeface="Arial" panose="020B0604020202020204" pitchFamily="34" charset="0"/>
              </a:rPr>
              <a:t> </a:t>
            </a:r>
            <a:r>
              <a:rPr lang="es-ES" sz="2000" b="1" dirty="0">
                <a:cs typeface="Arial" panose="020B0604020202020204" pitchFamily="34" charset="0"/>
              </a:rPr>
              <a:t>CARRERA DE INGENIERÍA ELECTRÓNICA Y TELECOMUNICACIONES</a:t>
            </a:r>
          </a:p>
          <a:p>
            <a:pPr algn="ctr"/>
            <a:endParaRPr lang="es-ES" b="1" dirty="0">
              <a:cs typeface="Arial" panose="020B0604020202020204" pitchFamily="34" charset="0"/>
            </a:endParaRPr>
          </a:p>
          <a:p>
            <a:pPr algn="ctr"/>
            <a:r>
              <a:rPr lang="es-ES" sz="800" b="1" dirty="0">
                <a:cs typeface="Arial" panose="020B0604020202020204" pitchFamily="34" charset="0"/>
              </a:rPr>
              <a:t> </a:t>
            </a:r>
            <a:endParaRPr lang="es-EC" sz="800" dirty="0">
              <a:cs typeface="Arial" panose="020B0604020202020204" pitchFamily="34" charset="0"/>
            </a:endParaRPr>
          </a:p>
          <a:p>
            <a:r>
              <a:rPr lang="es-ES" sz="700" b="1" dirty="0">
                <a:cs typeface="Arial" panose="020B0604020202020204" pitchFamily="34" charset="0"/>
              </a:rPr>
              <a:t> </a:t>
            </a:r>
            <a:endParaRPr lang="es-EC" sz="700" dirty="0">
              <a:cs typeface="Arial" panose="020B0604020202020204" pitchFamily="34" charset="0"/>
            </a:endParaRPr>
          </a:p>
          <a:p>
            <a:pPr algn="ctr"/>
            <a:r>
              <a:rPr lang="es-ES" sz="700" b="1" dirty="0">
                <a:cs typeface="Arial" panose="020B0604020202020204" pitchFamily="34" charset="0"/>
              </a:rPr>
              <a:t> </a:t>
            </a:r>
            <a:r>
              <a:rPr lang="es-ES" sz="1400" b="1" dirty="0">
                <a:cs typeface="Arial" panose="020B0604020202020204" pitchFamily="34" charset="0"/>
              </a:rPr>
              <a:t>TEMA: </a:t>
            </a:r>
            <a:r>
              <a:rPr lang="es-EC" b="1" dirty="0"/>
              <a:t>DISEÑO DE UN SISTEMA DE RECONOCIMIENTO AUTOMÁTICO DE EMOCIONES A PARTIR DEL ANÁLISIS DE LA SEÑAL DE VOZ.</a:t>
            </a:r>
            <a:endParaRPr lang="es-EC" sz="1400" b="1" dirty="0">
              <a:cs typeface="Arial" panose="020B0604020202020204" pitchFamily="34" charset="0"/>
            </a:endParaRPr>
          </a:p>
          <a:p>
            <a:pPr algn="ctr"/>
            <a:r>
              <a:rPr lang="es-ES" sz="1400" b="1" dirty="0">
                <a:cs typeface="Arial" panose="020B0604020202020204" pitchFamily="34" charset="0"/>
              </a:rPr>
              <a:t>AUTOR: </a:t>
            </a:r>
            <a:r>
              <a:rPr lang="es-EC" dirty="0"/>
              <a:t>FLORES CRUZ, EVELYN MARLEY</a:t>
            </a:r>
            <a:endParaRPr lang="es-EC" sz="1400" dirty="0">
              <a:cs typeface="Arial" panose="020B0604020202020204" pitchFamily="34" charset="0"/>
            </a:endParaRPr>
          </a:p>
          <a:p>
            <a:pPr algn="ctr"/>
            <a:r>
              <a:rPr lang="es-ES" sz="1400" dirty="0">
                <a:cs typeface="Arial" panose="020B0604020202020204" pitchFamily="34" charset="0"/>
              </a:rPr>
              <a:t>  </a:t>
            </a:r>
            <a:endParaRPr lang="es-EC" sz="1400" dirty="0">
              <a:cs typeface="Arial" panose="020B0604020202020204" pitchFamily="34" charset="0"/>
            </a:endParaRPr>
          </a:p>
          <a:p>
            <a:pPr algn="ctr"/>
            <a:r>
              <a:rPr lang="es-ES" sz="1400" b="1" dirty="0">
                <a:cs typeface="Arial" panose="020B0604020202020204" pitchFamily="34" charset="0"/>
              </a:rPr>
              <a:t>DIRECTOR: </a:t>
            </a:r>
            <a:r>
              <a:rPr lang="es-EC" dirty="0"/>
              <a:t>ING. BERNAL OÑATE, CARLOS PAÚL </a:t>
            </a:r>
            <a:r>
              <a:rPr lang="es-EC" dirty="0" err="1"/>
              <a:t>Msc</a:t>
            </a:r>
            <a:r>
              <a:rPr lang="es-EC" b="1" dirty="0"/>
              <a:t>. </a:t>
            </a:r>
          </a:p>
          <a:p>
            <a:pPr algn="ctr"/>
            <a:endParaRPr lang="es-EC" sz="1400" dirty="0">
              <a:cs typeface="Arial" panose="020B0604020202020204" pitchFamily="34" charset="0"/>
            </a:endParaRPr>
          </a:p>
          <a:p>
            <a:pPr algn="ctr"/>
            <a:r>
              <a:rPr lang="es-ES" sz="1400" b="1" dirty="0">
                <a:cs typeface="Arial" panose="020B0604020202020204" pitchFamily="34" charset="0"/>
              </a:rPr>
              <a:t>SANGOLQUÍ - </a:t>
            </a:r>
            <a:r>
              <a:rPr lang="es-ES_tradnl" sz="1400" b="1" dirty="0">
                <a:cs typeface="Arial" panose="020B0604020202020204" pitchFamily="34" charset="0"/>
              </a:rPr>
              <a:t>2019</a:t>
            </a:r>
            <a:endParaRPr lang="es-EC" sz="1400" b="1" dirty="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a:extLst>
              <a:ext uri="{FF2B5EF4-FFF2-40B4-BE49-F238E27FC236}">
                <a16:creationId xmlns:a16="http://schemas.microsoft.com/office/drawing/2014/main"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99359"/>
            <a:ext cx="3736428" cy="911121"/>
          </a:xfrm>
          <a:prstGeom prst="rect">
            <a:avLst/>
          </a:prstGeom>
        </p:spPr>
      </p:pic>
      <p:pic>
        <p:nvPicPr>
          <p:cNvPr id="4" name="Imagen 3">
            <a:extLst>
              <a:ext uri="{FF2B5EF4-FFF2-40B4-BE49-F238E27FC236}">
                <a16:creationId xmlns:a16="http://schemas.microsoft.com/office/drawing/2014/main"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26676744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tx1"/>
                </a:solidFill>
              </a:rPr>
              <a:t>BASE DE DATOS</a:t>
            </a:r>
          </a:p>
          <a:p>
            <a:pPr marL="342900" indent="-342900" algn="just">
              <a:buAutoNum type="arabicPeriod"/>
            </a:pPr>
            <a:r>
              <a:rPr lang="es-ES" sz="2000" b="1" dirty="0">
                <a:solidFill>
                  <a:schemeClr val="bg2">
                    <a:lumMod val="75000"/>
                  </a:schemeClr>
                </a:solidFill>
              </a:rPr>
              <a:t>EXTRACCIÓN DE CARACTERÍSTICAS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91843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BASE DE DATOS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E1D247-F73D-4AE4-AB3B-E1D569DCA92F}"/>
              </a:ext>
            </a:extLst>
          </p:cNvPr>
          <p:cNvSpPr/>
          <p:nvPr/>
        </p:nvSpPr>
        <p:spPr>
          <a:xfrm>
            <a:off x="368291" y="1643324"/>
            <a:ext cx="11534275" cy="830997"/>
          </a:xfrm>
          <a:prstGeom prst="rect">
            <a:avLst/>
          </a:prstGeom>
        </p:spPr>
        <p:txBody>
          <a:bodyPr wrap="square">
            <a:spAutoFit/>
          </a:bodyPr>
          <a:lstStyle/>
          <a:p>
            <a:pPr algn="just"/>
            <a:r>
              <a:rPr lang="es-EC" sz="2400" dirty="0"/>
              <a:t> En el presente proyecto se investigó dos base de datos:</a:t>
            </a:r>
          </a:p>
          <a:p>
            <a:pPr algn="just"/>
            <a:endParaRPr lang="es-EC" sz="2400" dirty="0"/>
          </a:p>
        </p:txBody>
      </p:sp>
      <p:graphicFrame>
        <p:nvGraphicFramePr>
          <p:cNvPr id="2" name="Diagram 1">
            <a:extLst>
              <a:ext uri="{FF2B5EF4-FFF2-40B4-BE49-F238E27FC236}">
                <a16:creationId xmlns:a16="http://schemas.microsoft.com/office/drawing/2014/main" id="{5ACCF95C-41DF-4DDF-B8A6-2FCB97A4060C}"/>
              </a:ext>
            </a:extLst>
          </p:cNvPr>
          <p:cNvGraphicFramePr/>
          <p:nvPr>
            <p:extLst>
              <p:ext uri="{D42A27DB-BD31-4B8C-83A1-F6EECF244321}">
                <p14:modId xmlns:p14="http://schemas.microsoft.com/office/powerpoint/2010/main" val="3008183416"/>
              </p:ext>
            </p:extLst>
          </p:nvPr>
        </p:nvGraphicFramePr>
        <p:xfrm>
          <a:off x="-115875" y="2279057"/>
          <a:ext cx="12423750" cy="2308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DA14370-1940-41F7-9D7A-32DB16E5F68E}"/>
              </a:ext>
            </a:extLst>
          </p:cNvPr>
          <p:cNvSpPr/>
          <p:nvPr/>
        </p:nvSpPr>
        <p:spPr>
          <a:xfrm>
            <a:off x="368291" y="4383679"/>
            <a:ext cx="11310362" cy="2308324"/>
          </a:xfrm>
          <a:prstGeom prst="rect">
            <a:avLst/>
          </a:prstGeom>
        </p:spPr>
        <p:txBody>
          <a:bodyPr wrap="square">
            <a:spAutoFit/>
          </a:bodyPr>
          <a:lstStyle/>
          <a:p>
            <a:pPr indent="449580" algn="just">
              <a:spcAft>
                <a:spcPts val="800"/>
              </a:spcAft>
            </a:pPr>
            <a:r>
              <a:rPr lang="es-EC" sz="2400" dirty="0"/>
              <a:t>                                                                                                                                                         En el presente trabajo fueron analizados un total de 312 audios que contienen las emociones tales como felicidad, enojo, miedo y tristeza. Dentro de la cual se utilizó un total de 192 audios para el entrenamiento, para hombre y mujer respectivamente y un total de 120 audios divididos equitativamente, para realizar las pruebas obtenidas con el clasificador para cada género.</a:t>
            </a:r>
          </a:p>
        </p:txBody>
      </p:sp>
    </p:spTree>
    <p:extLst>
      <p:ext uri="{BB962C8B-B14F-4D97-AF65-F5344CB8AC3E}">
        <p14:creationId xmlns:p14="http://schemas.microsoft.com/office/powerpoint/2010/main" val="286151201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tx1"/>
                </a:solidFill>
              </a:rPr>
              <a:t>EXTRACCIÓN DE CARACTERÍSTICAS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56410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EXTRACCIÓN DE CARACTERÍSTICAS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255996" y="1627894"/>
            <a:ext cx="10924674" cy="933589"/>
          </a:xfrm>
          <a:prstGeom prst="rect">
            <a:avLst/>
          </a:prstGeom>
        </p:spPr>
        <p:txBody>
          <a:bodyPr wrap="square">
            <a:spAutoFit/>
          </a:bodyPr>
          <a:lstStyle/>
          <a:p>
            <a:pPr algn="just">
              <a:spcAft>
                <a:spcPts val="800"/>
              </a:spcAft>
            </a:pPr>
            <a:r>
              <a:rPr lang="es-EC" sz="2400" dirty="0"/>
              <a:t>Las características que se extrajeron fueron de tres tipos:</a:t>
            </a:r>
          </a:p>
          <a:p>
            <a:pPr algn="just">
              <a:spcAft>
                <a:spcPts val="800"/>
              </a:spcAft>
            </a:pPr>
            <a:endParaRPr lang="es-EC" sz="2400" dirty="0"/>
          </a:p>
        </p:txBody>
      </p:sp>
      <p:graphicFrame>
        <p:nvGraphicFramePr>
          <p:cNvPr id="4" name="Diagram 3">
            <a:extLst>
              <a:ext uri="{FF2B5EF4-FFF2-40B4-BE49-F238E27FC236}">
                <a16:creationId xmlns:a16="http://schemas.microsoft.com/office/drawing/2014/main" id="{F4D451BD-B606-4940-8A72-D99061E88566}"/>
              </a:ext>
            </a:extLst>
          </p:cNvPr>
          <p:cNvGraphicFramePr/>
          <p:nvPr>
            <p:extLst>
              <p:ext uri="{D42A27DB-BD31-4B8C-83A1-F6EECF244321}">
                <p14:modId xmlns:p14="http://schemas.microsoft.com/office/powerpoint/2010/main" val="1040950285"/>
              </p:ext>
            </p:extLst>
          </p:nvPr>
        </p:nvGraphicFramePr>
        <p:xfrm>
          <a:off x="255996" y="2327692"/>
          <a:ext cx="11587748" cy="3534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4681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EXTRACCIÓN DE CARACTERÍSTICAS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368290" y="1915126"/>
            <a:ext cx="11663289" cy="4401205"/>
          </a:xfrm>
          <a:prstGeom prst="rect">
            <a:avLst/>
          </a:prstGeom>
        </p:spPr>
        <p:txBody>
          <a:bodyPr wrap="square">
            <a:spAutoFit/>
          </a:bodyPr>
          <a:lstStyle/>
          <a:p>
            <a:pPr algn="just">
              <a:spcAft>
                <a:spcPts val="800"/>
              </a:spcAft>
            </a:pPr>
            <a:r>
              <a:rPr lang="es-EC" sz="2400" dirty="0"/>
              <a:t>Las señales se normalizaron de 0 a 1, para prevenir el </a:t>
            </a:r>
            <a:r>
              <a:rPr lang="es-EC" sz="2400" i="1" dirty="0" err="1"/>
              <a:t>Clipping</a:t>
            </a:r>
            <a:r>
              <a:rPr lang="es-EC" sz="2400" dirty="0"/>
              <a:t>, ya que esto sucede cuando una señal de audio presenta altos componentes, causando distorsión en su frecuencia.  El tamaño de </a:t>
            </a:r>
            <a:r>
              <a:rPr lang="es-EC" sz="2400" i="1" dirty="0" err="1"/>
              <a:t>winLength</a:t>
            </a:r>
            <a:r>
              <a:rPr lang="es-EC" sz="2400" dirty="0"/>
              <a:t> que se usó es de 50 milisegundos .</a:t>
            </a:r>
          </a:p>
          <a:p>
            <a:pPr algn="just">
              <a:spcAft>
                <a:spcPts val="800"/>
              </a:spcAft>
            </a:pPr>
            <a:endParaRPr lang="es-EC" sz="2400" dirty="0"/>
          </a:p>
          <a:p>
            <a:pPr algn="just">
              <a:spcAft>
                <a:spcPts val="800"/>
              </a:spcAft>
            </a:pPr>
            <a:r>
              <a:rPr lang="es-EC" sz="2400" dirty="0"/>
              <a:t>La extracción de características se realizó de dos maneras:</a:t>
            </a:r>
          </a:p>
          <a:p>
            <a:pPr marL="342900" lvl="0" indent="-342900" algn="just">
              <a:spcAft>
                <a:spcPts val="0"/>
              </a:spcAft>
              <a:buFont typeface="Arial" panose="020B0604020202020204" pitchFamily="34" charset="0"/>
              <a:buChar char="•"/>
            </a:pPr>
            <a:r>
              <a:rPr lang="es-EC" sz="2400" b="1" dirty="0"/>
              <a:t>Señal de voz sin ningún preprocesamiento.</a:t>
            </a:r>
          </a:p>
          <a:p>
            <a:pPr marL="342900" lvl="0" indent="-342900" algn="just">
              <a:spcAft>
                <a:spcPts val="800"/>
              </a:spcAft>
              <a:buFont typeface="Arial" panose="020B0604020202020204" pitchFamily="34" charset="0"/>
              <a:buChar char="•"/>
            </a:pPr>
            <a:r>
              <a:rPr lang="es-EC" sz="2400" b="1" dirty="0"/>
              <a:t>Transformada Wavelet</a:t>
            </a:r>
          </a:p>
          <a:p>
            <a:pPr lvl="0" algn="just">
              <a:spcAft>
                <a:spcPts val="800"/>
              </a:spcAft>
            </a:pPr>
            <a:endParaRPr lang="es-EC" sz="2400" dirty="0"/>
          </a:p>
          <a:p>
            <a:pPr lvl="0" algn="just">
              <a:spcAft>
                <a:spcPts val="800"/>
              </a:spcAft>
            </a:pPr>
            <a:r>
              <a:rPr lang="es-EC" sz="2400" dirty="0"/>
              <a:t>Se obtuvo un total de 68 características.</a:t>
            </a:r>
          </a:p>
          <a:p>
            <a:pPr marL="342900" lvl="0" indent="-342900" algn="just">
              <a:spcAft>
                <a:spcPts val="800"/>
              </a:spcAft>
              <a:buFont typeface="Arial" panose="020B0604020202020204" pitchFamily="34" charset="0"/>
              <a:buChar char="•"/>
            </a:pPr>
            <a:endParaRPr lang="es-EC" sz="2400" dirty="0"/>
          </a:p>
        </p:txBody>
      </p:sp>
    </p:spTree>
    <p:extLst>
      <p:ext uri="{BB962C8B-B14F-4D97-AF65-F5344CB8AC3E}">
        <p14:creationId xmlns:p14="http://schemas.microsoft.com/office/powerpoint/2010/main" val="186342561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EXTRACCIÓN DE CARACTERÍSTICAS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399133"/>
            <a:ext cx="11663289" cy="2041585"/>
          </a:xfrm>
          <a:prstGeom prst="rect">
            <a:avLst/>
          </a:prstGeom>
        </p:spPr>
        <p:txBody>
          <a:bodyPr wrap="square">
            <a:spAutoFit/>
          </a:bodyPr>
          <a:lstStyle/>
          <a:p>
            <a:pPr algn="just">
              <a:spcAft>
                <a:spcPts val="800"/>
              </a:spcAft>
            </a:pPr>
            <a:r>
              <a:rPr lang="es-EC" sz="2400" dirty="0"/>
              <a:t>El tipo de transformada wavelet que se utilizó es Daubechies5 de nivel 3, ya que db5 </a:t>
            </a:r>
            <a:r>
              <a:rPr lang="es-MX" sz="2400" dirty="0"/>
              <a:t>puesto que ofrece una mejor localización de bajas frecuencia</a:t>
            </a:r>
            <a:r>
              <a:rPr lang="es-EC" sz="2400" dirty="0"/>
              <a:t>. En la Figura , se puede observar los niveles de descomposición sobre la frase /</a:t>
            </a:r>
            <a:r>
              <a:rPr lang="es-EC" sz="2400" i="1" dirty="0" err="1"/>
              <a:t>Kids</a:t>
            </a:r>
            <a:r>
              <a:rPr lang="es-EC" sz="2400" i="1" dirty="0"/>
              <a:t> are </a:t>
            </a:r>
            <a:r>
              <a:rPr lang="es-EC" sz="2400" i="1" dirty="0" err="1"/>
              <a:t>talking</a:t>
            </a:r>
            <a:r>
              <a:rPr lang="es-EC" sz="2400" i="1" dirty="0"/>
              <a:t> </a:t>
            </a:r>
            <a:r>
              <a:rPr lang="es-EC" sz="2400" i="1" dirty="0" err="1"/>
              <a:t>by</a:t>
            </a:r>
            <a:r>
              <a:rPr lang="es-EC" sz="2400" i="1" dirty="0"/>
              <a:t> </a:t>
            </a:r>
            <a:r>
              <a:rPr lang="es-EC" sz="2400" i="1" dirty="0" err="1"/>
              <a:t>the</a:t>
            </a:r>
            <a:r>
              <a:rPr lang="es-EC" sz="2400" i="1" dirty="0"/>
              <a:t> </a:t>
            </a:r>
            <a:r>
              <a:rPr lang="es-EC" sz="2400" i="1" dirty="0" err="1"/>
              <a:t>door</a:t>
            </a:r>
            <a:r>
              <a:rPr lang="es-EC" sz="2400" dirty="0"/>
              <a:t>/ en el estado emocional de felicidad. </a:t>
            </a:r>
          </a:p>
          <a:p>
            <a:pPr marL="342900" lvl="0" indent="-342900" algn="just">
              <a:spcAft>
                <a:spcPts val="800"/>
              </a:spcAft>
              <a:buFont typeface="Arial" panose="020B0604020202020204" pitchFamily="34" charset="0"/>
              <a:buChar char="•"/>
            </a:pPr>
            <a:endParaRPr lang="es-EC" sz="2400" dirty="0"/>
          </a:p>
        </p:txBody>
      </p:sp>
      <p:pic>
        <p:nvPicPr>
          <p:cNvPr id="10" name="Picture 9">
            <a:extLst>
              <a:ext uri="{FF2B5EF4-FFF2-40B4-BE49-F238E27FC236}">
                <a16:creationId xmlns:a16="http://schemas.microsoft.com/office/drawing/2014/main" id="{B4D79531-DF58-422F-8F39-E1EFEA1428BC}"/>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rcRect t="-1" b="1456"/>
          <a:stretch/>
        </p:blipFill>
        <p:spPr bwMode="auto">
          <a:xfrm>
            <a:off x="2262989" y="2985906"/>
            <a:ext cx="6094948" cy="38572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08755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CARACTERÍSTICAS </a:t>
            </a:r>
          </a:p>
          <a:p>
            <a:pPr marL="342900" indent="-342900" algn="just">
              <a:buAutoNum type="arabicPeriod"/>
            </a:pPr>
            <a:r>
              <a:rPr lang="es-ES" sz="2000" b="1" dirty="0">
                <a:solidFill>
                  <a:schemeClr val="tx1"/>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6135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APRENDIZAJE AUTOM</a:t>
            </a:r>
            <a:r>
              <a:rPr lang="es-EC" sz="4800" b="1" dirty="0">
                <a:solidFill>
                  <a:srgbClr val="00682F"/>
                </a:solidFill>
                <a:effectLst>
                  <a:outerShdw blurRad="38100" dist="38100" dir="2700000" algn="tl">
                    <a:srgbClr val="000000">
                      <a:alpha val="43137"/>
                    </a:srgbClr>
                  </a:outerShdw>
                </a:effectLst>
              </a:rPr>
              <a:t>ÁTICO SUPERVISADO</a:t>
            </a:r>
            <a:endParaRPr lang="es-ES" sz="4800" b="1" dirty="0">
              <a:solidFill>
                <a:srgbClr val="00682F"/>
              </a:solidFill>
              <a:effectLst>
                <a:outerShdw blurRad="38100" dist="38100" dir="2700000" algn="tl">
                  <a:srgbClr val="000000">
                    <a:alpha val="43137"/>
                  </a:srgbClr>
                </a:outerShdw>
              </a:effectLst>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4B86D7B6-347B-4407-B79D-F94D6CB60006}"/>
              </a:ext>
            </a:extLst>
          </p:cNvPr>
          <p:cNvGraphicFramePr/>
          <p:nvPr>
            <p:extLst>
              <p:ext uri="{D42A27DB-BD31-4B8C-83A1-F6EECF244321}">
                <p14:modId xmlns:p14="http://schemas.microsoft.com/office/powerpoint/2010/main" val="3820026568"/>
              </p:ext>
            </p:extLst>
          </p:nvPr>
        </p:nvGraphicFramePr>
        <p:xfrm>
          <a:off x="-1040063" y="1457736"/>
          <a:ext cx="8491621" cy="5190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a:extLst>
              <a:ext uri="{FF2B5EF4-FFF2-40B4-BE49-F238E27FC236}">
                <a16:creationId xmlns:a16="http://schemas.microsoft.com/office/drawing/2014/main" id="{D32A13B1-7B3F-4637-A3C0-5E534358E7F6}"/>
              </a:ext>
            </a:extLst>
          </p:cNvPr>
          <p:cNvPicPr/>
          <p:nvPr/>
        </p:nvPicPr>
        <p:blipFill>
          <a:blip r:embed="rId9"/>
          <a:stretch>
            <a:fillRect/>
          </a:stretch>
        </p:blipFill>
        <p:spPr>
          <a:xfrm>
            <a:off x="6096000" y="5257712"/>
            <a:ext cx="5400040" cy="1250950"/>
          </a:xfrm>
          <a:prstGeom prst="rect">
            <a:avLst/>
          </a:prstGeom>
        </p:spPr>
      </p:pic>
      <p:pic>
        <p:nvPicPr>
          <p:cNvPr id="17" name="Picture 16">
            <a:extLst>
              <a:ext uri="{FF2B5EF4-FFF2-40B4-BE49-F238E27FC236}">
                <a16:creationId xmlns:a16="http://schemas.microsoft.com/office/drawing/2014/main" id="{380E876C-ECEE-4829-B91D-DF7AE2F48D28}"/>
              </a:ext>
            </a:extLst>
          </p:cNvPr>
          <p:cNvPicPr/>
          <p:nvPr/>
        </p:nvPicPr>
        <p:blipFill>
          <a:blip r:embed="rId10"/>
          <a:stretch>
            <a:fillRect/>
          </a:stretch>
        </p:blipFill>
        <p:spPr>
          <a:xfrm>
            <a:off x="6264442" y="3607343"/>
            <a:ext cx="4211054" cy="1464945"/>
          </a:xfrm>
          <a:prstGeom prst="rect">
            <a:avLst/>
          </a:prstGeom>
        </p:spPr>
      </p:pic>
      <p:sp>
        <p:nvSpPr>
          <p:cNvPr id="5" name="Rectangle 4">
            <a:extLst>
              <a:ext uri="{FF2B5EF4-FFF2-40B4-BE49-F238E27FC236}">
                <a16:creationId xmlns:a16="http://schemas.microsoft.com/office/drawing/2014/main" id="{A7891B3B-BA34-4FEB-85C9-145A1EB2E2B7}"/>
              </a:ext>
            </a:extLst>
          </p:cNvPr>
          <p:cNvSpPr/>
          <p:nvPr/>
        </p:nvSpPr>
        <p:spPr>
          <a:xfrm>
            <a:off x="5443621" y="6267957"/>
            <a:ext cx="6096000" cy="323165"/>
          </a:xfrm>
          <a:prstGeom prst="rect">
            <a:avLst/>
          </a:prstGeom>
        </p:spPr>
        <p:txBody>
          <a:bodyPr>
            <a:spAutoFit/>
          </a:bodyPr>
          <a:lstStyle/>
          <a:p>
            <a:pPr algn="ctr">
              <a:spcAft>
                <a:spcPts val="0"/>
              </a:spcAft>
            </a:pPr>
            <a:r>
              <a:rPr lang="es-EC" sz="1500" dirty="0">
                <a:solidFill>
                  <a:srgbClr val="000000"/>
                </a:solidFill>
                <a:latin typeface="Calibri (Body)"/>
                <a:ea typeface="Calibri" panose="020F0502020204030204" pitchFamily="34" charset="0"/>
                <a:cs typeface="Times New Roman" panose="02020603050405020304" pitchFamily="18" charset="0"/>
              </a:rPr>
              <a:t>Figura 2 Izquierda: bajo valor de C, derecha: alto valor de C</a:t>
            </a:r>
            <a:endParaRPr lang="es-EC" sz="1500" dirty="0">
              <a:solidFill>
                <a:srgbClr val="44546A"/>
              </a:solidFill>
              <a:effectLst/>
              <a:latin typeface="Calibri (Body)"/>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62E97CFD-9D3E-4B7B-A37A-E3FE1D8196E5}"/>
              </a:ext>
            </a:extLst>
          </p:cNvPr>
          <p:cNvSpPr/>
          <p:nvPr/>
        </p:nvSpPr>
        <p:spPr>
          <a:xfrm>
            <a:off x="5443621" y="4932294"/>
            <a:ext cx="6096000" cy="323165"/>
          </a:xfrm>
          <a:prstGeom prst="rect">
            <a:avLst/>
          </a:prstGeom>
        </p:spPr>
        <p:txBody>
          <a:bodyPr>
            <a:spAutoFit/>
          </a:bodyPr>
          <a:lstStyle/>
          <a:p>
            <a:pPr algn="ctr">
              <a:spcAft>
                <a:spcPts val="0"/>
              </a:spcAft>
            </a:pPr>
            <a:r>
              <a:rPr lang="es-EC" sz="1500" dirty="0">
                <a:solidFill>
                  <a:srgbClr val="000000"/>
                </a:solidFill>
                <a:latin typeface="Calibri (Body)"/>
                <a:ea typeface="Calibri" panose="020F0502020204030204" pitchFamily="34" charset="0"/>
                <a:cs typeface="Times New Roman" panose="02020603050405020304" pitchFamily="18" charset="0"/>
              </a:rPr>
              <a:t>Figura 1 Izquierda: alto valor de gama, derecha: bajo valor de gamma</a:t>
            </a:r>
            <a:endParaRPr lang="es-EC" sz="1500" dirty="0">
              <a:solidFill>
                <a:srgbClr val="44546A"/>
              </a:solidFill>
              <a:effectLst/>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13713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APRENDIZAJE AUTOM</a:t>
            </a:r>
            <a:r>
              <a:rPr lang="es-EC" sz="4800" b="1" dirty="0">
                <a:solidFill>
                  <a:srgbClr val="00682F"/>
                </a:solidFill>
                <a:effectLst>
                  <a:outerShdw blurRad="38100" dist="38100" dir="2700000" algn="tl">
                    <a:srgbClr val="000000">
                      <a:alpha val="43137"/>
                    </a:srgbClr>
                  </a:outerShdw>
                </a:effectLst>
              </a:rPr>
              <a:t>ÁTICO SUPERVISADO</a:t>
            </a:r>
            <a:endParaRPr lang="es-ES" sz="4800" b="1" dirty="0">
              <a:solidFill>
                <a:srgbClr val="00682F"/>
              </a:solidFill>
              <a:effectLst>
                <a:outerShdw blurRad="38100" dist="38100" dir="2700000" algn="tl">
                  <a:srgbClr val="000000">
                    <a:alpha val="43137"/>
                  </a:srgbClr>
                </a:outerShdw>
              </a:effectLst>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4B86D7B6-347B-4407-B79D-F94D6CB60006}"/>
              </a:ext>
            </a:extLst>
          </p:cNvPr>
          <p:cNvGraphicFramePr/>
          <p:nvPr>
            <p:extLst>
              <p:ext uri="{D42A27DB-BD31-4B8C-83A1-F6EECF244321}">
                <p14:modId xmlns:p14="http://schemas.microsoft.com/office/powerpoint/2010/main" val="2629886841"/>
              </p:ext>
            </p:extLst>
          </p:nvPr>
        </p:nvGraphicFramePr>
        <p:xfrm>
          <a:off x="-237957" y="1319118"/>
          <a:ext cx="8491621" cy="5523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19">
            <a:extLst>
              <a:ext uri="{FF2B5EF4-FFF2-40B4-BE49-F238E27FC236}">
                <a16:creationId xmlns:a16="http://schemas.microsoft.com/office/drawing/2014/main" id="{68D4AB6F-4156-42B5-B9D0-EABDB8A74CF9}"/>
              </a:ext>
            </a:extLst>
          </p:cNvPr>
          <p:cNvPicPr/>
          <p:nvPr/>
        </p:nvPicPr>
        <p:blipFill>
          <a:blip r:embed="rId9"/>
          <a:stretch>
            <a:fillRect/>
          </a:stretch>
        </p:blipFill>
        <p:spPr>
          <a:xfrm>
            <a:off x="8183880" y="3649632"/>
            <a:ext cx="3671236" cy="2357889"/>
          </a:xfrm>
          <a:prstGeom prst="rect">
            <a:avLst/>
          </a:prstGeom>
        </p:spPr>
      </p:pic>
    </p:spTree>
    <p:extLst>
      <p:ext uri="{BB962C8B-B14F-4D97-AF65-F5344CB8AC3E}">
        <p14:creationId xmlns:p14="http://schemas.microsoft.com/office/powerpoint/2010/main" val="23171527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APRENDIZAJE AUTOM</a:t>
            </a:r>
            <a:r>
              <a:rPr lang="es-EC" sz="4800" b="1" dirty="0">
                <a:solidFill>
                  <a:srgbClr val="00682F"/>
                </a:solidFill>
                <a:effectLst>
                  <a:outerShdw blurRad="38100" dist="38100" dir="2700000" algn="tl">
                    <a:srgbClr val="000000">
                      <a:alpha val="43137"/>
                    </a:srgbClr>
                  </a:outerShdw>
                </a:effectLst>
              </a:rPr>
              <a:t>ÁTICO SUPERVISADO</a:t>
            </a:r>
            <a:endParaRPr lang="es-ES" sz="4800" b="1" dirty="0">
              <a:solidFill>
                <a:srgbClr val="00682F"/>
              </a:solidFill>
              <a:effectLst>
                <a:outerShdw blurRad="38100" dist="38100" dir="2700000" algn="tl">
                  <a:srgbClr val="000000">
                    <a:alpha val="43137"/>
                  </a:srgbClr>
                </a:outerShdw>
              </a:effectLst>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A66E3A71-27FD-461E-92AB-400399C4822D}"/>
              </a:ext>
            </a:extLst>
          </p:cNvPr>
          <p:cNvGraphicFramePr/>
          <p:nvPr/>
        </p:nvGraphicFramePr>
        <p:xfrm>
          <a:off x="6037054" y="1879173"/>
          <a:ext cx="6277149" cy="452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CD2D717D-9474-4CC6-A302-B481BDA62B87}"/>
              </a:ext>
            </a:extLst>
          </p:cNvPr>
          <p:cNvPicPr/>
          <p:nvPr/>
        </p:nvPicPr>
        <p:blipFill>
          <a:blip r:embed="rId8"/>
          <a:stretch>
            <a:fillRect/>
          </a:stretch>
        </p:blipFill>
        <p:spPr>
          <a:xfrm>
            <a:off x="240096" y="2146945"/>
            <a:ext cx="5796958" cy="4385830"/>
          </a:xfrm>
          <a:prstGeom prst="rect">
            <a:avLst/>
          </a:prstGeom>
        </p:spPr>
      </p:pic>
    </p:spTree>
    <p:extLst>
      <p:ext uri="{BB962C8B-B14F-4D97-AF65-F5344CB8AC3E}">
        <p14:creationId xmlns:p14="http://schemas.microsoft.com/office/powerpoint/2010/main" val="5441561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tx1"/>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CARACTERISTICAS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980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CARACTERÍSTICAS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AutoNum type="arabicPeriod"/>
            </a:pPr>
            <a:r>
              <a:rPr lang="es-ES" sz="2000" b="1" dirty="0">
                <a:solidFill>
                  <a:schemeClr val="tx1"/>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6239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SELECCIÓN DE CARACTERÍSTICAS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4C405E66-1A3B-47C4-AAC7-1C56CECFDB52}"/>
              </a:ext>
            </a:extLst>
          </p:cNvPr>
          <p:cNvGraphicFramePr/>
          <p:nvPr>
            <p:extLst>
              <p:ext uri="{D42A27DB-BD31-4B8C-83A1-F6EECF244321}">
                <p14:modId xmlns:p14="http://schemas.microsoft.com/office/powerpoint/2010/main" val="3306518682"/>
              </p:ext>
            </p:extLst>
          </p:nvPr>
        </p:nvGraphicFramePr>
        <p:xfrm>
          <a:off x="72189" y="1552823"/>
          <a:ext cx="7807359" cy="5051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DDC7BE8F-67B6-46C3-9D7A-206C13862B33}"/>
              </a:ext>
            </a:extLst>
          </p:cNvPr>
          <p:cNvPicPr/>
          <p:nvPr/>
        </p:nvPicPr>
        <p:blipFill>
          <a:blip r:embed="rId8"/>
          <a:stretch>
            <a:fillRect/>
          </a:stretch>
        </p:blipFill>
        <p:spPr>
          <a:xfrm>
            <a:off x="6597316" y="3339557"/>
            <a:ext cx="5311425" cy="1595623"/>
          </a:xfrm>
          <a:prstGeom prst="rect">
            <a:avLst/>
          </a:prstGeom>
        </p:spPr>
      </p:pic>
      <p:sp>
        <p:nvSpPr>
          <p:cNvPr id="7" name="Rectangle 6">
            <a:extLst>
              <a:ext uri="{FF2B5EF4-FFF2-40B4-BE49-F238E27FC236}">
                <a16:creationId xmlns:a16="http://schemas.microsoft.com/office/drawing/2014/main" id="{6FC58EDA-4255-4F9F-9313-804B1B09F9DB}"/>
              </a:ext>
            </a:extLst>
          </p:cNvPr>
          <p:cNvSpPr/>
          <p:nvPr/>
        </p:nvSpPr>
        <p:spPr>
          <a:xfrm>
            <a:off x="7744144" y="4653810"/>
            <a:ext cx="2158027" cy="323165"/>
          </a:xfrm>
          <a:prstGeom prst="rect">
            <a:avLst/>
          </a:prstGeom>
        </p:spPr>
        <p:txBody>
          <a:bodyPr wrap="none">
            <a:spAutoFit/>
          </a:bodyPr>
          <a:lstStyle/>
          <a:p>
            <a:pPr algn="ctr">
              <a:spcAft>
                <a:spcPts val="0"/>
              </a:spcAft>
            </a:pPr>
            <a:r>
              <a:rPr lang="es-EC" sz="1500" dirty="0">
                <a:solidFill>
                  <a:srgbClr val="000000"/>
                </a:solidFill>
                <a:latin typeface="Calibri" panose="020F0502020204030204" pitchFamily="34" charset="0"/>
                <a:ea typeface="Calibri" panose="020F0502020204030204" pitchFamily="34" charset="0"/>
                <a:cs typeface="Calibri" panose="020F0502020204030204" pitchFamily="34" charset="0"/>
              </a:rPr>
              <a:t>Figura 1 Modelo </a:t>
            </a:r>
            <a:r>
              <a:rPr lang="es-EC" sz="1500" dirty="0" err="1">
                <a:solidFill>
                  <a:srgbClr val="000000"/>
                </a:solidFill>
                <a:latin typeface="Calibri" panose="020F0502020204030204" pitchFamily="34" charset="0"/>
                <a:ea typeface="Calibri" panose="020F0502020204030204" pitchFamily="34" charset="0"/>
                <a:cs typeface="Calibri" panose="020F0502020204030204" pitchFamily="34" charset="0"/>
              </a:rPr>
              <a:t>wrapper</a:t>
            </a:r>
            <a:endParaRPr lang="es-EC" sz="1500" dirty="0">
              <a:solidFill>
                <a:srgbClr val="44546A"/>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B027BBAF-F028-4207-868E-4097D6C5B613}"/>
              </a:ext>
            </a:extLst>
          </p:cNvPr>
          <p:cNvPicPr/>
          <p:nvPr/>
        </p:nvPicPr>
        <p:blipFill>
          <a:blip r:embed="rId9"/>
          <a:stretch>
            <a:fillRect/>
          </a:stretch>
        </p:blipFill>
        <p:spPr>
          <a:xfrm>
            <a:off x="6808386" y="5287280"/>
            <a:ext cx="5311425" cy="816358"/>
          </a:xfrm>
          <a:prstGeom prst="rect">
            <a:avLst/>
          </a:prstGeom>
        </p:spPr>
      </p:pic>
      <p:sp>
        <p:nvSpPr>
          <p:cNvPr id="18" name="Rectangle 17">
            <a:extLst>
              <a:ext uri="{FF2B5EF4-FFF2-40B4-BE49-F238E27FC236}">
                <a16:creationId xmlns:a16="http://schemas.microsoft.com/office/drawing/2014/main" id="{56C25443-897C-4DFF-A4D1-A69218787A7B}"/>
              </a:ext>
            </a:extLst>
          </p:cNvPr>
          <p:cNvSpPr/>
          <p:nvPr/>
        </p:nvSpPr>
        <p:spPr>
          <a:xfrm>
            <a:off x="7879548" y="5991479"/>
            <a:ext cx="1874616" cy="323165"/>
          </a:xfrm>
          <a:prstGeom prst="rect">
            <a:avLst/>
          </a:prstGeom>
        </p:spPr>
        <p:txBody>
          <a:bodyPr wrap="none">
            <a:spAutoFit/>
          </a:bodyPr>
          <a:lstStyle/>
          <a:p>
            <a:pPr algn="ctr">
              <a:spcAft>
                <a:spcPts val="0"/>
              </a:spcAft>
            </a:pPr>
            <a:r>
              <a:rPr lang="es-EC" sz="1500" dirty="0">
                <a:solidFill>
                  <a:srgbClr val="000000"/>
                </a:solidFill>
                <a:latin typeface="Calibri" panose="020F0502020204030204" pitchFamily="34" charset="0"/>
                <a:ea typeface="Calibri" panose="020F0502020204030204" pitchFamily="34" charset="0"/>
                <a:cs typeface="Calibri" panose="020F0502020204030204" pitchFamily="34" charset="0"/>
              </a:rPr>
              <a:t>Figura 2 Modelo </a:t>
            </a:r>
            <a:r>
              <a:rPr lang="es-EC" sz="1500" dirty="0" err="1">
                <a:solidFill>
                  <a:srgbClr val="000000"/>
                </a:solidFill>
                <a:latin typeface="Calibri" panose="020F0502020204030204" pitchFamily="34" charset="0"/>
                <a:ea typeface="Calibri" panose="020F0502020204030204" pitchFamily="34" charset="0"/>
                <a:cs typeface="Calibri" panose="020F0502020204030204" pitchFamily="34" charset="0"/>
              </a:rPr>
              <a:t>filter</a:t>
            </a:r>
            <a:endParaRPr lang="es-EC" sz="1500" dirty="0">
              <a:solidFill>
                <a:srgbClr val="44546A"/>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49735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CARACTERÍSTICAS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tx1"/>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51204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280037"/>
            <a:ext cx="6577603" cy="5457904"/>
          </a:xfrm>
          <a:prstGeom prst="rect">
            <a:avLst/>
          </a:prstGeom>
        </p:spPr>
        <p:txBody>
          <a:bodyPr wrap="square">
            <a:spAutoFit/>
          </a:bodyPr>
          <a:lstStyle/>
          <a:p>
            <a:pPr marL="342900" indent="-342900" algn="just">
              <a:spcAft>
                <a:spcPts val="800"/>
              </a:spcAft>
              <a:buFont typeface="Arial" panose="020B0604020202020204" pitchFamily="34" charset="0"/>
              <a:buChar char="•"/>
            </a:pPr>
            <a:r>
              <a:rPr lang="es-EC" sz="2800" b="1" dirty="0"/>
              <a:t>Análisis del modelo de clasificación de hombres</a:t>
            </a:r>
          </a:p>
          <a:p>
            <a:pPr algn="just">
              <a:spcAft>
                <a:spcPts val="800"/>
              </a:spcAft>
            </a:pPr>
            <a:r>
              <a:rPr lang="es-EC" sz="2400" b="1" u="sng" dirty="0"/>
              <a:t>Primer experimento</a:t>
            </a:r>
          </a:p>
          <a:p>
            <a:pPr algn="just">
              <a:spcAft>
                <a:spcPts val="800"/>
              </a:spcAft>
            </a:pPr>
            <a:r>
              <a:rPr lang="es-EC" sz="2200" dirty="0"/>
              <a:t>Los resultados obtenidos fueron analizados para un total de 156 audios divididos en dos partes, el primero corresponde al conjunto de entrenamiento que incluye a 96 audios, y el segundo es el conjunto de prueba que corresponde a 60 audios. </a:t>
            </a:r>
          </a:p>
          <a:p>
            <a:pPr algn="just">
              <a:spcAft>
                <a:spcPts val="800"/>
              </a:spcAft>
            </a:pPr>
            <a:endParaRPr lang="es-EC" sz="2200" dirty="0"/>
          </a:p>
          <a:p>
            <a:pPr algn="just">
              <a:spcAft>
                <a:spcPts val="800"/>
              </a:spcAft>
            </a:pPr>
            <a:r>
              <a:rPr lang="es-EC" sz="2200" dirty="0"/>
              <a:t>Según los resultados obtenidos en la primera etapa, el modelo de clasificador óptimo para la detección de emociones en el caso de los hombres es el Weighted k-</a:t>
            </a:r>
            <a:r>
              <a:rPr lang="es-EC" sz="2200" dirty="0" err="1"/>
              <a:t>Nearest</a:t>
            </a:r>
            <a:r>
              <a:rPr lang="es-EC" sz="2200" dirty="0"/>
              <a:t>-</a:t>
            </a:r>
            <a:r>
              <a:rPr lang="es-EC" sz="2200" dirty="0" err="1"/>
              <a:t>Neighbors</a:t>
            </a:r>
            <a:r>
              <a:rPr lang="es-EC" sz="2200" dirty="0"/>
              <a:t> (</a:t>
            </a:r>
            <a:r>
              <a:rPr lang="es-EC" sz="2200" dirty="0" err="1"/>
              <a:t>wkNN</a:t>
            </a:r>
            <a:r>
              <a:rPr lang="es-EC" sz="2200" dirty="0"/>
              <a:t>). Se realizó pruebas con diferentes distancias, y la correcta resultó la Euclidiana.</a:t>
            </a:r>
          </a:p>
        </p:txBody>
      </p:sp>
      <p:pic>
        <p:nvPicPr>
          <p:cNvPr id="4" name="Picture 3">
            <a:extLst>
              <a:ext uri="{FF2B5EF4-FFF2-40B4-BE49-F238E27FC236}">
                <a16:creationId xmlns:a16="http://schemas.microsoft.com/office/drawing/2014/main" id="{871A8F32-1AEF-4A04-BB1C-ED41FDFF4285}"/>
              </a:ext>
            </a:extLst>
          </p:cNvPr>
          <p:cNvPicPr>
            <a:picLocks noChangeAspect="1"/>
          </p:cNvPicPr>
          <p:nvPr/>
        </p:nvPicPr>
        <p:blipFill>
          <a:blip r:embed="rId3"/>
          <a:stretch>
            <a:fillRect/>
          </a:stretch>
        </p:blipFill>
        <p:spPr>
          <a:xfrm>
            <a:off x="6745535" y="2433462"/>
            <a:ext cx="5390487" cy="4124325"/>
          </a:xfrm>
          <a:prstGeom prst="rect">
            <a:avLst/>
          </a:prstGeom>
        </p:spPr>
      </p:pic>
    </p:spTree>
    <p:extLst>
      <p:ext uri="{BB962C8B-B14F-4D97-AF65-F5344CB8AC3E}">
        <p14:creationId xmlns:p14="http://schemas.microsoft.com/office/powerpoint/2010/main" val="239304790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541746"/>
            <a:ext cx="11358150" cy="1179810"/>
          </a:xfrm>
          <a:prstGeom prst="rect">
            <a:avLst/>
          </a:prstGeom>
        </p:spPr>
        <p:txBody>
          <a:bodyPr wrap="square">
            <a:spAutoFit/>
          </a:bodyPr>
          <a:lstStyle/>
          <a:p>
            <a:pPr algn="just">
              <a:spcAft>
                <a:spcPts val="800"/>
              </a:spcAft>
            </a:pPr>
            <a:r>
              <a:rPr lang="es-EC" sz="2400" b="1" u="sng" dirty="0"/>
              <a:t>Segundo Experimento - Selección de características con el método ECFS </a:t>
            </a:r>
          </a:p>
          <a:p>
            <a:pPr algn="just">
              <a:spcAft>
                <a:spcPts val="800"/>
              </a:spcAft>
            </a:pPr>
            <a:r>
              <a:rPr lang="es-MX" sz="2000" dirty="0"/>
              <a:t>Se usó el método </a:t>
            </a:r>
            <a:r>
              <a:rPr lang="es-MX" sz="2000" dirty="0" err="1"/>
              <a:t>Feature</a:t>
            </a:r>
            <a:r>
              <a:rPr lang="es-MX" sz="2000" dirty="0"/>
              <a:t> </a:t>
            </a:r>
            <a:r>
              <a:rPr lang="es-MX" sz="2000" dirty="0" err="1"/>
              <a:t>Selection</a:t>
            </a:r>
            <a:r>
              <a:rPr lang="es-MX" sz="2000" dirty="0"/>
              <a:t> </a:t>
            </a:r>
            <a:r>
              <a:rPr lang="es-MX" sz="2000" dirty="0" err="1"/>
              <a:t>via</a:t>
            </a:r>
            <a:r>
              <a:rPr lang="es-MX" sz="2000" dirty="0"/>
              <a:t> </a:t>
            </a:r>
            <a:r>
              <a:rPr lang="es-MX" sz="2000" dirty="0" err="1"/>
              <a:t>Eigenvector</a:t>
            </a:r>
            <a:r>
              <a:rPr lang="es-MX" sz="2000" dirty="0"/>
              <a:t> </a:t>
            </a:r>
            <a:r>
              <a:rPr lang="es-MX" sz="2000" dirty="0" err="1"/>
              <a:t>Centrality</a:t>
            </a:r>
            <a:r>
              <a:rPr lang="es-MX" sz="2000" dirty="0"/>
              <a:t> (ECFS), que es tipo </a:t>
            </a:r>
            <a:r>
              <a:rPr lang="es-MX" sz="2000" dirty="0" err="1"/>
              <a:t>Filter</a:t>
            </a:r>
            <a:r>
              <a:rPr lang="es-MX" sz="2000" dirty="0"/>
              <a:t> y es el apropiado para el modelo </a:t>
            </a:r>
            <a:r>
              <a:rPr lang="es-MX" sz="2000" dirty="0" err="1"/>
              <a:t>wKNN</a:t>
            </a:r>
            <a:r>
              <a:rPr lang="es-MX" sz="2000" dirty="0"/>
              <a:t>.</a:t>
            </a:r>
            <a:endParaRPr lang="es-EC" sz="2000" b="1" dirty="0"/>
          </a:p>
        </p:txBody>
      </p:sp>
      <p:graphicFrame>
        <p:nvGraphicFramePr>
          <p:cNvPr id="12" name="Chart 11">
            <a:extLst>
              <a:ext uri="{FF2B5EF4-FFF2-40B4-BE49-F238E27FC236}">
                <a16:creationId xmlns:a16="http://schemas.microsoft.com/office/drawing/2014/main" id="{D0FF812B-F308-4EA8-80B7-325AEA99FCAC}"/>
              </a:ext>
            </a:extLst>
          </p:cNvPr>
          <p:cNvGraphicFramePr>
            <a:graphicFrameLocks/>
          </p:cNvGraphicFramePr>
          <p:nvPr>
            <p:extLst>
              <p:ext uri="{D42A27DB-BD31-4B8C-83A1-F6EECF244321}">
                <p14:modId xmlns:p14="http://schemas.microsoft.com/office/powerpoint/2010/main" val="3940876931"/>
              </p:ext>
            </p:extLst>
          </p:nvPr>
        </p:nvGraphicFramePr>
        <p:xfrm>
          <a:off x="6700066" y="3190621"/>
          <a:ext cx="5401103" cy="301775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7B83C36-6B34-4CD3-8C15-BEDF13D91648}"/>
              </a:ext>
            </a:extLst>
          </p:cNvPr>
          <p:cNvPicPr>
            <a:picLocks noChangeAspect="1"/>
          </p:cNvPicPr>
          <p:nvPr/>
        </p:nvPicPr>
        <p:blipFill>
          <a:blip r:embed="rId4"/>
          <a:stretch>
            <a:fillRect/>
          </a:stretch>
        </p:blipFill>
        <p:spPr>
          <a:xfrm>
            <a:off x="90830" y="3212527"/>
            <a:ext cx="6466946" cy="2796517"/>
          </a:xfrm>
          <a:prstGeom prst="rect">
            <a:avLst/>
          </a:prstGeom>
        </p:spPr>
      </p:pic>
    </p:spTree>
    <p:extLst>
      <p:ext uri="{BB962C8B-B14F-4D97-AF65-F5344CB8AC3E}">
        <p14:creationId xmlns:p14="http://schemas.microsoft.com/office/powerpoint/2010/main" val="267927406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264525" y="1812874"/>
            <a:ext cx="11358150" cy="1672253"/>
          </a:xfrm>
          <a:prstGeom prst="rect">
            <a:avLst/>
          </a:prstGeom>
        </p:spPr>
        <p:txBody>
          <a:bodyPr wrap="square">
            <a:spAutoFit/>
          </a:bodyPr>
          <a:lstStyle/>
          <a:p>
            <a:pPr algn="just">
              <a:spcAft>
                <a:spcPts val="800"/>
              </a:spcAft>
            </a:pPr>
            <a:r>
              <a:rPr lang="es-EC" sz="2400" dirty="0"/>
              <a:t>La Tabla indica las 10 características más importantes obtenidas a través del método ECFS. En la cual </a:t>
            </a:r>
            <a:r>
              <a:rPr lang="es-EC" sz="2400" i="1" dirty="0" err="1"/>
              <a:t>Shimmer</a:t>
            </a:r>
            <a:r>
              <a:rPr lang="es-EC" sz="2400" dirty="0"/>
              <a:t> tiene mayor importancia para la clasificación de emociones en el caso de hombre.</a:t>
            </a:r>
          </a:p>
          <a:p>
            <a:pPr algn="just">
              <a:spcAft>
                <a:spcPts val="800"/>
              </a:spcAft>
            </a:pPr>
            <a:endParaRPr lang="es-EC" sz="2400" dirty="0"/>
          </a:p>
        </p:txBody>
      </p:sp>
      <p:pic>
        <p:nvPicPr>
          <p:cNvPr id="12" name="Picture 11">
            <a:extLst>
              <a:ext uri="{FF2B5EF4-FFF2-40B4-BE49-F238E27FC236}">
                <a16:creationId xmlns:a16="http://schemas.microsoft.com/office/drawing/2014/main" id="{5F0C0342-8E82-4B1C-8D79-AF8103C94FF1}"/>
              </a:ext>
            </a:extLst>
          </p:cNvPr>
          <p:cNvPicPr>
            <a:picLocks noChangeAspect="1"/>
          </p:cNvPicPr>
          <p:nvPr/>
        </p:nvPicPr>
        <p:blipFill>
          <a:blip r:embed="rId3"/>
          <a:stretch>
            <a:fillRect/>
          </a:stretch>
        </p:blipFill>
        <p:spPr>
          <a:xfrm>
            <a:off x="2745965" y="3183721"/>
            <a:ext cx="5390147" cy="3352409"/>
          </a:xfrm>
          <a:prstGeom prst="rect">
            <a:avLst/>
          </a:prstGeom>
        </p:spPr>
      </p:pic>
    </p:spTree>
    <p:extLst>
      <p:ext uri="{BB962C8B-B14F-4D97-AF65-F5344CB8AC3E}">
        <p14:creationId xmlns:p14="http://schemas.microsoft.com/office/powerpoint/2010/main" val="68609948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451392"/>
            <a:ext cx="5422571" cy="1877437"/>
          </a:xfrm>
          <a:prstGeom prst="rect">
            <a:avLst/>
          </a:prstGeom>
        </p:spPr>
        <p:txBody>
          <a:bodyPr wrap="square">
            <a:spAutoFit/>
          </a:bodyPr>
          <a:lstStyle/>
          <a:p>
            <a:pPr algn="ctr">
              <a:spcAft>
                <a:spcPts val="800"/>
              </a:spcAft>
            </a:pPr>
            <a:r>
              <a:rPr lang="es-EC" sz="2400" b="1" u="sng" dirty="0"/>
              <a:t>Tercer experimento – Características sin </a:t>
            </a:r>
          </a:p>
          <a:p>
            <a:pPr algn="ctr">
              <a:spcAft>
                <a:spcPts val="800"/>
              </a:spcAft>
            </a:pPr>
            <a:r>
              <a:rPr lang="es-EC" sz="2400" b="1" u="sng" dirty="0"/>
              <a:t>procesamiento</a:t>
            </a:r>
          </a:p>
          <a:p>
            <a:pPr algn="ctr">
              <a:spcAft>
                <a:spcPts val="800"/>
              </a:spcAft>
            </a:pPr>
            <a:endParaRPr lang="es-EC" sz="2400" b="1" dirty="0"/>
          </a:p>
          <a:p>
            <a:pPr algn="ctr">
              <a:spcAft>
                <a:spcPts val="800"/>
              </a:spcAft>
            </a:pPr>
            <a:r>
              <a:rPr lang="es-EC" sz="2400" b="1" dirty="0"/>
              <a:t> </a:t>
            </a:r>
          </a:p>
        </p:txBody>
      </p:sp>
      <p:pic>
        <p:nvPicPr>
          <p:cNvPr id="4" name="Picture 3">
            <a:extLst>
              <a:ext uri="{FF2B5EF4-FFF2-40B4-BE49-F238E27FC236}">
                <a16:creationId xmlns:a16="http://schemas.microsoft.com/office/drawing/2014/main" id="{12EB65EA-8670-4864-BAB6-E624D4DF4BA7}"/>
              </a:ext>
            </a:extLst>
          </p:cNvPr>
          <p:cNvPicPr>
            <a:picLocks noChangeAspect="1"/>
          </p:cNvPicPr>
          <p:nvPr/>
        </p:nvPicPr>
        <p:blipFill>
          <a:blip r:embed="rId3"/>
          <a:stretch>
            <a:fillRect/>
          </a:stretch>
        </p:blipFill>
        <p:spPr>
          <a:xfrm>
            <a:off x="16379" y="2370308"/>
            <a:ext cx="4573504" cy="3698192"/>
          </a:xfrm>
          <a:prstGeom prst="rect">
            <a:avLst/>
          </a:prstGeom>
        </p:spPr>
      </p:pic>
      <p:pic>
        <p:nvPicPr>
          <p:cNvPr id="3" name="Picture 2">
            <a:extLst>
              <a:ext uri="{FF2B5EF4-FFF2-40B4-BE49-F238E27FC236}">
                <a16:creationId xmlns:a16="http://schemas.microsoft.com/office/drawing/2014/main" id="{62491F1E-7747-4183-8DB4-4426C09388ED}"/>
              </a:ext>
            </a:extLst>
          </p:cNvPr>
          <p:cNvPicPr>
            <a:picLocks noChangeAspect="1"/>
          </p:cNvPicPr>
          <p:nvPr/>
        </p:nvPicPr>
        <p:blipFill>
          <a:blip r:embed="rId4"/>
          <a:stretch>
            <a:fillRect/>
          </a:stretch>
        </p:blipFill>
        <p:spPr>
          <a:xfrm>
            <a:off x="4985492" y="1979505"/>
            <a:ext cx="6484458" cy="4483427"/>
          </a:xfrm>
          <a:prstGeom prst="rect">
            <a:avLst/>
          </a:prstGeom>
        </p:spPr>
      </p:pic>
    </p:spTree>
    <p:extLst>
      <p:ext uri="{BB962C8B-B14F-4D97-AF65-F5344CB8AC3E}">
        <p14:creationId xmlns:p14="http://schemas.microsoft.com/office/powerpoint/2010/main" val="415780907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451392"/>
            <a:ext cx="5081482" cy="933589"/>
          </a:xfrm>
          <a:prstGeom prst="rect">
            <a:avLst/>
          </a:prstGeom>
        </p:spPr>
        <p:txBody>
          <a:bodyPr wrap="square">
            <a:spAutoFit/>
          </a:bodyPr>
          <a:lstStyle/>
          <a:p>
            <a:pPr algn="ctr">
              <a:spcAft>
                <a:spcPts val="800"/>
              </a:spcAft>
            </a:pPr>
            <a:r>
              <a:rPr lang="es-EC" sz="2400" b="1" u="sng" dirty="0"/>
              <a:t>Cuarto experimento-características </a:t>
            </a:r>
          </a:p>
          <a:p>
            <a:pPr algn="ctr">
              <a:spcAft>
                <a:spcPts val="800"/>
              </a:spcAft>
            </a:pPr>
            <a:r>
              <a:rPr lang="es-EC" sz="2400" b="1" u="sng" dirty="0"/>
              <a:t>normalizadas</a:t>
            </a:r>
          </a:p>
        </p:txBody>
      </p:sp>
      <p:sp>
        <p:nvSpPr>
          <p:cNvPr id="7" name="Rectangle 6">
            <a:extLst>
              <a:ext uri="{FF2B5EF4-FFF2-40B4-BE49-F238E27FC236}">
                <a16:creationId xmlns:a16="http://schemas.microsoft.com/office/drawing/2014/main" id="{B760E770-319D-47A8-ACC0-BA7CA0E05815}"/>
              </a:ext>
            </a:extLst>
          </p:cNvPr>
          <p:cNvSpPr/>
          <p:nvPr/>
        </p:nvSpPr>
        <p:spPr>
          <a:xfrm>
            <a:off x="24234" y="2251902"/>
            <a:ext cx="5694947" cy="1200329"/>
          </a:xfrm>
          <a:prstGeom prst="rect">
            <a:avLst/>
          </a:prstGeom>
        </p:spPr>
        <p:txBody>
          <a:bodyPr wrap="square">
            <a:spAutoFit/>
          </a:bodyPr>
          <a:lstStyle/>
          <a:p>
            <a:r>
              <a:rPr lang="es-EC" sz="2400" dirty="0"/>
              <a:t>Transforma a la matriz original en otra de mismo tamaño, normalizando los valores con respecto al más alto.</a:t>
            </a:r>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A88C935-4406-4600-9232-D1AA1FF1BBF1}"/>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b="1127"/>
          <a:stretch/>
        </p:blipFill>
        <p:spPr bwMode="auto">
          <a:xfrm>
            <a:off x="111955" y="3480299"/>
            <a:ext cx="4925605" cy="3306678"/>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9D0CC6A-632F-4618-BF50-DFA3F7A77141}"/>
              </a:ext>
            </a:extLst>
          </p:cNvPr>
          <p:cNvPicPr>
            <a:picLocks noChangeAspect="1"/>
          </p:cNvPicPr>
          <p:nvPr/>
        </p:nvPicPr>
        <p:blipFill>
          <a:blip r:embed="rId5"/>
          <a:stretch>
            <a:fillRect/>
          </a:stretch>
        </p:blipFill>
        <p:spPr>
          <a:xfrm>
            <a:off x="5304947" y="1826710"/>
            <a:ext cx="6775097" cy="4676762"/>
          </a:xfrm>
          <a:prstGeom prst="rect">
            <a:avLst/>
          </a:prstGeom>
        </p:spPr>
      </p:pic>
    </p:spTree>
    <p:extLst>
      <p:ext uri="{BB962C8B-B14F-4D97-AF65-F5344CB8AC3E}">
        <p14:creationId xmlns:p14="http://schemas.microsoft.com/office/powerpoint/2010/main" val="94410579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451392"/>
            <a:ext cx="11358150" cy="933589"/>
          </a:xfrm>
          <a:prstGeom prst="rect">
            <a:avLst/>
          </a:prstGeom>
        </p:spPr>
        <p:txBody>
          <a:bodyPr wrap="square">
            <a:spAutoFit/>
          </a:bodyPr>
          <a:lstStyle/>
          <a:p>
            <a:pPr algn="just">
              <a:spcAft>
                <a:spcPts val="800"/>
              </a:spcAft>
            </a:pPr>
            <a:endParaRPr lang="es-EC" sz="2400" b="1" dirty="0"/>
          </a:p>
          <a:p>
            <a:pPr algn="just">
              <a:spcAft>
                <a:spcPts val="800"/>
              </a:spcAft>
            </a:pPr>
            <a:r>
              <a:rPr lang="es-EC" sz="2400" b="1" u="sng" dirty="0"/>
              <a:t>Análisis - Matriz de confusión </a:t>
            </a:r>
          </a:p>
        </p:txBody>
      </p:sp>
      <p:sp>
        <p:nvSpPr>
          <p:cNvPr id="7" name="Rectangle 6">
            <a:extLst>
              <a:ext uri="{FF2B5EF4-FFF2-40B4-BE49-F238E27FC236}">
                <a16:creationId xmlns:a16="http://schemas.microsoft.com/office/drawing/2014/main" id="{B760E770-319D-47A8-ACC0-BA7CA0E05815}"/>
              </a:ext>
            </a:extLst>
          </p:cNvPr>
          <p:cNvSpPr/>
          <p:nvPr/>
        </p:nvSpPr>
        <p:spPr>
          <a:xfrm>
            <a:off x="111955" y="2540562"/>
            <a:ext cx="11470105" cy="1938992"/>
          </a:xfrm>
          <a:prstGeom prst="rect">
            <a:avLst/>
          </a:prstGeom>
        </p:spPr>
        <p:txBody>
          <a:bodyPr wrap="square">
            <a:spAutoFit/>
          </a:bodyPr>
          <a:lstStyle/>
          <a:p>
            <a:pPr algn="just"/>
            <a:r>
              <a:rPr lang="es-EC" sz="2400" dirty="0"/>
              <a:t>En el caso de características normalizadas y sin procesamiento, se obtuvo la misma matriz de confusión, como se indica en la Tabla el porcentaje de acierto más alto se obtuvo para enojo con un 93% de acierto, respectivamente, mientras que los más bajos se obtuvo para feliz, triste y miedo con un 87% de acierto. Estos resultados fueron evaluados para 60 audios. </a:t>
            </a:r>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73DA07-0F1B-4D5B-868F-02C2DA3787DC}"/>
              </a:ext>
            </a:extLst>
          </p:cNvPr>
          <p:cNvPicPr>
            <a:picLocks noChangeAspect="1"/>
          </p:cNvPicPr>
          <p:nvPr/>
        </p:nvPicPr>
        <p:blipFill>
          <a:blip r:embed="rId3"/>
          <a:stretch>
            <a:fillRect/>
          </a:stretch>
        </p:blipFill>
        <p:spPr>
          <a:xfrm>
            <a:off x="1569745" y="4461638"/>
            <a:ext cx="8747710" cy="1967950"/>
          </a:xfrm>
          <a:prstGeom prst="rect">
            <a:avLst/>
          </a:prstGeom>
        </p:spPr>
      </p:pic>
    </p:spTree>
    <p:extLst>
      <p:ext uri="{BB962C8B-B14F-4D97-AF65-F5344CB8AC3E}">
        <p14:creationId xmlns:p14="http://schemas.microsoft.com/office/powerpoint/2010/main" val="5672658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56421"/>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0" y="1280037"/>
            <a:ext cx="6577603" cy="6022161"/>
          </a:xfrm>
          <a:prstGeom prst="rect">
            <a:avLst/>
          </a:prstGeom>
        </p:spPr>
        <p:txBody>
          <a:bodyPr wrap="square">
            <a:spAutoFit/>
          </a:bodyPr>
          <a:lstStyle/>
          <a:p>
            <a:pPr marL="342900" indent="-342900" algn="just">
              <a:spcAft>
                <a:spcPts val="800"/>
              </a:spcAft>
              <a:buFont typeface="Arial" panose="020B0604020202020204" pitchFamily="34" charset="0"/>
              <a:buChar char="•"/>
            </a:pPr>
            <a:r>
              <a:rPr lang="es-EC" sz="2800" b="1" dirty="0"/>
              <a:t>Análisis del modelo de clasificación de mujeres</a:t>
            </a:r>
          </a:p>
          <a:p>
            <a:pPr algn="just">
              <a:spcAft>
                <a:spcPts val="800"/>
              </a:spcAft>
            </a:pPr>
            <a:r>
              <a:rPr lang="es-EC" sz="2400" b="1" u="sng" dirty="0"/>
              <a:t>Primer experimento</a:t>
            </a:r>
          </a:p>
          <a:p>
            <a:pPr algn="just"/>
            <a:r>
              <a:rPr lang="es-EC" sz="2400" dirty="0"/>
              <a:t>Los resultados obtenidos fueron analizados para un total de 156 audios divididos en dos partes, el primero corresponde al conjunto de entrenamiento que incluye a 96 audios, y el segundo es el conjunto de prueba que corresponde a 60 audios. </a:t>
            </a:r>
          </a:p>
          <a:p>
            <a:pPr algn="just"/>
            <a:endParaRPr lang="es-EC" sz="2400" dirty="0"/>
          </a:p>
          <a:p>
            <a:pPr algn="just"/>
            <a:r>
              <a:rPr lang="es-EC" sz="2400" dirty="0"/>
              <a:t>Según los resultados obtenidos en la primera etapa para las 68 características, el modelo de clasificador óptimo para la detección de emociones en el caso de las mujeres es </a:t>
            </a:r>
            <a:r>
              <a:rPr lang="es-EC" sz="2400" i="1" dirty="0" err="1"/>
              <a:t>Quadratic</a:t>
            </a:r>
            <a:r>
              <a:rPr lang="es-EC" sz="2400" i="1" dirty="0"/>
              <a:t> Support Vector Machine.</a:t>
            </a:r>
          </a:p>
          <a:p>
            <a:pPr algn="just"/>
            <a:endParaRPr lang="es-EC" sz="2400" dirty="0"/>
          </a:p>
        </p:txBody>
      </p:sp>
      <p:pic>
        <p:nvPicPr>
          <p:cNvPr id="4" name="Picture 3">
            <a:extLst>
              <a:ext uri="{FF2B5EF4-FFF2-40B4-BE49-F238E27FC236}">
                <a16:creationId xmlns:a16="http://schemas.microsoft.com/office/drawing/2014/main" id="{7AF005A7-1E76-4567-B3CB-19F1A7396702}"/>
              </a:ext>
            </a:extLst>
          </p:cNvPr>
          <p:cNvPicPr>
            <a:picLocks noChangeAspect="1"/>
          </p:cNvPicPr>
          <p:nvPr/>
        </p:nvPicPr>
        <p:blipFill>
          <a:blip r:embed="rId3"/>
          <a:stretch>
            <a:fillRect/>
          </a:stretch>
        </p:blipFill>
        <p:spPr>
          <a:xfrm>
            <a:off x="6577603" y="2523684"/>
            <a:ext cx="5470281" cy="4018051"/>
          </a:xfrm>
          <a:prstGeom prst="rect">
            <a:avLst/>
          </a:prstGeom>
        </p:spPr>
      </p:pic>
    </p:spTree>
    <p:extLst>
      <p:ext uri="{BB962C8B-B14F-4D97-AF65-F5344CB8AC3E}">
        <p14:creationId xmlns:p14="http://schemas.microsoft.com/office/powerpoint/2010/main" val="38663024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ANTECEDENTES </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368291" y="1667181"/>
            <a:ext cx="11486825" cy="4541208"/>
          </a:xfrm>
        </p:spPr>
        <p:txBody>
          <a:bodyPr>
            <a:noAutofit/>
          </a:bodyPr>
          <a:lstStyle/>
          <a:p>
            <a:pPr algn="just"/>
            <a:r>
              <a:rPr lang="es-EC" sz="1800" dirty="0"/>
              <a:t>			</a:t>
            </a:r>
            <a:endParaRPr lang="es-EC" sz="1800" dirty="0">
              <a:solidFill>
                <a:schemeClr val="tx1"/>
              </a:solidFill>
            </a:endParaRP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2366DD0-65D4-4348-B4FD-0B4A26BC9D27}"/>
              </a:ext>
            </a:extLst>
          </p:cNvPr>
          <p:cNvPicPr>
            <a:picLocks noChangeAspect="1"/>
          </p:cNvPicPr>
          <p:nvPr/>
        </p:nvPicPr>
        <p:blipFill>
          <a:blip r:embed="rId3"/>
          <a:stretch>
            <a:fillRect/>
          </a:stretch>
        </p:blipFill>
        <p:spPr>
          <a:xfrm>
            <a:off x="557062" y="2999194"/>
            <a:ext cx="3162300" cy="2372396"/>
          </a:xfrm>
          <a:prstGeom prst="rect">
            <a:avLst/>
          </a:prstGeom>
        </p:spPr>
      </p:pic>
      <p:sp>
        <p:nvSpPr>
          <p:cNvPr id="4" name="Rectangle 3">
            <a:extLst>
              <a:ext uri="{FF2B5EF4-FFF2-40B4-BE49-F238E27FC236}">
                <a16:creationId xmlns:a16="http://schemas.microsoft.com/office/drawing/2014/main" id="{72068CD5-9054-4927-A182-BF42F05AEA66}"/>
              </a:ext>
            </a:extLst>
          </p:cNvPr>
          <p:cNvSpPr/>
          <p:nvPr/>
        </p:nvSpPr>
        <p:spPr>
          <a:xfrm>
            <a:off x="3908133" y="1758693"/>
            <a:ext cx="7915576" cy="4524315"/>
          </a:xfrm>
          <a:prstGeom prst="rect">
            <a:avLst/>
          </a:prstGeom>
        </p:spPr>
        <p:txBody>
          <a:bodyPr wrap="square">
            <a:spAutoFit/>
          </a:bodyPr>
          <a:lstStyle/>
          <a:p>
            <a:pPr algn="just"/>
            <a:r>
              <a:rPr lang="es-EC" sz="2400" dirty="0"/>
              <a:t> A lo largo del tiempo las emociones han representado un elemento inherente de los seres vivos, mediante una expresión emocional los seres humanos pueden expresar cualquier acción, sentimiento o información de manera implícita y natural. </a:t>
            </a:r>
          </a:p>
          <a:p>
            <a:pPr algn="just"/>
            <a:endParaRPr lang="es-EC" sz="2400" dirty="0"/>
          </a:p>
          <a:p>
            <a:pPr algn="just"/>
            <a:r>
              <a:rPr lang="es-EC" sz="2400" dirty="0"/>
              <a:t>El reconocer el estado emocional de una persona ha servido para muchas aplicaciones alrededor del mundo tal es el caso de la creación de un Sistema de Respuesta Interactiva por Voz (IVR) que se basa principalmente en un sistema que detecte problemas de depresión en pacientes con trastornos psicológicos. </a:t>
            </a:r>
          </a:p>
        </p:txBody>
      </p:sp>
    </p:spTree>
    <p:extLst>
      <p:ext uri="{BB962C8B-B14F-4D97-AF65-F5344CB8AC3E}">
        <p14:creationId xmlns:p14="http://schemas.microsoft.com/office/powerpoint/2010/main" val="240344256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579411"/>
            <a:ext cx="11358150" cy="933589"/>
          </a:xfrm>
          <a:prstGeom prst="rect">
            <a:avLst/>
          </a:prstGeom>
        </p:spPr>
        <p:txBody>
          <a:bodyPr wrap="square">
            <a:spAutoFit/>
          </a:bodyPr>
          <a:lstStyle/>
          <a:p>
            <a:pPr algn="just">
              <a:spcAft>
                <a:spcPts val="800"/>
              </a:spcAft>
            </a:pPr>
            <a:r>
              <a:rPr lang="es-EC" sz="2400" b="1" u="sng" dirty="0"/>
              <a:t>Segundo experimento - Selección de características con el método FSV</a:t>
            </a:r>
          </a:p>
          <a:p>
            <a:pPr algn="just">
              <a:spcAft>
                <a:spcPts val="800"/>
              </a:spcAft>
            </a:pPr>
            <a:r>
              <a:rPr lang="es-EC" sz="2400" b="1" dirty="0"/>
              <a:t> </a:t>
            </a:r>
          </a:p>
        </p:txBody>
      </p:sp>
      <p:sp>
        <p:nvSpPr>
          <p:cNvPr id="5" name="Rectangle 4">
            <a:extLst>
              <a:ext uri="{FF2B5EF4-FFF2-40B4-BE49-F238E27FC236}">
                <a16:creationId xmlns:a16="http://schemas.microsoft.com/office/drawing/2014/main" id="{7C522866-743F-4907-B8D2-DC45C3BD8B89}"/>
              </a:ext>
            </a:extLst>
          </p:cNvPr>
          <p:cNvSpPr/>
          <p:nvPr/>
        </p:nvSpPr>
        <p:spPr>
          <a:xfrm>
            <a:off x="46703" y="1674467"/>
            <a:ext cx="11582740" cy="1077218"/>
          </a:xfrm>
          <a:prstGeom prst="rect">
            <a:avLst/>
          </a:prstGeom>
        </p:spPr>
        <p:txBody>
          <a:bodyPr wrap="square">
            <a:spAutoFit/>
          </a:bodyPr>
          <a:lstStyle/>
          <a:p>
            <a:pPr indent="228600" algn="just">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200" dirty="0"/>
              <a:t>Se utilizó el método </a:t>
            </a:r>
            <a:r>
              <a:rPr lang="es-EC" sz="2200" i="1" dirty="0" err="1"/>
              <a:t>Feature</a:t>
            </a:r>
            <a:r>
              <a:rPr lang="es-EC" sz="2200" i="1" dirty="0"/>
              <a:t> </a:t>
            </a:r>
            <a:r>
              <a:rPr lang="es-EC" sz="2200" i="1" dirty="0" err="1"/>
              <a:t>selection</a:t>
            </a:r>
            <a:r>
              <a:rPr lang="es-EC" sz="2200" i="1" dirty="0"/>
              <a:t> </a:t>
            </a:r>
            <a:r>
              <a:rPr lang="es-EC" sz="2200" i="1" dirty="0" err="1"/>
              <a:t>via</a:t>
            </a:r>
            <a:r>
              <a:rPr lang="es-EC" sz="2200" i="1" dirty="0"/>
              <a:t> </a:t>
            </a:r>
            <a:r>
              <a:rPr lang="es-EC" sz="2200" i="1" dirty="0" err="1"/>
              <a:t>concave</a:t>
            </a:r>
            <a:r>
              <a:rPr lang="es-EC" sz="2200" i="1" dirty="0"/>
              <a:t> </a:t>
            </a:r>
            <a:r>
              <a:rPr lang="es-EC" sz="2200" i="1" dirty="0" err="1"/>
              <a:t>minimization</a:t>
            </a:r>
            <a:r>
              <a:rPr lang="es-EC" sz="2200" i="1" dirty="0"/>
              <a:t> (FSV), </a:t>
            </a:r>
            <a:r>
              <a:rPr lang="es-EC" sz="2200" dirty="0"/>
              <a:t>que es tipo </a:t>
            </a:r>
            <a:r>
              <a:rPr lang="es-EC" sz="2200" i="1" dirty="0" err="1"/>
              <a:t>wrapper</a:t>
            </a:r>
            <a:r>
              <a:rPr lang="es-EC" sz="2200" dirty="0"/>
              <a:t> y es el método apropiado para el modelo QSVM. </a:t>
            </a:r>
          </a:p>
        </p:txBody>
      </p:sp>
      <p:graphicFrame>
        <p:nvGraphicFramePr>
          <p:cNvPr id="12" name="Chart 11">
            <a:extLst>
              <a:ext uri="{FF2B5EF4-FFF2-40B4-BE49-F238E27FC236}">
                <a16:creationId xmlns:a16="http://schemas.microsoft.com/office/drawing/2014/main" id="{9F1B6CCD-4D0B-432C-8C7A-041FDC5D0276}"/>
              </a:ext>
            </a:extLst>
          </p:cNvPr>
          <p:cNvGraphicFramePr/>
          <p:nvPr>
            <p:extLst>
              <p:ext uri="{D42A27DB-BD31-4B8C-83A1-F6EECF244321}">
                <p14:modId xmlns:p14="http://schemas.microsoft.com/office/powerpoint/2010/main" val="869778388"/>
              </p:ext>
            </p:extLst>
          </p:nvPr>
        </p:nvGraphicFramePr>
        <p:xfrm>
          <a:off x="6601421" y="3021605"/>
          <a:ext cx="5253695" cy="296553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1F49387A-8807-4473-B96B-6EA084A11373}"/>
              </a:ext>
            </a:extLst>
          </p:cNvPr>
          <p:cNvPicPr>
            <a:picLocks noChangeAspect="1"/>
          </p:cNvPicPr>
          <p:nvPr/>
        </p:nvPicPr>
        <p:blipFill>
          <a:blip r:embed="rId4"/>
          <a:stretch>
            <a:fillRect/>
          </a:stretch>
        </p:blipFill>
        <p:spPr>
          <a:xfrm>
            <a:off x="39950" y="3184898"/>
            <a:ext cx="6561471" cy="2553479"/>
          </a:xfrm>
          <a:prstGeom prst="rect">
            <a:avLst/>
          </a:prstGeom>
        </p:spPr>
      </p:pic>
    </p:spTree>
    <p:extLst>
      <p:ext uri="{BB962C8B-B14F-4D97-AF65-F5344CB8AC3E}">
        <p14:creationId xmlns:p14="http://schemas.microsoft.com/office/powerpoint/2010/main" val="212287532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264525" y="1812874"/>
            <a:ext cx="11358150" cy="1200329"/>
          </a:xfrm>
          <a:prstGeom prst="rect">
            <a:avLst/>
          </a:prstGeom>
        </p:spPr>
        <p:txBody>
          <a:bodyPr wrap="square">
            <a:spAutoFit/>
          </a:bodyPr>
          <a:lstStyle/>
          <a:p>
            <a:pPr algn="just">
              <a:spcAft>
                <a:spcPts val="800"/>
              </a:spcAft>
            </a:pPr>
            <a:r>
              <a:rPr lang="es-EC" sz="2400" dirty="0"/>
              <a:t>La Tabla indica las 10 características más importantes obtenidas a través del método FSV. En la cual el </a:t>
            </a:r>
            <a:r>
              <a:rPr lang="es-EC" sz="2400" i="1" dirty="0"/>
              <a:t>pitch</a:t>
            </a:r>
            <a:r>
              <a:rPr lang="es-EC" sz="2400" dirty="0"/>
              <a:t> tiene mayor importancia para la clasificación de emociones en el caso de mujer</a:t>
            </a:r>
          </a:p>
        </p:txBody>
      </p:sp>
      <p:pic>
        <p:nvPicPr>
          <p:cNvPr id="3" name="Picture 2">
            <a:extLst>
              <a:ext uri="{FF2B5EF4-FFF2-40B4-BE49-F238E27FC236}">
                <a16:creationId xmlns:a16="http://schemas.microsoft.com/office/drawing/2014/main" id="{EAFCA8D4-3F32-44FA-86B7-6F9BB0696690}"/>
              </a:ext>
            </a:extLst>
          </p:cNvPr>
          <p:cNvPicPr>
            <a:picLocks noChangeAspect="1"/>
          </p:cNvPicPr>
          <p:nvPr/>
        </p:nvPicPr>
        <p:blipFill>
          <a:blip r:embed="rId3"/>
          <a:stretch>
            <a:fillRect/>
          </a:stretch>
        </p:blipFill>
        <p:spPr>
          <a:xfrm>
            <a:off x="2745965" y="3013203"/>
            <a:ext cx="5586162" cy="3489935"/>
          </a:xfrm>
          <a:prstGeom prst="rect">
            <a:avLst/>
          </a:prstGeom>
        </p:spPr>
      </p:pic>
    </p:spTree>
    <p:extLst>
      <p:ext uri="{BB962C8B-B14F-4D97-AF65-F5344CB8AC3E}">
        <p14:creationId xmlns:p14="http://schemas.microsoft.com/office/powerpoint/2010/main" val="94259970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451392"/>
            <a:ext cx="11358150" cy="933589"/>
          </a:xfrm>
          <a:prstGeom prst="rect">
            <a:avLst/>
          </a:prstGeom>
        </p:spPr>
        <p:txBody>
          <a:bodyPr wrap="square">
            <a:spAutoFit/>
          </a:bodyPr>
          <a:lstStyle/>
          <a:p>
            <a:pPr algn="just">
              <a:spcAft>
                <a:spcPts val="800"/>
              </a:spcAft>
            </a:pPr>
            <a:r>
              <a:rPr lang="es-EC" sz="2400" b="1" u="sng" dirty="0"/>
              <a:t>Tercer experimento - Selección del tipo de datos  </a:t>
            </a:r>
          </a:p>
          <a:p>
            <a:pPr algn="just">
              <a:spcAft>
                <a:spcPts val="800"/>
              </a:spcAft>
            </a:pPr>
            <a:r>
              <a:rPr lang="es-EC" sz="2400" b="1" u="sng" dirty="0"/>
              <a:t> </a:t>
            </a:r>
          </a:p>
        </p:txBody>
      </p:sp>
      <p:sp>
        <p:nvSpPr>
          <p:cNvPr id="5" name="Rectangle 4">
            <a:extLst>
              <a:ext uri="{FF2B5EF4-FFF2-40B4-BE49-F238E27FC236}">
                <a16:creationId xmlns:a16="http://schemas.microsoft.com/office/drawing/2014/main" id="{7CD61E80-CB03-4B0D-BFE9-D0B7DF5A1271}"/>
              </a:ext>
            </a:extLst>
          </p:cNvPr>
          <p:cNvSpPr/>
          <p:nvPr/>
        </p:nvSpPr>
        <p:spPr>
          <a:xfrm>
            <a:off x="224588" y="2005419"/>
            <a:ext cx="11630528" cy="2031325"/>
          </a:xfrm>
          <a:prstGeom prst="rect">
            <a:avLst/>
          </a:prstGeom>
        </p:spPr>
        <p:txBody>
          <a:bodyPr wrap="square">
            <a:spAutoFit/>
          </a:bodyPr>
          <a:lstStyle/>
          <a:p>
            <a:pPr algn="just"/>
            <a:r>
              <a:rPr lang="es-EC" sz="2100" dirty="0"/>
              <a:t>Los resultados se analizaron con datos sin procesamiento, con datos normalizados y finalmente se analizó con datos estandarizados que se centran para tener una media 0 y desviación estándar 1. Una vez realizado la extracción del modelo de clasificador para cada tipo de características se obtienen los parámetros de evaluación mediante los resultados presentados en los 60 audios que son parte del conjunto de pruebas. Se determinó con qué tipo de dato se maximizan todos los parámetros de evaluación del clasificador, como se observa en la Tabla.</a:t>
            </a:r>
          </a:p>
        </p:txBody>
      </p:sp>
      <p:pic>
        <p:nvPicPr>
          <p:cNvPr id="4" name="Picture 3">
            <a:extLst>
              <a:ext uri="{FF2B5EF4-FFF2-40B4-BE49-F238E27FC236}">
                <a16:creationId xmlns:a16="http://schemas.microsoft.com/office/drawing/2014/main" id="{E6A79DD0-9365-4820-A3F6-F875CEB7B64D}"/>
              </a:ext>
            </a:extLst>
          </p:cNvPr>
          <p:cNvPicPr>
            <a:picLocks noChangeAspect="1"/>
          </p:cNvPicPr>
          <p:nvPr/>
        </p:nvPicPr>
        <p:blipFill>
          <a:blip r:embed="rId3"/>
          <a:stretch>
            <a:fillRect/>
          </a:stretch>
        </p:blipFill>
        <p:spPr>
          <a:xfrm>
            <a:off x="81964" y="4325928"/>
            <a:ext cx="11915775" cy="1657350"/>
          </a:xfrm>
          <a:prstGeom prst="rect">
            <a:avLst/>
          </a:prstGeom>
        </p:spPr>
      </p:pic>
    </p:spTree>
    <p:extLst>
      <p:ext uri="{BB962C8B-B14F-4D97-AF65-F5344CB8AC3E}">
        <p14:creationId xmlns:p14="http://schemas.microsoft.com/office/powerpoint/2010/main" val="270083626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11955" y="1451392"/>
            <a:ext cx="11358150" cy="461665"/>
          </a:xfrm>
          <a:prstGeom prst="rect">
            <a:avLst/>
          </a:prstGeom>
        </p:spPr>
        <p:txBody>
          <a:bodyPr wrap="square">
            <a:spAutoFit/>
          </a:bodyPr>
          <a:lstStyle/>
          <a:p>
            <a:pPr algn="just">
              <a:spcAft>
                <a:spcPts val="800"/>
              </a:spcAft>
            </a:pPr>
            <a:r>
              <a:rPr lang="es-EC" sz="2400" b="1" u="sng" dirty="0"/>
              <a:t>Análisis - Matriz de confusión </a:t>
            </a:r>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C12824-B1F6-46ED-A5B9-0C6E11C1441D}"/>
              </a:ext>
            </a:extLst>
          </p:cNvPr>
          <p:cNvPicPr>
            <a:picLocks noChangeAspect="1"/>
          </p:cNvPicPr>
          <p:nvPr/>
        </p:nvPicPr>
        <p:blipFill>
          <a:blip r:embed="rId3"/>
          <a:stretch>
            <a:fillRect/>
          </a:stretch>
        </p:blipFill>
        <p:spPr>
          <a:xfrm>
            <a:off x="111955" y="1877510"/>
            <a:ext cx="7267575" cy="1657350"/>
          </a:xfrm>
          <a:prstGeom prst="rect">
            <a:avLst/>
          </a:prstGeom>
        </p:spPr>
      </p:pic>
      <p:pic>
        <p:nvPicPr>
          <p:cNvPr id="5" name="Picture 4">
            <a:extLst>
              <a:ext uri="{FF2B5EF4-FFF2-40B4-BE49-F238E27FC236}">
                <a16:creationId xmlns:a16="http://schemas.microsoft.com/office/drawing/2014/main" id="{593038C6-9219-4F05-9E21-D8C8F6D64266}"/>
              </a:ext>
            </a:extLst>
          </p:cNvPr>
          <p:cNvPicPr>
            <a:picLocks noChangeAspect="1"/>
          </p:cNvPicPr>
          <p:nvPr/>
        </p:nvPicPr>
        <p:blipFill>
          <a:blip r:embed="rId4"/>
          <a:stretch>
            <a:fillRect/>
          </a:stretch>
        </p:blipFill>
        <p:spPr>
          <a:xfrm>
            <a:off x="111955" y="3483271"/>
            <a:ext cx="7267575" cy="1666875"/>
          </a:xfrm>
          <a:prstGeom prst="rect">
            <a:avLst/>
          </a:prstGeom>
        </p:spPr>
      </p:pic>
      <p:sp>
        <p:nvSpPr>
          <p:cNvPr id="18" name="Rectangle 17">
            <a:extLst>
              <a:ext uri="{FF2B5EF4-FFF2-40B4-BE49-F238E27FC236}">
                <a16:creationId xmlns:a16="http://schemas.microsoft.com/office/drawing/2014/main" id="{1BDE2571-0415-40F5-B1EA-4EF809F7FF13}"/>
              </a:ext>
            </a:extLst>
          </p:cNvPr>
          <p:cNvSpPr/>
          <p:nvPr/>
        </p:nvSpPr>
        <p:spPr>
          <a:xfrm>
            <a:off x="7379530" y="2262293"/>
            <a:ext cx="5077666" cy="400110"/>
          </a:xfrm>
          <a:prstGeom prst="rect">
            <a:avLst/>
          </a:prstGeom>
        </p:spPr>
        <p:txBody>
          <a:bodyPr wrap="square">
            <a:spAutoFit/>
          </a:bodyPr>
          <a:lstStyle/>
          <a:p>
            <a:pPr algn="just">
              <a:spcAft>
                <a:spcPts val="800"/>
              </a:spcAft>
            </a:pPr>
            <a:r>
              <a:rPr lang="es-EC" sz="2000" b="1" dirty="0"/>
              <a:t>Características sin procesamiento</a:t>
            </a:r>
          </a:p>
        </p:txBody>
      </p:sp>
      <p:sp>
        <p:nvSpPr>
          <p:cNvPr id="20" name="Rectangle 19">
            <a:extLst>
              <a:ext uri="{FF2B5EF4-FFF2-40B4-BE49-F238E27FC236}">
                <a16:creationId xmlns:a16="http://schemas.microsoft.com/office/drawing/2014/main" id="{A3D52613-41B5-40E2-8F4F-98BD1C571852}"/>
              </a:ext>
            </a:extLst>
          </p:cNvPr>
          <p:cNvSpPr/>
          <p:nvPr/>
        </p:nvSpPr>
        <p:spPr>
          <a:xfrm>
            <a:off x="7359477" y="4071425"/>
            <a:ext cx="5077666" cy="400110"/>
          </a:xfrm>
          <a:prstGeom prst="rect">
            <a:avLst/>
          </a:prstGeom>
        </p:spPr>
        <p:txBody>
          <a:bodyPr wrap="square">
            <a:spAutoFit/>
          </a:bodyPr>
          <a:lstStyle/>
          <a:p>
            <a:pPr algn="just">
              <a:spcAft>
                <a:spcPts val="800"/>
              </a:spcAft>
            </a:pPr>
            <a:r>
              <a:rPr lang="es-EC" sz="2000" b="1" dirty="0"/>
              <a:t>Características normalizadas</a:t>
            </a:r>
          </a:p>
        </p:txBody>
      </p:sp>
      <p:sp>
        <p:nvSpPr>
          <p:cNvPr id="22" name="Rectangle 21">
            <a:extLst>
              <a:ext uri="{FF2B5EF4-FFF2-40B4-BE49-F238E27FC236}">
                <a16:creationId xmlns:a16="http://schemas.microsoft.com/office/drawing/2014/main" id="{8C037ADA-F8B6-4945-897D-1BD0D19D7F6D}"/>
              </a:ext>
            </a:extLst>
          </p:cNvPr>
          <p:cNvSpPr/>
          <p:nvPr/>
        </p:nvSpPr>
        <p:spPr>
          <a:xfrm>
            <a:off x="7359477" y="5818423"/>
            <a:ext cx="5077666" cy="400110"/>
          </a:xfrm>
          <a:prstGeom prst="rect">
            <a:avLst/>
          </a:prstGeom>
        </p:spPr>
        <p:txBody>
          <a:bodyPr wrap="square">
            <a:spAutoFit/>
          </a:bodyPr>
          <a:lstStyle/>
          <a:p>
            <a:pPr algn="just">
              <a:spcAft>
                <a:spcPts val="800"/>
              </a:spcAft>
            </a:pPr>
            <a:r>
              <a:rPr lang="es-EC" sz="2000" b="1" dirty="0"/>
              <a:t>Características estandarizadas</a:t>
            </a:r>
          </a:p>
        </p:txBody>
      </p:sp>
      <p:pic>
        <p:nvPicPr>
          <p:cNvPr id="3" name="Picture 2">
            <a:extLst>
              <a:ext uri="{FF2B5EF4-FFF2-40B4-BE49-F238E27FC236}">
                <a16:creationId xmlns:a16="http://schemas.microsoft.com/office/drawing/2014/main" id="{D94F29F2-9C6B-4DFA-ABD9-C58070FB450F}"/>
              </a:ext>
            </a:extLst>
          </p:cNvPr>
          <p:cNvPicPr>
            <a:picLocks noChangeAspect="1"/>
          </p:cNvPicPr>
          <p:nvPr/>
        </p:nvPicPr>
        <p:blipFill>
          <a:blip r:embed="rId5"/>
          <a:stretch>
            <a:fillRect/>
          </a:stretch>
        </p:blipFill>
        <p:spPr>
          <a:xfrm>
            <a:off x="111955" y="5204076"/>
            <a:ext cx="7267574" cy="1444479"/>
          </a:xfrm>
          <a:prstGeom prst="rect">
            <a:avLst/>
          </a:prstGeom>
        </p:spPr>
      </p:pic>
    </p:spTree>
    <p:extLst>
      <p:ext uri="{BB962C8B-B14F-4D97-AF65-F5344CB8AC3E}">
        <p14:creationId xmlns:p14="http://schemas.microsoft.com/office/powerpoint/2010/main" val="360978228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CARACTERÍSTICAS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tx1"/>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55424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 Y RECOMENDACIONES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27998" y="1796656"/>
            <a:ext cx="11358150" cy="5355312"/>
          </a:xfrm>
          <a:prstGeom prst="rect">
            <a:avLst/>
          </a:prstGeom>
        </p:spPr>
        <p:txBody>
          <a:bodyPr wrap="square">
            <a:spAutoFit/>
          </a:bodyPr>
          <a:lstStyle/>
          <a:p>
            <a:pPr marL="285750" lvl="0" indent="-285750" algn="just">
              <a:buFont typeface="Arial" panose="020B0604020202020204" pitchFamily="34" charset="0"/>
              <a:buChar char="•"/>
            </a:pPr>
            <a:r>
              <a:rPr lang="es-MX" dirty="0"/>
              <a:t>Las características prosódicas, espectrales y calidad de voz presentadas en el estado del arte se extrajeron de dos maneras datos sin procesamiento y mediante la transformada wavelet </a:t>
            </a:r>
            <a:r>
              <a:rPr lang="es-MX" dirty="0" err="1"/>
              <a:t>Daubechies</a:t>
            </a:r>
            <a:r>
              <a:rPr lang="es-MX" dirty="0"/>
              <a:t> N=5, puesto que ofrece una mejor localización de </a:t>
            </a:r>
            <a:r>
              <a:rPr lang="es-MX"/>
              <a:t>bajas frecuencia </a:t>
            </a:r>
            <a:r>
              <a:rPr lang="es-MX" dirty="0"/>
              <a:t>y se aplicaron 3 niveles, dando como resultado un total de 68 características. </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Se concluyó que, con las 68 características extraídas, para el caso del hombre se obtuvo el modelo </a:t>
            </a:r>
            <a:r>
              <a:rPr lang="es-EC" i="1" dirty="0"/>
              <a:t>Weighted k-</a:t>
            </a:r>
            <a:r>
              <a:rPr lang="es-EC" i="1" dirty="0" err="1"/>
              <a:t>Nearest</a:t>
            </a:r>
            <a:r>
              <a:rPr lang="es-EC" i="1" dirty="0"/>
              <a:t>-</a:t>
            </a:r>
            <a:r>
              <a:rPr lang="es-EC" i="1" dirty="0" err="1"/>
              <a:t>Neighbors</a:t>
            </a:r>
            <a:r>
              <a:rPr lang="es-EC" i="1" dirty="0"/>
              <a:t> (</a:t>
            </a:r>
            <a:r>
              <a:rPr lang="es-EC" i="1" dirty="0" err="1"/>
              <a:t>wkNN</a:t>
            </a:r>
            <a:r>
              <a:rPr lang="es-EC" i="1" dirty="0"/>
              <a:t>) </a:t>
            </a:r>
            <a:r>
              <a:rPr lang="es-EC" dirty="0"/>
              <a:t>con el porcentaje de exactitud más alto 68.8% al utilizar </a:t>
            </a:r>
            <a:r>
              <a:rPr lang="es-EC" i="1" dirty="0"/>
              <a:t>k</a:t>
            </a:r>
            <a:r>
              <a:rPr lang="es-EC" dirty="0"/>
              <a:t>=10. Para el caso de las mujeres el modelo de entrenamiento óptimo resultó ser </a:t>
            </a:r>
            <a:r>
              <a:rPr lang="es-EC" i="1" dirty="0" err="1"/>
              <a:t>Quadratic</a:t>
            </a:r>
            <a:r>
              <a:rPr lang="es-EC" i="1" dirty="0"/>
              <a:t> Support Vector Machine </a:t>
            </a:r>
            <a:r>
              <a:rPr lang="es-EC" dirty="0"/>
              <a:t>con 81.3% al utilizar gamma =</a:t>
            </a:r>
            <a:r>
              <a:rPr lang="es-EC" i="1" dirty="0"/>
              <a:t>1 y </a:t>
            </a:r>
            <a:r>
              <a:rPr lang="es-EC" dirty="0"/>
              <a:t>función de costo </a:t>
            </a:r>
            <a:r>
              <a:rPr lang="es-EC" i="1" dirty="0"/>
              <a:t>C</a:t>
            </a:r>
            <a:r>
              <a:rPr lang="es-EC" dirty="0"/>
              <a:t>=1.</a:t>
            </a:r>
          </a:p>
          <a:p>
            <a:pPr lvl="0" algn="just"/>
            <a:endParaRPr lang="es-EC" dirty="0"/>
          </a:p>
          <a:p>
            <a:pPr marL="285750" indent="-285750" algn="just">
              <a:buFont typeface="Arial" panose="020B0604020202020204" pitchFamily="34" charset="0"/>
              <a:buChar char="•"/>
            </a:pPr>
            <a:r>
              <a:rPr lang="es-EC" dirty="0"/>
              <a:t>Tras realizar la selección de características para cada género, en el caso de hombre se efectuó mediante el método </a:t>
            </a:r>
            <a:r>
              <a:rPr lang="es-EC" i="1" dirty="0" err="1"/>
              <a:t>Feature</a:t>
            </a:r>
            <a:r>
              <a:rPr lang="es-EC" i="1" dirty="0"/>
              <a:t> </a:t>
            </a:r>
            <a:r>
              <a:rPr lang="es-EC" i="1" dirty="0" err="1"/>
              <a:t>Selection</a:t>
            </a:r>
            <a:r>
              <a:rPr lang="es-EC" i="1" dirty="0"/>
              <a:t> </a:t>
            </a:r>
            <a:r>
              <a:rPr lang="es-EC" i="1" dirty="0" err="1"/>
              <a:t>via</a:t>
            </a:r>
            <a:r>
              <a:rPr lang="es-EC" i="1" dirty="0"/>
              <a:t> </a:t>
            </a:r>
            <a:r>
              <a:rPr lang="es-EC" i="1" dirty="0" err="1"/>
              <a:t>Eigenvector</a:t>
            </a:r>
            <a:r>
              <a:rPr lang="es-EC" i="1" dirty="0"/>
              <a:t> </a:t>
            </a:r>
            <a:r>
              <a:rPr lang="es-EC" i="1" dirty="0" err="1"/>
              <a:t>Centrality</a:t>
            </a:r>
            <a:r>
              <a:rPr lang="es-EC" i="1" dirty="0"/>
              <a:t> </a:t>
            </a:r>
            <a:r>
              <a:rPr lang="es-EC" dirty="0"/>
              <a:t>(ECFS), del cual se concluyó que al utilizar 53 características en lugar de las 68, ofrece un rendimiento del 88,5% y menora el costo computacional del sistema. </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En el caso de las mujeres se utilizó el método </a:t>
            </a:r>
            <a:r>
              <a:rPr lang="es-EC" i="1" dirty="0" err="1"/>
              <a:t>Feature</a:t>
            </a:r>
            <a:r>
              <a:rPr lang="es-EC" i="1" dirty="0"/>
              <a:t> </a:t>
            </a:r>
            <a:r>
              <a:rPr lang="es-EC" i="1" dirty="0" err="1"/>
              <a:t>selection</a:t>
            </a:r>
            <a:r>
              <a:rPr lang="es-EC" i="1" dirty="0"/>
              <a:t> </a:t>
            </a:r>
            <a:r>
              <a:rPr lang="es-EC" i="1" dirty="0" err="1"/>
              <a:t>via</a:t>
            </a:r>
            <a:r>
              <a:rPr lang="es-EC" i="1" dirty="0"/>
              <a:t> </a:t>
            </a:r>
            <a:r>
              <a:rPr lang="es-EC" i="1" dirty="0" err="1"/>
              <a:t>concave</a:t>
            </a:r>
            <a:r>
              <a:rPr lang="es-EC" i="1" dirty="0"/>
              <a:t> </a:t>
            </a:r>
            <a:r>
              <a:rPr lang="es-EC" i="1" dirty="0" err="1"/>
              <a:t>minimization</a:t>
            </a:r>
            <a:r>
              <a:rPr lang="es-EC" i="1" dirty="0"/>
              <a:t> </a:t>
            </a:r>
            <a:r>
              <a:rPr lang="es-EC" dirty="0"/>
              <a:t>(FSV), del cual se determinó que emplear 57 características en lugar de las 68, ofrece el rendimiento del 90%. </a:t>
            </a:r>
          </a:p>
          <a:p>
            <a:pPr algn="just"/>
            <a:endParaRPr lang="es-EC" dirty="0"/>
          </a:p>
          <a:p>
            <a:pPr algn="just"/>
            <a:endParaRPr lang="es-EC" dirty="0"/>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endParaRPr lang="es-EC" dirty="0"/>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14750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 Y RECOMENDACIONES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27998" y="1728392"/>
            <a:ext cx="11879518" cy="5909310"/>
          </a:xfrm>
          <a:prstGeom prst="rect">
            <a:avLst/>
          </a:prstGeom>
        </p:spPr>
        <p:txBody>
          <a:bodyPr wrap="square">
            <a:spAutoFit/>
          </a:bodyPr>
          <a:lstStyle/>
          <a:p>
            <a:pPr marL="285750" indent="-285750" algn="just">
              <a:buFont typeface="Arial" panose="020B0604020202020204" pitchFamily="34" charset="0"/>
              <a:buChar char="•"/>
            </a:pPr>
            <a:r>
              <a:rPr lang="es-EC" dirty="0"/>
              <a:t>Se observó mediante métodos de selección de características propios de cada modelo de clasificador, que las características que más se destacaron en el estudio son el </a:t>
            </a:r>
            <a:r>
              <a:rPr lang="es-EC" i="1" dirty="0"/>
              <a:t>pitch </a:t>
            </a:r>
            <a:r>
              <a:rPr lang="es-EC" dirty="0"/>
              <a:t>para el caso de las mujeres y </a:t>
            </a:r>
            <a:r>
              <a:rPr lang="es-EC" i="1" dirty="0" err="1"/>
              <a:t>shimmer</a:t>
            </a:r>
            <a:r>
              <a:rPr lang="es-EC" dirty="0"/>
              <a:t> para el caso de los hombres.</a:t>
            </a:r>
          </a:p>
          <a:p>
            <a:pPr lvl="0" algn="just"/>
            <a:endParaRPr lang="es-EC" dirty="0"/>
          </a:p>
          <a:p>
            <a:pPr marL="285750" lvl="0" indent="-285750" algn="just">
              <a:buFont typeface="Arial" panose="020B0604020202020204" pitchFamily="34" charset="0"/>
              <a:buChar char="•"/>
            </a:pPr>
            <a:r>
              <a:rPr lang="es-EC" dirty="0"/>
              <a:t>Para el caso de hombres se analizó dos tablas de entrenamiento con las 53 características, cada una con datos sin procesamiento y con datos normalizados, se determinó que con el modelo de datos normalizados y número de vecinos </a:t>
            </a:r>
            <a:r>
              <a:rPr lang="es-EC" i="1" dirty="0"/>
              <a:t>k=20</a:t>
            </a:r>
            <a:r>
              <a:rPr lang="es-EC" dirty="0"/>
              <a:t> se maximizaron todos los parámetros de evaluación exactitud 88.5%, precisión 92%, sensibilidad 90% y especificidad 96%,  obteniendo así el mejor rendimiento.</a:t>
            </a:r>
          </a:p>
          <a:p>
            <a:pPr lvl="0" algn="just"/>
            <a:endParaRPr lang="es-EC" dirty="0"/>
          </a:p>
          <a:p>
            <a:pPr marL="285750" indent="-285750" algn="just">
              <a:buFont typeface="Arial" panose="020B0604020202020204" pitchFamily="34" charset="0"/>
              <a:buChar char="•"/>
            </a:pPr>
            <a:r>
              <a:rPr lang="es-EC" dirty="0"/>
              <a:t>Para el caso de mujeres se realizó tres tablas de entrenamiento con 57 características, cada una con datos sin procesamiento, normalizados y estandarizados, de los cuales se concluyó que para mujeres el modelo de datos sin procesamiento maximiza todos los parámetros de evaluación obteniendo de esta manera en exactitud un porcentaje del 90%, precisión 90%, sensibilidad 90% y en especificidad el porcentaje más alto con 96.5%.</a:t>
            </a:r>
          </a:p>
          <a:p>
            <a:pPr algn="just"/>
            <a:endParaRPr lang="es-EC" dirty="0"/>
          </a:p>
          <a:p>
            <a:pPr marL="285750" indent="-285750" algn="just">
              <a:buFont typeface="Arial" panose="020B0604020202020204" pitchFamily="34" charset="0"/>
              <a:buChar char="•"/>
            </a:pPr>
            <a:r>
              <a:rPr lang="es-EC" dirty="0"/>
              <a:t>El porcentaje de acierto más alto para mujeres se obtuvo para el estado emocional de enojo y miedo con el 93%, mientras que los más bajos fueron para feliz y triste con el 87%. Para el caso de hombres el más alto es para enojo con el 93% y los porcentajes más bajos son para felicidad, miedo y tristeza con el 87%. Según estudios psicológicos y culturales los hombres tienden a expresar menos sus emociones y en especialmente la de miedo.  </a:t>
            </a:r>
          </a:p>
          <a:p>
            <a:pPr algn="just"/>
            <a:endParaRPr lang="es-EC" dirty="0"/>
          </a:p>
          <a:p>
            <a:pPr lvl="0" algn="just"/>
            <a:endParaRPr lang="es-EC" dirty="0"/>
          </a:p>
          <a:p>
            <a:pPr marL="285750" lvl="0" indent="-285750" algn="just">
              <a:buFont typeface="Arial" panose="020B0604020202020204" pitchFamily="34" charset="0"/>
              <a:buChar char="•"/>
            </a:pPr>
            <a:endParaRPr lang="es-EC" dirty="0"/>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03063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 Y RECOMENDACIONES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27998" y="1728392"/>
            <a:ext cx="11879518" cy="3139321"/>
          </a:xfrm>
          <a:prstGeom prst="rect">
            <a:avLst/>
          </a:prstGeom>
        </p:spPr>
        <p:txBody>
          <a:bodyPr wrap="square">
            <a:spAutoFit/>
          </a:bodyPr>
          <a:lstStyle/>
          <a:p>
            <a:pPr marL="285750" lvl="0" indent="-285750" algn="just">
              <a:buFont typeface="Arial" panose="020B0604020202020204" pitchFamily="34" charset="0"/>
              <a:buChar char="•"/>
            </a:pPr>
            <a:r>
              <a:rPr lang="es-EC" dirty="0"/>
              <a:t>Se recomienda usar herramientas que permitan obtener un número menor de características, para evitar que el sistema aprenda el ruido de los datos y entorpezca la clasificación de las emociones.</a:t>
            </a:r>
          </a:p>
          <a:p>
            <a:pPr lvl="0"/>
            <a:endParaRPr lang="es-EC" dirty="0"/>
          </a:p>
          <a:p>
            <a:pPr marL="285750" lvl="0" indent="-285750" algn="just">
              <a:buFont typeface="Arial" panose="020B0604020202020204" pitchFamily="34" charset="0"/>
              <a:buChar char="•"/>
            </a:pPr>
            <a:r>
              <a:rPr lang="es-EC" dirty="0"/>
              <a:t>Tras realizar la selección de características, se evidenció que las características que no son recomendables usar en posteriores estudios, son las características espectrales, ya que para el caso de hombres las 15 características eliminadas presentaron un débil coeficiente de correlación y un bajo umbral de varianza, datos obtenidos mediante el método ECFS; y para el caso de mujeres las 11 características eliminadas presentaron un significativo número de características recursivas y sus valores eran muy cercanos a cero, por los que se los consideró despreciables, datos obtenidos mediante el método FSV.</a:t>
            </a:r>
          </a:p>
          <a:p>
            <a:pPr marL="285750" indent="-285750" algn="just">
              <a:buFont typeface="Arial" panose="020B0604020202020204" pitchFamily="34" charset="0"/>
              <a:buChar char="•"/>
            </a:pPr>
            <a:endParaRPr lang="es-EC" dirty="0"/>
          </a:p>
          <a:p>
            <a:pPr lvl="0" algn="just"/>
            <a:endParaRPr lang="es-EC" dirty="0"/>
          </a:p>
          <a:p>
            <a:pPr marL="285750" lvl="0" indent="-285750" algn="just">
              <a:buFont typeface="Arial" panose="020B0604020202020204" pitchFamily="34" charset="0"/>
              <a:buChar char="•"/>
            </a:pPr>
            <a:endParaRPr lang="es-EC" dirty="0"/>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34801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CARACTERÍSTICAS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tx1"/>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388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38200" y="789500"/>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079F03-2503-4C6F-9A11-277A062C8853}"/>
              </a:ext>
            </a:extLst>
          </p:cNvPr>
          <p:cNvSpPr/>
          <p:nvPr/>
        </p:nvSpPr>
        <p:spPr>
          <a:xfrm>
            <a:off x="127998" y="1728392"/>
            <a:ext cx="11879518" cy="4801314"/>
          </a:xfrm>
          <a:prstGeom prst="rect">
            <a:avLst/>
          </a:prstGeom>
        </p:spPr>
        <p:txBody>
          <a:bodyPr wrap="square">
            <a:spAutoFit/>
          </a:bodyPr>
          <a:lstStyle/>
          <a:p>
            <a:pPr marL="285750" lvl="0" indent="-285750" algn="just">
              <a:buFont typeface="Arial" panose="020B0604020202020204" pitchFamily="34" charset="0"/>
              <a:buChar char="•"/>
            </a:pPr>
            <a:r>
              <a:rPr lang="es-EC" dirty="0"/>
              <a:t>Se propone incrementar el número de emociones del detector automático, con la finalidad de dar a conocer que por medio de la voz se puede determinar todos los estados de ánimo de una persona. </a:t>
            </a:r>
          </a:p>
          <a:p>
            <a:pPr lvl="0" algn="just"/>
            <a:endParaRPr lang="es-EC" dirty="0"/>
          </a:p>
          <a:p>
            <a:pPr marL="285750" lvl="0" indent="-285750" algn="just">
              <a:buFont typeface="Arial" panose="020B0604020202020204" pitchFamily="34" charset="0"/>
              <a:buChar char="•"/>
            </a:pPr>
            <a:r>
              <a:rPr lang="es-EC" dirty="0"/>
              <a:t>Realizar un solo programa para detectar niveles de tristezas con fines médicos y psicológicos, con el fin de determinar el nivel de depresión que tiene una persona y poder brindarle la ayuda necesaria.</a:t>
            </a:r>
          </a:p>
          <a:p>
            <a:pPr lvl="0" algn="just"/>
            <a:endParaRPr lang="es-EC" dirty="0"/>
          </a:p>
          <a:p>
            <a:pPr marL="285750" lvl="0" indent="-285750" algn="just">
              <a:buFont typeface="Arial" panose="020B0604020202020204" pitchFamily="34" charset="0"/>
              <a:buChar char="•"/>
            </a:pPr>
            <a:r>
              <a:rPr lang="es-EC" dirty="0"/>
              <a:t>Como trabajo futuro se propone aumentar el porcentaje de asertividad del sistema implementado para que este pueda ser utilizado individualmente sin ayuda de un especialista.  </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Crear una base de datos espontánea y actuada, en el idioma español, para realizar posteriores estudios y validaciones del presente trabajo.</a:t>
            </a:r>
          </a:p>
          <a:p>
            <a:pPr lvl="0" algn="just"/>
            <a:endParaRPr lang="es-EC" dirty="0"/>
          </a:p>
          <a:p>
            <a:pPr marL="285750" lvl="0" indent="-285750" algn="just">
              <a:buFont typeface="Arial" panose="020B0604020202020204" pitchFamily="34" charset="0"/>
              <a:buChar char="•"/>
            </a:pPr>
            <a:r>
              <a:rPr lang="es-EC" dirty="0"/>
              <a:t>Realizar una interfaz gráfica con fines lucrativos y comerciales. </a:t>
            </a:r>
          </a:p>
          <a:p>
            <a:pPr marL="285750" lvl="0" indent="-285750" algn="just">
              <a:buFont typeface="Arial" panose="020B0604020202020204" pitchFamily="34" charset="0"/>
              <a:buChar char="•"/>
            </a:pPr>
            <a:endParaRPr lang="es-EC" dirty="0"/>
          </a:p>
          <a:p>
            <a:pPr algn="just"/>
            <a:endParaRPr lang="es-EC" dirty="0"/>
          </a:p>
          <a:p>
            <a:pPr lvl="0" algn="just"/>
            <a:endParaRPr lang="es-EC" dirty="0"/>
          </a:p>
          <a:p>
            <a:pPr marL="285750" lvl="0" indent="-285750" algn="just">
              <a:buFont typeface="Arial" panose="020B0604020202020204" pitchFamily="34" charset="0"/>
              <a:buChar char="•"/>
            </a:pPr>
            <a:endParaRPr lang="es-EC" dirty="0"/>
          </a:p>
        </p:txBody>
      </p:sp>
      <p:cxnSp>
        <p:nvCxnSpPr>
          <p:cNvPr id="17" name="Conector recto 20">
            <a:extLst>
              <a:ext uri="{FF2B5EF4-FFF2-40B4-BE49-F238E27FC236}">
                <a16:creationId xmlns:a16="http://schemas.microsoft.com/office/drawing/2014/main" id="{3AB82E9F-4E48-4A69-BA6D-3A178D356F34}"/>
              </a:ext>
            </a:extLst>
          </p:cNvPr>
          <p:cNvCxnSpPr>
            <a:cxnSpLocks/>
          </p:cNvCxnSpPr>
          <p:nvPr/>
        </p:nvCxnSpPr>
        <p:spPr>
          <a:xfrm>
            <a:off x="3200400" y="6097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1027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tx1"/>
                </a:solidFill>
              </a:rPr>
              <a:t>OBJETIVOS</a:t>
            </a:r>
          </a:p>
          <a:p>
            <a:pPr marL="342900" indent="-342900" algn="just">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CARACTERISTICAS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03019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F0269-CDDC-4B21-8093-E8BC2EEDA380}"/>
              </a:ext>
            </a:extLst>
          </p:cNvPr>
          <p:cNvPicPr>
            <a:picLocks noChangeAspect="1"/>
          </p:cNvPicPr>
          <p:nvPr/>
        </p:nvPicPr>
        <p:blipFill>
          <a:blip r:embed="rId3"/>
          <a:stretch>
            <a:fillRect/>
          </a:stretch>
        </p:blipFill>
        <p:spPr>
          <a:xfrm>
            <a:off x="0" y="-102518"/>
            <a:ext cx="12192000" cy="6960517"/>
          </a:xfrm>
          <a:prstGeom prst="rect">
            <a:avLst/>
          </a:prstGeom>
        </p:spPr>
      </p:pic>
      <p:sp>
        <p:nvSpPr>
          <p:cNvPr id="4" name="TextBox 3">
            <a:extLst>
              <a:ext uri="{FF2B5EF4-FFF2-40B4-BE49-F238E27FC236}">
                <a16:creationId xmlns:a16="http://schemas.microsoft.com/office/drawing/2014/main" id="{961BF67F-4B56-4254-8E5D-5788797CEA1F}"/>
              </a:ext>
            </a:extLst>
          </p:cNvPr>
          <p:cNvSpPr txBox="1"/>
          <p:nvPr/>
        </p:nvSpPr>
        <p:spPr>
          <a:xfrm>
            <a:off x="8154186" y="5759777"/>
            <a:ext cx="1451727" cy="461665"/>
          </a:xfrm>
          <a:prstGeom prst="rect">
            <a:avLst/>
          </a:prstGeom>
          <a:noFill/>
        </p:spPr>
        <p:txBody>
          <a:bodyPr wrap="square" rtlCol="0">
            <a:spAutoFit/>
          </a:bodyPr>
          <a:lstStyle/>
          <a:p>
            <a:pPr algn="ctr"/>
            <a:r>
              <a:rPr lang="es-EC" sz="2400" b="1" dirty="0">
                <a:solidFill>
                  <a:schemeClr val="bg1"/>
                </a:solidFill>
              </a:rPr>
              <a:t>GRACIAS</a:t>
            </a:r>
          </a:p>
        </p:txBody>
      </p:sp>
    </p:spTree>
    <p:extLst>
      <p:ext uri="{BB962C8B-B14F-4D97-AF65-F5344CB8AC3E}">
        <p14:creationId xmlns:p14="http://schemas.microsoft.com/office/powerpoint/2010/main" val="3052289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OBJETIVOS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983887A-4BB1-4FB4-9523-8E223C0CEC75}"/>
              </a:ext>
            </a:extLst>
          </p:cNvPr>
          <p:cNvSpPr/>
          <p:nvPr/>
        </p:nvSpPr>
        <p:spPr>
          <a:xfrm>
            <a:off x="295373" y="1815557"/>
            <a:ext cx="11299596" cy="4401205"/>
          </a:xfrm>
          <a:prstGeom prst="rect">
            <a:avLst/>
          </a:prstGeom>
        </p:spPr>
        <p:txBody>
          <a:bodyPr wrap="square">
            <a:spAutoFit/>
          </a:bodyPr>
          <a:lstStyle/>
          <a:p>
            <a:pPr algn="just">
              <a:tabLst>
                <a:tab pos="10315575" algn="l"/>
              </a:tabLst>
            </a:pPr>
            <a:r>
              <a:rPr lang="es-ES" sz="2000" b="1" dirty="0"/>
              <a:t>OBJETIVO GENERAL:</a:t>
            </a:r>
          </a:p>
          <a:p>
            <a:pPr marL="342900" indent="-342900" algn="just">
              <a:buFont typeface="Arial" panose="020B0604020202020204" pitchFamily="34" charset="0"/>
              <a:buChar char="•"/>
            </a:pPr>
            <a:r>
              <a:rPr lang="es-EC" sz="2000" dirty="0">
                <a:solidFill>
                  <a:prstClr val="black"/>
                </a:solidFill>
              </a:rPr>
              <a:t>Implementar un sistema de reconocimiento automático de emociones a partir de la señal de voz.  </a:t>
            </a:r>
          </a:p>
          <a:p>
            <a:pPr algn="just"/>
            <a:endParaRPr lang="es-EC" sz="2000" dirty="0">
              <a:solidFill>
                <a:prstClr val="black"/>
              </a:solidFill>
            </a:endParaRPr>
          </a:p>
          <a:p>
            <a:pPr lvl="0" algn="just">
              <a:tabLst>
                <a:tab pos="10315575" algn="l"/>
              </a:tabLst>
            </a:pPr>
            <a:r>
              <a:rPr lang="es-ES" sz="2000" b="1" dirty="0">
                <a:solidFill>
                  <a:prstClr val="black"/>
                </a:solidFill>
              </a:rPr>
              <a:t>OBJETIVOS ESPECÍFICOS:</a:t>
            </a:r>
          </a:p>
          <a:p>
            <a:pPr lvl="0" algn="just">
              <a:tabLst>
                <a:tab pos="10315575" algn="l"/>
              </a:tabLst>
            </a:pPr>
            <a:endParaRPr lang="es-ES" sz="2000" b="1" dirty="0">
              <a:solidFill>
                <a:prstClr val="black"/>
              </a:solidFill>
            </a:endParaRPr>
          </a:p>
          <a:p>
            <a:pPr marL="342900" lvl="0" indent="-342900" algn="just">
              <a:buFont typeface="Arial" panose="020B0604020202020204" pitchFamily="34" charset="0"/>
              <a:buChar char="•"/>
            </a:pPr>
            <a:r>
              <a:rPr lang="es-EC" sz="2000" dirty="0">
                <a:solidFill>
                  <a:prstClr val="black"/>
                </a:solidFill>
              </a:rPr>
              <a:t>Identificar mediante el estado del arte las principales características acústicas de la señal de voz usadas hasta el momento</a:t>
            </a:r>
            <a:r>
              <a:rPr lang="es-EC" sz="2000" dirty="0"/>
              <a:t>.</a:t>
            </a:r>
          </a:p>
          <a:p>
            <a:pPr marL="342900" indent="-342900" algn="just">
              <a:buFont typeface="Arial" panose="020B0604020202020204" pitchFamily="34" charset="0"/>
              <a:buChar char="•"/>
            </a:pPr>
            <a:r>
              <a:rPr lang="es-EC" sz="2000" dirty="0">
                <a:solidFill>
                  <a:prstClr val="black"/>
                </a:solidFill>
              </a:rPr>
              <a:t>Estudiar la viabilidad entre las diferentes trasformaciones Tiempo-Frecuencia para la extracción de características prosódicas, calidad de la voz y espectrales; de cada persona presente en la base de datos actuada.</a:t>
            </a:r>
          </a:p>
          <a:p>
            <a:pPr marL="342900" indent="-342900" algn="just">
              <a:buFont typeface="Arial" panose="020B0604020202020204" pitchFamily="34" charset="0"/>
              <a:buChar char="•"/>
            </a:pPr>
            <a:r>
              <a:rPr lang="es-EC" sz="2000" dirty="0">
                <a:solidFill>
                  <a:prstClr val="black"/>
                </a:solidFill>
              </a:rPr>
              <a:t>Entrenar el sistema mediante la teoría de Machine Learning a través de la técnica de clasificación supervisada.</a:t>
            </a:r>
          </a:p>
          <a:p>
            <a:pPr marL="342900" indent="-342900" algn="just">
              <a:buFont typeface="Arial" panose="020B0604020202020204" pitchFamily="34" charset="0"/>
              <a:buChar char="•"/>
            </a:pPr>
            <a:r>
              <a:rPr lang="es-EC" sz="2000" dirty="0">
                <a:solidFill>
                  <a:prstClr val="black"/>
                </a:solidFill>
              </a:rPr>
              <a:t>Analizar, comparar, evaluar y corregir el sistema con las bases de datos aplicadas, a través de Machine Learning.</a:t>
            </a:r>
          </a:p>
        </p:txBody>
      </p:sp>
    </p:spTree>
    <p:extLst>
      <p:ext uri="{BB962C8B-B14F-4D97-AF65-F5344CB8AC3E}">
        <p14:creationId xmlns:p14="http://schemas.microsoft.com/office/powerpoint/2010/main" val="341115759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tx1"/>
                </a:solidFill>
              </a:rPr>
              <a:t>JUSTIFICACIÓN</a:t>
            </a:r>
          </a:p>
          <a:p>
            <a:pPr marL="342900" indent="-342900" algn="just">
              <a:buFont typeface="Arial" panose="020B0604020202020204" pitchFamily="34" charset="0"/>
              <a:buAutoNum type="arabicPeriod"/>
            </a:pPr>
            <a:r>
              <a:rPr lang="es-EC" sz="2000" b="1" dirty="0">
                <a:solidFill>
                  <a:schemeClr val="bg2">
                    <a:lumMod val="75000"/>
                  </a:schemeClr>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CARACTERISTICAS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3349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JUSTIFICACIÓN</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E1D247-F73D-4AE4-AB3B-E1D569DCA92F}"/>
              </a:ext>
            </a:extLst>
          </p:cNvPr>
          <p:cNvSpPr/>
          <p:nvPr/>
        </p:nvSpPr>
        <p:spPr>
          <a:xfrm>
            <a:off x="473241" y="2618608"/>
            <a:ext cx="11245517" cy="2308324"/>
          </a:xfrm>
          <a:prstGeom prst="rect">
            <a:avLst/>
          </a:prstGeom>
        </p:spPr>
        <p:txBody>
          <a:bodyPr wrap="square">
            <a:spAutoFit/>
          </a:bodyPr>
          <a:lstStyle/>
          <a:p>
            <a:pPr algn="just"/>
            <a:r>
              <a:rPr lang="es-EC" sz="2400" dirty="0"/>
              <a:t>El presente trabajo de investigación que trata sobre el reconocimiento de emociones (felicidad, tristeza, enojo y miedo) a partir de la voz, busca dar un apoyo a entidades que requieran conocer el estado anímico de una persona tan solo con una grabación de voz, ya que esta puede ser utilizada por psicólogos, centros de llamada, de forma remota, etc. y de esta manera mejorar por una parte la calidad de vida de las personas con trastornos emocionales y por otro lado optimizar el servicio al cliente que brinda la entidad. </a:t>
            </a:r>
          </a:p>
        </p:txBody>
      </p:sp>
    </p:spTree>
    <p:extLst>
      <p:ext uri="{BB962C8B-B14F-4D97-AF65-F5344CB8AC3E}">
        <p14:creationId xmlns:p14="http://schemas.microsoft.com/office/powerpoint/2010/main" val="11029285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 </a:t>
            </a:r>
          </a:p>
          <a:p>
            <a:pPr marL="342900" indent="-342900" algn="just">
              <a:buAutoNum type="arabicPeriod"/>
            </a:pPr>
            <a:r>
              <a:rPr lang="es-ES" sz="2000" b="1" dirty="0">
                <a:solidFill>
                  <a:schemeClr val="bg2">
                    <a:lumMod val="75000"/>
                  </a:schemeClr>
                </a:solidFill>
              </a:rPr>
              <a:t>OBJETIVOS</a:t>
            </a:r>
          </a:p>
          <a:p>
            <a:pPr marL="342900" indent="-342900" algn="just">
              <a:buFont typeface="Arial" panose="020B0604020202020204" pitchFamily="34" charset="0"/>
              <a:buAutoNum type="arabicPeriod"/>
            </a:pPr>
            <a:r>
              <a:rPr lang="es-ES" sz="2000" b="1" dirty="0">
                <a:solidFill>
                  <a:schemeClr val="bg2">
                    <a:lumMod val="75000"/>
                  </a:schemeClr>
                </a:solidFill>
              </a:rPr>
              <a:t>JUSTIFICACIÓN</a:t>
            </a:r>
          </a:p>
          <a:p>
            <a:pPr marL="342900" indent="-342900" algn="just">
              <a:buFont typeface="Arial" panose="020B0604020202020204" pitchFamily="34" charset="0"/>
              <a:buAutoNum type="arabicPeriod"/>
            </a:pPr>
            <a:r>
              <a:rPr lang="es-EC" sz="2000" b="1" dirty="0">
                <a:solidFill>
                  <a:schemeClr val="tx1"/>
                </a:solidFill>
              </a:rPr>
              <a:t>DIAGRAMA DE BLOQUES DEL PROYECTO DE INVESTIGACIÓN </a:t>
            </a:r>
          </a:p>
          <a:p>
            <a:pPr marL="342900" indent="-342900" algn="just">
              <a:buFont typeface="Arial" panose="020B0604020202020204" pitchFamily="34" charset="0"/>
              <a:buAutoNum type="arabicPeriod"/>
            </a:pPr>
            <a:r>
              <a:rPr lang="es-ES" sz="2000" b="1" dirty="0">
                <a:solidFill>
                  <a:schemeClr val="bg2">
                    <a:lumMod val="75000"/>
                  </a:schemeClr>
                </a:solidFill>
              </a:rPr>
              <a:t>BASE DE DATOS</a:t>
            </a:r>
          </a:p>
          <a:p>
            <a:pPr marL="342900" indent="-342900" algn="just">
              <a:buAutoNum type="arabicPeriod"/>
            </a:pPr>
            <a:r>
              <a:rPr lang="es-ES" sz="2000" b="1" dirty="0">
                <a:solidFill>
                  <a:schemeClr val="bg2">
                    <a:lumMod val="75000"/>
                  </a:schemeClr>
                </a:solidFill>
              </a:rPr>
              <a:t>EXTRACCIÓN DE CARACTERISTICAS </a:t>
            </a:r>
          </a:p>
          <a:p>
            <a:pPr marL="342900" indent="-342900" algn="just">
              <a:buAutoNum type="arabicPeriod"/>
            </a:pPr>
            <a:r>
              <a:rPr lang="es-ES" sz="2000" b="1" dirty="0">
                <a:solidFill>
                  <a:schemeClr val="bg2">
                    <a:lumMod val="75000"/>
                  </a:schemeClr>
                </a:solidFill>
              </a:rPr>
              <a:t>APRENDIZAJE AUTOMÁTICO SUPERVISADO</a:t>
            </a:r>
          </a:p>
          <a:p>
            <a:pPr marL="342900" indent="-342900" algn="just">
              <a:buFont typeface="Arial" panose="020B0604020202020204" pitchFamily="34" charset="0"/>
              <a:buAutoNum type="arabicPeriod"/>
            </a:pPr>
            <a:r>
              <a:rPr lang="es-ES" sz="2000" b="1" dirty="0">
                <a:solidFill>
                  <a:schemeClr val="bg2">
                    <a:lumMod val="75000"/>
                  </a:schemeClr>
                </a:solidFill>
              </a:rPr>
              <a:t>SELECCIÓN DE CARACTERÍSTICAS </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1963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id="{57142B39-176F-49FE-8528-9977F70ED674}"/>
              </a:ext>
            </a:extLst>
          </p:cNvPr>
          <p:cNvSpPr>
            <a:spLocks noGrp="1"/>
          </p:cNvSpPr>
          <p:nvPr>
            <p:ph type="title"/>
          </p:nvPr>
        </p:nvSpPr>
        <p:spPr>
          <a:xfrm>
            <a:off x="88042" y="1644230"/>
            <a:ext cx="11871158" cy="981075"/>
          </a:xfrm>
        </p:spPr>
        <p:txBody>
          <a:bodyPr>
            <a:normAutofit fontScale="90000"/>
          </a:bodyPr>
          <a:lstStyle/>
          <a:p>
            <a:pPr algn="r"/>
            <a:r>
              <a:rPr lang="es-ES" sz="4800" b="1" dirty="0">
                <a:solidFill>
                  <a:srgbClr val="00682F"/>
                </a:solidFill>
                <a:effectLst>
                  <a:outerShdw blurRad="38100" dist="38100" dir="2700000" algn="tl">
                    <a:srgbClr val="000000">
                      <a:alpha val="43137"/>
                    </a:srgbClr>
                  </a:outerShdw>
                </a:effectLst>
              </a:rPr>
              <a:t>DIAGRAMA DE BLOQUES DEL PROYECTO DE INVESTIGACIÓN</a:t>
            </a:r>
            <a:br>
              <a:rPr lang="es-ES" sz="4800" b="1" dirty="0"/>
            </a:br>
            <a:r>
              <a:rPr lang="es-ES" sz="4800" b="1" dirty="0">
                <a:solidFill>
                  <a:srgbClr val="00682F"/>
                </a:solidFill>
                <a:effectLst>
                  <a:outerShdw blurRad="38100" dist="38100" dir="2700000" algn="tl">
                    <a:srgbClr val="000000">
                      <a:alpha val="43137"/>
                    </a:srgbClr>
                  </a:outerShdw>
                </a:effectLst>
              </a:rPr>
              <a:t> </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81E1E2-3241-40F2-A396-D829070BE50D}"/>
              </a:ext>
            </a:extLst>
          </p:cNvPr>
          <p:cNvPicPr/>
          <p:nvPr/>
        </p:nvPicPr>
        <p:blipFill>
          <a:blip r:embed="rId3"/>
          <a:stretch>
            <a:fillRect/>
          </a:stretch>
        </p:blipFill>
        <p:spPr>
          <a:xfrm>
            <a:off x="2566360" y="2579852"/>
            <a:ext cx="6914523" cy="4068703"/>
          </a:xfrm>
          <a:prstGeom prst="rect">
            <a:avLst/>
          </a:prstGeom>
          <a:ln>
            <a:solidFill>
              <a:schemeClr val="tx1"/>
            </a:solidFill>
          </a:ln>
        </p:spPr>
      </p:pic>
      <p:sp>
        <p:nvSpPr>
          <p:cNvPr id="13" name="Rectangle 12">
            <a:extLst>
              <a:ext uri="{FF2B5EF4-FFF2-40B4-BE49-F238E27FC236}">
                <a16:creationId xmlns:a16="http://schemas.microsoft.com/office/drawing/2014/main" id="{6CB29AE6-8928-41C0-9FD6-81AB278A3237}"/>
              </a:ext>
            </a:extLst>
          </p:cNvPr>
          <p:cNvSpPr/>
          <p:nvPr/>
        </p:nvSpPr>
        <p:spPr>
          <a:xfrm>
            <a:off x="120315" y="2025049"/>
            <a:ext cx="11245517" cy="461665"/>
          </a:xfrm>
          <a:prstGeom prst="rect">
            <a:avLst/>
          </a:prstGeom>
        </p:spPr>
        <p:txBody>
          <a:bodyPr wrap="square">
            <a:spAutoFit/>
          </a:bodyPr>
          <a:lstStyle/>
          <a:p>
            <a:pPr algn="just"/>
            <a:r>
              <a:rPr lang="es-EC" sz="2400" dirty="0"/>
              <a:t>El diagrama de bloques del proyecto de investigación: </a:t>
            </a:r>
          </a:p>
        </p:txBody>
      </p:sp>
    </p:spTree>
    <p:extLst>
      <p:ext uri="{BB962C8B-B14F-4D97-AF65-F5344CB8AC3E}">
        <p14:creationId xmlns:p14="http://schemas.microsoft.com/office/powerpoint/2010/main" val="2852804227"/>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17960</TotalTime>
  <Words>2717</Words>
  <Application>Microsoft Office PowerPoint</Application>
  <PresentationFormat>Widescreen</PresentationFormat>
  <Paragraphs>307</Paragraphs>
  <Slides>40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(Body)</vt:lpstr>
      <vt:lpstr>Calibri Light</vt:lpstr>
      <vt:lpstr>Times New Roman</vt:lpstr>
      <vt:lpstr>Tema de Office</vt:lpstr>
      <vt:lpstr>PowerPoint Presentation</vt:lpstr>
      <vt:lpstr>CONTENIDO</vt:lpstr>
      <vt:lpstr>ANTECEDENTES </vt:lpstr>
      <vt:lpstr>CONTENIDO</vt:lpstr>
      <vt:lpstr>OBJETIVOS</vt:lpstr>
      <vt:lpstr>CONTENIDO</vt:lpstr>
      <vt:lpstr>JUSTIFICACIÓN</vt:lpstr>
      <vt:lpstr>CONTENIDO</vt:lpstr>
      <vt:lpstr>DIAGRAMA DE BLOQUES DEL PROYECTO DE INVESTIGACIÓN  </vt:lpstr>
      <vt:lpstr>CONTENIDO</vt:lpstr>
      <vt:lpstr>BASE DE DATOS</vt:lpstr>
      <vt:lpstr>CONTENIDO</vt:lpstr>
      <vt:lpstr>EXTRACCIÓN DE CARACTERÍSTICAS</vt:lpstr>
      <vt:lpstr>EXTRACCIÓN DE CARACTERÍSTICAS</vt:lpstr>
      <vt:lpstr>EXTRACCIÓN DE CARACTERÍSTICAS</vt:lpstr>
      <vt:lpstr>CONTENIDO</vt:lpstr>
      <vt:lpstr>APRENDIZAJE AUTOMÁTICO SUPERVISADO</vt:lpstr>
      <vt:lpstr>APRENDIZAJE AUTOMÁTICO SUPERVISADO</vt:lpstr>
      <vt:lpstr>APRENDIZAJE AUTOMÁTICO SUPERVISADO</vt:lpstr>
      <vt:lpstr>CONTENIDO</vt:lpstr>
      <vt:lpstr>SELECCIÓN DE CARACTERÍSTICAS</vt:lpstr>
      <vt:lpstr>CONTENIDO</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CONTENIDO</vt:lpstr>
      <vt:lpstr>CONCLUSIONES Y RECOMENDACIONES</vt:lpstr>
      <vt:lpstr>CONCLUSIONES Y RECOMENDACIONES</vt:lpstr>
      <vt:lpstr>CONCLUSIONES Y RECOMENDACIONES</vt:lpstr>
      <vt:lpstr>CONTENIDO</vt:lpstr>
      <vt:lpstr>TRABAJOS FUTUROS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Evelyn Marley Flores Cruz</dc:creator>
  <cp:keywords>Presentacion Proyecto Titulacion EArevalo</cp:keywords>
  <cp:lastModifiedBy>Evelyn Marley Flores Cruz</cp:lastModifiedBy>
  <cp:revision>713</cp:revision>
  <dcterms:created xsi:type="dcterms:W3CDTF">2017-04-26T17:31:47Z</dcterms:created>
  <dcterms:modified xsi:type="dcterms:W3CDTF">2019-07-05T04:19:48Z</dcterms:modified>
  <cp:contentStatus/>
</cp:coreProperties>
</file>