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281" r:id="rId3"/>
    <p:sldId id="282" r:id="rId4"/>
    <p:sldId id="306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9" r:id="rId17"/>
    <p:sldId id="300" r:id="rId18"/>
    <p:sldId id="301" r:id="rId19"/>
    <p:sldId id="303" r:id="rId20"/>
    <p:sldId id="304" r:id="rId21"/>
    <p:sldId id="30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avier Mera" initials="XM" lastIdx="27" clrIdx="0">
    <p:extLst>
      <p:ext uri="{19B8F6BF-5375-455C-9EA6-DF929625EA0E}">
        <p15:presenceInfo xmlns:p15="http://schemas.microsoft.com/office/powerpoint/2012/main" userId="72ee4942aaa47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FF"/>
    <a:srgbClr val="FF0066"/>
    <a:srgbClr val="37EE1E"/>
    <a:srgbClr val="66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o\Documents\Proc%202016\Datos%20para%20analisis%20economic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lary\Downloads\Trade_Map_-_Lista_de_los_mercados_importadores_para_un_producto_exportado_por_Ecuador%20(1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'Equilibrio-global corrientes'!$A$69:$A$77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'Equilibrio-global corrientes'!$B$69:$B$77</c:f>
              <c:numCache>
                <c:formatCode>#,##0</c:formatCode>
                <c:ptCount val="9"/>
                <c:pt idx="0">
                  <c:v>69555367</c:v>
                </c:pt>
                <c:pt idx="1">
                  <c:v>79276664</c:v>
                </c:pt>
                <c:pt idx="2">
                  <c:v>87924544</c:v>
                </c:pt>
                <c:pt idx="3">
                  <c:v>95129659</c:v>
                </c:pt>
                <c:pt idx="4">
                  <c:v>101726331</c:v>
                </c:pt>
                <c:pt idx="5">
                  <c:v>99290381</c:v>
                </c:pt>
                <c:pt idx="6">
                  <c:v>99937696</c:v>
                </c:pt>
                <c:pt idx="7">
                  <c:v>104295862</c:v>
                </c:pt>
                <c:pt idx="8">
                  <c:v>108398193.3333333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4-4DAF-B5E8-D435B5D1B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539872"/>
        <c:axId val="576541832"/>
      </c:barChart>
      <c:catAx>
        <c:axId val="57653987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76541832"/>
        <c:crosses val="autoZero"/>
        <c:auto val="1"/>
        <c:lblAlgn val="ctr"/>
        <c:lblOffset val="100"/>
        <c:noMultiLvlLbl val="0"/>
      </c:catAx>
      <c:valAx>
        <c:axId val="57654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"/>
                  <a:t>Millones de USD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76539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Exportaciones de Bebidas energizantes en el mundo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Hoja1!$B$7:$D$7</c:f>
              <c:strCache>
                <c:ptCount val="3"/>
                <c:pt idx="0">
                  <c:v>Mundo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</c:trendlineLbl>
          </c:trendline>
          <c:cat>
            <c:strRef>
              <c:f>Hoja1!$E$6:$G$6</c:f>
              <c:strCache>
                <c:ptCount val="3"/>
                <c:pt idx="0">
                  <c:v>Valor exportado en 2016</c:v>
                </c:pt>
                <c:pt idx="1">
                  <c:v>Valor exportado en 2017</c:v>
                </c:pt>
                <c:pt idx="2">
                  <c:v>Valor exportado en 2018</c:v>
                </c:pt>
              </c:strCache>
            </c:strRef>
          </c:cat>
          <c:val>
            <c:numRef>
              <c:f>Hoja1!$E$7:$G$7</c:f>
              <c:numCache>
                <c:formatCode>General</c:formatCode>
                <c:ptCount val="3"/>
                <c:pt idx="0">
                  <c:v>1486</c:v>
                </c:pt>
                <c:pt idx="1">
                  <c:v>9878933</c:v>
                </c:pt>
                <c:pt idx="2">
                  <c:v>11013951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8B-4A6B-93E6-7F6BBAB0C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462896"/>
        <c:axId val="553360032"/>
      </c:lineChart>
      <c:catAx>
        <c:axId val="4934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3360032"/>
        <c:crosses val="autoZero"/>
        <c:auto val="1"/>
        <c:lblAlgn val="ctr"/>
        <c:lblOffset val="100"/>
        <c:noMultiLvlLbl val="0"/>
      </c:catAx>
      <c:valAx>
        <c:axId val="55336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346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Miles de USD 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Hoja1!$D$8:$D$16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Hoja1!$E$8:$E$16</c:f>
              <c:numCache>
                <c:formatCode>#,##0</c:formatCode>
                <c:ptCount val="9"/>
                <c:pt idx="0">
                  <c:v>69555367</c:v>
                </c:pt>
                <c:pt idx="1">
                  <c:v>79276664</c:v>
                </c:pt>
                <c:pt idx="2">
                  <c:v>87924544</c:v>
                </c:pt>
                <c:pt idx="3">
                  <c:v>95129659</c:v>
                </c:pt>
                <c:pt idx="4">
                  <c:v>101726331</c:v>
                </c:pt>
                <c:pt idx="5">
                  <c:v>99290381</c:v>
                </c:pt>
                <c:pt idx="6">
                  <c:v>99937696</c:v>
                </c:pt>
                <c:pt idx="7">
                  <c:v>104295862</c:v>
                </c:pt>
                <c:pt idx="8">
                  <c:v>108398193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2-428F-80CF-3DA5262C0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6543792"/>
        <c:axId val="576520664"/>
      </c:barChart>
      <c:lineChart>
        <c:grouping val="standard"/>
        <c:varyColors val="0"/>
        <c:ser>
          <c:idx val="1"/>
          <c:order val="1"/>
          <c:tx>
            <c:v>Var %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Hoja1!$D$8:$D$16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Hoja1!$F$8:$F$16</c:f>
              <c:numCache>
                <c:formatCode>0%</c:formatCode>
                <c:ptCount val="9"/>
                <c:pt idx="0">
                  <c:v>0.12</c:v>
                </c:pt>
                <c:pt idx="1">
                  <c:v>0.13976343479001413</c:v>
                </c:pt>
                <c:pt idx="2">
                  <c:v>0.10908481214598031</c:v>
                </c:pt>
                <c:pt idx="3">
                  <c:v>8.1946572279066918E-2</c:v>
                </c:pt>
                <c:pt idx="4">
                  <c:v>6.9344009737278681E-2</c:v>
                </c:pt>
                <c:pt idx="5">
                  <c:v>-2.3946110864845799E-2</c:v>
                </c:pt>
                <c:pt idx="6">
                  <c:v>6.5194129932888466E-3</c:v>
                </c:pt>
                <c:pt idx="7">
                  <c:v>4.3608830045471531E-2</c:v>
                </c:pt>
                <c:pt idx="8">
                  <c:v>3.9333593119926465E-2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82-428F-80CF-3DA5262C0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524584"/>
        <c:axId val="576514784"/>
      </c:lineChart>
      <c:catAx>
        <c:axId val="57654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76520664"/>
        <c:crosses val="autoZero"/>
        <c:auto val="1"/>
        <c:lblAlgn val="ctr"/>
        <c:lblOffset val="100"/>
        <c:noMultiLvlLbl val="0"/>
      </c:catAx>
      <c:valAx>
        <c:axId val="57652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/>
                  <a:t>Miles de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76543792"/>
        <c:crosses val="autoZero"/>
        <c:crossBetween val="between"/>
      </c:valAx>
      <c:valAx>
        <c:axId val="5765147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76524584"/>
        <c:crosses val="max"/>
        <c:crossBetween val="between"/>
      </c:valAx>
      <c:catAx>
        <c:axId val="576524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65147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Hoja1!$C$2</c:f>
              <c:strCache>
                <c:ptCount val="1"/>
                <c:pt idx="0">
                  <c:v>Exportaciones de bienes y servicio (FOB) Miles de USD</c:v>
                </c:pt>
              </c:strCache>
            </c:strRef>
          </c:cat>
          <c:val>
            <c:numRef>
              <c:f>Hoja1!$C$3</c:f>
              <c:numCache>
                <c:formatCode>General</c:formatCode>
                <c:ptCount val="1"/>
                <c:pt idx="0">
                  <c:v>17.489999999999998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8-4F59-AD20-9105A4E39F93}"/>
            </c:ext>
          </c:extLst>
        </c:ser>
        <c:ser>
          <c:idx val="1"/>
          <c:order val="1"/>
          <c:tx>
            <c:strRef>
              <c:f>Hoja1!$B$4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Hoja1!$C$2</c:f>
              <c:strCache>
                <c:ptCount val="1"/>
                <c:pt idx="0">
                  <c:v>Exportaciones de bienes y servicio (FOB) Miles de USD</c:v>
                </c:pt>
              </c:strCache>
            </c:strRef>
          </c:cat>
          <c:val>
            <c:numRef>
              <c:f>Hoja1!$C$4</c:f>
              <c:numCache>
                <c:formatCode>General</c:formatCode>
                <c:ptCount val="1"/>
                <c:pt idx="0">
                  <c:v>22.32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38-4F59-AD20-9105A4E39F93}"/>
            </c:ext>
          </c:extLst>
        </c:ser>
        <c:ser>
          <c:idx val="2"/>
          <c:order val="2"/>
          <c:tx>
            <c:strRef>
              <c:f>Hoja1!$B$5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Hoja1!$C$2</c:f>
              <c:strCache>
                <c:ptCount val="1"/>
                <c:pt idx="0">
                  <c:v>Exportaciones de bienes y servicio (FOB) Miles de USD</c:v>
                </c:pt>
              </c:strCache>
            </c:strRef>
          </c:cat>
          <c:val>
            <c:numRef>
              <c:f>Hoja1!$C$5</c:f>
              <c:numCache>
                <c:formatCode>General</c:formatCode>
                <c:ptCount val="1"/>
                <c:pt idx="0">
                  <c:v>23.76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38-4F59-AD20-9105A4E39F93}"/>
            </c:ext>
          </c:extLst>
        </c:ser>
        <c:ser>
          <c:idx val="3"/>
          <c:order val="3"/>
          <c:tx>
            <c:strRef>
              <c:f>Hoja1!$B$6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Hoja1!$C$2</c:f>
              <c:strCache>
                <c:ptCount val="1"/>
                <c:pt idx="0">
                  <c:v>Exportaciones de bienes y servicio (FOB) Miles de USD</c:v>
                </c:pt>
              </c:strCache>
            </c:strRef>
          </c:cat>
          <c:val>
            <c:numRef>
              <c:f>Hoja1!$C$6</c:f>
              <c:numCache>
                <c:formatCode>General</c:formatCode>
                <c:ptCount val="1"/>
                <c:pt idx="0">
                  <c:v>24.75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38-4F59-AD20-9105A4E39F93}"/>
            </c:ext>
          </c:extLst>
        </c:ser>
        <c:ser>
          <c:idx val="4"/>
          <c:order val="4"/>
          <c:tx>
            <c:strRef>
              <c:f>Hoja1!$B$7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Hoja1!$C$2</c:f>
              <c:strCache>
                <c:ptCount val="1"/>
                <c:pt idx="0">
                  <c:v>Exportaciones de bienes y servicio (FOB) Miles de USD</c:v>
                </c:pt>
              </c:strCache>
            </c:strRef>
          </c:cat>
          <c:val>
            <c:numRef>
              <c:f>Hoja1!$C$7</c:f>
              <c:numCache>
                <c:formatCode>General</c:formatCode>
                <c:ptCount val="1"/>
                <c:pt idx="0">
                  <c:v>25.72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8-4F59-AD20-9105A4E39F93}"/>
            </c:ext>
          </c:extLst>
        </c:ser>
        <c:ser>
          <c:idx val="5"/>
          <c:order val="5"/>
          <c:tx>
            <c:strRef>
              <c:f>Hoja1!$B$8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Hoja1!$C$2</c:f>
              <c:strCache>
                <c:ptCount val="1"/>
                <c:pt idx="0">
                  <c:v>Exportaciones de bienes y servicio (FOB) Miles de USD</c:v>
                </c:pt>
              </c:strCache>
            </c:strRef>
          </c:cat>
          <c:val>
            <c:numRef>
              <c:f>Hoja1!$C$8</c:f>
              <c:numCache>
                <c:formatCode>General</c:formatCode>
                <c:ptCount val="1"/>
                <c:pt idx="0">
                  <c:v>18.329999999999998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38-4F59-AD20-9105A4E39F93}"/>
            </c:ext>
          </c:extLst>
        </c:ser>
        <c:ser>
          <c:idx val="6"/>
          <c:order val="6"/>
          <c:tx>
            <c:strRef>
              <c:f>Hoja1!$B$9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Hoja1!$C$2</c:f>
              <c:strCache>
                <c:ptCount val="1"/>
                <c:pt idx="0">
                  <c:v>Exportaciones de bienes y servicio (FOB) Miles de USD</c:v>
                </c:pt>
              </c:strCache>
            </c:strRef>
          </c:cat>
          <c:val>
            <c:numRef>
              <c:f>Hoja1!$C$9</c:f>
              <c:numCache>
                <c:formatCode>General</c:formatCode>
                <c:ptCount val="1"/>
                <c:pt idx="0">
                  <c:v>16.79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38-4F59-AD20-9105A4E39F93}"/>
            </c:ext>
          </c:extLst>
        </c:ser>
        <c:ser>
          <c:idx val="7"/>
          <c:order val="7"/>
          <c:tx>
            <c:strRef>
              <c:f>Hoja1!$B$10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Hoja1!$C$2</c:f>
              <c:strCache>
                <c:ptCount val="1"/>
                <c:pt idx="0">
                  <c:v>Exportaciones de bienes y servicio (FOB) Miles de USD</c:v>
                </c:pt>
              </c:strCache>
            </c:strRef>
          </c:cat>
          <c:val>
            <c:numRef>
              <c:f>Hoja1!$C$10</c:f>
              <c:numCache>
                <c:formatCode>General</c:formatCode>
                <c:ptCount val="1"/>
                <c:pt idx="0">
                  <c:v>19.12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38-4F59-AD20-9105A4E39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809952"/>
        <c:axId val="706803296"/>
      </c:barChart>
      <c:catAx>
        <c:axId val="7068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06803296"/>
        <c:crosses val="autoZero"/>
        <c:auto val="1"/>
        <c:lblAlgn val="ctr"/>
        <c:lblOffset val="100"/>
        <c:tickMarkSkip val="1"/>
        <c:noMultiLvlLbl val="0"/>
      </c:catAx>
      <c:valAx>
        <c:axId val="7068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068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Exportaciones de guayusa en miles de dólares vs variación %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'[Trade_Map_-_Lista_de_los_mercados_importadores_para_un_producto_exportado_por_Ecuador (1).xls]Hoja3'!$C$8</c:f>
              <c:strCache>
                <c:ptCount val="1"/>
                <c:pt idx="0">
                  <c:v>Valor Exportado en Miles de Dolares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'[Trade_Map_-_Lista_de_los_mercados_importadores_para_un_producto_exportado_por_Ecuador (1).xls]Hoja3'!$B$9:$B$17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(1).xls]Hoja3'!$C$9:$C$17</c:f>
              <c:numCache>
                <c:formatCode>General</c:formatCode>
                <c:ptCount val="9"/>
                <c:pt idx="0">
                  <c:v>3</c:v>
                </c:pt>
                <c:pt idx="1">
                  <c:v>54</c:v>
                </c:pt>
                <c:pt idx="2">
                  <c:v>447</c:v>
                </c:pt>
                <c:pt idx="3">
                  <c:v>992</c:v>
                </c:pt>
                <c:pt idx="4">
                  <c:v>926</c:v>
                </c:pt>
                <c:pt idx="5">
                  <c:v>944</c:v>
                </c:pt>
                <c:pt idx="6">
                  <c:v>578</c:v>
                </c:pt>
                <c:pt idx="7">
                  <c:v>589</c:v>
                </c:pt>
                <c:pt idx="8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E-4276-A35E-66529916B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7530064"/>
        <c:axId val="677528400"/>
      </c:barChart>
      <c:lineChart>
        <c:grouping val="standard"/>
        <c:varyColors val="0"/>
        <c:ser>
          <c:idx val="1"/>
          <c:order val="1"/>
          <c:tx>
            <c:strRef>
              <c:f>'[Trade_Map_-_Lista_de_los_mercados_importadores_para_un_producto_exportado_por_Ecuador (1).xls]Hoja3'!$D$8</c:f>
              <c:strCache>
                <c:ptCount val="1"/>
                <c:pt idx="0">
                  <c:v>Variacion Porcentual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'[Trade_Map_-_Lista_de_los_mercados_importadores_para_un_producto_exportado_por_Ecuador (1).xls]Hoja3'!$B$9:$B$17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(1).xls]Hoja3'!$D$9:$D$17</c:f>
              <c:numCache>
                <c:formatCode>0%</c:formatCode>
                <c:ptCount val="9"/>
                <c:pt idx="1">
                  <c:v>17</c:v>
                </c:pt>
                <c:pt idx="2">
                  <c:v>7.2777777777777777</c:v>
                </c:pt>
                <c:pt idx="3">
                  <c:v>1.2192393736017897</c:v>
                </c:pt>
                <c:pt idx="4">
                  <c:v>-6.6532258064516125E-2</c:v>
                </c:pt>
                <c:pt idx="5">
                  <c:v>1.9438444924406047E-2</c:v>
                </c:pt>
                <c:pt idx="6">
                  <c:v>-0.38771186440677968</c:v>
                </c:pt>
                <c:pt idx="7">
                  <c:v>1.9031141868512111E-2</c:v>
                </c:pt>
                <c:pt idx="8">
                  <c:v>0.8607809847198642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8E-4276-A35E-66529916B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9058304"/>
        <c:axId val="679052064"/>
      </c:lineChart>
      <c:catAx>
        <c:axId val="67753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77528400"/>
        <c:crosses val="autoZero"/>
        <c:auto val="1"/>
        <c:lblAlgn val="ctr"/>
        <c:lblOffset val="100"/>
        <c:noMultiLvlLbl val="0"/>
      </c:catAx>
      <c:valAx>
        <c:axId val="6775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77530064"/>
        <c:crosses val="autoZero"/>
        <c:crossBetween val="between"/>
      </c:valAx>
      <c:valAx>
        <c:axId val="67905206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679058304"/>
        <c:crosses val="max"/>
        <c:crossBetween val="between"/>
      </c:valAx>
      <c:catAx>
        <c:axId val="679058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90520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2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Principales mercados de exportación de la partida arancelaria 0903.00.00 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2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'[Trade_Map_-_Lista_de_los_mercados_importadores_para_un_producto_exportado_por_Ecuador (1).xls]Hoja4'!$G$1</c:f>
              <c:strCache>
                <c:ptCount val="1"/>
                <c:pt idx="0">
                  <c:v>Total Exportaciones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'[Trade_Map_-_Lista_de_los_mercados_importadores_para_un_producto_exportado_por_Ecuador (1).xls]Hoja4'!$F$2:$F$9</c:f>
              <c:strCache>
                <c:ptCount val="8"/>
                <c:pt idx="0">
                  <c:v>Estados Unidos de América</c:v>
                </c:pt>
                <c:pt idx="1">
                  <c:v>Alemania</c:v>
                </c:pt>
                <c:pt idx="2">
                  <c:v>Países Bajos</c:v>
                </c:pt>
                <c:pt idx="3">
                  <c:v>República Checa</c:v>
                </c:pt>
                <c:pt idx="4">
                  <c:v>Francia</c:v>
                </c:pt>
                <c:pt idx="5">
                  <c:v>Italia</c:v>
                </c:pt>
                <c:pt idx="6">
                  <c:v>Reino Unido</c:v>
                </c:pt>
                <c:pt idx="7">
                  <c:v>Suiza</c:v>
                </c:pt>
              </c:strCache>
            </c:strRef>
          </c:cat>
          <c:val>
            <c:numRef>
              <c:f>'[Trade_Map_-_Lista_de_los_mercados_importadores_para_un_producto_exportado_por_Ecuador (1).xls]Hoja4'!$G$2:$G$9</c:f>
              <c:numCache>
                <c:formatCode>General</c:formatCode>
                <c:ptCount val="8"/>
                <c:pt idx="0">
                  <c:v>5523</c:v>
                </c:pt>
                <c:pt idx="1">
                  <c:v>23</c:v>
                </c:pt>
                <c:pt idx="2">
                  <c:v>15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5-444F-BC1B-230CA9477DCA}"/>
            </c:ext>
          </c:extLst>
        </c:ser>
        <c:ser>
          <c:idx val="1"/>
          <c:order val="1"/>
          <c:tx>
            <c:strRef>
              <c:f>'[Trade_Map_-_Lista_de_los_mercados_importadores_para_un_producto_exportado_por_Ecuador (1).xls]Hoja4'!$H$1</c:f>
              <c:strCache>
                <c:ptCount val="1"/>
                <c:pt idx="0">
                  <c:v>Promedio Porcentual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'[Trade_Map_-_Lista_de_los_mercados_importadores_para_un_producto_exportado_por_Ecuador (1).xls]Hoja4'!$F$2:$F$9</c:f>
              <c:strCache>
                <c:ptCount val="8"/>
                <c:pt idx="0">
                  <c:v>Estados Unidos de América</c:v>
                </c:pt>
                <c:pt idx="1">
                  <c:v>Alemania</c:v>
                </c:pt>
                <c:pt idx="2">
                  <c:v>Países Bajos</c:v>
                </c:pt>
                <c:pt idx="3">
                  <c:v>República Checa</c:v>
                </c:pt>
                <c:pt idx="4">
                  <c:v>Francia</c:v>
                </c:pt>
                <c:pt idx="5">
                  <c:v>Italia</c:v>
                </c:pt>
                <c:pt idx="6">
                  <c:v>Reino Unido</c:v>
                </c:pt>
                <c:pt idx="7">
                  <c:v>Suiza</c:v>
                </c:pt>
              </c:strCache>
            </c:strRef>
          </c:cat>
          <c:val>
            <c:numRef>
              <c:f>'[Trade_Map_-_Lista_de_los_mercados_importadores_para_un_producto_exportado_por_Ecuador (1).xls]Hoja4'!$H$2:$H$9</c:f>
              <c:numCache>
                <c:formatCode>#,##0.00</c:formatCode>
                <c:ptCount val="8"/>
                <c:pt idx="0">
                  <c:v>98.116894652691414</c:v>
                </c:pt>
                <c:pt idx="1">
                  <c:v>0.40859833007639013</c:v>
                </c:pt>
                <c:pt idx="2">
                  <c:v>0.26647717178895008</c:v>
                </c:pt>
                <c:pt idx="3">
                  <c:v>0.12435601350151004</c:v>
                </c:pt>
                <c:pt idx="4">
                  <c:v>8.8825723929650033E-2</c:v>
                </c:pt>
                <c:pt idx="5">
                  <c:v>7.1060579143720021E-2</c:v>
                </c:pt>
                <c:pt idx="6">
                  <c:v>5.3295434357790016E-2</c:v>
                </c:pt>
                <c:pt idx="7">
                  <c:v>1.7765144785930005E-2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5-444F-BC1B-230CA9477D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95658592"/>
        <c:axId val="595654432"/>
      </c:barChart>
      <c:catAx>
        <c:axId val="59565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95654432"/>
        <c:crosses val="autoZero"/>
        <c:auto val="1"/>
        <c:lblAlgn val="ctr"/>
        <c:lblOffset val="100"/>
        <c:noMultiLvlLbl val="0"/>
      </c:catAx>
      <c:valAx>
        <c:axId val="59565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59565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Exportaciones de guayusa hacia la Unión Europea (2010 – 2018) (miles de dólares)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'[Trade_Map_-_Lista_de_los_mercados_importadores_para_un_producto_exportado_por_Ecuador (1).xls]Hoja3'!$F$9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'[Trade_Map_-_Lista_de_los_mercados_importadores_para_un_producto_exportado_por_Ecuador (1).xls]Hoja3'!$G$8:$O$8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(1).xls]Hoja3'!$G$9:$O$9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4</c:v>
                </c:pt>
                <c:pt idx="6">
                  <c:v>0</c:v>
                </c:pt>
                <c:pt idx="7">
                  <c:v>7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8D-499F-A812-B5A2484CEEDB}"/>
            </c:ext>
          </c:extLst>
        </c:ser>
        <c:ser>
          <c:idx val="1"/>
          <c:order val="1"/>
          <c:tx>
            <c:strRef>
              <c:f>'[Trade_Map_-_Lista_de_los_mercados_importadores_para_un_producto_exportado_por_Ecuador (1).xls]Hoja3'!$F$10</c:f>
              <c:strCache>
                <c:ptCount val="1"/>
                <c:pt idx="0">
                  <c:v>Países Bajos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'[Trade_Map_-_Lista_de_los_mercados_importadores_para_un_producto_exportado_por_Ecuador (1).xls]Hoja3'!$G$8:$O$8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(1).xls]Hoja3'!$G$10:$O$10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15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8D-499F-A812-B5A2484CEEDB}"/>
            </c:ext>
          </c:extLst>
        </c:ser>
        <c:ser>
          <c:idx val="2"/>
          <c:order val="2"/>
          <c:tx>
            <c:strRef>
              <c:f>'[Trade_Map_-_Lista_de_los_mercados_importadores_para_un_producto_exportado_por_Ecuador (1).xls]Hoja3'!$F$11</c:f>
              <c:strCache>
                <c:ptCount val="1"/>
                <c:pt idx="0">
                  <c:v>República Checa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'[Trade_Map_-_Lista_de_los_mercados_importadores_para_un_producto_exportado_por_Ecuador (1).xls]Hoja3'!$G$8:$O$8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(1).xls]Hoja3'!$G$11:$O$11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8D-499F-A812-B5A2484CEEDB}"/>
            </c:ext>
          </c:extLst>
        </c:ser>
        <c:ser>
          <c:idx val="3"/>
          <c:order val="3"/>
          <c:tx>
            <c:strRef>
              <c:f>'[Trade_Map_-_Lista_de_los_mercados_importadores_para_un_producto_exportado_por_Ecuador (1).xls]Hoja3'!$F$12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'[Trade_Map_-_Lista_de_los_mercados_importadores_para_un_producto_exportado_por_Ecuador (1).xls]Hoja3'!$G$8:$O$8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(1).xls]Hoja3'!$G$12:$O$12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8D-499F-A812-B5A2484CEEDB}"/>
            </c:ext>
          </c:extLst>
        </c:ser>
        <c:ser>
          <c:idx val="4"/>
          <c:order val="4"/>
          <c:tx>
            <c:strRef>
              <c:f>'[Trade_Map_-_Lista_de_los_mercados_importadores_para_un_producto_exportado_por_Ecuador (1).xls]Hoja3'!$F$13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'[Trade_Map_-_Lista_de_los_mercados_importadores_para_un_producto_exportado_por_Ecuador (1).xls]Hoja3'!$G$8:$O$8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(1).xls]Hoja3'!$G$13:$O$13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8D-499F-A812-B5A2484CEEDB}"/>
            </c:ext>
          </c:extLst>
        </c:ser>
        <c:ser>
          <c:idx val="5"/>
          <c:order val="5"/>
          <c:tx>
            <c:strRef>
              <c:f>'[Trade_Map_-_Lista_de_los_mercados_importadores_para_un_producto_exportado_por_Ecuador (1).xls]Hoja3'!$F$14</c:f>
              <c:strCache>
                <c:ptCount val="1"/>
                <c:pt idx="0">
                  <c:v>Reino Unido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'[Trade_Map_-_Lista_de_los_mercados_importadores_para_un_producto_exportado_por_Ecuador (1).xls]Hoja3'!$G$8:$O$8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(1).xls]Hoja3'!$G$14:$O$14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8D-499F-A812-B5A2484CEEDB}"/>
            </c:ext>
          </c:extLst>
        </c:ser>
        <c:ser>
          <c:idx val="6"/>
          <c:order val="6"/>
          <c:tx>
            <c:strRef>
              <c:f>'[Trade_Map_-_Lista_de_los_mercados_importadores_para_un_producto_exportado_por_Ecuador (1).xls]Hoja3'!$F$15</c:f>
              <c:strCache>
                <c:ptCount val="1"/>
                <c:pt idx="0">
                  <c:v>Suiza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'[Trade_Map_-_Lista_de_los_mercados_importadores_para_un_producto_exportado_por_Ecuador (1).xls]Hoja3'!$G$8:$O$8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'[Trade_Map_-_Lista_de_los_mercados_importadores_para_un_producto_exportado_por_Ecuador (1).xls]Hoja3'!$G$15:$O$15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58D-499F-A812-B5A2484CE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3371088"/>
        <c:axId val="713381488"/>
      </c:lineChart>
      <c:catAx>
        <c:axId val="713371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Mercados potenciales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3381488"/>
        <c:crosses val="autoZero"/>
        <c:auto val="1"/>
        <c:lblAlgn val="ctr"/>
        <c:lblOffset val="100"/>
        <c:noMultiLvlLbl val="0"/>
      </c:catAx>
      <c:valAx>
        <c:axId val="71338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Exportación en Miles  de dólares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337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Importaciones de bebidas energizantes elaboradas en base a azúcar en la Unión Europea (2010 – 2018) (miles de dólares)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'[Trade_Map_-_Lista_de_los_importadores_para_el_producto_seleccionado_(Agua__incl._el_agua_mineral_y_la_gaseada__con_adición_de_azúcar_u_otro_edulcorante_o_aromatizada__...).xls]Hoja1'!$A$14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'[Trade_Map_-_Lista_de_los_importadores_para_el_producto_seleccionado_(Agua__incl._el_agua_mineral_y_la_gaseada__con_adición_de_azúcar_u_otro_edulcorante_o_aromatizada__...).xls]Hoja1'!$B$14:$K$14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4-4AAD-92B0-0192F66A3A47}"/>
            </c:ext>
          </c:extLst>
        </c:ser>
        <c:ser>
          <c:idx val="1"/>
          <c:order val="1"/>
          <c:tx>
            <c:strRef>
              <c:f>'[Trade_Map_-_Lista_de_los_importadores_para_el_producto_seleccionado_(Agua__incl._el_agua_mineral_y_la_gaseada__con_adición_de_azúcar_u_otro_edulcorante_o_aromatizada__...).xls]Hoja1'!$A$15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'[Trade_Map_-_Lista_de_los_importadores_para_el_producto_seleccionado_(Agua__incl._el_agua_mineral_y_la_gaseada__con_adición_de_azúcar_u_otro_edulcorante_o_aromatizada__...).xls]Hoja1'!$B$15:$K$15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44-4AAD-92B0-0192F66A3A47}"/>
            </c:ext>
          </c:extLst>
        </c:ser>
        <c:ser>
          <c:idx val="2"/>
          <c:order val="2"/>
          <c:tx>
            <c:strRef>
              <c:f>'[Trade_Map_-_Lista_de_los_importadores_para_el_producto_seleccionado_(Agua__incl._el_agua_mineral_y_la_gaseada__con_adición_de_azúcar_u_otro_edulcorante_o_aromatizada__...).xls]Hoja1'!$A$16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'[Trade_Map_-_Lista_de_los_importadores_para_el_producto_seleccionado_(Agua__incl._el_agua_mineral_y_la_gaseada__con_adición_de_azúcar_u_otro_edulcorante_o_aromatizada__...).xls]Hoja1'!$B$16:$K$16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44-4AAD-92B0-0192F66A3A47}"/>
            </c:ext>
          </c:extLst>
        </c:ser>
        <c:ser>
          <c:idx val="3"/>
          <c:order val="3"/>
          <c:tx>
            <c:strRef>
              <c:f>'[Trade_Map_-_Lista_de_los_importadores_para_el_producto_seleccionado_(Agua__incl._el_agua_mineral_y_la_gaseada__con_adición_de_azúcar_u_otro_edulcorante_o_aromatizada__...).xls]Hoja1'!$A$17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'[Trade_Map_-_Lista_de_los_importadores_para_el_producto_seleccionado_(Agua__incl._el_agua_mineral_y_la_gaseada__con_adición_de_azúcar_u_otro_edulcorante_o_aromatizada__...).xls]Hoja1'!$B$17:$K$17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44-4AAD-92B0-0192F66A3A47}"/>
            </c:ext>
          </c:extLst>
        </c:ser>
        <c:ser>
          <c:idx val="4"/>
          <c:order val="4"/>
          <c:tx>
            <c:strRef>
              <c:f>'[Trade_Map_-_Lista_de_los_importadores_para_el_producto_seleccionado_(Agua__incl._el_agua_mineral_y_la_gaseada__con_adición_de_azúcar_u_otro_edulcorante_o_aromatizada__...).xls]Hoja1'!$A$18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'[Trade_Map_-_Lista_de_los_importadores_para_el_producto_seleccionado_(Agua__incl._el_agua_mineral_y_la_gaseada__con_adición_de_azúcar_u_otro_edulcorante_o_aromatizada__...).xls]Hoja1'!$B$18:$K$18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44-4AAD-92B0-0192F66A3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2344848"/>
        <c:axId val="1752359824"/>
      </c:areaChart>
      <c:barChart>
        <c:barDir val="col"/>
        <c:grouping val="clustered"/>
        <c:varyColors val="0"/>
        <c:ser>
          <c:idx val="5"/>
          <c:order val="5"/>
          <c:tx>
            <c:strRef>
              <c:f>'[Trade_Map_-_Lista_de_los_importadores_para_el_producto_seleccionado_(Agua__incl._el_agua_mineral_y_la_gaseada__con_adición_de_azúcar_u_otro_edulcorante_o_aromatizada__...).xls]Hoja1'!$A$19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'[Trade_Map_-_Lista_de_los_importadores_para_el_producto_seleccionado_(Agua__incl._el_agua_mineral_y_la_gaseada__con_adición_de_azúcar_u_otro_edulcorante_o_aromatizada__...).xls]Hoja1'!$B$19:$K$19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44-4AAD-92B0-0192F66A3A47}"/>
            </c:ext>
          </c:extLst>
        </c:ser>
        <c:ser>
          <c:idx val="6"/>
          <c:order val="6"/>
          <c:tx>
            <c:strRef>
              <c:f>'[Trade_Map_-_Lista_de_los_importadores_para_el_producto_seleccionado_(Agua__incl._el_agua_mineral_y_la_gaseada__con_adición_de_azúcar_u_otro_edulcorante_o_aromatizada__...).xls]Hoja1'!$A$20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'[Trade_Map_-_Lista_de_los_importadores_para_el_producto_seleccionado_(Agua__incl._el_agua_mineral_y_la_gaseada__con_adición_de_azúcar_u_otro_edulcorante_o_aromatizada__...).xls]Hoja1'!$B$20:$K$20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44-4AAD-92B0-0192F66A3A47}"/>
            </c:ext>
          </c:extLst>
        </c:ser>
        <c:ser>
          <c:idx val="7"/>
          <c:order val="7"/>
          <c:tx>
            <c:strRef>
              <c:f>'[Trade_Map_-_Lista_de_los_importadores_para_el_producto_seleccionado_(Agua__incl._el_agua_mineral_y_la_gaseada__con_adición_de_azúcar_u_otro_edulcorante_o_aromatizada__...).xls]Hoja1'!$A$21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'[Trade_Map_-_Lista_de_los_importadores_para_el_producto_seleccionado_(Agua__incl._el_agua_mineral_y_la_gaseada__con_adición_de_azúcar_u_otro_edulcorante_o_aromatizada__...).xls]Hoja1'!$B$21:$K$21</c:f>
              <c:numCache>
                <c:formatCode>#,##0</c:formatCode>
                <c:ptCount val="10"/>
                <c:pt idx="0">
                  <c:v>562980</c:v>
                </c:pt>
                <c:pt idx="1">
                  <c:v>424542</c:v>
                </c:pt>
                <c:pt idx="2">
                  <c:v>282568</c:v>
                </c:pt>
                <c:pt idx="3">
                  <c:v>213151</c:v>
                </c:pt>
                <c:pt idx="4">
                  <c:v>188157</c:v>
                </c:pt>
                <c:pt idx="5">
                  <c:v>192741</c:v>
                </c:pt>
                <c:pt idx="6">
                  <c:v>131476</c:v>
                </c:pt>
                <c:pt idx="7">
                  <c:v>115615</c:v>
                </c:pt>
                <c:pt idx="8">
                  <c:v>98563</c:v>
                </c:pt>
                <c:pt idx="9">
                  <c:v>2905679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44-4AAD-92B0-0192F66A3A47}"/>
            </c:ext>
          </c:extLst>
        </c:ser>
        <c:ser>
          <c:idx val="8"/>
          <c:order val="8"/>
          <c:tx>
            <c:strRef>
              <c:f>'[Trade_Map_-_Lista_de_los_importadores_para_el_producto_seleccionado_(Agua__incl._el_agua_mineral_y_la_gaseada__con_adición_de_azúcar_u_otro_edulcorante_o_aromatizada__...).xls]Hoja1'!$A$22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'[Trade_Map_-_Lista_de_los_importadores_para_el_producto_seleccionado_(Agua__incl._el_agua_mineral_y_la_gaseada__con_adición_de_azúcar_u_otro_edulcorante_o_aromatizada__...).xls]Hoja1'!$B$13:$K$13</c:f>
              <c:strCache>
                <c:ptCount val="10"/>
                <c:pt idx="0">
                  <c:v>Reino Unido </c:v>
                </c:pt>
                <c:pt idx="1">
                  <c:v>Alemania </c:v>
                </c:pt>
                <c:pt idx="2">
                  <c:v>Francia </c:v>
                </c:pt>
                <c:pt idx="3">
                  <c:v>Países Bajos </c:v>
                </c:pt>
                <c:pt idx="4">
                  <c:v>Italia </c:v>
                </c:pt>
                <c:pt idx="5">
                  <c:v>España </c:v>
                </c:pt>
                <c:pt idx="6">
                  <c:v>Bélgica </c:v>
                </c:pt>
                <c:pt idx="7">
                  <c:v>Suecia </c:v>
                </c:pt>
                <c:pt idx="8">
                  <c:v>República Checa </c:v>
                </c:pt>
                <c:pt idx="9">
                  <c:v>Total</c:v>
                </c:pt>
              </c:strCache>
            </c:strRef>
          </c:cat>
          <c:val>
            <c:numRef>
              <c:f>'[Trade_Map_-_Lista_de_los_importadores_para_el_producto_seleccionado_(Agua__incl._el_agua_mineral_y_la_gaseada__con_adición_de_azúcar_u_otro_edulcorante_o_aromatizada__...).xls]Hoja1'!$B$22:$K$22</c:f>
              <c:numCache>
                <c:formatCode>#,##0</c:formatCode>
                <c:ptCount val="10"/>
                <c:pt idx="0">
                  <c:v>596190</c:v>
                </c:pt>
                <c:pt idx="1">
                  <c:v>491708</c:v>
                </c:pt>
                <c:pt idx="2">
                  <c:v>325695</c:v>
                </c:pt>
                <c:pt idx="3">
                  <c:v>236149</c:v>
                </c:pt>
                <c:pt idx="4">
                  <c:v>218745</c:v>
                </c:pt>
                <c:pt idx="5">
                  <c:v>196144</c:v>
                </c:pt>
                <c:pt idx="6">
                  <c:v>155055</c:v>
                </c:pt>
                <c:pt idx="7">
                  <c:v>130747</c:v>
                </c:pt>
                <c:pt idx="8">
                  <c:v>127502</c:v>
                </c:pt>
                <c:pt idx="9">
                  <c:v>3305155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44-4AAD-92B0-0192F66A3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344848"/>
        <c:axId val="1752359824"/>
      </c:barChart>
      <c:catAx>
        <c:axId val="175234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52359824"/>
        <c:crosses val="autoZero"/>
        <c:auto val="1"/>
        <c:lblAlgn val="ctr"/>
        <c:lblOffset val="100"/>
        <c:noMultiLvlLbl val="0"/>
      </c:catAx>
      <c:valAx>
        <c:axId val="175235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52344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/>
              <a:t>Variación Porcentual de las importaciones de bebidas energizantes a base de azúcar para el año 2015</a:t>
            </a:r>
            <a:endParaRPr lang="es-E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Hoja1!$B$3:$B$9</c:f>
              <c:strCache>
                <c:ptCount val="7"/>
                <c:pt idx="0">
                  <c:v>PepsiCo Inc.</c:v>
                </c:pt>
                <c:pt idx="1">
                  <c:v>Coca-Cola Co.</c:v>
                </c:pt>
                <c:pt idx="2">
                  <c:v>Red Bull</c:v>
                </c:pt>
                <c:pt idx="3">
                  <c:v>Monster Beverage</c:v>
                </c:pt>
                <c:pt idx="4">
                  <c:v>TC Pharmaceutical Industries </c:v>
                </c:pt>
                <c:pt idx="5">
                  <c:v>Otsuka Holdings</c:v>
                </c:pt>
                <c:pt idx="6">
                  <c:v>Otros </c:v>
                </c:pt>
              </c:strCache>
            </c:strRef>
          </c:cat>
          <c:val>
            <c:numRef>
              <c:f>Hoja1!$C$3:$C$9</c:f>
              <c:numCache>
                <c:formatCode>0.00%</c:formatCode>
                <c:ptCount val="7"/>
                <c:pt idx="0">
                  <c:v>0.29299999999999998</c:v>
                </c:pt>
                <c:pt idx="1">
                  <c:v>0.17399999999999999</c:v>
                </c:pt>
                <c:pt idx="2">
                  <c:v>6.7000000000000004E-2</c:v>
                </c:pt>
                <c:pt idx="3">
                  <c:v>5.8999999999999997E-2</c:v>
                </c:pt>
                <c:pt idx="4">
                  <c:v>5.5E-2</c:v>
                </c:pt>
                <c:pt idx="5">
                  <c:v>5.2999999999999999E-2</c:v>
                </c:pt>
                <c:pt idx="6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2-48D8-9921-378ECBB015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93214296"/>
        <c:axId val="893214688"/>
      </c:barChart>
      <c:catAx>
        <c:axId val="893214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893214688"/>
        <c:crosses val="autoZero"/>
        <c:auto val="1"/>
        <c:lblAlgn val="ctr"/>
        <c:lblOffset val="100"/>
        <c:noMultiLvlLbl val="0"/>
      </c:catAx>
      <c:valAx>
        <c:axId val="89321468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9321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0" i="0" u="none" strike="noStrike" kern="1200" cap="none" spc="2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>
                <a:solidFill>
                  <a:sysClr val="windowText" lastClr="000000"/>
                </a:solidFill>
              </a:rPr>
              <a:t>Proyección de la exportación de guayusa a la Unión Europea para los años 2019-2022</a:t>
            </a:r>
            <a:endParaRPr lang="es-E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0" i="0" u="none" strike="noStrike" kern="1200" cap="none" spc="2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Hoja1!$C$2</c:f>
              <c:strCache>
                <c:ptCount val="1"/>
                <c:pt idx="0">
                  <c:v>Pronostico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9590533356505309"/>
                  <c:y val="1.254556722076407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</c:trendlineLbl>
          </c:trendline>
          <c:cat>
            <c:numRef>
              <c:f>Hoja1!$B$3:$B$15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Hoja1!$C$3:$C$15</c:f>
              <c:numCache>
                <c:formatCode>#,##0.00</c:formatCode>
                <c:ptCount val="13"/>
                <c:pt idx="0">
                  <c:v>0</c:v>
                </c:pt>
                <c:pt idx="1">
                  <c:v>16000</c:v>
                </c:pt>
                <c:pt idx="2">
                  <c:v>0</c:v>
                </c:pt>
                <c:pt idx="3">
                  <c:v>0</c:v>
                </c:pt>
                <c:pt idx="4">
                  <c:v>9000</c:v>
                </c:pt>
                <c:pt idx="5">
                  <c:v>7000</c:v>
                </c:pt>
                <c:pt idx="6">
                  <c:v>16000</c:v>
                </c:pt>
                <c:pt idx="7">
                  <c:v>38000</c:v>
                </c:pt>
                <c:pt idx="8">
                  <c:v>26607.14</c:v>
                </c:pt>
                <c:pt idx="9">
                  <c:v>30130.95</c:v>
                </c:pt>
                <c:pt idx="10">
                  <c:v>33654.76</c:v>
                </c:pt>
                <c:pt idx="11">
                  <c:v>37178.57</c:v>
                </c:pt>
                <c:pt idx="12">
                  <c:v>40702.379999999997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FE-4F30-B653-C46A51C68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14160400"/>
        <c:axId val="15141595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Hoja1!$B$2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4"/>
                  <c:spPr>
                    <a:solidFill>
                      <a:schemeClr val="accent1"/>
                    </a:solidFill>
                    <a:ln w="9525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Hoja1!$B$3:$B$15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Hoja1!$B$3:$B$15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EEFE-4F30-B653-C46A51C68E34}"/>
                  </c:ext>
                </c:extLst>
              </c15:ser>
            </c15:filteredLineSeries>
          </c:ext>
        </c:extLst>
      </c:lineChart>
      <c:catAx>
        <c:axId val="15141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514159568"/>
        <c:crosses val="autoZero"/>
        <c:auto val="1"/>
        <c:lblAlgn val="ctr"/>
        <c:lblOffset val="100"/>
        <c:noMultiLvlLbl val="0"/>
      </c:catAx>
      <c:valAx>
        <c:axId val="151415956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514160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zero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98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  <cs:bodyPr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2D28D-262A-466C-9190-4A725AFBB9F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6884F18D-F43A-4512-AB89-A1BCF436ADAA}">
      <dgm:prSet/>
      <dgm:spPr/>
      <dgm:t>
        <a:bodyPr/>
        <a:lstStyle/>
        <a:p>
          <a:pPr rtl="0"/>
          <a:r>
            <a:rPr lang="es-EC" smtClean="0"/>
            <a:t>Objetivo general</a:t>
          </a:r>
          <a:endParaRPr lang="es-ES"/>
        </a:p>
      </dgm:t>
    </dgm:pt>
    <dgm:pt modelId="{A38625FD-F42D-4789-8F1A-6B2B93113730}" type="parTrans" cxnId="{E9D57534-B044-44E3-96FE-64C6752AC263}">
      <dgm:prSet/>
      <dgm:spPr/>
      <dgm:t>
        <a:bodyPr/>
        <a:lstStyle/>
        <a:p>
          <a:endParaRPr lang="es-ES"/>
        </a:p>
      </dgm:t>
    </dgm:pt>
    <dgm:pt modelId="{8A64F186-92EE-42D9-9E43-9D26661A43F3}" type="sibTrans" cxnId="{E9D57534-B044-44E3-96FE-64C6752AC263}">
      <dgm:prSet/>
      <dgm:spPr/>
      <dgm:t>
        <a:bodyPr/>
        <a:lstStyle/>
        <a:p>
          <a:endParaRPr lang="es-ES"/>
        </a:p>
      </dgm:t>
    </dgm:pt>
    <dgm:pt modelId="{2373F1B2-BF5A-44D3-83C5-548EDC1F5715}">
      <dgm:prSet custT="1"/>
      <dgm:spPr/>
      <dgm:t>
        <a:bodyPr/>
        <a:lstStyle/>
        <a:p>
          <a:pPr rtl="0"/>
          <a:r>
            <a:rPr lang="es-EC" sz="1600" dirty="0" smtClean="0"/>
            <a:t>Analizar la exportación de guayusa hacia la Unión Europea, como una alternativa natural a las bebidas energizantes, en el periodo 2017 – 2021. </a:t>
          </a:r>
          <a:endParaRPr lang="es-ES" sz="1600" dirty="0"/>
        </a:p>
      </dgm:t>
    </dgm:pt>
    <dgm:pt modelId="{99735C2D-823F-4ED1-8941-AFC15A0CA659}" type="parTrans" cxnId="{E59D51F9-1A16-4C47-AB33-B89C5CB67C9A}">
      <dgm:prSet/>
      <dgm:spPr/>
      <dgm:t>
        <a:bodyPr/>
        <a:lstStyle/>
        <a:p>
          <a:endParaRPr lang="es-ES"/>
        </a:p>
      </dgm:t>
    </dgm:pt>
    <dgm:pt modelId="{BF11C7D5-B731-48D4-9EFB-1BA3AD30DB6D}" type="sibTrans" cxnId="{E59D51F9-1A16-4C47-AB33-B89C5CB67C9A}">
      <dgm:prSet/>
      <dgm:spPr/>
      <dgm:t>
        <a:bodyPr/>
        <a:lstStyle/>
        <a:p>
          <a:endParaRPr lang="es-ES"/>
        </a:p>
      </dgm:t>
    </dgm:pt>
    <dgm:pt modelId="{0AC69773-79FC-4C61-92B6-C2DB4E22E2A2}">
      <dgm:prSet/>
      <dgm:spPr/>
      <dgm:t>
        <a:bodyPr/>
        <a:lstStyle/>
        <a:p>
          <a:pPr rtl="0"/>
          <a:r>
            <a:rPr lang="es-EC" smtClean="0"/>
            <a:t>Objetivos específicos</a:t>
          </a:r>
          <a:endParaRPr lang="es-ES"/>
        </a:p>
      </dgm:t>
    </dgm:pt>
    <dgm:pt modelId="{1259FAD8-DEC3-4F44-8CAC-2BE6E97D52CC}" type="parTrans" cxnId="{DBAE1772-22CB-4149-83EA-D94F67A643E1}">
      <dgm:prSet/>
      <dgm:spPr/>
      <dgm:t>
        <a:bodyPr/>
        <a:lstStyle/>
        <a:p>
          <a:endParaRPr lang="es-ES"/>
        </a:p>
      </dgm:t>
    </dgm:pt>
    <dgm:pt modelId="{1084EF5C-E103-4F5C-923C-1AF8698E0255}" type="sibTrans" cxnId="{DBAE1772-22CB-4149-83EA-D94F67A643E1}">
      <dgm:prSet/>
      <dgm:spPr/>
      <dgm:t>
        <a:bodyPr/>
        <a:lstStyle/>
        <a:p>
          <a:endParaRPr lang="es-ES"/>
        </a:p>
      </dgm:t>
    </dgm:pt>
    <dgm:pt modelId="{085359A4-1A37-41A4-AF3D-D6A28CB352CA}">
      <dgm:prSet custT="1"/>
      <dgm:spPr/>
      <dgm:t>
        <a:bodyPr/>
        <a:lstStyle/>
        <a:p>
          <a:pPr rtl="0"/>
          <a:r>
            <a:rPr lang="es-EC" sz="1600" smtClean="0"/>
            <a:t>Determinar los factores internos (políticas de comercio) y externos (acuerdos).</a:t>
          </a:r>
          <a:endParaRPr lang="es-ES" sz="1600"/>
        </a:p>
      </dgm:t>
    </dgm:pt>
    <dgm:pt modelId="{A8CB67C2-980B-48A0-A7B9-556AEF79C4B2}" type="parTrans" cxnId="{127102B9-178C-4B7F-BD48-653ADC0E1538}">
      <dgm:prSet/>
      <dgm:spPr/>
      <dgm:t>
        <a:bodyPr/>
        <a:lstStyle/>
        <a:p>
          <a:endParaRPr lang="es-ES"/>
        </a:p>
      </dgm:t>
    </dgm:pt>
    <dgm:pt modelId="{EC24B12C-310F-4106-AD01-CF889A26D186}" type="sibTrans" cxnId="{127102B9-178C-4B7F-BD48-653ADC0E1538}">
      <dgm:prSet/>
      <dgm:spPr/>
      <dgm:t>
        <a:bodyPr/>
        <a:lstStyle/>
        <a:p>
          <a:endParaRPr lang="es-ES"/>
        </a:p>
      </dgm:t>
    </dgm:pt>
    <dgm:pt modelId="{6A36A6FE-9857-4B2E-91B0-7DF31C3024BD}">
      <dgm:prSet custT="1"/>
      <dgm:spPr/>
      <dgm:t>
        <a:bodyPr/>
        <a:lstStyle/>
        <a:p>
          <a:pPr rtl="0"/>
          <a:r>
            <a:rPr lang="es-EC" sz="1600" smtClean="0"/>
            <a:t>Establecer el comportamiento del sector productor y exportador.</a:t>
          </a:r>
          <a:endParaRPr lang="es-ES" sz="1600"/>
        </a:p>
      </dgm:t>
    </dgm:pt>
    <dgm:pt modelId="{265A0860-6F44-4984-81E0-BAD9569B50DD}" type="parTrans" cxnId="{7259D9C7-2D8E-4248-A78E-C4795C52F64E}">
      <dgm:prSet/>
      <dgm:spPr/>
      <dgm:t>
        <a:bodyPr/>
        <a:lstStyle/>
        <a:p>
          <a:endParaRPr lang="es-ES"/>
        </a:p>
      </dgm:t>
    </dgm:pt>
    <dgm:pt modelId="{49421B11-D3C4-4269-8C50-7EE28061E623}" type="sibTrans" cxnId="{7259D9C7-2D8E-4248-A78E-C4795C52F64E}">
      <dgm:prSet/>
      <dgm:spPr/>
      <dgm:t>
        <a:bodyPr/>
        <a:lstStyle/>
        <a:p>
          <a:endParaRPr lang="es-ES"/>
        </a:p>
      </dgm:t>
    </dgm:pt>
    <dgm:pt modelId="{0B82BDD0-115A-477C-921D-E4207DB8FB4B}">
      <dgm:prSet custT="1"/>
      <dgm:spPr/>
      <dgm:t>
        <a:bodyPr/>
        <a:lstStyle/>
        <a:p>
          <a:pPr rtl="0"/>
          <a:r>
            <a:rPr lang="es-EC" sz="1600" smtClean="0"/>
            <a:t>Comparar los rubros de exportación de guayusa.  </a:t>
          </a:r>
          <a:endParaRPr lang="es-ES" sz="1600"/>
        </a:p>
      </dgm:t>
    </dgm:pt>
    <dgm:pt modelId="{B2D978DE-3C8D-4682-8FD6-C5959C5D6776}" type="parTrans" cxnId="{B21D38A9-4E6D-4C3D-91D4-9371CB55AB92}">
      <dgm:prSet/>
      <dgm:spPr/>
      <dgm:t>
        <a:bodyPr/>
        <a:lstStyle/>
        <a:p>
          <a:endParaRPr lang="es-ES"/>
        </a:p>
      </dgm:t>
    </dgm:pt>
    <dgm:pt modelId="{9DD15607-26AA-4EC7-919D-66ACCB324672}" type="sibTrans" cxnId="{B21D38A9-4E6D-4C3D-91D4-9371CB55AB92}">
      <dgm:prSet/>
      <dgm:spPr/>
      <dgm:t>
        <a:bodyPr/>
        <a:lstStyle/>
        <a:p>
          <a:endParaRPr lang="es-ES"/>
        </a:p>
      </dgm:t>
    </dgm:pt>
    <dgm:pt modelId="{0C69FDD0-7D2B-419D-BEDF-B70EBA069CCC}">
      <dgm:prSet custT="1"/>
      <dgm:spPr/>
      <dgm:t>
        <a:bodyPr/>
        <a:lstStyle/>
        <a:p>
          <a:pPr rtl="0"/>
          <a:r>
            <a:rPr lang="es-EC" sz="1600" smtClean="0"/>
            <a:t>Definir el modelo de proyección de exportaciones periodo 2017 – 2021. </a:t>
          </a:r>
          <a:endParaRPr lang="es-ES" sz="1600"/>
        </a:p>
      </dgm:t>
    </dgm:pt>
    <dgm:pt modelId="{ED065560-56F1-49A6-B8C6-47C6EB3A1FA0}" type="parTrans" cxnId="{04C91863-E593-4DA1-8224-D081203123C1}">
      <dgm:prSet/>
      <dgm:spPr/>
      <dgm:t>
        <a:bodyPr/>
        <a:lstStyle/>
        <a:p>
          <a:endParaRPr lang="es-ES"/>
        </a:p>
      </dgm:t>
    </dgm:pt>
    <dgm:pt modelId="{EEEA8C7F-4AC9-4CD5-B583-2FCF3ECE7630}" type="sibTrans" cxnId="{04C91863-E593-4DA1-8224-D081203123C1}">
      <dgm:prSet/>
      <dgm:spPr/>
      <dgm:t>
        <a:bodyPr/>
        <a:lstStyle/>
        <a:p>
          <a:endParaRPr lang="es-ES"/>
        </a:p>
      </dgm:t>
    </dgm:pt>
    <dgm:pt modelId="{A6DD12BA-D2A9-45BB-B4B2-F23ADFBC69A4}" type="pres">
      <dgm:prSet presAssocID="{9B02D28D-262A-466C-9190-4A725AFBB9F1}" presName="Name0" presStyleCnt="0">
        <dgm:presLayoutVars>
          <dgm:dir/>
          <dgm:animLvl val="lvl"/>
          <dgm:resizeHandles val="exact"/>
        </dgm:presLayoutVars>
      </dgm:prSet>
      <dgm:spPr/>
    </dgm:pt>
    <dgm:pt modelId="{E50C0A4C-3267-44A2-9AB1-7E245DECB8AD}" type="pres">
      <dgm:prSet presAssocID="{6884F18D-F43A-4512-AB89-A1BCF436ADAA}" presName="linNode" presStyleCnt="0"/>
      <dgm:spPr/>
    </dgm:pt>
    <dgm:pt modelId="{BD7E7DBA-8DBD-471D-890C-77EC1934C6BD}" type="pres">
      <dgm:prSet presAssocID="{6884F18D-F43A-4512-AB89-A1BCF436ADA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1770EE2-CF98-4FAC-9B88-E51B11748EC5}" type="pres">
      <dgm:prSet presAssocID="{6884F18D-F43A-4512-AB89-A1BCF436ADAA}" presName="descendantText" presStyleLbl="alignAccFollowNode1" presStyleIdx="0" presStyleCnt="2">
        <dgm:presLayoutVars>
          <dgm:bulletEnabled val="1"/>
        </dgm:presLayoutVars>
      </dgm:prSet>
      <dgm:spPr/>
    </dgm:pt>
    <dgm:pt modelId="{B27714BB-F751-4053-9F91-5F6959D4C609}" type="pres">
      <dgm:prSet presAssocID="{8A64F186-92EE-42D9-9E43-9D26661A43F3}" presName="sp" presStyleCnt="0"/>
      <dgm:spPr/>
    </dgm:pt>
    <dgm:pt modelId="{45032BC2-E473-4AF9-93D9-263F1C88D2E5}" type="pres">
      <dgm:prSet presAssocID="{0AC69773-79FC-4C61-92B6-C2DB4E22E2A2}" presName="linNode" presStyleCnt="0"/>
      <dgm:spPr/>
    </dgm:pt>
    <dgm:pt modelId="{9930A2DF-2CF5-44C8-BD24-0CE03FB737BA}" type="pres">
      <dgm:prSet presAssocID="{0AC69773-79FC-4C61-92B6-C2DB4E22E2A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203CB7C-A06B-41CD-AE44-9A39F9300994}" type="pres">
      <dgm:prSet presAssocID="{0AC69773-79FC-4C61-92B6-C2DB4E22E2A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BAE1772-22CB-4149-83EA-D94F67A643E1}" srcId="{9B02D28D-262A-466C-9190-4A725AFBB9F1}" destId="{0AC69773-79FC-4C61-92B6-C2DB4E22E2A2}" srcOrd="1" destOrd="0" parTransId="{1259FAD8-DEC3-4F44-8CAC-2BE6E97D52CC}" sibTransId="{1084EF5C-E103-4F5C-923C-1AF8698E0255}"/>
    <dgm:cxn modelId="{E59D51F9-1A16-4C47-AB33-B89C5CB67C9A}" srcId="{6884F18D-F43A-4512-AB89-A1BCF436ADAA}" destId="{2373F1B2-BF5A-44D3-83C5-548EDC1F5715}" srcOrd="0" destOrd="0" parTransId="{99735C2D-823F-4ED1-8941-AFC15A0CA659}" sibTransId="{BF11C7D5-B731-48D4-9EFB-1BA3AD30DB6D}"/>
    <dgm:cxn modelId="{DE378ED0-1B45-4542-A94B-0596D3D821A3}" type="presOf" srcId="{0AC69773-79FC-4C61-92B6-C2DB4E22E2A2}" destId="{9930A2DF-2CF5-44C8-BD24-0CE03FB737BA}" srcOrd="0" destOrd="0" presId="urn:microsoft.com/office/officeart/2005/8/layout/vList5"/>
    <dgm:cxn modelId="{E490C461-081E-4998-863C-C94AAA52460F}" type="presOf" srcId="{0B82BDD0-115A-477C-921D-E4207DB8FB4B}" destId="{D203CB7C-A06B-41CD-AE44-9A39F9300994}" srcOrd="0" destOrd="2" presId="urn:microsoft.com/office/officeart/2005/8/layout/vList5"/>
    <dgm:cxn modelId="{04C91863-E593-4DA1-8224-D081203123C1}" srcId="{0AC69773-79FC-4C61-92B6-C2DB4E22E2A2}" destId="{0C69FDD0-7D2B-419D-BEDF-B70EBA069CCC}" srcOrd="3" destOrd="0" parTransId="{ED065560-56F1-49A6-B8C6-47C6EB3A1FA0}" sibTransId="{EEEA8C7F-4AC9-4CD5-B583-2FCF3ECE7630}"/>
    <dgm:cxn modelId="{8D069E08-01D7-4E20-AE44-81C0BCE0975E}" type="presOf" srcId="{0C69FDD0-7D2B-419D-BEDF-B70EBA069CCC}" destId="{D203CB7C-A06B-41CD-AE44-9A39F9300994}" srcOrd="0" destOrd="3" presId="urn:microsoft.com/office/officeart/2005/8/layout/vList5"/>
    <dgm:cxn modelId="{E9D57534-B044-44E3-96FE-64C6752AC263}" srcId="{9B02D28D-262A-466C-9190-4A725AFBB9F1}" destId="{6884F18D-F43A-4512-AB89-A1BCF436ADAA}" srcOrd="0" destOrd="0" parTransId="{A38625FD-F42D-4789-8F1A-6B2B93113730}" sibTransId="{8A64F186-92EE-42D9-9E43-9D26661A43F3}"/>
    <dgm:cxn modelId="{127102B9-178C-4B7F-BD48-653ADC0E1538}" srcId="{0AC69773-79FC-4C61-92B6-C2DB4E22E2A2}" destId="{085359A4-1A37-41A4-AF3D-D6A28CB352CA}" srcOrd="0" destOrd="0" parTransId="{A8CB67C2-980B-48A0-A7B9-556AEF79C4B2}" sibTransId="{EC24B12C-310F-4106-AD01-CF889A26D186}"/>
    <dgm:cxn modelId="{14E62193-AB89-4C15-B3DD-DF2BBCAA0E24}" type="presOf" srcId="{6884F18D-F43A-4512-AB89-A1BCF436ADAA}" destId="{BD7E7DBA-8DBD-471D-890C-77EC1934C6BD}" srcOrd="0" destOrd="0" presId="urn:microsoft.com/office/officeart/2005/8/layout/vList5"/>
    <dgm:cxn modelId="{7259D9C7-2D8E-4248-A78E-C4795C52F64E}" srcId="{0AC69773-79FC-4C61-92B6-C2DB4E22E2A2}" destId="{6A36A6FE-9857-4B2E-91B0-7DF31C3024BD}" srcOrd="1" destOrd="0" parTransId="{265A0860-6F44-4984-81E0-BAD9569B50DD}" sibTransId="{49421B11-D3C4-4269-8C50-7EE28061E623}"/>
    <dgm:cxn modelId="{BF0D95D2-E02D-460E-8928-27DA25924EC4}" type="presOf" srcId="{9B02D28D-262A-466C-9190-4A725AFBB9F1}" destId="{A6DD12BA-D2A9-45BB-B4B2-F23ADFBC69A4}" srcOrd="0" destOrd="0" presId="urn:microsoft.com/office/officeart/2005/8/layout/vList5"/>
    <dgm:cxn modelId="{D7725B15-DAD5-4A8A-BB06-4AB4DCC3273D}" type="presOf" srcId="{2373F1B2-BF5A-44D3-83C5-548EDC1F5715}" destId="{81770EE2-CF98-4FAC-9B88-E51B11748EC5}" srcOrd="0" destOrd="0" presId="urn:microsoft.com/office/officeart/2005/8/layout/vList5"/>
    <dgm:cxn modelId="{C5605C7C-859C-4EF9-9702-9F001DF30D80}" type="presOf" srcId="{085359A4-1A37-41A4-AF3D-D6A28CB352CA}" destId="{D203CB7C-A06B-41CD-AE44-9A39F9300994}" srcOrd="0" destOrd="0" presId="urn:microsoft.com/office/officeart/2005/8/layout/vList5"/>
    <dgm:cxn modelId="{B21D38A9-4E6D-4C3D-91D4-9371CB55AB92}" srcId="{0AC69773-79FC-4C61-92B6-C2DB4E22E2A2}" destId="{0B82BDD0-115A-477C-921D-E4207DB8FB4B}" srcOrd="2" destOrd="0" parTransId="{B2D978DE-3C8D-4682-8FD6-C5959C5D6776}" sibTransId="{9DD15607-26AA-4EC7-919D-66ACCB324672}"/>
    <dgm:cxn modelId="{AE9005B1-4A0E-42FA-A9C7-0623E9ED187F}" type="presOf" srcId="{6A36A6FE-9857-4B2E-91B0-7DF31C3024BD}" destId="{D203CB7C-A06B-41CD-AE44-9A39F9300994}" srcOrd="0" destOrd="1" presId="urn:microsoft.com/office/officeart/2005/8/layout/vList5"/>
    <dgm:cxn modelId="{D4395636-0CE4-4DBB-96C7-2FECEE5ABDA7}" type="presParOf" srcId="{A6DD12BA-D2A9-45BB-B4B2-F23ADFBC69A4}" destId="{E50C0A4C-3267-44A2-9AB1-7E245DECB8AD}" srcOrd="0" destOrd="0" presId="urn:microsoft.com/office/officeart/2005/8/layout/vList5"/>
    <dgm:cxn modelId="{1B47649B-32B9-4A98-9A13-EECF48AD1674}" type="presParOf" srcId="{E50C0A4C-3267-44A2-9AB1-7E245DECB8AD}" destId="{BD7E7DBA-8DBD-471D-890C-77EC1934C6BD}" srcOrd="0" destOrd="0" presId="urn:microsoft.com/office/officeart/2005/8/layout/vList5"/>
    <dgm:cxn modelId="{46A21002-FA9C-4EF6-BA15-0FD0BF1C3071}" type="presParOf" srcId="{E50C0A4C-3267-44A2-9AB1-7E245DECB8AD}" destId="{81770EE2-CF98-4FAC-9B88-E51B11748EC5}" srcOrd="1" destOrd="0" presId="urn:microsoft.com/office/officeart/2005/8/layout/vList5"/>
    <dgm:cxn modelId="{D5F4A858-E540-4AC6-888A-D66CEE3D7470}" type="presParOf" srcId="{A6DD12BA-D2A9-45BB-B4B2-F23ADFBC69A4}" destId="{B27714BB-F751-4053-9F91-5F6959D4C609}" srcOrd="1" destOrd="0" presId="urn:microsoft.com/office/officeart/2005/8/layout/vList5"/>
    <dgm:cxn modelId="{47A48472-0650-4942-9505-1F6AA033968B}" type="presParOf" srcId="{A6DD12BA-D2A9-45BB-B4B2-F23ADFBC69A4}" destId="{45032BC2-E473-4AF9-93D9-263F1C88D2E5}" srcOrd="2" destOrd="0" presId="urn:microsoft.com/office/officeart/2005/8/layout/vList5"/>
    <dgm:cxn modelId="{183DE1CB-FCF8-43A9-8FC3-A9C1DC0544BA}" type="presParOf" srcId="{45032BC2-E473-4AF9-93D9-263F1C88D2E5}" destId="{9930A2DF-2CF5-44C8-BD24-0CE03FB737BA}" srcOrd="0" destOrd="0" presId="urn:microsoft.com/office/officeart/2005/8/layout/vList5"/>
    <dgm:cxn modelId="{5FBE566A-A7B8-4A7F-A2E0-61F9964C45F1}" type="presParOf" srcId="{45032BC2-E473-4AF9-93D9-263F1C88D2E5}" destId="{D203CB7C-A06B-41CD-AE44-9A39F93009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30C5D-D96D-4596-85B2-1BD616F2D193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C9FCCB16-F365-4940-A795-045460D4595B}">
      <dgm:prSet custT="1"/>
      <dgm:spPr/>
      <dgm:t>
        <a:bodyPr/>
        <a:lstStyle/>
        <a:p>
          <a:pPr rtl="0"/>
          <a:r>
            <a:rPr lang="es-EC" sz="2400" smtClean="0"/>
            <a:t>Napo</a:t>
          </a:r>
          <a:endParaRPr lang="es-ES" sz="2400"/>
        </a:p>
      </dgm:t>
    </dgm:pt>
    <dgm:pt modelId="{9DB14A2C-B415-41F2-9A28-7FB1EDD0942B}" type="parTrans" cxnId="{AB807478-F854-4CF2-A30B-6D33ACF16BB6}">
      <dgm:prSet/>
      <dgm:spPr/>
      <dgm:t>
        <a:bodyPr/>
        <a:lstStyle/>
        <a:p>
          <a:endParaRPr lang="es-ES" sz="2400"/>
        </a:p>
      </dgm:t>
    </dgm:pt>
    <dgm:pt modelId="{819C76FA-F07F-4B98-8D06-3BDD9CABE2A6}" type="sibTrans" cxnId="{AB807478-F854-4CF2-A30B-6D33ACF16BB6}">
      <dgm:prSet/>
      <dgm:spPr/>
      <dgm:t>
        <a:bodyPr/>
        <a:lstStyle/>
        <a:p>
          <a:endParaRPr lang="es-ES" sz="2400"/>
        </a:p>
      </dgm:t>
    </dgm:pt>
    <dgm:pt modelId="{65CD1CF3-59A4-470A-81EE-C5C6EF55AA47}">
      <dgm:prSet custT="1"/>
      <dgm:spPr/>
      <dgm:t>
        <a:bodyPr/>
        <a:lstStyle/>
        <a:p>
          <a:pPr rtl="0"/>
          <a:r>
            <a:rPr lang="es-EC" sz="2400" smtClean="0"/>
            <a:t>Orellana </a:t>
          </a:r>
          <a:endParaRPr lang="es-ES" sz="2400"/>
        </a:p>
      </dgm:t>
    </dgm:pt>
    <dgm:pt modelId="{992F46A9-D3E3-4C3F-9B3E-0D9BD0BD1214}" type="parTrans" cxnId="{2054C4BD-A798-4F10-B2CF-73EA06100084}">
      <dgm:prSet/>
      <dgm:spPr/>
      <dgm:t>
        <a:bodyPr/>
        <a:lstStyle/>
        <a:p>
          <a:endParaRPr lang="es-ES" sz="2400"/>
        </a:p>
      </dgm:t>
    </dgm:pt>
    <dgm:pt modelId="{22F6C27E-8ED1-4D77-A746-F2308CBFB99E}" type="sibTrans" cxnId="{2054C4BD-A798-4F10-B2CF-73EA06100084}">
      <dgm:prSet/>
      <dgm:spPr/>
      <dgm:t>
        <a:bodyPr/>
        <a:lstStyle/>
        <a:p>
          <a:endParaRPr lang="es-ES" sz="2400"/>
        </a:p>
      </dgm:t>
    </dgm:pt>
    <dgm:pt modelId="{8C2211BF-DD03-447F-B1E7-3A28E58B8649}">
      <dgm:prSet custT="1"/>
      <dgm:spPr/>
      <dgm:t>
        <a:bodyPr/>
        <a:lstStyle/>
        <a:p>
          <a:pPr rtl="0"/>
          <a:r>
            <a:rPr lang="es-EC" sz="2400" smtClean="0"/>
            <a:t>Pastaza</a:t>
          </a:r>
          <a:endParaRPr lang="es-ES" sz="2400"/>
        </a:p>
      </dgm:t>
    </dgm:pt>
    <dgm:pt modelId="{2FEBECFC-DF33-4CEF-9B12-DE6B2F3BBC18}" type="parTrans" cxnId="{B84B67A6-498F-4269-98DF-E4041F70DDA3}">
      <dgm:prSet/>
      <dgm:spPr/>
      <dgm:t>
        <a:bodyPr/>
        <a:lstStyle/>
        <a:p>
          <a:endParaRPr lang="es-ES" sz="2400"/>
        </a:p>
      </dgm:t>
    </dgm:pt>
    <dgm:pt modelId="{0EE420F5-2C1D-4236-99A5-6CA83EEE492B}" type="sibTrans" cxnId="{B84B67A6-498F-4269-98DF-E4041F70DDA3}">
      <dgm:prSet/>
      <dgm:spPr/>
      <dgm:t>
        <a:bodyPr/>
        <a:lstStyle/>
        <a:p>
          <a:endParaRPr lang="es-ES" sz="2400"/>
        </a:p>
      </dgm:t>
    </dgm:pt>
    <dgm:pt modelId="{07EE8A0C-A534-4204-8603-EC414CDD94F7}" type="pres">
      <dgm:prSet presAssocID="{58530C5D-D96D-4596-85B2-1BD616F2D193}" presName="Name0" presStyleCnt="0">
        <dgm:presLayoutVars>
          <dgm:dir/>
          <dgm:resizeHandles val="exact"/>
        </dgm:presLayoutVars>
      </dgm:prSet>
      <dgm:spPr/>
    </dgm:pt>
    <dgm:pt modelId="{BFA6763B-5DB7-486E-B642-80A53C291D9B}" type="pres">
      <dgm:prSet presAssocID="{58530C5D-D96D-4596-85B2-1BD616F2D193}" presName="arrow" presStyleLbl="bgShp" presStyleIdx="0" presStyleCnt="1"/>
      <dgm:spPr/>
    </dgm:pt>
    <dgm:pt modelId="{080A0D81-A902-4288-80FF-9C7B07836837}" type="pres">
      <dgm:prSet presAssocID="{58530C5D-D96D-4596-85B2-1BD616F2D193}" presName="points" presStyleCnt="0"/>
      <dgm:spPr/>
    </dgm:pt>
    <dgm:pt modelId="{5D1A0828-2669-4401-8F88-575E78325C9D}" type="pres">
      <dgm:prSet presAssocID="{C9FCCB16-F365-4940-A795-045460D4595B}" presName="compositeA" presStyleCnt="0"/>
      <dgm:spPr/>
    </dgm:pt>
    <dgm:pt modelId="{B5D26025-4B4E-4598-97A1-689538E8E90B}" type="pres">
      <dgm:prSet presAssocID="{C9FCCB16-F365-4940-A795-045460D4595B}" presName="textA" presStyleLbl="revTx" presStyleIdx="0" presStyleCnt="3">
        <dgm:presLayoutVars>
          <dgm:bulletEnabled val="1"/>
        </dgm:presLayoutVars>
      </dgm:prSet>
      <dgm:spPr/>
    </dgm:pt>
    <dgm:pt modelId="{5B5CE583-1B3D-4715-90A4-8D8E7FEC6FC8}" type="pres">
      <dgm:prSet presAssocID="{C9FCCB16-F365-4940-A795-045460D4595B}" presName="circleA" presStyleLbl="node1" presStyleIdx="0" presStyleCnt="3"/>
      <dgm:spPr/>
    </dgm:pt>
    <dgm:pt modelId="{7E1C13F2-A4E6-475A-AE6A-91B253F058E3}" type="pres">
      <dgm:prSet presAssocID="{C9FCCB16-F365-4940-A795-045460D4595B}" presName="spaceA" presStyleCnt="0"/>
      <dgm:spPr/>
    </dgm:pt>
    <dgm:pt modelId="{08573E74-9D7C-4108-897A-9287C4197329}" type="pres">
      <dgm:prSet presAssocID="{819C76FA-F07F-4B98-8D06-3BDD9CABE2A6}" presName="space" presStyleCnt="0"/>
      <dgm:spPr/>
    </dgm:pt>
    <dgm:pt modelId="{A776417D-BA68-4B79-BA31-AFD38E9BD42C}" type="pres">
      <dgm:prSet presAssocID="{65CD1CF3-59A4-470A-81EE-C5C6EF55AA47}" presName="compositeB" presStyleCnt="0"/>
      <dgm:spPr/>
    </dgm:pt>
    <dgm:pt modelId="{2F0391C5-9053-4C5B-822F-2D70DA9E87F8}" type="pres">
      <dgm:prSet presAssocID="{65CD1CF3-59A4-470A-81EE-C5C6EF55AA47}" presName="textB" presStyleLbl="revTx" presStyleIdx="1" presStyleCnt="3">
        <dgm:presLayoutVars>
          <dgm:bulletEnabled val="1"/>
        </dgm:presLayoutVars>
      </dgm:prSet>
      <dgm:spPr/>
    </dgm:pt>
    <dgm:pt modelId="{7C3571F3-EDB8-4CFA-BD27-9C76082D42F8}" type="pres">
      <dgm:prSet presAssocID="{65CD1CF3-59A4-470A-81EE-C5C6EF55AA47}" presName="circleB" presStyleLbl="node1" presStyleIdx="1" presStyleCnt="3"/>
      <dgm:spPr/>
    </dgm:pt>
    <dgm:pt modelId="{43A70926-12D7-4E4D-A09F-8E53675C63FF}" type="pres">
      <dgm:prSet presAssocID="{65CD1CF3-59A4-470A-81EE-C5C6EF55AA47}" presName="spaceB" presStyleCnt="0"/>
      <dgm:spPr/>
    </dgm:pt>
    <dgm:pt modelId="{082B1615-3AEF-4313-A277-95AE9AB7A0A6}" type="pres">
      <dgm:prSet presAssocID="{22F6C27E-8ED1-4D77-A746-F2308CBFB99E}" presName="space" presStyleCnt="0"/>
      <dgm:spPr/>
    </dgm:pt>
    <dgm:pt modelId="{4993956E-4C82-49BE-AD65-BD6C897B6577}" type="pres">
      <dgm:prSet presAssocID="{8C2211BF-DD03-447F-B1E7-3A28E58B8649}" presName="compositeA" presStyleCnt="0"/>
      <dgm:spPr/>
    </dgm:pt>
    <dgm:pt modelId="{92C65128-7F6E-4ADF-A4E1-F532F27B7E4D}" type="pres">
      <dgm:prSet presAssocID="{8C2211BF-DD03-447F-B1E7-3A28E58B8649}" presName="textA" presStyleLbl="revTx" presStyleIdx="2" presStyleCnt="3">
        <dgm:presLayoutVars>
          <dgm:bulletEnabled val="1"/>
        </dgm:presLayoutVars>
      </dgm:prSet>
      <dgm:spPr/>
    </dgm:pt>
    <dgm:pt modelId="{4E82752E-EEDB-4FAE-AF1D-7F22522EC2E5}" type="pres">
      <dgm:prSet presAssocID="{8C2211BF-DD03-447F-B1E7-3A28E58B8649}" presName="circleA" presStyleLbl="node1" presStyleIdx="2" presStyleCnt="3"/>
      <dgm:spPr/>
    </dgm:pt>
    <dgm:pt modelId="{6E190C26-0C4C-46A7-B4EF-09F50E0552EA}" type="pres">
      <dgm:prSet presAssocID="{8C2211BF-DD03-447F-B1E7-3A28E58B8649}" presName="spaceA" presStyleCnt="0"/>
      <dgm:spPr/>
    </dgm:pt>
  </dgm:ptLst>
  <dgm:cxnLst>
    <dgm:cxn modelId="{2054C4BD-A798-4F10-B2CF-73EA06100084}" srcId="{58530C5D-D96D-4596-85B2-1BD616F2D193}" destId="{65CD1CF3-59A4-470A-81EE-C5C6EF55AA47}" srcOrd="1" destOrd="0" parTransId="{992F46A9-D3E3-4C3F-9B3E-0D9BD0BD1214}" sibTransId="{22F6C27E-8ED1-4D77-A746-F2308CBFB99E}"/>
    <dgm:cxn modelId="{49B51504-0D17-4474-B93D-E1A61D865D28}" type="presOf" srcId="{65CD1CF3-59A4-470A-81EE-C5C6EF55AA47}" destId="{2F0391C5-9053-4C5B-822F-2D70DA9E87F8}" srcOrd="0" destOrd="0" presId="urn:microsoft.com/office/officeart/2005/8/layout/hProcess11"/>
    <dgm:cxn modelId="{AB807478-F854-4CF2-A30B-6D33ACF16BB6}" srcId="{58530C5D-D96D-4596-85B2-1BD616F2D193}" destId="{C9FCCB16-F365-4940-A795-045460D4595B}" srcOrd="0" destOrd="0" parTransId="{9DB14A2C-B415-41F2-9A28-7FB1EDD0942B}" sibTransId="{819C76FA-F07F-4B98-8D06-3BDD9CABE2A6}"/>
    <dgm:cxn modelId="{03CD0BC7-BB53-4012-85EF-D9B560F652DB}" type="presOf" srcId="{8C2211BF-DD03-447F-B1E7-3A28E58B8649}" destId="{92C65128-7F6E-4ADF-A4E1-F532F27B7E4D}" srcOrd="0" destOrd="0" presId="urn:microsoft.com/office/officeart/2005/8/layout/hProcess11"/>
    <dgm:cxn modelId="{0F9F16F7-0529-4815-B055-7AA3A31F0F86}" type="presOf" srcId="{C9FCCB16-F365-4940-A795-045460D4595B}" destId="{B5D26025-4B4E-4598-97A1-689538E8E90B}" srcOrd="0" destOrd="0" presId="urn:microsoft.com/office/officeart/2005/8/layout/hProcess11"/>
    <dgm:cxn modelId="{B84B67A6-498F-4269-98DF-E4041F70DDA3}" srcId="{58530C5D-D96D-4596-85B2-1BD616F2D193}" destId="{8C2211BF-DD03-447F-B1E7-3A28E58B8649}" srcOrd="2" destOrd="0" parTransId="{2FEBECFC-DF33-4CEF-9B12-DE6B2F3BBC18}" sibTransId="{0EE420F5-2C1D-4236-99A5-6CA83EEE492B}"/>
    <dgm:cxn modelId="{357C81B9-B316-4522-8CBE-8CEDA85A0993}" type="presOf" srcId="{58530C5D-D96D-4596-85B2-1BD616F2D193}" destId="{07EE8A0C-A534-4204-8603-EC414CDD94F7}" srcOrd="0" destOrd="0" presId="urn:microsoft.com/office/officeart/2005/8/layout/hProcess11"/>
    <dgm:cxn modelId="{4F6D6E74-3B77-44BA-B99F-F2B5735FB45B}" type="presParOf" srcId="{07EE8A0C-A534-4204-8603-EC414CDD94F7}" destId="{BFA6763B-5DB7-486E-B642-80A53C291D9B}" srcOrd="0" destOrd="0" presId="urn:microsoft.com/office/officeart/2005/8/layout/hProcess11"/>
    <dgm:cxn modelId="{A3CB65DA-B9AB-4BEA-B6DE-2765B303D513}" type="presParOf" srcId="{07EE8A0C-A534-4204-8603-EC414CDD94F7}" destId="{080A0D81-A902-4288-80FF-9C7B07836837}" srcOrd="1" destOrd="0" presId="urn:microsoft.com/office/officeart/2005/8/layout/hProcess11"/>
    <dgm:cxn modelId="{120C1172-39BF-48FC-823F-F1A4E96A8964}" type="presParOf" srcId="{080A0D81-A902-4288-80FF-9C7B07836837}" destId="{5D1A0828-2669-4401-8F88-575E78325C9D}" srcOrd="0" destOrd="0" presId="urn:microsoft.com/office/officeart/2005/8/layout/hProcess11"/>
    <dgm:cxn modelId="{AD1B0D66-FCC6-4B45-B275-36131599E13C}" type="presParOf" srcId="{5D1A0828-2669-4401-8F88-575E78325C9D}" destId="{B5D26025-4B4E-4598-97A1-689538E8E90B}" srcOrd="0" destOrd="0" presId="urn:microsoft.com/office/officeart/2005/8/layout/hProcess11"/>
    <dgm:cxn modelId="{EF114E73-0F6A-449F-BFC8-A65B91D41C04}" type="presParOf" srcId="{5D1A0828-2669-4401-8F88-575E78325C9D}" destId="{5B5CE583-1B3D-4715-90A4-8D8E7FEC6FC8}" srcOrd="1" destOrd="0" presId="urn:microsoft.com/office/officeart/2005/8/layout/hProcess11"/>
    <dgm:cxn modelId="{BEBE6241-D337-40C3-B61A-57B151F42F67}" type="presParOf" srcId="{5D1A0828-2669-4401-8F88-575E78325C9D}" destId="{7E1C13F2-A4E6-475A-AE6A-91B253F058E3}" srcOrd="2" destOrd="0" presId="urn:microsoft.com/office/officeart/2005/8/layout/hProcess11"/>
    <dgm:cxn modelId="{412D6D4F-8EC3-4016-9473-EB6F2723592E}" type="presParOf" srcId="{080A0D81-A902-4288-80FF-9C7B07836837}" destId="{08573E74-9D7C-4108-897A-9287C4197329}" srcOrd="1" destOrd="0" presId="urn:microsoft.com/office/officeart/2005/8/layout/hProcess11"/>
    <dgm:cxn modelId="{D2E5D207-368B-43B4-A9C0-F86C2FD7DD38}" type="presParOf" srcId="{080A0D81-A902-4288-80FF-9C7B07836837}" destId="{A776417D-BA68-4B79-BA31-AFD38E9BD42C}" srcOrd="2" destOrd="0" presId="urn:microsoft.com/office/officeart/2005/8/layout/hProcess11"/>
    <dgm:cxn modelId="{18FA5CF6-4158-4336-BE8F-0D096A40EA89}" type="presParOf" srcId="{A776417D-BA68-4B79-BA31-AFD38E9BD42C}" destId="{2F0391C5-9053-4C5B-822F-2D70DA9E87F8}" srcOrd="0" destOrd="0" presId="urn:microsoft.com/office/officeart/2005/8/layout/hProcess11"/>
    <dgm:cxn modelId="{850993FB-ABB2-43AB-AA0A-39B85B6EA329}" type="presParOf" srcId="{A776417D-BA68-4B79-BA31-AFD38E9BD42C}" destId="{7C3571F3-EDB8-4CFA-BD27-9C76082D42F8}" srcOrd="1" destOrd="0" presId="urn:microsoft.com/office/officeart/2005/8/layout/hProcess11"/>
    <dgm:cxn modelId="{2BC82F32-7E39-4945-B2C9-E9326B9F58F8}" type="presParOf" srcId="{A776417D-BA68-4B79-BA31-AFD38E9BD42C}" destId="{43A70926-12D7-4E4D-A09F-8E53675C63FF}" srcOrd="2" destOrd="0" presId="urn:microsoft.com/office/officeart/2005/8/layout/hProcess11"/>
    <dgm:cxn modelId="{58D7B0D9-659E-4F76-948A-28E36EC1CCF8}" type="presParOf" srcId="{080A0D81-A902-4288-80FF-9C7B07836837}" destId="{082B1615-3AEF-4313-A277-95AE9AB7A0A6}" srcOrd="3" destOrd="0" presId="urn:microsoft.com/office/officeart/2005/8/layout/hProcess11"/>
    <dgm:cxn modelId="{1C8EF0FF-B115-4744-ADD9-E2AB92C1A072}" type="presParOf" srcId="{080A0D81-A902-4288-80FF-9C7B07836837}" destId="{4993956E-4C82-49BE-AD65-BD6C897B6577}" srcOrd="4" destOrd="0" presId="urn:microsoft.com/office/officeart/2005/8/layout/hProcess11"/>
    <dgm:cxn modelId="{73AD582C-D9CC-4CE8-9C7C-B1F368279A11}" type="presParOf" srcId="{4993956E-4C82-49BE-AD65-BD6C897B6577}" destId="{92C65128-7F6E-4ADF-A4E1-F532F27B7E4D}" srcOrd="0" destOrd="0" presId="urn:microsoft.com/office/officeart/2005/8/layout/hProcess11"/>
    <dgm:cxn modelId="{0EC7FD19-A002-48B1-A8DA-C4F8D97C76B4}" type="presParOf" srcId="{4993956E-4C82-49BE-AD65-BD6C897B6577}" destId="{4E82752E-EEDB-4FAE-AF1D-7F22522EC2E5}" srcOrd="1" destOrd="0" presId="urn:microsoft.com/office/officeart/2005/8/layout/hProcess11"/>
    <dgm:cxn modelId="{725A8611-FD25-4EBA-B4F3-8D3E00FAA1E1}" type="presParOf" srcId="{4993956E-4C82-49BE-AD65-BD6C897B6577}" destId="{6E190C26-0C4C-46A7-B4EF-09F50E0552E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77284-C5EA-4F82-B154-CD5F92A128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1CC654E-C809-4897-A3F2-475E607BBFBF}">
      <dgm:prSet phldrT="[Texto]"/>
      <dgm:spPr/>
      <dgm:t>
        <a:bodyPr/>
        <a:lstStyle/>
        <a:p>
          <a:r>
            <a:rPr lang="es-EC" dirty="0" smtClean="0"/>
            <a:t>Situación económica en los últimos 8 años ha tenido comportamientos irregulares, esto considerando que, en los años 2015 y 2016..</a:t>
          </a:r>
          <a:endParaRPr lang="es-EC" dirty="0"/>
        </a:p>
      </dgm:t>
    </dgm:pt>
    <dgm:pt modelId="{A9B593CB-62F7-4D38-B6C3-E42FCA3638AA}" type="parTrans" cxnId="{D9C794E3-D1C7-4614-ABC7-A510532CF6AF}">
      <dgm:prSet/>
      <dgm:spPr/>
      <dgm:t>
        <a:bodyPr/>
        <a:lstStyle/>
        <a:p>
          <a:endParaRPr lang="es-EC"/>
        </a:p>
      </dgm:t>
    </dgm:pt>
    <dgm:pt modelId="{6DF7165B-2A46-4691-B626-05DB15D9A7AD}" type="sibTrans" cxnId="{D9C794E3-D1C7-4614-ABC7-A510532CF6AF}">
      <dgm:prSet/>
      <dgm:spPr/>
      <dgm:t>
        <a:bodyPr/>
        <a:lstStyle/>
        <a:p>
          <a:endParaRPr lang="es-EC"/>
        </a:p>
      </dgm:t>
    </dgm:pt>
    <dgm:pt modelId="{67F59515-9B81-4066-BFBD-79D4C49E823C}">
      <dgm:prSet phldrT="[Texto]"/>
      <dgm:spPr/>
      <dgm:t>
        <a:bodyPr/>
        <a:lstStyle/>
        <a:p>
          <a:r>
            <a:rPr lang="es-EC" dirty="0" smtClean="0"/>
            <a:t>la comparación de las exportaciones de guayusa de Ecuador hacia la Unión Europea y de las importaciones de bebidas energéticas elaboradas en base a azúcar por parte de la Unión Europea, se tiene que a partir de la firma del Acuerdo </a:t>
          </a:r>
          <a:r>
            <a:rPr lang="es-EC" dirty="0" err="1" smtClean="0"/>
            <a:t>Multipartes</a:t>
          </a:r>
          <a:r>
            <a:rPr lang="es-EC" dirty="0" smtClean="0"/>
            <a:t>, la guayusa empieza a tener una mayor presencia en mercados europeos.</a:t>
          </a:r>
          <a:endParaRPr lang="es-EC" dirty="0"/>
        </a:p>
      </dgm:t>
    </dgm:pt>
    <dgm:pt modelId="{9860029B-062E-4C3A-82EA-3BEE5E79160C}" type="parTrans" cxnId="{00B3E89E-D36B-487B-A130-A486143BF5CE}">
      <dgm:prSet/>
      <dgm:spPr/>
      <dgm:t>
        <a:bodyPr/>
        <a:lstStyle/>
        <a:p>
          <a:endParaRPr lang="es-EC"/>
        </a:p>
      </dgm:t>
    </dgm:pt>
    <dgm:pt modelId="{584721AC-A2FE-4095-9D85-508C05190C62}" type="sibTrans" cxnId="{00B3E89E-D36B-487B-A130-A486143BF5CE}">
      <dgm:prSet/>
      <dgm:spPr/>
      <dgm:t>
        <a:bodyPr/>
        <a:lstStyle/>
        <a:p>
          <a:endParaRPr lang="es-EC"/>
        </a:p>
      </dgm:t>
    </dgm:pt>
    <dgm:pt modelId="{B5C7C5D6-1AD0-4818-967B-01B96BF6F1FA}">
      <dgm:prSet phldrT="[Texto]"/>
      <dgm:spPr/>
      <dgm:t>
        <a:bodyPr/>
        <a:lstStyle/>
        <a:p>
          <a:r>
            <a:rPr lang="es-EC" dirty="0" smtClean="0"/>
            <a:t>Con el modelo de proyección se estableció que a partir del año 2017 las exportaciones hacia la Unión Europea crecerán a razón del 10% promedio anual, variando entre el 10% y 18%. </a:t>
          </a:r>
          <a:endParaRPr lang="es-EC" dirty="0"/>
        </a:p>
      </dgm:t>
    </dgm:pt>
    <dgm:pt modelId="{2A62E392-7135-4BA2-9DA4-82743ECD0BE0}" type="parTrans" cxnId="{C4A298B9-FA1B-409F-9160-F1F13D1502DF}">
      <dgm:prSet/>
      <dgm:spPr/>
      <dgm:t>
        <a:bodyPr/>
        <a:lstStyle/>
        <a:p>
          <a:endParaRPr lang="es-EC"/>
        </a:p>
      </dgm:t>
    </dgm:pt>
    <dgm:pt modelId="{71FD2AB8-B663-4D52-8014-C7CC317896C8}" type="sibTrans" cxnId="{C4A298B9-FA1B-409F-9160-F1F13D1502DF}">
      <dgm:prSet/>
      <dgm:spPr/>
      <dgm:t>
        <a:bodyPr/>
        <a:lstStyle/>
        <a:p>
          <a:endParaRPr lang="es-EC"/>
        </a:p>
      </dgm:t>
    </dgm:pt>
    <dgm:pt modelId="{2079F2A3-D668-4368-BAAD-0D0D29F1FBEE}" type="pres">
      <dgm:prSet presAssocID="{03977284-C5EA-4F82-B154-CD5F92A128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918DC69-9A82-4FA3-A63E-050B131CDA60}" type="pres">
      <dgm:prSet presAssocID="{03977284-C5EA-4F82-B154-CD5F92A1280D}" presName="Name1" presStyleCnt="0"/>
      <dgm:spPr/>
    </dgm:pt>
    <dgm:pt modelId="{8CD28FE9-CC54-4600-9275-64F0EC4CEE24}" type="pres">
      <dgm:prSet presAssocID="{03977284-C5EA-4F82-B154-CD5F92A1280D}" presName="cycle" presStyleCnt="0"/>
      <dgm:spPr/>
    </dgm:pt>
    <dgm:pt modelId="{C8FC2AAB-39C7-44E1-B57A-CA4B97D810D5}" type="pres">
      <dgm:prSet presAssocID="{03977284-C5EA-4F82-B154-CD5F92A1280D}" presName="srcNode" presStyleLbl="node1" presStyleIdx="0" presStyleCnt="3"/>
      <dgm:spPr/>
    </dgm:pt>
    <dgm:pt modelId="{7FF8B8BD-83DE-4B33-ABCB-B76E98C1CE58}" type="pres">
      <dgm:prSet presAssocID="{03977284-C5EA-4F82-B154-CD5F92A1280D}" presName="conn" presStyleLbl="parChTrans1D2" presStyleIdx="0" presStyleCnt="1"/>
      <dgm:spPr/>
      <dgm:t>
        <a:bodyPr/>
        <a:lstStyle/>
        <a:p>
          <a:endParaRPr lang="es-EC"/>
        </a:p>
      </dgm:t>
    </dgm:pt>
    <dgm:pt modelId="{D235C3B8-4C28-4E27-8BE1-C0EB62133CB9}" type="pres">
      <dgm:prSet presAssocID="{03977284-C5EA-4F82-B154-CD5F92A1280D}" presName="extraNode" presStyleLbl="node1" presStyleIdx="0" presStyleCnt="3"/>
      <dgm:spPr/>
    </dgm:pt>
    <dgm:pt modelId="{2083597E-3450-4441-96B3-845173DFCCF7}" type="pres">
      <dgm:prSet presAssocID="{03977284-C5EA-4F82-B154-CD5F92A1280D}" presName="dstNode" presStyleLbl="node1" presStyleIdx="0" presStyleCnt="3"/>
      <dgm:spPr/>
    </dgm:pt>
    <dgm:pt modelId="{7D492A5F-E9E8-410B-A0A6-54F1AAC59A12}" type="pres">
      <dgm:prSet presAssocID="{01CC654E-C809-4897-A3F2-475E607BBFB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B1FD5-5F84-476D-8DB7-0777DEB34041}" type="pres">
      <dgm:prSet presAssocID="{01CC654E-C809-4897-A3F2-475E607BBFBF}" presName="accent_1" presStyleCnt="0"/>
      <dgm:spPr/>
    </dgm:pt>
    <dgm:pt modelId="{BAFBD07C-A434-45B4-BDA7-9810D8BFAEA6}" type="pres">
      <dgm:prSet presAssocID="{01CC654E-C809-4897-A3F2-475E607BBFBF}" presName="accentRepeatNode" presStyleLbl="solidFgAcc1" presStyleIdx="0" presStyleCnt="3"/>
      <dgm:spPr/>
    </dgm:pt>
    <dgm:pt modelId="{FD533057-9BF6-4D0C-AAF4-DAD1DC85BE29}" type="pres">
      <dgm:prSet presAssocID="{67F59515-9B81-4066-BFBD-79D4C49E823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C61B33-D223-433D-B54F-835677FCCB7E}" type="pres">
      <dgm:prSet presAssocID="{67F59515-9B81-4066-BFBD-79D4C49E823C}" presName="accent_2" presStyleCnt="0"/>
      <dgm:spPr/>
    </dgm:pt>
    <dgm:pt modelId="{ACDF6E5C-BF2B-4E07-905C-E3EF3A8BB6D3}" type="pres">
      <dgm:prSet presAssocID="{67F59515-9B81-4066-BFBD-79D4C49E823C}" presName="accentRepeatNode" presStyleLbl="solidFgAcc1" presStyleIdx="1" presStyleCnt="3"/>
      <dgm:spPr/>
    </dgm:pt>
    <dgm:pt modelId="{BC972B4C-4FFE-4581-A41D-CF04965AD10F}" type="pres">
      <dgm:prSet presAssocID="{B5C7C5D6-1AD0-4818-967B-01B96BF6F1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F2B42-3B57-4503-A2E4-25CC454C09DF}" type="pres">
      <dgm:prSet presAssocID="{B5C7C5D6-1AD0-4818-967B-01B96BF6F1FA}" presName="accent_3" presStyleCnt="0"/>
      <dgm:spPr/>
    </dgm:pt>
    <dgm:pt modelId="{83851BE1-C77F-4697-BA28-2AD5E33D5463}" type="pres">
      <dgm:prSet presAssocID="{B5C7C5D6-1AD0-4818-967B-01B96BF6F1FA}" presName="accentRepeatNode" presStyleLbl="solidFgAcc1" presStyleIdx="2" presStyleCnt="3"/>
      <dgm:spPr/>
    </dgm:pt>
  </dgm:ptLst>
  <dgm:cxnLst>
    <dgm:cxn modelId="{A52D9291-DE80-43A4-A0C7-7BAF241BCED9}" type="presOf" srcId="{01CC654E-C809-4897-A3F2-475E607BBFBF}" destId="{7D492A5F-E9E8-410B-A0A6-54F1AAC59A12}" srcOrd="0" destOrd="0" presId="urn:microsoft.com/office/officeart/2008/layout/VerticalCurvedList"/>
    <dgm:cxn modelId="{926CF6F2-CAD0-49B1-BCC9-2EDB348045CF}" type="presOf" srcId="{6DF7165B-2A46-4691-B626-05DB15D9A7AD}" destId="{7FF8B8BD-83DE-4B33-ABCB-B76E98C1CE58}" srcOrd="0" destOrd="0" presId="urn:microsoft.com/office/officeart/2008/layout/VerticalCurvedList"/>
    <dgm:cxn modelId="{5A3A9EA6-4B77-45C4-AD25-EDFE6697335C}" type="presOf" srcId="{67F59515-9B81-4066-BFBD-79D4C49E823C}" destId="{FD533057-9BF6-4D0C-AAF4-DAD1DC85BE29}" srcOrd="0" destOrd="0" presId="urn:microsoft.com/office/officeart/2008/layout/VerticalCurvedList"/>
    <dgm:cxn modelId="{00B3E89E-D36B-487B-A130-A486143BF5CE}" srcId="{03977284-C5EA-4F82-B154-CD5F92A1280D}" destId="{67F59515-9B81-4066-BFBD-79D4C49E823C}" srcOrd="1" destOrd="0" parTransId="{9860029B-062E-4C3A-82EA-3BEE5E79160C}" sibTransId="{584721AC-A2FE-4095-9D85-508C05190C62}"/>
    <dgm:cxn modelId="{D9C794E3-D1C7-4614-ABC7-A510532CF6AF}" srcId="{03977284-C5EA-4F82-B154-CD5F92A1280D}" destId="{01CC654E-C809-4897-A3F2-475E607BBFBF}" srcOrd="0" destOrd="0" parTransId="{A9B593CB-62F7-4D38-B6C3-E42FCA3638AA}" sibTransId="{6DF7165B-2A46-4691-B626-05DB15D9A7AD}"/>
    <dgm:cxn modelId="{C4A298B9-FA1B-409F-9160-F1F13D1502DF}" srcId="{03977284-C5EA-4F82-B154-CD5F92A1280D}" destId="{B5C7C5D6-1AD0-4818-967B-01B96BF6F1FA}" srcOrd="2" destOrd="0" parTransId="{2A62E392-7135-4BA2-9DA4-82743ECD0BE0}" sibTransId="{71FD2AB8-B663-4D52-8014-C7CC317896C8}"/>
    <dgm:cxn modelId="{C0391639-5E60-4F2F-80C0-50F7C232EF11}" type="presOf" srcId="{B5C7C5D6-1AD0-4818-967B-01B96BF6F1FA}" destId="{BC972B4C-4FFE-4581-A41D-CF04965AD10F}" srcOrd="0" destOrd="0" presId="urn:microsoft.com/office/officeart/2008/layout/VerticalCurvedList"/>
    <dgm:cxn modelId="{9A7F149F-C399-4AB7-AB58-2C77985F39EA}" type="presOf" srcId="{03977284-C5EA-4F82-B154-CD5F92A1280D}" destId="{2079F2A3-D668-4368-BAAD-0D0D29F1FBEE}" srcOrd="0" destOrd="0" presId="urn:microsoft.com/office/officeart/2008/layout/VerticalCurvedList"/>
    <dgm:cxn modelId="{4B7B706E-3E8E-4E42-924C-A24D15BECDA6}" type="presParOf" srcId="{2079F2A3-D668-4368-BAAD-0D0D29F1FBEE}" destId="{7918DC69-9A82-4FA3-A63E-050B131CDA60}" srcOrd="0" destOrd="0" presId="urn:microsoft.com/office/officeart/2008/layout/VerticalCurvedList"/>
    <dgm:cxn modelId="{2F8398BA-09C3-48A8-AD20-5AB15AB260F1}" type="presParOf" srcId="{7918DC69-9A82-4FA3-A63E-050B131CDA60}" destId="{8CD28FE9-CC54-4600-9275-64F0EC4CEE24}" srcOrd="0" destOrd="0" presId="urn:microsoft.com/office/officeart/2008/layout/VerticalCurvedList"/>
    <dgm:cxn modelId="{F6A8DD57-3A87-45E6-A161-4D52D6AEA06F}" type="presParOf" srcId="{8CD28FE9-CC54-4600-9275-64F0EC4CEE24}" destId="{C8FC2AAB-39C7-44E1-B57A-CA4B97D810D5}" srcOrd="0" destOrd="0" presId="urn:microsoft.com/office/officeart/2008/layout/VerticalCurvedList"/>
    <dgm:cxn modelId="{6FCCAC75-64DC-47AF-8233-0305CCD32A14}" type="presParOf" srcId="{8CD28FE9-CC54-4600-9275-64F0EC4CEE24}" destId="{7FF8B8BD-83DE-4B33-ABCB-B76E98C1CE58}" srcOrd="1" destOrd="0" presId="urn:microsoft.com/office/officeart/2008/layout/VerticalCurvedList"/>
    <dgm:cxn modelId="{4C86D10C-96AC-46A5-9A18-B1EA6C890BFB}" type="presParOf" srcId="{8CD28FE9-CC54-4600-9275-64F0EC4CEE24}" destId="{D235C3B8-4C28-4E27-8BE1-C0EB62133CB9}" srcOrd="2" destOrd="0" presId="urn:microsoft.com/office/officeart/2008/layout/VerticalCurvedList"/>
    <dgm:cxn modelId="{1CB1F571-7FE2-49D6-8496-1981A2A74FC9}" type="presParOf" srcId="{8CD28FE9-CC54-4600-9275-64F0EC4CEE24}" destId="{2083597E-3450-4441-96B3-845173DFCCF7}" srcOrd="3" destOrd="0" presId="urn:microsoft.com/office/officeart/2008/layout/VerticalCurvedList"/>
    <dgm:cxn modelId="{17D782AA-9E05-4756-9F12-377DB35C0118}" type="presParOf" srcId="{7918DC69-9A82-4FA3-A63E-050B131CDA60}" destId="{7D492A5F-E9E8-410B-A0A6-54F1AAC59A12}" srcOrd="1" destOrd="0" presId="urn:microsoft.com/office/officeart/2008/layout/VerticalCurvedList"/>
    <dgm:cxn modelId="{3C0937DE-BEF6-45A0-9164-97E6A9753D9E}" type="presParOf" srcId="{7918DC69-9A82-4FA3-A63E-050B131CDA60}" destId="{6BCB1FD5-5F84-476D-8DB7-0777DEB34041}" srcOrd="2" destOrd="0" presId="urn:microsoft.com/office/officeart/2008/layout/VerticalCurvedList"/>
    <dgm:cxn modelId="{66A55C60-AEC8-4A9A-8BD4-BBB2BC79A3CB}" type="presParOf" srcId="{6BCB1FD5-5F84-476D-8DB7-0777DEB34041}" destId="{BAFBD07C-A434-45B4-BDA7-9810D8BFAEA6}" srcOrd="0" destOrd="0" presId="urn:microsoft.com/office/officeart/2008/layout/VerticalCurvedList"/>
    <dgm:cxn modelId="{37F8D5DC-2AFB-4357-A09F-917E32F8EDA1}" type="presParOf" srcId="{7918DC69-9A82-4FA3-A63E-050B131CDA60}" destId="{FD533057-9BF6-4D0C-AAF4-DAD1DC85BE29}" srcOrd="3" destOrd="0" presId="urn:microsoft.com/office/officeart/2008/layout/VerticalCurvedList"/>
    <dgm:cxn modelId="{F527BBA2-DBD2-4C8B-BDBA-44ECD7706968}" type="presParOf" srcId="{7918DC69-9A82-4FA3-A63E-050B131CDA60}" destId="{DDC61B33-D223-433D-B54F-835677FCCB7E}" srcOrd="4" destOrd="0" presId="urn:microsoft.com/office/officeart/2008/layout/VerticalCurvedList"/>
    <dgm:cxn modelId="{F621A0DE-7F70-4539-94E6-52EDB546FD60}" type="presParOf" srcId="{DDC61B33-D223-433D-B54F-835677FCCB7E}" destId="{ACDF6E5C-BF2B-4E07-905C-E3EF3A8BB6D3}" srcOrd="0" destOrd="0" presId="urn:microsoft.com/office/officeart/2008/layout/VerticalCurvedList"/>
    <dgm:cxn modelId="{E1758BA5-9B9F-4589-A736-F5FE45FF5A8A}" type="presParOf" srcId="{7918DC69-9A82-4FA3-A63E-050B131CDA60}" destId="{BC972B4C-4FFE-4581-A41D-CF04965AD10F}" srcOrd="5" destOrd="0" presId="urn:microsoft.com/office/officeart/2008/layout/VerticalCurvedList"/>
    <dgm:cxn modelId="{D18528EE-FA31-490C-AC29-05B525BC9064}" type="presParOf" srcId="{7918DC69-9A82-4FA3-A63E-050B131CDA60}" destId="{854F2B42-3B57-4503-A2E4-25CC454C09DF}" srcOrd="6" destOrd="0" presId="urn:microsoft.com/office/officeart/2008/layout/VerticalCurvedList"/>
    <dgm:cxn modelId="{B6F13A1D-35A3-49C7-BA26-F4BF79BD593E}" type="presParOf" srcId="{854F2B42-3B57-4503-A2E4-25CC454C09DF}" destId="{83851BE1-C77F-4697-BA28-2AD5E33D54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977284-C5EA-4F82-B154-CD5F92A1280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7F59515-9B81-4066-BFBD-79D4C49E823C}">
      <dgm:prSet phldrT="[Texto]"/>
      <dgm:spPr/>
      <dgm:t>
        <a:bodyPr/>
        <a:lstStyle/>
        <a:p>
          <a:r>
            <a:rPr lang="es-EC" dirty="0" smtClean="0"/>
            <a:t>Entrevistas a representantes de las instituciones públicas, con el fin de obtener su opinión con respecto al comportamiento de los mercados europeos y del futuro de la guayusa dentro de este contexto. </a:t>
          </a:r>
          <a:endParaRPr lang="es-EC" dirty="0"/>
        </a:p>
      </dgm:t>
    </dgm:pt>
    <dgm:pt modelId="{9860029B-062E-4C3A-82EA-3BEE5E79160C}" type="parTrans" cxnId="{00B3E89E-D36B-487B-A130-A486143BF5CE}">
      <dgm:prSet/>
      <dgm:spPr/>
      <dgm:t>
        <a:bodyPr/>
        <a:lstStyle/>
        <a:p>
          <a:endParaRPr lang="es-EC"/>
        </a:p>
      </dgm:t>
    </dgm:pt>
    <dgm:pt modelId="{584721AC-A2FE-4095-9D85-508C05190C62}" type="sibTrans" cxnId="{00B3E89E-D36B-487B-A130-A486143BF5CE}">
      <dgm:prSet/>
      <dgm:spPr/>
      <dgm:t>
        <a:bodyPr/>
        <a:lstStyle/>
        <a:p>
          <a:endParaRPr lang="es-EC"/>
        </a:p>
      </dgm:t>
    </dgm:pt>
    <dgm:pt modelId="{B5C7C5D6-1AD0-4818-967B-01B96BF6F1FA}">
      <dgm:prSet phldrT="[Texto]"/>
      <dgm:spPr/>
      <dgm:t>
        <a:bodyPr/>
        <a:lstStyle/>
        <a:p>
          <a:r>
            <a:rPr lang="es-EC" dirty="0" smtClean="0"/>
            <a:t>Analizar la tecnificación e infraestructura que tienen actualmente las empresas productoras y exportadoras de guayusa</a:t>
          </a:r>
          <a:endParaRPr lang="es-EC" dirty="0"/>
        </a:p>
      </dgm:t>
    </dgm:pt>
    <dgm:pt modelId="{2A62E392-7135-4BA2-9DA4-82743ECD0BE0}" type="parTrans" cxnId="{C4A298B9-FA1B-409F-9160-F1F13D1502DF}">
      <dgm:prSet/>
      <dgm:spPr/>
      <dgm:t>
        <a:bodyPr/>
        <a:lstStyle/>
        <a:p>
          <a:endParaRPr lang="es-EC"/>
        </a:p>
      </dgm:t>
    </dgm:pt>
    <dgm:pt modelId="{71FD2AB8-B663-4D52-8014-C7CC317896C8}" type="sibTrans" cxnId="{C4A298B9-FA1B-409F-9160-F1F13D1502DF}">
      <dgm:prSet/>
      <dgm:spPr/>
      <dgm:t>
        <a:bodyPr/>
        <a:lstStyle/>
        <a:p>
          <a:endParaRPr lang="es-EC"/>
        </a:p>
      </dgm:t>
    </dgm:pt>
    <dgm:pt modelId="{586576F9-6DD6-4376-B328-310D8C40D460}">
      <dgm:prSet/>
      <dgm:spPr/>
      <dgm:t>
        <a:bodyPr/>
        <a:lstStyle/>
        <a:p>
          <a:r>
            <a:rPr lang="es-EC" dirty="0" smtClean="0"/>
            <a:t>Acercamiento respectivo a las empresas productoras y exportadoras de guayusa, para establecer cuáles son sus proyecciones en el futuro en relación a la apertura de nuevos mercados.</a:t>
          </a:r>
          <a:endParaRPr lang="es-EC" dirty="0"/>
        </a:p>
      </dgm:t>
    </dgm:pt>
    <dgm:pt modelId="{B58ABDCC-D3FD-42EE-B9CF-EF73E920983C}" type="parTrans" cxnId="{94B4982B-9890-4E73-B029-4CE8ACA818B8}">
      <dgm:prSet/>
      <dgm:spPr/>
      <dgm:t>
        <a:bodyPr/>
        <a:lstStyle/>
        <a:p>
          <a:endParaRPr lang="es-EC"/>
        </a:p>
      </dgm:t>
    </dgm:pt>
    <dgm:pt modelId="{9E762048-66D2-45BB-8E08-4C42145803D6}" type="sibTrans" cxnId="{94B4982B-9890-4E73-B029-4CE8ACA818B8}">
      <dgm:prSet/>
      <dgm:spPr/>
      <dgm:t>
        <a:bodyPr/>
        <a:lstStyle/>
        <a:p>
          <a:endParaRPr lang="es-EC"/>
        </a:p>
      </dgm:t>
    </dgm:pt>
    <dgm:pt modelId="{2079F2A3-D668-4368-BAAD-0D0D29F1FBEE}" type="pres">
      <dgm:prSet presAssocID="{03977284-C5EA-4F82-B154-CD5F92A128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918DC69-9A82-4FA3-A63E-050B131CDA60}" type="pres">
      <dgm:prSet presAssocID="{03977284-C5EA-4F82-B154-CD5F92A1280D}" presName="Name1" presStyleCnt="0"/>
      <dgm:spPr/>
    </dgm:pt>
    <dgm:pt modelId="{8CD28FE9-CC54-4600-9275-64F0EC4CEE24}" type="pres">
      <dgm:prSet presAssocID="{03977284-C5EA-4F82-B154-CD5F92A1280D}" presName="cycle" presStyleCnt="0"/>
      <dgm:spPr/>
    </dgm:pt>
    <dgm:pt modelId="{C8FC2AAB-39C7-44E1-B57A-CA4B97D810D5}" type="pres">
      <dgm:prSet presAssocID="{03977284-C5EA-4F82-B154-CD5F92A1280D}" presName="srcNode" presStyleLbl="node1" presStyleIdx="0" presStyleCnt="3"/>
      <dgm:spPr/>
    </dgm:pt>
    <dgm:pt modelId="{7FF8B8BD-83DE-4B33-ABCB-B76E98C1CE58}" type="pres">
      <dgm:prSet presAssocID="{03977284-C5EA-4F82-B154-CD5F92A1280D}" presName="conn" presStyleLbl="parChTrans1D2" presStyleIdx="0" presStyleCnt="1"/>
      <dgm:spPr/>
      <dgm:t>
        <a:bodyPr/>
        <a:lstStyle/>
        <a:p>
          <a:endParaRPr lang="es-EC"/>
        </a:p>
      </dgm:t>
    </dgm:pt>
    <dgm:pt modelId="{D235C3B8-4C28-4E27-8BE1-C0EB62133CB9}" type="pres">
      <dgm:prSet presAssocID="{03977284-C5EA-4F82-B154-CD5F92A1280D}" presName="extraNode" presStyleLbl="node1" presStyleIdx="0" presStyleCnt="3"/>
      <dgm:spPr/>
    </dgm:pt>
    <dgm:pt modelId="{2083597E-3450-4441-96B3-845173DFCCF7}" type="pres">
      <dgm:prSet presAssocID="{03977284-C5EA-4F82-B154-CD5F92A1280D}" presName="dstNode" presStyleLbl="node1" presStyleIdx="0" presStyleCnt="3"/>
      <dgm:spPr/>
    </dgm:pt>
    <dgm:pt modelId="{237960B9-37D1-4A04-94AA-B3A9C52C91CC}" type="pres">
      <dgm:prSet presAssocID="{586576F9-6DD6-4376-B328-310D8C40D46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162143-87D6-43DA-8651-6B13BC539BBD}" type="pres">
      <dgm:prSet presAssocID="{586576F9-6DD6-4376-B328-310D8C40D460}" presName="accent_1" presStyleCnt="0"/>
      <dgm:spPr/>
    </dgm:pt>
    <dgm:pt modelId="{4CE4CECA-F7E5-48D2-84D0-D5EF03B1C07D}" type="pres">
      <dgm:prSet presAssocID="{586576F9-6DD6-4376-B328-310D8C40D460}" presName="accentRepeatNode" presStyleLbl="solidFgAcc1" presStyleIdx="0" presStyleCnt="3"/>
      <dgm:spPr/>
    </dgm:pt>
    <dgm:pt modelId="{FD533057-9BF6-4D0C-AAF4-DAD1DC85BE29}" type="pres">
      <dgm:prSet presAssocID="{67F59515-9B81-4066-BFBD-79D4C49E823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C61B33-D223-433D-B54F-835677FCCB7E}" type="pres">
      <dgm:prSet presAssocID="{67F59515-9B81-4066-BFBD-79D4C49E823C}" presName="accent_2" presStyleCnt="0"/>
      <dgm:spPr/>
    </dgm:pt>
    <dgm:pt modelId="{ACDF6E5C-BF2B-4E07-905C-E3EF3A8BB6D3}" type="pres">
      <dgm:prSet presAssocID="{67F59515-9B81-4066-BFBD-79D4C49E823C}" presName="accentRepeatNode" presStyleLbl="solidFgAcc1" presStyleIdx="1" presStyleCnt="3"/>
      <dgm:spPr/>
    </dgm:pt>
    <dgm:pt modelId="{BC972B4C-4FFE-4581-A41D-CF04965AD10F}" type="pres">
      <dgm:prSet presAssocID="{B5C7C5D6-1AD0-4818-967B-01B96BF6F1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F2B42-3B57-4503-A2E4-25CC454C09DF}" type="pres">
      <dgm:prSet presAssocID="{B5C7C5D6-1AD0-4818-967B-01B96BF6F1FA}" presName="accent_3" presStyleCnt="0"/>
      <dgm:spPr/>
    </dgm:pt>
    <dgm:pt modelId="{83851BE1-C77F-4697-BA28-2AD5E33D5463}" type="pres">
      <dgm:prSet presAssocID="{B5C7C5D6-1AD0-4818-967B-01B96BF6F1FA}" presName="accentRepeatNode" presStyleLbl="solidFgAcc1" presStyleIdx="2" presStyleCnt="3"/>
      <dgm:spPr/>
    </dgm:pt>
  </dgm:ptLst>
  <dgm:cxnLst>
    <dgm:cxn modelId="{94B4982B-9890-4E73-B029-4CE8ACA818B8}" srcId="{03977284-C5EA-4F82-B154-CD5F92A1280D}" destId="{586576F9-6DD6-4376-B328-310D8C40D460}" srcOrd="0" destOrd="0" parTransId="{B58ABDCC-D3FD-42EE-B9CF-EF73E920983C}" sibTransId="{9E762048-66D2-45BB-8E08-4C42145803D6}"/>
    <dgm:cxn modelId="{CBBB3B8E-3782-4577-B1CA-F91504265693}" type="presOf" srcId="{03977284-C5EA-4F82-B154-CD5F92A1280D}" destId="{2079F2A3-D668-4368-BAAD-0D0D29F1FBEE}" srcOrd="0" destOrd="0" presId="urn:microsoft.com/office/officeart/2008/layout/VerticalCurvedList"/>
    <dgm:cxn modelId="{E9AE9840-490E-4454-A0FD-33FBECC0C8C6}" type="presOf" srcId="{67F59515-9B81-4066-BFBD-79D4C49E823C}" destId="{FD533057-9BF6-4D0C-AAF4-DAD1DC85BE29}" srcOrd="0" destOrd="0" presId="urn:microsoft.com/office/officeart/2008/layout/VerticalCurvedList"/>
    <dgm:cxn modelId="{63DEE8A4-610F-409B-9B6C-50C5B756A7C2}" type="presOf" srcId="{586576F9-6DD6-4376-B328-310D8C40D460}" destId="{237960B9-37D1-4A04-94AA-B3A9C52C91CC}" srcOrd="0" destOrd="0" presId="urn:microsoft.com/office/officeart/2008/layout/VerticalCurvedList"/>
    <dgm:cxn modelId="{5212FD71-17FF-41DF-A454-A3FEAEFDE240}" type="presOf" srcId="{B5C7C5D6-1AD0-4818-967B-01B96BF6F1FA}" destId="{BC972B4C-4FFE-4581-A41D-CF04965AD10F}" srcOrd="0" destOrd="0" presId="urn:microsoft.com/office/officeart/2008/layout/VerticalCurvedList"/>
    <dgm:cxn modelId="{00B3E89E-D36B-487B-A130-A486143BF5CE}" srcId="{03977284-C5EA-4F82-B154-CD5F92A1280D}" destId="{67F59515-9B81-4066-BFBD-79D4C49E823C}" srcOrd="1" destOrd="0" parTransId="{9860029B-062E-4C3A-82EA-3BEE5E79160C}" sibTransId="{584721AC-A2FE-4095-9D85-508C05190C62}"/>
    <dgm:cxn modelId="{C4A298B9-FA1B-409F-9160-F1F13D1502DF}" srcId="{03977284-C5EA-4F82-B154-CD5F92A1280D}" destId="{B5C7C5D6-1AD0-4818-967B-01B96BF6F1FA}" srcOrd="2" destOrd="0" parTransId="{2A62E392-7135-4BA2-9DA4-82743ECD0BE0}" sibTransId="{71FD2AB8-B663-4D52-8014-C7CC317896C8}"/>
    <dgm:cxn modelId="{60168DBA-2010-48F9-9C54-1CD0156B1A00}" type="presOf" srcId="{9E762048-66D2-45BB-8E08-4C42145803D6}" destId="{7FF8B8BD-83DE-4B33-ABCB-B76E98C1CE58}" srcOrd="0" destOrd="0" presId="urn:microsoft.com/office/officeart/2008/layout/VerticalCurvedList"/>
    <dgm:cxn modelId="{DAC27710-5214-4CC3-8825-4EAF04E7CA03}" type="presParOf" srcId="{2079F2A3-D668-4368-BAAD-0D0D29F1FBEE}" destId="{7918DC69-9A82-4FA3-A63E-050B131CDA60}" srcOrd="0" destOrd="0" presId="urn:microsoft.com/office/officeart/2008/layout/VerticalCurvedList"/>
    <dgm:cxn modelId="{DC3D52E5-077C-4414-A896-1A6614E7DD11}" type="presParOf" srcId="{7918DC69-9A82-4FA3-A63E-050B131CDA60}" destId="{8CD28FE9-CC54-4600-9275-64F0EC4CEE24}" srcOrd="0" destOrd="0" presId="urn:microsoft.com/office/officeart/2008/layout/VerticalCurvedList"/>
    <dgm:cxn modelId="{6C0C5D04-D4B8-45F7-B556-F36603AFF371}" type="presParOf" srcId="{8CD28FE9-CC54-4600-9275-64F0EC4CEE24}" destId="{C8FC2AAB-39C7-44E1-B57A-CA4B97D810D5}" srcOrd="0" destOrd="0" presId="urn:microsoft.com/office/officeart/2008/layout/VerticalCurvedList"/>
    <dgm:cxn modelId="{976EB238-4568-42FC-B7AD-7226C7C3E7FE}" type="presParOf" srcId="{8CD28FE9-CC54-4600-9275-64F0EC4CEE24}" destId="{7FF8B8BD-83DE-4B33-ABCB-B76E98C1CE58}" srcOrd="1" destOrd="0" presId="urn:microsoft.com/office/officeart/2008/layout/VerticalCurvedList"/>
    <dgm:cxn modelId="{963117BA-AD57-4C70-93E8-12B800721A3A}" type="presParOf" srcId="{8CD28FE9-CC54-4600-9275-64F0EC4CEE24}" destId="{D235C3B8-4C28-4E27-8BE1-C0EB62133CB9}" srcOrd="2" destOrd="0" presId="urn:microsoft.com/office/officeart/2008/layout/VerticalCurvedList"/>
    <dgm:cxn modelId="{09673E6C-9F6C-4965-A75E-111FD3D99DA5}" type="presParOf" srcId="{8CD28FE9-CC54-4600-9275-64F0EC4CEE24}" destId="{2083597E-3450-4441-96B3-845173DFCCF7}" srcOrd="3" destOrd="0" presId="urn:microsoft.com/office/officeart/2008/layout/VerticalCurvedList"/>
    <dgm:cxn modelId="{91131DDA-C324-46F7-90E8-58287F67AE70}" type="presParOf" srcId="{7918DC69-9A82-4FA3-A63E-050B131CDA60}" destId="{237960B9-37D1-4A04-94AA-B3A9C52C91CC}" srcOrd="1" destOrd="0" presId="urn:microsoft.com/office/officeart/2008/layout/VerticalCurvedList"/>
    <dgm:cxn modelId="{ED36CD20-4904-4D67-AB75-E1E04E871E0C}" type="presParOf" srcId="{7918DC69-9A82-4FA3-A63E-050B131CDA60}" destId="{22162143-87D6-43DA-8651-6B13BC539BBD}" srcOrd="2" destOrd="0" presId="urn:microsoft.com/office/officeart/2008/layout/VerticalCurvedList"/>
    <dgm:cxn modelId="{FA7FDB68-6926-4927-92C7-538E287C84F5}" type="presParOf" srcId="{22162143-87D6-43DA-8651-6B13BC539BBD}" destId="{4CE4CECA-F7E5-48D2-84D0-D5EF03B1C07D}" srcOrd="0" destOrd="0" presId="urn:microsoft.com/office/officeart/2008/layout/VerticalCurvedList"/>
    <dgm:cxn modelId="{6E30FBB4-B5D4-434E-8273-7D0DE114447A}" type="presParOf" srcId="{7918DC69-9A82-4FA3-A63E-050B131CDA60}" destId="{FD533057-9BF6-4D0C-AAF4-DAD1DC85BE29}" srcOrd="3" destOrd="0" presId="urn:microsoft.com/office/officeart/2008/layout/VerticalCurvedList"/>
    <dgm:cxn modelId="{8F2768B4-1553-47B3-85A3-536BE217898E}" type="presParOf" srcId="{7918DC69-9A82-4FA3-A63E-050B131CDA60}" destId="{DDC61B33-D223-433D-B54F-835677FCCB7E}" srcOrd="4" destOrd="0" presId="urn:microsoft.com/office/officeart/2008/layout/VerticalCurvedList"/>
    <dgm:cxn modelId="{6C0AE0B1-41B3-44A4-91B0-C2F5EF4059FD}" type="presParOf" srcId="{DDC61B33-D223-433D-B54F-835677FCCB7E}" destId="{ACDF6E5C-BF2B-4E07-905C-E3EF3A8BB6D3}" srcOrd="0" destOrd="0" presId="urn:microsoft.com/office/officeart/2008/layout/VerticalCurvedList"/>
    <dgm:cxn modelId="{EF942228-BADD-40FA-B952-3FC64BA7F021}" type="presParOf" srcId="{7918DC69-9A82-4FA3-A63E-050B131CDA60}" destId="{BC972B4C-4FFE-4581-A41D-CF04965AD10F}" srcOrd="5" destOrd="0" presId="urn:microsoft.com/office/officeart/2008/layout/VerticalCurvedList"/>
    <dgm:cxn modelId="{190A8AC3-EA49-43F3-A099-A23C11D113D1}" type="presParOf" srcId="{7918DC69-9A82-4FA3-A63E-050B131CDA60}" destId="{854F2B42-3B57-4503-A2E4-25CC454C09DF}" srcOrd="6" destOrd="0" presId="urn:microsoft.com/office/officeart/2008/layout/VerticalCurvedList"/>
    <dgm:cxn modelId="{AEC0C501-8CDC-4481-A815-9BF58498A5EF}" type="presParOf" srcId="{854F2B42-3B57-4503-A2E4-25CC454C09DF}" destId="{83851BE1-C77F-4697-BA28-2AD5E33D54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0EE2-CF98-4FAC-9B88-E51B11748EC5}">
      <dsp:nvSpPr>
        <dsp:cNvPr id="0" name=""/>
        <dsp:cNvSpPr/>
      </dsp:nvSpPr>
      <dsp:spPr>
        <a:xfrm rot="5400000">
          <a:off x="5829838" y="-2096909"/>
          <a:ext cx="1658922" cy="62675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Analizar la exportación de guayusa hacia la Unión Europea, como una alternativa natural a las bebidas energizantes, en el periodo 2017 – 2021. </a:t>
          </a:r>
          <a:endParaRPr lang="es-ES" sz="1600" kern="1200" dirty="0"/>
        </a:p>
      </dsp:txBody>
      <dsp:txXfrm rot="-5400000">
        <a:off x="3525511" y="288400"/>
        <a:ext cx="6186594" cy="1496958"/>
      </dsp:txXfrm>
    </dsp:sp>
    <dsp:sp modelId="{BD7E7DBA-8DBD-471D-890C-77EC1934C6BD}">
      <dsp:nvSpPr>
        <dsp:cNvPr id="0" name=""/>
        <dsp:cNvSpPr/>
      </dsp:nvSpPr>
      <dsp:spPr>
        <a:xfrm>
          <a:off x="0" y="51"/>
          <a:ext cx="3525511" cy="20736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900" kern="1200" smtClean="0"/>
            <a:t>Objetivo general</a:t>
          </a:r>
          <a:endParaRPr lang="es-ES" sz="4900" kern="1200"/>
        </a:p>
      </dsp:txBody>
      <dsp:txXfrm>
        <a:off x="101227" y="101278"/>
        <a:ext cx="3323057" cy="1871198"/>
      </dsp:txXfrm>
    </dsp:sp>
    <dsp:sp modelId="{D203CB7C-A06B-41CD-AE44-9A39F9300994}">
      <dsp:nvSpPr>
        <dsp:cNvPr id="0" name=""/>
        <dsp:cNvSpPr/>
      </dsp:nvSpPr>
      <dsp:spPr>
        <a:xfrm rot="5400000">
          <a:off x="5829838" y="80425"/>
          <a:ext cx="1658922" cy="626757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/>
            <a:t>Determinar los factores internos (políticas de comercio) y externos (acuerdos).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/>
            <a:t>Establecer el comportamiento del sector productor y exportador.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/>
            <a:t>Comparar los rubros de exportación de guayusa.  </a:t>
          </a:r>
          <a:endParaRPr lang="es-E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/>
            <a:t>Definir el modelo de proyección de exportaciones periodo 2017 – 2021. </a:t>
          </a:r>
          <a:endParaRPr lang="es-ES" sz="1600" kern="1200"/>
        </a:p>
      </dsp:txBody>
      <dsp:txXfrm rot="-5400000">
        <a:off x="3525511" y="2465734"/>
        <a:ext cx="6186594" cy="1496958"/>
      </dsp:txXfrm>
    </dsp:sp>
    <dsp:sp modelId="{9930A2DF-2CF5-44C8-BD24-0CE03FB737BA}">
      <dsp:nvSpPr>
        <dsp:cNvPr id="0" name=""/>
        <dsp:cNvSpPr/>
      </dsp:nvSpPr>
      <dsp:spPr>
        <a:xfrm>
          <a:off x="0" y="2177387"/>
          <a:ext cx="3525511" cy="207365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900" kern="1200" smtClean="0"/>
            <a:t>Objetivos específicos</a:t>
          </a:r>
          <a:endParaRPr lang="es-ES" sz="4900" kern="1200"/>
        </a:p>
      </dsp:txBody>
      <dsp:txXfrm>
        <a:off x="101227" y="2278614"/>
        <a:ext cx="3323057" cy="187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6763B-5DB7-486E-B642-80A53C291D9B}">
      <dsp:nvSpPr>
        <dsp:cNvPr id="0" name=""/>
        <dsp:cNvSpPr/>
      </dsp:nvSpPr>
      <dsp:spPr>
        <a:xfrm>
          <a:off x="0" y="388843"/>
          <a:ext cx="5112568" cy="51845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26025-4B4E-4598-97A1-689538E8E90B}">
      <dsp:nvSpPr>
        <dsp:cNvPr id="0" name=""/>
        <dsp:cNvSpPr/>
      </dsp:nvSpPr>
      <dsp:spPr>
        <a:xfrm>
          <a:off x="2246" y="0"/>
          <a:ext cx="1482844" cy="5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Napo</a:t>
          </a:r>
          <a:endParaRPr lang="es-ES" sz="2400" kern="1200"/>
        </a:p>
      </dsp:txBody>
      <dsp:txXfrm>
        <a:off x="2246" y="0"/>
        <a:ext cx="1482844" cy="518457"/>
      </dsp:txXfrm>
    </dsp:sp>
    <dsp:sp modelId="{5B5CE583-1B3D-4715-90A4-8D8E7FEC6FC8}">
      <dsp:nvSpPr>
        <dsp:cNvPr id="0" name=""/>
        <dsp:cNvSpPr/>
      </dsp:nvSpPr>
      <dsp:spPr>
        <a:xfrm>
          <a:off x="678861" y="583264"/>
          <a:ext cx="129614" cy="1296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391C5-9053-4C5B-822F-2D70DA9E87F8}">
      <dsp:nvSpPr>
        <dsp:cNvPr id="0" name=""/>
        <dsp:cNvSpPr/>
      </dsp:nvSpPr>
      <dsp:spPr>
        <a:xfrm>
          <a:off x="1559233" y="777686"/>
          <a:ext cx="1482844" cy="5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Orellana </a:t>
          </a:r>
          <a:endParaRPr lang="es-ES" sz="2400" kern="1200"/>
        </a:p>
      </dsp:txBody>
      <dsp:txXfrm>
        <a:off x="1559233" y="777686"/>
        <a:ext cx="1482844" cy="518457"/>
      </dsp:txXfrm>
    </dsp:sp>
    <dsp:sp modelId="{7C3571F3-EDB8-4CFA-BD27-9C76082D42F8}">
      <dsp:nvSpPr>
        <dsp:cNvPr id="0" name=""/>
        <dsp:cNvSpPr/>
      </dsp:nvSpPr>
      <dsp:spPr>
        <a:xfrm>
          <a:off x="2235848" y="583264"/>
          <a:ext cx="129614" cy="12961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65128-7F6E-4ADF-A4E1-F532F27B7E4D}">
      <dsp:nvSpPr>
        <dsp:cNvPr id="0" name=""/>
        <dsp:cNvSpPr/>
      </dsp:nvSpPr>
      <dsp:spPr>
        <a:xfrm>
          <a:off x="3116220" y="0"/>
          <a:ext cx="1482844" cy="5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Pastaza</a:t>
          </a:r>
          <a:endParaRPr lang="es-ES" sz="2400" kern="1200"/>
        </a:p>
      </dsp:txBody>
      <dsp:txXfrm>
        <a:off x="3116220" y="0"/>
        <a:ext cx="1482844" cy="518457"/>
      </dsp:txXfrm>
    </dsp:sp>
    <dsp:sp modelId="{4E82752E-EEDB-4FAE-AF1D-7F22522EC2E5}">
      <dsp:nvSpPr>
        <dsp:cNvPr id="0" name=""/>
        <dsp:cNvSpPr/>
      </dsp:nvSpPr>
      <dsp:spPr>
        <a:xfrm>
          <a:off x="3792835" y="583264"/>
          <a:ext cx="129614" cy="12961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8B8BD-83DE-4B33-ABCB-B76E98C1CE58}">
      <dsp:nvSpPr>
        <dsp:cNvPr id="0" name=""/>
        <dsp:cNvSpPr/>
      </dsp:nvSpPr>
      <dsp:spPr>
        <a:xfrm>
          <a:off x="-5535497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92A5F-E9E8-410B-A0A6-54F1AAC59A12}">
      <dsp:nvSpPr>
        <dsp:cNvPr id="0" name=""/>
        <dsp:cNvSpPr/>
      </dsp:nvSpPr>
      <dsp:spPr>
        <a:xfrm>
          <a:off x="679640" y="489654"/>
          <a:ext cx="7461699" cy="9793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73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Situación económica en los últimos 8 años ha tenido comportamientos irregulares, esto considerando que, en los años 2015 y 2016..</a:t>
          </a:r>
          <a:endParaRPr lang="es-EC" sz="1400" kern="1200" dirty="0"/>
        </a:p>
      </dsp:txBody>
      <dsp:txXfrm>
        <a:off x="679640" y="489654"/>
        <a:ext cx="7461699" cy="979308"/>
      </dsp:txXfrm>
    </dsp:sp>
    <dsp:sp modelId="{BAFBD07C-A434-45B4-BDA7-9810D8BFAEA6}">
      <dsp:nvSpPr>
        <dsp:cNvPr id="0" name=""/>
        <dsp:cNvSpPr/>
      </dsp:nvSpPr>
      <dsp:spPr>
        <a:xfrm>
          <a:off x="67572" y="367240"/>
          <a:ext cx="1224136" cy="1224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D533057-9BF6-4D0C-AAF4-DAD1DC85BE29}">
      <dsp:nvSpPr>
        <dsp:cNvPr id="0" name=""/>
        <dsp:cNvSpPr/>
      </dsp:nvSpPr>
      <dsp:spPr>
        <a:xfrm>
          <a:off x="1035619" y="1958617"/>
          <a:ext cx="7105720" cy="97930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73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comparación de las exportaciones de guayusa de Ecuador hacia la Unión Europea y de las importaciones de bebidas energéticas elaboradas en base a azúcar por parte de la Unión Europea, se tiene que a partir de la firma del Acuerdo </a:t>
          </a:r>
          <a:r>
            <a:rPr lang="es-EC" sz="1400" kern="1200" dirty="0" err="1" smtClean="0"/>
            <a:t>Multipartes</a:t>
          </a:r>
          <a:r>
            <a:rPr lang="es-EC" sz="1400" kern="1200" dirty="0" smtClean="0"/>
            <a:t>, la guayusa empieza a tener una mayor presencia en mercados europeos.</a:t>
          </a:r>
          <a:endParaRPr lang="es-EC" sz="1400" kern="1200" dirty="0"/>
        </a:p>
      </dsp:txBody>
      <dsp:txXfrm>
        <a:off x="1035619" y="1958617"/>
        <a:ext cx="7105720" cy="979308"/>
      </dsp:txXfrm>
    </dsp:sp>
    <dsp:sp modelId="{ACDF6E5C-BF2B-4E07-905C-E3EF3A8BB6D3}">
      <dsp:nvSpPr>
        <dsp:cNvPr id="0" name=""/>
        <dsp:cNvSpPr/>
      </dsp:nvSpPr>
      <dsp:spPr>
        <a:xfrm>
          <a:off x="423551" y="1836204"/>
          <a:ext cx="1224136" cy="1224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972B4C-4FFE-4581-A41D-CF04965AD10F}">
      <dsp:nvSpPr>
        <dsp:cNvPr id="0" name=""/>
        <dsp:cNvSpPr/>
      </dsp:nvSpPr>
      <dsp:spPr>
        <a:xfrm>
          <a:off x="679640" y="3427580"/>
          <a:ext cx="7461699" cy="97930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73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 el modelo de proyección se estableció que a partir del año 2017 las exportaciones hacia la Unión Europea crecerán a razón del 10% promedio anual, variando entre el 10% y 18%. </a:t>
          </a:r>
          <a:endParaRPr lang="es-EC" sz="1400" kern="1200" dirty="0"/>
        </a:p>
      </dsp:txBody>
      <dsp:txXfrm>
        <a:off x="679640" y="3427580"/>
        <a:ext cx="7461699" cy="979308"/>
      </dsp:txXfrm>
    </dsp:sp>
    <dsp:sp modelId="{83851BE1-C77F-4697-BA28-2AD5E33D5463}">
      <dsp:nvSpPr>
        <dsp:cNvPr id="0" name=""/>
        <dsp:cNvSpPr/>
      </dsp:nvSpPr>
      <dsp:spPr>
        <a:xfrm>
          <a:off x="67572" y="3305167"/>
          <a:ext cx="1224136" cy="12241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8B8BD-83DE-4B33-ABCB-B76E98C1CE58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960B9-37D1-4A04-94AA-B3A9C52C91CC}">
      <dsp:nvSpPr>
        <dsp:cNvPr id="0" name=""/>
        <dsp:cNvSpPr/>
      </dsp:nvSpPr>
      <dsp:spPr>
        <a:xfrm>
          <a:off x="669645" y="482453"/>
          <a:ext cx="7544695" cy="9649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Acercamiento respectivo a las empresas productoras y exportadoras de guayusa, para establecer cuáles son sus proyecciones en el futuro en relación a la apertura de nuevos mercados.</a:t>
          </a:r>
          <a:endParaRPr lang="es-EC" sz="1700" kern="1200" dirty="0"/>
        </a:p>
      </dsp:txBody>
      <dsp:txXfrm>
        <a:off x="669645" y="482453"/>
        <a:ext cx="7544695" cy="964907"/>
      </dsp:txXfrm>
    </dsp:sp>
    <dsp:sp modelId="{4CE4CECA-F7E5-48D2-84D0-D5EF03B1C07D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D533057-9BF6-4D0C-AAF4-DAD1DC85BE29}">
      <dsp:nvSpPr>
        <dsp:cNvPr id="0" name=""/>
        <dsp:cNvSpPr/>
      </dsp:nvSpPr>
      <dsp:spPr>
        <a:xfrm>
          <a:off x="1020389" y="1929814"/>
          <a:ext cx="7193952" cy="96490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Entrevistas a representantes de las instituciones públicas, con el fin de obtener su opinión con respecto al comportamiento de los mercados europeos y del futuro de la guayusa dentro de este contexto. </a:t>
          </a:r>
          <a:endParaRPr lang="es-EC" sz="1700" kern="1200" dirty="0"/>
        </a:p>
      </dsp:txBody>
      <dsp:txXfrm>
        <a:off x="1020389" y="1929814"/>
        <a:ext cx="7193952" cy="964907"/>
      </dsp:txXfrm>
    </dsp:sp>
    <dsp:sp modelId="{ACDF6E5C-BF2B-4E07-905C-E3EF3A8BB6D3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972B4C-4FFE-4581-A41D-CF04965AD10F}">
      <dsp:nvSpPr>
        <dsp:cNvPr id="0" name=""/>
        <dsp:cNvSpPr/>
      </dsp:nvSpPr>
      <dsp:spPr>
        <a:xfrm>
          <a:off x="669645" y="3377175"/>
          <a:ext cx="7544695" cy="96490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589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Analizar la tecnificación e infraestructura que tienen actualmente las empresas productoras y exportadoras de guayusa</a:t>
          </a:r>
          <a:endParaRPr lang="es-EC" sz="1700" kern="1200" dirty="0"/>
        </a:p>
      </dsp:txBody>
      <dsp:txXfrm>
        <a:off x="669645" y="3377175"/>
        <a:ext cx="7544695" cy="964907"/>
      </dsp:txXfrm>
    </dsp:sp>
    <dsp:sp modelId="{83851BE1-C77F-4697-BA28-2AD5E33D5463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0.11712</cdr:x>
      <cdr:y>0.02899</cdr:y>
    </cdr:from>
    <cdr:to>
      <cdr:x>0.95349</cdr:x>
      <cdr:y>0.15094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936104" y="144016"/>
          <a:ext cx="6685043" cy="605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Exportaciones de bienes y servicios (FOB) (2010 – 2017)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EF14-F189-4C10-9292-EB1222F2DF49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7F852-C08D-4974-9547-8410F05FF6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75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149D-02C6-467F-8806-EA0D360EB915}" type="datetimeFigureOut">
              <a:rPr lang="es-MX" smtClean="0"/>
              <a:t>11/07/2019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72FAF-F591-4AA9-8F62-A0A9EA2318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74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15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5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369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564904"/>
            <a:ext cx="109728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90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403" y="21328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072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708920"/>
            <a:ext cx="109728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85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EE45-1C5A-4A46-B816-15B39BA2BC02}" type="datetimeFigureOut">
              <a:rPr lang="es-ES" smtClean="0"/>
              <a:t>11/07/2019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4975-45B3-4810-BB4F-D48E5E3B2ED4}" type="slidenum">
              <a:rPr lang="es-ES" smtClean="0"/>
              <a:t>‹Nº›</a:t>
            </a:fld>
            <a:endParaRPr lang="es-ES"/>
          </a:p>
        </p:txBody>
      </p:sp>
      <p:pic>
        <p:nvPicPr>
          <p:cNvPr id="1028" name="Picture 4" descr="F:\Documents\trabajos\ESPE\tercer semestre\PORTADA\Nueva carpeta\point_tema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8" y="1"/>
            <a:ext cx="12215968" cy="68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86785" y="1706335"/>
            <a:ext cx="10653619" cy="32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 ADMINISTRATIVAS Y DE </a:t>
            </a: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es-EC" sz="20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 EN COMERCIO EXTERIOR Y NEGOCIACIÓN </a:t>
            </a: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</a:t>
            </a: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es-EC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</a:t>
            </a: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COMPARATIVO DE LAS EXPORTACIONES DE BEBIDAS ENERGIZANTES CON LA GUAYUSA HACIA EL MERCADO EUROPEO</a:t>
            </a:r>
            <a:r>
              <a:rPr lang="es-EC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C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endParaRPr lang="es-EC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89108" y="4553017"/>
            <a:ext cx="6968197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DUQUE </a:t>
            </a: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FERNANDEZ </a:t>
            </a:r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HILARY JOHANNA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75520" y="5040429"/>
            <a:ext cx="6748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DIRECTOR: </a:t>
            </a:r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ING.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RIVERA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VALLEJO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RAMIRO ABEL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Resultado de imagen para espe ceni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764704"/>
            <a:ext cx="5884618" cy="9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31452" r="-1431" b="25976"/>
          <a:stretch/>
        </p:blipFill>
        <p:spPr bwMode="auto">
          <a:xfrm>
            <a:off x="8812667" y="656325"/>
            <a:ext cx="2520230" cy="10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919737" y="5518495"/>
            <a:ext cx="6748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SANGOLQUÍ, JULIO 2019 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Resultado de imagen para guay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386" y="4553018"/>
            <a:ext cx="4028298" cy="223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5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597554767"/>
              </p:ext>
            </p:extLst>
          </p:nvPr>
        </p:nvGraphicFramePr>
        <p:xfrm>
          <a:off x="2423592" y="908720"/>
          <a:ext cx="7992888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80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79962"/>
              </p:ext>
            </p:extLst>
          </p:nvPr>
        </p:nvGraphicFramePr>
        <p:xfrm>
          <a:off x="695400" y="2780928"/>
          <a:ext cx="10598967" cy="19507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34709">
                  <a:extLst>
                    <a:ext uri="{9D8B030D-6E8A-4147-A177-3AD203B41FA5}">
                      <a16:colId xmlns:a16="http://schemas.microsoft.com/office/drawing/2014/main" val="2143645387"/>
                    </a:ext>
                  </a:extLst>
                </a:gridCol>
                <a:gridCol w="1117354">
                  <a:extLst>
                    <a:ext uri="{9D8B030D-6E8A-4147-A177-3AD203B41FA5}">
                      <a16:colId xmlns:a16="http://schemas.microsoft.com/office/drawing/2014/main" val="865098214"/>
                    </a:ext>
                  </a:extLst>
                </a:gridCol>
                <a:gridCol w="960459">
                  <a:extLst>
                    <a:ext uri="{9D8B030D-6E8A-4147-A177-3AD203B41FA5}">
                      <a16:colId xmlns:a16="http://schemas.microsoft.com/office/drawing/2014/main" val="344847365"/>
                    </a:ext>
                  </a:extLst>
                </a:gridCol>
                <a:gridCol w="958338">
                  <a:extLst>
                    <a:ext uri="{9D8B030D-6E8A-4147-A177-3AD203B41FA5}">
                      <a16:colId xmlns:a16="http://schemas.microsoft.com/office/drawing/2014/main" val="2695815791"/>
                    </a:ext>
                  </a:extLst>
                </a:gridCol>
                <a:gridCol w="1119475">
                  <a:extLst>
                    <a:ext uri="{9D8B030D-6E8A-4147-A177-3AD203B41FA5}">
                      <a16:colId xmlns:a16="http://schemas.microsoft.com/office/drawing/2014/main" val="1381881328"/>
                    </a:ext>
                  </a:extLst>
                </a:gridCol>
                <a:gridCol w="1119475">
                  <a:extLst>
                    <a:ext uri="{9D8B030D-6E8A-4147-A177-3AD203B41FA5}">
                      <a16:colId xmlns:a16="http://schemas.microsoft.com/office/drawing/2014/main" val="4186187188"/>
                    </a:ext>
                  </a:extLst>
                </a:gridCol>
                <a:gridCol w="1121595">
                  <a:extLst>
                    <a:ext uri="{9D8B030D-6E8A-4147-A177-3AD203B41FA5}">
                      <a16:colId xmlns:a16="http://schemas.microsoft.com/office/drawing/2014/main" val="938151992"/>
                    </a:ext>
                  </a:extLst>
                </a:gridCol>
                <a:gridCol w="958338">
                  <a:extLst>
                    <a:ext uri="{9D8B030D-6E8A-4147-A177-3AD203B41FA5}">
                      <a16:colId xmlns:a16="http://schemas.microsoft.com/office/drawing/2014/main" val="2669762763"/>
                    </a:ext>
                  </a:extLst>
                </a:gridCol>
                <a:gridCol w="1009224">
                  <a:extLst>
                    <a:ext uri="{9D8B030D-6E8A-4147-A177-3AD203B41FA5}">
                      <a16:colId xmlns:a16="http://schemas.microsoft.com/office/drawing/2014/main" val="2421942991"/>
                    </a:ext>
                  </a:extLst>
                </a:gridCol>
              </a:tblGrid>
              <a:tr h="34013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Dimensión 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2011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2012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2013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2015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2016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2017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102250"/>
                  </a:ext>
                </a:extLst>
              </a:tr>
              <a:tr h="56764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Producción de Guayusa </a:t>
                      </a:r>
                      <a:r>
                        <a:rPr lang="es-ES" sz="1600" dirty="0" smtClean="0">
                          <a:effectLst/>
                        </a:rPr>
                        <a:t>(Dólares</a:t>
                      </a:r>
                      <a:r>
                        <a:rPr lang="es-ES" sz="1600" dirty="0">
                          <a:effectLst/>
                        </a:rPr>
                        <a:t>)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3.270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41.420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500.640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1.091.200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1.027.040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1.049.440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612.580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611.610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071898"/>
                  </a:ext>
                </a:extLst>
              </a:tr>
              <a:tr h="34013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Toneladas 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1,6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4,3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39,6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81,0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78,1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109,1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87,2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90,2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530726"/>
                  </a:ext>
                </a:extLst>
              </a:tr>
            </a:tbl>
          </a:graphicData>
        </a:graphic>
      </p:graphicFrame>
      <p:pic>
        <p:nvPicPr>
          <p:cNvPr id="6146" name="Picture 2" descr="Resultado de imagen para provincias productoras de guay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836712"/>
            <a:ext cx="3201243" cy="177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855640" y="1725946"/>
            <a:ext cx="453040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2000" dirty="0">
                <a:latin typeface="Arial" panose="020B0604020202020204" pitchFamily="34" charset="0"/>
                <a:ea typeface="Calibri" panose="020F0502020204030204" pitchFamily="34" charset="0"/>
              </a:rPr>
              <a:t>Producción de guayusa (2010 – 2018)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4496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199068736"/>
              </p:ext>
            </p:extLst>
          </p:nvPr>
        </p:nvGraphicFramePr>
        <p:xfrm>
          <a:off x="839416" y="908720"/>
          <a:ext cx="102971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0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018944339"/>
              </p:ext>
            </p:extLst>
          </p:nvPr>
        </p:nvGraphicFramePr>
        <p:xfrm>
          <a:off x="2063552" y="836712"/>
          <a:ext cx="878497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834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034589877"/>
              </p:ext>
            </p:extLst>
          </p:nvPr>
        </p:nvGraphicFramePr>
        <p:xfrm>
          <a:off x="1559496" y="764704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79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926725361"/>
              </p:ext>
            </p:extLst>
          </p:nvPr>
        </p:nvGraphicFramePr>
        <p:xfrm>
          <a:off x="1991544" y="939165"/>
          <a:ext cx="8856984" cy="497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57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681830029"/>
              </p:ext>
            </p:extLst>
          </p:nvPr>
        </p:nvGraphicFramePr>
        <p:xfrm>
          <a:off x="2279576" y="1412776"/>
          <a:ext cx="83529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75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34724689"/>
              </p:ext>
            </p:extLst>
          </p:nvPr>
        </p:nvGraphicFramePr>
        <p:xfrm>
          <a:off x="1487488" y="1700808"/>
          <a:ext cx="95770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603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0952B96-150F-45F7-9E89-7CCE32C3B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335625"/>
              </p:ext>
            </p:extLst>
          </p:nvPr>
        </p:nvGraphicFramePr>
        <p:xfrm>
          <a:off x="2711624" y="1340768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656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75720" y="764704"/>
            <a:ext cx="48245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Conclusiones </a:t>
            </a:r>
            <a:endParaRPr lang="es-EC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16582794"/>
              </p:ext>
            </p:extLst>
          </p:nvPr>
        </p:nvGraphicFramePr>
        <p:xfrm>
          <a:off x="191344" y="1628800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280" y="1628800"/>
            <a:ext cx="3312368" cy="19442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200" y="3789040"/>
            <a:ext cx="33123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392144" y="1052736"/>
            <a:ext cx="19800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INTRODUCCIÓN</a:t>
            </a:r>
            <a:endParaRPr lang="es-ES" b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64626" y="2276872"/>
            <a:ext cx="21595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Comercio exterior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9048328" y="2276872"/>
            <a:ext cx="264687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</a:rPr>
              <a:t>Acuerdos comerciales</a:t>
            </a:r>
            <a:endParaRPr lang="es-ES" dirty="0"/>
          </a:p>
        </p:txBody>
      </p:sp>
      <p:pic>
        <p:nvPicPr>
          <p:cNvPr id="2054" name="Picture 6" descr="Resultado de imagen para exportacion de guay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429000"/>
            <a:ext cx="3206137" cy="19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acuerdos comerc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54" y="3429000"/>
            <a:ext cx="3024336" cy="202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9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75720" y="764704"/>
            <a:ext cx="48245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smtClean="0"/>
              <a:t>Recomendaciones </a:t>
            </a:r>
            <a:endParaRPr lang="es-EC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10681683"/>
              </p:ext>
            </p:extLst>
          </p:nvPr>
        </p:nvGraphicFramePr>
        <p:xfrm>
          <a:off x="155104" y="1556792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288" y="1556792"/>
            <a:ext cx="3312368" cy="20882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4272" y="3861048"/>
            <a:ext cx="34563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8800" dirty="0">
                <a:latin typeface="Algerian" panose="04020705040A02060702" pitchFamily="82" charset="0"/>
              </a:rPr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141644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87972963"/>
              </p:ext>
            </p:extLst>
          </p:nvPr>
        </p:nvGraphicFramePr>
        <p:xfrm>
          <a:off x="119336" y="1772816"/>
          <a:ext cx="9793088" cy="425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Resultado de imagen para guayusa sustitu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16" y="20786"/>
            <a:ext cx="3648372" cy="18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37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5360" y="2060848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eoría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de la ventaja absoluta de Adam Smith y ventaja comparativa de David Ricardo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35360" y="3212976"/>
            <a:ext cx="380110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Teoría de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la proporción de factores 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35360" y="4084835"/>
            <a:ext cx="518603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Liberalización comercial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y asignación productiva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335360" y="4937673"/>
            <a:ext cx="5673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Justificación económica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de los acuerdos comerciales 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6405068" y="2960077"/>
            <a:ext cx="51860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Enfoque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tradicional de los acuerdos comerciales 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5507255" y="3582308"/>
            <a:ext cx="658385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Enfoque del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compromiso aplicado a los acuerdos comerciales </a:t>
            </a:r>
            <a:endParaRPr lang="es-ES" dirty="0"/>
          </a:p>
        </p:txBody>
      </p:sp>
      <p:pic>
        <p:nvPicPr>
          <p:cNvPr id="14338" name="Picture 2" descr="Resultado de imagen para provincias productoras de guay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925580"/>
            <a:ext cx="2625179" cy="14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para acuerdo multipartes con la unio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208904"/>
            <a:ext cx="2942849" cy="22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7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03514420"/>
              </p:ext>
            </p:extLst>
          </p:nvPr>
        </p:nvGraphicFramePr>
        <p:xfrm>
          <a:off x="2855640" y="980728"/>
          <a:ext cx="51125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6" name="Picture 8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23638" r="25945" b="605"/>
          <a:stretch/>
        </p:blipFill>
        <p:spPr bwMode="auto">
          <a:xfrm>
            <a:off x="8544272" y="1268760"/>
            <a:ext cx="30963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esultado de imagen para runa guayu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5" y="2780928"/>
            <a:ext cx="5110074" cy="28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runa guay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772816"/>
            <a:ext cx="3960440" cy="21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bebidas energet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772816"/>
            <a:ext cx="3777816" cy="21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stinto de 1"/>
          <p:cNvSpPr/>
          <p:nvPr/>
        </p:nvSpPr>
        <p:spPr>
          <a:xfrm>
            <a:off x="5555940" y="2708920"/>
            <a:ext cx="1584176" cy="576064"/>
          </a:xfrm>
          <a:prstGeom prst="mathNot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8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61082" y="1635860"/>
            <a:ext cx="2973891" cy="496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PIB 2010 - 2018</a:t>
            </a:r>
            <a:endParaRPr lang="es-ES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956512287"/>
              </p:ext>
            </p:extLst>
          </p:nvPr>
        </p:nvGraphicFramePr>
        <p:xfrm>
          <a:off x="623392" y="2132856"/>
          <a:ext cx="107291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850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50664133"/>
              </p:ext>
            </p:extLst>
          </p:nvPr>
        </p:nvGraphicFramePr>
        <p:xfrm>
          <a:off x="1199456" y="1988840"/>
          <a:ext cx="95050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4871864" y="1596915"/>
            <a:ext cx="288194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PIB vs Var % 2010 - 2018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40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16783" t="23532" r="35309" b="6073"/>
          <a:stretch/>
        </p:blipFill>
        <p:spPr bwMode="auto">
          <a:xfrm>
            <a:off x="2495600" y="2045652"/>
            <a:ext cx="6984776" cy="3759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766867" y="2045652"/>
            <a:ext cx="44422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Balanza Comercial periodo 2007 - 2017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70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556</Words>
  <Application>Microsoft Office PowerPoint</Application>
  <PresentationFormat>Panorámica</PresentationFormat>
  <Paragraphs>79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Algerian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Hilary Johanna</cp:lastModifiedBy>
  <cp:revision>121</cp:revision>
  <dcterms:created xsi:type="dcterms:W3CDTF">2014-04-30T18:03:23Z</dcterms:created>
  <dcterms:modified xsi:type="dcterms:W3CDTF">2019-07-12T04:22:26Z</dcterms:modified>
</cp:coreProperties>
</file>