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0"/>
  </p:notesMasterIdLst>
  <p:sldIdLst>
    <p:sldId id="256" r:id="rId2"/>
    <p:sldId id="259" r:id="rId3"/>
    <p:sldId id="268" r:id="rId4"/>
    <p:sldId id="260" r:id="rId5"/>
    <p:sldId id="263" r:id="rId6"/>
    <p:sldId id="378" r:id="rId7"/>
    <p:sldId id="266" r:id="rId8"/>
    <p:sldId id="379" r:id="rId9"/>
    <p:sldId id="380" r:id="rId10"/>
    <p:sldId id="267" r:id="rId11"/>
    <p:sldId id="432" r:id="rId12"/>
    <p:sldId id="433" r:id="rId13"/>
    <p:sldId id="349" r:id="rId14"/>
    <p:sldId id="381" r:id="rId15"/>
    <p:sldId id="357" r:id="rId16"/>
    <p:sldId id="392" r:id="rId17"/>
    <p:sldId id="265" r:id="rId18"/>
    <p:sldId id="386" r:id="rId19"/>
    <p:sldId id="434" r:id="rId20"/>
    <p:sldId id="435" r:id="rId21"/>
    <p:sldId id="436" r:id="rId22"/>
    <p:sldId id="437" r:id="rId23"/>
    <p:sldId id="438" r:id="rId24"/>
    <p:sldId id="388"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 id="451" r:id="rId38"/>
    <p:sldId id="452" r:id="rId39"/>
    <p:sldId id="453" r:id="rId40"/>
    <p:sldId id="389" r:id="rId41"/>
    <p:sldId id="369" r:id="rId42"/>
    <p:sldId id="269" r:id="rId43"/>
    <p:sldId id="395" r:id="rId44"/>
    <p:sldId id="454" r:id="rId45"/>
    <p:sldId id="396" r:id="rId46"/>
    <p:sldId id="342" r:id="rId47"/>
    <p:sldId id="343" r:id="rId48"/>
    <p:sldId id="404" r:id="rId49"/>
    <p:sldId id="455" r:id="rId50"/>
    <p:sldId id="456" r:id="rId51"/>
    <p:sldId id="405" r:id="rId52"/>
    <p:sldId id="406" r:id="rId53"/>
    <p:sldId id="407" r:id="rId54"/>
    <p:sldId id="408" r:id="rId55"/>
    <p:sldId id="400" r:id="rId56"/>
    <p:sldId id="401" r:id="rId57"/>
    <p:sldId id="413" r:id="rId58"/>
    <p:sldId id="457" r:id="rId59"/>
    <p:sldId id="458" r:id="rId60"/>
    <p:sldId id="459" r:id="rId61"/>
    <p:sldId id="460" r:id="rId62"/>
    <p:sldId id="461" r:id="rId63"/>
    <p:sldId id="346" r:id="rId64"/>
    <p:sldId id="347" r:id="rId65"/>
    <p:sldId id="424" r:id="rId66"/>
    <p:sldId id="426" r:id="rId67"/>
    <p:sldId id="427" r:id="rId68"/>
    <p:sldId id="348"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a:srgbClr val="9BB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70694" autoAdjust="0"/>
  </p:normalViewPr>
  <p:slideViewPr>
    <p:cSldViewPr snapToGrid="0">
      <p:cViewPr>
        <p:scale>
          <a:sx n="70" d="100"/>
          <a:sy n="70" d="100"/>
        </p:scale>
        <p:origin x="-768" y="-180"/>
      </p:cViewPr>
      <p:guideLst>
        <p:guide orient="horz" pos="2160"/>
        <p:guide pos="3840"/>
      </p:guideLst>
    </p:cSldViewPr>
  </p:slideViewPr>
  <p:outlineViewPr>
    <p:cViewPr>
      <p:scale>
        <a:sx n="33" d="100"/>
        <a:sy n="33" d="100"/>
      </p:scale>
      <p:origin x="0" y="25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r>
            <a:rPr lang="es-ES" sz="2400" b="1" cap="none" spc="0" dirty="0" smtClean="0">
              <a:ln w="0"/>
              <a:solidFill>
                <a:schemeClr val="tx1"/>
              </a:solidFill>
              <a:effectLst>
                <a:outerShdw blurRad="38100" dist="19050" dir="2700000" algn="tl" rotWithShape="0">
                  <a:schemeClr val="dk1">
                    <a:alpha val="40000"/>
                  </a:schemeClr>
                </a:outerShdw>
              </a:effectLst>
            </a:rPr>
            <a:t>Introducción</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479939E9-39D8-419B-99D2-BB738AF39A9F}">
      <dgm:prSet phldrT="[Texto]" custT="1"/>
      <dgm:spPr/>
      <dgm:t>
        <a:bodyPr/>
        <a:lstStyle/>
        <a:p>
          <a:r>
            <a:rPr lang="es-ES" sz="2400" b="1" cap="none" spc="0" dirty="0" smtClean="0">
              <a:ln w="0"/>
              <a:solidFill>
                <a:schemeClr val="tx1"/>
              </a:solidFill>
              <a:effectLst>
                <a:outerShdw blurRad="38100" dist="19050" dir="2700000" algn="tl" rotWithShape="0">
                  <a:schemeClr val="dk1">
                    <a:alpha val="40000"/>
                  </a:schemeClr>
                </a:outerShdw>
              </a:effectLst>
            </a:rPr>
            <a:t>Marco referencial </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43343BB5-7E2F-4B1E-B058-A559D2F6A071}" type="parTrans" cxnId="{21F9698F-F2A4-407E-ACBC-89D46EC97F21}">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6BF3D780-28CA-4A6F-AC03-1C1C79B0492C}" type="sibTrans" cxnId="{21F9698F-F2A4-407E-ACBC-89D46EC97F21}">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892DF42E-9568-4E56-9B43-71D24AB034EF}">
      <dgm:prSet phldrT="[Texto]" custT="1"/>
      <dgm:spPr/>
      <dgm:t>
        <a:bodyPr/>
        <a:lstStyle/>
        <a:p>
          <a:r>
            <a:rPr lang="es-ES" sz="2400" b="1" cap="none" spc="0" dirty="0" smtClean="0">
              <a:ln w="0"/>
              <a:solidFill>
                <a:schemeClr val="tx1"/>
              </a:solidFill>
              <a:effectLst>
                <a:outerShdw blurRad="38100" dist="19050" dir="2700000" algn="tl" rotWithShape="0">
                  <a:schemeClr val="dk1">
                    <a:alpha val="40000"/>
                  </a:schemeClr>
                </a:outerShdw>
              </a:effectLst>
            </a:rPr>
            <a:t> Implementación</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0A510B80-C67F-4D0A-9052-2A7650028F09}" type="parTrans" cxnId="{90ED2901-A427-442A-ABDB-FB647068C1B5}">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12C98A6C-0765-432E-A518-EA538050BEC7}" type="sibTrans" cxnId="{90ED2901-A427-442A-ABDB-FB647068C1B5}">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6C9ACF3F-7F6D-47F7-B223-3B5FA86B8918}">
      <dgm:prSet phldrT="[Texto]" custT="1"/>
      <dgm:spPr/>
      <dgm:t>
        <a:bodyPr/>
        <a:lstStyle/>
        <a:p>
          <a:r>
            <a:rPr lang="es-ES" sz="2400" b="1" cap="none" spc="0" smtClean="0">
              <a:ln w="0"/>
              <a:solidFill>
                <a:schemeClr val="tx1"/>
              </a:solidFill>
              <a:effectLst>
                <a:outerShdw blurRad="38100" dist="19050" dir="2700000" algn="tl" rotWithShape="0">
                  <a:schemeClr val="dk1">
                    <a:alpha val="40000"/>
                  </a:schemeClr>
                </a:outerShdw>
              </a:effectLst>
            </a:rPr>
            <a:t>Conclusiones y recomendaciones</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908C9EC3-89CF-43F7-ACB3-46A45960CF00}" type="parTrans" cxnId="{F13EABB1-952C-4C21-B5B7-93003515393A}">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EF08B548-B075-402B-AF58-5CF88C3CFC77}" type="sibTrans" cxnId="{F13EABB1-952C-4C21-B5B7-93003515393A}">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C096E769-8C44-46D2-B936-A096DA973C54}">
      <dgm:prSet phldrT="[Texto]" custT="1"/>
      <dgm:spPr/>
      <dgm:t>
        <a:bodyPr/>
        <a:lstStyle/>
        <a:p>
          <a:r>
            <a:rPr lang="es-ES" sz="2400" b="1" cap="none" spc="0" dirty="0" smtClean="0">
              <a:ln w="0"/>
              <a:solidFill>
                <a:schemeClr val="tx1"/>
              </a:solidFill>
              <a:effectLst>
                <a:outerShdw blurRad="38100" dist="19050" dir="2700000" algn="tl" rotWithShape="0">
                  <a:schemeClr val="dk1">
                    <a:alpha val="40000"/>
                  </a:schemeClr>
                </a:outerShdw>
              </a:effectLst>
            </a:rPr>
            <a:t>Diseño  </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B816A0A6-64FD-4C5B-81CF-5D2A45284318}" type="sibTrans" cxnId="{170E1CE5-50AF-4AAC-9A68-734F9F888D72}">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1B4CD976-7026-4869-999E-689DD5FF41D5}" type="parTrans" cxnId="{170E1CE5-50AF-4AAC-9A68-734F9F888D72}">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4844890C-1262-4978-88EE-1C44DE2E2C6B}">
      <dgm:prSet phldrT="[Texto]" custT="1"/>
      <dgm:spPr/>
      <dgm:t>
        <a:bodyPr/>
        <a:lstStyle/>
        <a:p>
          <a:r>
            <a:rPr lang="es-ES" sz="2400" b="1" cap="none" spc="0" dirty="0" smtClean="0">
              <a:ln w="0"/>
              <a:solidFill>
                <a:schemeClr val="tx1"/>
              </a:solidFill>
              <a:effectLst>
                <a:outerShdw blurRad="38100" dist="19050" dir="2700000" algn="tl" rotWithShape="0">
                  <a:schemeClr val="dk1">
                    <a:alpha val="40000"/>
                  </a:schemeClr>
                </a:outerShdw>
              </a:effectLst>
            </a:rPr>
            <a:t>Desarrollo de software</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070A828A-E061-437E-847F-8EFC8A1B7E3A}" type="sibTrans" cxnId="{AFD92AD8-0DBB-454F-A1A6-F75FE556DD49}">
      <dgm:prSet/>
      <dgm:spPr/>
      <dgm:t>
        <a:bodyPr/>
        <a:lstStyle/>
        <a:p>
          <a:endParaRPr lang="es-EC" sz="2000" b="1" cap="none" spc="0">
            <a:ln w="0"/>
            <a:solidFill>
              <a:schemeClr val="tx1"/>
            </a:solidFill>
            <a:effectLst>
              <a:outerShdw blurRad="38100" dist="19050" dir="2700000" algn="tl" rotWithShape="0">
                <a:schemeClr val="dk1">
                  <a:alpha val="40000"/>
                </a:schemeClr>
              </a:outerShdw>
            </a:effectLst>
          </a:endParaRPr>
        </a:p>
      </dgm:t>
    </dgm:pt>
    <dgm:pt modelId="{6FEFDF24-089A-4590-88C7-58978882CE87}" type="parTrans" cxnId="{AFD92AD8-0DBB-454F-A1A6-F75FE556DD49}">
      <dgm:prSet/>
      <dgm:spPr/>
      <dgm:t>
        <a:bodyPr/>
        <a:lstStyle/>
        <a:p>
          <a:endParaRPr lang="es-EC" sz="2000" b="1" cap="none" spc="0">
            <a:ln w="0"/>
            <a:solidFill>
              <a:schemeClr val="tx1"/>
            </a:solidFill>
            <a:effectLst>
              <a:outerShdw blurRad="38100" dist="19050" dir="2700000" algn="tl" rotWithShape="0">
                <a:schemeClr val="dk1">
                  <a:alpha val="40000"/>
                </a:schemeClr>
              </a:outerShdw>
            </a:effectLst>
          </a:endParaRPr>
        </a:p>
      </dgm:t>
    </dgm:pt>
    <dgm:pt modelId="{5217D098-4E0D-43D4-8964-F13CB7520110}">
      <dgm:prSet phldrT="[Texto]" custT="1"/>
      <dgm:spPr/>
      <dgm:t>
        <a:bodyPr/>
        <a:lstStyle/>
        <a:p>
          <a:r>
            <a:rPr lang="es-ES" sz="2400" b="1" cap="none" spc="0" dirty="0" smtClean="0">
              <a:ln w="0"/>
              <a:solidFill>
                <a:schemeClr val="tx1"/>
              </a:solidFill>
              <a:effectLst>
                <a:outerShdw blurRad="38100" dist="19050" dir="2700000" algn="tl" rotWithShape="0">
                  <a:schemeClr val="dk1">
                    <a:alpha val="40000"/>
                  </a:schemeClr>
                </a:outerShdw>
              </a:effectLst>
            </a:rPr>
            <a:t>Protocolo de pruebas</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D4FB97C3-7C54-40CD-810F-7F042FDD4F1F}" type="parTrans" cxnId="{87552661-F93A-45D8-BFEF-C8968EFBAD90}">
      <dgm:prSet/>
      <dgm:spPr/>
      <dgm:t>
        <a:bodyPr/>
        <a:lstStyle/>
        <a:p>
          <a:endParaRPr lang="es-ES"/>
        </a:p>
      </dgm:t>
    </dgm:pt>
    <dgm:pt modelId="{2951750F-BE4E-424F-AA13-EE6DF33DFCEB}" type="sibTrans" cxnId="{87552661-F93A-45D8-BFEF-C8968EFBAD90}">
      <dgm:prSet/>
      <dgm:spPr/>
      <dgm:t>
        <a:bodyPr/>
        <a:lstStyle/>
        <a:p>
          <a:endParaRPr lang="es-ES"/>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7" custScaleY="46892">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D98D5023-E80A-47C0-92B4-6ED093E30EFC}" type="pres">
      <dgm:prSet presAssocID="{479939E9-39D8-419B-99D2-BB738AF39A9F}" presName="parentText" presStyleLbl="node1" presStyleIdx="1" presStyleCnt="7" custScaleY="46892">
        <dgm:presLayoutVars>
          <dgm:chMax val="0"/>
          <dgm:bulletEnabled val="1"/>
        </dgm:presLayoutVars>
      </dgm:prSet>
      <dgm:spPr/>
      <dgm:t>
        <a:bodyPr/>
        <a:lstStyle/>
        <a:p>
          <a:endParaRPr lang="es-EC"/>
        </a:p>
      </dgm:t>
    </dgm:pt>
    <dgm:pt modelId="{2427B129-9141-4D16-89BE-68525DBAA3B6}" type="pres">
      <dgm:prSet presAssocID="{6BF3D780-28CA-4A6F-AC03-1C1C79B0492C}" presName="spacer" presStyleCnt="0"/>
      <dgm:spPr/>
      <dgm:t>
        <a:bodyPr/>
        <a:lstStyle/>
        <a:p>
          <a:endParaRPr lang="es-EC"/>
        </a:p>
      </dgm:t>
    </dgm:pt>
    <dgm:pt modelId="{B306B8F3-2FE6-45F3-B61C-06C953147119}" type="pres">
      <dgm:prSet presAssocID="{C096E769-8C44-46D2-B936-A096DA973C54}" presName="parentText" presStyleLbl="node1" presStyleIdx="2" presStyleCnt="7" custScaleY="46892">
        <dgm:presLayoutVars>
          <dgm:chMax val="0"/>
          <dgm:bulletEnabled val="1"/>
        </dgm:presLayoutVars>
      </dgm:prSet>
      <dgm:spPr/>
      <dgm:t>
        <a:bodyPr/>
        <a:lstStyle/>
        <a:p>
          <a:endParaRPr lang="es-EC"/>
        </a:p>
      </dgm:t>
    </dgm:pt>
    <dgm:pt modelId="{8C8E629D-24FF-44BA-8757-58A49E53652D}" type="pres">
      <dgm:prSet presAssocID="{B816A0A6-64FD-4C5B-81CF-5D2A45284318}" presName="spacer" presStyleCnt="0"/>
      <dgm:spPr/>
      <dgm:t>
        <a:bodyPr/>
        <a:lstStyle/>
        <a:p>
          <a:endParaRPr lang="es-EC"/>
        </a:p>
      </dgm:t>
    </dgm:pt>
    <dgm:pt modelId="{643E5C49-4ABB-4C9F-AA61-5B4D910F727E}" type="pres">
      <dgm:prSet presAssocID="{4844890C-1262-4978-88EE-1C44DE2E2C6B}" presName="parentText" presStyleLbl="node1" presStyleIdx="3" presStyleCnt="7" custScaleY="46892">
        <dgm:presLayoutVars>
          <dgm:chMax val="0"/>
          <dgm:bulletEnabled val="1"/>
        </dgm:presLayoutVars>
      </dgm:prSet>
      <dgm:spPr/>
      <dgm:t>
        <a:bodyPr/>
        <a:lstStyle/>
        <a:p>
          <a:endParaRPr lang="es-EC"/>
        </a:p>
      </dgm:t>
    </dgm:pt>
    <dgm:pt modelId="{E632BBB3-FC34-4240-AEDD-8082ACAEF9E4}" type="pres">
      <dgm:prSet presAssocID="{070A828A-E061-437E-847F-8EFC8A1B7E3A}" presName="spacer" presStyleCnt="0"/>
      <dgm:spPr/>
      <dgm:t>
        <a:bodyPr/>
        <a:lstStyle/>
        <a:p>
          <a:endParaRPr lang="es-EC"/>
        </a:p>
      </dgm:t>
    </dgm:pt>
    <dgm:pt modelId="{4D97C937-39F3-425E-ACCD-A0E8B29BF903}" type="pres">
      <dgm:prSet presAssocID="{892DF42E-9568-4E56-9B43-71D24AB034EF}" presName="parentText" presStyleLbl="node1" presStyleIdx="4" presStyleCnt="7" custScaleY="46892">
        <dgm:presLayoutVars>
          <dgm:chMax val="0"/>
          <dgm:bulletEnabled val="1"/>
        </dgm:presLayoutVars>
      </dgm:prSet>
      <dgm:spPr/>
      <dgm:t>
        <a:bodyPr/>
        <a:lstStyle/>
        <a:p>
          <a:endParaRPr lang="es-EC"/>
        </a:p>
      </dgm:t>
    </dgm:pt>
    <dgm:pt modelId="{051A62D0-2120-48D2-89FC-16D7D4FF6ABF}" type="pres">
      <dgm:prSet presAssocID="{12C98A6C-0765-432E-A518-EA538050BEC7}" presName="spacer" presStyleCnt="0"/>
      <dgm:spPr/>
      <dgm:t>
        <a:bodyPr/>
        <a:lstStyle/>
        <a:p>
          <a:endParaRPr lang="es-EC"/>
        </a:p>
      </dgm:t>
    </dgm:pt>
    <dgm:pt modelId="{3CC58E0C-0539-4E47-BED8-7ED634A0B208}" type="pres">
      <dgm:prSet presAssocID="{5217D098-4E0D-43D4-8964-F13CB7520110}" presName="parentText" presStyleLbl="node1" presStyleIdx="5" presStyleCnt="7" custScaleY="56784">
        <dgm:presLayoutVars>
          <dgm:chMax val="0"/>
          <dgm:bulletEnabled val="1"/>
        </dgm:presLayoutVars>
      </dgm:prSet>
      <dgm:spPr/>
      <dgm:t>
        <a:bodyPr/>
        <a:lstStyle/>
        <a:p>
          <a:endParaRPr lang="es-ES"/>
        </a:p>
      </dgm:t>
    </dgm:pt>
    <dgm:pt modelId="{CA4472FF-7C8C-41F9-8770-C3DCE8D895BA}" type="pres">
      <dgm:prSet presAssocID="{2951750F-BE4E-424F-AA13-EE6DF33DFCEB}" presName="spacer" presStyleCnt="0"/>
      <dgm:spPr/>
    </dgm:pt>
    <dgm:pt modelId="{DC9DD15B-4C00-47DE-948C-33E0BAB6EE1D}" type="pres">
      <dgm:prSet presAssocID="{6C9ACF3F-7F6D-47F7-B223-3B5FA86B8918}" presName="parentText" presStyleLbl="node1" presStyleIdx="6" presStyleCnt="7" custScaleY="46892">
        <dgm:presLayoutVars>
          <dgm:chMax val="0"/>
          <dgm:bulletEnabled val="1"/>
        </dgm:presLayoutVars>
      </dgm:prSet>
      <dgm:spPr/>
      <dgm:t>
        <a:bodyPr/>
        <a:lstStyle/>
        <a:p>
          <a:endParaRPr lang="es-EC"/>
        </a:p>
      </dgm:t>
    </dgm:pt>
  </dgm:ptLst>
  <dgm:cxnLst>
    <dgm:cxn modelId="{06C0945C-4089-4133-8A05-298FA5066643}" type="presOf" srcId="{892DF42E-9568-4E56-9B43-71D24AB034EF}" destId="{4D97C937-39F3-425E-ACCD-A0E8B29BF903}"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170E1CE5-50AF-4AAC-9A68-734F9F888D72}" srcId="{8B6FB25A-4DFE-49C2-8101-568F4B3EB992}" destId="{C096E769-8C44-46D2-B936-A096DA973C54}" srcOrd="2" destOrd="0" parTransId="{1B4CD976-7026-4869-999E-689DD5FF41D5}" sibTransId="{B816A0A6-64FD-4C5B-81CF-5D2A45284318}"/>
    <dgm:cxn modelId="{F13EABB1-952C-4C21-B5B7-93003515393A}" srcId="{8B6FB25A-4DFE-49C2-8101-568F4B3EB992}" destId="{6C9ACF3F-7F6D-47F7-B223-3B5FA86B8918}" srcOrd="6" destOrd="0" parTransId="{908C9EC3-89CF-43F7-ACB3-46A45960CF00}" sibTransId="{EF08B548-B075-402B-AF58-5CF88C3CFC77}"/>
    <dgm:cxn modelId="{DCCD0913-36B9-41AC-84F8-F05137279969}" type="presOf" srcId="{FEB73FE2-2C7D-4D2E-B50C-09D20DBC1D19}" destId="{FE465687-0209-4B7D-B836-86FEC002F06F}" srcOrd="0" destOrd="0" presId="urn:microsoft.com/office/officeart/2005/8/layout/vList2"/>
    <dgm:cxn modelId="{24B5FDA3-2B63-4C0A-ADEC-3E0814AF35E0}" type="presOf" srcId="{C096E769-8C44-46D2-B936-A096DA973C54}" destId="{B306B8F3-2FE6-45F3-B61C-06C953147119}" srcOrd="0" destOrd="0" presId="urn:microsoft.com/office/officeart/2005/8/layout/vList2"/>
    <dgm:cxn modelId="{87552661-F93A-45D8-BFEF-C8968EFBAD90}" srcId="{8B6FB25A-4DFE-49C2-8101-568F4B3EB992}" destId="{5217D098-4E0D-43D4-8964-F13CB7520110}" srcOrd="5" destOrd="0" parTransId="{D4FB97C3-7C54-40CD-810F-7F042FDD4F1F}" sibTransId="{2951750F-BE4E-424F-AA13-EE6DF33DFCEB}"/>
    <dgm:cxn modelId="{3F6BE2C5-CC4D-488A-BC8E-CF8FB8CF303C}" type="presOf" srcId="{6C9ACF3F-7F6D-47F7-B223-3B5FA86B8918}" destId="{DC9DD15B-4C00-47DE-948C-33E0BAB6EE1D}" srcOrd="0" destOrd="0" presId="urn:microsoft.com/office/officeart/2005/8/layout/vList2"/>
    <dgm:cxn modelId="{90ED2901-A427-442A-ABDB-FB647068C1B5}" srcId="{8B6FB25A-4DFE-49C2-8101-568F4B3EB992}" destId="{892DF42E-9568-4E56-9B43-71D24AB034EF}" srcOrd="4" destOrd="0" parTransId="{0A510B80-C67F-4D0A-9052-2A7650028F09}" sibTransId="{12C98A6C-0765-432E-A518-EA538050BEC7}"/>
    <dgm:cxn modelId="{21F9698F-F2A4-407E-ACBC-89D46EC97F21}" srcId="{8B6FB25A-4DFE-49C2-8101-568F4B3EB992}" destId="{479939E9-39D8-419B-99D2-BB738AF39A9F}" srcOrd="1" destOrd="0" parTransId="{43343BB5-7E2F-4B1E-B058-A559D2F6A071}" sibTransId="{6BF3D780-28CA-4A6F-AC03-1C1C79B0492C}"/>
    <dgm:cxn modelId="{5517BA50-F4C2-40D8-9401-DF9E7BE8A5CC}" type="presOf" srcId="{5217D098-4E0D-43D4-8964-F13CB7520110}" destId="{3CC58E0C-0539-4E47-BED8-7ED634A0B208}" srcOrd="0" destOrd="0" presId="urn:microsoft.com/office/officeart/2005/8/layout/vList2"/>
    <dgm:cxn modelId="{29791D67-4BD1-465B-BC99-A661BA2D597C}" type="presOf" srcId="{479939E9-39D8-419B-99D2-BB738AF39A9F}" destId="{D98D5023-E80A-47C0-92B4-6ED093E30EFC}" srcOrd="0" destOrd="0" presId="urn:microsoft.com/office/officeart/2005/8/layout/vList2"/>
    <dgm:cxn modelId="{E1F9105B-374B-4F04-80A2-9B9CE50A5E5C}" type="presOf" srcId="{4844890C-1262-4978-88EE-1C44DE2E2C6B}" destId="{643E5C49-4ABB-4C9F-AA61-5B4D910F727E}" srcOrd="0" destOrd="0" presId="urn:microsoft.com/office/officeart/2005/8/layout/vList2"/>
    <dgm:cxn modelId="{AFD92AD8-0DBB-454F-A1A6-F75FE556DD49}" srcId="{8B6FB25A-4DFE-49C2-8101-568F4B3EB992}" destId="{4844890C-1262-4978-88EE-1C44DE2E2C6B}" srcOrd="3" destOrd="0" parTransId="{6FEFDF24-089A-4590-88C7-58978882CE87}" sibTransId="{070A828A-E061-437E-847F-8EFC8A1B7E3A}"/>
    <dgm:cxn modelId="{D9D4EA97-38B3-4100-AE5E-1D9D5488FC05}" type="presOf" srcId="{8B6FB25A-4DFE-49C2-8101-568F4B3EB992}" destId="{27FAD484-7101-4B6C-976D-9C4BE2AFCB07}" srcOrd="0" destOrd="0" presId="urn:microsoft.com/office/officeart/2005/8/layout/vList2"/>
    <dgm:cxn modelId="{B4C653C3-AD29-4111-9080-6338D9B873C4}" type="presParOf" srcId="{27FAD484-7101-4B6C-976D-9C4BE2AFCB07}" destId="{FE465687-0209-4B7D-B836-86FEC002F06F}" srcOrd="0" destOrd="0" presId="urn:microsoft.com/office/officeart/2005/8/layout/vList2"/>
    <dgm:cxn modelId="{78B3A7C4-5711-4C8A-9C79-F1100E438FD9}" type="presParOf" srcId="{27FAD484-7101-4B6C-976D-9C4BE2AFCB07}" destId="{9DF038F8-8D59-4158-996C-4E17A97E80B4}" srcOrd="1" destOrd="0" presId="urn:microsoft.com/office/officeart/2005/8/layout/vList2"/>
    <dgm:cxn modelId="{3B7FB1EA-4FEB-4275-B091-17E292B986E3}" type="presParOf" srcId="{27FAD484-7101-4B6C-976D-9C4BE2AFCB07}" destId="{D98D5023-E80A-47C0-92B4-6ED093E30EFC}" srcOrd="2" destOrd="0" presId="urn:microsoft.com/office/officeart/2005/8/layout/vList2"/>
    <dgm:cxn modelId="{4395AED8-0D25-434B-85A9-42F1C6C720E0}" type="presParOf" srcId="{27FAD484-7101-4B6C-976D-9C4BE2AFCB07}" destId="{2427B129-9141-4D16-89BE-68525DBAA3B6}" srcOrd="3" destOrd="0" presId="urn:microsoft.com/office/officeart/2005/8/layout/vList2"/>
    <dgm:cxn modelId="{39379022-7F5D-4B86-816B-7B1E09B24799}" type="presParOf" srcId="{27FAD484-7101-4B6C-976D-9C4BE2AFCB07}" destId="{B306B8F3-2FE6-45F3-B61C-06C953147119}" srcOrd="4" destOrd="0" presId="urn:microsoft.com/office/officeart/2005/8/layout/vList2"/>
    <dgm:cxn modelId="{9048FB1E-34BE-4124-9192-B315DCC6643C}" type="presParOf" srcId="{27FAD484-7101-4B6C-976D-9C4BE2AFCB07}" destId="{8C8E629D-24FF-44BA-8757-58A49E53652D}" srcOrd="5" destOrd="0" presId="urn:microsoft.com/office/officeart/2005/8/layout/vList2"/>
    <dgm:cxn modelId="{788FCF38-4FB7-46F3-884A-F856F8EF9DB4}" type="presParOf" srcId="{27FAD484-7101-4B6C-976D-9C4BE2AFCB07}" destId="{643E5C49-4ABB-4C9F-AA61-5B4D910F727E}" srcOrd="6" destOrd="0" presId="urn:microsoft.com/office/officeart/2005/8/layout/vList2"/>
    <dgm:cxn modelId="{E4623C34-7B64-462A-9691-F67018F40A2A}" type="presParOf" srcId="{27FAD484-7101-4B6C-976D-9C4BE2AFCB07}" destId="{E632BBB3-FC34-4240-AEDD-8082ACAEF9E4}" srcOrd="7" destOrd="0" presId="urn:microsoft.com/office/officeart/2005/8/layout/vList2"/>
    <dgm:cxn modelId="{8409831F-3A0F-46A0-AB87-EEF4A865C078}" type="presParOf" srcId="{27FAD484-7101-4B6C-976D-9C4BE2AFCB07}" destId="{4D97C937-39F3-425E-ACCD-A0E8B29BF903}" srcOrd="8" destOrd="0" presId="urn:microsoft.com/office/officeart/2005/8/layout/vList2"/>
    <dgm:cxn modelId="{D87B4BAB-7B75-4201-B183-283F472F75E6}" type="presParOf" srcId="{27FAD484-7101-4B6C-976D-9C4BE2AFCB07}" destId="{051A62D0-2120-48D2-89FC-16D7D4FF6ABF}" srcOrd="9" destOrd="0" presId="urn:microsoft.com/office/officeart/2005/8/layout/vList2"/>
    <dgm:cxn modelId="{C3ED6B13-D4E9-4081-BE8C-68762C991365}" type="presParOf" srcId="{27FAD484-7101-4B6C-976D-9C4BE2AFCB07}" destId="{3CC58E0C-0539-4E47-BED8-7ED634A0B208}" srcOrd="10" destOrd="0" presId="urn:microsoft.com/office/officeart/2005/8/layout/vList2"/>
    <dgm:cxn modelId="{492CAF4D-819C-4396-821C-1A083F29665C}" type="presParOf" srcId="{27FAD484-7101-4B6C-976D-9C4BE2AFCB07}" destId="{CA4472FF-7C8C-41F9-8770-C3DCE8D895BA}" srcOrd="11" destOrd="0" presId="urn:microsoft.com/office/officeart/2005/8/layout/vList2"/>
    <dgm:cxn modelId="{54A16219-A889-4670-AA02-B6DA7069103D}" type="presParOf" srcId="{27FAD484-7101-4B6C-976D-9C4BE2AFCB07}" destId="{DC9DD15B-4C00-47DE-948C-33E0BAB6EE1D}" srcOrd="12" destOrd="0" presId="urn:microsoft.com/office/officeart/2005/8/layout/vList2"/>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ctr"/>
          <a:r>
            <a:rPr lang="es-EC" sz="2800" b="1" noProof="0" dirty="0" smtClean="0">
              <a:solidFill>
                <a:schemeClr val="tx1"/>
              </a:solidFill>
            </a:rPr>
            <a:t>Proceso de fabricación del chocolate</a:t>
          </a:r>
          <a:endParaRPr lang="es-EC" sz="2800" b="1" cap="none" spc="0" noProof="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ctr"/>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ctr"/>
          <a:endParaRPr lang="es-ES" sz="2000" b="0" cap="none" spc="0">
            <a:ln w="0"/>
            <a:solidFill>
              <a:schemeClr val="tx1"/>
            </a:solidFill>
            <a:effectLst>
              <a:outerShdw blurRad="38100" dist="19050" dir="2700000" algn="tl" rotWithShape="0">
                <a:schemeClr val="dk1">
                  <a:alpha val="40000"/>
                </a:schemeClr>
              </a:outerShdw>
            </a:effectLst>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1" custScaleY="46892" custLinFactNeighborX="75806" custLinFactNeighborY="891">
        <dgm:presLayoutVars>
          <dgm:chMax val="0"/>
          <dgm:bulletEnabled val="1"/>
        </dgm:presLayoutVars>
      </dgm:prSet>
      <dgm:spPr/>
      <dgm:t>
        <a:bodyPr/>
        <a:lstStyle/>
        <a:p>
          <a:endParaRPr lang="es-EC"/>
        </a:p>
      </dgm:t>
    </dgm:pt>
  </dgm:ptLst>
  <dgm:cxnLst>
    <dgm:cxn modelId="{D8497DB6-9888-4F7B-81E8-3C3DA2F99899}" srcId="{8B6FB25A-4DFE-49C2-8101-568F4B3EB992}" destId="{FEB73FE2-2C7D-4D2E-B50C-09D20DBC1D19}" srcOrd="0" destOrd="0" parTransId="{00F70177-D656-44A6-8B02-B8A206A50F2C}" sibTransId="{1667B7FD-0523-42C9-BD33-64B64B035436}"/>
    <dgm:cxn modelId="{441AE811-6524-4C9C-B323-F1CEB70BE56C}" type="presOf" srcId="{8B6FB25A-4DFE-49C2-8101-568F4B3EB992}" destId="{27FAD484-7101-4B6C-976D-9C4BE2AFCB07}" srcOrd="0" destOrd="0" presId="urn:microsoft.com/office/officeart/2005/8/layout/vList2"/>
    <dgm:cxn modelId="{6549C598-F998-4A45-975D-9D256183A183}" type="presOf" srcId="{FEB73FE2-2C7D-4D2E-B50C-09D20DBC1D19}" destId="{FE465687-0209-4B7D-B836-86FEC002F06F}" srcOrd="0" destOrd="0" presId="urn:microsoft.com/office/officeart/2005/8/layout/vList2"/>
    <dgm:cxn modelId="{868FAA08-D549-4F24-8E01-9EE042CC068A}" type="presParOf" srcId="{27FAD484-7101-4B6C-976D-9C4BE2AFCB07}" destId="{FE465687-0209-4B7D-B836-86FEC002F06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solidFill>
                <a:schemeClr val="tx1"/>
              </a:solidFill>
            </a:rPr>
            <a:t>El chocolate comercial contiene grasa en estado solido, para lo cual es necesario conocer sus posibles estados cristalinos para la producción de chocolate y de esta manera comprender el proceso de templado.</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98C4A77-1104-4F80-A18E-7E7E919B06D1}">
      <dgm:prSet custT="1"/>
      <dgm:spPr/>
      <dgm:t>
        <a:bodyPr/>
        <a:lstStyle/>
        <a:p>
          <a:pPr algn="just"/>
          <a:r>
            <a:rPr lang="es-EC" sz="2400" dirty="0" smtClean="0">
              <a:solidFill>
                <a:schemeClr val="tx1"/>
              </a:solidFill>
            </a:rPr>
            <a:t>Al no realizar de manera adecuada el templado se producen quejas por parte del consumidor final, para ellos se debe supervisar el proceso de templado así como los procesos siguientes.</a:t>
          </a:r>
        </a:p>
      </dgm:t>
    </dgm:pt>
    <dgm:pt modelId="{E27D2EB4-4964-49CA-A085-137DBC4717DF}" type="parTrans" cxnId="{640022B6-99F6-4B22-AEAB-1FAF724EF380}">
      <dgm:prSet/>
      <dgm:spPr/>
      <dgm:t>
        <a:bodyPr/>
        <a:lstStyle/>
        <a:p>
          <a:pPr algn="just"/>
          <a:endParaRPr lang="es-EC">
            <a:solidFill>
              <a:schemeClr val="tx1"/>
            </a:solidFill>
          </a:endParaRPr>
        </a:p>
      </dgm:t>
    </dgm:pt>
    <dgm:pt modelId="{46D54FF1-64C4-4059-9178-86AFFCD1499A}" type="sibTrans" cxnId="{640022B6-99F6-4B22-AEAB-1FAF724EF380}">
      <dgm:prSet/>
      <dgm:spPr/>
      <dgm:t>
        <a:bodyPr/>
        <a:lstStyle/>
        <a:p>
          <a:pPr algn="just"/>
          <a:endParaRPr lang="es-EC">
            <a:solidFill>
              <a:schemeClr val="tx1"/>
            </a:solidFill>
          </a:endParaRPr>
        </a:p>
      </dgm:t>
    </dgm:pt>
    <dgm:pt modelId="{6DE1B919-3EA2-48CF-95D8-533B284759D7}">
      <dgm:prSet custT="1"/>
      <dgm:spPr/>
      <dgm:t>
        <a:bodyPr/>
        <a:lstStyle/>
        <a:p>
          <a:pPr algn="just"/>
          <a:r>
            <a:rPr lang="es-EC" sz="2400" dirty="0" smtClean="0">
              <a:solidFill>
                <a:schemeClr val="tx1"/>
              </a:solidFill>
            </a:rPr>
            <a:t>Para asegurar que el chocolate ha cumplido correctamente el proceso de templado se debe realizar una inspección visual en donde se valide la calidad del producto.</a:t>
          </a:r>
        </a:p>
      </dgm:t>
    </dgm:pt>
    <dgm:pt modelId="{1F0A92FB-A65F-44E7-84DE-38F0B337BC9F}" type="parTrans" cxnId="{A9FB84AB-6D40-4FC0-B530-298F17D4D69D}">
      <dgm:prSet/>
      <dgm:spPr/>
      <dgm:t>
        <a:bodyPr/>
        <a:lstStyle/>
        <a:p>
          <a:pPr algn="just"/>
          <a:endParaRPr lang="es-EC">
            <a:solidFill>
              <a:schemeClr val="tx1"/>
            </a:solidFill>
          </a:endParaRPr>
        </a:p>
      </dgm:t>
    </dgm:pt>
    <dgm:pt modelId="{C16C86DA-F719-4555-A502-159DF6FCF629}" type="sibTrans" cxnId="{A9FB84AB-6D40-4FC0-B530-298F17D4D69D}">
      <dgm:prSet/>
      <dgm:spPr/>
      <dgm:t>
        <a:bodyPr/>
        <a:lstStyle/>
        <a:p>
          <a:pPr algn="just"/>
          <a:endParaRPr lang="es-EC">
            <a:solidFill>
              <a:schemeClr val="tx1"/>
            </a:solidFill>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Templado del chocolate</a:t>
          </a:r>
          <a:endParaRPr lang="es-EC" sz="2800" b="1" cap="none" spc="0" dirty="0">
            <a:ln w="0"/>
            <a:solidFill>
              <a:schemeClr val="tx1"/>
            </a:solidFill>
            <a:effectLst>
              <a:outerShdw blurRad="38100" dist="19050" dir="2700000" algn="tl" rotWithShape="0">
                <a:schemeClr val="dk1">
                  <a:alpha val="40000"/>
                </a:schemeClr>
              </a:outerShdw>
            </a:effectLst>
          </a:endParaRPr>
        </a:p>
      </dgm:t>
    </dgm:pt>
    <dgm:pt modelId="{962EF0E2-1CF3-404B-BB0E-D3A2A227B55E}" type="parTrans" cxnId="{1E5C66FA-2C88-4416-939F-7FA1AF0605E5}">
      <dgm:prSet/>
      <dgm:spPr/>
      <dgm:t>
        <a:bodyPr/>
        <a:lstStyle/>
        <a:p>
          <a:pPr algn="just"/>
          <a:endParaRPr lang="es-EC">
            <a:solidFill>
              <a:schemeClr val="tx1"/>
            </a:solidFill>
          </a:endParaRPr>
        </a:p>
      </dgm:t>
    </dgm:pt>
    <dgm:pt modelId="{F5BD00C8-1213-4297-93BC-77DF08B0BCE7}" type="sibTrans" cxnId="{1E5C66FA-2C88-4416-939F-7FA1AF0605E5}">
      <dgm:prSet/>
      <dgm:spPr/>
      <dgm:t>
        <a:bodyPr/>
        <a:lstStyle/>
        <a:p>
          <a:pPr algn="just"/>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70476">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62206B13-D6BD-4945-BDBC-DAA5BF7B4143}" type="presOf" srcId="{6DE1B919-3EA2-48CF-95D8-533B284759D7}" destId="{4AC186E9-30A5-4DC5-94F7-94F62A7E77B5}" srcOrd="0" destOrd="2" presId="urn:microsoft.com/office/officeart/2005/8/layout/vList2"/>
    <dgm:cxn modelId="{9839E0B6-5EC3-4544-AB98-010CA95E8D60}" type="presOf" srcId="{FEB73FE2-2C7D-4D2E-B50C-09D20DBC1D19}" destId="{4AC186E9-30A5-4DC5-94F7-94F62A7E77B5}" srcOrd="0" destOrd="0" presId="urn:microsoft.com/office/officeart/2005/8/layout/vList2"/>
    <dgm:cxn modelId="{D8497DB6-9888-4F7B-81E8-3C3DA2F99899}" srcId="{AE5500B0-5E50-48C9-AEF5-3B000371FE2B}" destId="{FEB73FE2-2C7D-4D2E-B50C-09D20DBC1D19}" srcOrd="0" destOrd="0" parTransId="{00F70177-D656-44A6-8B02-B8A206A50F2C}" sibTransId="{1667B7FD-0523-42C9-BD33-64B64B035436}"/>
    <dgm:cxn modelId="{3E0C92EC-20AD-464D-9A0E-4EF127B8B8F6}" type="presOf" srcId="{A98C4A77-1104-4F80-A18E-7E7E919B06D1}" destId="{4AC186E9-30A5-4DC5-94F7-94F62A7E77B5}" srcOrd="0" destOrd="1" presId="urn:microsoft.com/office/officeart/2005/8/layout/vList2"/>
    <dgm:cxn modelId="{8655C1B5-F7C1-4E6A-AB41-88994B57FD80}" type="presOf" srcId="{AE5500B0-5E50-48C9-AEF5-3B000371FE2B}" destId="{9E0F8A51-2A44-40DC-9F1A-7EFADFED9C78}"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640022B6-99F6-4B22-AEAB-1FAF724EF380}" srcId="{AE5500B0-5E50-48C9-AEF5-3B000371FE2B}" destId="{A98C4A77-1104-4F80-A18E-7E7E919B06D1}" srcOrd="1" destOrd="0" parTransId="{E27D2EB4-4964-49CA-A085-137DBC4717DF}" sibTransId="{46D54FF1-64C4-4059-9178-86AFFCD1499A}"/>
    <dgm:cxn modelId="{A9FB84AB-6D40-4FC0-B530-298F17D4D69D}" srcId="{AE5500B0-5E50-48C9-AEF5-3B000371FE2B}" destId="{6DE1B919-3EA2-48CF-95D8-533B284759D7}" srcOrd="2" destOrd="0" parTransId="{1F0A92FB-A65F-44E7-84DE-38F0B337BC9F}" sibTransId="{C16C86DA-F719-4555-A502-159DF6FCF629}"/>
    <dgm:cxn modelId="{43EA489B-8338-4131-B39A-E15E96B430B7}" type="presOf" srcId="{8B6FB25A-4DFE-49C2-8101-568F4B3EB992}" destId="{27FAD484-7101-4B6C-976D-9C4BE2AFCB07}" srcOrd="0" destOrd="0" presId="urn:microsoft.com/office/officeart/2005/8/layout/vList2"/>
    <dgm:cxn modelId="{5511AB12-68D9-4F9F-A2B0-765C618EB50A}" type="presParOf" srcId="{27FAD484-7101-4B6C-976D-9C4BE2AFCB07}" destId="{9E0F8A51-2A44-40DC-9F1A-7EFADFED9C78}" srcOrd="0" destOrd="0" presId="urn:microsoft.com/office/officeart/2005/8/layout/vList2"/>
    <dgm:cxn modelId="{AA49504C-3E39-42F5-9BE1-5A4D13DC7093}"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2ADC84-F321-406A-98D0-71CA1A34A92F}"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74C45968-69EB-4DFE-9D6E-B82D512B1489}">
      <dgm:prSet phldrT="[Texto]"/>
      <dgm:spPr/>
      <dgm:t>
        <a:bodyPr/>
        <a:lstStyle/>
        <a:p>
          <a:r>
            <a:rPr lang="es-ES" b="1" dirty="0" smtClean="0">
              <a:solidFill>
                <a:schemeClr val="tx1"/>
              </a:solidFill>
            </a:rPr>
            <a:t>Material de fabricación de la máquina</a:t>
          </a:r>
          <a:endParaRPr lang="es-ES" b="1" dirty="0">
            <a:solidFill>
              <a:schemeClr val="tx1"/>
            </a:solidFill>
          </a:endParaRPr>
        </a:p>
      </dgm:t>
    </dgm:pt>
    <dgm:pt modelId="{329C54BC-B6C7-4804-AB29-D8F16F5160E9}" type="parTrans" cxnId="{6AFFE215-18E9-4C40-9091-6E696946C39F}">
      <dgm:prSet/>
      <dgm:spPr/>
      <dgm:t>
        <a:bodyPr/>
        <a:lstStyle/>
        <a:p>
          <a:endParaRPr lang="es-ES" b="1">
            <a:solidFill>
              <a:schemeClr val="tx1"/>
            </a:solidFill>
          </a:endParaRPr>
        </a:p>
      </dgm:t>
    </dgm:pt>
    <dgm:pt modelId="{90274533-ABE0-40C7-8B77-2DCDF5445117}" type="sibTrans" cxnId="{6AFFE215-18E9-4C40-9091-6E696946C39F}">
      <dgm:prSet/>
      <dgm:spPr/>
      <dgm:t>
        <a:bodyPr/>
        <a:lstStyle/>
        <a:p>
          <a:endParaRPr lang="es-ES" b="1">
            <a:solidFill>
              <a:schemeClr val="tx1"/>
            </a:solidFill>
          </a:endParaRPr>
        </a:p>
      </dgm:t>
    </dgm:pt>
    <dgm:pt modelId="{EFE253C4-146C-4366-8BC3-8A065C32D886}">
      <dgm:prSet phldrT="[Texto]"/>
      <dgm:spPr/>
      <dgm:t>
        <a:bodyPr/>
        <a:lstStyle/>
        <a:p>
          <a:r>
            <a:rPr lang="es-ES" b="1" dirty="0" smtClean="0">
              <a:solidFill>
                <a:schemeClr val="tx1"/>
              </a:solidFill>
            </a:rPr>
            <a:t>Capacidad de almacenamiento de la olla</a:t>
          </a:r>
          <a:endParaRPr lang="es-ES" b="1" dirty="0">
            <a:solidFill>
              <a:schemeClr val="tx1"/>
            </a:solidFill>
          </a:endParaRPr>
        </a:p>
      </dgm:t>
    </dgm:pt>
    <dgm:pt modelId="{001CC1DE-71FF-4B70-9965-9A6D605FF2DA}" type="parTrans" cxnId="{F7C2E0C4-D573-4751-AF07-30C884852F2E}">
      <dgm:prSet/>
      <dgm:spPr/>
      <dgm:t>
        <a:bodyPr/>
        <a:lstStyle/>
        <a:p>
          <a:endParaRPr lang="es-ES" b="1">
            <a:solidFill>
              <a:schemeClr val="tx1"/>
            </a:solidFill>
          </a:endParaRPr>
        </a:p>
      </dgm:t>
    </dgm:pt>
    <dgm:pt modelId="{D23A3DC4-979E-4891-86DD-62B5BAB43626}" type="sibTrans" cxnId="{F7C2E0C4-D573-4751-AF07-30C884852F2E}">
      <dgm:prSet/>
      <dgm:spPr/>
      <dgm:t>
        <a:bodyPr/>
        <a:lstStyle/>
        <a:p>
          <a:endParaRPr lang="es-ES" b="1">
            <a:solidFill>
              <a:schemeClr val="tx1"/>
            </a:solidFill>
          </a:endParaRPr>
        </a:p>
      </dgm:t>
    </dgm:pt>
    <dgm:pt modelId="{5D49439A-AFCA-4223-901E-1F4E87666912}">
      <dgm:prSet phldrT="[Texto]"/>
      <dgm:spPr/>
      <dgm:t>
        <a:bodyPr/>
        <a:lstStyle/>
        <a:p>
          <a:r>
            <a:rPr lang="es-ES" b="1" dirty="0" smtClean="0">
              <a:solidFill>
                <a:schemeClr val="tx1"/>
              </a:solidFill>
            </a:rPr>
            <a:t>Sistema de realimentación y dosificación de chocolate</a:t>
          </a:r>
        </a:p>
      </dgm:t>
    </dgm:pt>
    <dgm:pt modelId="{BDFA24EE-7D41-420E-A0E4-0CCD3B63CF16}" type="parTrans" cxnId="{F9ADC2AB-0A89-4391-A6BC-FAF56998A579}">
      <dgm:prSet/>
      <dgm:spPr/>
      <dgm:t>
        <a:bodyPr/>
        <a:lstStyle/>
        <a:p>
          <a:endParaRPr lang="es-ES" b="1">
            <a:solidFill>
              <a:schemeClr val="tx1"/>
            </a:solidFill>
          </a:endParaRPr>
        </a:p>
      </dgm:t>
    </dgm:pt>
    <dgm:pt modelId="{9EACB022-65DC-47AA-B2D7-28543696618D}" type="sibTrans" cxnId="{F9ADC2AB-0A89-4391-A6BC-FAF56998A579}">
      <dgm:prSet/>
      <dgm:spPr/>
      <dgm:t>
        <a:bodyPr/>
        <a:lstStyle/>
        <a:p>
          <a:endParaRPr lang="es-ES" b="1">
            <a:solidFill>
              <a:schemeClr val="tx1"/>
            </a:solidFill>
          </a:endParaRPr>
        </a:p>
      </dgm:t>
    </dgm:pt>
    <dgm:pt modelId="{76A1E9E9-96F6-4B4F-ADBA-60DDF376116C}">
      <dgm:prSet phldrT="[Texto]"/>
      <dgm:spPr/>
      <dgm:t>
        <a:bodyPr/>
        <a:lstStyle/>
        <a:p>
          <a:r>
            <a:rPr lang="es-ES" b="1" dirty="0" smtClean="0">
              <a:solidFill>
                <a:schemeClr val="tx1"/>
              </a:solidFill>
            </a:rPr>
            <a:t>Temperatura de funcionamiento</a:t>
          </a:r>
        </a:p>
      </dgm:t>
    </dgm:pt>
    <dgm:pt modelId="{C39ECC68-74FB-44CC-A2FF-76F7178E30F9}" type="parTrans" cxnId="{CBF3D244-88FB-487F-93A4-884DB50EBBC5}">
      <dgm:prSet/>
      <dgm:spPr/>
      <dgm:t>
        <a:bodyPr/>
        <a:lstStyle/>
        <a:p>
          <a:endParaRPr lang="es-ES" b="1">
            <a:solidFill>
              <a:schemeClr val="tx1"/>
            </a:solidFill>
          </a:endParaRPr>
        </a:p>
      </dgm:t>
    </dgm:pt>
    <dgm:pt modelId="{D182897F-C225-4DA5-8DC6-4447EDD9E09F}" type="sibTrans" cxnId="{CBF3D244-88FB-487F-93A4-884DB50EBBC5}">
      <dgm:prSet/>
      <dgm:spPr/>
      <dgm:t>
        <a:bodyPr/>
        <a:lstStyle/>
        <a:p>
          <a:endParaRPr lang="es-ES" b="1">
            <a:solidFill>
              <a:schemeClr val="tx1"/>
            </a:solidFill>
          </a:endParaRPr>
        </a:p>
      </dgm:t>
    </dgm:pt>
    <dgm:pt modelId="{22D8FBFB-D476-4B47-8DFA-5BFCB471356F}">
      <dgm:prSet phldrT="[Texto]"/>
      <dgm:spPr/>
      <dgm:t>
        <a:bodyPr/>
        <a:lstStyle/>
        <a:p>
          <a:r>
            <a:rPr lang="es-ES" b="1" dirty="0" smtClean="0">
              <a:solidFill>
                <a:schemeClr val="tx1"/>
              </a:solidFill>
            </a:rPr>
            <a:t>Características eléctricas</a:t>
          </a:r>
        </a:p>
      </dgm:t>
    </dgm:pt>
    <dgm:pt modelId="{9A72C5C5-D27D-4BCE-BF30-A7F2019492C1}" type="parTrans" cxnId="{710C9FEA-193F-4F81-8C29-2065B1AD864F}">
      <dgm:prSet/>
      <dgm:spPr/>
      <dgm:t>
        <a:bodyPr/>
        <a:lstStyle/>
        <a:p>
          <a:endParaRPr lang="es-ES" b="1">
            <a:solidFill>
              <a:schemeClr val="tx1"/>
            </a:solidFill>
          </a:endParaRPr>
        </a:p>
      </dgm:t>
    </dgm:pt>
    <dgm:pt modelId="{9F5636CC-E369-4FF9-B362-D49D7DF3BF11}" type="sibTrans" cxnId="{710C9FEA-193F-4F81-8C29-2065B1AD864F}">
      <dgm:prSet/>
      <dgm:spPr/>
      <dgm:t>
        <a:bodyPr/>
        <a:lstStyle/>
        <a:p>
          <a:endParaRPr lang="es-ES" b="1">
            <a:solidFill>
              <a:schemeClr val="tx1"/>
            </a:solidFill>
          </a:endParaRPr>
        </a:p>
      </dgm:t>
    </dgm:pt>
    <dgm:pt modelId="{14E2648E-8800-4B4A-ADB0-9A515EB5BDBA}">
      <dgm:prSet phldrT="[Texto]"/>
      <dgm:spPr/>
      <dgm:t>
        <a:bodyPr/>
        <a:lstStyle/>
        <a:p>
          <a:r>
            <a:rPr lang="es-ES" b="1" dirty="0" smtClean="0">
              <a:solidFill>
                <a:schemeClr val="tx1"/>
              </a:solidFill>
            </a:rPr>
            <a:t>Sistema de control</a:t>
          </a:r>
        </a:p>
      </dgm:t>
    </dgm:pt>
    <dgm:pt modelId="{5CD882F7-ACAF-4CF0-BE5B-046ED3946362}" type="parTrans" cxnId="{6FE970CB-1DB2-4273-813B-396468350E3E}">
      <dgm:prSet/>
      <dgm:spPr/>
      <dgm:t>
        <a:bodyPr/>
        <a:lstStyle/>
        <a:p>
          <a:endParaRPr lang="es-ES" b="1">
            <a:solidFill>
              <a:schemeClr val="tx1"/>
            </a:solidFill>
          </a:endParaRPr>
        </a:p>
      </dgm:t>
    </dgm:pt>
    <dgm:pt modelId="{C0889CF8-18ED-495E-A681-DEAED2B985FB}" type="sibTrans" cxnId="{6FE970CB-1DB2-4273-813B-396468350E3E}">
      <dgm:prSet/>
      <dgm:spPr/>
      <dgm:t>
        <a:bodyPr/>
        <a:lstStyle/>
        <a:p>
          <a:endParaRPr lang="es-ES" b="1">
            <a:solidFill>
              <a:schemeClr val="tx1"/>
            </a:solidFill>
          </a:endParaRPr>
        </a:p>
      </dgm:t>
    </dgm:pt>
    <dgm:pt modelId="{EEB647DA-DACA-4CDD-97E6-2E8650E65863}" type="pres">
      <dgm:prSet presAssocID="{6D2ADC84-F321-406A-98D0-71CA1A34A92F}" presName="linear" presStyleCnt="0">
        <dgm:presLayoutVars>
          <dgm:animLvl val="lvl"/>
          <dgm:resizeHandles val="exact"/>
        </dgm:presLayoutVars>
      </dgm:prSet>
      <dgm:spPr/>
      <dgm:t>
        <a:bodyPr/>
        <a:lstStyle/>
        <a:p>
          <a:endParaRPr lang="es-ES"/>
        </a:p>
      </dgm:t>
    </dgm:pt>
    <dgm:pt modelId="{7A40A6C2-5F92-439B-B164-14910F77877A}" type="pres">
      <dgm:prSet presAssocID="{74C45968-69EB-4DFE-9D6E-B82D512B1489}" presName="parentText" presStyleLbl="node1" presStyleIdx="0" presStyleCnt="6">
        <dgm:presLayoutVars>
          <dgm:chMax val="0"/>
          <dgm:bulletEnabled val="1"/>
        </dgm:presLayoutVars>
      </dgm:prSet>
      <dgm:spPr/>
      <dgm:t>
        <a:bodyPr/>
        <a:lstStyle/>
        <a:p>
          <a:endParaRPr lang="es-ES"/>
        </a:p>
      </dgm:t>
    </dgm:pt>
    <dgm:pt modelId="{BCFD54C3-1E2A-46E8-832E-53252E676071}" type="pres">
      <dgm:prSet presAssocID="{90274533-ABE0-40C7-8B77-2DCDF5445117}" presName="spacer" presStyleCnt="0"/>
      <dgm:spPr/>
    </dgm:pt>
    <dgm:pt modelId="{ABB185C5-56D1-4A4D-9F61-D2F0267BDDBC}" type="pres">
      <dgm:prSet presAssocID="{EFE253C4-146C-4366-8BC3-8A065C32D886}" presName="parentText" presStyleLbl="node1" presStyleIdx="1" presStyleCnt="6">
        <dgm:presLayoutVars>
          <dgm:chMax val="0"/>
          <dgm:bulletEnabled val="1"/>
        </dgm:presLayoutVars>
      </dgm:prSet>
      <dgm:spPr/>
      <dgm:t>
        <a:bodyPr/>
        <a:lstStyle/>
        <a:p>
          <a:endParaRPr lang="es-ES"/>
        </a:p>
      </dgm:t>
    </dgm:pt>
    <dgm:pt modelId="{A2551B6F-D935-45CC-A9D3-2A960D7EF308}" type="pres">
      <dgm:prSet presAssocID="{D23A3DC4-979E-4891-86DD-62B5BAB43626}" presName="spacer" presStyleCnt="0"/>
      <dgm:spPr/>
    </dgm:pt>
    <dgm:pt modelId="{B0E39677-6EB5-4B54-952F-5F6885317EEA}" type="pres">
      <dgm:prSet presAssocID="{5D49439A-AFCA-4223-901E-1F4E87666912}" presName="parentText" presStyleLbl="node1" presStyleIdx="2" presStyleCnt="6">
        <dgm:presLayoutVars>
          <dgm:chMax val="0"/>
          <dgm:bulletEnabled val="1"/>
        </dgm:presLayoutVars>
      </dgm:prSet>
      <dgm:spPr/>
      <dgm:t>
        <a:bodyPr/>
        <a:lstStyle/>
        <a:p>
          <a:endParaRPr lang="es-ES"/>
        </a:p>
      </dgm:t>
    </dgm:pt>
    <dgm:pt modelId="{580981FD-073B-443F-9AEF-6704C216732D}" type="pres">
      <dgm:prSet presAssocID="{9EACB022-65DC-47AA-B2D7-28543696618D}" presName="spacer" presStyleCnt="0"/>
      <dgm:spPr/>
    </dgm:pt>
    <dgm:pt modelId="{60843CBD-F721-4A4B-8933-39634E9DA89C}" type="pres">
      <dgm:prSet presAssocID="{76A1E9E9-96F6-4B4F-ADBA-60DDF376116C}" presName="parentText" presStyleLbl="node1" presStyleIdx="3" presStyleCnt="6">
        <dgm:presLayoutVars>
          <dgm:chMax val="0"/>
          <dgm:bulletEnabled val="1"/>
        </dgm:presLayoutVars>
      </dgm:prSet>
      <dgm:spPr/>
      <dgm:t>
        <a:bodyPr/>
        <a:lstStyle/>
        <a:p>
          <a:endParaRPr lang="es-ES"/>
        </a:p>
      </dgm:t>
    </dgm:pt>
    <dgm:pt modelId="{CC550425-2E46-4100-9E78-33BE650F8E77}" type="pres">
      <dgm:prSet presAssocID="{D182897F-C225-4DA5-8DC6-4447EDD9E09F}" presName="spacer" presStyleCnt="0"/>
      <dgm:spPr/>
    </dgm:pt>
    <dgm:pt modelId="{5ABD32F6-C78B-40C7-B23C-0F9AA1F40F7B}" type="pres">
      <dgm:prSet presAssocID="{22D8FBFB-D476-4B47-8DFA-5BFCB471356F}" presName="parentText" presStyleLbl="node1" presStyleIdx="4" presStyleCnt="6">
        <dgm:presLayoutVars>
          <dgm:chMax val="0"/>
          <dgm:bulletEnabled val="1"/>
        </dgm:presLayoutVars>
      </dgm:prSet>
      <dgm:spPr/>
      <dgm:t>
        <a:bodyPr/>
        <a:lstStyle/>
        <a:p>
          <a:endParaRPr lang="es-ES"/>
        </a:p>
      </dgm:t>
    </dgm:pt>
    <dgm:pt modelId="{F51E62D2-1AB9-4A55-92D3-86309C73BAA4}" type="pres">
      <dgm:prSet presAssocID="{9F5636CC-E369-4FF9-B362-D49D7DF3BF11}" presName="spacer" presStyleCnt="0"/>
      <dgm:spPr/>
    </dgm:pt>
    <dgm:pt modelId="{736CA24D-6666-42F6-B871-6D4990E75CEB}" type="pres">
      <dgm:prSet presAssocID="{14E2648E-8800-4B4A-ADB0-9A515EB5BDBA}" presName="parentText" presStyleLbl="node1" presStyleIdx="5" presStyleCnt="6">
        <dgm:presLayoutVars>
          <dgm:chMax val="0"/>
          <dgm:bulletEnabled val="1"/>
        </dgm:presLayoutVars>
      </dgm:prSet>
      <dgm:spPr/>
      <dgm:t>
        <a:bodyPr/>
        <a:lstStyle/>
        <a:p>
          <a:endParaRPr lang="es-ES"/>
        </a:p>
      </dgm:t>
    </dgm:pt>
  </dgm:ptLst>
  <dgm:cxnLst>
    <dgm:cxn modelId="{710C9FEA-193F-4F81-8C29-2065B1AD864F}" srcId="{6D2ADC84-F321-406A-98D0-71CA1A34A92F}" destId="{22D8FBFB-D476-4B47-8DFA-5BFCB471356F}" srcOrd="4" destOrd="0" parTransId="{9A72C5C5-D27D-4BCE-BF30-A7F2019492C1}" sibTransId="{9F5636CC-E369-4FF9-B362-D49D7DF3BF11}"/>
    <dgm:cxn modelId="{59612F7F-5B23-431F-9D56-077B9A49E42E}" type="presOf" srcId="{EFE253C4-146C-4366-8BC3-8A065C32D886}" destId="{ABB185C5-56D1-4A4D-9F61-D2F0267BDDBC}" srcOrd="0" destOrd="0" presId="urn:microsoft.com/office/officeart/2005/8/layout/vList2"/>
    <dgm:cxn modelId="{F7C2E0C4-D573-4751-AF07-30C884852F2E}" srcId="{6D2ADC84-F321-406A-98D0-71CA1A34A92F}" destId="{EFE253C4-146C-4366-8BC3-8A065C32D886}" srcOrd="1" destOrd="0" parTransId="{001CC1DE-71FF-4B70-9965-9A6D605FF2DA}" sibTransId="{D23A3DC4-979E-4891-86DD-62B5BAB43626}"/>
    <dgm:cxn modelId="{599E3B00-D30D-47A1-BB2B-249339B5E241}" type="presOf" srcId="{22D8FBFB-D476-4B47-8DFA-5BFCB471356F}" destId="{5ABD32F6-C78B-40C7-B23C-0F9AA1F40F7B}" srcOrd="0" destOrd="0" presId="urn:microsoft.com/office/officeart/2005/8/layout/vList2"/>
    <dgm:cxn modelId="{F1D25BAA-ACFD-4DDA-ACC9-7CB6282D1D4A}" type="presOf" srcId="{6D2ADC84-F321-406A-98D0-71CA1A34A92F}" destId="{EEB647DA-DACA-4CDD-97E6-2E8650E65863}" srcOrd="0" destOrd="0" presId="urn:microsoft.com/office/officeart/2005/8/layout/vList2"/>
    <dgm:cxn modelId="{8AC10236-D547-48DB-A4B9-EBDF45B78EF5}" type="presOf" srcId="{74C45968-69EB-4DFE-9D6E-B82D512B1489}" destId="{7A40A6C2-5F92-439B-B164-14910F77877A}" srcOrd="0" destOrd="0" presId="urn:microsoft.com/office/officeart/2005/8/layout/vList2"/>
    <dgm:cxn modelId="{6FE970CB-1DB2-4273-813B-396468350E3E}" srcId="{6D2ADC84-F321-406A-98D0-71CA1A34A92F}" destId="{14E2648E-8800-4B4A-ADB0-9A515EB5BDBA}" srcOrd="5" destOrd="0" parTransId="{5CD882F7-ACAF-4CF0-BE5B-046ED3946362}" sibTransId="{C0889CF8-18ED-495E-A681-DEAED2B985FB}"/>
    <dgm:cxn modelId="{CBF3D244-88FB-487F-93A4-884DB50EBBC5}" srcId="{6D2ADC84-F321-406A-98D0-71CA1A34A92F}" destId="{76A1E9E9-96F6-4B4F-ADBA-60DDF376116C}" srcOrd="3" destOrd="0" parTransId="{C39ECC68-74FB-44CC-A2FF-76F7178E30F9}" sibTransId="{D182897F-C225-4DA5-8DC6-4447EDD9E09F}"/>
    <dgm:cxn modelId="{92B25183-01AA-4EC0-808F-F5B5B85AC451}" type="presOf" srcId="{76A1E9E9-96F6-4B4F-ADBA-60DDF376116C}" destId="{60843CBD-F721-4A4B-8933-39634E9DA89C}" srcOrd="0" destOrd="0" presId="urn:microsoft.com/office/officeart/2005/8/layout/vList2"/>
    <dgm:cxn modelId="{F9ADC2AB-0A89-4391-A6BC-FAF56998A579}" srcId="{6D2ADC84-F321-406A-98D0-71CA1A34A92F}" destId="{5D49439A-AFCA-4223-901E-1F4E87666912}" srcOrd="2" destOrd="0" parTransId="{BDFA24EE-7D41-420E-A0E4-0CCD3B63CF16}" sibTransId="{9EACB022-65DC-47AA-B2D7-28543696618D}"/>
    <dgm:cxn modelId="{4730CE02-DF40-47C0-A468-E6408FAB937E}" type="presOf" srcId="{5D49439A-AFCA-4223-901E-1F4E87666912}" destId="{B0E39677-6EB5-4B54-952F-5F6885317EEA}" srcOrd="0" destOrd="0" presId="urn:microsoft.com/office/officeart/2005/8/layout/vList2"/>
    <dgm:cxn modelId="{2CA0774A-7126-4CBD-958C-C59AA88F247A}" type="presOf" srcId="{14E2648E-8800-4B4A-ADB0-9A515EB5BDBA}" destId="{736CA24D-6666-42F6-B871-6D4990E75CEB}" srcOrd="0" destOrd="0" presId="urn:microsoft.com/office/officeart/2005/8/layout/vList2"/>
    <dgm:cxn modelId="{6AFFE215-18E9-4C40-9091-6E696946C39F}" srcId="{6D2ADC84-F321-406A-98D0-71CA1A34A92F}" destId="{74C45968-69EB-4DFE-9D6E-B82D512B1489}" srcOrd="0" destOrd="0" parTransId="{329C54BC-B6C7-4804-AB29-D8F16F5160E9}" sibTransId="{90274533-ABE0-40C7-8B77-2DCDF5445117}"/>
    <dgm:cxn modelId="{F0052E18-8153-488C-8FBC-0268B5878E3E}" type="presParOf" srcId="{EEB647DA-DACA-4CDD-97E6-2E8650E65863}" destId="{7A40A6C2-5F92-439B-B164-14910F77877A}" srcOrd="0" destOrd="0" presId="urn:microsoft.com/office/officeart/2005/8/layout/vList2"/>
    <dgm:cxn modelId="{2BEB5094-950E-4ED6-9896-3C73D013502A}" type="presParOf" srcId="{EEB647DA-DACA-4CDD-97E6-2E8650E65863}" destId="{BCFD54C3-1E2A-46E8-832E-53252E676071}" srcOrd="1" destOrd="0" presId="urn:microsoft.com/office/officeart/2005/8/layout/vList2"/>
    <dgm:cxn modelId="{06E48ACD-37D3-4618-83AD-42A85E6A2459}" type="presParOf" srcId="{EEB647DA-DACA-4CDD-97E6-2E8650E65863}" destId="{ABB185C5-56D1-4A4D-9F61-D2F0267BDDBC}" srcOrd="2" destOrd="0" presId="urn:microsoft.com/office/officeart/2005/8/layout/vList2"/>
    <dgm:cxn modelId="{C24E95DC-32AB-4FD4-880D-12021367E8CA}" type="presParOf" srcId="{EEB647DA-DACA-4CDD-97E6-2E8650E65863}" destId="{A2551B6F-D935-45CC-A9D3-2A960D7EF308}" srcOrd="3" destOrd="0" presId="urn:microsoft.com/office/officeart/2005/8/layout/vList2"/>
    <dgm:cxn modelId="{B120BCE6-9C57-49CD-B46E-B30275473D82}" type="presParOf" srcId="{EEB647DA-DACA-4CDD-97E6-2E8650E65863}" destId="{B0E39677-6EB5-4B54-952F-5F6885317EEA}" srcOrd="4" destOrd="0" presId="urn:microsoft.com/office/officeart/2005/8/layout/vList2"/>
    <dgm:cxn modelId="{1672F5FF-035A-43ED-AD95-1541A31709FE}" type="presParOf" srcId="{EEB647DA-DACA-4CDD-97E6-2E8650E65863}" destId="{580981FD-073B-443F-9AEF-6704C216732D}" srcOrd="5" destOrd="0" presId="urn:microsoft.com/office/officeart/2005/8/layout/vList2"/>
    <dgm:cxn modelId="{DEB57E7E-0032-4B4A-B132-C131054E0F0B}" type="presParOf" srcId="{EEB647DA-DACA-4CDD-97E6-2E8650E65863}" destId="{60843CBD-F721-4A4B-8933-39634E9DA89C}" srcOrd="6" destOrd="0" presId="urn:microsoft.com/office/officeart/2005/8/layout/vList2"/>
    <dgm:cxn modelId="{A9662F1C-0BCF-4D8D-B65E-88E4E93C0176}" type="presParOf" srcId="{EEB647DA-DACA-4CDD-97E6-2E8650E65863}" destId="{CC550425-2E46-4100-9E78-33BE650F8E77}" srcOrd="7" destOrd="0" presId="urn:microsoft.com/office/officeart/2005/8/layout/vList2"/>
    <dgm:cxn modelId="{6948A1F1-ED23-40BA-B11A-BC518D344274}" type="presParOf" srcId="{EEB647DA-DACA-4CDD-97E6-2E8650E65863}" destId="{5ABD32F6-C78B-40C7-B23C-0F9AA1F40F7B}" srcOrd="8" destOrd="0" presId="urn:microsoft.com/office/officeart/2005/8/layout/vList2"/>
    <dgm:cxn modelId="{D317DCE8-96A4-4EEE-8CB9-BB43159A1BEE}" type="presParOf" srcId="{EEB647DA-DACA-4CDD-97E6-2E8650E65863}" destId="{F51E62D2-1AB9-4A55-92D3-86309C73BAA4}" srcOrd="9" destOrd="0" presId="urn:microsoft.com/office/officeart/2005/8/layout/vList2"/>
    <dgm:cxn modelId="{6D542DEF-E993-47D5-8C5F-AF6EFC1C9870}" type="presParOf" srcId="{EEB647DA-DACA-4CDD-97E6-2E8650E65863}" destId="{736CA24D-6666-42F6-B871-6D4990E75CE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Ergonomía de la máquina</a:t>
          </a:r>
          <a:endParaRPr lang="es-EC" sz="2800" b="1" cap="none" spc="0" dirty="0">
            <a:ln w="0"/>
            <a:solidFill>
              <a:schemeClr val="tx1"/>
            </a:solidFill>
            <a:effectLst>
              <a:outerShdw blurRad="38100" dist="19050" dir="2700000" algn="tl" rotWithShape="0">
                <a:schemeClr val="dk1">
                  <a:alpha val="40000"/>
                </a:schemeClr>
              </a:outerShdw>
            </a:effectLst>
          </a:endParaRP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6616A352-B172-4010-9515-F2D30B57A41D}">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Debido a que el proceso requiere que el operador permanezca de pie para operar la máquina se establece que la altura de la superficie superior de la máquina este entre 90 – 110 cm.</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1D5685EE-B3B4-4863-BA79-0A1FABA77EE3}" type="parTrans" cxnId="{95EFF44B-BEC1-4CE9-8B77-FAFBDF2B98AB}">
      <dgm:prSet/>
      <dgm:spPr/>
      <dgm:t>
        <a:bodyPr/>
        <a:lstStyle/>
        <a:p>
          <a:endParaRPr lang="es-EC"/>
        </a:p>
      </dgm:t>
    </dgm:pt>
    <dgm:pt modelId="{8ACEAB3C-69CA-4917-AA64-699FB62E281E}" type="sibTrans" cxnId="{95EFF44B-BEC1-4CE9-8B77-FAFBDF2B98AB}">
      <dgm:prSet/>
      <dgm:spPr/>
      <dgm:t>
        <a:bodyPr/>
        <a:lstStyle/>
        <a:p>
          <a:endParaRPr lang="es-EC"/>
        </a:p>
      </dgm:t>
    </dgm:pt>
    <dgm:pt modelId="{C1C48212-2938-4B3B-B690-F17F35270D1D}">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Según norma </a:t>
          </a:r>
          <a:r>
            <a:rPr lang="es-ES" sz="2400" b="1" dirty="0" smtClean="0"/>
            <a:t>UNE-EN 1005-2:2004+A1:2009.</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C75FD569-33F4-4E28-86A2-4FAB8291FE23}" type="sibTrans" cxnId="{E745445B-D618-41D0-A3F2-A27DB58ABD27}">
      <dgm:prSet/>
      <dgm:spPr/>
      <dgm:t>
        <a:bodyPr/>
        <a:lstStyle/>
        <a:p>
          <a:endParaRPr lang="es-EC"/>
        </a:p>
      </dgm:t>
    </dgm:pt>
    <dgm:pt modelId="{C41813EC-82CD-41EF-857D-43972DB81C3D}" type="parTrans" cxnId="{E745445B-D618-41D0-A3F2-A27DB58ABD27}">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268628">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custScaleX="96904">
        <dgm:presLayoutVars>
          <dgm:bulletEnabled val="1"/>
        </dgm:presLayoutVars>
      </dgm:prSet>
      <dgm:spPr/>
      <dgm:t>
        <a:bodyPr/>
        <a:lstStyle/>
        <a:p>
          <a:endParaRPr lang="es-EC"/>
        </a:p>
      </dgm:t>
    </dgm:pt>
  </dgm:ptLst>
  <dgm:cxnLst>
    <dgm:cxn modelId="{11C24AB5-C572-4A2E-B254-7B839B3D128E}" type="presOf" srcId="{AE5500B0-5E50-48C9-AEF5-3B000371FE2B}" destId="{9E0F8A51-2A44-40DC-9F1A-7EFADFED9C78}" srcOrd="0" destOrd="0" presId="urn:microsoft.com/office/officeart/2005/8/layout/vList2"/>
    <dgm:cxn modelId="{1C0C58E5-DC4E-4EF0-978B-3E181FBB2CF2}" type="presOf" srcId="{6616A352-B172-4010-9515-F2D30B57A41D}" destId="{4AC186E9-30A5-4DC5-94F7-94F62A7E77B5}" srcOrd="0" destOrd="0" presId="urn:microsoft.com/office/officeart/2005/8/layout/vList2"/>
    <dgm:cxn modelId="{03EB1A5C-6176-4408-8395-28EF963A3200}" type="presOf" srcId="{C1C48212-2938-4B3B-B690-F17F35270D1D}" destId="{4AC186E9-30A5-4DC5-94F7-94F62A7E77B5}" srcOrd="0" destOrd="1"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E745445B-D618-41D0-A3F2-A27DB58ABD27}" srcId="{AE5500B0-5E50-48C9-AEF5-3B000371FE2B}" destId="{C1C48212-2938-4B3B-B690-F17F35270D1D}" srcOrd="1" destOrd="0" parTransId="{C41813EC-82CD-41EF-857D-43972DB81C3D}" sibTransId="{C75FD569-33F4-4E28-86A2-4FAB8291FE23}"/>
    <dgm:cxn modelId="{95EFF44B-BEC1-4CE9-8B77-FAFBDF2B98AB}" srcId="{AE5500B0-5E50-48C9-AEF5-3B000371FE2B}" destId="{6616A352-B172-4010-9515-F2D30B57A41D}" srcOrd="0" destOrd="0" parTransId="{1D5685EE-B3B4-4863-BA79-0A1FABA77EE3}" sibTransId="{8ACEAB3C-69CA-4917-AA64-699FB62E281E}"/>
    <dgm:cxn modelId="{250FB457-F91E-40F9-847D-0CEF8266BF0E}" type="presOf" srcId="{8B6FB25A-4DFE-49C2-8101-568F4B3EB992}" destId="{27FAD484-7101-4B6C-976D-9C4BE2AFCB07}" srcOrd="0" destOrd="0" presId="urn:microsoft.com/office/officeart/2005/8/layout/vList2"/>
    <dgm:cxn modelId="{48FA37B8-2825-4117-9CD3-05405B821905}" type="presParOf" srcId="{27FAD484-7101-4B6C-976D-9C4BE2AFCB07}" destId="{9E0F8A51-2A44-40DC-9F1A-7EFADFED9C78}" srcOrd="0" destOrd="0" presId="urn:microsoft.com/office/officeart/2005/8/layout/vList2"/>
    <dgm:cxn modelId="{39F9732D-C1B2-4CE0-BBFE-7D6B07AA3E7A}"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Dimensionamiento de la olla</a:t>
          </a:r>
          <a:endParaRPr lang="es-EC" sz="2800" b="1" cap="none" spc="0" dirty="0">
            <a:ln w="0"/>
            <a:solidFill>
              <a:schemeClr val="tx1"/>
            </a:solidFill>
            <a:effectLst>
              <a:outerShdw blurRad="38100" dist="19050" dir="2700000" algn="tl" rotWithShape="0">
                <a:schemeClr val="dk1">
                  <a:alpha val="40000"/>
                </a:schemeClr>
              </a:outerShdw>
            </a:effectLst>
          </a:endParaRP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6CB6F157-369A-40D5-9FD7-1857D05EBD73}">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Para dimensionar la olla se toma en cuenta el requisito de capacidad establecido por la empresa el cual es de 25 Kg de chocolate líquido.</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4B889B11-9E01-46F2-8642-30B5DBCC20A3}" type="sibTrans" cxnId="{627F9A8A-A9A5-4326-8E58-62CCDA6473C4}">
      <dgm:prSet/>
      <dgm:spPr/>
      <dgm:t>
        <a:bodyPr/>
        <a:lstStyle/>
        <a:p>
          <a:endParaRPr lang="es-ES"/>
        </a:p>
      </dgm:t>
    </dgm:pt>
    <dgm:pt modelId="{01C6C25C-7933-4EDA-A4EB-54FC1D871F19}" type="parTrans" cxnId="{627F9A8A-A9A5-4326-8E58-62CCDA6473C4}">
      <dgm:prSet/>
      <dgm:spPr/>
      <dgm:t>
        <a:bodyPr/>
        <a:lstStyle/>
        <a:p>
          <a:endParaRPr lang="es-ES"/>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66413">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custScaleX="96904">
        <dgm:presLayoutVars>
          <dgm:bulletEnabled val="1"/>
        </dgm:presLayoutVars>
      </dgm:prSet>
      <dgm:spPr/>
      <dgm:t>
        <a:bodyPr/>
        <a:lstStyle/>
        <a:p>
          <a:endParaRPr lang="es-EC"/>
        </a:p>
      </dgm:t>
    </dgm:pt>
  </dgm:ptLst>
  <dgm:cxnLst>
    <dgm:cxn modelId="{97F614D7-F5A3-4A43-AC3D-AE3B7E3A31FA}" type="presOf" srcId="{8B6FB25A-4DFE-49C2-8101-568F4B3EB992}" destId="{27FAD484-7101-4B6C-976D-9C4BE2AFCB07}" srcOrd="0" destOrd="0" presId="urn:microsoft.com/office/officeart/2005/8/layout/vList2"/>
    <dgm:cxn modelId="{627F9A8A-A9A5-4326-8E58-62CCDA6473C4}" srcId="{AE5500B0-5E50-48C9-AEF5-3B000371FE2B}" destId="{6CB6F157-369A-40D5-9FD7-1857D05EBD73}" srcOrd="0" destOrd="0" parTransId="{01C6C25C-7933-4EDA-A4EB-54FC1D871F19}" sibTransId="{4B889B11-9E01-46F2-8642-30B5DBCC20A3}"/>
    <dgm:cxn modelId="{1E5C66FA-2C88-4416-939F-7FA1AF0605E5}" srcId="{8B6FB25A-4DFE-49C2-8101-568F4B3EB992}" destId="{AE5500B0-5E50-48C9-AEF5-3B000371FE2B}" srcOrd="0" destOrd="0" parTransId="{962EF0E2-1CF3-404B-BB0E-D3A2A227B55E}" sibTransId="{F5BD00C8-1213-4297-93BC-77DF08B0BCE7}"/>
    <dgm:cxn modelId="{CDEBF1F9-1244-4D3F-AAD8-08F5CD28A5E4}" type="presOf" srcId="{6CB6F157-369A-40D5-9FD7-1857D05EBD73}" destId="{4AC186E9-30A5-4DC5-94F7-94F62A7E77B5}" srcOrd="0" destOrd="0" presId="urn:microsoft.com/office/officeart/2005/8/layout/vList2"/>
    <dgm:cxn modelId="{93E9C0BA-9E9C-4639-AE02-78E12FA3B55F}" type="presOf" srcId="{AE5500B0-5E50-48C9-AEF5-3B000371FE2B}" destId="{9E0F8A51-2A44-40DC-9F1A-7EFADFED9C78}" srcOrd="0" destOrd="0" presId="urn:microsoft.com/office/officeart/2005/8/layout/vList2"/>
    <dgm:cxn modelId="{0E425A1D-C5FA-47FF-9489-15B233C19376}" type="presParOf" srcId="{27FAD484-7101-4B6C-976D-9C4BE2AFCB07}" destId="{9E0F8A51-2A44-40DC-9F1A-7EFADFED9C78}" srcOrd="0" destOrd="0" presId="urn:microsoft.com/office/officeart/2005/8/layout/vList2"/>
    <dgm:cxn modelId="{BBFB4831-CACE-495F-8900-5C7F549BA729}"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Selección del agitador</a:t>
          </a:r>
          <a:endParaRPr lang="es-EC" sz="2800" b="1" cap="none" spc="0" dirty="0">
            <a:ln w="0"/>
            <a:solidFill>
              <a:schemeClr val="tx1"/>
            </a:solidFill>
            <a:effectLst>
              <a:outerShdw blurRad="38100" dist="19050" dir="2700000" algn="tl" rotWithShape="0">
                <a:schemeClr val="dk1">
                  <a:alpha val="40000"/>
                </a:schemeClr>
              </a:outerShdw>
            </a:effectLst>
          </a:endParaRP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6CB6F157-369A-40D5-9FD7-1857D05EBD73}">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Debido a que el chocolate varia su viscosidad dependiendo de la temperatura a la que se encuentra se elige el agitador tipo ancla.</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4B889B11-9E01-46F2-8642-30B5DBCC20A3}" type="sibTrans" cxnId="{627F9A8A-A9A5-4326-8E58-62CCDA6473C4}">
      <dgm:prSet/>
      <dgm:spPr/>
      <dgm:t>
        <a:bodyPr/>
        <a:lstStyle/>
        <a:p>
          <a:endParaRPr lang="es-ES"/>
        </a:p>
      </dgm:t>
    </dgm:pt>
    <dgm:pt modelId="{01C6C25C-7933-4EDA-A4EB-54FC1D871F19}" type="parTrans" cxnId="{627F9A8A-A9A5-4326-8E58-62CCDA6473C4}">
      <dgm:prSet/>
      <dgm:spPr/>
      <dgm:t>
        <a:bodyPr/>
        <a:lstStyle/>
        <a:p>
          <a:endParaRPr lang="es-ES"/>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66413">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custScaleX="96904">
        <dgm:presLayoutVars>
          <dgm:bulletEnabled val="1"/>
        </dgm:presLayoutVars>
      </dgm:prSet>
      <dgm:spPr/>
      <dgm:t>
        <a:bodyPr/>
        <a:lstStyle/>
        <a:p>
          <a:endParaRPr lang="es-EC"/>
        </a:p>
      </dgm:t>
    </dgm:pt>
  </dgm:ptLst>
  <dgm:cxnLst>
    <dgm:cxn modelId="{627F9A8A-A9A5-4326-8E58-62CCDA6473C4}" srcId="{AE5500B0-5E50-48C9-AEF5-3B000371FE2B}" destId="{6CB6F157-369A-40D5-9FD7-1857D05EBD73}" srcOrd="0" destOrd="0" parTransId="{01C6C25C-7933-4EDA-A4EB-54FC1D871F19}" sibTransId="{4B889B11-9E01-46F2-8642-30B5DBCC20A3}"/>
    <dgm:cxn modelId="{3DDADCB2-22E6-4F8F-BDFF-3149EA53F75F}" type="presOf" srcId="{AE5500B0-5E50-48C9-AEF5-3B000371FE2B}" destId="{9E0F8A51-2A44-40DC-9F1A-7EFADFED9C78}" srcOrd="0" destOrd="0" presId="urn:microsoft.com/office/officeart/2005/8/layout/vList2"/>
    <dgm:cxn modelId="{2EF8D500-8E54-42C2-8C0A-5666655277D1}" type="presOf" srcId="{6CB6F157-369A-40D5-9FD7-1857D05EBD73}" destId="{4AC186E9-30A5-4DC5-94F7-94F62A7E77B5}" srcOrd="0" destOrd="0" presId="urn:microsoft.com/office/officeart/2005/8/layout/vList2"/>
    <dgm:cxn modelId="{243F4558-0131-4072-8711-1E42830A0E96}" type="presOf" srcId="{8B6FB25A-4DFE-49C2-8101-568F4B3EB992}" destId="{27FAD484-7101-4B6C-976D-9C4BE2AFCB07}"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B92CD3BC-56F0-4343-8BFA-9EBC1BEFAA5C}" type="presParOf" srcId="{27FAD484-7101-4B6C-976D-9C4BE2AFCB07}" destId="{9E0F8A51-2A44-40DC-9F1A-7EFADFED9C78}" srcOrd="0" destOrd="0" presId="urn:microsoft.com/office/officeart/2005/8/layout/vList2"/>
    <dgm:cxn modelId="{1C5864B1-2879-49C6-A9B7-F4241A94DF54}"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Diseño del sistema de calentamiento</a:t>
          </a:r>
          <a:endParaRPr lang="es-EC" sz="2800" b="1" cap="none" spc="0" dirty="0">
            <a:ln w="0"/>
            <a:solidFill>
              <a:schemeClr val="tx1"/>
            </a:solidFill>
            <a:effectLst>
              <a:outerShdw blurRad="38100" dist="19050" dir="2700000" algn="tl" rotWithShape="0">
                <a:schemeClr val="dk1">
                  <a:alpha val="40000"/>
                </a:schemeClr>
              </a:outerShdw>
            </a:effectLst>
          </a:endParaRP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6CB6F157-369A-40D5-9FD7-1857D05EBD73}">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El proceso de templado de chocolate opera en un rango de 20</a:t>
          </a:r>
          <a:r>
            <a:rPr lang="es-EC" sz="2400" dirty="0" smtClean="0">
              <a:solidFill>
                <a:schemeClr val="tx1"/>
              </a:solidFill>
              <a:effectLst/>
            </a:rPr>
            <a:t>°</a:t>
          </a:r>
          <a:r>
            <a:rPr lang="es-EC" sz="2400" b="0" cap="none" spc="0" dirty="0" smtClean="0">
              <a:ln w="0"/>
              <a:solidFill>
                <a:schemeClr val="tx1"/>
              </a:solidFill>
              <a:effectLst>
                <a:outerShdw blurRad="38100" dist="19050" dir="2700000" algn="tl" rotWithShape="0">
                  <a:schemeClr val="dk1">
                    <a:alpha val="40000"/>
                  </a:schemeClr>
                </a:outerShdw>
              </a:effectLst>
            </a:rPr>
            <a:t>C a 50</a:t>
          </a:r>
          <a:r>
            <a:rPr lang="es-EC" sz="2400" dirty="0" smtClean="0">
              <a:solidFill>
                <a:schemeClr val="tx1"/>
              </a:solidFill>
              <a:effectLst/>
            </a:rPr>
            <a:t>°</a:t>
          </a:r>
          <a:r>
            <a:rPr lang="es-EC" sz="2400" b="0" cap="none" spc="0" dirty="0" smtClean="0">
              <a:ln w="0"/>
              <a:solidFill>
                <a:schemeClr val="tx1"/>
              </a:solidFill>
              <a:effectLst>
                <a:outerShdw blurRad="38100" dist="19050" dir="2700000" algn="tl" rotWithShape="0">
                  <a:schemeClr val="dk1">
                    <a:alpha val="40000"/>
                  </a:schemeClr>
                </a:outerShdw>
              </a:effectLst>
            </a:rPr>
            <a:t>C. Para ello se calcula la potencia necesaria en base al rango de temperatura del proceso. </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4B889B11-9E01-46F2-8642-30B5DBCC20A3}" type="sibTrans" cxnId="{627F9A8A-A9A5-4326-8E58-62CCDA6473C4}">
      <dgm:prSet/>
      <dgm:spPr/>
      <dgm:t>
        <a:bodyPr/>
        <a:lstStyle/>
        <a:p>
          <a:endParaRPr lang="es-ES"/>
        </a:p>
      </dgm:t>
    </dgm:pt>
    <dgm:pt modelId="{01C6C25C-7933-4EDA-A4EB-54FC1D871F19}" type="parTrans" cxnId="{627F9A8A-A9A5-4326-8E58-62CCDA6473C4}">
      <dgm:prSet/>
      <dgm:spPr/>
      <dgm:t>
        <a:bodyPr/>
        <a:lstStyle/>
        <a:p>
          <a:endParaRPr lang="es-ES"/>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66413">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custScaleX="85769" custLinFactNeighborX="-8539" custLinFactNeighborY="963">
        <dgm:presLayoutVars>
          <dgm:bulletEnabled val="1"/>
        </dgm:presLayoutVars>
      </dgm:prSet>
      <dgm:spPr/>
      <dgm:t>
        <a:bodyPr/>
        <a:lstStyle/>
        <a:p>
          <a:endParaRPr lang="es-EC"/>
        </a:p>
      </dgm:t>
    </dgm:pt>
  </dgm:ptLst>
  <dgm:cxnLst>
    <dgm:cxn modelId="{627F9A8A-A9A5-4326-8E58-62CCDA6473C4}" srcId="{AE5500B0-5E50-48C9-AEF5-3B000371FE2B}" destId="{6CB6F157-369A-40D5-9FD7-1857D05EBD73}" srcOrd="0" destOrd="0" parTransId="{01C6C25C-7933-4EDA-A4EB-54FC1D871F19}" sibTransId="{4B889B11-9E01-46F2-8642-30B5DBCC20A3}"/>
    <dgm:cxn modelId="{A3B00919-6642-445F-AE8A-61E996626332}" type="presOf" srcId="{AE5500B0-5E50-48C9-AEF5-3B000371FE2B}" destId="{9E0F8A51-2A44-40DC-9F1A-7EFADFED9C78}" srcOrd="0" destOrd="0" presId="urn:microsoft.com/office/officeart/2005/8/layout/vList2"/>
    <dgm:cxn modelId="{522E979B-50C3-4A99-B8AA-3C18BE441D73}" type="presOf" srcId="{6CB6F157-369A-40D5-9FD7-1857D05EBD73}" destId="{4AC186E9-30A5-4DC5-94F7-94F62A7E77B5}"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DC1F5BDB-8EC9-4E2D-A6E1-912435ACADDB}" type="presOf" srcId="{8B6FB25A-4DFE-49C2-8101-568F4B3EB992}" destId="{27FAD484-7101-4B6C-976D-9C4BE2AFCB07}" srcOrd="0" destOrd="0" presId="urn:microsoft.com/office/officeart/2005/8/layout/vList2"/>
    <dgm:cxn modelId="{49EEBFF2-780A-42FA-987C-FDC7F0C43045}" type="presParOf" srcId="{27FAD484-7101-4B6C-976D-9C4BE2AFCB07}" destId="{9E0F8A51-2A44-40DC-9F1A-7EFADFED9C78}" srcOrd="0" destOrd="0" presId="urn:microsoft.com/office/officeart/2005/8/layout/vList2"/>
    <dgm:cxn modelId="{C07630B4-A3BF-49DA-A790-A9D18F019C38}"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Diseño de la estructura de la máquina</a:t>
          </a:r>
          <a:endParaRPr lang="es-EC" sz="2800" b="1" cap="none" spc="0" dirty="0">
            <a:ln w="0"/>
            <a:solidFill>
              <a:schemeClr val="tx1"/>
            </a:solidFill>
            <a:effectLst>
              <a:outerShdw blurRad="38100" dist="19050" dir="2700000" algn="tl" rotWithShape="0">
                <a:schemeClr val="dk1">
                  <a:alpha val="40000"/>
                </a:schemeClr>
              </a:outerShdw>
            </a:effectLst>
          </a:endParaRP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6CB6F157-369A-40D5-9FD7-1857D05EBD73}">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Una vez dimensionados los sistemas interiores se procede a dimensionar el cuerpo que contiene a los mismos. </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4B889B11-9E01-46F2-8642-30B5DBCC20A3}" type="sibTrans" cxnId="{627F9A8A-A9A5-4326-8E58-62CCDA6473C4}">
      <dgm:prSet/>
      <dgm:spPr/>
      <dgm:t>
        <a:bodyPr/>
        <a:lstStyle/>
        <a:p>
          <a:endParaRPr lang="es-ES"/>
        </a:p>
      </dgm:t>
    </dgm:pt>
    <dgm:pt modelId="{01C6C25C-7933-4EDA-A4EB-54FC1D871F19}" type="parTrans" cxnId="{627F9A8A-A9A5-4326-8E58-62CCDA6473C4}">
      <dgm:prSet/>
      <dgm:spPr/>
      <dgm:t>
        <a:bodyPr/>
        <a:lstStyle/>
        <a:p>
          <a:endParaRPr lang="es-ES"/>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66413">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custScaleX="97966" custLinFactNeighborX="-8539" custLinFactNeighborY="963">
        <dgm:presLayoutVars>
          <dgm:bulletEnabled val="1"/>
        </dgm:presLayoutVars>
      </dgm:prSet>
      <dgm:spPr/>
      <dgm:t>
        <a:bodyPr/>
        <a:lstStyle/>
        <a:p>
          <a:endParaRPr lang="es-EC"/>
        </a:p>
      </dgm:t>
    </dgm:pt>
  </dgm:ptLst>
  <dgm:cxnLst>
    <dgm:cxn modelId="{627F9A8A-A9A5-4326-8E58-62CCDA6473C4}" srcId="{AE5500B0-5E50-48C9-AEF5-3B000371FE2B}" destId="{6CB6F157-369A-40D5-9FD7-1857D05EBD73}" srcOrd="0" destOrd="0" parTransId="{01C6C25C-7933-4EDA-A4EB-54FC1D871F19}" sibTransId="{4B889B11-9E01-46F2-8642-30B5DBCC20A3}"/>
    <dgm:cxn modelId="{8FFE019D-ED4C-47AA-B0BB-37EC2D9F5111}" type="presOf" srcId="{8B6FB25A-4DFE-49C2-8101-568F4B3EB992}" destId="{27FAD484-7101-4B6C-976D-9C4BE2AFCB07}"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DC4D4DF0-7F42-4831-976B-85654048ADC8}" type="presOf" srcId="{AE5500B0-5E50-48C9-AEF5-3B000371FE2B}" destId="{9E0F8A51-2A44-40DC-9F1A-7EFADFED9C78}" srcOrd="0" destOrd="0" presId="urn:microsoft.com/office/officeart/2005/8/layout/vList2"/>
    <dgm:cxn modelId="{2D2090AF-CB7B-41B9-BA71-A6411A27C562}" type="presOf" srcId="{6CB6F157-369A-40D5-9FD7-1857D05EBD73}" destId="{4AC186E9-30A5-4DC5-94F7-94F62A7E77B5}" srcOrd="0" destOrd="0" presId="urn:microsoft.com/office/officeart/2005/8/layout/vList2"/>
    <dgm:cxn modelId="{95C4A98D-DA6E-4A37-8B46-FAC132EFC066}" type="presParOf" srcId="{27FAD484-7101-4B6C-976D-9C4BE2AFCB07}" destId="{9E0F8A51-2A44-40DC-9F1A-7EFADFED9C78}" srcOrd="0" destOrd="0" presId="urn:microsoft.com/office/officeart/2005/8/layout/vList2"/>
    <dgm:cxn modelId="{75573622-43CB-4956-A049-3F417DAF1EFC}"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Diseño de sistema de realimentación</a:t>
          </a:r>
          <a:endParaRPr lang="es-EC" sz="2800" b="1" cap="none" spc="0" dirty="0">
            <a:ln w="0"/>
            <a:solidFill>
              <a:schemeClr val="tx1"/>
            </a:solidFill>
            <a:effectLst>
              <a:outerShdw blurRad="38100" dist="19050" dir="2700000" algn="tl" rotWithShape="0">
                <a:schemeClr val="dk1">
                  <a:alpha val="40000"/>
                </a:schemeClr>
              </a:outerShdw>
            </a:effectLst>
          </a:endParaRP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6CB6F157-369A-40D5-9FD7-1857D05EBD73}">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Dado que en el mercado existen máquinas que incorporan un sistema de realimentación automático se procede a diseñar este sistema tal que asemeje el funcionamiento de dichas máquinas . </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4B889B11-9E01-46F2-8642-30B5DBCC20A3}" type="sibTrans" cxnId="{627F9A8A-A9A5-4326-8E58-62CCDA6473C4}">
      <dgm:prSet/>
      <dgm:spPr/>
      <dgm:t>
        <a:bodyPr/>
        <a:lstStyle/>
        <a:p>
          <a:endParaRPr lang="es-ES"/>
        </a:p>
      </dgm:t>
    </dgm:pt>
    <dgm:pt modelId="{01C6C25C-7933-4EDA-A4EB-54FC1D871F19}" type="parTrans" cxnId="{627F9A8A-A9A5-4326-8E58-62CCDA6473C4}">
      <dgm:prSet/>
      <dgm:spPr/>
      <dgm:t>
        <a:bodyPr/>
        <a:lstStyle/>
        <a:p>
          <a:endParaRPr lang="es-ES"/>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66413">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custScaleX="97966" custLinFactNeighborX="-8539" custLinFactNeighborY="963">
        <dgm:presLayoutVars>
          <dgm:bulletEnabled val="1"/>
        </dgm:presLayoutVars>
      </dgm:prSet>
      <dgm:spPr/>
      <dgm:t>
        <a:bodyPr/>
        <a:lstStyle/>
        <a:p>
          <a:endParaRPr lang="es-EC"/>
        </a:p>
      </dgm:t>
    </dgm:pt>
  </dgm:ptLst>
  <dgm:cxnLst>
    <dgm:cxn modelId="{627F9A8A-A9A5-4326-8E58-62CCDA6473C4}" srcId="{AE5500B0-5E50-48C9-AEF5-3B000371FE2B}" destId="{6CB6F157-369A-40D5-9FD7-1857D05EBD73}" srcOrd="0" destOrd="0" parTransId="{01C6C25C-7933-4EDA-A4EB-54FC1D871F19}" sibTransId="{4B889B11-9E01-46F2-8642-30B5DBCC20A3}"/>
    <dgm:cxn modelId="{5215232D-7A12-4722-9B4A-8685D94BD6A6}" type="presOf" srcId="{8B6FB25A-4DFE-49C2-8101-568F4B3EB992}" destId="{27FAD484-7101-4B6C-976D-9C4BE2AFCB07}" srcOrd="0" destOrd="0" presId="urn:microsoft.com/office/officeart/2005/8/layout/vList2"/>
    <dgm:cxn modelId="{4DF94B17-24EF-4452-BE39-084EC3693C15}" type="presOf" srcId="{6CB6F157-369A-40D5-9FD7-1857D05EBD73}" destId="{4AC186E9-30A5-4DC5-94F7-94F62A7E77B5}"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3F4B4075-99D0-4365-B3EA-4CF7A1A6DB73}" type="presOf" srcId="{AE5500B0-5E50-48C9-AEF5-3B000371FE2B}" destId="{9E0F8A51-2A44-40DC-9F1A-7EFADFED9C78}" srcOrd="0" destOrd="0" presId="urn:microsoft.com/office/officeart/2005/8/layout/vList2"/>
    <dgm:cxn modelId="{83BA7C7C-CC0B-4580-9520-8789E7001214}" type="presParOf" srcId="{27FAD484-7101-4B6C-976D-9C4BE2AFCB07}" destId="{9E0F8A51-2A44-40DC-9F1A-7EFADFED9C78}" srcOrd="0" destOrd="0" presId="urn:microsoft.com/office/officeart/2005/8/layout/vList2"/>
    <dgm:cxn modelId="{3D58F561-AE37-49C8-A1A5-FABF8002424F}"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t>En la prueba 1, se tiene como resultado que la olla CUMPLE con capacidad deseada por parte de la empresa, la cual es de un mínimo de </a:t>
          </a:r>
          <a:r>
            <a:rPr lang="es-EC" sz="2400" dirty="0" smtClean="0"/>
            <a:t>25kg </a:t>
          </a:r>
          <a:r>
            <a:rPr lang="es-EC" sz="2400" dirty="0" smtClean="0"/>
            <a:t>de chocolate líquido; dando como resultado una capacidad máxima de </a:t>
          </a:r>
          <a:r>
            <a:rPr lang="es-EC" sz="2400" dirty="0" smtClean="0"/>
            <a:t>38kg </a:t>
          </a:r>
          <a:r>
            <a:rPr lang="es-EC" sz="2400" dirty="0" smtClean="0"/>
            <a:t>de chocolate líquido.</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Capacidad de la olla (P1)</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5953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D8497DB6-9888-4F7B-81E8-3C3DA2F99899}" srcId="{AE5500B0-5E50-48C9-AEF5-3B000371FE2B}" destId="{FEB73FE2-2C7D-4D2E-B50C-09D20DBC1D19}" srcOrd="0" destOrd="0" parTransId="{00F70177-D656-44A6-8B02-B8A206A50F2C}" sibTransId="{1667B7FD-0523-42C9-BD33-64B64B035436}"/>
    <dgm:cxn modelId="{E761A379-B6C4-4E02-A8CB-FDEAC5014C3A}" type="presOf" srcId="{FEB73FE2-2C7D-4D2E-B50C-09D20DBC1D19}" destId="{4AC186E9-30A5-4DC5-94F7-94F62A7E77B5}" srcOrd="0" destOrd="0" presId="urn:microsoft.com/office/officeart/2005/8/layout/vList2"/>
    <dgm:cxn modelId="{781E5818-1C95-4258-AE88-A9852131759B}" type="presOf" srcId="{8B6FB25A-4DFE-49C2-8101-568F4B3EB992}" destId="{27FAD484-7101-4B6C-976D-9C4BE2AFCB07}"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8EEB67C1-E3E9-482F-A93E-FBF7B2EA26E6}" type="presOf" srcId="{AE5500B0-5E50-48C9-AEF5-3B000371FE2B}" destId="{9E0F8A51-2A44-40DC-9F1A-7EFADFED9C78}" srcOrd="0" destOrd="0" presId="urn:microsoft.com/office/officeart/2005/8/layout/vList2"/>
    <dgm:cxn modelId="{4DFB67FF-561C-42CB-8B94-99444F8CF88F}" type="presParOf" srcId="{27FAD484-7101-4B6C-976D-9C4BE2AFCB07}" destId="{9E0F8A51-2A44-40DC-9F1A-7EFADFED9C78}" srcOrd="0" destOrd="0" presId="urn:microsoft.com/office/officeart/2005/8/layout/vList2"/>
    <dgm:cxn modelId="{F8E09B58-D2BE-4886-B746-0358DC3276BC}"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ctr"/>
          <a:r>
            <a:rPr lang="es-ES" sz="2800" b="1" cap="none" spc="0" dirty="0" smtClean="0">
              <a:ln w="0"/>
              <a:solidFill>
                <a:schemeClr val="tx1"/>
              </a:solidFill>
              <a:effectLst>
                <a:outerShdw blurRad="38100" dist="19050" dir="2700000" algn="tl" rotWithShape="0">
                  <a:schemeClr val="dk1">
                    <a:alpha val="40000"/>
                  </a:schemeClr>
                </a:outerShdw>
              </a:effectLst>
            </a:rPr>
            <a:t>INEDULCES S.A.</a:t>
          </a:r>
          <a:endParaRPr lang="es-ES" sz="2800" b="1"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ctr"/>
          <a:endParaRPr lang="es-ES" sz="2800" b="1"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ctr"/>
          <a:endParaRPr lang="es-ES" sz="2800" b="1" cap="none" spc="0">
            <a:ln w="0"/>
            <a:solidFill>
              <a:schemeClr val="tx1"/>
            </a:solidFill>
            <a:effectLst>
              <a:outerShdw blurRad="38100" dist="19050" dir="2700000" algn="tl" rotWithShape="0">
                <a:schemeClr val="dk1">
                  <a:alpha val="40000"/>
                </a:schemeClr>
              </a:outerShdw>
            </a:effectLst>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1" custScaleY="46892" custLinFactNeighborX="75806" custLinFactNeighborY="891">
        <dgm:presLayoutVars>
          <dgm:chMax val="0"/>
          <dgm:bulletEnabled val="1"/>
        </dgm:presLayoutVars>
      </dgm:prSet>
      <dgm:spPr/>
      <dgm:t>
        <a:bodyPr/>
        <a:lstStyle/>
        <a:p>
          <a:endParaRPr lang="es-EC"/>
        </a:p>
      </dgm:t>
    </dgm:pt>
  </dgm:ptLst>
  <dgm:cxnLst>
    <dgm:cxn modelId="{D8497DB6-9888-4F7B-81E8-3C3DA2F99899}" srcId="{8B6FB25A-4DFE-49C2-8101-568F4B3EB992}" destId="{FEB73FE2-2C7D-4D2E-B50C-09D20DBC1D19}" srcOrd="0" destOrd="0" parTransId="{00F70177-D656-44A6-8B02-B8A206A50F2C}" sibTransId="{1667B7FD-0523-42C9-BD33-64B64B035436}"/>
    <dgm:cxn modelId="{46A58580-4E43-486C-9EBB-5605ACA8E6B3}" type="presOf" srcId="{FEB73FE2-2C7D-4D2E-B50C-09D20DBC1D19}" destId="{FE465687-0209-4B7D-B836-86FEC002F06F}" srcOrd="0" destOrd="0" presId="urn:microsoft.com/office/officeart/2005/8/layout/vList2"/>
    <dgm:cxn modelId="{1A8D70C7-60AF-43B0-9CB6-F1C67128B51E}" type="presOf" srcId="{8B6FB25A-4DFE-49C2-8101-568F4B3EB992}" destId="{27FAD484-7101-4B6C-976D-9C4BE2AFCB07}" srcOrd="0" destOrd="0" presId="urn:microsoft.com/office/officeart/2005/8/layout/vList2"/>
    <dgm:cxn modelId="{E5361D4F-65EE-4D9F-957F-E5C4F4EABC78}" type="presParOf" srcId="{27FAD484-7101-4B6C-976D-9C4BE2AFCB07}" destId="{FE465687-0209-4B7D-B836-86FEC002F06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t>En la prueba 2, se verifica que por los sellos mecánicos instalados para los sistemas de agitación y realimentación no tengan fugas de materia prima (chocolate líquido), utilizando las cargas de la prueba 1, al concluir la verificación se tiene que los sellos mecánicos no generan fugas por lo tanto SI APRUEBAN.</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Verificación de sellos mecánicos (P2)</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5953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985AC099-2FCF-4FF2-A26B-F5F646BADE5A}" type="presOf" srcId="{FEB73FE2-2C7D-4D2E-B50C-09D20DBC1D19}" destId="{4AC186E9-30A5-4DC5-94F7-94F62A7E77B5}" srcOrd="0" destOrd="0" presId="urn:microsoft.com/office/officeart/2005/8/layout/vList2"/>
    <dgm:cxn modelId="{D8497DB6-9888-4F7B-81E8-3C3DA2F99899}" srcId="{AE5500B0-5E50-48C9-AEF5-3B000371FE2B}" destId="{FEB73FE2-2C7D-4D2E-B50C-09D20DBC1D19}" srcOrd="0" destOrd="0" parTransId="{00F70177-D656-44A6-8B02-B8A206A50F2C}" sibTransId="{1667B7FD-0523-42C9-BD33-64B64B035436}"/>
    <dgm:cxn modelId="{9D99A163-A7FC-4ED9-B4AF-BA9EB5B22CA1}" type="presOf" srcId="{AE5500B0-5E50-48C9-AEF5-3B000371FE2B}" destId="{9E0F8A51-2A44-40DC-9F1A-7EFADFED9C78}"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AEC79EAE-1469-4126-9C83-8DE8FFB4817A}" type="presOf" srcId="{8B6FB25A-4DFE-49C2-8101-568F4B3EB992}" destId="{27FAD484-7101-4B6C-976D-9C4BE2AFCB07}" srcOrd="0" destOrd="0" presId="urn:microsoft.com/office/officeart/2005/8/layout/vList2"/>
    <dgm:cxn modelId="{41D6881D-0F38-401C-B11C-1D2906E565F9}" type="presParOf" srcId="{27FAD484-7101-4B6C-976D-9C4BE2AFCB07}" destId="{9E0F8A51-2A44-40DC-9F1A-7EFADFED9C78}" srcOrd="0" destOrd="0" presId="urn:microsoft.com/office/officeart/2005/8/layout/vList2"/>
    <dgm:cxn modelId="{558ABD20-3293-46C1-B4C6-9A76E65E10C3}"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t>En la prueba 3, se APRUEBA el funcionamiento del sensor para los distintos rangos de temperatura que maneja la máquina templadora de chocolate, verificando los datos generados por el sensor con un elemento de medición externo.</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Funcionamiento del sensor de temperatura (P3)</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5953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D8497DB6-9888-4F7B-81E8-3C3DA2F99899}" srcId="{AE5500B0-5E50-48C9-AEF5-3B000371FE2B}" destId="{FEB73FE2-2C7D-4D2E-B50C-09D20DBC1D19}" srcOrd="0" destOrd="0" parTransId="{00F70177-D656-44A6-8B02-B8A206A50F2C}" sibTransId="{1667B7FD-0523-42C9-BD33-64B64B035436}"/>
    <dgm:cxn modelId="{D38A73A1-FD14-4523-AE02-3C082F2D7C39}" type="presOf" srcId="{AE5500B0-5E50-48C9-AEF5-3B000371FE2B}" destId="{9E0F8A51-2A44-40DC-9F1A-7EFADFED9C78}" srcOrd="0" destOrd="0" presId="urn:microsoft.com/office/officeart/2005/8/layout/vList2"/>
    <dgm:cxn modelId="{0C44B51B-436A-4633-9EBE-429D303547DD}" type="presOf" srcId="{FEB73FE2-2C7D-4D2E-B50C-09D20DBC1D19}" destId="{4AC186E9-30A5-4DC5-94F7-94F62A7E77B5}"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49185402-DB30-43B9-868B-096C9D7BDE7F}" type="presOf" srcId="{8B6FB25A-4DFE-49C2-8101-568F4B3EB992}" destId="{27FAD484-7101-4B6C-976D-9C4BE2AFCB07}" srcOrd="0" destOrd="0" presId="urn:microsoft.com/office/officeart/2005/8/layout/vList2"/>
    <dgm:cxn modelId="{B4B432A9-753E-4781-B19F-127D4C8BD291}" type="presParOf" srcId="{27FAD484-7101-4B6C-976D-9C4BE2AFCB07}" destId="{9E0F8A51-2A44-40DC-9F1A-7EFADFED9C78}" srcOrd="0" destOrd="0" presId="urn:microsoft.com/office/officeart/2005/8/layout/vList2"/>
    <dgm:cxn modelId="{06484D47-D049-4829-B79D-B570CD722CB7}"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t>En la prueba 4, se verifica que la velocidad de giro constante del agitador no genere derrames y sea la necesaria para realizar el proceso de mezclado, para ello se trabaja con las distintas cantidades de chocolate que se usan comúnmente en la planta, al concluir la verificación se tiene que la velocidad del agitador APRUEBA correctamente con su funcionamiento.</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Verificación de la velocidad del agitador (P4)</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5953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9A480F8B-A8DE-467C-91D0-C46D95EDE863}" type="presOf" srcId="{FEB73FE2-2C7D-4D2E-B50C-09D20DBC1D19}" destId="{4AC186E9-30A5-4DC5-94F7-94F62A7E77B5}" srcOrd="0" destOrd="0" presId="urn:microsoft.com/office/officeart/2005/8/layout/vList2"/>
    <dgm:cxn modelId="{2EECD0DA-75B0-421F-91B6-C5AAC8B21A1D}" type="presOf" srcId="{8B6FB25A-4DFE-49C2-8101-568F4B3EB992}" destId="{27FAD484-7101-4B6C-976D-9C4BE2AFCB07}" srcOrd="0" destOrd="0" presId="urn:microsoft.com/office/officeart/2005/8/layout/vList2"/>
    <dgm:cxn modelId="{D8497DB6-9888-4F7B-81E8-3C3DA2F99899}" srcId="{AE5500B0-5E50-48C9-AEF5-3B000371FE2B}" destId="{FEB73FE2-2C7D-4D2E-B50C-09D20DBC1D19}" srcOrd="0" destOrd="0" parTransId="{00F70177-D656-44A6-8B02-B8A206A50F2C}" sibTransId="{1667B7FD-0523-42C9-BD33-64B64B035436}"/>
    <dgm:cxn modelId="{1E5C66FA-2C88-4416-939F-7FA1AF0605E5}" srcId="{8B6FB25A-4DFE-49C2-8101-568F4B3EB992}" destId="{AE5500B0-5E50-48C9-AEF5-3B000371FE2B}" srcOrd="0" destOrd="0" parTransId="{962EF0E2-1CF3-404B-BB0E-D3A2A227B55E}" sibTransId="{F5BD00C8-1213-4297-93BC-77DF08B0BCE7}"/>
    <dgm:cxn modelId="{3023C4CA-E7D3-40D2-A8A9-569930DF6319}" type="presOf" srcId="{AE5500B0-5E50-48C9-AEF5-3B000371FE2B}" destId="{9E0F8A51-2A44-40DC-9F1A-7EFADFED9C78}" srcOrd="0" destOrd="0" presId="urn:microsoft.com/office/officeart/2005/8/layout/vList2"/>
    <dgm:cxn modelId="{DD526560-B0A1-4587-BE3F-49FDC86FBE62}" type="presParOf" srcId="{27FAD484-7101-4B6C-976D-9C4BE2AFCB07}" destId="{9E0F8A51-2A44-40DC-9F1A-7EFADFED9C78}" srcOrd="0" destOrd="0" presId="urn:microsoft.com/office/officeart/2005/8/layout/vList2"/>
    <dgm:cxn modelId="{0454EF21-1581-4E2A-84A0-7D7DEFBCA98E}"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t>En la prueba 5, se valida el rango de trabajo, medido en hertzios, que debe tener el sistema de realimentación para el trabajo con chocolate líquido, para ello se realiza distintas variaciones de frecuencia hasta encontrar el rango adecuando que mantenga el flujo de chocolate constante sin generar derrames, obteniendo un rango de trabajo que va desde 2Hz a 4 Hz, dando esta prueba como APROBADA.</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Validación de velocidad del sistema de realimentación (P5)</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5953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D8497DB6-9888-4F7B-81E8-3C3DA2F99899}" srcId="{AE5500B0-5E50-48C9-AEF5-3B000371FE2B}" destId="{FEB73FE2-2C7D-4D2E-B50C-09D20DBC1D19}" srcOrd="0" destOrd="0" parTransId="{00F70177-D656-44A6-8B02-B8A206A50F2C}" sibTransId="{1667B7FD-0523-42C9-BD33-64B64B035436}"/>
    <dgm:cxn modelId="{2339A37D-8C91-4242-ACA9-BDA3F8CC62AD}" type="presOf" srcId="{AE5500B0-5E50-48C9-AEF5-3B000371FE2B}" destId="{9E0F8A51-2A44-40DC-9F1A-7EFADFED9C78}" srcOrd="0" destOrd="0" presId="urn:microsoft.com/office/officeart/2005/8/layout/vList2"/>
    <dgm:cxn modelId="{FFC3C870-3328-4013-944D-2662DE01AE7E}" type="presOf" srcId="{8B6FB25A-4DFE-49C2-8101-568F4B3EB992}" destId="{27FAD484-7101-4B6C-976D-9C4BE2AFCB07}"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F1961B78-532A-4862-8C80-97A15761F345}" type="presOf" srcId="{FEB73FE2-2C7D-4D2E-B50C-09D20DBC1D19}" destId="{4AC186E9-30A5-4DC5-94F7-94F62A7E77B5}" srcOrd="0" destOrd="0" presId="urn:microsoft.com/office/officeart/2005/8/layout/vList2"/>
    <dgm:cxn modelId="{75AA2E6B-0AEE-4773-882E-A4CECA352B2E}" type="presParOf" srcId="{27FAD484-7101-4B6C-976D-9C4BE2AFCB07}" destId="{9E0F8A51-2A44-40DC-9F1A-7EFADFED9C78}" srcOrd="0" destOrd="0" presId="urn:microsoft.com/office/officeart/2005/8/layout/vList2"/>
    <dgm:cxn modelId="{E7CF3A12-DF76-4458-A784-7A68D5748F5C}"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t>En la prueba 6, se APRUEBA el funcionamiento continuo de la máquina templadora de chocolate dentro de una jornada laboral de 8 y 12 horas, además de trabajos de tiempo corto dentro de las distintas jornadas de trabajo.</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Trabajo continuo (P6)</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5953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D8497DB6-9888-4F7B-81E8-3C3DA2F99899}" srcId="{AE5500B0-5E50-48C9-AEF5-3B000371FE2B}" destId="{FEB73FE2-2C7D-4D2E-B50C-09D20DBC1D19}" srcOrd="0" destOrd="0" parTransId="{00F70177-D656-44A6-8B02-B8A206A50F2C}" sibTransId="{1667B7FD-0523-42C9-BD33-64B64B035436}"/>
    <dgm:cxn modelId="{B077FFE9-D0C8-406F-A687-BF82E8AEAC77}" type="presOf" srcId="{AE5500B0-5E50-48C9-AEF5-3B000371FE2B}" destId="{9E0F8A51-2A44-40DC-9F1A-7EFADFED9C78}" srcOrd="0" destOrd="0" presId="urn:microsoft.com/office/officeart/2005/8/layout/vList2"/>
    <dgm:cxn modelId="{28B1F997-C283-4011-BC53-9B481FE2F0A0}" type="presOf" srcId="{FEB73FE2-2C7D-4D2E-B50C-09D20DBC1D19}" destId="{4AC186E9-30A5-4DC5-94F7-94F62A7E77B5}"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60A1A264-3967-46B9-B431-1925655251A4}" type="presOf" srcId="{8B6FB25A-4DFE-49C2-8101-568F4B3EB992}" destId="{27FAD484-7101-4B6C-976D-9C4BE2AFCB07}" srcOrd="0" destOrd="0" presId="urn:microsoft.com/office/officeart/2005/8/layout/vList2"/>
    <dgm:cxn modelId="{BA1BA59B-93B3-4B68-BEF4-FD947A6C6B5D}" type="presParOf" srcId="{27FAD484-7101-4B6C-976D-9C4BE2AFCB07}" destId="{9E0F8A51-2A44-40DC-9F1A-7EFADFED9C78}" srcOrd="0" destOrd="0" presId="urn:microsoft.com/office/officeart/2005/8/layout/vList2"/>
    <dgm:cxn modelId="{1A8BAEC6-9A7D-4DCD-ABF6-C035A954BEFB}"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t>En la prueba 7, se verifica que la temperatura del proceso de templado se mantenga estable en </a:t>
          </a:r>
          <a:r>
            <a:rPr lang="es-EC" sz="2400" dirty="0" smtClean="0"/>
            <a:t>35</a:t>
          </a:r>
          <a:r>
            <a:rPr lang="es-EC" sz="2400" dirty="0" smtClean="0">
              <a:latin typeface="Calibri"/>
              <a:cs typeface="Calibri"/>
            </a:rPr>
            <a:t>°</a:t>
          </a:r>
          <a:r>
            <a:rPr lang="es-EC" sz="2400" dirty="0" smtClean="0"/>
            <a:t>C</a:t>
          </a:r>
          <a:r>
            <a:rPr lang="es-EC" sz="2400" dirty="0" smtClean="0"/>
            <a:t>, además se valida el tiempo para obtener un producto que cumpla con los estándares de calidad establecidos por la empresa, dando esta prueba como APROBADA.</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Funcionamiento de la etapa de templado (P7)</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5953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D8497DB6-9888-4F7B-81E8-3C3DA2F99899}" srcId="{AE5500B0-5E50-48C9-AEF5-3B000371FE2B}" destId="{FEB73FE2-2C7D-4D2E-B50C-09D20DBC1D19}" srcOrd="0" destOrd="0" parTransId="{00F70177-D656-44A6-8B02-B8A206A50F2C}" sibTransId="{1667B7FD-0523-42C9-BD33-64B64B035436}"/>
    <dgm:cxn modelId="{1E5C66FA-2C88-4416-939F-7FA1AF0605E5}" srcId="{8B6FB25A-4DFE-49C2-8101-568F4B3EB992}" destId="{AE5500B0-5E50-48C9-AEF5-3B000371FE2B}" srcOrd="0" destOrd="0" parTransId="{962EF0E2-1CF3-404B-BB0E-D3A2A227B55E}" sibTransId="{F5BD00C8-1213-4297-93BC-77DF08B0BCE7}"/>
    <dgm:cxn modelId="{8E15F8A5-E1F9-446C-B333-DCCCD5EAD1B4}" type="presOf" srcId="{AE5500B0-5E50-48C9-AEF5-3B000371FE2B}" destId="{9E0F8A51-2A44-40DC-9F1A-7EFADFED9C78}" srcOrd="0" destOrd="0" presId="urn:microsoft.com/office/officeart/2005/8/layout/vList2"/>
    <dgm:cxn modelId="{E3D6D1F3-37E3-4993-B3C7-423871ED949B}" type="presOf" srcId="{FEB73FE2-2C7D-4D2E-B50C-09D20DBC1D19}" destId="{4AC186E9-30A5-4DC5-94F7-94F62A7E77B5}" srcOrd="0" destOrd="0" presId="urn:microsoft.com/office/officeart/2005/8/layout/vList2"/>
    <dgm:cxn modelId="{ACDAA566-BAF0-414B-8BAF-51D445F16417}" type="presOf" srcId="{8B6FB25A-4DFE-49C2-8101-568F4B3EB992}" destId="{27FAD484-7101-4B6C-976D-9C4BE2AFCB07}" srcOrd="0" destOrd="0" presId="urn:microsoft.com/office/officeart/2005/8/layout/vList2"/>
    <dgm:cxn modelId="{F5B5938E-7F5D-466C-B287-93EF2C59C1C5}" type="presParOf" srcId="{27FAD484-7101-4B6C-976D-9C4BE2AFCB07}" destId="{9E0F8A51-2A44-40DC-9F1A-7EFADFED9C78}" srcOrd="0" destOrd="0" presId="urn:microsoft.com/office/officeart/2005/8/layout/vList2"/>
    <dgm:cxn modelId="{FF280552-07FC-4363-BF6C-5DE3675EF31B}"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t>En la prueba 8, se verifica que la temperatura del proceso de moldeado se mantenga estable en </a:t>
          </a:r>
          <a:r>
            <a:rPr lang="es-EC" sz="2400" dirty="0" smtClean="0"/>
            <a:t>24</a:t>
          </a:r>
          <a:r>
            <a:rPr lang="es-EC" sz="2400" dirty="0" smtClean="0">
              <a:latin typeface="Calibri"/>
              <a:cs typeface="Calibri"/>
            </a:rPr>
            <a:t>°</a:t>
          </a:r>
          <a:r>
            <a:rPr lang="es-EC" sz="2400" dirty="0" smtClean="0"/>
            <a:t>C</a:t>
          </a:r>
          <a:r>
            <a:rPr lang="es-EC" sz="2400" dirty="0" smtClean="0"/>
            <a:t>, además se valida la señal de activación para detener el flujo del sistema de realimentación; la cual evita derrames en el moldeo del chocolate. Dando esta prueba como APROBADA.</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Funcionamiento de la etapa de moldeado (P8)</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5953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891B8097-9FC8-4AA9-BD4C-FA4A01F9C446}" type="presOf" srcId="{FEB73FE2-2C7D-4D2E-B50C-09D20DBC1D19}" destId="{4AC186E9-30A5-4DC5-94F7-94F62A7E77B5}" srcOrd="0" destOrd="0" presId="urn:microsoft.com/office/officeart/2005/8/layout/vList2"/>
    <dgm:cxn modelId="{D8497DB6-9888-4F7B-81E8-3C3DA2F99899}" srcId="{AE5500B0-5E50-48C9-AEF5-3B000371FE2B}" destId="{FEB73FE2-2C7D-4D2E-B50C-09D20DBC1D19}" srcOrd="0" destOrd="0" parTransId="{00F70177-D656-44A6-8B02-B8A206A50F2C}" sibTransId="{1667B7FD-0523-42C9-BD33-64B64B035436}"/>
    <dgm:cxn modelId="{EDD39904-1D70-482E-B4FD-3DC224E3EC0B}" type="presOf" srcId="{8B6FB25A-4DFE-49C2-8101-568F4B3EB992}" destId="{27FAD484-7101-4B6C-976D-9C4BE2AFCB07}"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B82676AA-7B7B-4928-8876-58A5CB85E7B5}" type="presOf" srcId="{AE5500B0-5E50-48C9-AEF5-3B000371FE2B}" destId="{9E0F8A51-2A44-40DC-9F1A-7EFADFED9C78}" srcOrd="0" destOrd="0" presId="urn:microsoft.com/office/officeart/2005/8/layout/vList2"/>
    <dgm:cxn modelId="{BFF08257-F153-415D-9033-30BEFE4A7F6C}" type="presParOf" srcId="{27FAD484-7101-4B6C-976D-9C4BE2AFCB07}" destId="{9E0F8A51-2A44-40DC-9F1A-7EFADFED9C78}" srcOrd="0" destOrd="0" presId="urn:microsoft.com/office/officeart/2005/8/layout/vList2"/>
    <dgm:cxn modelId="{D5AB5A2A-EDF9-4B85-9BCD-2AD3CC913BE4}"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t>En la prueba 9, se verifica que la temperatura del proceso de lavado se mantenga estable en </a:t>
          </a:r>
          <a:r>
            <a:rPr lang="es-EC" sz="2400" dirty="0" smtClean="0"/>
            <a:t>55</a:t>
          </a:r>
          <a:r>
            <a:rPr lang="es-EC" sz="2400" dirty="0" smtClean="0">
              <a:latin typeface="Calibri"/>
              <a:cs typeface="Calibri"/>
            </a:rPr>
            <a:t>°</a:t>
          </a:r>
          <a:r>
            <a:rPr lang="es-EC" sz="2400" dirty="0" smtClean="0"/>
            <a:t>C</a:t>
          </a:r>
          <a:r>
            <a:rPr lang="es-EC" sz="2400" dirty="0" smtClean="0"/>
            <a:t>, además se valida el rango de trabajo, medido en hertzios, que debe tener el sistema de realimentación para el trabajo con agua caliente, para ello se realiza distintas variaciones de frecuencia hasta encontrar el rango adecuando que mantenga el flujo de agua caliente constante sin generar derrames, obteniendo un rango de trabajo que va desde 5Hz a 8 Hz. Dando esta prueba como APROBADA.</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Funcionamiento de la etapa de lavado (P9)</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5953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D8497DB6-9888-4F7B-81E8-3C3DA2F99899}" srcId="{AE5500B0-5E50-48C9-AEF5-3B000371FE2B}" destId="{FEB73FE2-2C7D-4D2E-B50C-09D20DBC1D19}" srcOrd="0" destOrd="0" parTransId="{00F70177-D656-44A6-8B02-B8A206A50F2C}" sibTransId="{1667B7FD-0523-42C9-BD33-64B64B035436}"/>
    <dgm:cxn modelId="{9A5DE8EE-C2FE-438C-B829-98828308DD8A}" type="presOf" srcId="{FEB73FE2-2C7D-4D2E-B50C-09D20DBC1D19}" destId="{4AC186E9-30A5-4DC5-94F7-94F62A7E77B5}" srcOrd="0" destOrd="0" presId="urn:microsoft.com/office/officeart/2005/8/layout/vList2"/>
    <dgm:cxn modelId="{544DF5AA-41CC-43A3-B106-9F06FEC297A0}" type="presOf" srcId="{8B6FB25A-4DFE-49C2-8101-568F4B3EB992}" destId="{27FAD484-7101-4B6C-976D-9C4BE2AFCB07}"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FC371690-9704-4607-BAFE-A40A95F2A720}" type="presOf" srcId="{AE5500B0-5E50-48C9-AEF5-3B000371FE2B}" destId="{9E0F8A51-2A44-40DC-9F1A-7EFADFED9C78}" srcOrd="0" destOrd="0" presId="urn:microsoft.com/office/officeart/2005/8/layout/vList2"/>
    <dgm:cxn modelId="{F5A7DB07-206C-4AFC-9F4B-788B9541F0FD}" type="presParOf" srcId="{27FAD484-7101-4B6C-976D-9C4BE2AFCB07}" destId="{9E0F8A51-2A44-40DC-9F1A-7EFADFED9C78}" srcOrd="0" destOrd="0" presId="urn:microsoft.com/office/officeart/2005/8/layout/vList2"/>
    <dgm:cxn modelId="{7DC08DCD-0693-4242-B003-B6989676DD65}"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t>En la prueba 10, se toman muestras del proceso cada 15 minutos tanto de la máquina templadora de chocolate y del proceso anterior a la máquina, teniendo como promedio que el operador en el proceso anterior obtiene 5 moldes por cada 15 minutos y al trabajar con la máquina aumenta su producción a 8,3 moldes por cada 15 minutos, es decir que la eficiencia en el proceso de moldeado aumenta en un 40%. Dando esta prueba como APROBADA.</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Eficiencia de la máquina templadora de chocolate (P10)</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5953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D8497DB6-9888-4F7B-81E8-3C3DA2F99899}" srcId="{AE5500B0-5E50-48C9-AEF5-3B000371FE2B}" destId="{FEB73FE2-2C7D-4D2E-B50C-09D20DBC1D19}" srcOrd="0" destOrd="0" parTransId="{00F70177-D656-44A6-8B02-B8A206A50F2C}" sibTransId="{1667B7FD-0523-42C9-BD33-64B64B035436}"/>
    <dgm:cxn modelId="{1E5C66FA-2C88-4416-939F-7FA1AF0605E5}" srcId="{8B6FB25A-4DFE-49C2-8101-568F4B3EB992}" destId="{AE5500B0-5E50-48C9-AEF5-3B000371FE2B}" srcOrd="0" destOrd="0" parTransId="{962EF0E2-1CF3-404B-BB0E-D3A2A227B55E}" sibTransId="{F5BD00C8-1213-4297-93BC-77DF08B0BCE7}"/>
    <dgm:cxn modelId="{B8B1B756-BBAB-4BF2-B2E8-96D02BF95DF8}" type="presOf" srcId="{AE5500B0-5E50-48C9-AEF5-3B000371FE2B}" destId="{9E0F8A51-2A44-40DC-9F1A-7EFADFED9C78}" srcOrd="0" destOrd="0" presId="urn:microsoft.com/office/officeart/2005/8/layout/vList2"/>
    <dgm:cxn modelId="{DDD49C89-8803-4E84-8273-BD897FCECB1E}" type="presOf" srcId="{FEB73FE2-2C7D-4D2E-B50C-09D20DBC1D19}" destId="{4AC186E9-30A5-4DC5-94F7-94F62A7E77B5}" srcOrd="0" destOrd="0" presId="urn:microsoft.com/office/officeart/2005/8/layout/vList2"/>
    <dgm:cxn modelId="{67617A3D-DCC6-4C62-8481-6EC4EEB3A6FE}" type="presOf" srcId="{8B6FB25A-4DFE-49C2-8101-568F4B3EB992}" destId="{27FAD484-7101-4B6C-976D-9C4BE2AFCB07}" srcOrd="0" destOrd="0" presId="urn:microsoft.com/office/officeart/2005/8/layout/vList2"/>
    <dgm:cxn modelId="{A42710AF-8DDD-4F1A-A720-08ED956417E6}" type="presParOf" srcId="{27FAD484-7101-4B6C-976D-9C4BE2AFCB07}" destId="{9E0F8A51-2A44-40DC-9F1A-7EFADFED9C78}" srcOrd="0" destOrd="0" presId="urn:microsoft.com/office/officeart/2005/8/layout/vList2"/>
    <dgm:cxn modelId="{034D2CB9-1828-493A-88B6-674F37DE1C94}"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solidFill>
                <a:schemeClr val="tx1"/>
              </a:solidFill>
            </a:rPr>
            <a:t>Se diseñó e implemento el sistema de control automático de la máquina templadora de chocolate para la empresa Industria Ecuatoriana de Dulces INEDULCES.</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A5158B5F-A06B-4ADC-812F-59275B9CC09D}">
      <dgm:prSet custT="1"/>
      <dgm:spPr/>
      <dgm:t>
        <a:bodyPr/>
        <a:lstStyle/>
        <a:p>
          <a:r>
            <a:rPr lang="es-EC" sz="2400" dirty="0" smtClean="0">
              <a:solidFill>
                <a:schemeClr val="tx1"/>
              </a:solidFill>
            </a:rPr>
            <a:t>Se implementó un sistema automático de realimentación, con el cual se redujo el riesgo de accidentes y contaminación por contacto de la mezcla de chocolate, aumentado de esta manera la seguridad en el proceso.</a:t>
          </a:r>
          <a:endParaRPr lang="es-EC" sz="2400" b="0" dirty="0" smtClean="0">
            <a:solidFill>
              <a:schemeClr val="tx1"/>
            </a:solidFill>
          </a:endParaRPr>
        </a:p>
      </dgm:t>
    </dgm:pt>
    <dgm:pt modelId="{C23B3BC1-5B36-4F68-8776-93B26593B5DF}" type="parTrans" cxnId="{6AECD274-9178-4685-9D4F-DDF44CA5CCFE}">
      <dgm:prSet/>
      <dgm:spPr/>
      <dgm:t>
        <a:bodyPr/>
        <a:lstStyle/>
        <a:p>
          <a:endParaRPr lang="es-EC" b="0">
            <a:solidFill>
              <a:schemeClr val="tx1"/>
            </a:solidFill>
          </a:endParaRPr>
        </a:p>
      </dgm:t>
    </dgm:pt>
    <dgm:pt modelId="{AF20DAE4-3E99-4FFC-85EF-4ED306B2D8F9}" type="sibTrans" cxnId="{6AECD274-9178-4685-9D4F-DDF44CA5CCFE}">
      <dgm:prSet/>
      <dgm:spPr/>
      <dgm:t>
        <a:bodyPr/>
        <a:lstStyle/>
        <a:p>
          <a:endParaRPr lang="es-EC" b="0">
            <a:solidFill>
              <a:schemeClr val="tx1"/>
            </a:solidFill>
          </a:endParaRPr>
        </a:p>
      </dgm:t>
    </dgm:pt>
    <dgm:pt modelId="{C4755E6C-7391-47E0-92FA-CA319EB97114}">
      <dgm:prSet custT="1"/>
      <dgm:spPr/>
      <dgm:t>
        <a:bodyPr/>
        <a:lstStyle/>
        <a:p>
          <a:r>
            <a:rPr lang="es-EC" sz="2400" dirty="0" smtClean="0">
              <a:solidFill>
                <a:schemeClr val="tx1"/>
              </a:solidFill>
            </a:rPr>
            <a:t>Se obtuvo un sistema de control automático confiable capaz de trabajar continuamente a lo largo de una jornada laboral sin presentar fallos ni paros innecesarios.</a:t>
          </a:r>
          <a:endParaRPr lang="es-EC" sz="2400" b="0" dirty="0" smtClean="0">
            <a:solidFill>
              <a:schemeClr val="tx1"/>
            </a:solidFill>
          </a:endParaRPr>
        </a:p>
      </dgm:t>
    </dgm:pt>
    <dgm:pt modelId="{8871EB5D-A10A-4C8C-A116-134F61547BEE}" type="parTrans" cxnId="{99DE9390-4BC3-40D3-9534-1D9BF138B3F4}">
      <dgm:prSet/>
      <dgm:spPr/>
      <dgm:t>
        <a:bodyPr/>
        <a:lstStyle/>
        <a:p>
          <a:endParaRPr lang="es-ES">
            <a:solidFill>
              <a:schemeClr val="tx1"/>
            </a:solidFill>
          </a:endParaRPr>
        </a:p>
      </dgm:t>
    </dgm:pt>
    <dgm:pt modelId="{B3EDD23C-D3EC-49BB-9BEA-E58AB30F256E}" type="sibTrans" cxnId="{99DE9390-4BC3-40D3-9534-1D9BF138B3F4}">
      <dgm:prSet/>
      <dgm:spPr/>
      <dgm:t>
        <a:bodyPr/>
        <a:lstStyle/>
        <a:p>
          <a:endParaRPr lang="es-ES">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3" custScaleY="76455">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1CFA7301-D953-4A30-85C8-2F6EC4367C11}" type="pres">
      <dgm:prSet presAssocID="{A5158B5F-A06B-4ADC-812F-59275B9CC09D}" presName="parentText" presStyleLbl="node1" presStyleIdx="1" presStyleCnt="3" custScaleY="88947">
        <dgm:presLayoutVars>
          <dgm:chMax val="0"/>
          <dgm:bulletEnabled val="1"/>
        </dgm:presLayoutVars>
      </dgm:prSet>
      <dgm:spPr/>
      <dgm:t>
        <a:bodyPr/>
        <a:lstStyle/>
        <a:p>
          <a:endParaRPr lang="es-EC"/>
        </a:p>
      </dgm:t>
    </dgm:pt>
    <dgm:pt modelId="{300B6EC8-968A-41B8-A2D1-C9BAC1C2B092}" type="pres">
      <dgm:prSet presAssocID="{AF20DAE4-3E99-4FFC-85EF-4ED306B2D8F9}" presName="spacer" presStyleCnt="0"/>
      <dgm:spPr/>
    </dgm:pt>
    <dgm:pt modelId="{8D01436D-FD91-47A4-933F-03839559E336}" type="pres">
      <dgm:prSet presAssocID="{C4755E6C-7391-47E0-92FA-CA319EB97114}" presName="parentText" presStyleLbl="node1" presStyleIdx="2" presStyleCnt="3">
        <dgm:presLayoutVars>
          <dgm:chMax val="0"/>
          <dgm:bulletEnabled val="1"/>
        </dgm:presLayoutVars>
      </dgm:prSet>
      <dgm:spPr/>
      <dgm:t>
        <a:bodyPr/>
        <a:lstStyle/>
        <a:p>
          <a:endParaRPr lang="es-ES"/>
        </a:p>
      </dgm:t>
    </dgm:pt>
  </dgm:ptLst>
  <dgm:cxnLst>
    <dgm:cxn modelId="{0C4F487B-CE38-4A88-8144-66D818CEA366}" type="presOf" srcId="{A5158B5F-A06B-4ADC-812F-59275B9CC09D}" destId="{1CFA7301-D953-4A30-85C8-2F6EC4367C11}" srcOrd="0" destOrd="0" presId="urn:microsoft.com/office/officeart/2005/8/layout/vList2"/>
    <dgm:cxn modelId="{6AECD274-9178-4685-9D4F-DDF44CA5CCFE}" srcId="{8B6FB25A-4DFE-49C2-8101-568F4B3EB992}" destId="{A5158B5F-A06B-4ADC-812F-59275B9CC09D}" srcOrd="1" destOrd="0" parTransId="{C23B3BC1-5B36-4F68-8776-93B26593B5DF}" sibTransId="{AF20DAE4-3E99-4FFC-85EF-4ED306B2D8F9}"/>
    <dgm:cxn modelId="{F1CB6C6D-F2B1-4F4C-9E2C-81C0ECD9BA65}" type="presOf" srcId="{C4755E6C-7391-47E0-92FA-CA319EB97114}" destId="{8D01436D-FD91-47A4-933F-03839559E336}" srcOrd="0" destOrd="0" presId="urn:microsoft.com/office/officeart/2005/8/layout/vList2"/>
    <dgm:cxn modelId="{87D0CF17-5C3D-4A29-8495-C74E9567F56C}" type="presOf" srcId="{8B6FB25A-4DFE-49C2-8101-568F4B3EB992}" destId="{27FAD484-7101-4B6C-976D-9C4BE2AFCB07}" srcOrd="0" destOrd="0" presId="urn:microsoft.com/office/officeart/2005/8/layout/vList2"/>
    <dgm:cxn modelId="{99DE9390-4BC3-40D3-9534-1D9BF138B3F4}" srcId="{8B6FB25A-4DFE-49C2-8101-568F4B3EB992}" destId="{C4755E6C-7391-47E0-92FA-CA319EB97114}" srcOrd="2" destOrd="0" parTransId="{8871EB5D-A10A-4C8C-A116-134F61547BEE}" sibTransId="{B3EDD23C-D3EC-49BB-9BEA-E58AB30F256E}"/>
    <dgm:cxn modelId="{0A235A3B-0382-45B7-BD9B-E46D7920B2C2}" type="presOf" srcId="{FEB73FE2-2C7D-4D2E-B50C-09D20DBC1D19}" destId="{FE465687-0209-4B7D-B836-86FEC002F06F}"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F9E2ADAF-C0EF-4303-A484-D8C243C24711}" type="presParOf" srcId="{27FAD484-7101-4B6C-976D-9C4BE2AFCB07}" destId="{FE465687-0209-4B7D-B836-86FEC002F06F}" srcOrd="0" destOrd="0" presId="urn:microsoft.com/office/officeart/2005/8/layout/vList2"/>
    <dgm:cxn modelId="{C16626E8-970A-4A84-9667-58C78BB653C5}" type="presParOf" srcId="{27FAD484-7101-4B6C-976D-9C4BE2AFCB07}" destId="{9DF038F8-8D59-4158-996C-4E17A97E80B4}" srcOrd="1" destOrd="0" presId="urn:microsoft.com/office/officeart/2005/8/layout/vList2"/>
    <dgm:cxn modelId="{CD84A051-2657-430B-A96E-715650245C5A}" type="presParOf" srcId="{27FAD484-7101-4B6C-976D-9C4BE2AFCB07}" destId="{1CFA7301-D953-4A30-85C8-2F6EC4367C11}" srcOrd="2" destOrd="0" presId="urn:microsoft.com/office/officeart/2005/8/layout/vList2"/>
    <dgm:cxn modelId="{A3ED3919-A524-49CD-AEF3-FD57F0B4A88D}" type="presParOf" srcId="{27FAD484-7101-4B6C-976D-9C4BE2AFCB07}" destId="{300B6EC8-968A-41B8-A2D1-C9BAC1C2B092}" srcOrd="3" destOrd="0" presId="urn:microsoft.com/office/officeart/2005/8/layout/vList2"/>
    <dgm:cxn modelId="{F6E85BE9-BCFE-4A12-8D63-2F8392548A7A}" type="presParOf" srcId="{27FAD484-7101-4B6C-976D-9C4BE2AFCB07}" destId="{8D01436D-FD91-47A4-933F-03839559E33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b="1" dirty="0" smtClean="0">
              <a:solidFill>
                <a:schemeClr val="tx1"/>
              </a:solidFill>
            </a:rPr>
            <a:t>El proyecto se enmarca en uno de los objetivos del Plan Nacional de Desarrollo </a:t>
          </a:r>
          <a:r>
            <a:rPr lang="es-EC" sz="2400" dirty="0" smtClean="0">
              <a:solidFill>
                <a:schemeClr val="tx1"/>
              </a:solidFill>
            </a:rPr>
            <a:t>“</a:t>
          </a:r>
          <a:r>
            <a:rPr lang="es-EC" sz="2400" b="1" dirty="0" smtClean="0">
              <a:solidFill>
                <a:schemeClr val="tx1"/>
              </a:solidFill>
            </a:rPr>
            <a:t>Toda una Vida</a:t>
          </a:r>
          <a:r>
            <a:rPr lang="es-EC" sz="2400" dirty="0" smtClean="0">
              <a:solidFill>
                <a:schemeClr val="tx1"/>
              </a:solidFill>
            </a:rPr>
            <a:t>”, </a:t>
          </a:r>
          <a:r>
            <a:rPr lang="es-EC" sz="2400" b="1" dirty="0" smtClean="0">
              <a:solidFill>
                <a:schemeClr val="tx1"/>
              </a:solidFill>
            </a:rPr>
            <a:t>el cual indica “Impulsar la productividad y competitividad para el crecimiento económico sostenible de manera redistributiva y solidaria”.</a:t>
          </a:r>
          <a:endParaRPr lang="es-EC" sz="2400" b="1"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9C7C54B4-E76E-423C-8E6B-1126B4E4BFC7}">
      <dgm:prSet phldrT="[Texto]" custT="1"/>
      <dgm:spPr/>
      <dgm:t>
        <a:bodyPr/>
        <a:lstStyle/>
        <a:p>
          <a:r>
            <a:rPr lang="es-EC" sz="2400" b="1" noProof="0" dirty="0" smtClean="0">
              <a:solidFill>
                <a:schemeClr val="tx1"/>
              </a:solidFill>
            </a:rPr>
            <a:t>La implementación del sistema de control automático en la máquina templadora de chocolate es de vital importancia para el crecimiento de la empresa.</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F549C93C-4E99-4F4A-9DD4-77C8E8EADD9F}" type="parTrans" cxnId="{645F89AE-492E-481C-9B9F-F84CCDB5F904}">
      <dgm:prSet/>
      <dgm:spPr/>
      <dgm:t>
        <a:bodyPr/>
        <a:lstStyle/>
        <a:p>
          <a:endParaRPr lang="es-EC" b="1">
            <a:solidFill>
              <a:schemeClr val="tx1"/>
            </a:solidFill>
          </a:endParaRPr>
        </a:p>
      </dgm:t>
    </dgm:pt>
    <dgm:pt modelId="{04C5FF2E-B599-4720-9DF7-08F7D50CD8FB}" type="sibTrans" cxnId="{645F89AE-492E-481C-9B9F-F84CCDB5F904}">
      <dgm:prSet/>
      <dgm:spPr/>
      <dgm:t>
        <a:bodyPr/>
        <a:lstStyle/>
        <a:p>
          <a:endParaRPr lang="es-EC" b="1">
            <a:solidFill>
              <a:schemeClr val="tx1"/>
            </a:solidFill>
          </a:endParaRPr>
        </a:p>
      </dgm:t>
    </dgm:pt>
    <dgm:pt modelId="{617355A0-7074-447B-B721-EB0CF49A8A5F}">
      <dgm:prSet phldrT="[Texto]" custT="1"/>
      <dgm:spPr/>
      <dgm:t>
        <a:bodyPr/>
        <a:lstStyle/>
        <a:p>
          <a:r>
            <a:rPr lang="es-EC" sz="2400" b="1" noProof="0" dirty="0" smtClean="0">
              <a:solidFill>
                <a:schemeClr val="tx1"/>
              </a:solidFill>
            </a:rPr>
            <a:t>La razón principal para realizar este proyecto es mejorar el proceso de fabricación de chocolate, aumentar su productividad y calidad de producto.</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33A601FE-37D6-4091-8959-0A6A5FC46AFA}" type="parTrans" cxnId="{2FA3363B-F799-4B9B-9183-D775E6ACD8DE}">
      <dgm:prSet/>
      <dgm:spPr/>
      <dgm:t>
        <a:bodyPr/>
        <a:lstStyle/>
        <a:p>
          <a:endParaRPr lang="es-EC" b="1">
            <a:solidFill>
              <a:schemeClr val="tx1"/>
            </a:solidFill>
          </a:endParaRPr>
        </a:p>
      </dgm:t>
    </dgm:pt>
    <dgm:pt modelId="{CB35E684-EBC4-43B8-98EB-78E934A5BE73}" type="sibTrans" cxnId="{2FA3363B-F799-4B9B-9183-D775E6ACD8DE}">
      <dgm:prSet/>
      <dgm:spPr/>
      <dgm:t>
        <a:bodyPr/>
        <a:lstStyle/>
        <a:p>
          <a:endParaRPr lang="es-EC" b="1">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3" custScaleY="85574" custLinFactY="-11170" custLinFactNeighborY="-100000">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158ECF61-35B2-42C4-8641-D31E95239894}" type="pres">
      <dgm:prSet presAssocID="{617355A0-7074-447B-B721-EB0CF49A8A5F}" presName="parentText" presStyleLbl="node1" presStyleIdx="1" presStyleCnt="3" custScaleY="69571">
        <dgm:presLayoutVars>
          <dgm:chMax val="0"/>
          <dgm:bulletEnabled val="1"/>
        </dgm:presLayoutVars>
      </dgm:prSet>
      <dgm:spPr/>
      <dgm:t>
        <a:bodyPr/>
        <a:lstStyle/>
        <a:p>
          <a:endParaRPr lang="es-EC"/>
        </a:p>
      </dgm:t>
    </dgm:pt>
    <dgm:pt modelId="{0EFF470E-EFCA-4A13-882C-5D8984EB1302}" type="pres">
      <dgm:prSet presAssocID="{CB35E684-EBC4-43B8-98EB-78E934A5BE73}" presName="spacer" presStyleCnt="0"/>
      <dgm:spPr/>
      <dgm:t>
        <a:bodyPr/>
        <a:lstStyle/>
        <a:p>
          <a:endParaRPr lang="es-EC"/>
        </a:p>
      </dgm:t>
    </dgm:pt>
    <dgm:pt modelId="{14119F05-44DA-41C0-B747-173A43F7DB02}" type="pres">
      <dgm:prSet presAssocID="{9C7C54B4-E76E-423C-8E6B-1126B4E4BFC7}" presName="parentText" presStyleLbl="node1" presStyleIdx="2" presStyleCnt="3" custScaleY="67271" custLinFactY="12919" custLinFactNeighborY="100000">
        <dgm:presLayoutVars>
          <dgm:chMax val="0"/>
          <dgm:bulletEnabled val="1"/>
        </dgm:presLayoutVars>
      </dgm:prSet>
      <dgm:spPr/>
      <dgm:t>
        <a:bodyPr/>
        <a:lstStyle/>
        <a:p>
          <a:endParaRPr lang="es-EC"/>
        </a:p>
      </dgm:t>
    </dgm:pt>
  </dgm:ptLst>
  <dgm:cxnLst>
    <dgm:cxn modelId="{4CAD4305-C26E-4EF6-A804-C6881F152915}" type="presOf" srcId="{FEB73FE2-2C7D-4D2E-B50C-09D20DBC1D19}" destId="{FE465687-0209-4B7D-B836-86FEC002F06F}" srcOrd="0" destOrd="0" presId="urn:microsoft.com/office/officeart/2005/8/layout/vList2"/>
    <dgm:cxn modelId="{645F89AE-492E-481C-9B9F-F84CCDB5F904}" srcId="{8B6FB25A-4DFE-49C2-8101-568F4B3EB992}" destId="{9C7C54B4-E76E-423C-8E6B-1126B4E4BFC7}" srcOrd="2" destOrd="0" parTransId="{F549C93C-4E99-4F4A-9DD4-77C8E8EADD9F}" sibTransId="{04C5FF2E-B599-4720-9DF7-08F7D50CD8FB}"/>
    <dgm:cxn modelId="{CAF7E1FF-A2F9-4DE1-941C-679D86FCC406}" type="presOf" srcId="{9C7C54B4-E76E-423C-8E6B-1126B4E4BFC7}" destId="{14119F05-44DA-41C0-B747-173A43F7DB02}" srcOrd="0" destOrd="0" presId="urn:microsoft.com/office/officeart/2005/8/layout/vList2"/>
    <dgm:cxn modelId="{2F66F41C-0B1E-408D-8E18-AC66C5EAC7D7}" type="presOf" srcId="{617355A0-7074-447B-B721-EB0CF49A8A5F}" destId="{158ECF61-35B2-42C4-8641-D31E95239894}" srcOrd="0" destOrd="0" presId="urn:microsoft.com/office/officeart/2005/8/layout/vList2"/>
    <dgm:cxn modelId="{727F65E6-485D-465E-887D-64849A48A00E}" type="presOf" srcId="{8B6FB25A-4DFE-49C2-8101-568F4B3EB992}" destId="{27FAD484-7101-4B6C-976D-9C4BE2AFCB07}"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2FA3363B-F799-4B9B-9183-D775E6ACD8DE}" srcId="{8B6FB25A-4DFE-49C2-8101-568F4B3EB992}" destId="{617355A0-7074-447B-B721-EB0CF49A8A5F}" srcOrd="1" destOrd="0" parTransId="{33A601FE-37D6-4091-8959-0A6A5FC46AFA}" sibTransId="{CB35E684-EBC4-43B8-98EB-78E934A5BE73}"/>
    <dgm:cxn modelId="{2320ADAC-52C6-4854-AF6A-717717979911}" type="presParOf" srcId="{27FAD484-7101-4B6C-976D-9C4BE2AFCB07}" destId="{FE465687-0209-4B7D-B836-86FEC002F06F}" srcOrd="0" destOrd="0" presId="urn:microsoft.com/office/officeart/2005/8/layout/vList2"/>
    <dgm:cxn modelId="{4880103A-F1E0-4EAD-96A2-41F9BAB0CB29}" type="presParOf" srcId="{27FAD484-7101-4B6C-976D-9C4BE2AFCB07}" destId="{9DF038F8-8D59-4158-996C-4E17A97E80B4}" srcOrd="1" destOrd="0" presId="urn:microsoft.com/office/officeart/2005/8/layout/vList2"/>
    <dgm:cxn modelId="{C4A117F0-77B5-4C5D-B40D-45A3BF478C46}" type="presParOf" srcId="{27FAD484-7101-4B6C-976D-9C4BE2AFCB07}" destId="{158ECF61-35B2-42C4-8641-D31E95239894}" srcOrd="2" destOrd="0" presId="urn:microsoft.com/office/officeart/2005/8/layout/vList2"/>
    <dgm:cxn modelId="{641E44BA-901F-4B5C-A834-BA368FA55FF7}" type="presParOf" srcId="{27FAD484-7101-4B6C-976D-9C4BE2AFCB07}" destId="{0EFF470E-EFCA-4A13-882C-5D8984EB1302}" srcOrd="3" destOrd="0" presId="urn:microsoft.com/office/officeart/2005/8/layout/vList2"/>
    <dgm:cxn modelId="{91BD41AB-ABA9-474E-9AED-495DCB692E28}" type="presParOf" srcId="{27FAD484-7101-4B6C-976D-9C4BE2AFCB07}" destId="{14119F05-44DA-41C0-B747-173A43F7DB0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solidFill>
                <a:schemeClr val="tx1"/>
              </a:solidFill>
            </a:rPr>
            <a:t>En base a las pruebas realizas en cuanto al funcionamiento de la máquina y su eficiencia se puede observar claramente que se aumentó la producción diaria en los productos que son parte del templado de chocolate.</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76435270-CAB3-4A25-BE0E-F54759116F28}">
      <dgm:prSet custT="1"/>
      <dgm:spPr/>
      <dgm:t>
        <a:bodyPr/>
        <a:lstStyle/>
        <a:p>
          <a:r>
            <a:rPr lang="es-EC" sz="2400" dirty="0" smtClean="0">
              <a:solidFill>
                <a:schemeClr val="tx1"/>
              </a:solidFill>
            </a:rPr>
            <a:t>El desarrollo de una interfaz humano máquina facilitó el manejo y el monitoreo de los procesos de templado y moldeado de chocolate implementado en la máquina templadora.</a:t>
          </a:r>
          <a:endParaRPr lang="es-EC" sz="2400" b="0" dirty="0" smtClean="0">
            <a:solidFill>
              <a:schemeClr val="tx1"/>
            </a:solidFill>
          </a:endParaRPr>
        </a:p>
      </dgm:t>
    </dgm:pt>
    <dgm:pt modelId="{990E88AC-D19B-4DCB-90FB-7040CA69866B}" type="parTrans" cxnId="{A19C0F27-CF2F-4CA7-8CFE-0000FB86C7A2}">
      <dgm:prSet/>
      <dgm:spPr/>
      <dgm:t>
        <a:bodyPr/>
        <a:lstStyle/>
        <a:p>
          <a:endParaRPr lang="es-EC">
            <a:solidFill>
              <a:schemeClr val="tx1"/>
            </a:solidFill>
          </a:endParaRPr>
        </a:p>
      </dgm:t>
    </dgm:pt>
    <dgm:pt modelId="{0B966CD9-8224-42F2-BFCE-22589F605993}" type="sibTrans" cxnId="{A19C0F27-CF2F-4CA7-8CFE-0000FB86C7A2}">
      <dgm:prSet/>
      <dgm:spPr/>
      <dgm:t>
        <a:bodyPr/>
        <a:lstStyle/>
        <a:p>
          <a:endParaRPr lang="es-EC">
            <a:solidFill>
              <a:schemeClr val="tx1"/>
            </a:solidFill>
          </a:endParaRPr>
        </a:p>
      </dgm:t>
    </dgm:pt>
    <dgm:pt modelId="{8FD59368-F34C-4D42-B6B8-189933AFCCBE}">
      <dgm:prSet custT="1"/>
      <dgm:spPr/>
      <dgm:t>
        <a:bodyPr/>
        <a:lstStyle/>
        <a:p>
          <a:r>
            <a:rPr lang="es-EC" sz="2400" dirty="0" smtClean="0">
              <a:solidFill>
                <a:schemeClr val="tx1"/>
              </a:solidFill>
            </a:rPr>
            <a:t>Luego de realizadas las pruebas de funcionamiento se validó el desempeño de la máquina una vez implementado el sistema automático para el templado y moldeado de chocolate.</a:t>
          </a:r>
          <a:endParaRPr lang="es-EC" sz="2400" b="0" dirty="0" smtClean="0">
            <a:solidFill>
              <a:schemeClr val="tx1"/>
            </a:solidFill>
          </a:endParaRPr>
        </a:p>
      </dgm:t>
    </dgm:pt>
    <dgm:pt modelId="{45EF2962-55A6-4CD3-BE1F-B0F64D549BC5}" type="parTrans" cxnId="{EC97E30A-605E-4D63-A8AE-6134018D1BE1}">
      <dgm:prSet/>
      <dgm:spPr/>
      <dgm:t>
        <a:bodyPr/>
        <a:lstStyle/>
        <a:p>
          <a:endParaRPr lang="es-ES">
            <a:solidFill>
              <a:schemeClr val="tx1"/>
            </a:solidFill>
          </a:endParaRPr>
        </a:p>
      </dgm:t>
    </dgm:pt>
    <dgm:pt modelId="{72667553-C928-42D7-B9D9-B175B441241A}" type="sibTrans" cxnId="{EC97E30A-605E-4D63-A8AE-6134018D1BE1}">
      <dgm:prSet/>
      <dgm:spPr/>
      <dgm:t>
        <a:bodyPr/>
        <a:lstStyle/>
        <a:p>
          <a:endParaRPr lang="es-ES">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3" custScaleY="90027">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6E053DC8-8E29-44F5-9261-6C1D4FD1807F}" type="pres">
      <dgm:prSet presAssocID="{76435270-CAB3-4A25-BE0E-F54759116F28}" presName="parentText" presStyleLbl="node1" presStyleIdx="1" presStyleCnt="3">
        <dgm:presLayoutVars>
          <dgm:chMax val="0"/>
          <dgm:bulletEnabled val="1"/>
        </dgm:presLayoutVars>
      </dgm:prSet>
      <dgm:spPr/>
      <dgm:t>
        <a:bodyPr/>
        <a:lstStyle/>
        <a:p>
          <a:endParaRPr lang="es-EC"/>
        </a:p>
      </dgm:t>
    </dgm:pt>
    <dgm:pt modelId="{6C6B131E-9DF1-4061-88FF-2895434DDC0C}" type="pres">
      <dgm:prSet presAssocID="{0B966CD9-8224-42F2-BFCE-22589F605993}" presName="spacer" presStyleCnt="0"/>
      <dgm:spPr/>
    </dgm:pt>
    <dgm:pt modelId="{874E23AC-F1BC-49B0-BCDF-FC1CF8AEF5E8}" type="pres">
      <dgm:prSet presAssocID="{8FD59368-F34C-4D42-B6B8-189933AFCCBE}" presName="parentText" presStyleLbl="node1" presStyleIdx="2" presStyleCnt="3">
        <dgm:presLayoutVars>
          <dgm:chMax val="0"/>
          <dgm:bulletEnabled val="1"/>
        </dgm:presLayoutVars>
      </dgm:prSet>
      <dgm:spPr/>
      <dgm:t>
        <a:bodyPr/>
        <a:lstStyle/>
        <a:p>
          <a:endParaRPr lang="es-ES"/>
        </a:p>
      </dgm:t>
    </dgm:pt>
  </dgm:ptLst>
  <dgm:cxnLst>
    <dgm:cxn modelId="{C0DDEE96-8D19-408F-A5E8-13F4627648A1}" type="presOf" srcId="{76435270-CAB3-4A25-BE0E-F54759116F28}" destId="{6E053DC8-8E29-44F5-9261-6C1D4FD1807F}" srcOrd="0" destOrd="0" presId="urn:microsoft.com/office/officeart/2005/8/layout/vList2"/>
    <dgm:cxn modelId="{EC97E30A-605E-4D63-A8AE-6134018D1BE1}" srcId="{8B6FB25A-4DFE-49C2-8101-568F4B3EB992}" destId="{8FD59368-F34C-4D42-B6B8-189933AFCCBE}" srcOrd="2" destOrd="0" parTransId="{45EF2962-55A6-4CD3-BE1F-B0F64D549BC5}" sibTransId="{72667553-C928-42D7-B9D9-B175B441241A}"/>
    <dgm:cxn modelId="{A4BD9B19-1E34-4CCC-8137-01DBA3D17B0D}" type="presOf" srcId="{FEB73FE2-2C7D-4D2E-B50C-09D20DBC1D19}" destId="{FE465687-0209-4B7D-B836-86FEC002F06F}" srcOrd="0" destOrd="0" presId="urn:microsoft.com/office/officeart/2005/8/layout/vList2"/>
    <dgm:cxn modelId="{A19C0F27-CF2F-4CA7-8CFE-0000FB86C7A2}" srcId="{8B6FB25A-4DFE-49C2-8101-568F4B3EB992}" destId="{76435270-CAB3-4A25-BE0E-F54759116F28}" srcOrd="1" destOrd="0" parTransId="{990E88AC-D19B-4DCB-90FB-7040CA69866B}" sibTransId="{0B966CD9-8224-42F2-BFCE-22589F605993}"/>
    <dgm:cxn modelId="{80E4FAFB-7A07-4D91-BD15-92FA4318A86A}" type="presOf" srcId="{8B6FB25A-4DFE-49C2-8101-568F4B3EB992}" destId="{27FAD484-7101-4B6C-976D-9C4BE2AFCB07}"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81FE106E-89B9-459B-BBD5-E768921CA223}" type="presOf" srcId="{8FD59368-F34C-4D42-B6B8-189933AFCCBE}" destId="{874E23AC-F1BC-49B0-BCDF-FC1CF8AEF5E8}" srcOrd="0" destOrd="0" presId="urn:microsoft.com/office/officeart/2005/8/layout/vList2"/>
    <dgm:cxn modelId="{934E0208-40C9-4099-A57F-DA073E640590}" type="presParOf" srcId="{27FAD484-7101-4B6C-976D-9C4BE2AFCB07}" destId="{FE465687-0209-4B7D-B836-86FEC002F06F}" srcOrd="0" destOrd="0" presId="urn:microsoft.com/office/officeart/2005/8/layout/vList2"/>
    <dgm:cxn modelId="{351FE7D5-3307-46E8-AE0A-D5BA793D1B5C}" type="presParOf" srcId="{27FAD484-7101-4B6C-976D-9C4BE2AFCB07}" destId="{9DF038F8-8D59-4158-996C-4E17A97E80B4}" srcOrd="1" destOrd="0" presId="urn:microsoft.com/office/officeart/2005/8/layout/vList2"/>
    <dgm:cxn modelId="{3BE21208-8DA0-406F-A935-8A6AD5609BB4}" type="presParOf" srcId="{27FAD484-7101-4B6C-976D-9C4BE2AFCB07}" destId="{6E053DC8-8E29-44F5-9261-6C1D4FD1807F}" srcOrd="2" destOrd="0" presId="urn:microsoft.com/office/officeart/2005/8/layout/vList2"/>
    <dgm:cxn modelId="{3538BE29-6660-4218-B7A7-A42A2B79F879}" type="presParOf" srcId="{27FAD484-7101-4B6C-976D-9C4BE2AFCB07}" destId="{6C6B131E-9DF1-4061-88FF-2895434DDC0C}" srcOrd="3" destOrd="0" presId="urn:microsoft.com/office/officeart/2005/8/layout/vList2"/>
    <dgm:cxn modelId="{6922796B-5961-46D7-B58C-9435C1373D81}" type="presParOf" srcId="{27FAD484-7101-4B6C-976D-9C4BE2AFCB07}" destId="{874E23AC-F1BC-49B0-BCDF-FC1CF8AEF5E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solidFill>
                <a:schemeClr val="tx1"/>
              </a:solidFill>
            </a:rPr>
            <a:t>Mantener la máquina templadora de chocolate en un sitio fijo ya que la manipulación y el movimiento de la misma puede desalinear los ejes tanto del agitador como del sistema de realimentación.</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752041A8-E729-4302-8B11-4804650126A2}">
      <dgm:prSet custT="1"/>
      <dgm:spPr/>
      <dgm:t>
        <a:bodyPr/>
        <a:lstStyle/>
        <a:p>
          <a:r>
            <a:rPr lang="es-EC" sz="2400" dirty="0" smtClean="0">
              <a:solidFill>
                <a:schemeClr val="tx1"/>
              </a:solidFill>
            </a:rPr>
            <a:t>Al iniciar la producción de chocolate se debe asegurar que la máquina se encuentre completamente limpia, esto quiere decir que no existan residuos dentro de la tubería del sensor y del conducto del sistema de realimentación.</a:t>
          </a:r>
          <a:endParaRPr lang="es-EC" sz="2400" b="0" dirty="0" smtClean="0">
            <a:solidFill>
              <a:schemeClr val="tx1"/>
            </a:solidFill>
          </a:endParaRPr>
        </a:p>
      </dgm:t>
    </dgm:pt>
    <dgm:pt modelId="{F6DBD321-DD1E-4A84-93CD-60C4CA161231}" type="parTrans" cxnId="{45C404CB-C7BF-4168-A1DC-9E5E3680D425}">
      <dgm:prSet/>
      <dgm:spPr/>
      <dgm:t>
        <a:bodyPr/>
        <a:lstStyle/>
        <a:p>
          <a:endParaRPr lang="es-EC">
            <a:solidFill>
              <a:schemeClr val="tx1"/>
            </a:solidFill>
          </a:endParaRPr>
        </a:p>
      </dgm:t>
    </dgm:pt>
    <dgm:pt modelId="{FF88A185-2D50-4658-91DD-4C1DAF8F0700}" type="sibTrans" cxnId="{45C404CB-C7BF-4168-A1DC-9E5E3680D425}">
      <dgm:prSet/>
      <dgm:spPr/>
      <dgm:t>
        <a:bodyPr/>
        <a:lstStyle/>
        <a:p>
          <a:endParaRPr lang="es-EC">
            <a:solidFill>
              <a:schemeClr val="tx1"/>
            </a:solidFill>
          </a:endParaRPr>
        </a:p>
      </dgm:t>
    </dgm:pt>
    <dgm:pt modelId="{12B8959D-92A8-406D-8090-27879432C7BF}">
      <dgm:prSet custT="1"/>
      <dgm:spPr/>
      <dgm:t>
        <a:bodyPr/>
        <a:lstStyle/>
        <a:p>
          <a:r>
            <a:rPr lang="es-EC" sz="2400" dirty="0" smtClean="0">
              <a:solidFill>
                <a:schemeClr val="tx1"/>
              </a:solidFill>
            </a:rPr>
            <a:t>Cumplir con las normas de seguridad establecidas en el manual de usuario con el fin de reducir el riesgo de accidentes, ya sean por atrapamiento por las partes móviles y quemaduras por el sistema de calentamiento.</a:t>
          </a:r>
          <a:endParaRPr lang="es-EC" sz="2400" b="0" dirty="0" smtClean="0">
            <a:solidFill>
              <a:schemeClr val="tx1"/>
            </a:solidFill>
          </a:endParaRPr>
        </a:p>
      </dgm:t>
    </dgm:pt>
    <dgm:pt modelId="{C88936AE-C5A4-419D-81E5-1C70916922D4}" type="parTrans" cxnId="{EFDEC111-E12C-476C-BEC7-98AC198F1DA5}">
      <dgm:prSet/>
      <dgm:spPr/>
      <dgm:t>
        <a:bodyPr/>
        <a:lstStyle/>
        <a:p>
          <a:endParaRPr lang="es-ES">
            <a:solidFill>
              <a:schemeClr val="tx1"/>
            </a:solidFill>
          </a:endParaRPr>
        </a:p>
      </dgm:t>
    </dgm:pt>
    <dgm:pt modelId="{FC34267C-7D7C-4C65-B446-05A1A0CCACA4}" type="sibTrans" cxnId="{EFDEC111-E12C-476C-BEC7-98AC198F1DA5}">
      <dgm:prSet/>
      <dgm:spPr/>
      <dgm:t>
        <a:bodyPr/>
        <a:lstStyle/>
        <a:p>
          <a:endParaRPr lang="es-ES">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3" custScaleY="90027">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FC97DC43-8478-46D1-B36F-20BFED6623A3}" type="pres">
      <dgm:prSet presAssocID="{752041A8-E729-4302-8B11-4804650126A2}" presName="parentText" presStyleLbl="node1" presStyleIdx="1" presStyleCnt="3">
        <dgm:presLayoutVars>
          <dgm:chMax val="0"/>
          <dgm:bulletEnabled val="1"/>
        </dgm:presLayoutVars>
      </dgm:prSet>
      <dgm:spPr/>
      <dgm:t>
        <a:bodyPr/>
        <a:lstStyle/>
        <a:p>
          <a:endParaRPr lang="es-EC"/>
        </a:p>
      </dgm:t>
    </dgm:pt>
    <dgm:pt modelId="{EE5B7AF6-D9A6-4D2A-AB53-3D670955D5AD}" type="pres">
      <dgm:prSet presAssocID="{FF88A185-2D50-4658-91DD-4C1DAF8F0700}" presName="spacer" presStyleCnt="0"/>
      <dgm:spPr/>
    </dgm:pt>
    <dgm:pt modelId="{5517154C-EF4B-4FA8-B3D0-BD66A7FEEE07}" type="pres">
      <dgm:prSet presAssocID="{12B8959D-92A8-406D-8090-27879432C7BF}" presName="parentText" presStyleLbl="node1" presStyleIdx="2" presStyleCnt="3">
        <dgm:presLayoutVars>
          <dgm:chMax val="0"/>
          <dgm:bulletEnabled val="1"/>
        </dgm:presLayoutVars>
      </dgm:prSet>
      <dgm:spPr/>
      <dgm:t>
        <a:bodyPr/>
        <a:lstStyle/>
        <a:p>
          <a:endParaRPr lang="es-ES"/>
        </a:p>
      </dgm:t>
    </dgm:pt>
  </dgm:ptLst>
  <dgm:cxnLst>
    <dgm:cxn modelId="{D8497DB6-9888-4F7B-81E8-3C3DA2F99899}" srcId="{8B6FB25A-4DFE-49C2-8101-568F4B3EB992}" destId="{FEB73FE2-2C7D-4D2E-B50C-09D20DBC1D19}" srcOrd="0" destOrd="0" parTransId="{00F70177-D656-44A6-8B02-B8A206A50F2C}" sibTransId="{1667B7FD-0523-42C9-BD33-64B64B035436}"/>
    <dgm:cxn modelId="{A8F5A2C1-1892-4405-AC7F-181D47885456}" type="presOf" srcId="{8B6FB25A-4DFE-49C2-8101-568F4B3EB992}" destId="{27FAD484-7101-4B6C-976D-9C4BE2AFCB07}" srcOrd="0" destOrd="0" presId="urn:microsoft.com/office/officeart/2005/8/layout/vList2"/>
    <dgm:cxn modelId="{0C0B098D-B9D4-46C4-9073-D27E77BEEFE4}" type="presOf" srcId="{FEB73FE2-2C7D-4D2E-B50C-09D20DBC1D19}" destId="{FE465687-0209-4B7D-B836-86FEC002F06F}" srcOrd="0" destOrd="0" presId="urn:microsoft.com/office/officeart/2005/8/layout/vList2"/>
    <dgm:cxn modelId="{45C404CB-C7BF-4168-A1DC-9E5E3680D425}" srcId="{8B6FB25A-4DFE-49C2-8101-568F4B3EB992}" destId="{752041A8-E729-4302-8B11-4804650126A2}" srcOrd="1" destOrd="0" parTransId="{F6DBD321-DD1E-4A84-93CD-60C4CA161231}" sibTransId="{FF88A185-2D50-4658-91DD-4C1DAF8F0700}"/>
    <dgm:cxn modelId="{EFDEC111-E12C-476C-BEC7-98AC198F1DA5}" srcId="{8B6FB25A-4DFE-49C2-8101-568F4B3EB992}" destId="{12B8959D-92A8-406D-8090-27879432C7BF}" srcOrd="2" destOrd="0" parTransId="{C88936AE-C5A4-419D-81E5-1C70916922D4}" sibTransId="{FC34267C-7D7C-4C65-B446-05A1A0CCACA4}"/>
    <dgm:cxn modelId="{B54EF120-CFDF-4C34-971F-2D19F0CD7E96}" type="presOf" srcId="{12B8959D-92A8-406D-8090-27879432C7BF}" destId="{5517154C-EF4B-4FA8-B3D0-BD66A7FEEE07}" srcOrd="0" destOrd="0" presId="urn:microsoft.com/office/officeart/2005/8/layout/vList2"/>
    <dgm:cxn modelId="{09AB12A4-9A86-4B46-A495-1FD24B32389B}" type="presOf" srcId="{752041A8-E729-4302-8B11-4804650126A2}" destId="{FC97DC43-8478-46D1-B36F-20BFED6623A3}" srcOrd="0" destOrd="0" presId="urn:microsoft.com/office/officeart/2005/8/layout/vList2"/>
    <dgm:cxn modelId="{4A674EF4-B272-4FA9-8DE9-B1A644920377}" type="presParOf" srcId="{27FAD484-7101-4B6C-976D-9C4BE2AFCB07}" destId="{FE465687-0209-4B7D-B836-86FEC002F06F}" srcOrd="0" destOrd="0" presId="urn:microsoft.com/office/officeart/2005/8/layout/vList2"/>
    <dgm:cxn modelId="{B40600E1-9F00-4510-B213-311682E27AAC}" type="presParOf" srcId="{27FAD484-7101-4B6C-976D-9C4BE2AFCB07}" destId="{9DF038F8-8D59-4158-996C-4E17A97E80B4}" srcOrd="1" destOrd="0" presId="urn:microsoft.com/office/officeart/2005/8/layout/vList2"/>
    <dgm:cxn modelId="{F89C4ADC-BB40-4007-BF20-172B84B8EE23}" type="presParOf" srcId="{27FAD484-7101-4B6C-976D-9C4BE2AFCB07}" destId="{FC97DC43-8478-46D1-B36F-20BFED6623A3}" srcOrd="2" destOrd="0" presId="urn:microsoft.com/office/officeart/2005/8/layout/vList2"/>
    <dgm:cxn modelId="{07F23C56-D710-47A3-9679-EBF09CB09458}" type="presParOf" srcId="{27FAD484-7101-4B6C-976D-9C4BE2AFCB07}" destId="{EE5B7AF6-D9A6-4D2A-AB53-3D670955D5AD}" srcOrd="3" destOrd="0" presId="urn:microsoft.com/office/officeart/2005/8/layout/vList2"/>
    <dgm:cxn modelId="{9265A022-C292-45DD-ABAB-84F325602AE9}" type="presParOf" srcId="{27FAD484-7101-4B6C-976D-9C4BE2AFCB07}" destId="{5517154C-EF4B-4FA8-B3D0-BD66A7FEEE0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solidFill>
                <a:schemeClr val="tx1"/>
              </a:solidFill>
            </a:rPr>
            <a:t>Se deben realizar inspecciones periódicas de los elementos eléctricos, electrónicos y mecánicos como parte del mantenimiento preventivo, con el fin de evitar paros innecesarios que afectan directamente a la producción de la planta.</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EC2B22B7-E53B-487D-98B9-310F7EB10C43}">
      <dgm:prSet custT="1"/>
      <dgm:spPr/>
      <dgm:t>
        <a:bodyPr/>
        <a:lstStyle/>
        <a:p>
          <a:r>
            <a:rPr lang="es-EC" sz="2400" dirty="0" smtClean="0">
              <a:solidFill>
                <a:schemeClr val="tx1"/>
              </a:solidFill>
            </a:rPr>
            <a:t>Se recomienda seguir paso a paso el manual de operación de la máquina para evitar pérdidas de tiempo y cumplir con la producción diaria esperada.</a:t>
          </a:r>
          <a:endParaRPr lang="es-EC" sz="2400" b="0" dirty="0" smtClean="0">
            <a:solidFill>
              <a:schemeClr val="tx1"/>
            </a:solidFill>
          </a:endParaRPr>
        </a:p>
      </dgm:t>
    </dgm:pt>
    <dgm:pt modelId="{DE483FD4-DB9E-40B2-A759-E4D7B66F051D}" type="parTrans" cxnId="{246C90EC-1D71-4704-90A6-836190AE898B}">
      <dgm:prSet/>
      <dgm:spPr/>
      <dgm:t>
        <a:bodyPr/>
        <a:lstStyle/>
        <a:p>
          <a:endParaRPr lang="es-EC">
            <a:solidFill>
              <a:schemeClr val="tx1"/>
            </a:solidFill>
          </a:endParaRPr>
        </a:p>
      </dgm:t>
    </dgm:pt>
    <dgm:pt modelId="{97AFACDA-39AB-40C8-8F49-967D2DBF9CD7}" type="sibTrans" cxnId="{246C90EC-1D71-4704-90A6-836190AE898B}">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2" custScaleY="90027">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1F5E3169-B2A2-4ED7-9572-30355A0ED7BF}" type="pres">
      <dgm:prSet presAssocID="{EC2B22B7-E53B-487D-98B9-310F7EB10C43}" presName="parentText" presStyleLbl="node1" presStyleIdx="1" presStyleCnt="2">
        <dgm:presLayoutVars>
          <dgm:chMax val="0"/>
          <dgm:bulletEnabled val="1"/>
        </dgm:presLayoutVars>
      </dgm:prSet>
      <dgm:spPr/>
      <dgm:t>
        <a:bodyPr/>
        <a:lstStyle/>
        <a:p>
          <a:endParaRPr lang="es-EC"/>
        </a:p>
      </dgm:t>
    </dgm:pt>
  </dgm:ptLst>
  <dgm:cxnLst>
    <dgm:cxn modelId="{246C90EC-1D71-4704-90A6-836190AE898B}" srcId="{8B6FB25A-4DFE-49C2-8101-568F4B3EB992}" destId="{EC2B22B7-E53B-487D-98B9-310F7EB10C43}" srcOrd="1" destOrd="0" parTransId="{DE483FD4-DB9E-40B2-A759-E4D7B66F051D}" sibTransId="{97AFACDA-39AB-40C8-8F49-967D2DBF9CD7}"/>
    <dgm:cxn modelId="{3DE96F72-1B0D-4C4F-B9DA-1537FF489AD6}" type="presOf" srcId="{EC2B22B7-E53B-487D-98B9-310F7EB10C43}" destId="{1F5E3169-B2A2-4ED7-9572-30355A0ED7BF}"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C2719761-1B5D-4208-9376-D2866566F140}" type="presOf" srcId="{FEB73FE2-2C7D-4D2E-B50C-09D20DBC1D19}" destId="{FE465687-0209-4B7D-B836-86FEC002F06F}" srcOrd="0" destOrd="0" presId="urn:microsoft.com/office/officeart/2005/8/layout/vList2"/>
    <dgm:cxn modelId="{F20C638B-58F3-47B4-9F13-6BBA06B7283C}" type="presOf" srcId="{8B6FB25A-4DFE-49C2-8101-568F4B3EB992}" destId="{27FAD484-7101-4B6C-976D-9C4BE2AFCB07}" srcOrd="0" destOrd="0" presId="urn:microsoft.com/office/officeart/2005/8/layout/vList2"/>
    <dgm:cxn modelId="{5623AA22-F189-4DE2-8887-2A3D67597B87}" type="presParOf" srcId="{27FAD484-7101-4B6C-976D-9C4BE2AFCB07}" destId="{FE465687-0209-4B7D-B836-86FEC002F06F}" srcOrd="0" destOrd="0" presId="urn:microsoft.com/office/officeart/2005/8/layout/vList2"/>
    <dgm:cxn modelId="{27294B8B-F6EF-45E6-A6D4-A0B3486A5D67}" type="presParOf" srcId="{27FAD484-7101-4B6C-976D-9C4BE2AFCB07}" destId="{9DF038F8-8D59-4158-996C-4E17A97E80B4}" srcOrd="1" destOrd="0" presId="urn:microsoft.com/office/officeart/2005/8/layout/vList2"/>
    <dgm:cxn modelId="{033C95D6-772E-4838-AAE1-E048A8B29AAB}" type="presParOf" srcId="{27FAD484-7101-4B6C-976D-9C4BE2AFCB07}" destId="{1F5E3169-B2A2-4ED7-9572-30355A0ED7B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b="1" noProof="0" dirty="0" smtClean="0">
              <a:solidFill>
                <a:schemeClr val="tx1"/>
              </a:solidFill>
            </a:rPr>
            <a:t>Se diseña la estructura mecánica de la máquina templadora.</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1"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1" cap="none" spc="0">
            <a:ln w="0"/>
            <a:solidFill>
              <a:schemeClr val="tx1"/>
            </a:solidFill>
            <a:effectLst>
              <a:outerShdw blurRad="38100" dist="19050" dir="2700000" algn="tl" rotWithShape="0">
                <a:schemeClr val="dk1">
                  <a:alpha val="40000"/>
                </a:schemeClr>
              </a:outerShdw>
            </a:effectLst>
          </a:endParaRPr>
        </a:p>
      </dgm:t>
    </dgm:pt>
    <dgm:pt modelId="{617355A0-7074-447B-B721-EB0CF49A8A5F}">
      <dgm:prSet phldrT="[Texto]" custT="1"/>
      <dgm:spPr/>
      <dgm:t>
        <a:bodyPr/>
        <a:lstStyle/>
        <a:p>
          <a:pPr algn="just"/>
          <a:r>
            <a:rPr lang="es-EC" sz="2400" b="1" noProof="0" dirty="0" smtClean="0">
              <a:solidFill>
                <a:schemeClr val="tx1"/>
              </a:solidFill>
            </a:rPr>
            <a:t>Diseño del sistema de control, automatización y dimensionamiento de materiales.</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33A601FE-37D6-4091-8959-0A6A5FC46AFA}" type="parTrans" cxnId="{2FA3363B-F799-4B9B-9183-D775E6ACD8DE}">
      <dgm:prSet/>
      <dgm:spPr/>
      <dgm:t>
        <a:bodyPr/>
        <a:lstStyle/>
        <a:p>
          <a:pPr algn="just"/>
          <a:endParaRPr lang="es-EC" b="1">
            <a:solidFill>
              <a:schemeClr val="tx1"/>
            </a:solidFill>
          </a:endParaRPr>
        </a:p>
      </dgm:t>
    </dgm:pt>
    <dgm:pt modelId="{CB35E684-EBC4-43B8-98EB-78E934A5BE73}" type="sibTrans" cxnId="{2FA3363B-F799-4B9B-9183-D775E6ACD8DE}">
      <dgm:prSet/>
      <dgm:spPr/>
      <dgm:t>
        <a:bodyPr/>
        <a:lstStyle/>
        <a:p>
          <a:pPr algn="just"/>
          <a:endParaRPr lang="es-EC" b="1">
            <a:solidFill>
              <a:schemeClr val="tx1"/>
            </a:solidFill>
          </a:endParaRPr>
        </a:p>
      </dgm:t>
    </dgm:pt>
    <dgm:pt modelId="{7586552F-3D9B-4CB1-88DC-E699FFD52A7E}">
      <dgm:prSet phldrT="[Texto]" custT="1"/>
      <dgm:spPr/>
      <dgm:t>
        <a:bodyPr/>
        <a:lstStyle/>
        <a:p>
          <a:pPr algn="just"/>
          <a:r>
            <a:rPr lang="es-EC" sz="2400" b="1" cap="none" spc="0" noProof="0" dirty="0" smtClean="0">
              <a:ln w="0"/>
              <a:solidFill>
                <a:schemeClr val="tx1"/>
              </a:solidFill>
              <a:effectLst>
                <a:outerShdw blurRad="38100" dist="19050" dir="2700000" algn="tl" rotWithShape="0">
                  <a:schemeClr val="dk1">
                    <a:alpha val="40000"/>
                  </a:schemeClr>
                </a:outerShdw>
              </a:effectLst>
            </a:rPr>
            <a:t>Se desarrolla una interfaz gráfica amigable con el operador capaz de simplificar la puesta en marcha de la máquina templadora de chocolate.</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E8BD5A50-0E10-4419-9C74-C8D5F0DC40CE}" type="parTrans" cxnId="{2C906A34-C932-4783-B9B3-91208D0376C7}">
      <dgm:prSet/>
      <dgm:spPr/>
      <dgm:t>
        <a:bodyPr/>
        <a:lstStyle/>
        <a:p>
          <a:pPr algn="just"/>
          <a:endParaRPr lang="es-EC" b="1">
            <a:solidFill>
              <a:schemeClr val="tx1"/>
            </a:solidFill>
          </a:endParaRPr>
        </a:p>
      </dgm:t>
    </dgm:pt>
    <dgm:pt modelId="{750DB44C-4197-4B15-8762-3054A6F980F2}" type="sibTrans" cxnId="{2C906A34-C932-4783-B9B3-91208D0376C7}">
      <dgm:prSet/>
      <dgm:spPr/>
      <dgm:t>
        <a:bodyPr/>
        <a:lstStyle/>
        <a:p>
          <a:pPr algn="just"/>
          <a:endParaRPr lang="es-EC" b="1">
            <a:solidFill>
              <a:schemeClr val="tx1"/>
            </a:solidFill>
          </a:endParaRPr>
        </a:p>
      </dgm:t>
    </dgm:pt>
    <dgm:pt modelId="{2238A1DC-5121-46DA-924E-DA038EFA00BB}">
      <dgm:prSet phldrT="[Texto]" custT="1"/>
      <dgm:spPr/>
      <dgm:t>
        <a:bodyPr/>
        <a:lstStyle/>
        <a:p>
          <a:pPr algn="just"/>
          <a:r>
            <a:rPr lang="es-EC" sz="2400" b="1" cap="none" spc="0" noProof="0" dirty="0" smtClean="0">
              <a:ln w="0"/>
              <a:solidFill>
                <a:schemeClr val="tx1"/>
              </a:solidFill>
              <a:effectLst>
                <a:outerShdw blurRad="38100" dist="19050" dir="2700000" algn="tl" rotWithShape="0">
                  <a:schemeClr val="dk1">
                    <a:alpha val="40000"/>
                  </a:schemeClr>
                </a:outerShdw>
              </a:effectLst>
            </a:rPr>
            <a:t>Se diseña un protocolo de pruebas para validar el funcionamiento de la máquina templadora de chocolate</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A2249C54-7464-43B7-84AF-FE65DE527160}" type="parTrans" cxnId="{CD41C3C8-F278-479A-8D1F-589FDBD5EA86}">
      <dgm:prSet/>
      <dgm:spPr/>
    </dgm:pt>
    <dgm:pt modelId="{0D10D171-3820-4B6E-B35D-3DEF72FE6B1D}" type="sibTrans" cxnId="{CD41C3C8-F278-479A-8D1F-589FDBD5EA86}">
      <dgm:prSet/>
      <dgm:spPr/>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4" custScaleY="92959">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158ECF61-35B2-42C4-8641-D31E95239894}" type="pres">
      <dgm:prSet presAssocID="{617355A0-7074-447B-B721-EB0CF49A8A5F}" presName="parentText" presStyleLbl="node1" presStyleIdx="1" presStyleCnt="4">
        <dgm:presLayoutVars>
          <dgm:chMax val="0"/>
          <dgm:bulletEnabled val="1"/>
        </dgm:presLayoutVars>
      </dgm:prSet>
      <dgm:spPr/>
      <dgm:t>
        <a:bodyPr/>
        <a:lstStyle/>
        <a:p>
          <a:endParaRPr lang="es-EC"/>
        </a:p>
      </dgm:t>
    </dgm:pt>
    <dgm:pt modelId="{0EFF470E-EFCA-4A13-882C-5D8984EB1302}" type="pres">
      <dgm:prSet presAssocID="{CB35E684-EBC4-43B8-98EB-78E934A5BE73}" presName="spacer" presStyleCnt="0"/>
      <dgm:spPr/>
      <dgm:t>
        <a:bodyPr/>
        <a:lstStyle/>
        <a:p>
          <a:endParaRPr lang="es-EC"/>
        </a:p>
      </dgm:t>
    </dgm:pt>
    <dgm:pt modelId="{F52C66B4-859F-4B82-8E41-0FD76050F96E}" type="pres">
      <dgm:prSet presAssocID="{7586552F-3D9B-4CB1-88DC-E699FFD52A7E}" presName="parentText" presStyleLbl="node1" presStyleIdx="2" presStyleCnt="4" custScaleY="114594">
        <dgm:presLayoutVars>
          <dgm:chMax val="0"/>
          <dgm:bulletEnabled val="1"/>
        </dgm:presLayoutVars>
      </dgm:prSet>
      <dgm:spPr/>
      <dgm:t>
        <a:bodyPr/>
        <a:lstStyle/>
        <a:p>
          <a:endParaRPr lang="es-EC"/>
        </a:p>
      </dgm:t>
    </dgm:pt>
    <dgm:pt modelId="{70CE34AC-2EC4-462E-973C-45A1CED7B687}" type="pres">
      <dgm:prSet presAssocID="{750DB44C-4197-4B15-8762-3054A6F980F2}" presName="spacer" presStyleCnt="0"/>
      <dgm:spPr/>
    </dgm:pt>
    <dgm:pt modelId="{A43B1568-93AE-4444-A882-4631D0D6BF5E}" type="pres">
      <dgm:prSet presAssocID="{2238A1DC-5121-46DA-924E-DA038EFA00BB}" presName="parentText" presStyleLbl="node1" presStyleIdx="3" presStyleCnt="4">
        <dgm:presLayoutVars>
          <dgm:chMax val="0"/>
          <dgm:bulletEnabled val="1"/>
        </dgm:presLayoutVars>
      </dgm:prSet>
      <dgm:spPr/>
      <dgm:t>
        <a:bodyPr/>
        <a:lstStyle/>
        <a:p>
          <a:endParaRPr lang="es-ES"/>
        </a:p>
      </dgm:t>
    </dgm:pt>
  </dgm:ptLst>
  <dgm:cxnLst>
    <dgm:cxn modelId="{2C906A34-C932-4783-B9B3-91208D0376C7}" srcId="{8B6FB25A-4DFE-49C2-8101-568F4B3EB992}" destId="{7586552F-3D9B-4CB1-88DC-E699FFD52A7E}" srcOrd="2" destOrd="0" parTransId="{E8BD5A50-0E10-4419-9C74-C8D5F0DC40CE}" sibTransId="{750DB44C-4197-4B15-8762-3054A6F980F2}"/>
    <dgm:cxn modelId="{0D37334A-2F49-46B1-9B6C-7183F94D842E}" type="presOf" srcId="{FEB73FE2-2C7D-4D2E-B50C-09D20DBC1D19}" destId="{FE465687-0209-4B7D-B836-86FEC002F06F}" srcOrd="0" destOrd="0" presId="urn:microsoft.com/office/officeart/2005/8/layout/vList2"/>
    <dgm:cxn modelId="{D0F10866-919D-443F-A96B-196B6764D70E}" type="presOf" srcId="{617355A0-7074-447B-B721-EB0CF49A8A5F}" destId="{158ECF61-35B2-42C4-8641-D31E95239894}" srcOrd="0" destOrd="0" presId="urn:microsoft.com/office/officeart/2005/8/layout/vList2"/>
    <dgm:cxn modelId="{90E80C77-01B1-469C-84D7-5A54D6F943F7}" type="presOf" srcId="{7586552F-3D9B-4CB1-88DC-E699FFD52A7E}" destId="{F52C66B4-859F-4B82-8E41-0FD76050F96E}" srcOrd="0" destOrd="0" presId="urn:microsoft.com/office/officeart/2005/8/layout/vList2"/>
    <dgm:cxn modelId="{811C23BB-F8ED-4671-B40C-EF79DD010CDA}" type="presOf" srcId="{8B6FB25A-4DFE-49C2-8101-568F4B3EB992}" destId="{27FAD484-7101-4B6C-976D-9C4BE2AFCB07}"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2FA3363B-F799-4B9B-9183-D775E6ACD8DE}" srcId="{8B6FB25A-4DFE-49C2-8101-568F4B3EB992}" destId="{617355A0-7074-447B-B721-EB0CF49A8A5F}" srcOrd="1" destOrd="0" parTransId="{33A601FE-37D6-4091-8959-0A6A5FC46AFA}" sibTransId="{CB35E684-EBC4-43B8-98EB-78E934A5BE73}"/>
    <dgm:cxn modelId="{CD41C3C8-F278-479A-8D1F-589FDBD5EA86}" srcId="{8B6FB25A-4DFE-49C2-8101-568F4B3EB992}" destId="{2238A1DC-5121-46DA-924E-DA038EFA00BB}" srcOrd="3" destOrd="0" parTransId="{A2249C54-7464-43B7-84AF-FE65DE527160}" sibTransId="{0D10D171-3820-4B6E-B35D-3DEF72FE6B1D}"/>
    <dgm:cxn modelId="{7DF1F3C8-5B96-4AB0-B046-179ED1725D17}" type="presOf" srcId="{2238A1DC-5121-46DA-924E-DA038EFA00BB}" destId="{A43B1568-93AE-4444-A882-4631D0D6BF5E}" srcOrd="0" destOrd="0" presId="urn:microsoft.com/office/officeart/2005/8/layout/vList2"/>
    <dgm:cxn modelId="{75C51719-DA3F-43DE-B584-036F28691951}" type="presParOf" srcId="{27FAD484-7101-4B6C-976D-9C4BE2AFCB07}" destId="{FE465687-0209-4B7D-B836-86FEC002F06F}" srcOrd="0" destOrd="0" presId="urn:microsoft.com/office/officeart/2005/8/layout/vList2"/>
    <dgm:cxn modelId="{F92086DD-0EA3-46E0-AD16-6F72A460B93C}" type="presParOf" srcId="{27FAD484-7101-4B6C-976D-9C4BE2AFCB07}" destId="{9DF038F8-8D59-4158-996C-4E17A97E80B4}" srcOrd="1" destOrd="0" presId="urn:microsoft.com/office/officeart/2005/8/layout/vList2"/>
    <dgm:cxn modelId="{7AD73E4E-F725-4B99-8B86-FE6243839EC7}" type="presParOf" srcId="{27FAD484-7101-4B6C-976D-9C4BE2AFCB07}" destId="{158ECF61-35B2-42C4-8641-D31E95239894}" srcOrd="2" destOrd="0" presId="urn:microsoft.com/office/officeart/2005/8/layout/vList2"/>
    <dgm:cxn modelId="{5A3022B5-E8E5-45CF-A96F-0EBCBF636AF3}" type="presParOf" srcId="{27FAD484-7101-4B6C-976D-9C4BE2AFCB07}" destId="{0EFF470E-EFCA-4A13-882C-5D8984EB1302}" srcOrd="3" destOrd="0" presId="urn:microsoft.com/office/officeart/2005/8/layout/vList2"/>
    <dgm:cxn modelId="{AB8368BD-0060-4BDC-80A8-7B46563B499C}" type="presParOf" srcId="{27FAD484-7101-4B6C-976D-9C4BE2AFCB07}" destId="{F52C66B4-859F-4B82-8E41-0FD76050F96E}" srcOrd="4" destOrd="0" presId="urn:microsoft.com/office/officeart/2005/8/layout/vList2"/>
    <dgm:cxn modelId="{D0BC3B47-64FF-4A05-824C-F17B321531B2}" type="presParOf" srcId="{27FAD484-7101-4B6C-976D-9C4BE2AFCB07}" destId="{70CE34AC-2EC4-462E-973C-45A1CED7B687}" srcOrd="5" destOrd="0" presId="urn:microsoft.com/office/officeart/2005/8/layout/vList2"/>
    <dgm:cxn modelId="{EB0AAE28-82BB-4149-9BAF-66E98EFAB870}" type="presParOf" srcId="{27FAD484-7101-4B6C-976D-9C4BE2AFCB07}" destId="{A43B1568-93AE-4444-A882-4631D0D6BF5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7586552F-3D9B-4CB1-88DC-E699FFD52A7E}">
      <dgm:prSet phldrT="[Texto]" custT="1"/>
      <dgm:spPr/>
      <dgm:t>
        <a:bodyPr/>
        <a:lstStyle/>
        <a:p>
          <a:pPr algn="just"/>
          <a:r>
            <a:rPr lang="es-EC" sz="2400" b="1" dirty="0" smtClean="0">
              <a:solidFill>
                <a:schemeClr val="tx1"/>
              </a:solidFill>
            </a:rPr>
            <a:t>Diseñar e implementar el sistema de control automático de la máquina templadora de chocolate para la empresa Industria Ecuatoriana de Dulces INEDULCES.</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E8BD5A50-0E10-4419-9C74-C8D5F0DC40CE}" type="parTrans" cxnId="{2C906A34-C932-4783-B9B3-91208D0376C7}">
      <dgm:prSet/>
      <dgm:spPr/>
      <dgm:t>
        <a:bodyPr/>
        <a:lstStyle/>
        <a:p>
          <a:pPr algn="just"/>
          <a:endParaRPr lang="es-EC">
            <a:solidFill>
              <a:schemeClr val="tx1"/>
            </a:solidFill>
          </a:endParaRPr>
        </a:p>
      </dgm:t>
    </dgm:pt>
    <dgm:pt modelId="{750DB44C-4197-4B15-8762-3054A6F980F2}" type="sibTrans" cxnId="{2C906A34-C932-4783-B9B3-91208D0376C7}">
      <dgm:prSet/>
      <dgm:spPr/>
      <dgm:t>
        <a:bodyPr/>
        <a:lstStyle/>
        <a:p>
          <a:pPr algn="just"/>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52C66B4-859F-4B82-8E41-0FD76050F96E}" type="pres">
      <dgm:prSet presAssocID="{7586552F-3D9B-4CB1-88DC-E699FFD52A7E}" presName="parentText" presStyleLbl="node1" presStyleIdx="0" presStyleCnt="1" custLinFactNeighborX="-363" custLinFactNeighborY="-5045">
        <dgm:presLayoutVars>
          <dgm:chMax val="0"/>
          <dgm:bulletEnabled val="1"/>
        </dgm:presLayoutVars>
      </dgm:prSet>
      <dgm:spPr/>
      <dgm:t>
        <a:bodyPr/>
        <a:lstStyle/>
        <a:p>
          <a:endParaRPr lang="es-EC"/>
        </a:p>
      </dgm:t>
    </dgm:pt>
  </dgm:ptLst>
  <dgm:cxnLst>
    <dgm:cxn modelId="{C4C85E16-FBA3-4535-86AF-795CDC01EAB8}" type="presOf" srcId="{8B6FB25A-4DFE-49C2-8101-568F4B3EB992}" destId="{27FAD484-7101-4B6C-976D-9C4BE2AFCB07}" srcOrd="0" destOrd="0" presId="urn:microsoft.com/office/officeart/2005/8/layout/vList2"/>
    <dgm:cxn modelId="{84EE93AA-1AEA-4A68-B979-EF2FA6E46291}" type="presOf" srcId="{7586552F-3D9B-4CB1-88DC-E699FFD52A7E}" destId="{F52C66B4-859F-4B82-8E41-0FD76050F96E}" srcOrd="0" destOrd="0" presId="urn:microsoft.com/office/officeart/2005/8/layout/vList2"/>
    <dgm:cxn modelId="{2C906A34-C932-4783-B9B3-91208D0376C7}" srcId="{8B6FB25A-4DFE-49C2-8101-568F4B3EB992}" destId="{7586552F-3D9B-4CB1-88DC-E699FFD52A7E}" srcOrd="0" destOrd="0" parTransId="{E8BD5A50-0E10-4419-9C74-C8D5F0DC40CE}" sibTransId="{750DB44C-4197-4B15-8762-3054A6F980F2}"/>
    <dgm:cxn modelId="{2C11F9E1-9B66-4487-BB55-C58EB4EC8816}" type="presParOf" srcId="{27FAD484-7101-4B6C-976D-9C4BE2AFCB07}" destId="{F52C66B4-859F-4B82-8E41-0FD76050F96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b="1" dirty="0" smtClean="0">
              <a:solidFill>
                <a:schemeClr val="tx1"/>
              </a:solidFill>
            </a:rPr>
            <a:t>Incrementar la seguridad en el proceso de fabricación de productos en el que intervenga el templado del chocolate mediante la implementación de un sistema automatizado.</a:t>
          </a:r>
          <a:endParaRPr lang="es-EC" sz="2400" b="1"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1"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1" cap="none" spc="0">
            <a:ln w="0"/>
            <a:solidFill>
              <a:schemeClr val="tx1"/>
            </a:solidFill>
            <a:effectLst>
              <a:outerShdw blurRad="38100" dist="19050" dir="2700000" algn="tl" rotWithShape="0">
                <a:schemeClr val="dk1">
                  <a:alpha val="40000"/>
                </a:schemeClr>
              </a:outerShdw>
            </a:effectLst>
          </a:endParaRPr>
        </a:p>
      </dgm:t>
    </dgm:pt>
    <dgm:pt modelId="{1D159A26-B1E7-4BB4-BBB8-2AD6C136E04E}">
      <dgm:prSet custT="1"/>
      <dgm:spPr/>
      <dgm:t>
        <a:bodyPr/>
        <a:lstStyle/>
        <a:p>
          <a:r>
            <a:rPr lang="es-EC" sz="2400" b="1" dirty="0" smtClean="0">
              <a:solidFill>
                <a:schemeClr val="tx1"/>
              </a:solidFill>
            </a:rPr>
            <a:t>Obtener un sistema de control automático confiable acatando la normativa industrial respectiva.</a:t>
          </a:r>
        </a:p>
      </dgm:t>
    </dgm:pt>
    <dgm:pt modelId="{30FED155-B08D-4E2C-9DC9-3B1CCE7C9D59}" type="parTrans" cxnId="{2E5E254E-A6CC-4F68-B381-42AD384CE77F}">
      <dgm:prSet/>
      <dgm:spPr/>
      <dgm:t>
        <a:bodyPr/>
        <a:lstStyle/>
        <a:p>
          <a:endParaRPr lang="es-EC" b="1">
            <a:solidFill>
              <a:schemeClr val="tx1"/>
            </a:solidFill>
          </a:endParaRPr>
        </a:p>
      </dgm:t>
    </dgm:pt>
    <dgm:pt modelId="{63506D67-4A77-4EA6-AB92-691274623F26}" type="sibTrans" cxnId="{2E5E254E-A6CC-4F68-B381-42AD384CE77F}">
      <dgm:prSet/>
      <dgm:spPr/>
      <dgm:t>
        <a:bodyPr/>
        <a:lstStyle/>
        <a:p>
          <a:endParaRPr lang="es-EC" b="1">
            <a:solidFill>
              <a:schemeClr val="tx1"/>
            </a:solidFill>
          </a:endParaRPr>
        </a:p>
      </dgm:t>
    </dgm:pt>
    <dgm:pt modelId="{FF7A1EB3-F3E0-4812-86FB-F270EDB353E2}">
      <dgm:prSet custT="1"/>
      <dgm:spPr/>
      <dgm:t>
        <a:bodyPr/>
        <a:lstStyle/>
        <a:p>
          <a:r>
            <a:rPr lang="es-EC" sz="2400" b="1" dirty="0" smtClean="0">
              <a:solidFill>
                <a:schemeClr val="tx1"/>
              </a:solidFill>
            </a:rPr>
            <a:t>Aumentar la producción cumpliendo los estándares de calidad de la empresa a través del diseño e implementación de un sistema de instrumentación electrónica y de control automático.</a:t>
          </a:r>
        </a:p>
      </dgm:t>
    </dgm:pt>
    <dgm:pt modelId="{C7243FC0-B751-43A9-9BDF-51C731DB49D9}" type="parTrans" cxnId="{37983C3B-0DA2-4E84-8984-0F7107D8FB42}">
      <dgm:prSet/>
      <dgm:spPr/>
    </dgm:pt>
    <dgm:pt modelId="{9B494861-8245-41F0-9C7E-69D875062002}" type="sibTrans" cxnId="{37983C3B-0DA2-4E84-8984-0F7107D8FB42}">
      <dgm:prSet/>
      <dgm:spPr/>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3" custScaleY="92959">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699E690D-6E78-4538-9072-BC2A86304C13}" type="pres">
      <dgm:prSet presAssocID="{1D159A26-B1E7-4BB4-BBB8-2AD6C136E04E}" presName="parentText" presStyleLbl="node1" presStyleIdx="1" presStyleCnt="3">
        <dgm:presLayoutVars>
          <dgm:chMax val="0"/>
          <dgm:bulletEnabled val="1"/>
        </dgm:presLayoutVars>
      </dgm:prSet>
      <dgm:spPr/>
      <dgm:t>
        <a:bodyPr/>
        <a:lstStyle/>
        <a:p>
          <a:endParaRPr lang="es-EC"/>
        </a:p>
      </dgm:t>
    </dgm:pt>
    <dgm:pt modelId="{9F5C884F-16F7-407E-940A-1589DD662710}" type="pres">
      <dgm:prSet presAssocID="{63506D67-4A77-4EA6-AB92-691274623F26}" presName="spacer" presStyleCnt="0"/>
      <dgm:spPr/>
    </dgm:pt>
    <dgm:pt modelId="{9238DA13-AAE3-48D5-8378-211AC3630BE0}" type="pres">
      <dgm:prSet presAssocID="{FF7A1EB3-F3E0-4812-86FB-F270EDB353E2}" presName="parentText" presStyleLbl="node1" presStyleIdx="2" presStyleCnt="3">
        <dgm:presLayoutVars>
          <dgm:chMax val="0"/>
          <dgm:bulletEnabled val="1"/>
        </dgm:presLayoutVars>
      </dgm:prSet>
      <dgm:spPr/>
      <dgm:t>
        <a:bodyPr/>
        <a:lstStyle/>
        <a:p>
          <a:endParaRPr lang="es-ES"/>
        </a:p>
      </dgm:t>
    </dgm:pt>
  </dgm:ptLst>
  <dgm:cxnLst>
    <dgm:cxn modelId="{37983C3B-0DA2-4E84-8984-0F7107D8FB42}" srcId="{8B6FB25A-4DFE-49C2-8101-568F4B3EB992}" destId="{FF7A1EB3-F3E0-4812-86FB-F270EDB353E2}" srcOrd="2" destOrd="0" parTransId="{C7243FC0-B751-43A9-9BDF-51C731DB49D9}" sibTransId="{9B494861-8245-41F0-9C7E-69D875062002}"/>
    <dgm:cxn modelId="{7B30C881-5F0C-47A2-8BFF-C3F58117EBD7}" type="presOf" srcId="{FF7A1EB3-F3E0-4812-86FB-F270EDB353E2}" destId="{9238DA13-AAE3-48D5-8378-211AC3630BE0}"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60A342E3-C0BD-4558-A73F-E9A7549CFA43}" type="presOf" srcId="{1D159A26-B1E7-4BB4-BBB8-2AD6C136E04E}" destId="{699E690D-6E78-4538-9072-BC2A86304C13}" srcOrd="0" destOrd="0" presId="urn:microsoft.com/office/officeart/2005/8/layout/vList2"/>
    <dgm:cxn modelId="{CF5BA7DD-0FA6-4426-ACA0-FFDEC53BBB59}" type="presOf" srcId="{8B6FB25A-4DFE-49C2-8101-568F4B3EB992}" destId="{27FAD484-7101-4B6C-976D-9C4BE2AFCB07}" srcOrd="0" destOrd="0" presId="urn:microsoft.com/office/officeart/2005/8/layout/vList2"/>
    <dgm:cxn modelId="{2E5E254E-A6CC-4F68-B381-42AD384CE77F}" srcId="{8B6FB25A-4DFE-49C2-8101-568F4B3EB992}" destId="{1D159A26-B1E7-4BB4-BBB8-2AD6C136E04E}" srcOrd="1" destOrd="0" parTransId="{30FED155-B08D-4E2C-9DC9-3B1CCE7C9D59}" sibTransId="{63506D67-4A77-4EA6-AB92-691274623F26}"/>
    <dgm:cxn modelId="{1CD3A0BD-B6E9-4480-829C-706D8C43B34C}" type="presOf" srcId="{FEB73FE2-2C7D-4D2E-B50C-09D20DBC1D19}" destId="{FE465687-0209-4B7D-B836-86FEC002F06F}" srcOrd="0" destOrd="0" presId="urn:microsoft.com/office/officeart/2005/8/layout/vList2"/>
    <dgm:cxn modelId="{BBC0EFC9-1CC4-4429-AB1F-7D62AA63EDCB}" type="presParOf" srcId="{27FAD484-7101-4B6C-976D-9C4BE2AFCB07}" destId="{FE465687-0209-4B7D-B836-86FEC002F06F}" srcOrd="0" destOrd="0" presId="urn:microsoft.com/office/officeart/2005/8/layout/vList2"/>
    <dgm:cxn modelId="{201FE912-58D6-4C49-B7BC-5D284C77FA84}" type="presParOf" srcId="{27FAD484-7101-4B6C-976D-9C4BE2AFCB07}" destId="{9DF038F8-8D59-4158-996C-4E17A97E80B4}" srcOrd="1" destOrd="0" presId="urn:microsoft.com/office/officeart/2005/8/layout/vList2"/>
    <dgm:cxn modelId="{B7262F52-2982-4467-B11E-B5B260B44180}" type="presParOf" srcId="{27FAD484-7101-4B6C-976D-9C4BE2AFCB07}" destId="{699E690D-6E78-4538-9072-BC2A86304C13}" srcOrd="2" destOrd="0" presId="urn:microsoft.com/office/officeart/2005/8/layout/vList2"/>
    <dgm:cxn modelId="{312CD38E-E2EA-44F8-898D-EC278F500DA5}" type="presParOf" srcId="{27FAD484-7101-4B6C-976D-9C4BE2AFCB07}" destId="{9F5C884F-16F7-407E-940A-1589DD662710}" srcOrd="3" destOrd="0" presId="urn:microsoft.com/office/officeart/2005/8/layout/vList2"/>
    <dgm:cxn modelId="{F81774C4-894F-4761-91AF-70BF11565383}" type="presParOf" srcId="{27FAD484-7101-4B6C-976D-9C4BE2AFCB07}" destId="{9238DA13-AAE3-48D5-8378-211AC3630BE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849DCE25-8330-49A7-B474-CB8E26BFD3EE}">
      <dgm:prSet custT="1"/>
      <dgm:spPr/>
      <dgm:t>
        <a:bodyPr/>
        <a:lstStyle/>
        <a:p>
          <a:r>
            <a:rPr lang="es-EC" sz="2400" b="1" dirty="0" smtClean="0">
              <a:solidFill>
                <a:schemeClr val="tx1"/>
              </a:solidFill>
            </a:rPr>
            <a:t>Facilitar la operación del sistema automático mediante el diseño e implementación de un sistema de monitoreo y supervisión utilizando un interfaz humano máquina (HMI).</a:t>
          </a:r>
        </a:p>
      </dgm:t>
    </dgm:pt>
    <dgm:pt modelId="{B6626B0B-EB49-42BB-B868-9EBA1CE74FCA}" type="parTrans" cxnId="{1494915D-BF58-46E9-AC4D-822DBB182129}">
      <dgm:prSet/>
      <dgm:spPr/>
      <dgm:t>
        <a:bodyPr/>
        <a:lstStyle/>
        <a:p>
          <a:endParaRPr lang="es-EC" b="1">
            <a:solidFill>
              <a:schemeClr val="tx1"/>
            </a:solidFill>
          </a:endParaRPr>
        </a:p>
      </dgm:t>
    </dgm:pt>
    <dgm:pt modelId="{50F718B3-8030-470E-BEF1-FFA3F6FE397F}" type="sibTrans" cxnId="{1494915D-BF58-46E9-AC4D-822DBB182129}">
      <dgm:prSet/>
      <dgm:spPr/>
      <dgm:t>
        <a:bodyPr/>
        <a:lstStyle/>
        <a:p>
          <a:endParaRPr lang="es-EC" b="1">
            <a:solidFill>
              <a:schemeClr val="tx1"/>
            </a:solidFill>
          </a:endParaRPr>
        </a:p>
      </dgm:t>
    </dgm:pt>
    <dgm:pt modelId="{BF27A779-F7C7-424E-B552-7CB0FD12AF1A}">
      <dgm:prSet custT="1"/>
      <dgm:spPr/>
      <dgm:t>
        <a:bodyPr/>
        <a:lstStyle/>
        <a:p>
          <a:r>
            <a:rPr lang="es-EC" sz="2400" b="1" dirty="0" smtClean="0">
              <a:solidFill>
                <a:schemeClr val="tx1"/>
              </a:solidFill>
            </a:rPr>
            <a:t>Validar el desempeño del sistema una vez implementado el control mediante un protocolo de pruebas.</a:t>
          </a:r>
        </a:p>
      </dgm:t>
    </dgm:pt>
    <dgm:pt modelId="{15DA15BB-486A-4D8F-AB52-A4B623374924}" type="parTrans" cxnId="{57BA6206-4638-413B-9A29-C392BE623F34}">
      <dgm:prSet/>
      <dgm:spPr/>
      <dgm:t>
        <a:bodyPr/>
        <a:lstStyle/>
        <a:p>
          <a:endParaRPr lang="es-EC" b="1">
            <a:solidFill>
              <a:schemeClr val="tx1"/>
            </a:solidFill>
          </a:endParaRPr>
        </a:p>
      </dgm:t>
    </dgm:pt>
    <dgm:pt modelId="{66E272C6-79E9-4BAB-88A3-2565C38FE7FE}" type="sibTrans" cxnId="{57BA6206-4638-413B-9A29-C392BE623F34}">
      <dgm:prSet/>
      <dgm:spPr/>
      <dgm:t>
        <a:bodyPr/>
        <a:lstStyle/>
        <a:p>
          <a:endParaRPr lang="es-EC" b="1">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D810E329-CD90-4CF9-B9B1-C37496D29466}" type="pres">
      <dgm:prSet presAssocID="{849DCE25-8330-49A7-B474-CB8E26BFD3EE}" presName="parentText" presStyleLbl="node1" presStyleIdx="0" presStyleCnt="2">
        <dgm:presLayoutVars>
          <dgm:chMax val="0"/>
          <dgm:bulletEnabled val="1"/>
        </dgm:presLayoutVars>
      </dgm:prSet>
      <dgm:spPr/>
      <dgm:t>
        <a:bodyPr/>
        <a:lstStyle/>
        <a:p>
          <a:endParaRPr lang="es-EC"/>
        </a:p>
      </dgm:t>
    </dgm:pt>
    <dgm:pt modelId="{3879216A-6229-445C-9D2E-D9A6D11B70AC}" type="pres">
      <dgm:prSet presAssocID="{50F718B3-8030-470E-BEF1-FFA3F6FE397F}" presName="spacer" presStyleCnt="0"/>
      <dgm:spPr/>
      <dgm:t>
        <a:bodyPr/>
        <a:lstStyle/>
        <a:p>
          <a:endParaRPr lang="es-EC"/>
        </a:p>
      </dgm:t>
    </dgm:pt>
    <dgm:pt modelId="{29F55EFA-4F08-4982-925C-E5947F52BE15}" type="pres">
      <dgm:prSet presAssocID="{BF27A779-F7C7-424E-B552-7CB0FD12AF1A}" presName="parentText" presStyleLbl="node1" presStyleIdx="1" presStyleCnt="2">
        <dgm:presLayoutVars>
          <dgm:chMax val="0"/>
          <dgm:bulletEnabled val="1"/>
        </dgm:presLayoutVars>
      </dgm:prSet>
      <dgm:spPr/>
      <dgm:t>
        <a:bodyPr/>
        <a:lstStyle/>
        <a:p>
          <a:endParaRPr lang="es-EC"/>
        </a:p>
      </dgm:t>
    </dgm:pt>
  </dgm:ptLst>
  <dgm:cxnLst>
    <dgm:cxn modelId="{1494915D-BF58-46E9-AC4D-822DBB182129}" srcId="{8B6FB25A-4DFE-49C2-8101-568F4B3EB992}" destId="{849DCE25-8330-49A7-B474-CB8E26BFD3EE}" srcOrd="0" destOrd="0" parTransId="{B6626B0B-EB49-42BB-B868-9EBA1CE74FCA}" sibTransId="{50F718B3-8030-470E-BEF1-FFA3F6FE397F}"/>
    <dgm:cxn modelId="{57BA6206-4638-413B-9A29-C392BE623F34}" srcId="{8B6FB25A-4DFE-49C2-8101-568F4B3EB992}" destId="{BF27A779-F7C7-424E-B552-7CB0FD12AF1A}" srcOrd="1" destOrd="0" parTransId="{15DA15BB-486A-4D8F-AB52-A4B623374924}" sibTransId="{66E272C6-79E9-4BAB-88A3-2565C38FE7FE}"/>
    <dgm:cxn modelId="{E902893A-202A-43B3-A480-9AD198C8FCE4}" type="presOf" srcId="{849DCE25-8330-49A7-B474-CB8E26BFD3EE}" destId="{D810E329-CD90-4CF9-B9B1-C37496D29466}" srcOrd="0" destOrd="0" presId="urn:microsoft.com/office/officeart/2005/8/layout/vList2"/>
    <dgm:cxn modelId="{CD8DE539-D7B7-43A0-A070-79991EF51332}" type="presOf" srcId="{BF27A779-F7C7-424E-B552-7CB0FD12AF1A}" destId="{29F55EFA-4F08-4982-925C-E5947F52BE15}" srcOrd="0" destOrd="0" presId="urn:microsoft.com/office/officeart/2005/8/layout/vList2"/>
    <dgm:cxn modelId="{433627C6-4298-4A80-88B6-37F124E97AFE}" type="presOf" srcId="{8B6FB25A-4DFE-49C2-8101-568F4B3EB992}" destId="{27FAD484-7101-4B6C-976D-9C4BE2AFCB07}" srcOrd="0" destOrd="0" presId="urn:microsoft.com/office/officeart/2005/8/layout/vList2"/>
    <dgm:cxn modelId="{81809AE8-6BA8-414A-ACD0-B6E6E7FACC01}" type="presParOf" srcId="{27FAD484-7101-4B6C-976D-9C4BE2AFCB07}" destId="{D810E329-CD90-4CF9-B9B1-C37496D29466}" srcOrd="0" destOrd="0" presId="urn:microsoft.com/office/officeart/2005/8/layout/vList2"/>
    <dgm:cxn modelId="{C5B765BA-3609-4ABE-8BAD-26DC92B23B47}" type="presParOf" srcId="{27FAD484-7101-4B6C-976D-9C4BE2AFCB07}" destId="{3879216A-6229-445C-9D2E-D9A6D11B70AC}" srcOrd="1" destOrd="0" presId="urn:microsoft.com/office/officeart/2005/8/layout/vList2"/>
    <dgm:cxn modelId="{B54F807A-726D-4BF7-8BC2-2D8428F829F5}" type="presParOf" srcId="{27FAD484-7101-4B6C-976D-9C4BE2AFCB07}" destId="{29F55EFA-4F08-4982-925C-E5947F52BE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ctr"/>
          <a:r>
            <a:rPr lang="es-EC" sz="2800" b="1" noProof="0" dirty="0" smtClean="0">
              <a:solidFill>
                <a:schemeClr val="tx1"/>
              </a:solidFill>
            </a:rPr>
            <a:t>Proceso de fabricación del chocolate</a:t>
          </a:r>
          <a:endParaRPr lang="es-EC" sz="2800" b="1" cap="none" spc="0" noProof="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ctr"/>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ctr"/>
          <a:endParaRPr lang="es-ES" sz="2000" b="0" cap="none" spc="0">
            <a:ln w="0"/>
            <a:solidFill>
              <a:schemeClr val="tx1"/>
            </a:solidFill>
            <a:effectLst>
              <a:outerShdw blurRad="38100" dist="19050" dir="2700000" algn="tl" rotWithShape="0">
                <a:schemeClr val="dk1">
                  <a:alpha val="40000"/>
                </a:schemeClr>
              </a:outerShdw>
            </a:effectLst>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1" custScaleY="46892" custLinFactNeighborX="75806" custLinFactNeighborY="891">
        <dgm:presLayoutVars>
          <dgm:chMax val="0"/>
          <dgm:bulletEnabled val="1"/>
        </dgm:presLayoutVars>
      </dgm:prSet>
      <dgm:spPr/>
      <dgm:t>
        <a:bodyPr/>
        <a:lstStyle/>
        <a:p>
          <a:endParaRPr lang="es-EC"/>
        </a:p>
      </dgm:t>
    </dgm:pt>
  </dgm:ptLst>
  <dgm:cxnLst>
    <dgm:cxn modelId="{1A0B8666-3B3B-453A-B695-44F95DC50E51}" type="presOf" srcId="{8B6FB25A-4DFE-49C2-8101-568F4B3EB992}" destId="{27FAD484-7101-4B6C-976D-9C4BE2AFCB07}"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6954E6CA-1D6F-4CF4-A338-5E5C37489182}" type="presOf" srcId="{FEB73FE2-2C7D-4D2E-B50C-09D20DBC1D19}" destId="{FE465687-0209-4B7D-B836-86FEC002F06F}" srcOrd="0" destOrd="0" presId="urn:microsoft.com/office/officeart/2005/8/layout/vList2"/>
    <dgm:cxn modelId="{2F28D6C6-E691-4621-A319-2E63A9C1143D}" type="presParOf" srcId="{27FAD484-7101-4B6C-976D-9C4BE2AFCB07}" destId="{FE465687-0209-4B7D-B836-86FEC002F06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ctr"/>
          <a:r>
            <a:rPr lang="es-EC" sz="2800" b="1" noProof="0" dirty="0" smtClean="0">
              <a:solidFill>
                <a:schemeClr val="tx1"/>
              </a:solidFill>
            </a:rPr>
            <a:t>Proceso de fabricación del chocolate</a:t>
          </a:r>
          <a:endParaRPr lang="es-EC" sz="2800" b="1" cap="none" spc="0" noProof="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ctr"/>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ctr"/>
          <a:endParaRPr lang="es-ES" sz="2000" b="0" cap="none" spc="0">
            <a:ln w="0"/>
            <a:solidFill>
              <a:schemeClr val="tx1"/>
            </a:solidFill>
            <a:effectLst>
              <a:outerShdw blurRad="38100" dist="19050" dir="2700000" algn="tl" rotWithShape="0">
                <a:schemeClr val="dk1">
                  <a:alpha val="40000"/>
                </a:schemeClr>
              </a:outerShdw>
            </a:effectLst>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1" custScaleY="46892" custLinFactNeighborX="75806" custLinFactNeighborY="891">
        <dgm:presLayoutVars>
          <dgm:chMax val="0"/>
          <dgm:bulletEnabled val="1"/>
        </dgm:presLayoutVars>
      </dgm:prSet>
      <dgm:spPr/>
      <dgm:t>
        <a:bodyPr/>
        <a:lstStyle/>
        <a:p>
          <a:endParaRPr lang="es-EC"/>
        </a:p>
      </dgm:t>
    </dgm:pt>
  </dgm:ptLst>
  <dgm:cxnLst>
    <dgm:cxn modelId="{F144105B-5B95-458A-B62A-6A069FA49EAB}" type="presOf" srcId="{8B6FB25A-4DFE-49C2-8101-568F4B3EB992}" destId="{27FAD484-7101-4B6C-976D-9C4BE2AFCB07}"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B73DE34D-2AAA-46D6-9783-6CA36815B6AF}" type="presOf" srcId="{FEB73FE2-2C7D-4D2E-B50C-09D20DBC1D19}" destId="{FE465687-0209-4B7D-B836-86FEC002F06F}" srcOrd="0" destOrd="0" presId="urn:microsoft.com/office/officeart/2005/8/layout/vList2"/>
    <dgm:cxn modelId="{987BFC33-6337-4B1B-A8DF-CAE71C5FEF00}" type="presParOf" srcId="{27FAD484-7101-4B6C-976D-9C4BE2AFCB07}" destId="{FE465687-0209-4B7D-B836-86FEC002F06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33039"/>
          <a:ext cx="8511216" cy="500356"/>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dirty="0" smtClean="0">
              <a:ln w="0"/>
              <a:solidFill>
                <a:schemeClr val="tx1"/>
              </a:solidFill>
              <a:effectLst>
                <a:outerShdw blurRad="38100" dist="19050" dir="2700000" algn="tl" rotWithShape="0">
                  <a:schemeClr val="dk1">
                    <a:alpha val="40000"/>
                  </a:schemeClr>
                </a:outerShdw>
              </a:effectLst>
            </a:rPr>
            <a:t>Introducción</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4425" y="57464"/>
        <a:ext cx="8462366" cy="451506"/>
      </dsp:txXfrm>
    </dsp:sp>
    <dsp:sp modelId="{D98D5023-E80A-47C0-92B4-6ED093E30EFC}">
      <dsp:nvSpPr>
        <dsp:cNvPr id="0" name=""/>
        <dsp:cNvSpPr/>
      </dsp:nvSpPr>
      <dsp:spPr>
        <a:xfrm>
          <a:off x="0" y="697555"/>
          <a:ext cx="8511216" cy="500356"/>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dirty="0" smtClean="0">
              <a:ln w="0"/>
              <a:solidFill>
                <a:schemeClr val="tx1"/>
              </a:solidFill>
              <a:effectLst>
                <a:outerShdw blurRad="38100" dist="19050" dir="2700000" algn="tl" rotWithShape="0">
                  <a:schemeClr val="dk1">
                    <a:alpha val="40000"/>
                  </a:schemeClr>
                </a:outerShdw>
              </a:effectLst>
            </a:rPr>
            <a:t>Marco referencial </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4425" y="721980"/>
        <a:ext cx="8462366" cy="451506"/>
      </dsp:txXfrm>
    </dsp:sp>
    <dsp:sp modelId="{B306B8F3-2FE6-45F3-B61C-06C953147119}">
      <dsp:nvSpPr>
        <dsp:cNvPr id="0" name=""/>
        <dsp:cNvSpPr/>
      </dsp:nvSpPr>
      <dsp:spPr>
        <a:xfrm>
          <a:off x="0" y="1362072"/>
          <a:ext cx="8511216" cy="500356"/>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dirty="0" smtClean="0">
              <a:ln w="0"/>
              <a:solidFill>
                <a:schemeClr val="tx1"/>
              </a:solidFill>
              <a:effectLst>
                <a:outerShdw blurRad="38100" dist="19050" dir="2700000" algn="tl" rotWithShape="0">
                  <a:schemeClr val="dk1">
                    <a:alpha val="40000"/>
                  </a:schemeClr>
                </a:outerShdw>
              </a:effectLst>
            </a:rPr>
            <a:t>Diseño  </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4425" y="1386497"/>
        <a:ext cx="8462366" cy="451506"/>
      </dsp:txXfrm>
    </dsp:sp>
    <dsp:sp modelId="{643E5C49-4ABB-4C9F-AA61-5B4D910F727E}">
      <dsp:nvSpPr>
        <dsp:cNvPr id="0" name=""/>
        <dsp:cNvSpPr/>
      </dsp:nvSpPr>
      <dsp:spPr>
        <a:xfrm>
          <a:off x="0" y="2026588"/>
          <a:ext cx="8511216" cy="500356"/>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dirty="0" smtClean="0">
              <a:ln w="0"/>
              <a:solidFill>
                <a:schemeClr val="tx1"/>
              </a:solidFill>
              <a:effectLst>
                <a:outerShdw blurRad="38100" dist="19050" dir="2700000" algn="tl" rotWithShape="0">
                  <a:schemeClr val="dk1">
                    <a:alpha val="40000"/>
                  </a:schemeClr>
                </a:outerShdw>
              </a:effectLst>
            </a:rPr>
            <a:t>Desarrollo de software</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4425" y="2051013"/>
        <a:ext cx="8462366" cy="451506"/>
      </dsp:txXfrm>
    </dsp:sp>
    <dsp:sp modelId="{4D97C937-39F3-425E-ACCD-A0E8B29BF903}">
      <dsp:nvSpPr>
        <dsp:cNvPr id="0" name=""/>
        <dsp:cNvSpPr/>
      </dsp:nvSpPr>
      <dsp:spPr>
        <a:xfrm>
          <a:off x="0" y="2691104"/>
          <a:ext cx="8511216" cy="500356"/>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dirty="0" smtClean="0">
              <a:ln w="0"/>
              <a:solidFill>
                <a:schemeClr val="tx1"/>
              </a:solidFill>
              <a:effectLst>
                <a:outerShdw blurRad="38100" dist="19050" dir="2700000" algn="tl" rotWithShape="0">
                  <a:schemeClr val="dk1">
                    <a:alpha val="40000"/>
                  </a:schemeClr>
                </a:outerShdw>
              </a:effectLst>
            </a:rPr>
            <a:t> Implementación</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4425" y="2715529"/>
        <a:ext cx="8462366" cy="451506"/>
      </dsp:txXfrm>
    </dsp:sp>
    <dsp:sp modelId="{3CC58E0C-0539-4E47-BED8-7ED634A0B208}">
      <dsp:nvSpPr>
        <dsp:cNvPr id="0" name=""/>
        <dsp:cNvSpPr/>
      </dsp:nvSpPr>
      <dsp:spPr>
        <a:xfrm>
          <a:off x="0" y="3355621"/>
          <a:ext cx="8511216" cy="605907"/>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dirty="0" smtClean="0">
              <a:ln w="0"/>
              <a:solidFill>
                <a:schemeClr val="tx1"/>
              </a:solidFill>
              <a:effectLst>
                <a:outerShdw blurRad="38100" dist="19050" dir="2700000" algn="tl" rotWithShape="0">
                  <a:schemeClr val="dk1">
                    <a:alpha val="40000"/>
                  </a:schemeClr>
                </a:outerShdw>
              </a:effectLst>
            </a:rPr>
            <a:t>Protocolo de pruebas</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9578" y="3385199"/>
        <a:ext cx="8452060" cy="546751"/>
      </dsp:txXfrm>
    </dsp:sp>
    <dsp:sp modelId="{DC9DD15B-4C00-47DE-948C-33E0BAB6EE1D}">
      <dsp:nvSpPr>
        <dsp:cNvPr id="0" name=""/>
        <dsp:cNvSpPr/>
      </dsp:nvSpPr>
      <dsp:spPr>
        <a:xfrm>
          <a:off x="0" y="4125689"/>
          <a:ext cx="8511216" cy="500356"/>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smtClean="0">
              <a:ln w="0"/>
              <a:solidFill>
                <a:schemeClr val="tx1"/>
              </a:solidFill>
              <a:effectLst>
                <a:outerShdw blurRad="38100" dist="19050" dir="2700000" algn="tl" rotWithShape="0">
                  <a:schemeClr val="dk1">
                    <a:alpha val="40000"/>
                  </a:schemeClr>
                </a:outerShdw>
              </a:effectLst>
            </a:rPr>
            <a:t>Conclusiones y recomendaciones</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4425" y="4150114"/>
        <a:ext cx="8462366" cy="4515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56344"/>
          <a:ext cx="9761432" cy="56180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noProof="0" dirty="0" smtClean="0">
              <a:solidFill>
                <a:schemeClr val="tx1"/>
              </a:solidFill>
            </a:rPr>
            <a:t>Proceso de fabricación del chocolate</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dsp:txBody>
      <dsp:txXfrm>
        <a:off x="27425" y="83769"/>
        <a:ext cx="9706582" cy="5069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271185"/>
          <a:ext cx="10245112" cy="85755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Templado del chocolate</a:t>
          </a:r>
          <a:endParaRPr lang="es-EC" sz="2800" b="1" kern="1200" cap="none" spc="0" dirty="0">
            <a:ln w="0"/>
            <a:solidFill>
              <a:schemeClr val="tx1"/>
            </a:solidFill>
            <a:effectLst>
              <a:outerShdw blurRad="38100" dist="19050" dir="2700000" algn="tl" rotWithShape="0">
                <a:schemeClr val="dk1">
                  <a:alpha val="40000"/>
                </a:schemeClr>
              </a:outerShdw>
            </a:effectLst>
          </a:endParaRPr>
        </a:p>
      </dsp:txBody>
      <dsp:txXfrm>
        <a:off x="41862" y="313047"/>
        <a:ext cx="10161388" cy="773827"/>
      </dsp:txXfrm>
    </dsp:sp>
    <dsp:sp modelId="{4AC186E9-30A5-4DC5-94F7-94F62A7E77B5}">
      <dsp:nvSpPr>
        <dsp:cNvPr id="0" name=""/>
        <dsp:cNvSpPr/>
      </dsp:nvSpPr>
      <dsp:spPr>
        <a:xfrm>
          <a:off x="0" y="1128737"/>
          <a:ext cx="10245112"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solidFill>
                <a:schemeClr val="tx1"/>
              </a:solidFill>
            </a:rPr>
            <a:t>El chocolate comercial contiene grasa en estado solido, para lo cual es necesario conocer sus posibles estados cristalinos para la producción de chocolate y de esta manera comprender el proceso de templado.</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just" defTabSz="1066800">
            <a:lnSpc>
              <a:spcPct val="90000"/>
            </a:lnSpc>
            <a:spcBef>
              <a:spcPct val="0"/>
            </a:spcBef>
            <a:spcAft>
              <a:spcPct val="20000"/>
            </a:spcAft>
            <a:buChar char="••"/>
          </a:pPr>
          <a:r>
            <a:rPr lang="es-EC" sz="2400" kern="1200" dirty="0" smtClean="0">
              <a:solidFill>
                <a:schemeClr val="tx1"/>
              </a:solidFill>
            </a:rPr>
            <a:t>Al no realizar de manera adecuada el templado se producen quejas por parte del consumidor final, para ellos se debe supervisar el proceso de templado así como los procesos siguientes.</a:t>
          </a:r>
        </a:p>
        <a:p>
          <a:pPr marL="228600" lvl="1" indent="-228600" algn="just" defTabSz="1066800">
            <a:lnSpc>
              <a:spcPct val="90000"/>
            </a:lnSpc>
            <a:spcBef>
              <a:spcPct val="0"/>
            </a:spcBef>
            <a:spcAft>
              <a:spcPct val="20000"/>
            </a:spcAft>
            <a:buChar char="••"/>
          </a:pPr>
          <a:r>
            <a:rPr lang="es-EC" sz="2400" kern="1200" dirty="0" smtClean="0">
              <a:solidFill>
                <a:schemeClr val="tx1"/>
              </a:solidFill>
            </a:rPr>
            <a:t>Para asegurar que el chocolate ha cumplido correctamente el proceso de templado se debe realizar una inspección visual en donde se valide la calidad del producto.</a:t>
          </a:r>
        </a:p>
      </dsp:txBody>
      <dsp:txXfrm>
        <a:off x="0" y="1128737"/>
        <a:ext cx="10245112" cy="3229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0A6C2-5F92-439B-B164-14910F77877A}">
      <dsp:nvSpPr>
        <dsp:cNvPr id="0" name=""/>
        <dsp:cNvSpPr/>
      </dsp:nvSpPr>
      <dsp:spPr>
        <a:xfrm>
          <a:off x="0" y="572148"/>
          <a:ext cx="8128000" cy="64759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b="1" kern="1200" dirty="0" smtClean="0">
              <a:solidFill>
                <a:schemeClr val="tx1"/>
              </a:solidFill>
            </a:rPr>
            <a:t>Material de fabricación de la máquina</a:t>
          </a:r>
          <a:endParaRPr lang="es-ES" sz="2700" b="1" kern="1200" dirty="0">
            <a:solidFill>
              <a:schemeClr val="tx1"/>
            </a:solidFill>
          </a:endParaRPr>
        </a:p>
      </dsp:txBody>
      <dsp:txXfrm>
        <a:off x="31613" y="603761"/>
        <a:ext cx="8064774" cy="584369"/>
      </dsp:txXfrm>
    </dsp:sp>
    <dsp:sp modelId="{ABB185C5-56D1-4A4D-9F61-D2F0267BDDBC}">
      <dsp:nvSpPr>
        <dsp:cNvPr id="0" name=""/>
        <dsp:cNvSpPr/>
      </dsp:nvSpPr>
      <dsp:spPr>
        <a:xfrm>
          <a:off x="0" y="1297503"/>
          <a:ext cx="8128000" cy="64759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b="1" kern="1200" dirty="0" smtClean="0">
              <a:solidFill>
                <a:schemeClr val="tx1"/>
              </a:solidFill>
            </a:rPr>
            <a:t>Capacidad de almacenamiento de la olla</a:t>
          </a:r>
          <a:endParaRPr lang="es-ES" sz="2700" b="1" kern="1200" dirty="0">
            <a:solidFill>
              <a:schemeClr val="tx1"/>
            </a:solidFill>
          </a:endParaRPr>
        </a:p>
      </dsp:txBody>
      <dsp:txXfrm>
        <a:off x="31613" y="1329116"/>
        <a:ext cx="8064774" cy="584369"/>
      </dsp:txXfrm>
    </dsp:sp>
    <dsp:sp modelId="{B0E39677-6EB5-4B54-952F-5F6885317EEA}">
      <dsp:nvSpPr>
        <dsp:cNvPr id="0" name=""/>
        <dsp:cNvSpPr/>
      </dsp:nvSpPr>
      <dsp:spPr>
        <a:xfrm>
          <a:off x="0" y="2022858"/>
          <a:ext cx="8128000" cy="64759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b="1" kern="1200" dirty="0" smtClean="0">
              <a:solidFill>
                <a:schemeClr val="tx1"/>
              </a:solidFill>
            </a:rPr>
            <a:t>Sistema de realimentación y dosificación de chocolate</a:t>
          </a:r>
        </a:p>
      </dsp:txBody>
      <dsp:txXfrm>
        <a:off x="31613" y="2054471"/>
        <a:ext cx="8064774" cy="584369"/>
      </dsp:txXfrm>
    </dsp:sp>
    <dsp:sp modelId="{60843CBD-F721-4A4B-8933-39634E9DA89C}">
      <dsp:nvSpPr>
        <dsp:cNvPr id="0" name=""/>
        <dsp:cNvSpPr/>
      </dsp:nvSpPr>
      <dsp:spPr>
        <a:xfrm>
          <a:off x="0" y="2748213"/>
          <a:ext cx="8128000" cy="64759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b="1" kern="1200" dirty="0" smtClean="0">
              <a:solidFill>
                <a:schemeClr val="tx1"/>
              </a:solidFill>
            </a:rPr>
            <a:t>Temperatura de funcionamiento</a:t>
          </a:r>
        </a:p>
      </dsp:txBody>
      <dsp:txXfrm>
        <a:off x="31613" y="2779826"/>
        <a:ext cx="8064774" cy="584369"/>
      </dsp:txXfrm>
    </dsp:sp>
    <dsp:sp modelId="{5ABD32F6-C78B-40C7-B23C-0F9AA1F40F7B}">
      <dsp:nvSpPr>
        <dsp:cNvPr id="0" name=""/>
        <dsp:cNvSpPr/>
      </dsp:nvSpPr>
      <dsp:spPr>
        <a:xfrm>
          <a:off x="0" y="3473568"/>
          <a:ext cx="8128000" cy="64759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b="1" kern="1200" dirty="0" smtClean="0">
              <a:solidFill>
                <a:schemeClr val="tx1"/>
              </a:solidFill>
            </a:rPr>
            <a:t>Características eléctricas</a:t>
          </a:r>
        </a:p>
      </dsp:txBody>
      <dsp:txXfrm>
        <a:off x="31613" y="3505181"/>
        <a:ext cx="8064774" cy="584369"/>
      </dsp:txXfrm>
    </dsp:sp>
    <dsp:sp modelId="{736CA24D-6666-42F6-B871-6D4990E75CEB}">
      <dsp:nvSpPr>
        <dsp:cNvPr id="0" name=""/>
        <dsp:cNvSpPr/>
      </dsp:nvSpPr>
      <dsp:spPr>
        <a:xfrm>
          <a:off x="0" y="4198923"/>
          <a:ext cx="8128000" cy="64759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S" sz="2700" b="1" kern="1200" dirty="0" smtClean="0">
              <a:solidFill>
                <a:schemeClr val="tx1"/>
              </a:solidFill>
            </a:rPr>
            <a:t>Sistema de control</a:t>
          </a:r>
        </a:p>
      </dsp:txBody>
      <dsp:txXfrm>
        <a:off x="31613" y="4230536"/>
        <a:ext cx="8064774" cy="5843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2446"/>
          <a:ext cx="5238553" cy="140497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Ergonomía de la máquina</a:t>
          </a:r>
          <a:endParaRPr lang="es-EC" sz="2800" b="1" kern="1200" cap="none" spc="0" dirty="0">
            <a:ln w="0"/>
            <a:solidFill>
              <a:schemeClr val="tx1"/>
            </a:solidFill>
            <a:effectLst>
              <a:outerShdw blurRad="38100" dist="19050" dir="2700000" algn="tl" rotWithShape="0">
                <a:schemeClr val="dk1">
                  <a:alpha val="40000"/>
                </a:schemeClr>
              </a:outerShdw>
            </a:effectLst>
          </a:endParaRPr>
        </a:p>
      </dsp:txBody>
      <dsp:txXfrm>
        <a:off x="68585" y="71031"/>
        <a:ext cx="5101383" cy="1267802"/>
      </dsp:txXfrm>
    </dsp:sp>
    <dsp:sp modelId="{4AC186E9-30A5-4DC5-94F7-94F62A7E77B5}">
      <dsp:nvSpPr>
        <dsp:cNvPr id="0" name=""/>
        <dsp:cNvSpPr/>
      </dsp:nvSpPr>
      <dsp:spPr>
        <a:xfrm>
          <a:off x="159674" y="1407419"/>
          <a:ext cx="4919203" cy="1914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75"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Debido a que el proceso requiere que el operador permanezca de pie para operar la máquina se establece que la altura de la superficie superior de la máquina este entre 90 – 110 cm.</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Según norma </a:t>
          </a:r>
          <a:r>
            <a:rPr lang="es-ES" sz="2400" b="1" kern="1200" dirty="0" smtClean="0"/>
            <a:t>UNE-EN 1005-2:2004+A1:2009.</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159674" y="1407419"/>
        <a:ext cx="4919203" cy="19144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551736"/>
          <a:ext cx="5238553" cy="80811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Dimensionamiento de la olla</a:t>
          </a:r>
          <a:endParaRPr lang="es-EC" sz="2800" b="1" kern="1200" cap="none" spc="0" dirty="0">
            <a:ln w="0"/>
            <a:solidFill>
              <a:schemeClr val="tx1"/>
            </a:solidFill>
            <a:effectLst>
              <a:outerShdw blurRad="38100" dist="19050" dir="2700000" algn="tl" rotWithShape="0">
                <a:schemeClr val="dk1">
                  <a:alpha val="40000"/>
                </a:schemeClr>
              </a:outerShdw>
            </a:effectLst>
          </a:endParaRPr>
        </a:p>
      </dsp:txBody>
      <dsp:txXfrm>
        <a:off x="39449" y="591185"/>
        <a:ext cx="5159655" cy="729215"/>
      </dsp:txXfrm>
    </dsp:sp>
    <dsp:sp modelId="{4AC186E9-30A5-4DC5-94F7-94F62A7E77B5}">
      <dsp:nvSpPr>
        <dsp:cNvPr id="0" name=""/>
        <dsp:cNvSpPr/>
      </dsp:nvSpPr>
      <dsp:spPr>
        <a:xfrm>
          <a:off x="81092" y="1359850"/>
          <a:ext cx="5076367"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24"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Para dimensionar la olla se toma en cuenta el requisito de capacidad establecido por la empresa el cual es de 25 Kg de chocolate líquido.</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81092" y="1359850"/>
        <a:ext cx="5076367" cy="14127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551736"/>
          <a:ext cx="5238553" cy="80811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Selección del agitador</a:t>
          </a:r>
          <a:endParaRPr lang="es-EC" sz="2800" b="1" kern="1200" cap="none" spc="0" dirty="0">
            <a:ln w="0"/>
            <a:solidFill>
              <a:schemeClr val="tx1"/>
            </a:solidFill>
            <a:effectLst>
              <a:outerShdw blurRad="38100" dist="19050" dir="2700000" algn="tl" rotWithShape="0">
                <a:schemeClr val="dk1">
                  <a:alpha val="40000"/>
                </a:schemeClr>
              </a:outerShdw>
            </a:effectLst>
          </a:endParaRPr>
        </a:p>
      </dsp:txBody>
      <dsp:txXfrm>
        <a:off x="39449" y="591185"/>
        <a:ext cx="5159655" cy="729215"/>
      </dsp:txXfrm>
    </dsp:sp>
    <dsp:sp modelId="{4AC186E9-30A5-4DC5-94F7-94F62A7E77B5}">
      <dsp:nvSpPr>
        <dsp:cNvPr id="0" name=""/>
        <dsp:cNvSpPr/>
      </dsp:nvSpPr>
      <dsp:spPr>
        <a:xfrm>
          <a:off x="81092" y="1359850"/>
          <a:ext cx="5076367"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324"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Debido a que el chocolate varia su viscosidad dependiendo de la temperatura a la que se encuentra se elige el agitador tipo ancla.</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81092" y="1359850"/>
        <a:ext cx="5076367" cy="14127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383549"/>
          <a:ext cx="5766093" cy="80811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Diseño del sistema de calentamiento</a:t>
          </a:r>
          <a:endParaRPr lang="es-EC" sz="2800" b="1" kern="1200" cap="none" spc="0" dirty="0">
            <a:ln w="0"/>
            <a:solidFill>
              <a:schemeClr val="tx1"/>
            </a:solidFill>
            <a:effectLst>
              <a:outerShdw blurRad="38100" dist="19050" dir="2700000" algn="tl" rotWithShape="0">
                <a:schemeClr val="dk1">
                  <a:alpha val="40000"/>
                </a:schemeClr>
              </a:outerShdw>
            </a:effectLst>
          </a:endParaRPr>
        </a:p>
      </dsp:txBody>
      <dsp:txXfrm>
        <a:off x="39449" y="422998"/>
        <a:ext cx="5687195" cy="729215"/>
      </dsp:txXfrm>
    </dsp:sp>
    <dsp:sp modelId="{4AC186E9-30A5-4DC5-94F7-94F62A7E77B5}">
      <dsp:nvSpPr>
        <dsp:cNvPr id="0" name=""/>
        <dsp:cNvSpPr/>
      </dsp:nvSpPr>
      <dsp:spPr>
        <a:xfrm>
          <a:off x="0" y="1203380"/>
          <a:ext cx="4945520" cy="174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073"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El proceso de templado de chocolate opera en un rango de 20</a:t>
          </a:r>
          <a:r>
            <a:rPr lang="es-EC" sz="2400" kern="1200" dirty="0" smtClean="0">
              <a:solidFill>
                <a:schemeClr val="tx1"/>
              </a:solidFill>
              <a:effectLst/>
            </a:rPr>
            <a:t>°</a:t>
          </a:r>
          <a:r>
            <a:rPr lang="es-EC" sz="2400" b="0" kern="1200" cap="none" spc="0" dirty="0" smtClean="0">
              <a:ln w="0"/>
              <a:solidFill>
                <a:schemeClr val="tx1"/>
              </a:solidFill>
              <a:effectLst>
                <a:outerShdw blurRad="38100" dist="19050" dir="2700000" algn="tl" rotWithShape="0">
                  <a:schemeClr val="dk1">
                    <a:alpha val="40000"/>
                  </a:schemeClr>
                </a:outerShdw>
              </a:effectLst>
            </a:rPr>
            <a:t>C a 50</a:t>
          </a:r>
          <a:r>
            <a:rPr lang="es-EC" sz="2400" kern="1200" dirty="0" smtClean="0">
              <a:solidFill>
                <a:schemeClr val="tx1"/>
              </a:solidFill>
              <a:effectLst/>
            </a:rPr>
            <a:t>°</a:t>
          </a:r>
          <a:r>
            <a:rPr lang="es-EC" sz="2400" b="0" kern="1200" cap="none" spc="0" dirty="0" smtClean="0">
              <a:ln w="0"/>
              <a:solidFill>
                <a:schemeClr val="tx1"/>
              </a:solidFill>
              <a:effectLst>
                <a:outerShdw blurRad="38100" dist="19050" dir="2700000" algn="tl" rotWithShape="0">
                  <a:schemeClr val="dk1">
                    <a:alpha val="40000"/>
                  </a:schemeClr>
                </a:outerShdw>
              </a:effectLst>
            </a:rPr>
            <a:t>C. Para ello se calcula la potencia necesaria en base al rango de temperatura del proceso. </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1203380"/>
        <a:ext cx="4945520" cy="17491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719924"/>
          <a:ext cx="6211570" cy="80811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Diseño de la estructura de la máquina</a:t>
          </a:r>
          <a:endParaRPr lang="es-EC" sz="2800" b="1" kern="1200" cap="none" spc="0" dirty="0">
            <a:ln w="0"/>
            <a:solidFill>
              <a:schemeClr val="tx1"/>
            </a:solidFill>
            <a:effectLst>
              <a:outerShdw blurRad="38100" dist="19050" dir="2700000" algn="tl" rotWithShape="0">
                <a:schemeClr val="dk1">
                  <a:alpha val="40000"/>
                </a:schemeClr>
              </a:outerShdw>
            </a:effectLst>
          </a:endParaRPr>
        </a:p>
      </dsp:txBody>
      <dsp:txXfrm>
        <a:off x="39449" y="759373"/>
        <a:ext cx="6132672" cy="729215"/>
      </dsp:txXfrm>
    </dsp:sp>
    <dsp:sp modelId="{4AC186E9-30A5-4DC5-94F7-94F62A7E77B5}">
      <dsp:nvSpPr>
        <dsp:cNvPr id="0" name=""/>
        <dsp:cNvSpPr/>
      </dsp:nvSpPr>
      <dsp:spPr>
        <a:xfrm>
          <a:off x="0" y="1539755"/>
          <a:ext cx="608522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217"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Una vez dimensionados los sistemas interiores se procede a dimensionar el cuerpo que contiene a los mismos. </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1539755"/>
        <a:ext cx="6085226" cy="10764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247071"/>
          <a:ext cx="6821171" cy="80811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Diseño de sistema de realimentación</a:t>
          </a:r>
          <a:endParaRPr lang="es-EC" sz="2800" b="1" kern="1200" cap="none" spc="0" dirty="0">
            <a:ln w="0"/>
            <a:solidFill>
              <a:schemeClr val="tx1"/>
            </a:solidFill>
            <a:effectLst>
              <a:outerShdw blurRad="38100" dist="19050" dir="2700000" algn="tl" rotWithShape="0">
                <a:schemeClr val="dk1">
                  <a:alpha val="40000"/>
                </a:schemeClr>
              </a:outerShdw>
            </a:effectLst>
          </a:endParaRPr>
        </a:p>
      </dsp:txBody>
      <dsp:txXfrm>
        <a:off x="39449" y="286520"/>
        <a:ext cx="6742273" cy="729215"/>
      </dsp:txXfrm>
    </dsp:sp>
    <dsp:sp modelId="{4AC186E9-30A5-4DC5-94F7-94F62A7E77B5}">
      <dsp:nvSpPr>
        <dsp:cNvPr id="0" name=""/>
        <dsp:cNvSpPr/>
      </dsp:nvSpPr>
      <dsp:spPr>
        <a:xfrm>
          <a:off x="0" y="1066902"/>
          <a:ext cx="6682428" cy="174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57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Dado que en el mercado existen máquinas que incorporan un sistema de realimentación automático se procede a diseñar este sistema tal que asemeje el funcionamiento de dichas máquinas . </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1066902"/>
        <a:ext cx="6682428" cy="17491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139904"/>
          <a:ext cx="10245112" cy="72436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Capacidad de la olla (P1)</a:t>
          </a:r>
        </a:p>
      </dsp:txBody>
      <dsp:txXfrm>
        <a:off x="35360" y="175264"/>
        <a:ext cx="10174392" cy="653641"/>
      </dsp:txXfrm>
    </dsp:sp>
    <dsp:sp modelId="{4AC186E9-30A5-4DC5-94F7-94F62A7E77B5}">
      <dsp:nvSpPr>
        <dsp:cNvPr id="0" name=""/>
        <dsp:cNvSpPr/>
      </dsp:nvSpPr>
      <dsp:spPr>
        <a:xfrm>
          <a:off x="0" y="864265"/>
          <a:ext cx="10245112"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En la prueba 1, se tiene como resultado que la olla CUMPLE con capacidad deseada por parte de la empresa, la cual es de un mínimo de </a:t>
          </a:r>
          <a:r>
            <a:rPr lang="es-EC" sz="2400" kern="1200" dirty="0" smtClean="0"/>
            <a:t>25kg </a:t>
          </a:r>
          <a:r>
            <a:rPr lang="es-EC" sz="2400" kern="1200" dirty="0" smtClean="0"/>
            <a:t>de chocolate líquido; dando como resultado una capacidad máxima de </a:t>
          </a:r>
          <a:r>
            <a:rPr lang="es-EC" sz="2400" kern="1200" dirty="0" smtClean="0"/>
            <a:t>38kg </a:t>
          </a:r>
          <a:r>
            <a:rPr lang="es-EC" sz="2400" kern="1200" dirty="0" smtClean="0"/>
            <a:t>de chocolate líquido.</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864265"/>
        <a:ext cx="10245112" cy="1412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56344"/>
          <a:ext cx="5049918" cy="56180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cap="none" spc="0" dirty="0" smtClean="0">
              <a:ln w="0"/>
              <a:solidFill>
                <a:schemeClr val="tx1"/>
              </a:solidFill>
              <a:effectLst>
                <a:outerShdw blurRad="38100" dist="19050" dir="2700000" algn="tl" rotWithShape="0">
                  <a:schemeClr val="dk1">
                    <a:alpha val="40000"/>
                  </a:schemeClr>
                </a:outerShdw>
              </a:effectLst>
            </a:rPr>
            <a:t>INEDULCES S.A.</a:t>
          </a:r>
          <a:endParaRPr lang="es-ES" sz="2800" b="1" kern="1200" cap="none" spc="0" dirty="0">
            <a:ln w="0"/>
            <a:solidFill>
              <a:schemeClr val="tx1"/>
            </a:solidFill>
            <a:effectLst>
              <a:outerShdw blurRad="38100" dist="19050" dir="2700000" algn="tl" rotWithShape="0">
                <a:schemeClr val="dk1">
                  <a:alpha val="40000"/>
                </a:schemeClr>
              </a:outerShdw>
            </a:effectLst>
          </a:endParaRPr>
        </a:p>
      </dsp:txBody>
      <dsp:txXfrm>
        <a:off x="27425" y="83769"/>
        <a:ext cx="4995068" cy="50695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473"/>
          <a:ext cx="10245112" cy="679784"/>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Verificación de sellos mecánicos (P2)</a:t>
          </a:r>
        </a:p>
      </dsp:txBody>
      <dsp:txXfrm>
        <a:off x="33184" y="33657"/>
        <a:ext cx="10178744" cy="613416"/>
      </dsp:txXfrm>
    </dsp:sp>
    <dsp:sp modelId="{4AC186E9-30A5-4DC5-94F7-94F62A7E77B5}">
      <dsp:nvSpPr>
        <dsp:cNvPr id="0" name=""/>
        <dsp:cNvSpPr/>
      </dsp:nvSpPr>
      <dsp:spPr>
        <a:xfrm>
          <a:off x="0" y="680258"/>
          <a:ext cx="10245112" cy="173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En la prueba 2, se verifica que por los sellos mecánicos instalados para los sistemas de agitación y realimentación no tengan fugas de materia prima (chocolate líquido), utilizando las cargas de la prueba 1, al concluir la verificación se tiene que los sellos mecánicos no generan fugas por lo tanto SI APRUEBAN.</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680258"/>
        <a:ext cx="10245112" cy="173621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139904"/>
          <a:ext cx="10245112" cy="72436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Funcionamiento del sensor de temperatura (P3)</a:t>
          </a:r>
        </a:p>
      </dsp:txBody>
      <dsp:txXfrm>
        <a:off x="35360" y="175264"/>
        <a:ext cx="10174392" cy="653641"/>
      </dsp:txXfrm>
    </dsp:sp>
    <dsp:sp modelId="{4AC186E9-30A5-4DC5-94F7-94F62A7E77B5}">
      <dsp:nvSpPr>
        <dsp:cNvPr id="0" name=""/>
        <dsp:cNvSpPr/>
      </dsp:nvSpPr>
      <dsp:spPr>
        <a:xfrm>
          <a:off x="0" y="864265"/>
          <a:ext cx="10245112"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En la prueba 3, se APRUEBA el funcionamiento del sensor para los distintos rangos de temperatura que maneja la máquina templadora de chocolate, verificando los datos generados por el sensor con un elemento de medición externo.</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864265"/>
        <a:ext cx="10245112" cy="14127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473"/>
          <a:ext cx="10245112" cy="679784"/>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Verificación de la velocidad del agitador (P4)</a:t>
          </a:r>
        </a:p>
      </dsp:txBody>
      <dsp:txXfrm>
        <a:off x="33184" y="33657"/>
        <a:ext cx="10178744" cy="613416"/>
      </dsp:txXfrm>
    </dsp:sp>
    <dsp:sp modelId="{4AC186E9-30A5-4DC5-94F7-94F62A7E77B5}">
      <dsp:nvSpPr>
        <dsp:cNvPr id="0" name=""/>
        <dsp:cNvSpPr/>
      </dsp:nvSpPr>
      <dsp:spPr>
        <a:xfrm>
          <a:off x="0" y="680258"/>
          <a:ext cx="10245112" cy="173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En la prueba 4, se verifica que la velocidad de giro constante del agitador no genere derrames y sea la necesaria para realizar el proceso de mezclado, para ello se trabaja con las distintas cantidades de chocolate que se usan comúnmente en la planta, al concluir la verificación se tiene que la velocidad del agitador APRUEBA correctamente con su funcionamiento.</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680258"/>
        <a:ext cx="10245112" cy="173621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11575"/>
          <a:ext cx="10245112" cy="657496"/>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Validación de velocidad del sistema de realimentación (P5)</a:t>
          </a:r>
        </a:p>
      </dsp:txBody>
      <dsp:txXfrm>
        <a:off x="32096" y="43671"/>
        <a:ext cx="10180920" cy="593304"/>
      </dsp:txXfrm>
    </dsp:sp>
    <dsp:sp modelId="{4AC186E9-30A5-4DC5-94F7-94F62A7E77B5}">
      <dsp:nvSpPr>
        <dsp:cNvPr id="0" name=""/>
        <dsp:cNvSpPr/>
      </dsp:nvSpPr>
      <dsp:spPr>
        <a:xfrm>
          <a:off x="0" y="669072"/>
          <a:ext cx="10245112" cy="2076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En la prueba 5, se valida el rango de trabajo, medido en hertzios, que debe tener el sistema de realimentación para el trabajo con chocolate líquido, para ello se realiza distintas variaciones de frecuencia hasta encontrar el rango adecuando que mantenga el flujo de chocolate constante sin generar derrames, obteniendo un rango de trabajo que va desde 2Hz a 4 Hz, dando esta prueba como APROBADA.</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669072"/>
        <a:ext cx="10245112" cy="20762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139904"/>
          <a:ext cx="10245112" cy="72436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Trabajo continuo (P6)</a:t>
          </a:r>
        </a:p>
      </dsp:txBody>
      <dsp:txXfrm>
        <a:off x="35360" y="175264"/>
        <a:ext cx="10174392" cy="653641"/>
      </dsp:txXfrm>
    </dsp:sp>
    <dsp:sp modelId="{4AC186E9-30A5-4DC5-94F7-94F62A7E77B5}">
      <dsp:nvSpPr>
        <dsp:cNvPr id="0" name=""/>
        <dsp:cNvSpPr/>
      </dsp:nvSpPr>
      <dsp:spPr>
        <a:xfrm>
          <a:off x="0" y="864265"/>
          <a:ext cx="10245112"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En la prueba 6, se APRUEBA el funcionamiento continuo de la máquina templadora de chocolate dentro de una jornada laboral de 8 y 12 horas, además de trabajos de tiempo corto dentro de las distintas jornadas de trabajo.</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864265"/>
        <a:ext cx="10245112" cy="141277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139904"/>
          <a:ext cx="10245112" cy="72436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Funcionamiento de la etapa de templado (P7)</a:t>
          </a:r>
        </a:p>
      </dsp:txBody>
      <dsp:txXfrm>
        <a:off x="35360" y="175264"/>
        <a:ext cx="10174392" cy="653641"/>
      </dsp:txXfrm>
    </dsp:sp>
    <dsp:sp modelId="{4AC186E9-30A5-4DC5-94F7-94F62A7E77B5}">
      <dsp:nvSpPr>
        <dsp:cNvPr id="0" name=""/>
        <dsp:cNvSpPr/>
      </dsp:nvSpPr>
      <dsp:spPr>
        <a:xfrm>
          <a:off x="0" y="864265"/>
          <a:ext cx="10245112"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En la prueba 7, se verifica que la temperatura del proceso de templado se mantenga estable en </a:t>
          </a:r>
          <a:r>
            <a:rPr lang="es-EC" sz="2400" kern="1200" dirty="0" smtClean="0"/>
            <a:t>35</a:t>
          </a:r>
          <a:r>
            <a:rPr lang="es-EC" sz="2400" kern="1200" dirty="0" smtClean="0">
              <a:latin typeface="Calibri"/>
              <a:cs typeface="Calibri"/>
            </a:rPr>
            <a:t>°</a:t>
          </a:r>
          <a:r>
            <a:rPr lang="es-EC" sz="2400" kern="1200" dirty="0" smtClean="0"/>
            <a:t>C</a:t>
          </a:r>
          <a:r>
            <a:rPr lang="es-EC" sz="2400" kern="1200" dirty="0" smtClean="0"/>
            <a:t>, además se valida el tiempo para obtener un producto que cumpla con los estándares de calidad establecidos por la empresa, dando esta prueba como APROBADA.</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864265"/>
        <a:ext cx="10245112" cy="14127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139904"/>
          <a:ext cx="10245112" cy="72436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Funcionamiento de la etapa de moldeado (P8)</a:t>
          </a:r>
        </a:p>
      </dsp:txBody>
      <dsp:txXfrm>
        <a:off x="35360" y="175264"/>
        <a:ext cx="10174392" cy="653641"/>
      </dsp:txXfrm>
    </dsp:sp>
    <dsp:sp modelId="{4AC186E9-30A5-4DC5-94F7-94F62A7E77B5}">
      <dsp:nvSpPr>
        <dsp:cNvPr id="0" name=""/>
        <dsp:cNvSpPr/>
      </dsp:nvSpPr>
      <dsp:spPr>
        <a:xfrm>
          <a:off x="0" y="864265"/>
          <a:ext cx="10245112" cy="1412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En la prueba 8, se verifica que la temperatura del proceso de moldeado se mantenga estable en </a:t>
          </a:r>
          <a:r>
            <a:rPr lang="es-EC" sz="2400" kern="1200" dirty="0" smtClean="0"/>
            <a:t>24</a:t>
          </a:r>
          <a:r>
            <a:rPr lang="es-EC" sz="2400" kern="1200" dirty="0" smtClean="0">
              <a:latin typeface="Calibri"/>
              <a:cs typeface="Calibri"/>
            </a:rPr>
            <a:t>°</a:t>
          </a:r>
          <a:r>
            <a:rPr lang="es-EC" sz="2400" kern="1200" dirty="0" smtClean="0"/>
            <a:t>C</a:t>
          </a:r>
          <a:r>
            <a:rPr lang="es-EC" sz="2400" kern="1200" dirty="0" smtClean="0"/>
            <a:t>, además se valida la señal de activación para detener el flujo del sistema de realimentación; la cual evita derrames en el moldeo del chocolate. Dando esta prueba como APROBADA.</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864265"/>
        <a:ext cx="10245112" cy="141277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351203"/>
          <a:ext cx="10245112" cy="72436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Funcionamiento de la etapa de lavado (P9)</a:t>
          </a:r>
        </a:p>
      </dsp:txBody>
      <dsp:txXfrm>
        <a:off x="35360" y="386563"/>
        <a:ext cx="10174392" cy="653641"/>
      </dsp:txXfrm>
    </dsp:sp>
    <dsp:sp modelId="{4AC186E9-30A5-4DC5-94F7-94F62A7E77B5}">
      <dsp:nvSpPr>
        <dsp:cNvPr id="0" name=""/>
        <dsp:cNvSpPr/>
      </dsp:nvSpPr>
      <dsp:spPr>
        <a:xfrm>
          <a:off x="0" y="1075564"/>
          <a:ext cx="10245112"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En la prueba 9, se verifica que la temperatura del proceso de lavado se mantenga estable en </a:t>
          </a:r>
          <a:r>
            <a:rPr lang="es-EC" sz="2400" kern="1200" dirty="0" smtClean="0"/>
            <a:t>55</a:t>
          </a:r>
          <a:r>
            <a:rPr lang="es-EC" sz="2400" kern="1200" dirty="0" smtClean="0">
              <a:latin typeface="Calibri"/>
              <a:cs typeface="Calibri"/>
            </a:rPr>
            <a:t>°</a:t>
          </a:r>
          <a:r>
            <a:rPr lang="es-EC" sz="2400" kern="1200" dirty="0" smtClean="0"/>
            <a:t>C</a:t>
          </a:r>
          <a:r>
            <a:rPr lang="es-EC" sz="2400" kern="1200" dirty="0" smtClean="0"/>
            <a:t>, además se valida el rango de trabajo, medido en hertzios, que debe tener el sistema de realimentación para el trabajo con agua caliente, para ello se realiza distintas variaciones de frecuencia hasta encontrar el rango adecuando que mantenga el flujo de agua caliente constante sin generar derrames, obteniendo un rango de trabajo que va desde 5Hz a 8 Hz. Dando esta prueba como APROBADA.</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1075564"/>
        <a:ext cx="10245112" cy="24219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351203"/>
          <a:ext cx="10245112" cy="72436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Eficiencia de la máquina templadora de chocolate (P10)</a:t>
          </a:r>
        </a:p>
      </dsp:txBody>
      <dsp:txXfrm>
        <a:off x="35360" y="386563"/>
        <a:ext cx="10174392" cy="653641"/>
      </dsp:txXfrm>
    </dsp:sp>
    <dsp:sp modelId="{4AC186E9-30A5-4DC5-94F7-94F62A7E77B5}">
      <dsp:nvSpPr>
        <dsp:cNvPr id="0" name=""/>
        <dsp:cNvSpPr/>
      </dsp:nvSpPr>
      <dsp:spPr>
        <a:xfrm>
          <a:off x="0" y="1075564"/>
          <a:ext cx="10245112"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t>En la prueba 10, se toman muestras del proceso cada 15 minutos tanto de la máquina templadora de chocolate y del proceso anterior a la máquina, teniendo como promedio que el operador en el proceso anterior obtiene 5 moldes por cada 15 minutos y al trabajar con la máquina aumenta su producción a 8,3 moldes por cada 15 minutos, es decir que la eficiencia en el proceso de moldeado aumenta en un 40%. Dando esta prueba como APROBADA.</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1075564"/>
        <a:ext cx="10245112" cy="24219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242088"/>
          <a:ext cx="10570789" cy="103049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solidFill>
                <a:schemeClr val="tx1"/>
              </a:solidFill>
            </a:rPr>
            <a:t>Se diseñó e implemento el sistema de control automático de la máquina templadora de chocolate para la empresa Industria Ecuatoriana de Dulces INEDULCES.</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50304" y="292392"/>
        <a:ext cx="10470181" cy="929883"/>
      </dsp:txXfrm>
    </dsp:sp>
    <dsp:sp modelId="{1CFA7301-D953-4A30-85C8-2F6EC4367C11}">
      <dsp:nvSpPr>
        <dsp:cNvPr id="0" name=""/>
        <dsp:cNvSpPr/>
      </dsp:nvSpPr>
      <dsp:spPr>
        <a:xfrm>
          <a:off x="0" y="1456899"/>
          <a:ext cx="10570789" cy="119886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Se implementó un sistema automático de realimentación, con el cual se redujo el riesgo de accidentes y contaminación por contacto de la mezcla de chocolate, aumentado de esta manera la seguridad en el proceso.</a:t>
          </a:r>
          <a:endParaRPr lang="es-EC" sz="2400" b="0" kern="1200" dirty="0" smtClean="0">
            <a:solidFill>
              <a:schemeClr val="tx1"/>
            </a:solidFill>
          </a:endParaRPr>
        </a:p>
      </dsp:txBody>
      <dsp:txXfrm>
        <a:off x="58524" y="1515423"/>
        <a:ext cx="10453741" cy="1081815"/>
      </dsp:txXfrm>
    </dsp:sp>
    <dsp:sp modelId="{8D01436D-FD91-47A4-933F-03839559E336}">
      <dsp:nvSpPr>
        <dsp:cNvPr id="0" name=""/>
        <dsp:cNvSpPr/>
      </dsp:nvSpPr>
      <dsp:spPr>
        <a:xfrm>
          <a:off x="0" y="2840083"/>
          <a:ext cx="10570789" cy="13478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Se obtuvo un sistema de control automático confiable capaz de trabajar continuamente a lo largo de una jornada laboral sin presentar fallos ni paros innecesarios.</a:t>
          </a:r>
          <a:endParaRPr lang="es-EC" sz="2400" b="0" kern="1200" dirty="0" smtClean="0">
            <a:solidFill>
              <a:schemeClr val="tx1"/>
            </a:solidFill>
          </a:endParaRPr>
        </a:p>
      </dsp:txBody>
      <dsp:txXfrm>
        <a:off x="65796" y="2905879"/>
        <a:ext cx="10439197" cy="1216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0"/>
          <a:ext cx="9694490" cy="1473789"/>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dirty="0" smtClean="0">
              <a:solidFill>
                <a:schemeClr val="tx1"/>
              </a:solidFill>
            </a:rPr>
            <a:t>El proyecto se enmarca en uno de los objetivos del Plan Nacional de Desarrollo </a:t>
          </a:r>
          <a:r>
            <a:rPr lang="es-EC" sz="2400" kern="1200" dirty="0" smtClean="0">
              <a:solidFill>
                <a:schemeClr val="tx1"/>
              </a:solidFill>
            </a:rPr>
            <a:t>“</a:t>
          </a:r>
          <a:r>
            <a:rPr lang="es-EC" sz="2400" b="1" kern="1200" dirty="0" smtClean="0">
              <a:solidFill>
                <a:schemeClr val="tx1"/>
              </a:solidFill>
            </a:rPr>
            <a:t>Toda una Vida</a:t>
          </a:r>
          <a:r>
            <a:rPr lang="es-EC" sz="2400" kern="1200" dirty="0" smtClean="0">
              <a:solidFill>
                <a:schemeClr val="tx1"/>
              </a:solidFill>
            </a:rPr>
            <a:t>”, </a:t>
          </a:r>
          <a:r>
            <a:rPr lang="es-EC" sz="2400" b="1" kern="1200" dirty="0" smtClean="0">
              <a:solidFill>
                <a:schemeClr val="tx1"/>
              </a:solidFill>
            </a:rPr>
            <a:t>el cual indica “Impulsar la productividad y competitividad para el crecimiento económico sostenible de manera redistributiva y solidaria”.</a:t>
          </a:r>
          <a:endParaRPr lang="es-EC" sz="2400" b="1" kern="1200" cap="none" spc="0" dirty="0">
            <a:ln w="0"/>
            <a:solidFill>
              <a:schemeClr val="tx1"/>
            </a:solidFill>
            <a:effectLst>
              <a:outerShdw blurRad="38100" dist="19050" dir="2700000" algn="tl" rotWithShape="0">
                <a:schemeClr val="dk1">
                  <a:alpha val="40000"/>
                </a:schemeClr>
              </a:outerShdw>
            </a:effectLst>
          </a:endParaRPr>
        </a:p>
      </dsp:txBody>
      <dsp:txXfrm>
        <a:off x="71944" y="71944"/>
        <a:ext cx="9550602" cy="1329901"/>
      </dsp:txXfrm>
    </dsp:sp>
    <dsp:sp modelId="{158ECF61-35B2-42C4-8641-D31E95239894}">
      <dsp:nvSpPr>
        <dsp:cNvPr id="0" name=""/>
        <dsp:cNvSpPr/>
      </dsp:nvSpPr>
      <dsp:spPr>
        <a:xfrm>
          <a:off x="0" y="1891871"/>
          <a:ext cx="9694490" cy="1198179"/>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noProof="0" dirty="0" smtClean="0">
              <a:solidFill>
                <a:schemeClr val="tx1"/>
              </a:solidFill>
            </a:rPr>
            <a:t>La razón principal para realizar este proyecto es mejorar el proceso de fabricación de chocolate, aumentar su productividad y calidad de producto.</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58490" y="1950361"/>
        <a:ext cx="9577510" cy="1081199"/>
      </dsp:txXfrm>
    </dsp:sp>
    <dsp:sp modelId="{14119F05-44DA-41C0-B747-173A43F7DB02}">
      <dsp:nvSpPr>
        <dsp:cNvPr id="0" name=""/>
        <dsp:cNvSpPr/>
      </dsp:nvSpPr>
      <dsp:spPr>
        <a:xfrm>
          <a:off x="0" y="3508132"/>
          <a:ext cx="9694490" cy="1158568"/>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noProof="0" dirty="0" smtClean="0">
              <a:solidFill>
                <a:schemeClr val="tx1"/>
              </a:solidFill>
            </a:rPr>
            <a:t>La implementación del sistema de control automático en la máquina templadora de chocolate es de vital importancia para el crecimiento de la empresa.</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56557" y="3564689"/>
        <a:ext cx="9581376" cy="104545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251117"/>
          <a:ext cx="10872570" cy="1213419"/>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solidFill>
                <a:schemeClr val="tx1"/>
              </a:solidFill>
            </a:rPr>
            <a:t>En base a las pruebas realizas en cuanto al funcionamiento de la máquina y su eficiencia se puede observar claramente que se aumentó la producción diaria en los productos que son parte del templado de chocolate.</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59234" y="310351"/>
        <a:ext cx="10754102" cy="1094951"/>
      </dsp:txXfrm>
    </dsp:sp>
    <dsp:sp modelId="{6E053DC8-8E29-44F5-9261-6C1D4FD1807F}">
      <dsp:nvSpPr>
        <dsp:cNvPr id="0" name=""/>
        <dsp:cNvSpPr/>
      </dsp:nvSpPr>
      <dsp:spPr>
        <a:xfrm>
          <a:off x="0" y="1648856"/>
          <a:ext cx="10872570" cy="13478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El desarrollo de una interfaz humano máquina facilitó el manejo y el monitoreo de los procesos de templado y moldeado de chocolate implementado en la máquina templadora.</a:t>
          </a:r>
          <a:endParaRPr lang="es-EC" sz="2400" b="0" kern="1200" dirty="0" smtClean="0">
            <a:solidFill>
              <a:schemeClr val="tx1"/>
            </a:solidFill>
          </a:endParaRPr>
        </a:p>
      </dsp:txBody>
      <dsp:txXfrm>
        <a:off x="65796" y="1714652"/>
        <a:ext cx="10740978" cy="1216248"/>
      </dsp:txXfrm>
    </dsp:sp>
    <dsp:sp modelId="{874E23AC-F1BC-49B0-BCDF-FC1CF8AEF5E8}">
      <dsp:nvSpPr>
        <dsp:cNvPr id="0" name=""/>
        <dsp:cNvSpPr/>
      </dsp:nvSpPr>
      <dsp:spPr>
        <a:xfrm>
          <a:off x="0" y="3181016"/>
          <a:ext cx="10872570" cy="13478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Luego de realizadas las pruebas de funcionamiento se validó el desempeño de la máquina una vez implementado el sistema automático para el templado y moldeado de chocolate.</a:t>
          </a:r>
          <a:endParaRPr lang="es-EC" sz="2400" b="0" kern="1200" dirty="0" smtClean="0">
            <a:solidFill>
              <a:schemeClr val="tx1"/>
            </a:solidFill>
          </a:endParaRPr>
        </a:p>
      </dsp:txBody>
      <dsp:txXfrm>
        <a:off x="65796" y="3246812"/>
        <a:ext cx="10740978" cy="121624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251117"/>
          <a:ext cx="10872570" cy="1213419"/>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solidFill>
                <a:schemeClr val="tx1"/>
              </a:solidFill>
            </a:rPr>
            <a:t>Mantener la máquina templadora de chocolate en un sitio fijo ya que la manipulación y el movimiento de la misma puede desalinear los ejes tanto del agitador como del sistema de realimentación.</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59234" y="310351"/>
        <a:ext cx="10754102" cy="1094951"/>
      </dsp:txXfrm>
    </dsp:sp>
    <dsp:sp modelId="{FC97DC43-8478-46D1-B36F-20BFED6623A3}">
      <dsp:nvSpPr>
        <dsp:cNvPr id="0" name=""/>
        <dsp:cNvSpPr/>
      </dsp:nvSpPr>
      <dsp:spPr>
        <a:xfrm>
          <a:off x="0" y="1648856"/>
          <a:ext cx="10872570" cy="13478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Al iniciar la producción de chocolate se debe asegurar que la máquina se encuentre completamente limpia, esto quiere decir que no existan residuos dentro de la tubería del sensor y del conducto del sistema de realimentación.</a:t>
          </a:r>
          <a:endParaRPr lang="es-EC" sz="2400" b="0" kern="1200" dirty="0" smtClean="0">
            <a:solidFill>
              <a:schemeClr val="tx1"/>
            </a:solidFill>
          </a:endParaRPr>
        </a:p>
      </dsp:txBody>
      <dsp:txXfrm>
        <a:off x="65796" y="1714652"/>
        <a:ext cx="10740978" cy="1216248"/>
      </dsp:txXfrm>
    </dsp:sp>
    <dsp:sp modelId="{5517154C-EF4B-4FA8-B3D0-BD66A7FEEE07}">
      <dsp:nvSpPr>
        <dsp:cNvPr id="0" name=""/>
        <dsp:cNvSpPr/>
      </dsp:nvSpPr>
      <dsp:spPr>
        <a:xfrm>
          <a:off x="0" y="3181016"/>
          <a:ext cx="10872570" cy="13478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Cumplir con las normas de seguridad establecidas en el manual de usuario con el fin de reducir el riesgo de accidentes, ya sean por atrapamiento por las partes móviles y quemaduras por el sistema de calentamiento.</a:t>
          </a:r>
          <a:endParaRPr lang="es-EC" sz="2400" b="0" kern="1200" dirty="0" smtClean="0">
            <a:solidFill>
              <a:schemeClr val="tx1"/>
            </a:solidFill>
          </a:endParaRPr>
        </a:p>
      </dsp:txBody>
      <dsp:txXfrm>
        <a:off x="65796" y="3246812"/>
        <a:ext cx="10740978" cy="121624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1017197"/>
          <a:ext cx="10872570" cy="1213419"/>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solidFill>
                <a:schemeClr val="tx1"/>
              </a:solidFill>
            </a:rPr>
            <a:t>Se deben realizar inspecciones periódicas de los elementos eléctricos, electrónicos y mecánicos como parte del mantenimiento preventivo, con el fin de evitar paros innecesarios que afectan directamente a la producción de la planta.</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59234" y="1076431"/>
        <a:ext cx="10754102" cy="1094951"/>
      </dsp:txXfrm>
    </dsp:sp>
    <dsp:sp modelId="{1F5E3169-B2A2-4ED7-9572-30355A0ED7BF}">
      <dsp:nvSpPr>
        <dsp:cNvPr id="0" name=""/>
        <dsp:cNvSpPr/>
      </dsp:nvSpPr>
      <dsp:spPr>
        <a:xfrm>
          <a:off x="0" y="2414936"/>
          <a:ext cx="10872570" cy="13478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Se recomienda seguir paso a paso el manual de operación de la máquina para evitar pérdidas de tiempo y cumplir con la producción diaria esperada.</a:t>
          </a:r>
          <a:endParaRPr lang="es-EC" sz="2400" b="0" kern="1200" dirty="0" smtClean="0">
            <a:solidFill>
              <a:schemeClr val="tx1"/>
            </a:solidFill>
          </a:endParaRPr>
        </a:p>
      </dsp:txBody>
      <dsp:txXfrm>
        <a:off x="65796" y="2480732"/>
        <a:ext cx="10740978" cy="1216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6724"/>
          <a:ext cx="9694490" cy="90490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noProof="0" dirty="0" smtClean="0">
              <a:solidFill>
                <a:schemeClr val="tx1"/>
              </a:solidFill>
            </a:rPr>
            <a:t>Se diseña la estructura mecánica de la máquina templadora.</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44174" y="50898"/>
        <a:ext cx="9606142" cy="816552"/>
      </dsp:txXfrm>
    </dsp:sp>
    <dsp:sp modelId="{158ECF61-35B2-42C4-8641-D31E95239894}">
      <dsp:nvSpPr>
        <dsp:cNvPr id="0" name=""/>
        <dsp:cNvSpPr/>
      </dsp:nvSpPr>
      <dsp:spPr>
        <a:xfrm>
          <a:off x="0" y="1061384"/>
          <a:ext cx="9694490" cy="9734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noProof="0" dirty="0" smtClean="0">
              <a:solidFill>
                <a:schemeClr val="tx1"/>
              </a:solidFill>
            </a:rPr>
            <a:t>Diseño del sistema de control, automatización y dimensionamiento de materiales.</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47519" y="1108903"/>
        <a:ext cx="9599452" cy="878402"/>
      </dsp:txXfrm>
    </dsp:sp>
    <dsp:sp modelId="{F52C66B4-859F-4B82-8E41-0FD76050F96E}">
      <dsp:nvSpPr>
        <dsp:cNvPr id="0" name=""/>
        <dsp:cNvSpPr/>
      </dsp:nvSpPr>
      <dsp:spPr>
        <a:xfrm>
          <a:off x="0" y="2184584"/>
          <a:ext cx="9694490" cy="111550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cap="none" spc="0" noProof="0" dirty="0" smtClean="0">
              <a:ln w="0"/>
              <a:solidFill>
                <a:schemeClr val="tx1"/>
              </a:solidFill>
              <a:effectLst>
                <a:outerShdw blurRad="38100" dist="19050" dir="2700000" algn="tl" rotWithShape="0">
                  <a:schemeClr val="dk1">
                    <a:alpha val="40000"/>
                  </a:schemeClr>
                </a:outerShdw>
              </a:effectLst>
            </a:rPr>
            <a:t>Se desarrolla una interfaz gráfica amigable con el operador capaz de simplificar la puesta en marcha de la máquina templadora de chocolate.</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54454" y="2239038"/>
        <a:ext cx="9585582" cy="1006595"/>
      </dsp:txXfrm>
    </dsp:sp>
    <dsp:sp modelId="{A43B1568-93AE-4444-A882-4631D0D6BF5E}">
      <dsp:nvSpPr>
        <dsp:cNvPr id="0" name=""/>
        <dsp:cNvSpPr/>
      </dsp:nvSpPr>
      <dsp:spPr>
        <a:xfrm>
          <a:off x="0" y="3449847"/>
          <a:ext cx="9694490" cy="9734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cap="none" spc="0" noProof="0" dirty="0" smtClean="0">
              <a:ln w="0"/>
              <a:solidFill>
                <a:schemeClr val="tx1"/>
              </a:solidFill>
              <a:effectLst>
                <a:outerShdw blurRad="38100" dist="19050" dir="2700000" algn="tl" rotWithShape="0">
                  <a:schemeClr val="dk1">
                    <a:alpha val="40000"/>
                  </a:schemeClr>
                </a:outerShdw>
              </a:effectLst>
            </a:rPr>
            <a:t>Se diseña un protocolo de pruebas para validar el funcionamiento de la máquina templadora de chocolate</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47519" y="3497366"/>
        <a:ext cx="9599452" cy="8784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C66B4-859F-4B82-8E41-0FD76050F96E}">
      <dsp:nvSpPr>
        <dsp:cNvPr id="0" name=""/>
        <dsp:cNvSpPr/>
      </dsp:nvSpPr>
      <dsp:spPr>
        <a:xfrm>
          <a:off x="0" y="1482425"/>
          <a:ext cx="9694490" cy="133087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dirty="0" smtClean="0">
              <a:solidFill>
                <a:schemeClr val="tx1"/>
              </a:solidFill>
            </a:rPr>
            <a:t>Diseñar e implementar el sistema de control automático de la máquina templadora de chocolate para la empresa Industria Ecuatoriana de Dulces INEDULCES.</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64968" y="1547393"/>
        <a:ext cx="9564554" cy="1200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307655"/>
          <a:ext cx="11066090" cy="1252938"/>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dirty="0" smtClean="0">
              <a:solidFill>
                <a:schemeClr val="tx1"/>
              </a:solidFill>
            </a:rPr>
            <a:t>Incrementar la seguridad en el proceso de fabricación de productos en el que intervenga el templado del chocolate mediante la implementación de un sistema automatizado.</a:t>
          </a:r>
          <a:endParaRPr lang="es-EC" sz="2400" b="1" kern="1200" cap="none" spc="0" dirty="0">
            <a:ln w="0"/>
            <a:solidFill>
              <a:schemeClr val="tx1"/>
            </a:solidFill>
            <a:effectLst>
              <a:outerShdw blurRad="38100" dist="19050" dir="2700000" algn="tl" rotWithShape="0">
                <a:schemeClr val="dk1">
                  <a:alpha val="40000"/>
                </a:schemeClr>
              </a:outerShdw>
            </a:effectLst>
          </a:endParaRPr>
        </a:p>
      </dsp:txBody>
      <dsp:txXfrm>
        <a:off x="61163" y="368818"/>
        <a:ext cx="10943764" cy="1130612"/>
      </dsp:txXfrm>
    </dsp:sp>
    <dsp:sp modelId="{699E690D-6E78-4538-9072-BC2A86304C13}">
      <dsp:nvSpPr>
        <dsp:cNvPr id="0" name=""/>
        <dsp:cNvSpPr/>
      </dsp:nvSpPr>
      <dsp:spPr>
        <a:xfrm>
          <a:off x="0" y="1744914"/>
          <a:ext cx="11066090" cy="13478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rPr>
            <a:t>Obtener un sistema de control automático confiable acatando la normativa industrial respectiva.</a:t>
          </a:r>
        </a:p>
      </dsp:txBody>
      <dsp:txXfrm>
        <a:off x="65796" y="1810710"/>
        <a:ext cx="10934498" cy="1216248"/>
      </dsp:txXfrm>
    </dsp:sp>
    <dsp:sp modelId="{9238DA13-AAE3-48D5-8378-211AC3630BE0}">
      <dsp:nvSpPr>
        <dsp:cNvPr id="0" name=""/>
        <dsp:cNvSpPr/>
      </dsp:nvSpPr>
      <dsp:spPr>
        <a:xfrm>
          <a:off x="0" y="3277074"/>
          <a:ext cx="11066090" cy="13478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rPr>
            <a:t>Aumentar la producción cumpliendo los estándares de calidad de la empresa a través del diseño e implementación de un sistema de instrumentación electrónica y de control automático.</a:t>
          </a:r>
        </a:p>
      </dsp:txBody>
      <dsp:txXfrm>
        <a:off x="65796" y="3342870"/>
        <a:ext cx="10934498" cy="12162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0E329-CD90-4CF9-B9B1-C37496D29466}">
      <dsp:nvSpPr>
        <dsp:cNvPr id="0" name=""/>
        <dsp:cNvSpPr/>
      </dsp:nvSpPr>
      <dsp:spPr>
        <a:xfrm>
          <a:off x="0" y="1296500"/>
          <a:ext cx="11066090" cy="133087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rPr>
            <a:t>Facilitar la operación del sistema automático mediante el diseño e implementación de un sistema de monitoreo y supervisión utilizando un interfaz humano máquina (HMI).</a:t>
          </a:r>
        </a:p>
      </dsp:txBody>
      <dsp:txXfrm>
        <a:off x="64968" y="1361468"/>
        <a:ext cx="10936154" cy="1200939"/>
      </dsp:txXfrm>
    </dsp:sp>
    <dsp:sp modelId="{29F55EFA-4F08-4982-925C-E5947F52BE15}">
      <dsp:nvSpPr>
        <dsp:cNvPr id="0" name=""/>
        <dsp:cNvSpPr/>
      </dsp:nvSpPr>
      <dsp:spPr>
        <a:xfrm>
          <a:off x="0" y="2814575"/>
          <a:ext cx="11066090" cy="133087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rPr>
            <a:t>Validar el desempeño del sistema una vez implementado el control mediante un protocolo de pruebas.</a:t>
          </a:r>
        </a:p>
      </dsp:txBody>
      <dsp:txXfrm>
        <a:off x="64968" y="2879543"/>
        <a:ext cx="10936154" cy="1200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56344"/>
          <a:ext cx="9761432" cy="56180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noProof="0" dirty="0" smtClean="0">
              <a:solidFill>
                <a:schemeClr val="tx1"/>
              </a:solidFill>
            </a:rPr>
            <a:t>Proceso de fabricación del chocolate</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dsp:txBody>
      <dsp:txXfrm>
        <a:off x="27425" y="83769"/>
        <a:ext cx="9706582" cy="5069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56344"/>
          <a:ext cx="9761432" cy="56180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noProof="0" dirty="0" smtClean="0">
              <a:solidFill>
                <a:schemeClr val="tx1"/>
              </a:solidFill>
            </a:rPr>
            <a:t>Proceso de fabricación del chocolate</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dsp:txBody>
      <dsp:txXfrm>
        <a:off x="27425" y="83769"/>
        <a:ext cx="9706582" cy="5069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43753-FA67-4539-8BC3-5083A81A0A63}" type="datetimeFigureOut">
              <a:rPr lang="es-ES" smtClean="0"/>
              <a:t>11/07/2019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D2546-D78A-4CFE-9F3A-31844929C925}" type="slidenum">
              <a:rPr lang="es-ES" smtClean="0"/>
              <a:t>‹Nº›</a:t>
            </a:fld>
            <a:endParaRPr lang="es-ES"/>
          </a:p>
        </p:txBody>
      </p:sp>
    </p:spTree>
    <p:extLst>
      <p:ext uri="{BB962C8B-B14F-4D97-AF65-F5344CB8AC3E}">
        <p14:creationId xmlns:p14="http://schemas.microsoft.com/office/powerpoint/2010/main" val="341848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empresa “Industria Ecuatoriana</a:t>
            </a:r>
            <a:r>
              <a:rPr lang="es-EC" sz="1200" kern="1200" baseline="0" dirty="0" smtClean="0">
                <a:solidFill>
                  <a:schemeClr val="tx1"/>
                </a:solidFill>
                <a:effectLst/>
                <a:latin typeface="+mn-lt"/>
                <a:ea typeface="+mn-ea"/>
                <a:cs typeface="+mn-cs"/>
              </a:rPr>
              <a:t> de dulces </a:t>
            </a:r>
            <a:r>
              <a:rPr lang="es-EC" sz="1200" kern="1200" dirty="0" smtClean="0">
                <a:solidFill>
                  <a:schemeClr val="tx1"/>
                </a:solidFill>
                <a:effectLst/>
                <a:latin typeface="+mn-lt"/>
                <a:ea typeface="+mn-ea"/>
                <a:cs typeface="+mn-cs"/>
              </a:rPr>
              <a:t>INEDULCES S.A.” </a:t>
            </a:r>
            <a:r>
              <a:rPr lang="es-ES" sz="1200" b="0" i="0" kern="1200" dirty="0" smtClean="0">
                <a:solidFill>
                  <a:schemeClr val="tx1"/>
                </a:solidFill>
                <a:effectLst/>
                <a:latin typeface="+mn-lt"/>
                <a:ea typeface="+mn-ea"/>
                <a:cs typeface="+mn-cs"/>
              </a:rPr>
              <a:t>es una empresa familiar fundada en 1997, dedicada a la producción de chocolate de alta calidad bajo principios de mejoramiento continuo SIG SIGMA, procesos establecidos y estandarizados medidos y evaluados mediante indicadores de gestión logrando excelencia en nuestros productos.</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s-ES" sz="1200" b="0" i="0" kern="1200" dirty="0" smtClean="0">
                <a:solidFill>
                  <a:schemeClr val="tx1"/>
                </a:solidFill>
                <a:effectLst/>
                <a:latin typeface="+mn-lt"/>
                <a:ea typeface="+mn-ea"/>
                <a:cs typeface="+mn-cs"/>
              </a:rPr>
              <a:t>Las necesidades</a:t>
            </a:r>
            <a:r>
              <a:rPr lang="es-ES" sz="1200" b="0" i="0" kern="1200" baseline="0" dirty="0" smtClean="0">
                <a:solidFill>
                  <a:schemeClr val="tx1"/>
                </a:solidFill>
                <a:effectLst/>
                <a:latin typeface="+mn-lt"/>
                <a:ea typeface="+mn-ea"/>
                <a:cs typeface="+mn-cs"/>
              </a:rPr>
              <a:t> que cubre </a:t>
            </a:r>
            <a:r>
              <a:rPr lang="es-ES" sz="1200" b="0" i="0" kern="1200" baseline="0" dirty="0" err="1" smtClean="0">
                <a:solidFill>
                  <a:schemeClr val="tx1"/>
                </a:solidFill>
                <a:effectLst/>
                <a:latin typeface="+mn-lt"/>
                <a:ea typeface="+mn-ea"/>
                <a:cs typeface="+mn-cs"/>
              </a:rPr>
              <a:t>Inedulces</a:t>
            </a:r>
            <a:r>
              <a:rPr lang="es-ES" sz="1200" b="0" i="0" kern="1200" baseline="0" dirty="0" smtClean="0">
                <a:solidFill>
                  <a:schemeClr val="tx1"/>
                </a:solidFill>
                <a:effectLst/>
                <a:latin typeface="+mn-lt"/>
                <a:ea typeface="+mn-ea"/>
                <a:cs typeface="+mn-cs"/>
              </a:rPr>
              <a:t> es p</a:t>
            </a:r>
            <a:r>
              <a:rPr lang="es-ES" sz="1200" b="0" i="0" kern="1200" dirty="0" smtClean="0">
                <a:solidFill>
                  <a:schemeClr val="tx1"/>
                </a:solidFill>
                <a:effectLst/>
                <a:latin typeface="+mn-lt"/>
                <a:ea typeface="+mn-ea"/>
                <a:cs typeface="+mn-cs"/>
              </a:rPr>
              <a:t>ermitir al consumidor ecuatoriano comer el mejor chocolate del mundo, producido en su totalidad en nuestro país utilizando cacao fino de aroma y de calidad superior, buscando probar nuevas y únicas combinaciones con frutos exclusivos de Ecuador.</a:t>
            </a:r>
            <a:endParaRPr lang="es-EC" sz="1200" kern="1200" dirty="0" smtClean="0">
              <a:solidFill>
                <a:schemeClr val="tx1"/>
              </a:solidFill>
              <a:effectLst/>
              <a:latin typeface="+mn-lt"/>
              <a:ea typeface="+mn-ea"/>
              <a:cs typeface="+mn-cs"/>
            </a:endParaRP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INEDULCES S.A. se encuentra ubicada en la provincia de Pichincha, cantón Quito en el sector de San Carlos, en donde realizan la mayoría</a:t>
            </a:r>
            <a:r>
              <a:rPr lang="es-EC" sz="1200" kern="1200" baseline="0" dirty="0" smtClean="0">
                <a:solidFill>
                  <a:schemeClr val="tx1"/>
                </a:solidFill>
                <a:effectLst/>
                <a:latin typeface="+mn-lt"/>
                <a:ea typeface="+mn-ea"/>
                <a:cs typeface="+mn-cs"/>
              </a:rPr>
              <a:t> de sus productos</a:t>
            </a:r>
            <a:r>
              <a:rPr lang="es-EC" sz="1200" kern="1200" dirty="0" smtClean="0">
                <a:solidFill>
                  <a:schemeClr val="tx1"/>
                </a:solidFill>
                <a:effectLst/>
                <a:latin typeface="+mn-lt"/>
                <a:ea typeface="+mn-ea"/>
                <a:cs typeface="+mn-cs"/>
              </a:rPr>
              <a:t>.</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Dentro de sus productos principales se tiene bombones, choco frutas</a:t>
            </a:r>
            <a:r>
              <a:rPr lang="es-EC" sz="1200" kern="1200" baseline="0" dirty="0" smtClean="0">
                <a:solidFill>
                  <a:schemeClr val="tx1"/>
                </a:solidFill>
                <a:effectLst/>
                <a:latin typeface="+mn-lt"/>
                <a:ea typeface="+mn-ea"/>
                <a:cs typeface="+mn-cs"/>
              </a:rPr>
              <a:t> y </a:t>
            </a:r>
            <a:r>
              <a:rPr lang="es-EC" sz="1200" kern="1200" baseline="0" dirty="0" err="1" smtClean="0">
                <a:solidFill>
                  <a:schemeClr val="tx1"/>
                </a:solidFill>
                <a:effectLst/>
                <a:latin typeface="+mn-lt"/>
                <a:ea typeface="+mn-ea"/>
                <a:cs typeface="+mn-cs"/>
              </a:rPr>
              <a:t>cocoa</a:t>
            </a:r>
            <a:endParaRPr lang="es-EC" sz="1200" kern="1200" baseline="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 la </a:t>
            </a:r>
            <a:r>
              <a:rPr lang="en-US" sz="1200" kern="1200" dirty="0" err="1" smtClean="0">
                <a:solidFill>
                  <a:schemeClr val="tx1"/>
                </a:solidFill>
                <a:effectLst/>
                <a:latin typeface="+mn-lt"/>
                <a:ea typeface="+mn-ea"/>
                <a:cs typeface="+mn-cs"/>
              </a:rPr>
              <a:t>actualidad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dentro</a:t>
            </a:r>
            <a:r>
              <a:rPr lang="en-US" sz="1200" kern="1200" baseline="0" dirty="0" smtClean="0">
                <a:solidFill>
                  <a:schemeClr val="tx1"/>
                </a:solidFill>
                <a:effectLst/>
                <a:latin typeface="+mn-lt"/>
                <a:ea typeface="+mn-ea"/>
                <a:cs typeface="+mn-cs"/>
              </a:rPr>
              <a:t> de la </a:t>
            </a:r>
            <a:r>
              <a:rPr lang="en-US" sz="1200" kern="1200" baseline="0" dirty="0" err="1" smtClean="0">
                <a:solidFill>
                  <a:schemeClr val="tx1"/>
                </a:solidFill>
                <a:effectLst/>
                <a:latin typeface="+mn-lt"/>
                <a:ea typeface="+mn-ea"/>
                <a:cs typeface="+mn-cs"/>
              </a:rPr>
              <a:t>planta</a:t>
            </a:r>
            <a:r>
              <a:rPr lang="en-US" sz="1200" kern="1200" baseline="0" dirty="0" smtClean="0">
                <a:solidFill>
                  <a:schemeClr val="tx1"/>
                </a:solidFill>
                <a:effectLst/>
                <a:latin typeface="+mn-lt"/>
                <a:ea typeface="+mn-ea"/>
                <a:cs typeface="+mn-cs"/>
              </a:rPr>
              <a:t> se </a:t>
            </a:r>
            <a:r>
              <a:rPr lang="en-US" sz="1200" kern="1200" baseline="0" dirty="0" err="1" smtClean="0">
                <a:solidFill>
                  <a:schemeClr val="tx1"/>
                </a:solidFill>
                <a:effectLst/>
                <a:latin typeface="+mn-lt"/>
                <a:ea typeface="+mn-ea"/>
                <a:cs typeface="+mn-cs"/>
              </a:rPr>
              <a:t>realiza</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templado</a:t>
            </a:r>
            <a:r>
              <a:rPr lang="en-US" sz="1200" kern="1200" baseline="0" dirty="0" smtClean="0">
                <a:solidFill>
                  <a:schemeClr val="tx1"/>
                </a:solidFill>
                <a:effectLst/>
                <a:latin typeface="+mn-lt"/>
                <a:ea typeface="+mn-ea"/>
                <a:cs typeface="+mn-cs"/>
              </a:rPr>
              <a:t> de chocolate de </a:t>
            </a:r>
            <a:r>
              <a:rPr lang="en-US" sz="1200" kern="1200" baseline="0" dirty="0" err="1" smtClean="0">
                <a:solidFill>
                  <a:schemeClr val="tx1"/>
                </a:solidFill>
                <a:effectLst/>
                <a:latin typeface="+mn-lt"/>
                <a:ea typeface="+mn-ea"/>
                <a:cs typeface="+mn-cs"/>
              </a:rPr>
              <a:t>manera</a:t>
            </a:r>
            <a:r>
              <a:rPr lang="en-US" sz="1200" kern="1200" baseline="0" dirty="0" smtClean="0">
                <a:solidFill>
                  <a:schemeClr val="tx1"/>
                </a:solidFill>
                <a:effectLst/>
                <a:latin typeface="+mn-lt"/>
                <a:ea typeface="+mn-ea"/>
                <a:cs typeface="+mn-cs"/>
              </a:rPr>
              <a:t> manual,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lo </a:t>
            </a:r>
            <a:r>
              <a:rPr lang="en-US" sz="1200" kern="1200" baseline="0" dirty="0" err="1" smtClean="0">
                <a:solidFill>
                  <a:schemeClr val="tx1"/>
                </a:solidFill>
                <a:effectLst/>
                <a:latin typeface="+mn-lt"/>
                <a:ea typeface="+mn-ea"/>
                <a:cs typeface="+mn-cs"/>
              </a:rPr>
              <a:t>cual</a:t>
            </a:r>
            <a:r>
              <a:rPr lang="en-US" sz="1200" kern="1200" baseline="0" dirty="0" smtClean="0">
                <a:solidFill>
                  <a:schemeClr val="tx1"/>
                </a:solidFill>
                <a:effectLst/>
                <a:latin typeface="+mn-lt"/>
                <a:ea typeface="+mn-ea"/>
                <a:cs typeface="+mn-cs"/>
              </a:rPr>
              <a:t> se decide </a:t>
            </a:r>
            <a:r>
              <a:rPr lang="en-US" sz="1200" kern="1200" baseline="0" dirty="0" err="1" smtClean="0">
                <a:solidFill>
                  <a:schemeClr val="tx1"/>
                </a:solidFill>
                <a:effectLst/>
                <a:latin typeface="+mn-lt"/>
                <a:ea typeface="+mn-ea"/>
                <a:cs typeface="+mn-cs"/>
              </a:rPr>
              <a:t>buscar</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medio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mejorar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producción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reduciendo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riesgos</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contaminación</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materia</a:t>
            </a:r>
            <a:r>
              <a:rPr lang="en-US" sz="1200" kern="1200" baseline="0" dirty="0" smtClean="0">
                <a:solidFill>
                  <a:schemeClr val="tx1"/>
                </a:solidFill>
                <a:effectLst/>
                <a:latin typeface="+mn-lt"/>
                <a:ea typeface="+mn-ea"/>
                <a:cs typeface="+mn-cs"/>
              </a:rPr>
              <a:t> prima, </a:t>
            </a:r>
            <a:r>
              <a:rPr lang="en-US" sz="1200" kern="1200" baseline="0" dirty="0" err="1" smtClean="0">
                <a:solidFill>
                  <a:schemeClr val="tx1"/>
                </a:solidFill>
                <a:effectLst/>
                <a:latin typeface="+mn-lt"/>
                <a:ea typeface="+mn-ea"/>
                <a:cs typeface="+mn-cs"/>
              </a:rPr>
              <a:t>tiempos</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producción</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aumentando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gama</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productos</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eficiencia</a:t>
            </a:r>
            <a:r>
              <a:rPr lang="en-US" sz="1200" kern="1200" dirty="0" smtClean="0">
                <a:solidFill>
                  <a:schemeClr val="tx1"/>
                </a:solidFill>
                <a:effectLst/>
                <a:latin typeface="+mn-lt"/>
                <a:ea typeface="+mn-ea"/>
                <a:cs typeface="+mn-cs"/>
              </a:rPr>
              <a:t>.</a:t>
            </a: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a:t>
            </a:fld>
            <a:endParaRPr lang="es-ES"/>
          </a:p>
        </p:txBody>
      </p:sp>
    </p:spTree>
    <p:extLst>
      <p:ext uri="{BB962C8B-B14F-4D97-AF65-F5344CB8AC3E}">
        <p14:creationId xmlns:p14="http://schemas.microsoft.com/office/powerpoint/2010/main" val="86856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18</a:t>
            </a:fld>
            <a:endParaRPr lang="es-ES"/>
          </a:p>
        </p:txBody>
      </p:sp>
    </p:spTree>
    <p:extLst>
      <p:ext uri="{BB962C8B-B14F-4D97-AF65-F5344CB8AC3E}">
        <p14:creationId xmlns:p14="http://schemas.microsoft.com/office/powerpoint/2010/main" val="4223684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19</a:t>
            </a:fld>
            <a:endParaRPr lang="es-ES"/>
          </a:p>
        </p:txBody>
      </p:sp>
    </p:spTree>
    <p:extLst>
      <p:ext uri="{BB962C8B-B14F-4D97-AF65-F5344CB8AC3E}">
        <p14:creationId xmlns:p14="http://schemas.microsoft.com/office/powerpoint/2010/main" val="422368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20</a:t>
            </a:fld>
            <a:endParaRPr lang="es-ES"/>
          </a:p>
        </p:txBody>
      </p:sp>
    </p:spTree>
    <p:extLst>
      <p:ext uri="{BB962C8B-B14F-4D97-AF65-F5344CB8AC3E}">
        <p14:creationId xmlns:p14="http://schemas.microsoft.com/office/powerpoint/2010/main" val="4223684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21</a:t>
            </a:fld>
            <a:endParaRPr lang="es-ES"/>
          </a:p>
        </p:txBody>
      </p:sp>
    </p:spTree>
    <p:extLst>
      <p:ext uri="{BB962C8B-B14F-4D97-AF65-F5344CB8AC3E}">
        <p14:creationId xmlns:p14="http://schemas.microsoft.com/office/powerpoint/2010/main" val="4223684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22</a:t>
            </a:fld>
            <a:endParaRPr lang="es-ES"/>
          </a:p>
        </p:txBody>
      </p:sp>
    </p:spTree>
    <p:extLst>
      <p:ext uri="{BB962C8B-B14F-4D97-AF65-F5344CB8AC3E}">
        <p14:creationId xmlns:p14="http://schemas.microsoft.com/office/powerpoint/2010/main" val="4223684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23</a:t>
            </a:fld>
            <a:endParaRPr lang="es-ES"/>
          </a:p>
        </p:txBody>
      </p:sp>
    </p:spTree>
    <p:extLst>
      <p:ext uri="{BB962C8B-B14F-4D97-AF65-F5344CB8AC3E}">
        <p14:creationId xmlns:p14="http://schemas.microsoft.com/office/powerpoint/2010/main" val="4223684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24</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25</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26</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27</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a:t>
            </a:fld>
            <a:endParaRPr lang="es-ES"/>
          </a:p>
        </p:txBody>
      </p:sp>
    </p:spTree>
    <p:extLst>
      <p:ext uri="{BB962C8B-B14F-4D97-AF65-F5344CB8AC3E}">
        <p14:creationId xmlns:p14="http://schemas.microsoft.com/office/powerpoint/2010/main" val="213475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28</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29</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30</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31</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32</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33</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34</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35</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36</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37</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a:t>
            </a:fld>
            <a:endParaRPr lang="es-ES"/>
          </a:p>
        </p:txBody>
      </p:sp>
    </p:spTree>
    <p:extLst>
      <p:ext uri="{BB962C8B-B14F-4D97-AF65-F5344CB8AC3E}">
        <p14:creationId xmlns:p14="http://schemas.microsoft.com/office/powerpoint/2010/main" val="1383316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38</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temperatura de trabajo dentro del proceso varía entre 20 y 50 </a:t>
            </a:r>
            <a:r>
              <a:rPr lang="es-EC" sz="1200" kern="1200" dirty="0" err="1" smtClean="0">
                <a:solidFill>
                  <a:schemeClr val="tx1"/>
                </a:solidFill>
                <a:effectLst/>
                <a:latin typeface="+mn-lt"/>
                <a:ea typeface="+mn-ea"/>
                <a:cs typeface="+mn-cs"/>
              </a:rPr>
              <a:t>ºC</a:t>
            </a:r>
            <a:r>
              <a:rPr lang="es-EC" sz="1200" kern="1200" dirty="0" smtClean="0">
                <a:solidFill>
                  <a:schemeClr val="tx1"/>
                </a:solidFill>
                <a:effectLst/>
                <a:latin typeface="+mn-lt"/>
                <a:ea typeface="+mn-ea"/>
                <a:cs typeface="+mn-cs"/>
              </a:rPr>
              <a:t>, por lo cual el rango mínimo de trabajo del sensor debe estar dentro de estos parámetros. Además debe poseer las siguientes características</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Compacto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Robusto</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Señales de rango industrial (4-20mA o 0-10V)</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Fácil montaje</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Mantenga contacto con la sustancia a medir</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39</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41</a:t>
            </a:fld>
            <a:endParaRPr lang="es-ES"/>
          </a:p>
        </p:txBody>
      </p:sp>
    </p:spTree>
    <p:extLst>
      <p:ext uri="{BB962C8B-B14F-4D97-AF65-F5344CB8AC3E}">
        <p14:creationId xmlns:p14="http://schemas.microsoft.com/office/powerpoint/2010/main" val="1106040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42</a:t>
            </a:fld>
            <a:endParaRPr lang="es-ES"/>
          </a:p>
        </p:txBody>
      </p:sp>
    </p:spTree>
    <p:extLst>
      <p:ext uri="{BB962C8B-B14F-4D97-AF65-F5344CB8AC3E}">
        <p14:creationId xmlns:p14="http://schemas.microsoft.com/office/powerpoint/2010/main" val="331163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48</a:t>
            </a:fld>
            <a:endParaRPr lang="es-ES"/>
          </a:p>
        </p:txBody>
      </p:sp>
    </p:spTree>
    <p:extLst>
      <p:ext uri="{BB962C8B-B14F-4D97-AF65-F5344CB8AC3E}">
        <p14:creationId xmlns:p14="http://schemas.microsoft.com/office/powerpoint/2010/main" val="14036830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49</a:t>
            </a:fld>
            <a:endParaRPr lang="es-ES"/>
          </a:p>
        </p:txBody>
      </p:sp>
    </p:spTree>
    <p:extLst>
      <p:ext uri="{BB962C8B-B14F-4D97-AF65-F5344CB8AC3E}">
        <p14:creationId xmlns:p14="http://schemas.microsoft.com/office/powerpoint/2010/main" val="1403683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50</a:t>
            </a:fld>
            <a:endParaRPr lang="es-ES"/>
          </a:p>
        </p:txBody>
      </p:sp>
    </p:spTree>
    <p:extLst>
      <p:ext uri="{BB962C8B-B14F-4D97-AF65-F5344CB8AC3E}">
        <p14:creationId xmlns:p14="http://schemas.microsoft.com/office/powerpoint/2010/main" val="140368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1 </a:t>
            </a:r>
            <a:r>
              <a:rPr lang="es-ES" sz="1200" b="0" i="0" kern="1200" dirty="0" smtClean="0">
                <a:solidFill>
                  <a:schemeClr val="tx1"/>
                </a:solidFill>
                <a:effectLst/>
                <a:latin typeface="+mn-lt"/>
                <a:ea typeface="+mn-ea"/>
                <a:cs typeface="+mn-cs"/>
              </a:rPr>
              <a:t>En las regiones productoras de cacao se hacen dos cosechas al año pues las mazorcas maduran cada 4-6 meses. El agricultor las recoge del árbol seccionándolas por el tallo cuidadosamente.</a:t>
            </a:r>
          </a:p>
          <a:p>
            <a:r>
              <a:rPr lang="es-EC" sz="1200" b="0" i="0" kern="1200" dirty="0" smtClean="0">
                <a:solidFill>
                  <a:schemeClr val="tx1"/>
                </a:solidFill>
                <a:effectLst/>
                <a:latin typeface="+mn-lt"/>
                <a:ea typeface="+mn-ea"/>
                <a:cs typeface="+mn-cs"/>
              </a:rPr>
              <a:t>2</a:t>
            </a:r>
            <a:r>
              <a:rPr lang="es-EC" sz="1200" b="0"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Las mazorcas se </a:t>
            </a:r>
            <a:r>
              <a:rPr lang="es-ES" sz="1200" b="1" i="0" kern="1200" dirty="0" smtClean="0">
                <a:solidFill>
                  <a:schemeClr val="tx1"/>
                </a:solidFill>
                <a:effectLst/>
                <a:latin typeface="+mn-lt"/>
                <a:ea typeface="+mn-ea"/>
                <a:cs typeface="+mn-cs"/>
              </a:rPr>
              <a:t>desgranan</a:t>
            </a:r>
            <a:r>
              <a:rPr lang="es-ES" sz="1200" b="0" i="0" kern="1200" dirty="0" smtClean="0">
                <a:solidFill>
                  <a:schemeClr val="tx1"/>
                </a:solidFill>
                <a:effectLst/>
                <a:latin typeface="+mn-lt"/>
                <a:ea typeface="+mn-ea"/>
                <a:cs typeface="+mn-cs"/>
              </a:rPr>
              <a:t>, partiéndolas por la mitad con ayuda del machete para extraer la pulpa y las habas.</a:t>
            </a:r>
          </a:p>
          <a:p>
            <a:r>
              <a:rPr lang="es-ES" sz="1200" b="0" i="0" kern="1200" dirty="0" smtClean="0">
                <a:solidFill>
                  <a:schemeClr val="tx1"/>
                </a:solidFill>
                <a:effectLst/>
                <a:latin typeface="+mn-lt"/>
                <a:ea typeface="+mn-ea"/>
                <a:cs typeface="+mn-cs"/>
              </a:rPr>
              <a:t>3 Pulpa y habas pasan un proceso de </a:t>
            </a:r>
            <a:r>
              <a:rPr lang="es-ES" sz="1200" b="1" i="0" kern="1200" dirty="0" smtClean="0">
                <a:solidFill>
                  <a:schemeClr val="tx1"/>
                </a:solidFill>
                <a:effectLst/>
                <a:latin typeface="+mn-lt"/>
                <a:ea typeface="+mn-ea"/>
                <a:cs typeface="+mn-cs"/>
              </a:rPr>
              <a:t>fermentación</a:t>
            </a:r>
            <a:r>
              <a:rPr lang="es-ES" sz="1200" b="0" i="0" kern="1200" dirty="0" smtClean="0">
                <a:solidFill>
                  <a:schemeClr val="tx1"/>
                </a:solidFill>
                <a:effectLst/>
                <a:latin typeface="+mn-lt"/>
                <a:ea typeface="+mn-ea"/>
                <a:cs typeface="+mn-cs"/>
              </a:rPr>
              <a:t> en cajas o entre hojas de bananero cuyo objetivo es evitar que el haba germine, eliminar la pulpa viscosa e iniciar el desarrollo del aroma. Este proceso dura entre 4 y 7 días.</a:t>
            </a:r>
          </a:p>
          <a:p>
            <a:r>
              <a:rPr lang="es-ES" sz="1200" b="0" i="0" kern="1200" dirty="0" smtClean="0">
                <a:solidFill>
                  <a:schemeClr val="tx1"/>
                </a:solidFill>
                <a:effectLst/>
                <a:latin typeface="+mn-lt"/>
                <a:ea typeface="+mn-ea"/>
                <a:cs typeface="+mn-cs"/>
              </a:rPr>
              <a:t>4 Por último se exponen al sol para su </a:t>
            </a:r>
            <a:r>
              <a:rPr lang="es-ES" sz="1200" b="1" i="0" kern="1200" dirty="0" smtClean="0">
                <a:solidFill>
                  <a:schemeClr val="tx1"/>
                </a:solidFill>
                <a:effectLst/>
                <a:latin typeface="+mn-lt"/>
                <a:ea typeface="+mn-ea"/>
                <a:cs typeface="+mn-cs"/>
              </a:rPr>
              <a:t>secado</a:t>
            </a:r>
            <a:r>
              <a:rPr lang="es-ES" sz="1200" b="0" i="0" kern="1200" dirty="0" smtClean="0">
                <a:solidFill>
                  <a:schemeClr val="tx1"/>
                </a:solidFill>
                <a:effectLst/>
                <a:latin typeface="+mn-lt"/>
                <a:ea typeface="+mn-ea"/>
                <a:cs typeface="+mn-cs"/>
              </a:rPr>
              <a:t>, necesario para disminuir la humedad del haba para permitir la conservación de sus cualidades.</a:t>
            </a:r>
          </a:p>
          <a:p>
            <a:r>
              <a:rPr lang="es-ES" sz="1200" b="0" i="0" kern="1200" dirty="0" smtClean="0">
                <a:solidFill>
                  <a:schemeClr val="tx1"/>
                </a:solidFill>
                <a:effectLst/>
                <a:latin typeface="+mn-lt"/>
                <a:ea typeface="+mn-ea"/>
                <a:cs typeface="+mn-cs"/>
              </a:rPr>
              <a:t>5 Las habas de cacao, ya fermentadas, secas y enfriadas serán almacenadas en sacos para ser transportadas</a:t>
            </a: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10</a:t>
            </a:fld>
            <a:endParaRPr lang="es-ES"/>
          </a:p>
        </p:txBody>
      </p:sp>
    </p:spTree>
    <p:extLst>
      <p:ext uri="{BB962C8B-B14F-4D97-AF65-F5344CB8AC3E}">
        <p14:creationId xmlns:p14="http://schemas.microsoft.com/office/powerpoint/2010/main" val="323461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6 Una vez llega a la fábrica las habas de cacao pasan por un proceso de limpieza y una vez limpias, las habas son trituradas, partiéndose en trocitos más pequeños. Por ello, una vez trituradas se separa la cáscara de haba de cacao a través de unos aspiradores, gracias a que pesa menos. El haba ya limpia y triturada, llamada “</a:t>
            </a:r>
            <a:r>
              <a:rPr lang="es-ES" sz="1200" b="0" i="0" kern="1200" dirty="0" err="1" smtClean="0">
                <a:solidFill>
                  <a:schemeClr val="tx1"/>
                </a:solidFill>
                <a:effectLst/>
                <a:latin typeface="+mn-lt"/>
                <a:ea typeface="+mn-ea"/>
                <a:cs typeface="+mn-cs"/>
              </a:rPr>
              <a:t>grué</a:t>
            </a:r>
            <a:r>
              <a:rPr lang="es-ES" sz="1200" b="0" i="0" kern="1200" dirty="0" smtClean="0">
                <a:solidFill>
                  <a:schemeClr val="tx1"/>
                </a:solidFill>
                <a:effectLst/>
                <a:latin typeface="+mn-lt"/>
                <a:ea typeface="+mn-ea"/>
                <a:cs typeface="+mn-cs"/>
              </a:rPr>
              <a:t>” pasará a ser tostada en el proceso de torrefacción.</a:t>
            </a:r>
          </a:p>
          <a:p>
            <a:r>
              <a:rPr lang="es-ES" sz="1200" b="0" i="0" kern="1200" dirty="0" smtClean="0">
                <a:solidFill>
                  <a:schemeClr val="tx1"/>
                </a:solidFill>
                <a:effectLst/>
                <a:latin typeface="+mn-lt"/>
                <a:ea typeface="+mn-ea"/>
                <a:cs typeface="+mn-cs"/>
              </a:rPr>
              <a:t>7 Es la torrefacción un delicado proceso que impacta el color, el aroma y el sabor del producto final, pues es en este proceso donde el haba de cacao desarrolla más de 400 aromas. Las habas de cacao se tuestan a una temperatura que oscila entre 120 y 150 grados centígrados durante un tiempo variable que puede llegar a 25 minutos. Temperatura y tiempo de tostado son las variables claves a controlar para obtener un sabor y otro de chocolate. </a:t>
            </a:r>
          </a:p>
          <a:p>
            <a:r>
              <a:rPr lang="es-ES" sz="1200" b="0" i="0" kern="1200" dirty="0" smtClean="0">
                <a:solidFill>
                  <a:schemeClr val="tx1"/>
                </a:solidFill>
                <a:effectLst/>
                <a:latin typeface="+mn-lt"/>
                <a:ea typeface="+mn-ea"/>
                <a:cs typeface="+mn-cs"/>
              </a:rPr>
              <a:t>8 Una vez tostadas las habas son molidas de nuevo. En el molido las habas alcanzan mayor temperatura, y gracias a que el haba de cacao tiene un alto contenido en materia grasa (manteca) el “</a:t>
            </a:r>
            <a:r>
              <a:rPr lang="es-ES" sz="1200" b="0" i="0" kern="1200" dirty="0" err="1" smtClean="0">
                <a:solidFill>
                  <a:schemeClr val="tx1"/>
                </a:solidFill>
                <a:effectLst/>
                <a:latin typeface="+mn-lt"/>
                <a:ea typeface="+mn-ea"/>
                <a:cs typeface="+mn-cs"/>
              </a:rPr>
              <a:t>grué</a:t>
            </a:r>
            <a:r>
              <a:rPr lang="es-ES" sz="1200" b="0" i="0" kern="1200" dirty="0" smtClean="0">
                <a:solidFill>
                  <a:schemeClr val="tx1"/>
                </a:solidFill>
                <a:effectLst/>
                <a:latin typeface="+mn-lt"/>
                <a:ea typeface="+mn-ea"/>
                <a:cs typeface="+mn-cs"/>
              </a:rPr>
              <a:t>” se convierte, después de molido, en una masa líquida llamada </a:t>
            </a:r>
            <a:r>
              <a:rPr lang="es-ES" sz="1200" b="0" i="0" u="sng" kern="1200" dirty="0" smtClean="0">
                <a:solidFill>
                  <a:schemeClr val="tx1"/>
                </a:solidFill>
                <a:effectLst/>
                <a:latin typeface="+mn-lt"/>
                <a:ea typeface="+mn-ea"/>
                <a:cs typeface="+mn-cs"/>
              </a:rPr>
              <a:t>pasta o licor de cacao</a:t>
            </a:r>
            <a:r>
              <a:rPr lang="es-ES" sz="1200" b="0" i="0" kern="1200" dirty="0" smtClean="0">
                <a:solidFill>
                  <a:schemeClr val="tx1"/>
                </a:solidFill>
                <a:effectLst/>
                <a:latin typeface="+mn-lt"/>
                <a:ea typeface="+mn-ea"/>
                <a:cs typeface="+mn-cs"/>
              </a:rPr>
              <a:t> que irá directamente al mezclado.</a:t>
            </a:r>
          </a:p>
          <a:p>
            <a:r>
              <a:rPr lang="es-ES" sz="1200" b="0" i="0" kern="1200" dirty="0" smtClean="0">
                <a:solidFill>
                  <a:schemeClr val="tx1"/>
                </a:solidFill>
                <a:effectLst/>
                <a:latin typeface="+mn-lt"/>
                <a:ea typeface="+mn-ea"/>
                <a:cs typeface="+mn-cs"/>
              </a:rPr>
              <a:t>10</a:t>
            </a:r>
            <a:r>
              <a:rPr lang="es-ES" sz="1200" b="0" i="0" kern="1200" baseline="0" dirty="0" smtClean="0">
                <a:solidFill>
                  <a:schemeClr val="tx1"/>
                </a:solidFill>
                <a:effectLst/>
                <a:latin typeface="+mn-lt"/>
                <a:ea typeface="+mn-ea"/>
                <a:cs typeface="+mn-cs"/>
              </a:rPr>
              <a:t> </a:t>
            </a:r>
            <a:r>
              <a:rPr lang="es-ES" sz="1200" b="0" i="0" kern="1200" dirty="0" smtClean="0">
                <a:solidFill>
                  <a:schemeClr val="tx1"/>
                </a:solidFill>
                <a:effectLst/>
                <a:latin typeface="+mn-lt"/>
                <a:ea typeface="+mn-ea"/>
                <a:cs typeface="+mn-cs"/>
              </a:rPr>
              <a:t>Para elaborar el chocolate se vierten en una mezcladora diferentes ingredientes en función del tipo de chocolate: </a:t>
            </a:r>
            <a:r>
              <a:rPr lang="es-ES" dirty="0" smtClean="0"/>
              <a:t/>
            </a:r>
            <a:br>
              <a:rPr lang="es-ES" dirty="0" smtClean="0"/>
            </a:br>
            <a:r>
              <a:rPr lang="es-ES" dirty="0" smtClean="0"/>
              <a:t>	</a:t>
            </a:r>
            <a:r>
              <a:rPr lang="es-ES" sz="1200" b="1" i="0" kern="1200" dirty="0" smtClean="0">
                <a:solidFill>
                  <a:schemeClr val="tx1"/>
                </a:solidFill>
                <a:effectLst/>
                <a:latin typeface="+mn-lt"/>
                <a:ea typeface="+mn-ea"/>
                <a:cs typeface="+mn-cs"/>
              </a:rPr>
              <a:t>Chocolate negro:</a:t>
            </a:r>
            <a:r>
              <a:rPr lang="es-ES" sz="1200" b="0" i="0" kern="1200" dirty="0" smtClean="0">
                <a:solidFill>
                  <a:schemeClr val="tx1"/>
                </a:solidFill>
                <a:effectLst/>
                <a:latin typeface="+mn-lt"/>
                <a:ea typeface="+mn-ea"/>
                <a:cs typeface="+mn-cs"/>
              </a:rPr>
              <a:t> pasta de cacao, manteca de cacao, azúcar </a:t>
            </a:r>
            <a:r>
              <a:rPr lang="es-ES" dirty="0" smtClean="0"/>
              <a:t/>
            </a:r>
            <a:br>
              <a:rPr lang="es-ES" dirty="0" smtClean="0"/>
            </a:br>
            <a:r>
              <a:rPr lang="es-ES" dirty="0" smtClean="0"/>
              <a:t>	</a:t>
            </a:r>
            <a:r>
              <a:rPr lang="es-ES" sz="1200" b="1" i="0" kern="1200" dirty="0" smtClean="0">
                <a:solidFill>
                  <a:schemeClr val="tx1"/>
                </a:solidFill>
                <a:effectLst/>
                <a:latin typeface="+mn-lt"/>
                <a:ea typeface="+mn-ea"/>
                <a:cs typeface="+mn-cs"/>
              </a:rPr>
              <a:t>Chocolate con leche:</a:t>
            </a:r>
            <a:r>
              <a:rPr lang="es-ES" sz="1200" b="0" i="0" kern="1200" dirty="0" smtClean="0">
                <a:solidFill>
                  <a:schemeClr val="tx1"/>
                </a:solidFill>
                <a:effectLst/>
                <a:latin typeface="+mn-lt"/>
                <a:ea typeface="+mn-ea"/>
                <a:cs typeface="+mn-cs"/>
              </a:rPr>
              <a:t> pasta de cacao, manteca de cacao, azúcar y leche </a:t>
            </a:r>
            <a:r>
              <a:rPr lang="es-ES" dirty="0" smtClean="0"/>
              <a:t/>
            </a:r>
            <a:br>
              <a:rPr lang="es-ES" dirty="0" smtClean="0"/>
            </a:br>
            <a:r>
              <a:rPr lang="es-ES" dirty="0" smtClean="0"/>
              <a:t>	</a:t>
            </a:r>
            <a:r>
              <a:rPr lang="es-ES" sz="1200" b="1" i="0" kern="1200" dirty="0" smtClean="0">
                <a:solidFill>
                  <a:schemeClr val="tx1"/>
                </a:solidFill>
                <a:effectLst/>
                <a:latin typeface="+mn-lt"/>
                <a:ea typeface="+mn-ea"/>
                <a:cs typeface="+mn-cs"/>
              </a:rPr>
              <a:t>Chocolate blanco:</a:t>
            </a:r>
            <a:r>
              <a:rPr lang="es-ES" sz="1200" b="0" i="0" kern="1200" dirty="0" smtClean="0">
                <a:solidFill>
                  <a:schemeClr val="tx1"/>
                </a:solidFill>
                <a:effectLst/>
                <a:latin typeface="+mn-lt"/>
                <a:ea typeface="+mn-ea"/>
                <a:cs typeface="+mn-cs"/>
              </a:rPr>
              <a:t> manteca de cacao, azúcar y leche</a:t>
            </a:r>
          </a:p>
          <a:p>
            <a:r>
              <a:rPr lang="es-ES" sz="1200" b="0" i="0" kern="1200" dirty="0" smtClean="0">
                <a:solidFill>
                  <a:schemeClr val="tx1"/>
                </a:solidFill>
                <a:effectLst/>
                <a:latin typeface="+mn-lt"/>
                <a:ea typeface="+mn-ea"/>
                <a:cs typeface="+mn-cs"/>
              </a:rPr>
              <a:t>11 La textura de esta mezcla de ingredientes es granulosa por lo que se hace pasar por unas máquinas con cinco rodillos por los que va avanzando la mezcla a la vez que disminuyendo el tamaño de las partículas hasta obtener un polvo fino. Es un proceso esencial pues confiere al chocolate gran parte de su finura y calidad.</a:t>
            </a:r>
          </a:p>
          <a:p>
            <a:r>
              <a:rPr lang="es-ES" sz="1200" b="0" i="0" kern="1200" dirty="0" smtClean="0">
                <a:solidFill>
                  <a:schemeClr val="tx1"/>
                </a:solidFill>
                <a:effectLst/>
                <a:latin typeface="+mn-lt"/>
                <a:ea typeface="+mn-ea"/>
                <a:cs typeface="+mn-cs"/>
              </a:rPr>
              <a:t>12 Para que la mezcla alcance toda su finura y untuosidad y acabe de desarrollar todos los aromas, el cacao se somete al proceso de conchado, proceso en que la mezcla será amasada durante horas o incluso durante días, y donde perderá parte de los aromas amargos y ácidos y desarrollará todos los aromas más preciados en el chocolate. Durante el conchado se añade manteca de cacao y lecitina con el fin de incrementar la fluidez de la mezcla. También se incorpora aroma natural de vainilla que permitirá darle el gusto definitivo deseado. Es el conchado, junto con la torrefacción, el otro proceso clave en la elaboración de chocolate.</a:t>
            </a:r>
          </a:p>
          <a:p>
            <a:r>
              <a:rPr lang="es-ES" sz="1200" b="0" i="0" kern="1200" dirty="0" smtClean="0">
                <a:solidFill>
                  <a:schemeClr val="tx1"/>
                </a:solidFill>
                <a:effectLst/>
                <a:latin typeface="+mn-lt"/>
                <a:ea typeface="+mn-ea"/>
                <a:cs typeface="+mn-cs"/>
              </a:rPr>
              <a:t>13 Este proceso se</a:t>
            </a:r>
            <a:r>
              <a:rPr lang="es-ES" sz="1200" b="0" i="0" kern="1200" baseline="0" dirty="0" smtClean="0">
                <a:solidFill>
                  <a:schemeClr val="tx1"/>
                </a:solidFill>
                <a:effectLst/>
                <a:latin typeface="+mn-lt"/>
                <a:ea typeface="+mn-ea"/>
                <a:cs typeface="+mn-cs"/>
              </a:rPr>
              <a:t> explica detalladamente a continuación</a:t>
            </a:r>
          </a:p>
          <a:p>
            <a:r>
              <a:rPr lang="es-ES" sz="1200" b="0" i="0" kern="1200" baseline="0" dirty="0" smtClean="0">
                <a:solidFill>
                  <a:schemeClr val="tx1"/>
                </a:solidFill>
                <a:effectLst/>
                <a:latin typeface="+mn-lt"/>
                <a:ea typeface="+mn-ea"/>
                <a:cs typeface="+mn-cs"/>
              </a:rPr>
              <a:t>14 </a:t>
            </a:r>
            <a:r>
              <a:rPr lang="es-ES" sz="1200" b="0" i="0" kern="1200" dirty="0" smtClean="0">
                <a:solidFill>
                  <a:schemeClr val="tx1"/>
                </a:solidFill>
                <a:effectLst/>
                <a:latin typeface="+mn-lt"/>
                <a:ea typeface="+mn-ea"/>
                <a:cs typeface="+mn-cs"/>
              </a:rPr>
              <a:t>En el caso de querer fabricar chocolate con otros ingredientes: avellanas, almendras, galleta…es ahora el momento de incorporarlos.</a:t>
            </a: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11</a:t>
            </a:fld>
            <a:endParaRPr lang="es-ES"/>
          </a:p>
        </p:txBody>
      </p:sp>
    </p:spTree>
    <p:extLst>
      <p:ext uri="{BB962C8B-B14F-4D97-AF65-F5344CB8AC3E}">
        <p14:creationId xmlns:p14="http://schemas.microsoft.com/office/powerpoint/2010/main" val="3234619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Por último es hora de dar al chocolate la forma deseada vertiéndolo en moldes (tabletas, bombones, chocolatinas…) que después se hacen pasar por un túnel de enfriado. A la salida nuestros chocolates están listos para ser envasados y distribuidos, siempre a una temperatura controlada (entre 15 y 17 grados) para garantizar que llegan a ti en perfecto estado.</a:t>
            </a: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12</a:t>
            </a:fld>
            <a:endParaRPr lang="es-ES"/>
          </a:p>
        </p:txBody>
      </p:sp>
    </p:spTree>
    <p:extLst>
      <p:ext uri="{BB962C8B-B14F-4D97-AF65-F5344CB8AC3E}">
        <p14:creationId xmlns:p14="http://schemas.microsoft.com/office/powerpoint/2010/main" val="323461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13</a:t>
            </a:fld>
            <a:endParaRPr lang="es-ES"/>
          </a:p>
        </p:txBody>
      </p:sp>
    </p:spTree>
    <p:extLst>
      <p:ext uri="{BB962C8B-B14F-4D97-AF65-F5344CB8AC3E}">
        <p14:creationId xmlns:p14="http://schemas.microsoft.com/office/powerpoint/2010/main" val="2665918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14</a:t>
            </a:fld>
            <a:endParaRPr lang="es-ES"/>
          </a:p>
        </p:txBody>
      </p:sp>
    </p:spTree>
    <p:extLst>
      <p:ext uri="{BB962C8B-B14F-4D97-AF65-F5344CB8AC3E}">
        <p14:creationId xmlns:p14="http://schemas.microsoft.com/office/powerpoint/2010/main" val="352158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15</a:t>
            </a:fld>
            <a:endParaRPr lang="es-ES"/>
          </a:p>
        </p:txBody>
      </p:sp>
    </p:spTree>
    <p:extLst>
      <p:ext uri="{BB962C8B-B14F-4D97-AF65-F5344CB8AC3E}">
        <p14:creationId xmlns:p14="http://schemas.microsoft.com/office/powerpoint/2010/main" val="47824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91395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81694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t>‹Nº›</a:t>
            </a:fld>
            <a:endParaRPr lang="es-ES" dirty="0"/>
          </a:p>
        </p:txBody>
      </p:sp>
    </p:spTree>
    <p:extLst>
      <p:ext uri="{BB962C8B-B14F-4D97-AF65-F5344CB8AC3E}">
        <p14:creationId xmlns:p14="http://schemas.microsoft.com/office/powerpoint/2010/main" val="208719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56112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7/11/2019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288765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5723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235212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66125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98722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49297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7/11/2019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17720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7/11/2019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F3971-D4EA-4750-870A-E840FF82DE7C}" type="slidenum">
              <a:rPr lang="es-ES" smtClean="0"/>
              <a:pPr/>
              <a:t>‹Nº›</a:t>
            </a:fld>
            <a:endParaRPr lang="es-ES"/>
          </a:p>
        </p:txBody>
      </p:sp>
      <p:pic>
        <p:nvPicPr>
          <p:cNvPr id="7" name="Imagen 6">
            <a:extLst>
              <a:ext uri="{FF2B5EF4-FFF2-40B4-BE49-F238E27FC236}">
                <a16:creationId xmlns:a16="http://schemas.microsoft.com/office/drawing/2014/main" xmlns="" id="{0E5CB41B-90D6-47F3-B21E-C7478BC8867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n 7">
            <a:extLst>
              <a:ext uri="{FF2B5EF4-FFF2-40B4-BE49-F238E27FC236}">
                <a16:creationId xmlns:a16="http://schemas.microsoft.com/office/drawing/2014/main" xmlns="" id="{0E5CB41B-90D6-47F3-B21E-C7478BC8867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61739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hyperlink" Target="plano_potencia_control_5.pdf"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071416" y="1413810"/>
            <a:ext cx="8216347" cy="1314486"/>
          </a:xfrm>
        </p:spPr>
        <p:txBody>
          <a:bodyPr>
            <a:normAutofit fontScale="90000"/>
          </a:bodyPr>
          <a:lstStyle/>
          <a:p>
            <a:r>
              <a:rPr lang="es-ES" dirty="0">
                <a:latin typeface="+mn-lt"/>
              </a:rPr>
              <a:t/>
            </a:r>
            <a:br>
              <a:rPr lang="es-ES" dirty="0">
                <a:latin typeface="+mn-lt"/>
              </a:rPr>
            </a:br>
            <a:r>
              <a:rPr lang="es-EC" sz="2800" b="1" dirty="0"/>
              <a:t>DISEÑO E IMPLEMENTACIÓN </a:t>
            </a:r>
            <a:r>
              <a:rPr lang="es-EC" sz="2800" b="1" dirty="0" smtClean="0"/>
              <a:t>DEL SISTEMA DE CONTROL AUTOMÁTICO DE LA MÁQUINA TEMPLADORA DE CHOCOLATE PARA LA EMPRESA INDUSTRIA ECUATORIANA DE DULCES INEDULCES</a:t>
            </a:r>
            <a:endParaRPr lang="es-ES" sz="3200" i="1" dirty="0">
              <a:latin typeface="+mn-lt"/>
            </a:endParaRPr>
          </a:p>
        </p:txBody>
      </p:sp>
      <p:sp>
        <p:nvSpPr>
          <p:cNvPr id="3" name="Subtítulo 2"/>
          <p:cNvSpPr>
            <a:spLocks noGrp="1"/>
          </p:cNvSpPr>
          <p:nvPr>
            <p:ph type="subTitle" idx="1"/>
          </p:nvPr>
        </p:nvSpPr>
        <p:spPr>
          <a:xfrm>
            <a:off x="1537251" y="2856432"/>
            <a:ext cx="9144000" cy="491493"/>
          </a:xfrm>
        </p:spPr>
        <p:txBody>
          <a:bodyPr>
            <a:normAutofit/>
          </a:bodyPr>
          <a:lstStyle/>
          <a:p>
            <a:r>
              <a:rPr lang="es-EC" sz="2400" dirty="0">
                <a:latin typeface="+mn-lt"/>
              </a:rPr>
              <a:t>DEPARTAMENTO DE </a:t>
            </a:r>
            <a:r>
              <a:rPr lang="es-EC" sz="2400" dirty="0" smtClean="0">
                <a:latin typeface="+mn-lt"/>
              </a:rPr>
              <a:t>ELÉCTRICA, ELECTRÓNICA Y TELECOMUNICACIONES</a:t>
            </a:r>
            <a:endParaRPr lang="es-ES" sz="2400"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a:t>
            </a:fld>
            <a:endParaRPr lang="es-ES" dirty="0">
              <a:latin typeface="+mn-lt"/>
            </a:endParaRPr>
          </a:p>
        </p:txBody>
      </p:sp>
      <p:sp>
        <p:nvSpPr>
          <p:cNvPr id="9" name="Subtítulo 2">
            <a:extLst>
              <a:ext uri="{FF2B5EF4-FFF2-40B4-BE49-F238E27FC236}">
                <a16:creationId xmlns:a16="http://schemas.microsoft.com/office/drawing/2014/main" xmlns="" id="{255D3533-22E3-400B-B72A-3840F0B8DF4C}"/>
              </a:ext>
            </a:extLst>
          </p:cNvPr>
          <p:cNvSpPr txBox="1">
            <a:spLocks/>
          </p:cNvSpPr>
          <p:nvPr/>
        </p:nvSpPr>
        <p:spPr>
          <a:xfrm>
            <a:off x="1106554" y="3549926"/>
            <a:ext cx="10005394" cy="49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3">
                    <a:lumMod val="50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iavlo Medium" panose="020000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iavlo Medium" panose="020000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800" dirty="0">
                <a:effectLst/>
              </a:rPr>
              <a:t>CARRERA DE INGENIERÍA EN ELECTRÓNICA, AUTOMATIZACIÓN Y CONTROL</a:t>
            </a:r>
            <a:endParaRPr lang="es-ES" sz="1800" dirty="0">
              <a:effectLst/>
            </a:endParaRPr>
          </a:p>
        </p:txBody>
      </p:sp>
      <p:sp>
        <p:nvSpPr>
          <p:cNvPr id="10" name="CuadroTexto 9">
            <a:extLst>
              <a:ext uri="{FF2B5EF4-FFF2-40B4-BE49-F238E27FC236}">
                <a16:creationId xmlns:a16="http://schemas.microsoft.com/office/drawing/2014/main" xmlns="" id="{A42F3B2A-A2CC-4EC3-9163-3EB28833DE2B}"/>
              </a:ext>
            </a:extLst>
          </p:cNvPr>
          <p:cNvSpPr txBox="1"/>
          <p:nvPr/>
        </p:nvSpPr>
        <p:spPr>
          <a:xfrm>
            <a:off x="3631094" y="4246911"/>
            <a:ext cx="5273419" cy="1200329"/>
          </a:xfrm>
          <a:prstGeom prst="rect">
            <a:avLst/>
          </a:prstGeom>
          <a:noFill/>
        </p:spPr>
        <p:txBody>
          <a:bodyPr wrap="square" rtlCol="0">
            <a:spAutoFit/>
          </a:bodyPr>
          <a:lstStyle/>
          <a:p>
            <a:pPr algn="ctr"/>
            <a:r>
              <a:rPr lang="es-ES" dirty="0" smtClean="0"/>
              <a:t>AUTORES: CRUZ JÁCOME, GALO ANDRÉS</a:t>
            </a:r>
          </a:p>
          <a:p>
            <a:pPr algn="ctr"/>
            <a:r>
              <a:rPr lang="es-ES" dirty="0" smtClean="0"/>
              <a:t>             ESPARZA GALLEGOS, ALEX MARCELO</a:t>
            </a:r>
          </a:p>
          <a:p>
            <a:pPr algn="ctr"/>
            <a:endParaRPr lang="es-ES" dirty="0"/>
          </a:p>
          <a:p>
            <a:pPr algn="ctr"/>
            <a:r>
              <a:rPr lang="es-ES" dirty="0"/>
              <a:t>DIRECTOR: </a:t>
            </a:r>
            <a:r>
              <a:rPr lang="es-ES" dirty="0" smtClean="0"/>
              <a:t>ING. ORTIZ TULCÁN, HUGO RAMIRO</a:t>
            </a:r>
            <a:endParaRPr lang="es-ES" dirty="0"/>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smtClean="0"/>
              <a:t>2019</a:t>
            </a:r>
            <a:endParaRPr lang="es-ES" sz="1400" b="1"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380" y="4723500"/>
            <a:ext cx="1542506" cy="1483179"/>
          </a:xfrm>
          <a:prstGeom prst="rect">
            <a:avLst/>
          </a:prstGeom>
        </p:spPr>
      </p:pic>
    </p:spTree>
    <p:extLst>
      <p:ext uri="{BB962C8B-B14F-4D97-AF65-F5344CB8AC3E}">
        <p14:creationId xmlns:p14="http://schemas.microsoft.com/office/powerpoint/2010/main" val="267585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10</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0" name="Diagrama 9">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1987490019"/>
              </p:ext>
            </p:extLst>
          </p:nvPr>
        </p:nvGraphicFramePr>
        <p:xfrm>
          <a:off x="1128905" y="1226007"/>
          <a:ext cx="9761432" cy="653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USER\Google Drive\tesis\Fotos\proces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9237" y="1922585"/>
            <a:ext cx="9153525" cy="425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7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11</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0" name="Diagrama 9">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683291855"/>
              </p:ext>
            </p:extLst>
          </p:nvPr>
        </p:nvGraphicFramePr>
        <p:xfrm>
          <a:off x="1128905" y="1214284"/>
          <a:ext cx="9761432" cy="653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USER\Google Drive\tesis\Fotos\proceso1.JPG"/>
          <p:cNvPicPr>
            <a:picLocks noChangeAspect="1" noChangeArrowheads="1"/>
          </p:cNvPicPr>
          <p:nvPr/>
        </p:nvPicPr>
        <p:blipFill rotWithShape="1">
          <a:blip r:embed="rId8">
            <a:extLst>
              <a:ext uri="{28A0092B-C50C-407E-A947-70E740481C1C}">
                <a14:useLocalDpi xmlns:a14="http://schemas.microsoft.com/office/drawing/2010/main" val="0"/>
              </a:ext>
            </a:extLst>
          </a:blip>
          <a:srcRect t="6296"/>
          <a:stretch/>
        </p:blipFill>
        <p:spPr bwMode="auto">
          <a:xfrm>
            <a:off x="1481137" y="1875693"/>
            <a:ext cx="9229725" cy="421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14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12</a:t>
            </a:fld>
            <a:endParaRPr lang="es-ES"/>
          </a:p>
        </p:txBody>
      </p:sp>
      <p:sp>
        <p:nvSpPr>
          <p:cNvPr id="6" name="Título 1">
            <a:extLst>
              <a:ext uri="{FF2B5EF4-FFF2-40B4-BE49-F238E27FC236}">
                <a16:creationId xmlns:a16="http://schemas.microsoft.com/office/drawing/2014/main" xmlns=""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0" name="Diagrama 9">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141147152"/>
              </p:ext>
            </p:extLst>
          </p:nvPr>
        </p:nvGraphicFramePr>
        <p:xfrm>
          <a:off x="1128905" y="1401852"/>
          <a:ext cx="9761432" cy="653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C:\Users\USER\Google Drive\tesis\Fotos\proceso2.JPG"/>
          <p:cNvPicPr>
            <a:picLocks noChangeAspect="1" noChangeArrowheads="1"/>
          </p:cNvPicPr>
          <p:nvPr/>
        </p:nvPicPr>
        <p:blipFill rotWithShape="1">
          <a:blip r:embed="rId8">
            <a:extLst>
              <a:ext uri="{28A0092B-C50C-407E-A947-70E740481C1C}">
                <a14:useLocalDpi xmlns:a14="http://schemas.microsoft.com/office/drawing/2010/main" val="0"/>
              </a:ext>
            </a:extLst>
          </a:blip>
          <a:srcRect t="3292"/>
          <a:stretch/>
        </p:blipFill>
        <p:spPr bwMode="auto">
          <a:xfrm>
            <a:off x="1497989" y="2532185"/>
            <a:ext cx="9172575" cy="256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14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13</a:t>
            </a:fld>
            <a:endParaRPr lang="es-ES"/>
          </a:p>
        </p:txBody>
      </p:sp>
      <p:sp>
        <p:nvSpPr>
          <p:cNvPr id="7" name="Título 1">
            <a:extLst>
              <a:ext uri="{FF2B5EF4-FFF2-40B4-BE49-F238E27FC236}">
                <a16:creationId xmlns:a16="http://schemas.microsoft.com/office/drawing/2014/main" xmlns=""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9" name="Diagrama 4">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915221550"/>
              </p:ext>
            </p:extLst>
          </p:nvPr>
        </p:nvGraphicFramePr>
        <p:xfrm>
          <a:off x="557702" y="1262769"/>
          <a:ext cx="10245113" cy="4629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02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9E0F8A51-2A44-40DC-9F1A-7EFADFED9C78}"/>
                                            </p:graphicEl>
                                          </p:spTgt>
                                        </p:tgtEl>
                                        <p:attrNameLst>
                                          <p:attrName>style.visibility</p:attrName>
                                        </p:attrNameLst>
                                      </p:cBhvr>
                                      <p:to>
                                        <p:strVal val="visible"/>
                                      </p:to>
                                    </p:set>
                                    <p:animEffect transition="in" filter="fade">
                                      <p:cBhvr>
                                        <p:cTn id="7" dur="500"/>
                                        <p:tgtEl>
                                          <p:spTgt spid="9">
                                            <p:graphicEl>
                                              <a:dgm id="{9E0F8A51-2A44-40DC-9F1A-7EFADFED9C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4AC186E9-30A5-4DC5-94F7-94F62A7E77B5}"/>
                                            </p:graphicEl>
                                          </p:spTgt>
                                        </p:tgtEl>
                                        <p:attrNameLst>
                                          <p:attrName>style.visibility</p:attrName>
                                        </p:attrNameLst>
                                      </p:cBhvr>
                                      <p:to>
                                        <p:strVal val="visible"/>
                                      </p:to>
                                    </p:set>
                                    <p:animEffect transition="in" filter="fade">
                                      <p:cBhvr>
                                        <p:cTn id="12" dur="500"/>
                                        <p:tgtEl>
                                          <p:spTgt spid="9">
                                            <p:graphicEl>
                                              <a:dgm id="{4AC186E9-30A5-4DC5-94F7-94F62A7E77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76776348-01E0-46CB-A116-87FE72B312F4}"/>
              </a:ext>
            </a:extLst>
          </p:cNvPr>
          <p:cNvSpPr>
            <a:spLocks noGrp="1"/>
          </p:cNvSpPr>
          <p:nvPr>
            <p:ph type="sldNum" sz="quarter" idx="12"/>
          </p:nvPr>
        </p:nvSpPr>
        <p:spPr/>
        <p:txBody>
          <a:bodyPr/>
          <a:lstStyle/>
          <a:p>
            <a:fld id="{885F3971-D4EA-4750-870A-E840FF82DE7C}" type="slidenum">
              <a:rPr lang="es-ES" smtClean="0"/>
              <a:pPr/>
              <a:t>14</a:t>
            </a:fld>
            <a:endParaRPr lang="es-ES"/>
          </a:p>
        </p:txBody>
      </p:sp>
      <p:sp>
        <p:nvSpPr>
          <p:cNvPr id="7" name="Título 1">
            <a:extLst>
              <a:ext uri="{FF2B5EF4-FFF2-40B4-BE49-F238E27FC236}">
                <a16:creationId xmlns:a16="http://schemas.microsoft.com/office/drawing/2014/main" xmlns=""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11" name="Grupo 10"/>
          <p:cNvGrpSpPr/>
          <p:nvPr/>
        </p:nvGrpSpPr>
        <p:grpSpPr>
          <a:xfrm>
            <a:off x="2482488" y="1432447"/>
            <a:ext cx="7095265" cy="588412"/>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Etapas del templado de chocolate</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9" name="8 Imagen"/>
          <p:cNvPicPr/>
          <p:nvPr/>
        </p:nvPicPr>
        <p:blipFill>
          <a:blip r:embed="rId3"/>
          <a:stretch>
            <a:fillRect/>
          </a:stretch>
        </p:blipFill>
        <p:spPr>
          <a:xfrm>
            <a:off x="2897409" y="2351644"/>
            <a:ext cx="6316929" cy="2935464"/>
          </a:xfrm>
          <a:prstGeom prst="rect">
            <a:avLst/>
          </a:prstGeom>
        </p:spPr>
      </p:pic>
    </p:spTree>
    <p:extLst>
      <p:ext uri="{BB962C8B-B14F-4D97-AF65-F5344CB8AC3E}">
        <p14:creationId xmlns:p14="http://schemas.microsoft.com/office/powerpoint/2010/main" val="122657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762357" y="2495690"/>
            <a:ext cx="9075127" cy="1609712"/>
          </a:xfrm>
        </p:spPr>
        <p:txBody>
          <a:bodyPr>
            <a:noAutofit/>
          </a:bodyPr>
          <a:lstStyle/>
          <a:p>
            <a:r>
              <a:rPr lang="es-ES" sz="8000" b="1" dirty="0" smtClean="0"/>
              <a:t>Diseño</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15</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365371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16</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5" y="274293"/>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Descripción </a:t>
            </a:r>
            <a:endParaRPr lang="es-ES" b="1" dirty="0">
              <a:solidFill>
                <a:schemeClr val="bg1"/>
              </a:solidFill>
              <a:effectLst>
                <a:outerShdw blurRad="38100" dist="38100" dir="2700000" algn="tl">
                  <a:srgbClr val="000000">
                    <a:alpha val="43137"/>
                  </a:srgbClr>
                </a:outerShdw>
              </a:effectLst>
              <a:latin typeface="+mn-lt"/>
            </a:endParaRPr>
          </a:p>
        </p:txBody>
      </p:sp>
      <p:pic>
        <p:nvPicPr>
          <p:cNvPr id="12" name="11 Imagen"/>
          <p:cNvPicPr/>
          <p:nvPr/>
        </p:nvPicPr>
        <p:blipFill>
          <a:blip r:embed="rId2"/>
          <a:stretch>
            <a:fillRect/>
          </a:stretch>
        </p:blipFill>
        <p:spPr>
          <a:xfrm>
            <a:off x="2028093" y="1639569"/>
            <a:ext cx="8264770" cy="3870277"/>
          </a:xfrm>
          <a:prstGeom prst="rect">
            <a:avLst/>
          </a:prstGeom>
        </p:spPr>
      </p:pic>
    </p:spTree>
    <p:extLst>
      <p:ext uri="{BB962C8B-B14F-4D97-AF65-F5344CB8AC3E}">
        <p14:creationId xmlns:p14="http://schemas.microsoft.com/office/powerpoint/2010/main" val="220823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17</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5" y="274293"/>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Requerimientos</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1" name="10 Diagrama"/>
          <p:cNvGraphicFramePr/>
          <p:nvPr>
            <p:extLst>
              <p:ext uri="{D42A27DB-BD31-4B8C-83A1-F6EECF244321}">
                <p14:modId xmlns:p14="http://schemas.microsoft.com/office/powerpoint/2010/main" val="2886049064"/>
              </p:ext>
            </p:extLst>
          </p:nvPr>
        </p:nvGraphicFramePr>
        <p:xfrm>
          <a:off x="1867877" y="9915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10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552F98-CEB5-48F6-955B-8F64B8871E13}"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18</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5" y="274293"/>
            <a:ext cx="7342595"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estructura mecánica</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9" name="Diagrama 8">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080724205"/>
              </p:ext>
            </p:extLst>
          </p:nvPr>
        </p:nvGraphicFramePr>
        <p:xfrm>
          <a:off x="458861" y="1524030"/>
          <a:ext cx="5238553" cy="332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6 Imagen" descr="Imagen relacionada"/>
          <p:cNvPicPr/>
          <p:nvPr/>
        </p:nvPicPr>
        <p:blipFill>
          <a:blip r:embed="rId8">
            <a:extLst>
              <a:ext uri="{28A0092B-C50C-407E-A947-70E740481C1C}">
                <a14:useLocalDpi xmlns:a14="http://schemas.microsoft.com/office/drawing/2010/main" val="0"/>
              </a:ext>
            </a:extLst>
          </a:blip>
          <a:srcRect/>
          <a:stretch>
            <a:fillRect/>
          </a:stretch>
        </p:blipFill>
        <p:spPr bwMode="auto">
          <a:xfrm>
            <a:off x="6333025" y="2006722"/>
            <a:ext cx="5108698" cy="2905247"/>
          </a:xfrm>
          <a:prstGeom prst="rect">
            <a:avLst/>
          </a:prstGeom>
          <a:noFill/>
          <a:ln>
            <a:noFill/>
          </a:ln>
        </p:spPr>
      </p:pic>
    </p:spTree>
    <p:extLst>
      <p:ext uri="{BB962C8B-B14F-4D97-AF65-F5344CB8AC3E}">
        <p14:creationId xmlns:p14="http://schemas.microsoft.com/office/powerpoint/2010/main" val="401462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552F98-CEB5-48F6-955B-8F64B8871E13}"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19</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5" y="274293"/>
            <a:ext cx="7342595"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estructura mecánica</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9" name="Diagrama 8">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4132770812"/>
              </p:ext>
            </p:extLst>
          </p:nvPr>
        </p:nvGraphicFramePr>
        <p:xfrm>
          <a:off x="458861" y="1524030"/>
          <a:ext cx="5238553" cy="332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Imagen" descr="https://scontent.fuio13-1.fna.fbcdn.net/v/t1.15752-9/44713529_284297808858602_3379975945820569600_n.png?_nc_cat=103&amp;_nc_ht=scontent.fuio13-1.fna&amp;oh=aaec3826458b87da1c61077b7a0ef77d&amp;oe=5C86F325"/>
          <p:cNvPicPr/>
          <p:nvPr/>
        </p:nvPicPr>
        <p:blipFill>
          <a:blip r:embed="rId8">
            <a:extLst>
              <a:ext uri="{28A0092B-C50C-407E-A947-70E740481C1C}">
                <a14:useLocalDpi xmlns:a14="http://schemas.microsoft.com/office/drawing/2010/main" val="0"/>
              </a:ext>
            </a:extLst>
          </a:blip>
          <a:srcRect/>
          <a:stretch>
            <a:fillRect/>
          </a:stretch>
        </p:blipFill>
        <p:spPr bwMode="auto">
          <a:xfrm>
            <a:off x="7702062" y="1612655"/>
            <a:ext cx="2090835" cy="2009775"/>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2772042484"/>
              </p:ext>
            </p:extLst>
          </p:nvPr>
        </p:nvGraphicFramePr>
        <p:xfrm>
          <a:off x="6224953" y="3723964"/>
          <a:ext cx="5251938" cy="2438400"/>
        </p:xfrm>
        <a:graphic>
          <a:graphicData uri="http://schemas.openxmlformats.org/drawingml/2006/table">
            <a:tbl>
              <a:tblPr firstRow="1" firstCol="1" bandRow="1">
                <a:tableStyleId>{93296810-A885-4BE3-A3E7-6D5BEEA58F35}</a:tableStyleId>
              </a:tblPr>
              <a:tblGrid>
                <a:gridCol w="2175358"/>
                <a:gridCol w="3076580"/>
              </a:tblGrid>
              <a:tr h="440043">
                <a:tc>
                  <a:txBody>
                    <a:bodyPr/>
                    <a:lstStyle/>
                    <a:p>
                      <a:pPr>
                        <a:lnSpc>
                          <a:spcPct val="200000"/>
                        </a:lnSpc>
                        <a:spcAft>
                          <a:spcPts val="0"/>
                        </a:spcAft>
                      </a:pPr>
                      <a:r>
                        <a:rPr lang="es-EC" sz="1600" dirty="0">
                          <a:solidFill>
                            <a:schemeClr val="tx1"/>
                          </a:solidFill>
                          <a:effectLst/>
                        </a:rPr>
                        <a:t>Nombre</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Especificaciones</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440043">
                <a:tc>
                  <a:txBody>
                    <a:bodyPr/>
                    <a:lstStyle/>
                    <a:p>
                      <a:pPr>
                        <a:lnSpc>
                          <a:spcPct val="200000"/>
                        </a:lnSpc>
                        <a:spcAft>
                          <a:spcPts val="0"/>
                        </a:spcAft>
                      </a:pPr>
                      <a:r>
                        <a:rPr lang="es-EC" sz="1600" dirty="0">
                          <a:solidFill>
                            <a:schemeClr val="tx1"/>
                          </a:solidFill>
                          <a:effectLst/>
                        </a:rPr>
                        <a:t>Altura</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30 cm</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440043">
                <a:tc>
                  <a:txBody>
                    <a:bodyPr/>
                    <a:lstStyle/>
                    <a:p>
                      <a:pPr>
                        <a:lnSpc>
                          <a:spcPct val="200000"/>
                        </a:lnSpc>
                        <a:spcAft>
                          <a:spcPts val="0"/>
                        </a:spcAft>
                      </a:pPr>
                      <a:r>
                        <a:rPr lang="es-EC" sz="1600">
                          <a:solidFill>
                            <a:schemeClr val="tx1"/>
                          </a:solidFill>
                          <a:effectLst/>
                        </a:rPr>
                        <a:t>Diámetro</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30 cm</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440043">
                <a:tc>
                  <a:txBody>
                    <a:bodyPr/>
                    <a:lstStyle/>
                    <a:p>
                      <a:pPr>
                        <a:lnSpc>
                          <a:spcPct val="200000"/>
                        </a:lnSpc>
                        <a:spcAft>
                          <a:spcPts val="0"/>
                        </a:spcAft>
                      </a:pPr>
                      <a:r>
                        <a:rPr lang="es-EC" sz="1600">
                          <a:solidFill>
                            <a:schemeClr val="tx1"/>
                          </a:solidFill>
                          <a:effectLst/>
                        </a:rPr>
                        <a:t>Capacidad</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25 </a:t>
                      </a:r>
                      <a:r>
                        <a:rPr lang="es-EC" sz="1600" dirty="0" smtClean="0">
                          <a:solidFill>
                            <a:schemeClr val="tx1"/>
                          </a:solidFill>
                          <a:effectLst/>
                        </a:rPr>
                        <a:t>kg</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440043">
                <a:tc>
                  <a:txBody>
                    <a:bodyPr/>
                    <a:lstStyle/>
                    <a:p>
                      <a:pPr>
                        <a:lnSpc>
                          <a:spcPct val="200000"/>
                        </a:lnSpc>
                        <a:spcAft>
                          <a:spcPts val="0"/>
                        </a:spcAft>
                      </a:pPr>
                      <a:r>
                        <a:rPr lang="es-EC" sz="1600" dirty="0">
                          <a:solidFill>
                            <a:schemeClr val="tx1"/>
                          </a:solidFill>
                          <a:effectLst/>
                        </a:rPr>
                        <a:t>Material</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Acero inoxidable AISI 304 3mm</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59090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2</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smtClean="0"/>
              <a:t>2019</a:t>
            </a:r>
            <a:endParaRPr lang="es-ES" sz="1400" b="1" dirty="0"/>
          </a:p>
        </p:txBody>
      </p:sp>
      <p:sp>
        <p:nvSpPr>
          <p:cNvPr id="14" name="Rectángulo 13">
            <a:extLst>
              <a:ext uri="{FF2B5EF4-FFF2-40B4-BE49-F238E27FC236}">
                <a16:creationId xmlns:a16="http://schemas.microsoft.com/office/drawing/2014/main" xmlns="" id="{5E4871D4-47D3-4A88-9E90-08397F67AE1F}"/>
              </a:ext>
            </a:extLst>
          </p:cNvPr>
          <p:cNvSpPr/>
          <p:nvPr/>
        </p:nvSpPr>
        <p:spPr>
          <a:xfrm>
            <a:off x="7964557" y="136525"/>
            <a:ext cx="4227443" cy="1519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13" name="Diagrama 12">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1094157798"/>
              </p:ext>
            </p:extLst>
          </p:nvPr>
        </p:nvGraphicFramePr>
        <p:xfrm>
          <a:off x="2497510" y="870857"/>
          <a:ext cx="8511216" cy="4659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xmlns="" id="{6595D9CD-9C7C-4FAD-A83C-24BA6A95B992}"/>
              </a:ext>
            </a:extLst>
          </p:cNvPr>
          <p:cNvSpPr txBox="1"/>
          <p:nvPr/>
        </p:nvSpPr>
        <p:spPr>
          <a:xfrm>
            <a:off x="1237052" y="299364"/>
            <a:ext cx="1244891" cy="400110"/>
          </a:xfrm>
          <a:prstGeom prst="rect">
            <a:avLst/>
          </a:prstGeom>
          <a:noFill/>
        </p:spPr>
        <p:txBody>
          <a:bodyPr wrap="square" rtlCol="0">
            <a:spAutoFit/>
          </a:bodyPr>
          <a:lstStyle/>
          <a:p>
            <a:r>
              <a:rPr lang="es-ES" sz="2000" b="1" dirty="0"/>
              <a:t>Temario:</a:t>
            </a:r>
          </a:p>
        </p:txBody>
      </p:sp>
    </p:spTree>
    <p:extLst>
      <p:ext uri="{BB962C8B-B14F-4D97-AF65-F5344CB8AC3E}">
        <p14:creationId xmlns:p14="http://schemas.microsoft.com/office/powerpoint/2010/main" val="96462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dgm id="{FE465687-0209-4B7D-B836-86FEC002F06F}"/>
                                            </p:graphicEl>
                                          </p:spTgt>
                                        </p:tgtEl>
                                        <p:attrNameLst>
                                          <p:attrName>style.visibility</p:attrName>
                                        </p:attrNameLst>
                                      </p:cBhvr>
                                      <p:to>
                                        <p:strVal val="visible"/>
                                      </p:to>
                                    </p:set>
                                    <p:animEffect transition="in" filter="fade">
                                      <p:cBhvr>
                                        <p:cTn id="7" dur="500"/>
                                        <p:tgtEl>
                                          <p:spTgt spid="13">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dgm id="{D98D5023-E80A-47C0-92B4-6ED093E30EFC}"/>
                                            </p:graphicEl>
                                          </p:spTgt>
                                        </p:tgtEl>
                                        <p:attrNameLst>
                                          <p:attrName>style.visibility</p:attrName>
                                        </p:attrNameLst>
                                      </p:cBhvr>
                                      <p:to>
                                        <p:strVal val="visible"/>
                                      </p:to>
                                    </p:set>
                                    <p:animEffect transition="in" filter="fade">
                                      <p:cBhvr>
                                        <p:cTn id="12" dur="500"/>
                                        <p:tgtEl>
                                          <p:spTgt spid="13">
                                            <p:graphicEl>
                                              <a:dgm id="{D98D5023-E80A-47C0-92B4-6ED093E30E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dgm id="{B306B8F3-2FE6-45F3-B61C-06C953147119}"/>
                                            </p:graphicEl>
                                          </p:spTgt>
                                        </p:tgtEl>
                                        <p:attrNameLst>
                                          <p:attrName>style.visibility</p:attrName>
                                        </p:attrNameLst>
                                      </p:cBhvr>
                                      <p:to>
                                        <p:strVal val="visible"/>
                                      </p:to>
                                    </p:set>
                                    <p:animEffect transition="in" filter="fade">
                                      <p:cBhvr>
                                        <p:cTn id="17" dur="500"/>
                                        <p:tgtEl>
                                          <p:spTgt spid="13">
                                            <p:graphicEl>
                                              <a:dgm id="{B306B8F3-2FE6-45F3-B61C-06C95314711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graphicEl>
                                              <a:dgm id="{643E5C49-4ABB-4C9F-AA61-5B4D910F727E}"/>
                                            </p:graphicEl>
                                          </p:spTgt>
                                        </p:tgtEl>
                                        <p:attrNameLst>
                                          <p:attrName>style.visibility</p:attrName>
                                        </p:attrNameLst>
                                      </p:cBhvr>
                                      <p:to>
                                        <p:strVal val="visible"/>
                                      </p:to>
                                    </p:set>
                                    <p:animEffect transition="in" filter="fade">
                                      <p:cBhvr>
                                        <p:cTn id="22" dur="500"/>
                                        <p:tgtEl>
                                          <p:spTgt spid="13">
                                            <p:graphicEl>
                                              <a:dgm id="{643E5C49-4ABB-4C9F-AA61-5B4D910F727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graphicEl>
                                              <a:dgm id="{4D97C937-39F3-425E-ACCD-A0E8B29BF903}"/>
                                            </p:graphicEl>
                                          </p:spTgt>
                                        </p:tgtEl>
                                        <p:attrNameLst>
                                          <p:attrName>style.visibility</p:attrName>
                                        </p:attrNameLst>
                                      </p:cBhvr>
                                      <p:to>
                                        <p:strVal val="visible"/>
                                      </p:to>
                                    </p:set>
                                    <p:animEffect transition="in" filter="fade">
                                      <p:cBhvr>
                                        <p:cTn id="27" dur="500"/>
                                        <p:tgtEl>
                                          <p:spTgt spid="13">
                                            <p:graphicEl>
                                              <a:dgm id="{4D97C937-39F3-425E-ACCD-A0E8B29BF90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graphicEl>
                                              <a:dgm id="{3CC58E0C-0539-4E47-BED8-7ED634A0B208}"/>
                                            </p:graphicEl>
                                          </p:spTgt>
                                        </p:tgtEl>
                                        <p:attrNameLst>
                                          <p:attrName>style.visibility</p:attrName>
                                        </p:attrNameLst>
                                      </p:cBhvr>
                                      <p:to>
                                        <p:strVal val="visible"/>
                                      </p:to>
                                    </p:set>
                                    <p:animEffect transition="in" filter="fade">
                                      <p:cBhvr>
                                        <p:cTn id="32" dur="500"/>
                                        <p:tgtEl>
                                          <p:spTgt spid="13">
                                            <p:graphicEl>
                                              <a:dgm id="{3CC58E0C-0539-4E47-BED8-7ED634A0B20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graphicEl>
                                              <a:dgm id="{DC9DD15B-4C00-47DE-948C-33E0BAB6EE1D}"/>
                                            </p:graphicEl>
                                          </p:spTgt>
                                        </p:tgtEl>
                                        <p:attrNameLst>
                                          <p:attrName>style.visibility</p:attrName>
                                        </p:attrNameLst>
                                      </p:cBhvr>
                                      <p:to>
                                        <p:strVal val="visible"/>
                                      </p:to>
                                    </p:set>
                                    <p:animEffect transition="in" filter="fade">
                                      <p:cBhvr>
                                        <p:cTn id="37" dur="500"/>
                                        <p:tgtEl>
                                          <p:spTgt spid="13">
                                            <p:graphicEl>
                                              <a:dgm id="{DC9DD15B-4C00-47DE-948C-33E0BAB6EE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552F98-CEB5-48F6-955B-8F64B8871E13}"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20</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5" y="274293"/>
            <a:ext cx="7342595"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estructura mecánica</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9" name="Diagrama 8">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875205806"/>
              </p:ext>
            </p:extLst>
          </p:nvPr>
        </p:nvGraphicFramePr>
        <p:xfrm>
          <a:off x="499805" y="735085"/>
          <a:ext cx="5238553" cy="332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046847150"/>
              </p:ext>
            </p:extLst>
          </p:nvPr>
        </p:nvGraphicFramePr>
        <p:xfrm>
          <a:off x="6086902" y="1742177"/>
          <a:ext cx="5745708" cy="3413760"/>
        </p:xfrm>
        <a:graphic>
          <a:graphicData uri="http://schemas.openxmlformats.org/drawingml/2006/table">
            <a:tbl>
              <a:tblPr firstRow="1" firstCol="1" bandRow="1">
                <a:tableStyleId>{93296810-A885-4BE3-A3E7-6D5BEEA58F35}</a:tableStyleId>
              </a:tblPr>
              <a:tblGrid>
                <a:gridCol w="982639"/>
                <a:gridCol w="2006221"/>
                <a:gridCol w="2756848"/>
              </a:tblGrid>
              <a:tr h="306069">
                <a:tc>
                  <a:txBody>
                    <a:bodyPr/>
                    <a:lstStyle/>
                    <a:p>
                      <a:pPr>
                        <a:lnSpc>
                          <a:spcPct val="200000"/>
                        </a:lnSpc>
                        <a:spcAft>
                          <a:spcPts val="0"/>
                        </a:spcAft>
                      </a:pPr>
                      <a:r>
                        <a:rPr lang="es-ES" sz="1600" dirty="0" smtClean="0">
                          <a:solidFill>
                            <a:schemeClr val="tx1"/>
                          </a:solidFill>
                          <a:effectLst/>
                          <a:latin typeface="Times New Roman"/>
                          <a:ea typeface="Calibri"/>
                          <a:cs typeface="Times New Roman"/>
                        </a:rPr>
                        <a:t>Variable</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C" sz="1600" dirty="0">
                          <a:solidFill>
                            <a:schemeClr val="tx1"/>
                          </a:solidFill>
                          <a:effectLst/>
                        </a:rPr>
                        <a:t>Nombre</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Especificaciones</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415981">
                <a:tc>
                  <a:txBody>
                    <a:bodyPr/>
                    <a:lstStyle/>
                    <a:p>
                      <a:pPr>
                        <a:lnSpc>
                          <a:spcPct val="200000"/>
                        </a:lnSpc>
                        <a:spcAft>
                          <a:spcPts val="0"/>
                        </a:spcAft>
                      </a:pPr>
                      <a:r>
                        <a:rPr lang="es-ES" sz="1600" dirty="0" smtClean="0">
                          <a:solidFill>
                            <a:schemeClr val="tx1"/>
                          </a:solidFill>
                          <a:effectLst/>
                          <a:latin typeface="Times New Roman"/>
                          <a:ea typeface="Calibri"/>
                          <a:cs typeface="Times New Roman"/>
                        </a:rPr>
                        <a:t>HA1</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C" sz="1600" dirty="0">
                          <a:solidFill>
                            <a:schemeClr val="tx1"/>
                          </a:solidFill>
                          <a:effectLst/>
                        </a:rPr>
                        <a:t>Altura aspa 1</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smtClean="0">
                          <a:solidFill>
                            <a:schemeClr val="tx1"/>
                          </a:solidFill>
                          <a:effectLst/>
                        </a:rPr>
                        <a:t>20 </a:t>
                      </a:r>
                      <a:r>
                        <a:rPr lang="es-EC" sz="1600" dirty="0">
                          <a:solidFill>
                            <a:schemeClr val="tx1"/>
                          </a:solidFill>
                          <a:effectLst/>
                        </a:rPr>
                        <a:t>cm</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479297">
                <a:tc>
                  <a:txBody>
                    <a:bodyPr/>
                    <a:lstStyle/>
                    <a:p>
                      <a:pPr>
                        <a:lnSpc>
                          <a:spcPct val="200000"/>
                        </a:lnSpc>
                        <a:spcAft>
                          <a:spcPts val="0"/>
                        </a:spcAft>
                      </a:pPr>
                      <a:r>
                        <a:rPr lang="es-ES" sz="1600" dirty="0" smtClean="0">
                          <a:solidFill>
                            <a:schemeClr val="tx1"/>
                          </a:solidFill>
                          <a:effectLst/>
                          <a:latin typeface="Times New Roman"/>
                          <a:ea typeface="Calibri"/>
                          <a:cs typeface="Times New Roman"/>
                        </a:rPr>
                        <a:t>DA1</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C" sz="1600">
                          <a:solidFill>
                            <a:schemeClr val="tx1"/>
                          </a:solidFill>
                          <a:effectLst/>
                        </a:rPr>
                        <a:t>Distancia al eje aspa 1</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14,5 cm</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408062">
                <a:tc>
                  <a:txBody>
                    <a:bodyPr/>
                    <a:lstStyle/>
                    <a:p>
                      <a:pPr>
                        <a:lnSpc>
                          <a:spcPct val="200000"/>
                        </a:lnSpc>
                        <a:spcAft>
                          <a:spcPts val="0"/>
                        </a:spcAft>
                      </a:pPr>
                      <a:r>
                        <a:rPr lang="es-ES" sz="1600" dirty="0" smtClean="0">
                          <a:solidFill>
                            <a:schemeClr val="tx1"/>
                          </a:solidFill>
                          <a:effectLst/>
                          <a:latin typeface="Times New Roman"/>
                          <a:ea typeface="Calibri"/>
                          <a:cs typeface="Times New Roman"/>
                        </a:rPr>
                        <a:t>HA2</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C" sz="1600" dirty="0">
                          <a:solidFill>
                            <a:schemeClr val="tx1"/>
                          </a:solidFill>
                          <a:effectLst/>
                        </a:rPr>
                        <a:t>Altura aspa 2</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smtClean="0">
                          <a:solidFill>
                            <a:schemeClr val="tx1"/>
                          </a:solidFill>
                          <a:effectLst/>
                        </a:rPr>
                        <a:t>15 </a:t>
                      </a:r>
                      <a:r>
                        <a:rPr lang="es-EC" sz="1600" dirty="0">
                          <a:solidFill>
                            <a:schemeClr val="tx1"/>
                          </a:solidFill>
                          <a:effectLst/>
                        </a:rPr>
                        <a:t>cm</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98054">
                <a:tc>
                  <a:txBody>
                    <a:bodyPr/>
                    <a:lstStyle/>
                    <a:p>
                      <a:pPr>
                        <a:lnSpc>
                          <a:spcPct val="200000"/>
                        </a:lnSpc>
                        <a:spcAft>
                          <a:spcPts val="0"/>
                        </a:spcAft>
                      </a:pPr>
                      <a:r>
                        <a:rPr lang="es-ES" sz="1600" dirty="0" smtClean="0">
                          <a:solidFill>
                            <a:schemeClr val="tx1"/>
                          </a:solidFill>
                          <a:effectLst/>
                          <a:latin typeface="Times New Roman"/>
                          <a:ea typeface="Calibri"/>
                          <a:cs typeface="Times New Roman"/>
                        </a:rPr>
                        <a:t>DA2</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S" sz="1600">
                          <a:solidFill>
                            <a:schemeClr val="tx1"/>
                          </a:solidFill>
                          <a:effectLst/>
                        </a:rPr>
                        <a:t>Distancia aspa 2</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dirty="0" smtClean="0">
                          <a:solidFill>
                            <a:schemeClr val="tx1"/>
                          </a:solidFill>
                          <a:effectLst/>
                        </a:rPr>
                        <a:t>14,5 </a:t>
                      </a:r>
                      <a:r>
                        <a:rPr lang="es-ES" sz="1600" dirty="0">
                          <a:solidFill>
                            <a:schemeClr val="tx1"/>
                          </a:solidFill>
                          <a:effectLst/>
                        </a:rPr>
                        <a:t>cm</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22521">
                <a:tc>
                  <a:txBody>
                    <a:bodyPr/>
                    <a:lstStyle/>
                    <a:p>
                      <a:pPr>
                        <a:lnSpc>
                          <a:spcPct val="200000"/>
                        </a:lnSpc>
                        <a:spcAft>
                          <a:spcPts val="0"/>
                        </a:spcAft>
                      </a:pPr>
                      <a:r>
                        <a:rPr lang="es-ES" sz="1600" dirty="0" smtClean="0">
                          <a:solidFill>
                            <a:schemeClr val="tx1"/>
                          </a:solidFill>
                          <a:effectLst/>
                          <a:latin typeface="Times New Roman"/>
                          <a:ea typeface="Calibri"/>
                          <a:cs typeface="Times New Roman"/>
                        </a:rPr>
                        <a:t>HEJE</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S" sz="1600" dirty="0" smtClean="0">
                          <a:solidFill>
                            <a:schemeClr val="tx1"/>
                          </a:solidFill>
                          <a:effectLst/>
                          <a:latin typeface="Times New Roman"/>
                          <a:ea typeface="Calibri"/>
                          <a:cs typeface="Times New Roman"/>
                        </a:rPr>
                        <a:t>Altura</a:t>
                      </a:r>
                      <a:r>
                        <a:rPr lang="es-ES" sz="1600" baseline="0" dirty="0" smtClean="0">
                          <a:solidFill>
                            <a:schemeClr val="tx1"/>
                          </a:solidFill>
                          <a:effectLst/>
                          <a:latin typeface="Times New Roman"/>
                          <a:ea typeface="Calibri"/>
                          <a:cs typeface="Times New Roman"/>
                        </a:rPr>
                        <a:t> del eje</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dirty="0" smtClean="0">
                          <a:solidFill>
                            <a:schemeClr val="tx1"/>
                          </a:solidFill>
                          <a:effectLst/>
                          <a:latin typeface="Times New Roman"/>
                          <a:ea typeface="Calibri"/>
                          <a:cs typeface="Times New Roman"/>
                        </a:rPr>
                        <a:t>35 cm</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22521">
                <a:tc>
                  <a:txBody>
                    <a:bodyPr/>
                    <a:lstStyle/>
                    <a:p>
                      <a:pPr>
                        <a:lnSpc>
                          <a:spcPct val="200000"/>
                        </a:lnSpc>
                        <a:spcAft>
                          <a:spcPts val="0"/>
                        </a:spcAft>
                      </a:pP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C" sz="1600" dirty="0">
                          <a:solidFill>
                            <a:schemeClr val="tx1"/>
                          </a:solidFill>
                          <a:effectLst/>
                        </a:rPr>
                        <a:t>Material</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Acero inoxidable AISI 304 3mm</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grpSp>
        <p:nvGrpSpPr>
          <p:cNvPr id="39" name="38 Grupo"/>
          <p:cNvGrpSpPr/>
          <p:nvPr/>
        </p:nvGrpSpPr>
        <p:grpSpPr>
          <a:xfrm>
            <a:off x="1825188" y="3525843"/>
            <a:ext cx="2495832" cy="2549662"/>
            <a:chOff x="1811540" y="3580435"/>
            <a:chExt cx="2495832" cy="2549662"/>
          </a:xfrm>
        </p:grpSpPr>
        <p:pic>
          <p:nvPicPr>
            <p:cNvPr id="1026" name="Picture 2" descr="C:\Users\USER\Desktop\ancla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6928" y="3586248"/>
              <a:ext cx="1809853" cy="254384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de flecha"/>
            <p:cNvCxnSpPr/>
            <p:nvPr/>
          </p:nvCxnSpPr>
          <p:spPr>
            <a:xfrm flipV="1">
              <a:off x="2160720" y="4542518"/>
              <a:ext cx="13647" cy="110546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3640996" y="3886272"/>
              <a:ext cx="13647" cy="1105468"/>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2950174" y="4781434"/>
              <a:ext cx="557301" cy="311632"/>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2277257" y="5753447"/>
              <a:ext cx="672917" cy="37665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2217497" y="4413128"/>
              <a:ext cx="286259" cy="1675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3346111" y="3683907"/>
              <a:ext cx="286259" cy="16750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1811540" y="4939984"/>
              <a:ext cx="431321" cy="230832"/>
            </a:xfrm>
            <a:prstGeom prst="rect">
              <a:avLst/>
            </a:prstGeom>
            <a:noFill/>
          </p:spPr>
          <p:txBody>
            <a:bodyPr wrap="square" rtlCol="0">
              <a:spAutoFit/>
            </a:bodyPr>
            <a:lstStyle/>
            <a:p>
              <a:r>
                <a:rPr lang="es-ES" sz="900" b="1" dirty="0" smtClean="0">
                  <a:solidFill>
                    <a:srgbClr val="FF0000"/>
                  </a:solidFill>
                </a:rPr>
                <a:t>HA1</a:t>
              </a:r>
              <a:endParaRPr lang="es-ES" sz="900" b="1" dirty="0">
                <a:solidFill>
                  <a:srgbClr val="FF0000"/>
                </a:solidFill>
              </a:endParaRPr>
            </a:p>
          </p:txBody>
        </p:sp>
        <p:sp>
          <p:nvSpPr>
            <p:cNvPr id="31" name="30 CuadroTexto"/>
            <p:cNvSpPr txBox="1"/>
            <p:nvPr/>
          </p:nvSpPr>
          <p:spPr>
            <a:xfrm>
              <a:off x="3602887" y="4308727"/>
              <a:ext cx="431321" cy="230832"/>
            </a:xfrm>
            <a:prstGeom prst="rect">
              <a:avLst/>
            </a:prstGeom>
            <a:noFill/>
          </p:spPr>
          <p:txBody>
            <a:bodyPr wrap="square" rtlCol="0">
              <a:spAutoFit/>
            </a:bodyPr>
            <a:lstStyle/>
            <a:p>
              <a:r>
                <a:rPr lang="es-ES" sz="900" b="1" dirty="0" smtClean="0">
                  <a:solidFill>
                    <a:srgbClr val="FF0000"/>
                  </a:solidFill>
                </a:rPr>
                <a:t>HA2</a:t>
              </a:r>
              <a:endParaRPr lang="es-ES" sz="900" b="1" dirty="0">
                <a:solidFill>
                  <a:srgbClr val="FF0000"/>
                </a:solidFill>
              </a:endParaRPr>
            </a:p>
          </p:txBody>
        </p:sp>
        <p:sp>
          <p:nvSpPr>
            <p:cNvPr id="32" name="31 CuadroTexto"/>
            <p:cNvSpPr txBox="1"/>
            <p:nvPr/>
          </p:nvSpPr>
          <p:spPr>
            <a:xfrm rot="1644557">
              <a:off x="2343257" y="5899265"/>
              <a:ext cx="431321" cy="230832"/>
            </a:xfrm>
            <a:prstGeom prst="rect">
              <a:avLst/>
            </a:prstGeom>
            <a:noFill/>
          </p:spPr>
          <p:txBody>
            <a:bodyPr wrap="square" rtlCol="0">
              <a:spAutoFit/>
            </a:bodyPr>
            <a:lstStyle/>
            <a:p>
              <a:r>
                <a:rPr lang="es-ES" sz="900" b="1" dirty="0" smtClean="0">
                  <a:solidFill>
                    <a:srgbClr val="FF0000"/>
                  </a:solidFill>
                </a:rPr>
                <a:t>DA1</a:t>
              </a:r>
              <a:endParaRPr lang="es-ES" sz="900" b="1" dirty="0">
                <a:solidFill>
                  <a:srgbClr val="FF0000"/>
                </a:solidFill>
              </a:endParaRPr>
            </a:p>
          </p:txBody>
        </p:sp>
        <p:sp>
          <p:nvSpPr>
            <p:cNvPr id="33" name="32 CuadroTexto"/>
            <p:cNvSpPr txBox="1"/>
            <p:nvPr/>
          </p:nvSpPr>
          <p:spPr>
            <a:xfrm rot="1693965">
              <a:off x="2975055" y="4897572"/>
              <a:ext cx="431321" cy="230832"/>
            </a:xfrm>
            <a:prstGeom prst="rect">
              <a:avLst/>
            </a:prstGeom>
            <a:noFill/>
          </p:spPr>
          <p:txBody>
            <a:bodyPr wrap="square" rtlCol="0">
              <a:spAutoFit/>
            </a:bodyPr>
            <a:lstStyle/>
            <a:p>
              <a:r>
                <a:rPr lang="es-ES" sz="900" b="1" dirty="0" smtClean="0">
                  <a:solidFill>
                    <a:srgbClr val="FF0000"/>
                  </a:solidFill>
                </a:rPr>
                <a:t>DA2</a:t>
              </a:r>
              <a:endParaRPr lang="es-ES" sz="900" b="1" dirty="0">
                <a:solidFill>
                  <a:srgbClr val="FF0000"/>
                </a:solidFill>
              </a:endParaRPr>
            </a:p>
          </p:txBody>
        </p:sp>
        <p:sp>
          <p:nvSpPr>
            <p:cNvPr id="34" name="33 CuadroTexto"/>
            <p:cNvSpPr txBox="1"/>
            <p:nvPr/>
          </p:nvSpPr>
          <p:spPr>
            <a:xfrm rot="1797062">
              <a:off x="2243375" y="4297542"/>
              <a:ext cx="431321" cy="230832"/>
            </a:xfrm>
            <a:prstGeom prst="rect">
              <a:avLst/>
            </a:prstGeom>
            <a:noFill/>
          </p:spPr>
          <p:txBody>
            <a:bodyPr wrap="square" rtlCol="0">
              <a:spAutoFit/>
            </a:bodyPr>
            <a:lstStyle/>
            <a:p>
              <a:r>
                <a:rPr lang="es-ES" sz="900" b="1" dirty="0" smtClean="0">
                  <a:solidFill>
                    <a:srgbClr val="FF0000"/>
                  </a:solidFill>
                </a:rPr>
                <a:t>3cm</a:t>
              </a:r>
              <a:endParaRPr lang="es-ES" sz="900" b="1" dirty="0">
                <a:solidFill>
                  <a:srgbClr val="FF0000"/>
                </a:solidFill>
              </a:endParaRPr>
            </a:p>
          </p:txBody>
        </p:sp>
        <p:sp>
          <p:nvSpPr>
            <p:cNvPr id="35" name="34 CuadroTexto"/>
            <p:cNvSpPr txBox="1"/>
            <p:nvPr/>
          </p:nvSpPr>
          <p:spPr>
            <a:xfrm rot="1797062">
              <a:off x="3375656" y="3580435"/>
              <a:ext cx="431321" cy="230832"/>
            </a:xfrm>
            <a:prstGeom prst="rect">
              <a:avLst/>
            </a:prstGeom>
            <a:noFill/>
          </p:spPr>
          <p:txBody>
            <a:bodyPr wrap="square" rtlCol="0">
              <a:spAutoFit/>
            </a:bodyPr>
            <a:lstStyle/>
            <a:p>
              <a:r>
                <a:rPr lang="es-ES" sz="900" b="1" dirty="0" smtClean="0">
                  <a:solidFill>
                    <a:srgbClr val="FF0000"/>
                  </a:solidFill>
                </a:rPr>
                <a:t>3cm</a:t>
              </a:r>
              <a:endParaRPr lang="es-ES" sz="900" b="1" dirty="0">
                <a:solidFill>
                  <a:srgbClr val="FF0000"/>
                </a:solidFill>
              </a:endParaRPr>
            </a:p>
          </p:txBody>
        </p:sp>
        <p:cxnSp>
          <p:nvCxnSpPr>
            <p:cNvPr id="36" name="35 Conector recto de flecha"/>
            <p:cNvCxnSpPr/>
            <p:nvPr/>
          </p:nvCxnSpPr>
          <p:spPr>
            <a:xfrm flipV="1">
              <a:off x="3887545" y="3586248"/>
              <a:ext cx="40262" cy="2543849"/>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3876051" y="4711281"/>
              <a:ext cx="431321" cy="230832"/>
            </a:xfrm>
            <a:prstGeom prst="rect">
              <a:avLst/>
            </a:prstGeom>
            <a:noFill/>
          </p:spPr>
          <p:txBody>
            <a:bodyPr wrap="square" rtlCol="0">
              <a:spAutoFit/>
            </a:bodyPr>
            <a:lstStyle/>
            <a:p>
              <a:r>
                <a:rPr lang="es-ES" sz="900" b="1" dirty="0" smtClean="0">
                  <a:solidFill>
                    <a:srgbClr val="FF0000"/>
                  </a:solidFill>
                </a:rPr>
                <a:t>HEJE</a:t>
              </a:r>
              <a:endParaRPr lang="es-ES" sz="900" b="1" dirty="0">
                <a:solidFill>
                  <a:srgbClr val="FF0000"/>
                </a:solidFill>
              </a:endParaRPr>
            </a:p>
          </p:txBody>
        </p:sp>
      </p:grpSp>
    </p:spTree>
    <p:extLst>
      <p:ext uri="{BB962C8B-B14F-4D97-AF65-F5344CB8AC3E}">
        <p14:creationId xmlns:p14="http://schemas.microsoft.com/office/powerpoint/2010/main" val="242837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552F98-CEB5-48F6-955B-8F64B8871E13}"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21</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5" y="274293"/>
            <a:ext cx="7342595"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estructura mecánica</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9" name="Diagrama 8">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82167001"/>
              </p:ext>
            </p:extLst>
          </p:nvPr>
        </p:nvGraphicFramePr>
        <p:xfrm>
          <a:off x="458861" y="926157"/>
          <a:ext cx="5766093" cy="332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a"/>
          <p:cNvGraphicFramePr>
            <a:graphicFrameLocks noGrp="1"/>
          </p:cNvGraphicFramePr>
          <p:nvPr>
            <p:extLst>
              <p:ext uri="{D42A27DB-BD31-4B8C-83A1-F6EECF244321}">
                <p14:modId xmlns:p14="http://schemas.microsoft.com/office/powerpoint/2010/main" val="83523516"/>
              </p:ext>
            </p:extLst>
          </p:nvPr>
        </p:nvGraphicFramePr>
        <p:xfrm>
          <a:off x="6013940" y="2423366"/>
          <a:ext cx="5791199" cy="3413760"/>
        </p:xfrm>
        <a:graphic>
          <a:graphicData uri="http://schemas.openxmlformats.org/drawingml/2006/table">
            <a:tbl>
              <a:tblPr firstRow="1" firstCol="1" bandRow="1">
                <a:tableStyleId>{93296810-A885-4BE3-A3E7-6D5BEEA58F35}</a:tableStyleId>
              </a:tblPr>
              <a:tblGrid>
                <a:gridCol w="1406137"/>
                <a:gridCol w="2697699"/>
                <a:gridCol w="1687363"/>
              </a:tblGrid>
              <a:tr h="209550">
                <a:tc>
                  <a:txBody>
                    <a:bodyPr/>
                    <a:lstStyle/>
                    <a:p>
                      <a:pPr algn="just">
                        <a:lnSpc>
                          <a:spcPct val="200000"/>
                        </a:lnSpc>
                        <a:spcAft>
                          <a:spcPts val="0"/>
                        </a:spcAft>
                      </a:pPr>
                      <a:r>
                        <a:rPr lang="es-EC" sz="1600" dirty="0">
                          <a:solidFill>
                            <a:schemeClr val="tx1"/>
                          </a:solidFill>
                          <a:effectLst/>
                        </a:rPr>
                        <a:t>Variable</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C" sz="1600" dirty="0">
                          <a:solidFill>
                            <a:schemeClr val="tx1"/>
                          </a:solidFill>
                          <a:effectLst/>
                        </a:rPr>
                        <a:t>Nombre</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Especificaciones</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m</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C" sz="1600" dirty="0">
                          <a:solidFill>
                            <a:schemeClr val="tx1"/>
                          </a:solidFill>
                          <a:effectLst/>
                        </a:rPr>
                        <a:t>Masa</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25 </a:t>
                      </a:r>
                      <a:r>
                        <a:rPr lang="es-EC" sz="1600" dirty="0" smtClean="0">
                          <a:solidFill>
                            <a:schemeClr val="tx1"/>
                          </a:solidFill>
                          <a:effectLst/>
                        </a:rPr>
                        <a:t>kg</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c</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C" sz="1600">
                          <a:solidFill>
                            <a:schemeClr val="tx1"/>
                          </a:solidFill>
                          <a:effectLst/>
                        </a:rPr>
                        <a:t>Calor específico del chocolate</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0,56 </a:t>
                      </a:r>
                      <a:r>
                        <a:rPr lang="es-EC" sz="1600" dirty="0" smtClean="0">
                          <a:solidFill>
                            <a:schemeClr val="tx1"/>
                          </a:solidFill>
                          <a:effectLst/>
                        </a:rPr>
                        <a:t>kcal/</a:t>
                      </a:r>
                      <a:r>
                        <a:rPr lang="es-EC" sz="1600" dirty="0" err="1" smtClean="0">
                          <a:solidFill>
                            <a:schemeClr val="tx1"/>
                          </a:solidFill>
                          <a:effectLst/>
                        </a:rPr>
                        <a:t>kgºC</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Ti</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C" sz="1600">
                          <a:solidFill>
                            <a:schemeClr val="tx1"/>
                          </a:solidFill>
                          <a:effectLst/>
                        </a:rPr>
                        <a:t>Temperatura inicial</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24 </a:t>
                      </a:r>
                      <a:r>
                        <a:rPr lang="es-EC" sz="1600" dirty="0" smtClean="0">
                          <a:solidFill>
                            <a:schemeClr val="tx1"/>
                          </a:solidFill>
                          <a:effectLst/>
                        </a:rPr>
                        <a:t>°C</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600">
                          <a:solidFill>
                            <a:schemeClr val="tx1"/>
                          </a:solidFill>
                          <a:effectLst/>
                        </a:rPr>
                        <a:t>Tf</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S" sz="1600" dirty="0">
                          <a:solidFill>
                            <a:schemeClr val="tx1"/>
                          </a:solidFill>
                          <a:effectLst/>
                        </a:rPr>
                        <a:t>Temperatura final</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dirty="0">
                          <a:solidFill>
                            <a:schemeClr val="tx1"/>
                          </a:solidFill>
                          <a:effectLst/>
                        </a:rPr>
                        <a:t>38 </a:t>
                      </a:r>
                      <a:r>
                        <a:rPr lang="es-EC" sz="1600" dirty="0" smtClean="0">
                          <a:solidFill>
                            <a:schemeClr val="tx1"/>
                          </a:solidFill>
                          <a:effectLst/>
                        </a:rPr>
                        <a:t>°</a:t>
                      </a:r>
                      <a:r>
                        <a:rPr lang="es-ES" sz="1600" dirty="0" smtClean="0">
                          <a:solidFill>
                            <a:schemeClr val="tx1"/>
                          </a:solidFill>
                          <a:effectLst/>
                        </a:rPr>
                        <a:t>C</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600" dirty="0">
                          <a:solidFill>
                            <a:schemeClr val="tx1"/>
                          </a:solidFill>
                          <a:effectLst/>
                        </a:rPr>
                        <a:t>t</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S" sz="1600">
                          <a:solidFill>
                            <a:schemeClr val="tx1"/>
                          </a:solidFill>
                          <a:effectLst/>
                        </a:rPr>
                        <a:t>Tiempo de calentamiento</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dirty="0">
                          <a:solidFill>
                            <a:schemeClr val="tx1"/>
                          </a:solidFill>
                          <a:effectLst/>
                        </a:rPr>
                        <a:t>6 min</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nSpc>
                          <a:spcPct val="200000"/>
                        </a:lnSpc>
                        <a:spcAft>
                          <a:spcPts val="0"/>
                        </a:spcAft>
                      </a:pPr>
                      <a:r>
                        <a:rPr lang="es-ES" sz="1600" dirty="0" smtClean="0">
                          <a:solidFill>
                            <a:schemeClr val="tx1"/>
                          </a:solidFill>
                          <a:effectLst/>
                          <a:latin typeface="Times New Roman"/>
                          <a:ea typeface="Calibri"/>
                          <a:cs typeface="Times New Roman"/>
                        </a:rPr>
                        <a:t>Potencia de trabajo</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dirty="0" smtClean="0">
                          <a:solidFill>
                            <a:schemeClr val="tx1"/>
                          </a:solidFill>
                          <a:effectLst/>
                          <a:latin typeface="Times New Roman"/>
                          <a:ea typeface="Calibri"/>
                          <a:cs typeface="Times New Roman"/>
                        </a:rPr>
                        <a:t>2279,01</a:t>
                      </a:r>
                      <a:r>
                        <a:rPr lang="es-ES" sz="1600" baseline="0" dirty="0" smtClean="0">
                          <a:solidFill>
                            <a:schemeClr val="tx1"/>
                          </a:solidFill>
                          <a:effectLst/>
                          <a:latin typeface="Times New Roman"/>
                          <a:ea typeface="Calibri"/>
                          <a:cs typeface="Times New Roman"/>
                        </a:rPr>
                        <a:t> W</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pic>
        <p:nvPicPr>
          <p:cNvPr id="11" name="10 Imagen" descr="https://scontent.fuio13-1.fna.fbcdn.net/v/t1.15752-9/48380269_962203500641947_1308488217955139584_n.png?_nc_cat=106&amp;_nc_ht=scontent.fuio13-1.fna&amp;oh=cd838100194f3423189e30b6eecb1479&amp;oe=5C9284A0"/>
          <p:cNvPicPr/>
          <p:nvPr/>
        </p:nvPicPr>
        <p:blipFill>
          <a:blip r:embed="rId8">
            <a:extLst>
              <a:ext uri="{28A0092B-C50C-407E-A947-70E740481C1C}">
                <a14:useLocalDpi xmlns:a14="http://schemas.microsoft.com/office/drawing/2010/main" val="0"/>
              </a:ext>
            </a:extLst>
          </a:blip>
          <a:srcRect/>
          <a:stretch>
            <a:fillRect/>
          </a:stretch>
        </p:blipFill>
        <p:spPr bwMode="auto">
          <a:xfrm>
            <a:off x="969349" y="3863951"/>
            <a:ext cx="3895725" cy="2302387"/>
          </a:xfrm>
          <a:prstGeom prst="rect">
            <a:avLst/>
          </a:prstGeom>
          <a:noFill/>
          <a:ln>
            <a:noFill/>
          </a:ln>
        </p:spPr>
      </p:pic>
    </p:spTree>
    <p:extLst>
      <p:ext uri="{BB962C8B-B14F-4D97-AF65-F5344CB8AC3E}">
        <p14:creationId xmlns:p14="http://schemas.microsoft.com/office/powerpoint/2010/main" val="2837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552F98-CEB5-48F6-955B-8F64B8871E13}"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22</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5" y="274293"/>
            <a:ext cx="7342595"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estructura mecánica</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9" name="Diagrama 8">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1958570272"/>
              </p:ext>
            </p:extLst>
          </p:nvPr>
        </p:nvGraphicFramePr>
        <p:xfrm>
          <a:off x="458861" y="621359"/>
          <a:ext cx="6211570" cy="332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9 Imagen"/>
          <p:cNvPicPr/>
          <p:nvPr/>
        </p:nvPicPr>
        <p:blipFill>
          <a:blip r:embed="rId8"/>
          <a:stretch>
            <a:fillRect/>
          </a:stretch>
        </p:blipFill>
        <p:spPr>
          <a:xfrm>
            <a:off x="7939820" y="1507440"/>
            <a:ext cx="3279165" cy="4330652"/>
          </a:xfrm>
          <a:prstGeom prst="rect">
            <a:avLst/>
          </a:prstGeom>
        </p:spPr>
      </p:pic>
      <p:graphicFrame>
        <p:nvGraphicFramePr>
          <p:cNvPr id="7" name="6 Tabla"/>
          <p:cNvGraphicFramePr>
            <a:graphicFrameLocks noGrp="1"/>
          </p:cNvGraphicFramePr>
          <p:nvPr>
            <p:extLst>
              <p:ext uri="{D42A27DB-BD31-4B8C-83A1-F6EECF244321}">
                <p14:modId xmlns:p14="http://schemas.microsoft.com/office/powerpoint/2010/main" val="935739035"/>
              </p:ext>
            </p:extLst>
          </p:nvPr>
        </p:nvGraphicFramePr>
        <p:xfrm>
          <a:off x="1249368" y="3282403"/>
          <a:ext cx="4619869" cy="2926080"/>
        </p:xfrm>
        <a:graphic>
          <a:graphicData uri="http://schemas.openxmlformats.org/drawingml/2006/table">
            <a:tbl>
              <a:tblPr firstRow="1" firstCol="1" bandRow="1">
                <a:tableStyleId>{93296810-A885-4BE3-A3E7-6D5BEEA58F35}</a:tableStyleId>
              </a:tblPr>
              <a:tblGrid>
                <a:gridCol w="1578158"/>
                <a:gridCol w="3041711"/>
              </a:tblGrid>
              <a:tr h="388845">
                <a:tc>
                  <a:txBody>
                    <a:bodyPr/>
                    <a:lstStyle/>
                    <a:p>
                      <a:pPr algn="just">
                        <a:lnSpc>
                          <a:spcPct val="200000"/>
                        </a:lnSpc>
                        <a:spcAft>
                          <a:spcPts val="0"/>
                        </a:spcAft>
                      </a:pPr>
                      <a:r>
                        <a:rPr lang="es-EC" sz="1600" dirty="0">
                          <a:solidFill>
                            <a:schemeClr val="tx1"/>
                          </a:solidFill>
                          <a:effectLst/>
                        </a:rPr>
                        <a:t>Nombre</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Especificaciones</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17027">
                <a:tc>
                  <a:txBody>
                    <a:bodyPr/>
                    <a:lstStyle/>
                    <a:p>
                      <a:pPr algn="just">
                        <a:lnSpc>
                          <a:spcPct val="200000"/>
                        </a:lnSpc>
                        <a:spcAft>
                          <a:spcPts val="0"/>
                        </a:spcAft>
                      </a:pPr>
                      <a:r>
                        <a:rPr lang="es-EC" sz="1600">
                          <a:solidFill>
                            <a:schemeClr val="tx1"/>
                          </a:solidFill>
                          <a:effectLst/>
                        </a:rPr>
                        <a:t>Altura</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110 cm</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81535">
                <a:tc>
                  <a:txBody>
                    <a:bodyPr/>
                    <a:lstStyle/>
                    <a:p>
                      <a:pPr algn="just">
                        <a:lnSpc>
                          <a:spcPct val="200000"/>
                        </a:lnSpc>
                        <a:spcAft>
                          <a:spcPts val="0"/>
                        </a:spcAft>
                      </a:pPr>
                      <a:r>
                        <a:rPr lang="es-EC" sz="1600">
                          <a:solidFill>
                            <a:schemeClr val="tx1"/>
                          </a:solidFill>
                          <a:effectLst/>
                        </a:rPr>
                        <a:t>Ancho</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60 cm</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81535">
                <a:tc>
                  <a:txBody>
                    <a:bodyPr/>
                    <a:lstStyle/>
                    <a:p>
                      <a:pPr algn="just">
                        <a:lnSpc>
                          <a:spcPct val="200000"/>
                        </a:lnSpc>
                        <a:spcAft>
                          <a:spcPts val="0"/>
                        </a:spcAft>
                      </a:pPr>
                      <a:r>
                        <a:rPr lang="es-EC" sz="1600">
                          <a:solidFill>
                            <a:schemeClr val="tx1"/>
                          </a:solidFill>
                          <a:effectLst/>
                        </a:rPr>
                        <a:t>Profundidad</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60 cm</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81535">
                <a:tc>
                  <a:txBody>
                    <a:bodyPr/>
                    <a:lstStyle/>
                    <a:p>
                      <a:pPr algn="just">
                        <a:lnSpc>
                          <a:spcPct val="200000"/>
                        </a:lnSpc>
                        <a:spcAft>
                          <a:spcPts val="0"/>
                        </a:spcAft>
                      </a:pPr>
                      <a:r>
                        <a:rPr lang="es-ES" sz="1600">
                          <a:solidFill>
                            <a:schemeClr val="tx1"/>
                          </a:solidFill>
                          <a:effectLst/>
                        </a:rPr>
                        <a:t>Anclaje</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a:solidFill>
                            <a:schemeClr val="tx1"/>
                          </a:solidFill>
                          <a:effectLst/>
                        </a:rPr>
                        <a:t>Pata fija regulable</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81535">
                <a:tc>
                  <a:txBody>
                    <a:bodyPr/>
                    <a:lstStyle/>
                    <a:p>
                      <a:pPr algn="just">
                        <a:lnSpc>
                          <a:spcPct val="200000"/>
                        </a:lnSpc>
                        <a:spcAft>
                          <a:spcPts val="0"/>
                        </a:spcAft>
                      </a:pPr>
                      <a:r>
                        <a:rPr lang="es-EC" sz="1600">
                          <a:solidFill>
                            <a:schemeClr val="tx1"/>
                          </a:solidFill>
                          <a:effectLst/>
                        </a:rPr>
                        <a:t>Material</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Acero inoxidable AISI 304 3mm</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297448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552F98-CEB5-48F6-955B-8F64B8871E13}"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23</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5" y="274293"/>
            <a:ext cx="7342595"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estructura mecánica</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9" name="Diagrama 8">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1211602286"/>
              </p:ext>
            </p:extLst>
          </p:nvPr>
        </p:nvGraphicFramePr>
        <p:xfrm>
          <a:off x="447137" y="1077019"/>
          <a:ext cx="6821171" cy="3051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10 Imagen"/>
          <p:cNvPicPr/>
          <p:nvPr/>
        </p:nvPicPr>
        <p:blipFill>
          <a:blip r:embed="rId8"/>
          <a:stretch>
            <a:fillRect/>
          </a:stretch>
        </p:blipFill>
        <p:spPr>
          <a:xfrm>
            <a:off x="1168278" y="3888203"/>
            <a:ext cx="4587753" cy="2219520"/>
          </a:xfrm>
          <a:prstGeom prst="rect">
            <a:avLst/>
          </a:prstGeom>
        </p:spPr>
      </p:pic>
      <p:pic>
        <p:nvPicPr>
          <p:cNvPr id="12" name="11 Imagen" descr="C:\Users\USER\Google Drive\tesis\tornillo.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93015" y="1277819"/>
            <a:ext cx="1652954" cy="2094571"/>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2021922654"/>
              </p:ext>
            </p:extLst>
          </p:nvPr>
        </p:nvGraphicFramePr>
        <p:xfrm>
          <a:off x="7208712" y="3277269"/>
          <a:ext cx="4725377" cy="2926080"/>
        </p:xfrm>
        <a:graphic>
          <a:graphicData uri="http://schemas.openxmlformats.org/drawingml/2006/table">
            <a:tbl>
              <a:tblPr firstRow="1" firstCol="1" bandRow="1">
                <a:tableStyleId>{93296810-A885-4BE3-A3E7-6D5BEEA58F35}</a:tableStyleId>
              </a:tblPr>
              <a:tblGrid>
                <a:gridCol w="1957257"/>
                <a:gridCol w="2768120"/>
              </a:tblGrid>
              <a:tr h="374903">
                <a:tc>
                  <a:txBody>
                    <a:bodyPr/>
                    <a:lstStyle/>
                    <a:p>
                      <a:pPr algn="just">
                        <a:lnSpc>
                          <a:spcPct val="200000"/>
                        </a:lnSpc>
                        <a:spcAft>
                          <a:spcPts val="0"/>
                        </a:spcAft>
                      </a:pPr>
                      <a:r>
                        <a:rPr lang="es-EC" sz="1600" dirty="0">
                          <a:solidFill>
                            <a:schemeClr val="tx1"/>
                          </a:solidFill>
                          <a:effectLst/>
                        </a:rPr>
                        <a:t>Nombre</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Especificaciones</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78850">
                <a:tc>
                  <a:txBody>
                    <a:bodyPr/>
                    <a:lstStyle/>
                    <a:p>
                      <a:pPr algn="just">
                        <a:lnSpc>
                          <a:spcPct val="200000"/>
                        </a:lnSpc>
                        <a:spcAft>
                          <a:spcPts val="0"/>
                        </a:spcAft>
                      </a:pPr>
                      <a:r>
                        <a:rPr lang="es-EC" sz="1600">
                          <a:solidFill>
                            <a:schemeClr val="tx1"/>
                          </a:solidFill>
                          <a:effectLst/>
                        </a:rPr>
                        <a:t>Longitud</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56 cm</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71074">
                <a:tc>
                  <a:txBody>
                    <a:bodyPr/>
                    <a:lstStyle/>
                    <a:p>
                      <a:pPr algn="just">
                        <a:lnSpc>
                          <a:spcPct val="200000"/>
                        </a:lnSpc>
                        <a:spcAft>
                          <a:spcPts val="0"/>
                        </a:spcAft>
                      </a:pPr>
                      <a:r>
                        <a:rPr lang="es-EC" sz="1600">
                          <a:solidFill>
                            <a:schemeClr val="tx1"/>
                          </a:solidFill>
                          <a:effectLst/>
                        </a:rPr>
                        <a:t>Diámetro externo</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7,5 cm</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86743">
                <a:tc>
                  <a:txBody>
                    <a:bodyPr/>
                    <a:lstStyle/>
                    <a:p>
                      <a:pPr algn="just">
                        <a:lnSpc>
                          <a:spcPct val="200000"/>
                        </a:lnSpc>
                        <a:spcAft>
                          <a:spcPts val="0"/>
                        </a:spcAft>
                      </a:pPr>
                      <a:r>
                        <a:rPr lang="es-EC" sz="1600">
                          <a:solidFill>
                            <a:schemeClr val="tx1"/>
                          </a:solidFill>
                          <a:effectLst/>
                        </a:rPr>
                        <a:t>Diámetro eje</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2,54 cm</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78967">
                <a:tc>
                  <a:txBody>
                    <a:bodyPr/>
                    <a:lstStyle/>
                    <a:p>
                      <a:pPr algn="just">
                        <a:lnSpc>
                          <a:spcPct val="200000"/>
                        </a:lnSpc>
                        <a:spcAft>
                          <a:spcPts val="0"/>
                        </a:spcAft>
                      </a:pPr>
                      <a:r>
                        <a:rPr lang="es-ES" sz="1600">
                          <a:solidFill>
                            <a:schemeClr val="tx1"/>
                          </a:solidFill>
                          <a:effectLst/>
                        </a:rPr>
                        <a:t>Paso</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a:solidFill>
                            <a:schemeClr val="tx1"/>
                          </a:solidFill>
                          <a:effectLst/>
                        </a:rPr>
                        <a:t>2,5 cm</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348992">
                <a:tc>
                  <a:txBody>
                    <a:bodyPr/>
                    <a:lstStyle/>
                    <a:p>
                      <a:pPr algn="just">
                        <a:lnSpc>
                          <a:spcPct val="200000"/>
                        </a:lnSpc>
                        <a:spcAft>
                          <a:spcPts val="0"/>
                        </a:spcAft>
                      </a:pPr>
                      <a:r>
                        <a:rPr lang="es-EC" sz="1600">
                          <a:solidFill>
                            <a:schemeClr val="tx1"/>
                          </a:solidFill>
                          <a:effectLst/>
                        </a:rPr>
                        <a:t>Material</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err="1">
                          <a:solidFill>
                            <a:schemeClr val="tx1"/>
                          </a:solidFill>
                          <a:effectLst/>
                        </a:rPr>
                        <a:t>Duralón</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67078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24</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3446" y="332908"/>
            <a:ext cx="8106569"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chemeClr val="bg1"/>
                </a:solidFill>
                <a:effectLst>
                  <a:outerShdw blurRad="38100" dist="38100" dir="2700000" algn="tl">
                    <a:srgbClr val="000000">
                      <a:alpha val="43137"/>
                    </a:srgbClr>
                  </a:outerShdw>
                </a:effectLst>
                <a:latin typeface="+mn-lt"/>
              </a:rPr>
              <a:t>S</a:t>
            </a:r>
            <a:r>
              <a:rPr lang="es-ES" sz="3600" b="1" dirty="0" smtClean="0">
                <a:solidFill>
                  <a:schemeClr val="bg1"/>
                </a:solidFill>
                <a:effectLst>
                  <a:outerShdw blurRad="38100" dist="38100" dir="2700000" algn="tl">
                    <a:srgbClr val="000000">
                      <a:alpha val="43137"/>
                    </a:srgbClr>
                  </a:outerShdw>
                </a:effectLst>
                <a:latin typeface="+mn-lt"/>
              </a:rPr>
              <a:t>ubsistema de instrumentación y control</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251408" y="1316550"/>
            <a:ext cx="4587582" cy="955552"/>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Selección de sensor y transmisor de temperatura</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7" name="16 Imagen"/>
          <p:cNvPicPr/>
          <p:nvPr/>
        </p:nvPicPr>
        <p:blipFill>
          <a:blip r:embed="rId3"/>
          <a:stretch>
            <a:fillRect/>
          </a:stretch>
        </p:blipFill>
        <p:spPr>
          <a:xfrm>
            <a:off x="7410004" y="1301719"/>
            <a:ext cx="1979658" cy="1414186"/>
          </a:xfrm>
          <a:prstGeom prst="rect">
            <a:avLst/>
          </a:prstGeom>
        </p:spPr>
      </p:pic>
      <p:pic>
        <p:nvPicPr>
          <p:cNvPr id="18" name="17 Imagen"/>
          <p:cNvPicPr/>
          <p:nvPr/>
        </p:nvPicPr>
        <p:blipFill>
          <a:blip r:embed="rId4"/>
          <a:stretch>
            <a:fillRect/>
          </a:stretch>
        </p:blipFill>
        <p:spPr>
          <a:xfrm>
            <a:off x="1439107" y="2327788"/>
            <a:ext cx="1959187" cy="1220630"/>
          </a:xfrm>
          <a:prstGeom prst="rect">
            <a:avLst/>
          </a:prstGeom>
        </p:spPr>
      </p:pic>
      <p:graphicFrame>
        <p:nvGraphicFramePr>
          <p:cNvPr id="11" name="10 Tabla"/>
          <p:cNvGraphicFramePr>
            <a:graphicFrameLocks noGrp="1"/>
          </p:cNvGraphicFramePr>
          <p:nvPr>
            <p:extLst>
              <p:ext uri="{D42A27DB-BD31-4B8C-83A1-F6EECF244321}">
                <p14:modId xmlns:p14="http://schemas.microsoft.com/office/powerpoint/2010/main" val="3621215468"/>
              </p:ext>
            </p:extLst>
          </p:nvPr>
        </p:nvGraphicFramePr>
        <p:xfrm>
          <a:off x="530784" y="3618823"/>
          <a:ext cx="4292600" cy="2560320"/>
        </p:xfrm>
        <a:graphic>
          <a:graphicData uri="http://schemas.openxmlformats.org/drawingml/2006/table">
            <a:tbl>
              <a:tblPr firstRow="1" firstCol="1" bandRow="1">
                <a:tableStyleId>{93296810-A885-4BE3-A3E7-6D5BEEA58F35}</a:tableStyleId>
              </a:tblPr>
              <a:tblGrid>
                <a:gridCol w="1778000"/>
                <a:gridCol w="2514600"/>
              </a:tblGrid>
              <a:tr h="209550">
                <a:tc>
                  <a:txBody>
                    <a:bodyPr/>
                    <a:lstStyle/>
                    <a:p>
                      <a:pPr algn="just">
                        <a:lnSpc>
                          <a:spcPct val="200000"/>
                        </a:lnSpc>
                        <a:spcAft>
                          <a:spcPts val="0"/>
                        </a:spcAft>
                      </a:pPr>
                      <a:r>
                        <a:rPr lang="es-EC" sz="1200" dirty="0">
                          <a:solidFill>
                            <a:schemeClr val="tx1"/>
                          </a:solidFill>
                          <a:effectLst/>
                        </a:rPr>
                        <a:t>Nombre</a:t>
                      </a:r>
                      <a:endParaRPr lang="es-ES" sz="12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Especificaciones</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200" dirty="0">
                          <a:solidFill>
                            <a:schemeClr val="tx1"/>
                          </a:solidFill>
                          <a:effectLst/>
                        </a:rPr>
                        <a:t>Temperatura de trabajo</a:t>
                      </a:r>
                      <a:endParaRPr lang="es-ES" sz="12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dirty="0">
                          <a:solidFill>
                            <a:schemeClr val="tx1"/>
                          </a:solidFill>
                          <a:effectLst/>
                        </a:rPr>
                        <a:t>-40 </a:t>
                      </a:r>
                      <a:r>
                        <a:rPr lang="es-ES" sz="1200" dirty="0" smtClean="0">
                          <a:solidFill>
                            <a:schemeClr val="tx1"/>
                          </a:solidFill>
                          <a:effectLst/>
                        </a:rPr>
                        <a:t>°</a:t>
                      </a:r>
                      <a:r>
                        <a:rPr lang="es-EC" sz="1200" dirty="0" smtClean="0">
                          <a:solidFill>
                            <a:schemeClr val="tx1"/>
                          </a:solidFill>
                          <a:effectLst/>
                        </a:rPr>
                        <a:t>C </a:t>
                      </a:r>
                      <a:r>
                        <a:rPr lang="es-EC" sz="1200" dirty="0">
                          <a:solidFill>
                            <a:schemeClr val="tx1"/>
                          </a:solidFill>
                          <a:effectLst/>
                        </a:rPr>
                        <a:t>a 85 </a:t>
                      </a:r>
                      <a:r>
                        <a:rPr lang="es-ES" sz="1200" dirty="0" smtClean="0">
                          <a:solidFill>
                            <a:schemeClr val="tx1"/>
                          </a:solidFill>
                          <a:effectLst/>
                        </a:rPr>
                        <a:t>°</a:t>
                      </a:r>
                      <a:r>
                        <a:rPr lang="es-EC" sz="1200" dirty="0" smtClean="0">
                          <a:solidFill>
                            <a:schemeClr val="tx1"/>
                          </a:solidFill>
                          <a:effectLst/>
                        </a:rPr>
                        <a:t>C</a:t>
                      </a:r>
                      <a:endParaRPr lang="es-ES" sz="12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200">
                          <a:solidFill>
                            <a:schemeClr val="tx1"/>
                          </a:solidFill>
                          <a:effectLst/>
                        </a:rPr>
                        <a:t>Técnica de conexión</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2 Hilos</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200">
                          <a:solidFill>
                            <a:schemeClr val="tx1"/>
                          </a:solidFill>
                          <a:effectLst/>
                        </a:rPr>
                        <a:t>Protección</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IP 55</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200">
                          <a:solidFill>
                            <a:schemeClr val="tx1"/>
                          </a:solidFill>
                          <a:effectLst/>
                        </a:rPr>
                        <a:t>Longitud PT100</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200">
                          <a:solidFill>
                            <a:schemeClr val="tx1"/>
                          </a:solidFill>
                          <a:effectLst/>
                        </a:rPr>
                        <a:t>4cm</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200">
                          <a:solidFill>
                            <a:schemeClr val="tx1"/>
                          </a:solidFill>
                          <a:effectLst/>
                        </a:rPr>
                        <a:t>Tipo anclaje</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Rosca ½” NPT</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200">
                          <a:solidFill>
                            <a:schemeClr val="tx1"/>
                          </a:solidFill>
                          <a:effectLst/>
                        </a:rPr>
                        <a:t>Material</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dirty="0">
                          <a:solidFill>
                            <a:schemeClr val="tx1"/>
                          </a:solidFill>
                          <a:effectLst/>
                        </a:rPr>
                        <a:t>Acero inoxidable 316</a:t>
                      </a:r>
                      <a:endParaRPr lang="es-ES" sz="12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916562126"/>
              </p:ext>
            </p:extLst>
          </p:nvPr>
        </p:nvGraphicFramePr>
        <p:xfrm>
          <a:off x="6423268" y="2846687"/>
          <a:ext cx="4292600" cy="3291840"/>
        </p:xfrm>
        <a:graphic>
          <a:graphicData uri="http://schemas.openxmlformats.org/drawingml/2006/table">
            <a:tbl>
              <a:tblPr firstRow="1" firstCol="1" bandRow="1">
                <a:tableStyleId>{93296810-A885-4BE3-A3E7-6D5BEEA58F35}</a:tableStyleId>
              </a:tblPr>
              <a:tblGrid>
                <a:gridCol w="1778000"/>
                <a:gridCol w="2514600"/>
              </a:tblGrid>
              <a:tr h="209550">
                <a:tc>
                  <a:txBody>
                    <a:bodyPr/>
                    <a:lstStyle/>
                    <a:p>
                      <a:pPr algn="just">
                        <a:lnSpc>
                          <a:spcPct val="200000"/>
                        </a:lnSpc>
                        <a:spcAft>
                          <a:spcPts val="0"/>
                        </a:spcAft>
                      </a:pPr>
                      <a:r>
                        <a:rPr lang="es-EC" sz="1200" dirty="0">
                          <a:solidFill>
                            <a:schemeClr val="tx1"/>
                          </a:solidFill>
                          <a:effectLst/>
                        </a:rPr>
                        <a:t>Nombre</a:t>
                      </a:r>
                      <a:endParaRPr lang="es-ES" sz="12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Especificaciones</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200">
                          <a:solidFill>
                            <a:schemeClr val="tx1"/>
                          </a:solidFill>
                          <a:effectLst/>
                        </a:rPr>
                        <a:t>Tensión de alimentación</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6 – 32 VDC</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200" dirty="0">
                          <a:solidFill>
                            <a:schemeClr val="tx1"/>
                          </a:solidFill>
                          <a:effectLst/>
                        </a:rPr>
                        <a:t>Técnica de conexión</a:t>
                      </a:r>
                      <a:endParaRPr lang="es-ES" sz="12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2-3-4 Hilos</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200">
                          <a:solidFill>
                            <a:schemeClr val="tx1"/>
                          </a:solidFill>
                          <a:effectLst/>
                        </a:rPr>
                        <a:t>Precisión</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200">
                          <a:solidFill>
                            <a:schemeClr val="tx1"/>
                          </a:solidFill>
                          <a:effectLst/>
                        </a:rPr>
                        <a:t>0,1 ºC 16bits de resolución</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200">
                          <a:solidFill>
                            <a:schemeClr val="tx1"/>
                          </a:solidFill>
                          <a:effectLst/>
                        </a:rPr>
                        <a:t>Señal de Salida</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Lineal con temperatura 4 – 20 mA</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200">
                          <a:solidFill>
                            <a:schemeClr val="tx1"/>
                          </a:solidFill>
                          <a:effectLst/>
                        </a:rPr>
                        <a:t>Calibración</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dirty="0">
                          <a:solidFill>
                            <a:schemeClr val="tx1"/>
                          </a:solidFill>
                          <a:effectLst/>
                        </a:rPr>
                        <a:t>NFC</a:t>
                      </a:r>
                      <a:endParaRPr lang="es-ES" sz="12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200">
                          <a:solidFill>
                            <a:schemeClr val="tx1"/>
                          </a:solidFill>
                          <a:effectLst/>
                        </a:rPr>
                        <a:t>Diámetro</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4,5 cm</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200">
                          <a:solidFill>
                            <a:schemeClr val="tx1"/>
                          </a:solidFill>
                          <a:effectLst/>
                        </a:rPr>
                        <a:t>Alto</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2,3 cm</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200">
                          <a:solidFill>
                            <a:schemeClr val="tx1"/>
                          </a:solidFill>
                          <a:effectLst/>
                        </a:rPr>
                        <a:t>Material</a:t>
                      </a:r>
                      <a:endParaRPr lang="es-ES" sz="12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200" dirty="0">
                          <a:solidFill>
                            <a:schemeClr val="tx1"/>
                          </a:solidFill>
                          <a:effectLst/>
                        </a:rPr>
                        <a:t>Silicona </a:t>
                      </a:r>
                      <a:r>
                        <a:rPr lang="es-EC" sz="1200" dirty="0" err="1">
                          <a:solidFill>
                            <a:schemeClr val="tx1"/>
                          </a:solidFill>
                          <a:effectLst/>
                        </a:rPr>
                        <a:t>epoxy</a:t>
                      </a:r>
                      <a:endParaRPr lang="es-ES" sz="12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266141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25</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46892" y="344631"/>
            <a:ext cx="8106569" cy="6752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chemeClr val="bg1"/>
                </a:solidFill>
                <a:effectLst>
                  <a:outerShdw blurRad="38100" dist="38100" dir="2700000" algn="tl">
                    <a:srgbClr val="000000">
                      <a:alpha val="43137"/>
                    </a:srgbClr>
                  </a:outerShdw>
                </a:effectLst>
                <a:latin typeface="+mn-lt"/>
              </a:rPr>
              <a:t>S</a:t>
            </a:r>
            <a:r>
              <a:rPr lang="es-ES" sz="3600" b="1" dirty="0" smtClean="0">
                <a:solidFill>
                  <a:schemeClr val="bg1"/>
                </a:solidFill>
                <a:effectLst>
                  <a:outerShdw blurRad="38100" dist="38100" dir="2700000" algn="tl">
                    <a:srgbClr val="000000">
                      <a:alpha val="43137"/>
                    </a:srgbClr>
                  </a:outerShdw>
                </a:effectLst>
                <a:latin typeface="+mn-lt"/>
              </a:rPr>
              <a:t>ubsistema de instrumentación y control</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1348154" y="1363196"/>
            <a:ext cx="8862646" cy="955552"/>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Selección de actuadores del sistema de calentamiento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3" name="12 Imagen"/>
          <p:cNvPicPr/>
          <p:nvPr/>
        </p:nvPicPr>
        <p:blipFill rotWithShape="1">
          <a:blip r:embed="rId3"/>
          <a:srcRect l="8000" t="30599" r="8000" b="15521"/>
          <a:stretch/>
        </p:blipFill>
        <p:spPr bwMode="auto">
          <a:xfrm>
            <a:off x="744974" y="2705466"/>
            <a:ext cx="3955980" cy="2546472"/>
          </a:xfrm>
          <a:prstGeom prst="rect">
            <a:avLst/>
          </a:prstGeom>
          <a:ln>
            <a:noFill/>
          </a:ln>
          <a:extLst>
            <a:ext uri="{53640926-AAD7-44D8-BBD7-CCE9431645EC}">
              <a14:shadowObscured xmlns:a14="http://schemas.microsoft.com/office/drawing/2010/main"/>
            </a:ext>
          </a:extLst>
        </p:spPr>
      </p:pic>
      <p:graphicFrame>
        <p:nvGraphicFramePr>
          <p:cNvPr id="6" name="5 Tabla"/>
          <p:cNvGraphicFramePr>
            <a:graphicFrameLocks noGrp="1"/>
          </p:cNvGraphicFramePr>
          <p:nvPr>
            <p:extLst>
              <p:ext uri="{D42A27DB-BD31-4B8C-83A1-F6EECF244321}">
                <p14:modId xmlns:p14="http://schemas.microsoft.com/office/powerpoint/2010/main" val="1505055649"/>
              </p:ext>
            </p:extLst>
          </p:nvPr>
        </p:nvGraphicFramePr>
        <p:xfrm>
          <a:off x="5333999" y="2518336"/>
          <a:ext cx="5908492" cy="2926080"/>
        </p:xfrm>
        <a:graphic>
          <a:graphicData uri="http://schemas.openxmlformats.org/drawingml/2006/table">
            <a:tbl>
              <a:tblPr firstRow="1" firstCol="1" bandRow="1">
                <a:tableStyleId>{93296810-A885-4BE3-A3E7-6D5BEEA58F35}</a:tableStyleId>
              </a:tblPr>
              <a:tblGrid>
                <a:gridCol w="2889443"/>
                <a:gridCol w="3019049"/>
              </a:tblGrid>
              <a:tr h="209550">
                <a:tc>
                  <a:txBody>
                    <a:bodyPr/>
                    <a:lstStyle/>
                    <a:p>
                      <a:pPr algn="just">
                        <a:lnSpc>
                          <a:spcPct val="200000"/>
                        </a:lnSpc>
                        <a:spcAft>
                          <a:spcPts val="0"/>
                        </a:spcAft>
                      </a:pPr>
                      <a:r>
                        <a:rPr lang="es-EC" sz="1600" dirty="0">
                          <a:solidFill>
                            <a:schemeClr val="tx1"/>
                          </a:solidFill>
                          <a:effectLst/>
                        </a:rPr>
                        <a:t>Nombre</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Especificaciones</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Corriente de carga</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100 A</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Voltaje de carga</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90 – 480 </a:t>
                      </a:r>
                      <a:r>
                        <a:rPr lang="es-EC" sz="1600" dirty="0" smtClean="0">
                          <a:solidFill>
                            <a:schemeClr val="tx1"/>
                          </a:solidFill>
                          <a:effectLst/>
                        </a:rPr>
                        <a:t>VAC</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dirty="0">
                          <a:solidFill>
                            <a:schemeClr val="tx1"/>
                          </a:solidFill>
                          <a:effectLst/>
                        </a:rPr>
                        <a:t>Voltaje de control</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80 – 250 </a:t>
                      </a:r>
                      <a:r>
                        <a:rPr lang="es-EC" sz="1600" dirty="0" smtClean="0">
                          <a:solidFill>
                            <a:schemeClr val="tx1"/>
                          </a:solidFill>
                          <a:effectLst/>
                        </a:rPr>
                        <a:t>VAC</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600">
                          <a:solidFill>
                            <a:schemeClr val="tx1"/>
                          </a:solidFill>
                          <a:effectLst/>
                        </a:rPr>
                        <a:t>Temperatura de funcionamiento</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dirty="0">
                          <a:solidFill>
                            <a:schemeClr val="tx1"/>
                          </a:solidFill>
                          <a:effectLst/>
                        </a:rPr>
                        <a:t>-30 </a:t>
                      </a:r>
                      <a:r>
                        <a:rPr lang="es-ES" sz="1600" dirty="0" smtClean="0">
                          <a:solidFill>
                            <a:schemeClr val="tx1"/>
                          </a:solidFill>
                          <a:effectLst/>
                        </a:rPr>
                        <a:t>°C </a:t>
                      </a:r>
                      <a:r>
                        <a:rPr lang="es-ES" sz="1600" dirty="0">
                          <a:solidFill>
                            <a:schemeClr val="tx1"/>
                          </a:solidFill>
                          <a:effectLst/>
                        </a:rPr>
                        <a:t>a 75 </a:t>
                      </a:r>
                      <a:r>
                        <a:rPr lang="es-ES" sz="1600" dirty="0" smtClean="0">
                          <a:solidFill>
                            <a:schemeClr val="tx1"/>
                          </a:solidFill>
                          <a:effectLst/>
                        </a:rPr>
                        <a:t>°C</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Dimensiones</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5,8x4,5x2,8 cm</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271345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26</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21186"/>
            <a:ext cx="8106569" cy="7221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Subsistema de instrumentación y control</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497593" y="1562488"/>
            <a:ext cx="4590222"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Selección de autómata programable</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2" name="11 Imagen"/>
          <p:cNvPicPr/>
          <p:nvPr/>
        </p:nvPicPr>
        <p:blipFill>
          <a:blip r:embed="rId3"/>
          <a:stretch>
            <a:fillRect/>
          </a:stretch>
        </p:blipFill>
        <p:spPr>
          <a:xfrm>
            <a:off x="456643" y="2618128"/>
            <a:ext cx="4615557" cy="2891718"/>
          </a:xfrm>
          <a:prstGeom prst="rect">
            <a:avLst/>
          </a:prstGeom>
        </p:spPr>
      </p:pic>
      <p:graphicFrame>
        <p:nvGraphicFramePr>
          <p:cNvPr id="11" name="10 Tabla"/>
          <p:cNvGraphicFramePr>
            <a:graphicFrameLocks noGrp="1"/>
          </p:cNvGraphicFramePr>
          <p:nvPr>
            <p:extLst>
              <p:ext uri="{D42A27DB-BD31-4B8C-83A1-F6EECF244321}">
                <p14:modId xmlns:p14="http://schemas.microsoft.com/office/powerpoint/2010/main" val="1208986247"/>
              </p:ext>
            </p:extLst>
          </p:nvPr>
        </p:nvGraphicFramePr>
        <p:xfrm>
          <a:off x="5688056" y="1259067"/>
          <a:ext cx="6240086" cy="4950665"/>
        </p:xfrm>
        <a:graphic>
          <a:graphicData uri="http://schemas.openxmlformats.org/drawingml/2006/table">
            <a:tbl>
              <a:tblPr firstRow="1" firstCol="1" bandRow="1">
                <a:tableStyleId>{93296810-A885-4BE3-A3E7-6D5BEEA58F35}</a:tableStyleId>
              </a:tblPr>
              <a:tblGrid>
                <a:gridCol w="3120043"/>
                <a:gridCol w="3120043"/>
              </a:tblGrid>
              <a:tr h="351924">
                <a:tc>
                  <a:txBody>
                    <a:bodyPr/>
                    <a:lstStyle/>
                    <a:p>
                      <a:pPr algn="just">
                        <a:lnSpc>
                          <a:spcPct val="200000"/>
                        </a:lnSpc>
                        <a:spcAft>
                          <a:spcPts val="0"/>
                        </a:spcAft>
                      </a:pPr>
                      <a:r>
                        <a:rPr lang="es-EC" sz="1200" dirty="0">
                          <a:solidFill>
                            <a:schemeClr val="tx1"/>
                          </a:solidFill>
                          <a:effectLst/>
                        </a:rPr>
                        <a:t>Nombre</a:t>
                      </a:r>
                      <a:endParaRPr lang="es-ES" sz="1200" dirty="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Especificaciones</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a:txBody>
                    <a:bodyPr/>
                    <a:lstStyle/>
                    <a:p>
                      <a:pPr algn="just">
                        <a:lnSpc>
                          <a:spcPct val="200000"/>
                        </a:lnSpc>
                        <a:spcAft>
                          <a:spcPts val="0"/>
                        </a:spcAft>
                      </a:pPr>
                      <a:r>
                        <a:rPr lang="es-EC" sz="1200">
                          <a:solidFill>
                            <a:schemeClr val="tx1"/>
                          </a:solidFill>
                          <a:effectLst/>
                        </a:rPr>
                        <a:t>Tipo CPU</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1214C</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a:txBody>
                    <a:bodyPr/>
                    <a:lstStyle/>
                    <a:p>
                      <a:pPr algn="just">
                        <a:lnSpc>
                          <a:spcPct val="200000"/>
                        </a:lnSpc>
                        <a:spcAft>
                          <a:spcPts val="0"/>
                        </a:spcAft>
                      </a:pPr>
                      <a:r>
                        <a:rPr lang="es-EC" sz="1200">
                          <a:solidFill>
                            <a:schemeClr val="tx1"/>
                          </a:solidFill>
                          <a:effectLst/>
                        </a:rPr>
                        <a:t>Configuración CPU</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c>
                  <a:txBody>
                    <a:bodyPr/>
                    <a:lstStyle/>
                    <a:p>
                      <a:pPr algn="just">
                        <a:lnSpc>
                          <a:spcPct val="200000"/>
                        </a:lnSpc>
                        <a:spcAft>
                          <a:spcPts val="0"/>
                        </a:spcAft>
                      </a:pPr>
                      <a:r>
                        <a:rPr lang="es-ES" sz="1200">
                          <a:solidFill>
                            <a:schemeClr val="tx1"/>
                          </a:solidFill>
                          <a:effectLst/>
                        </a:rPr>
                        <a:t>AC/DC/RLY</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rowSpan="3">
                  <a:txBody>
                    <a:bodyPr/>
                    <a:lstStyle/>
                    <a:p>
                      <a:pPr algn="just">
                        <a:lnSpc>
                          <a:spcPct val="200000"/>
                        </a:lnSpc>
                        <a:spcAft>
                          <a:spcPts val="0"/>
                        </a:spcAft>
                      </a:pPr>
                      <a:r>
                        <a:rPr lang="es-ES" sz="1200" dirty="0">
                          <a:solidFill>
                            <a:schemeClr val="tx1"/>
                          </a:solidFill>
                          <a:effectLst/>
                        </a:rPr>
                        <a:t>Entradas digitales</a:t>
                      </a:r>
                      <a:endParaRPr lang="es-ES" sz="1200" dirty="0">
                        <a:solidFill>
                          <a:schemeClr val="tx1"/>
                        </a:solidFill>
                        <a:effectLst/>
                        <a:latin typeface="Times New Roman"/>
                        <a:ea typeface="Calibri"/>
                        <a:cs typeface="Times New Roman"/>
                      </a:endParaRPr>
                    </a:p>
                  </a:txBody>
                  <a:tcPr marL="47993" marR="47993" marT="0" marB="0" anchor="ctr">
                    <a:solidFill>
                      <a:schemeClr val="accent6">
                        <a:lumMod val="60000"/>
                        <a:lumOff val="40000"/>
                      </a:schemeClr>
                    </a:solidFill>
                  </a:tcPr>
                </a:tc>
                <a:tc>
                  <a:txBody>
                    <a:bodyPr/>
                    <a:lstStyle/>
                    <a:p>
                      <a:pPr algn="just">
                        <a:lnSpc>
                          <a:spcPct val="200000"/>
                        </a:lnSpc>
                        <a:spcAft>
                          <a:spcPts val="0"/>
                        </a:spcAft>
                      </a:pPr>
                      <a:r>
                        <a:rPr lang="es-ES" sz="1200">
                          <a:solidFill>
                            <a:schemeClr val="tx1"/>
                          </a:solidFill>
                          <a:effectLst/>
                        </a:rPr>
                        <a:t>14 entradas</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vMerge="1">
                  <a:txBody>
                    <a:bodyPr/>
                    <a:lstStyle/>
                    <a:p>
                      <a:endParaRPr lang="es-ES"/>
                    </a:p>
                  </a:txBody>
                  <a:tcPr/>
                </a:tc>
                <a:tc>
                  <a:txBody>
                    <a:bodyPr/>
                    <a:lstStyle/>
                    <a:p>
                      <a:pPr algn="just">
                        <a:lnSpc>
                          <a:spcPct val="200000"/>
                        </a:lnSpc>
                        <a:spcAft>
                          <a:spcPts val="0"/>
                        </a:spcAft>
                      </a:pPr>
                      <a:r>
                        <a:rPr lang="es-ES" sz="1200">
                          <a:solidFill>
                            <a:schemeClr val="tx1"/>
                          </a:solidFill>
                          <a:effectLst/>
                        </a:rPr>
                        <a:t>Tipo sumidero/fuente</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vMerge="1">
                  <a:txBody>
                    <a:bodyPr/>
                    <a:lstStyle/>
                    <a:p>
                      <a:endParaRPr lang="es-ES"/>
                    </a:p>
                  </a:txBody>
                  <a:tcPr/>
                </a:tc>
                <a:tc>
                  <a:txBody>
                    <a:bodyPr/>
                    <a:lstStyle/>
                    <a:p>
                      <a:pPr algn="just">
                        <a:lnSpc>
                          <a:spcPct val="200000"/>
                        </a:lnSpc>
                        <a:spcAft>
                          <a:spcPts val="0"/>
                        </a:spcAft>
                      </a:pPr>
                      <a:r>
                        <a:rPr lang="es-EC" sz="1200">
                          <a:solidFill>
                            <a:schemeClr val="tx1"/>
                          </a:solidFill>
                          <a:effectLst/>
                        </a:rPr>
                        <a:t>Tensión nominal 24VDC a 4mA</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rowSpan="4">
                  <a:txBody>
                    <a:bodyPr/>
                    <a:lstStyle/>
                    <a:p>
                      <a:pPr algn="just">
                        <a:lnSpc>
                          <a:spcPct val="200000"/>
                        </a:lnSpc>
                        <a:spcAft>
                          <a:spcPts val="0"/>
                        </a:spcAft>
                      </a:pPr>
                      <a:r>
                        <a:rPr lang="es-EC" sz="1200" dirty="0">
                          <a:solidFill>
                            <a:schemeClr val="tx1"/>
                          </a:solidFill>
                          <a:effectLst/>
                        </a:rPr>
                        <a:t>Salidas digitales</a:t>
                      </a:r>
                      <a:endParaRPr lang="es-ES" sz="1200" dirty="0">
                        <a:solidFill>
                          <a:schemeClr val="tx1"/>
                        </a:solidFill>
                        <a:effectLst/>
                        <a:latin typeface="Times New Roman"/>
                        <a:ea typeface="Calibri"/>
                        <a:cs typeface="Times New Roman"/>
                      </a:endParaRPr>
                    </a:p>
                  </a:txBody>
                  <a:tcPr marL="47993" marR="47993" marT="0" marB="0" anchor="ctr">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10 salidas</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vMerge="1">
                  <a:txBody>
                    <a:bodyPr/>
                    <a:lstStyle/>
                    <a:p>
                      <a:endParaRPr lang="es-ES"/>
                    </a:p>
                  </a:txBody>
                  <a:tcPr/>
                </a:tc>
                <a:tc>
                  <a:txBody>
                    <a:bodyPr/>
                    <a:lstStyle/>
                    <a:p>
                      <a:pPr algn="just">
                        <a:lnSpc>
                          <a:spcPct val="200000"/>
                        </a:lnSpc>
                        <a:spcAft>
                          <a:spcPts val="0"/>
                        </a:spcAft>
                      </a:pPr>
                      <a:r>
                        <a:rPr lang="es-EC" sz="1200">
                          <a:solidFill>
                            <a:schemeClr val="tx1"/>
                          </a:solidFill>
                          <a:effectLst/>
                        </a:rPr>
                        <a:t>Tipo relé</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75653">
                <a:tc vMerge="1">
                  <a:txBody>
                    <a:bodyPr/>
                    <a:lstStyle/>
                    <a:p>
                      <a:endParaRPr lang="es-ES"/>
                    </a:p>
                  </a:txBody>
                  <a:tcPr/>
                </a:tc>
                <a:tc>
                  <a:txBody>
                    <a:bodyPr/>
                    <a:lstStyle/>
                    <a:p>
                      <a:pPr algn="just">
                        <a:lnSpc>
                          <a:spcPct val="200000"/>
                        </a:lnSpc>
                        <a:spcAft>
                          <a:spcPts val="0"/>
                        </a:spcAft>
                      </a:pPr>
                      <a:r>
                        <a:rPr lang="es-EC" sz="1200">
                          <a:solidFill>
                            <a:schemeClr val="tx1"/>
                          </a:solidFill>
                          <a:effectLst/>
                        </a:rPr>
                        <a:t>Rango de voltaje: 5- 30 VDC ó 5  250 VAC</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vMerge="1">
                  <a:txBody>
                    <a:bodyPr/>
                    <a:lstStyle/>
                    <a:p>
                      <a:endParaRPr lang="es-ES"/>
                    </a:p>
                  </a:txBody>
                  <a:tcPr/>
                </a:tc>
                <a:tc>
                  <a:txBody>
                    <a:bodyPr/>
                    <a:lstStyle/>
                    <a:p>
                      <a:pPr algn="just">
                        <a:lnSpc>
                          <a:spcPct val="200000"/>
                        </a:lnSpc>
                        <a:spcAft>
                          <a:spcPts val="0"/>
                        </a:spcAft>
                      </a:pPr>
                      <a:r>
                        <a:rPr lang="es-EC" sz="1200">
                          <a:solidFill>
                            <a:schemeClr val="tx1"/>
                          </a:solidFill>
                          <a:effectLst/>
                        </a:rPr>
                        <a:t>Corriente máxima 2.0 A</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rowSpan="3">
                  <a:txBody>
                    <a:bodyPr/>
                    <a:lstStyle/>
                    <a:p>
                      <a:pPr algn="just">
                        <a:lnSpc>
                          <a:spcPct val="200000"/>
                        </a:lnSpc>
                        <a:spcAft>
                          <a:spcPts val="0"/>
                        </a:spcAft>
                      </a:pPr>
                      <a:r>
                        <a:rPr lang="es-EC" sz="1200" dirty="0">
                          <a:solidFill>
                            <a:schemeClr val="tx1"/>
                          </a:solidFill>
                          <a:effectLst/>
                        </a:rPr>
                        <a:t>Entradas analógicas</a:t>
                      </a:r>
                      <a:endParaRPr lang="es-ES" sz="1200" dirty="0">
                        <a:solidFill>
                          <a:schemeClr val="tx1"/>
                        </a:solidFill>
                        <a:effectLst/>
                        <a:latin typeface="Times New Roman"/>
                        <a:ea typeface="Calibri"/>
                        <a:cs typeface="Times New Roman"/>
                      </a:endParaRPr>
                    </a:p>
                  </a:txBody>
                  <a:tcPr marL="47993" marR="47993" marT="0" marB="0" anchor="ctr">
                    <a:solidFill>
                      <a:schemeClr val="accent6">
                        <a:lumMod val="60000"/>
                        <a:lumOff val="40000"/>
                      </a:schemeClr>
                    </a:solidFill>
                  </a:tcPr>
                </a:tc>
                <a:tc>
                  <a:txBody>
                    <a:bodyPr/>
                    <a:lstStyle/>
                    <a:p>
                      <a:pPr algn="just">
                        <a:lnSpc>
                          <a:spcPct val="200000"/>
                        </a:lnSpc>
                        <a:spcAft>
                          <a:spcPts val="0"/>
                        </a:spcAft>
                      </a:pPr>
                      <a:r>
                        <a:rPr lang="es-EC" sz="1200">
                          <a:solidFill>
                            <a:schemeClr val="tx1"/>
                          </a:solidFill>
                          <a:effectLst/>
                        </a:rPr>
                        <a:t>2 entradas</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vMerge="1">
                  <a:txBody>
                    <a:bodyPr/>
                    <a:lstStyle/>
                    <a:p>
                      <a:endParaRPr lang="es-ES"/>
                    </a:p>
                  </a:txBody>
                  <a:tcPr/>
                </a:tc>
                <a:tc>
                  <a:txBody>
                    <a:bodyPr/>
                    <a:lstStyle/>
                    <a:p>
                      <a:pPr algn="just">
                        <a:lnSpc>
                          <a:spcPct val="200000"/>
                        </a:lnSpc>
                        <a:spcAft>
                          <a:spcPts val="0"/>
                        </a:spcAft>
                      </a:pPr>
                      <a:r>
                        <a:rPr lang="es-EC" sz="1200">
                          <a:solidFill>
                            <a:schemeClr val="tx1"/>
                          </a:solidFill>
                          <a:effectLst/>
                        </a:rPr>
                        <a:t>Rango: 0 – 10 V</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vMerge="1">
                  <a:txBody>
                    <a:bodyPr/>
                    <a:lstStyle/>
                    <a:p>
                      <a:endParaRPr lang="es-ES"/>
                    </a:p>
                  </a:txBody>
                  <a:tcPr/>
                </a:tc>
                <a:tc>
                  <a:txBody>
                    <a:bodyPr/>
                    <a:lstStyle/>
                    <a:p>
                      <a:pPr algn="just">
                        <a:lnSpc>
                          <a:spcPct val="200000"/>
                        </a:lnSpc>
                        <a:spcAft>
                          <a:spcPts val="0"/>
                        </a:spcAft>
                      </a:pPr>
                      <a:r>
                        <a:rPr lang="es-EC" sz="1200">
                          <a:solidFill>
                            <a:schemeClr val="tx1"/>
                          </a:solidFill>
                          <a:effectLst/>
                        </a:rPr>
                        <a:t>Resolución 10 bits</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r h="351924">
                <a:tc>
                  <a:txBody>
                    <a:bodyPr/>
                    <a:lstStyle/>
                    <a:p>
                      <a:pPr algn="just">
                        <a:lnSpc>
                          <a:spcPct val="200000"/>
                        </a:lnSpc>
                        <a:spcAft>
                          <a:spcPts val="0"/>
                        </a:spcAft>
                      </a:pPr>
                      <a:r>
                        <a:rPr lang="es-EC" sz="1200">
                          <a:solidFill>
                            <a:schemeClr val="tx1"/>
                          </a:solidFill>
                          <a:effectLst/>
                        </a:rPr>
                        <a:t>Tensión de alimentación</a:t>
                      </a:r>
                      <a:endParaRPr lang="es-ES" sz="120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c>
                  <a:txBody>
                    <a:bodyPr/>
                    <a:lstStyle/>
                    <a:p>
                      <a:pPr algn="just">
                        <a:lnSpc>
                          <a:spcPct val="200000"/>
                        </a:lnSpc>
                        <a:spcAft>
                          <a:spcPts val="0"/>
                        </a:spcAft>
                      </a:pPr>
                      <a:r>
                        <a:rPr lang="es-EC" sz="1200" dirty="0">
                          <a:solidFill>
                            <a:schemeClr val="tx1"/>
                          </a:solidFill>
                          <a:effectLst/>
                        </a:rPr>
                        <a:t>110 – 220 </a:t>
                      </a:r>
                      <a:r>
                        <a:rPr lang="es-EC" sz="1200" dirty="0" smtClean="0">
                          <a:solidFill>
                            <a:schemeClr val="tx1"/>
                          </a:solidFill>
                          <a:effectLst/>
                        </a:rPr>
                        <a:t>VAC </a:t>
                      </a:r>
                      <a:r>
                        <a:rPr lang="es-EC" sz="1200" dirty="0">
                          <a:solidFill>
                            <a:schemeClr val="tx1"/>
                          </a:solidFill>
                          <a:effectLst/>
                        </a:rPr>
                        <a:t>50 - 60 Hz</a:t>
                      </a:r>
                      <a:endParaRPr lang="es-ES" sz="1200" dirty="0">
                        <a:solidFill>
                          <a:schemeClr val="tx1"/>
                        </a:solidFill>
                        <a:effectLst/>
                        <a:latin typeface="Times New Roman"/>
                        <a:ea typeface="Calibri"/>
                        <a:cs typeface="Times New Roman"/>
                      </a:endParaRPr>
                    </a:p>
                  </a:txBody>
                  <a:tcPr marL="47993" marR="47993"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252138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27</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09462"/>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Subsistema de instrumentación y control</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485869" y="1386643"/>
            <a:ext cx="5363945"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Identificación de la planta</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3" name="12 Imagen"/>
          <p:cNvPicPr/>
          <p:nvPr/>
        </p:nvPicPr>
        <p:blipFill>
          <a:blip r:embed="rId3"/>
          <a:stretch>
            <a:fillRect/>
          </a:stretch>
        </p:blipFill>
        <p:spPr>
          <a:xfrm>
            <a:off x="1356625" y="2239111"/>
            <a:ext cx="2898851" cy="2345690"/>
          </a:xfrm>
          <a:prstGeom prst="rect">
            <a:avLst/>
          </a:prstGeom>
        </p:spPr>
      </p:pic>
      <p:pic>
        <p:nvPicPr>
          <p:cNvPr id="14" name="13 Imagen"/>
          <p:cNvPicPr/>
          <p:nvPr/>
        </p:nvPicPr>
        <p:blipFill>
          <a:blip r:embed="rId4"/>
          <a:stretch>
            <a:fillRect/>
          </a:stretch>
        </p:blipFill>
        <p:spPr>
          <a:xfrm>
            <a:off x="6625003" y="1333888"/>
            <a:ext cx="3902319" cy="1292082"/>
          </a:xfrm>
          <a:prstGeom prst="rect">
            <a:avLst/>
          </a:prstGeom>
        </p:spPr>
      </p:pic>
      <p:pic>
        <p:nvPicPr>
          <p:cNvPr id="15" name="14 Imagen"/>
          <p:cNvPicPr/>
          <p:nvPr/>
        </p:nvPicPr>
        <p:blipFill>
          <a:blip r:embed="rId5"/>
          <a:stretch>
            <a:fillRect/>
          </a:stretch>
        </p:blipFill>
        <p:spPr>
          <a:xfrm>
            <a:off x="5523398" y="2765034"/>
            <a:ext cx="5777647" cy="3225458"/>
          </a:xfrm>
          <a:prstGeom prst="rect">
            <a:avLst/>
          </a:prstGeom>
        </p:spPr>
      </p:pic>
      <p:pic>
        <p:nvPicPr>
          <p:cNvPr id="9219" name="Picture 3" descr="C:\Users\USER\Desktop\matlab-logo.jpg"/>
          <p:cNvPicPr>
            <a:picLocks noChangeAspect="1" noChangeArrowheads="1"/>
          </p:cNvPicPr>
          <p:nvPr/>
        </p:nvPicPr>
        <p:blipFill rotWithShape="1">
          <a:blip r:embed="rId6">
            <a:extLst>
              <a:ext uri="{28A0092B-C50C-407E-A947-70E740481C1C}">
                <a14:useLocalDpi xmlns:a14="http://schemas.microsoft.com/office/drawing/2010/main" val="0"/>
              </a:ext>
            </a:extLst>
          </a:blip>
          <a:srcRect t="18334" b="16499"/>
          <a:stretch/>
        </p:blipFill>
        <p:spPr bwMode="auto">
          <a:xfrm>
            <a:off x="1078033" y="4707552"/>
            <a:ext cx="3376735" cy="123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7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fade">
                                      <p:cBhvr>
                                        <p:cTn id="17" dur="500"/>
                                        <p:tgtEl>
                                          <p:spTgt spid="92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28</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09462"/>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Subsistema de instrumentación y control</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485869" y="1386643"/>
            <a:ext cx="5363945"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Diseño del controlador</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aphicFrame>
        <p:nvGraphicFramePr>
          <p:cNvPr id="6" name="5 Tabla"/>
          <p:cNvGraphicFramePr>
            <a:graphicFrameLocks noGrp="1"/>
          </p:cNvGraphicFramePr>
          <p:nvPr>
            <p:extLst>
              <p:ext uri="{D42A27DB-BD31-4B8C-83A1-F6EECF244321}">
                <p14:modId xmlns:p14="http://schemas.microsoft.com/office/powerpoint/2010/main" val="2542676347"/>
              </p:ext>
            </p:extLst>
          </p:nvPr>
        </p:nvGraphicFramePr>
        <p:xfrm>
          <a:off x="3036127" y="3877029"/>
          <a:ext cx="6268016" cy="2133600"/>
        </p:xfrm>
        <a:graphic>
          <a:graphicData uri="http://schemas.openxmlformats.org/drawingml/2006/table">
            <a:tbl>
              <a:tblPr firstRow="1" firstCol="1" bandRow="1">
                <a:tableStyleId>{93296810-A885-4BE3-A3E7-6D5BEEA58F35}</a:tableStyleId>
              </a:tblPr>
              <a:tblGrid>
                <a:gridCol w="3229444"/>
                <a:gridCol w="3038572"/>
              </a:tblGrid>
              <a:tr h="209550">
                <a:tc>
                  <a:txBody>
                    <a:bodyPr/>
                    <a:lstStyle/>
                    <a:p>
                      <a:pPr algn="just">
                        <a:lnSpc>
                          <a:spcPct val="200000"/>
                        </a:lnSpc>
                        <a:spcAft>
                          <a:spcPts val="0"/>
                        </a:spcAft>
                      </a:pPr>
                      <a:r>
                        <a:rPr lang="es-EC" sz="1400" dirty="0">
                          <a:solidFill>
                            <a:schemeClr val="tx1"/>
                          </a:solidFill>
                          <a:effectLst/>
                        </a:rPr>
                        <a:t>Tipo de controlador</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dirty="0">
                          <a:solidFill>
                            <a:schemeClr val="tx1"/>
                          </a:solidFill>
                          <a:effectLst/>
                        </a:rPr>
                        <a:t>Proceso por controlar</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Proporcional (P)</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Control de nivel</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dirty="0">
                          <a:solidFill>
                            <a:schemeClr val="tx1"/>
                          </a:solidFill>
                          <a:effectLst/>
                        </a:rPr>
                        <a:t>Proporcional – Integral (PI)</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Control de flujo</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Proporcional – Integral (PI)</a:t>
                      </a:r>
                      <a:endParaRPr lang="es-ES" sz="1400">
                        <a:solidFill>
                          <a:schemeClr val="tx1"/>
                        </a:solidFill>
                        <a:effectLst/>
                        <a:latin typeface="Times New Roman"/>
                        <a:ea typeface="Calibri"/>
                        <a:cs typeface="Times New Roman"/>
                      </a:endParaRPr>
                    </a:p>
                  </a:txBody>
                  <a:tcPr marL="68580" marR="68580" marT="0" marB="0" anchor="ctr">
                    <a:solidFill>
                      <a:schemeClr val="accent6">
                        <a:lumMod val="60000"/>
                        <a:lumOff val="40000"/>
                      </a:schemeClr>
                    </a:solidFill>
                  </a:tcPr>
                </a:tc>
                <a:tc>
                  <a:txBody>
                    <a:bodyPr/>
                    <a:lstStyle/>
                    <a:p>
                      <a:pPr algn="just">
                        <a:lnSpc>
                          <a:spcPct val="200000"/>
                        </a:lnSpc>
                        <a:spcAft>
                          <a:spcPts val="0"/>
                        </a:spcAft>
                      </a:pPr>
                      <a:r>
                        <a:rPr lang="es-ES" sz="1400">
                          <a:solidFill>
                            <a:schemeClr val="tx1"/>
                          </a:solidFill>
                          <a:effectLst/>
                        </a:rPr>
                        <a:t>Control de presión de líquidos </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400">
                          <a:solidFill>
                            <a:schemeClr val="tx1"/>
                          </a:solidFill>
                          <a:effectLst/>
                        </a:rPr>
                        <a:t>Proporcional – Integral - Derivativo (PID)</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400" dirty="0">
                          <a:solidFill>
                            <a:schemeClr val="tx1"/>
                          </a:solidFill>
                          <a:effectLst/>
                        </a:rPr>
                        <a:t>Control de temperatura</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pic>
        <p:nvPicPr>
          <p:cNvPr id="16" name="15 Imagen"/>
          <p:cNvPicPr/>
          <p:nvPr/>
        </p:nvPicPr>
        <p:blipFill>
          <a:blip r:embed="rId3"/>
          <a:stretch>
            <a:fillRect/>
          </a:stretch>
        </p:blipFill>
        <p:spPr>
          <a:xfrm>
            <a:off x="1213725" y="2368193"/>
            <a:ext cx="4495066" cy="1250389"/>
          </a:xfrm>
          <a:prstGeom prst="rect">
            <a:avLst/>
          </a:prstGeom>
        </p:spPr>
      </p:pic>
      <p:pic>
        <p:nvPicPr>
          <p:cNvPr id="10242" name="Picture 2" descr="https://scontent.fuio13-1.fna.fbcdn.net/v/t1.15752-9/66866579_395374161099173_866577516746244096_n.png?_nc_cat=102&amp;_nc_oc=AQkaBstb9wkuCGFlFboY_Bt4zFGaxak42CmSnHrbRKRSxEwhe1fIAMGmNRTfH2gtXjE&amp;_nc_ht=scontent.fuio13-1.fna&amp;oh=d4c33144809ad96c6fc6d20c41a644d6&amp;oe=5DC146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7945" y="2409137"/>
            <a:ext cx="1992300" cy="82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32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29</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09462"/>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Subsistema de instrumentación y control</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485869" y="1386643"/>
            <a:ext cx="5363945"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Sintonización del controlador</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2" name="11 Imagen" descr="C:\Users\USER\Documents\Galo Cruz\Tesis\Respuesta oscilatoria.jpg"/>
          <p:cNvPicPr/>
          <p:nvPr/>
        </p:nvPicPr>
        <p:blipFill rotWithShape="1">
          <a:blip r:embed="rId3" cstate="print">
            <a:extLst>
              <a:ext uri="{28A0092B-C50C-407E-A947-70E740481C1C}">
                <a14:useLocalDpi xmlns:a14="http://schemas.microsoft.com/office/drawing/2010/main" val="0"/>
              </a:ext>
            </a:extLst>
          </a:blip>
          <a:srcRect l="8779" r="7348"/>
          <a:stretch/>
        </p:blipFill>
        <p:spPr bwMode="auto">
          <a:xfrm>
            <a:off x="5892783" y="1522425"/>
            <a:ext cx="6076311" cy="3199686"/>
          </a:xfrm>
          <a:prstGeom prst="rect">
            <a:avLst/>
          </a:prstGeom>
          <a:noFill/>
          <a:ln>
            <a:noFill/>
          </a:ln>
          <a:extLst>
            <a:ext uri="{53640926-AAD7-44D8-BBD7-CCE9431645EC}">
              <a14:shadowObscured xmlns:a14="http://schemas.microsoft.com/office/drawing/2010/main"/>
            </a:ext>
          </a:extLst>
        </p:spPr>
      </p:pic>
      <p:sp>
        <p:nvSpPr>
          <p:cNvPr id="10" name="9 CuadroTexto"/>
          <p:cNvSpPr txBox="1"/>
          <p:nvPr/>
        </p:nvSpPr>
        <p:spPr>
          <a:xfrm>
            <a:off x="1282890" y="2368601"/>
            <a:ext cx="3509038" cy="369332"/>
          </a:xfrm>
          <a:prstGeom prst="rect">
            <a:avLst/>
          </a:prstGeom>
          <a:noFill/>
        </p:spPr>
        <p:txBody>
          <a:bodyPr wrap="none" rtlCol="0">
            <a:spAutoFit/>
          </a:bodyPr>
          <a:lstStyle/>
          <a:p>
            <a:r>
              <a:rPr lang="es-ES" dirty="0" smtClean="0"/>
              <a:t>Segundo método de </a:t>
            </a:r>
            <a:r>
              <a:rPr lang="es-ES" dirty="0" err="1" smtClean="0"/>
              <a:t>Ziegler</a:t>
            </a:r>
            <a:r>
              <a:rPr lang="es-ES" dirty="0" smtClean="0"/>
              <a:t> </a:t>
            </a:r>
            <a:r>
              <a:rPr lang="es-ES" dirty="0" err="1" smtClean="0"/>
              <a:t>Nichols</a:t>
            </a:r>
            <a:endParaRPr lang="es-ES" dirty="0" smtClean="0"/>
          </a:p>
        </p:txBody>
      </p:sp>
      <mc:AlternateContent xmlns:mc="http://schemas.openxmlformats.org/markup-compatibility/2006" xmlns:a14="http://schemas.microsoft.com/office/drawing/2010/main">
        <mc:Choice Requires="a14">
          <p:sp>
            <p:nvSpPr>
              <p:cNvPr id="13" name="12 CuadroTexto"/>
              <p:cNvSpPr txBox="1"/>
              <p:nvPr/>
            </p:nvSpPr>
            <p:spPr>
              <a:xfrm>
                <a:off x="2429903" y="2791389"/>
                <a:ext cx="12150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𝐾</m:t>
                          </m:r>
                        </m:e>
                        <m:sub>
                          <m:r>
                            <a:rPr lang="es-ES" b="0" i="1" smtClean="0">
                              <a:latin typeface="Cambria Math"/>
                            </a:rPr>
                            <m:t>𝑐</m:t>
                          </m:r>
                        </m:sub>
                      </m:sSub>
                      <m:r>
                        <a:rPr lang="es-ES" b="0" i="1" smtClean="0">
                          <a:latin typeface="Cambria Math"/>
                        </a:rPr>
                        <m:t>=77,8</m:t>
                      </m:r>
                    </m:oMath>
                  </m:oMathPara>
                </a14:m>
                <a:endParaRPr lang="es-ES" b="0" dirty="0" smtClean="0"/>
              </a:p>
            </p:txBody>
          </p:sp>
        </mc:Choice>
        <mc:Fallback xmlns="">
          <p:sp>
            <p:nvSpPr>
              <p:cNvPr id="13" name="12 CuadroTexto"/>
              <p:cNvSpPr txBox="1">
                <a:spLocks noRot="1" noChangeAspect="1" noMove="1" noResize="1" noEditPoints="1" noAdjustHandles="1" noChangeArrowheads="1" noChangeShapeType="1" noTextEdit="1"/>
              </p:cNvSpPr>
              <p:nvPr/>
            </p:nvSpPr>
            <p:spPr>
              <a:xfrm>
                <a:off x="2429903" y="2791389"/>
                <a:ext cx="1215013" cy="369332"/>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3 CuadroTexto"/>
              <p:cNvSpPr txBox="1"/>
              <p:nvPr/>
            </p:nvSpPr>
            <p:spPr>
              <a:xfrm>
                <a:off x="2041061" y="3235360"/>
                <a:ext cx="21780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a:rPr>
                          </m:ctrlPr>
                        </m:sSubPr>
                        <m:e>
                          <m:r>
                            <a:rPr lang="es-ES" b="0" i="1" smtClean="0">
                              <a:latin typeface="Cambria Math"/>
                            </a:rPr>
                            <m:t>𝑇</m:t>
                          </m:r>
                        </m:e>
                        <m:sub>
                          <m:r>
                            <a:rPr lang="es-ES" b="0" i="1" smtClean="0">
                              <a:latin typeface="Cambria Math"/>
                            </a:rPr>
                            <m:t>𝑐</m:t>
                          </m:r>
                        </m:sub>
                      </m:sSub>
                      <m:r>
                        <a:rPr lang="es-ES" b="0" i="1" smtClean="0">
                          <a:latin typeface="Cambria Math"/>
                        </a:rPr>
                        <m:t>=220 </m:t>
                      </m:r>
                      <m:r>
                        <a:rPr lang="es-ES" b="0" i="1" smtClean="0">
                          <a:latin typeface="Cambria Math"/>
                        </a:rPr>
                        <m:t>𝑠𝑒𝑔𝑢𝑛𝑑𝑜𝑠</m:t>
                      </m:r>
                    </m:oMath>
                  </m:oMathPara>
                </a14:m>
                <a:endParaRPr lang="es-ES" dirty="0"/>
              </a:p>
            </p:txBody>
          </p:sp>
        </mc:Choice>
        <mc:Fallback xmlns="">
          <p:sp>
            <p:nvSpPr>
              <p:cNvPr id="14" name="13 CuadroTexto"/>
              <p:cNvSpPr txBox="1">
                <a:spLocks noRot="1" noChangeAspect="1" noMove="1" noResize="1" noEditPoints="1" noAdjustHandles="1" noChangeArrowheads="1" noChangeShapeType="1" noTextEdit="1"/>
              </p:cNvSpPr>
              <p:nvPr/>
            </p:nvSpPr>
            <p:spPr>
              <a:xfrm>
                <a:off x="2041061" y="3235360"/>
                <a:ext cx="2178097" cy="369332"/>
              </a:xfrm>
              <a:prstGeom prst="rect">
                <a:avLst/>
              </a:prstGeom>
              <a:blipFill rotWithShape="1">
                <a:blip r:embed="rId5"/>
                <a:stretch>
                  <a:fillRect b="-13333"/>
                </a:stretch>
              </a:blipFill>
            </p:spPr>
            <p:txBody>
              <a:bodyPr/>
              <a:lstStyle/>
              <a:p>
                <a:r>
                  <a:rPr lang="es-ES">
                    <a:noFill/>
                  </a:rPr>
                  <a:t> </a:t>
                </a:r>
              </a:p>
            </p:txBody>
          </p:sp>
        </mc:Fallback>
      </mc:AlternateContent>
      <p:graphicFrame>
        <p:nvGraphicFramePr>
          <p:cNvPr id="15" name="14 Tabla"/>
          <p:cNvGraphicFramePr>
            <a:graphicFrameLocks noGrp="1"/>
          </p:cNvGraphicFramePr>
          <p:nvPr>
            <p:extLst>
              <p:ext uri="{D42A27DB-BD31-4B8C-83A1-F6EECF244321}">
                <p14:modId xmlns:p14="http://schemas.microsoft.com/office/powerpoint/2010/main" val="2689861147"/>
              </p:ext>
            </p:extLst>
          </p:nvPr>
        </p:nvGraphicFramePr>
        <p:xfrm>
          <a:off x="786478" y="3886558"/>
          <a:ext cx="5031441" cy="1950720"/>
        </p:xfrm>
        <a:graphic>
          <a:graphicData uri="http://schemas.openxmlformats.org/drawingml/2006/table">
            <a:tbl>
              <a:tblPr firstRow="1" firstCol="1" bandRow="1">
                <a:tableStyleId>{5C22544A-7EE6-4342-B048-85BDC9FD1C3A}</a:tableStyleId>
              </a:tblPr>
              <a:tblGrid>
                <a:gridCol w="1641091"/>
                <a:gridCol w="116790"/>
                <a:gridCol w="824464"/>
                <a:gridCol w="1156757"/>
                <a:gridCol w="1292339"/>
              </a:tblGrid>
              <a:tr h="209550">
                <a:tc gridSpan="2">
                  <a:txBody>
                    <a:bodyPr/>
                    <a:lstStyle/>
                    <a:p>
                      <a:endParaRPr lang="es-ES" sz="1400" dirty="0">
                        <a:solidFill>
                          <a:schemeClr val="tx1"/>
                        </a:solidFill>
                        <a:effectLst/>
                        <a:latin typeface="Calibri"/>
                        <a:cs typeface="Times New Roman"/>
                      </a:endParaRPr>
                    </a:p>
                  </a:txBody>
                  <a:tcPr marL="68580" marR="68580" marT="0" marB="0">
                    <a:solidFill>
                      <a:schemeClr val="accent6">
                        <a:lumMod val="60000"/>
                        <a:lumOff val="40000"/>
                      </a:schemeClr>
                    </a:solidFill>
                  </a:tcPr>
                </a:tc>
                <a:tc hMerge="1">
                  <a:txBody>
                    <a:bodyPr/>
                    <a:lstStyle/>
                    <a:p>
                      <a:endParaRPr lang="es-ES"/>
                    </a:p>
                  </a:txBody>
                  <a:tcPr/>
                </a:tc>
                <a:tc>
                  <a:txBody>
                    <a:bodyPr/>
                    <a:lstStyle/>
                    <a:p>
                      <a:pPr algn="just">
                        <a:lnSpc>
                          <a:spcPct val="200000"/>
                        </a:lnSpc>
                        <a:spcAft>
                          <a:spcPts val="0"/>
                        </a:spcAft>
                      </a:pPr>
                      <a:r>
                        <a:rPr lang="es-ES" sz="1600">
                          <a:solidFill>
                            <a:schemeClr val="tx1"/>
                          </a:solidFill>
                          <a:effectLst/>
                        </a:rPr>
                        <a:t>Kp</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a:solidFill>
                            <a:schemeClr val="tx1"/>
                          </a:solidFill>
                          <a:effectLst/>
                        </a:rPr>
                        <a:t>Ki</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a:solidFill>
                            <a:schemeClr val="tx1"/>
                          </a:solidFill>
                          <a:effectLst/>
                        </a:rPr>
                        <a:t>Kd</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dirty="0">
                          <a:solidFill>
                            <a:schemeClr val="tx1"/>
                          </a:solidFill>
                          <a:effectLst/>
                        </a:rPr>
                        <a:t>P</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gridSpan="2">
                  <a:txBody>
                    <a:bodyPr/>
                    <a:lstStyle/>
                    <a:p>
                      <a:pPr algn="just">
                        <a:lnSpc>
                          <a:spcPct val="200000"/>
                        </a:lnSpc>
                        <a:spcAft>
                          <a:spcPts val="0"/>
                        </a:spcAft>
                      </a:pPr>
                      <a:r>
                        <a:rPr lang="es-ES" sz="1600">
                          <a:solidFill>
                            <a:schemeClr val="tx1"/>
                          </a:solidFill>
                          <a:effectLst/>
                        </a:rPr>
                        <a:t>0.50*Kc</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hMerge="1">
                  <a:txBody>
                    <a:bodyPr/>
                    <a:lstStyle/>
                    <a:p>
                      <a:endParaRPr lang="es-ES"/>
                    </a:p>
                  </a:txBody>
                  <a:tcPr/>
                </a:tc>
                <a:tc>
                  <a:txBody>
                    <a:bodyPr/>
                    <a:lstStyle/>
                    <a:p>
                      <a:pPr algn="just">
                        <a:lnSpc>
                          <a:spcPct val="200000"/>
                        </a:lnSpc>
                        <a:spcAft>
                          <a:spcPts val="0"/>
                        </a:spcAft>
                      </a:pPr>
                      <a:r>
                        <a:rPr lang="es-ES" sz="1600">
                          <a:solidFill>
                            <a:schemeClr val="tx1"/>
                          </a:solidFill>
                          <a:effectLst/>
                        </a:rPr>
                        <a:t> </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a:solidFill>
                            <a:schemeClr val="tx1"/>
                          </a:solidFill>
                          <a:effectLst/>
                        </a:rPr>
                        <a:t> </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PI</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gridSpan="2">
                  <a:txBody>
                    <a:bodyPr/>
                    <a:lstStyle/>
                    <a:p>
                      <a:pPr algn="just">
                        <a:lnSpc>
                          <a:spcPct val="200000"/>
                        </a:lnSpc>
                        <a:spcAft>
                          <a:spcPts val="0"/>
                        </a:spcAft>
                      </a:pPr>
                      <a:r>
                        <a:rPr lang="es-ES" sz="1600">
                          <a:solidFill>
                            <a:schemeClr val="tx1"/>
                          </a:solidFill>
                          <a:effectLst/>
                        </a:rPr>
                        <a:t>0.45*Kc</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hMerge="1">
                  <a:txBody>
                    <a:bodyPr/>
                    <a:lstStyle/>
                    <a:p>
                      <a:endParaRPr lang="es-ES"/>
                    </a:p>
                  </a:txBody>
                  <a:tcPr/>
                </a:tc>
                <a:tc>
                  <a:txBody>
                    <a:bodyPr/>
                    <a:lstStyle/>
                    <a:p>
                      <a:pPr algn="just">
                        <a:lnSpc>
                          <a:spcPct val="200000"/>
                        </a:lnSpc>
                        <a:spcAft>
                          <a:spcPts val="0"/>
                        </a:spcAft>
                      </a:pPr>
                      <a:r>
                        <a:rPr lang="es-ES" sz="1600">
                          <a:solidFill>
                            <a:schemeClr val="tx1"/>
                          </a:solidFill>
                          <a:effectLst/>
                        </a:rPr>
                        <a:t>0.54*Kc/Tc</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a:solidFill>
                            <a:schemeClr val="tx1"/>
                          </a:solidFill>
                          <a:effectLst/>
                        </a:rPr>
                        <a:t> </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PID</a:t>
                      </a:r>
                      <a:endParaRPr lang="es-ES" sz="1600">
                        <a:solidFill>
                          <a:schemeClr val="tx1"/>
                        </a:solidFill>
                        <a:effectLst/>
                        <a:latin typeface="Times New Roman"/>
                        <a:ea typeface="Calibri"/>
                        <a:cs typeface="Times New Roman"/>
                      </a:endParaRPr>
                    </a:p>
                  </a:txBody>
                  <a:tcPr marL="68580" marR="68580" marT="0" marB="0" anchor="ctr">
                    <a:solidFill>
                      <a:schemeClr val="accent6">
                        <a:lumMod val="60000"/>
                        <a:lumOff val="40000"/>
                      </a:schemeClr>
                    </a:solidFill>
                  </a:tcPr>
                </a:tc>
                <a:tc gridSpan="2">
                  <a:txBody>
                    <a:bodyPr/>
                    <a:lstStyle/>
                    <a:p>
                      <a:pPr algn="just">
                        <a:lnSpc>
                          <a:spcPct val="200000"/>
                        </a:lnSpc>
                        <a:spcAft>
                          <a:spcPts val="0"/>
                        </a:spcAft>
                      </a:pPr>
                      <a:r>
                        <a:rPr lang="es-ES" sz="1600">
                          <a:solidFill>
                            <a:schemeClr val="tx1"/>
                          </a:solidFill>
                          <a:effectLst/>
                        </a:rPr>
                        <a:t>0.6*Kc</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hMerge="1">
                  <a:txBody>
                    <a:bodyPr/>
                    <a:lstStyle/>
                    <a:p>
                      <a:endParaRPr lang="es-ES"/>
                    </a:p>
                  </a:txBody>
                  <a:tcPr/>
                </a:tc>
                <a:tc>
                  <a:txBody>
                    <a:bodyPr/>
                    <a:lstStyle/>
                    <a:p>
                      <a:pPr algn="just">
                        <a:lnSpc>
                          <a:spcPct val="200000"/>
                        </a:lnSpc>
                        <a:spcAft>
                          <a:spcPts val="0"/>
                        </a:spcAft>
                      </a:pPr>
                      <a:r>
                        <a:rPr lang="es-ES" sz="1600">
                          <a:solidFill>
                            <a:schemeClr val="tx1"/>
                          </a:solidFill>
                          <a:effectLst/>
                        </a:rPr>
                        <a:t>1.18*Kc/Tc</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dirty="0">
                          <a:solidFill>
                            <a:schemeClr val="tx1"/>
                          </a:solidFill>
                          <a:effectLst/>
                        </a:rPr>
                        <a:t>0.074*Kc*Tc</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pic>
        <p:nvPicPr>
          <p:cNvPr id="17" name="16 Imagen"/>
          <p:cNvPicPr/>
          <p:nvPr/>
        </p:nvPicPr>
        <p:blipFill>
          <a:blip r:embed="rId6"/>
          <a:stretch>
            <a:fillRect/>
          </a:stretch>
        </p:blipFill>
        <p:spPr>
          <a:xfrm>
            <a:off x="6667542" y="4641065"/>
            <a:ext cx="4526792" cy="1432189"/>
          </a:xfrm>
          <a:prstGeom prst="rect">
            <a:avLst/>
          </a:prstGeom>
        </p:spPr>
      </p:pic>
    </p:spTree>
    <p:extLst>
      <p:ext uri="{BB962C8B-B14F-4D97-AF65-F5344CB8AC3E}">
        <p14:creationId xmlns:p14="http://schemas.microsoft.com/office/powerpoint/2010/main" val="400352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326027" y="2964926"/>
            <a:ext cx="8216347" cy="989668"/>
          </a:xfrm>
        </p:spPr>
        <p:txBody>
          <a:bodyPr>
            <a:noAutofit/>
          </a:bodyPr>
          <a:lstStyle/>
          <a:p>
            <a:r>
              <a:rPr lang="es-ES" sz="8000" b="1" dirty="0" smtClean="0"/>
              <a:t>Introducción</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26910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30</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09462"/>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Subsistema de instrumentación y control</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309394" y="1386642"/>
            <a:ext cx="5363945"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Esquema de simulación</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6" name="15 Imagen"/>
          <p:cNvPicPr/>
          <p:nvPr/>
        </p:nvPicPr>
        <p:blipFill>
          <a:blip r:embed="rId3"/>
          <a:stretch>
            <a:fillRect/>
          </a:stretch>
        </p:blipFill>
        <p:spPr>
          <a:xfrm>
            <a:off x="941696" y="2688610"/>
            <a:ext cx="10099343" cy="2442950"/>
          </a:xfrm>
          <a:prstGeom prst="rect">
            <a:avLst/>
          </a:prstGeom>
        </p:spPr>
      </p:pic>
    </p:spTree>
    <p:extLst>
      <p:ext uri="{BB962C8B-B14F-4D97-AF65-F5344CB8AC3E}">
        <p14:creationId xmlns:p14="http://schemas.microsoft.com/office/powerpoint/2010/main" val="240341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31</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09462"/>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Subsistema de instrumentación y control</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336773" y="1350870"/>
            <a:ext cx="5363945"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Respuesta al escalón</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0" name="9 Imagen" descr="C:\Users\USER\Documents\Galo Cruz\Tesis\Planta y controlador 60.jpg"/>
          <p:cNvPicPr/>
          <p:nvPr/>
        </p:nvPicPr>
        <p:blipFill rotWithShape="1">
          <a:blip r:embed="rId3">
            <a:extLst>
              <a:ext uri="{28A0092B-C50C-407E-A947-70E740481C1C}">
                <a14:useLocalDpi xmlns:a14="http://schemas.microsoft.com/office/drawing/2010/main" val="0"/>
              </a:ext>
            </a:extLst>
          </a:blip>
          <a:srcRect l="10535" t="5539" r="7349" b="3423"/>
          <a:stretch/>
        </p:blipFill>
        <p:spPr bwMode="auto">
          <a:xfrm>
            <a:off x="2347582" y="2146735"/>
            <a:ext cx="7342328" cy="40629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266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32</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09462"/>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Subsistema de instrumentación y control</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411742" y="1291106"/>
            <a:ext cx="5363945"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Simulación del proceso real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1" name="10 Imagen" descr="C:\Users\USER\Documents\Galo Cruz\Tesis\Planta y controlador.jpg"/>
          <p:cNvPicPr/>
          <p:nvPr/>
        </p:nvPicPr>
        <p:blipFill rotWithShape="1">
          <a:blip r:embed="rId3">
            <a:extLst>
              <a:ext uri="{28A0092B-C50C-407E-A947-70E740481C1C}">
                <a14:useLocalDpi xmlns:a14="http://schemas.microsoft.com/office/drawing/2010/main" val="0"/>
              </a:ext>
            </a:extLst>
          </a:blip>
          <a:srcRect l="9577" t="3013" r="7349" b="2936"/>
          <a:stretch/>
        </p:blipFill>
        <p:spPr bwMode="auto">
          <a:xfrm>
            <a:off x="2224575" y="2119439"/>
            <a:ext cx="7738281" cy="41312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818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33</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09462"/>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Subsistema de instrumentación y control</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54644" y="1344559"/>
            <a:ext cx="5363945"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Selección del interfaz de operación</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0" name="9 Imagen"/>
          <p:cNvPicPr/>
          <p:nvPr/>
        </p:nvPicPr>
        <p:blipFill>
          <a:blip r:embed="rId3"/>
          <a:stretch>
            <a:fillRect/>
          </a:stretch>
        </p:blipFill>
        <p:spPr>
          <a:xfrm>
            <a:off x="1434114" y="2704105"/>
            <a:ext cx="3479080" cy="2509340"/>
          </a:xfrm>
          <a:prstGeom prst="rect">
            <a:avLst/>
          </a:prstGeom>
        </p:spPr>
      </p:pic>
      <p:graphicFrame>
        <p:nvGraphicFramePr>
          <p:cNvPr id="6" name="5 Tabla"/>
          <p:cNvGraphicFramePr>
            <a:graphicFrameLocks noGrp="1"/>
          </p:cNvGraphicFramePr>
          <p:nvPr>
            <p:extLst>
              <p:ext uri="{D42A27DB-BD31-4B8C-83A1-F6EECF244321}">
                <p14:modId xmlns:p14="http://schemas.microsoft.com/office/powerpoint/2010/main" val="2022873622"/>
              </p:ext>
            </p:extLst>
          </p:nvPr>
        </p:nvGraphicFramePr>
        <p:xfrm>
          <a:off x="6351282" y="1399151"/>
          <a:ext cx="4921250" cy="4693920"/>
        </p:xfrm>
        <a:graphic>
          <a:graphicData uri="http://schemas.openxmlformats.org/drawingml/2006/table">
            <a:tbl>
              <a:tblPr firstRow="1" firstCol="1" bandRow="1">
                <a:tableStyleId>{5C22544A-7EE6-4342-B048-85BDC9FD1C3A}</a:tableStyleId>
              </a:tblPr>
              <a:tblGrid>
                <a:gridCol w="2406650"/>
                <a:gridCol w="2514600"/>
              </a:tblGrid>
              <a:tr h="209550">
                <a:tc>
                  <a:txBody>
                    <a:bodyPr/>
                    <a:lstStyle/>
                    <a:p>
                      <a:pPr algn="just">
                        <a:lnSpc>
                          <a:spcPct val="200000"/>
                        </a:lnSpc>
                        <a:spcAft>
                          <a:spcPts val="0"/>
                        </a:spcAft>
                      </a:pPr>
                      <a:r>
                        <a:rPr lang="es-EC" sz="1400" dirty="0">
                          <a:solidFill>
                            <a:schemeClr val="tx1"/>
                          </a:solidFill>
                          <a:effectLst/>
                        </a:rPr>
                        <a:t>Nombre</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Especificaciones</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Tipo</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KTP 400 BASIC</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dirty="0">
                          <a:solidFill>
                            <a:schemeClr val="tx1"/>
                          </a:solidFill>
                          <a:effectLst/>
                        </a:rPr>
                        <a:t>Tamaño de la pantalla</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4” TFT</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Conexión</a:t>
                      </a:r>
                      <a:endParaRPr lang="es-ES" sz="1400">
                        <a:solidFill>
                          <a:schemeClr val="tx1"/>
                        </a:solidFill>
                        <a:effectLst/>
                        <a:latin typeface="Times New Roman"/>
                        <a:ea typeface="Calibri"/>
                        <a:cs typeface="Times New Roman"/>
                      </a:endParaRPr>
                    </a:p>
                  </a:txBody>
                  <a:tcPr marL="68580" marR="68580" marT="0" marB="0" anchor="ctr">
                    <a:solidFill>
                      <a:schemeClr val="accent6">
                        <a:lumMod val="60000"/>
                        <a:lumOff val="40000"/>
                      </a:schemeClr>
                    </a:solidFill>
                  </a:tcPr>
                </a:tc>
                <a:tc>
                  <a:txBody>
                    <a:bodyPr/>
                    <a:lstStyle/>
                    <a:p>
                      <a:pPr algn="just">
                        <a:lnSpc>
                          <a:spcPct val="200000"/>
                        </a:lnSpc>
                        <a:spcAft>
                          <a:spcPts val="0"/>
                        </a:spcAft>
                      </a:pPr>
                      <a:r>
                        <a:rPr lang="es-ES" sz="1400">
                          <a:solidFill>
                            <a:schemeClr val="tx1"/>
                          </a:solidFill>
                          <a:effectLst/>
                        </a:rPr>
                        <a:t>Ethernet, USB</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400">
                          <a:solidFill>
                            <a:schemeClr val="tx1"/>
                          </a:solidFill>
                          <a:effectLst/>
                        </a:rPr>
                        <a:t>Número de colores</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400">
                          <a:solidFill>
                            <a:schemeClr val="tx1"/>
                          </a:solidFill>
                          <a:effectLst/>
                        </a:rPr>
                        <a:t>65536</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Teclas de función</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4</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Tipo de pantalla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Táctil</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Dimensiones</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12,3x9,9x3,3 cm</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Tensión de alimentación</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24 VDC</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Consumo de corriente</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125  mA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Tipo de protección</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dirty="0">
                          <a:solidFill>
                            <a:schemeClr val="tx1"/>
                          </a:solidFill>
                          <a:effectLst/>
                        </a:rPr>
                        <a:t>IP65</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112143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34</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91350"/>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Dimensionamiento de motores</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54644" y="1344559"/>
            <a:ext cx="11307325"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Motor para el agitador</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mc:AlternateContent xmlns:mc="http://schemas.openxmlformats.org/markup-compatibility/2006" xmlns:a14="http://schemas.microsoft.com/office/drawing/2010/main">
        <mc:Choice Requires="a14">
          <p:sp>
            <p:nvSpPr>
              <p:cNvPr id="11" name="10 Rectángulo"/>
              <p:cNvSpPr/>
              <p:nvPr/>
            </p:nvSpPr>
            <p:spPr>
              <a:xfrm>
                <a:off x="1887589" y="2199826"/>
                <a:ext cx="2829429" cy="690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𝑺𝑯𝑷</m:t>
                      </m:r>
                      <m:r>
                        <a:rPr lang="es-EC" b="1" i="1">
                          <a:latin typeface="Cambria Math"/>
                        </a:rPr>
                        <m:t>=</m:t>
                      </m:r>
                      <m:f>
                        <m:fPr>
                          <m:ctrlPr>
                            <a:rPr lang="es-ES" b="1" i="1">
                              <a:latin typeface="Cambria Math"/>
                            </a:rPr>
                          </m:ctrlPr>
                        </m:fPr>
                        <m:num>
                          <m:r>
                            <a:rPr lang="es-EC" b="1" i="1">
                              <a:latin typeface="Cambria Math"/>
                            </a:rPr>
                            <m:t>𝑵𝒑</m:t>
                          </m:r>
                          <m:r>
                            <a:rPr lang="es-EC" b="1" i="1">
                              <a:latin typeface="Cambria Math"/>
                            </a:rPr>
                            <m:t>∗</m:t>
                          </m:r>
                          <m:sSup>
                            <m:sSupPr>
                              <m:ctrlPr>
                                <a:rPr lang="es-ES" b="1" i="1">
                                  <a:latin typeface="Cambria Math"/>
                                </a:rPr>
                              </m:ctrlPr>
                            </m:sSupPr>
                            <m:e>
                              <m:r>
                                <a:rPr lang="es-EC" b="1" i="1">
                                  <a:latin typeface="Cambria Math"/>
                                </a:rPr>
                                <m:t>𝑵</m:t>
                              </m:r>
                            </m:e>
                            <m:sup>
                              <m:r>
                                <a:rPr lang="es-EC" b="1" i="1">
                                  <a:latin typeface="Cambria Math"/>
                                </a:rPr>
                                <m:t>𝟑</m:t>
                              </m:r>
                            </m:sup>
                          </m:sSup>
                          <m:r>
                            <a:rPr lang="es-EC" b="1" i="1">
                              <a:latin typeface="Cambria Math"/>
                            </a:rPr>
                            <m:t>∗</m:t>
                          </m:r>
                          <m:sSup>
                            <m:sSupPr>
                              <m:ctrlPr>
                                <a:rPr lang="es-ES" b="1" i="1">
                                  <a:latin typeface="Cambria Math"/>
                                </a:rPr>
                              </m:ctrlPr>
                            </m:sSupPr>
                            <m:e>
                              <m:r>
                                <a:rPr lang="es-EC" b="1" i="1">
                                  <a:latin typeface="Cambria Math"/>
                                </a:rPr>
                                <m:t>𝑫</m:t>
                              </m:r>
                            </m:e>
                            <m:sup>
                              <m:r>
                                <a:rPr lang="es-EC" b="1" i="1">
                                  <a:latin typeface="Cambria Math"/>
                                </a:rPr>
                                <m:t>𝟓</m:t>
                              </m:r>
                            </m:sup>
                          </m:sSup>
                          <m:r>
                            <a:rPr lang="es-EC" b="1" i="1">
                              <a:latin typeface="Cambria Math"/>
                            </a:rPr>
                            <m:t>∗</m:t>
                          </m:r>
                          <m:sSub>
                            <m:sSubPr>
                              <m:ctrlPr>
                                <a:rPr lang="es-ES" b="1" i="1">
                                  <a:latin typeface="Cambria Math"/>
                                </a:rPr>
                              </m:ctrlPr>
                            </m:sSubPr>
                            <m:e>
                              <m:r>
                                <a:rPr lang="es-EC" b="1" i="1">
                                  <a:latin typeface="Cambria Math"/>
                                </a:rPr>
                                <m:t>𝝆</m:t>
                              </m:r>
                            </m:e>
                            <m:sub>
                              <m:r>
                                <a:rPr lang="es-EC" b="1" i="1">
                                  <a:latin typeface="Cambria Math"/>
                                </a:rPr>
                                <m:t>𝒄</m:t>
                              </m:r>
                            </m:sub>
                          </m:sSub>
                        </m:num>
                        <m:den>
                          <m:r>
                            <a:rPr lang="es-EC" b="1" i="1">
                              <a:latin typeface="Cambria Math"/>
                            </a:rPr>
                            <m:t>𝑮𝒄</m:t>
                          </m:r>
                        </m:den>
                      </m:f>
                      <m:r>
                        <a:rPr lang="es-EC" b="1" i="1">
                          <a:latin typeface="Cambria Math"/>
                        </a:rPr>
                        <m:t> </m:t>
                      </m:r>
                    </m:oMath>
                  </m:oMathPara>
                </a14:m>
                <a:endParaRPr lang="es-ES" b="1" dirty="0"/>
              </a:p>
            </p:txBody>
          </p:sp>
        </mc:Choice>
        <mc:Fallback xmlns="">
          <p:sp>
            <p:nvSpPr>
              <p:cNvPr id="11" name="10 Rectángulo"/>
              <p:cNvSpPr>
                <a:spLocks noRot="1" noChangeAspect="1" noMove="1" noResize="1" noEditPoints="1" noAdjustHandles="1" noChangeArrowheads="1" noChangeShapeType="1" noTextEdit="1"/>
              </p:cNvSpPr>
              <p:nvPr/>
            </p:nvSpPr>
            <p:spPr>
              <a:xfrm>
                <a:off x="1887589" y="2199826"/>
                <a:ext cx="2829429" cy="690702"/>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2" name="11 Rectángulo"/>
              <p:cNvSpPr/>
              <p:nvPr/>
            </p:nvSpPr>
            <p:spPr>
              <a:xfrm>
                <a:off x="129262" y="2817222"/>
                <a:ext cx="7731838" cy="2887009"/>
              </a:xfrm>
              <a:prstGeom prst="rect">
                <a:avLst/>
              </a:prstGeom>
            </p:spPr>
            <p:txBody>
              <a:bodyPr wrap="square">
                <a:spAutoFit/>
              </a:bodyPr>
              <a:lstStyle/>
              <a:p>
                <a:pPr algn="just"/>
                <a:r>
                  <a:rPr lang="es-EC" dirty="0" smtClean="0"/>
                  <a:t>Dónde:</a:t>
                </a:r>
                <a:endParaRPr lang="es-ES" dirty="0"/>
              </a:p>
              <a:p>
                <a:pPr algn="just"/>
                <a14:m>
                  <m:oMathPara xmlns:m="http://schemas.openxmlformats.org/officeDocument/2006/math">
                    <m:oMathParaPr>
                      <m:jc m:val="centerGroup"/>
                    </m:oMathParaPr>
                    <m:oMath xmlns:m="http://schemas.openxmlformats.org/officeDocument/2006/math">
                      <m:r>
                        <a:rPr lang="es-EC" i="1">
                          <a:latin typeface="Cambria Math"/>
                        </a:rPr>
                        <m:t>𝑆𝐻𝑃</m:t>
                      </m:r>
                      <m:r>
                        <a:rPr lang="es-EC" i="1">
                          <a:latin typeface="Cambria Math"/>
                        </a:rPr>
                        <m:t> = </m:t>
                      </m:r>
                      <m:r>
                        <a:rPr lang="es-EC" i="1">
                          <a:latin typeface="Cambria Math"/>
                        </a:rPr>
                        <m:t>𝑃𝑜𝑡𝑒𝑛𝑐𝑖𝑎</m:t>
                      </m:r>
                      <m:r>
                        <a:rPr lang="es-EC" i="1">
                          <a:latin typeface="Cambria Math"/>
                        </a:rPr>
                        <m:t> </m:t>
                      </m:r>
                      <m:r>
                        <a:rPr lang="es-EC" i="1">
                          <a:latin typeface="Cambria Math"/>
                        </a:rPr>
                        <m:t>𝑛𝑒𝑐𝑒𝑠𝑎𝑟𝑖𝑎</m:t>
                      </m:r>
                      <m:r>
                        <a:rPr lang="es-EC" i="1">
                          <a:latin typeface="Cambria Math"/>
                        </a:rPr>
                        <m:t> </m:t>
                      </m:r>
                      <m:r>
                        <a:rPr lang="es-EC" i="1">
                          <a:latin typeface="Cambria Math"/>
                        </a:rPr>
                        <m:t>𝑝𝑎𝑟𝑎</m:t>
                      </m:r>
                      <m:r>
                        <a:rPr lang="es-EC" i="1">
                          <a:latin typeface="Cambria Math"/>
                        </a:rPr>
                        <m:t> </m:t>
                      </m:r>
                      <m:r>
                        <a:rPr lang="es-EC" i="1">
                          <a:latin typeface="Cambria Math"/>
                        </a:rPr>
                        <m:t>𝑚𝑜𝑣𝑒𝑟</m:t>
                      </m:r>
                      <m:r>
                        <a:rPr lang="es-EC" i="1">
                          <a:latin typeface="Cambria Math"/>
                        </a:rPr>
                        <m:t> </m:t>
                      </m:r>
                      <m:r>
                        <a:rPr lang="es-EC" i="1">
                          <a:latin typeface="Cambria Math"/>
                        </a:rPr>
                        <m:t>𝑒𝑙</m:t>
                      </m:r>
                      <m:r>
                        <a:rPr lang="es-EC" i="1">
                          <a:latin typeface="Cambria Math"/>
                        </a:rPr>
                        <m:t> </m:t>
                      </m:r>
                      <m:r>
                        <a:rPr lang="es-EC" i="1">
                          <a:latin typeface="Cambria Math"/>
                        </a:rPr>
                        <m:t>𝑎𝑔𝑖𝑡𝑎𝑑𝑜𝑟</m:t>
                      </m:r>
                      <m:r>
                        <a:rPr lang="es-EC" i="1">
                          <a:latin typeface="Cambria Math"/>
                        </a:rPr>
                        <m:t> </m:t>
                      </m:r>
                      <m:r>
                        <a:rPr lang="es-EC" i="1">
                          <a:latin typeface="Cambria Math"/>
                        </a:rPr>
                        <m:t>𝑑𝑎𝑑𝑎</m:t>
                      </m:r>
                      <m:r>
                        <a:rPr lang="es-EC" i="1">
                          <a:latin typeface="Cambria Math"/>
                        </a:rPr>
                        <m:t> </m:t>
                      </m:r>
                      <m:r>
                        <a:rPr lang="es-EC" i="1">
                          <a:latin typeface="Cambria Math"/>
                        </a:rPr>
                        <m:t>𝑒𝑛</m:t>
                      </m:r>
                      <m:r>
                        <a:rPr lang="es-EC" i="1">
                          <a:latin typeface="Cambria Math"/>
                        </a:rPr>
                        <m:t> </m:t>
                      </m:r>
                      <m:d>
                        <m:dPr>
                          <m:begChr m:val="["/>
                          <m:endChr m:val="]"/>
                          <m:ctrlPr>
                            <a:rPr lang="es-EC" i="1">
                              <a:latin typeface="Cambria Math"/>
                            </a:rPr>
                          </m:ctrlPr>
                        </m:dPr>
                        <m:e>
                          <m:r>
                            <a:rPr lang="es-EC" i="1">
                              <a:latin typeface="Cambria Math"/>
                            </a:rPr>
                            <m:t>𝑓𝑡</m:t>
                          </m:r>
                          <m:r>
                            <a:rPr lang="es-EC" i="1">
                              <a:latin typeface="Cambria Math"/>
                            </a:rPr>
                            <m:t>−</m:t>
                          </m:r>
                          <m:f>
                            <m:fPr>
                              <m:ctrlPr>
                                <a:rPr lang="es-EC" i="1">
                                  <a:latin typeface="Cambria Math"/>
                                </a:rPr>
                              </m:ctrlPr>
                            </m:fPr>
                            <m:num>
                              <m:r>
                                <a:rPr lang="es-EC" i="1">
                                  <a:latin typeface="Cambria Math"/>
                                </a:rPr>
                                <m:t>𝑙𝑏𝑠</m:t>
                              </m:r>
                            </m:num>
                            <m:den>
                              <m:r>
                                <a:rPr lang="es-EC" i="1">
                                  <a:latin typeface="Cambria Math"/>
                                </a:rPr>
                                <m:t>𝑠</m:t>
                              </m:r>
                            </m:den>
                          </m:f>
                        </m:e>
                      </m:d>
                    </m:oMath>
                  </m:oMathPara>
                </a14:m>
                <a:endParaRPr lang="es-ES" dirty="0"/>
              </a:p>
              <a:p>
                <a:pPr algn="just"/>
                <a14:m>
                  <m:oMathPara xmlns:m="http://schemas.openxmlformats.org/officeDocument/2006/math">
                    <m:oMathParaPr>
                      <m:jc m:val="centerGroup"/>
                    </m:oMathParaPr>
                    <m:oMath xmlns:m="http://schemas.openxmlformats.org/officeDocument/2006/math">
                      <m:r>
                        <a:rPr lang="es-EC" i="1">
                          <a:latin typeface="Cambria Math"/>
                        </a:rPr>
                        <m:t>𝐺𝑐</m:t>
                      </m:r>
                      <m:r>
                        <a:rPr lang="es-EC" i="1">
                          <a:latin typeface="Cambria Math"/>
                        </a:rPr>
                        <m:t> = </m:t>
                      </m:r>
                      <m:r>
                        <a:rPr lang="es-EC" i="1">
                          <a:latin typeface="Cambria Math"/>
                        </a:rPr>
                        <m:t>𝐹𝑎𝑐𝑡𝑜𝑟</m:t>
                      </m:r>
                      <m:r>
                        <a:rPr lang="es-EC" i="1">
                          <a:latin typeface="Cambria Math"/>
                        </a:rPr>
                        <m:t> </m:t>
                      </m:r>
                      <m:r>
                        <a:rPr lang="es-EC" i="1">
                          <a:latin typeface="Cambria Math"/>
                        </a:rPr>
                        <m:t>𝑑𝑒</m:t>
                      </m:r>
                      <m:r>
                        <a:rPr lang="es-EC" i="1">
                          <a:latin typeface="Cambria Math"/>
                        </a:rPr>
                        <m:t> </m:t>
                      </m:r>
                      <m:r>
                        <a:rPr lang="es-EC" i="1">
                          <a:latin typeface="Cambria Math"/>
                        </a:rPr>
                        <m:t>𝑐𝑜𝑛𝑣𝑒𝑟𝑠𝑖</m:t>
                      </m:r>
                      <m:r>
                        <a:rPr lang="es-EC" i="1">
                          <a:latin typeface="Cambria Math"/>
                        </a:rPr>
                        <m:t>ó</m:t>
                      </m:r>
                      <m:r>
                        <a:rPr lang="es-EC" i="1">
                          <a:latin typeface="Cambria Math"/>
                        </a:rPr>
                        <m:t>𝑛</m:t>
                      </m:r>
                      <m:r>
                        <a:rPr lang="es-EC" i="1">
                          <a:latin typeface="Cambria Math"/>
                        </a:rPr>
                        <m:t> </m:t>
                      </m:r>
                      <m:r>
                        <a:rPr lang="es-EC" i="1">
                          <a:latin typeface="Cambria Math"/>
                        </a:rPr>
                        <m:t>𝑔𝑟𝑎𝑣𝑖𝑡𝑎𝑐𝑖𝑜𝑛𝑎𝑙</m:t>
                      </m:r>
                      <m:r>
                        <a:rPr lang="es-EC" i="1">
                          <a:latin typeface="Cambria Math"/>
                        </a:rPr>
                        <m:t>, 32,22 </m:t>
                      </m:r>
                      <m:d>
                        <m:dPr>
                          <m:begChr m:val="["/>
                          <m:endChr m:val="]"/>
                          <m:ctrlPr>
                            <a:rPr lang="es-EC" i="1">
                              <a:latin typeface="Cambria Math"/>
                            </a:rPr>
                          </m:ctrlPr>
                        </m:dPr>
                        <m:e>
                          <m:r>
                            <a:rPr lang="es-EC" i="1">
                              <a:latin typeface="Cambria Math"/>
                            </a:rPr>
                            <m:t>𝑙𝑏𝑓</m:t>
                          </m:r>
                          <m:r>
                            <a:rPr lang="es-EC" i="1">
                              <a:latin typeface="Cambria Math"/>
                            </a:rPr>
                            <m:t>−</m:t>
                          </m:r>
                          <m:f>
                            <m:fPr>
                              <m:ctrlPr>
                                <a:rPr lang="es-EC" i="1">
                                  <a:latin typeface="Cambria Math"/>
                                </a:rPr>
                              </m:ctrlPr>
                            </m:fPr>
                            <m:num>
                              <m:r>
                                <a:rPr lang="es-EC" i="1">
                                  <a:latin typeface="Cambria Math"/>
                                </a:rPr>
                                <m:t>𝑓𝑡</m:t>
                              </m:r>
                            </m:num>
                            <m:den>
                              <m:r>
                                <a:rPr lang="es-EC" i="1">
                                  <a:latin typeface="Cambria Math"/>
                                </a:rPr>
                                <m:t>𝑙𝑏𝑚</m:t>
                              </m:r>
                            </m:den>
                          </m:f>
                          <m:r>
                            <a:rPr lang="es-EC" i="1">
                              <a:latin typeface="Cambria Math"/>
                            </a:rPr>
                            <m:t>−</m:t>
                          </m:r>
                          <m:sSup>
                            <m:sSupPr>
                              <m:ctrlPr>
                                <a:rPr lang="es-ES" i="1">
                                  <a:latin typeface="Cambria Math"/>
                                </a:rPr>
                              </m:ctrlPr>
                            </m:sSupPr>
                            <m:e>
                              <m:r>
                                <a:rPr lang="es-EC" i="1">
                                  <a:latin typeface="Cambria Math"/>
                                </a:rPr>
                                <m:t>𝑠</m:t>
                              </m:r>
                            </m:e>
                            <m:sup>
                              <m:r>
                                <a:rPr lang="es-EC" i="1">
                                  <a:latin typeface="Cambria Math"/>
                                </a:rPr>
                                <m:t>2</m:t>
                              </m:r>
                            </m:sup>
                          </m:sSup>
                        </m:e>
                      </m:d>
                    </m:oMath>
                    <m:oMath xmlns:m="http://schemas.openxmlformats.org/officeDocument/2006/math">
                      <m:r>
                        <a:rPr lang="es-EC" i="1">
                          <a:latin typeface="Cambria Math"/>
                        </a:rPr>
                        <m:t>𝑁𝑝</m:t>
                      </m:r>
                      <m:r>
                        <a:rPr lang="es-EC" i="1">
                          <a:latin typeface="Cambria Math"/>
                        </a:rPr>
                        <m:t>=</m:t>
                      </m:r>
                      <m:r>
                        <a:rPr lang="es-EC" i="1">
                          <a:latin typeface="Cambria Math"/>
                        </a:rPr>
                        <m:t>𝑁</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𝑝𝑜𝑡𝑒𝑛𝑐𝑖𝑎</m:t>
                      </m:r>
                    </m:oMath>
                  </m:oMathPara>
                </a14:m>
                <a:endParaRPr lang="es-ES" dirty="0"/>
              </a:p>
              <a:p>
                <a:pPr algn="just"/>
                <a:r>
                  <a:rPr lang="es-EC" dirty="0" smtClean="0"/>
                  <a:t>	</a:t>
                </a:r>
                <a14:m>
                  <m:oMath xmlns:m="http://schemas.openxmlformats.org/officeDocument/2006/math">
                    <m:r>
                      <a:rPr lang="es-EC" i="1">
                        <a:latin typeface="Cambria Math"/>
                      </a:rPr>
                      <m:t>𝑁</m:t>
                    </m:r>
                    <m:r>
                      <a:rPr lang="es-EC" i="1">
                        <a:latin typeface="Cambria Math"/>
                      </a:rPr>
                      <m:t>=</m:t>
                    </m:r>
                    <m:r>
                      <a:rPr lang="es-EC" i="1">
                        <a:latin typeface="Cambria Math"/>
                      </a:rPr>
                      <m:t>𝑉𝑒𝑙𝑜𝑐𝑖𝑑𝑎𝑑</m:t>
                    </m:r>
                    <m:r>
                      <a:rPr lang="es-EC" i="1">
                        <a:latin typeface="Cambria Math"/>
                      </a:rPr>
                      <m:t> </m:t>
                    </m:r>
                    <m:r>
                      <a:rPr lang="es-EC" i="1">
                        <a:latin typeface="Cambria Math"/>
                      </a:rPr>
                      <m:t>𝑟𝑜𝑡𝑎𝑐𝑖𝑜𝑛𝑎𝑙</m:t>
                    </m:r>
                    <m:r>
                      <a:rPr lang="es-EC" i="1">
                        <a:latin typeface="Cambria Math"/>
                      </a:rPr>
                      <m:t> </m:t>
                    </m:r>
                    <m:r>
                      <a:rPr lang="es-EC" i="1">
                        <a:latin typeface="Cambria Math"/>
                      </a:rPr>
                      <m:t>𝑑𝑒𝑙</m:t>
                    </m:r>
                    <m:r>
                      <a:rPr lang="es-EC" i="1">
                        <a:latin typeface="Cambria Math"/>
                      </a:rPr>
                      <m:t> </m:t>
                    </m:r>
                    <m:r>
                      <a:rPr lang="es-EC" i="1">
                        <a:latin typeface="Cambria Math"/>
                      </a:rPr>
                      <m:t>𝑎𝑔𝑖𝑡𝑎𝑑𝑜𝑟</m:t>
                    </m:r>
                    <m:r>
                      <a:rPr lang="es-EC" i="1">
                        <a:latin typeface="Cambria Math"/>
                      </a:rPr>
                      <m:t>=60 </m:t>
                    </m:r>
                    <m:r>
                      <a:rPr lang="es-EC" i="1">
                        <a:latin typeface="Cambria Math"/>
                      </a:rPr>
                      <m:t>𝑟𝑝𝑚</m:t>
                    </m:r>
                    <m:r>
                      <a:rPr lang="es-EC" i="1">
                        <a:latin typeface="Cambria Math"/>
                      </a:rPr>
                      <m:t>=360 </m:t>
                    </m:r>
                    <m:r>
                      <a:rPr lang="es-EC" i="1">
                        <a:latin typeface="Cambria Math"/>
                      </a:rPr>
                      <m:t>𝑟𝑝h</m:t>
                    </m:r>
                    <m:r>
                      <a:rPr lang="es-EC" i="1">
                        <a:latin typeface="Cambria Math"/>
                      </a:rPr>
                      <m:t>=1</m:t>
                    </m:r>
                    <m:r>
                      <a:rPr lang="es-EC" i="1">
                        <a:latin typeface="Cambria Math"/>
                      </a:rPr>
                      <m:t>𝑟𝑝𝑠</m:t>
                    </m:r>
                  </m:oMath>
                </a14:m>
                <a:r>
                  <a:rPr lang="es-EC" dirty="0"/>
                  <a:t> </a:t>
                </a:r>
                <a:endParaRPr lang="es-ES" dirty="0"/>
              </a:p>
              <a:p>
                <a:pPr algn="just"/>
                <a:r>
                  <a:rPr lang="es-EC" dirty="0" smtClean="0"/>
                  <a:t>	</a:t>
                </a:r>
                <a14:m>
                  <m:oMath xmlns:m="http://schemas.openxmlformats.org/officeDocument/2006/math">
                    <m:r>
                      <a:rPr lang="es-EC" i="1">
                        <a:latin typeface="Cambria Math"/>
                      </a:rPr>
                      <m:t>𝐷</m:t>
                    </m:r>
                    <m:r>
                      <a:rPr lang="es-EC" i="1">
                        <a:latin typeface="Cambria Math"/>
                      </a:rPr>
                      <m:t>=</m:t>
                    </m:r>
                    <m:r>
                      <a:rPr lang="es-EC" i="1">
                        <a:latin typeface="Cambria Math"/>
                      </a:rPr>
                      <m:t>𝐷𝑖𝑎𝑚𝑒𝑡𝑟𝑜</m:t>
                    </m:r>
                    <m:r>
                      <a:rPr lang="es-EC" i="1">
                        <a:latin typeface="Cambria Math"/>
                      </a:rPr>
                      <m:t> </m:t>
                    </m:r>
                    <m:r>
                      <a:rPr lang="es-EC" i="1">
                        <a:latin typeface="Cambria Math"/>
                      </a:rPr>
                      <m:t>𝑑𝑒𝑙</m:t>
                    </m:r>
                    <m:r>
                      <a:rPr lang="es-EC" i="1">
                        <a:latin typeface="Cambria Math"/>
                      </a:rPr>
                      <m:t> </m:t>
                    </m:r>
                    <m:r>
                      <a:rPr lang="es-EC" i="1">
                        <a:latin typeface="Cambria Math"/>
                      </a:rPr>
                      <m:t>𝑎𝑔𝑖𝑡𝑎𝑑𝑜𝑟</m:t>
                    </m:r>
                    <m:r>
                      <a:rPr lang="es-EC" i="1">
                        <a:latin typeface="Cambria Math"/>
                      </a:rPr>
                      <m:t>=9,722 </m:t>
                    </m:r>
                    <m:r>
                      <a:rPr lang="es-EC" i="1">
                        <a:latin typeface="Cambria Math"/>
                      </a:rPr>
                      <m:t>𝑓𝑡</m:t>
                    </m:r>
                  </m:oMath>
                </a14:m>
                <a:r>
                  <a:rPr lang="es-EC" dirty="0"/>
                  <a:t> </a:t>
                </a:r>
                <a:endParaRPr lang="es-ES" dirty="0"/>
              </a:p>
              <a:p>
                <a:pPr algn="just"/>
                <a:r>
                  <a:rPr lang="es-ES" dirty="0" smtClean="0"/>
                  <a:t>	</a:t>
                </a:r>
                <a14:m>
                  <m:oMath xmlns:m="http://schemas.openxmlformats.org/officeDocument/2006/math">
                    <m:sSub>
                      <m:sSubPr>
                        <m:ctrlPr>
                          <a:rPr lang="es-ES" i="1">
                            <a:latin typeface="Cambria Math"/>
                          </a:rPr>
                        </m:ctrlPr>
                      </m:sSubPr>
                      <m:e>
                        <m:r>
                          <a:rPr lang="es-EC" i="1">
                            <a:latin typeface="Cambria Math"/>
                          </a:rPr>
                          <m:t>𝜌</m:t>
                        </m:r>
                      </m:e>
                      <m:sub>
                        <m:r>
                          <a:rPr lang="es-EC" i="1">
                            <a:latin typeface="Cambria Math"/>
                          </a:rPr>
                          <m:t>𝑐</m:t>
                        </m:r>
                      </m:sub>
                    </m:sSub>
                    <m:r>
                      <a:rPr lang="es-EC" i="1">
                        <a:latin typeface="Cambria Math"/>
                      </a:rPr>
                      <m:t>=</m:t>
                    </m:r>
                    <m:r>
                      <a:rPr lang="es-EC" i="1">
                        <a:latin typeface="Cambria Math"/>
                      </a:rPr>
                      <m:t>𝐷𝑒𝑛𝑠𝑖𝑑𝑎𝑑</m:t>
                    </m:r>
                    <m:r>
                      <a:rPr lang="es-EC" i="1">
                        <a:latin typeface="Cambria Math"/>
                      </a:rPr>
                      <m:t> </m:t>
                    </m:r>
                    <m:r>
                      <a:rPr lang="es-EC" i="1">
                        <a:latin typeface="Cambria Math"/>
                      </a:rPr>
                      <m:t>𝑑𝑒𝑙</m:t>
                    </m:r>
                    <m:r>
                      <a:rPr lang="es-EC" i="1">
                        <a:latin typeface="Cambria Math"/>
                      </a:rPr>
                      <m:t> </m:t>
                    </m:r>
                    <m:r>
                      <a:rPr lang="es-EC" i="1">
                        <a:latin typeface="Cambria Math"/>
                      </a:rPr>
                      <m:t>𝑓𝑙𝑢𝑖𝑑𝑜</m:t>
                    </m:r>
                    <m:r>
                      <a:rPr lang="es-EC" i="1">
                        <a:latin typeface="Cambria Math"/>
                      </a:rPr>
                      <m:t>=1268</m:t>
                    </m:r>
                    <m:f>
                      <m:fPr>
                        <m:ctrlPr>
                          <a:rPr lang="es-ES" i="1">
                            <a:latin typeface="Cambria Math"/>
                          </a:rPr>
                        </m:ctrlPr>
                      </m:fPr>
                      <m:num>
                        <m:r>
                          <a:rPr lang="es-ES" b="0" i="1" smtClean="0">
                            <a:latin typeface="Cambria Math"/>
                          </a:rPr>
                          <m:t>𝑘</m:t>
                        </m:r>
                        <m:r>
                          <a:rPr lang="es-EC" i="1">
                            <a:latin typeface="Cambria Math"/>
                          </a:rPr>
                          <m:t>𝑔</m:t>
                        </m:r>
                      </m:num>
                      <m:den>
                        <m:sSup>
                          <m:sSupPr>
                            <m:ctrlPr>
                              <a:rPr lang="es-ES" i="1">
                                <a:latin typeface="Cambria Math"/>
                              </a:rPr>
                            </m:ctrlPr>
                          </m:sSupPr>
                          <m:e>
                            <m:r>
                              <a:rPr lang="es-EC" i="1">
                                <a:latin typeface="Cambria Math"/>
                              </a:rPr>
                              <m:t>𝑚</m:t>
                            </m:r>
                          </m:e>
                          <m:sup>
                            <m:r>
                              <a:rPr lang="es-EC" i="1">
                                <a:latin typeface="Cambria Math"/>
                              </a:rPr>
                              <m:t>3</m:t>
                            </m:r>
                          </m:sup>
                        </m:sSup>
                      </m:den>
                    </m:f>
                    <m:r>
                      <a:rPr lang="es-EC" i="1">
                        <a:latin typeface="Cambria Math"/>
                      </a:rPr>
                      <m:t>=79,16</m:t>
                    </m:r>
                    <m:f>
                      <m:fPr>
                        <m:ctrlPr>
                          <a:rPr lang="es-ES" i="1">
                            <a:latin typeface="Cambria Math"/>
                          </a:rPr>
                        </m:ctrlPr>
                      </m:fPr>
                      <m:num>
                        <m:r>
                          <a:rPr lang="es-EC" i="1">
                            <a:latin typeface="Cambria Math"/>
                          </a:rPr>
                          <m:t>𝑙𝑏𝑠</m:t>
                        </m:r>
                      </m:num>
                      <m:den>
                        <m:sSup>
                          <m:sSupPr>
                            <m:ctrlPr>
                              <a:rPr lang="es-ES" i="1">
                                <a:latin typeface="Cambria Math"/>
                              </a:rPr>
                            </m:ctrlPr>
                          </m:sSupPr>
                          <m:e>
                            <m:r>
                              <a:rPr lang="es-EC" i="1">
                                <a:latin typeface="Cambria Math"/>
                              </a:rPr>
                              <m:t>𝑓𝑡</m:t>
                            </m:r>
                          </m:e>
                          <m:sup>
                            <m:r>
                              <a:rPr lang="es-EC" i="1">
                                <a:latin typeface="Cambria Math"/>
                              </a:rPr>
                              <m:t>3</m:t>
                            </m:r>
                          </m:sup>
                        </m:sSup>
                      </m:den>
                    </m:f>
                  </m:oMath>
                </a14:m>
                <a:r>
                  <a:rPr lang="es-EC" dirty="0"/>
                  <a:t> </a:t>
                </a:r>
                <a:endParaRPr lang="es-ES" dirty="0"/>
              </a:p>
            </p:txBody>
          </p:sp>
        </mc:Choice>
        <mc:Fallback>
          <p:sp>
            <p:nvSpPr>
              <p:cNvPr id="12" name="11 Rectángulo"/>
              <p:cNvSpPr>
                <a:spLocks noRot="1" noChangeAspect="1" noMove="1" noResize="1" noEditPoints="1" noAdjustHandles="1" noChangeArrowheads="1" noChangeShapeType="1" noTextEdit="1"/>
              </p:cNvSpPr>
              <p:nvPr/>
            </p:nvSpPr>
            <p:spPr>
              <a:xfrm>
                <a:off x="129262" y="2817222"/>
                <a:ext cx="7731838" cy="2887009"/>
              </a:xfrm>
              <a:prstGeom prst="rect">
                <a:avLst/>
              </a:prstGeom>
              <a:blipFill rotWithShape="1">
                <a:blip r:embed="rId4"/>
                <a:stretch>
                  <a:fillRect l="-630" t="-105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8832003" y="3627776"/>
                <a:ext cx="2077813" cy="618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1 </m:t>
                      </m:r>
                      <m:r>
                        <a:rPr lang="es-EC" i="1">
                          <a:latin typeface="Cambria Math"/>
                        </a:rPr>
                        <m:t>𝐻𝑃</m:t>
                      </m:r>
                      <m:r>
                        <a:rPr lang="es-EC" i="1">
                          <a:latin typeface="Cambria Math"/>
                        </a:rPr>
                        <m:t>=550 </m:t>
                      </m:r>
                      <m:f>
                        <m:fPr>
                          <m:ctrlPr>
                            <a:rPr lang="es-ES" i="1">
                              <a:latin typeface="Cambria Math"/>
                            </a:rPr>
                          </m:ctrlPr>
                        </m:fPr>
                        <m:num>
                          <m:r>
                            <a:rPr lang="es-EC" i="1">
                              <a:latin typeface="Cambria Math"/>
                            </a:rPr>
                            <m:t>𝑓𝑡</m:t>
                          </m:r>
                          <m:r>
                            <a:rPr lang="es-EC" i="1">
                              <a:latin typeface="Cambria Math"/>
                            </a:rPr>
                            <m:t> </m:t>
                          </m:r>
                          <m:r>
                            <a:rPr lang="es-EC" i="1">
                              <a:latin typeface="Cambria Math"/>
                            </a:rPr>
                            <m:t>𝑙𝑏𝑠</m:t>
                          </m:r>
                        </m:num>
                        <m:den>
                          <m:r>
                            <a:rPr lang="es-EC" i="1">
                              <a:latin typeface="Cambria Math"/>
                            </a:rPr>
                            <m:t>𝑠</m:t>
                          </m:r>
                        </m:den>
                      </m:f>
                    </m:oMath>
                  </m:oMathPara>
                </a14:m>
                <a:endParaRPr lang="es-ES" dirty="0"/>
              </a:p>
            </p:txBody>
          </p:sp>
        </mc:Choice>
        <mc:Fallback xmlns="">
          <p:sp>
            <p:nvSpPr>
              <p:cNvPr id="13" name="12 Rectángulo"/>
              <p:cNvSpPr>
                <a:spLocks noRot="1" noChangeAspect="1" noMove="1" noResize="1" noEditPoints="1" noAdjustHandles="1" noChangeArrowheads="1" noChangeShapeType="1" noTextEdit="1"/>
              </p:cNvSpPr>
              <p:nvPr/>
            </p:nvSpPr>
            <p:spPr>
              <a:xfrm>
                <a:off x="8832003" y="3627776"/>
                <a:ext cx="2077813" cy="618952"/>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8783349" y="2689642"/>
                <a:ext cx="2196434" cy="618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𝑆𝐻𝑃</m:t>
                      </m:r>
                      <m:r>
                        <a:rPr lang="es-EC" i="1">
                          <a:latin typeface="Cambria Math"/>
                        </a:rPr>
                        <m:t>=66,11 </m:t>
                      </m:r>
                      <m:f>
                        <m:fPr>
                          <m:ctrlPr>
                            <a:rPr lang="es-ES" i="1">
                              <a:latin typeface="Cambria Math"/>
                            </a:rPr>
                          </m:ctrlPr>
                        </m:fPr>
                        <m:num>
                          <m:r>
                            <a:rPr lang="es-EC" i="1">
                              <a:latin typeface="Cambria Math"/>
                            </a:rPr>
                            <m:t>𝑓𝑡</m:t>
                          </m:r>
                          <m:r>
                            <a:rPr lang="es-EC" i="1">
                              <a:latin typeface="Cambria Math"/>
                            </a:rPr>
                            <m:t> </m:t>
                          </m:r>
                          <m:r>
                            <a:rPr lang="es-EC" i="1">
                              <a:latin typeface="Cambria Math"/>
                            </a:rPr>
                            <m:t>𝑙𝑏𝑠</m:t>
                          </m:r>
                        </m:num>
                        <m:den>
                          <m:r>
                            <a:rPr lang="es-EC" i="1">
                              <a:latin typeface="Cambria Math"/>
                            </a:rPr>
                            <m:t>𝑠</m:t>
                          </m:r>
                        </m:den>
                      </m:f>
                    </m:oMath>
                  </m:oMathPara>
                </a14:m>
                <a:endParaRPr lang="es-ES" dirty="0"/>
              </a:p>
            </p:txBody>
          </p:sp>
        </mc:Choice>
        <mc:Fallback xmlns="">
          <p:sp>
            <p:nvSpPr>
              <p:cNvPr id="14" name="13 Rectángulo"/>
              <p:cNvSpPr>
                <a:spLocks noRot="1" noChangeAspect="1" noMove="1" noResize="1" noEditPoints="1" noAdjustHandles="1" noChangeArrowheads="1" noChangeShapeType="1" noTextEdit="1"/>
              </p:cNvSpPr>
              <p:nvPr/>
            </p:nvSpPr>
            <p:spPr>
              <a:xfrm>
                <a:off x="8783349" y="2689642"/>
                <a:ext cx="2196434" cy="618952"/>
              </a:xfrm>
              <a:prstGeom prst="rect">
                <a:avLst/>
              </a:prstGeom>
              <a:blipFill rotWithShape="1">
                <a:blip r:embed="rId6"/>
                <a:stretch>
                  <a:fillRect/>
                </a:stretch>
              </a:blipFill>
            </p:spPr>
            <p:txBody>
              <a:bodyPr/>
              <a:lstStyle/>
              <a:p>
                <a:r>
                  <a:rPr lang="es-ES">
                    <a:noFill/>
                  </a:rPr>
                  <a:t> </a:t>
                </a:r>
              </a:p>
            </p:txBody>
          </p:sp>
        </mc:Fallback>
      </mc:AlternateContent>
      <p:grpSp>
        <p:nvGrpSpPr>
          <p:cNvPr id="21" name="20 Grupo"/>
          <p:cNvGrpSpPr/>
          <p:nvPr/>
        </p:nvGrpSpPr>
        <p:grpSpPr>
          <a:xfrm>
            <a:off x="8106785" y="4717824"/>
            <a:ext cx="3567320" cy="732796"/>
            <a:chOff x="8052193" y="5099968"/>
            <a:chExt cx="3567320" cy="732796"/>
          </a:xfrm>
        </p:grpSpPr>
        <p:grpSp>
          <p:nvGrpSpPr>
            <p:cNvPr id="17" name="Grupo 6"/>
            <p:cNvGrpSpPr/>
            <p:nvPr/>
          </p:nvGrpSpPr>
          <p:grpSpPr>
            <a:xfrm>
              <a:off x="8052193" y="5099968"/>
              <a:ext cx="3567320" cy="732796"/>
              <a:chOff x="0" y="43545"/>
              <a:chExt cx="8443749" cy="588412"/>
            </a:xfrm>
            <a:scene3d>
              <a:camera prst="orthographicFront"/>
              <a:lightRig rig="chilly" dir="t"/>
            </a:scene3d>
          </p:grpSpPr>
          <p:sp>
            <p:nvSpPr>
              <p:cNvPr id="1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mc:AlternateContent xmlns:mc="http://schemas.openxmlformats.org/markup-compatibility/2006" xmlns:a14="http://schemas.microsoft.com/office/drawing/2010/main">
          <mc:Choice Requires="a14">
            <p:sp>
              <p:nvSpPr>
                <p:cNvPr id="20" name="19 Rectángulo"/>
                <p:cNvSpPr/>
                <p:nvPr/>
              </p:nvSpPr>
              <p:spPr>
                <a:xfrm>
                  <a:off x="8285918" y="5281699"/>
                  <a:ext cx="319350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𝑺𝑯𝑷</m:t>
                        </m:r>
                        <m:r>
                          <a:rPr lang="es-ES" b="1" i="1">
                            <a:latin typeface="Cambria Math"/>
                          </a:rPr>
                          <m:t>=</m:t>
                        </m:r>
                        <m:r>
                          <a:rPr lang="es-ES" b="1" i="1">
                            <a:latin typeface="Cambria Math"/>
                          </a:rPr>
                          <m:t>𝟎</m:t>
                        </m:r>
                        <m:r>
                          <a:rPr lang="es-ES" b="1" i="1">
                            <a:latin typeface="Cambria Math"/>
                          </a:rPr>
                          <m:t>,</m:t>
                        </m:r>
                        <m:r>
                          <a:rPr lang="es-ES" b="1" i="1">
                            <a:latin typeface="Cambria Math"/>
                          </a:rPr>
                          <m:t>𝟏𝟐</m:t>
                        </m:r>
                        <m:r>
                          <a:rPr lang="es-ES" b="1" i="1">
                            <a:latin typeface="Cambria Math"/>
                          </a:rPr>
                          <m:t> </m:t>
                        </m:r>
                        <m:r>
                          <a:rPr lang="es-ES" b="1" i="1">
                            <a:latin typeface="Cambria Math"/>
                          </a:rPr>
                          <m:t>𝑯𝑷</m:t>
                        </m:r>
                        <m:r>
                          <a:rPr lang="es-ES" b="1" i="1">
                            <a:latin typeface="Cambria Math"/>
                          </a:rPr>
                          <m:t> ≈</m:t>
                        </m:r>
                        <m:r>
                          <a:rPr lang="es-ES" b="1" i="1">
                            <a:latin typeface="Cambria Math"/>
                          </a:rPr>
                          <m:t>𝟎</m:t>
                        </m:r>
                        <m:r>
                          <a:rPr lang="es-ES" b="1" i="1">
                            <a:latin typeface="Cambria Math"/>
                          </a:rPr>
                          <m:t>,</m:t>
                        </m:r>
                        <m:r>
                          <a:rPr lang="es-ES" b="1" i="1">
                            <a:latin typeface="Cambria Math"/>
                          </a:rPr>
                          <m:t>𝟐𝟓</m:t>
                        </m:r>
                        <m:r>
                          <a:rPr lang="es-ES" b="1" i="1">
                            <a:latin typeface="Cambria Math"/>
                          </a:rPr>
                          <m:t> </m:t>
                        </m:r>
                        <m:r>
                          <a:rPr lang="es-ES" b="1" i="1">
                            <a:latin typeface="Cambria Math"/>
                          </a:rPr>
                          <m:t>𝑯𝑷</m:t>
                        </m:r>
                        <m:r>
                          <a:rPr lang="es-ES" b="1" i="1">
                            <a:latin typeface="Cambria Math"/>
                          </a:rPr>
                          <m:t> </m:t>
                        </m:r>
                      </m:oMath>
                    </m:oMathPara>
                  </a14:m>
                  <a:endParaRPr lang="es-ES" b="1" dirty="0"/>
                </a:p>
              </p:txBody>
            </p:sp>
          </mc:Choice>
          <mc:Fallback xmlns="">
            <p:sp>
              <p:nvSpPr>
                <p:cNvPr id="20" name="19 Rectángulo"/>
                <p:cNvSpPr>
                  <a:spLocks noRot="1" noChangeAspect="1" noMove="1" noResize="1" noEditPoints="1" noAdjustHandles="1" noChangeArrowheads="1" noChangeShapeType="1" noTextEdit="1"/>
                </p:cNvSpPr>
                <p:nvPr/>
              </p:nvSpPr>
              <p:spPr>
                <a:xfrm>
                  <a:off x="8285918" y="5281699"/>
                  <a:ext cx="3193503" cy="369332"/>
                </a:xfrm>
                <a:prstGeom prst="rect">
                  <a:avLst/>
                </a:prstGeom>
                <a:blipFill rotWithShape="1">
                  <a:blip r:embed="rId7"/>
                  <a:stretch>
                    <a:fillRect/>
                  </a:stretch>
                </a:blipFill>
              </p:spPr>
              <p:txBody>
                <a:bodyPr/>
                <a:lstStyle/>
                <a:p>
                  <a:r>
                    <a:rPr lang="es-ES">
                      <a:noFill/>
                    </a:rPr>
                    <a:t> </a:t>
                  </a:r>
                </a:p>
              </p:txBody>
            </p:sp>
          </mc:Fallback>
        </mc:AlternateContent>
      </p:grpSp>
    </p:spTree>
    <p:extLst>
      <p:ext uri="{BB962C8B-B14F-4D97-AF65-F5344CB8AC3E}">
        <p14:creationId xmlns:p14="http://schemas.microsoft.com/office/powerpoint/2010/main" val="404432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35</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91350"/>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Dimensionamiento de motores</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54644" y="1276319"/>
            <a:ext cx="6128044"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Selección</a:t>
              </a:r>
              <a:r>
                <a:rPr lang="es-ES" sz="2800" b="1" dirty="0" smtClean="0">
                  <a:solidFill>
                    <a:schemeClr val="tx1"/>
                  </a:solidFill>
                </a:rPr>
                <a:t> del </a:t>
              </a:r>
              <a:r>
                <a:rPr lang="es-EC" sz="2800" b="1" dirty="0">
                  <a:solidFill>
                    <a:schemeClr val="tx1"/>
                  </a:solidFill>
                </a:rPr>
                <a:t>m</a:t>
              </a:r>
              <a:r>
                <a:rPr lang="es-EC" sz="2800" b="1" dirty="0" smtClean="0">
                  <a:solidFill>
                    <a:schemeClr val="tx1"/>
                  </a:solidFill>
                </a:rPr>
                <a:t>otor para el agitador</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aphicFrame>
        <p:nvGraphicFramePr>
          <p:cNvPr id="6" name="5 Tabla"/>
          <p:cNvGraphicFramePr>
            <a:graphicFrameLocks noGrp="1"/>
          </p:cNvGraphicFramePr>
          <p:nvPr>
            <p:extLst>
              <p:ext uri="{D42A27DB-BD31-4B8C-83A1-F6EECF244321}">
                <p14:modId xmlns:p14="http://schemas.microsoft.com/office/powerpoint/2010/main" val="2398977892"/>
              </p:ext>
            </p:extLst>
          </p:nvPr>
        </p:nvGraphicFramePr>
        <p:xfrm>
          <a:off x="6801658" y="1356108"/>
          <a:ext cx="4921250" cy="4693920"/>
        </p:xfrm>
        <a:graphic>
          <a:graphicData uri="http://schemas.openxmlformats.org/drawingml/2006/table">
            <a:tbl>
              <a:tblPr firstRow="1" firstCol="1" bandRow="1">
                <a:tableStyleId>{5C22544A-7EE6-4342-B048-85BDC9FD1C3A}</a:tableStyleId>
              </a:tblPr>
              <a:tblGrid>
                <a:gridCol w="2460625"/>
                <a:gridCol w="2460625"/>
              </a:tblGrid>
              <a:tr h="209550">
                <a:tc>
                  <a:txBody>
                    <a:bodyPr/>
                    <a:lstStyle/>
                    <a:p>
                      <a:pPr algn="just">
                        <a:lnSpc>
                          <a:spcPct val="200000"/>
                        </a:lnSpc>
                        <a:spcAft>
                          <a:spcPts val="0"/>
                        </a:spcAft>
                      </a:pPr>
                      <a:r>
                        <a:rPr lang="es-EC" sz="1400" dirty="0">
                          <a:solidFill>
                            <a:schemeClr val="tx1"/>
                          </a:solidFill>
                          <a:effectLst/>
                        </a:rPr>
                        <a:t>Nombre</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Especificaciones</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Potencia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0,25 HP</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400">
                          <a:solidFill>
                            <a:schemeClr val="tx1"/>
                          </a:solidFill>
                          <a:effectLst/>
                        </a:rPr>
                        <a:t>Frecuencia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60 Hz</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Tensión de alimentación</a:t>
                      </a:r>
                      <a:endParaRPr lang="es-ES" sz="1400">
                        <a:solidFill>
                          <a:schemeClr val="tx1"/>
                        </a:solidFill>
                        <a:effectLst/>
                        <a:latin typeface="Times New Roman"/>
                        <a:ea typeface="Calibri"/>
                        <a:cs typeface="Times New Roman"/>
                      </a:endParaRPr>
                    </a:p>
                  </a:txBody>
                  <a:tcPr marL="68580" marR="68580" marT="0" marB="0" anchor="ctr">
                    <a:solidFill>
                      <a:schemeClr val="accent6">
                        <a:lumMod val="60000"/>
                        <a:lumOff val="40000"/>
                      </a:schemeClr>
                    </a:solidFill>
                  </a:tcPr>
                </a:tc>
                <a:tc>
                  <a:txBody>
                    <a:bodyPr/>
                    <a:lstStyle/>
                    <a:p>
                      <a:pPr algn="just">
                        <a:lnSpc>
                          <a:spcPct val="200000"/>
                        </a:lnSpc>
                        <a:spcAft>
                          <a:spcPts val="0"/>
                        </a:spcAft>
                      </a:pPr>
                      <a:r>
                        <a:rPr lang="es-ES" sz="1400">
                          <a:solidFill>
                            <a:schemeClr val="tx1"/>
                          </a:solidFill>
                          <a:effectLst/>
                        </a:rPr>
                        <a:t>220 V</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400">
                          <a:solidFill>
                            <a:schemeClr val="tx1"/>
                          </a:solidFill>
                          <a:effectLst/>
                        </a:rPr>
                        <a:t>Revoluciones por minuto</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400">
                          <a:solidFill>
                            <a:schemeClr val="tx1"/>
                          </a:solidFill>
                          <a:effectLst/>
                        </a:rPr>
                        <a:t>1500 rpm</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Grado de protección</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IP21</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Corriente nominal</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2,5 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Corriente de arranque</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10,8 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rowSpan="3">
                  <a:txBody>
                    <a:bodyPr/>
                    <a:lstStyle/>
                    <a:p>
                      <a:pPr algn="just">
                        <a:lnSpc>
                          <a:spcPct val="200000"/>
                        </a:lnSpc>
                        <a:spcAft>
                          <a:spcPts val="0"/>
                        </a:spcAft>
                      </a:pPr>
                      <a:r>
                        <a:rPr lang="es-EC" sz="1400">
                          <a:solidFill>
                            <a:schemeClr val="tx1"/>
                          </a:solidFill>
                          <a:effectLst/>
                        </a:rPr>
                        <a:t>Caja reductora</a:t>
                      </a:r>
                      <a:endParaRPr lang="es-ES" sz="1400">
                        <a:solidFill>
                          <a:schemeClr val="tx1"/>
                        </a:solidFill>
                        <a:effectLst/>
                        <a:latin typeface="Times New Roman"/>
                        <a:ea typeface="Calibri"/>
                        <a:cs typeface="Times New Roman"/>
                      </a:endParaRPr>
                    </a:p>
                  </a:txBody>
                  <a:tcPr marL="68580" marR="68580" marT="0" marB="0" anchor="ctr">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Tipo engranes</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vMerge="1">
                  <a:txBody>
                    <a:bodyPr/>
                    <a:lstStyle/>
                    <a:p>
                      <a:endParaRPr lang="es-ES"/>
                    </a:p>
                  </a:txBody>
                  <a:tcPr/>
                </a:tc>
                <a:tc>
                  <a:txBody>
                    <a:bodyPr/>
                    <a:lstStyle/>
                    <a:p>
                      <a:pPr algn="just">
                        <a:lnSpc>
                          <a:spcPct val="200000"/>
                        </a:lnSpc>
                        <a:spcAft>
                          <a:spcPts val="0"/>
                        </a:spcAft>
                      </a:pPr>
                      <a:r>
                        <a:rPr lang="es-EC" sz="1400" dirty="0">
                          <a:solidFill>
                            <a:schemeClr val="tx1"/>
                          </a:solidFill>
                          <a:effectLst/>
                        </a:rPr>
                        <a:t>Relación 25:1</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vMerge="1">
                  <a:txBody>
                    <a:bodyPr/>
                    <a:lstStyle/>
                    <a:p>
                      <a:endParaRPr lang="es-ES"/>
                    </a:p>
                  </a:txBody>
                  <a:tcPr/>
                </a:tc>
                <a:tc>
                  <a:txBody>
                    <a:bodyPr/>
                    <a:lstStyle/>
                    <a:p>
                      <a:pPr algn="just">
                        <a:lnSpc>
                          <a:spcPct val="200000"/>
                        </a:lnSpc>
                        <a:spcAft>
                          <a:spcPts val="0"/>
                        </a:spcAft>
                      </a:pPr>
                      <a:r>
                        <a:rPr lang="es-EC" sz="1400" dirty="0">
                          <a:solidFill>
                            <a:schemeClr val="tx1"/>
                          </a:solidFill>
                          <a:effectLst/>
                        </a:rPr>
                        <a:t>Salida 60 rpm</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pic>
        <p:nvPicPr>
          <p:cNvPr id="16386" name="Picture 2" descr="Resultado de imagen para motorreductor coaxial e04"/>
          <p:cNvPicPr>
            <a:picLocks noChangeAspect="1" noChangeArrowheads="1"/>
          </p:cNvPicPr>
          <p:nvPr/>
        </p:nvPicPr>
        <p:blipFill rotWithShape="1">
          <a:blip r:embed="rId3">
            <a:extLst>
              <a:ext uri="{28A0092B-C50C-407E-A947-70E740481C1C}">
                <a14:useLocalDpi xmlns:a14="http://schemas.microsoft.com/office/drawing/2010/main" val="0"/>
              </a:ext>
            </a:extLst>
          </a:blip>
          <a:srcRect t="17501" b="11472"/>
          <a:stretch/>
        </p:blipFill>
        <p:spPr bwMode="auto">
          <a:xfrm>
            <a:off x="1080803" y="2518073"/>
            <a:ext cx="4296418" cy="305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0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36</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91350"/>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Dimensionamiento de motores</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1774036" y="1276319"/>
            <a:ext cx="8543696"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800" b="1" dirty="0" smtClean="0">
                  <a:solidFill>
                    <a:schemeClr val="tx1"/>
                  </a:solidFill>
                </a:rPr>
                <a:t>Selección de actuadores</a:t>
              </a:r>
              <a:r>
                <a:rPr lang="es-EC" sz="2800" b="1" dirty="0" smtClean="0">
                  <a:solidFill>
                    <a:schemeClr val="tx1"/>
                  </a:solidFill>
                </a:rPr>
                <a:t> para el agitador</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1" name="10 Imagen" descr="C:\Users\USER\Google Drive\tesis\Escrito\Sirius-Innovations-1-1-300x300.png"/>
          <p:cNvPicPr/>
          <p:nvPr/>
        </p:nvPicPr>
        <p:blipFill>
          <a:blip r:embed="rId3">
            <a:extLst>
              <a:ext uri="{28A0092B-C50C-407E-A947-70E740481C1C}">
                <a14:useLocalDpi xmlns:a14="http://schemas.microsoft.com/office/drawing/2010/main" val="0"/>
              </a:ext>
            </a:extLst>
          </a:blip>
          <a:srcRect/>
          <a:stretch>
            <a:fillRect/>
          </a:stretch>
        </p:blipFill>
        <p:spPr bwMode="auto">
          <a:xfrm>
            <a:off x="2103904" y="2156196"/>
            <a:ext cx="1733550" cy="1733550"/>
          </a:xfrm>
          <a:prstGeom prst="rect">
            <a:avLst/>
          </a:prstGeom>
          <a:noFill/>
          <a:ln>
            <a:noFill/>
          </a:ln>
        </p:spPr>
      </p:pic>
      <p:graphicFrame>
        <p:nvGraphicFramePr>
          <p:cNvPr id="10" name="9 Tabla"/>
          <p:cNvGraphicFramePr>
            <a:graphicFrameLocks noGrp="1"/>
          </p:cNvGraphicFramePr>
          <p:nvPr>
            <p:extLst>
              <p:ext uri="{D42A27DB-BD31-4B8C-83A1-F6EECF244321}">
                <p14:modId xmlns:p14="http://schemas.microsoft.com/office/powerpoint/2010/main" val="3250478326"/>
              </p:ext>
            </p:extLst>
          </p:nvPr>
        </p:nvGraphicFramePr>
        <p:xfrm>
          <a:off x="578277" y="4055885"/>
          <a:ext cx="4921250" cy="2133600"/>
        </p:xfrm>
        <a:graphic>
          <a:graphicData uri="http://schemas.openxmlformats.org/drawingml/2006/table">
            <a:tbl>
              <a:tblPr firstRow="1" firstCol="1" bandRow="1">
                <a:tableStyleId>{5C22544A-7EE6-4342-B048-85BDC9FD1C3A}</a:tableStyleId>
              </a:tblPr>
              <a:tblGrid>
                <a:gridCol w="2406650"/>
                <a:gridCol w="2514600"/>
              </a:tblGrid>
              <a:tr h="209550">
                <a:tc>
                  <a:txBody>
                    <a:bodyPr/>
                    <a:lstStyle/>
                    <a:p>
                      <a:pPr algn="just">
                        <a:lnSpc>
                          <a:spcPct val="200000"/>
                        </a:lnSpc>
                        <a:spcAft>
                          <a:spcPts val="0"/>
                        </a:spcAft>
                      </a:pPr>
                      <a:r>
                        <a:rPr lang="es-EC" sz="1400" dirty="0">
                          <a:solidFill>
                            <a:schemeClr val="tx1"/>
                          </a:solidFill>
                          <a:effectLst/>
                        </a:rPr>
                        <a:t>Nombre</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Especificaciones</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Tipo de protección resorte</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Resorte</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dirty="0">
                          <a:solidFill>
                            <a:schemeClr val="tx1"/>
                          </a:solidFill>
                          <a:effectLst/>
                        </a:rPr>
                        <a:t>Corriente</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2,8 – 4 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Clase</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Clase 10</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400">
                          <a:solidFill>
                            <a:schemeClr val="tx1"/>
                          </a:solidFill>
                          <a:effectLst/>
                        </a:rPr>
                        <a:t>Fusible</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400" dirty="0">
                          <a:solidFill>
                            <a:schemeClr val="tx1"/>
                          </a:solidFill>
                          <a:effectLst/>
                        </a:rPr>
                        <a:t>52 A</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pic>
        <p:nvPicPr>
          <p:cNvPr id="13" name="12 Imagen" descr="Resultado de imagen para contactor siemens sirius 3rt2015-1af0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6821" y="2101605"/>
            <a:ext cx="1460386" cy="1446812"/>
          </a:xfrm>
          <a:prstGeom prst="rect">
            <a:avLst/>
          </a:prstGeom>
          <a:noFill/>
          <a:ln>
            <a:noFill/>
          </a:ln>
        </p:spPr>
      </p:pic>
      <p:graphicFrame>
        <p:nvGraphicFramePr>
          <p:cNvPr id="12" name="11 Tabla"/>
          <p:cNvGraphicFramePr>
            <a:graphicFrameLocks noGrp="1"/>
          </p:cNvGraphicFramePr>
          <p:nvPr>
            <p:extLst>
              <p:ext uri="{D42A27DB-BD31-4B8C-83A1-F6EECF244321}">
                <p14:modId xmlns:p14="http://schemas.microsoft.com/office/powerpoint/2010/main" val="853439160"/>
              </p:ext>
            </p:extLst>
          </p:nvPr>
        </p:nvGraphicFramePr>
        <p:xfrm>
          <a:off x="6665177" y="3640990"/>
          <a:ext cx="4921250" cy="2560320"/>
        </p:xfrm>
        <a:graphic>
          <a:graphicData uri="http://schemas.openxmlformats.org/drawingml/2006/table">
            <a:tbl>
              <a:tblPr firstRow="1" firstCol="1" bandRow="1">
                <a:tableStyleId>{5C22544A-7EE6-4342-B048-85BDC9FD1C3A}</a:tableStyleId>
              </a:tblPr>
              <a:tblGrid>
                <a:gridCol w="2406650"/>
                <a:gridCol w="2514600"/>
              </a:tblGrid>
              <a:tr h="209550">
                <a:tc>
                  <a:txBody>
                    <a:bodyPr/>
                    <a:lstStyle/>
                    <a:p>
                      <a:pPr algn="just">
                        <a:lnSpc>
                          <a:spcPct val="200000"/>
                        </a:lnSpc>
                        <a:spcAft>
                          <a:spcPts val="0"/>
                        </a:spcAft>
                      </a:pPr>
                      <a:r>
                        <a:rPr lang="es-EC" sz="1400" dirty="0">
                          <a:solidFill>
                            <a:schemeClr val="tx1"/>
                          </a:solidFill>
                          <a:effectLst/>
                        </a:rPr>
                        <a:t>Nombre</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Especificaciones</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dirty="0">
                          <a:solidFill>
                            <a:schemeClr val="tx1"/>
                          </a:solidFill>
                          <a:effectLst/>
                        </a:rPr>
                        <a:t>Bobina de activación</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115 VAC</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400">
                          <a:solidFill>
                            <a:schemeClr val="tx1"/>
                          </a:solidFill>
                          <a:effectLst/>
                        </a:rPr>
                        <a:t>Frecuencia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50 – 60 Hz</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Fusible</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45 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400">
                          <a:solidFill>
                            <a:schemeClr val="tx1"/>
                          </a:solidFill>
                          <a:effectLst/>
                        </a:rPr>
                        <a:t>Número de contactos</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400">
                          <a:solidFill>
                            <a:schemeClr val="tx1"/>
                          </a:solidFill>
                          <a:effectLst/>
                        </a:rPr>
                        <a:t>1 NO</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400">
                          <a:solidFill>
                            <a:schemeClr val="tx1"/>
                          </a:solidFill>
                          <a:effectLst/>
                        </a:rPr>
                        <a:t>Número de polos </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400" dirty="0">
                          <a:solidFill>
                            <a:schemeClr val="tx1"/>
                          </a:solidFill>
                          <a:effectLst/>
                        </a:rPr>
                        <a:t>3</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174851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37</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91350"/>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Dimensionamiento de motores</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54644" y="1344559"/>
            <a:ext cx="11307325"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Motor para el tornillo sin fin</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21" name="20 Grupo"/>
          <p:cNvGrpSpPr/>
          <p:nvPr/>
        </p:nvGrpSpPr>
        <p:grpSpPr>
          <a:xfrm>
            <a:off x="7619312" y="4553202"/>
            <a:ext cx="3567320" cy="732796"/>
            <a:chOff x="8052193" y="5099968"/>
            <a:chExt cx="3567320" cy="732796"/>
          </a:xfrm>
        </p:grpSpPr>
        <p:grpSp>
          <p:nvGrpSpPr>
            <p:cNvPr id="17" name="Grupo 6"/>
            <p:cNvGrpSpPr/>
            <p:nvPr/>
          </p:nvGrpSpPr>
          <p:grpSpPr>
            <a:xfrm>
              <a:off x="8052193" y="5099968"/>
              <a:ext cx="3567320" cy="732796"/>
              <a:chOff x="0" y="43545"/>
              <a:chExt cx="8443749" cy="588412"/>
            </a:xfrm>
            <a:scene3d>
              <a:camera prst="orthographicFront"/>
              <a:lightRig rig="chilly" dir="t"/>
            </a:scene3d>
          </p:grpSpPr>
          <p:sp>
            <p:nvSpPr>
              <p:cNvPr id="1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mc:AlternateContent xmlns:mc="http://schemas.openxmlformats.org/markup-compatibility/2006" xmlns:a14="http://schemas.microsoft.com/office/drawing/2010/main">
          <mc:Choice Requires="a14">
            <p:sp>
              <p:nvSpPr>
                <p:cNvPr id="20" name="19 Rectángulo"/>
                <p:cNvSpPr/>
                <p:nvPr/>
              </p:nvSpPr>
              <p:spPr>
                <a:xfrm>
                  <a:off x="8285918" y="5281699"/>
                  <a:ext cx="3018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a:rPr>
                          <m:t>𝑷</m:t>
                        </m:r>
                        <m:r>
                          <a:rPr lang="es-ES" b="1" i="1">
                            <a:latin typeface="Cambria Math"/>
                          </a:rPr>
                          <m:t>=</m:t>
                        </m:r>
                        <m:r>
                          <a:rPr lang="es-ES" b="1" i="1">
                            <a:latin typeface="Cambria Math"/>
                          </a:rPr>
                          <m:t>𝟎</m:t>
                        </m:r>
                        <m:r>
                          <a:rPr lang="es-ES" b="1" i="1">
                            <a:latin typeface="Cambria Math"/>
                          </a:rPr>
                          <m:t>,</m:t>
                        </m:r>
                        <m:r>
                          <a:rPr lang="es-ES" b="1" i="1" smtClean="0">
                            <a:latin typeface="Cambria Math"/>
                          </a:rPr>
                          <m:t>𝟒𝟓𝟐𝟓</m:t>
                        </m:r>
                        <m:r>
                          <a:rPr lang="es-ES" b="1" i="1">
                            <a:latin typeface="Cambria Math"/>
                          </a:rPr>
                          <m:t> </m:t>
                        </m:r>
                        <m:r>
                          <a:rPr lang="es-ES" b="1" i="1">
                            <a:latin typeface="Cambria Math"/>
                          </a:rPr>
                          <m:t>𝑯𝑷</m:t>
                        </m:r>
                        <m:r>
                          <a:rPr lang="es-ES" b="1" i="1">
                            <a:latin typeface="Cambria Math"/>
                          </a:rPr>
                          <m:t> ≈</m:t>
                        </m:r>
                        <m:r>
                          <a:rPr lang="es-ES" b="1" i="1">
                            <a:latin typeface="Cambria Math"/>
                          </a:rPr>
                          <m:t>𝟎</m:t>
                        </m:r>
                        <m:r>
                          <a:rPr lang="es-ES" b="1" i="1">
                            <a:latin typeface="Cambria Math"/>
                          </a:rPr>
                          <m:t>,</m:t>
                        </m:r>
                        <m:r>
                          <a:rPr lang="es-ES" b="1" i="1" smtClean="0">
                            <a:latin typeface="Cambria Math"/>
                          </a:rPr>
                          <m:t>𝟓</m:t>
                        </m:r>
                        <m:r>
                          <a:rPr lang="es-ES" b="1" i="1">
                            <a:latin typeface="Cambria Math"/>
                          </a:rPr>
                          <m:t> </m:t>
                        </m:r>
                        <m:r>
                          <a:rPr lang="es-ES" b="1" i="1">
                            <a:latin typeface="Cambria Math"/>
                          </a:rPr>
                          <m:t>𝑯𝑷</m:t>
                        </m:r>
                        <m:r>
                          <a:rPr lang="es-ES" b="1" i="1">
                            <a:latin typeface="Cambria Math"/>
                          </a:rPr>
                          <m:t> </m:t>
                        </m:r>
                      </m:oMath>
                    </m:oMathPara>
                  </a14:m>
                  <a:endParaRPr lang="es-ES" b="1" dirty="0"/>
                </a:p>
              </p:txBody>
            </p:sp>
          </mc:Choice>
          <mc:Fallback xmlns="">
            <p:sp>
              <p:nvSpPr>
                <p:cNvPr id="20" name="19 Rectángulo"/>
                <p:cNvSpPr>
                  <a:spLocks noRot="1" noChangeAspect="1" noMove="1" noResize="1" noEditPoints="1" noAdjustHandles="1" noChangeArrowheads="1" noChangeShapeType="1" noTextEdit="1"/>
                </p:cNvSpPr>
                <p:nvPr/>
              </p:nvSpPr>
              <p:spPr>
                <a:xfrm>
                  <a:off x="8285918" y="5281699"/>
                  <a:ext cx="3018775" cy="369332"/>
                </a:xfrm>
                <a:prstGeom prst="rect">
                  <a:avLst/>
                </a:prstGeom>
                <a:blipFill rotWithShape="1">
                  <a:blip r:embed="rId3"/>
                  <a:stretch>
                    <a:fillRect/>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6" name="5 Rectángulo"/>
              <p:cNvSpPr/>
              <p:nvPr/>
            </p:nvSpPr>
            <p:spPr>
              <a:xfrm>
                <a:off x="-43627" y="2190437"/>
                <a:ext cx="6096000" cy="175432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a:rPr>
                          </m:ctrlPr>
                        </m:sSubPr>
                        <m:e>
                          <m:r>
                            <a:rPr lang="es-EC" i="1">
                              <a:latin typeface="Cambria Math"/>
                            </a:rPr>
                            <m:t>𝐷</m:t>
                          </m:r>
                        </m:e>
                        <m:sub>
                          <m:r>
                            <a:rPr lang="es-EC" i="1">
                              <a:latin typeface="Cambria Math"/>
                            </a:rPr>
                            <m:t>𝑇</m:t>
                          </m:r>
                        </m:sub>
                      </m:sSub>
                      <m:r>
                        <a:rPr lang="es-EC" i="1">
                          <a:latin typeface="Cambria Math"/>
                        </a:rPr>
                        <m:t> = </m:t>
                      </m:r>
                      <m:r>
                        <a:rPr lang="es-EC" i="1">
                          <a:latin typeface="Cambria Math"/>
                        </a:rPr>
                        <m:t>𝐷𝑖𝑎𝑚𝑒𝑡𝑟𝑜</m:t>
                      </m:r>
                      <m:r>
                        <a:rPr lang="es-EC" i="1">
                          <a:latin typeface="Cambria Math"/>
                        </a:rPr>
                        <m:t> </m:t>
                      </m:r>
                      <m:r>
                        <a:rPr lang="es-EC" i="1">
                          <a:latin typeface="Cambria Math"/>
                        </a:rPr>
                        <m:t>𝑑𝑒𝑙</m:t>
                      </m:r>
                      <m:func>
                        <m:funcPr>
                          <m:ctrlPr>
                            <a:rPr lang="es-ES" i="1">
                              <a:latin typeface="Cambria Math"/>
                            </a:rPr>
                          </m:ctrlPr>
                        </m:funcPr>
                        <m:fName>
                          <m:r>
                            <m:rPr>
                              <m:sty m:val="p"/>
                            </m:rPr>
                            <a:rPr lang="es-EC">
                              <a:latin typeface="Cambria Math"/>
                            </a:rPr>
                            <m:t>sin</m:t>
                          </m:r>
                        </m:fName>
                        <m:e>
                          <m:r>
                            <a:rPr lang="es-EC" i="1">
                              <a:latin typeface="Cambria Math"/>
                            </a:rPr>
                            <m:t>𝑓𝑖𝑛</m:t>
                          </m:r>
                          <m:r>
                            <a:rPr lang="es-EC" i="1">
                              <a:latin typeface="Cambria Math"/>
                            </a:rPr>
                            <m:t>=7,5</m:t>
                          </m:r>
                          <m:r>
                            <a:rPr lang="es-EC" i="1">
                              <a:latin typeface="Cambria Math"/>
                            </a:rPr>
                            <m:t>𝑐𝑚</m:t>
                          </m:r>
                          <m:r>
                            <a:rPr lang="es-EC" i="1">
                              <a:latin typeface="Cambria Math"/>
                            </a:rPr>
                            <m:t>=0,075</m:t>
                          </m:r>
                          <m:r>
                            <a:rPr lang="es-EC" i="1">
                              <a:latin typeface="Cambria Math"/>
                            </a:rPr>
                            <m:t>𝑚</m:t>
                          </m:r>
                        </m:e>
                      </m:func>
                    </m:oMath>
                    <m:oMath xmlns:m="http://schemas.openxmlformats.org/officeDocument/2006/math">
                      <m:sSub>
                        <m:sSubPr>
                          <m:ctrlPr>
                            <a:rPr lang="es-ES" i="1">
                              <a:latin typeface="Cambria Math"/>
                            </a:rPr>
                          </m:ctrlPr>
                        </m:sSubPr>
                        <m:e>
                          <m:r>
                            <a:rPr lang="es-EC" i="1">
                              <a:latin typeface="Cambria Math"/>
                            </a:rPr>
                            <m:t>𝐷</m:t>
                          </m:r>
                        </m:e>
                        <m:sub>
                          <m:r>
                            <a:rPr lang="es-EC" i="1">
                              <a:latin typeface="Cambria Math"/>
                            </a:rPr>
                            <m:t>𝐸</m:t>
                          </m:r>
                        </m:sub>
                      </m:sSub>
                      <m:r>
                        <a:rPr lang="es-EC" i="1">
                          <a:latin typeface="Cambria Math"/>
                        </a:rPr>
                        <m:t> = </m:t>
                      </m:r>
                      <m:r>
                        <a:rPr lang="es-EC" i="1">
                          <a:latin typeface="Cambria Math"/>
                        </a:rPr>
                        <m:t>𝐷𝑖𝑎𝑚𝑒𝑡𝑟𝑜</m:t>
                      </m:r>
                      <m:r>
                        <a:rPr lang="es-EC" i="1">
                          <a:latin typeface="Cambria Math"/>
                        </a:rPr>
                        <m:t> </m:t>
                      </m:r>
                      <m:r>
                        <a:rPr lang="es-EC" i="1">
                          <a:latin typeface="Cambria Math"/>
                        </a:rPr>
                        <m:t>𝑑𝑒𝑙</m:t>
                      </m:r>
                      <m:r>
                        <a:rPr lang="es-EC" i="1">
                          <a:latin typeface="Cambria Math"/>
                        </a:rPr>
                        <m:t> </m:t>
                      </m:r>
                      <m:r>
                        <a:rPr lang="es-EC" i="1">
                          <a:latin typeface="Cambria Math"/>
                        </a:rPr>
                        <m:t>𝑒𝑗𝑒</m:t>
                      </m:r>
                      <m:r>
                        <a:rPr lang="es-EC" i="1">
                          <a:latin typeface="Cambria Math"/>
                        </a:rPr>
                        <m:t>=1"= 0,0254</m:t>
                      </m:r>
                      <m:r>
                        <a:rPr lang="es-EC" i="1">
                          <a:latin typeface="Cambria Math"/>
                        </a:rPr>
                        <m:t>𝑚</m:t>
                      </m:r>
                    </m:oMath>
                    <m:oMath xmlns:m="http://schemas.openxmlformats.org/officeDocument/2006/math">
                      <m:sSub>
                        <m:sSubPr>
                          <m:ctrlPr>
                            <a:rPr lang="es-ES" i="1">
                              <a:latin typeface="Cambria Math"/>
                            </a:rPr>
                          </m:ctrlPr>
                        </m:sSubPr>
                        <m:e>
                          <m:r>
                            <a:rPr lang="es-EC" i="1">
                              <a:latin typeface="Cambria Math"/>
                            </a:rPr>
                            <m:t>𝐷</m:t>
                          </m:r>
                        </m:e>
                        <m:sub>
                          <m:r>
                            <a:rPr lang="es-EC" i="1">
                              <a:latin typeface="Cambria Math"/>
                            </a:rPr>
                            <m:t>𝑡𝑢</m:t>
                          </m:r>
                        </m:sub>
                      </m:sSub>
                      <m:r>
                        <a:rPr lang="es-EC" i="1">
                          <a:latin typeface="Cambria Math"/>
                        </a:rPr>
                        <m:t>=</m:t>
                      </m:r>
                      <m:r>
                        <a:rPr lang="es-EC" i="1">
                          <a:latin typeface="Cambria Math"/>
                        </a:rPr>
                        <m:t>𝐷𝑖𝑎𝑚𝑒𝑡𝑟𝑜</m:t>
                      </m:r>
                      <m:r>
                        <a:rPr lang="es-EC" i="1">
                          <a:latin typeface="Cambria Math"/>
                        </a:rPr>
                        <m:t> </m:t>
                      </m:r>
                      <m:r>
                        <a:rPr lang="es-EC" i="1">
                          <a:latin typeface="Cambria Math"/>
                        </a:rPr>
                        <m:t>𝑑𝑒𝑙</m:t>
                      </m:r>
                      <m:r>
                        <a:rPr lang="es-EC" i="1">
                          <a:latin typeface="Cambria Math"/>
                        </a:rPr>
                        <m:t> </m:t>
                      </m:r>
                      <m:r>
                        <a:rPr lang="es-EC" i="1">
                          <a:latin typeface="Cambria Math"/>
                        </a:rPr>
                        <m:t>𝑡𝑢𝑏𝑜</m:t>
                      </m:r>
                      <m:r>
                        <a:rPr lang="es-EC" i="1">
                          <a:latin typeface="Cambria Math"/>
                        </a:rPr>
                        <m:t>=3"=0,0762</m:t>
                      </m:r>
                      <m:r>
                        <a:rPr lang="es-EC" i="1">
                          <a:latin typeface="Cambria Math"/>
                        </a:rPr>
                        <m:t>𝑚</m:t>
                      </m:r>
                    </m:oMath>
                  </m:oMathPara>
                </a14:m>
                <a:endParaRPr lang="es-ES" dirty="0"/>
              </a:p>
              <a:p>
                <a:r>
                  <a:rPr lang="es-EC" dirty="0" smtClean="0"/>
                  <a:t>	   </a:t>
                </a:r>
                <a14:m>
                  <m:oMath xmlns:m="http://schemas.openxmlformats.org/officeDocument/2006/math">
                    <m:r>
                      <a:rPr lang="es-EC" i="1">
                        <a:latin typeface="Cambria Math"/>
                      </a:rPr>
                      <m:t>𝑃𝑎𝑠𝑜</m:t>
                    </m:r>
                    <m:r>
                      <a:rPr lang="es-EC" i="1">
                        <a:latin typeface="Cambria Math"/>
                      </a:rPr>
                      <m:t>=2,5</m:t>
                    </m:r>
                    <m:r>
                      <a:rPr lang="es-EC" i="1">
                        <a:latin typeface="Cambria Math"/>
                      </a:rPr>
                      <m:t>𝑐𝑚</m:t>
                    </m:r>
                    <m:r>
                      <a:rPr lang="es-EC" i="1">
                        <a:latin typeface="Cambria Math"/>
                      </a:rPr>
                      <m:t>=0,025</m:t>
                    </m:r>
                    <m:r>
                      <a:rPr lang="es-EC" i="1">
                        <a:latin typeface="Cambria Math"/>
                      </a:rPr>
                      <m:t>𝑚</m:t>
                    </m:r>
                  </m:oMath>
                </a14:m>
                <a:r>
                  <a:rPr lang="es-EC" dirty="0"/>
                  <a:t> </a:t>
                </a:r>
                <a:endParaRPr lang="es-ES" dirty="0"/>
              </a:p>
              <a:p>
                <a:r>
                  <a:rPr lang="es-EC" dirty="0" smtClean="0"/>
                  <a:t>	   </a:t>
                </a:r>
                <a14:m>
                  <m:oMath xmlns:m="http://schemas.openxmlformats.org/officeDocument/2006/math">
                    <m:r>
                      <a:rPr lang="es-EC" i="1">
                        <a:latin typeface="Cambria Math"/>
                      </a:rPr>
                      <m:t>𝐿</m:t>
                    </m:r>
                    <m:r>
                      <a:rPr lang="es-EC" i="1">
                        <a:latin typeface="Cambria Math"/>
                      </a:rPr>
                      <m:t>=</m:t>
                    </m:r>
                    <m:r>
                      <a:rPr lang="es-EC" i="1">
                        <a:latin typeface="Cambria Math"/>
                      </a:rPr>
                      <m:t>𝐿𝑜𝑛𝑔𝑖𝑡𝑢𝑑</m:t>
                    </m:r>
                    <m:r>
                      <a:rPr lang="es-EC" i="1">
                        <a:latin typeface="Cambria Math"/>
                      </a:rPr>
                      <m:t> </m:t>
                    </m:r>
                    <m:r>
                      <a:rPr lang="es-EC" i="1">
                        <a:latin typeface="Cambria Math"/>
                      </a:rPr>
                      <m:t>𝑑𝑒𝑙</m:t>
                    </m:r>
                    <m:func>
                      <m:funcPr>
                        <m:ctrlPr>
                          <a:rPr lang="es-ES" i="1">
                            <a:latin typeface="Cambria Math"/>
                          </a:rPr>
                        </m:ctrlPr>
                      </m:funcPr>
                      <m:fName>
                        <m:r>
                          <m:rPr>
                            <m:sty m:val="p"/>
                          </m:rPr>
                          <a:rPr lang="es-EC">
                            <a:latin typeface="Cambria Math"/>
                          </a:rPr>
                          <m:t>sin</m:t>
                        </m:r>
                      </m:fName>
                      <m:e>
                        <m:r>
                          <a:rPr lang="es-EC" i="1">
                            <a:latin typeface="Cambria Math"/>
                          </a:rPr>
                          <m:t>𝑓𝑖𝑛</m:t>
                        </m:r>
                        <m:r>
                          <a:rPr lang="es-EC" i="1">
                            <a:latin typeface="Cambria Math"/>
                          </a:rPr>
                          <m:t>=56</m:t>
                        </m:r>
                        <m:r>
                          <a:rPr lang="es-EC" i="1">
                            <a:latin typeface="Cambria Math"/>
                          </a:rPr>
                          <m:t>𝑐𝑚</m:t>
                        </m:r>
                        <m:r>
                          <a:rPr lang="es-EC" i="1">
                            <a:latin typeface="Cambria Math"/>
                          </a:rPr>
                          <m:t>=0,56</m:t>
                        </m:r>
                        <m:r>
                          <a:rPr lang="es-EC" i="1">
                            <a:latin typeface="Cambria Math"/>
                          </a:rPr>
                          <m:t>𝑚</m:t>
                        </m:r>
                      </m:e>
                    </m:func>
                  </m:oMath>
                </a14:m>
                <a:r>
                  <a:rPr lang="es-EC" dirty="0"/>
                  <a:t> </a:t>
                </a:r>
                <a:endParaRPr lang="es-ES" dirty="0"/>
              </a:p>
              <a:p>
                <a:r>
                  <a:rPr lang="es-EC" dirty="0" smtClean="0"/>
                  <a:t>	   </a:t>
                </a:r>
                <a14:m>
                  <m:oMath xmlns:m="http://schemas.openxmlformats.org/officeDocument/2006/math">
                    <m:r>
                      <a:rPr lang="es-EC" i="1">
                        <a:latin typeface="Cambria Math"/>
                      </a:rPr>
                      <m:t>𝑆𝑒𝑝</m:t>
                    </m:r>
                    <m:r>
                      <a:rPr lang="es-EC" i="1">
                        <a:latin typeface="Cambria Math"/>
                      </a:rPr>
                      <m:t>=</m:t>
                    </m:r>
                    <m:r>
                      <a:rPr lang="es-EC" i="1">
                        <a:latin typeface="Cambria Math"/>
                      </a:rPr>
                      <m:t>𝑆𝑒𝑝𝑎𝑟𝑎𝑐𝑖</m:t>
                    </m:r>
                    <m:r>
                      <a:rPr lang="es-EC" i="1">
                        <a:latin typeface="Cambria Math"/>
                      </a:rPr>
                      <m:t>ó</m:t>
                    </m:r>
                    <m:r>
                      <a:rPr lang="es-EC" i="1">
                        <a:latin typeface="Cambria Math"/>
                      </a:rPr>
                      <m:t>𝑛</m:t>
                    </m:r>
                    <m:r>
                      <a:rPr lang="es-EC" i="1">
                        <a:latin typeface="Cambria Math"/>
                      </a:rPr>
                      <m:t> </m:t>
                    </m:r>
                    <m:r>
                      <a:rPr lang="es-EC" i="1">
                        <a:latin typeface="Cambria Math"/>
                      </a:rPr>
                      <m:t>𝑒𝑛𝑡𝑟𝑒</m:t>
                    </m:r>
                    <m:r>
                      <a:rPr lang="es-EC" i="1">
                        <a:latin typeface="Cambria Math"/>
                      </a:rPr>
                      <m:t> </m:t>
                    </m:r>
                    <m:r>
                      <a:rPr lang="es-EC" i="1">
                        <a:latin typeface="Cambria Math"/>
                      </a:rPr>
                      <m:t>𝑡𝑜𝑟𝑛𝑖𝑙𝑙𝑜</m:t>
                    </m:r>
                    <m:r>
                      <a:rPr lang="es-EC" i="1">
                        <a:latin typeface="Cambria Math"/>
                      </a:rPr>
                      <m:t> </m:t>
                    </m:r>
                    <m:r>
                      <a:rPr lang="es-EC" i="1">
                        <a:latin typeface="Cambria Math"/>
                      </a:rPr>
                      <m:t>𝑦</m:t>
                    </m:r>
                    <m:r>
                      <a:rPr lang="es-EC" i="1">
                        <a:latin typeface="Cambria Math"/>
                      </a:rPr>
                      <m:t> </m:t>
                    </m:r>
                    <m:r>
                      <a:rPr lang="es-EC" i="1">
                        <a:latin typeface="Cambria Math"/>
                      </a:rPr>
                      <m:t>𝑡𝑢𝑏𝑜</m:t>
                    </m:r>
                    <m:r>
                      <a:rPr lang="es-EC" i="1">
                        <a:latin typeface="Cambria Math"/>
                      </a:rPr>
                      <m:t>=0,0035</m:t>
                    </m:r>
                    <m:r>
                      <a:rPr lang="es-EC" i="1">
                        <a:latin typeface="Cambria Math"/>
                      </a:rPr>
                      <m:t>𝑚</m:t>
                    </m:r>
                  </m:oMath>
                </a14:m>
                <a:r>
                  <a:rPr lang="es-EC" dirty="0"/>
                  <a:t> </a:t>
                </a:r>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43627" y="2190437"/>
                <a:ext cx="6096000" cy="1754326"/>
              </a:xfrm>
              <a:prstGeom prst="rect">
                <a:avLst/>
              </a:prstGeom>
              <a:blipFill rotWithShape="1">
                <a:blip r:embed="rId4"/>
                <a:stretch>
                  <a:fillRect b="-208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949808" y="4246461"/>
                <a:ext cx="15711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𝑷</m:t>
                      </m:r>
                      <m:r>
                        <a:rPr lang="es-EC" b="1" i="1">
                          <a:latin typeface="Cambria Math"/>
                        </a:rPr>
                        <m:t>=</m:t>
                      </m:r>
                      <m:sSub>
                        <m:sSubPr>
                          <m:ctrlPr>
                            <a:rPr lang="es-ES" b="1" i="1">
                              <a:latin typeface="Cambria Math"/>
                            </a:rPr>
                          </m:ctrlPr>
                        </m:sSubPr>
                        <m:e>
                          <m:r>
                            <a:rPr lang="es-EC" b="1" i="1">
                              <a:latin typeface="Cambria Math"/>
                            </a:rPr>
                            <m:t>𝑷</m:t>
                          </m:r>
                        </m:e>
                        <m:sub>
                          <m:r>
                            <a:rPr lang="es-EC" b="1" i="1">
                              <a:latin typeface="Cambria Math"/>
                            </a:rPr>
                            <m:t>𝑯</m:t>
                          </m:r>
                        </m:sub>
                      </m:sSub>
                      <m:r>
                        <a:rPr lang="es-EC" b="1" i="1">
                          <a:latin typeface="Cambria Math"/>
                        </a:rPr>
                        <m:t>+</m:t>
                      </m:r>
                      <m:sSub>
                        <m:sSubPr>
                          <m:ctrlPr>
                            <a:rPr lang="es-ES" b="1" i="1">
                              <a:latin typeface="Cambria Math"/>
                            </a:rPr>
                          </m:ctrlPr>
                        </m:sSubPr>
                        <m:e>
                          <m:r>
                            <a:rPr lang="es-EC" b="1" i="1">
                              <a:latin typeface="Cambria Math"/>
                            </a:rPr>
                            <m:t>𝑷</m:t>
                          </m:r>
                        </m:e>
                        <m:sub>
                          <m:r>
                            <a:rPr lang="es-EC" b="1" i="1">
                              <a:latin typeface="Cambria Math"/>
                            </a:rPr>
                            <m:t>𝑵</m:t>
                          </m:r>
                        </m:sub>
                      </m:sSub>
                    </m:oMath>
                  </m:oMathPara>
                </a14:m>
                <a:endParaRPr lang="es-ES" b="1" dirty="0"/>
              </a:p>
            </p:txBody>
          </p:sp>
        </mc:Choice>
        <mc:Fallback xmlns="">
          <p:sp>
            <p:nvSpPr>
              <p:cNvPr id="10" name="9 Rectángulo"/>
              <p:cNvSpPr>
                <a:spLocks noRot="1" noChangeAspect="1" noMove="1" noResize="1" noEditPoints="1" noAdjustHandles="1" noChangeArrowheads="1" noChangeShapeType="1" noTextEdit="1"/>
              </p:cNvSpPr>
              <p:nvPr/>
            </p:nvSpPr>
            <p:spPr>
              <a:xfrm>
                <a:off x="1949808" y="4246461"/>
                <a:ext cx="1571136" cy="369332"/>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565424" y="4885026"/>
                <a:ext cx="1468543"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a:latin typeface="Cambria Math"/>
                            </a:rPr>
                          </m:ctrlPr>
                        </m:sSubPr>
                        <m:e>
                          <m:r>
                            <a:rPr lang="es-EC" b="1" i="1">
                              <a:latin typeface="Cambria Math"/>
                            </a:rPr>
                            <m:t>𝑷</m:t>
                          </m:r>
                        </m:e>
                        <m:sub>
                          <m:r>
                            <a:rPr lang="es-EC" b="1" i="1">
                              <a:latin typeface="Cambria Math"/>
                            </a:rPr>
                            <m:t>𝑵</m:t>
                          </m:r>
                        </m:sub>
                      </m:sSub>
                      <m:r>
                        <a:rPr lang="es-EC" b="1" i="1">
                          <a:latin typeface="Cambria Math"/>
                        </a:rPr>
                        <m:t>=</m:t>
                      </m:r>
                      <m:f>
                        <m:fPr>
                          <m:ctrlPr>
                            <a:rPr lang="es-ES" b="1" i="1">
                              <a:latin typeface="Cambria Math"/>
                            </a:rPr>
                          </m:ctrlPr>
                        </m:fPr>
                        <m:num>
                          <m:sSub>
                            <m:sSubPr>
                              <m:ctrlPr>
                                <a:rPr lang="es-ES" b="1" i="1">
                                  <a:latin typeface="Cambria Math"/>
                                </a:rPr>
                              </m:ctrlPr>
                            </m:sSubPr>
                            <m:e>
                              <m:r>
                                <a:rPr lang="es-EC" b="1" i="1">
                                  <a:latin typeface="Cambria Math"/>
                                </a:rPr>
                                <m:t>𝑫</m:t>
                              </m:r>
                            </m:e>
                            <m:sub>
                              <m:r>
                                <a:rPr lang="es-EC" b="1" i="1">
                                  <a:latin typeface="Cambria Math"/>
                                </a:rPr>
                                <m:t>𝑻</m:t>
                              </m:r>
                            </m:sub>
                          </m:sSub>
                          <m:r>
                            <a:rPr lang="es-EC" b="1" i="1">
                              <a:latin typeface="Cambria Math"/>
                            </a:rPr>
                            <m:t>∗</m:t>
                          </m:r>
                          <m:r>
                            <a:rPr lang="es-EC" b="1" i="1">
                              <a:latin typeface="Cambria Math"/>
                            </a:rPr>
                            <m:t>𝑳</m:t>
                          </m:r>
                        </m:num>
                        <m:den>
                          <m:r>
                            <a:rPr lang="es-EC" b="1" i="1">
                              <a:latin typeface="Cambria Math"/>
                            </a:rPr>
                            <m:t>𝟐𝟎</m:t>
                          </m:r>
                        </m:den>
                      </m:f>
                    </m:oMath>
                  </m:oMathPara>
                </a14:m>
                <a:endParaRPr lang="es-ES" b="1" dirty="0"/>
              </a:p>
            </p:txBody>
          </p:sp>
        </mc:Choice>
        <mc:Fallback xmlns="">
          <p:sp>
            <p:nvSpPr>
              <p:cNvPr id="15" name="14 Rectángulo"/>
              <p:cNvSpPr>
                <a:spLocks noRot="1" noChangeAspect="1" noMove="1" noResize="1" noEditPoints="1" noAdjustHandles="1" noChangeArrowheads="1" noChangeShapeType="1" noTextEdit="1"/>
              </p:cNvSpPr>
              <p:nvPr/>
            </p:nvSpPr>
            <p:spPr>
              <a:xfrm>
                <a:off x="565424" y="4885026"/>
                <a:ext cx="1468543" cy="610873"/>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3004373" y="4944668"/>
                <a:ext cx="1896545"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a:latin typeface="Cambria Math"/>
                            </a:rPr>
                          </m:ctrlPr>
                        </m:sSubPr>
                        <m:e>
                          <m:r>
                            <a:rPr lang="es-EC" b="1" i="1">
                              <a:latin typeface="Cambria Math"/>
                            </a:rPr>
                            <m:t>𝑷</m:t>
                          </m:r>
                        </m:e>
                        <m:sub>
                          <m:r>
                            <a:rPr lang="es-EC" b="1" i="1">
                              <a:latin typeface="Cambria Math"/>
                            </a:rPr>
                            <m:t>𝑯</m:t>
                          </m:r>
                        </m:sub>
                      </m:sSub>
                      <m:r>
                        <a:rPr lang="es-EC" b="1" i="1">
                          <a:latin typeface="Cambria Math"/>
                        </a:rPr>
                        <m:t>=</m:t>
                      </m:r>
                      <m:f>
                        <m:fPr>
                          <m:ctrlPr>
                            <a:rPr lang="es-ES" b="1" i="1">
                              <a:latin typeface="Cambria Math"/>
                            </a:rPr>
                          </m:ctrlPr>
                        </m:fPr>
                        <m:num>
                          <m:sSub>
                            <m:sSubPr>
                              <m:ctrlPr>
                                <a:rPr lang="es-ES" b="1" i="1">
                                  <a:latin typeface="Cambria Math"/>
                                </a:rPr>
                              </m:ctrlPr>
                            </m:sSubPr>
                            <m:e>
                              <m:r>
                                <a:rPr lang="es-EC" b="1" i="1">
                                  <a:latin typeface="Cambria Math"/>
                                </a:rPr>
                                <m:t>𝑪</m:t>
                              </m:r>
                            </m:e>
                            <m:sub>
                              <m:r>
                                <a:rPr lang="es-EC" b="1" i="1">
                                  <a:latin typeface="Cambria Math"/>
                                </a:rPr>
                                <m:t>𝑶</m:t>
                              </m:r>
                            </m:sub>
                          </m:sSub>
                          <m:r>
                            <a:rPr lang="es-EC" b="1" i="1">
                              <a:latin typeface="Cambria Math"/>
                            </a:rPr>
                            <m:t>∗</m:t>
                          </m:r>
                          <m:r>
                            <a:rPr lang="es-EC" b="1" i="1">
                              <a:latin typeface="Cambria Math"/>
                            </a:rPr>
                            <m:t>𝑸</m:t>
                          </m:r>
                          <m:r>
                            <a:rPr lang="es-EC" b="1" i="1">
                              <a:latin typeface="Cambria Math"/>
                            </a:rPr>
                            <m:t>∗</m:t>
                          </m:r>
                          <m:r>
                            <a:rPr lang="es-EC" b="1" i="1">
                              <a:latin typeface="Cambria Math"/>
                            </a:rPr>
                            <m:t>𝑳</m:t>
                          </m:r>
                        </m:num>
                        <m:den>
                          <m:r>
                            <a:rPr lang="es-EC" b="1" i="1">
                              <a:latin typeface="Cambria Math"/>
                            </a:rPr>
                            <m:t>𝟑𝟔𝟕</m:t>
                          </m:r>
                        </m:den>
                      </m:f>
                      <m:r>
                        <a:rPr lang="es-EC" b="1" i="1">
                          <a:latin typeface="Cambria Math"/>
                        </a:rPr>
                        <m:t> </m:t>
                      </m:r>
                    </m:oMath>
                  </m:oMathPara>
                </a14:m>
                <a:endParaRPr lang="es-ES" b="1" dirty="0"/>
              </a:p>
            </p:txBody>
          </p:sp>
        </mc:Choice>
        <mc:Fallback xmlns="">
          <p:sp>
            <p:nvSpPr>
              <p:cNvPr id="16" name="15 Rectángulo"/>
              <p:cNvSpPr>
                <a:spLocks noRot="1" noChangeAspect="1" noMove="1" noResize="1" noEditPoints="1" noAdjustHandles="1" noChangeArrowheads="1" noChangeShapeType="1" noTextEdit="1"/>
              </p:cNvSpPr>
              <p:nvPr/>
            </p:nvSpPr>
            <p:spPr>
              <a:xfrm>
                <a:off x="3004373" y="4944668"/>
                <a:ext cx="1896545" cy="612732"/>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21 Rectángulo"/>
              <p:cNvSpPr/>
              <p:nvPr/>
            </p:nvSpPr>
            <p:spPr>
              <a:xfrm>
                <a:off x="8106785" y="2521003"/>
                <a:ext cx="25923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m:t>
                      </m:r>
                      <m:r>
                        <a:rPr lang="es-EC" i="1">
                          <a:latin typeface="Cambria Math"/>
                        </a:rPr>
                        <m:t>=0,02134+0,31769</m:t>
                      </m:r>
                    </m:oMath>
                  </m:oMathPara>
                </a14:m>
                <a:endParaRPr lang="es-ES" dirty="0"/>
              </a:p>
            </p:txBody>
          </p:sp>
        </mc:Choice>
        <mc:Fallback xmlns="">
          <p:sp>
            <p:nvSpPr>
              <p:cNvPr id="22" name="21 Rectángulo"/>
              <p:cNvSpPr>
                <a:spLocks noRot="1" noChangeAspect="1" noMove="1" noResize="1" noEditPoints="1" noAdjustHandles="1" noChangeArrowheads="1" noChangeShapeType="1" noTextEdit="1"/>
              </p:cNvSpPr>
              <p:nvPr/>
            </p:nvSpPr>
            <p:spPr>
              <a:xfrm>
                <a:off x="8106785" y="2521003"/>
                <a:ext cx="2592376" cy="369332"/>
              </a:xfrm>
              <a:prstGeom prst="rect">
                <a:avLst/>
              </a:prstGeom>
              <a:blipFill rotWithShape="1">
                <a:blip r:embed="rId8"/>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3" name="22 Rectángulo"/>
              <p:cNvSpPr/>
              <p:nvPr/>
            </p:nvSpPr>
            <p:spPr>
              <a:xfrm>
                <a:off x="8437003" y="3051804"/>
                <a:ext cx="1911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𝑃</m:t>
                      </m:r>
                      <m:r>
                        <a:rPr lang="es-EC" i="1" smtClean="0">
                          <a:latin typeface="Cambria Math"/>
                        </a:rPr>
                        <m:t>=0,33824 </m:t>
                      </m:r>
                      <m:r>
                        <a:rPr lang="es-ES" b="0" i="1" smtClean="0">
                          <a:latin typeface="Cambria Math"/>
                        </a:rPr>
                        <m:t>𝑘</m:t>
                      </m:r>
                      <m:r>
                        <a:rPr lang="es-EC" i="1">
                          <a:latin typeface="Cambria Math"/>
                        </a:rPr>
                        <m:t>𝑊</m:t>
                      </m:r>
                    </m:oMath>
                  </m:oMathPara>
                </a14:m>
                <a:endParaRPr lang="es-ES" dirty="0"/>
              </a:p>
            </p:txBody>
          </p:sp>
        </mc:Choice>
        <mc:Fallback>
          <p:sp>
            <p:nvSpPr>
              <p:cNvPr id="23" name="22 Rectángulo"/>
              <p:cNvSpPr>
                <a:spLocks noRot="1" noChangeAspect="1" noMove="1" noResize="1" noEditPoints="1" noAdjustHandles="1" noChangeArrowheads="1" noChangeShapeType="1" noTextEdit="1"/>
              </p:cNvSpPr>
              <p:nvPr/>
            </p:nvSpPr>
            <p:spPr>
              <a:xfrm>
                <a:off x="8437003" y="3051804"/>
                <a:ext cx="1911357" cy="369332"/>
              </a:xfrm>
              <a:prstGeom prst="rect">
                <a:avLst/>
              </a:prstGeom>
              <a:blipFill rotWithShape="1">
                <a:blip r:embed="rId9"/>
                <a:stretch>
                  <a:fillRect/>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24" name="23 Rectángulo"/>
              <p:cNvSpPr/>
              <p:nvPr/>
            </p:nvSpPr>
            <p:spPr>
              <a:xfrm>
                <a:off x="8364064" y="3661898"/>
                <a:ext cx="21309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1 </m:t>
                      </m:r>
                      <m:r>
                        <a:rPr lang="es-EC" i="1" smtClean="0">
                          <a:latin typeface="Cambria Math"/>
                        </a:rPr>
                        <m:t>𝐻𝑃</m:t>
                      </m:r>
                      <m:r>
                        <a:rPr lang="es-EC" i="1" smtClean="0">
                          <a:latin typeface="Cambria Math"/>
                        </a:rPr>
                        <m:t>=0,7457 </m:t>
                      </m:r>
                      <m:r>
                        <a:rPr lang="es-ES" b="0" i="1" smtClean="0">
                          <a:latin typeface="Cambria Math"/>
                        </a:rPr>
                        <m:t>𝑘</m:t>
                      </m:r>
                      <m:r>
                        <a:rPr lang="es-ES" b="0" i="1" smtClean="0">
                          <a:latin typeface="Cambria Math"/>
                        </a:rPr>
                        <m:t>𝑊</m:t>
                      </m:r>
                    </m:oMath>
                  </m:oMathPara>
                </a14:m>
                <a:endParaRPr lang="es-ES" dirty="0"/>
              </a:p>
            </p:txBody>
          </p:sp>
        </mc:Choice>
        <mc:Fallback>
          <p:sp>
            <p:nvSpPr>
              <p:cNvPr id="24" name="23 Rectángulo"/>
              <p:cNvSpPr>
                <a:spLocks noRot="1" noChangeAspect="1" noMove="1" noResize="1" noEditPoints="1" noAdjustHandles="1" noChangeArrowheads="1" noChangeShapeType="1" noTextEdit="1"/>
              </p:cNvSpPr>
              <p:nvPr/>
            </p:nvSpPr>
            <p:spPr>
              <a:xfrm>
                <a:off x="8364064" y="3661898"/>
                <a:ext cx="2130968" cy="369332"/>
              </a:xfrm>
              <a:prstGeom prst="rect">
                <a:avLst/>
              </a:prstGeom>
              <a:blipFill rotWithShape="1">
                <a:blip r:embed="rId10"/>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48579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p:bldP spid="16" grpId="0"/>
      <p:bldP spid="22" grpId="0"/>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38</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91350"/>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Dimensionamiento de motores</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54643" y="1344559"/>
            <a:ext cx="11341487"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Selección</a:t>
              </a:r>
              <a:r>
                <a:rPr lang="es-ES" sz="2800" b="1" dirty="0" smtClean="0">
                  <a:solidFill>
                    <a:schemeClr val="tx1"/>
                  </a:solidFill>
                </a:rPr>
                <a:t> del </a:t>
              </a:r>
              <a:r>
                <a:rPr lang="es-EC" sz="2800" b="1" dirty="0">
                  <a:solidFill>
                    <a:schemeClr val="tx1"/>
                  </a:solidFill>
                </a:rPr>
                <a:t>m</a:t>
              </a:r>
              <a:r>
                <a:rPr lang="es-EC" sz="2800" b="1" dirty="0" smtClean="0">
                  <a:solidFill>
                    <a:schemeClr val="tx1"/>
                  </a:solidFill>
                </a:rPr>
                <a:t>otor para el tornillo sin fin</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aphicFrame>
        <p:nvGraphicFramePr>
          <p:cNvPr id="10" name="9 Tabla"/>
          <p:cNvGraphicFramePr>
            <a:graphicFrameLocks noGrp="1"/>
          </p:cNvGraphicFramePr>
          <p:nvPr>
            <p:extLst>
              <p:ext uri="{D42A27DB-BD31-4B8C-83A1-F6EECF244321}">
                <p14:modId xmlns:p14="http://schemas.microsoft.com/office/powerpoint/2010/main" val="262220397"/>
              </p:ext>
            </p:extLst>
          </p:nvPr>
        </p:nvGraphicFramePr>
        <p:xfrm>
          <a:off x="6237028" y="2210704"/>
          <a:ext cx="4921250" cy="3901440"/>
        </p:xfrm>
        <a:graphic>
          <a:graphicData uri="http://schemas.openxmlformats.org/drawingml/2006/table">
            <a:tbl>
              <a:tblPr firstRow="1" firstCol="1" bandRow="1">
                <a:tableStyleId>{5C22544A-7EE6-4342-B048-85BDC9FD1C3A}</a:tableStyleId>
              </a:tblPr>
              <a:tblGrid>
                <a:gridCol w="2406650"/>
                <a:gridCol w="2514600"/>
              </a:tblGrid>
              <a:tr h="209550">
                <a:tc>
                  <a:txBody>
                    <a:bodyPr/>
                    <a:lstStyle/>
                    <a:p>
                      <a:pPr algn="just">
                        <a:lnSpc>
                          <a:spcPct val="200000"/>
                        </a:lnSpc>
                        <a:spcAft>
                          <a:spcPts val="0"/>
                        </a:spcAft>
                      </a:pPr>
                      <a:r>
                        <a:rPr lang="es-EC" sz="1600" dirty="0">
                          <a:solidFill>
                            <a:schemeClr val="tx1"/>
                          </a:solidFill>
                          <a:effectLst/>
                        </a:rPr>
                        <a:t>Nombre</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Especificaciones</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Potencia</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0,5 HP</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600">
                          <a:solidFill>
                            <a:schemeClr val="tx1"/>
                          </a:solidFill>
                          <a:effectLst/>
                        </a:rPr>
                        <a:t>Frecuencia</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60 Hz</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Tensión de alimentación</a:t>
                      </a:r>
                      <a:endParaRPr lang="es-ES" sz="1600">
                        <a:solidFill>
                          <a:schemeClr val="tx1"/>
                        </a:solidFill>
                        <a:effectLst/>
                        <a:latin typeface="Times New Roman"/>
                        <a:ea typeface="Calibri"/>
                        <a:cs typeface="Times New Roman"/>
                      </a:endParaRPr>
                    </a:p>
                  </a:txBody>
                  <a:tcPr marL="68580" marR="68580" marT="0" marB="0" anchor="ctr">
                    <a:solidFill>
                      <a:schemeClr val="accent6">
                        <a:lumMod val="60000"/>
                        <a:lumOff val="40000"/>
                      </a:schemeClr>
                    </a:solidFill>
                  </a:tcPr>
                </a:tc>
                <a:tc>
                  <a:txBody>
                    <a:bodyPr/>
                    <a:lstStyle/>
                    <a:p>
                      <a:pPr algn="just">
                        <a:lnSpc>
                          <a:spcPct val="200000"/>
                        </a:lnSpc>
                        <a:spcAft>
                          <a:spcPts val="0"/>
                        </a:spcAft>
                      </a:pPr>
                      <a:r>
                        <a:rPr lang="es-ES" sz="1600">
                          <a:solidFill>
                            <a:schemeClr val="tx1"/>
                          </a:solidFill>
                          <a:effectLst/>
                        </a:rPr>
                        <a:t>220 V monofásico</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600">
                          <a:solidFill>
                            <a:schemeClr val="tx1"/>
                          </a:solidFill>
                          <a:effectLst/>
                        </a:rPr>
                        <a:t>Revoluciones por minuto</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600">
                          <a:solidFill>
                            <a:schemeClr val="tx1"/>
                          </a:solidFill>
                          <a:effectLst/>
                        </a:rPr>
                        <a:t>1850 rpm</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Grado de protección</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IP21</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Corriente nominal</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a:solidFill>
                            <a:schemeClr val="tx1"/>
                          </a:solidFill>
                          <a:effectLst/>
                        </a:rPr>
                        <a:t>3,9 A</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600">
                          <a:solidFill>
                            <a:schemeClr val="tx1"/>
                          </a:solidFill>
                          <a:effectLst/>
                        </a:rPr>
                        <a:t>Corriente de arranque</a:t>
                      </a:r>
                      <a:endParaRPr lang="es-ES" sz="16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600" dirty="0">
                          <a:solidFill>
                            <a:schemeClr val="tx1"/>
                          </a:solidFill>
                          <a:effectLst/>
                        </a:rPr>
                        <a:t>19,5 A</a:t>
                      </a:r>
                      <a:endParaRPr lang="es-ES" sz="16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pic>
        <p:nvPicPr>
          <p:cNvPr id="19458" name="Picture 2" descr="Resultado de imagen para motor weg 0.5 hp"/>
          <p:cNvPicPr>
            <a:picLocks noChangeAspect="1" noChangeArrowheads="1"/>
          </p:cNvPicPr>
          <p:nvPr/>
        </p:nvPicPr>
        <p:blipFill rotWithShape="1">
          <a:blip r:embed="rId3">
            <a:extLst>
              <a:ext uri="{28A0092B-C50C-407E-A947-70E740481C1C}">
                <a14:useLocalDpi xmlns:a14="http://schemas.microsoft.com/office/drawing/2010/main" val="0"/>
              </a:ext>
            </a:extLst>
          </a:blip>
          <a:srcRect t="7469" b="5827"/>
          <a:stretch/>
        </p:blipFill>
        <p:spPr bwMode="auto">
          <a:xfrm>
            <a:off x="1319634" y="2313407"/>
            <a:ext cx="3911458" cy="339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5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39</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70338" y="391350"/>
            <a:ext cx="8106569" cy="6518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solidFill>
                  <a:schemeClr val="bg1"/>
                </a:solidFill>
                <a:effectLst>
                  <a:outerShdw blurRad="38100" dist="38100" dir="2700000" algn="tl">
                    <a:srgbClr val="000000">
                      <a:alpha val="43137"/>
                    </a:srgbClr>
                  </a:outerShdw>
                </a:effectLst>
                <a:latin typeface="+mn-lt"/>
              </a:rPr>
              <a:t>Dimensionamiento de motores</a:t>
            </a:r>
            <a:endParaRPr lang="es-ES" sz="36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54643" y="1344559"/>
            <a:ext cx="11341487" cy="732796"/>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Selección</a:t>
              </a:r>
              <a:r>
                <a:rPr lang="es-ES" sz="2800" b="1" dirty="0" smtClean="0">
                  <a:solidFill>
                    <a:schemeClr val="tx1"/>
                  </a:solidFill>
                </a:rPr>
                <a:t> del actuador</a:t>
              </a:r>
              <a:r>
                <a:rPr lang="es-EC" sz="2800" b="1" dirty="0" smtClean="0">
                  <a:solidFill>
                    <a:schemeClr val="tx1"/>
                  </a:solidFill>
                </a:rPr>
                <a:t> para el tornillo sin fin</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1" name="10 Imagen" descr="Resultado de imagen para variador sinamics v20"/>
          <p:cNvPicPr/>
          <p:nvPr/>
        </p:nvPicPr>
        <p:blipFill>
          <a:blip r:embed="rId3">
            <a:extLst>
              <a:ext uri="{28A0092B-C50C-407E-A947-70E740481C1C}">
                <a14:useLocalDpi xmlns:a14="http://schemas.microsoft.com/office/drawing/2010/main" val="0"/>
              </a:ext>
            </a:extLst>
          </a:blip>
          <a:srcRect/>
          <a:stretch>
            <a:fillRect/>
          </a:stretch>
        </p:blipFill>
        <p:spPr bwMode="auto">
          <a:xfrm>
            <a:off x="1951922" y="2497559"/>
            <a:ext cx="2171700" cy="3091180"/>
          </a:xfrm>
          <a:prstGeom prst="rect">
            <a:avLst/>
          </a:prstGeom>
          <a:noFill/>
          <a:ln>
            <a:noFill/>
          </a:ln>
        </p:spPr>
      </p:pic>
      <p:graphicFrame>
        <p:nvGraphicFramePr>
          <p:cNvPr id="6" name="5 Tabla"/>
          <p:cNvGraphicFramePr>
            <a:graphicFrameLocks noGrp="1"/>
          </p:cNvGraphicFramePr>
          <p:nvPr>
            <p:extLst>
              <p:ext uri="{D42A27DB-BD31-4B8C-83A1-F6EECF244321}">
                <p14:modId xmlns:p14="http://schemas.microsoft.com/office/powerpoint/2010/main" val="3669259429"/>
              </p:ext>
            </p:extLst>
          </p:nvPr>
        </p:nvGraphicFramePr>
        <p:xfrm>
          <a:off x="5778089" y="2232542"/>
          <a:ext cx="4921250" cy="3840480"/>
        </p:xfrm>
        <a:graphic>
          <a:graphicData uri="http://schemas.openxmlformats.org/drawingml/2006/table">
            <a:tbl>
              <a:tblPr firstRow="1" firstCol="1" bandRow="1">
                <a:tableStyleId>{5C22544A-7EE6-4342-B048-85BDC9FD1C3A}</a:tableStyleId>
              </a:tblPr>
              <a:tblGrid>
                <a:gridCol w="2406650"/>
                <a:gridCol w="2514600"/>
              </a:tblGrid>
              <a:tr h="209550">
                <a:tc>
                  <a:txBody>
                    <a:bodyPr/>
                    <a:lstStyle/>
                    <a:p>
                      <a:pPr algn="just">
                        <a:lnSpc>
                          <a:spcPct val="200000"/>
                        </a:lnSpc>
                        <a:spcAft>
                          <a:spcPts val="0"/>
                        </a:spcAft>
                      </a:pPr>
                      <a:r>
                        <a:rPr lang="es-EC" sz="1400" dirty="0">
                          <a:solidFill>
                            <a:schemeClr val="tx1"/>
                          </a:solidFill>
                          <a:effectLst/>
                        </a:rPr>
                        <a:t>Nombre</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Especificaciones</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dirty="0">
                          <a:solidFill>
                            <a:schemeClr val="tx1"/>
                          </a:solidFill>
                          <a:effectLst/>
                        </a:rPr>
                        <a:t>Tensión de alimentación</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200-240 VAC monofásica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400">
                          <a:solidFill>
                            <a:schemeClr val="tx1"/>
                          </a:solidFill>
                          <a:effectLst/>
                        </a:rPr>
                        <a:t>Frecuencia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50-60 Hz</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Corriente de entrada</a:t>
                      </a:r>
                      <a:endParaRPr lang="es-ES" sz="1400">
                        <a:solidFill>
                          <a:schemeClr val="tx1"/>
                        </a:solidFill>
                        <a:effectLst/>
                        <a:latin typeface="Times New Roman"/>
                        <a:ea typeface="Calibri"/>
                        <a:cs typeface="Times New Roman"/>
                      </a:endParaRPr>
                    </a:p>
                  </a:txBody>
                  <a:tcPr marL="68580" marR="68580" marT="0" marB="0" anchor="ctr">
                    <a:solidFill>
                      <a:schemeClr val="accent6">
                        <a:lumMod val="60000"/>
                        <a:lumOff val="40000"/>
                      </a:schemeClr>
                    </a:solidFill>
                  </a:tcPr>
                </a:tc>
                <a:tc>
                  <a:txBody>
                    <a:bodyPr/>
                    <a:lstStyle/>
                    <a:p>
                      <a:pPr algn="just">
                        <a:lnSpc>
                          <a:spcPct val="200000"/>
                        </a:lnSpc>
                        <a:spcAft>
                          <a:spcPts val="0"/>
                        </a:spcAft>
                      </a:pPr>
                      <a:r>
                        <a:rPr lang="es-ES" sz="1400">
                          <a:solidFill>
                            <a:schemeClr val="tx1"/>
                          </a:solidFill>
                          <a:effectLst/>
                        </a:rPr>
                        <a:t>7,7 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S" sz="1400">
                          <a:solidFill>
                            <a:schemeClr val="tx1"/>
                          </a:solidFill>
                          <a:effectLst/>
                        </a:rPr>
                        <a:t>Tensión de salida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S" sz="1400">
                          <a:solidFill>
                            <a:schemeClr val="tx1"/>
                          </a:solidFill>
                          <a:effectLst/>
                        </a:rPr>
                        <a:t>200-240 VAC</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Corriente de salida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3,2 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Frecuencia de trabajo</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0 – 550 Hz</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Carga máxima</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a:solidFill>
                            <a:schemeClr val="tx1"/>
                          </a:solidFill>
                          <a:effectLst/>
                        </a:rPr>
                        <a:t>0,75 Hp</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r h="209550">
                <a:tc>
                  <a:txBody>
                    <a:bodyPr/>
                    <a:lstStyle/>
                    <a:p>
                      <a:pPr algn="just">
                        <a:lnSpc>
                          <a:spcPct val="200000"/>
                        </a:lnSpc>
                        <a:spcAft>
                          <a:spcPts val="0"/>
                        </a:spcAft>
                      </a:pPr>
                      <a:r>
                        <a:rPr lang="es-EC" sz="1400">
                          <a:solidFill>
                            <a:schemeClr val="tx1"/>
                          </a:solidFill>
                          <a:effectLst/>
                        </a:rPr>
                        <a:t>Grado de protección</a:t>
                      </a:r>
                      <a:endParaRPr lang="es-ES" sz="140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c>
                  <a:txBody>
                    <a:bodyPr/>
                    <a:lstStyle/>
                    <a:p>
                      <a:pPr algn="just">
                        <a:lnSpc>
                          <a:spcPct val="200000"/>
                        </a:lnSpc>
                        <a:spcAft>
                          <a:spcPts val="0"/>
                        </a:spcAft>
                      </a:pPr>
                      <a:r>
                        <a:rPr lang="es-EC" sz="1400" dirty="0">
                          <a:solidFill>
                            <a:schemeClr val="tx1"/>
                          </a:solidFill>
                          <a:effectLst/>
                        </a:rPr>
                        <a:t>IP20</a:t>
                      </a:r>
                      <a:endParaRPr lang="es-ES" sz="1400" dirty="0">
                        <a:solidFill>
                          <a:schemeClr val="tx1"/>
                        </a:solidFill>
                        <a:effectLst/>
                        <a:latin typeface="Times New Roman"/>
                        <a:ea typeface="Calibri"/>
                        <a:cs typeface="Times New Roman"/>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268845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5CB79318-FF08-4269-933C-181AA93CEA69}"/>
              </a:ext>
            </a:extLst>
          </p:cNvPr>
          <p:cNvSpPr>
            <a:spLocks noGrp="1"/>
          </p:cNvSpPr>
          <p:nvPr>
            <p:ph type="title"/>
          </p:nvPr>
        </p:nvSpPr>
        <p:spPr>
          <a:xfrm>
            <a:off x="255104" y="136525"/>
            <a:ext cx="3909391" cy="963405"/>
          </a:xfrm>
        </p:spPr>
        <p:txBody>
          <a:bodyPr/>
          <a:lstStyle/>
          <a:p>
            <a:r>
              <a:rPr lang="es-ES" b="1" dirty="0" smtClean="0">
                <a:solidFill>
                  <a:schemeClr val="bg1"/>
                </a:solidFill>
                <a:effectLst>
                  <a:outerShdw blurRad="38100" dist="38100" dir="2700000" algn="tl">
                    <a:srgbClr val="000000">
                      <a:alpha val="43137"/>
                    </a:srgbClr>
                  </a:outerShdw>
                </a:effectLst>
                <a:latin typeface="+mn-lt"/>
              </a:rPr>
              <a:t>Antecedentes</a:t>
            </a:r>
            <a:endParaRPr lang="es-ES" b="1" dirty="0">
              <a:solidFill>
                <a:schemeClr val="bg1"/>
              </a:solidFill>
              <a:effectLst>
                <a:outerShdw blurRad="38100" dist="38100" dir="2700000" algn="tl">
                  <a:srgbClr val="000000">
                    <a:alpha val="43137"/>
                  </a:srgbClr>
                </a:outerShdw>
              </a:effectLst>
              <a:latin typeface="+mn-lt"/>
            </a:endParaRPr>
          </a:p>
        </p:txBody>
      </p:sp>
      <p:sp>
        <p:nvSpPr>
          <p:cNvPr id="5" name="Marcador de número de diapositiva 4">
            <a:extLst>
              <a:ext uri="{FF2B5EF4-FFF2-40B4-BE49-F238E27FC236}">
                <a16:creationId xmlns:a16="http://schemas.microsoft.com/office/drawing/2014/main" xmlns="" id="{A2089319-D265-435E-AED2-C260BB950A51}"/>
              </a:ext>
            </a:extLst>
          </p:cNvPr>
          <p:cNvSpPr>
            <a:spLocks noGrp="1"/>
          </p:cNvSpPr>
          <p:nvPr>
            <p:ph type="sldNum" sz="quarter" idx="12"/>
          </p:nvPr>
        </p:nvSpPr>
        <p:spPr/>
        <p:txBody>
          <a:bodyPr/>
          <a:lstStyle/>
          <a:p>
            <a:fld id="{885F3971-D4EA-4750-870A-E840FF82DE7C}" type="slidenum">
              <a:rPr lang="es-ES" smtClean="0"/>
              <a:pPr/>
              <a:t>4</a:t>
            </a:fld>
            <a:endParaRPr lang="es-ES" dirty="0"/>
          </a:p>
        </p:txBody>
      </p:sp>
      <p:graphicFrame>
        <p:nvGraphicFramePr>
          <p:cNvPr id="6" name="Diagrama 5">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085480907"/>
              </p:ext>
            </p:extLst>
          </p:nvPr>
        </p:nvGraphicFramePr>
        <p:xfrm>
          <a:off x="3560682" y="1576630"/>
          <a:ext cx="5049918" cy="653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USER\Desktop\logowe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9070" y="2628533"/>
            <a:ext cx="2734408" cy="23652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DSC02589.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3210" y="2318615"/>
            <a:ext cx="2675181" cy="26751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DSC02695-e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3444" y="2756262"/>
            <a:ext cx="3250710" cy="182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28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40</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5" y="274293"/>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Subsistema eléctrico</a:t>
            </a:r>
            <a:endParaRPr lang="es-ES" b="1" dirty="0">
              <a:solidFill>
                <a:schemeClr val="bg1"/>
              </a:solidFill>
              <a:effectLst>
                <a:outerShdw blurRad="38100" dist="38100" dir="2700000" algn="tl">
                  <a:srgbClr val="000000">
                    <a:alpha val="43137"/>
                  </a:srgbClr>
                </a:outerShdw>
              </a:effectLst>
              <a:latin typeface="+mn-lt"/>
            </a:endParaRPr>
          </a:p>
        </p:txBody>
      </p:sp>
      <p:sp>
        <p:nvSpPr>
          <p:cNvPr id="6" name="5 Flecha derecha">
            <a:hlinkClick r:id="rId2" action="ppaction://hlinkfile"/>
          </p:cNvPr>
          <p:cNvSpPr/>
          <p:nvPr/>
        </p:nvSpPr>
        <p:spPr>
          <a:xfrm>
            <a:off x="6919415" y="2565779"/>
            <a:ext cx="3220872" cy="207446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11" name="10 Rectángulo"/>
          <p:cNvSpPr/>
          <p:nvPr/>
        </p:nvSpPr>
        <p:spPr>
          <a:xfrm>
            <a:off x="1577412" y="3018514"/>
            <a:ext cx="4533422" cy="923330"/>
          </a:xfrm>
          <a:prstGeom prst="rect">
            <a:avLst/>
          </a:prstGeom>
          <a:noFill/>
        </p:spPr>
        <p:txBody>
          <a:bodyPr wrap="none" lIns="91440" tIns="45720" rIns="91440" bIns="45720">
            <a:spAutoFit/>
          </a:bodyPr>
          <a:lstStyle/>
          <a:p>
            <a:pPr algn="ctr"/>
            <a:r>
              <a:rPr lang="es-E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Plano eléctrico</a:t>
            </a:r>
            <a:endParaRPr lang="es-E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29314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62858" y="2964926"/>
            <a:ext cx="9473963" cy="989668"/>
          </a:xfrm>
        </p:spPr>
        <p:txBody>
          <a:bodyPr>
            <a:noAutofit/>
          </a:bodyPr>
          <a:lstStyle/>
          <a:p>
            <a:r>
              <a:rPr lang="es-ES" sz="8000" b="1" dirty="0" smtClean="0"/>
              <a:t>Desarrollo de Software</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41</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260463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1F720E67-3C20-47C5-837C-8026947E6A69}"/>
              </a:ext>
            </a:extLst>
          </p:cNvPr>
          <p:cNvSpPr>
            <a:spLocks noGrp="1"/>
          </p:cNvSpPr>
          <p:nvPr>
            <p:ph type="sldNum" sz="quarter" idx="12"/>
          </p:nvPr>
        </p:nvSpPr>
        <p:spPr/>
        <p:txBody>
          <a:bodyPr/>
          <a:lstStyle/>
          <a:p>
            <a:fld id="{885F3971-D4EA-4750-870A-E840FF82DE7C}" type="slidenum">
              <a:rPr lang="es-ES" smtClean="0"/>
              <a:pPr/>
              <a:t>42</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Descripción </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6" name="Grupo 15"/>
          <p:cNvGrpSpPr/>
          <p:nvPr/>
        </p:nvGrpSpPr>
        <p:grpSpPr>
          <a:xfrm>
            <a:off x="3781389" y="2217760"/>
            <a:ext cx="4277331" cy="953311"/>
            <a:chOff x="0" y="43545"/>
            <a:chExt cx="8443749" cy="588412"/>
          </a:xfrm>
          <a:scene3d>
            <a:camera prst="orthographicFront"/>
            <a:lightRig rig="chilly" dir="t"/>
          </a:scene3d>
        </p:grpSpPr>
        <p:sp>
          <p:nvSpPr>
            <p:cNvPr id="17" name="Rectángulo redondeado 1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Diseño HMI</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
        <p:nvSpPr>
          <p:cNvPr id="19" name="CuadroTexto 18"/>
          <p:cNvSpPr txBox="1"/>
          <p:nvPr/>
        </p:nvSpPr>
        <p:spPr>
          <a:xfrm>
            <a:off x="900752" y="3597934"/>
            <a:ext cx="10372299" cy="1569660"/>
          </a:xfrm>
          <a:prstGeom prst="rect">
            <a:avLst/>
          </a:prstGeom>
          <a:noFill/>
        </p:spPr>
        <p:txBody>
          <a:bodyPr wrap="square" rtlCol="0">
            <a:spAutoFit/>
          </a:bodyPr>
          <a:lstStyle/>
          <a:p>
            <a:pPr marL="285750" indent="-285750">
              <a:buFont typeface="Arial" panose="020B0604020202020204" pitchFamily="34" charset="0"/>
              <a:buChar char="•"/>
            </a:pPr>
            <a:r>
              <a:rPr lang="es-EC" sz="3200" dirty="0" smtClean="0"/>
              <a:t>Detalla la funcionabilidad de las pantallas de operación</a:t>
            </a:r>
          </a:p>
          <a:p>
            <a:pPr marL="285750" indent="-285750">
              <a:buFont typeface="Arial" panose="020B0604020202020204" pitchFamily="34" charset="0"/>
              <a:buChar char="•"/>
            </a:pPr>
            <a:r>
              <a:rPr lang="es-EC" sz="3200" dirty="0" smtClean="0"/>
              <a:t>Navegación entre pantallas</a:t>
            </a:r>
          </a:p>
          <a:p>
            <a:pPr marL="285750" indent="-285750">
              <a:buFont typeface="Arial" panose="020B0604020202020204" pitchFamily="34" charset="0"/>
              <a:buChar char="•"/>
            </a:pPr>
            <a:r>
              <a:rPr lang="es-EC" sz="3200" dirty="0" smtClean="0"/>
              <a:t>Diseño de las pantallas</a:t>
            </a:r>
            <a:endParaRPr lang="es-EC" sz="3200" dirty="0"/>
          </a:p>
        </p:txBody>
      </p:sp>
    </p:spTree>
    <p:extLst>
      <p:ext uri="{BB962C8B-B14F-4D97-AF65-F5344CB8AC3E}">
        <p14:creationId xmlns:p14="http://schemas.microsoft.com/office/powerpoint/2010/main" val="321716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43</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Desarrollo de software</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3818343" y="1448317"/>
            <a:ext cx="4472393" cy="595850"/>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principal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5" name="14 Imagen"/>
          <p:cNvPicPr/>
          <p:nvPr/>
        </p:nvPicPr>
        <p:blipFill>
          <a:blip r:embed="rId2"/>
          <a:stretch>
            <a:fillRect/>
          </a:stretch>
        </p:blipFill>
        <p:spPr>
          <a:xfrm>
            <a:off x="2806169" y="2211422"/>
            <a:ext cx="6747255" cy="3534284"/>
          </a:xfrm>
          <a:prstGeom prst="rect">
            <a:avLst/>
          </a:prstGeom>
        </p:spPr>
      </p:pic>
    </p:spTree>
    <p:extLst>
      <p:ext uri="{BB962C8B-B14F-4D97-AF65-F5344CB8AC3E}">
        <p14:creationId xmlns:p14="http://schemas.microsoft.com/office/powerpoint/2010/main" val="86420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44</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Desarrollo de software</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3818343" y="1448317"/>
            <a:ext cx="4472393" cy="595850"/>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templado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0" name="9 Imagen"/>
          <p:cNvPicPr/>
          <p:nvPr/>
        </p:nvPicPr>
        <p:blipFill>
          <a:blip r:embed="rId2"/>
          <a:stretch>
            <a:fillRect/>
          </a:stretch>
        </p:blipFill>
        <p:spPr>
          <a:xfrm>
            <a:off x="2697991" y="2124968"/>
            <a:ext cx="6910032" cy="4043819"/>
          </a:xfrm>
          <a:prstGeom prst="rect">
            <a:avLst/>
          </a:prstGeom>
        </p:spPr>
      </p:pic>
    </p:spTree>
    <p:extLst>
      <p:ext uri="{BB962C8B-B14F-4D97-AF65-F5344CB8AC3E}">
        <p14:creationId xmlns:p14="http://schemas.microsoft.com/office/powerpoint/2010/main" val="234037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45</a:t>
            </a:fld>
            <a:endParaRPr lang="es-ES"/>
          </a:p>
        </p:txBody>
      </p:sp>
      <p:sp>
        <p:nvSpPr>
          <p:cNvPr id="5" name="Título 1">
            <a:extLst>
              <a:ext uri="{FF2B5EF4-FFF2-40B4-BE49-F238E27FC236}">
                <a16:creationId xmlns:a16="http://schemas.microsoft.com/office/drawing/2014/main" xmlns=""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Desarrollo de software</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978990" y="1612091"/>
            <a:ext cx="4472393" cy="595850"/>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moldeado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10" name="Grupo 9"/>
          <p:cNvGrpSpPr/>
          <p:nvPr/>
        </p:nvGrpSpPr>
        <p:grpSpPr>
          <a:xfrm>
            <a:off x="6881407" y="1612091"/>
            <a:ext cx="4472393" cy="595850"/>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lavado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4" name="13 Imagen"/>
          <p:cNvPicPr/>
          <p:nvPr/>
        </p:nvPicPr>
        <p:blipFill>
          <a:blip r:embed="rId2"/>
          <a:stretch>
            <a:fillRect/>
          </a:stretch>
        </p:blipFill>
        <p:spPr>
          <a:xfrm>
            <a:off x="549820" y="2426525"/>
            <a:ext cx="5264126" cy="3237296"/>
          </a:xfrm>
          <a:prstGeom prst="rect">
            <a:avLst/>
          </a:prstGeom>
        </p:spPr>
      </p:pic>
      <p:pic>
        <p:nvPicPr>
          <p:cNvPr id="16" name="15 Imagen"/>
          <p:cNvPicPr/>
          <p:nvPr/>
        </p:nvPicPr>
        <p:blipFill>
          <a:blip r:embed="rId3"/>
          <a:stretch>
            <a:fillRect/>
          </a:stretch>
        </p:blipFill>
        <p:spPr>
          <a:xfrm>
            <a:off x="6478143" y="2416289"/>
            <a:ext cx="5136108" cy="3247531"/>
          </a:xfrm>
          <a:prstGeom prst="rect">
            <a:avLst/>
          </a:prstGeom>
        </p:spPr>
      </p:pic>
    </p:spTree>
    <p:extLst>
      <p:ext uri="{BB962C8B-B14F-4D97-AF65-F5344CB8AC3E}">
        <p14:creationId xmlns:p14="http://schemas.microsoft.com/office/powerpoint/2010/main" val="352173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050455" y="2569393"/>
            <a:ext cx="9051236" cy="1572541"/>
          </a:xfrm>
        </p:spPr>
        <p:txBody>
          <a:bodyPr>
            <a:normAutofit/>
          </a:bodyPr>
          <a:lstStyle/>
          <a:p>
            <a:r>
              <a:rPr lang="es-ES" sz="8000" b="1" dirty="0" smtClean="0"/>
              <a:t>Implementación</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46</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210885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47</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92729"/>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estructura mecánica</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11" name="Grupo 10"/>
          <p:cNvGrpSpPr/>
          <p:nvPr/>
        </p:nvGrpSpPr>
        <p:grpSpPr>
          <a:xfrm>
            <a:off x="366617" y="1482507"/>
            <a:ext cx="11220332" cy="892203"/>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Estructura mecánica y fijación de motores</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8" name="7 Imagen" descr="C:\Users\USER\Google Drive\tesis\Fotos\estructura.jpg"/>
          <p:cNvPicPr/>
          <p:nvPr/>
        </p:nvPicPr>
        <p:blipFill rotWithShape="1">
          <a:blip r:embed="rId2">
            <a:extLst>
              <a:ext uri="{28A0092B-C50C-407E-A947-70E740481C1C}">
                <a14:useLocalDpi xmlns:a14="http://schemas.microsoft.com/office/drawing/2010/main" val="0"/>
              </a:ext>
            </a:extLst>
          </a:blip>
          <a:srcRect t="15817" b="5779"/>
          <a:stretch/>
        </p:blipFill>
        <p:spPr bwMode="auto">
          <a:xfrm>
            <a:off x="948829" y="2519504"/>
            <a:ext cx="2934269" cy="3430920"/>
          </a:xfrm>
          <a:prstGeom prst="rect">
            <a:avLst/>
          </a:prstGeom>
          <a:noFill/>
          <a:ln>
            <a:noFill/>
          </a:ln>
          <a:extLst>
            <a:ext uri="{53640926-AAD7-44D8-BBD7-CCE9431645EC}">
              <a14:shadowObscured xmlns:a14="http://schemas.microsoft.com/office/drawing/2010/main"/>
            </a:ext>
          </a:extLst>
        </p:spPr>
      </p:pic>
      <p:pic>
        <p:nvPicPr>
          <p:cNvPr id="10" name="9 Imagen" descr="C:\Users\USER\Google Drive\tesis\Fotos\20190612_13265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5468" y="2519504"/>
            <a:ext cx="2623384" cy="3430920"/>
          </a:xfrm>
          <a:prstGeom prst="rect">
            <a:avLst/>
          </a:prstGeom>
          <a:noFill/>
          <a:ln>
            <a:noFill/>
          </a:ln>
        </p:spPr>
      </p:pic>
      <p:pic>
        <p:nvPicPr>
          <p:cNvPr id="23554" name="Picture 2" descr="https://lh3.googleusercontent.com/sCbTdZV9abI1oPLDDvUdGYN_H1osZ8kT5iFFWSbjMcV24tbXjq69VvBtEFtK467CUzdO0TlQiyj8h77I6eYAPGorJvhcKM19EDqmNhITKeNItaPB-qcaUKgfa1YAaoxzxdYB3B5rPKPFeFd1BoaCuGdWP3Yl0bBkIzArsWU8231DJcO2Ln0-W_4_yun9Kr2EDPOwYuaGRmDGKxsmvyH1tFoIEzoVRVs7dknzP-eorAomIRlFgB3ai-xzSKtumT-ahTCsxdeXk3xv0VqAeCWXA9ueW1ls6CRz_PjygesT8BBUFtHv-x49VCtVCbyq9ba3L_Pir__UpTa3wPZLir36EmUrZwOkI3gKQmKVZyySU4Z4wUyv8ejR4lR6K8UWUMhuoHG2RVZN0Rizw5LMhicirrYsmz4KcxWH0Cz7qCGCNEU1oxj_Uxl14WKx0JzbRErwWip6wx0W4LUM5G1TCNGwp04H9rNCDI2LPJhBsKmpfVnU0akyE8Op6gOuSKqTmJxJlxC72JqoOEvwW4keuNw0R64NX4rdlcPX_Mf3G5fcwlus2mTuZ_EnQBBK3IvJ02jXLauj4xB1SmDQtWP22_IgJ9MYSrfKCGbGRo1sDwCAVY2zb4MaonPiuYXN-owcq-dBARJE6rQpjJJeTghCHjTwZJ2y0Dt38CSq=w469-h625-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9730" y="2519504"/>
            <a:ext cx="2574562" cy="343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5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54"/>
                                        </p:tgtEl>
                                        <p:attrNameLst>
                                          <p:attrName>style.visibility</p:attrName>
                                        </p:attrNameLst>
                                      </p:cBhvr>
                                      <p:to>
                                        <p:strVal val="visible"/>
                                      </p:to>
                                    </p:set>
                                    <p:animEffect transition="in" filter="fade">
                                      <p:cBhvr>
                                        <p:cTn id="2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48</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Integración de subsistemas</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27" name="Grupo 26"/>
          <p:cNvGrpSpPr/>
          <p:nvPr/>
        </p:nvGrpSpPr>
        <p:grpSpPr>
          <a:xfrm>
            <a:off x="243784" y="1306662"/>
            <a:ext cx="5451383" cy="595850"/>
            <a:chOff x="0" y="43545"/>
            <a:chExt cx="8443749" cy="588412"/>
          </a:xfrm>
          <a:scene3d>
            <a:camera prst="orthographicFront"/>
            <a:lightRig rig="chilly" dir="t"/>
          </a:scene3d>
        </p:grpSpPr>
        <p:sp>
          <p:nvSpPr>
            <p:cNvPr id="28" name="Rectángulo redondeado 2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Fijación de elementos</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30" name="Grupo 29"/>
          <p:cNvGrpSpPr/>
          <p:nvPr/>
        </p:nvGrpSpPr>
        <p:grpSpPr>
          <a:xfrm>
            <a:off x="6440145" y="1335749"/>
            <a:ext cx="5451383" cy="595850"/>
            <a:chOff x="0" y="43545"/>
            <a:chExt cx="8443749" cy="588412"/>
          </a:xfrm>
          <a:scene3d>
            <a:camera prst="orthographicFront"/>
            <a:lightRig rig="chilly" dir="t"/>
          </a:scene3d>
        </p:grpSpPr>
        <p:sp>
          <p:nvSpPr>
            <p:cNvPr id="31" name="Rectángulo redondeado 30"/>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2" name="Rectángulo 31"/>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Cableado de potencia</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2" name="11 Imagen" descr="C:\Users\USER\Google Drive\tesis\Fotos\IMG-20190412-WA0027.jpg"/>
          <p:cNvPicPr/>
          <p:nvPr/>
        </p:nvPicPr>
        <p:blipFill rotWithShape="1">
          <a:blip r:embed="rId3" cstate="print">
            <a:extLst>
              <a:ext uri="{28A0092B-C50C-407E-A947-70E740481C1C}">
                <a14:useLocalDpi xmlns:a14="http://schemas.microsoft.com/office/drawing/2010/main" val="0"/>
              </a:ext>
            </a:extLst>
          </a:blip>
          <a:srcRect l="21443" t="17584" r="17544" b="4438"/>
          <a:stretch/>
        </p:blipFill>
        <p:spPr bwMode="auto">
          <a:xfrm>
            <a:off x="1706835" y="1977004"/>
            <a:ext cx="2769627" cy="4096249"/>
          </a:xfrm>
          <a:prstGeom prst="rect">
            <a:avLst/>
          </a:prstGeom>
          <a:noFill/>
          <a:ln>
            <a:noFill/>
          </a:ln>
          <a:extLst>
            <a:ext uri="{53640926-AAD7-44D8-BBD7-CCE9431645EC}">
              <a14:shadowObscured xmlns:a14="http://schemas.microsoft.com/office/drawing/2010/main"/>
            </a:ext>
          </a:extLst>
        </p:spPr>
      </p:pic>
      <p:pic>
        <p:nvPicPr>
          <p:cNvPr id="13" name="12 Imagen" descr="C:\Users\USER\Google Drive\tesis\Fotos\IMG-20190412-WA0029.jpg"/>
          <p:cNvPicPr/>
          <p:nvPr/>
        </p:nvPicPr>
        <p:blipFill rotWithShape="1">
          <a:blip r:embed="rId4" cstate="print">
            <a:extLst>
              <a:ext uri="{28A0092B-C50C-407E-A947-70E740481C1C}">
                <a14:useLocalDpi xmlns:a14="http://schemas.microsoft.com/office/drawing/2010/main" val="0"/>
              </a:ext>
            </a:extLst>
          </a:blip>
          <a:srcRect l="15461" t="5428" r="11184" b="3783"/>
          <a:stretch/>
        </p:blipFill>
        <p:spPr bwMode="auto">
          <a:xfrm>
            <a:off x="7611498" y="2004299"/>
            <a:ext cx="2815396" cy="40962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131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49</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Integración de subsistemas</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27" name="Grupo 26"/>
          <p:cNvGrpSpPr/>
          <p:nvPr/>
        </p:nvGrpSpPr>
        <p:grpSpPr>
          <a:xfrm>
            <a:off x="3396417" y="1329900"/>
            <a:ext cx="5451383" cy="595850"/>
            <a:chOff x="0" y="43545"/>
            <a:chExt cx="8443749" cy="588412"/>
          </a:xfrm>
          <a:scene3d>
            <a:camera prst="orthographicFront"/>
            <a:lightRig rig="chilly" dir="t"/>
          </a:scene3d>
        </p:grpSpPr>
        <p:sp>
          <p:nvSpPr>
            <p:cNvPr id="28" name="Rectángulo redondeado 2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Cableado de señales de control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4" name="13 Imagen" descr="C:\Users\USER\Google Drive\tesis\Fotos\20190416_115802.jpg"/>
          <p:cNvPicPr/>
          <p:nvPr/>
        </p:nvPicPr>
        <p:blipFill rotWithShape="1">
          <a:blip r:embed="rId3" cstate="print">
            <a:extLst>
              <a:ext uri="{28A0092B-C50C-407E-A947-70E740481C1C}">
                <a14:useLocalDpi xmlns:a14="http://schemas.microsoft.com/office/drawing/2010/main" val="0"/>
              </a:ext>
            </a:extLst>
          </a:blip>
          <a:srcRect t="3241" r="11111" b="14367"/>
          <a:stretch/>
        </p:blipFill>
        <p:spPr bwMode="auto">
          <a:xfrm>
            <a:off x="1754656" y="2085619"/>
            <a:ext cx="3090304" cy="3987634"/>
          </a:xfrm>
          <a:prstGeom prst="rect">
            <a:avLst/>
          </a:prstGeom>
          <a:noFill/>
          <a:ln>
            <a:noFill/>
          </a:ln>
          <a:extLst>
            <a:ext uri="{53640926-AAD7-44D8-BBD7-CCE9431645EC}">
              <a14:shadowObscured xmlns:a14="http://schemas.microsoft.com/office/drawing/2010/main"/>
            </a:ext>
          </a:extLst>
        </p:spPr>
      </p:pic>
      <p:pic>
        <p:nvPicPr>
          <p:cNvPr id="15" name="14 Imagen" descr="C:\Users\USER\Google Drive\tesis\Fotos\IMG-20190416-WA0004.jpeg"/>
          <p:cNvPicPr/>
          <p:nvPr/>
        </p:nvPicPr>
        <p:blipFill rotWithShape="1">
          <a:blip r:embed="rId4" cstate="print">
            <a:extLst>
              <a:ext uri="{28A0092B-C50C-407E-A947-70E740481C1C}">
                <a14:useLocalDpi xmlns:a14="http://schemas.microsoft.com/office/drawing/2010/main" val="0"/>
              </a:ext>
            </a:extLst>
          </a:blip>
          <a:srcRect t="6397" b="21748"/>
          <a:stretch/>
        </p:blipFill>
        <p:spPr bwMode="auto">
          <a:xfrm>
            <a:off x="6856094" y="2085619"/>
            <a:ext cx="3297019" cy="39876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949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F2C34726-FE52-48DE-BC5D-3272F1A3C3DF}"/>
              </a:ext>
            </a:extLst>
          </p:cNvPr>
          <p:cNvSpPr>
            <a:spLocks noGrp="1"/>
          </p:cNvSpPr>
          <p:nvPr>
            <p:ph type="sldNum" sz="quarter" idx="12"/>
          </p:nvPr>
        </p:nvSpPr>
        <p:spPr/>
        <p:txBody>
          <a:bodyPr/>
          <a:lstStyle/>
          <a:p>
            <a:fld id="{885F3971-D4EA-4750-870A-E840FF82DE7C}" type="slidenum">
              <a:rPr lang="es-ES" smtClean="0"/>
              <a:pPr/>
              <a:t>5</a:t>
            </a:fld>
            <a:endParaRPr lang="es-ES" dirty="0"/>
          </a:p>
        </p:txBody>
      </p:sp>
      <p:sp>
        <p:nvSpPr>
          <p:cNvPr id="6" name="Título 1">
            <a:extLst>
              <a:ext uri="{FF2B5EF4-FFF2-40B4-BE49-F238E27FC236}">
                <a16:creationId xmlns:a16="http://schemas.microsoft.com/office/drawing/2014/main" xmlns="" id="{164B185C-B394-4ADF-9B46-A00BF6447968}"/>
              </a:ext>
            </a:extLst>
          </p:cNvPr>
          <p:cNvSpPr txBox="1">
            <a:spLocks/>
          </p:cNvSpPr>
          <p:nvPr/>
        </p:nvSpPr>
        <p:spPr>
          <a:xfrm>
            <a:off x="205000" y="261786"/>
            <a:ext cx="699570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Justificación e Importancia</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696441172"/>
              </p:ext>
            </p:extLst>
          </p:nvPr>
        </p:nvGraphicFramePr>
        <p:xfrm>
          <a:off x="1316410" y="1402615"/>
          <a:ext cx="9694490" cy="4666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50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E465687-0209-4B7D-B836-86FEC002F06F}"/>
                                            </p:graphicEl>
                                          </p:spTgt>
                                        </p:tgtEl>
                                        <p:attrNameLst>
                                          <p:attrName>style.visibility</p:attrName>
                                        </p:attrNameLst>
                                      </p:cBhvr>
                                      <p:to>
                                        <p:strVal val="visible"/>
                                      </p:to>
                                    </p:set>
                                    <p:animEffect transition="in" filter="fade">
                                      <p:cBhvr>
                                        <p:cTn id="7" dur="500"/>
                                        <p:tgtEl>
                                          <p:spTgt spid="7">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158ECF61-35B2-42C4-8641-D31E95239894}"/>
                                            </p:graphicEl>
                                          </p:spTgt>
                                        </p:tgtEl>
                                        <p:attrNameLst>
                                          <p:attrName>style.visibility</p:attrName>
                                        </p:attrNameLst>
                                      </p:cBhvr>
                                      <p:to>
                                        <p:strVal val="visible"/>
                                      </p:to>
                                    </p:set>
                                    <p:animEffect transition="in" filter="fade">
                                      <p:cBhvr>
                                        <p:cTn id="12" dur="500"/>
                                        <p:tgtEl>
                                          <p:spTgt spid="7">
                                            <p:graphicEl>
                                              <a:dgm id="{158ECF61-35B2-42C4-8641-D31E9523989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14119F05-44DA-41C0-B747-173A43F7DB02}"/>
                                            </p:graphicEl>
                                          </p:spTgt>
                                        </p:tgtEl>
                                        <p:attrNameLst>
                                          <p:attrName>style.visibility</p:attrName>
                                        </p:attrNameLst>
                                      </p:cBhvr>
                                      <p:to>
                                        <p:strVal val="visible"/>
                                      </p:to>
                                    </p:set>
                                    <p:animEffect transition="in" filter="fade">
                                      <p:cBhvr>
                                        <p:cTn id="17" dur="500"/>
                                        <p:tgtEl>
                                          <p:spTgt spid="7">
                                            <p:graphicEl>
                                              <a:dgm id="{14119F05-44DA-41C0-B747-173A43F7DB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50</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Integración de subsistemas</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27" name="Grupo 26"/>
          <p:cNvGrpSpPr/>
          <p:nvPr/>
        </p:nvGrpSpPr>
        <p:grpSpPr>
          <a:xfrm>
            <a:off x="3396417" y="1329900"/>
            <a:ext cx="5451383" cy="595850"/>
            <a:chOff x="0" y="43545"/>
            <a:chExt cx="8443749" cy="588412"/>
          </a:xfrm>
          <a:scene3d>
            <a:camera prst="orthographicFront"/>
            <a:lightRig rig="chilly" dir="t"/>
          </a:scene3d>
        </p:grpSpPr>
        <p:sp>
          <p:nvSpPr>
            <p:cNvPr id="28" name="Rectángulo redondeado 2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Tablero terminado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0" name="9 Imagen" descr="C:\Users\USER\Google Drive\tesis\Fotos\IMG-20190416-WA00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107" y="2020152"/>
            <a:ext cx="3145881" cy="4121340"/>
          </a:xfrm>
          <a:prstGeom prst="rect">
            <a:avLst/>
          </a:prstGeom>
          <a:noFill/>
          <a:ln>
            <a:noFill/>
          </a:ln>
        </p:spPr>
      </p:pic>
      <p:pic>
        <p:nvPicPr>
          <p:cNvPr id="11" name="10 Imagen" descr="C:\Users\USER\Google Drive\tesis\Fotos\Fronta.jpg"/>
          <p:cNvPicPr/>
          <p:nvPr/>
        </p:nvPicPr>
        <p:blipFill>
          <a:blip r:embed="rId4">
            <a:extLst>
              <a:ext uri="{28A0092B-C50C-407E-A947-70E740481C1C}">
                <a14:useLocalDpi xmlns:a14="http://schemas.microsoft.com/office/drawing/2010/main" val="0"/>
              </a:ext>
            </a:extLst>
          </a:blip>
          <a:srcRect/>
          <a:stretch>
            <a:fillRect/>
          </a:stretch>
        </p:blipFill>
        <p:spPr bwMode="auto">
          <a:xfrm>
            <a:off x="7174398" y="2020152"/>
            <a:ext cx="3006863" cy="4121340"/>
          </a:xfrm>
          <a:prstGeom prst="rect">
            <a:avLst/>
          </a:prstGeom>
          <a:noFill/>
          <a:ln>
            <a:noFill/>
          </a:ln>
        </p:spPr>
      </p:pic>
    </p:spTree>
    <p:extLst>
      <p:ext uri="{BB962C8B-B14F-4D97-AF65-F5344CB8AC3E}">
        <p14:creationId xmlns:p14="http://schemas.microsoft.com/office/powerpoint/2010/main" val="40113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51</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93824" y="89208"/>
            <a:ext cx="5570998" cy="1327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interfaz gráfica</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10" name="Grupo 9"/>
          <p:cNvGrpSpPr/>
          <p:nvPr/>
        </p:nvGrpSpPr>
        <p:grpSpPr>
          <a:xfrm>
            <a:off x="3462307" y="1433518"/>
            <a:ext cx="5451383" cy="595850"/>
            <a:chOff x="0" y="43545"/>
            <a:chExt cx="8443749" cy="588412"/>
          </a:xfrm>
          <a:scene3d>
            <a:camera prst="orthographicFront"/>
            <a:lightRig rig="chilly" dir="t"/>
          </a:scene3d>
        </p:grpSpPr>
        <p:sp>
          <p:nvSpPr>
            <p:cNvPr id="11" name="Rectángulo redondeado 10"/>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2" name="Rectángulo 11"/>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principal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8" name="7 Imagen" descr="https://scontent.fuio13-1.fna.fbcdn.net/v/t1.15752-9/52868936_254985045411781_3298691817138028544_n.png?_nc_cat=107&amp;_nc_ht=scontent.fuio13-1.fna&amp;oh=3b52ebdc72dcfea77884688301ef538a&amp;oe=5CDFAADE"/>
          <p:cNvPicPr/>
          <p:nvPr/>
        </p:nvPicPr>
        <p:blipFill>
          <a:blip r:embed="rId2">
            <a:extLst>
              <a:ext uri="{28A0092B-C50C-407E-A947-70E740481C1C}">
                <a14:useLocalDpi xmlns:a14="http://schemas.microsoft.com/office/drawing/2010/main" val="0"/>
              </a:ext>
            </a:extLst>
          </a:blip>
          <a:srcRect/>
          <a:stretch>
            <a:fillRect/>
          </a:stretch>
        </p:blipFill>
        <p:spPr bwMode="auto">
          <a:xfrm>
            <a:off x="2483531" y="2140946"/>
            <a:ext cx="7329205" cy="3877717"/>
          </a:xfrm>
          <a:prstGeom prst="rect">
            <a:avLst/>
          </a:prstGeom>
          <a:noFill/>
          <a:ln>
            <a:noFill/>
          </a:ln>
        </p:spPr>
      </p:pic>
    </p:spTree>
    <p:extLst>
      <p:ext uri="{BB962C8B-B14F-4D97-AF65-F5344CB8AC3E}">
        <p14:creationId xmlns:p14="http://schemas.microsoft.com/office/powerpoint/2010/main" val="124168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2A4ECAE-36CC-4534-B423-50FD9D43F8E6}"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52</a:t>
            </a:fld>
            <a:endParaRPr lang="es-ES"/>
          </a:p>
        </p:txBody>
      </p:sp>
      <p:sp>
        <p:nvSpPr>
          <p:cNvPr id="6" name="Título 1">
            <a:extLst>
              <a:ext uri="{FF2B5EF4-FFF2-40B4-BE49-F238E27FC236}">
                <a16:creationId xmlns:a16="http://schemas.microsoft.com/office/drawing/2014/main" xmlns="" id="{A4F722DC-890C-425D-941A-61BB7E1E9CFA}"/>
              </a:ext>
            </a:extLst>
          </p:cNvPr>
          <p:cNvSpPr txBox="1">
            <a:spLocks/>
          </p:cNvSpPr>
          <p:nvPr/>
        </p:nvSpPr>
        <p:spPr>
          <a:xfrm>
            <a:off x="93824" y="89208"/>
            <a:ext cx="5570998" cy="1327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interfaz gráfica</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370308" y="1444472"/>
            <a:ext cx="5451383" cy="595850"/>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templado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0" name="9 Imagen" descr="https://scontent.fuio13-1.fna.fbcdn.net/v/t1.15752-9/53366842_242943283316882_5879374082885025792_n.png?_nc_cat=108&amp;_nc_ht=scontent.fuio13-1.fna&amp;oh=beab7ac886627177c27cf624014d7e8b&amp;oe=5CE0100D"/>
          <p:cNvPicPr/>
          <p:nvPr/>
        </p:nvPicPr>
        <p:blipFill>
          <a:blip r:embed="rId2">
            <a:extLst>
              <a:ext uri="{28A0092B-C50C-407E-A947-70E740481C1C}">
                <a14:useLocalDpi xmlns:a14="http://schemas.microsoft.com/office/drawing/2010/main" val="0"/>
              </a:ext>
            </a:extLst>
          </a:blip>
          <a:srcRect/>
          <a:stretch>
            <a:fillRect/>
          </a:stretch>
        </p:blipFill>
        <p:spPr bwMode="auto">
          <a:xfrm>
            <a:off x="2661675" y="2135161"/>
            <a:ext cx="6878117" cy="3910795"/>
          </a:xfrm>
          <a:prstGeom prst="rect">
            <a:avLst/>
          </a:prstGeom>
          <a:noFill/>
          <a:ln>
            <a:noFill/>
          </a:ln>
        </p:spPr>
      </p:pic>
    </p:spTree>
    <p:extLst>
      <p:ext uri="{BB962C8B-B14F-4D97-AF65-F5344CB8AC3E}">
        <p14:creationId xmlns:p14="http://schemas.microsoft.com/office/powerpoint/2010/main" val="136888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2A4ECAE-36CC-4534-B423-50FD9D43F8E6}"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53</a:t>
            </a:fld>
            <a:endParaRPr lang="es-ES"/>
          </a:p>
        </p:txBody>
      </p:sp>
      <p:sp>
        <p:nvSpPr>
          <p:cNvPr id="6" name="Título 1">
            <a:extLst>
              <a:ext uri="{FF2B5EF4-FFF2-40B4-BE49-F238E27FC236}">
                <a16:creationId xmlns:a16="http://schemas.microsoft.com/office/drawing/2014/main" xmlns="" id="{A4F722DC-890C-425D-941A-61BB7E1E9CFA}"/>
              </a:ext>
            </a:extLst>
          </p:cNvPr>
          <p:cNvSpPr txBox="1">
            <a:spLocks/>
          </p:cNvSpPr>
          <p:nvPr/>
        </p:nvSpPr>
        <p:spPr>
          <a:xfrm>
            <a:off x="93824" y="89208"/>
            <a:ext cx="5570998" cy="1327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interfaz gráfica</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348006" y="1355264"/>
            <a:ext cx="5451383" cy="595850"/>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moldeado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1" name="10 Imagen" descr="https://scontent.fuio13-1.fna.fbcdn.net/v/t1.15752-9/53142163_2247727592112378_2199525955704193024_n.png?_nc_cat=105&amp;_nc_ht=scontent.fuio13-1.fna&amp;oh=1e0e174f78132ee57312e51ec8e04f6e&amp;oe=5D174E95"/>
          <p:cNvPicPr/>
          <p:nvPr/>
        </p:nvPicPr>
        <p:blipFill>
          <a:blip r:embed="rId2">
            <a:extLst>
              <a:ext uri="{28A0092B-C50C-407E-A947-70E740481C1C}">
                <a14:useLocalDpi xmlns:a14="http://schemas.microsoft.com/office/drawing/2010/main" val="0"/>
              </a:ext>
            </a:extLst>
          </a:blip>
          <a:srcRect/>
          <a:stretch>
            <a:fillRect/>
          </a:stretch>
        </p:blipFill>
        <p:spPr bwMode="auto">
          <a:xfrm>
            <a:off x="2759195" y="2102834"/>
            <a:ext cx="6698705" cy="3861236"/>
          </a:xfrm>
          <a:prstGeom prst="rect">
            <a:avLst/>
          </a:prstGeom>
          <a:noFill/>
          <a:ln>
            <a:noFill/>
          </a:ln>
        </p:spPr>
      </p:pic>
    </p:spTree>
    <p:extLst>
      <p:ext uri="{BB962C8B-B14F-4D97-AF65-F5344CB8AC3E}">
        <p14:creationId xmlns:p14="http://schemas.microsoft.com/office/powerpoint/2010/main" val="323614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2A4ECAE-36CC-4534-B423-50FD9D43F8E6}"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54</a:t>
            </a:fld>
            <a:endParaRPr lang="es-ES"/>
          </a:p>
        </p:txBody>
      </p:sp>
      <p:sp>
        <p:nvSpPr>
          <p:cNvPr id="6" name="Título 1">
            <a:extLst>
              <a:ext uri="{FF2B5EF4-FFF2-40B4-BE49-F238E27FC236}">
                <a16:creationId xmlns:a16="http://schemas.microsoft.com/office/drawing/2014/main" xmlns="" id="{A4F722DC-890C-425D-941A-61BB7E1E9CFA}"/>
              </a:ext>
            </a:extLst>
          </p:cNvPr>
          <p:cNvSpPr txBox="1">
            <a:spLocks/>
          </p:cNvSpPr>
          <p:nvPr/>
        </p:nvSpPr>
        <p:spPr>
          <a:xfrm>
            <a:off x="93824" y="89208"/>
            <a:ext cx="5570998" cy="1327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interfaz gráfica</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348006" y="1355264"/>
            <a:ext cx="5451383" cy="595850"/>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lavado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0" name="9 Imagen" descr="https://scontent.fuio13-1.fna.fbcdn.net/v/t1.15752-9/52840226_741007239632404_8437702078943461376_n.png?_nc_cat=101&amp;_nc_ht=scontent.fuio13-1.fna&amp;oh=7342cbfde0653853792dc34b4000603c&amp;oe=5D1E5EAF"/>
          <p:cNvPicPr/>
          <p:nvPr/>
        </p:nvPicPr>
        <p:blipFill>
          <a:blip r:embed="rId2">
            <a:extLst>
              <a:ext uri="{28A0092B-C50C-407E-A947-70E740481C1C}">
                <a14:useLocalDpi xmlns:a14="http://schemas.microsoft.com/office/drawing/2010/main" val="0"/>
              </a:ext>
            </a:extLst>
          </a:blip>
          <a:srcRect/>
          <a:stretch>
            <a:fillRect/>
          </a:stretch>
        </p:blipFill>
        <p:spPr bwMode="auto">
          <a:xfrm>
            <a:off x="2521068" y="2059318"/>
            <a:ext cx="7250729" cy="4000287"/>
          </a:xfrm>
          <a:prstGeom prst="rect">
            <a:avLst/>
          </a:prstGeom>
          <a:noFill/>
          <a:ln>
            <a:noFill/>
          </a:ln>
        </p:spPr>
      </p:pic>
    </p:spTree>
    <p:extLst>
      <p:ext uri="{BB962C8B-B14F-4D97-AF65-F5344CB8AC3E}">
        <p14:creationId xmlns:p14="http://schemas.microsoft.com/office/powerpoint/2010/main" val="89187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302564" y="2673489"/>
            <a:ext cx="9051236" cy="1572541"/>
          </a:xfrm>
        </p:spPr>
        <p:txBody>
          <a:bodyPr>
            <a:normAutofit/>
          </a:bodyPr>
          <a:lstStyle/>
          <a:p>
            <a:r>
              <a:rPr lang="es-ES" sz="8000" b="1" dirty="0" smtClean="0"/>
              <a:t>Protocolo de pruebas</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55</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339941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56</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227635" y="323411"/>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Protocolo de pruebas</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25" name="Grupo 24"/>
          <p:cNvGrpSpPr/>
          <p:nvPr/>
        </p:nvGrpSpPr>
        <p:grpSpPr>
          <a:xfrm>
            <a:off x="227635" y="1279167"/>
            <a:ext cx="5370277" cy="636691"/>
            <a:chOff x="0" y="43545"/>
            <a:chExt cx="8443749" cy="588412"/>
          </a:xfrm>
          <a:scene3d>
            <a:camera prst="orthographicFront"/>
            <a:lightRig rig="chilly" dir="t"/>
          </a:scene3d>
        </p:grpSpPr>
        <p:sp>
          <p:nvSpPr>
            <p:cNvPr id="26" name="Rectángulo redondeado 25"/>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ectángulo 26"/>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dirty="0" smtClean="0">
                  <a:solidFill>
                    <a:schemeClr val="tx1"/>
                  </a:solidFill>
                </a:rPr>
                <a:t>Pruebas mecánicas</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28" name="Grupo 27"/>
          <p:cNvGrpSpPr/>
          <p:nvPr/>
        </p:nvGrpSpPr>
        <p:grpSpPr>
          <a:xfrm>
            <a:off x="6351522" y="1272270"/>
            <a:ext cx="5370277" cy="594220"/>
            <a:chOff x="0" y="43545"/>
            <a:chExt cx="8443749" cy="588412"/>
          </a:xfrm>
          <a:scene3d>
            <a:camera prst="orthographicFront"/>
            <a:lightRig rig="chilly" dir="t"/>
          </a:scene3d>
        </p:grpSpPr>
        <p:sp>
          <p:nvSpPr>
            <p:cNvPr id="29" name="Rectángulo redondeado 28"/>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Rectángulo 29"/>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dirty="0" smtClean="0">
                  <a:solidFill>
                    <a:schemeClr val="tx1"/>
                  </a:solidFill>
                </a:rPr>
                <a:t>Pruebas eléctricas y electrónicas</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31" name="Grupo 30"/>
          <p:cNvGrpSpPr/>
          <p:nvPr/>
        </p:nvGrpSpPr>
        <p:grpSpPr>
          <a:xfrm>
            <a:off x="3395879" y="3657594"/>
            <a:ext cx="5370277" cy="590771"/>
            <a:chOff x="0" y="43545"/>
            <a:chExt cx="8443749" cy="588412"/>
          </a:xfrm>
          <a:scene3d>
            <a:camera prst="orthographicFront"/>
            <a:lightRig rig="chilly" dir="t"/>
          </a:scene3d>
        </p:grpSpPr>
        <p:sp>
          <p:nvSpPr>
            <p:cNvPr id="32" name="Rectángulo redondeado 3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Rectángulo 32"/>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noProof="0" dirty="0" smtClean="0">
                  <a:solidFill>
                    <a:schemeClr val="tx1"/>
                  </a:solidFill>
                </a:rPr>
                <a:t>Pruebas de funcionamiento</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p:txBody>
        </p:sp>
      </p:grpSp>
      <p:sp>
        <p:nvSpPr>
          <p:cNvPr id="2" name="1 CuadroTexto"/>
          <p:cNvSpPr txBox="1"/>
          <p:nvPr/>
        </p:nvSpPr>
        <p:spPr>
          <a:xfrm>
            <a:off x="1073093" y="2093681"/>
            <a:ext cx="4286879" cy="707886"/>
          </a:xfrm>
          <a:prstGeom prst="rect">
            <a:avLst/>
          </a:prstGeom>
          <a:noFill/>
        </p:spPr>
        <p:txBody>
          <a:bodyPr wrap="none" rtlCol="0">
            <a:spAutoFit/>
          </a:bodyPr>
          <a:lstStyle/>
          <a:p>
            <a:pPr marL="285750" indent="-285750">
              <a:buFont typeface="Arial" pitchFamily="34" charset="0"/>
              <a:buChar char="•"/>
            </a:pPr>
            <a:r>
              <a:rPr lang="es-ES" sz="2000" dirty="0" smtClean="0"/>
              <a:t>Capacidad de la olla (P1)</a:t>
            </a:r>
          </a:p>
          <a:p>
            <a:pPr marL="285750" indent="-285750">
              <a:buFont typeface="Arial" pitchFamily="34" charset="0"/>
              <a:buChar char="•"/>
            </a:pPr>
            <a:r>
              <a:rPr lang="es-ES" sz="2000" dirty="0" smtClean="0"/>
              <a:t>Verificación de sellos mecánicos (P2)</a:t>
            </a:r>
            <a:endParaRPr lang="es-ES" sz="2000" dirty="0"/>
          </a:p>
        </p:txBody>
      </p:sp>
      <p:sp>
        <p:nvSpPr>
          <p:cNvPr id="17" name="16 CuadroTexto"/>
          <p:cNvSpPr txBox="1"/>
          <p:nvPr/>
        </p:nvSpPr>
        <p:spPr>
          <a:xfrm>
            <a:off x="6591870" y="1889451"/>
            <a:ext cx="4872258" cy="1938992"/>
          </a:xfrm>
          <a:prstGeom prst="rect">
            <a:avLst/>
          </a:prstGeom>
          <a:noFill/>
        </p:spPr>
        <p:txBody>
          <a:bodyPr wrap="square" rtlCol="0">
            <a:spAutoFit/>
          </a:bodyPr>
          <a:lstStyle/>
          <a:p>
            <a:pPr marL="285750" indent="-285750" algn="just">
              <a:buFont typeface="Arial" pitchFamily="34" charset="0"/>
              <a:buChar char="•"/>
            </a:pPr>
            <a:r>
              <a:rPr lang="es-ES" sz="2000" dirty="0" smtClean="0"/>
              <a:t>Funcionamiento de sensor de temperatura (P3)</a:t>
            </a:r>
          </a:p>
          <a:p>
            <a:pPr marL="285750" indent="-285750" algn="just">
              <a:buFont typeface="Arial" pitchFamily="34" charset="0"/>
              <a:buChar char="•"/>
            </a:pPr>
            <a:r>
              <a:rPr lang="es-ES" sz="2000" dirty="0" smtClean="0"/>
              <a:t>Verificación de velocidad del agitador (P4)</a:t>
            </a:r>
          </a:p>
          <a:p>
            <a:pPr marL="285750" indent="-285750" algn="just">
              <a:buFont typeface="Arial" pitchFamily="34" charset="0"/>
              <a:buChar char="•"/>
            </a:pPr>
            <a:r>
              <a:rPr lang="es-ES" sz="2000" dirty="0" smtClean="0"/>
              <a:t>Validación de velocidad del sistema de </a:t>
            </a:r>
            <a:br>
              <a:rPr lang="es-ES" sz="2000" dirty="0" smtClean="0"/>
            </a:br>
            <a:r>
              <a:rPr lang="es-ES" sz="2000" dirty="0" smtClean="0"/>
              <a:t>realimentación (P5)</a:t>
            </a:r>
          </a:p>
          <a:p>
            <a:pPr marL="285750" indent="-285750" algn="just">
              <a:buFont typeface="Arial" pitchFamily="34" charset="0"/>
              <a:buChar char="•"/>
            </a:pPr>
            <a:endParaRPr lang="es-ES" sz="2000" dirty="0"/>
          </a:p>
        </p:txBody>
      </p:sp>
      <p:sp>
        <p:nvSpPr>
          <p:cNvPr id="18" name="17 CuadroTexto"/>
          <p:cNvSpPr txBox="1"/>
          <p:nvPr/>
        </p:nvSpPr>
        <p:spPr>
          <a:xfrm>
            <a:off x="2954617" y="4410275"/>
            <a:ext cx="6252802" cy="1631216"/>
          </a:xfrm>
          <a:prstGeom prst="rect">
            <a:avLst/>
          </a:prstGeom>
          <a:noFill/>
        </p:spPr>
        <p:txBody>
          <a:bodyPr wrap="none" rtlCol="0">
            <a:spAutoFit/>
          </a:bodyPr>
          <a:lstStyle/>
          <a:p>
            <a:pPr marL="285750" indent="-285750">
              <a:buFont typeface="Arial" pitchFamily="34" charset="0"/>
              <a:buChar char="•"/>
            </a:pPr>
            <a:r>
              <a:rPr lang="es-ES" sz="2000" dirty="0" smtClean="0"/>
              <a:t>Trabajo continuo (P6)</a:t>
            </a:r>
          </a:p>
          <a:p>
            <a:pPr marL="285750" indent="-285750">
              <a:buFont typeface="Arial" pitchFamily="34" charset="0"/>
              <a:buChar char="•"/>
            </a:pPr>
            <a:r>
              <a:rPr lang="es-ES" sz="2000" dirty="0" smtClean="0"/>
              <a:t>Funcionamiento de la etapa de templado (P7)</a:t>
            </a:r>
          </a:p>
          <a:p>
            <a:pPr marL="285750" indent="-285750">
              <a:buFont typeface="Arial" pitchFamily="34" charset="0"/>
              <a:buChar char="•"/>
            </a:pPr>
            <a:r>
              <a:rPr lang="es-ES" sz="2000" dirty="0" smtClean="0"/>
              <a:t>Funcionamiento de la etapa de moldeado (P8)</a:t>
            </a:r>
          </a:p>
          <a:p>
            <a:pPr marL="285750" indent="-285750">
              <a:buFont typeface="Arial" pitchFamily="34" charset="0"/>
              <a:buChar char="•"/>
            </a:pPr>
            <a:r>
              <a:rPr lang="es-ES" sz="2000" dirty="0" smtClean="0"/>
              <a:t>Funcionamiento de la etapa de lavado (P9)</a:t>
            </a:r>
          </a:p>
          <a:p>
            <a:pPr marL="285750" indent="-285750">
              <a:buFont typeface="Arial" pitchFamily="34" charset="0"/>
              <a:buChar char="•"/>
            </a:pPr>
            <a:r>
              <a:rPr lang="es-ES" sz="2000" dirty="0" smtClean="0"/>
              <a:t>Eficiencia de la máquina templadora de chocolate (P10)</a:t>
            </a:r>
          </a:p>
        </p:txBody>
      </p:sp>
    </p:spTree>
    <p:extLst>
      <p:ext uri="{BB962C8B-B14F-4D97-AF65-F5344CB8AC3E}">
        <p14:creationId xmlns:p14="http://schemas.microsoft.com/office/powerpoint/2010/main" val="101135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57</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71693" y="371993"/>
            <a:ext cx="8355497" cy="7744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Resultados del protocolo de pruebas</a:t>
            </a:r>
            <a:endParaRPr lang="es-EC" sz="4000" b="1" dirty="0">
              <a:solidFill>
                <a:schemeClr val="bg1"/>
              </a:solidFill>
              <a:effectLst>
                <a:outerShdw blurRad="38100" dist="38100" dir="2700000" algn="tl">
                  <a:srgbClr val="000000">
                    <a:alpha val="43137"/>
                  </a:srgbClr>
                </a:outerShdw>
              </a:effectLst>
              <a:latin typeface="+mn-lt"/>
            </a:endParaRPr>
          </a:p>
        </p:txBody>
      </p:sp>
      <p:graphicFrame>
        <p:nvGraphicFramePr>
          <p:cNvPr id="8" name="Diagrama 7">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60780043"/>
              </p:ext>
            </p:extLst>
          </p:nvPr>
        </p:nvGraphicFramePr>
        <p:xfrm>
          <a:off x="1167952" y="1200993"/>
          <a:ext cx="10245113" cy="241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7">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164845517"/>
              </p:ext>
            </p:extLst>
          </p:nvPr>
        </p:nvGraphicFramePr>
        <p:xfrm>
          <a:off x="1142932" y="3550683"/>
          <a:ext cx="10245113" cy="24169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382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E0F8A51-2A44-40DC-9F1A-7EFADFED9C78}"/>
                                            </p:graphicEl>
                                          </p:spTgt>
                                        </p:tgtEl>
                                        <p:attrNameLst>
                                          <p:attrName>style.visibility</p:attrName>
                                        </p:attrNameLst>
                                      </p:cBhvr>
                                      <p:to>
                                        <p:strVal val="visible"/>
                                      </p:to>
                                    </p:set>
                                    <p:animEffect transition="in" filter="fade">
                                      <p:cBhvr>
                                        <p:cTn id="7" dur="500"/>
                                        <p:tgtEl>
                                          <p:spTgt spid="8">
                                            <p:graphicEl>
                                              <a:dgm id="{9E0F8A51-2A44-40DC-9F1A-7EFADFED9C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4AC186E9-30A5-4DC5-94F7-94F62A7E77B5}"/>
                                            </p:graphicEl>
                                          </p:spTgt>
                                        </p:tgtEl>
                                        <p:attrNameLst>
                                          <p:attrName>style.visibility</p:attrName>
                                        </p:attrNameLst>
                                      </p:cBhvr>
                                      <p:to>
                                        <p:strVal val="visible"/>
                                      </p:to>
                                    </p:set>
                                    <p:animEffect transition="in" filter="fade">
                                      <p:cBhvr>
                                        <p:cTn id="12" dur="500"/>
                                        <p:tgtEl>
                                          <p:spTgt spid="8">
                                            <p:graphicEl>
                                              <a:dgm id="{4AC186E9-30A5-4DC5-94F7-94F62A7E77B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E0F8A51-2A44-40DC-9F1A-7EFADFED9C78}"/>
                                            </p:graphicEl>
                                          </p:spTgt>
                                        </p:tgtEl>
                                        <p:attrNameLst>
                                          <p:attrName>style.visibility</p:attrName>
                                        </p:attrNameLst>
                                      </p:cBhvr>
                                      <p:to>
                                        <p:strVal val="visible"/>
                                      </p:to>
                                    </p:set>
                                    <p:animEffect transition="in" filter="fade">
                                      <p:cBhvr>
                                        <p:cTn id="17" dur="500"/>
                                        <p:tgtEl>
                                          <p:spTgt spid="5">
                                            <p:graphicEl>
                                              <a:dgm id="{9E0F8A51-2A44-40DC-9F1A-7EFADFED9C7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AC186E9-30A5-4DC5-94F7-94F62A7E77B5}"/>
                                            </p:graphicEl>
                                          </p:spTgt>
                                        </p:tgtEl>
                                        <p:attrNameLst>
                                          <p:attrName>style.visibility</p:attrName>
                                        </p:attrNameLst>
                                      </p:cBhvr>
                                      <p:to>
                                        <p:strVal val="visible"/>
                                      </p:to>
                                    </p:set>
                                    <p:animEffect transition="in" filter="fade">
                                      <p:cBhvr>
                                        <p:cTn id="22" dur="500"/>
                                        <p:tgtEl>
                                          <p:spTgt spid="5">
                                            <p:graphicEl>
                                              <a:dgm id="{4AC186E9-30A5-4DC5-94F7-94F62A7E77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58</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71693" y="371993"/>
            <a:ext cx="8355497" cy="7744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Resultados del protocolo de pruebas</a:t>
            </a:r>
            <a:endParaRPr lang="es-EC" sz="4000" b="1" dirty="0">
              <a:solidFill>
                <a:schemeClr val="bg1"/>
              </a:solidFill>
              <a:effectLst>
                <a:outerShdw blurRad="38100" dist="38100" dir="2700000" algn="tl">
                  <a:srgbClr val="000000">
                    <a:alpha val="43137"/>
                  </a:srgbClr>
                </a:outerShdw>
              </a:effectLst>
              <a:latin typeface="+mn-lt"/>
            </a:endParaRPr>
          </a:p>
        </p:txBody>
      </p:sp>
      <p:graphicFrame>
        <p:nvGraphicFramePr>
          <p:cNvPr id="8" name="Diagrama 7">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992856728"/>
              </p:ext>
            </p:extLst>
          </p:nvPr>
        </p:nvGraphicFramePr>
        <p:xfrm>
          <a:off x="1167952" y="1200993"/>
          <a:ext cx="10245113" cy="241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7">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862083164"/>
              </p:ext>
            </p:extLst>
          </p:nvPr>
        </p:nvGraphicFramePr>
        <p:xfrm>
          <a:off x="1142932" y="3550683"/>
          <a:ext cx="10245113" cy="24169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5341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E0F8A51-2A44-40DC-9F1A-7EFADFED9C78}"/>
                                            </p:graphicEl>
                                          </p:spTgt>
                                        </p:tgtEl>
                                        <p:attrNameLst>
                                          <p:attrName>style.visibility</p:attrName>
                                        </p:attrNameLst>
                                      </p:cBhvr>
                                      <p:to>
                                        <p:strVal val="visible"/>
                                      </p:to>
                                    </p:set>
                                    <p:animEffect transition="in" filter="fade">
                                      <p:cBhvr>
                                        <p:cTn id="7" dur="500"/>
                                        <p:tgtEl>
                                          <p:spTgt spid="8">
                                            <p:graphicEl>
                                              <a:dgm id="{9E0F8A51-2A44-40DC-9F1A-7EFADFED9C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4AC186E9-30A5-4DC5-94F7-94F62A7E77B5}"/>
                                            </p:graphicEl>
                                          </p:spTgt>
                                        </p:tgtEl>
                                        <p:attrNameLst>
                                          <p:attrName>style.visibility</p:attrName>
                                        </p:attrNameLst>
                                      </p:cBhvr>
                                      <p:to>
                                        <p:strVal val="visible"/>
                                      </p:to>
                                    </p:set>
                                    <p:animEffect transition="in" filter="fade">
                                      <p:cBhvr>
                                        <p:cTn id="12" dur="500"/>
                                        <p:tgtEl>
                                          <p:spTgt spid="8">
                                            <p:graphicEl>
                                              <a:dgm id="{4AC186E9-30A5-4DC5-94F7-94F62A7E77B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E0F8A51-2A44-40DC-9F1A-7EFADFED9C78}"/>
                                            </p:graphicEl>
                                          </p:spTgt>
                                        </p:tgtEl>
                                        <p:attrNameLst>
                                          <p:attrName>style.visibility</p:attrName>
                                        </p:attrNameLst>
                                      </p:cBhvr>
                                      <p:to>
                                        <p:strVal val="visible"/>
                                      </p:to>
                                    </p:set>
                                    <p:animEffect transition="in" filter="fade">
                                      <p:cBhvr>
                                        <p:cTn id="17" dur="500"/>
                                        <p:tgtEl>
                                          <p:spTgt spid="5">
                                            <p:graphicEl>
                                              <a:dgm id="{9E0F8A51-2A44-40DC-9F1A-7EFADFED9C7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AC186E9-30A5-4DC5-94F7-94F62A7E77B5}"/>
                                            </p:graphicEl>
                                          </p:spTgt>
                                        </p:tgtEl>
                                        <p:attrNameLst>
                                          <p:attrName>style.visibility</p:attrName>
                                        </p:attrNameLst>
                                      </p:cBhvr>
                                      <p:to>
                                        <p:strVal val="visible"/>
                                      </p:to>
                                    </p:set>
                                    <p:animEffect transition="in" filter="fade">
                                      <p:cBhvr>
                                        <p:cTn id="22" dur="500"/>
                                        <p:tgtEl>
                                          <p:spTgt spid="5">
                                            <p:graphicEl>
                                              <a:dgm id="{4AC186E9-30A5-4DC5-94F7-94F62A7E77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5"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59</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71693" y="371993"/>
            <a:ext cx="8355497" cy="7744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Resultados del protocolo de pruebas</a:t>
            </a:r>
            <a:endParaRPr lang="es-EC" sz="4000" b="1" dirty="0">
              <a:solidFill>
                <a:schemeClr val="bg1"/>
              </a:solidFill>
              <a:effectLst>
                <a:outerShdw blurRad="38100" dist="38100" dir="2700000" algn="tl">
                  <a:srgbClr val="000000">
                    <a:alpha val="43137"/>
                  </a:srgbClr>
                </a:outerShdw>
              </a:effectLst>
              <a:latin typeface="+mn-lt"/>
            </a:endParaRPr>
          </a:p>
        </p:txBody>
      </p:sp>
      <p:graphicFrame>
        <p:nvGraphicFramePr>
          <p:cNvPr id="8" name="Diagrama 7">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488591790"/>
              </p:ext>
            </p:extLst>
          </p:nvPr>
        </p:nvGraphicFramePr>
        <p:xfrm>
          <a:off x="1167952" y="1310177"/>
          <a:ext cx="10245113" cy="2756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7">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1448000357"/>
              </p:ext>
            </p:extLst>
          </p:nvPr>
        </p:nvGraphicFramePr>
        <p:xfrm>
          <a:off x="1142932" y="3987419"/>
          <a:ext cx="10245113" cy="24169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9096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E0F8A51-2A44-40DC-9F1A-7EFADFED9C78}"/>
                                            </p:graphicEl>
                                          </p:spTgt>
                                        </p:tgtEl>
                                        <p:attrNameLst>
                                          <p:attrName>style.visibility</p:attrName>
                                        </p:attrNameLst>
                                      </p:cBhvr>
                                      <p:to>
                                        <p:strVal val="visible"/>
                                      </p:to>
                                    </p:set>
                                    <p:animEffect transition="in" filter="fade">
                                      <p:cBhvr>
                                        <p:cTn id="7" dur="500"/>
                                        <p:tgtEl>
                                          <p:spTgt spid="8">
                                            <p:graphicEl>
                                              <a:dgm id="{9E0F8A51-2A44-40DC-9F1A-7EFADFED9C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4AC186E9-30A5-4DC5-94F7-94F62A7E77B5}"/>
                                            </p:graphicEl>
                                          </p:spTgt>
                                        </p:tgtEl>
                                        <p:attrNameLst>
                                          <p:attrName>style.visibility</p:attrName>
                                        </p:attrNameLst>
                                      </p:cBhvr>
                                      <p:to>
                                        <p:strVal val="visible"/>
                                      </p:to>
                                    </p:set>
                                    <p:animEffect transition="in" filter="fade">
                                      <p:cBhvr>
                                        <p:cTn id="12" dur="500"/>
                                        <p:tgtEl>
                                          <p:spTgt spid="8">
                                            <p:graphicEl>
                                              <a:dgm id="{4AC186E9-30A5-4DC5-94F7-94F62A7E77B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E0F8A51-2A44-40DC-9F1A-7EFADFED9C78}"/>
                                            </p:graphicEl>
                                          </p:spTgt>
                                        </p:tgtEl>
                                        <p:attrNameLst>
                                          <p:attrName>style.visibility</p:attrName>
                                        </p:attrNameLst>
                                      </p:cBhvr>
                                      <p:to>
                                        <p:strVal val="visible"/>
                                      </p:to>
                                    </p:set>
                                    <p:animEffect transition="in" filter="fade">
                                      <p:cBhvr>
                                        <p:cTn id="17" dur="500"/>
                                        <p:tgtEl>
                                          <p:spTgt spid="5">
                                            <p:graphicEl>
                                              <a:dgm id="{9E0F8A51-2A44-40DC-9F1A-7EFADFED9C7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AC186E9-30A5-4DC5-94F7-94F62A7E77B5}"/>
                                            </p:graphicEl>
                                          </p:spTgt>
                                        </p:tgtEl>
                                        <p:attrNameLst>
                                          <p:attrName>style.visibility</p:attrName>
                                        </p:attrNameLst>
                                      </p:cBhvr>
                                      <p:to>
                                        <p:strVal val="visible"/>
                                      </p:to>
                                    </p:set>
                                    <p:animEffect transition="in" filter="fade">
                                      <p:cBhvr>
                                        <p:cTn id="22" dur="500"/>
                                        <p:tgtEl>
                                          <p:spTgt spid="5">
                                            <p:graphicEl>
                                              <a:dgm id="{4AC186E9-30A5-4DC5-94F7-94F62A7E77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E6ED7E8-2FF9-4CC1-A949-1DA662D92F4F}" type="datetime1">
              <a:rPr lang="en-US" smtClean="0"/>
              <a:t>7/11/2019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6</a:t>
            </a:fld>
            <a:endParaRPr lang="es-ES"/>
          </a:p>
        </p:txBody>
      </p:sp>
      <p:sp>
        <p:nvSpPr>
          <p:cNvPr id="5" name="Título 1">
            <a:extLst>
              <a:ext uri="{FF2B5EF4-FFF2-40B4-BE49-F238E27FC236}">
                <a16:creationId xmlns:a16="http://schemas.microsoft.com/office/drawing/2014/main" xmlns="" id="{164B185C-B394-4ADF-9B46-A00BF6447968}"/>
              </a:ext>
            </a:extLst>
          </p:cNvPr>
          <p:cNvSpPr txBox="1">
            <a:spLocks/>
          </p:cNvSpPr>
          <p:nvPr/>
        </p:nvSpPr>
        <p:spPr>
          <a:xfrm>
            <a:off x="280156" y="274312"/>
            <a:ext cx="699570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Alcance</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6" name="Diagrama 5">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352506442"/>
              </p:ext>
            </p:extLst>
          </p:nvPr>
        </p:nvGraphicFramePr>
        <p:xfrm>
          <a:off x="1316410" y="1461880"/>
          <a:ext cx="9694490" cy="4430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23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FE465687-0209-4B7D-B836-86FEC002F06F}"/>
                                            </p:graphicEl>
                                          </p:spTgt>
                                        </p:tgtEl>
                                        <p:attrNameLst>
                                          <p:attrName>style.visibility</p:attrName>
                                        </p:attrNameLst>
                                      </p:cBhvr>
                                      <p:to>
                                        <p:strVal val="visible"/>
                                      </p:to>
                                    </p:set>
                                    <p:animEffect transition="in" filter="fade">
                                      <p:cBhvr>
                                        <p:cTn id="7" dur="500"/>
                                        <p:tgtEl>
                                          <p:spTgt spid="6">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158ECF61-35B2-42C4-8641-D31E95239894}"/>
                                            </p:graphicEl>
                                          </p:spTgt>
                                        </p:tgtEl>
                                        <p:attrNameLst>
                                          <p:attrName>style.visibility</p:attrName>
                                        </p:attrNameLst>
                                      </p:cBhvr>
                                      <p:to>
                                        <p:strVal val="visible"/>
                                      </p:to>
                                    </p:set>
                                    <p:animEffect transition="in" filter="fade">
                                      <p:cBhvr>
                                        <p:cTn id="12" dur="500"/>
                                        <p:tgtEl>
                                          <p:spTgt spid="6">
                                            <p:graphicEl>
                                              <a:dgm id="{158ECF61-35B2-42C4-8641-D31E9523989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F52C66B4-859F-4B82-8E41-0FD76050F96E}"/>
                                            </p:graphicEl>
                                          </p:spTgt>
                                        </p:tgtEl>
                                        <p:attrNameLst>
                                          <p:attrName>style.visibility</p:attrName>
                                        </p:attrNameLst>
                                      </p:cBhvr>
                                      <p:to>
                                        <p:strVal val="visible"/>
                                      </p:to>
                                    </p:set>
                                    <p:animEffect transition="in" filter="fade">
                                      <p:cBhvr>
                                        <p:cTn id="17" dur="500"/>
                                        <p:tgtEl>
                                          <p:spTgt spid="6">
                                            <p:graphicEl>
                                              <a:dgm id="{F52C66B4-859F-4B82-8E41-0FD76050F96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A43B1568-93AE-4444-A882-4631D0D6BF5E}"/>
                                            </p:graphicEl>
                                          </p:spTgt>
                                        </p:tgtEl>
                                        <p:attrNameLst>
                                          <p:attrName>style.visibility</p:attrName>
                                        </p:attrNameLst>
                                      </p:cBhvr>
                                      <p:to>
                                        <p:strVal val="visible"/>
                                      </p:to>
                                    </p:set>
                                    <p:animEffect transition="in" filter="fade">
                                      <p:cBhvr>
                                        <p:cTn id="22" dur="500"/>
                                        <p:tgtEl>
                                          <p:spTgt spid="6">
                                            <p:graphicEl>
                                              <a:dgm id="{A43B1568-93AE-4444-A882-4631D0D6BF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60</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71693" y="371993"/>
            <a:ext cx="8355497" cy="7744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Resultados del protocolo de pruebas</a:t>
            </a:r>
            <a:endParaRPr lang="es-EC" sz="4000" b="1" dirty="0">
              <a:solidFill>
                <a:schemeClr val="bg1"/>
              </a:solidFill>
              <a:effectLst>
                <a:outerShdw blurRad="38100" dist="38100" dir="2700000" algn="tl">
                  <a:srgbClr val="000000">
                    <a:alpha val="43137"/>
                  </a:srgbClr>
                </a:outerShdw>
              </a:effectLst>
              <a:latin typeface="+mn-lt"/>
            </a:endParaRPr>
          </a:p>
        </p:txBody>
      </p:sp>
      <p:graphicFrame>
        <p:nvGraphicFramePr>
          <p:cNvPr id="8" name="Diagrama 7">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284102162"/>
              </p:ext>
            </p:extLst>
          </p:nvPr>
        </p:nvGraphicFramePr>
        <p:xfrm>
          <a:off x="1167952" y="1200993"/>
          <a:ext cx="10245113" cy="2416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7">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299736054"/>
              </p:ext>
            </p:extLst>
          </p:nvPr>
        </p:nvGraphicFramePr>
        <p:xfrm>
          <a:off x="1142932" y="3509739"/>
          <a:ext cx="10245113" cy="24169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9472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E0F8A51-2A44-40DC-9F1A-7EFADFED9C78}"/>
                                            </p:graphicEl>
                                          </p:spTgt>
                                        </p:tgtEl>
                                        <p:attrNameLst>
                                          <p:attrName>style.visibility</p:attrName>
                                        </p:attrNameLst>
                                      </p:cBhvr>
                                      <p:to>
                                        <p:strVal val="visible"/>
                                      </p:to>
                                    </p:set>
                                    <p:animEffect transition="in" filter="fade">
                                      <p:cBhvr>
                                        <p:cTn id="7" dur="500"/>
                                        <p:tgtEl>
                                          <p:spTgt spid="8">
                                            <p:graphicEl>
                                              <a:dgm id="{9E0F8A51-2A44-40DC-9F1A-7EFADFED9C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4AC186E9-30A5-4DC5-94F7-94F62A7E77B5}"/>
                                            </p:graphicEl>
                                          </p:spTgt>
                                        </p:tgtEl>
                                        <p:attrNameLst>
                                          <p:attrName>style.visibility</p:attrName>
                                        </p:attrNameLst>
                                      </p:cBhvr>
                                      <p:to>
                                        <p:strVal val="visible"/>
                                      </p:to>
                                    </p:set>
                                    <p:animEffect transition="in" filter="fade">
                                      <p:cBhvr>
                                        <p:cTn id="12" dur="500"/>
                                        <p:tgtEl>
                                          <p:spTgt spid="8">
                                            <p:graphicEl>
                                              <a:dgm id="{4AC186E9-30A5-4DC5-94F7-94F62A7E77B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E0F8A51-2A44-40DC-9F1A-7EFADFED9C78}"/>
                                            </p:graphicEl>
                                          </p:spTgt>
                                        </p:tgtEl>
                                        <p:attrNameLst>
                                          <p:attrName>style.visibility</p:attrName>
                                        </p:attrNameLst>
                                      </p:cBhvr>
                                      <p:to>
                                        <p:strVal val="visible"/>
                                      </p:to>
                                    </p:set>
                                    <p:animEffect transition="in" filter="fade">
                                      <p:cBhvr>
                                        <p:cTn id="17" dur="500"/>
                                        <p:tgtEl>
                                          <p:spTgt spid="5">
                                            <p:graphicEl>
                                              <a:dgm id="{9E0F8A51-2A44-40DC-9F1A-7EFADFED9C7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AC186E9-30A5-4DC5-94F7-94F62A7E77B5}"/>
                                            </p:graphicEl>
                                          </p:spTgt>
                                        </p:tgtEl>
                                        <p:attrNameLst>
                                          <p:attrName>style.visibility</p:attrName>
                                        </p:attrNameLst>
                                      </p:cBhvr>
                                      <p:to>
                                        <p:strVal val="visible"/>
                                      </p:to>
                                    </p:set>
                                    <p:animEffect transition="in" filter="fade">
                                      <p:cBhvr>
                                        <p:cTn id="22" dur="500"/>
                                        <p:tgtEl>
                                          <p:spTgt spid="5">
                                            <p:graphicEl>
                                              <a:dgm id="{4AC186E9-30A5-4DC5-94F7-94F62A7E77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5"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61</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71693" y="371993"/>
            <a:ext cx="8355497" cy="7744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Resultados del protocolo de pruebas</a:t>
            </a:r>
            <a:endParaRPr lang="es-EC" sz="4000" b="1" dirty="0">
              <a:solidFill>
                <a:schemeClr val="bg1"/>
              </a:solidFill>
              <a:effectLst>
                <a:outerShdw blurRad="38100" dist="38100" dir="2700000" algn="tl">
                  <a:srgbClr val="000000">
                    <a:alpha val="43137"/>
                  </a:srgbClr>
                </a:outerShdw>
              </a:effectLst>
              <a:latin typeface="+mn-lt"/>
            </a:endParaRPr>
          </a:p>
        </p:txBody>
      </p:sp>
      <p:graphicFrame>
        <p:nvGraphicFramePr>
          <p:cNvPr id="8" name="Diagrama 7">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415156509"/>
              </p:ext>
            </p:extLst>
          </p:nvPr>
        </p:nvGraphicFramePr>
        <p:xfrm>
          <a:off x="1167952" y="1473960"/>
          <a:ext cx="10245113" cy="3848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71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E0F8A51-2A44-40DC-9F1A-7EFADFED9C78}"/>
                                            </p:graphicEl>
                                          </p:spTgt>
                                        </p:tgtEl>
                                        <p:attrNameLst>
                                          <p:attrName>style.visibility</p:attrName>
                                        </p:attrNameLst>
                                      </p:cBhvr>
                                      <p:to>
                                        <p:strVal val="visible"/>
                                      </p:to>
                                    </p:set>
                                    <p:animEffect transition="in" filter="fade">
                                      <p:cBhvr>
                                        <p:cTn id="7" dur="500"/>
                                        <p:tgtEl>
                                          <p:spTgt spid="8">
                                            <p:graphicEl>
                                              <a:dgm id="{9E0F8A51-2A44-40DC-9F1A-7EFADFED9C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4AC186E9-30A5-4DC5-94F7-94F62A7E77B5}"/>
                                            </p:graphicEl>
                                          </p:spTgt>
                                        </p:tgtEl>
                                        <p:attrNameLst>
                                          <p:attrName>style.visibility</p:attrName>
                                        </p:attrNameLst>
                                      </p:cBhvr>
                                      <p:to>
                                        <p:strVal val="visible"/>
                                      </p:to>
                                    </p:set>
                                    <p:animEffect transition="in" filter="fade">
                                      <p:cBhvr>
                                        <p:cTn id="12" dur="500"/>
                                        <p:tgtEl>
                                          <p:spTgt spid="8">
                                            <p:graphicEl>
                                              <a:dgm id="{4AC186E9-30A5-4DC5-94F7-94F62A7E77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62</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71693" y="371993"/>
            <a:ext cx="8355497" cy="7744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Resultados del protocolo de pruebas</a:t>
            </a:r>
            <a:endParaRPr lang="es-EC" sz="4000" b="1" dirty="0">
              <a:solidFill>
                <a:schemeClr val="bg1"/>
              </a:solidFill>
              <a:effectLst>
                <a:outerShdw blurRad="38100" dist="38100" dir="2700000" algn="tl">
                  <a:srgbClr val="000000">
                    <a:alpha val="43137"/>
                  </a:srgbClr>
                </a:outerShdw>
              </a:effectLst>
              <a:latin typeface="+mn-lt"/>
            </a:endParaRPr>
          </a:p>
        </p:txBody>
      </p:sp>
      <p:graphicFrame>
        <p:nvGraphicFramePr>
          <p:cNvPr id="8" name="Diagrama 7">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654427732"/>
              </p:ext>
            </p:extLst>
          </p:nvPr>
        </p:nvGraphicFramePr>
        <p:xfrm>
          <a:off x="1167952" y="1473960"/>
          <a:ext cx="10245113" cy="3848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866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E0F8A51-2A44-40DC-9F1A-7EFADFED9C78}"/>
                                            </p:graphicEl>
                                          </p:spTgt>
                                        </p:tgtEl>
                                        <p:attrNameLst>
                                          <p:attrName>style.visibility</p:attrName>
                                        </p:attrNameLst>
                                      </p:cBhvr>
                                      <p:to>
                                        <p:strVal val="visible"/>
                                      </p:to>
                                    </p:set>
                                    <p:animEffect transition="in" filter="fade">
                                      <p:cBhvr>
                                        <p:cTn id="7" dur="500"/>
                                        <p:tgtEl>
                                          <p:spTgt spid="8">
                                            <p:graphicEl>
                                              <a:dgm id="{9E0F8A51-2A44-40DC-9F1A-7EFADFED9C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4AC186E9-30A5-4DC5-94F7-94F62A7E77B5}"/>
                                            </p:graphicEl>
                                          </p:spTgt>
                                        </p:tgtEl>
                                        <p:attrNameLst>
                                          <p:attrName>style.visibility</p:attrName>
                                        </p:attrNameLst>
                                      </p:cBhvr>
                                      <p:to>
                                        <p:strVal val="visible"/>
                                      </p:to>
                                    </p:set>
                                    <p:animEffect transition="in" filter="fade">
                                      <p:cBhvr>
                                        <p:cTn id="12" dur="500"/>
                                        <p:tgtEl>
                                          <p:spTgt spid="8">
                                            <p:graphicEl>
                                              <a:dgm id="{4AC186E9-30A5-4DC5-94F7-94F62A7E77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717357"/>
            <a:ext cx="9051236" cy="1572541"/>
          </a:xfrm>
        </p:spPr>
        <p:txBody>
          <a:bodyPr>
            <a:normAutofit fontScale="90000"/>
          </a:bodyPr>
          <a:lstStyle/>
          <a:p>
            <a:r>
              <a:rPr lang="es-ES" sz="8000" b="1" dirty="0" smtClean="0"/>
              <a:t>Conclusiones y recomendaciones</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63</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44215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64</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C</a:t>
            </a:r>
            <a:r>
              <a:rPr lang="es-ES" sz="4000" b="1" dirty="0" smtClean="0">
                <a:solidFill>
                  <a:schemeClr val="bg1"/>
                </a:solidFill>
                <a:effectLst>
                  <a:outerShdw blurRad="38100" dist="38100" dir="2700000" algn="tl">
                    <a:srgbClr val="000000">
                      <a:alpha val="43137"/>
                    </a:srgbClr>
                  </a:outerShdw>
                </a:effectLst>
                <a:latin typeface="+mn-lt"/>
              </a:rPr>
              <a:t>onclusiones </a:t>
            </a:r>
            <a:endParaRPr lang="es-ES" sz="4000"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861374455"/>
              </p:ext>
            </p:extLst>
          </p:nvPr>
        </p:nvGraphicFramePr>
        <p:xfrm>
          <a:off x="1059235" y="1531991"/>
          <a:ext cx="10570790" cy="4430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27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E465687-0209-4B7D-B836-86FEC002F06F}"/>
                                            </p:graphicEl>
                                          </p:spTgt>
                                        </p:tgtEl>
                                        <p:attrNameLst>
                                          <p:attrName>style.visibility</p:attrName>
                                        </p:attrNameLst>
                                      </p:cBhvr>
                                      <p:to>
                                        <p:strVal val="visible"/>
                                      </p:to>
                                    </p:set>
                                    <p:animEffect transition="in" filter="fade">
                                      <p:cBhvr>
                                        <p:cTn id="7" dur="500"/>
                                        <p:tgtEl>
                                          <p:spTgt spid="7">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1CFA7301-D953-4A30-85C8-2F6EC4367C11}"/>
                                            </p:graphicEl>
                                          </p:spTgt>
                                        </p:tgtEl>
                                        <p:attrNameLst>
                                          <p:attrName>style.visibility</p:attrName>
                                        </p:attrNameLst>
                                      </p:cBhvr>
                                      <p:to>
                                        <p:strVal val="visible"/>
                                      </p:to>
                                    </p:set>
                                    <p:animEffect transition="in" filter="fade">
                                      <p:cBhvr>
                                        <p:cTn id="12" dur="500"/>
                                        <p:tgtEl>
                                          <p:spTgt spid="7">
                                            <p:graphicEl>
                                              <a:dgm id="{1CFA7301-D953-4A30-85C8-2F6EC4367C1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8D01436D-FD91-47A4-933F-03839559E336}"/>
                                            </p:graphicEl>
                                          </p:spTgt>
                                        </p:tgtEl>
                                        <p:attrNameLst>
                                          <p:attrName>style.visibility</p:attrName>
                                        </p:attrNameLst>
                                      </p:cBhvr>
                                      <p:to>
                                        <p:strVal val="visible"/>
                                      </p:to>
                                    </p:set>
                                    <p:animEffect transition="in" filter="fade">
                                      <p:cBhvr>
                                        <p:cTn id="17" dur="500"/>
                                        <p:tgtEl>
                                          <p:spTgt spid="7">
                                            <p:graphicEl>
                                              <a:dgm id="{8D01436D-FD91-47A4-933F-03839559E3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65</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C</a:t>
            </a:r>
            <a:r>
              <a:rPr lang="es-ES" sz="4000" b="1" dirty="0" smtClean="0">
                <a:solidFill>
                  <a:schemeClr val="bg1"/>
                </a:solidFill>
                <a:effectLst>
                  <a:outerShdw blurRad="38100" dist="38100" dir="2700000" algn="tl">
                    <a:srgbClr val="000000">
                      <a:alpha val="43137"/>
                    </a:srgbClr>
                  </a:outerShdw>
                </a:effectLst>
                <a:latin typeface="+mn-lt"/>
              </a:rPr>
              <a:t>onclusiones </a:t>
            </a:r>
            <a:endParaRPr lang="es-ES" sz="4000"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1313026452"/>
              </p:ext>
            </p:extLst>
          </p:nvPr>
        </p:nvGraphicFramePr>
        <p:xfrm>
          <a:off x="724698" y="1293541"/>
          <a:ext cx="10872570" cy="47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47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E465687-0209-4B7D-B836-86FEC002F06F}"/>
                                            </p:graphicEl>
                                          </p:spTgt>
                                        </p:tgtEl>
                                        <p:attrNameLst>
                                          <p:attrName>style.visibility</p:attrName>
                                        </p:attrNameLst>
                                      </p:cBhvr>
                                      <p:to>
                                        <p:strVal val="visible"/>
                                      </p:to>
                                    </p:set>
                                    <p:animEffect transition="in" filter="fade">
                                      <p:cBhvr>
                                        <p:cTn id="7" dur="500"/>
                                        <p:tgtEl>
                                          <p:spTgt spid="7">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6E053DC8-8E29-44F5-9261-6C1D4FD1807F}"/>
                                            </p:graphicEl>
                                          </p:spTgt>
                                        </p:tgtEl>
                                        <p:attrNameLst>
                                          <p:attrName>style.visibility</p:attrName>
                                        </p:attrNameLst>
                                      </p:cBhvr>
                                      <p:to>
                                        <p:strVal val="visible"/>
                                      </p:to>
                                    </p:set>
                                    <p:animEffect transition="in" filter="fade">
                                      <p:cBhvr>
                                        <p:cTn id="12" dur="500"/>
                                        <p:tgtEl>
                                          <p:spTgt spid="7">
                                            <p:graphicEl>
                                              <a:dgm id="{6E053DC8-8E29-44F5-9261-6C1D4FD1807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874E23AC-F1BC-49B0-BCDF-FC1CF8AEF5E8}"/>
                                            </p:graphicEl>
                                          </p:spTgt>
                                        </p:tgtEl>
                                        <p:attrNameLst>
                                          <p:attrName>style.visibility</p:attrName>
                                        </p:attrNameLst>
                                      </p:cBhvr>
                                      <p:to>
                                        <p:strVal val="visible"/>
                                      </p:to>
                                    </p:set>
                                    <p:animEffect transition="in" filter="fade">
                                      <p:cBhvr>
                                        <p:cTn id="17" dur="500"/>
                                        <p:tgtEl>
                                          <p:spTgt spid="7">
                                            <p:graphicEl>
                                              <a:dgm id="{874E23AC-F1BC-49B0-BCDF-FC1CF8AEF5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66</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Recomendaciones </a:t>
            </a:r>
            <a:endParaRPr lang="es-ES" sz="4000"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1097025962"/>
              </p:ext>
            </p:extLst>
          </p:nvPr>
        </p:nvGraphicFramePr>
        <p:xfrm>
          <a:off x="680094" y="1287663"/>
          <a:ext cx="10872570" cy="47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1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E465687-0209-4B7D-B836-86FEC002F06F}"/>
                                            </p:graphicEl>
                                          </p:spTgt>
                                        </p:tgtEl>
                                        <p:attrNameLst>
                                          <p:attrName>style.visibility</p:attrName>
                                        </p:attrNameLst>
                                      </p:cBhvr>
                                      <p:to>
                                        <p:strVal val="visible"/>
                                      </p:to>
                                    </p:set>
                                    <p:animEffect transition="in" filter="fade">
                                      <p:cBhvr>
                                        <p:cTn id="7" dur="500"/>
                                        <p:tgtEl>
                                          <p:spTgt spid="7">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FC97DC43-8478-46D1-B36F-20BFED6623A3}"/>
                                            </p:graphicEl>
                                          </p:spTgt>
                                        </p:tgtEl>
                                        <p:attrNameLst>
                                          <p:attrName>style.visibility</p:attrName>
                                        </p:attrNameLst>
                                      </p:cBhvr>
                                      <p:to>
                                        <p:strVal val="visible"/>
                                      </p:to>
                                    </p:set>
                                    <p:animEffect transition="in" filter="fade">
                                      <p:cBhvr>
                                        <p:cTn id="12" dur="500"/>
                                        <p:tgtEl>
                                          <p:spTgt spid="7">
                                            <p:graphicEl>
                                              <a:dgm id="{FC97DC43-8478-46D1-B36F-20BFED6623A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5517154C-EF4B-4FA8-B3D0-BD66A7FEEE07}"/>
                                            </p:graphicEl>
                                          </p:spTgt>
                                        </p:tgtEl>
                                        <p:attrNameLst>
                                          <p:attrName>style.visibility</p:attrName>
                                        </p:attrNameLst>
                                      </p:cBhvr>
                                      <p:to>
                                        <p:strVal val="visible"/>
                                      </p:to>
                                    </p:set>
                                    <p:animEffect transition="in" filter="fade">
                                      <p:cBhvr>
                                        <p:cTn id="17" dur="500"/>
                                        <p:tgtEl>
                                          <p:spTgt spid="7">
                                            <p:graphicEl>
                                              <a:dgm id="{5517154C-EF4B-4FA8-B3D0-BD66A7FEEE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883DB3E3-BB55-47FB-9036-76FA61676E1B}"/>
              </a:ext>
            </a:extLst>
          </p:cNvPr>
          <p:cNvSpPr>
            <a:spLocks noGrp="1"/>
          </p:cNvSpPr>
          <p:nvPr>
            <p:ph type="sldNum" sz="quarter" idx="12"/>
          </p:nvPr>
        </p:nvSpPr>
        <p:spPr/>
        <p:txBody>
          <a:bodyPr/>
          <a:lstStyle/>
          <a:p>
            <a:fld id="{885F3971-D4EA-4750-870A-E840FF82DE7C}" type="slidenum">
              <a:rPr lang="es-ES" smtClean="0"/>
              <a:pPr/>
              <a:t>67</a:t>
            </a:fld>
            <a:endParaRPr lang="es-ES"/>
          </a:p>
        </p:txBody>
      </p:sp>
      <p:sp>
        <p:nvSpPr>
          <p:cNvPr id="9" name="Título 1">
            <a:extLst>
              <a:ext uri="{FF2B5EF4-FFF2-40B4-BE49-F238E27FC236}">
                <a16:creationId xmlns:a16="http://schemas.microsoft.com/office/drawing/2014/main" xmlns=""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Recomendaciones </a:t>
            </a:r>
            <a:endParaRPr lang="es-ES" sz="4000"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753681170"/>
              </p:ext>
            </p:extLst>
          </p:nvPr>
        </p:nvGraphicFramePr>
        <p:xfrm>
          <a:off x="680094" y="1287663"/>
          <a:ext cx="10872570" cy="47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83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E465687-0209-4B7D-B836-86FEC002F06F}"/>
                                            </p:graphicEl>
                                          </p:spTgt>
                                        </p:tgtEl>
                                        <p:attrNameLst>
                                          <p:attrName>style.visibility</p:attrName>
                                        </p:attrNameLst>
                                      </p:cBhvr>
                                      <p:to>
                                        <p:strVal val="visible"/>
                                      </p:to>
                                    </p:set>
                                    <p:animEffect transition="in" filter="fade">
                                      <p:cBhvr>
                                        <p:cTn id="7" dur="500"/>
                                        <p:tgtEl>
                                          <p:spTgt spid="7">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1F5E3169-B2A2-4ED7-9572-30355A0ED7BF}"/>
                                            </p:graphicEl>
                                          </p:spTgt>
                                        </p:tgtEl>
                                        <p:attrNameLst>
                                          <p:attrName>style.visibility</p:attrName>
                                        </p:attrNameLst>
                                      </p:cBhvr>
                                      <p:to>
                                        <p:strVal val="visible"/>
                                      </p:to>
                                    </p:set>
                                    <p:animEffect transition="in" filter="fade">
                                      <p:cBhvr>
                                        <p:cTn id="12" dur="500"/>
                                        <p:tgtEl>
                                          <p:spTgt spid="7">
                                            <p:graphicEl>
                                              <a:dgm id="{1F5E3169-B2A2-4ED7-9572-30355A0ED7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431607"/>
            <a:ext cx="9051236" cy="1572541"/>
          </a:xfrm>
        </p:spPr>
        <p:txBody>
          <a:bodyPr>
            <a:normAutofit/>
          </a:bodyPr>
          <a:lstStyle/>
          <a:p>
            <a:r>
              <a:rPr lang="es-ES" sz="8000" b="1" dirty="0"/>
              <a:t>Gracias</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68</a:t>
            </a:fld>
            <a:endParaRPr lang="es-ES" dirty="0">
              <a:latin typeface="+mn-lt"/>
            </a:endParaRPr>
          </a:p>
        </p:txBody>
      </p:sp>
      <p:sp>
        <p:nvSpPr>
          <p:cNvPr id="12" name="Rectángulo 11">
            <a:extLst>
              <a:ext uri="{FF2B5EF4-FFF2-40B4-BE49-F238E27FC236}">
                <a16:creationId xmlns:a16="http://schemas.microsoft.com/office/drawing/2014/main" xmlns=""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199227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0127F482-82B4-4AE0-B949-22CA0D0D4F8C}"/>
              </a:ext>
            </a:extLst>
          </p:cNvPr>
          <p:cNvSpPr>
            <a:spLocks noGrp="1"/>
          </p:cNvSpPr>
          <p:nvPr>
            <p:ph type="sldNum" sz="quarter" idx="12"/>
          </p:nvPr>
        </p:nvSpPr>
        <p:spPr/>
        <p:txBody>
          <a:bodyPr/>
          <a:lstStyle/>
          <a:p>
            <a:fld id="{885F3971-D4EA-4750-870A-E840FF82DE7C}" type="slidenum">
              <a:rPr lang="es-ES" smtClean="0"/>
              <a:pPr/>
              <a:t>7</a:t>
            </a:fld>
            <a:endParaRPr lang="es-ES"/>
          </a:p>
        </p:txBody>
      </p:sp>
      <p:sp>
        <p:nvSpPr>
          <p:cNvPr id="5" name="Título 1">
            <a:extLst>
              <a:ext uri="{FF2B5EF4-FFF2-40B4-BE49-F238E27FC236}">
                <a16:creationId xmlns:a16="http://schemas.microsoft.com/office/drawing/2014/main" xmlns="" id="{34514C6B-7C5B-48F3-91B4-ED606CDCF384}"/>
              </a:ext>
            </a:extLst>
          </p:cNvPr>
          <p:cNvSpPr txBox="1">
            <a:spLocks/>
          </p:cNvSpPr>
          <p:nvPr/>
        </p:nvSpPr>
        <p:spPr>
          <a:xfrm>
            <a:off x="255104" y="2127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Objetivo General</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0" name="Diagrama 9">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624569677"/>
              </p:ext>
            </p:extLst>
          </p:nvPr>
        </p:nvGraphicFramePr>
        <p:xfrm>
          <a:off x="1316410" y="1461880"/>
          <a:ext cx="9694490" cy="4430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61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0127F482-82B4-4AE0-B949-22CA0D0D4F8C}"/>
              </a:ext>
            </a:extLst>
          </p:cNvPr>
          <p:cNvSpPr>
            <a:spLocks noGrp="1"/>
          </p:cNvSpPr>
          <p:nvPr>
            <p:ph type="sldNum" sz="quarter" idx="12"/>
          </p:nvPr>
        </p:nvSpPr>
        <p:spPr/>
        <p:txBody>
          <a:bodyPr/>
          <a:lstStyle/>
          <a:p>
            <a:fld id="{885F3971-D4EA-4750-870A-E840FF82DE7C}" type="slidenum">
              <a:rPr lang="es-ES" smtClean="0"/>
              <a:pPr/>
              <a:t>8</a:t>
            </a:fld>
            <a:endParaRPr lang="es-ES"/>
          </a:p>
        </p:txBody>
      </p:sp>
      <p:sp>
        <p:nvSpPr>
          <p:cNvPr id="5" name="Título 1">
            <a:extLst>
              <a:ext uri="{FF2B5EF4-FFF2-40B4-BE49-F238E27FC236}">
                <a16:creationId xmlns:a16="http://schemas.microsoft.com/office/drawing/2014/main" xmlns="" id="{34514C6B-7C5B-48F3-91B4-ED606CDCF384}"/>
              </a:ext>
            </a:extLst>
          </p:cNvPr>
          <p:cNvSpPr txBox="1">
            <a:spLocks/>
          </p:cNvSpPr>
          <p:nvPr/>
        </p:nvSpPr>
        <p:spPr>
          <a:xfrm>
            <a:off x="255104" y="2127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Objetivos Específicos</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0" name="Diagrama 9">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3539713240"/>
              </p:ext>
            </p:extLst>
          </p:nvPr>
        </p:nvGraphicFramePr>
        <p:xfrm>
          <a:off x="592510" y="1271380"/>
          <a:ext cx="11066090" cy="4932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19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FE465687-0209-4B7D-B836-86FEC002F06F}"/>
                                            </p:graphicEl>
                                          </p:spTgt>
                                        </p:tgtEl>
                                        <p:attrNameLst>
                                          <p:attrName>style.visibility</p:attrName>
                                        </p:attrNameLst>
                                      </p:cBhvr>
                                      <p:to>
                                        <p:strVal val="visible"/>
                                      </p:to>
                                    </p:set>
                                    <p:animEffect transition="in" filter="fade">
                                      <p:cBhvr>
                                        <p:cTn id="7" dur="500"/>
                                        <p:tgtEl>
                                          <p:spTgt spid="10">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699E690D-6E78-4538-9072-BC2A86304C13}"/>
                                            </p:graphicEl>
                                          </p:spTgt>
                                        </p:tgtEl>
                                        <p:attrNameLst>
                                          <p:attrName>style.visibility</p:attrName>
                                        </p:attrNameLst>
                                      </p:cBhvr>
                                      <p:to>
                                        <p:strVal val="visible"/>
                                      </p:to>
                                    </p:set>
                                    <p:animEffect transition="in" filter="fade">
                                      <p:cBhvr>
                                        <p:cTn id="12" dur="500"/>
                                        <p:tgtEl>
                                          <p:spTgt spid="10">
                                            <p:graphicEl>
                                              <a:dgm id="{699E690D-6E78-4538-9072-BC2A86304C1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9238DA13-AAE3-48D5-8378-211AC3630BE0}"/>
                                            </p:graphicEl>
                                          </p:spTgt>
                                        </p:tgtEl>
                                        <p:attrNameLst>
                                          <p:attrName>style.visibility</p:attrName>
                                        </p:attrNameLst>
                                      </p:cBhvr>
                                      <p:to>
                                        <p:strVal val="visible"/>
                                      </p:to>
                                    </p:set>
                                    <p:animEffect transition="in" filter="fade">
                                      <p:cBhvr>
                                        <p:cTn id="17" dur="500"/>
                                        <p:tgtEl>
                                          <p:spTgt spid="10">
                                            <p:graphicEl>
                                              <a:dgm id="{9238DA13-AAE3-48D5-8378-211AC3630B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0127F482-82B4-4AE0-B949-22CA0D0D4F8C}"/>
              </a:ext>
            </a:extLst>
          </p:cNvPr>
          <p:cNvSpPr>
            <a:spLocks noGrp="1"/>
          </p:cNvSpPr>
          <p:nvPr>
            <p:ph type="sldNum" sz="quarter" idx="12"/>
          </p:nvPr>
        </p:nvSpPr>
        <p:spPr/>
        <p:txBody>
          <a:bodyPr/>
          <a:lstStyle/>
          <a:p>
            <a:fld id="{885F3971-D4EA-4750-870A-E840FF82DE7C}" type="slidenum">
              <a:rPr lang="es-ES" smtClean="0"/>
              <a:pPr/>
              <a:t>9</a:t>
            </a:fld>
            <a:endParaRPr lang="es-ES"/>
          </a:p>
        </p:txBody>
      </p:sp>
      <p:sp>
        <p:nvSpPr>
          <p:cNvPr id="5" name="Título 1">
            <a:extLst>
              <a:ext uri="{FF2B5EF4-FFF2-40B4-BE49-F238E27FC236}">
                <a16:creationId xmlns:a16="http://schemas.microsoft.com/office/drawing/2014/main" xmlns="" id="{34514C6B-7C5B-48F3-91B4-ED606CDCF384}"/>
              </a:ext>
            </a:extLst>
          </p:cNvPr>
          <p:cNvSpPr txBox="1">
            <a:spLocks/>
          </p:cNvSpPr>
          <p:nvPr/>
        </p:nvSpPr>
        <p:spPr>
          <a:xfrm>
            <a:off x="255104" y="2127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Objetivos Específicos</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0" name="Diagrama 9">
            <a:extLst>
              <a:ext uri="{FF2B5EF4-FFF2-40B4-BE49-F238E27FC236}">
                <a16:creationId xmlns:a16="http://schemas.microsoft.com/office/drawing/2014/main" xmlns="" id="{E8C3F032-E1FB-4C15-A8FF-5091DFB77D39}"/>
              </a:ext>
            </a:extLst>
          </p:cNvPr>
          <p:cNvGraphicFramePr/>
          <p:nvPr>
            <p:extLst>
              <p:ext uri="{D42A27DB-BD31-4B8C-83A1-F6EECF244321}">
                <p14:modId xmlns:p14="http://schemas.microsoft.com/office/powerpoint/2010/main" val="2893225526"/>
              </p:ext>
            </p:extLst>
          </p:nvPr>
        </p:nvGraphicFramePr>
        <p:xfrm>
          <a:off x="630610" y="971550"/>
          <a:ext cx="11066090" cy="544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0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D810E329-CD90-4CF9-B9B1-C37496D29466}"/>
                                            </p:graphicEl>
                                          </p:spTgt>
                                        </p:tgtEl>
                                        <p:attrNameLst>
                                          <p:attrName>style.visibility</p:attrName>
                                        </p:attrNameLst>
                                      </p:cBhvr>
                                      <p:to>
                                        <p:strVal val="visible"/>
                                      </p:to>
                                    </p:set>
                                    <p:animEffect transition="in" filter="fade">
                                      <p:cBhvr>
                                        <p:cTn id="7" dur="500"/>
                                        <p:tgtEl>
                                          <p:spTgt spid="10">
                                            <p:graphicEl>
                                              <a:dgm id="{D810E329-CD90-4CF9-B9B1-C37496D2946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29F55EFA-4F08-4982-925C-E5947F52BE15}"/>
                                            </p:graphicEl>
                                          </p:spTgt>
                                        </p:tgtEl>
                                        <p:attrNameLst>
                                          <p:attrName>style.visibility</p:attrName>
                                        </p:attrNameLst>
                                      </p:cBhvr>
                                      <p:to>
                                        <p:strVal val="visible"/>
                                      </p:to>
                                    </p:set>
                                    <p:animEffect transition="in" filter="fade">
                                      <p:cBhvr>
                                        <p:cTn id="12" dur="500"/>
                                        <p:tgtEl>
                                          <p:spTgt spid="10">
                                            <p:graphicEl>
                                              <a:dgm id="{29F55EFA-4F08-4982-925C-E5947F52BE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theme/theme1.xml><?xml version="1.0" encoding="utf-8"?>
<a:theme xmlns:a="http://schemas.openxmlformats.org/drawingml/2006/main" name="T-ESPE-040117-D">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T-ESPE-040117-D</Template>
  <TotalTime>2602</TotalTime>
  <Words>4264</Words>
  <Application>Microsoft Office PowerPoint</Application>
  <PresentationFormat>Personalizado</PresentationFormat>
  <Paragraphs>764</Paragraphs>
  <Slides>68</Slides>
  <Notes>36</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T-ESPE-040117-D</vt:lpstr>
      <vt:lpstr> DISEÑO E IMPLEMENTACIÓN DEL SISTEMA DE CONTROL AUTOMÁTICO DE LA MÁQUINA TEMPLADORA DE CHOCOLATE PARA LA EMPRESA INDUSTRIA ECUATORIANA DE DULCES INEDULCES</vt:lpstr>
      <vt:lpstr>Presentación de PowerPoint</vt:lpstr>
      <vt:lpstr>Introducción</vt:lpstr>
      <vt:lpstr>Antecedentes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Desarrollo de Software</vt:lpstr>
      <vt:lpstr>Presentación de PowerPoint</vt:lpstr>
      <vt:lpstr>Presentación de PowerPoint</vt:lpstr>
      <vt:lpstr>Presentación de PowerPoint</vt:lpstr>
      <vt:lpstr>Presentación de PowerPoint</vt:lpstr>
      <vt:lpstr>Implementación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Protocolo de pruebas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Dayana Ballagán</dc:creator>
  <cp:lastModifiedBy>USER</cp:lastModifiedBy>
  <cp:revision>326</cp:revision>
  <dcterms:created xsi:type="dcterms:W3CDTF">2016-11-13T18:46:28Z</dcterms:created>
  <dcterms:modified xsi:type="dcterms:W3CDTF">2019-07-12T04:35:26Z</dcterms:modified>
</cp:coreProperties>
</file>