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xml" ContentType="application/vnd.openxmlformats-officedocument.themeOverride+xml"/>
  <Override PartName="/ppt/notesSlides/notesSlide3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4.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3"/>
  </p:notesMasterIdLst>
  <p:sldIdLst>
    <p:sldId id="256" r:id="rId2"/>
    <p:sldId id="257" r:id="rId3"/>
    <p:sldId id="258" r:id="rId4"/>
    <p:sldId id="289" r:id="rId5"/>
    <p:sldId id="316" r:id="rId6"/>
    <p:sldId id="266" r:id="rId7"/>
    <p:sldId id="270" r:id="rId8"/>
    <p:sldId id="267" r:id="rId9"/>
    <p:sldId id="317" r:id="rId10"/>
    <p:sldId id="264" r:id="rId11"/>
    <p:sldId id="290" r:id="rId12"/>
    <p:sldId id="268" r:id="rId13"/>
    <p:sldId id="291" r:id="rId14"/>
    <p:sldId id="271" r:id="rId15"/>
    <p:sldId id="272" r:id="rId16"/>
    <p:sldId id="274" r:id="rId17"/>
    <p:sldId id="280" r:id="rId18"/>
    <p:sldId id="275" r:id="rId19"/>
    <p:sldId id="279" r:id="rId20"/>
    <p:sldId id="281" r:id="rId21"/>
    <p:sldId id="284" r:id="rId22"/>
    <p:sldId id="287" r:id="rId23"/>
    <p:sldId id="285" r:id="rId24"/>
    <p:sldId id="288" r:id="rId25"/>
    <p:sldId id="286" r:id="rId26"/>
    <p:sldId id="292" r:id="rId27"/>
    <p:sldId id="319" r:id="rId28"/>
    <p:sldId id="320" r:id="rId29"/>
    <p:sldId id="295" r:id="rId30"/>
    <p:sldId id="296" r:id="rId31"/>
    <p:sldId id="321" r:id="rId32"/>
    <p:sldId id="315" r:id="rId33"/>
    <p:sldId id="300" r:id="rId34"/>
    <p:sldId id="301" r:id="rId35"/>
    <p:sldId id="277" r:id="rId36"/>
    <p:sldId id="302" r:id="rId37"/>
    <p:sldId id="307" r:id="rId38"/>
    <p:sldId id="303" r:id="rId39"/>
    <p:sldId id="304" r:id="rId40"/>
    <p:sldId id="305" r:id="rId41"/>
    <p:sldId id="306" r:id="rId42"/>
    <p:sldId id="308" r:id="rId43"/>
    <p:sldId id="309" r:id="rId44"/>
    <p:sldId id="310" r:id="rId45"/>
    <p:sldId id="297" r:id="rId46"/>
    <p:sldId id="311" r:id="rId47"/>
    <p:sldId id="312" r:id="rId48"/>
    <p:sldId id="313" r:id="rId49"/>
    <p:sldId id="298" r:id="rId50"/>
    <p:sldId id="314" r:id="rId51"/>
    <p:sldId id="318"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50" d="100"/>
          <a:sy n="150" d="100"/>
        </p:scale>
        <p:origin x="12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cer\Dropbox\PERFIL\ANEXOS\Anexo%20E3.%20Datos%20Carga-Descarg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C:\Users\ALEX\Dropbox\TESIS\ANEXOS\ANEXO%20F4.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C:\Users\ALEX\Dropbox\TESIS\ANEXOS\ANEXO%20F4.xlsx"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file:///C:\Users\acer\Dropbox\PERFIL\Capitulo%205\ANALISIS%20CORDONES_2%25.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C:\Users\ALEX\Dropbox\TESIS\ANEXOS\ANEXO%20F4.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C:\Users\ALEX\Dropbox\TESIS\ANEXOS\ANEXO%20F4.xlsx" TargetMode="External"/></Relationships>
</file>

<file path=ppt/charts/_rels/chart15.xml.rels><?xml version="1.0" encoding="UTF-8" standalone="yes"?>
<Relationships xmlns="http://schemas.openxmlformats.org/package/2006/relationships"><Relationship Id="rId3" Type="http://schemas.openxmlformats.org/officeDocument/2006/relationships/oleObject" Target="file:///C:\Users\acer\Dropbox\PERFIL\Capitulo%205\ANALISIS%20CORDONES_1.5%25.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acer\Dropbox\PERFIL\Capitulo%205\ANALISIS%20CORDONES_1.5%25.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cer\Dropbox\PERFIL\ANEXOS\Anexo%20E3.%20Datos%20Carga-Descarg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cer\Dropbox\PERFIL\ANEXOS\Anexo%20E3.%20Datos%20Carga-Descarg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LEX\Dropbox\TESIS\ENSAYOS%20DE%20TRACCION\ensayos13_06_2019\carga%20y%20descarga\ELAST_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LEX\Dropbox\TESIS\ENSAYOS%20DE%20TRACCION\ensayos13_06_2019\carga%20y%20descarga\ELAST_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LEX\Dropbox\TESIS\Capitulo%205\ANALISIS%20CORDONES_1.5%25.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LEX\Dropbox\TESIS\ANEXOS\ANEXO%20F4.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LEX\Dropbox\TESIS\ANEXOS\ANEXO%20F4.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LEX\Dropbox\TESIS\Capitulo%205\ANALISIS%20CORDONES_1.75%25.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s-EC" sz="1800" b="0" i="0" baseline="0">
                <a:effectLst/>
              </a:rPr>
              <a:t>Longitud - Frecuencia</a:t>
            </a:r>
            <a:endParaRPr lang="es-EC">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s-US"/>
        </a:p>
      </c:txPr>
    </c:title>
    <c:autoTitleDeleted val="0"/>
    <c:plotArea>
      <c:layout>
        <c:manualLayout>
          <c:layoutTarget val="inner"/>
          <c:xMode val="edge"/>
          <c:yMode val="edge"/>
          <c:x val="0.10314422807006944"/>
          <c:y val="0.14063714801667859"/>
          <c:w val="0.83178315321610474"/>
          <c:h val="0.72234767485855844"/>
        </c:manualLayout>
      </c:layout>
      <c:scatterChart>
        <c:scatterStyle val="lineMarker"/>
        <c:varyColors val="0"/>
        <c:ser>
          <c:idx val="0"/>
          <c:order val="0"/>
          <c:tx>
            <c:strRef>
              <c:f>'C:\Users\acer\Dropbox\PERFIL\[ANALISIS CORDONES_2.xlsx]13_E1_1,5%'!$J$6</c:f>
              <c:strCache>
                <c:ptCount val="1"/>
                <c:pt idx="0">
                  <c:v>Frec Carga</c:v>
                </c:pt>
              </c:strCache>
            </c:strRef>
          </c:tx>
          <c:spPr>
            <a:ln w="25400" cap="rnd">
              <a:noFill/>
              <a:round/>
            </a:ln>
            <a:effectLst/>
          </c:spPr>
          <c:marker>
            <c:symbol val="circle"/>
            <c:size val="5"/>
            <c:spPr>
              <a:solidFill>
                <a:schemeClr val="accent1"/>
              </a:solidFill>
              <a:ln w="9525">
                <a:solidFill>
                  <a:schemeClr val="accent1"/>
                </a:solidFill>
              </a:ln>
              <a:effectLst/>
            </c:spPr>
          </c:marker>
          <c:xVal>
            <c:numRef>
              <c:f>'[1]13_E1_1,5%'!$H$7:$H$41</c:f>
              <c:numCache>
                <c:formatCode>General</c:formatCode>
                <c:ptCount val="35"/>
                <c:pt idx="0">
                  <c:v>13</c:v>
                </c:pt>
                <c:pt idx="1">
                  <c:v>14</c:v>
                </c:pt>
                <c:pt idx="2">
                  <c:v>15</c:v>
                </c:pt>
                <c:pt idx="3">
                  <c:v>16</c:v>
                </c:pt>
                <c:pt idx="4">
                  <c:v>17</c:v>
                </c:pt>
                <c:pt idx="5">
                  <c:v>18</c:v>
                </c:pt>
                <c:pt idx="6">
                  <c:v>19</c:v>
                </c:pt>
                <c:pt idx="7">
                  <c:v>20</c:v>
                </c:pt>
                <c:pt idx="8">
                  <c:v>20</c:v>
                </c:pt>
                <c:pt idx="9">
                  <c:v>21</c:v>
                </c:pt>
                <c:pt idx="10">
                  <c:v>22</c:v>
                </c:pt>
                <c:pt idx="11">
                  <c:v>23</c:v>
                </c:pt>
                <c:pt idx="12">
                  <c:v>24</c:v>
                </c:pt>
                <c:pt idx="13">
                  <c:v>25</c:v>
                </c:pt>
                <c:pt idx="14">
                  <c:v>26</c:v>
                </c:pt>
                <c:pt idx="15">
                  <c:v>27</c:v>
                </c:pt>
                <c:pt idx="16">
                  <c:v>28</c:v>
                </c:pt>
                <c:pt idx="17">
                  <c:v>28</c:v>
                </c:pt>
                <c:pt idx="18">
                  <c:v>29</c:v>
                </c:pt>
                <c:pt idx="19">
                  <c:v>30</c:v>
                </c:pt>
                <c:pt idx="20">
                  <c:v>31</c:v>
                </c:pt>
                <c:pt idx="21">
                  <c:v>32</c:v>
                </c:pt>
                <c:pt idx="22">
                  <c:v>33</c:v>
                </c:pt>
                <c:pt idx="23">
                  <c:v>34</c:v>
                </c:pt>
                <c:pt idx="24">
                  <c:v>35</c:v>
                </c:pt>
                <c:pt idx="25">
                  <c:v>36</c:v>
                </c:pt>
                <c:pt idx="26">
                  <c:v>36</c:v>
                </c:pt>
                <c:pt idx="27">
                  <c:v>37</c:v>
                </c:pt>
                <c:pt idx="28">
                  <c:v>38</c:v>
                </c:pt>
                <c:pt idx="29">
                  <c:v>39</c:v>
                </c:pt>
                <c:pt idx="30">
                  <c:v>40</c:v>
                </c:pt>
                <c:pt idx="31">
                  <c:v>41</c:v>
                </c:pt>
                <c:pt idx="32">
                  <c:v>42</c:v>
                </c:pt>
                <c:pt idx="33">
                  <c:v>43</c:v>
                </c:pt>
                <c:pt idx="34">
                  <c:v>44</c:v>
                </c:pt>
              </c:numCache>
            </c:numRef>
          </c:xVal>
          <c:yVal>
            <c:numRef>
              <c:f>'[1]13_E1_1,5%'!$J$7:$J$41</c:f>
              <c:numCache>
                <c:formatCode>General</c:formatCode>
                <c:ptCount val="35"/>
                <c:pt idx="0">
                  <c:v>58.4</c:v>
                </c:pt>
                <c:pt idx="1">
                  <c:v>71.2</c:v>
                </c:pt>
                <c:pt idx="2">
                  <c:v>78.599999999999994</c:v>
                </c:pt>
                <c:pt idx="3">
                  <c:v>85.6</c:v>
                </c:pt>
                <c:pt idx="4">
                  <c:v>90.8</c:v>
                </c:pt>
                <c:pt idx="5">
                  <c:v>95.2</c:v>
                </c:pt>
                <c:pt idx="6">
                  <c:v>99.2</c:v>
                </c:pt>
                <c:pt idx="7">
                  <c:v>103.8</c:v>
                </c:pt>
                <c:pt idx="8">
                  <c:v>103.8</c:v>
                </c:pt>
                <c:pt idx="9">
                  <c:v>106.4</c:v>
                </c:pt>
                <c:pt idx="10">
                  <c:v>111.8</c:v>
                </c:pt>
                <c:pt idx="11">
                  <c:v>115.4</c:v>
                </c:pt>
                <c:pt idx="12">
                  <c:v>119.8</c:v>
                </c:pt>
                <c:pt idx="13">
                  <c:v>123.2</c:v>
                </c:pt>
                <c:pt idx="14">
                  <c:v>126.8</c:v>
                </c:pt>
                <c:pt idx="15">
                  <c:v>130.19999999999999</c:v>
                </c:pt>
                <c:pt idx="16">
                  <c:v>133.19999999999999</c:v>
                </c:pt>
                <c:pt idx="17">
                  <c:v>133.19999999999999</c:v>
                </c:pt>
                <c:pt idx="18">
                  <c:v>133.19999999999999</c:v>
                </c:pt>
                <c:pt idx="19">
                  <c:v>139.19999999999999</c:v>
                </c:pt>
                <c:pt idx="20">
                  <c:v>142.6</c:v>
                </c:pt>
                <c:pt idx="21">
                  <c:v>145.19999999999999</c:v>
                </c:pt>
                <c:pt idx="22">
                  <c:v>148</c:v>
                </c:pt>
                <c:pt idx="23">
                  <c:v>150.80000000000001</c:v>
                </c:pt>
                <c:pt idx="24">
                  <c:v>153.4</c:v>
                </c:pt>
                <c:pt idx="25">
                  <c:v>155</c:v>
                </c:pt>
                <c:pt idx="26">
                  <c:v>155</c:v>
                </c:pt>
                <c:pt idx="27">
                  <c:v>154.4</c:v>
                </c:pt>
                <c:pt idx="28">
                  <c:v>156.19999999999999</c:v>
                </c:pt>
                <c:pt idx="29">
                  <c:v>152.5</c:v>
                </c:pt>
              </c:numCache>
            </c:numRef>
          </c:yVal>
          <c:smooth val="0"/>
          <c:extLst xmlns:c16r2="http://schemas.microsoft.com/office/drawing/2015/06/chart">
            <c:ext xmlns:c16="http://schemas.microsoft.com/office/drawing/2014/chart" uri="{C3380CC4-5D6E-409C-BE32-E72D297353CC}">
              <c16:uniqueId val="{00000000-7CDB-4332-8473-6BE26E076FF8}"/>
            </c:ext>
          </c:extLst>
        </c:ser>
        <c:ser>
          <c:idx val="1"/>
          <c:order val="1"/>
          <c:tx>
            <c:strRef>
              <c:f>'C:\Users\acer\Dropbox\PERFIL\[ANALISIS CORDONES_2.xlsx]13_E1_1,5%'!$K$6</c:f>
              <c:strCache>
                <c:ptCount val="1"/>
                <c:pt idx="0">
                  <c:v>Frec Descarga</c:v>
                </c:pt>
              </c:strCache>
            </c:strRef>
          </c:tx>
          <c:spPr>
            <a:ln w="25400" cap="rnd">
              <a:noFill/>
              <a:round/>
            </a:ln>
            <a:effectLst/>
          </c:spPr>
          <c:marker>
            <c:symbol val="circle"/>
            <c:size val="5"/>
            <c:spPr>
              <a:solidFill>
                <a:srgbClr val="0070C0"/>
              </a:solidFill>
              <a:ln w="9525">
                <a:noFill/>
              </a:ln>
              <a:effectLst/>
            </c:spPr>
          </c:marker>
          <c:xVal>
            <c:numRef>
              <c:f>'[1]13_E1_1,5%'!$H$7:$H$41</c:f>
              <c:numCache>
                <c:formatCode>General</c:formatCode>
                <c:ptCount val="35"/>
                <c:pt idx="0">
                  <c:v>13</c:v>
                </c:pt>
                <c:pt idx="1">
                  <c:v>14</c:v>
                </c:pt>
                <c:pt idx="2">
                  <c:v>15</c:v>
                </c:pt>
                <c:pt idx="3">
                  <c:v>16</c:v>
                </c:pt>
                <c:pt idx="4">
                  <c:v>17</c:v>
                </c:pt>
                <c:pt idx="5">
                  <c:v>18</c:v>
                </c:pt>
                <c:pt idx="6">
                  <c:v>19</c:v>
                </c:pt>
                <c:pt idx="7">
                  <c:v>20</c:v>
                </c:pt>
                <c:pt idx="8">
                  <c:v>20</c:v>
                </c:pt>
                <c:pt idx="9">
                  <c:v>21</c:v>
                </c:pt>
                <c:pt idx="10">
                  <c:v>22</c:v>
                </c:pt>
                <c:pt idx="11">
                  <c:v>23</c:v>
                </c:pt>
                <c:pt idx="12">
                  <c:v>24</c:v>
                </c:pt>
                <c:pt idx="13">
                  <c:v>25</c:v>
                </c:pt>
                <c:pt idx="14">
                  <c:v>26</c:v>
                </c:pt>
                <c:pt idx="15">
                  <c:v>27</c:v>
                </c:pt>
                <c:pt idx="16">
                  <c:v>28</c:v>
                </c:pt>
                <c:pt idx="17">
                  <c:v>28</c:v>
                </c:pt>
                <c:pt idx="18">
                  <c:v>29</c:v>
                </c:pt>
                <c:pt idx="19">
                  <c:v>30</c:v>
                </c:pt>
                <c:pt idx="20">
                  <c:v>31</c:v>
                </c:pt>
                <c:pt idx="21">
                  <c:v>32</c:v>
                </c:pt>
                <c:pt idx="22">
                  <c:v>33</c:v>
                </c:pt>
                <c:pt idx="23">
                  <c:v>34</c:v>
                </c:pt>
                <c:pt idx="24">
                  <c:v>35</c:v>
                </c:pt>
                <c:pt idx="25">
                  <c:v>36</c:v>
                </c:pt>
                <c:pt idx="26">
                  <c:v>36</c:v>
                </c:pt>
                <c:pt idx="27">
                  <c:v>37</c:v>
                </c:pt>
                <c:pt idx="28">
                  <c:v>38</c:v>
                </c:pt>
                <c:pt idx="29">
                  <c:v>39</c:v>
                </c:pt>
                <c:pt idx="30">
                  <c:v>40</c:v>
                </c:pt>
                <c:pt idx="31">
                  <c:v>41</c:v>
                </c:pt>
                <c:pt idx="32">
                  <c:v>42</c:v>
                </c:pt>
                <c:pt idx="33">
                  <c:v>43</c:v>
                </c:pt>
                <c:pt idx="34">
                  <c:v>44</c:v>
                </c:pt>
              </c:numCache>
            </c:numRef>
          </c:xVal>
          <c:yVal>
            <c:numRef>
              <c:f>'[1]13_E1_1,5%'!$K$7:$K$41</c:f>
              <c:numCache>
                <c:formatCode>General</c:formatCode>
                <c:ptCount val="35"/>
                <c:pt idx="0">
                  <c:v>56.6</c:v>
                </c:pt>
                <c:pt idx="1">
                  <c:v>68.8</c:v>
                </c:pt>
                <c:pt idx="2">
                  <c:v>76.2</c:v>
                </c:pt>
                <c:pt idx="3">
                  <c:v>81.8</c:v>
                </c:pt>
                <c:pt idx="4">
                  <c:v>86</c:v>
                </c:pt>
                <c:pt idx="5">
                  <c:v>90.4</c:v>
                </c:pt>
                <c:pt idx="6">
                  <c:v>95.4</c:v>
                </c:pt>
                <c:pt idx="7">
                  <c:v>103.8</c:v>
                </c:pt>
                <c:pt idx="8">
                  <c:v>89.2</c:v>
                </c:pt>
                <c:pt idx="9">
                  <c:v>92</c:v>
                </c:pt>
                <c:pt idx="10">
                  <c:v>94.2</c:v>
                </c:pt>
                <c:pt idx="11">
                  <c:v>97</c:v>
                </c:pt>
                <c:pt idx="12">
                  <c:v>100</c:v>
                </c:pt>
                <c:pt idx="13">
                  <c:v>104</c:v>
                </c:pt>
                <c:pt idx="14">
                  <c:v>110</c:v>
                </c:pt>
                <c:pt idx="15">
                  <c:v>118</c:v>
                </c:pt>
                <c:pt idx="16">
                  <c:v>133.19999999999999</c:v>
                </c:pt>
                <c:pt idx="17">
                  <c:v>96</c:v>
                </c:pt>
                <c:pt idx="18">
                  <c:v>99</c:v>
                </c:pt>
                <c:pt idx="19">
                  <c:v>101.6</c:v>
                </c:pt>
                <c:pt idx="20">
                  <c:v>105</c:v>
                </c:pt>
                <c:pt idx="21">
                  <c:v>109</c:v>
                </c:pt>
                <c:pt idx="22">
                  <c:v>115</c:v>
                </c:pt>
                <c:pt idx="23">
                  <c:v>122.6</c:v>
                </c:pt>
                <c:pt idx="24">
                  <c:v>134</c:v>
                </c:pt>
                <c:pt idx="25">
                  <c:v>155</c:v>
                </c:pt>
              </c:numCache>
            </c:numRef>
          </c:yVal>
          <c:smooth val="0"/>
          <c:extLst xmlns:c16r2="http://schemas.microsoft.com/office/drawing/2015/06/chart">
            <c:ext xmlns:c16="http://schemas.microsoft.com/office/drawing/2014/chart" uri="{C3380CC4-5D6E-409C-BE32-E72D297353CC}">
              <c16:uniqueId val="{00000001-7CDB-4332-8473-6BE26E076FF8}"/>
            </c:ext>
          </c:extLst>
        </c:ser>
        <c:dLbls>
          <c:showLegendKey val="0"/>
          <c:showVal val="0"/>
          <c:showCatName val="0"/>
          <c:showSerName val="0"/>
          <c:showPercent val="0"/>
          <c:showBubbleSize val="0"/>
        </c:dLbls>
        <c:axId val="643644240"/>
        <c:axId val="645664176"/>
      </c:scatterChart>
      <c:valAx>
        <c:axId val="643644240"/>
        <c:scaling>
          <c:orientation val="minMax"/>
          <c:max val="40"/>
          <c:min val="12"/>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US"/>
                  <a:t>LONGITUD [CM]</a:t>
                </a:r>
              </a:p>
            </c:rich>
          </c:tx>
          <c:layout>
            <c:manualLayout>
              <c:xMode val="edge"/>
              <c:yMode val="edge"/>
              <c:x val="0.43169305555555565"/>
              <c:y val="0.9145949652777777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645664176"/>
        <c:crosses val="autoZero"/>
        <c:crossBetween val="midCat"/>
        <c:majorUnit val="2"/>
        <c:minorUnit val="1"/>
      </c:valAx>
      <c:valAx>
        <c:axId val="645664176"/>
        <c:scaling>
          <c:orientation val="minMax"/>
          <c:min val="5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US"/>
                  <a:t>fRECUENCIA</a:t>
                </a:r>
                <a:r>
                  <a:rPr lang="es-US" baseline="0"/>
                  <a:t> [HZ]</a:t>
                </a:r>
                <a:endParaRPr lang="es-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643644240"/>
        <c:crosses val="autoZero"/>
        <c:crossBetween val="midCat"/>
      </c:valAx>
      <c:spPr>
        <a:noFill/>
        <a:ln>
          <a:noFill/>
        </a:ln>
        <a:effectLst/>
      </c:spPr>
    </c:plotArea>
    <c:legend>
      <c:legendPos val="r"/>
      <c:layout>
        <c:manualLayout>
          <c:xMode val="edge"/>
          <c:yMode val="edge"/>
          <c:x val="6.5718750000000006E-2"/>
          <c:y val="0.92156701388888873"/>
          <c:w val="0.21591892361111106"/>
          <c:h val="7.786865777467581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legend>
    <c:plotVisOnly val="1"/>
    <c:dispBlanksAs val="gap"/>
    <c:showDLblsOverMax val="0"/>
  </c:chart>
  <c:spPr>
    <a:noFill/>
    <a:ln>
      <a:noFill/>
    </a:ln>
    <a:effectLst/>
  </c:spPr>
  <c:txPr>
    <a:bodyPr/>
    <a:lstStyle/>
    <a:p>
      <a:pPr>
        <a:defRPr/>
      </a:pPr>
      <a:endParaRPr lang="es-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US"/>
              <a:t>Diferencia Curva de carga 1,75% Bio - Material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US"/>
        </a:p>
      </c:txPr>
    </c:title>
    <c:autoTitleDeleted val="0"/>
    <c:plotArea>
      <c:layout/>
      <c:barChart>
        <c:barDir val="col"/>
        <c:grouping val="clustered"/>
        <c:varyColors val="0"/>
        <c:ser>
          <c:idx val="0"/>
          <c:order val="0"/>
          <c:spPr>
            <a:solidFill>
              <a:schemeClr val="accent1"/>
            </a:solidFill>
            <a:ln>
              <a:noFill/>
            </a:ln>
            <a:effectLst/>
          </c:spPr>
          <c:invertIfNegative val="0"/>
          <c:cat>
            <c:numRef>
              <c:f>'1,75'!$A$3:$A$303</c:f>
              <c:numCache>
                <c:formatCode>0.00</c:formatCode>
                <c:ptCount val="301"/>
                <c:pt idx="0">
                  <c:v>1.0833333329999999</c:v>
                </c:pt>
                <c:pt idx="1">
                  <c:v>1.08972222189</c:v>
                </c:pt>
                <c:pt idx="2">
                  <c:v>1.0961111107799999</c:v>
                </c:pt>
                <c:pt idx="3">
                  <c:v>1.10249999967</c:v>
                </c:pt>
                <c:pt idx="4">
                  <c:v>1.1088888885599999</c:v>
                </c:pt>
                <c:pt idx="5">
                  <c:v>1.11527777745</c:v>
                </c:pt>
                <c:pt idx="6">
                  <c:v>1.1216666663399999</c:v>
                </c:pt>
                <c:pt idx="7">
                  <c:v>1.12805555523</c:v>
                </c:pt>
                <c:pt idx="8">
                  <c:v>1.1344444441199999</c:v>
                </c:pt>
                <c:pt idx="9">
                  <c:v>1.14083333301</c:v>
                </c:pt>
                <c:pt idx="10">
                  <c:v>1.1472222218999999</c:v>
                </c:pt>
                <c:pt idx="11">
                  <c:v>1.15361111079</c:v>
                </c:pt>
                <c:pt idx="12">
                  <c:v>1.1599999996799999</c:v>
                </c:pt>
                <c:pt idx="13">
                  <c:v>1.16638888857</c:v>
                </c:pt>
                <c:pt idx="14">
                  <c:v>1.1727777774599999</c:v>
                </c:pt>
                <c:pt idx="15">
                  <c:v>1.17916666635</c:v>
                </c:pt>
                <c:pt idx="16">
                  <c:v>1.1855555552399999</c:v>
                </c:pt>
                <c:pt idx="17">
                  <c:v>1.19194444413</c:v>
                </c:pt>
                <c:pt idx="18">
                  <c:v>1.1983333330199999</c:v>
                </c:pt>
                <c:pt idx="19">
                  <c:v>1.20472222191</c:v>
                </c:pt>
                <c:pt idx="20">
                  <c:v>1.2111111107999999</c:v>
                </c:pt>
                <c:pt idx="21">
                  <c:v>1.21749999969</c:v>
                </c:pt>
                <c:pt idx="22">
                  <c:v>1.2238888885799999</c:v>
                </c:pt>
                <c:pt idx="23">
                  <c:v>1.23027777747</c:v>
                </c:pt>
                <c:pt idx="24">
                  <c:v>1.2366666663600001</c:v>
                </c:pt>
                <c:pt idx="25">
                  <c:v>1.24305555525</c:v>
                </c:pt>
                <c:pt idx="26">
                  <c:v>1.2494444441400001</c:v>
                </c:pt>
                <c:pt idx="27">
                  <c:v>1.25583333303</c:v>
                </c:pt>
                <c:pt idx="28">
                  <c:v>1.2622222219200001</c:v>
                </c:pt>
                <c:pt idx="29">
                  <c:v>1.26861111081</c:v>
                </c:pt>
                <c:pt idx="30">
                  <c:v>1.2749999997000001</c:v>
                </c:pt>
                <c:pt idx="31">
                  <c:v>1.28138888859</c:v>
                </c:pt>
                <c:pt idx="32">
                  <c:v>1.2877777774800001</c:v>
                </c:pt>
                <c:pt idx="33">
                  <c:v>1.29416666637</c:v>
                </c:pt>
                <c:pt idx="34">
                  <c:v>1.3005555552600001</c:v>
                </c:pt>
                <c:pt idx="35">
                  <c:v>1.30694444415</c:v>
                </c:pt>
                <c:pt idx="36">
                  <c:v>1.3133333330400001</c:v>
                </c:pt>
                <c:pt idx="37">
                  <c:v>1.31972222193</c:v>
                </c:pt>
                <c:pt idx="38">
                  <c:v>1.3261111108200001</c:v>
                </c:pt>
                <c:pt idx="39">
                  <c:v>1.33249999971</c:v>
                </c:pt>
                <c:pt idx="40">
                  <c:v>1.3388888886000001</c:v>
                </c:pt>
                <c:pt idx="41">
                  <c:v>1.34527777749</c:v>
                </c:pt>
                <c:pt idx="42">
                  <c:v>1.3516666663800001</c:v>
                </c:pt>
                <c:pt idx="43">
                  <c:v>1.35805555527</c:v>
                </c:pt>
                <c:pt idx="44">
                  <c:v>1.3644444441600001</c:v>
                </c:pt>
                <c:pt idx="45">
                  <c:v>1.37083333305</c:v>
                </c:pt>
                <c:pt idx="46">
                  <c:v>1.3772222219400001</c:v>
                </c:pt>
                <c:pt idx="47">
                  <c:v>1.38361111083</c:v>
                </c:pt>
                <c:pt idx="48">
                  <c:v>1.3899999997200001</c:v>
                </c:pt>
                <c:pt idx="49">
                  <c:v>1.39638888861</c:v>
                </c:pt>
                <c:pt idx="50">
                  <c:v>1.4027777775000001</c:v>
                </c:pt>
                <c:pt idx="51">
                  <c:v>1.40916666639</c:v>
                </c:pt>
                <c:pt idx="52">
                  <c:v>1.4155555552800001</c:v>
                </c:pt>
                <c:pt idx="53">
                  <c:v>1.42194444417</c:v>
                </c:pt>
                <c:pt idx="54">
                  <c:v>1.4283333330600001</c:v>
                </c:pt>
                <c:pt idx="55">
                  <c:v>1.43472222195</c:v>
                </c:pt>
                <c:pt idx="56">
                  <c:v>1.4411111108400001</c:v>
                </c:pt>
                <c:pt idx="57">
                  <c:v>1.44749999973</c:v>
                </c:pt>
                <c:pt idx="58">
                  <c:v>1.4538888886200001</c:v>
                </c:pt>
                <c:pt idx="59">
                  <c:v>1.46027777751</c:v>
                </c:pt>
                <c:pt idx="60">
                  <c:v>1.4666666664000001</c:v>
                </c:pt>
                <c:pt idx="61">
                  <c:v>1.47305555529</c:v>
                </c:pt>
                <c:pt idx="62">
                  <c:v>1.4794444441800001</c:v>
                </c:pt>
                <c:pt idx="63">
                  <c:v>1.48583333307</c:v>
                </c:pt>
                <c:pt idx="64">
                  <c:v>1.4922222219600001</c:v>
                </c:pt>
                <c:pt idx="65">
                  <c:v>1.49861111085</c:v>
                </c:pt>
                <c:pt idx="66">
                  <c:v>1.5049999997400001</c:v>
                </c:pt>
                <c:pt idx="67">
                  <c:v>1.51138888863</c:v>
                </c:pt>
                <c:pt idx="68">
                  <c:v>1.5177777775200001</c:v>
                </c:pt>
                <c:pt idx="69">
                  <c:v>1.52416666641</c:v>
                </c:pt>
                <c:pt idx="70">
                  <c:v>1.5305555553000001</c:v>
                </c:pt>
                <c:pt idx="71">
                  <c:v>1.53694444419</c:v>
                </c:pt>
                <c:pt idx="72">
                  <c:v>1.5433333330800001</c:v>
                </c:pt>
                <c:pt idx="73">
                  <c:v>1.54972222197</c:v>
                </c:pt>
                <c:pt idx="74">
                  <c:v>1.5561111108600001</c:v>
                </c:pt>
                <c:pt idx="75">
                  <c:v>1.56249999975</c:v>
                </c:pt>
                <c:pt idx="76">
                  <c:v>1.5688888886400001</c:v>
                </c:pt>
                <c:pt idx="77">
                  <c:v>1.57527777753</c:v>
                </c:pt>
                <c:pt idx="78">
                  <c:v>1.5816666664200001</c:v>
                </c:pt>
                <c:pt idx="79">
                  <c:v>1.58805555531</c:v>
                </c:pt>
                <c:pt idx="80">
                  <c:v>1.5944444442000001</c:v>
                </c:pt>
                <c:pt idx="81">
                  <c:v>1.60083333309</c:v>
                </c:pt>
                <c:pt idx="82">
                  <c:v>1.6072222219800001</c:v>
                </c:pt>
                <c:pt idx="83">
                  <c:v>1.61361111087</c:v>
                </c:pt>
                <c:pt idx="84">
                  <c:v>1.6199999997600001</c:v>
                </c:pt>
                <c:pt idx="85">
                  <c:v>1.62638888865</c:v>
                </c:pt>
                <c:pt idx="86">
                  <c:v>1.6327777775400001</c:v>
                </c:pt>
                <c:pt idx="87">
                  <c:v>1.63916666643</c:v>
                </c:pt>
                <c:pt idx="88">
                  <c:v>1.6455555553200001</c:v>
                </c:pt>
                <c:pt idx="89">
                  <c:v>1.65194444421</c:v>
                </c:pt>
                <c:pt idx="90">
                  <c:v>1.6583333331000001</c:v>
                </c:pt>
                <c:pt idx="91">
                  <c:v>1.66472222199</c:v>
                </c:pt>
                <c:pt idx="92">
                  <c:v>1.6711111108800001</c:v>
                </c:pt>
                <c:pt idx="93">
                  <c:v>1.67749999977</c:v>
                </c:pt>
                <c:pt idx="94">
                  <c:v>1.6838888886600001</c:v>
                </c:pt>
                <c:pt idx="95">
                  <c:v>1.69027777755</c:v>
                </c:pt>
                <c:pt idx="96">
                  <c:v>1.6966666664400001</c:v>
                </c:pt>
                <c:pt idx="97">
                  <c:v>1.70305555533</c:v>
                </c:pt>
                <c:pt idx="98">
                  <c:v>1.7094444442200001</c:v>
                </c:pt>
                <c:pt idx="99">
                  <c:v>1.71583333311</c:v>
                </c:pt>
                <c:pt idx="100">
                  <c:v>1.7222222220000001</c:v>
                </c:pt>
                <c:pt idx="101">
                  <c:v>1.72861111089</c:v>
                </c:pt>
                <c:pt idx="102">
                  <c:v>1.7349999997800001</c:v>
                </c:pt>
                <c:pt idx="103">
                  <c:v>1.74138888867</c:v>
                </c:pt>
                <c:pt idx="104">
                  <c:v>1.7477777775600001</c:v>
                </c:pt>
                <c:pt idx="105">
                  <c:v>1.75416666645</c:v>
                </c:pt>
                <c:pt idx="106">
                  <c:v>1.7605555553400001</c:v>
                </c:pt>
                <c:pt idx="107">
                  <c:v>1.76694444423</c:v>
                </c:pt>
                <c:pt idx="108">
                  <c:v>1.7733333331200001</c:v>
                </c:pt>
                <c:pt idx="109">
                  <c:v>1.77972222201</c:v>
                </c:pt>
                <c:pt idx="110">
                  <c:v>1.7861111109000001</c:v>
                </c:pt>
                <c:pt idx="111">
                  <c:v>1.79249999979</c:v>
                </c:pt>
                <c:pt idx="112">
                  <c:v>1.7988888886800001</c:v>
                </c:pt>
                <c:pt idx="113">
                  <c:v>1.80527777757</c:v>
                </c:pt>
                <c:pt idx="114">
                  <c:v>1.8116666664600001</c:v>
                </c:pt>
                <c:pt idx="115">
                  <c:v>1.81805555535</c:v>
                </c:pt>
                <c:pt idx="116">
                  <c:v>1.8244444442400001</c:v>
                </c:pt>
                <c:pt idx="117">
                  <c:v>1.83083333313</c:v>
                </c:pt>
                <c:pt idx="118">
                  <c:v>1.8372222220200001</c:v>
                </c:pt>
                <c:pt idx="119">
                  <c:v>1.84361111091</c:v>
                </c:pt>
                <c:pt idx="120">
                  <c:v>1.8499999998000001</c:v>
                </c:pt>
                <c:pt idx="121">
                  <c:v>1.85638888869</c:v>
                </c:pt>
                <c:pt idx="122">
                  <c:v>1.8627777775800001</c:v>
                </c:pt>
                <c:pt idx="123">
                  <c:v>1.86916666647</c:v>
                </c:pt>
                <c:pt idx="124">
                  <c:v>1.8755555553600001</c:v>
                </c:pt>
                <c:pt idx="125">
                  <c:v>1.88194444425</c:v>
                </c:pt>
                <c:pt idx="126">
                  <c:v>1.8883333331400001</c:v>
                </c:pt>
                <c:pt idx="127">
                  <c:v>1.89472222203</c:v>
                </c:pt>
                <c:pt idx="128">
                  <c:v>1.9011111109200001</c:v>
                </c:pt>
                <c:pt idx="129">
                  <c:v>1.90749999981</c:v>
                </c:pt>
                <c:pt idx="130">
                  <c:v>1.9138888887000001</c:v>
                </c:pt>
                <c:pt idx="131">
                  <c:v>1.92027777759</c:v>
                </c:pt>
                <c:pt idx="132">
                  <c:v>1.9266666664800001</c:v>
                </c:pt>
                <c:pt idx="133">
                  <c:v>1.93305555537</c:v>
                </c:pt>
                <c:pt idx="134">
                  <c:v>1.9394444442600001</c:v>
                </c:pt>
                <c:pt idx="135">
                  <c:v>1.94583333315</c:v>
                </c:pt>
                <c:pt idx="136">
                  <c:v>1.9522222220400001</c:v>
                </c:pt>
                <c:pt idx="137">
                  <c:v>1.95861111093</c:v>
                </c:pt>
                <c:pt idx="138">
                  <c:v>1.9649999998200001</c:v>
                </c:pt>
                <c:pt idx="139">
                  <c:v>1.97138888871</c:v>
                </c:pt>
                <c:pt idx="140">
                  <c:v>1.9777777776000001</c:v>
                </c:pt>
                <c:pt idx="141">
                  <c:v>1.98416666649</c:v>
                </c:pt>
                <c:pt idx="142">
                  <c:v>1.9905555553800001</c:v>
                </c:pt>
                <c:pt idx="143">
                  <c:v>1.99694444427</c:v>
                </c:pt>
                <c:pt idx="144">
                  <c:v>2.0033333331600001</c:v>
                </c:pt>
                <c:pt idx="145">
                  <c:v>2.0097222220500002</c:v>
                </c:pt>
                <c:pt idx="146">
                  <c:v>2.0161111109399998</c:v>
                </c:pt>
                <c:pt idx="147">
                  <c:v>2.02249999983</c:v>
                </c:pt>
                <c:pt idx="148">
                  <c:v>2.0288888887200001</c:v>
                </c:pt>
                <c:pt idx="149">
                  <c:v>2.0352777776100002</c:v>
                </c:pt>
                <c:pt idx="150">
                  <c:v>2.0416666664999998</c:v>
                </c:pt>
                <c:pt idx="151">
                  <c:v>2.0480555553899999</c:v>
                </c:pt>
                <c:pt idx="152">
                  <c:v>2.0544444442800001</c:v>
                </c:pt>
                <c:pt idx="153">
                  <c:v>2.0608333331700002</c:v>
                </c:pt>
                <c:pt idx="154">
                  <c:v>2.0672222220599998</c:v>
                </c:pt>
                <c:pt idx="155">
                  <c:v>2.0736111109499999</c:v>
                </c:pt>
                <c:pt idx="156">
                  <c:v>2.0799999998400001</c:v>
                </c:pt>
                <c:pt idx="157">
                  <c:v>2.0863888887300002</c:v>
                </c:pt>
                <c:pt idx="158">
                  <c:v>2.0927777776199998</c:v>
                </c:pt>
                <c:pt idx="159">
                  <c:v>2.0991666665099999</c:v>
                </c:pt>
                <c:pt idx="160">
                  <c:v>2.1055555554000001</c:v>
                </c:pt>
                <c:pt idx="161">
                  <c:v>2.1119444442900002</c:v>
                </c:pt>
                <c:pt idx="162">
                  <c:v>2.1183333331799998</c:v>
                </c:pt>
                <c:pt idx="163">
                  <c:v>2.1247222220699999</c:v>
                </c:pt>
                <c:pt idx="164">
                  <c:v>2.1311111109600001</c:v>
                </c:pt>
                <c:pt idx="165">
                  <c:v>2.1374999998500002</c:v>
                </c:pt>
                <c:pt idx="166">
                  <c:v>2.1438888887399998</c:v>
                </c:pt>
                <c:pt idx="167">
                  <c:v>2.1502777776299999</c:v>
                </c:pt>
                <c:pt idx="168">
                  <c:v>2.1566666665200001</c:v>
                </c:pt>
                <c:pt idx="169">
                  <c:v>2.1630555554100002</c:v>
                </c:pt>
                <c:pt idx="170">
                  <c:v>2.1694444442999998</c:v>
                </c:pt>
                <c:pt idx="171">
                  <c:v>2.1758333331899999</c:v>
                </c:pt>
                <c:pt idx="172">
                  <c:v>2.1822222220800001</c:v>
                </c:pt>
                <c:pt idx="173">
                  <c:v>2.1886111109700002</c:v>
                </c:pt>
                <c:pt idx="174">
                  <c:v>2.1949999998599998</c:v>
                </c:pt>
                <c:pt idx="175">
                  <c:v>2.2013888887499999</c:v>
                </c:pt>
                <c:pt idx="176">
                  <c:v>2.20777777764</c:v>
                </c:pt>
                <c:pt idx="177">
                  <c:v>2.2141666665300002</c:v>
                </c:pt>
                <c:pt idx="178">
                  <c:v>2.2205555554199998</c:v>
                </c:pt>
                <c:pt idx="179">
                  <c:v>2.2269444443099999</c:v>
                </c:pt>
                <c:pt idx="180">
                  <c:v>2.2333333332</c:v>
                </c:pt>
                <c:pt idx="181">
                  <c:v>2.2397222220900002</c:v>
                </c:pt>
                <c:pt idx="182">
                  <c:v>2.2461111109799998</c:v>
                </c:pt>
                <c:pt idx="183">
                  <c:v>2.2524999998699999</c:v>
                </c:pt>
                <c:pt idx="184">
                  <c:v>2.25888888876</c:v>
                </c:pt>
                <c:pt idx="185">
                  <c:v>2.2652777776500002</c:v>
                </c:pt>
                <c:pt idx="186">
                  <c:v>2.2716666665399998</c:v>
                </c:pt>
                <c:pt idx="187">
                  <c:v>2.2780555554299999</c:v>
                </c:pt>
                <c:pt idx="188">
                  <c:v>2.28444444432</c:v>
                </c:pt>
                <c:pt idx="189">
                  <c:v>2.2908333332100002</c:v>
                </c:pt>
                <c:pt idx="190">
                  <c:v>2.2972222220999998</c:v>
                </c:pt>
                <c:pt idx="191">
                  <c:v>2.3036111109899999</c:v>
                </c:pt>
                <c:pt idx="192">
                  <c:v>2.30999999988</c:v>
                </c:pt>
                <c:pt idx="193">
                  <c:v>2.3163888887700002</c:v>
                </c:pt>
                <c:pt idx="194">
                  <c:v>2.3227777776599998</c:v>
                </c:pt>
                <c:pt idx="195">
                  <c:v>2.3291666665499999</c:v>
                </c:pt>
                <c:pt idx="196">
                  <c:v>2.33555555544</c:v>
                </c:pt>
                <c:pt idx="197">
                  <c:v>2.3419444443300002</c:v>
                </c:pt>
                <c:pt idx="198">
                  <c:v>2.3483333332199998</c:v>
                </c:pt>
                <c:pt idx="199">
                  <c:v>2.3547222221099999</c:v>
                </c:pt>
                <c:pt idx="200">
                  <c:v>2.361111111</c:v>
                </c:pt>
                <c:pt idx="201">
                  <c:v>2.3674999998900002</c:v>
                </c:pt>
                <c:pt idx="202">
                  <c:v>2.3738888887799998</c:v>
                </c:pt>
                <c:pt idx="203">
                  <c:v>2.3802777776699999</c:v>
                </c:pt>
                <c:pt idx="204">
                  <c:v>2.38666666656</c:v>
                </c:pt>
                <c:pt idx="205">
                  <c:v>2.3930555554500001</c:v>
                </c:pt>
                <c:pt idx="206">
                  <c:v>2.3994444443399998</c:v>
                </c:pt>
                <c:pt idx="207">
                  <c:v>2.4058333332299999</c:v>
                </c:pt>
                <c:pt idx="208">
                  <c:v>2.41222222212</c:v>
                </c:pt>
                <c:pt idx="209">
                  <c:v>2.4186111110100001</c:v>
                </c:pt>
                <c:pt idx="210">
                  <c:v>2.4249999998999998</c:v>
                </c:pt>
                <c:pt idx="211">
                  <c:v>2.4313888887899999</c:v>
                </c:pt>
                <c:pt idx="212">
                  <c:v>2.43777777768</c:v>
                </c:pt>
                <c:pt idx="213">
                  <c:v>2.4441666665700001</c:v>
                </c:pt>
                <c:pt idx="214">
                  <c:v>2.4505555554599998</c:v>
                </c:pt>
                <c:pt idx="215">
                  <c:v>2.4569444443499999</c:v>
                </c:pt>
                <c:pt idx="216">
                  <c:v>2.46333333324</c:v>
                </c:pt>
                <c:pt idx="217">
                  <c:v>2.4697222221300001</c:v>
                </c:pt>
                <c:pt idx="218">
                  <c:v>2.4761111110199998</c:v>
                </c:pt>
                <c:pt idx="219">
                  <c:v>2.4824999999099999</c:v>
                </c:pt>
                <c:pt idx="220">
                  <c:v>2.4888888888</c:v>
                </c:pt>
                <c:pt idx="221">
                  <c:v>2.4952777776900001</c:v>
                </c:pt>
                <c:pt idx="222">
                  <c:v>2.5016666665799998</c:v>
                </c:pt>
                <c:pt idx="223">
                  <c:v>2.5080555554699999</c:v>
                </c:pt>
                <c:pt idx="224">
                  <c:v>2.51444444436</c:v>
                </c:pt>
                <c:pt idx="225">
                  <c:v>2.5208333332500001</c:v>
                </c:pt>
                <c:pt idx="226">
                  <c:v>2.5272222221399998</c:v>
                </c:pt>
                <c:pt idx="227">
                  <c:v>2.5336111110299999</c:v>
                </c:pt>
                <c:pt idx="228">
                  <c:v>2.53999999992</c:v>
                </c:pt>
                <c:pt idx="229">
                  <c:v>2.5463888888100001</c:v>
                </c:pt>
                <c:pt idx="230">
                  <c:v>2.5527777776999998</c:v>
                </c:pt>
                <c:pt idx="231">
                  <c:v>2.5591666665899999</c:v>
                </c:pt>
                <c:pt idx="232">
                  <c:v>2.56555555548</c:v>
                </c:pt>
                <c:pt idx="233">
                  <c:v>2.5719444443700001</c:v>
                </c:pt>
                <c:pt idx="234">
                  <c:v>2.5783333332599998</c:v>
                </c:pt>
                <c:pt idx="235">
                  <c:v>2.5847222221499999</c:v>
                </c:pt>
                <c:pt idx="236">
                  <c:v>2.59111111104</c:v>
                </c:pt>
                <c:pt idx="237">
                  <c:v>2.5974999999300001</c:v>
                </c:pt>
                <c:pt idx="238">
                  <c:v>2.6038888888199998</c:v>
                </c:pt>
                <c:pt idx="239">
                  <c:v>2.6102777777099999</c:v>
                </c:pt>
                <c:pt idx="240">
                  <c:v>2.6166666666</c:v>
                </c:pt>
                <c:pt idx="241">
                  <c:v>2.6230555554900001</c:v>
                </c:pt>
                <c:pt idx="242">
                  <c:v>2.6294444443799998</c:v>
                </c:pt>
                <c:pt idx="243">
                  <c:v>2.6358333332699999</c:v>
                </c:pt>
                <c:pt idx="244">
                  <c:v>2.64222222216</c:v>
                </c:pt>
                <c:pt idx="245">
                  <c:v>2.6486111110500001</c:v>
                </c:pt>
                <c:pt idx="246">
                  <c:v>2.6549999999399998</c:v>
                </c:pt>
                <c:pt idx="247">
                  <c:v>2.6613888888299999</c:v>
                </c:pt>
                <c:pt idx="248">
                  <c:v>2.66777777772</c:v>
                </c:pt>
                <c:pt idx="249">
                  <c:v>2.6741666666100001</c:v>
                </c:pt>
                <c:pt idx="250">
                  <c:v>2.6805555554999998</c:v>
                </c:pt>
                <c:pt idx="251">
                  <c:v>2.6869444443899999</c:v>
                </c:pt>
                <c:pt idx="252">
                  <c:v>2.69333333328</c:v>
                </c:pt>
                <c:pt idx="253">
                  <c:v>2.6997222221700001</c:v>
                </c:pt>
                <c:pt idx="254">
                  <c:v>2.7061111110599998</c:v>
                </c:pt>
                <c:pt idx="255">
                  <c:v>2.7124999999499999</c:v>
                </c:pt>
                <c:pt idx="256">
                  <c:v>2.71888888884</c:v>
                </c:pt>
                <c:pt idx="257">
                  <c:v>2.7252777777300001</c:v>
                </c:pt>
                <c:pt idx="258">
                  <c:v>2.7316666666199998</c:v>
                </c:pt>
                <c:pt idx="259">
                  <c:v>2.7380555555099999</c:v>
                </c:pt>
                <c:pt idx="260">
                  <c:v>2.7444444444</c:v>
                </c:pt>
                <c:pt idx="261">
                  <c:v>2.7508333332900001</c:v>
                </c:pt>
                <c:pt idx="262">
                  <c:v>2.7572222221799998</c:v>
                </c:pt>
                <c:pt idx="263">
                  <c:v>2.7636111110699999</c:v>
                </c:pt>
                <c:pt idx="264">
                  <c:v>2.76999999996</c:v>
                </c:pt>
                <c:pt idx="265">
                  <c:v>2.7763888888500001</c:v>
                </c:pt>
                <c:pt idx="266">
                  <c:v>2.7827777777399998</c:v>
                </c:pt>
                <c:pt idx="267">
                  <c:v>2.7891666666299999</c:v>
                </c:pt>
                <c:pt idx="268">
                  <c:v>2.79555555552</c:v>
                </c:pt>
                <c:pt idx="269">
                  <c:v>2.8019444444100001</c:v>
                </c:pt>
                <c:pt idx="270">
                  <c:v>2.8083333332999998</c:v>
                </c:pt>
                <c:pt idx="271">
                  <c:v>2.8147222221899999</c:v>
                </c:pt>
                <c:pt idx="272">
                  <c:v>2.82111111108</c:v>
                </c:pt>
                <c:pt idx="273">
                  <c:v>2.8274999999700001</c:v>
                </c:pt>
                <c:pt idx="274">
                  <c:v>2.8338888888599998</c:v>
                </c:pt>
                <c:pt idx="275">
                  <c:v>2.8402777777499999</c:v>
                </c:pt>
                <c:pt idx="276">
                  <c:v>2.84666666664</c:v>
                </c:pt>
                <c:pt idx="277">
                  <c:v>2.8530555555300001</c:v>
                </c:pt>
                <c:pt idx="278">
                  <c:v>2.8594444444199998</c:v>
                </c:pt>
                <c:pt idx="279">
                  <c:v>2.8658333333099999</c:v>
                </c:pt>
                <c:pt idx="280">
                  <c:v>2.8722222222</c:v>
                </c:pt>
                <c:pt idx="281">
                  <c:v>2.8786111110900001</c:v>
                </c:pt>
                <c:pt idx="282">
                  <c:v>2.8849999999799998</c:v>
                </c:pt>
                <c:pt idx="283">
                  <c:v>2.8913888888699999</c:v>
                </c:pt>
                <c:pt idx="284">
                  <c:v>2.89777777776</c:v>
                </c:pt>
                <c:pt idx="285">
                  <c:v>2.9041666666500001</c:v>
                </c:pt>
                <c:pt idx="286">
                  <c:v>2.9105555555399998</c:v>
                </c:pt>
                <c:pt idx="287">
                  <c:v>2.9169444444299999</c:v>
                </c:pt>
                <c:pt idx="288">
                  <c:v>2.92333333332</c:v>
                </c:pt>
                <c:pt idx="289">
                  <c:v>2.9297222222100001</c:v>
                </c:pt>
                <c:pt idx="290">
                  <c:v>2.9361111110999998</c:v>
                </c:pt>
                <c:pt idx="291">
                  <c:v>2.9424999999899999</c:v>
                </c:pt>
                <c:pt idx="292">
                  <c:v>2.94888888888</c:v>
                </c:pt>
                <c:pt idx="293">
                  <c:v>2.9552777777700001</c:v>
                </c:pt>
                <c:pt idx="294">
                  <c:v>2.9616666666599998</c:v>
                </c:pt>
                <c:pt idx="295">
                  <c:v>2.9680555555499999</c:v>
                </c:pt>
                <c:pt idx="296">
                  <c:v>2.97444444444</c:v>
                </c:pt>
                <c:pt idx="297">
                  <c:v>2.9808333333300001</c:v>
                </c:pt>
                <c:pt idx="298">
                  <c:v>2.9872222222199998</c:v>
                </c:pt>
                <c:pt idx="299">
                  <c:v>2.9936111111099999</c:v>
                </c:pt>
                <c:pt idx="300">
                  <c:v>3</c:v>
                </c:pt>
              </c:numCache>
            </c:numRef>
          </c:cat>
          <c:val>
            <c:numRef>
              <c:f>'1,75'!$D$3:$D$303</c:f>
              <c:numCache>
                <c:formatCode>0.00</c:formatCode>
                <c:ptCount val="301"/>
                <c:pt idx="0">
                  <c:v>2.3551104403112899</c:v>
                </c:pt>
                <c:pt idx="1">
                  <c:v>1.3235723280023599</c:v>
                </c:pt>
                <c:pt idx="2">
                  <c:v>0.37794562915193802</c:v>
                </c:pt>
                <c:pt idx="3">
                  <c:v>-0.4823952703603</c:v>
                </c:pt>
                <c:pt idx="4">
                  <c:v>-1.2616495569265</c:v>
                </c:pt>
                <c:pt idx="5">
                  <c:v>-1.96876613710366</c:v>
                </c:pt>
                <c:pt idx="6">
                  <c:v>-2.61300647316583</c:v>
                </c:pt>
                <c:pt idx="7">
                  <c:v>-3.20189731315969</c:v>
                </c:pt>
                <c:pt idx="8">
                  <c:v>-3.7396952194858399</c:v>
                </c:pt>
                <c:pt idx="9">
                  <c:v>-4.2302943610239501</c:v>
                </c:pt>
                <c:pt idx="10">
                  <c:v>-4.6775159209357504</c:v>
                </c:pt>
                <c:pt idx="11">
                  <c:v>-5.0849825861034796</c:v>
                </c:pt>
                <c:pt idx="12">
                  <c:v>-5.45628361737782</c:v>
                </c:pt>
                <c:pt idx="13">
                  <c:v>-5.7948403004503799</c:v>
                </c:pt>
                <c:pt idx="14">
                  <c:v>-6.1034020202755999</c:v>
                </c:pt>
                <c:pt idx="15">
                  <c:v>-6.38455018659843</c:v>
                </c:pt>
                <c:pt idx="16">
                  <c:v>-6.6408166935158501</c:v>
                </c:pt>
                <c:pt idx="17">
                  <c:v>-6.8744393925938603</c:v>
                </c:pt>
                <c:pt idx="18">
                  <c:v>-7.0875480179490502</c:v>
                </c:pt>
                <c:pt idx="19">
                  <c:v>-7.28224655519689</c:v>
                </c:pt>
                <c:pt idx="20">
                  <c:v>-7.4604080753429001</c:v>
                </c:pt>
                <c:pt idx="21">
                  <c:v>-7.6237831575795401</c:v>
                </c:pt>
                <c:pt idx="22">
                  <c:v>-7.7741115118350601</c:v>
                </c:pt>
                <c:pt idx="23">
                  <c:v>-7.9129919458172804</c:v>
                </c:pt>
                <c:pt idx="24">
                  <c:v>-8.0419172558516294</c:v>
                </c:pt>
                <c:pt idx="25">
                  <c:v>-8.1623740276159396</c:v>
                </c:pt>
                <c:pt idx="26">
                  <c:v>-8.2757563834204007</c:v>
                </c:pt>
                <c:pt idx="27">
                  <c:v>-8.3833959188241192</c:v>
                </c:pt>
                <c:pt idx="28">
                  <c:v>-8.4868021332114694</c:v>
                </c:pt>
                <c:pt idx="29">
                  <c:v>-8.58748668914963</c:v>
                </c:pt>
                <c:pt idx="30">
                  <c:v>-8.6868757898748505</c:v>
                </c:pt>
                <c:pt idx="31">
                  <c:v>-8.7863884622623907</c:v>
                </c:pt>
                <c:pt idx="32">
                  <c:v>-8.8874090046831604</c:v>
                </c:pt>
                <c:pt idx="33">
                  <c:v>-8.9912479052849399</c:v>
                </c:pt>
                <c:pt idx="34">
                  <c:v>-9.0992062005474601</c:v>
                </c:pt>
                <c:pt idx="35">
                  <c:v>-9.2125648933969906</c:v>
                </c:pt>
                <c:pt idx="36">
                  <c:v>-9.3325431375072299</c:v>
                </c:pt>
                <c:pt idx="37">
                  <c:v>-9.4603481882135405</c:v>
                </c:pt>
                <c:pt idx="38">
                  <c:v>-9.5971762702608192</c:v>
                </c:pt>
                <c:pt idx="39">
                  <c:v>-9.7441733315606704</c:v>
                </c:pt>
                <c:pt idx="40">
                  <c:v>-9.9020526206153505</c:v>
                </c:pt>
                <c:pt idx="41">
                  <c:v>-10.06903707138</c:v>
                </c:pt>
                <c:pt idx="42">
                  <c:v>-10.2423966341932</c:v>
                </c:pt>
                <c:pt idx="43">
                  <c:v>-10.419383421633199</c:v>
                </c:pt>
                <c:pt idx="44">
                  <c:v>-10.5972466336978</c:v>
                </c:pt>
                <c:pt idx="45">
                  <c:v>-10.7732055074133</c:v>
                </c:pt>
                <c:pt idx="46">
                  <c:v>-10.9444613948372</c:v>
                </c:pt>
                <c:pt idx="47">
                  <c:v>-11.108214130823701</c:v>
                </c:pt>
                <c:pt idx="48">
                  <c:v>-11.2616415251658</c:v>
                </c:pt>
                <c:pt idx="49">
                  <c:v>-11.401902812225201</c:v>
                </c:pt>
                <c:pt idx="50">
                  <c:v>-11.5261561557609</c:v>
                </c:pt>
                <c:pt idx="51">
                  <c:v>-11.6315441031277</c:v>
                </c:pt>
                <c:pt idx="52">
                  <c:v>-11.7151906851617</c:v>
                </c:pt>
                <c:pt idx="53">
                  <c:v>-11.774763665619799</c:v>
                </c:pt>
                <c:pt idx="54">
                  <c:v>-11.811626705573801</c:v>
                </c:pt>
                <c:pt idx="55">
                  <c:v>-11.828669160108699</c:v>
                </c:pt>
                <c:pt idx="56">
                  <c:v>-11.8287837496385</c:v>
                </c:pt>
                <c:pt idx="57">
                  <c:v>-11.8148563282849</c:v>
                </c:pt>
                <c:pt idx="58">
                  <c:v>-11.789756261453</c:v>
                </c:pt>
                <c:pt idx="59">
                  <c:v>-11.7563504899941</c:v>
                </c:pt>
                <c:pt idx="60">
                  <c:v>-11.717501761228901</c:v>
                </c:pt>
                <c:pt idx="61">
                  <c:v>-11.6760580956586</c:v>
                </c:pt>
                <c:pt idx="62">
                  <c:v>-11.6348642827625</c:v>
                </c:pt>
                <c:pt idx="63">
                  <c:v>-11.5967626856255</c:v>
                </c:pt>
                <c:pt idx="64">
                  <c:v>-11.564583054587199</c:v>
                </c:pt>
                <c:pt idx="65">
                  <c:v>-11.541151054599499</c:v>
                </c:pt>
                <c:pt idx="66">
                  <c:v>-11.528952207310001</c:v>
                </c:pt>
                <c:pt idx="67">
                  <c:v>-11.527812901965101</c:v>
                </c:pt>
                <c:pt idx="68">
                  <c:v>-11.536308377091901</c:v>
                </c:pt>
                <c:pt idx="69">
                  <c:v>-11.5530059115074</c:v>
                </c:pt>
                <c:pt idx="70">
                  <c:v>-11.5764645795251</c:v>
                </c:pt>
                <c:pt idx="71">
                  <c:v>-11.605237953728601</c:v>
                </c:pt>
                <c:pt idx="72">
                  <c:v>-11.637879205015301</c:v>
                </c:pt>
                <c:pt idx="73">
                  <c:v>-11.6729352575585</c:v>
                </c:pt>
                <c:pt idx="74">
                  <c:v>-11.7089471332517</c:v>
                </c:pt>
                <c:pt idx="75">
                  <c:v>-11.744455511437</c:v>
                </c:pt>
                <c:pt idx="76">
                  <c:v>-11.7779965114135</c:v>
                </c:pt>
                <c:pt idx="77">
                  <c:v>-11.8081001916185</c:v>
                </c:pt>
                <c:pt idx="78">
                  <c:v>-11.8332961622044</c:v>
                </c:pt>
                <c:pt idx="79">
                  <c:v>-11.8522799403981</c:v>
                </c:pt>
                <c:pt idx="80">
                  <c:v>-11.865267284092999</c:v>
                </c:pt>
                <c:pt idx="81">
                  <c:v>-11.8732828898753</c:v>
                </c:pt>
                <c:pt idx="82">
                  <c:v>-11.8773568016186</c:v>
                </c:pt>
                <c:pt idx="83">
                  <c:v>-11.8785133892438</c:v>
                </c:pt>
                <c:pt idx="84">
                  <c:v>-11.8777760671992</c:v>
                </c:pt>
                <c:pt idx="85">
                  <c:v>-11.876166958643401</c:v>
                </c:pt>
                <c:pt idx="86">
                  <c:v>-11.8747030215764</c:v>
                </c:pt>
                <c:pt idx="87">
                  <c:v>-11.874399922708101</c:v>
                </c:pt>
                <c:pt idx="88">
                  <c:v>-11.8762725720128</c:v>
                </c:pt>
                <c:pt idx="89">
                  <c:v>-11.8813313856833</c:v>
                </c:pt>
                <c:pt idx="90">
                  <c:v>-11.890585127580099</c:v>
                </c:pt>
                <c:pt idx="91">
                  <c:v>-11.905042143641399</c:v>
                </c:pt>
                <c:pt idx="92">
                  <c:v>-11.925563186089001</c:v>
                </c:pt>
                <c:pt idx="93">
                  <c:v>-11.951499215925599</c:v>
                </c:pt>
                <c:pt idx="94">
                  <c:v>-11.9813009571281</c:v>
                </c:pt>
                <c:pt idx="95">
                  <c:v>-12.0134040820344</c:v>
                </c:pt>
                <c:pt idx="96">
                  <c:v>-12.0462420012928</c:v>
                </c:pt>
                <c:pt idx="97">
                  <c:v>-12.0782479797288</c:v>
                </c:pt>
                <c:pt idx="98">
                  <c:v>-12.1078529694166</c:v>
                </c:pt>
                <c:pt idx="99">
                  <c:v>-12.1334854747109</c:v>
                </c:pt>
                <c:pt idx="100">
                  <c:v>-12.1535738509765</c:v>
                </c:pt>
                <c:pt idx="101">
                  <c:v>-12.166544753320199</c:v>
                </c:pt>
                <c:pt idx="102">
                  <c:v>-12.1708223013226</c:v>
                </c:pt>
                <c:pt idx="103">
                  <c:v>-12.1648304008107</c:v>
                </c:pt>
                <c:pt idx="104">
                  <c:v>-12.1469917711939</c:v>
                </c:pt>
                <c:pt idx="105">
                  <c:v>-12.115859557398201</c:v>
                </c:pt>
                <c:pt idx="106">
                  <c:v>-12.071616296035</c:v>
                </c:pt>
                <c:pt idx="107">
                  <c:v>-12.0155365887179</c:v>
                </c:pt>
                <c:pt idx="108">
                  <c:v>-11.948912798031101</c:v>
                </c:pt>
                <c:pt idx="109">
                  <c:v>-11.873036823393001</c:v>
                </c:pt>
                <c:pt idx="110">
                  <c:v>-11.789200081710799</c:v>
                </c:pt>
                <c:pt idx="111">
                  <c:v>-11.698691790632701</c:v>
                </c:pt>
                <c:pt idx="112">
                  <c:v>-11.6028005415575</c:v>
                </c:pt>
                <c:pt idx="113">
                  <c:v>-11.5028146436961</c:v>
                </c:pt>
                <c:pt idx="114">
                  <c:v>-11.4000204872455</c:v>
                </c:pt>
                <c:pt idx="115">
                  <c:v>-11.295703663279699</c:v>
                </c:pt>
                <c:pt idx="116">
                  <c:v>-11.191149607024199</c:v>
                </c:pt>
                <c:pt idx="117">
                  <c:v>-11.08764214767</c:v>
                </c:pt>
                <c:pt idx="118">
                  <c:v>-10.9863923936606</c:v>
                </c:pt>
                <c:pt idx="119">
                  <c:v>-10.8875737182805</c:v>
                </c:pt>
                <c:pt idx="120">
                  <c:v>-10.790577504121799</c:v>
                </c:pt>
                <c:pt idx="121">
                  <c:v>-10.6947749805201</c:v>
                </c:pt>
                <c:pt idx="122">
                  <c:v>-10.5995373116517</c:v>
                </c:pt>
                <c:pt idx="123">
                  <c:v>-10.5042346688934</c:v>
                </c:pt>
                <c:pt idx="124">
                  <c:v>-10.4082360464499</c:v>
                </c:pt>
                <c:pt idx="125">
                  <c:v>-10.310910360487</c:v>
                </c:pt>
                <c:pt idx="126">
                  <c:v>-10.211625799218201</c:v>
                </c:pt>
                <c:pt idx="127">
                  <c:v>-10.1097493313068</c:v>
                </c:pt>
                <c:pt idx="128">
                  <c:v>-10.004647807407499</c:v>
                </c:pt>
                <c:pt idx="129">
                  <c:v>-9.89568757322842</c:v>
                </c:pt>
                <c:pt idx="130">
                  <c:v>-9.7822337618977393</c:v>
                </c:pt>
                <c:pt idx="131">
                  <c:v>-9.6636806930635704</c:v>
                </c:pt>
                <c:pt idx="132">
                  <c:v>-9.5399284962647393</c:v>
                </c:pt>
                <c:pt idx="133">
                  <c:v>-9.4113030112294904</c:v>
                </c:pt>
                <c:pt idx="134">
                  <c:v>-9.2781431899645508</c:v>
                </c:pt>
                <c:pt idx="135">
                  <c:v>-9.1407877820895607</c:v>
                </c:pt>
                <c:pt idx="136">
                  <c:v>-8.9995744851874804</c:v>
                </c:pt>
                <c:pt idx="137">
                  <c:v>-8.8548406560765809</c:v>
                </c:pt>
                <c:pt idx="138">
                  <c:v>-8.7069235343093094</c:v>
                </c:pt>
                <c:pt idx="139">
                  <c:v>-8.5561594440520405</c:v>
                </c:pt>
                <c:pt idx="140">
                  <c:v>-8.4028842787721203</c:v>
                </c:pt>
                <c:pt idx="141">
                  <c:v>-8.2474338670984793</c:v>
                </c:pt>
                <c:pt idx="142">
                  <c:v>-8.0901432736112309</c:v>
                </c:pt>
                <c:pt idx="143">
                  <c:v>-7.9313470505388599</c:v>
                </c:pt>
                <c:pt idx="144">
                  <c:v>-7.7713965176084097</c:v>
                </c:pt>
                <c:pt idx="145">
                  <c:v>-7.6109921552353104</c:v>
                </c:pt>
                <c:pt idx="146">
                  <c:v>-7.4511643518246604</c:v>
                </c:pt>
                <c:pt idx="147">
                  <c:v>-7.2929564068822499</c:v>
                </c:pt>
                <c:pt idx="148">
                  <c:v>-7.1374111518570498</c:v>
                </c:pt>
                <c:pt idx="149">
                  <c:v>-6.98557079609279</c:v>
                </c:pt>
                <c:pt idx="150">
                  <c:v>-6.8384775027837001</c:v>
                </c:pt>
                <c:pt idx="151">
                  <c:v>-6.6971730947038397</c:v>
                </c:pt>
                <c:pt idx="152">
                  <c:v>-6.5626987528864298</c:v>
                </c:pt>
                <c:pt idx="153">
                  <c:v>-6.4360955869097003</c:v>
                </c:pt>
                <c:pt idx="154">
                  <c:v>-6.3184044728266704</c:v>
                </c:pt>
                <c:pt idx="155">
                  <c:v>-6.21066565158121</c:v>
                </c:pt>
                <c:pt idx="156">
                  <c:v>-6.1139192571671996</c:v>
                </c:pt>
                <c:pt idx="157">
                  <c:v>-6.02915542102446</c:v>
                </c:pt>
                <c:pt idx="158">
                  <c:v>-5.9560909642045896</c:v>
                </c:pt>
                <c:pt idx="159">
                  <c:v>-5.8930955761728798</c:v>
                </c:pt>
                <c:pt idx="160">
                  <c:v>-5.8384741332385799</c:v>
                </c:pt>
                <c:pt idx="161">
                  <c:v>-5.7905309680610104</c:v>
                </c:pt>
                <c:pt idx="162">
                  <c:v>-5.7475702134030797</c:v>
                </c:pt>
                <c:pt idx="163">
                  <c:v>-5.7078959496304398</c:v>
                </c:pt>
                <c:pt idx="164">
                  <c:v>-5.6698117869253704</c:v>
                </c:pt>
                <c:pt idx="165">
                  <c:v>-5.6316210860548201</c:v>
                </c:pt>
                <c:pt idx="166">
                  <c:v>-5.59162717851925</c:v>
                </c:pt>
                <c:pt idx="167">
                  <c:v>-5.5481330057520797</c:v>
                </c:pt>
                <c:pt idx="168">
                  <c:v>-5.4994412157097399</c:v>
                </c:pt>
                <c:pt idx="169">
                  <c:v>-5.4438544370383104</c:v>
                </c:pt>
                <c:pt idx="170">
                  <c:v>-5.3796965624946997</c:v>
                </c:pt>
                <c:pt idx="171">
                  <c:v>-5.3059801700497404</c:v>
                </c:pt>
                <c:pt idx="172">
                  <c:v>-5.2225347872847898</c:v>
                </c:pt>
                <c:pt idx="173">
                  <c:v>-5.1292371051027299</c:v>
                </c:pt>
                <c:pt idx="174">
                  <c:v>-5.0259634638272299</c:v>
                </c:pt>
                <c:pt idx="175">
                  <c:v>-4.9125901741981899</c:v>
                </c:pt>
                <c:pt idx="176">
                  <c:v>-4.7889933779933598</c:v>
                </c:pt>
                <c:pt idx="177">
                  <c:v>-4.6550488578867801</c:v>
                </c:pt>
                <c:pt idx="178">
                  <c:v>-4.5106323505592298</c:v>
                </c:pt>
                <c:pt idx="179">
                  <c:v>-4.3556194784539501</c:v>
                </c:pt>
                <c:pt idx="180">
                  <c:v>-4.1898855113301199</c:v>
                </c:pt>
                <c:pt idx="181">
                  <c:v>-4.0133056510988201</c:v>
                </c:pt>
                <c:pt idx="182">
                  <c:v>-3.8257550270593899</c:v>
                </c:pt>
                <c:pt idx="183">
                  <c:v>-3.6271592317769201</c:v>
                </c:pt>
                <c:pt idx="184">
                  <c:v>-3.4195237490852399</c:v>
                </c:pt>
                <c:pt idx="185">
                  <c:v>-3.20761857738461</c:v>
                </c:pt>
                <c:pt idx="186">
                  <c:v>-2.99640461134143</c:v>
                </c:pt>
                <c:pt idx="187">
                  <c:v>-2.7908426222284102</c:v>
                </c:pt>
                <c:pt idx="188">
                  <c:v>-2.5958933566642801</c:v>
                </c:pt>
                <c:pt idx="189">
                  <c:v>-2.4165173070996402</c:v>
                </c:pt>
                <c:pt idx="190">
                  <c:v>-2.2576748142718399</c:v>
                </c:pt>
                <c:pt idx="191">
                  <c:v>-2.1243262047586602</c:v>
                </c:pt>
                <c:pt idx="192">
                  <c:v>-2.02143159608082</c:v>
                </c:pt>
                <c:pt idx="193">
                  <c:v>-1.9539509294450299</c:v>
                </c:pt>
                <c:pt idx="194">
                  <c:v>-1.9268441353858401</c:v>
                </c:pt>
                <c:pt idx="195">
                  <c:v>-1.9450709799180601</c:v>
                </c:pt>
                <c:pt idx="196">
                  <c:v>-2.0134903866324398</c:v>
                </c:pt>
                <c:pt idx="197">
                  <c:v>-2.13150763565335</c:v>
                </c:pt>
                <c:pt idx="198">
                  <c:v>-2.2903951087146202</c:v>
                </c:pt>
                <c:pt idx="199">
                  <c:v>-2.4807615344611502</c:v>
                </c:pt>
                <c:pt idx="200">
                  <c:v>-2.6932156215510799</c:v>
                </c:pt>
                <c:pt idx="201">
                  <c:v>-2.9183659913686002</c:v>
                </c:pt>
                <c:pt idx="202">
                  <c:v>-3.1468210557185001</c:v>
                </c:pt>
                <c:pt idx="203">
                  <c:v>-3.3691891955878899</c:v>
                </c:pt>
                <c:pt idx="204">
                  <c:v>-3.5760787339432101</c:v>
                </c:pt>
                <c:pt idx="205">
                  <c:v>-3.7580977899938501</c:v>
                </c:pt>
                <c:pt idx="206">
                  <c:v>-3.9058544382456502</c:v>
                </c:pt>
                <c:pt idx="207">
                  <c:v>-4.0099567168525398</c:v>
                </c:pt>
                <c:pt idx="208">
                  <c:v>-4.0610124750068604</c:v>
                </c:pt>
                <c:pt idx="209">
                  <c:v>-4.0497076160529</c:v>
                </c:pt>
                <c:pt idx="210">
                  <c:v>-3.9725645860097001</c:v>
                </c:pt>
                <c:pt idx="211">
                  <c:v>-3.8358837549005802</c:v>
                </c:pt>
                <c:pt idx="212">
                  <c:v>-3.6468982443582001</c:v>
                </c:pt>
                <c:pt idx="213">
                  <c:v>-3.4128411639616201</c:v>
                </c:pt>
                <c:pt idx="214">
                  <c:v>-3.1409454811577899</c:v>
                </c:pt>
                <c:pt idx="215">
                  <c:v>-2.8384440680834202</c:v>
                </c:pt>
                <c:pt idx="216">
                  <c:v>-2.5125697895594201</c:v>
                </c:pt>
                <c:pt idx="217">
                  <c:v>-2.1705553947581402</c:v>
                </c:pt>
                <c:pt idx="218">
                  <c:v>-1.8196335235800201</c:v>
                </c:pt>
                <c:pt idx="219">
                  <c:v>-1.4670368094503501</c:v>
                </c:pt>
                <c:pt idx="220">
                  <c:v>-1.11999779590704</c:v>
                </c:pt>
                <c:pt idx="221">
                  <c:v>-0.78574890701679601</c:v>
                </c:pt>
                <c:pt idx="222">
                  <c:v>-0.47150264971824601</c:v>
                </c:pt>
                <c:pt idx="223">
                  <c:v>-0.182303215571125</c:v>
                </c:pt>
                <c:pt idx="224">
                  <c:v>8.0892789582264896E-2</c:v>
                </c:pt>
                <c:pt idx="225">
                  <c:v>0.31758159458684099</c:v>
                </c:pt>
                <c:pt idx="226">
                  <c:v>0.52725947444230303</c:v>
                </c:pt>
                <c:pt idx="227">
                  <c:v>0.70942282967328696</c:v>
                </c:pt>
                <c:pt idx="228">
                  <c:v>0.86356808194227597</c:v>
                </c:pt>
                <c:pt idx="229">
                  <c:v>0.98919168303726202</c:v>
                </c:pt>
                <c:pt idx="230">
                  <c:v>1.08579020524797</c:v>
                </c:pt>
                <c:pt idx="231">
                  <c:v>1.1528602509896499</c:v>
                </c:pt>
                <c:pt idx="232">
                  <c:v>1.18989844124272</c:v>
                </c:pt>
                <c:pt idx="233">
                  <c:v>1.19640150723481</c:v>
                </c:pt>
                <c:pt idx="234">
                  <c:v>1.17186622073072</c:v>
                </c:pt>
                <c:pt idx="235">
                  <c:v>1.1157995258107001</c:v>
                </c:pt>
                <c:pt idx="236">
                  <c:v>1.0294523493771801</c:v>
                </c:pt>
                <c:pt idx="237">
                  <c:v>0.91778203727093899</c:v>
                </c:pt>
                <c:pt idx="238">
                  <c:v>0.78622003904368398</c:v>
                </c:pt>
                <c:pt idx="239">
                  <c:v>0.64019788516600296</c:v>
                </c:pt>
                <c:pt idx="240">
                  <c:v>0.485147166989776</c:v>
                </c:pt>
                <c:pt idx="241">
                  <c:v>0.32649947989872902</c:v>
                </c:pt>
                <c:pt idx="242">
                  <c:v>0.16968648425080299</c:v>
                </c:pt>
                <c:pt idx="243">
                  <c:v>2.0139909169841999E-2</c:v>
                </c:pt>
                <c:pt idx="244">
                  <c:v>-0.116708511998155</c:v>
                </c:pt>
                <c:pt idx="245">
                  <c:v>-0.23542699616894</c:v>
                </c:pt>
                <c:pt idx="246">
                  <c:v>-0.33058368608550398</c:v>
                </c:pt>
                <c:pt idx="247">
                  <c:v>-0.39674671823007701</c:v>
                </c:pt>
                <c:pt idx="248">
                  <c:v>-0.42849241374506197</c:v>
                </c:pt>
                <c:pt idx="249">
                  <c:v>-0.42289239319958899</c:v>
                </c:pt>
                <c:pt idx="250">
                  <c:v>-0.38301066475432299</c:v>
                </c:pt>
                <c:pt idx="251">
                  <c:v>-0.31279224307243703</c:v>
                </c:pt>
                <c:pt idx="252">
                  <c:v>-0.216182066951632</c:v>
                </c:pt>
                <c:pt idx="253">
                  <c:v>-9.7125060594890997E-2</c:v>
                </c:pt>
                <c:pt idx="254">
                  <c:v>4.0433867525422301E-2</c:v>
                </c:pt>
                <c:pt idx="255">
                  <c:v>0.19254988063596601</c:v>
                </c:pt>
                <c:pt idx="256">
                  <c:v>0.35527816238010201</c:v>
                </c:pt>
                <c:pt idx="257">
                  <c:v>0.52467390590007301</c:v>
                </c:pt>
                <c:pt idx="258">
                  <c:v>0.69679236893529195</c:v>
                </c:pt>
                <c:pt idx="259">
                  <c:v>0.86768883612495495</c:v>
                </c:pt>
                <c:pt idx="260">
                  <c:v>1.03341859751154</c:v>
                </c:pt>
                <c:pt idx="261">
                  <c:v>1.19003827642851</c:v>
                </c:pt>
                <c:pt idx="262">
                  <c:v>1.33443107790851</c:v>
                </c:pt>
                <c:pt idx="263">
                  <c:v>1.4657281399036901</c:v>
                </c:pt>
                <c:pt idx="264">
                  <c:v>1.5834391893217801</c:v>
                </c:pt>
                <c:pt idx="265">
                  <c:v>1.6870739918903399</c:v>
                </c:pt>
                <c:pt idx="266">
                  <c:v>1.7761423156906899</c:v>
                </c:pt>
                <c:pt idx="267">
                  <c:v>1.85015396515786</c:v>
                </c:pt>
                <c:pt idx="268">
                  <c:v>1.9086187878316101</c:v>
                </c:pt>
                <c:pt idx="269">
                  <c:v>1.9510466341179999</c:v>
                </c:pt>
                <c:pt idx="270">
                  <c:v>1.97694738173058</c:v>
                </c:pt>
                <c:pt idx="271">
                  <c:v>1.9858309541315</c:v>
                </c:pt>
                <c:pt idx="272">
                  <c:v>1.97720727921109</c:v>
                </c:pt>
                <c:pt idx="273">
                  <c:v>1.9505863042264999</c:v>
                </c:pt>
                <c:pt idx="274">
                  <c:v>1.9054783659918499</c:v>
                </c:pt>
                <c:pt idx="275">
                  <c:v>1.8420624536737999</c:v>
                </c:pt>
                <c:pt idx="276">
                  <c:v>1.7625818667976001</c:v>
                </c:pt>
                <c:pt idx="277">
                  <c:v>1.6696770721963801</c:v>
                </c:pt>
                <c:pt idx="278">
                  <c:v>1.5659885466294601</c:v>
                </c:pt>
                <c:pt idx="279">
                  <c:v>1.4541567749211901</c:v>
                </c:pt>
                <c:pt idx="280">
                  <c:v>1.3368222838177799</c:v>
                </c:pt>
                <c:pt idx="281">
                  <c:v>1.2166256136445399</c:v>
                </c:pt>
                <c:pt idx="282">
                  <c:v>1.0962073094814</c:v>
                </c:pt>
                <c:pt idx="283">
                  <c:v>0.97820795352441803</c:v>
                </c:pt>
                <c:pt idx="284">
                  <c:v>0.86526814543319097</c:v>
                </c:pt>
                <c:pt idx="285">
                  <c:v>0.76002848751980401</c:v>
                </c:pt>
                <c:pt idx="286">
                  <c:v>0.66512961336340504</c:v>
                </c:pt>
                <c:pt idx="287">
                  <c:v>0.58321209940888297</c:v>
                </c:pt>
                <c:pt idx="288">
                  <c:v>0.51583715930533502</c:v>
                </c:pt>
                <c:pt idx="289">
                  <c:v>0.46077552586024201</c:v>
                </c:pt>
                <c:pt idx="290">
                  <c:v>0.414966329928802</c:v>
                </c:pt>
                <c:pt idx="291">
                  <c:v>0.37534870377191998</c:v>
                </c:pt>
                <c:pt idx="292">
                  <c:v>0.33886179807922201</c:v>
                </c:pt>
                <c:pt idx="293">
                  <c:v>0.30244478803442099</c:v>
                </c:pt>
                <c:pt idx="294">
                  <c:v>0.26303685068023702</c:v>
                </c:pt>
                <c:pt idx="295">
                  <c:v>0.21757718103049201</c:v>
                </c:pt>
                <c:pt idx="296">
                  <c:v>0.163005007977119</c:v>
                </c:pt>
                <c:pt idx="297">
                  <c:v>9.6259564165137604E-2</c:v>
                </c:pt>
                <c:pt idx="298">
                  <c:v>1.4280082239594099E-2</c:v>
                </c:pt>
                <c:pt idx="299">
                  <c:v>-8.5994205154435094E-2</c:v>
                </c:pt>
                <c:pt idx="300">
                  <c:v>-0.20762406537193101</c:v>
                </c:pt>
              </c:numCache>
            </c:numRef>
          </c:val>
          <c:extLst xmlns:c16r2="http://schemas.microsoft.com/office/drawing/2015/06/chart">
            <c:ext xmlns:c16="http://schemas.microsoft.com/office/drawing/2014/chart" uri="{C3380CC4-5D6E-409C-BE32-E72D297353CC}">
              <c16:uniqueId val="{00000000-DA5C-41D6-96CE-E3EAE053BCF2}"/>
            </c:ext>
          </c:extLst>
        </c:ser>
        <c:dLbls>
          <c:showLegendKey val="0"/>
          <c:showVal val="0"/>
          <c:showCatName val="0"/>
          <c:showSerName val="0"/>
          <c:showPercent val="0"/>
          <c:showBubbleSize val="0"/>
        </c:dLbls>
        <c:gapWidth val="219"/>
        <c:overlap val="-27"/>
        <c:axId val="648262704"/>
        <c:axId val="648263264"/>
      </c:barChart>
      <c:catAx>
        <c:axId val="648262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US"/>
                  <a:t>Deformación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US"/>
            </a:p>
          </c:txPr>
        </c:title>
        <c:numFmt formatCode="0.00"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648263264"/>
        <c:crosses val="autoZero"/>
        <c:auto val="1"/>
        <c:lblAlgn val="ctr"/>
        <c:lblOffset val="100"/>
        <c:noMultiLvlLbl val="0"/>
      </c:catAx>
      <c:valAx>
        <c:axId val="648263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US"/>
                  <a:t>Frecuencia[Hz]</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648262704"/>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s-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US" dirty="0"/>
              <a:t>Diferencia Curva de carga 1,75% </a:t>
            </a:r>
            <a:r>
              <a:rPr lang="es-US" b="1" u="none" dirty="0" err="1"/>
              <a:t>Gent</a:t>
            </a:r>
            <a:endParaRPr lang="es-US" b="1" u="none"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US"/>
        </a:p>
      </c:txPr>
    </c:title>
    <c:autoTitleDeleted val="0"/>
    <c:plotArea>
      <c:layout/>
      <c:barChart>
        <c:barDir val="col"/>
        <c:grouping val="clustered"/>
        <c:varyColors val="0"/>
        <c:ser>
          <c:idx val="0"/>
          <c:order val="0"/>
          <c:spPr>
            <a:solidFill>
              <a:schemeClr val="accent1"/>
            </a:solidFill>
            <a:ln>
              <a:noFill/>
            </a:ln>
            <a:effectLst/>
          </c:spPr>
          <c:invertIfNegative val="0"/>
          <c:cat>
            <c:numRef>
              <c:f>'1,75'!$A$3:$A$303</c:f>
              <c:numCache>
                <c:formatCode>0.00</c:formatCode>
                <c:ptCount val="301"/>
                <c:pt idx="0">
                  <c:v>1.0833333329999999</c:v>
                </c:pt>
                <c:pt idx="1">
                  <c:v>1.08972222189</c:v>
                </c:pt>
                <c:pt idx="2">
                  <c:v>1.0961111107799999</c:v>
                </c:pt>
                <c:pt idx="3">
                  <c:v>1.10249999967</c:v>
                </c:pt>
                <c:pt idx="4">
                  <c:v>1.1088888885599999</c:v>
                </c:pt>
                <c:pt idx="5">
                  <c:v>1.11527777745</c:v>
                </c:pt>
                <c:pt idx="6">
                  <c:v>1.1216666663399999</c:v>
                </c:pt>
                <c:pt idx="7">
                  <c:v>1.12805555523</c:v>
                </c:pt>
                <c:pt idx="8">
                  <c:v>1.1344444441199999</c:v>
                </c:pt>
                <c:pt idx="9">
                  <c:v>1.14083333301</c:v>
                </c:pt>
                <c:pt idx="10">
                  <c:v>1.1472222218999999</c:v>
                </c:pt>
                <c:pt idx="11">
                  <c:v>1.15361111079</c:v>
                </c:pt>
                <c:pt idx="12">
                  <c:v>1.1599999996799999</c:v>
                </c:pt>
                <c:pt idx="13">
                  <c:v>1.16638888857</c:v>
                </c:pt>
                <c:pt idx="14">
                  <c:v>1.1727777774599999</c:v>
                </c:pt>
                <c:pt idx="15">
                  <c:v>1.17916666635</c:v>
                </c:pt>
                <c:pt idx="16">
                  <c:v>1.1855555552399999</c:v>
                </c:pt>
                <c:pt idx="17">
                  <c:v>1.19194444413</c:v>
                </c:pt>
                <c:pt idx="18">
                  <c:v>1.1983333330199999</c:v>
                </c:pt>
                <c:pt idx="19">
                  <c:v>1.20472222191</c:v>
                </c:pt>
                <c:pt idx="20">
                  <c:v>1.2111111107999999</c:v>
                </c:pt>
                <c:pt idx="21">
                  <c:v>1.21749999969</c:v>
                </c:pt>
                <c:pt idx="22">
                  <c:v>1.2238888885799999</c:v>
                </c:pt>
                <c:pt idx="23">
                  <c:v>1.23027777747</c:v>
                </c:pt>
                <c:pt idx="24">
                  <c:v>1.2366666663600001</c:v>
                </c:pt>
                <c:pt idx="25">
                  <c:v>1.24305555525</c:v>
                </c:pt>
                <c:pt idx="26">
                  <c:v>1.2494444441400001</c:v>
                </c:pt>
                <c:pt idx="27">
                  <c:v>1.25583333303</c:v>
                </c:pt>
                <c:pt idx="28">
                  <c:v>1.2622222219200001</c:v>
                </c:pt>
                <c:pt idx="29">
                  <c:v>1.26861111081</c:v>
                </c:pt>
                <c:pt idx="30">
                  <c:v>1.2749999997000001</c:v>
                </c:pt>
                <c:pt idx="31">
                  <c:v>1.28138888859</c:v>
                </c:pt>
                <c:pt idx="32">
                  <c:v>1.2877777774800001</c:v>
                </c:pt>
                <c:pt idx="33">
                  <c:v>1.29416666637</c:v>
                </c:pt>
                <c:pt idx="34">
                  <c:v>1.3005555552600001</c:v>
                </c:pt>
                <c:pt idx="35">
                  <c:v>1.30694444415</c:v>
                </c:pt>
                <c:pt idx="36">
                  <c:v>1.3133333330400001</c:v>
                </c:pt>
                <c:pt idx="37">
                  <c:v>1.31972222193</c:v>
                </c:pt>
                <c:pt idx="38">
                  <c:v>1.3261111108200001</c:v>
                </c:pt>
                <c:pt idx="39">
                  <c:v>1.33249999971</c:v>
                </c:pt>
                <c:pt idx="40">
                  <c:v>1.3388888886000001</c:v>
                </c:pt>
                <c:pt idx="41">
                  <c:v>1.34527777749</c:v>
                </c:pt>
                <c:pt idx="42">
                  <c:v>1.3516666663800001</c:v>
                </c:pt>
                <c:pt idx="43">
                  <c:v>1.35805555527</c:v>
                </c:pt>
                <c:pt idx="44">
                  <c:v>1.3644444441600001</c:v>
                </c:pt>
                <c:pt idx="45">
                  <c:v>1.37083333305</c:v>
                </c:pt>
                <c:pt idx="46">
                  <c:v>1.3772222219400001</c:v>
                </c:pt>
                <c:pt idx="47">
                  <c:v>1.38361111083</c:v>
                </c:pt>
                <c:pt idx="48">
                  <c:v>1.3899999997200001</c:v>
                </c:pt>
                <c:pt idx="49">
                  <c:v>1.39638888861</c:v>
                </c:pt>
                <c:pt idx="50">
                  <c:v>1.4027777775000001</c:v>
                </c:pt>
                <c:pt idx="51">
                  <c:v>1.40916666639</c:v>
                </c:pt>
                <c:pt idx="52">
                  <c:v>1.4155555552800001</c:v>
                </c:pt>
                <c:pt idx="53">
                  <c:v>1.42194444417</c:v>
                </c:pt>
                <c:pt idx="54">
                  <c:v>1.4283333330600001</c:v>
                </c:pt>
                <c:pt idx="55">
                  <c:v>1.43472222195</c:v>
                </c:pt>
                <c:pt idx="56">
                  <c:v>1.4411111108400001</c:v>
                </c:pt>
                <c:pt idx="57">
                  <c:v>1.44749999973</c:v>
                </c:pt>
                <c:pt idx="58">
                  <c:v>1.4538888886200001</c:v>
                </c:pt>
                <c:pt idx="59">
                  <c:v>1.46027777751</c:v>
                </c:pt>
                <c:pt idx="60">
                  <c:v>1.4666666664000001</c:v>
                </c:pt>
                <c:pt idx="61">
                  <c:v>1.47305555529</c:v>
                </c:pt>
                <c:pt idx="62">
                  <c:v>1.4794444441800001</c:v>
                </c:pt>
                <c:pt idx="63">
                  <c:v>1.48583333307</c:v>
                </c:pt>
                <c:pt idx="64">
                  <c:v>1.4922222219600001</c:v>
                </c:pt>
                <c:pt idx="65">
                  <c:v>1.49861111085</c:v>
                </c:pt>
                <c:pt idx="66">
                  <c:v>1.5049999997400001</c:v>
                </c:pt>
                <c:pt idx="67">
                  <c:v>1.51138888863</c:v>
                </c:pt>
                <c:pt idx="68">
                  <c:v>1.5177777775200001</c:v>
                </c:pt>
                <c:pt idx="69">
                  <c:v>1.52416666641</c:v>
                </c:pt>
                <c:pt idx="70">
                  <c:v>1.5305555553000001</c:v>
                </c:pt>
                <c:pt idx="71">
                  <c:v>1.53694444419</c:v>
                </c:pt>
                <c:pt idx="72">
                  <c:v>1.5433333330800001</c:v>
                </c:pt>
                <c:pt idx="73">
                  <c:v>1.54972222197</c:v>
                </c:pt>
                <c:pt idx="74">
                  <c:v>1.5561111108600001</c:v>
                </c:pt>
                <c:pt idx="75">
                  <c:v>1.56249999975</c:v>
                </c:pt>
                <c:pt idx="76">
                  <c:v>1.5688888886400001</c:v>
                </c:pt>
                <c:pt idx="77">
                  <c:v>1.57527777753</c:v>
                </c:pt>
                <c:pt idx="78">
                  <c:v>1.5816666664200001</c:v>
                </c:pt>
                <c:pt idx="79">
                  <c:v>1.58805555531</c:v>
                </c:pt>
                <c:pt idx="80">
                  <c:v>1.5944444442000001</c:v>
                </c:pt>
                <c:pt idx="81">
                  <c:v>1.60083333309</c:v>
                </c:pt>
                <c:pt idx="82">
                  <c:v>1.6072222219800001</c:v>
                </c:pt>
                <c:pt idx="83">
                  <c:v>1.61361111087</c:v>
                </c:pt>
                <c:pt idx="84">
                  <c:v>1.6199999997600001</c:v>
                </c:pt>
                <c:pt idx="85">
                  <c:v>1.62638888865</c:v>
                </c:pt>
                <c:pt idx="86">
                  <c:v>1.6327777775400001</c:v>
                </c:pt>
                <c:pt idx="87">
                  <c:v>1.63916666643</c:v>
                </c:pt>
                <c:pt idx="88">
                  <c:v>1.6455555553200001</c:v>
                </c:pt>
                <c:pt idx="89">
                  <c:v>1.65194444421</c:v>
                </c:pt>
                <c:pt idx="90">
                  <c:v>1.6583333331000001</c:v>
                </c:pt>
                <c:pt idx="91">
                  <c:v>1.66472222199</c:v>
                </c:pt>
                <c:pt idx="92">
                  <c:v>1.6711111108800001</c:v>
                </c:pt>
                <c:pt idx="93">
                  <c:v>1.67749999977</c:v>
                </c:pt>
                <c:pt idx="94">
                  <c:v>1.6838888886600001</c:v>
                </c:pt>
                <c:pt idx="95">
                  <c:v>1.69027777755</c:v>
                </c:pt>
                <c:pt idx="96">
                  <c:v>1.6966666664400001</c:v>
                </c:pt>
                <c:pt idx="97">
                  <c:v>1.70305555533</c:v>
                </c:pt>
                <c:pt idx="98">
                  <c:v>1.7094444442200001</c:v>
                </c:pt>
                <c:pt idx="99">
                  <c:v>1.71583333311</c:v>
                </c:pt>
                <c:pt idx="100">
                  <c:v>1.7222222220000001</c:v>
                </c:pt>
                <c:pt idx="101">
                  <c:v>1.72861111089</c:v>
                </c:pt>
                <c:pt idx="102">
                  <c:v>1.7349999997800001</c:v>
                </c:pt>
                <c:pt idx="103">
                  <c:v>1.74138888867</c:v>
                </c:pt>
                <c:pt idx="104">
                  <c:v>1.7477777775600001</c:v>
                </c:pt>
                <c:pt idx="105">
                  <c:v>1.75416666645</c:v>
                </c:pt>
                <c:pt idx="106">
                  <c:v>1.7605555553400001</c:v>
                </c:pt>
                <c:pt idx="107">
                  <c:v>1.76694444423</c:v>
                </c:pt>
                <c:pt idx="108">
                  <c:v>1.7733333331200001</c:v>
                </c:pt>
                <c:pt idx="109">
                  <c:v>1.77972222201</c:v>
                </c:pt>
                <c:pt idx="110">
                  <c:v>1.7861111109000001</c:v>
                </c:pt>
                <c:pt idx="111">
                  <c:v>1.79249999979</c:v>
                </c:pt>
                <c:pt idx="112">
                  <c:v>1.7988888886800001</c:v>
                </c:pt>
                <c:pt idx="113">
                  <c:v>1.80527777757</c:v>
                </c:pt>
                <c:pt idx="114">
                  <c:v>1.8116666664600001</c:v>
                </c:pt>
                <c:pt idx="115">
                  <c:v>1.81805555535</c:v>
                </c:pt>
                <c:pt idx="116">
                  <c:v>1.8244444442400001</c:v>
                </c:pt>
                <c:pt idx="117">
                  <c:v>1.83083333313</c:v>
                </c:pt>
                <c:pt idx="118">
                  <c:v>1.8372222220200001</c:v>
                </c:pt>
                <c:pt idx="119">
                  <c:v>1.84361111091</c:v>
                </c:pt>
                <c:pt idx="120">
                  <c:v>1.8499999998000001</c:v>
                </c:pt>
                <c:pt idx="121">
                  <c:v>1.85638888869</c:v>
                </c:pt>
                <c:pt idx="122">
                  <c:v>1.8627777775800001</c:v>
                </c:pt>
                <c:pt idx="123">
                  <c:v>1.86916666647</c:v>
                </c:pt>
                <c:pt idx="124">
                  <c:v>1.8755555553600001</c:v>
                </c:pt>
                <c:pt idx="125">
                  <c:v>1.88194444425</c:v>
                </c:pt>
                <c:pt idx="126">
                  <c:v>1.8883333331400001</c:v>
                </c:pt>
                <c:pt idx="127">
                  <c:v>1.89472222203</c:v>
                </c:pt>
                <c:pt idx="128">
                  <c:v>1.9011111109200001</c:v>
                </c:pt>
                <c:pt idx="129">
                  <c:v>1.90749999981</c:v>
                </c:pt>
                <c:pt idx="130">
                  <c:v>1.9138888887000001</c:v>
                </c:pt>
                <c:pt idx="131">
                  <c:v>1.92027777759</c:v>
                </c:pt>
                <c:pt idx="132">
                  <c:v>1.9266666664800001</c:v>
                </c:pt>
                <c:pt idx="133">
                  <c:v>1.93305555537</c:v>
                </c:pt>
                <c:pt idx="134">
                  <c:v>1.9394444442600001</c:v>
                </c:pt>
                <c:pt idx="135">
                  <c:v>1.94583333315</c:v>
                </c:pt>
                <c:pt idx="136">
                  <c:v>1.9522222220400001</c:v>
                </c:pt>
                <c:pt idx="137">
                  <c:v>1.95861111093</c:v>
                </c:pt>
                <c:pt idx="138">
                  <c:v>1.9649999998200001</c:v>
                </c:pt>
                <c:pt idx="139">
                  <c:v>1.97138888871</c:v>
                </c:pt>
                <c:pt idx="140">
                  <c:v>1.9777777776000001</c:v>
                </c:pt>
                <c:pt idx="141">
                  <c:v>1.98416666649</c:v>
                </c:pt>
                <c:pt idx="142">
                  <c:v>1.9905555553800001</c:v>
                </c:pt>
                <c:pt idx="143">
                  <c:v>1.99694444427</c:v>
                </c:pt>
                <c:pt idx="144">
                  <c:v>2.0033333331600001</c:v>
                </c:pt>
                <c:pt idx="145">
                  <c:v>2.0097222220500002</c:v>
                </c:pt>
                <c:pt idx="146">
                  <c:v>2.0161111109399998</c:v>
                </c:pt>
                <c:pt idx="147">
                  <c:v>2.02249999983</c:v>
                </c:pt>
                <c:pt idx="148">
                  <c:v>2.0288888887200001</c:v>
                </c:pt>
                <c:pt idx="149">
                  <c:v>2.0352777776100002</c:v>
                </c:pt>
                <c:pt idx="150">
                  <c:v>2.0416666664999998</c:v>
                </c:pt>
                <c:pt idx="151">
                  <c:v>2.0480555553899999</c:v>
                </c:pt>
                <c:pt idx="152">
                  <c:v>2.0544444442800001</c:v>
                </c:pt>
                <c:pt idx="153">
                  <c:v>2.0608333331700002</c:v>
                </c:pt>
                <c:pt idx="154">
                  <c:v>2.0672222220599998</c:v>
                </c:pt>
                <c:pt idx="155">
                  <c:v>2.0736111109499999</c:v>
                </c:pt>
                <c:pt idx="156">
                  <c:v>2.0799999998400001</c:v>
                </c:pt>
                <c:pt idx="157">
                  <c:v>2.0863888887300002</c:v>
                </c:pt>
                <c:pt idx="158">
                  <c:v>2.0927777776199998</c:v>
                </c:pt>
                <c:pt idx="159">
                  <c:v>2.0991666665099999</c:v>
                </c:pt>
                <c:pt idx="160">
                  <c:v>2.1055555554000001</c:v>
                </c:pt>
                <c:pt idx="161">
                  <c:v>2.1119444442900002</c:v>
                </c:pt>
                <c:pt idx="162">
                  <c:v>2.1183333331799998</c:v>
                </c:pt>
                <c:pt idx="163">
                  <c:v>2.1247222220699999</c:v>
                </c:pt>
                <c:pt idx="164">
                  <c:v>2.1311111109600001</c:v>
                </c:pt>
                <c:pt idx="165">
                  <c:v>2.1374999998500002</c:v>
                </c:pt>
                <c:pt idx="166">
                  <c:v>2.1438888887399998</c:v>
                </c:pt>
                <c:pt idx="167">
                  <c:v>2.1502777776299999</c:v>
                </c:pt>
                <c:pt idx="168">
                  <c:v>2.1566666665200001</c:v>
                </c:pt>
                <c:pt idx="169">
                  <c:v>2.1630555554100002</c:v>
                </c:pt>
                <c:pt idx="170">
                  <c:v>2.1694444442999998</c:v>
                </c:pt>
                <c:pt idx="171">
                  <c:v>2.1758333331899999</c:v>
                </c:pt>
                <c:pt idx="172">
                  <c:v>2.1822222220800001</c:v>
                </c:pt>
                <c:pt idx="173">
                  <c:v>2.1886111109700002</c:v>
                </c:pt>
                <c:pt idx="174">
                  <c:v>2.1949999998599998</c:v>
                </c:pt>
                <c:pt idx="175">
                  <c:v>2.2013888887499999</c:v>
                </c:pt>
                <c:pt idx="176">
                  <c:v>2.20777777764</c:v>
                </c:pt>
                <c:pt idx="177">
                  <c:v>2.2141666665300002</c:v>
                </c:pt>
                <c:pt idx="178">
                  <c:v>2.2205555554199998</c:v>
                </c:pt>
                <c:pt idx="179">
                  <c:v>2.2269444443099999</c:v>
                </c:pt>
                <c:pt idx="180">
                  <c:v>2.2333333332</c:v>
                </c:pt>
                <c:pt idx="181">
                  <c:v>2.2397222220900002</c:v>
                </c:pt>
                <c:pt idx="182">
                  <c:v>2.2461111109799998</c:v>
                </c:pt>
                <c:pt idx="183">
                  <c:v>2.2524999998699999</c:v>
                </c:pt>
                <c:pt idx="184">
                  <c:v>2.25888888876</c:v>
                </c:pt>
                <c:pt idx="185">
                  <c:v>2.2652777776500002</c:v>
                </c:pt>
                <c:pt idx="186">
                  <c:v>2.2716666665399998</c:v>
                </c:pt>
                <c:pt idx="187">
                  <c:v>2.2780555554299999</c:v>
                </c:pt>
                <c:pt idx="188">
                  <c:v>2.28444444432</c:v>
                </c:pt>
                <c:pt idx="189">
                  <c:v>2.2908333332100002</c:v>
                </c:pt>
                <c:pt idx="190">
                  <c:v>2.2972222220999998</c:v>
                </c:pt>
                <c:pt idx="191">
                  <c:v>2.3036111109899999</c:v>
                </c:pt>
                <c:pt idx="192">
                  <c:v>2.30999999988</c:v>
                </c:pt>
                <c:pt idx="193">
                  <c:v>2.3163888887700002</c:v>
                </c:pt>
                <c:pt idx="194">
                  <c:v>2.3227777776599998</c:v>
                </c:pt>
                <c:pt idx="195">
                  <c:v>2.3291666665499999</c:v>
                </c:pt>
                <c:pt idx="196">
                  <c:v>2.33555555544</c:v>
                </c:pt>
                <c:pt idx="197">
                  <c:v>2.3419444443300002</c:v>
                </c:pt>
                <c:pt idx="198">
                  <c:v>2.3483333332199998</c:v>
                </c:pt>
                <c:pt idx="199">
                  <c:v>2.3547222221099999</c:v>
                </c:pt>
                <c:pt idx="200">
                  <c:v>2.361111111</c:v>
                </c:pt>
                <c:pt idx="201">
                  <c:v>2.3674999998900002</c:v>
                </c:pt>
                <c:pt idx="202">
                  <c:v>2.3738888887799998</c:v>
                </c:pt>
                <c:pt idx="203">
                  <c:v>2.3802777776699999</c:v>
                </c:pt>
                <c:pt idx="204">
                  <c:v>2.38666666656</c:v>
                </c:pt>
                <c:pt idx="205">
                  <c:v>2.3930555554500001</c:v>
                </c:pt>
                <c:pt idx="206">
                  <c:v>2.3994444443399998</c:v>
                </c:pt>
                <c:pt idx="207">
                  <c:v>2.4058333332299999</c:v>
                </c:pt>
                <c:pt idx="208">
                  <c:v>2.41222222212</c:v>
                </c:pt>
                <c:pt idx="209">
                  <c:v>2.4186111110100001</c:v>
                </c:pt>
                <c:pt idx="210">
                  <c:v>2.4249999998999998</c:v>
                </c:pt>
                <c:pt idx="211">
                  <c:v>2.4313888887899999</c:v>
                </c:pt>
                <c:pt idx="212">
                  <c:v>2.43777777768</c:v>
                </c:pt>
                <c:pt idx="213">
                  <c:v>2.4441666665700001</c:v>
                </c:pt>
                <c:pt idx="214">
                  <c:v>2.4505555554599998</c:v>
                </c:pt>
                <c:pt idx="215">
                  <c:v>2.4569444443499999</c:v>
                </c:pt>
                <c:pt idx="216">
                  <c:v>2.46333333324</c:v>
                </c:pt>
                <c:pt idx="217">
                  <c:v>2.4697222221300001</c:v>
                </c:pt>
                <c:pt idx="218">
                  <c:v>2.4761111110199998</c:v>
                </c:pt>
                <c:pt idx="219">
                  <c:v>2.4824999999099999</c:v>
                </c:pt>
                <c:pt idx="220">
                  <c:v>2.4888888888</c:v>
                </c:pt>
                <c:pt idx="221">
                  <c:v>2.4952777776900001</c:v>
                </c:pt>
                <c:pt idx="222">
                  <c:v>2.5016666665799998</c:v>
                </c:pt>
                <c:pt idx="223">
                  <c:v>2.5080555554699999</c:v>
                </c:pt>
                <c:pt idx="224">
                  <c:v>2.51444444436</c:v>
                </c:pt>
                <c:pt idx="225">
                  <c:v>2.5208333332500001</c:v>
                </c:pt>
                <c:pt idx="226">
                  <c:v>2.5272222221399998</c:v>
                </c:pt>
                <c:pt idx="227">
                  <c:v>2.5336111110299999</c:v>
                </c:pt>
                <c:pt idx="228">
                  <c:v>2.53999999992</c:v>
                </c:pt>
                <c:pt idx="229">
                  <c:v>2.5463888888100001</c:v>
                </c:pt>
                <c:pt idx="230">
                  <c:v>2.5527777776999998</c:v>
                </c:pt>
                <c:pt idx="231">
                  <c:v>2.5591666665899999</c:v>
                </c:pt>
                <c:pt idx="232">
                  <c:v>2.56555555548</c:v>
                </c:pt>
                <c:pt idx="233">
                  <c:v>2.5719444443700001</c:v>
                </c:pt>
                <c:pt idx="234">
                  <c:v>2.5783333332599998</c:v>
                </c:pt>
                <c:pt idx="235">
                  <c:v>2.5847222221499999</c:v>
                </c:pt>
                <c:pt idx="236">
                  <c:v>2.59111111104</c:v>
                </c:pt>
                <c:pt idx="237">
                  <c:v>2.5974999999300001</c:v>
                </c:pt>
                <c:pt idx="238">
                  <c:v>2.6038888888199998</c:v>
                </c:pt>
                <c:pt idx="239">
                  <c:v>2.6102777777099999</c:v>
                </c:pt>
                <c:pt idx="240">
                  <c:v>2.6166666666</c:v>
                </c:pt>
                <c:pt idx="241">
                  <c:v>2.6230555554900001</c:v>
                </c:pt>
                <c:pt idx="242">
                  <c:v>2.6294444443799998</c:v>
                </c:pt>
                <c:pt idx="243">
                  <c:v>2.6358333332699999</c:v>
                </c:pt>
                <c:pt idx="244">
                  <c:v>2.64222222216</c:v>
                </c:pt>
                <c:pt idx="245">
                  <c:v>2.6486111110500001</c:v>
                </c:pt>
                <c:pt idx="246">
                  <c:v>2.6549999999399998</c:v>
                </c:pt>
                <c:pt idx="247">
                  <c:v>2.6613888888299999</c:v>
                </c:pt>
                <c:pt idx="248">
                  <c:v>2.66777777772</c:v>
                </c:pt>
                <c:pt idx="249">
                  <c:v>2.6741666666100001</c:v>
                </c:pt>
                <c:pt idx="250">
                  <c:v>2.6805555554999998</c:v>
                </c:pt>
                <c:pt idx="251">
                  <c:v>2.6869444443899999</c:v>
                </c:pt>
                <c:pt idx="252">
                  <c:v>2.69333333328</c:v>
                </c:pt>
                <c:pt idx="253">
                  <c:v>2.6997222221700001</c:v>
                </c:pt>
                <c:pt idx="254">
                  <c:v>2.7061111110599998</c:v>
                </c:pt>
                <c:pt idx="255">
                  <c:v>2.7124999999499999</c:v>
                </c:pt>
                <c:pt idx="256">
                  <c:v>2.71888888884</c:v>
                </c:pt>
                <c:pt idx="257">
                  <c:v>2.7252777777300001</c:v>
                </c:pt>
                <c:pt idx="258">
                  <c:v>2.7316666666199998</c:v>
                </c:pt>
                <c:pt idx="259">
                  <c:v>2.7380555555099999</c:v>
                </c:pt>
                <c:pt idx="260">
                  <c:v>2.7444444444</c:v>
                </c:pt>
                <c:pt idx="261">
                  <c:v>2.7508333332900001</c:v>
                </c:pt>
                <c:pt idx="262">
                  <c:v>2.7572222221799998</c:v>
                </c:pt>
                <c:pt idx="263">
                  <c:v>2.7636111110699999</c:v>
                </c:pt>
                <c:pt idx="264">
                  <c:v>2.76999999996</c:v>
                </c:pt>
                <c:pt idx="265">
                  <c:v>2.7763888888500001</c:v>
                </c:pt>
                <c:pt idx="266">
                  <c:v>2.7827777777399998</c:v>
                </c:pt>
                <c:pt idx="267">
                  <c:v>2.7891666666299999</c:v>
                </c:pt>
                <c:pt idx="268">
                  <c:v>2.79555555552</c:v>
                </c:pt>
                <c:pt idx="269">
                  <c:v>2.8019444444100001</c:v>
                </c:pt>
                <c:pt idx="270">
                  <c:v>2.8083333332999998</c:v>
                </c:pt>
                <c:pt idx="271">
                  <c:v>2.8147222221899999</c:v>
                </c:pt>
                <c:pt idx="272">
                  <c:v>2.82111111108</c:v>
                </c:pt>
                <c:pt idx="273">
                  <c:v>2.8274999999700001</c:v>
                </c:pt>
                <c:pt idx="274">
                  <c:v>2.8338888888599998</c:v>
                </c:pt>
                <c:pt idx="275">
                  <c:v>2.8402777777499999</c:v>
                </c:pt>
                <c:pt idx="276">
                  <c:v>2.84666666664</c:v>
                </c:pt>
                <c:pt idx="277">
                  <c:v>2.8530555555300001</c:v>
                </c:pt>
                <c:pt idx="278">
                  <c:v>2.8594444444199998</c:v>
                </c:pt>
                <c:pt idx="279">
                  <c:v>2.8658333333099999</c:v>
                </c:pt>
                <c:pt idx="280">
                  <c:v>2.8722222222</c:v>
                </c:pt>
                <c:pt idx="281">
                  <c:v>2.8786111110900001</c:v>
                </c:pt>
                <c:pt idx="282">
                  <c:v>2.8849999999799998</c:v>
                </c:pt>
                <c:pt idx="283">
                  <c:v>2.8913888888699999</c:v>
                </c:pt>
                <c:pt idx="284">
                  <c:v>2.89777777776</c:v>
                </c:pt>
                <c:pt idx="285">
                  <c:v>2.9041666666500001</c:v>
                </c:pt>
                <c:pt idx="286">
                  <c:v>2.9105555555399998</c:v>
                </c:pt>
                <c:pt idx="287">
                  <c:v>2.9169444444299999</c:v>
                </c:pt>
                <c:pt idx="288">
                  <c:v>2.92333333332</c:v>
                </c:pt>
                <c:pt idx="289">
                  <c:v>2.9297222222100001</c:v>
                </c:pt>
                <c:pt idx="290">
                  <c:v>2.9361111110999998</c:v>
                </c:pt>
                <c:pt idx="291">
                  <c:v>2.9424999999899999</c:v>
                </c:pt>
                <c:pt idx="292">
                  <c:v>2.94888888888</c:v>
                </c:pt>
                <c:pt idx="293">
                  <c:v>2.9552777777700001</c:v>
                </c:pt>
                <c:pt idx="294">
                  <c:v>2.9616666666599998</c:v>
                </c:pt>
                <c:pt idx="295">
                  <c:v>2.9680555555499999</c:v>
                </c:pt>
                <c:pt idx="296">
                  <c:v>2.97444444444</c:v>
                </c:pt>
                <c:pt idx="297">
                  <c:v>2.9808333333300001</c:v>
                </c:pt>
                <c:pt idx="298">
                  <c:v>2.9872222222199998</c:v>
                </c:pt>
                <c:pt idx="299">
                  <c:v>2.9936111111099999</c:v>
                </c:pt>
                <c:pt idx="300">
                  <c:v>3</c:v>
                </c:pt>
              </c:numCache>
            </c:numRef>
          </c:cat>
          <c:val>
            <c:numRef>
              <c:f>'1,75'!$H$3:$H$303</c:f>
              <c:numCache>
                <c:formatCode>0.00</c:formatCode>
                <c:ptCount val="301"/>
                <c:pt idx="0">
                  <c:v>2.36021850743239</c:v>
                </c:pt>
                <c:pt idx="1">
                  <c:v>1.3296560465913001</c:v>
                </c:pt>
                <c:pt idx="2">
                  <c:v>0.38510015408262199</c:v>
                </c:pt>
                <c:pt idx="3">
                  <c:v>-0.47407367805835998</c:v>
                </c:pt>
                <c:pt idx="4">
                  <c:v>-1.2520637521673701</c:v>
                </c:pt>
                <c:pt idx="5">
                  <c:v>-1.9578183859424001</c:v>
                </c:pt>
                <c:pt idx="6">
                  <c:v>-2.6005984744689399</c:v>
                </c:pt>
                <c:pt idx="7">
                  <c:v>-3.1879303353027701</c:v>
                </c:pt>
                <c:pt idx="8">
                  <c:v>-3.7240703580481398</c:v>
                </c:pt>
                <c:pt idx="9">
                  <c:v>-4.2129125674498802</c:v>
                </c:pt>
                <c:pt idx="10">
                  <c:v>-4.6582780758549003</c:v>
                </c:pt>
                <c:pt idx="11">
                  <c:v>-5.0637896987359996</c:v>
                </c:pt>
                <c:pt idx="12">
                  <c:v>-5.4330368591135096</c:v>
                </c:pt>
                <c:pt idx="13">
                  <c:v>-5.7694410438356396</c:v>
                </c:pt>
                <c:pt idx="14">
                  <c:v>-6.0757519949609096</c:v>
                </c:pt>
                <c:pt idx="15">
                  <c:v>-6.3545515183253203</c:v>
                </c:pt>
                <c:pt idx="16">
                  <c:v>-6.6083719236619904</c:v>
                </c:pt>
                <c:pt idx="17">
                  <c:v>-6.8394515942396801</c:v>
                </c:pt>
                <c:pt idx="18">
                  <c:v>-7.0499208385546002</c:v>
                </c:pt>
                <c:pt idx="19">
                  <c:v>-7.24188422594393</c:v>
                </c:pt>
                <c:pt idx="20">
                  <c:v>-7.4172154948674098</c:v>
                </c:pt>
                <c:pt idx="21">
                  <c:v>-7.5776659363886596</c:v>
                </c:pt>
                <c:pt idx="22">
                  <c:v>-7.7249759767377002</c:v>
                </c:pt>
                <c:pt idx="23">
                  <c:v>-7.8607451980904299</c:v>
                </c:pt>
                <c:pt idx="24">
                  <c:v>-7.9864672150032696</c:v>
                </c:pt>
                <c:pt idx="25">
                  <c:v>-8.1036294339770798</c:v>
                </c:pt>
                <c:pt idx="26">
                  <c:v>-8.2136268370333294</c:v>
                </c:pt>
                <c:pt idx="27">
                  <c:v>-8.3177919206001398</c:v>
                </c:pt>
                <c:pt idx="28">
                  <c:v>-8.4176350873676995</c:v>
                </c:pt>
                <c:pt idx="29">
                  <c:v>-8.5146689280896606</c:v>
                </c:pt>
                <c:pt idx="30">
                  <c:v>-8.6103206112923392</c:v>
                </c:pt>
                <c:pt idx="31">
                  <c:v>-8.7060101322560097</c:v>
                </c:pt>
                <c:pt idx="32">
                  <c:v>-8.8031227728915802</c:v>
                </c:pt>
                <c:pt idx="33">
                  <c:v>-8.9029700370540805</c:v>
                </c:pt>
                <c:pt idx="34">
                  <c:v>-9.0068539810495203</c:v>
                </c:pt>
                <c:pt idx="35">
                  <c:v>-9.1160566363230693</c:v>
                </c:pt>
                <c:pt idx="36">
                  <c:v>-9.2317982119036195</c:v>
                </c:pt>
                <c:pt idx="37">
                  <c:v>-9.3552870236444807</c:v>
                </c:pt>
                <c:pt idx="38">
                  <c:v>-9.4877203615260406</c:v>
                </c:pt>
                <c:pt idx="39">
                  <c:v>-9.63024526019802</c:v>
                </c:pt>
                <c:pt idx="40">
                  <c:v>-9.7835760610237408</c:v>
                </c:pt>
                <c:pt idx="41">
                  <c:v>-9.9459367932552301</c:v>
                </c:pt>
                <c:pt idx="42">
                  <c:v>-10.1145985190918</c:v>
                </c:pt>
                <c:pt idx="43">
                  <c:v>-10.2868144698704</c:v>
                </c:pt>
                <c:pt idx="44">
                  <c:v>-10.4598349655496</c:v>
                </c:pt>
                <c:pt idx="45">
                  <c:v>-10.6308803754807</c:v>
                </c:pt>
                <c:pt idx="46">
                  <c:v>-10.7971531914267</c:v>
                </c:pt>
                <c:pt idx="47">
                  <c:v>-10.9558543885675</c:v>
                </c:pt>
                <c:pt idx="48">
                  <c:v>-11.1041629260182</c:v>
                </c:pt>
                <c:pt idx="49">
                  <c:v>-11.2392391950497</c:v>
                </c:pt>
                <c:pt idx="50">
                  <c:v>-11.358242516768099</c:v>
                </c:pt>
                <c:pt idx="51">
                  <c:v>-11.458316602279</c:v>
                </c:pt>
                <c:pt idx="52">
                  <c:v>-11.536586653762599</c:v>
                </c:pt>
                <c:pt idx="53">
                  <c:v>-11.5907216068198</c:v>
                </c:pt>
                <c:pt idx="54">
                  <c:v>-11.6220862988318</c:v>
                </c:pt>
                <c:pt idx="55">
                  <c:v>-11.6335712686734</c:v>
                </c:pt>
                <c:pt idx="56">
                  <c:v>-11.6280704212719</c:v>
                </c:pt>
                <c:pt idx="57">
                  <c:v>-11.608470798305801</c:v>
                </c:pt>
                <c:pt idx="58">
                  <c:v>-11.5776429600451</c:v>
                </c:pt>
                <c:pt idx="59">
                  <c:v>-11.538455043280599</c:v>
                </c:pt>
                <c:pt idx="60">
                  <c:v>-11.4937709932926</c:v>
                </c:pt>
                <c:pt idx="61">
                  <c:v>-11.4464400356356</c:v>
                </c:pt>
                <c:pt idx="62">
                  <c:v>-11.3993081663984</c:v>
                </c:pt>
                <c:pt idx="63">
                  <c:v>-11.3552189565854</c:v>
                </c:pt>
                <c:pt idx="64">
                  <c:v>-11.317003371264899</c:v>
                </c:pt>
                <c:pt idx="65">
                  <c:v>-11.287488292322999</c:v>
                </c:pt>
                <c:pt idx="66">
                  <c:v>-11.2691604591678</c:v>
                </c:pt>
                <c:pt idx="67">
                  <c:v>-11.2618474852557</c:v>
                </c:pt>
                <c:pt idx="68">
                  <c:v>-11.264125836358501</c:v>
                </c:pt>
                <c:pt idx="69">
                  <c:v>-11.274564019046</c:v>
                </c:pt>
                <c:pt idx="70">
                  <c:v>-11.291722341398801</c:v>
                </c:pt>
                <c:pt idx="71">
                  <c:v>-11.3141556138002</c:v>
                </c:pt>
                <c:pt idx="72">
                  <c:v>-11.3404182452852</c:v>
                </c:pt>
                <c:pt idx="73">
                  <c:v>-11.369058403648699</c:v>
                </c:pt>
                <c:pt idx="74">
                  <c:v>-11.3986183595865</c:v>
                </c:pt>
                <c:pt idx="75">
                  <c:v>-11.427640041564599</c:v>
                </c:pt>
                <c:pt idx="76">
                  <c:v>-11.454660822849601</c:v>
                </c:pt>
                <c:pt idx="77">
                  <c:v>-11.4782120222842</c:v>
                </c:pt>
                <c:pt idx="78">
                  <c:v>-11.496824510909001</c:v>
                </c:pt>
                <c:pt idx="79">
                  <c:v>-11.5091950709387</c:v>
                </c:pt>
                <c:pt idx="80">
                  <c:v>-11.5155407329823</c:v>
                </c:pt>
                <c:pt idx="81">
                  <c:v>-11.516887467202899</c:v>
                </c:pt>
                <c:pt idx="82">
                  <c:v>-11.5142665943374</c:v>
                </c:pt>
                <c:pt idx="83">
                  <c:v>-11.5087037701066</c:v>
                </c:pt>
                <c:pt idx="84">
                  <c:v>-11.501223696264301</c:v>
                </c:pt>
                <c:pt idx="85">
                  <c:v>-11.492849785751201</c:v>
                </c:pt>
                <c:pt idx="86">
                  <c:v>-11.4846002962567</c:v>
                </c:pt>
                <c:pt idx="87">
                  <c:v>-11.477492196657</c:v>
                </c:pt>
                <c:pt idx="88">
                  <c:v>-11.4725417008555</c:v>
                </c:pt>
                <c:pt idx="89">
                  <c:v>-11.4707605394432</c:v>
                </c:pt>
                <c:pt idx="90">
                  <c:v>-11.473158794528</c:v>
                </c:pt>
                <c:pt idx="91">
                  <c:v>-11.480746131472401</c:v>
                </c:pt>
                <c:pt idx="92">
                  <c:v>-11.494384632491601</c:v>
                </c:pt>
                <c:pt idx="93">
                  <c:v>-11.5134265941888</c:v>
                </c:pt>
                <c:pt idx="94">
                  <c:v>-11.536324076898399</c:v>
                </c:pt>
                <c:pt idx="95">
                  <c:v>-11.5615140995257</c:v>
                </c:pt>
                <c:pt idx="96">
                  <c:v>-11.5874314269669</c:v>
                </c:pt>
                <c:pt idx="97">
                  <c:v>-11.612510678852701</c:v>
                </c:pt>
                <c:pt idx="98">
                  <c:v>-11.6351841714814</c:v>
                </c:pt>
                <c:pt idx="99">
                  <c:v>-11.6538817834009</c:v>
                </c:pt>
                <c:pt idx="100">
                  <c:v>-11.6670332448012</c:v>
                </c:pt>
                <c:pt idx="101">
                  <c:v>-11.673066593878699</c:v>
                </c:pt>
                <c:pt idx="102">
                  <c:v>-11.670407345629901</c:v>
                </c:pt>
                <c:pt idx="103">
                  <c:v>-11.657480802342899</c:v>
                </c:pt>
                <c:pt idx="104">
                  <c:v>-11.6327110867394</c:v>
                </c:pt>
                <c:pt idx="105">
                  <c:v>-11.5946527616204</c:v>
                </c:pt>
                <c:pt idx="106">
                  <c:v>-11.5434897833374</c:v>
                </c:pt>
                <c:pt idx="107">
                  <c:v>-11.4804981785708</c:v>
                </c:pt>
                <c:pt idx="108">
                  <c:v>-11.4069717514147</c:v>
                </c:pt>
                <c:pt idx="109">
                  <c:v>-11.3242038459612</c:v>
                </c:pt>
                <c:pt idx="110">
                  <c:v>-11.233487327671901</c:v>
                </c:pt>
                <c:pt idx="111">
                  <c:v>-11.1361128804371</c:v>
                </c:pt>
                <c:pt idx="112">
                  <c:v>-11.0333705669344</c:v>
                </c:pt>
                <c:pt idx="113">
                  <c:v>-10.9265501703153</c:v>
                </c:pt>
                <c:pt idx="114">
                  <c:v>-10.8169395728172</c:v>
                </c:pt>
                <c:pt idx="115">
                  <c:v>-10.7058258650922</c:v>
                </c:pt>
                <c:pt idx="116">
                  <c:v>-10.594495983657</c:v>
                </c:pt>
                <c:pt idx="117">
                  <c:v>-10.484235276690301</c:v>
                </c:pt>
                <c:pt idx="118">
                  <c:v>-10.376256382186799</c:v>
                </c:pt>
                <c:pt idx="119">
                  <c:v>-10.270734204083601</c:v>
                </c:pt>
                <c:pt idx="120">
                  <c:v>-10.1670616721751</c:v>
                </c:pt>
                <c:pt idx="121">
                  <c:v>-10.064611576956001</c:v>
                </c:pt>
                <c:pt idx="122">
                  <c:v>-9.9627566446618108</c:v>
                </c:pt>
                <c:pt idx="123">
                  <c:v>-9.8608686235010197</c:v>
                </c:pt>
                <c:pt idx="124">
                  <c:v>-9.7583181020261502</c:v>
                </c:pt>
                <c:pt idx="125">
                  <c:v>-9.6544755919345597</c:v>
                </c:pt>
                <c:pt idx="126">
                  <c:v>-9.54871088949767</c:v>
                </c:pt>
                <c:pt idx="127">
                  <c:v>-9.4403925924222705</c:v>
                </c:pt>
                <c:pt idx="128">
                  <c:v>-9.32888918244163</c:v>
                </c:pt>
                <c:pt idx="129">
                  <c:v>-9.2135686463608106</c:v>
                </c:pt>
                <c:pt idx="130">
                  <c:v>-9.0937977824642502</c:v>
                </c:pt>
                <c:pt idx="131">
                  <c:v>-8.9689725790937995</c:v>
                </c:pt>
                <c:pt idx="132">
                  <c:v>-8.8389948419918305</c:v>
                </c:pt>
                <c:pt idx="133">
                  <c:v>-8.7041921134626303</c:v>
                </c:pt>
                <c:pt idx="134">
                  <c:v>-8.5649050538748703</c:v>
                </c:pt>
                <c:pt idx="135">
                  <c:v>-8.4214741265063306</c:v>
                </c:pt>
                <c:pt idx="136">
                  <c:v>-8.27423877012723</c:v>
                </c:pt>
                <c:pt idx="137">
                  <c:v>-8.1235380916602793</c:v>
                </c:pt>
                <c:pt idx="138">
                  <c:v>-7.9697110842727499</c:v>
                </c:pt>
                <c:pt idx="139">
                  <c:v>-7.8130958531540999</c:v>
                </c:pt>
                <c:pt idx="140">
                  <c:v>-7.65403008569072</c:v>
                </c:pt>
                <c:pt idx="141">
                  <c:v>-7.4928514066363796</c:v>
                </c:pt>
                <c:pt idx="142">
                  <c:v>-7.3298967028145796</c:v>
                </c:pt>
                <c:pt idx="143">
                  <c:v>-7.1655023662118102</c:v>
                </c:pt>
                <c:pt idx="144">
                  <c:v>-7.0000215577809</c:v>
                </c:pt>
                <c:pt idx="145">
                  <c:v>-6.8341566229845903</c:v>
                </c:pt>
                <c:pt idx="146">
                  <c:v>-6.6689398377835003</c:v>
                </c:pt>
                <c:pt idx="147">
                  <c:v>-6.5054163906266496</c:v>
                </c:pt>
                <c:pt idx="148">
                  <c:v>-6.3446310226369302</c:v>
                </c:pt>
                <c:pt idx="149">
                  <c:v>-6.18762788038529</c:v>
                </c:pt>
                <c:pt idx="150">
                  <c:v>-6.0354510663560301</c:v>
                </c:pt>
                <c:pt idx="151">
                  <c:v>-5.8891443597281503</c:v>
                </c:pt>
                <c:pt idx="152">
                  <c:v>-5.7497509302041303</c:v>
                </c:pt>
                <c:pt idx="153">
                  <c:v>-5.61831387962643</c:v>
                </c:pt>
                <c:pt idx="154">
                  <c:v>-5.4958760896174699</c:v>
                </c:pt>
                <c:pt idx="155">
                  <c:v>-5.3834798428766097</c:v>
                </c:pt>
                <c:pt idx="156">
                  <c:v>-5.2821673212467601</c:v>
                </c:pt>
                <c:pt idx="157">
                  <c:v>-5.1929307137141096</c:v>
                </c:pt>
                <c:pt idx="158">
                  <c:v>-5.1154889376662602</c:v>
                </c:pt>
                <c:pt idx="159">
                  <c:v>-5.04821378860193</c:v>
                </c:pt>
                <c:pt idx="160">
                  <c:v>-4.9894122555323301</c:v>
                </c:pt>
                <c:pt idx="161">
                  <c:v>-4.93739082341963</c:v>
                </c:pt>
                <c:pt idx="162">
                  <c:v>-4.8904557918904299</c:v>
                </c:pt>
                <c:pt idx="163">
                  <c:v>-4.846913412478</c:v>
                </c:pt>
                <c:pt idx="164">
                  <c:v>-4.8050695051782197</c:v>
                </c:pt>
                <c:pt idx="165">
                  <c:v>-4.7632296610721001</c:v>
                </c:pt>
                <c:pt idx="166">
                  <c:v>-4.7196994446612202</c:v>
                </c:pt>
                <c:pt idx="167">
                  <c:v>-4.6727840665121203</c:v>
                </c:pt>
                <c:pt idx="168">
                  <c:v>-4.6207884708992699</c:v>
                </c:pt>
                <c:pt idx="169">
                  <c:v>-4.5620175847168101</c:v>
                </c:pt>
                <c:pt idx="170">
                  <c:v>-4.4947976312963398</c:v>
                </c:pt>
                <c:pt idx="171">
                  <c:v>-4.4181435533962503</c:v>
                </c:pt>
                <c:pt idx="172">
                  <c:v>-4.3318872455382103</c:v>
                </c:pt>
                <c:pt idx="173">
                  <c:v>-4.2359077931298801</c:v>
                </c:pt>
                <c:pt idx="174">
                  <c:v>-4.13008397210558</c:v>
                </c:pt>
                <c:pt idx="175">
                  <c:v>-4.0142945322987797</c:v>
                </c:pt>
                <c:pt idx="176">
                  <c:v>-3.8884180768357899</c:v>
                </c:pt>
                <c:pt idx="177">
                  <c:v>-3.7523328970387699</c:v>
                </c:pt>
                <c:pt idx="178">
                  <c:v>-3.6059172442956</c:v>
                </c:pt>
                <c:pt idx="179">
                  <c:v>-3.4490492726441699</c:v>
                </c:pt>
                <c:pt idx="180">
                  <c:v>-3.2816068355752699</c:v>
                </c:pt>
                <c:pt idx="181">
                  <c:v>-3.1034677287614998</c:v>
                </c:pt>
                <c:pt idx="182">
                  <c:v>-2.9145096873007201</c:v>
                </c:pt>
                <c:pt idx="183">
                  <c:v>-2.7146609644209398</c:v>
                </c:pt>
                <c:pt idx="184">
                  <c:v>-2.5059297202419102</c:v>
                </c:pt>
                <c:pt idx="185">
                  <c:v>-2.29308863754324</c:v>
                </c:pt>
                <c:pt idx="186">
                  <c:v>-2.0811013504119802</c:v>
                </c:pt>
                <c:pt idx="187">
                  <c:v>-1.8749313924620601</c:v>
                </c:pt>
                <c:pt idx="188">
                  <c:v>-1.6795422777720099</c:v>
                </c:pt>
                <c:pt idx="189">
                  <c:v>-1.4998973191162901</c:v>
                </c:pt>
                <c:pt idx="190">
                  <c:v>-1.3409597091105601</c:v>
                </c:pt>
                <c:pt idx="191">
                  <c:v>-1.2076926294561201</c:v>
                </c:pt>
                <c:pt idx="192">
                  <c:v>-1.10505910145216</c:v>
                </c:pt>
                <c:pt idx="193">
                  <c:v>-1.03802201111839</c:v>
                </c:pt>
                <c:pt idx="194">
                  <c:v>-1.01154423642805</c:v>
                </c:pt>
                <c:pt idx="195">
                  <c:v>-1.0305885336545899</c:v>
                </c:pt>
                <c:pt idx="196">
                  <c:v>-1.10001686741964</c:v>
                </c:pt>
                <c:pt idx="197">
                  <c:v>-1.2192375623039</c:v>
                </c:pt>
                <c:pt idx="198">
                  <c:v>-1.3795260803542</c:v>
                </c:pt>
                <c:pt idx="199">
                  <c:v>-1.5714942905992999</c:v>
                </c:pt>
                <c:pt idx="200">
                  <c:v>-1.7857540479055301</c:v>
                </c:pt>
                <c:pt idx="201">
                  <c:v>-2.0129171482294899</c:v>
                </c:pt>
                <c:pt idx="202">
                  <c:v>-2.2435952460625699</c:v>
                </c:pt>
                <c:pt idx="203">
                  <c:v>-2.46839997509454</c:v>
                </c:pt>
                <c:pt idx="204">
                  <c:v>-2.6779429320520198</c:v>
                </c:pt>
                <c:pt idx="205">
                  <c:v>-2.8628355838553401</c:v>
                </c:pt>
                <c:pt idx="206">
                  <c:v>-3.01368936894551</c:v>
                </c:pt>
                <c:pt idx="207">
                  <c:v>-3.1211157041393802</c:v>
                </c:pt>
                <c:pt idx="208">
                  <c:v>-3.1757258938483202</c:v>
                </c:pt>
                <c:pt idx="209">
                  <c:v>-3.1682093214328702</c:v>
                </c:pt>
                <c:pt idx="210">
                  <c:v>-3.0950919226216298</c:v>
                </c:pt>
                <c:pt idx="211">
                  <c:v>-2.9626776328279898</c:v>
                </c:pt>
                <c:pt idx="212">
                  <c:v>-2.77820317468331</c:v>
                </c:pt>
                <c:pt idx="213">
                  <c:v>-2.5489052648209198</c:v>
                </c:pt>
                <c:pt idx="214">
                  <c:v>-2.28202054943156</c:v>
                </c:pt>
                <c:pt idx="215">
                  <c:v>-1.98478562746891</c:v>
                </c:pt>
                <c:pt idx="216">
                  <c:v>-1.6644370945842299</c:v>
                </c:pt>
                <c:pt idx="217">
                  <c:v>-1.32821149584214</c:v>
                </c:pt>
                <c:pt idx="218">
                  <c:v>-0.98334532850975598</c:v>
                </c:pt>
                <c:pt idx="219">
                  <c:v>-0.63707508716413497</c:v>
                </c:pt>
                <c:pt idx="220">
                  <c:v>-0.296637232889083</c:v>
                </c:pt>
                <c:pt idx="221">
                  <c:v>3.0731817748147702E-2</c:v>
                </c:pt>
                <c:pt idx="222">
                  <c:v>0.33781555969846999</c:v>
                </c:pt>
                <c:pt idx="223">
                  <c:v>0.61956575687727899</c:v>
                </c:pt>
                <c:pt idx="224">
                  <c:v>0.87502167141963105</c:v>
                </c:pt>
                <c:pt idx="225">
                  <c:v>1.10367539039902</c:v>
                </c:pt>
                <c:pt idx="226">
                  <c:v>1.3050190110429001</c:v>
                </c:pt>
                <c:pt idx="227">
                  <c:v>1.4785446581942401</c:v>
                </c:pt>
                <c:pt idx="228">
                  <c:v>1.62374446134612</c:v>
                </c:pt>
                <c:pt idx="229">
                  <c:v>1.7401105539183299</c:v>
                </c:pt>
                <c:pt idx="230">
                  <c:v>1.82713508503679</c:v>
                </c:pt>
                <c:pt idx="231">
                  <c:v>1.88431020775388</c:v>
                </c:pt>
                <c:pt idx="232">
                  <c:v>1.9111280756854401</c:v>
                </c:pt>
                <c:pt idx="233">
                  <c:v>1.90708084579273</c:v>
                </c:pt>
                <c:pt idx="234">
                  <c:v>1.8716606762672301</c:v>
                </c:pt>
                <c:pt idx="235">
                  <c:v>1.8043698859991699</c:v>
                </c:pt>
                <c:pt idx="236">
                  <c:v>1.70645467239027</c:v>
                </c:pt>
                <c:pt idx="237">
                  <c:v>1.5828675964474399</c:v>
                </c:pt>
                <c:pt idx="238">
                  <c:v>1.4390353156325899</c:v>
                </c:pt>
                <c:pt idx="239">
                  <c:v>1.28038447075346</c:v>
                </c:pt>
                <c:pt idx="240">
                  <c:v>1.11234169008762</c:v>
                </c:pt>
                <c:pt idx="241">
                  <c:v>0.94033360072873495</c:v>
                </c:pt>
                <c:pt idx="242">
                  <c:v>0.76978680735447802</c:v>
                </c:pt>
                <c:pt idx="243">
                  <c:v>0.60612789091831598</c:v>
                </c:pt>
                <c:pt idx="244">
                  <c:v>0.45478343077448402</c:v>
                </c:pt>
                <c:pt idx="245">
                  <c:v>0.32117998137729797</c:v>
                </c:pt>
                <c:pt idx="246">
                  <c:v>0.21074406004927901</c:v>
                </c:pt>
                <c:pt idx="247">
                  <c:v>0.12890218094199199</c:v>
                </c:pt>
                <c:pt idx="248">
                  <c:v>8.1072613156436601E-2</c:v>
                </c:pt>
                <c:pt idx="249">
                  <c:v>7.0178198016691298E-2</c:v>
                </c:pt>
                <c:pt idx="250">
                  <c:v>9.3149372813854797E-2</c:v>
                </c:pt>
                <c:pt idx="251">
                  <c:v>0.14603552239012199</c:v>
                </c:pt>
                <c:pt idx="252">
                  <c:v>0.22488596560364699</c:v>
                </c:pt>
                <c:pt idx="253">
                  <c:v>0.32575000861888298</c:v>
                </c:pt>
                <c:pt idx="254">
                  <c:v>0.44467694047995099</c:v>
                </c:pt>
                <c:pt idx="255">
                  <c:v>0.57771597219715398</c:v>
                </c:pt>
                <c:pt idx="256">
                  <c:v>0.72091629256030398</c:v>
                </c:pt>
                <c:pt idx="257">
                  <c:v>0.87032707769148498</c:v>
                </c:pt>
                <c:pt idx="258">
                  <c:v>1.0219974175624</c:v>
                </c:pt>
                <c:pt idx="259">
                  <c:v>1.17197636626975</c:v>
                </c:pt>
                <c:pt idx="260">
                  <c:v>1.31631296923945</c:v>
                </c:pt>
                <c:pt idx="261">
                  <c:v>1.4510574598310499</c:v>
                </c:pt>
                <c:pt idx="262">
                  <c:v>1.57308656633884</c:v>
                </c:pt>
                <c:pt idx="263">
                  <c:v>1.6815249410198301</c:v>
                </c:pt>
                <c:pt idx="264">
                  <c:v>1.77587569071778</c:v>
                </c:pt>
                <c:pt idx="265">
                  <c:v>1.85564184777314</c:v>
                </c:pt>
                <c:pt idx="266">
                  <c:v>1.9203264396112401</c:v>
                </c:pt>
                <c:pt idx="267">
                  <c:v>1.9694324111955599</c:v>
                </c:pt>
                <c:pt idx="268">
                  <c:v>2.0024626097132598</c:v>
                </c:pt>
                <c:pt idx="269">
                  <c:v>2.01891987570585</c:v>
                </c:pt>
                <c:pt idx="270">
                  <c:v>2.0183069770177702</c:v>
                </c:pt>
                <c:pt idx="271">
                  <c:v>2.0001265597026601</c:v>
                </c:pt>
                <c:pt idx="272">
                  <c:v>1.9638812579971401</c:v>
                </c:pt>
                <c:pt idx="273">
                  <c:v>1.90907364596634</c:v>
                </c:pt>
                <c:pt idx="274">
                  <c:v>1.83520649622903</c:v>
                </c:pt>
                <c:pt idx="275">
                  <c:v>1.7424512056700201</c:v>
                </c:pt>
                <c:pt idx="276">
                  <c:v>1.63304342212842</c:v>
                </c:pt>
                <c:pt idx="277">
                  <c:v>1.50961575213526</c:v>
                </c:pt>
                <c:pt idx="278">
                  <c:v>1.3748007663781701</c:v>
                </c:pt>
                <c:pt idx="279">
                  <c:v>1.23123100183344</c:v>
                </c:pt>
                <c:pt idx="280">
                  <c:v>1.08153882024035</c:v>
                </c:pt>
                <c:pt idx="281">
                  <c:v>0.92835652657748802</c:v>
                </c:pt>
                <c:pt idx="282">
                  <c:v>0.77431640284041203</c:v>
                </c:pt>
                <c:pt idx="283">
                  <c:v>0.622050551577502</c:v>
                </c:pt>
                <c:pt idx="284">
                  <c:v>0.47419099090549799</c:v>
                </c:pt>
                <c:pt idx="285">
                  <c:v>0.33336972428693901</c:v>
                </c:pt>
                <c:pt idx="286">
                  <c:v>0.20221858157952999</c:v>
                </c:pt>
                <c:pt idx="287">
                  <c:v>8.3369198124671598E-2</c:v>
                </c:pt>
                <c:pt idx="288">
                  <c:v>-2.1626165325386599E-2</c:v>
                </c:pt>
                <c:pt idx="289">
                  <c:v>-0.11500592153708999</c:v>
                </c:pt>
                <c:pt idx="290">
                  <c:v>-0.19984026728198501</c:v>
                </c:pt>
                <c:pt idx="291">
                  <c:v>-0.279199408755886</c:v>
                </c:pt>
                <c:pt idx="292">
                  <c:v>-0.356153685192311</c:v>
                </c:pt>
                <c:pt idx="293">
                  <c:v>-0.43377361264862202</c:v>
                </c:pt>
                <c:pt idx="294">
                  <c:v>-0.51512972085271302</c:v>
                </c:pt>
                <c:pt idx="295">
                  <c:v>-0.60329269656367102</c:v>
                </c:pt>
                <c:pt idx="296">
                  <c:v>-0.70133352256658599</c:v>
                </c:pt>
                <c:pt idx="297">
                  <c:v>-0.81232321444127797</c:v>
                </c:pt>
                <c:pt idx="298">
                  <c:v>-0.93933278776759699</c:v>
                </c:pt>
                <c:pt idx="299">
                  <c:v>-1.0854332581252799</c:v>
                </c:pt>
                <c:pt idx="300">
                  <c:v>-1.25369564109411</c:v>
                </c:pt>
              </c:numCache>
            </c:numRef>
          </c:val>
          <c:extLst xmlns:c16r2="http://schemas.microsoft.com/office/drawing/2015/06/chart">
            <c:ext xmlns:c16="http://schemas.microsoft.com/office/drawing/2014/chart" uri="{C3380CC4-5D6E-409C-BE32-E72D297353CC}">
              <c16:uniqueId val="{00000000-B3C9-46F8-85BE-95415A97A51E}"/>
            </c:ext>
          </c:extLst>
        </c:ser>
        <c:dLbls>
          <c:showLegendKey val="0"/>
          <c:showVal val="0"/>
          <c:showCatName val="0"/>
          <c:showSerName val="0"/>
          <c:showPercent val="0"/>
          <c:showBubbleSize val="0"/>
        </c:dLbls>
        <c:gapWidth val="219"/>
        <c:overlap val="-27"/>
        <c:axId val="644755456"/>
        <c:axId val="644756016"/>
      </c:barChart>
      <c:catAx>
        <c:axId val="6447554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US"/>
                  <a:t>Deformación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US"/>
            </a:p>
          </c:txPr>
        </c:title>
        <c:numFmt formatCode="0.00"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644756016"/>
        <c:crosses val="autoZero"/>
        <c:auto val="1"/>
        <c:lblAlgn val="ctr"/>
        <c:lblOffset val="100"/>
        <c:noMultiLvlLbl val="0"/>
      </c:catAx>
      <c:valAx>
        <c:axId val="64475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US"/>
                  <a:t>Frecuencia[Hz]</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644755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sz="1800">
                <a:latin typeface="Times New Roman" panose="02020603050405020304" pitchFamily="18" charset="0"/>
                <a:cs typeface="Times New Roman" panose="02020603050405020304" pitchFamily="18" charset="0"/>
              </a:rPr>
              <a:t>Frecuencia</a:t>
            </a:r>
            <a:r>
              <a:rPr lang="es-EC" sz="1800" baseline="0">
                <a:latin typeface="Times New Roman" panose="02020603050405020304" pitchFamily="18" charset="0"/>
                <a:cs typeface="Times New Roman" panose="02020603050405020304" pitchFamily="18" charset="0"/>
              </a:rPr>
              <a:t> - Catalizador 2%</a:t>
            </a:r>
            <a:endParaRPr lang="es-EC" sz="1800">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US"/>
        </a:p>
      </c:txPr>
    </c:title>
    <c:autoTitleDeleted val="0"/>
    <c:plotArea>
      <c:layout>
        <c:manualLayout>
          <c:layoutTarget val="inner"/>
          <c:xMode val="edge"/>
          <c:yMode val="edge"/>
          <c:x val="0.11512540099154273"/>
          <c:y val="0.15649789029535865"/>
          <c:w val="0.73283172936716257"/>
          <c:h val="0.65614638360078403"/>
        </c:manualLayout>
      </c:layout>
      <c:scatterChart>
        <c:scatterStyle val="lineMarker"/>
        <c:varyColors val="0"/>
        <c:ser>
          <c:idx val="2"/>
          <c:order val="0"/>
          <c:tx>
            <c:strRef>
              <c:f>promedios!$A$1</c:f>
              <c:strCache>
                <c:ptCount val="1"/>
                <c:pt idx="0">
                  <c:v>LOTE 15_3</c:v>
                </c:pt>
              </c:strCache>
              <c:extLst xmlns:c15="http://schemas.microsoft.com/office/drawing/2012/chart" xmlns:c16r2="http://schemas.microsoft.com/office/drawing/2015/06/chart"/>
            </c:strRef>
          </c:tx>
          <c:spPr>
            <a:ln w="25400" cap="rnd">
              <a:noFill/>
              <a:round/>
            </a:ln>
            <a:effectLst/>
          </c:spPr>
          <c:marker>
            <c:symbol val="circle"/>
            <c:size val="5"/>
            <c:spPr>
              <a:solidFill>
                <a:schemeClr val="accent2"/>
              </a:solidFill>
              <a:ln w="9525">
                <a:noFill/>
              </a:ln>
              <a:effectLst/>
            </c:spPr>
          </c:marker>
          <c:xVal>
            <c:numRef>
              <c:f>promedios!$B$3:$B$29</c:f>
              <c:numCache>
                <c:formatCode>General</c:formatCode>
                <c:ptCount val="27"/>
                <c:pt idx="0">
                  <c:v>1.0833333333333333</c:v>
                </c:pt>
                <c:pt idx="1">
                  <c:v>1.1666666666666667</c:v>
                </c:pt>
                <c:pt idx="2">
                  <c:v>1.25</c:v>
                </c:pt>
                <c:pt idx="3">
                  <c:v>1.3333333333333333</c:v>
                </c:pt>
                <c:pt idx="4">
                  <c:v>1.4166666666666667</c:v>
                </c:pt>
                <c:pt idx="5">
                  <c:v>1.5</c:v>
                </c:pt>
                <c:pt idx="6">
                  <c:v>1.5833333333333335</c:v>
                </c:pt>
                <c:pt idx="7">
                  <c:v>1.5833333333333335</c:v>
                </c:pt>
                <c:pt idx="8">
                  <c:v>1.6666666666666665</c:v>
                </c:pt>
                <c:pt idx="9">
                  <c:v>1.75</c:v>
                </c:pt>
                <c:pt idx="10">
                  <c:v>1.8333333333333335</c:v>
                </c:pt>
                <c:pt idx="11">
                  <c:v>1.9166666666666665</c:v>
                </c:pt>
                <c:pt idx="12">
                  <c:v>2</c:v>
                </c:pt>
                <c:pt idx="13">
                  <c:v>2.083333333333333</c:v>
                </c:pt>
                <c:pt idx="14">
                  <c:v>2.166666666666667</c:v>
                </c:pt>
                <c:pt idx="15">
                  <c:v>2.166666666666667</c:v>
                </c:pt>
                <c:pt idx="16">
                  <c:v>2.25</c:v>
                </c:pt>
                <c:pt idx="17">
                  <c:v>2.333333333333333</c:v>
                </c:pt>
                <c:pt idx="18">
                  <c:v>2.416666666666667</c:v>
                </c:pt>
                <c:pt idx="19">
                  <c:v>2.5</c:v>
                </c:pt>
                <c:pt idx="20">
                  <c:v>2.583333333333333</c:v>
                </c:pt>
                <c:pt idx="21">
                  <c:v>2.666666666666667</c:v>
                </c:pt>
                <c:pt idx="22">
                  <c:v>2.75</c:v>
                </c:pt>
                <c:pt idx="23">
                  <c:v>2.75</c:v>
                </c:pt>
                <c:pt idx="24">
                  <c:v>2.833333333333333</c:v>
                </c:pt>
                <c:pt idx="25">
                  <c:v>2.916666666666667</c:v>
                </c:pt>
                <c:pt idx="26">
                  <c:v>3</c:v>
                </c:pt>
              </c:numCache>
              <c:extLst xmlns:c15="http://schemas.microsoft.com/office/drawing/2012/chart" xmlns:c16r2="http://schemas.microsoft.com/office/drawing/2015/06/chart"/>
            </c:numRef>
          </c:xVal>
          <c:yVal>
            <c:numRef>
              <c:f>promedios!$C$3:$C$29</c:f>
              <c:numCache>
                <c:formatCode>General</c:formatCode>
                <c:ptCount val="27"/>
                <c:pt idx="0">
                  <c:v>72.8</c:v>
                </c:pt>
                <c:pt idx="1">
                  <c:v>84.6</c:v>
                </c:pt>
                <c:pt idx="2">
                  <c:v>92</c:v>
                </c:pt>
                <c:pt idx="3">
                  <c:v>98.4</c:v>
                </c:pt>
                <c:pt idx="4">
                  <c:v>105.2</c:v>
                </c:pt>
                <c:pt idx="5">
                  <c:v>110.2</c:v>
                </c:pt>
                <c:pt idx="6">
                  <c:v>115.6</c:v>
                </c:pt>
                <c:pt idx="7">
                  <c:v>115.6</c:v>
                </c:pt>
                <c:pt idx="8">
                  <c:v>122</c:v>
                </c:pt>
                <c:pt idx="9">
                  <c:v>126.6</c:v>
                </c:pt>
                <c:pt idx="10">
                  <c:v>131.19999999999999</c:v>
                </c:pt>
                <c:pt idx="11">
                  <c:v>136.19999999999999</c:v>
                </c:pt>
                <c:pt idx="12">
                  <c:v>142.4</c:v>
                </c:pt>
                <c:pt idx="13">
                  <c:v>146.6</c:v>
                </c:pt>
                <c:pt idx="14">
                  <c:v>148.80000000000001</c:v>
                </c:pt>
                <c:pt idx="15">
                  <c:v>148.80000000000001</c:v>
                </c:pt>
                <c:pt idx="16">
                  <c:v>152.80000000000001</c:v>
                </c:pt>
                <c:pt idx="17">
                  <c:v>156.4</c:v>
                </c:pt>
                <c:pt idx="18">
                  <c:v>159.6</c:v>
                </c:pt>
                <c:pt idx="19">
                  <c:v>163.19999999999999</c:v>
                </c:pt>
                <c:pt idx="20">
                  <c:v>165.6</c:v>
                </c:pt>
                <c:pt idx="21">
                  <c:v>168.4</c:v>
                </c:pt>
                <c:pt idx="22">
                  <c:v>168</c:v>
                </c:pt>
                <c:pt idx="23">
                  <c:v>168</c:v>
                </c:pt>
                <c:pt idx="24">
                  <c:v>174</c:v>
                </c:pt>
                <c:pt idx="25">
                  <c:v>0</c:v>
                </c:pt>
                <c:pt idx="26">
                  <c:v>0</c:v>
                </c:pt>
              </c:numCache>
              <c:extLst xmlns:c15="http://schemas.microsoft.com/office/drawing/2012/chart" xmlns:c16r2="http://schemas.microsoft.com/office/drawing/2015/06/chart"/>
            </c:numRef>
          </c:yVal>
          <c:smooth val="0"/>
          <c:extLst xmlns:c16r2="http://schemas.microsoft.com/office/drawing/2015/06/chart">
            <c:ext xmlns:c16="http://schemas.microsoft.com/office/drawing/2014/chart" uri="{C3380CC4-5D6E-409C-BE32-E72D297353CC}">
              <c16:uniqueId val="{00000000-E8AE-4C68-9B9A-D29912ABCCA4}"/>
            </c:ext>
          </c:extLst>
        </c:ser>
        <c:ser>
          <c:idx val="3"/>
          <c:order val="1"/>
          <c:tx>
            <c:strRef>
              <c:f>promedios!$A$1</c:f>
              <c:strCache>
                <c:ptCount val="1"/>
                <c:pt idx="0">
                  <c:v>LOTE 15_3</c:v>
                </c:pt>
              </c:strCache>
              <c:extLst xmlns:c15="http://schemas.microsoft.com/office/drawing/2012/chart" xmlns:c16r2="http://schemas.microsoft.com/office/drawing/2015/06/chart"/>
            </c:strRef>
          </c:tx>
          <c:spPr>
            <a:ln w="25400" cap="rnd">
              <a:noFill/>
              <a:round/>
            </a:ln>
            <a:effectLst/>
          </c:spPr>
          <c:marker>
            <c:symbol val="circle"/>
            <c:size val="5"/>
            <c:spPr>
              <a:solidFill>
                <a:schemeClr val="accent2"/>
              </a:solidFill>
              <a:ln w="9525">
                <a:noFill/>
              </a:ln>
              <a:effectLst/>
            </c:spPr>
          </c:marker>
          <c:xVal>
            <c:numRef>
              <c:f>promedios!$B$3:$B$25</c:f>
              <c:numCache>
                <c:formatCode>General</c:formatCode>
                <c:ptCount val="23"/>
                <c:pt idx="0">
                  <c:v>1.0833333333333333</c:v>
                </c:pt>
                <c:pt idx="1">
                  <c:v>1.1666666666666667</c:v>
                </c:pt>
                <c:pt idx="2">
                  <c:v>1.25</c:v>
                </c:pt>
                <c:pt idx="3">
                  <c:v>1.3333333333333333</c:v>
                </c:pt>
                <c:pt idx="4">
                  <c:v>1.4166666666666667</c:v>
                </c:pt>
                <c:pt idx="5">
                  <c:v>1.5</c:v>
                </c:pt>
                <c:pt idx="6">
                  <c:v>1.5833333333333335</c:v>
                </c:pt>
                <c:pt idx="7">
                  <c:v>1.5833333333333335</c:v>
                </c:pt>
                <c:pt idx="8">
                  <c:v>1.6666666666666665</c:v>
                </c:pt>
                <c:pt idx="9">
                  <c:v>1.75</c:v>
                </c:pt>
                <c:pt idx="10">
                  <c:v>1.8333333333333335</c:v>
                </c:pt>
                <c:pt idx="11">
                  <c:v>1.9166666666666665</c:v>
                </c:pt>
                <c:pt idx="12">
                  <c:v>2</c:v>
                </c:pt>
                <c:pt idx="13">
                  <c:v>2.083333333333333</c:v>
                </c:pt>
                <c:pt idx="14">
                  <c:v>2.166666666666667</c:v>
                </c:pt>
                <c:pt idx="15">
                  <c:v>2.166666666666667</c:v>
                </c:pt>
                <c:pt idx="16">
                  <c:v>2.25</c:v>
                </c:pt>
                <c:pt idx="17">
                  <c:v>2.333333333333333</c:v>
                </c:pt>
                <c:pt idx="18">
                  <c:v>2.416666666666667</c:v>
                </c:pt>
                <c:pt idx="19">
                  <c:v>2.5</c:v>
                </c:pt>
                <c:pt idx="20">
                  <c:v>2.583333333333333</c:v>
                </c:pt>
                <c:pt idx="21">
                  <c:v>2.666666666666667</c:v>
                </c:pt>
                <c:pt idx="22">
                  <c:v>2.75</c:v>
                </c:pt>
              </c:numCache>
            </c:numRef>
          </c:xVal>
          <c:yVal>
            <c:numRef>
              <c:f>promedios!$D$3:$D$25</c:f>
              <c:numCache>
                <c:formatCode>General</c:formatCode>
                <c:ptCount val="23"/>
                <c:pt idx="0">
                  <c:v>69</c:v>
                </c:pt>
                <c:pt idx="1">
                  <c:v>77</c:v>
                </c:pt>
                <c:pt idx="2">
                  <c:v>83.6</c:v>
                </c:pt>
                <c:pt idx="3">
                  <c:v>87.8</c:v>
                </c:pt>
                <c:pt idx="4">
                  <c:v>95</c:v>
                </c:pt>
                <c:pt idx="5">
                  <c:v>103</c:v>
                </c:pt>
                <c:pt idx="6">
                  <c:v>115.6</c:v>
                </c:pt>
                <c:pt idx="7">
                  <c:v>104.4</c:v>
                </c:pt>
                <c:pt idx="8">
                  <c:v>107</c:v>
                </c:pt>
                <c:pt idx="9">
                  <c:v>110</c:v>
                </c:pt>
                <c:pt idx="10">
                  <c:v>114</c:v>
                </c:pt>
                <c:pt idx="11">
                  <c:v>119.8</c:v>
                </c:pt>
                <c:pt idx="12">
                  <c:v>123.4</c:v>
                </c:pt>
                <c:pt idx="13">
                  <c:v>132.4</c:v>
                </c:pt>
                <c:pt idx="14">
                  <c:v>148.80000000000001</c:v>
                </c:pt>
                <c:pt idx="15">
                  <c:v>111</c:v>
                </c:pt>
                <c:pt idx="16">
                  <c:v>112</c:v>
                </c:pt>
                <c:pt idx="17">
                  <c:v>116</c:v>
                </c:pt>
                <c:pt idx="18">
                  <c:v>118.8</c:v>
                </c:pt>
                <c:pt idx="19">
                  <c:v>123.8</c:v>
                </c:pt>
                <c:pt idx="20">
                  <c:v>130</c:v>
                </c:pt>
                <c:pt idx="21">
                  <c:v>140.4</c:v>
                </c:pt>
                <c:pt idx="22">
                  <c:v>168</c:v>
                </c:pt>
              </c:numCache>
            </c:numRef>
          </c:yVal>
          <c:smooth val="0"/>
          <c:extLst xmlns:c16r2="http://schemas.microsoft.com/office/drawing/2015/06/chart">
            <c:ext xmlns:c16="http://schemas.microsoft.com/office/drawing/2014/chart" uri="{C3380CC4-5D6E-409C-BE32-E72D297353CC}">
              <c16:uniqueId val="{00000001-E8AE-4C68-9B9A-D29912ABCCA4}"/>
            </c:ext>
          </c:extLst>
        </c:ser>
        <c:ser>
          <c:idx val="4"/>
          <c:order val="2"/>
          <c:tx>
            <c:strRef>
              <c:f>promedios!$E$1</c:f>
              <c:strCache>
                <c:ptCount val="1"/>
                <c:pt idx="0">
                  <c:v>LOTE 17_1</c:v>
                </c:pt>
              </c:strCache>
              <c:extLst xmlns:c15="http://schemas.microsoft.com/office/drawing/2012/chart" xmlns:c16r2="http://schemas.microsoft.com/office/drawing/2015/06/chart"/>
            </c:strRef>
          </c:tx>
          <c:spPr>
            <a:ln w="25400" cap="rnd">
              <a:noFill/>
              <a:round/>
            </a:ln>
            <a:effectLst/>
          </c:spPr>
          <c:marker>
            <c:symbol val="circle"/>
            <c:size val="5"/>
            <c:spPr>
              <a:solidFill>
                <a:srgbClr val="92D050"/>
              </a:solidFill>
              <a:ln w="9525">
                <a:noFill/>
              </a:ln>
              <a:effectLst/>
            </c:spPr>
          </c:marker>
          <c:xVal>
            <c:numRef>
              <c:f>promedios!$F$3:$F$25</c:f>
              <c:numCache>
                <c:formatCode>General</c:formatCode>
                <c:ptCount val="23"/>
                <c:pt idx="0">
                  <c:v>1.0833333333333333</c:v>
                </c:pt>
                <c:pt idx="1">
                  <c:v>1.1666666666666667</c:v>
                </c:pt>
                <c:pt idx="2">
                  <c:v>1.25</c:v>
                </c:pt>
                <c:pt idx="3">
                  <c:v>1.3333333333333333</c:v>
                </c:pt>
                <c:pt idx="4">
                  <c:v>1.4166666666666667</c:v>
                </c:pt>
                <c:pt idx="5">
                  <c:v>1.5</c:v>
                </c:pt>
                <c:pt idx="6">
                  <c:v>1.5833333333333335</c:v>
                </c:pt>
                <c:pt idx="7">
                  <c:v>1.5833333333333335</c:v>
                </c:pt>
                <c:pt idx="8">
                  <c:v>1.6666666666666665</c:v>
                </c:pt>
                <c:pt idx="9">
                  <c:v>1.75</c:v>
                </c:pt>
                <c:pt idx="10">
                  <c:v>1.8333333333333335</c:v>
                </c:pt>
                <c:pt idx="11">
                  <c:v>1.9166666666666665</c:v>
                </c:pt>
                <c:pt idx="12">
                  <c:v>2</c:v>
                </c:pt>
                <c:pt idx="13">
                  <c:v>2.083333333333333</c:v>
                </c:pt>
                <c:pt idx="14">
                  <c:v>2.166666666666667</c:v>
                </c:pt>
                <c:pt idx="15">
                  <c:v>2.166666666666667</c:v>
                </c:pt>
                <c:pt idx="16">
                  <c:v>2.25</c:v>
                </c:pt>
                <c:pt idx="17">
                  <c:v>2.333333333333333</c:v>
                </c:pt>
                <c:pt idx="18">
                  <c:v>2.416666666666667</c:v>
                </c:pt>
                <c:pt idx="19">
                  <c:v>2.5</c:v>
                </c:pt>
                <c:pt idx="20">
                  <c:v>2.583333333333333</c:v>
                </c:pt>
                <c:pt idx="21">
                  <c:v>2.666666666666667</c:v>
                </c:pt>
                <c:pt idx="22">
                  <c:v>2.75</c:v>
                </c:pt>
              </c:numCache>
              <c:extLst xmlns:c15="http://schemas.microsoft.com/office/drawing/2012/chart" xmlns:c16r2="http://schemas.microsoft.com/office/drawing/2015/06/chart"/>
            </c:numRef>
          </c:xVal>
          <c:yVal>
            <c:numRef>
              <c:f>promedios!$G$3:$G$25</c:f>
              <c:numCache>
                <c:formatCode>General</c:formatCode>
                <c:ptCount val="23"/>
                <c:pt idx="0">
                  <c:v>76.599999999999994</c:v>
                </c:pt>
                <c:pt idx="1">
                  <c:v>87</c:v>
                </c:pt>
                <c:pt idx="2">
                  <c:v>96.6</c:v>
                </c:pt>
                <c:pt idx="3">
                  <c:v>103.8</c:v>
                </c:pt>
                <c:pt idx="4">
                  <c:v>109</c:v>
                </c:pt>
                <c:pt idx="5">
                  <c:v>111.4</c:v>
                </c:pt>
                <c:pt idx="6">
                  <c:v>116.4</c:v>
                </c:pt>
                <c:pt idx="7">
                  <c:v>116.4</c:v>
                </c:pt>
                <c:pt idx="8">
                  <c:v>122</c:v>
                </c:pt>
                <c:pt idx="9">
                  <c:v>125.2</c:v>
                </c:pt>
                <c:pt idx="10">
                  <c:v>127</c:v>
                </c:pt>
                <c:pt idx="11">
                  <c:v>128.19999999999999</c:v>
                </c:pt>
                <c:pt idx="12">
                  <c:v>137.4</c:v>
                </c:pt>
                <c:pt idx="13">
                  <c:v>143</c:v>
                </c:pt>
                <c:pt idx="14">
                  <c:v>146.19999999999999</c:v>
                </c:pt>
                <c:pt idx="15">
                  <c:v>146.19999999999999</c:v>
                </c:pt>
                <c:pt idx="16">
                  <c:v>145.80000000000001</c:v>
                </c:pt>
                <c:pt idx="17">
                  <c:v>149.4</c:v>
                </c:pt>
                <c:pt idx="18">
                  <c:v>155.4</c:v>
                </c:pt>
                <c:pt idx="19">
                  <c:v>156.6</c:v>
                </c:pt>
                <c:pt idx="20">
                  <c:v>159.6</c:v>
                </c:pt>
                <c:pt idx="21">
                  <c:v>161.80000000000001</c:v>
                </c:pt>
                <c:pt idx="22">
                  <c:v>166.2</c:v>
                </c:pt>
              </c:numCache>
              <c:extLst xmlns:c15="http://schemas.microsoft.com/office/drawing/2012/chart" xmlns:c16r2="http://schemas.microsoft.com/office/drawing/2015/06/chart"/>
            </c:numRef>
          </c:yVal>
          <c:smooth val="0"/>
          <c:extLst xmlns:c16r2="http://schemas.microsoft.com/office/drawing/2015/06/chart">
            <c:ext xmlns:c16="http://schemas.microsoft.com/office/drawing/2014/chart" uri="{C3380CC4-5D6E-409C-BE32-E72D297353CC}">
              <c16:uniqueId val="{00000002-E8AE-4C68-9B9A-D29912ABCCA4}"/>
            </c:ext>
          </c:extLst>
        </c:ser>
        <c:ser>
          <c:idx val="5"/>
          <c:order val="3"/>
          <c:tx>
            <c:strRef>
              <c:f>promedios!$E$1</c:f>
              <c:strCache>
                <c:ptCount val="1"/>
                <c:pt idx="0">
                  <c:v>LOTE 17_1</c:v>
                </c:pt>
              </c:strCache>
              <c:extLst xmlns:c15="http://schemas.microsoft.com/office/drawing/2012/chart" xmlns:c16r2="http://schemas.microsoft.com/office/drawing/2015/06/chart"/>
            </c:strRef>
          </c:tx>
          <c:spPr>
            <a:ln w="25400" cap="rnd">
              <a:noFill/>
              <a:round/>
            </a:ln>
            <a:effectLst/>
          </c:spPr>
          <c:marker>
            <c:symbol val="circle"/>
            <c:size val="5"/>
            <c:spPr>
              <a:solidFill>
                <a:srgbClr val="92D050"/>
              </a:solidFill>
              <a:ln w="9525">
                <a:noFill/>
              </a:ln>
              <a:effectLst/>
            </c:spPr>
          </c:marker>
          <c:xVal>
            <c:numRef>
              <c:f>promedios!$F$3:$F$25</c:f>
              <c:numCache>
                <c:formatCode>General</c:formatCode>
                <c:ptCount val="23"/>
                <c:pt idx="0">
                  <c:v>1.0833333333333333</c:v>
                </c:pt>
                <c:pt idx="1">
                  <c:v>1.1666666666666667</c:v>
                </c:pt>
                <c:pt idx="2">
                  <c:v>1.25</c:v>
                </c:pt>
                <c:pt idx="3">
                  <c:v>1.3333333333333333</c:v>
                </c:pt>
                <c:pt idx="4">
                  <c:v>1.4166666666666667</c:v>
                </c:pt>
                <c:pt idx="5">
                  <c:v>1.5</c:v>
                </c:pt>
                <c:pt idx="6">
                  <c:v>1.5833333333333335</c:v>
                </c:pt>
                <c:pt idx="7">
                  <c:v>1.5833333333333335</c:v>
                </c:pt>
                <c:pt idx="8">
                  <c:v>1.6666666666666665</c:v>
                </c:pt>
                <c:pt idx="9">
                  <c:v>1.75</c:v>
                </c:pt>
                <c:pt idx="10">
                  <c:v>1.8333333333333335</c:v>
                </c:pt>
                <c:pt idx="11">
                  <c:v>1.9166666666666665</c:v>
                </c:pt>
                <c:pt idx="12">
                  <c:v>2</c:v>
                </c:pt>
                <c:pt idx="13">
                  <c:v>2.083333333333333</c:v>
                </c:pt>
                <c:pt idx="14">
                  <c:v>2.166666666666667</c:v>
                </c:pt>
                <c:pt idx="15">
                  <c:v>2.166666666666667</c:v>
                </c:pt>
                <c:pt idx="16">
                  <c:v>2.25</c:v>
                </c:pt>
                <c:pt idx="17">
                  <c:v>2.333333333333333</c:v>
                </c:pt>
                <c:pt idx="18">
                  <c:v>2.416666666666667</c:v>
                </c:pt>
                <c:pt idx="19">
                  <c:v>2.5</c:v>
                </c:pt>
                <c:pt idx="20">
                  <c:v>2.583333333333333</c:v>
                </c:pt>
                <c:pt idx="21">
                  <c:v>2.666666666666667</c:v>
                </c:pt>
                <c:pt idx="22">
                  <c:v>2.75</c:v>
                </c:pt>
              </c:numCache>
              <c:extLst xmlns:c15="http://schemas.microsoft.com/office/drawing/2012/chart" xmlns:c16r2="http://schemas.microsoft.com/office/drawing/2015/06/chart"/>
            </c:numRef>
          </c:xVal>
          <c:yVal>
            <c:numRef>
              <c:f>promedios!$H$3:$H$24</c:f>
              <c:numCache>
                <c:formatCode>General</c:formatCode>
                <c:ptCount val="22"/>
                <c:pt idx="0">
                  <c:v>74</c:v>
                </c:pt>
                <c:pt idx="1">
                  <c:v>84.4</c:v>
                </c:pt>
                <c:pt idx="2">
                  <c:v>93</c:v>
                </c:pt>
                <c:pt idx="3">
                  <c:v>99</c:v>
                </c:pt>
                <c:pt idx="4">
                  <c:v>104.2</c:v>
                </c:pt>
                <c:pt idx="5">
                  <c:v>109</c:v>
                </c:pt>
                <c:pt idx="6">
                  <c:v>116.4</c:v>
                </c:pt>
                <c:pt idx="7">
                  <c:v>104</c:v>
                </c:pt>
                <c:pt idx="8">
                  <c:v>107</c:v>
                </c:pt>
                <c:pt idx="9">
                  <c:v>110</c:v>
                </c:pt>
                <c:pt idx="10">
                  <c:v>113</c:v>
                </c:pt>
                <c:pt idx="11">
                  <c:v>118</c:v>
                </c:pt>
                <c:pt idx="12">
                  <c:v>122</c:v>
                </c:pt>
                <c:pt idx="13">
                  <c:v>130.4</c:v>
                </c:pt>
                <c:pt idx="14">
                  <c:v>146.19999999999999</c:v>
                </c:pt>
                <c:pt idx="15">
                  <c:v>109</c:v>
                </c:pt>
                <c:pt idx="16">
                  <c:v>111</c:v>
                </c:pt>
                <c:pt idx="17">
                  <c:v>114.2</c:v>
                </c:pt>
                <c:pt idx="18">
                  <c:v>118</c:v>
                </c:pt>
                <c:pt idx="19">
                  <c:v>122.8</c:v>
                </c:pt>
                <c:pt idx="20">
                  <c:v>128</c:v>
                </c:pt>
                <c:pt idx="21">
                  <c:v>137</c:v>
                </c:pt>
              </c:numCache>
              <c:extLst xmlns:c15="http://schemas.microsoft.com/office/drawing/2012/chart" xmlns:c16r2="http://schemas.microsoft.com/office/drawing/2015/06/chart"/>
            </c:numRef>
          </c:yVal>
          <c:smooth val="0"/>
          <c:extLst xmlns:c16r2="http://schemas.microsoft.com/office/drawing/2015/06/chart">
            <c:ext xmlns:c16="http://schemas.microsoft.com/office/drawing/2014/chart" uri="{C3380CC4-5D6E-409C-BE32-E72D297353CC}">
              <c16:uniqueId val="{00000003-E8AE-4C68-9B9A-D29912ABCCA4}"/>
            </c:ext>
          </c:extLst>
        </c:ser>
        <c:ser>
          <c:idx val="6"/>
          <c:order val="4"/>
          <c:tx>
            <c:strRef>
              <c:f>promedios!$I$1</c:f>
              <c:strCache>
                <c:ptCount val="1"/>
                <c:pt idx="0">
                  <c:v>LOTE 17_2</c:v>
                </c:pt>
              </c:strCache>
              <c:extLst xmlns:c15="http://schemas.microsoft.com/office/drawing/2012/chart" xmlns:c16r2="http://schemas.microsoft.com/office/drawing/2015/06/chart"/>
            </c:strRef>
          </c:tx>
          <c:spPr>
            <a:ln w="25400" cap="rnd">
              <a:noFill/>
              <a:round/>
            </a:ln>
            <a:effectLst/>
          </c:spPr>
          <c:marker>
            <c:symbol val="circle"/>
            <c:size val="5"/>
            <c:spPr>
              <a:solidFill>
                <a:srgbClr val="7030A0"/>
              </a:solidFill>
              <a:ln w="9525">
                <a:noFill/>
              </a:ln>
              <a:effectLst/>
            </c:spPr>
          </c:marker>
          <c:xVal>
            <c:numRef>
              <c:f>promedios!$J$3:$J$30</c:f>
              <c:numCache>
                <c:formatCode>General</c:formatCode>
                <c:ptCount val="28"/>
                <c:pt idx="0">
                  <c:v>1.0833333333333333</c:v>
                </c:pt>
                <c:pt idx="1">
                  <c:v>1.1666666666666667</c:v>
                </c:pt>
                <c:pt idx="2">
                  <c:v>1.25</c:v>
                </c:pt>
                <c:pt idx="3">
                  <c:v>1.3333333333333333</c:v>
                </c:pt>
                <c:pt idx="4">
                  <c:v>1.4166666666666667</c:v>
                </c:pt>
                <c:pt idx="5">
                  <c:v>1.5</c:v>
                </c:pt>
                <c:pt idx="6">
                  <c:v>1.5833333333333335</c:v>
                </c:pt>
                <c:pt idx="7">
                  <c:v>1.5833333333333335</c:v>
                </c:pt>
                <c:pt idx="8">
                  <c:v>1.6666666666666665</c:v>
                </c:pt>
                <c:pt idx="9">
                  <c:v>1.75</c:v>
                </c:pt>
                <c:pt idx="10">
                  <c:v>1.8333333333333335</c:v>
                </c:pt>
                <c:pt idx="11">
                  <c:v>1.9166666666666665</c:v>
                </c:pt>
                <c:pt idx="12">
                  <c:v>2</c:v>
                </c:pt>
                <c:pt idx="13">
                  <c:v>2.083333333333333</c:v>
                </c:pt>
                <c:pt idx="14">
                  <c:v>2.166666666666667</c:v>
                </c:pt>
                <c:pt idx="15">
                  <c:v>2.166666666666667</c:v>
                </c:pt>
                <c:pt idx="16">
                  <c:v>2.25</c:v>
                </c:pt>
                <c:pt idx="17">
                  <c:v>2.333333333333333</c:v>
                </c:pt>
                <c:pt idx="18">
                  <c:v>2.416666666666667</c:v>
                </c:pt>
                <c:pt idx="19">
                  <c:v>2.5</c:v>
                </c:pt>
                <c:pt idx="20">
                  <c:v>2.583333333333333</c:v>
                </c:pt>
                <c:pt idx="21">
                  <c:v>2.666666666666667</c:v>
                </c:pt>
                <c:pt idx="22">
                  <c:v>2.75</c:v>
                </c:pt>
                <c:pt idx="23">
                  <c:v>2.75</c:v>
                </c:pt>
                <c:pt idx="24">
                  <c:v>2.833333333333333</c:v>
                </c:pt>
                <c:pt idx="25">
                  <c:v>2.916666666666667</c:v>
                </c:pt>
                <c:pt idx="26">
                  <c:v>3</c:v>
                </c:pt>
                <c:pt idx="27">
                  <c:v>3.0833333333333335</c:v>
                </c:pt>
              </c:numCache>
              <c:extLst xmlns:c15="http://schemas.microsoft.com/office/drawing/2012/chart" xmlns:c16r2="http://schemas.microsoft.com/office/drawing/2015/06/chart"/>
            </c:numRef>
          </c:xVal>
          <c:yVal>
            <c:numRef>
              <c:f>promedios!$K$3:$K$30</c:f>
              <c:numCache>
                <c:formatCode>General</c:formatCode>
                <c:ptCount val="28"/>
                <c:pt idx="0">
                  <c:v>83.2</c:v>
                </c:pt>
                <c:pt idx="1">
                  <c:v>92</c:v>
                </c:pt>
                <c:pt idx="2">
                  <c:v>100.2</c:v>
                </c:pt>
                <c:pt idx="3">
                  <c:v>106</c:v>
                </c:pt>
                <c:pt idx="4">
                  <c:v>112</c:v>
                </c:pt>
                <c:pt idx="5">
                  <c:v>117.4</c:v>
                </c:pt>
                <c:pt idx="6">
                  <c:v>120.8</c:v>
                </c:pt>
                <c:pt idx="7">
                  <c:v>120.8</c:v>
                </c:pt>
                <c:pt idx="8">
                  <c:v>125</c:v>
                </c:pt>
                <c:pt idx="9">
                  <c:v>128</c:v>
                </c:pt>
                <c:pt idx="10">
                  <c:v>133.80000000000001</c:v>
                </c:pt>
                <c:pt idx="11">
                  <c:v>138.19999999999999</c:v>
                </c:pt>
                <c:pt idx="12">
                  <c:v>142.4</c:v>
                </c:pt>
                <c:pt idx="13">
                  <c:v>146.19999999999999</c:v>
                </c:pt>
                <c:pt idx="14">
                  <c:v>150.19999999999999</c:v>
                </c:pt>
                <c:pt idx="15">
                  <c:v>150.19999999999999</c:v>
                </c:pt>
                <c:pt idx="16">
                  <c:v>150.80000000000001</c:v>
                </c:pt>
                <c:pt idx="17">
                  <c:v>154</c:v>
                </c:pt>
                <c:pt idx="18">
                  <c:v>156.80000000000001</c:v>
                </c:pt>
                <c:pt idx="19">
                  <c:v>160.19999999999999</c:v>
                </c:pt>
                <c:pt idx="20">
                  <c:v>163.4</c:v>
                </c:pt>
                <c:pt idx="21">
                  <c:v>165.8</c:v>
                </c:pt>
                <c:pt idx="22">
                  <c:v>168.2</c:v>
                </c:pt>
                <c:pt idx="23">
                  <c:v>168.2</c:v>
                </c:pt>
                <c:pt idx="24">
                  <c:v>168.8</c:v>
                </c:pt>
                <c:pt idx="25">
                  <c:v>169.8</c:v>
                </c:pt>
                <c:pt idx="26">
                  <c:v>172.8</c:v>
                </c:pt>
                <c:pt idx="27">
                  <c:v>175</c:v>
                </c:pt>
              </c:numCache>
              <c:extLst xmlns:c15="http://schemas.microsoft.com/office/drawing/2012/chart" xmlns:c16r2="http://schemas.microsoft.com/office/drawing/2015/06/chart"/>
            </c:numRef>
          </c:yVal>
          <c:smooth val="0"/>
          <c:extLst xmlns:c16r2="http://schemas.microsoft.com/office/drawing/2015/06/chart">
            <c:ext xmlns:c16="http://schemas.microsoft.com/office/drawing/2014/chart" uri="{C3380CC4-5D6E-409C-BE32-E72D297353CC}">
              <c16:uniqueId val="{00000004-E8AE-4C68-9B9A-D29912ABCCA4}"/>
            </c:ext>
          </c:extLst>
        </c:ser>
        <c:ser>
          <c:idx val="7"/>
          <c:order val="5"/>
          <c:tx>
            <c:strRef>
              <c:f>promedios!$I$1</c:f>
              <c:strCache>
                <c:ptCount val="1"/>
                <c:pt idx="0">
                  <c:v>LOTE 17_2</c:v>
                </c:pt>
              </c:strCache>
              <c:extLst xmlns:c15="http://schemas.microsoft.com/office/drawing/2012/chart" xmlns:c16r2="http://schemas.microsoft.com/office/drawing/2015/06/chart"/>
            </c:strRef>
          </c:tx>
          <c:spPr>
            <a:ln w="25400" cap="rnd">
              <a:noFill/>
              <a:round/>
            </a:ln>
            <a:effectLst/>
          </c:spPr>
          <c:marker>
            <c:symbol val="circle"/>
            <c:size val="5"/>
            <c:spPr>
              <a:solidFill>
                <a:srgbClr val="7030A0"/>
              </a:solidFill>
              <a:ln w="9525">
                <a:noFill/>
              </a:ln>
              <a:effectLst/>
            </c:spPr>
          </c:marker>
          <c:xVal>
            <c:numRef>
              <c:f>promedios!$J$3:$J$25</c:f>
              <c:numCache>
                <c:formatCode>General</c:formatCode>
                <c:ptCount val="23"/>
                <c:pt idx="0">
                  <c:v>1.0833333333333333</c:v>
                </c:pt>
                <c:pt idx="1">
                  <c:v>1.1666666666666667</c:v>
                </c:pt>
                <c:pt idx="2">
                  <c:v>1.25</c:v>
                </c:pt>
                <c:pt idx="3">
                  <c:v>1.3333333333333333</c:v>
                </c:pt>
                <c:pt idx="4">
                  <c:v>1.4166666666666667</c:v>
                </c:pt>
                <c:pt idx="5">
                  <c:v>1.5</c:v>
                </c:pt>
                <c:pt idx="6">
                  <c:v>1.5833333333333335</c:v>
                </c:pt>
                <c:pt idx="7">
                  <c:v>1.5833333333333335</c:v>
                </c:pt>
                <c:pt idx="8">
                  <c:v>1.6666666666666665</c:v>
                </c:pt>
                <c:pt idx="9">
                  <c:v>1.75</c:v>
                </c:pt>
                <c:pt idx="10">
                  <c:v>1.8333333333333335</c:v>
                </c:pt>
                <c:pt idx="11">
                  <c:v>1.9166666666666665</c:v>
                </c:pt>
                <c:pt idx="12">
                  <c:v>2</c:v>
                </c:pt>
                <c:pt idx="13">
                  <c:v>2.083333333333333</c:v>
                </c:pt>
                <c:pt idx="14">
                  <c:v>2.166666666666667</c:v>
                </c:pt>
                <c:pt idx="15">
                  <c:v>2.166666666666667</c:v>
                </c:pt>
                <c:pt idx="16">
                  <c:v>2.25</c:v>
                </c:pt>
                <c:pt idx="17">
                  <c:v>2.333333333333333</c:v>
                </c:pt>
                <c:pt idx="18">
                  <c:v>2.416666666666667</c:v>
                </c:pt>
                <c:pt idx="19">
                  <c:v>2.5</c:v>
                </c:pt>
                <c:pt idx="20">
                  <c:v>2.583333333333333</c:v>
                </c:pt>
                <c:pt idx="21">
                  <c:v>2.666666666666667</c:v>
                </c:pt>
                <c:pt idx="22">
                  <c:v>2.75</c:v>
                </c:pt>
              </c:numCache>
              <c:extLst xmlns:c15="http://schemas.microsoft.com/office/drawing/2012/chart" xmlns:c16r2="http://schemas.microsoft.com/office/drawing/2015/06/chart"/>
            </c:numRef>
          </c:xVal>
          <c:yVal>
            <c:numRef>
              <c:f>promedios!$L$3:$L$25</c:f>
              <c:numCache>
                <c:formatCode>General</c:formatCode>
                <c:ptCount val="23"/>
                <c:pt idx="0">
                  <c:v>78.8</c:v>
                </c:pt>
                <c:pt idx="1">
                  <c:v>87.6</c:v>
                </c:pt>
                <c:pt idx="2">
                  <c:v>95</c:v>
                </c:pt>
                <c:pt idx="3">
                  <c:v>102</c:v>
                </c:pt>
                <c:pt idx="4">
                  <c:v>107</c:v>
                </c:pt>
                <c:pt idx="5">
                  <c:v>112</c:v>
                </c:pt>
                <c:pt idx="6">
                  <c:v>120.8</c:v>
                </c:pt>
                <c:pt idx="7">
                  <c:v>105</c:v>
                </c:pt>
                <c:pt idx="8">
                  <c:v>108</c:v>
                </c:pt>
                <c:pt idx="9">
                  <c:v>111</c:v>
                </c:pt>
                <c:pt idx="10">
                  <c:v>115</c:v>
                </c:pt>
                <c:pt idx="11">
                  <c:v>119</c:v>
                </c:pt>
                <c:pt idx="12">
                  <c:v>123.8</c:v>
                </c:pt>
                <c:pt idx="13">
                  <c:v>132.6</c:v>
                </c:pt>
                <c:pt idx="14">
                  <c:v>150.19999999999999</c:v>
                </c:pt>
                <c:pt idx="15">
                  <c:v>111</c:v>
                </c:pt>
                <c:pt idx="16">
                  <c:v>114</c:v>
                </c:pt>
                <c:pt idx="17">
                  <c:v>118</c:v>
                </c:pt>
                <c:pt idx="18">
                  <c:v>123</c:v>
                </c:pt>
                <c:pt idx="19">
                  <c:v>128</c:v>
                </c:pt>
                <c:pt idx="20">
                  <c:v>136</c:v>
                </c:pt>
                <c:pt idx="21">
                  <c:v>148</c:v>
                </c:pt>
                <c:pt idx="22">
                  <c:v>0</c:v>
                </c:pt>
              </c:numCache>
              <c:extLst xmlns:c15="http://schemas.microsoft.com/office/drawing/2012/chart" xmlns:c16r2="http://schemas.microsoft.com/office/drawing/2015/06/chart"/>
            </c:numRef>
          </c:yVal>
          <c:smooth val="0"/>
          <c:extLst xmlns:c16r2="http://schemas.microsoft.com/office/drawing/2015/06/chart">
            <c:ext xmlns:c16="http://schemas.microsoft.com/office/drawing/2014/chart" uri="{C3380CC4-5D6E-409C-BE32-E72D297353CC}">
              <c16:uniqueId val="{00000005-E8AE-4C68-9B9A-D29912ABCCA4}"/>
            </c:ext>
          </c:extLst>
        </c:ser>
        <c:dLbls>
          <c:showLegendKey val="0"/>
          <c:showVal val="0"/>
          <c:showCatName val="0"/>
          <c:showSerName val="0"/>
          <c:showPercent val="0"/>
          <c:showBubbleSize val="0"/>
        </c:dLbls>
        <c:axId val="649227584"/>
        <c:axId val="649228144"/>
        <c:extLst xmlns:c16r2="http://schemas.microsoft.com/office/drawing/2015/06/chart"/>
      </c:scatterChart>
      <c:valAx>
        <c:axId val="649227584"/>
        <c:scaling>
          <c:orientation val="minMax"/>
          <c:max val="3"/>
          <c:min val="1"/>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US"/>
                  <a:t>Deformacióp</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649228144"/>
        <c:crosses val="autoZero"/>
        <c:crossBetween val="midCat"/>
      </c:valAx>
      <c:valAx>
        <c:axId val="649228144"/>
        <c:scaling>
          <c:orientation val="minMax"/>
          <c:min val="5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US"/>
                  <a:t>Frecuencia [Hz]</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649227584"/>
        <c:crosses val="autoZero"/>
        <c:crossBetween val="midCat"/>
        <c:majorUnit val="10"/>
      </c:valAx>
      <c:spPr>
        <a:noFill/>
        <a:ln>
          <a:noFill/>
        </a:ln>
        <a:effectLst/>
      </c:spPr>
    </c:plotArea>
    <c:legend>
      <c:legendPos val="r"/>
      <c:legendEntry>
        <c:idx val="1"/>
        <c:delete val="1"/>
      </c:legendEntry>
      <c:legendEntry>
        <c:idx val="3"/>
        <c:delete val="1"/>
      </c:legendEntry>
      <c:legendEntry>
        <c:idx val="5"/>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legend>
    <c:plotVisOnly val="1"/>
    <c:dispBlanksAs val="gap"/>
    <c:showDLblsOverMax val="0"/>
  </c:chart>
  <c:spPr>
    <a:noFill/>
    <a:ln>
      <a:noFill/>
    </a:ln>
    <a:effectLst/>
  </c:spPr>
  <c:txPr>
    <a:bodyPr/>
    <a:lstStyle/>
    <a:p>
      <a:pPr>
        <a:defRPr/>
      </a:pPr>
      <a:endParaRPr lang="es-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US" dirty="0"/>
              <a:t>Diferencia Curva de carga 2% </a:t>
            </a:r>
            <a:r>
              <a:rPr lang="es-US" b="1" dirty="0"/>
              <a:t>Bio - Material</a:t>
            </a:r>
          </a:p>
        </c:rich>
      </c:tx>
      <c:layout>
        <c:manualLayout>
          <c:xMode val="edge"/>
          <c:yMode val="edge"/>
          <c:x val="0.13944449680803628"/>
          <c:y val="1.554403510912035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US"/>
        </a:p>
      </c:txPr>
    </c:title>
    <c:autoTitleDeleted val="0"/>
    <c:plotArea>
      <c:layout/>
      <c:barChart>
        <c:barDir val="col"/>
        <c:grouping val="clustered"/>
        <c:varyColors val="0"/>
        <c:ser>
          <c:idx val="0"/>
          <c:order val="0"/>
          <c:spPr>
            <a:solidFill>
              <a:schemeClr val="accent1"/>
            </a:solidFill>
            <a:ln>
              <a:noFill/>
            </a:ln>
            <a:effectLst/>
          </c:spPr>
          <c:invertIfNegative val="0"/>
          <c:cat>
            <c:numRef>
              <c:f>'2%'!$A$3:$A$303</c:f>
              <c:numCache>
                <c:formatCode>0.00</c:formatCode>
                <c:ptCount val="301"/>
                <c:pt idx="0">
                  <c:v>1.0833333329999999</c:v>
                </c:pt>
                <c:pt idx="1">
                  <c:v>1.0891666663333299</c:v>
                </c:pt>
                <c:pt idx="2">
                  <c:v>1.0949999996666699</c:v>
                </c:pt>
                <c:pt idx="3">
                  <c:v>1.100833333</c:v>
                </c:pt>
                <c:pt idx="4">
                  <c:v>1.10666666633333</c:v>
                </c:pt>
                <c:pt idx="5">
                  <c:v>1.11249999966667</c:v>
                </c:pt>
                <c:pt idx="6">
                  <c:v>1.118333333</c:v>
                </c:pt>
                <c:pt idx="7">
                  <c:v>1.1241666663333301</c:v>
                </c:pt>
                <c:pt idx="8">
                  <c:v>1.1299999996666701</c:v>
                </c:pt>
                <c:pt idx="9">
                  <c:v>1.1358333329999999</c:v>
                </c:pt>
                <c:pt idx="10">
                  <c:v>1.1416666663333299</c:v>
                </c:pt>
                <c:pt idx="11">
                  <c:v>1.1474999996666699</c:v>
                </c:pt>
                <c:pt idx="12">
                  <c:v>1.153333333</c:v>
                </c:pt>
                <c:pt idx="13">
                  <c:v>1.15916666633333</c:v>
                </c:pt>
                <c:pt idx="14">
                  <c:v>1.16499999966667</c:v>
                </c:pt>
                <c:pt idx="15">
                  <c:v>1.170833333</c:v>
                </c:pt>
                <c:pt idx="16">
                  <c:v>1.1766666663333301</c:v>
                </c:pt>
                <c:pt idx="17">
                  <c:v>1.1824999996666701</c:v>
                </c:pt>
                <c:pt idx="18">
                  <c:v>1.1883333330000001</c:v>
                </c:pt>
                <c:pt idx="19">
                  <c:v>1.1941666663333299</c:v>
                </c:pt>
                <c:pt idx="20">
                  <c:v>1.1999999996666699</c:v>
                </c:pt>
                <c:pt idx="21">
                  <c:v>1.205833333</c:v>
                </c:pt>
                <c:pt idx="22">
                  <c:v>1.21166666633333</c:v>
                </c:pt>
                <c:pt idx="23">
                  <c:v>1.21749999966667</c:v>
                </c:pt>
                <c:pt idx="24">
                  <c:v>1.223333333</c:v>
                </c:pt>
                <c:pt idx="25">
                  <c:v>1.22916666633333</c:v>
                </c:pt>
                <c:pt idx="26">
                  <c:v>1.2349999996666701</c:v>
                </c:pt>
                <c:pt idx="27">
                  <c:v>1.2408333330000001</c:v>
                </c:pt>
                <c:pt idx="28">
                  <c:v>1.2466666663333299</c:v>
                </c:pt>
                <c:pt idx="29">
                  <c:v>1.2524999996666699</c:v>
                </c:pt>
                <c:pt idx="30">
                  <c:v>1.2583333329999999</c:v>
                </c:pt>
                <c:pt idx="31">
                  <c:v>1.26416666633333</c:v>
                </c:pt>
                <c:pt idx="32">
                  <c:v>1.26999999966667</c:v>
                </c:pt>
                <c:pt idx="33">
                  <c:v>1.275833333</c:v>
                </c:pt>
                <c:pt idx="34">
                  <c:v>1.28166666633333</c:v>
                </c:pt>
                <c:pt idx="35">
                  <c:v>1.2874999996666701</c:v>
                </c:pt>
                <c:pt idx="36">
                  <c:v>1.2933333330000001</c:v>
                </c:pt>
                <c:pt idx="37">
                  <c:v>1.2991666663333299</c:v>
                </c:pt>
                <c:pt idx="38">
                  <c:v>1.3049999996666699</c:v>
                </c:pt>
                <c:pt idx="39">
                  <c:v>1.3108333329999999</c:v>
                </c:pt>
                <c:pt idx="40">
                  <c:v>1.31666666633333</c:v>
                </c:pt>
                <c:pt idx="41">
                  <c:v>1.32249999966667</c:v>
                </c:pt>
                <c:pt idx="42">
                  <c:v>1.328333333</c:v>
                </c:pt>
                <c:pt idx="43">
                  <c:v>1.33416666633333</c:v>
                </c:pt>
                <c:pt idx="44">
                  <c:v>1.33999999966667</c:v>
                </c:pt>
                <c:pt idx="45">
                  <c:v>1.3458333330000001</c:v>
                </c:pt>
                <c:pt idx="46">
                  <c:v>1.3516666663333301</c:v>
                </c:pt>
                <c:pt idx="47">
                  <c:v>1.3574999996666699</c:v>
                </c:pt>
                <c:pt idx="48">
                  <c:v>1.3633333329999999</c:v>
                </c:pt>
                <c:pt idx="49">
                  <c:v>1.36916666633333</c:v>
                </c:pt>
                <c:pt idx="50">
                  <c:v>1.37499999966667</c:v>
                </c:pt>
                <c:pt idx="51">
                  <c:v>1.380833333</c:v>
                </c:pt>
                <c:pt idx="52">
                  <c:v>1.38666666633333</c:v>
                </c:pt>
                <c:pt idx="53">
                  <c:v>1.39249999966667</c:v>
                </c:pt>
                <c:pt idx="54">
                  <c:v>1.3983333330000001</c:v>
                </c:pt>
                <c:pt idx="55">
                  <c:v>1.4041666663333301</c:v>
                </c:pt>
                <c:pt idx="56">
                  <c:v>1.4099999996666699</c:v>
                </c:pt>
                <c:pt idx="57">
                  <c:v>1.4158333329999999</c:v>
                </c:pt>
                <c:pt idx="58">
                  <c:v>1.4216666663333299</c:v>
                </c:pt>
                <c:pt idx="59">
                  <c:v>1.42749999966667</c:v>
                </c:pt>
                <c:pt idx="60">
                  <c:v>1.433333333</c:v>
                </c:pt>
                <c:pt idx="61">
                  <c:v>1.43916666633333</c:v>
                </c:pt>
                <c:pt idx="62">
                  <c:v>1.44499999966667</c:v>
                </c:pt>
                <c:pt idx="63">
                  <c:v>1.4508333330000001</c:v>
                </c:pt>
                <c:pt idx="64">
                  <c:v>1.4566666663333301</c:v>
                </c:pt>
                <c:pt idx="65">
                  <c:v>1.4624999996666701</c:v>
                </c:pt>
                <c:pt idx="66">
                  <c:v>1.4683333329999999</c:v>
                </c:pt>
                <c:pt idx="67">
                  <c:v>1.4741666663333299</c:v>
                </c:pt>
                <c:pt idx="68">
                  <c:v>1.47999999966667</c:v>
                </c:pt>
                <c:pt idx="69">
                  <c:v>1.485833333</c:v>
                </c:pt>
                <c:pt idx="70">
                  <c:v>1.49166666633333</c:v>
                </c:pt>
                <c:pt idx="71">
                  <c:v>1.49749999966667</c:v>
                </c:pt>
                <c:pt idx="72">
                  <c:v>1.503333333</c:v>
                </c:pt>
                <c:pt idx="73">
                  <c:v>1.5091666663333301</c:v>
                </c:pt>
                <c:pt idx="74">
                  <c:v>1.5149999996666701</c:v>
                </c:pt>
                <c:pt idx="75">
                  <c:v>1.5208333329999999</c:v>
                </c:pt>
                <c:pt idx="76">
                  <c:v>1.5266666663333299</c:v>
                </c:pt>
                <c:pt idx="77">
                  <c:v>1.5324999996666699</c:v>
                </c:pt>
                <c:pt idx="78">
                  <c:v>1.538333333</c:v>
                </c:pt>
                <c:pt idx="79">
                  <c:v>1.54416666633333</c:v>
                </c:pt>
                <c:pt idx="80">
                  <c:v>1.54999999966667</c:v>
                </c:pt>
                <c:pt idx="81">
                  <c:v>1.555833333</c:v>
                </c:pt>
                <c:pt idx="82">
                  <c:v>1.5616666663333301</c:v>
                </c:pt>
                <c:pt idx="83">
                  <c:v>1.5674999996666701</c:v>
                </c:pt>
                <c:pt idx="84">
                  <c:v>1.5733333329999999</c:v>
                </c:pt>
                <c:pt idx="85">
                  <c:v>1.5791666663333299</c:v>
                </c:pt>
                <c:pt idx="86">
                  <c:v>1.5849999996666699</c:v>
                </c:pt>
                <c:pt idx="87">
                  <c:v>1.590833333</c:v>
                </c:pt>
                <c:pt idx="88">
                  <c:v>1.59666666633333</c:v>
                </c:pt>
                <c:pt idx="89">
                  <c:v>1.60249999966667</c:v>
                </c:pt>
                <c:pt idx="90">
                  <c:v>1.608333333</c:v>
                </c:pt>
                <c:pt idx="91">
                  <c:v>1.6141666663333301</c:v>
                </c:pt>
                <c:pt idx="92">
                  <c:v>1.6199999996666701</c:v>
                </c:pt>
                <c:pt idx="93">
                  <c:v>1.6258333330000001</c:v>
                </c:pt>
                <c:pt idx="94">
                  <c:v>1.6316666663333299</c:v>
                </c:pt>
                <c:pt idx="95">
                  <c:v>1.6374999996666699</c:v>
                </c:pt>
                <c:pt idx="96">
                  <c:v>1.643333333</c:v>
                </c:pt>
                <c:pt idx="97">
                  <c:v>1.64916666633333</c:v>
                </c:pt>
                <c:pt idx="98">
                  <c:v>1.65499999966667</c:v>
                </c:pt>
                <c:pt idx="99">
                  <c:v>1.660833333</c:v>
                </c:pt>
                <c:pt idx="100">
                  <c:v>1.66666666633333</c:v>
                </c:pt>
                <c:pt idx="101">
                  <c:v>1.6724999996666701</c:v>
                </c:pt>
                <c:pt idx="102">
                  <c:v>1.6783333330000001</c:v>
                </c:pt>
                <c:pt idx="103">
                  <c:v>1.6841666663333299</c:v>
                </c:pt>
                <c:pt idx="104">
                  <c:v>1.6899999996666699</c:v>
                </c:pt>
                <c:pt idx="105">
                  <c:v>1.6958333329999999</c:v>
                </c:pt>
                <c:pt idx="106">
                  <c:v>1.70166666633333</c:v>
                </c:pt>
                <c:pt idx="107">
                  <c:v>1.70749999966667</c:v>
                </c:pt>
                <c:pt idx="108">
                  <c:v>1.713333333</c:v>
                </c:pt>
                <c:pt idx="109">
                  <c:v>1.71916666633333</c:v>
                </c:pt>
                <c:pt idx="110">
                  <c:v>1.7249999996666701</c:v>
                </c:pt>
                <c:pt idx="111">
                  <c:v>1.7308333330000001</c:v>
                </c:pt>
                <c:pt idx="112">
                  <c:v>1.7366666663333299</c:v>
                </c:pt>
                <c:pt idx="113">
                  <c:v>1.7424999996666699</c:v>
                </c:pt>
                <c:pt idx="114">
                  <c:v>1.7483333329999999</c:v>
                </c:pt>
                <c:pt idx="115">
                  <c:v>1.75416666633333</c:v>
                </c:pt>
                <c:pt idx="116">
                  <c:v>1.75999999966667</c:v>
                </c:pt>
                <c:pt idx="117">
                  <c:v>1.765833333</c:v>
                </c:pt>
                <c:pt idx="118">
                  <c:v>1.77166666633333</c:v>
                </c:pt>
                <c:pt idx="119">
                  <c:v>1.77749999966667</c:v>
                </c:pt>
                <c:pt idx="120">
                  <c:v>1.7833333330000001</c:v>
                </c:pt>
                <c:pt idx="121">
                  <c:v>1.7891666663333301</c:v>
                </c:pt>
                <c:pt idx="122">
                  <c:v>1.7949999996666699</c:v>
                </c:pt>
                <c:pt idx="123">
                  <c:v>1.8008333329999999</c:v>
                </c:pt>
                <c:pt idx="124">
                  <c:v>1.80666666633333</c:v>
                </c:pt>
                <c:pt idx="125">
                  <c:v>1.81249999966667</c:v>
                </c:pt>
                <c:pt idx="126">
                  <c:v>1.818333333</c:v>
                </c:pt>
                <c:pt idx="127">
                  <c:v>1.82416666633333</c:v>
                </c:pt>
                <c:pt idx="128">
                  <c:v>1.82999999966667</c:v>
                </c:pt>
                <c:pt idx="129">
                  <c:v>1.8358333330000001</c:v>
                </c:pt>
                <c:pt idx="130">
                  <c:v>1.8416666663333301</c:v>
                </c:pt>
                <c:pt idx="131">
                  <c:v>1.8474999996666699</c:v>
                </c:pt>
                <c:pt idx="132">
                  <c:v>1.8533333329999999</c:v>
                </c:pt>
                <c:pt idx="133">
                  <c:v>1.8591666663333299</c:v>
                </c:pt>
                <c:pt idx="134">
                  <c:v>1.86499999966667</c:v>
                </c:pt>
                <c:pt idx="135">
                  <c:v>1.870833333</c:v>
                </c:pt>
                <c:pt idx="136">
                  <c:v>1.87666666633333</c:v>
                </c:pt>
                <c:pt idx="137">
                  <c:v>1.88249999966667</c:v>
                </c:pt>
                <c:pt idx="138">
                  <c:v>1.8883333330000001</c:v>
                </c:pt>
                <c:pt idx="139">
                  <c:v>1.8941666663333301</c:v>
                </c:pt>
                <c:pt idx="140">
                  <c:v>1.8999999996666701</c:v>
                </c:pt>
                <c:pt idx="141">
                  <c:v>1.9058333329999999</c:v>
                </c:pt>
                <c:pt idx="142">
                  <c:v>1.9116666663333299</c:v>
                </c:pt>
                <c:pt idx="143">
                  <c:v>1.91749999966667</c:v>
                </c:pt>
                <c:pt idx="144">
                  <c:v>1.923333333</c:v>
                </c:pt>
                <c:pt idx="145">
                  <c:v>1.92916666633333</c:v>
                </c:pt>
                <c:pt idx="146">
                  <c:v>1.93499999966667</c:v>
                </c:pt>
                <c:pt idx="147">
                  <c:v>1.940833333</c:v>
                </c:pt>
                <c:pt idx="148">
                  <c:v>1.9466666663333301</c:v>
                </c:pt>
                <c:pt idx="149">
                  <c:v>1.9524999996666701</c:v>
                </c:pt>
                <c:pt idx="150">
                  <c:v>1.9583333329999999</c:v>
                </c:pt>
                <c:pt idx="151">
                  <c:v>1.9641666663333299</c:v>
                </c:pt>
                <c:pt idx="152">
                  <c:v>1.9699999996666699</c:v>
                </c:pt>
                <c:pt idx="153">
                  <c:v>1.975833333</c:v>
                </c:pt>
                <c:pt idx="154">
                  <c:v>1.98166666633333</c:v>
                </c:pt>
                <c:pt idx="155">
                  <c:v>1.98749999966667</c:v>
                </c:pt>
                <c:pt idx="156">
                  <c:v>1.993333333</c:v>
                </c:pt>
                <c:pt idx="157">
                  <c:v>1.9991666663333301</c:v>
                </c:pt>
                <c:pt idx="158">
                  <c:v>2.0049999996666701</c:v>
                </c:pt>
                <c:pt idx="159">
                  <c:v>2.0108333329999999</c:v>
                </c:pt>
                <c:pt idx="160">
                  <c:v>2.0166666663333301</c:v>
                </c:pt>
                <c:pt idx="161">
                  <c:v>2.0224999996666702</c:v>
                </c:pt>
                <c:pt idx="162">
                  <c:v>2.028333333</c:v>
                </c:pt>
                <c:pt idx="163">
                  <c:v>2.0341666663333302</c:v>
                </c:pt>
                <c:pt idx="164">
                  <c:v>2.0399999996666698</c:v>
                </c:pt>
                <c:pt idx="165">
                  <c:v>2.045833333</c:v>
                </c:pt>
                <c:pt idx="166">
                  <c:v>2.0516666663333298</c:v>
                </c:pt>
                <c:pt idx="167">
                  <c:v>2.0574999996666699</c:v>
                </c:pt>
                <c:pt idx="168">
                  <c:v>2.0633333330000001</c:v>
                </c:pt>
                <c:pt idx="169">
                  <c:v>2.0691666663333299</c:v>
                </c:pt>
                <c:pt idx="170">
                  <c:v>2.0749999996666699</c:v>
                </c:pt>
                <c:pt idx="171">
                  <c:v>2.0808333330000002</c:v>
                </c:pt>
                <c:pt idx="172">
                  <c:v>2.08666666633333</c:v>
                </c:pt>
                <c:pt idx="173">
                  <c:v>2.09249999966667</c:v>
                </c:pt>
                <c:pt idx="174">
                  <c:v>2.0983333329999998</c:v>
                </c:pt>
                <c:pt idx="175">
                  <c:v>2.10416666633333</c:v>
                </c:pt>
                <c:pt idx="176">
                  <c:v>2.1099999996666701</c:v>
                </c:pt>
                <c:pt idx="177">
                  <c:v>2.1158333329999999</c:v>
                </c:pt>
                <c:pt idx="178">
                  <c:v>2.1216666663333301</c:v>
                </c:pt>
                <c:pt idx="179">
                  <c:v>2.1274999996666701</c:v>
                </c:pt>
                <c:pt idx="180">
                  <c:v>2.1333333329999999</c:v>
                </c:pt>
                <c:pt idx="181">
                  <c:v>2.1391666663333302</c:v>
                </c:pt>
                <c:pt idx="182">
                  <c:v>2.1449999996666702</c:v>
                </c:pt>
                <c:pt idx="183">
                  <c:v>2.150833333</c:v>
                </c:pt>
                <c:pt idx="184">
                  <c:v>2.1566666663333298</c:v>
                </c:pt>
                <c:pt idx="185">
                  <c:v>2.1624999996666698</c:v>
                </c:pt>
                <c:pt idx="186">
                  <c:v>2.1683333330000001</c:v>
                </c:pt>
                <c:pt idx="187">
                  <c:v>2.1741666663333299</c:v>
                </c:pt>
                <c:pt idx="188">
                  <c:v>2.1799999996666699</c:v>
                </c:pt>
                <c:pt idx="189">
                  <c:v>2.1858333330000002</c:v>
                </c:pt>
                <c:pt idx="190">
                  <c:v>2.19166666633333</c:v>
                </c:pt>
                <c:pt idx="191">
                  <c:v>2.19749999966667</c:v>
                </c:pt>
                <c:pt idx="192">
                  <c:v>2.2033333329999998</c:v>
                </c:pt>
                <c:pt idx="193">
                  <c:v>2.20916666633333</c:v>
                </c:pt>
                <c:pt idx="194">
                  <c:v>2.21499999966667</c:v>
                </c:pt>
                <c:pt idx="195">
                  <c:v>2.2208333329999999</c:v>
                </c:pt>
                <c:pt idx="196">
                  <c:v>2.2266666663333301</c:v>
                </c:pt>
                <c:pt idx="197">
                  <c:v>2.2324999996666701</c:v>
                </c:pt>
                <c:pt idx="198">
                  <c:v>2.2383333329999999</c:v>
                </c:pt>
                <c:pt idx="199">
                  <c:v>2.2441666663333302</c:v>
                </c:pt>
                <c:pt idx="200">
                  <c:v>2.2499999996666702</c:v>
                </c:pt>
                <c:pt idx="201">
                  <c:v>2.255833333</c:v>
                </c:pt>
                <c:pt idx="202">
                  <c:v>2.2616666663333298</c:v>
                </c:pt>
                <c:pt idx="203">
                  <c:v>2.2674999996666698</c:v>
                </c:pt>
                <c:pt idx="204">
                  <c:v>2.2733333330000001</c:v>
                </c:pt>
                <c:pt idx="205">
                  <c:v>2.2791666663333299</c:v>
                </c:pt>
                <c:pt idx="206">
                  <c:v>2.2849999996666699</c:v>
                </c:pt>
                <c:pt idx="207">
                  <c:v>2.2908333330000001</c:v>
                </c:pt>
                <c:pt idx="208">
                  <c:v>2.2966666663333299</c:v>
                </c:pt>
                <c:pt idx="209">
                  <c:v>2.30249999966667</c:v>
                </c:pt>
                <c:pt idx="210">
                  <c:v>2.3083333330000002</c:v>
                </c:pt>
                <c:pt idx="211">
                  <c:v>2.31416666633333</c:v>
                </c:pt>
                <c:pt idx="212">
                  <c:v>2.31999999966667</c:v>
                </c:pt>
                <c:pt idx="213">
                  <c:v>2.3258333329999998</c:v>
                </c:pt>
                <c:pt idx="214">
                  <c:v>2.3316666663333301</c:v>
                </c:pt>
                <c:pt idx="215">
                  <c:v>2.3374999996666701</c:v>
                </c:pt>
                <c:pt idx="216">
                  <c:v>2.3433333329999999</c:v>
                </c:pt>
                <c:pt idx="217">
                  <c:v>2.3491666663333302</c:v>
                </c:pt>
                <c:pt idx="218">
                  <c:v>2.3549999996666702</c:v>
                </c:pt>
                <c:pt idx="219">
                  <c:v>2.360833333</c:v>
                </c:pt>
                <c:pt idx="220">
                  <c:v>2.3666666663333298</c:v>
                </c:pt>
                <c:pt idx="221">
                  <c:v>2.3724999996666698</c:v>
                </c:pt>
                <c:pt idx="222">
                  <c:v>2.378333333</c:v>
                </c:pt>
                <c:pt idx="223">
                  <c:v>2.3841666663333299</c:v>
                </c:pt>
                <c:pt idx="224">
                  <c:v>2.3899999996666699</c:v>
                </c:pt>
                <c:pt idx="225">
                  <c:v>2.3958333330000001</c:v>
                </c:pt>
                <c:pt idx="226">
                  <c:v>2.4016666663333299</c:v>
                </c:pt>
                <c:pt idx="227">
                  <c:v>2.4074999996666699</c:v>
                </c:pt>
                <c:pt idx="228">
                  <c:v>2.4133333330000002</c:v>
                </c:pt>
                <c:pt idx="229">
                  <c:v>2.41916666633333</c:v>
                </c:pt>
                <c:pt idx="230">
                  <c:v>2.42499999966667</c:v>
                </c:pt>
                <c:pt idx="231">
                  <c:v>2.4308333329999998</c:v>
                </c:pt>
                <c:pt idx="232">
                  <c:v>2.4366666663333301</c:v>
                </c:pt>
                <c:pt idx="233">
                  <c:v>2.4424999996666701</c:v>
                </c:pt>
                <c:pt idx="234">
                  <c:v>2.4483333329999999</c:v>
                </c:pt>
                <c:pt idx="235">
                  <c:v>2.4541666663333301</c:v>
                </c:pt>
                <c:pt idx="236">
                  <c:v>2.4599999996666702</c:v>
                </c:pt>
                <c:pt idx="237">
                  <c:v>2.465833333</c:v>
                </c:pt>
                <c:pt idx="238">
                  <c:v>2.4716666663333302</c:v>
                </c:pt>
                <c:pt idx="239">
                  <c:v>2.4774999996666698</c:v>
                </c:pt>
                <c:pt idx="240">
                  <c:v>2.483333333</c:v>
                </c:pt>
                <c:pt idx="241">
                  <c:v>2.4891666663333298</c:v>
                </c:pt>
                <c:pt idx="242">
                  <c:v>2.4949999996666699</c:v>
                </c:pt>
                <c:pt idx="243">
                  <c:v>2.5008333330000001</c:v>
                </c:pt>
                <c:pt idx="244">
                  <c:v>2.5066666663333299</c:v>
                </c:pt>
                <c:pt idx="245">
                  <c:v>2.5124999996666699</c:v>
                </c:pt>
                <c:pt idx="246">
                  <c:v>2.5183333330000002</c:v>
                </c:pt>
                <c:pt idx="247">
                  <c:v>2.52416666633333</c:v>
                </c:pt>
                <c:pt idx="248">
                  <c:v>2.52999999966667</c:v>
                </c:pt>
                <c:pt idx="249">
                  <c:v>2.5358333329999998</c:v>
                </c:pt>
                <c:pt idx="250">
                  <c:v>2.54166666633333</c:v>
                </c:pt>
                <c:pt idx="251">
                  <c:v>2.5474999996666701</c:v>
                </c:pt>
                <c:pt idx="252">
                  <c:v>2.5533333329999999</c:v>
                </c:pt>
                <c:pt idx="253">
                  <c:v>2.5591666663333301</c:v>
                </c:pt>
                <c:pt idx="254">
                  <c:v>2.5649999996666701</c:v>
                </c:pt>
                <c:pt idx="255">
                  <c:v>2.5708333329999999</c:v>
                </c:pt>
                <c:pt idx="256">
                  <c:v>2.5766666663333302</c:v>
                </c:pt>
                <c:pt idx="257">
                  <c:v>2.5824999996666702</c:v>
                </c:pt>
                <c:pt idx="258">
                  <c:v>2.588333333</c:v>
                </c:pt>
                <c:pt idx="259">
                  <c:v>2.5941666663333298</c:v>
                </c:pt>
                <c:pt idx="260">
                  <c:v>2.5999999996666698</c:v>
                </c:pt>
                <c:pt idx="261">
                  <c:v>2.6058333330000001</c:v>
                </c:pt>
                <c:pt idx="262">
                  <c:v>2.6116666663333299</c:v>
                </c:pt>
                <c:pt idx="263">
                  <c:v>2.6174999996666699</c:v>
                </c:pt>
                <c:pt idx="264">
                  <c:v>2.6233333330000002</c:v>
                </c:pt>
                <c:pt idx="265">
                  <c:v>2.62916666633333</c:v>
                </c:pt>
                <c:pt idx="266">
                  <c:v>2.63499999966667</c:v>
                </c:pt>
                <c:pt idx="267">
                  <c:v>2.6408333329999998</c:v>
                </c:pt>
                <c:pt idx="268">
                  <c:v>2.64666666633333</c:v>
                </c:pt>
                <c:pt idx="269">
                  <c:v>2.65249999966667</c:v>
                </c:pt>
                <c:pt idx="270">
                  <c:v>2.6583333329999999</c:v>
                </c:pt>
                <c:pt idx="271">
                  <c:v>2.6641666663333301</c:v>
                </c:pt>
                <c:pt idx="272">
                  <c:v>2.6699999996666701</c:v>
                </c:pt>
                <c:pt idx="273">
                  <c:v>2.6758333329999999</c:v>
                </c:pt>
                <c:pt idx="274">
                  <c:v>2.6816666663333302</c:v>
                </c:pt>
                <c:pt idx="275">
                  <c:v>2.6874999996666702</c:v>
                </c:pt>
                <c:pt idx="276">
                  <c:v>2.693333333</c:v>
                </c:pt>
                <c:pt idx="277">
                  <c:v>2.6991666663333298</c:v>
                </c:pt>
                <c:pt idx="278">
                  <c:v>2.7049999996666698</c:v>
                </c:pt>
                <c:pt idx="279">
                  <c:v>2.7108333330000001</c:v>
                </c:pt>
                <c:pt idx="280">
                  <c:v>2.7166666663333299</c:v>
                </c:pt>
                <c:pt idx="281">
                  <c:v>2.7224999996666699</c:v>
                </c:pt>
                <c:pt idx="282">
                  <c:v>2.7283333330000001</c:v>
                </c:pt>
                <c:pt idx="283">
                  <c:v>2.7341666663333299</c:v>
                </c:pt>
                <c:pt idx="284">
                  <c:v>2.73999999966667</c:v>
                </c:pt>
                <c:pt idx="285">
                  <c:v>2.7458333330000002</c:v>
                </c:pt>
                <c:pt idx="286">
                  <c:v>2.75166666633333</c:v>
                </c:pt>
                <c:pt idx="287">
                  <c:v>2.75749999966667</c:v>
                </c:pt>
                <c:pt idx="288">
                  <c:v>2.7633333329999998</c:v>
                </c:pt>
                <c:pt idx="289">
                  <c:v>2.7691666663333301</c:v>
                </c:pt>
                <c:pt idx="290">
                  <c:v>2.7749999996666701</c:v>
                </c:pt>
                <c:pt idx="291">
                  <c:v>2.7808333329999999</c:v>
                </c:pt>
                <c:pt idx="292">
                  <c:v>2.7866666663333302</c:v>
                </c:pt>
                <c:pt idx="293">
                  <c:v>2.7924999996666702</c:v>
                </c:pt>
                <c:pt idx="294">
                  <c:v>2.798333333</c:v>
                </c:pt>
                <c:pt idx="295">
                  <c:v>2.8041666663333298</c:v>
                </c:pt>
                <c:pt idx="296">
                  <c:v>2.8099999996666698</c:v>
                </c:pt>
                <c:pt idx="297">
                  <c:v>2.815833333</c:v>
                </c:pt>
                <c:pt idx="298">
                  <c:v>2.8216666663333299</c:v>
                </c:pt>
                <c:pt idx="299">
                  <c:v>2.8274999996666699</c:v>
                </c:pt>
                <c:pt idx="300">
                  <c:v>2.8333333330000001</c:v>
                </c:pt>
              </c:numCache>
            </c:numRef>
          </c:cat>
          <c:val>
            <c:numRef>
              <c:f>'2%'!$D$3:$D$303</c:f>
              <c:numCache>
                <c:formatCode>0.00</c:formatCode>
                <c:ptCount val="301"/>
                <c:pt idx="0">
                  <c:v>9.3091419729106804</c:v>
                </c:pt>
                <c:pt idx="1">
                  <c:v>8.5044702991061296</c:v>
                </c:pt>
                <c:pt idx="2">
                  <c:v>7.7403772756361198</c:v>
                </c:pt>
                <c:pt idx="3">
                  <c:v>7.0179791084504197</c:v>
                </c:pt>
                <c:pt idx="4">
                  <c:v>6.3366741932011301</c:v>
                </c:pt>
                <c:pt idx="5">
                  <c:v>5.6913533635268703</c:v>
                </c:pt>
                <c:pt idx="6">
                  <c:v>5.0761770452884196</c:v>
                </c:pt>
                <c:pt idx="7">
                  <c:v>4.4855661922767798</c:v>
                </c:pt>
                <c:pt idx="8">
                  <c:v>3.9165011851728102</c:v>
                </c:pt>
                <c:pt idx="9">
                  <c:v>3.3674151089070001</c:v>
                </c:pt>
                <c:pt idx="10">
                  <c:v>2.8367586705210499</c:v>
                </c:pt>
                <c:pt idx="11">
                  <c:v>2.3230651985761899</c:v>
                </c:pt>
                <c:pt idx="12">
                  <c:v>1.82501358726024</c:v>
                </c:pt>
                <c:pt idx="13">
                  <c:v>1.3412975481119001</c:v>
                </c:pt>
                <c:pt idx="14">
                  <c:v>0.87069512697986795</c:v>
                </c:pt>
                <c:pt idx="15">
                  <c:v>0.41250482182044801</c:v>
                </c:pt>
                <c:pt idx="16">
                  <c:v>-3.3776527539131997E-2</c:v>
                </c:pt>
                <c:pt idx="17">
                  <c:v>-0.46864696220123397</c:v>
                </c:pt>
                <c:pt idx="18">
                  <c:v>-0.89244830318767798</c:v>
                </c:pt>
                <c:pt idx="19">
                  <c:v>-1.3053341017762401</c:v>
                </c:pt>
                <c:pt idx="20">
                  <c:v>-1.70744670062474</c:v>
                </c:pt>
                <c:pt idx="21">
                  <c:v>-2.0988779185054698</c:v>
                </c:pt>
                <c:pt idx="22">
                  <c:v>-2.479517478614</c:v>
                </c:pt>
                <c:pt idx="23">
                  <c:v>-2.8492045802430299</c:v>
                </c:pt>
                <c:pt idx="24">
                  <c:v>-3.2077719928919199</c:v>
                </c:pt>
                <c:pt idx="25">
                  <c:v>-3.5549444855999002</c:v>
                </c:pt>
                <c:pt idx="26">
                  <c:v>-3.8903572121271002</c:v>
                </c:pt>
                <c:pt idx="27">
                  <c:v>-4.2136425366927197</c:v>
                </c:pt>
                <c:pt idx="28">
                  <c:v>-4.524393722748</c:v>
                </c:pt>
                <c:pt idx="29">
                  <c:v>-4.82210659281189</c:v>
                </c:pt>
                <c:pt idx="30">
                  <c:v>-5.1064308188624601</c:v>
                </c:pt>
                <c:pt idx="31">
                  <c:v>-5.3772142170787696</c:v>
                </c:pt>
                <c:pt idx="32">
                  <c:v>-5.6342450712238596</c:v>
                </c:pt>
                <c:pt idx="33">
                  <c:v>-5.8772709326638299</c:v>
                </c:pt>
                <c:pt idx="34">
                  <c:v>-6.1060385190656801</c:v>
                </c:pt>
                <c:pt idx="35">
                  <c:v>-6.3202626444593104</c:v>
                </c:pt>
                <c:pt idx="36">
                  <c:v>-6.5196019138756203</c:v>
                </c:pt>
                <c:pt idx="37">
                  <c:v>-6.70370921074427</c:v>
                </c:pt>
                <c:pt idx="38">
                  <c:v>-6.8722295745510298</c:v>
                </c:pt>
                <c:pt idx="39">
                  <c:v>-7.0247596374708898</c:v>
                </c:pt>
                <c:pt idx="40">
                  <c:v>-7.1608775838785199</c:v>
                </c:pt>
                <c:pt idx="41">
                  <c:v>-7.2801607715504</c:v>
                </c:pt>
                <c:pt idx="42">
                  <c:v>-7.3821604496280298</c:v>
                </c:pt>
                <c:pt idx="43">
                  <c:v>-7.4663976377832197</c:v>
                </c:pt>
                <c:pt idx="44">
                  <c:v>-7.5330191357343903</c:v>
                </c:pt>
                <c:pt idx="45">
                  <c:v>-7.5838105248532104</c:v>
                </c:pt>
                <c:pt idx="46">
                  <c:v>-7.6207915006241098</c:v>
                </c:pt>
                <c:pt idx="47">
                  <c:v>-7.64597356800535</c:v>
                </c:pt>
                <c:pt idx="48">
                  <c:v>-7.6613669711781798</c:v>
                </c:pt>
                <c:pt idx="49">
                  <c:v>-7.6689607772037798</c:v>
                </c:pt>
                <c:pt idx="50">
                  <c:v>-7.6707264810559899</c:v>
                </c:pt>
                <c:pt idx="51">
                  <c:v>-7.6686350294086303</c:v>
                </c:pt>
                <c:pt idx="52">
                  <c:v>-7.6646490329647596</c:v>
                </c:pt>
                <c:pt idx="53">
                  <c:v>-7.6607092287055103</c:v>
                </c:pt>
                <c:pt idx="54">
                  <c:v>-7.6587528091823502</c:v>
                </c:pt>
                <c:pt idx="55">
                  <c:v>-7.6607152435502401</c:v>
                </c:pt>
                <c:pt idx="56">
                  <c:v>-7.6685150703143998</c:v>
                </c:pt>
                <c:pt idx="57">
                  <c:v>-7.6840612183180799</c:v>
                </c:pt>
                <c:pt idx="58">
                  <c:v>-7.7089312270111803</c:v>
                </c:pt>
                <c:pt idx="59">
                  <c:v>-7.7426506536089299</c:v>
                </c:pt>
                <c:pt idx="60">
                  <c:v>-7.7839518201133702</c:v>
                </c:pt>
                <c:pt idx="61">
                  <c:v>-7.8315640560773101</c:v>
                </c:pt>
                <c:pt idx="62">
                  <c:v>-7.8842145413583298</c:v>
                </c:pt>
                <c:pt idx="63">
                  <c:v>-7.9406171894051703</c:v>
                </c:pt>
                <c:pt idx="64">
                  <c:v>-7.9994808579000098</c:v>
                </c:pt>
                <c:pt idx="65">
                  <c:v>-8.0595141640460604</c:v>
                </c:pt>
                <c:pt idx="66">
                  <c:v>-8.11941810912416</c:v>
                </c:pt>
                <c:pt idx="67">
                  <c:v>-8.1778845160321403</c:v>
                </c:pt>
                <c:pt idx="68">
                  <c:v>-8.2336046612336808</c:v>
                </c:pt>
                <c:pt idx="69">
                  <c:v>-8.2852672945524599</c:v>
                </c:pt>
                <c:pt idx="70">
                  <c:v>-8.3315510592500299</c:v>
                </c:pt>
                <c:pt idx="71">
                  <c:v>-8.3711320719470894</c:v>
                </c:pt>
                <c:pt idx="72">
                  <c:v>-8.4027178825446107</c:v>
                </c:pt>
                <c:pt idx="73">
                  <c:v>-8.4255440219487507</c:v>
                </c:pt>
                <c:pt idx="74">
                  <c:v>-8.4392841225793909</c:v>
                </c:pt>
                <c:pt idx="75">
                  <c:v>-8.4436250722145907</c:v>
                </c:pt>
                <c:pt idx="76">
                  <c:v>-8.4382509310312201</c:v>
                </c:pt>
                <c:pt idx="77">
                  <c:v>-8.4228383395347599</c:v>
                </c:pt>
                <c:pt idx="78">
                  <c:v>-8.3970627359431003</c:v>
                </c:pt>
                <c:pt idx="79">
                  <c:v>-8.3605989496133493</c:v>
                </c:pt>
                <c:pt idx="80">
                  <c:v>-8.3131158284530908</c:v>
                </c:pt>
                <c:pt idx="81">
                  <c:v>-8.2542788253609594</c:v>
                </c:pt>
                <c:pt idx="82">
                  <c:v>-8.1837533200326504</c:v>
                </c:pt>
                <c:pt idx="83">
                  <c:v>-8.1012017093673592</c:v>
                </c:pt>
                <c:pt idx="84">
                  <c:v>-8.0062811350638992</c:v>
                </c:pt>
                <c:pt idx="85">
                  <c:v>-7.8986482038860304</c:v>
                </c:pt>
                <c:pt idx="86">
                  <c:v>-7.7779678525465803</c:v>
                </c:pt>
                <c:pt idx="87">
                  <c:v>-7.6446967520235596</c:v>
                </c:pt>
                <c:pt idx="88">
                  <c:v>-7.5006934252334903</c:v>
                </c:pt>
                <c:pt idx="89">
                  <c:v>-7.3479591929583297</c:v>
                </c:pt>
                <c:pt idx="90">
                  <c:v>-7.1884923974936603</c:v>
                </c:pt>
                <c:pt idx="91">
                  <c:v>-7.0242877915908801</c:v>
                </c:pt>
                <c:pt idx="92">
                  <c:v>-6.8573399142983096</c:v>
                </c:pt>
                <c:pt idx="93">
                  <c:v>-6.6896422880433999</c:v>
                </c:pt>
                <c:pt idx="94">
                  <c:v>-6.5231843687693898</c:v>
                </c:pt>
                <c:pt idx="95">
                  <c:v>-6.3599545957983601</c:v>
                </c:pt>
                <c:pt idx="96">
                  <c:v>-6.2019412395799502</c:v>
                </c:pt>
                <c:pt idx="97">
                  <c:v>-6.0511297340349</c:v>
                </c:pt>
                <c:pt idx="98">
                  <c:v>-5.9095031594242897</c:v>
                </c:pt>
                <c:pt idx="99">
                  <c:v>-5.77904452241052</c:v>
                </c:pt>
                <c:pt idx="100">
                  <c:v>-5.6617356330525199</c:v>
                </c:pt>
                <c:pt idx="101">
                  <c:v>-5.5589823273338199</c:v>
                </c:pt>
                <c:pt idx="102">
                  <c:v>-5.4698985949866596</c:v>
                </c:pt>
                <c:pt idx="103">
                  <c:v>-5.3930253276576403</c:v>
                </c:pt>
                <c:pt idx="104">
                  <c:v>-5.3269008281295402</c:v>
                </c:pt>
                <c:pt idx="105">
                  <c:v>-5.2700619297727096</c:v>
                </c:pt>
                <c:pt idx="106">
                  <c:v>-5.2210454339607804</c:v>
                </c:pt>
                <c:pt idx="107">
                  <c:v>-5.1783868237696398</c:v>
                </c:pt>
                <c:pt idx="108">
                  <c:v>-5.1406192596498199</c:v>
                </c:pt>
                <c:pt idx="109">
                  <c:v>-5.1062756656281598</c:v>
                </c:pt>
                <c:pt idx="110">
                  <c:v>-5.0738885983769997</c:v>
                </c:pt>
                <c:pt idx="111">
                  <c:v>-5.0419883475150398</c:v>
                </c:pt>
                <c:pt idx="112">
                  <c:v>-5.0091043386974103</c:v>
                </c:pt>
                <c:pt idx="113">
                  <c:v>-4.9737659545006103</c:v>
                </c:pt>
                <c:pt idx="114">
                  <c:v>-4.9345012105000201</c:v>
                </c:pt>
                <c:pt idx="115">
                  <c:v>-4.8899536185424202</c:v>
                </c:pt>
                <c:pt idx="116">
                  <c:v>-4.8399174125525404</c:v>
                </c:pt>
                <c:pt idx="117">
                  <c:v>-4.7848395454724502</c:v>
                </c:pt>
                <c:pt idx="118">
                  <c:v>-4.7251725690067898</c:v>
                </c:pt>
                <c:pt idx="119">
                  <c:v>-4.6613685602496302</c:v>
                </c:pt>
                <c:pt idx="120">
                  <c:v>-4.5938795161866004</c:v>
                </c:pt>
                <c:pt idx="121">
                  <c:v>-4.5231560882319304</c:v>
                </c:pt>
                <c:pt idx="122">
                  <c:v>-4.4496478112883198</c:v>
                </c:pt>
                <c:pt idx="123">
                  <c:v>-4.37380418532842</c:v>
                </c:pt>
                <c:pt idx="124">
                  <c:v>-4.2960741341083004</c:v>
                </c:pt>
                <c:pt idx="125">
                  <c:v>-4.2169050693821699</c:v>
                </c:pt>
                <c:pt idx="126">
                  <c:v>-4.1367441578986197</c:v>
                </c:pt>
                <c:pt idx="127">
                  <c:v>-4.0560384377057499</c:v>
                </c:pt>
                <c:pt idx="128">
                  <c:v>-3.9752336824968499</c:v>
                </c:pt>
                <c:pt idx="129">
                  <c:v>-3.8947566280479302</c:v>
                </c:pt>
                <c:pt idx="130">
                  <c:v>-3.81442874655863</c:v>
                </c:pt>
                <c:pt idx="131">
                  <c:v>-3.7333414391421802</c:v>
                </c:pt>
                <c:pt idx="132">
                  <c:v>-3.6505415315788801</c:v>
                </c:pt>
                <c:pt idx="133">
                  <c:v>-3.5650757326418998</c:v>
                </c:pt>
                <c:pt idx="134">
                  <c:v>-3.4759905670136702</c:v>
                </c:pt>
                <c:pt idx="135">
                  <c:v>-3.3823314232979298</c:v>
                </c:pt>
                <c:pt idx="136">
                  <c:v>-3.28314325714405</c:v>
                </c:pt>
                <c:pt idx="137">
                  <c:v>-3.1774710023682902</c:v>
                </c:pt>
                <c:pt idx="138">
                  <c:v>-3.0643588996382798</c:v>
                </c:pt>
                <c:pt idx="139">
                  <c:v>-2.94285035426859</c:v>
                </c:pt>
                <c:pt idx="140">
                  <c:v>-2.8119887218411499</c:v>
                </c:pt>
                <c:pt idx="141">
                  <c:v>-2.6708171145992901</c:v>
                </c:pt>
                <c:pt idx="142">
                  <c:v>-2.5183776714316899</c:v>
                </c:pt>
                <c:pt idx="143">
                  <c:v>-2.3537136648508001</c:v>
                </c:pt>
                <c:pt idx="144">
                  <c:v>-2.17656782426852</c:v>
                </c:pt>
                <c:pt idx="145">
                  <c:v>-1.98851767738742</c:v>
                </c:pt>
                <c:pt idx="146">
                  <c:v>-1.79143759816793</c:v>
                </c:pt>
                <c:pt idx="147">
                  <c:v>-1.5872019424674</c:v>
                </c:pt>
                <c:pt idx="148">
                  <c:v>-1.37768476465183</c:v>
                </c:pt>
                <c:pt idx="149">
                  <c:v>-1.1647593279686801</c:v>
                </c:pt>
                <c:pt idx="150">
                  <c:v>-0.95029876747221897</c:v>
                </c:pt>
                <c:pt idx="151">
                  <c:v>-0.73617615024997496</c:v>
                </c:pt>
                <c:pt idx="152">
                  <c:v>-0.52426387568357302</c:v>
                </c:pt>
                <c:pt idx="153">
                  <c:v>-0.31643396417180703</c:v>
                </c:pt>
                <c:pt idx="154">
                  <c:v>-0.114558427774369</c:v>
                </c:pt>
                <c:pt idx="155">
                  <c:v>7.9491069017109298E-2</c:v>
                </c:pt>
                <c:pt idx="156">
                  <c:v>0.26384347406900599</c:v>
                </c:pt>
                <c:pt idx="157">
                  <c:v>0.43662779758057002</c:v>
                </c:pt>
                <c:pt idx="158">
                  <c:v>0.59615228469979797</c:v>
                </c:pt>
                <c:pt idx="159">
                  <c:v>0.74183129274638304</c:v>
                </c:pt>
                <c:pt idx="160">
                  <c:v>0.87350071323027101</c:v>
                </c:pt>
                <c:pt idx="161">
                  <c:v>0.99099727880997102</c:v>
                </c:pt>
                <c:pt idx="162">
                  <c:v>1.09415809731479</c:v>
                </c:pt>
                <c:pt idx="163">
                  <c:v>1.1828207287136101</c:v>
                </c:pt>
                <c:pt idx="164">
                  <c:v>1.2568227598934201</c:v>
                </c:pt>
                <c:pt idx="165">
                  <c:v>1.3160019104004199</c:v>
                </c:pt>
                <c:pt idx="166">
                  <c:v>1.3601964304173499</c:v>
                </c:pt>
                <c:pt idx="167">
                  <c:v>1.38924470278627</c:v>
                </c:pt>
                <c:pt idx="168">
                  <c:v>1.4029851331279699</c:v>
                </c:pt>
                <c:pt idx="169">
                  <c:v>1.4012565096759599</c:v>
                </c:pt>
                <c:pt idx="170">
                  <c:v>1.3838979381434899</c:v>
                </c:pt>
                <c:pt idx="171">
                  <c:v>1.3507485341814101</c:v>
                </c:pt>
                <c:pt idx="172">
                  <c:v>1.30172819629499</c:v>
                </c:pt>
                <c:pt idx="173">
                  <c:v>1.2381113626726401</c:v>
                </c:pt>
                <c:pt idx="174">
                  <c:v>1.1622961326955299</c:v>
                </c:pt>
                <c:pt idx="175">
                  <c:v>1.0767146535208401</c:v>
                </c:pt>
                <c:pt idx="176">
                  <c:v>0.98379944318887202</c:v>
                </c:pt>
                <c:pt idx="177">
                  <c:v>0.88598323024959302</c:v>
                </c:pt>
                <c:pt idx="178">
                  <c:v>0.78569874789664595</c:v>
                </c:pt>
                <c:pt idx="179">
                  <c:v>0.68537892340950202</c:v>
                </c:pt>
                <c:pt idx="180">
                  <c:v>0.58745702601504501</c:v>
                </c:pt>
                <c:pt idx="181">
                  <c:v>0.49436635974743098</c:v>
                </c:pt>
                <c:pt idx="182">
                  <c:v>0.40854028412252302</c:v>
                </c:pt>
                <c:pt idx="183">
                  <c:v>0.33241250104981601</c:v>
                </c:pt>
                <c:pt idx="184">
                  <c:v>0.26841684292358498</c:v>
                </c:pt>
                <c:pt idx="185">
                  <c:v>0.21898714879478101</c:v>
                </c:pt>
                <c:pt idx="186">
                  <c:v>0.186540926323744</c:v>
                </c:pt>
                <c:pt idx="187">
                  <c:v>0.17205464286658401</c:v>
                </c:pt>
                <c:pt idx="188">
                  <c:v>0.173965453902582</c:v>
                </c:pt>
                <c:pt idx="189">
                  <c:v>0.190452107875416</c:v>
                </c:pt>
                <c:pt idx="190">
                  <c:v>0.21969365344526201</c:v>
                </c:pt>
                <c:pt idx="191">
                  <c:v>0.25986921432635801</c:v>
                </c:pt>
                <c:pt idx="192">
                  <c:v>0.30915792716433499</c:v>
                </c:pt>
                <c:pt idx="193">
                  <c:v>0.36573914581219902</c:v>
                </c:pt>
                <c:pt idx="194">
                  <c:v>0.427792404354506</c:v>
                </c:pt>
                <c:pt idx="195">
                  <c:v>0.49349724251789001</c:v>
                </c:pt>
                <c:pt idx="196">
                  <c:v>0.56103329482695596</c:v>
                </c:pt>
                <c:pt idx="197">
                  <c:v>0.62858044455788298</c:v>
                </c:pt>
                <c:pt idx="198">
                  <c:v>0.69431861529474803</c:v>
                </c:pt>
                <c:pt idx="199">
                  <c:v>0.75642775216729796</c:v>
                </c:pt>
                <c:pt idx="200">
                  <c:v>0.81308801197147296</c:v>
                </c:pt>
                <c:pt idx="201">
                  <c:v>0.86282671634944597</c:v>
                </c:pt>
                <c:pt idx="202">
                  <c:v>0.90555936866016395</c:v>
                </c:pt>
                <c:pt idx="203">
                  <c:v>0.941548628060218</c:v>
                </c:pt>
                <c:pt idx="204">
                  <c:v>0.971057349220388</c:v>
                </c:pt>
                <c:pt idx="205">
                  <c:v>0.99434840671321501</c:v>
                </c:pt>
                <c:pt idx="206">
                  <c:v>1.01168470687489</c:v>
                </c:pt>
                <c:pt idx="207">
                  <c:v>1.0233293520643101</c:v>
                </c:pt>
                <c:pt idx="208">
                  <c:v>1.0295455193437699</c:v>
                </c:pt>
                <c:pt idx="209">
                  <c:v>1.0305963895892201</c:v>
                </c:pt>
                <c:pt idx="210">
                  <c:v>1.0267452648097</c:v>
                </c:pt>
                <c:pt idx="211">
                  <c:v>1.0182555929986601</c:v>
                </c:pt>
                <c:pt idx="212">
                  <c:v>1.00539083084067</c:v>
                </c:pt>
                <c:pt idx="213">
                  <c:v>0.98841447802277604</c:v>
                </c:pt>
                <c:pt idx="214">
                  <c:v>0.96759020624111303</c:v>
                </c:pt>
                <c:pt idx="215">
                  <c:v>0.94320931600117297</c:v>
                </c:pt>
                <c:pt idx="216">
                  <c:v>0.91583411817981597</c:v>
                </c:pt>
                <c:pt idx="217">
                  <c:v>0.88618086648801897</c:v>
                </c:pt>
                <c:pt idx="218">
                  <c:v>0.85496768333078399</c:v>
                </c:pt>
                <c:pt idx="219">
                  <c:v>0.822912694343643</c:v>
                </c:pt>
                <c:pt idx="220">
                  <c:v>0.79073407937309503</c:v>
                </c:pt>
                <c:pt idx="221">
                  <c:v>0.75915016051573103</c:v>
                </c:pt>
                <c:pt idx="222">
                  <c:v>0.72887928291848403</c:v>
                </c:pt>
                <c:pt idx="223">
                  <c:v>0.70063980402358095</c:v>
                </c:pt>
                <c:pt idx="224">
                  <c:v>0.67515020206258203</c:v>
                </c:pt>
                <c:pt idx="225">
                  <c:v>0.65312902382566995</c:v>
                </c:pt>
                <c:pt idx="226">
                  <c:v>0.63529481761460704</c:v>
                </c:pt>
                <c:pt idx="227">
                  <c:v>0.62236619487220002</c:v>
                </c:pt>
                <c:pt idx="228">
                  <c:v>0.61506187828499004</c:v>
                </c:pt>
                <c:pt idx="229">
                  <c:v>0.61407104936003498</c:v>
                </c:pt>
                <c:pt idx="230">
                  <c:v>0.61910657985058004</c:v>
                </c:pt>
                <c:pt idx="231">
                  <c:v>0.62870482407669204</c:v>
                </c:pt>
                <c:pt idx="232">
                  <c:v>0.64133212822264296</c:v>
                </c:pt>
                <c:pt idx="233">
                  <c:v>0.65545484062406001</c:v>
                </c:pt>
                <c:pt idx="234">
                  <c:v>0.66953937793610396</c:v>
                </c:pt>
                <c:pt idx="235">
                  <c:v>0.68205223914972601</c:v>
                </c:pt>
                <c:pt idx="236">
                  <c:v>0.69145992815776902</c:v>
                </c:pt>
                <c:pt idx="237">
                  <c:v>0.69622897296025599</c:v>
                </c:pt>
                <c:pt idx="238">
                  <c:v>0.69482599798550404</c:v>
                </c:pt>
                <c:pt idx="239">
                  <c:v>0.68571765176909605</c:v>
                </c:pt>
                <c:pt idx="240">
                  <c:v>0.66737058696722296</c:v>
                </c:pt>
                <c:pt idx="241">
                  <c:v>0.63825152545095398</c:v>
                </c:pt>
                <c:pt idx="242">
                  <c:v>0.59682724652356001</c:v>
                </c:pt>
                <c:pt idx="243">
                  <c:v>0.54156628874909496</c:v>
                </c:pt>
                <c:pt idx="244">
                  <c:v>0.47183001297000299</c:v>
                </c:pt>
                <c:pt idx="245">
                  <c:v>0.38932256013248401</c:v>
                </c:pt>
                <c:pt idx="246">
                  <c:v>0.29612769653314802</c:v>
                </c:pt>
                <c:pt idx="247">
                  <c:v>0.194329195180728</c:v>
                </c:pt>
                <c:pt idx="248">
                  <c:v>8.6010895022298001E-2</c:v>
                </c:pt>
                <c:pt idx="249">
                  <c:v>-2.6743327569079201E-2</c:v>
                </c:pt>
                <c:pt idx="250">
                  <c:v>-0.141849595400004</c:v>
                </c:pt>
                <c:pt idx="251">
                  <c:v>-0.25722399723179001</c:v>
                </c:pt>
                <c:pt idx="252">
                  <c:v>-0.37078256184344099</c:v>
                </c:pt>
                <c:pt idx="253">
                  <c:v>-0.480441311908407</c:v>
                </c:pt>
                <c:pt idx="254">
                  <c:v>-0.58411626053327803</c:v>
                </c:pt>
                <c:pt idx="255">
                  <c:v>-0.67972336178524995</c:v>
                </c:pt>
                <c:pt idx="256">
                  <c:v>-0.76517854723186896</c:v>
                </c:pt>
                <c:pt idx="257">
                  <c:v>-0.83839774731615102</c:v>
                </c:pt>
                <c:pt idx="258">
                  <c:v>-0.89788768680193698</c:v>
                </c:pt>
                <c:pt idx="259">
                  <c:v>-0.94580123448585596</c:v>
                </c:pt>
                <c:pt idx="260">
                  <c:v>-0.98568080125306801</c:v>
                </c:pt>
                <c:pt idx="261">
                  <c:v>-1.02107152097258</c:v>
                </c:pt>
                <c:pt idx="262">
                  <c:v>-1.0555184781519</c:v>
                </c:pt>
                <c:pt idx="263">
                  <c:v>-1.0925667449583001</c:v>
                </c:pt>
                <c:pt idx="264">
                  <c:v>-1.1357613914995599</c:v>
                </c:pt>
                <c:pt idx="265">
                  <c:v>-1.1886474532907101</c:v>
                </c:pt>
                <c:pt idx="266">
                  <c:v>-1.2547699371430101</c:v>
                </c:pt>
                <c:pt idx="267">
                  <c:v>-1.33767384897027</c:v>
                </c:pt>
                <c:pt idx="268">
                  <c:v>-1.4409041801598601</c:v>
                </c:pt>
                <c:pt idx="269">
                  <c:v>-1.56800588398167</c:v>
                </c:pt>
                <c:pt idx="270">
                  <c:v>-1.72252390752899</c:v>
                </c:pt>
                <c:pt idx="271">
                  <c:v>-1.90800319474397</c:v>
                </c:pt>
                <c:pt idx="272">
                  <c:v>-2.1277336935792199</c:v>
                </c:pt>
                <c:pt idx="273">
                  <c:v>-2.3807227166188301</c:v>
                </c:pt>
                <c:pt idx="274">
                  <c:v>-2.6624239981906901</c:v>
                </c:pt>
                <c:pt idx="275">
                  <c:v>-2.9681836937602402</c:v>
                </c:pt>
                <c:pt idx="276">
                  <c:v>-3.2933479317679502</c:v>
                </c:pt>
                <c:pt idx="277">
                  <c:v>-3.6332628379034899</c:v>
                </c:pt>
                <c:pt idx="278">
                  <c:v>-3.9832745337579598</c:v>
                </c:pt>
                <c:pt idx="279">
                  <c:v>-4.3387291156296</c:v>
                </c:pt>
                <c:pt idx="280">
                  <c:v>-4.69497267017766</c:v>
                </c:pt>
                <c:pt idx="281">
                  <c:v>-5.04735128360781</c:v>
                </c:pt>
                <c:pt idx="282">
                  <c:v>-5.3912110277657899</c:v>
                </c:pt>
                <c:pt idx="283">
                  <c:v>-5.7218979571917403</c:v>
                </c:pt>
                <c:pt idx="284">
                  <c:v>-6.0347581253953697</c:v>
                </c:pt>
                <c:pt idx="285">
                  <c:v>-6.3251375813012798</c:v>
                </c:pt>
                <c:pt idx="286">
                  <c:v>-6.5883823554938497</c:v>
                </c:pt>
                <c:pt idx="287">
                  <c:v>-6.8198384739722302</c:v>
                </c:pt>
                <c:pt idx="288">
                  <c:v>-7.0148519620463503</c:v>
                </c:pt>
                <c:pt idx="289">
                  <c:v>-7.16876883344713</c:v>
                </c:pt>
                <c:pt idx="290">
                  <c:v>-7.27693509229755</c:v>
                </c:pt>
                <c:pt idx="291">
                  <c:v>-7.3346967424216096</c:v>
                </c:pt>
                <c:pt idx="292">
                  <c:v>-7.3373997834273199</c:v>
                </c:pt>
                <c:pt idx="293">
                  <c:v>-7.2803902038600397</c:v>
                </c:pt>
                <c:pt idx="294">
                  <c:v>-7.1590139904723999</c:v>
                </c:pt>
                <c:pt idx="295">
                  <c:v>-6.9686171292744099</c:v>
                </c:pt>
                <c:pt idx="296">
                  <c:v>-6.7045455989791396</c:v>
                </c:pt>
                <c:pt idx="297">
                  <c:v>-6.3621453741579899</c:v>
                </c:pt>
                <c:pt idx="298">
                  <c:v>-5.9367624293053298</c:v>
                </c:pt>
                <c:pt idx="299">
                  <c:v>-5.4237427363420396</c:v>
                </c:pt>
                <c:pt idx="300">
                  <c:v>-4.8184322626547402</c:v>
                </c:pt>
              </c:numCache>
            </c:numRef>
          </c:val>
          <c:extLst xmlns:c16r2="http://schemas.microsoft.com/office/drawing/2015/06/chart">
            <c:ext xmlns:c16="http://schemas.microsoft.com/office/drawing/2014/chart" uri="{C3380CC4-5D6E-409C-BE32-E72D297353CC}">
              <c16:uniqueId val="{00000000-BC4C-4B2E-917C-DA8D10066F60}"/>
            </c:ext>
          </c:extLst>
        </c:ser>
        <c:dLbls>
          <c:showLegendKey val="0"/>
          <c:showVal val="0"/>
          <c:showCatName val="0"/>
          <c:showSerName val="0"/>
          <c:showPercent val="0"/>
          <c:showBubbleSize val="0"/>
        </c:dLbls>
        <c:gapWidth val="219"/>
        <c:overlap val="-27"/>
        <c:axId val="644759936"/>
        <c:axId val="644759376"/>
      </c:barChart>
      <c:catAx>
        <c:axId val="6447599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US"/>
                  <a:t>Deformación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US"/>
            </a:p>
          </c:txPr>
        </c:title>
        <c:numFmt formatCode="0.00"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644759376"/>
        <c:crosses val="autoZero"/>
        <c:auto val="1"/>
        <c:lblAlgn val="ctr"/>
        <c:lblOffset val="100"/>
        <c:noMultiLvlLbl val="0"/>
      </c:catAx>
      <c:valAx>
        <c:axId val="644759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US"/>
                  <a:t>Frecuencia[Hz]</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644759936"/>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s-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US"/>
              <a:t>Diferencia Curva de carga 2% Gent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US"/>
        </a:p>
      </c:txPr>
    </c:title>
    <c:autoTitleDeleted val="0"/>
    <c:plotArea>
      <c:layout/>
      <c:barChart>
        <c:barDir val="col"/>
        <c:grouping val="clustered"/>
        <c:varyColors val="0"/>
        <c:ser>
          <c:idx val="0"/>
          <c:order val="0"/>
          <c:spPr>
            <a:solidFill>
              <a:schemeClr val="accent1"/>
            </a:solidFill>
            <a:ln>
              <a:noFill/>
            </a:ln>
            <a:effectLst/>
          </c:spPr>
          <c:invertIfNegative val="0"/>
          <c:cat>
            <c:numRef>
              <c:f>'2%'!$A$3:$A$303</c:f>
              <c:numCache>
                <c:formatCode>0.00</c:formatCode>
                <c:ptCount val="301"/>
                <c:pt idx="0">
                  <c:v>1.0833333329999999</c:v>
                </c:pt>
                <c:pt idx="1">
                  <c:v>1.0891666663333299</c:v>
                </c:pt>
                <c:pt idx="2">
                  <c:v>1.0949999996666699</c:v>
                </c:pt>
                <c:pt idx="3">
                  <c:v>1.100833333</c:v>
                </c:pt>
                <c:pt idx="4">
                  <c:v>1.10666666633333</c:v>
                </c:pt>
                <c:pt idx="5">
                  <c:v>1.11249999966667</c:v>
                </c:pt>
                <c:pt idx="6">
                  <c:v>1.118333333</c:v>
                </c:pt>
                <c:pt idx="7">
                  <c:v>1.1241666663333301</c:v>
                </c:pt>
                <c:pt idx="8">
                  <c:v>1.1299999996666701</c:v>
                </c:pt>
                <c:pt idx="9">
                  <c:v>1.1358333329999999</c:v>
                </c:pt>
                <c:pt idx="10">
                  <c:v>1.1416666663333299</c:v>
                </c:pt>
                <c:pt idx="11">
                  <c:v>1.1474999996666699</c:v>
                </c:pt>
                <c:pt idx="12">
                  <c:v>1.153333333</c:v>
                </c:pt>
                <c:pt idx="13">
                  <c:v>1.15916666633333</c:v>
                </c:pt>
                <c:pt idx="14">
                  <c:v>1.16499999966667</c:v>
                </c:pt>
                <c:pt idx="15">
                  <c:v>1.170833333</c:v>
                </c:pt>
                <c:pt idx="16">
                  <c:v>1.1766666663333301</c:v>
                </c:pt>
                <c:pt idx="17">
                  <c:v>1.1824999996666701</c:v>
                </c:pt>
                <c:pt idx="18">
                  <c:v>1.1883333330000001</c:v>
                </c:pt>
                <c:pt idx="19">
                  <c:v>1.1941666663333299</c:v>
                </c:pt>
                <c:pt idx="20">
                  <c:v>1.1999999996666699</c:v>
                </c:pt>
                <c:pt idx="21">
                  <c:v>1.205833333</c:v>
                </c:pt>
                <c:pt idx="22">
                  <c:v>1.21166666633333</c:v>
                </c:pt>
                <c:pt idx="23">
                  <c:v>1.21749999966667</c:v>
                </c:pt>
                <c:pt idx="24">
                  <c:v>1.223333333</c:v>
                </c:pt>
                <c:pt idx="25">
                  <c:v>1.22916666633333</c:v>
                </c:pt>
                <c:pt idx="26">
                  <c:v>1.2349999996666701</c:v>
                </c:pt>
                <c:pt idx="27">
                  <c:v>1.2408333330000001</c:v>
                </c:pt>
                <c:pt idx="28">
                  <c:v>1.2466666663333299</c:v>
                </c:pt>
                <c:pt idx="29">
                  <c:v>1.2524999996666699</c:v>
                </c:pt>
                <c:pt idx="30">
                  <c:v>1.2583333329999999</c:v>
                </c:pt>
                <c:pt idx="31">
                  <c:v>1.26416666633333</c:v>
                </c:pt>
                <c:pt idx="32">
                  <c:v>1.26999999966667</c:v>
                </c:pt>
                <c:pt idx="33">
                  <c:v>1.275833333</c:v>
                </c:pt>
                <c:pt idx="34">
                  <c:v>1.28166666633333</c:v>
                </c:pt>
                <c:pt idx="35">
                  <c:v>1.2874999996666701</c:v>
                </c:pt>
                <c:pt idx="36">
                  <c:v>1.2933333330000001</c:v>
                </c:pt>
                <c:pt idx="37">
                  <c:v>1.2991666663333299</c:v>
                </c:pt>
                <c:pt idx="38">
                  <c:v>1.3049999996666699</c:v>
                </c:pt>
                <c:pt idx="39">
                  <c:v>1.3108333329999999</c:v>
                </c:pt>
                <c:pt idx="40">
                  <c:v>1.31666666633333</c:v>
                </c:pt>
                <c:pt idx="41">
                  <c:v>1.32249999966667</c:v>
                </c:pt>
                <c:pt idx="42">
                  <c:v>1.328333333</c:v>
                </c:pt>
                <c:pt idx="43">
                  <c:v>1.33416666633333</c:v>
                </c:pt>
                <c:pt idx="44">
                  <c:v>1.33999999966667</c:v>
                </c:pt>
                <c:pt idx="45">
                  <c:v>1.3458333330000001</c:v>
                </c:pt>
                <c:pt idx="46">
                  <c:v>1.3516666663333301</c:v>
                </c:pt>
                <c:pt idx="47">
                  <c:v>1.3574999996666699</c:v>
                </c:pt>
                <c:pt idx="48">
                  <c:v>1.3633333329999999</c:v>
                </c:pt>
                <c:pt idx="49">
                  <c:v>1.36916666633333</c:v>
                </c:pt>
                <c:pt idx="50">
                  <c:v>1.37499999966667</c:v>
                </c:pt>
                <c:pt idx="51">
                  <c:v>1.380833333</c:v>
                </c:pt>
                <c:pt idx="52">
                  <c:v>1.38666666633333</c:v>
                </c:pt>
                <c:pt idx="53">
                  <c:v>1.39249999966667</c:v>
                </c:pt>
                <c:pt idx="54">
                  <c:v>1.3983333330000001</c:v>
                </c:pt>
                <c:pt idx="55">
                  <c:v>1.4041666663333301</c:v>
                </c:pt>
                <c:pt idx="56">
                  <c:v>1.4099999996666699</c:v>
                </c:pt>
                <c:pt idx="57">
                  <c:v>1.4158333329999999</c:v>
                </c:pt>
                <c:pt idx="58">
                  <c:v>1.4216666663333299</c:v>
                </c:pt>
                <c:pt idx="59">
                  <c:v>1.42749999966667</c:v>
                </c:pt>
                <c:pt idx="60">
                  <c:v>1.433333333</c:v>
                </c:pt>
                <c:pt idx="61">
                  <c:v>1.43916666633333</c:v>
                </c:pt>
                <c:pt idx="62">
                  <c:v>1.44499999966667</c:v>
                </c:pt>
                <c:pt idx="63">
                  <c:v>1.4508333330000001</c:v>
                </c:pt>
                <c:pt idx="64">
                  <c:v>1.4566666663333301</c:v>
                </c:pt>
                <c:pt idx="65">
                  <c:v>1.4624999996666701</c:v>
                </c:pt>
                <c:pt idx="66">
                  <c:v>1.4683333329999999</c:v>
                </c:pt>
                <c:pt idx="67">
                  <c:v>1.4741666663333299</c:v>
                </c:pt>
                <c:pt idx="68">
                  <c:v>1.47999999966667</c:v>
                </c:pt>
                <c:pt idx="69">
                  <c:v>1.485833333</c:v>
                </c:pt>
                <c:pt idx="70">
                  <c:v>1.49166666633333</c:v>
                </c:pt>
                <c:pt idx="71">
                  <c:v>1.49749999966667</c:v>
                </c:pt>
                <c:pt idx="72">
                  <c:v>1.503333333</c:v>
                </c:pt>
                <c:pt idx="73">
                  <c:v>1.5091666663333301</c:v>
                </c:pt>
                <c:pt idx="74">
                  <c:v>1.5149999996666701</c:v>
                </c:pt>
                <c:pt idx="75">
                  <c:v>1.5208333329999999</c:v>
                </c:pt>
                <c:pt idx="76">
                  <c:v>1.5266666663333299</c:v>
                </c:pt>
                <c:pt idx="77">
                  <c:v>1.5324999996666699</c:v>
                </c:pt>
                <c:pt idx="78">
                  <c:v>1.538333333</c:v>
                </c:pt>
                <c:pt idx="79">
                  <c:v>1.54416666633333</c:v>
                </c:pt>
                <c:pt idx="80">
                  <c:v>1.54999999966667</c:v>
                </c:pt>
                <c:pt idx="81">
                  <c:v>1.555833333</c:v>
                </c:pt>
                <c:pt idx="82">
                  <c:v>1.5616666663333301</c:v>
                </c:pt>
                <c:pt idx="83">
                  <c:v>1.5674999996666701</c:v>
                </c:pt>
                <c:pt idx="84">
                  <c:v>1.5733333329999999</c:v>
                </c:pt>
                <c:pt idx="85">
                  <c:v>1.5791666663333299</c:v>
                </c:pt>
                <c:pt idx="86">
                  <c:v>1.5849999996666699</c:v>
                </c:pt>
                <c:pt idx="87">
                  <c:v>1.590833333</c:v>
                </c:pt>
                <c:pt idx="88">
                  <c:v>1.59666666633333</c:v>
                </c:pt>
                <c:pt idx="89">
                  <c:v>1.60249999966667</c:v>
                </c:pt>
                <c:pt idx="90">
                  <c:v>1.608333333</c:v>
                </c:pt>
                <c:pt idx="91">
                  <c:v>1.6141666663333301</c:v>
                </c:pt>
                <c:pt idx="92">
                  <c:v>1.6199999996666701</c:v>
                </c:pt>
                <c:pt idx="93">
                  <c:v>1.6258333330000001</c:v>
                </c:pt>
                <c:pt idx="94">
                  <c:v>1.6316666663333299</c:v>
                </c:pt>
                <c:pt idx="95">
                  <c:v>1.6374999996666699</c:v>
                </c:pt>
                <c:pt idx="96">
                  <c:v>1.643333333</c:v>
                </c:pt>
                <c:pt idx="97">
                  <c:v>1.64916666633333</c:v>
                </c:pt>
                <c:pt idx="98">
                  <c:v>1.65499999966667</c:v>
                </c:pt>
                <c:pt idx="99">
                  <c:v>1.660833333</c:v>
                </c:pt>
                <c:pt idx="100">
                  <c:v>1.66666666633333</c:v>
                </c:pt>
                <c:pt idx="101">
                  <c:v>1.6724999996666701</c:v>
                </c:pt>
                <c:pt idx="102">
                  <c:v>1.6783333330000001</c:v>
                </c:pt>
                <c:pt idx="103">
                  <c:v>1.6841666663333299</c:v>
                </c:pt>
                <c:pt idx="104">
                  <c:v>1.6899999996666699</c:v>
                </c:pt>
                <c:pt idx="105">
                  <c:v>1.6958333329999999</c:v>
                </c:pt>
                <c:pt idx="106">
                  <c:v>1.70166666633333</c:v>
                </c:pt>
                <c:pt idx="107">
                  <c:v>1.70749999966667</c:v>
                </c:pt>
                <c:pt idx="108">
                  <c:v>1.713333333</c:v>
                </c:pt>
                <c:pt idx="109">
                  <c:v>1.71916666633333</c:v>
                </c:pt>
                <c:pt idx="110">
                  <c:v>1.7249999996666701</c:v>
                </c:pt>
                <c:pt idx="111">
                  <c:v>1.7308333330000001</c:v>
                </c:pt>
                <c:pt idx="112">
                  <c:v>1.7366666663333299</c:v>
                </c:pt>
                <c:pt idx="113">
                  <c:v>1.7424999996666699</c:v>
                </c:pt>
                <c:pt idx="114">
                  <c:v>1.7483333329999999</c:v>
                </c:pt>
                <c:pt idx="115">
                  <c:v>1.75416666633333</c:v>
                </c:pt>
                <c:pt idx="116">
                  <c:v>1.75999999966667</c:v>
                </c:pt>
                <c:pt idx="117">
                  <c:v>1.765833333</c:v>
                </c:pt>
                <c:pt idx="118">
                  <c:v>1.77166666633333</c:v>
                </c:pt>
                <c:pt idx="119">
                  <c:v>1.77749999966667</c:v>
                </c:pt>
                <c:pt idx="120">
                  <c:v>1.7833333330000001</c:v>
                </c:pt>
                <c:pt idx="121">
                  <c:v>1.7891666663333301</c:v>
                </c:pt>
                <c:pt idx="122">
                  <c:v>1.7949999996666699</c:v>
                </c:pt>
                <c:pt idx="123">
                  <c:v>1.8008333329999999</c:v>
                </c:pt>
                <c:pt idx="124">
                  <c:v>1.80666666633333</c:v>
                </c:pt>
                <c:pt idx="125">
                  <c:v>1.81249999966667</c:v>
                </c:pt>
                <c:pt idx="126">
                  <c:v>1.818333333</c:v>
                </c:pt>
                <c:pt idx="127">
                  <c:v>1.82416666633333</c:v>
                </c:pt>
                <c:pt idx="128">
                  <c:v>1.82999999966667</c:v>
                </c:pt>
                <c:pt idx="129">
                  <c:v>1.8358333330000001</c:v>
                </c:pt>
                <c:pt idx="130">
                  <c:v>1.8416666663333301</c:v>
                </c:pt>
                <c:pt idx="131">
                  <c:v>1.8474999996666699</c:v>
                </c:pt>
                <c:pt idx="132">
                  <c:v>1.8533333329999999</c:v>
                </c:pt>
                <c:pt idx="133">
                  <c:v>1.8591666663333299</c:v>
                </c:pt>
                <c:pt idx="134">
                  <c:v>1.86499999966667</c:v>
                </c:pt>
                <c:pt idx="135">
                  <c:v>1.870833333</c:v>
                </c:pt>
                <c:pt idx="136">
                  <c:v>1.87666666633333</c:v>
                </c:pt>
                <c:pt idx="137">
                  <c:v>1.88249999966667</c:v>
                </c:pt>
                <c:pt idx="138">
                  <c:v>1.8883333330000001</c:v>
                </c:pt>
                <c:pt idx="139">
                  <c:v>1.8941666663333301</c:v>
                </c:pt>
                <c:pt idx="140">
                  <c:v>1.8999999996666701</c:v>
                </c:pt>
                <c:pt idx="141">
                  <c:v>1.9058333329999999</c:v>
                </c:pt>
                <c:pt idx="142">
                  <c:v>1.9116666663333299</c:v>
                </c:pt>
                <c:pt idx="143">
                  <c:v>1.91749999966667</c:v>
                </c:pt>
                <c:pt idx="144">
                  <c:v>1.923333333</c:v>
                </c:pt>
                <c:pt idx="145">
                  <c:v>1.92916666633333</c:v>
                </c:pt>
                <c:pt idx="146">
                  <c:v>1.93499999966667</c:v>
                </c:pt>
                <c:pt idx="147">
                  <c:v>1.940833333</c:v>
                </c:pt>
                <c:pt idx="148">
                  <c:v>1.9466666663333301</c:v>
                </c:pt>
                <c:pt idx="149">
                  <c:v>1.9524999996666701</c:v>
                </c:pt>
                <c:pt idx="150">
                  <c:v>1.9583333329999999</c:v>
                </c:pt>
                <c:pt idx="151">
                  <c:v>1.9641666663333299</c:v>
                </c:pt>
                <c:pt idx="152">
                  <c:v>1.9699999996666699</c:v>
                </c:pt>
                <c:pt idx="153">
                  <c:v>1.975833333</c:v>
                </c:pt>
                <c:pt idx="154">
                  <c:v>1.98166666633333</c:v>
                </c:pt>
                <c:pt idx="155">
                  <c:v>1.98749999966667</c:v>
                </c:pt>
                <c:pt idx="156">
                  <c:v>1.993333333</c:v>
                </c:pt>
                <c:pt idx="157">
                  <c:v>1.9991666663333301</c:v>
                </c:pt>
                <c:pt idx="158">
                  <c:v>2.0049999996666701</c:v>
                </c:pt>
                <c:pt idx="159">
                  <c:v>2.0108333329999999</c:v>
                </c:pt>
                <c:pt idx="160">
                  <c:v>2.0166666663333301</c:v>
                </c:pt>
                <c:pt idx="161">
                  <c:v>2.0224999996666702</c:v>
                </c:pt>
                <c:pt idx="162">
                  <c:v>2.028333333</c:v>
                </c:pt>
                <c:pt idx="163">
                  <c:v>2.0341666663333302</c:v>
                </c:pt>
                <c:pt idx="164">
                  <c:v>2.0399999996666698</c:v>
                </c:pt>
                <c:pt idx="165">
                  <c:v>2.045833333</c:v>
                </c:pt>
                <c:pt idx="166">
                  <c:v>2.0516666663333298</c:v>
                </c:pt>
                <c:pt idx="167">
                  <c:v>2.0574999996666699</c:v>
                </c:pt>
                <c:pt idx="168">
                  <c:v>2.0633333330000001</c:v>
                </c:pt>
                <c:pt idx="169">
                  <c:v>2.0691666663333299</c:v>
                </c:pt>
                <c:pt idx="170">
                  <c:v>2.0749999996666699</c:v>
                </c:pt>
                <c:pt idx="171">
                  <c:v>2.0808333330000002</c:v>
                </c:pt>
                <c:pt idx="172">
                  <c:v>2.08666666633333</c:v>
                </c:pt>
                <c:pt idx="173">
                  <c:v>2.09249999966667</c:v>
                </c:pt>
                <c:pt idx="174">
                  <c:v>2.0983333329999998</c:v>
                </c:pt>
                <c:pt idx="175">
                  <c:v>2.10416666633333</c:v>
                </c:pt>
                <c:pt idx="176">
                  <c:v>2.1099999996666701</c:v>
                </c:pt>
                <c:pt idx="177">
                  <c:v>2.1158333329999999</c:v>
                </c:pt>
                <c:pt idx="178">
                  <c:v>2.1216666663333301</c:v>
                </c:pt>
                <c:pt idx="179">
                  <c:v>2.1274999996666701</c:v>
                </c:pt>
                <c:pt idx="180">
                  <c:v>2.1333333329999999</c:v>
                </c:pt>
                <c:pt idx="181">
                  <c:v>2.1391666663333302</c:v>
                </c:pt>
                <c:pt idx="182">
                  <c:v>2.1449999996666702</c:v>
                </c:pt>
                <c:pt idx="183">
                  <c:v>2.150833333</c:v>
                </c:pt>
                <c:pt idx="184">
                  <c:v>2.1566666663333298</c:v>
                </c:pt>
                <c:pt idx="185">
                  <c:v>2.1624999996666698</c:v>
                </c:pt>
                <c:pt idx="186">
                  <c:v>2.1683333330000001</c:v>
                </c:pt>
                <c:pt idx="187">
                  <c:v>2.1741666663333299</c:v>
                </c:pt>
                <c:pt idx="188">
                  <c:v>2.1799999996666699</c:v>
                </c:pt>
                <c:pt idx="189">
                  <c:v>2.1858333330000002</c:v>
                </c:pt>
                <c:pt idx="190">
                  <c:v>2.19166666633333</c:v>
                </c:pt>
                <c:pt idx="191">
                  <c:v>2.19749999966667</c:v>
                </c:pt>
                <c:pt idx="192">
                  <c:v>2.2033333329999998</c:v>
                </c:pt>
                <c:pt idx="193">
                  <c:v>2.20916666633333</c:v>
                </c:pt>
                <c:pt idx="194">
                  <c:v>2.21499999966667</c:v>
                </c:pt>
                <c:pt idx="195">
                  <c:v>2.2208333329999999</c:v>
                </c:pt>
                <c:pt idx="196">
                  <c:v>2.2266666663333301</c:v>
                </c:pt>
                <c:pt idx="197">
                  <c:v>2.2324999996666701</c:v>
                </c:pt>
                <c:pt idx="198">
                  <c:v>2.2383333329999999</c:v>
                </c:pt>
                <c:pt idx="199">
                  <c:v>2.2441666663333302</c:v>
                </c:pt>
                <c:pt idx="200">
                  <c:v>2.2499999996666702</c:v>
                </c:pt>
                <c:pt idx="201">
                  <c:v>2.255833333</c:v>
                </c:pt>
                <c:pt idx="202">
                  <c:v>2.2616666663333298</c:v>
                </c:pt>
                <c:pt idx="203">
                  <c:v>2.2674999996666698</c:v>
                </c:pt>
                <c:pt idx="204">
                  <c:v>2.2733333330000001</c:v>
                </c:pt>
                <c:pt idx="205">
                  <c:v>2.2791666663333299</c:v>
                </c:pt>
                <c:pt idx="206">
                  <c:v>2.2849999996666699</c:v>
                </c:pt>
                <c:pt idx="207">
                  <c:v>2.2908333330000001</c:v>
                </c:pt>
                <c:pt idx="208">
                  <c:v>2.2966666663333299</c:v>
                </c:pt>
                <c:pt idx="209">
                  <c:v>2.30249999966667</c:v>
                </c:pt>
                <c:pt idx="210">
                  <c:v>2.3083333330000002</c:v>
                </c:pt>
                <c:pt idx="211">
                  <c:v>2.31416666633333</c:v>
                </c:pt>
                <c:pt idx="212">
                  <c:v>2.31999999966667</c:v>
                </c:pt>
                <c:pt idx="213">
                  <c:v>2.3258333329999998</c:v>
                </c:pt>
                <c:pt idx="214">
                  <c:v>2.3316666663333301</c:v>
                </c:pt>
                <c:pt idx="215">
                  <c:v>2.3374999996666701</c:v>
                </c:pt>
                <c:pt idx="216">
                  <c:v>2.3433333329999999</c:v>
                </c:pt>
                <c:pt idx="217">
                  <c:v>2.3491666663333302</c:v>
                </c:pt>
                <c:pt idx="218">
                  <c:v>2.3549999996666702</c:v>
                </c:pt>
                <c:pt idx="219">
                  <c:v>2.360833333</c:v>
                </c:pt>
                <c:pt idx="220">
                  <c:v>2.3666666663333298</c:v>
                </c:pt>
                <c:pt idx="221">
                  <c:v>2.3724999996666698</c:v>
                </c:pt>
                <c:pt idx="222">
                  <c:v>2.378333333</c:v>
                </c:pt>
                <c:pt idx="223">
                  <c:v>2.3841666663333299</c:v>
                </c:pt>
                <c:pt idx="224">
                  <c:v>2.3899999996666699</c:v>
                </c:pt>
                <c:pt idx="225">
                  <c:v>2.3958333330000001</c:v>
                </c:pt>
                <c:pt idx="226">
                  <c:v>2.4016666663333299</c:v>
                </c:pt>
                <c:pt idx="227">
                  <c:v>2.4074999996666699</c:v>
                </c:pt>
                <c:pt idx="228">
                  <c:v>2.4133333330000002</c:v>
                </c:pt>
                <c:pt idx="229">
                  <c:v>2.41916666633333</c:v>
                </c:pt>
                <c:pt idx="230">
                  <c:v>2.42499999966667</c:v>
                </c:pt>
                <c:pt idx="231">
                  <c:v>2.4308333329999998</c:v>
                </c:pt>
                <c:pt idx="232">
                  <c:v>2.4366666663333301</c:v>
                </c:pt>
                <c:pt idx="233">
                  <c:v>2.4424999996666701</c:v>
                </c:pt>
                <c:pt idx="234">
                  <c:v>2.4483333329999999</c:v>
                </c:pt>
                <c:pt idx="235">
                  <c:v>2.4541666663333301</c:v>
                </c:pt>
                <c:pt idx="236">
                  <c:v>2.4599999996666702</c:v>
                </c:pt>
                <c:pt idx="237">
                  <c:v>2.465833333</c:v>
                </c:pt>
                <c:pt idx="238">
                  <c:v>2.4716666663333302</c:v>
                </c:pt>
                <c:pt idx="239">
                  <c:v>2.4774999996666698</c:v>
                </c:pt>
                <c:pt idx="240">
                  <c:v>2.483333333</c:v>
                </c:pt>
                <c:pt idx="241">
                  <c:v>2.4891666663333298</c:v>
                </c:pt>
                <c:pt idx="242">
                  <c:v>2.4949999996666699</c:v>
                </c:pt>
                <c:pt idx="243">
                  <c:v>2.5008333330000001</c:v>
                </c:pt>
                <c:pt idx="244">
                  <c:v>2.5066666663333299</c:v>
                </c:pt>
                <c:pt idx="245">
                  <c:v>2.5124999996666699</c:v>
                </c:pt>
                <c:pt idx="246">
                  <c:v>2.5183333330000002</c:v>
                </c:pt>
                <c:pt idx="247">
                  <c:v>2.52416666633333</c:v>
                </c:pt>
                <c:pt idx="248">
                  <c:v>2.52999999966667</c:v>
                </c:pt>
                <c:pt idx="249">
                  <c:v>2.5358333329999998</c:v>
                </c:pt>
                <c:pt idx="250">
                  <c:v>2.54166666633333</c:v>
                </c:pt>
                <c:pt idx="251">
                  <c:v>2.5474999996666701</c:v>
                </c:pt>
                <c:pt idx="252">
                  <c:v>2.5533333329999999</c:v>
                </c:pt>
                <c:pt idx="253">
                  <c:v>2.5591666663333301</c:v>
                </c:pt>
                <c:pt idx="254">
                  <c:v>2.5649999996666701</c:v>
                </c:pt>
                <c:pt idx="255">
                  <c:v>2.5708333329999999</c:v>
                </c:pt>
                <c:pt idx="256">
                  <c:v>2.5766666663333302</c:v>
                </c:pt>
                <c:pt idx="257">
                  <c:v>2.5824999996666702</c:v>
                </c:pt>
                <c:pt idx="258">
                  <c:v>2.588333333</c:v>
                </c:pt>
                <c:pt idx="259">
                  <c:v>2.5941666663333298</c:v>
                </c:pt>
                <c:pt idx="260">
                  <c:v>2.5999999996666698</c:v>
                </c:pt>
                <c:pt idx="261">
                  <c:v>2.6058333330000001</c:v>
                </c:pt>
                <c:pt idx="262">
                  <c:v>2.6116666663333299</c:v>
                </c:pt>
                <c:pt idx="263">
                  <c:v>2.6174999996666699</c:v>
                </c:pt>
                <c:pt idx="264">
                  <c:v>2.6233333330000002</c:v>
                </c:pt>
                <c:pt idx="265">
                  <c:v>2.62916666633333</c:v>
                </c:pt>
                <c:pt idx="266">
                  <c:v>2.63499999966667</c:v>
                </c:pt>
                <c:pt idx="267">
                  <c:v>2.6408333329999998</c:v>
                </c:pt>
                <c:pt idx="268">
                  <c:v>2.64666666633333</c:v>
                </c:pt>
                <c:pt idx="269">
                  <c:v>2.65249999966667</c:v>
                </c:pt>
                <c:pt idx="270">
                  <c:v>2.6583333329999999</c:v>
                </c:pt>
                <c:pt idx="271">
                  <c:v>2.6641666663333301</c:v>
                </c:pt>
                <c:pt idx="272">
                  <c:v>2.6699999996666701</c:v>
                </c:pt>
                <c:pt idx="273">
                  <c:v>2.6758333329999999</c:v>
                </c:pt>
                <c:pt idx="274">
                  <c:v>2.6816666663333302</c:v>
                </c:pt>
                <c:pt idx="275">
                  <c:v>2.6874999996666702</c:v>
                </c:pt>
                <c:pt idx="276">
                  <c:v>2.693333333</c:v>
                </c:pt>
                <c:pt idx="277">
                  <c:v>2.6991666663333298</c:v>
                </c:pt>
                <c:pt idx="278">
                  <c:v>2.7049999996666698</c:v>
                </c:pt>
                <c:pt idx="279">
                  <c:v>2.7108333330000001</c:v>
                </c:pt>
                <c:pt idx="280">
                  <c:v>2.7166666663333299</c:v>
                </c:pt>
                <c:pt idx="281">
                  <c:v>2.7224999996666699</c:v>
                </c:pt>
                <c:pt idx="282">
                  <c:v>2.7283333330000001</c:v>
                </c:pt>
                <c:pt idx="283">
                  <c:v>2.7341666663333299</c:v>
                </c:pt>
                <c:pt idx="284">
                  <c:v>2.73999999966667</c:v>
                </c:pt>
                <c:pt idx="285">
                  <c:v>2.7458333330000002</c:v>
                </c:pt>
                <c:pt idx="286">
                  <c:v>2.75166666633333</c:v>
                </c:pt>
                <c:pt idx="287">
                  <c:v>2.75749999966667</c:v>
                </c:pt>
                <c:pt idx="288">
                  <c:v>2.7633333329999998</c:v>
                </c:pt>
                <c:pt idx="289">
                  <c:v>2.7691666663333301</c:v>
                </c:pt>
                <c:pt idx="290">
                  <c:v>2.7749999996666701</c:v>
                </c:pt>
                <c:pt idx="291">
                  <c:v>2.7808333329999999</c:v>
                </c:pt>
                <c:pt idx="292">
                  <c:v>2.7866666663333302</c:v>
                </c:pt>
                <c:pt idx="293">
                  <c:v>2.7924999996666702</c:v>
                </c:pt>
                <c:pt idx="294">
                  <c:v>2.798333333</c:v>
                </c:pt>
                <c:pt idx="295">
                  <c:v>2.8041666663333298</c:v>
                </c:pt>
                <c:pt idx="296">
                  <c:v>2.8099999996666698</c:v>
                </c:pt>
                <c:pt idx="297">
                  <c:v>2.815833333</c:v>
                </c:pt>
                <c:pt idx="298">
                  <c:v>2.8216666663333299</c:v>
                </c:pt>
                <c:pt idx="299">
                  <c:v>2.8274999996666699</c:v>
                </c:pt>
                <c:pt idx="300">
                  <c:v>2.8333333330000001</c:v>
                </c:pt>
              </c:numCache>
            </c:numRef>
          </c:cat>
          <c:val>
            <c:numRef>
              <c:f>'2%'!$H$3:$H$303</c:f>
              <c:numCache>
                <c:formatCode>0.00</c:formatCode>
                <c:ptCount val="301"/>
                <c:pt idx="0">
                  <c:v>9.3209337052213002</c:v>
                </c:pt>
                <c:pt idx="1">
                  <c:v>8.5183092279988095</c:v>
                </c:pt>
                <c:pt idx="2">
                  <c:v>7.7564461261874804</c:v>
                </c:pt>
                <c:pt idx="3">
                  <c:v>7.0364625205199998</c:v>
                </c:pt>
                <c:pt idx="4">
                  <c:v>6.35775848321643</c:v>
                </c:pt>
                <c:pt idx="5">
                  <c:v>5.7152258994036602</c:v>
                </c:pt>
                <c:pt idx="6">
                  <c:v>5.1030261451424899</c:v>
                </c:pt>
                <c:pt idx="7">
                  <c:v>4.51558107848604</c:v>
                </c:pt>
                <c:pt idx="8">
                  <c:v>3.9498715330830301</c:v>
                </c:pt>
                <c:pt idx="9">
                  <c:v>3.4043307906819402</c:v>
                </c:pt>
                <c:pt idx="10">
                  <c:v>2.87740975006587</c:v>
                </c:pt>
                <c:pt idx="11">
                  <c:v>2.3676417453924601</c:v>
                </c:pt>
                <c:pt idx="12">
                  <c:v>1.87370534848876</c:v>
                </c:pt>
                <c:pt idx="13">
                  <c:v>1.3942939151493901</c:v>
                </c:pt>
                <c:pt idx="14">
                  <c:v>0.92818509112481695</c:v>
                </c:pt>
                <c:pt idx="15">
                  <c:v>0.47467670054976502</c:v>
                </c:pt>
                <c:pt idx="16">
                  <c:v>3.3264805115280197E-2</c:v>
                </c:pt>
                <c:pt idx="17">
                  <c:v>-0.39654941889179401</c:v>
                </c:pt>
                <c:pt idx="18">
                  <c:v>-0.81510871614719405</c:v>
                </c:pt>
                <c:pt idx="19">
                  <c:v>-1.2225677315617201</c:v>
                </c:pt>
                <c:pt idx="20">
                  <c:v>-1.6190699115459599</c:v>
                </c:pt>
                <c:pt idx="21">
                  <c:v>-2.0047082210852101</c:v>
                </c:pt>
                <c:pt idx="22">
                  <c:v>-2.3793736994294101</c:v>
                </c:pt>
                <c:pt idx="23">
                  <c:v>-2.7429069043859502</c:v>
                </c:pt>
                <c:pt idx="24">
                  <c:v>-3.0951419702279401</c:v>
                </c:pt>
                <c:pt idx="25">
                  <c:v>-3.4358051359014801</c:v>
                </c:pt>
                <c:pt idx="26">
                  <c:v>-3.7645331123096399</c:v>
                </c:pt>
                <c:pt idx="27">
                  <c:v>-4.0809598235331901</c:v>
                </c:pt>
                <c:pt idx="28">
                  <c:v>-4.3846801325688904</c:v>
                </c:pt>
                <c:pt idx="29">
                  <c:v>-4.6751915656123098</c:v>
                </c:pt>
                <c:pt idx="30">
                  <c:v>-4.9521455151916598</c:v>
                </c:pt>
                <c:pt idx="31">
                  <c:v>-5.2153915259224899</c:v>
                </c:pt>
                <c:pt idx="32">
                  <c:v>-5.4647196874798301</c:v>
                </c:pt>
                <c:pt idx="33">
                  <c:v>-5.6998794011161804</c:v>
                </c:pt>
                <c:pt idx="34">
                  <c:v>-5.92061923530252</c:v>
                </c:pt>
                <c:pt idx="35">
                  <c:v>-6.12665589085083</c:v>
                </c:pt>
                <c:pt idx="36">
                  <c:v>-6.3176499229612801</c:v>
                </c:pt>
                <c:pt idx="37">
                  <c:v>-6.4932561716852204</c:v>
                </c:pt>
                <c:pt idx="38">
                  <c:v>-6.65312164239299</c:v>
                </c:pt>
                <c:pt idx="39">
                  <c:v>-6.7968449903085899</c:v>
                </c:pt>
                <c:pt idx="40">
                  <c:v>-6.9240064446407699</c:v>
                </c:pt>
                <c:pt idx="41">
                  <c:v>-7.0341854090228004</c:v>
                </c:pt>
                <c:pt idx="42">
                  <c:v>-7.1269352108236497</c:v>
                </c:pt>
                <c:pt idx="43">
                  <c:v>-7.2017789869544</c:v>
                </c:pt>
                <c:pt idx="44">
                  <c:v>-7.2588656566952201</c:v>
                </c:pt>
                <c:pt idx="45">
                  <c:v>-7.2999829317448199</c:v>
                </c:pt>
                <c:pt idx="46">
                  <c:v>-7.3271526809756402</c:v>
                </c:pt>
                <c:pt idx="47">
                  <c:v>-7.3423885934992104</c:v>
                </c:pt>
                <c:pt idx="48">
                  <c:v>-7.3477030994310297</c:v>
                </c:pt>
                <c:pt idx="49">
                  <c:v>-7.3450874816815297</c:v>
                </c:pt>
                <c:pt idx="50">
                  <c:v>-7.33651547589636</c:v>
                </c:pt>
                <c:pt idx="51">
                  <c:v>-7.3239602701978397</c:v>
                </c:pt>
                <c:pt idx="52">
                  <c:v>-7.3093867296169597</c:v>
                </c:pt>
                <c:pt idx="53">
                  <c:v>-7.2947378792585296</c:v>
                </c:pt>
                <c:pt idx="54">
                  <c:v>-7.2819532052739904</c:v>
                </c:pt>
                <c:pt idx="55">
                  <c:v>-7.2729704733878302</c:v>
                </c:pt>
                <c:pt idx="56">
                  <c:v>-7.26971054784741</c:v>
                </c:pt>
                <c:pt idx="57">
                  <c:v>-7.2740846997962896</c:v>
                </c:pt>
                <c:pt idx="58">
                  <c:v>-7.2876728113577203</c:v>
                </c:pt>
                <c:pt idx="59">
                  <c:v>-7.3100027983654599</c:v>
                </c:pt>
                <c:pt idx="60">
                  <c:v>-7.3398093695326496</c:v>
                </c:pt>
                <c:pt idx="61">
                  <c:v>-7.3758242439829198</c:v>
                </c:pt>
                <c:pt idx="62">
                  <c:v>-7.4167769960237999</c:v>
                </c:pt>
                <c:pt idx="63">
                  <c:v>-7.4613839636646704</c:v>
                </c:pt>
                <c:pt idx="64">
                  <c:v>-7.5083564406234</c:v>
                </c:pt>
                <c:pt idx="65">
                  <c:v>-7.5564054807768599</c:v>
                </c:pt>
                <c:pt idx="66">
                  <c:v>-7.60423454241025</c:v>
                </c:pt>
                <c:pt idx="67">
                  <c:v>-7.6505379299275198</c:v>
                </c:pt>
                <c:pt idx="68">
                  <c:v>-7.6940094027571204</c:v>
                </c:pt>
                <c:pt idx="69">
                  <c:v>-7.7333402017166604</c:v>
                </c:pt>
                <c:pt idx="70">
                  <c:v>-7.7672114931785403</c:v>
                </c:pt>
                <c:pt idx="71">
                  <c:v>-7.7943019249034702</c:v>
                </c:pt>
                <c:pt idx="72">
                  <c:v>-7.8133215794925004</c:v>
                </c:pt>
                <c:pt idx="73">
                  <c:v>-7.8235085467557903</c:v>
                </c:pt>
                <c:pt idx="74">
                  <c:v>-7.8245390397604</c:v>
                </c:pt>
                <c:pt idx="75">
                  <c:v>-7.8161025276153904</c:v>
                </c:pt>
                <c:pt idx="76">
                  <c:v>-7.7978856648556798</c:v>
                </c:pt>
                <c:pt idx="77">
                  <c:v>-7.7695677205281903</c:v>
                </c:pt>
                <c:pt idx="78">
                  <c:v>-7.73082676693127</c:v>
                </c:pt>
                <c:pt idx="79">
                  <c:v>-7.6813402708993799</c:v>
                </c:pt>
                <c:pt idx="80">
                  <c:v>-7.6207797511875102</c:v>
                </c:pt>
                <c:pt idx="81">
                  <c:v>-7.54881335048238</c:v>
                </c:pt>
                <c:pt idx="82">
                  <c:v>-7.4651091387165396</c:v>
                </c:pt>
                <c:pt idx="83">
                  <c:v>-7.3693322231951699</c:v>
                </c:pt>
                <c:pt idx="84">
                  <c:v>-7.2611424915574796</c:v>
                </c:pt>
                <c:pt idx="85">
                  <c:v>-7.1401993001248103</c:v>
                </c:pt>
                <c:pt idx="86">
                  <c:v>-7.0061703418437</c:v>
                </c:pt>
                <c:pt idx="87">
                  <c:v>-6.8595150851261497</c:v>
                </c:pt>
                <c:pt idx="88">
                  <c:v>-6.7020948660240602</c:v>
                </c:pt>
                <c:pt idx="89">
                  <c:v>-6.5359138193784903</c:v>
                </c:pt>
                <c:pt idx="90">
                  <c:v>-6.3629731310425797</c:v>
                </c:pt>
                <c:pt idx="91">
                  <c:v>-6.1852704328755399</c:v>
                </c:pt>
                <c:pt idx="92">
                  <c:v>-6.0048031451500403</c:v>
                </c:pt>
                <c:pt idx="93">
                  <c:v>-5.8235676836633603</c:v>
                </c:pt>
                <c:pt idx="94">
                  <c:v>-5.6435564463111101</c:v>
                </c:pt>
                <c:pt idx="95">
                  <c:v>-5.4667608265132799</c:v>
                </c:pt>
                <c:pt idx="96">
                  <c:v>-5.2951720512442497</c:v>
                </c:pt>
                <c:pt idx="97">
                  <c:v>-5.1307785517120799</c:v>
                </c:pt>
                <c:pt idx="98">
                  <c:v>-4.9755664392887304</c:v>
                </c:pt>
                <c:pt idx="99">
                  <c:v>-4.8315217528117804</c:v>
                </c:pt>
                <c:pt idx="100">
                  <c:v>-4.7006293551355496</c:v>
                </c:pt>
                <c:pt idx="101">
                  <c:v>-4.58429818914622</c:v>
                </c:pt>
                <c:pt idx="102">
                  <c:v>-4.48164536024633</c:v>
                </c:pt>
                <c:pt idx="103">
                  <c:v>-4.3912148811806899</c:v>
                </c:pt>
                <c:pt idx="104">
                  <c:v>-4.3115482291536296</c:v>
                </c:pt>
                <c:pt idx="105">
                  <c:v>-4.2411854422229904</c:v>
                </c:pt>
                <c:pt idx="106">
                  <c:v>-4.1786665271685699</c:v>
                </c:pt>
                <c:pt idx="107">
                  <c:v>-4.1225302048238701</c:v>
                </c:pt>
                <c:pt idx="108">
                  <c:v>-4.071312930395</c:v>
                </c:pt>
                <c:pt idx="109">
                  <c:v>-4.0235509284662401</c:v>
                </c:pt>
                <c:pt idx="110">
                  <c:v>-3.9777800669744598</c:v>
                </c:pt>
                <c:pt idx="111">
                  <c:v>-3.9325340128787198</c:v>
                </c:pt>
                <c:pt idx="112">
                  <c:v>-3.8863455943556899</c:v>
                </c:pt>
                <c:pt idx="113">
                  <c:v>-3.83774759798106</c:v>
                </c:pt>
                <c:pt idx="114">
                  <c:v>-3.7852714905062501</c:v>
                </c:pt>
                <c:pt idx="115">
                  <c:v>-3.7275642918095899</c:v>
                </c:pt>
                <c:pt idx="116">
                  <c:v>-3.66442374723231</c:v>
                </c:pt>
                <c:pt idx="117">
                  <c:v>-3.5963003404710499</c:v>
                </c:pt>
                <c:pt idx="118">
                  <c:v>-3.5236502313376801</c:v>
                </c:pt>
                <c:pt idx="119">
                  <c:v>-3.44692912437162</c:v>
                </c:pt>
                <c:pt idx="120">
                  <c:v>-3.3665926478469701</c:v>
                </c:pt>
                <c:pt idx="121">
                  <c:v>-3.2830951490181199</c:v>
                </c:pt>
                <c:pt idx="122">
                  <c:v>-3.1968899121909802</c:v>
                </c:pt>
                <c:pt idx="123">
                  <c:v>-3.1084301884265799</c:v>
                </c:pt>
                <c:pt idx="124">
                  <c:v>-3.0181686850323799</c:v>
                </c:pt>
                <c:pt idx="125">
                  <c:v>-2.9265566824976799</c:v>
                </c:pt>
                <c:pt idx="126">
                  <c:v>-2.8340452301093499</c:v>
                </c:pt>
                <c:pt idx="127">
                  <c:v>-2.7410852569483701</c:v>
                </c:pt>
                <c:pt idx="128">
                  <c:v>-2.6481265111909802</c:v>
                </c:pt>
                <c:pt idx="129">
                  <c:v>-2.5555997504618202</c:v>
                </c:pt>
                <c:pt idx="130">
                  <c:v>-2.46333046993038</c:v>
                </c:pt>
                <c:pt idx="131">
                  <c:v>-2.3704141440153701</c:v>
                </c:pt>
                <c:pt idx="132">
                  <c:v>-2.27590176048537</c:v>
                </c:pt>
                <c:pt idx="133">
                  <c:v>-2.1788441991291201</c:v>
                </c:pt>
                <c:pt idx="134">
                  <c:v>-2.0782921722116301</c:v>
                </c:pt>
                <c:pt idx="135">
                  <c:v>-1.97329535816067</c:v>
                </c:pt>
                <c:pt idx="136">
                  <c:v>-1.8629030414132599</c:v>
                </c:pt>
                <c:pt idx="137">
                  <c:v>-1.74616448684822</c:v>
                </c:pt>
                <c:pt idx="138">
                  <c:v>-1.6221283388215999</c:v>
                </c:pt>
                <c:pt idx="139">
                  <c:v>-1.48984249386183</c:v>
                </c:pt>
                <c:pt idx="140">
                  <c:v>-1.3483548039755799</c:v>
                </c:pt>
                <c:pt idx="141">
                  <c:v>-1.1967129074626801</c:v>
                </c:pt>
                <c:pt idx="142">
                  <c:v>-1.0339635877957101</c:v>
                </c:pt>
                <c:pt idx="143">
                  <c:v>-0.85915479170267905</c:v>
                </c:pt>
                <c:pt idx="144">
                  <c:v>-0.67203392867557499</c:v>
                </c:pt>
                <c:pt idx="145">
                  <c:v>-0.47418330500048</c:v>
                </c:pt>
                <c:pt idx="146">
                  <c:v>-0.26748215495606997</c:v>
                </c:pt>
                <c:pt idx="147">
                  <c:v>-5.3809697289352698E-2</c:v>
                </c:pt>
                <c:pt idx="148">
                  <c:v>0.16495510138636901</c:v>
                </c:pt>
                <c:pt idx="149">
                  <c:v>0.38693393606064302</c:v>
                </c:pt>
                <c:pt idx="150">
                  <c:v>0.61024860892948096</c:v>
                </c:pt>
                <c:pt idx="151">
                  <c:v>0.83302097728048397</c:v>
                </c:pt>
                <c:pt idx="152">
                  <c:v>1.05337343962202</c:v>
                </c:pt>
                <c:pt idx="153">
                  <c:v>1.2694287016536501</c:v>
                </c:pt>
                <c:pt idx="154">
                  <c:v>1.47930947571669</c:v>
                </c:pt>
                <c:pt idx="155">
                  <c:v>1.68113874562636</c:v>
                </c:pt>
                <c:pt idx="156">
                  <c:v>1.87303997349065</c:v>
                </c:pt>
                <c:pt idx="157">
                  <c:v>2.05313667010364</c:v>
                </c:pt>
                <c:pt idx="158">
                  <c:v>2.2197315562161202</c:v>
                </c:pt>
                <c:pt idx="159">
                  <c:v>2.3722333105168598</c:v>
                </c:pt>
                <c:pt idx="160">
                  <c:v>2.5104720871071602</c:v>
                </c:pt>
                <c:pt idx="161">
                  <c:v>2.6342788778104902</c:v>
                </c:pt>
                <c:pt idx="162">
                  <c:v>2.7434849402445698</c:v>
                </c:pt>
                <c:pt idx="163">
                  <c:v>2.8379218523509699</c:v>
                </c:pt>
                <c:pt idx="164">
                  <c:v>2.91742121114163</c:v>
                </c:pt>
                <c:pt idx="165">
                  <c:v>2.98181470171534</c:v>
                </c:pt>
                <c:pt idx="166">
                  <c:v>3.0309343615178901</c:v>
                </c:pt>
                <c:pt idx="167">
                  <c:v>3.0646123160819601</c:v>
                </c:pt>
                <c:pt idx="168">
                  <c:v>3.0826807049046798</c:v>
                </c:pt>
                <c:pt idx="169">
                  <c:v>3.0849719020426698</c:v>
                </c:pt>
                <c:pt idx="170">
                  <c:v>3.0713184761824599</c:v>
                </c:pt>
                <c:pt idx="171">
                  <c:v>3.0415530020836701</c:v>
                </c:pt>
                <c:pt idx="172">
                  <c:v>2.9955887632026501</c:v>
                </c:pt>
                <c:pt idx="173">
                  <c:v>2.9346933880874801</c:v>
                </c:pt>
                <c:pt idx="174">
                  <c:v>2.86125813494741</c:v>
                </c:pt>
                <c:pt idx="175">
                  <c:v>2.7777082904233299</c:v>
                </c:pt>
                <c:pt idx="176">
                  <c:v>2.6864693220008999</c:v>
                </c:pt>
                <c:pt idx="177">
                  <c:v>2.5899667998114899</c:v>
                </c:pt>
                <c:pt idx="178">
                  <c:v>2.4906262960794598</c:v>
                </c:pt>
                <c:pt idx="179">
                  <c:v>2.3908734627452199</c:v>
                </c:pt>
                <c:pt idx="180">
                  <c:v>2.2931340921959098</c:v>
                </c:pt>
                <c:pt idx="181">
                  <c:v>2.1998339911148701</c:v>
                </c:pt>
                <c:pt idx="182">
                  <c:v>2.1133989840771799</c:v>
                </c:pt>
                <c:pt idx="183">
                  <c:v>2.03625500607362</c:v>
                </c:pt>
                <c:pt idx="184">
                  <c:v>1.97082803417379</c:v>
                </c:pt>
                <c:pt idx="185">
                  <c:v>1.9195440469453</c:v>
                </c:pt>
                <c:pt idx="186">
                  <c:v>1.8848125268851299</c:v>
                </c:pt>
                <c:pt idx="187">
                  <c:v>1.86760171772048</c:v>
                </c:pt>
                <c:pt idx="188">
                  <c:v>1.86634053948623</c:v>
                </c:pt>
                <c:pt idx="189">
                  <c:v>1.8791994379819801</c:v>
                </c:pt>
                <c:pt idx="190">
                  <c:v>1.9043488904251</c:v>
                </c:pt>
                <c:pt idx="191">
                  <c:v>1.93995938188729</c:v>
                </c:pt>
                <c:pt idx="192">
                  <c:v>1.98420139706099</c:v>
                </c:pt>
                <c:pt idx="193">
                  <c:v>2.03524541426648</c:v>
                </c:pt>
                <c:pt idx="194">
                  <c:v>2.0912619065367699</c:v>
                </c:pt>
                <c:pt idx="195">
                  <c:v>2.15042134671046</c:v>
                </c:pt>
                <c:pt idx="196">
                  <c:v>2.2108941902207802</c:v>
                </c:pt>
                <c:pt idx="197">
                  <c:v>2.2708508468289499</c:v>
                </c:pt>
                <c:pt idx="198">
                  <c:v>2.3284617188953698</c:v>
                </c:pt>
                <c:pt idx="199">
                  <c:v>2.38189720099325</c:v>
                </c:pt>
                <c:pt idx="200">
                  <c:v>2.42932761119522</c:v>
                </c:pt>
                <c:pt idx="201">
                  <c:v>2.4692702688594999</c:v>
                </c:pt>
                <c:pt idx="202">
                  <c:v>2.5016306711885101</c:v>
                </c:pt>
                <c:pt idx="203">
                  <c:v>2.5266612973300102</c:v>
                </c:pt>
                <c:pt idx="204">
                  <c:v>2.5446145156469702</c:v>
                </c:pt>
                <c:pt idx="205">
                  <c:v>2.5557426832255299</c:v>
                </c:pt>
                <c:pt idx="206">
                  <c:v>2.5602981316204998</c:v>
                </c:pt>
                <c:pt idx="207">
                  <c:v>2.5585330348261301</c:v>
                </c:pt>
                <c:pt idx="208">
                  <c:v>2.5506995067910099</c:v>
                </c:pt>
                <c:pt idx="209">
                  <c:v>2.5370496573920001</c:v>
                </c:pt>
                <c:pt idx="210">
                  <c:v>2.5178354658898501</c:v>
                </c:pt>
                <c:pt idx="211">
                  <c:v>2.4933087541326699</c:v>
                </c:pt>
                <c:pt idx="212">
                  <c:v>2.4637213345969302</c:v>
                </c:pt>
                <c:pt idx="213">
                  <c:v>2.4293249597041302</c:v>
                </c:pt>
                <c:pt idx="214">
                  <c:v>2.39037114165549</c:v>
                </c:pt>
                <c:pt idx="215">
                  <c:v>2.3471389184040801</c:v>
                </c:pt>
                <c:pt idx="216">
                  <c:v>2.3001783177909401</c:v>
                </c:pt>
                <c:pt idx="217">
                  <c:v>2.2501929664348701</c:v>
                </c:pt>
                <c:pt idx="218">
                  <c:v>2.1978880741615701</c:v>
                </c:pt>
                <c:pt idx="219">
                  <c:v>2.1439688450449799</c:v>
                </c:pt>
                <c:pt idx="220">
                  <c:v>2.0891403640734199</c:v>
                </c:pt>
                <c:pt idx="221">
                  <c:v>2.0341074037532398</c:v>
                </c:pt>
                <c:pt idx="222">
                  <c:v>1.97957468595598</c:v>
                </c:pt>
                <c:pt idx="223">
                  <c:v>1.9262468993684401</c:v>
                </c:pt>
                <c:pt idx="224">
                  <c:v>1.8748284066699901</c:v>
                </c:pt>
                <c:pt idx="225">
                  <c:v>1.8260233855016901</c:v>
                </c:pt>
                <c:pt idx="226">
                  <c:v>1.7805360089987801</c:v>
                </c:pt>
                <c:pt idx="227">
                  <c:v>1.73907024277668</c:v>
                </c:pt>
                <c:pt idx="228">
                  <c:v>1.7023296868345299</c:v>
                </c:pt>
                <c:pt idx="229">
                  <c:v>1.6709883514516299</c:v>
                </c:pt>
                <c:pt idx="230">
                  <c:v>1.64474384756809</c:v>
                </c:pt>
                <c:pt idx="231">
                  <c:v>1.6221167158341201</c:v>
                </c:pt>
                <c:pt idx="232">
                  <c:v>1.6015572780727001</c:v>
                </c:pt>
                <c:pt idx="233">
                  <c:v>1.5815158458744101</c:v>
                </c:pt>
                <c:pt idx="234">
                  <c:v>1.5604424037278499</c:v>
                </c:pt>
                <c:pt idx="235">
                  <c:v>1.53678654191219</c:v>
                </c:pt>
                <c:pt idx="236">
                  <c:v>1.50899782723749</c:v>
                </c:pt>
                <c:pt idx="237">
                  <c:v>1.4755256879763601</c:v>
                </c:pt>
                <c:pt idx="238">
                  <c:v>1.43481899825179</c:v>
                </c:pt>
                <c:pt idx="239">
                  <c:v>1.38532649364947</c:v>
                </c:pt>
                <c:pt idx="240">
                  <c:v>1.32549688138738</c:v>
                </c:pt>
                <c:pt idx="241">
                  <c:v>1.25377839219757</c:v>
                </c:pt>
                <c:pt idx="242">
                  <c:v>1.16861886143937</c:v>
                </c:pt>
                <c:pt idx="243">
                  <c:v>1.0684678694829599</c:v>
                </c:pt>
                <c:pt idx="244">
                  <c:v>0.95266754267967702</c:v>
                </c:pt>
                <c:pt idx="245">
                  <c:v>0.82290206247623099</c:v>
                </c:pt>
                <c:pt idx="246">
                  <c:v>0.68123511818896498</c:v>
                </c:pt>
                <c:pt idx="247">
                  <c:v>0.52973033293903904</c:v>
                </c:pt>
                <c:pt idx="248">
                  <c:v>0.37045067954599598</c:v>
                </c:pt>
                <c:pt idx="249">
                  <c:v>0.205458761724856</c:v>
                </c:pt>
                <c:pt idx="250">
                  <c:v>3.6817174336505297E-2</c:v>
                </c:pt>
                <c:pt idx="251">
                  <c:v>-0.13341189006422399</c:v>
                </c:pt>
                <c:pt idx="252">
                  <c:v>-0.303166947720314</c:v>
                </c:pt>
                <c:pt idx="253">
                  <c:v>-0.47038658702445002</c:v>
                </c:pt>
                <c:pt idx="254">
                  <c:v>-0.633009532084714</c:v>
                </c:pt>
                <c:pt idx="255">
                  <c:v>-0.78897534454978302</c:v>
                </c:pt>
                <c:pt idx="256">
                  <c:v>-0.93622390525106902</c:v>
                </c:pt>
                <c:pt idx="257">
                  <c:v>-1.0726951140982</c:v>
                </c:pt>
                <c:pt idx="258">
                  <c:v>-1.1969203105403801</c:v>
                </c:pt>
                <c:pt idx="259">
                  <c:v>-1.3110777556495099</c:v>
                </c:pt>
                <c:pt idx="260">
                  <c:v>-1.4187352988797699</c:v>
                </c:pt>
                <c:pt idx="261">
                  <c:v>-1.5234637797632899</c:v>
                </c:pt>
                <c:pt idx="262">
                  <c:v>-1.6288350568472101</c:v>
                </c:pt>
                <c:pt idx="263">
                  <c:v>-1.73842124343273</c:v>
                </c:pt>
                <c:pt idx="264">
                  <c:v>-1.8557945044696</c:v>
                </c:pt>
                <c:pt idx="265">
                  <c:v>-1.98452787244494</c:v>
                </c:pt>
                <c:pt idx="266">
                  <c:v>-2.1281950997002101</c:v>
                </c:pt>
                <c:pt idx="267">
                  <c:v>-2.2903699612428698</c:v>
                </c:pt>
                <c:pt idx="268">
                  <c:v>-2.4746266774876098</c:v>
                </c:pt>
                <c:pt idx="269">
                  <c:v>-2.6845406376047598</c:v>
                </c:pt>
                <c:pt idx="270">
                  <c:v>-2.9236874201504301</c:v>
                </c:pt>
                <c:pt idx="271">
                  <c:v>-3.1956427227690098</c:v>
                </c:pt>
                <c:pt idx="272">
                  <c:v>-3.503728447996</c:v>
                </c:pt>
                <c:pt idx="273">
                  <c:v>-3.84698454460582</c:v>
                </c:pt>
                <c:pt idx="274">
                  <c:v>-4.2208973994001999</c:v>
                </c:pt>
                <c:pt idx="275">
                  <c:v>-4.62084655741271</c:v>
                </c:pt>
                <c:pt idx="276">
                  <c:v>-5.0422128352917603</c:v>
                </c:pt>
                <c:pt idx="277">
                  <c:v>-5.4803771791256404</c:v>
                </c:pt>
                <c:pt idx="278">
                  <c:v>-5.9307207782313203</c:v>
                </c:pt>
                <c:pt idx="279">
                  <c:v>-6.3886263229636002</c:v>
                </c:pt>
                <c:pt idx="280">
                  <c:v>-6.8494770757158099</c:v>
                </c:pt>
                <c:pt idx="281">
                  <c:v>-7.3086563330901697</c:v>
                </c:pt>
                <c:pt idx="282">
                  <c:v>-7.76154848464674</c:v>
                </c:pt>
                <c:pt idx="283">
                  <c:v>-8.2035392371319098</c:v>
                </c:pt>
                <c:pt idx="284">
                  <c:v>-8.6300143757103704</c:v>
                </c:pt>
                <c:pt idx="285">
                  <c:v>-9.0363601432080696</c:v>
                </c:pt>
                <c:pt idx="286">
                  <c:v>-9.4179646130957302</c:v>
                </c:pt>
                <c:pt idx="287">
                  <c:v>-9.7702163165052394</c:v>
                </c:pt>
                <c:pt idx="288">
                  <c:v>-10.088503877643801</c:v>
                </c:pt>
                <c:pt idx="289">
                  <c:v>-10.368217484091801</c:v>
                </c:pt>
                <c:pt idx="290">
                  <c:v>-10.6047486206656</c:v>
                </c:pt>
                <c:pt idx="291">
                  <c:v>-10.7934888130348</c:v>
                </c:pt>
                <c:pt idx="292">
                  <c:v>-10.9298303929234</c:v>
                </c:pt>
                <c:pt idx="293">
                  <c:v>-11.009167807156</c:v>
                </c:pt>
                <c:pt idx="294">
                  <c:v>-11.0268958452889</c:v>
                </c:pt>
                <c:pt idx="295">
                  <c:v>-10.978409513533</c:v>
                </c:pt>
                <c:pt idx="296">
                  <c:v>-10.8591059465105</c:v>
                </c:pt>
                <c:pt idx="297">
                  <c:v>-10.664383486907999</c:v>
                </c:pt>
                <c:pt idx="298">
                  <c:v>-10.3896405064418</c:v>
                </c:pt>
                <c:pt idx="299">
                  <c:v>-10.030276697976699</c:v>
                </c:pt>
                <c:pt idx="300">
                  <c:v>-9.5816940820258498</c:v>
                </c:pt>
              </c:numCache>
            </c:numRef>
          </c:val>
          <c:extLst xmlns:c16r2="http://schemas.microsoft.com/office/drawing/2015/06/chart">
            <c:ext xmlns:c16="http://schemas.microsoft.com/office/drawing/2014/chart" uri="{C3380CC4-5D6E-409C-BE32-E72D297353CC}">
              <c16:uniqueId val="{00000000-4AD8-4B18-B239-4A50379207F3}"/>
            </c:ext>
          </c:extLst>
        </c:ser>
        <c:dLbls>
          <c:showLegendKey val="0"/>
          <c:showVal val="0"/>
          <c:showCatName val="0"/>
          <c:showSerName val="0"/>
          <c:showPercent val="0"/>
          <c:showBubbleSize val="0"/>
        </c:dLbls>
        <c:gapWidth val="219"/>
        <c:overlap val="-27"/>
        <c:axId val="649228704"/>
        <c:axId val="649229264"/>
      </c:barChart>
      <c:catAx>
        <c:axId val="649228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US"/>
                  <a:t>Deformación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US"/>
            </a:p>
          </c:txPr>
        </c:title>
        <c:numFmt formatCode="0.00"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649229264"/>
        <c:crosses val="autoZero"/>
        <c:auto val="1"/>
        <c:lblAlgn val="ctr"/>
        <c:lblOffset val="100"/>
        <c:noMultiLvlLbl val="0"/>
      </c:catAx>
      <c:valAx>
        <c:axId val="649229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US"/>
                  <a:t>Frecuencia[Hz]</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649228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30504672474197"/>
          <c:y val="3.8193149619818227E-2"/>
          <c:w val="0.80581801788782204"/>
          <c:h val="0.73160058003282913"/>
        </c:manualLayout>
      </c:layout>
      <c:scatterChart>
        <c:scatterStyle val="lineMarker"/>
        <c:varyColors val="0"/>
        <c:ser>
          <c:idx val="0"/>
          <c:order val="0"/>
          <c:tx>
            <c:v>Carga</c:v>
          </c:tx>
          <c:spPr>
            <a:ln w="25400" cap="rnd">
              <a:noFill/>
              <a:round/>
            </a:ln>
            <a:effectLst/>
          </c:spPr>
          <c:marker>
            <c:symbol val="circle"/>
            <c:size val="5"/>
            <c:spPr>
              <a:solidFill>
                <a:schemeClr val="accent1"/>
              </a:solidFill>
              <a:ln w="9525">
                <a:solidFill>
                  <a:schemeClr val="accent1"/>
                </a:solidFill>
              </a:ln>
              <a:effectLst/>
            </c:spPr>
          </c:marker>
          <c:xVal>
            <c:numRef>
              <c:f>'ANEXO F2.1'!$G$7:$G$34</c:f>
              <c:numCache>
                <c:formatCode>0.00</c:formatCode>
                <c:ptCount val="28"/>
                <c:pt idx="0">
                  <c:v>1.0833333333333333</c:v>
                </c:pt>
                <c:pt idx="1">
                  <c:v>1.1666666666666667</c:v>
                </c:pt>
                <c:pt idx="2">
                  <c:v>1.25</c:v>
                </c:pt>
                <c:pt idx="3">
                  <c:v>1.3333333333333333</c:v>
                </c:pt>
                <c:pt idx="4">
                  <c:v>1.4166666666666667</c:v>
                </c:pt>
                <c:pt idx="5">
                  <c:v>1.5</c:v>
                </c:pt>
                <c:pt idx="6">
                  <c:v>1.5833333333333335</c:v>
                </c:pt>
                <c:pt idx="7">
                  <c:v>1.6666666666666665</c:v>
                </c:pt>
                <c:pt idx="8">
                  <c:v>1.6666666666666665</c:v>
                </c:pt>
                <c:pt idx="9">
                  <c:v>1.75</c:v>
                </c:pt>
                <c:pt idx="10">
                  <c:v>1.8333333333333335</c:v>
                </c:pt>
                <c:pt idx="11">
                  <c:v>1.9166666666666665</c:v>
                </c:pt>
                <c:pt idx="12">
                  <c:v>2</c:v>
                </c:pt>
                <c:pt idx="13">
                  <c:v>2.083333333333333</c:v>
                </c:pt>
                <c:pt idx="14">
                  <c:v>2.166666666666667</c:v>
                </c:pt>
                <c:pt idx="15">
                  <c:v>2.25</c:v>
                </c:pt>
                <c:pt idx="16">
                  <c:v>2.333333333333333</c:v>
                </c:pt>
                <c:pt idx="17">
                  <c:v>2.333333333333333</c:v>
                </c:pt>
                <c:pt idx="18">
                  <c:v>2.416666666666667</c:v>
                </c:pt>
                <c:pt idx="19">
                  <c:v>2.5</c:v>
                </c:pt>
                <c:pt idx="20">
                  <c:v>2.583333333333333</c:v>
                </c:pt>
                <c:pt idx="21">
                  <c:v>2.666666666666667</c:v>
                </c:pt>
                <c:pt idx="22">
                  <c:v>2.75</c:v>
                </c:pt>
                <c:pt idx="23">
                  <c:v>2.833333333333333</c:v>
                </c:pt>
                <c:pt idx="24">
                  <c:v>2.916666666666667</c:v>
                </c:pt>
                <c:pt idx="25">
                  <c:v>3</c:v>
                </c:pt>
                <c:pt idx="26">
                  <c:v>3</c:v>
                </c:pt>
                <c:pt idx="27">
                  <c:v>3.0833333333333335</c:v>
                </c:pt>
              </c:numCache>
            </c:numRef>
          </c:xVal>
          <c:yVal>
            <c:numRef>
              <c:f>'ANEXO F2.1'!$W$7:$W$34</c:f>
              <c:numCache>
                <c:formatCode>0.0</c:formatCode>
                <c:ptCount val="28"/>
                <c:pt idx="0">
                  <c:v>62.733333333333341</c:v>
                </c:pt>
                <c:pt idx="1">
                  <c:v>73.933333333333337</c:v>
                </c:pt>
                <c:pt idx="2">
                  <c:v>82.066666666666677</c:v>
                </c:pt>
                <c:pt idx="3">
                  <c:v>87.866666666666674</c:v>
                </c:pt>
                <c:pt idx="4">
                  <c:v>92.8</c:v>
                </c:pt>
                <c:pt idx="5">
                  <c:v>97.066666666666663</c:v>
                </c:pt>
                <c:pt idx="6">
                  <c:v>101.39999999999999</c:v>
                </c:pt>
                <c:pt idx="7">
                  <c:v>105.53333333333335</c:v>
                </c:pt>
                <c:pt idx="8">
                  <c:v>105.53333333333335</c:v>
                </c:pt>
                <c:pt idx="9">
                  <c:v>109.73333333333335</c:v>
                </c:pt>
                <c:pt idx="10">
                  <c:v>113.53333333333335</c:v>
                </c:pt>
                <c:pt idx="11">
                  <c:v>117.33333333333333</c:v>
                </c:pt>
                <c:pt idx="12">
                  <c:v>121.26666666666667</c:v>
                </c:pt>
                <c:pt idx="13">
                  <c:v>125.60000000000001</c:v>
                </c:pt>
                <c:pt idx="14">
                  <c:v>129.73333333333332</c:v>
                </c:pt>
                <c:pt idx="15">
                  <c:v>133.4</c:v>
                </c:pt>
                <c:pt idx="16">
                  <c:v>135.93333333333334</c:v>
                </c:pt>
                <c:pt idx="17">
                  <c:v>135.93333333333334</c:v>
                </c:pt>
                <c:pt idx="18">
                  <c:v>135.93333333333334</c:v>
                </c:pt>
                <c:pt idx="19">
                  <c:v>141.33333333333334</c:v>
                </c:pt>
                <c:pt idx="20">
                  <c:v>144.26666666666668</c:v>
                </c:pt>
                <c:pt idx="21">
                  <c:v>146.66666666666666</c:v>
                </c:pt>
                <c:pt idx="22">
                  <c:v>149</c:v>
                </c:pt>
                <c:pt idx="23">
                  <c:v>151.53333333333333</c:v>
                </c:pt>
                <c:pt idx="24">
                  <c:v>154.79999999999998</c:v>
                </c:pt>
                <c:pt idx="25">
                  <c:v>154.79999999999998</c:v>
                </c:pt>
                <c:pt idx="26">
                  <c:v>154.79999999999998</c:v>
                </c:pt>
                <c:pt idx="27">
                  <c:v>156.79999999999998</c:v>
                </c:pt>
              </c:numCache>
            </c:numRef>
          </c:yVal>
          <c:smooth val="0"/>
          <c:extLst xmlns:c16r2="http://schemas.microsoft.com/office/drawing/2015/06/chart">
            <c:ext xmlns:c16="http://schemas.microsoft.com/office/drawing/2014/chart" uri="{C3380CC4-5D6E-409C-BE32-E72D297353CC}">
              <c16:uniqueId val="{00000000-5103-48A8-B5B3-3A22D5A71E3A}"/>
            </c:ext>
          </c:extLst>
        </c:ser>
        <c:ser>
          <c:idx val="1"/>
          <c:order val="1"/>
          <c:tx>
            <c:v>Descarga</c:v>
          </c:tx>
          <c:spPr>
            <a:ln w="25400" cap="rnd">
              <a:noFill/>
              <a:round/>
            </a:ln>
            <a:effectLst/>
          </c:spPr>
          <c:marker>
            <c:symbol val="circle"/>
            <c:size val="5"/>
            <c:spPr>
              <a:solidFill>
                <a:schemeClr val="accent2"/>
              </a:solidFill>
              <a:ln w="9525">
                <a:solidFill>
                  <a:schemeClr val="accent2"/>
                </a:solidFill>
              </a:ln>
              <a:effectLst/>
            </c:spPr>
          </c:marker>
          <c:xVal>
            <c:numRef>
              <c:f>'ANEXO F2.1'!$G$7:$G$32</c:f>
              <c:numCache>
                <c:formatCode>0.00</c:formatCode>
                <c:ptCount val="26"/>
                <c:pt idx="0">
                  <c:v>1.0833333333333333</c:v>
                </c:pt>
                <c:pt idx="1">
                  <c:v>1.1666666666666667</c:v>
                </c:pt>
                <c:pt idx="2">
                  <c:v>1.25</c:v>
                </c:pt>
                <c:pt idx="3">
                  <c:v>1.3333333333333333</c:v>
                </c:pt>
                <c:pt idx="4">
                  <c:v>1.4166666666666667</c:v>
                </c:pt>
                <c:pt idx="5">
                  <c:v>1.5</c:v>
                </c:pt>
                <c:pt idx="6">
                  <c:v>1.5833333333333335</c:v>
                </c:pt>
                <c:pt idx="7">
                  <c:v>1.6666666666666665</c:v>
                </c:pt>
                <c:pt idx="8">
                  <c:v>1.6666666666666665</c:v>
                </c:pt>
                <c:pt idx="9">
                  <c:v>1.75</c:v>
                </c:pt>
                <c:pt idx="10">
                  <c:v>1.8333333333333335</c:v>
                </c:pt>
                <c:pt idx="11">
                  <c:v>1.9166666666666665</c:v>
                </c:pt>
                <c:pt idx="12">
                  <c:v>2</c:v>
                </c:pt>
                <c:pt idx="13">
                  <c:v>2.083333333333333</c:v>
                </c:pt>
                <c:pt idx="14">
                  <c:v>2.166666666666667</c:v>
                </c:pt>
                <c:pt idx="15">
                  <c:v>2.25</c:v>
                </c:pt>
                <c:pt idx="16">
                  <c:v>2.333333333333333</c:v>
                </c:pt>
                <c:pt idx="17">
                  <c:v>2.333333333333333</c:v>
                </c:pt>
                <c:pt idx="18">
                  <c:v>2.416666666666667</c:v>
                </c:pt>
                <c:pt idx="19">
                  <c:v>2.5</c:v>
                </c:pt>
                <c:pt idx="20">
                  <c:v>2.583333333333333</c:v>
                </c:pt>
                <c:pt idx="21">
                  <c:v>2.666666666666667</c:v>
                </c:pt>
                <c:pt idx="22">
                  <c:v>2.75</c:v>
                </c:pt>
                <c:pt idx="23">
                  <c:v>2.833333333333333</c:v>
                </c:pt>
                <c:pt idx="24">
                  <c:v>2.916666666666667</c:v>
                </c:pt>
                <c:pt idx="25">
                  <c:v>3</c:v>
                </c:pt>
              </c:numCache>
            </c:numRef>
          </c:xVal>
          <c:yVal>
            <c:numRef>
              <c:f>'ANEXO F2.1'!$AC$7:$AC$32</c:f>
              <c:numCache>
                <c:formatCode>0.0</c:formatCode>
                <c:ptCount val="26"/>
                <c:pt idx="0">
                  <c:v>60.6</c:v>
                </c:pt>
                <c:pt idx="1">
                  <c:v>71.600000000000009</c:v>
                </c:pt>
                <c:pt idx="2">
                  <c:v>78.733333333333334</c:v>
                </c:pt>
                <c:pt idx="3">
                  <c:v>84</c:v>
                </c:pt>
                <c:pt idx="4">
                  <c:v>88.333333333333329</c:v>
                </c:pt>
                <c:pt idx="5">
                  <c:v>92.666666666666671</c:v>
                </c:pt>
                <c:pt idx="6">
                  <c:v>97.466666666666654</c:v>
                </c:pt>
                <c:pt idx="7">
                  <c:v>105.53333333333335</c:v>
                </c:pt>
                <c:pt idx="8">
                  <c:v>90.066666666666663</c:v>
                </c:pt>
                <c:pt idx="9">
                  <c:v>92.8</c:v>
                </c:pt>
                <c:pt idx="10">
                  <c:v>96.133333333333326</c:v>
                </c:pt>
                <c:pt idx="11">
                  <c:v>99</c:v>
                </c:pt>
                <c:pt idx="12">
                  <c:v>102</c:v>
                </c:pt>
                <c:pt idx="13">
                  <c:v>106.06666666666666</c:v>
                </c:pt>
                <c:pt idx="14">
                  <c:v>112</c:v>
                </c:pt>
                <c:pt idx="15">
                  <c:v>120.60000000000001</c:v>
                </c:pt>
                <c:pt idx="16">
                  <c:v>135.93333333333334</c:v>
                </c:pt>
                <c:pt idx="17">
                  <c:v>97</c:v>
                </c:pt>
                <c:pt idx="18">
                  <c:v>99.666666666666671</c:v>
                </c:pt>
                <c:pt idx="19">
                  <c:v>102.53333333333335</c:v>
                </c:pt>
                <c:pt idx="20">
                  <c:v>106.13333333333333</c:v>
                </c:pt>
                <c:pt idx="21">
                  <c:v>110.26666666666667</c:v>
                </c:pt>
                <c:pt idx="22">
                  <c:v>116</c:v>
                </c:pt>
                <c:pt idx="23">
                  <c:v>123.26666666666665</c:v>
                </c:pt>
                <c:pt idx="24">
                  <c:v>134.66666666666666</c:v>
                </c:pt>
                <c:pt idx="25">
                  <c:v>154.79999999999998</c:v>
                </c:pt>
              </c:numCache>
            </c:numRef>
          </c:yVal>
          <c:smooth val="0"/>
          <c:extLst xmlns:c16r2="http://schemas.microsoft.com/office/drawing/2015/06/chart">
            <c:ext xmlns:c16="http://schemas.microsoft.com/office/drawing/2014/chart" uri="{C3380CC4-5D6E-409C-BE32-E72D297353CC}">
              <c16:uniqueId val="{00000001-5103-48A8-B5B3-3A22D5A71E3A}"/>
            </c:ext>
          </c:extLst>
        </c:ser>
        <c:dLbls>
          <c:showLegendKey val="0"/>
          <c:showVal val="0"/>
          <c:showCatName val="0"/>
          <c:showSerName val="0"/>
          <c:showPercent val="0"/>
          <c:showBubbleSize val="0"/>
        </c:dLbls>
        <c:axId val="649232064"/>
        <c:axId val="649807824"/>
      </c:scatterChart>
      <c:valAx>
        <c:axId val="649232064"/>
        <c:scaling>
          <c:orientation val="minMax"/>
          <c:max val="3"/>
          <c:min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US"/>
                  <a:t>Deformación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649807824"/>
        <c:crosses val="autoZero"/>
        <c:crossBetween val="midCat"/>
        <c:majorUnit val="0.2"/>
      </c:valAx>
      <c:valAx>
        <c:axId val="649807824"/>
        <c:scaling>
          <c:orientation val="minMax"/>
          <c:min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US"/>
                  <a:t>Frecuencia [Hz]</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649232064"/>
        <c:crosses val="autoZero"/>
        <c:crossBetween val="midCat"/>
        <c:majorUnit val="10"/>
      </c:valAx>
      <c:spPr>
        <a:noFill/>
        <a:ln>
          <a:noFill/>
        </a:ln>
        <a:effectLst/>
      </c:spPr>
    </c:plotArea>
    <c:legend>
      <c:legendPos val="r"/>
      <c:layout>
        <c:manualLayout>
          <c:xMode val="edge"/>
          <c:yMode val="edge"/>
          <c:x val="1.9735316040864884E-2"/>
          <c:y val="0.87633211253774201"/>
          <c:w val="0.37401699120101045"/>
          <c:h val="0.11536190264765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legend>
    <c:plotVisOnly val="1"/>
    <c:dispBlanksAs val="gap"/>
    <c:showDLblsOverMax val="0"/>
  </c:chart>
  <c:spPr>
    <a:solidFill>
      <a:schemeClr val="bg1"/>
    </a:solidFill>
    <a:ln>
      <a:noFill/>
    </a:ln>
    <a:effectLst/>
  </c:spPr>
  <c:txPr>
    <a:bodyPr/>
    <a:lstStyle/>
    <a:p>
      <a:pPr>
        <a:defRPr/>
      </a:pPr>
      <a:endParaRPr lang="es-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5267219641765"/>
          <c:y val="5.9598810626498876E-2"/>
          <c:w val="0.85284271711812742"/>
          <c:h val="0.69283439647168565"/>
        </c:manualLayout>
      </c:layout>
      <c:scatterChart>
        <c:scatterStyle val="lineMarker"/>
        <c:varyColors val="0"/>
        <c:ser>
          <c:idx val="0"/>
          <c:order val="0"/>
          <c:tx>
            <c:strRef>
              <c:f>'12_E3_1,5%'!$C$6</c:f>
              <c:strCache>
                <c:ptCount val="1"/>
                <c:pt idx="0">
                  <c:v>Frec Carga</c:v>
                </c:pt>
              </c:strCache>
            </c:strRef>
          </c:tx>
          <c:spPr>
            <a:ln w="25400" cap="rnd">
              <a:noFill/>
              <a:round/>
            </a:ln>
            <a:effectLst/>
          </c:spPr>
          <c:marker>
            <c:symbol val="circle"/>
            <c:size val="5"/>
            <c:spPr>
              <a:solidFill>
                <a:schemeClr val="accent1"/>
              </a:solidFill>
              <a:ln w="9525">
                <a:solidFill>
                  <a:schemeClr val="accent1"/>
                </a:solidFill>
              </a:ln>
              <a:effectLst/>
            </c:spPr>
          </c:marker>
          <c:xVal>
            <c:numRef>
              <c:f>'12_E3_1,5%'!$B$7:$B$166</c:f>
              <c:numCache>
                <c:formatCode>General</c:formatCode>
                <c:ptCount val="160"/>
                <c:pt idx="0">
                  <c:v>13</c:v>
                </c:pt>
                <c:pt idx="1">
                  <c:v>13</c:v>
                </c:pt>
                <c:pt idx="2">
                  <c:v>13</c:v>
                </c:pt>
                <c:pt idx="3">
                  <c:v>13</c:v>
                </c:pt>
                <c:pt idx="4">
                  <c:v>13</c:v>
                </c:pt>
                <c:pt idx="5">
                  <c:v>14</c:v>
                </c:pt>
                <c:pt idx="6">
                  <c:v>14</c:v>
                </c:pt>
                <c:pt idx="7">
                  <c:v>14</c:v>
                </c:pt>
                <c:pt idx="8">
                  <c:v>14</c:v>
                </c:pt>
                <c:pt idx="9">
                  <c:v>14</c:v>
                </c:pt>
                <c:pt idx="10">
                  <c:v>15</c:v>
                </c:pt>
                <c:pt idx="11">
                  <c:v>15</c:v>
                </c:pt>
                <c:pt idx="12">
                  <c:v>15</c:v>
                </c:pt>
                <c:pt idx="13">
                  <c:v>15</c:v>
                </c:pt>
                <c:pt idx="14">
                  <c:v>15</c:v>
                </c:pt>
                <c:pt idx="15">
                  <c:v>16</c:v>
                </c:pt>
                <c:pt idx="16">
                  <c:v>16</c:v>
                </c:pt>
                <c:pt idx="17">
                  <c:v>16</c:v>
                </c:pt>
                <c:pt idx="18">
                  <c:v>16</c:v>
                </c:pt>
                <c:pt idx="19">
                  <c:v>16</c:v>
                </c:pt>
                <c:pt idx="20">
                  <c:v>17</c:v>
                </c:pt>
                <c:pt idx="21">
                  <c:v>17</c:v>
                </c:pt>
                <c:pt idx="22">
                  <c:v>17</c:v>
                </c:pt>
                <c:pt idx="23">
                  <c:v>17</c:v>
                </c:pt>
                <c:pt idx="24">
                  <c:v>17</c:v>
                </c:pt>
                <c:pt idx="25">
                  <c:v>18</c:v>
                </c:pt>
                <c:pt idx="26">
                  <c:v>18</c:v>
                </c:pt>
                <c:pt idx="27">
                  <c:v>18</c:v>
                </c:pt>
                <c:pt idx="28">
                  <c:v>18</c:v>
                </c:pt>
                <c:pt idx="29">
                  <c:v>18</c:v>
                </c:pt>
                <c:pt idx="30">
                  <c:v>19</c:v>
                </c:pt>
                <c:pt idx="31">
                  <c:v>19</c:v>
                </c:pt>
                <c:pt idx="32">
                  <c:v>19</c:v>
                </c:pt>
                <c:pt idx="33">
                  <c:v>19</c:v>
                </c:pt>
                <c:pt idx="34">
                  <c:v>19</c:v>
                </c:pt>
                <c:pt idx="35">
                  <c:v>20</c:v>
                </c:pt>
                <c:pt idx="36">
                  <c:v>20</c:v>
                </c:pt>
                <c:pt idx="37">
                  <c:v>20</c:v>
                </c:pt>
                <c:pt idx="38">
                  <c:v>20</c:v>
                </c:pt>
                <c:pt idx="39">
                  <c:v>20</c:v>
                </c:pt>
                <c:pt idx="40">
                  <c:v>21</c:v>
                </c:pt>
                <c:pt idx="41">
                  <c:v>21</c:v>
                </c:pt>
                <c:pt idx="42">
                  <c:v>21</c:v>
                </c:pt>
                <c:pt idx="43">
                  <c:v>21</c:v>
                </c:pt>
                <c:pt idx="44">
                  <c:v>21</c:v>
                </c:pt>
                <c:pt idx="45">
                  <c:v>22</c:v>
                </c:pt>
                <c:pt idx="46">
                  <c:v>22</c:v>
                </c:pt>
                <c:pt idx="47">
                  <c:v>22</c:v>
                </c:pt>
                <c:pt idx="48">
                  <c:v>22</c:v>
                </c:pt>
                <c:pt idx="49">
                  <c:v>22</c:v>
                </c:pt>
                <c:pt idx="50">
                  <c:v>23</c:v>
                </c:pt>
                <c:pt idx="51">
                  <c:v>23</c:v>
                </c:pt>
                <c:pt idx="52">
                  <c:v>23</c:v>
                </c:pt>
                <c:pt idx="53">
                  <c:v>23</c:v>
                </c:pt>
                <c:pt idx="54">
                  <c:v>23</c:v>
                </c:pt>
                <c:pt idx="55">
                  <c:v>24</c:v>
                </c:pt>
                <c:pt idx="56">
                  <c:v>24</c:v>
                </c:pt>
                <c:pt idx="57">
                  <c:v>24</c:v>
                </c:pt>
                <c:pt idx="58">
                  <c:v>24</c:v>
                </c:pt>
                <c:pt idx="59">
                  <c:v>24</c:v>
                </c:pt>
                <c:pt idx="60">
                  <c:v>25</c:v>
                </c:pt>
                <c:pt idx="61">
                  <c:v>25</c:v>
                </c:pt>
                <c:pt idx="62">
                  <c:v>25</c:v>
                </c:pt>
                <c:pt idx="63">
                  <c:v>25</c:v>
                </c:pt>
                <c:pt idx="64">
                  <c:v>25</c:v>
                </c:pt>
                <c:pt idx="65">
                  <c:v>26</c:v>
                </c:pt>
                <c:pt idx="66">
                  <c:v>26</c:v>
                </c:pt>
                <c:pt idx="67">
                  <c:v>26</c:v>
                </c:pt>
                <c:pt idx="68">
                  <c:v>26</c:v>
                </c:pt>
                <c:pt idx="69">
                  <c:v>26</c:v>
                </c:pt>
                <c:pt idx="70">
                  <c:v>27</c:v>
                </c:pt>
                <c:pt idx="71">
                  <c:v>27</c:v>
                </c:pt>
                <c:pt idx="72">
                  <c:v>27</c:v>
                </c:pt>
                <c:pt idx="73">
                  <c:v>27</c:v>
                </c:pt>
                <c:pt idx="74">
                  <c:v>27</c:v>
                </c:pt>
                <c:pt idx="75">
                  <c:v>28</c:v>
                </c:pt>
                <c:pt idx="76">
                  <c:v>28</c:v>
                </c:pt>
                <c:pt idx="77">
                  <c:v>28</c:v>
                </c:pt>
                <c:pt idx="78">
                  <c:v>28</c:v>
                </c:pt>
                <c:pt idx="79">
                  <c:v>28</c:v>
                </c:pt>
                <c:pt idx="80">
                  <c:v>29</c:v>
                </c:pt>
                <c:pt idx="81">
                  <c:v>29</c:v>
                </c:pt>
                <c:pt idx="82">
                  <c:v>29</c:v>
                </c:pt>
                <c:pt idx="83">
                  <c:v>29</c:v>
                </c:pt>
                <c:pt idx="84">
                  <c:v>29</c:v>
                </c:pt>
                <c:pt idx="85">
                  <c:v>30</c:v>
                </c:pt>
                <c:pt idx="86">
                  <c:v>30</c:v>
                </c:pt>
                <c:pt idx="87">
                  <c:v>30</c:v>
                </c:pt>
                <c:pt idx="88">
                  <c:v>30</c:v>
                </c:pt>
                <c:pt idx="89">
                  <c:v>30</c:v>
                </c:pt>
                <c:pt idx="90">
                  <c:v>31</c:v>
                </c:pt>
                <c:pt idx="91">
                  <c:v>31</c:v>
                </c:pt>
                <c:pt idx="92">
                  <c:v>31</c:v>
                </c:pt>
                <c:pt idx="93">
                  <c:v>31</c:v>
                </c:pt>
                <c:pt idx="94">
                  <c:v>31</c:v>
                </c:pt>
                <c:pt idx="95">
                  <c:v>32</c:v>
                </c:pt>
                <c:pt idx="96">
                  <c:v>32</c:v>
                </c:pt>
                <c:pt idx="97">
                  <c:v>32</c:v>
                </c:pt>
                <c:pt idx="98">
                  <c:v>32</c:v>
                </c:pt>
                <c:pt idx="99">
                  <c:v>32</c:v>
                </c:pt>
                <c:pt idx="100">
                  <c:v>33</c:v>
                </c:pt>
                <c:pt idx="101">
                  <c:v>33</c:v>
                </c:pt>
                <c:pt idx="102">
                  <c:v>33</c:v>
                </c:pt>
                <c:pt idx="103">
                  <c:v>33</c:v>
                </c:pt>
                <c:pt idx="104">
                  <c:v>33</c:v>
                </c:pt>
                <c:pt idx="105">
                  <c:v>34</c:v>
                </c:pt>
                <c:pt idx="106">
                  <c:v>34</c:v>
                </c:pt>
                <c:pt idx="107">
                  <c:v>34</c:v>
                </c:pt>
                <c:pt idx="108">
                  <c:v>34</c:v>
                </c:pt>
                <c:pt idx="109">
                  <c:v>34</c:v>
                </c:pt>
                <c:pt idx="110">
                  <c:v>35</c:v>
                </c:pt>
                <c:pt idx="111">
                  <c:v>35</c:v>
                </c:pt>
                <c:pt idx="112">
                  <c:v>35</c:v>
                </c:pt>
                <c:pt idx="113">
                  <c:v>35</c:v>
                </c:pt>
                <c:pt idx="114">
                  <c:v>35</c:v>
                </c:pt>
                <c:pt idx="115">
                  <c:v>36</c:v>
                </c:pt>
                <c:pt idx="116">
                  <c:v>36</c:v>
                </c:pt>
                <c:pt idx="117">
                  <c:v>36</c:v>
                </c:pt>
                <c:pt idx="118">
                  <c:v>36</c:v>
                </c:pt>
                <c:pt idx="119">
                  <c:v>36</c:v>
                </c:pt>
                <c:pt idx="120">
                  <c:v>37</c:v>
                </c:pt>
                <c:pt idx="121">
                  <c:v>37</c:v>
                </c:pt>
                <c:pt idx="122">
                  <c:v>37</c:v>
                </c:pt>
                <c:pt idx="123">
                  <c:v>37</c:v>
                </c:pt>
                <c:pt idx="124">
                  <c:v>37</c:v>
                </c:pt>
                <c:pt idx="125">
                  <c:v>38</c:v>
                </c:pt>
                <c:pt idx="126">
                  <c:v>38</c:v>
                </c:pt>
                <c:pt idx="127">
                  <c:v>38</c:v>
                </c:pt>
                <c:pt idx="128">
                  <c:v>38</c:v>
                </c:pt>
                <c:pt idx="129">
                  <c:v>38</c:v>
                </c:pt>
                <c:pt idx="130">
                  <c:v>39</c:v>
                </c:pt>
                <c:pt idx="131">
                  <c:v>39</c:v>
                </c:pt>
                <c:pt idx="132">
                  <c:v>39</c:v>
                </c:pt>
                <c:pt idx="133">
                  <c:v>39</c:v>
                </c:pt>
                <c:pt idx="134">
                  <c:v>39</c:v>
                </c:pt>
                <c:pt idx="135">
                  <c:v>40</c:v>
                </c:pt>
                <c:pt idx="136">
                  <c:v>40</c:v>
                </c:pt>
                <c:pt idx="137">
                  <c:v>40</c:v>
                </c:pt>
                <c:pt idx="138">
                  <c:v>40</c:v>
                </c:pt>
                <c:pt idx="139">
                  <c:v>40</c:v>
                </c:pt>
                <c:pt idx="140">
                  <c:v>41</c:v>
                </c:pt>
                <c:pt idx="141">
                  <c:v>41</c:v>
                </c:pt>
                <c:pt idx="142">
                  <c:v>41</c:v>
                </c:pt>
                <c:pt idx="143">
                  <c:v>41</c:v>
                </c:pt>
                <c:pt idx="144">
                  <c:v>41</c:v>
                </c:pt>
                <c:pt idx="145">
                  <c:v>42</c:v>
                </c:pt>
                <c:pt idx="146">
                  <c:v>42</c:v>
                </c:pt>
                <c:pt idx="147">
                  <c:v>42</c:v>
                </c:pt>
                <c:pt idx="148">
                  <c:v>42</c:v>
                </c:pt>
                <c:pt idx="149">
                  <c:v>42</c:v>
                </c:pt>
                <c:pt idx="150">
                  <c:v>43</c:v>
                </c:pt>
                <c:pt idx="151">
                  <c:v>43</c:v>
                </c:pt>
                <c:pt idx="152">
                  <c:v>43</c:v>
                </c:pt>
                <c:pt idx="153">
                  <c:v>43</c:v>
                </c:pt>
                <c:pt idx="154">
                  <c:v>43</c:v>
                </c:pt>
                <c:pt idx="155">
                  <c:v>44</c:v>
                </c:pt>
                <c:pt idx="156">
                  <c:v>44</c:v>
                </c:pt>
                <c:pt idx="157">
                  <c:v>44</c:v>
                </c:pt>
                <c:pt idx="158">
                  <c:v>44</c:v>
                </c:pt>
                <c:pt idx="159">
                  <c:v>44</c:v>
                </c:pt>
              </c:numCache>
            </c:numRef>
          </c:xVal>
          <c:yVal>
            <c:numRef>
              <c:f>'12_E3_1,5%'!$C$7:$C$166</c:f>
              <c:numCache>
                <c:formatCode>General</c:formatCode>
                <c:ptCount val="160"/>
                <c:pt idx="0">
                  <c:v>69</c:v>
                </c:pt>
                <c:pt idx="1">
                  <c:v>69</c:v>
                </c:pt>
                <c:pt idx="2">
                  <c:v>69</c:v>
                </c:pt>
                <c:pt idx="3">
                  <c:v>69</c:v>
                </c:pt>
                <c:pt idx="4">
                  <c:v>67</c:v>
                </c:pt>
                <c:pt idx="5">
                  <c:v>78</c:v>
                </c:pt>
                <c:pt idx="6">
                  <c:v>78</c:v>
                </c:pt>
                <c:pt idx="7">
                  <c:v>77</c:v>
                </c:pt>
                <c:pt idx="8">
                  <c:v>77</c:v>
                </c:pt>
                <c:pt idx="9">
                  <c:v>77</c:v>
                </c:pt>
                <c:pt idx="10">
                  <c:v>86</c:v>
                </c:pt>
                <c:pt idx="11">
                  <c:v>86</c:v>
                </c:pt>
                <c:pt idx="12">
                  <c:v>85</c:v>
                </c:pt>
                <c:pt idx="13">
                  <c:v>85</c:v>
                </c:pt>
                <c:pt idx="14">
                  <c:v>85</c:v>
                </c:pt>
                <c:pt idx="15">
                  <c:v>90</c:v>
                </c:pt>
                <c:pt idx="16">
                  <c:v>90</c:v>
                </c:pt>
                <c:pt idx="17">
                  <c:v>89</c:v>
                </c:pt>
                <c:pt idx="18">
                  <c:v>89</c:v>
                </c:pt>
                <c:pt idx="19">
                  <c:v>89</c:v>
                </c:pt>
                <c:pt idx="20">
                  <c:v>94</c:v>
                </c:pt>
                <c:pt idx="21">
                  <c:v>94</c:v>
                </c:pt>
                <c:pt idx="22">
                  <c:v>94</c:v>
                </c:pt>
                <c:pt idx="23">
                  <c:v>94</c:v>
                </c:pt>
                <c:pt idx="24">
                  <c:v>94</c:v>
                </c:pt>
                <c:pt idx="25">
                  <c:v>98</c:v>
                </c:pt>
                <c:pt idx="26">
                  <c:v>97</c:v>
                </c:pt>
                <c:pt idx="27">
                  <c:v>98</c:v>
                </c:pt>
                <c:pt idx="28">
                  <c:v>98</c:v>
                </c:pt>
                <c:pt idx="29">
                  <c:v>98</c:v>
                </c:pt>
                <c:pt idx="30">
                  <c:v>103</c:v>
                </c:pt>
                <c:pt idx="31">
                  <c:v>103</c:v>
                </c:pt>
                <c:pt idx="32">
                  <c:v>103</c:v>
                </c:pt>
                <c:pt idx="33">
                  <c:v>102</c:v>
                </c:pt>
                <c:pt idx="34">
                  <c:v>102</c:v>
                </c:pt>
                <c:pt idx="35">
                  <c:v>106</c:v>
                </c:pt>
                <c:pt idx="36">
                  <c:v>106</c:v>
                </c:pt>
                <c:pt idx="37">
                  <c:v>105</c:v>
                </c:pt>
                <c:pt idx="38">
                  <c:v>105</c:v>
                </c:pt>
                <c:pt idx="39">
                  <c:v>105</c:v>
                </c:pt>
                <c:pt idx="40">
                  <c:v>112</c:v>
                </c:pt>
                <c:pt idx="41">
                  <c:v>112</c:v>
                </c:pt>
                <c:pt idx="42">
                  <c:v>112</c:v>
                </c:pt>
                <c:pt idx="43">
                  <c:v>112</c:v>
                </c:pt>
                <c:pt idx="44">
                  <c:v>112</c:v>
                </c:pt>
                <c:pt idx="45">
                  <c:v>113</c:v>
                </c:pt>
                <c:pt idx="46">
                  <c:v>114</c:v>
                </c:pt>
                <c:pt idx="47">
                  <c:v>113</c:v>
                </c:pt>
                <c:pt idx="48">
                  <c:v>113</c:v>
                </c:pt>
                <c:pt idx="49">
                  <c:v>113</c:v>
                </c:pt>
                <c:pt idx="50">
                  <c:v>121</c:v>
                </c:pt>
                <c:pt idx="51">
                  <c:v>118</c:v>
                </c:pt>
                <c:pt idx="52">
                  <c:v>116</c:v>
                </c:pt>
                <c:pt idx="53">
                  <c:v>116</c:v>
                </c:pt>
                <c:pt idx="54">
                  <c:v>115</c:v>
                </c:pt>
                <c:pt idx="55">
                  <c:v>124</c:v>
                </c:pt>
                <c:pt idx="56">
                  <c:v>122</c:v>
                </c:pt>
                <c:pt idx="57">
                  <c:v>123</c:v>
                </c:pt>
                <c:pt idx="58">
                  <c:v>122</c:v>
                </c:pt>
                <c:pt idx="59">
                  <c:v>122</c:v>
                </c:pt>
                <c:pt idx="60">
                  <c:v>128</c:v>
                </c:pt>
                <c:pt idx="61">
                  <c:v>128</c:v>
                </c:pt>
                <c:pt idx="62">
                  <c:v>128</c:v>
                </c:pt>
                <c:pt idx="63">
                  <c:v>127</c:v>
                </c:pt>
                <c:pt idx="64">
                  <c:v>127</c:v>
                </c:pt>
                <c:pt idx="65">
                  <c:v>134</c:v>
                </c:pt>
                <c:pt idx="66">
                  <c:v>133</c:v>
                </c:pt>
                <c:pt idx="67">
                  <c:v>133</c:v>
                </c:pt>
                <c:pt idx="68">
                  <c:v>132</c:v>
                </c:pt>
                <c:pt idx="69">
                  <c:v>131</c:v>
                </c:pt>
                <c:pt idx="70">
                  <c:v>142</c:v>
                </c:pt>
                <c:pt idx="71">
                  <c:v>138</c:v>
                </c:pt>
                <c:pt idx="72">
                  <c:v>135</c:v>
                </c:pt>
                <c:pt idx="73">
                  <c:v>135</c:v>
                </c:pt>
                <c:pt idx="74">
                  <c:v>134</c:v>
                </c:pt>
                <c:pt idx="75">
                  <c:v>142</c:v>
                </c:pt>
                <c:pt idx="76">
                  <c:v>140</c:v>
                </c:pt>
                <c:pt idx="77">
                  <c:v>138</c:v>
                </c:pt>
                <c:pt idx="78">
                  <c:v>136</c:v>
                </c:pt>
                <c:pt idx="79">
                  <c:v>136</c:v>
                </c:pt>
                <c:pt idx="80">
                  <c:v>141</c:v>
                </c:pt>
                <c:pt idx="81">
                  <c:v>140</c:v>
                </c:pt>
                <c:pt idx="82">
                  <c:v>140</c:v>
                </c:pt>
                <c:pt idx="83">
                  <c:v>140</c:v>
                </c:pt>
                <c:pt idx="84">
                  <c:v>140</c:v>
                </c:pt>
                <c:pt idx="85">
                  <c:v>144</c:v>
                </c:pt>
                <c:pt idx="86">
                  <c:v>145</c:v>
                </c:pt>
                <c:pt idx="87">
                  <c:v>143</c:v>
                </c:pt>
                <c:pt idx="88">
                  <c:v>144</c:v>
                </c:pt>
                <c:pt idx="89">
                  <c:v>143</c:v>
                </c:pt>
                <c:pt idx="90">
                  <c:v>147</c:v>
                </c:pt>
                <c:pt idx="91">
                  <c:v>146</c:v>
                </c:pt>
                <c:pt idx="92">
                  <c:v>146</c:v>
                </c:pt>
                <c:pt idx="93">
                  <c:v>145</c:v>
                </c:pt>
                <c:pt idx="94">
                  <c:v>145</c:v>
                </c:pt>
                <c:pt idx="95">
                  <c:v>154</c:v>
                </c:pt>
                <c:pt idx="96">
                  <c:v>153</c:v>
                </c:pt>
                <c:pt idx="97">
                  <c:v>150</c:v>
                </c:pt>
                <c:pt idx="98">
                  <c:v>150</c:v>
                </c:pt>
                <c:pt idx="99">
                  <c:v>150</c:v>
                </c:pt>
                <c:pt idx="100">
                  <c:v>151</c:v>
                </c:pt>
                <c:pt idx="101">
                  <c:v>151</c:v>
                </c:pt>
                <c:pt idx="102">
                  <c:v>150</c:v>
                </c:pt>
                <c:pt idx="103">
                  <c:v>150</c:v>
                </c:pt>
                <c:pt idx="104">
                  <c:v>149</c:v>
                </c:pt>
                <c:pt idx="105">
                  <c:v>151</c:v>
                </c:pt>
                <c:pt idx="106">
                  <c:v>151</c:v>
                </c:pt>
                <c:pt idx="107">
                  <c:v>153</c:v>
                </c:pt>
                <c:pt idx="108">
                  <c:v>153</c:v>
                </c:pt>
                <c:pt idx="109">
                  <c:v>152</c:v>
                </c:pt>
                <c:pt idx="110">
                  <c:v>159</c:v>
                </c:pt>
                <c:pt idx="111">
                  <c:v>158</c:v>
                </c:pt>
                <c:pt idx="112">
                  <c:v>157</c:v>
                </c:pt>
                <c:pt idx="113">
                  <c:v>156</c:v>
                </c:pt>
                <c:pt idx="114">
                  <c:v>155</c:v>
                </c:pt>
                <c:pt idx="115">
                  <c:v>156</c:v>
                </c:pt>
                <c:pt idx="116">
                  <c:v>156</c:v>
                </c:pt>
                <c:pt idx="117">
                  <c:v>155</c:v>
                </c:pt>
                <c:pt idx="118">
                  <c:v>157</c:v>
                </c:pt>
                <c:pt idx="119">
                  <c:v>156</c:v>
                </c:pt>
                <c:pt idx="120">
                  <c:v>161</c:v>
                </c:pt>
                <c:pt idx="121">
                  <c:v>161</c:v>
                </c:pt>
                <c:pt idx="122">
                  <c:v>160</c:v>
                </c:pt>
                <c:pt idx="123">
                  <c:v>160</c:v>
                </c:pt>
                <c:pt idx="124">
                  <c:v>160</c:v>
                </c:pt>
                <c:pt idx="125">
                  <c:v>0</c:v>
                </c:pt>
              </c:numCache>
            </c:numRef>
          </c:yVal>
          <c:smooth val="0"/>
          <c:extLst xmlns:c16r2="http://schemas.microsoft.com/office/drawing/2015/06/chart">
            <c:ext xmlns:c16="http://schemas.microsoft.com/office/drawing/2014/chart" uri="{C3380CC4-5D6E-409C-BE32-E72D297353CC}">
              <c16:uniqueId val="{00000000-5D0E-40C1-BD10-F5C88D56E5C7}"/>
            </c:ext>
          </c:extLst>
        </c:ser>
        <c:ser>
          <c:idx val="1"/>
          <c:order val="1"/>
          <c:tx>
            <c:strRef>
              <c:f>'12_E3_1,5%'!$D$6</c:f>
              <c:strCache>
                <c:ptCount val="1"/>
                <c:pt idx="0">
                  <c:v>Frec Descarga</c:v>
                </c:pt>
              </c:strCache>
            </c:strRef>
          </c:tx>
          <c:spPr>
            <a:ln w="25400" cap="rnd">
              <a:noFill/>
              <a:round/>
            </a:ln>
            <a:effectLst/>
          </c:spPr>
          <c:marker>
            <c:symbol val="circle"/>
            <c:size val="5"/>
            <c:spPr>
              <a:solidFill>
                <a:schemeClr val="accent2"/>
              </a:solidFill>
              <a:ln w="9525">
                <a:solidFill>
                  <a:schemeClr val="accent2"/>
                </a:solidFill>
              </a:ln>
              <a:effectLst/>
            </c:spPr>
          </c:marker>
          <c:xVal>
            <c:numRef>
              <c:f>'12_E3_1,5%'!$B$7:$B$166</c:f>
              <c:numCache>
                <c:formatCode>General</c:formatCode>
                <c:ptCount val="160"/>
                <c:pt idx="0">
                  <c:v>13</c:v>
                </c:pt>
                <c:pt idx="1">
                  <c:v>13</c:v>
                </c:pt>
                <c:pt idx="2">
                  <c:v>13</c:v>
                </c:pt>
                <c:pt idx="3">
                  <c:v>13</c:v>
                </c:pt>
                <c:pt idx="4">
                  <c:v>13</c:v>
                </c:pt>
                <c:pt idx="5">
                  <c:v>14</c:v>
                </c:pt>
                <c:pt idx="6">
                  <c:v>14</c:v>
                </c:pt>
                <c:pt idx="7">
                  <c:v>14</c:v>
                </c:pt>
                <c:pt idx="8">
                  <c:v>14</c:v>
                </c:pt>
                <c:pt idx="9">
                  <c:v>14</c:v>
                </c:pt>
                <c:pt idx="10">
                  <c:v>15</c:v>
                </c:pt>
                <c:pt idx="11">
                  <c:v>15</c:v>
                </c:pt>
                <c:pt idx="12">
                  <c:v>15</c:v>
                </c:pt>
                <c:pt idx="13">
                  <c:v>15</c:v>
                </c:pt>
                <c:pt idx="14">
                  <c:v>15</c:v>
                </c:pt>
                <c:pt idx="15">
                  <c:v>16</c:v>
                </c:pt>
                <c:pt idx="16">
                  <c:v>16</c:v>
                </c:pt>
                <c:pt idx="17">
                  <c:v>16</c:v>
                </c:pt>
                <c:pt idx="18">
                  <c:v>16</c:v>
                </c:pt>
                <c:pt idx="19">
                  <c:v>16</c:v>
                </c:pt>
                <c:pt idx="20">
                  <c:v>17</c:v>
                </c:pt>
                <c:pt idx="21">
                  <c:v>17</c:v>
                </c:pt>
                <c:pt idx="22">
                  <c:v>17</c:v>
                </c:pt>
                <c:pt idx="23">
                  <c:v>17</c:v>
                </c:pt>
                <c:pt idx="24">
                  <c:v>17</c:v>
                </c:pt>
                <c:pt idx="25">
                  <c:v>18</c:v>
                </c:pt>
                <c:pt idx="26">
                  <c:v>18</c:v>
                </c:pt>
                <c:pt idx="27">
                  <c:v>18</c:v>
                </c:pt>
                <c:pt idx="28">
                  <c:v>18</c:v>
                </c:pt>
                <c:pt idx="29">
                  <c:v>18</c:v>
                </c:pt>
                <c:pt idx="30">
                  <c:v>19</c:v>
                </c:pt>
                <c:pt idx="31">
                  <c:v>19</c:v>
                </c:pt>
                <c:pt idx="32">
                  <c:v>19</c:v>
                </c:pt>
                <c:pt idx="33">
                  <c:v>19</c:v>
                </c:pt>
                <c:pt idx="34">
                  <c:v>19</c:v>
                </c:pt>
                <c:pt idx="35">
                  <c:v>20</c:v>
                </c:pt>
                <c:pt idx="36">
                  <c:v>20</c:v>
                </c:pt>
                <c:pt idx="37">
                  <c:v>20</c:v>
                </c:pt>
                <c:pt idx="38">
                  <c:v>20</c:v>
                </c:pt>
                <c:pt idx="39">
                  <c:v>20</c:v>
                </c:pt>
                <c:pt idx="40">
                  <c:v>21</c:v>
                </c:pt>
                <c:pt idx="41">
                  <c:v>21</c:v>
                </c:pt>
                <c:pt idx="42">
                  <c:v>21</c:v>
                </c:pt>
                <c:pt idx="43">
                  <c:v>21</c:v>
                </c:pt>
                <c:pt idx="44">
                  <c:v>21</c:v>
                </c:pt>
                <c:pt idx="45">
                  <c:v>22</c:v>
                </c:pt>
                <c:pt idx="46">
                  <c:v>22</c:v>
                </c:pt>
                <c:pt idx="47">
                  <c:v>22</c:v>
                </c:pt>
                <c:pt idx="48">
                  <c:v>22</c:v>
                </c:pt>
                <c:pt idx="49">
                  <c:v>22</c:v>
                </c:pt>
                <c:pt idx="50">
                  <c:v>23</c:v>
                </c:pt>
                <c:pt idx="51">
                  <c:v>23</c:v>
                </c:pt>
                <c:pt idx="52">
                  <c:v>23</c:v>
                </c:pt>
                <c:pt idx="53">
                  <c:v>23</c:v>
                </c:pt>
                <c:pt idx="54">
                  <c:v>23</c:v>
                </c:pt>
                <c:pt idx="55">
                  <c:v>24</c:v>
                </c:pt>
                <c:pt idx="56">
                  <c:v>24</c:v>
                </c:pt>
                <c:pt idx="57">
                  <c:v>24</c:v>
                </c:pt>
                <c:pt idx="58">
                  <c:v>24</c:v>
                </c:pt>
                <c:pt idx="59">
                  <c:v>24</c:v>
                </c:pt>
                <c:pt idx="60">
                  <c:v>25</c:v>
                </c:pt>
                <c:pt idx="61">
                  <c:v>25</c:v>
                </c:pt>
                <c:pt idx="62">
                  <c:v>25</c:v>
                </c:pt>
                <c:pt idx="63">
                  <c:v>25</c:v>
                </c:pt>
                <c:pt idx="64">
                  <c:v>25</c:v>
                </c:pt>
                <c:pt idx="65">
                  <c:v>26</c:v>
                </c:pt>
                <c:pt idx="66">
                  <c:v>26</c:v>
                </c:pt>
                <c:pt idx="67">
                  <c:v>26</c:v>
                </c:pt>
                <c:pt idx="68">
                  <c:v>26</c:v>
                </c:pt>
                <c:pt idx="69">
                  <c:v>26</c:v>
                </c:pt>
                <c:pt idx="70">
                  <c:v>27</c:v>
                </c:pt>
                <c:pt idx="71">
                  <c:v>27</c:v>
                </c:pt>
                <c:pt idx="72">
                  <c:v>27</c:v>
                </c:pt>
                <c:pt idx="73">
                  <c:v>27</c:v>
                </c:pt>
                <c:pt idx="74">
                  <c:v>27</c:v>
                </c:pt>
                <c:pt idx="75">
                  <c:v>28</c:v>
                </c:pt>
                <c:pt idx="76">
                  <c:v>28</c:v>
                </c:pt>
                <c:pt idx="77">
                  <c:v>28</c:v>
                </c:pt>
                <c:pt idx="78">
                  <c:v>28</c:v>
                </c:pt>
                <c:pt idx="79">
                  <c:v>28</c:v>
                </c:pt>
                <c:pt idx="80">
                  <c:v>29</c:v>
                </c:pt>
                <c:pt idx="81">
                  <c:v>29</c:v>
                </c:pt>
                <c:pt idx="82">
                  <c:v>29</c:v>
                </c:pt>
                <c:pt idx="83">
                  <c:v>29</c:v>
                </c:pt>
                <c:pt idx="84">
                  <c:v>29</c:v>
                </c:pt>
                <c:pt idx="85">
                  <c:v>30</c:v>
                </c:pt>
                <c:pt idx="86">
                  <c:v>30</c:v>
                </c:pt>
                <c:pt idx="87">
                  <c:v>30</c:v>
                </c:pt>
                <c:pt idx="88">
                  <c:v>30</c:v>
                </c:pt>
                <c:pt idx="89">
                  <c:v>30</c:v>
                </c:pt>
                <c:pt idx="90">
                  <c:v>31</c:v>
                </c:pt>
                <c:pt idx="91">
                  <c:v>31</c:v>
                </c:pt>
                <c:pt idx="92">
                  <c:v>31</c:v>
                </c:pt>
                <c:pt idx="93">
                  <c:v>31</c:v>
                </c:pt>
                <c:pt idx="94">
                  <c:v>31</c:v>
                </c:pt>
                <c:pt idx="95">
                  <c:v>32</c:v>
                </c:pt>
                <c:pt idx="96">
                  <c:v>32</c:v>
                </c:pt>
                <c:pt idx="97">
                  <c:v>32</c:v>
                </c:pt>
                <c:pt idx="98">
                  <c:v>32</c:v>
                </c:pt>
                <c:pt idx="99">
                  <c:v>32</c:v>
                </c:pt>
                <c:pt idx="100">
                  <c:v>33</c:v>
                </c:pt>
                <c:pt idx="101">
                  <c:v>33</c:v>
                </c:pt>
                <c:pt idx="102">
                  <c:v>33</c:v>
                </c:pt>
                <c:pt idx="103">
                  <c:v>33</c:v>
                </c:pt>
                <c:pt idx="104">
                  <c:v>33</c:v>
                </c:pt>
                <c:pt idx="105">
                  <c:v>34</c:v>
                </c:pt>
                <c:pt idx="106">
                  <c:v>34</c:v>
                </c:pt>
                <c:pt idx="107">
                  <c:v>34</c:v>
                </c:pt>
                <c:pt idx="108">
                  <c:v>34</c:v>
                </c:pt>
                <c:pt idx="109">
                  <c:v>34</c:v>
                </c:pt>
                <c:pt idx="110">
                  <c:v>35</c:v>
                </c:pt>
                <c:pt idx="111">
                  <c:v>35</c:v>
                </c:pt>
                <c:pt idx="112">
                  <c:v>35</c:v>
                </c:pt>
                <c:pt idx="113">
                  <c:v>35</c:v>
                </c:pt>
                <c:pt idx="114">
                  <c:v>35</c:v>
                </c:pt>
                <c:pt idx="115">
                  <c:v>36</c:v>
                </c:pt>
                <c:pt idx="116">
                  <c:v>36</c:v>
                </c:pt>
                <c:pt idx="117">
                  <c:v>36</c:v>
                </c:pt>
                <c:pt idx="118">
                  <c:v>36</c:v>
                </c:pt>
                <c:pt idx="119">
                  <c:v>36</c:v>
                </c:pt>
                <c:pt idx="120">
                  <c:v>37</c:v>
                </c:pt>
                <c:pt idx="121">
                  <c:v>37</c:v>
                </c:pt>
                <c:pt idx="122">
                  <c:v>37</c:v>
                </c:pt>
                <c:pt idx="123">
                  <c:v>37</c:v>
                </c:pt>
                <c:pt idx="124">
                  <c:v>37</c:v>
                </c:pt>
                <c:pt idx="125">
                  <c:v>38</c:v>
                </c:pt>
                <c:pt idx="126">
                  <c:v>38</c:v>
                </c:pt>
                <c:pt idx="127">
                  <c:v>38</c:v>
                </c:pt>
                <c:pt idx="128">
                  <c:v>38</c:v>
                </c:pt>
                <c:pt idx="129">
                  <c:v>38</c:v>
                </c:pt>
                <c:pt idx="130">
                  <c:v>39</c:v>
                </c:pt>
                <c:pt idx="131">
                  <c:v>39</c:v>
                </c:pt>
                <c:pt idx="132">
                  <c:v>39</c:v>
                </c:pt>
                <c:pt idx="133">
                  <c:v>39</c:v>
                </c:pt>
                <c:pt idx="134">
                  <c:v>39</c:v>
                </c:pt>
                <c:pt idx="135">
                  <c:v>40</c:v>
                </c:pt>
                <c:pt idx="136">
                  <c:v>40</c:v>
                </c:pt>
                <c:pt idx="137">
                  <c:v>40</c:v>
                </c:pt>
                <c:pt idx="138">
                  <c:v>40</c:v>
                </c:pt>
                <c:pt idx="139">
                  <c:v>40</c:v>
                </c:pt>
                <c:pt idx="140">
                  <c:v>41</c:v>
                </c:pt>
                <c:pt idx="141">
                  <c:v>41</c:v>
                </c:pt>
                <c:pt idx="142">
                  <c:v>41</c:v>
                </c:pt>
                <c:pt idx="143">
                  <c:v>41</c:v>
                </c:pt>
                <c:pt idx="144">
                  <c:v>41</c:v>
                </c:pt>
                <c:pt idx="145">
                  <c:v>42</c:v>
                </c:pt>
                <c:pt idx="146">
                  <c:v>42</c:v>
                </c:pt>
                <c:pt idx="147">
                  <c:v>42</c:v>
                </c:pt>
                <c:pt idx="148">
                  <c:v>42</c:v>
                </c:pt>
                <c:pt idx="149">
                  <c:v>42</c:v>
                </c:pt>
                <c:pt idx="150">
                  <c:v>43</c:v>
                </c:pt>
                <c:pt idx="151">
                  <c:v>43</c:v>
                </c:pt>
                <c:pt idx="152">
                  <c:v>43</c:v>
                </c:pt>
                <c:pt idx="153">
                  <c:v>43</c:v>
                </c:pt>
                <c:pt idx="154">
                  <c:v>43</c:v>
                </c:pt>
                <c:pt idx="155">
                  <c:v>44</c:v>
                </c:pt>
                <c:pt idx="156">
                  <c:v>44</c:v>
                </c:pt>
                <c:pt idx="157">
                  <c:v>44</c:v>
                </c:pt>
                <c:pt idx="158">
                  <c:v>44</c:v>
                </c:pt>
                <c:pt idx="159">
                  <c:v>44</c:v>
                </c:pt>
              </c:numCache>
            </c:numRef>
          </c:xVal>
          <c:yVal>
            <c:numRef>
              <c:f>'12_E3_1,5%'!$D$7:$D$166</c:f>
              <c:numCache>
                <c:formatCode>General</c:formatCode>
                <c:ptCount val="160"/>
                <c:pt idx="0">
                  <c:v>67</c:v>
                </c:pt>
                <c:pt idx="1">
                  <c:v>67</c:v>
                </c:pt>
                <c:pt idx="2">
                  <c:v>67</c:v>
                </c:pt>
                <c:pt idx="3">
                  <c:v>67</c:v>
                </c:pt>
                <c:pt idx="4">
                  <c:v>67</c:v>
                </c:pt>
                <c:pt idx="5">
                  <c:v>75</c:v>
                </c:pt>
                <c:pt idx="6">
                  <c:v>75</c:v>
                </c:pt>
                <c:pt idx="7">
                  <c:v>76</c:v>
                </c:pt>
                <c:pt idx="8">
                  <c:v>76</c:v>
                </c:pt>
                <c:pt idx="9">
                  <c:v>76</c:v>
                </c:pt>
                <c:pt idx="10">
                  <c:v>82</c:v>
                </c:pt>
                <c:pt idx="11">
                  <c:v>82</c:v>
                </c:pt>
                <c:pt idx="12">
                  <c:v>82</c:v>
                </c:pt>
                <c:pt idx="13">
                  <c:v>82</c:v>
                </c:pt>
                <c:pt idx="14">
                  <c:v>82</c:v>
                </c:pt>
                <c:pt idx="15">
                  <c:v>86</c:v>
                </c:pt>
                <c:pt idx="16">
                  <c:v>86</c:v>
                </c:pt>
                <c:pt idx="17">
                  <c:v>87</c:v>
                </c:pt>
                <c:pt idx="18">
                  <c:v>86</c:v>
                </c:pt>
                <c:pt idx="19">
                  <c:v>87</c:v>
                </c:pt>
                <c:pt idx="20">
                  <c:v>91</c:v>
                </c:pt>
                <c:pt idx="21">
                  <c:v>91</c:v>
                </c:pt>
                <c:pt idx="22">
                  <c:v>91</c:v>
                </c:pt>
                <c:pt idx="23">
                  <c:v>91</c:v>
                </c:pt>
                <c:pt idx="24">
                  <c:v>91</c:v>
                </c:pt>
                <c:pt idx="25">
                  <c:v>94</c:v>
                </c:pt>
                <c:pt idx="26">
                  <c:v>94</c:v>
                </c:pt>
                <c:pt idx="27">
                  <c:v>95</c:v>
                </c:pt>
                <c:pt idx="28">
                  <c:v>95</c:v>
                </c:pt>
                <c:pt idx="29">
                  <c:v>95</c:v>
                </c:pt>
                <c:pt idx="30">
                  <c:v>99</c:v>
                </c:pt>
                <c:pt idx="31">
                  <c:v>99</c:v>
                </c:pt>
                <c:pt idx="32">
                  <c:v>99</c:v>
                </c:pt>
                <c:pt idx="33">
                  <c:v>99</c:v>
                </c:pt>
                <c:pt idx="34">
                  <c:v>99</c:v>
                </c:pt>
                <c:pt idx="40">
                  <c:v>93</c:v>
                </c:pt>
                <c:pt idx="41">
                  <c:v>93</c:v>
                </c:pt>
                <c:pt idx="42">
                  <c:v>94</c:v>
                </c:pt>
                <c:pt idx="43">
                  <c:v>93</c:v>
                </c:pt>
                <c:pt idx="44">
                  <c:v>93</c:v>
                </c:pt>
                <c:pt idx="45">
                  <c:v>99</c:v>
                </c:pt>
                <c:pt idx="46">
                  <c:v>99</c:v>
                </c:pt>
                <c:pt idx="47">
                  <c:v>99</c:v>
                </c:pt>
                <c:pt idx="48">
                  <c:v>97</c:v>
                </c:pt>
                <c:pt idx="49">
                  <c:v>97</c:v>
                </c:pt>
                <c:pt idx="50">
                  <c:v>101</c:v>
                </c:pt>
                <c:pt idx="51">
                  <c:v>101</c:v>
                </c:pt>
                <c:pt idx="52">
                  <c:v>101</c:v>
                </c:pt>
                <c:pt idx="53">
                  <c:v>101</c:v>
                </c:pt>
                <c:pt idx="54">
                  <c:v>101</c:v>
                </c:pt>
                <c:pt idx="55">
                  <c:v>104</c:v>
                </c:pt>
                <c:pt idx="56">
                  <c:v>104</c:v>
                </c:pt>
                <c:pt idx="57">
                  <c:v>104</c:v>
                </c:pt>
                <c:pt idx="58">
                  <c:v>104</c:v>
                </c:pt>
                <c:pt idx="59">
                  <c:v>104</c:v>
                </c:pt>
                <c:pt idx="60">
                  <c:v>108</c:v>
                </c:pt>
                <c:pt idx="61">
                  <c:v>108</c:v>
                </c:pt>
                <c:pt idx="62">
                  <c:v>108</c:v>
                </c:pt>
                <c:pt idx="63">
                  <c:v>108</c:v>
                </c:pt>
                <c:pt idx="64">
                  <c:v>108</c:v>
                </c:pt>
                <c:pt idx="65">
                  <c:v>114</c:v>
                </c:pt>
                <c:pt idx="66">
                  <c:v>114</c:v>
                </c:pt>
                <c:pt idx="67">
                  <c:v>114</c:v>
                </c:pt>
                <c:pt idx="68">
                  <c:v>114</c:v>
                </c:pt>
                <c:pt idx="69">
                  <c:v>114</c:v>
                </c:pt>
                <c:pt idx="70">
                  <c:v>123</c:v>
                </c:pt>
                <c:pt idx="71">
                  <c:v>123</c:v>
                </c:pt>
                <c:pt idx="72">
                  <c:v>123</c:v>
                </c:pt>
                <c:pt idx="73">
                  <c:v>123</c:v>
                </c:pt>
                <c:pt idx="74">
                  <c:v>123</c:v>
                </c:pt>
                <c:pt idx="80">
                  <c:v>101</c:v>
                </c:pt>
                <c:pt idx="81">
                  <c:v>101</c:v>
                </c:pt>
                <c:pt idx="82">
                  <c:v>101</c:v>
                </c:pt>
                <c:pt idx="83">
                  <c:v>101</c:v>
                </c:pt>
                <c:pt idx="84">
                  <c:v>101</c:v>
                </c:pt>
                <c:pt idx="85">
                  <c:v>104</c:v>
                </c:pt>
                <c:pt idx="86">
                  <c:v>104</c:v>
                </c:pt>
                <c:pt idx="87">
                  <c:v>104</c:v>
                </c:pt>
                <c:pt idx="88">
                  <c:v>104</c:v>
                </c:pt>
                <c:pt idx="89">
                  <c:v>104</c:v>
                </c:pt>
                <c:pt idx="90">
                  <c:v>108</c:v>
                </c:pt>
                <c:pt idx="91">
                  <c:v>108</c:v>
                </c:pt>
                <c:pt idx="92">
                  <c:v>108</c:v>
                </c:pt>
                <c:pt idx="93">
                  <c:v>108</c:v>
                </c:pt>
                <c:pt idx="94">
                  <c:v>108</c:v>
                </c:pt>
                <c:pt idx="95">
                  <c:v>112</c:v>
                </c:pt>
                <c:pt idx="96">
                  <c:v>112</c:v>
                </c:pt>
                <c:pt idx="97">
                  <c:v>112</c:v>
                </c:pt>
                <c:pt idx="98">
                  <c:v>112</c:v>
                </c:pt>
                <c:pt idx="99">
                  <c:v>112</c:v>
                </c:pt>
                <c:pt idx="100">
                  <c:v>118</c:v>
                </c:pt>
                <c:pt idx="101">
                  <c:v>118</c:v>
                </c:pt>
                <c:pt idx="102">
                  <c:v>118</c:v>
                </c:pt>
                <c:pt idx="103">
                  <c:v>118</c:v>
                </c:pt>
                <c:pt idx="104">
                  <c:v>118</c:v>
                </c:pt>
                <c:pt idx="105">
                  <c:v>125</c:v>
                </c:pt>
                <c:pt idx="106">
                  <c:v>125</c:v>
                </c:pt>
                <c:pt idx="107">
                  <c:v>125</c:v>
                </c:pt>
                <c:pt idx="108">
                  <c:v>125</c:v>
                </c:pt>
                <c:pt idx="109">
                  <c:v>125</c:v>
                </c:pt>
                <c:pt idx="110">
                  <c:v>137</c:v>
                </c:pt>
                <c:pt idx="111">
                  <c:v>137</c:v>
                </c:pt>
                <c:pt idx="112">
                  <c:v>137</c:v>
                </c:pt>
                <c:pt idx="113">
                  <c:v>137</c:v>
                </c:pt>
                <c:pt idx="114">
                  <c:v>137</c:v>
                </c:pt>
              </c:numCache>
            </c:numRef>
          </c:yVal>
          <c:smooth val="0"/>
          <c:extLst xmlns:c16r2="http://schemas.microsoft.com/office/drawing/2015/06/chart">
            <c:ext xmlns:c16="http://schemas.microsoft.com/office/drawing/2014/chart" uri="{C3380CC4-5D6E-409C-BE32-E72D297353CC}">
              <c16:uniqueId val="{00000001-5D0E-40C1-BD10-F5C88D56E5C7}"/>
            </c:ext>
          </c:extLst>
        </c:ser>
        <c:dLbls>
          <c:showLegendKey val="0"/>
          <c:showVal val="0"/>
          <c:showCatName val="0"/>
          <c:showSerName val="0"/>
          <c:showPercent val="0"/>
          <c:showBubbleSize val="0"/>
        </c:dLbls>
        <c:axId val="649810624"/>
        <c:axId val="649811184"/>
      </c:scatterChart>
      <c:valAx>
        <c:axId val="649810624"/>
        <c:scaling>
          <c:orientation val="minMax"/>
          <c:max val="40"/>
          <c:min val="12"/>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US"/>
                  <a:t>LONGITUD [CM]</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649811184"/>
        <c:crosses val="autoZero"/>
        <c:crossBetween val="midCat"/>
        <c:majorUnit val="2"/>
        <c:minorUnit val="1"/>
      </c:valAx>
      <c:valAx>
        <c:axId val="649811184"/>
        <c:scaling>
          <c:orientation val="minMax"/>
          <c:min val="5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US"/>
                  <a:t>FRECUENCIA [HZ]</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649810624"/>
        <c:crosses val="autoZero"/>
        <c:crossBetween val="midCat"/>
      </c:valAx>
      <c:spPr>
        <a:noFill/>
        <a:ln>
          <a:noFill/>
        </a:ln>
        <a:effectLst/>
      </c:spPr>
    </c:plotArea>
    <c:legend>
      <c:legendPos val="r"/>
      <c:layout>
        <c:manualLayout>
          <c:xMode val="edge"/>
          <c:yMode val="edge"/>
          <c:x val="8.1744293194298531E-2"/>
          <c:y val="0.8835628385301898"/>
          <c:w val="0.35427106650550183"/>
          <c:h val="0.11536190264765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legend>
    <c:plotVisOnly val="1"/>
    <c:dispBlanksAs val="gap"/>
    <c:showDLblsOverMax val="0"/>
  </c:chart>
  <c:spPr>
    <a:noFill/>
    <a:ln>
      <a:noFill/>
    </a:ln>
    <a:effectLst/>
  </c:spPr>
  <c:txPr>
    <a:bodyPr/>
    <a:lstStyle/>
    <a:p>
      <a:pPr>
        <a:defRPr/>
      </a:pPr>
      <a:endParaRPr lang="es-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s-EC" sz="1800" b="0" i="0" baseline="0" dirty="0">
                <a:effectLst/>
              </a:rPr>
              <a:t>Longitud - Frecuencia</a:t>
            </a:r>
            <a:endParaRPr lang="es-EC"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s-US"/>
        </a:p>
      </c:txPr>
    </c:title>
    <c:autoTitleDeleted val="0"/>
    <c:plotArea>
      <c:layout>
        <c:manualLayout>
          <c:layoutTarget val="inner"/>
          <c:xMode val="edge"/>
          <c:yMode val="edge"/>
          <c:x val="9.9554920042279282E-2"/>
          <c:y val="0.1345482859753358"/>
          <c:w val="0.83727239583333335"/>
          <c:h val="0.72143854166666654"/>
        </c:manualLayout>
      </c:layout>
      <c:scatterChart>
        <c:scatterStyle val="lineMarker"/>
        <c:varyColors val="0"/>
        <c:ser>
          <c:idx val="0"/>
          <c:order val="0"/>
          <c:tx>
            <c:strRef>
              <c:f>'C:\Users\acer\Dropbox\PERFIL\[ANALISIS CORDONES_2.xlsx]16_E1_1,75%'!$J$6</c:f>
              <c:strCache>
                <c:ptCount val="1"/>
                <c:pt idx="0">
                  <c:v>Frec Carga</c:v>
                </c:pt>
              </c:strCache>
            </c:strRef>
          </c:tx>
          <c:spPr>
            <a:ln w="25400" cap="rnd">
              <a:noFill/>
              <a:round/>
            </a:ln>
            <a:effectLst/>
          </c:spPr>
          <c:marker>
            <c:symbol val="circle"/>
            <c:size val="5"/>
            <c:spPr>
              <a:solidFill>
                <a:schemeClr val="accent1"/>
              </a:solidFill>
              <a:ln w="9525">
                <a:solidFill>
                  <a:schemeClr val="accent1"/>
                </a:solidFill>
              </a:ln>
              <a:effectLst/>
            </c:spPr>
          </c:marker>
          <c:xVal>
            <c:numRef>
              <c:f>'[1]16_E1_1,75%'!$H$7:$H$41</c:f>
              <c:numCache>
                <c:formatCode>General</c:formatCode>
                <c:ptCount val="35"/>
                <c:pt idx="0">
                  <c:v>13</c:v>
                </c:pt>
                <c:pt idx="1">
                  <c:v>14</c:v>
                </c:pt>
                <c:pt idx="2">
                  <c:v>15</c:v>
                </c:pt>
                <c:pt idx="3">
                  <c:v>16</c:v>
                </c:pt>
                <c:pt idx="4">
                  <c:v>17</c:v>
                </c:pt>
                <c:pt idx="5">
                  <c:v>18</c:v>
                </c:pt>
                <c:pt idx="6">
                  <c:v>19</c:v>
                </c:pt>
                <c:pt idx="7">
                  <c:v>20</c:v>
                </c:pt>
                <c:pt idx="8">
                  <c:v>20</c:v>
                </c:pt>
                <c:pt idx="9">
                  <c:v>21</c:v>
                </c:pt>
                <c:pt idx="10">
                  <c:v>22</c:v>
                </c:pt>
                <c:pt idx="11">
                  <c:v>23</c:v>
                </c:pt>
                <c:pt idx="12">
                  <c:v>24</c:v>
                </c:pt>
                <c:pt idx="13">
                  <c:v>25</c:v>
                </c:pt>
                <c:pt idx="14">
                  <c:v>26</c:v>
                </c:pt>
                <c:pt idx="15">
                  <c:v>27</c:v>
                </c:pt>
                <c:pt idx="16">
                  <c:v>28</c:v>
                </c:pt>
                <c:pt idx="17">
                  <c:v>28</c:v>
                </c:pt>
                <c:pt idx="18">
                  <c:v>29</c:v>
                </c:pt>
                <c:pt idx="19">
                  <c:v>30</c:v>
                </c:pt>
                <c:pt idx="20">
                  <c:v>31</c:v>
                </c:pt>
                <c:pt idx="21">
                  <c:v>32</c:v>
                </c:pt>
                <c:pt idx="22">
                  <c:v>33</c:v>
                </c:pt>
                <c:pt idx="23">
                  <c:v>34</c:v>
                </c:pt>
                <c:pt idx="24">
                  <c:v>35</c:v>
                </c:pt>
                <c:pt idx="25">
                  <c:v>36</c:v>
                </c:pt>
                <c:pt idx="26">
                  <c:v>36</c:v>
                </c:pt>
                <c:pt idx="27">
                  <c:v>37</c:v>
                </c:pt>
                <c:pt idx="28">
                  <c:v>38</c:v>
                </c:pt>
                <c:pt idx="29">
                  <c:v>39</c:v>
                </c:pt>
                <c:pt idx="30">
                  <c:v>40</c:v>
                </c:pt>
                <c:pt idx="31">
                  <c:v>41</c:v>
                </c:pt>
                <c:pt idx="32">
                  <c:v>42</c:v>
                </c:pt>
                <c:pt idx="33">
                  <c:v>43</c:v>
                </c:pt>
                <c:pt idx="34">
                  <c:v>44</c:v>
                </c:pt>
              </c:numCache>
            </c:numRef>
          </c:xVal>
          <c:yVal>
            <c:numRef>
              <c:f>'[1]16_E1_1,75%'!$J$7:$J$41</c:f>
              <c:numCache>
                <c:formatCode>General</c:formatCode>
                <c:ptCount val="35"/>
                <c:pt idx="0">
                  <c:v>63</c:v>
                </c:pt>
                <c:pt idx="1">
                  <c:v>74.2</c:v>
                </c:pt>
                <c:pt idx="2">
                  <c:v>83.8</c:v>
                </c:pt>
                <c:pt idx="3">
                  <c:v>90.8</c:v>
                </c:pt>
                <c:pt idx="4">
                  <c:v>95.2</c:v>
                </c:pt>
                <c:pt idx="5">
                  <c:v>100.4</c:v>
                </c:pt>
                <c:pt idx="6">
                  <c:v>104.2</c:v>
                </c:pt>
                <c:pt idx="7">
                  <c:v>107.6</c:v>
                </c:pt>
                <c:pt idx="8">
                  <c:v>107.6</c:v>
                </c:pt>
                <c:pt idx="9">
                  <c:v>110.4</c:v>
                </c:pt>
                <c:pt idx="10">
                  <c:v>114.2</c:v>
                </c:pt>
                <c:pt idx="11">
                  <c:v>118</c:v>
                </c:pt>
                <c:pt idx="12">
                  <c:v>122.2</c:v>
                </c:pt>
                <c:pt idx="13">
                  <c:v>126.2</c:v>
                </c:pt>
                <c:pt idx="14">
                  <c:v>129</c:v>
                </c:pt>
                <c:pt idx="15">
                  <c:v>132.80000000000001</c:v>
                </c:pt>
                <c:pt idx="16">
                  <c:v>136.6</c:v>
                </c:pt>
                <c:pt idx="17">
                  <c:v>136.6</c:v>
                </c:pt>
                <c:pt idx="18">
                  <c:v>136.6</c:v>
                </c:pt>
                <c:pt idx="19">
                  <c:v>142.19999999999999</c:v>
                </c:pt>
                <c:pt idx="20">
                  <c:v>146</c:v>
                </c:pt>
                <c:pt idx="21">
                  <c:v>146.6</c:v>
                </c:pt>
                <c:pt idx="22">
                  <c:v>150.4</c:v>
                </c:pt>
                <c:pt idx="23">
                  <c:v>153.4</c:v>
                </c:pt>
                <c:pt idx="24">
                  <c:v>154.4</c:v>
                </c:pt>
                <c:pt idx="25">
                  <c:v>156</c:v>
                </c:pt>
                <c:pt idx="26">
                  <c:v>156</c:v>
                </c:pt>
                <c:pt idx="27">
                  <c:v>155.80000000000001</c:v>
                </c:pt>
                <c:pt idx="28">
                  <c:v>158.4</c:v>
                </c:pt>
                <c:pt idx="29">
                  <c:v>161</c:v>
                </c:pt>
              </c:numCache>
            </c:numRef>
          </c:yVal>
          <c:smooth val="0"/>
          <c:extLst xmlns:c16r2="http://schemas.microsoft.com/office/drawing/2015/06/chart">
            <c:ext xmlns:c16="http://schemas.microsoft.com/office/drawing/2014/chart" uri="{C3380CC4-5D6E-409C-BE32-E72D297353CC}">
              <c16:uniqueId val="{00000000-A611-414C-9098-BF65AA4026CE}"/>
            </c:ext>
          </c:extLst>
        </c:ser>
        <c:ser>
          <c:idx val="1"/>
          <c:order val="1"/>
          <c:tx>
            <c:strRef>
              <c:f>'C:\Users\acer\Dropbox\PERFIL\[ANALISIS CORDONES_2.xlsx]16_E1_1,75%'!$K$6</c:f>
              <c:strCache>
                <c:ptCount val="1"/>
                <c:pt idx="0">
                  <c:v>Frec Descarga</c:v>
                </c:pt>
              </c:strCache>
            </c:strRef>
          </c:tx>
          <c:spPr>
            <a:ln w="25400" cap="rnd">
              <a:noFill/>
              <a:round/>
            </a:ln>
            <a:effectLst/>
          </c:spPr>
          <c:marker>
            <c:symbol val="circle"/>
            <c:size val="5"/>
            <c:spPr>
              <a:solidFill>
                <a:srgbClr val="0070C0"/>
              </a:solidFill>
              <a:ln w="9525">
                <a:noFill/>
              </a:ln>
              <a:effectLst/>
            </c:spPr>
          </c:marker>
          <c:xVal>
            <c:numRef>
              <c:f>'[1]16_E1_1,75%'!$H$7:$H$41</c:f>
              <c:numCache>
                <c:formatCode>General</c:formatCode>
                <c:ptCount val="35"/>
                <c:pt idx="0">
                  <c:v>13</c:v>
                </c:pt>
                <c:pt idx="1">
                  <c:v>14</c:v>
                </c:pt>
                <c:pt idx="2">
                  <c:v>15</c:v>
                </c:pt>
                <c:pt idx="3">
                  <c:v>16</c:v>
                </c:pt>
                <c:pt idx="4">
                  <c:v>17</c:v>
                </c:pt>
                <c:pt idx="5">
                  <c:v>18</c:v>
                </c:pt>
                <c:pt idx="6">
                  <c:v>19</c:v>
                </c:pt>
                <c:pt idx="7">
                  <c:v>20</c:v>
                </c:pt>
                <c:pt idx="8">
                  <c:v>20</c:v>
                </c:pt>
                <c:pt idx="9">
                  <c:v>21</c:v>
                </c:pt>
                <c:pt idx="10">
                  <c:v>22</c:v>
                </c:pt>
                <c:pt idx="11">
                  <c:v>23</c:v>
                </c:pt>
                <c:pt idx="12">
                  <c:v>24</c:v>
                </c:pt>
                <c:pt idx="13">
                  <c:v>25</c:v>
                </c:pt>
                <c:pt idx="14">
                  <c:v>26</c:v>
                </c:pt>
                <c:pt idx="15">
                  <c:v>27</c:v>
                </c:pt>
                <c:pt idx="16">
                  <c:v>28</c:v>
                </c:pt>
                <c:pt idx="17">
                  <c:v>28</c:v>
                </c:pt>
                <c:pt idx="18">
                  <c:v>29</c:v>
                </c:pt>
                <c:pt idx="19">
                  <c:v>30</c:v>
                </c:pt>
                <c:pt idx="20">
                  <c:v>31</c:v>
                </c:pt>
                <c:pt idx="21">
                  <c:v>32</c:v>
                </c:pt>
                <c:pt idx="22">
                  <c:v>33</c:v>
                </c:pt>
                <c:pt idx="23">
                  <c:v>34</c:v>
                </c:pt>
                <c:pt idx="24">
                  <c:v>35</c:v>
                </c:pt>
                <c:pt idx="25">
                  <c:v>36</c:v>
                </c:pt>
                <c:pt idx="26">
                  <c:v>36</c:v>
                </c:pt>
                <c:pt idx="27">
                  <c:v>37</c:v>
                </c:pt>
                <c:pt idx="28">
                  <c:v>38</c:v>
                </c:pt>
                <c:pt idx="29">
                  <c:v>39</c:v>
                </c:pt>
                <c:pt idx="30">
                  <c:v>40</c:v>
                </c:pt>
                <c:pt idx="31">
                  <c:v>41</c:v>
                </c:pt>
                <c:pt idx="32">
                  <c:v>42</c:v>
                </c:pt>
                <c:pt idx="33">
                  <c:v>43</c:v>
                </c:pt>
                <c:pt idx="34">
                  <c:v>44</c:v>
                </c:pt>
              </c:numCache>
            </c:numRef>
          </c:xVal>
          <c:yVal>
            <c:numRef>
              <c:f>'[1]16_E1_1,75%'!$K$7:$K$41</c:f>
              <c:numCache>
                <c:formatCode>General</c:formatCode>
                <c:ptCount val="35"/>
                <c:pt idx="0">
                  <c:v>60.2</c:v>
                </c:pt>
                <c:pt idx="1">
                  <c:v>72.599999999999994</c:v>
                </c:pt>
                <c:pt idx="2">
                  <c:v>81</c:v>
                </c:pt>
                <c:pt idx="3">
                  <c:v>87</c:v>
                </c:pt>
                <c:pt idx="4">
                  <c:v>92</c:v>
                </c:pt>
                <c:pt idx="5">
                  <c:v>96</c:v>
                </c:pt>
                <c:pt idx="6">
                  <c:v>100.8</c:v>
                </c:pt>
                <c:pt idx="7">
                  <c:v>107.6</c:v>
                </c:pt>
                <c:pt idx="8">
                  <c:v>0</c:v>
                </c:pt>
                <c:pt idx="9">
                  <c:v>97</c:v>
                </c:pt>
                <c:pt idx="10">
                  <c:v>100</c:v>
                </c:pt>
                <c:pt idx="11">
                  <c:v>103</c:v>
                </c:pt>
                <c:pt idx="12">
                  <c:v>105.8</c:v>
                </c:pt>
                <c:pt idx="13">
                  <c:v>109</c:v>
                </c:pt>
                <c:pt idx="14">
                  <c:v>114</c:v>
                </c:pt>
                <c:pt idx="15">
                  <c:v>122</c:v>
                </c:pt>
                <c:pt idx="16">
                  <c:v>136.6</c:v>
                </c:pt>
                <c:pt idx="17">
                  <c:v>0</c:v>
                </c:pt>
                <c:pt idx="18">
                  <c:v>103</c:v>
                </c:pt>
                <c:pt idx="19">
                  <c:v>106</c:v>
                </c:pt>
                <c:pt idx="20">
                  <c:v>110</c:v>
                </c:pt>
                <c:pt idx="21">
                  <c:v>114</c:v>
                </c:pt>
                <c:pt idx="22">
                  <c:v>119</c:v>
                </c:pt>
                <c:pt idx="23">
                  <c:v>127</c:v>
                </c:pt>
                <c:pt idx="24">
                  <c:v>137.80000000000001</c:v>
                </c:pt>
                <c:pt idx="25">
                  <c:v>156</c:v>
                </c:pt>
              </c:numCache>
            </c:numRef>
          </c:yVal>
          <c:smooth val="0"/>
          <c:extLst xmlns:c16r2="http://schemas.microsoft.com/office/drawing/2015/06/chart">
            <c:ext xmlns:c16="http://schemas.microsoft.com/office/drawing/2014/chart" uri="{C3380CC4-5D6E-409C-BE32-E72D297353CC}">
              <c16:uniqueId val="{00000001-A611-414C-9098-BF65AA4026CE}"/>
            </c:ext>
          </c:extLst>
        </c:ser>
        <c:dLbls>
          <c:showLegendKey val="0"/>
          <c:showVal val="0"/>
          <c:showCatName val="0"/>
          <c:showSerName val="0"/>
          <c:showPercent val="0"/>
          <c:showBubbleSize val="0"/>
        </c:dLbls>
        <c:axId val="645666976"/>
        <c:axId val="645667536"/>
      </c:scatterChart>
      <c:valAx>
        <c:axId val="645666976"/>
        <c:scaling>
          <c:orientation val="minMax"/>
          <c:max val="40"/>
          <c:min val="12"/>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US"/>
                  <a:t>LONGITUD [CM]</a:t>
                </a:r>
              </a:p>
            </c:rich>
          </c:tx>
          <c:layout>
            <c:manualLayout>
              <c:xMode val="edge"/>
              <c:yMode val="edge"/>
              <c:x val="0.43612552083333334"/>
              <c:y val="0.9085340277777779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645667536"/>
        <c:crosses val="autoZero"/>
        <c:crossBetween val="midCat"/>
        <c:majorUnit val="2"/>
        <c:minorUnit val="1"/>
      </c:valAx>
      <c:valAx>
        <c:axId val="645667536"/>
        <c:scaling>
          <c:orientation val="minMax"/>
          <c:min val="5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US"/>
                  <a:t>fRECUENCIA</a:t>
                </a:r>
                <a:r>
                  <a:rPr lang="es-US" baseline="0"/>
                  <a:t> [HZ]</a:t>
                </a:r>
                <a:endParaRPr lang="es-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645666976"/>
        <c:crosses val="autoZero"/>
        <c:crossBetween val="midCat"/>
      </c:valAx>
      <c:spPr>
        <a:noFill/>
        <a:ln>
          <a:noFill/>
        </a:ln>
        <a:effectLst/>
      </c:spPr>
    </c:plotArea>
    <c:legend>
      <c:legendPos val="r"/>
      <c:layout>
        <c:manualLayout>
          <c:xMode val="edge"/>
          <c:yMode val="edge"/>
          <c:x val="5.6396180555555557E-2"/>
          <c:y val="0.93057881944444443"/>
          <c:w val="0.24003004236493669"/>
          <c:h val="6.942126117352864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legend>
    <c:plotVisOnly val="1"/>
    <c:dispBlanksAs val="gap"/>
    <c:showDLblsOverMax val="0"/>
  </c:chart>
  <c:spPr>
    <a:noFill/>
    <a:ln>
      <a:noFill/>
    </a:ln>
    <a:effectLst/>
  </c:spPr>
  <c:txPr>
    <a:bodyPr/>
    <a:lstStyle/>
    <a:p>
      <a:pPr>
        <a:defRPr/>
      </a:pPr>
      <a:endParaRPr lang="es-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s-US" sz="1800" b="0" i="0" baseline="0" dirty="0">
                <a:effectLst/>
              </a:rPr>
              <a:t>Longitud - Frecuencia</a:t>
            </a:r>
            <a:endParaRPr lang="es-EC"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s-US"/>
        </a:p>
      </c:txPr>
    </c:title>
    <c:autoTitleDeleted val="0"/>
    <c:plotArea>
      <c:layout>
        <c:manualLayout>
          <c:layoutTarget val="inner"/>
          <c:xMode val="edge"/>
          <c:yMode val="edge"/>
          <c:x val="9.1287109452062573E-2"/>
          <c:y val="0.11033402777777776"/>
          <c:w val="0.8503236111111111"/>
          <c:h val="0.75782760416666661"/>
        </c:manualLayout>
      </c:layout>
      <c:scatterChart>
        <c:scatterStyle val="lineMarker"/>
        <c:varyColors val="0"/>
        <c:ser>
          <c:idx val="0"/>
          <c:order val="0"/>
          <c:tx>
            <c:strRef>
              <c:f>'C:\Users\acer\Dropbox\PERFIL\Capitulo 5\[ANALISIS CORDONES_2%.xlsx]15_E3_2%'!$J$6</c:f>
              <c:strCache>
                <c:ptCount val="1"/>
                <c:pt idx="0">
                  <c:v>Frec Carga</c:v>
                </c:pt>
              </c:strCache>
            </c:strRef>
          </c:tx>
          <c:spPr>
            <a:ln w="25400" cap="rnd">
              <a:noFill/>
              <a:round/>
            </a:ln>
            <a:effectLst/>
          </c:spPr>
          <c:marker>
            <c:symbol val="circle"/>
            <c:size val="5"/>
            <c:spPr>
              <a:solidFill>
                <a:schemeClr val="accent1"/>
              </a:solidFill>
              <a:ln w="9525">
                <a:solidFill>
                  <a:schemeClr val="accent1"/>
                </a:solidFill>
              </a:ln>
              <a:effectLst/>
            </c:spPr>
          </c:marker>
          <c:xVal>
            <c:numRef>
              <c:f>'[2]15_E3_2%'!$H$7:$H$41</c:f>
              <c:numCache>
                <c:formatCode>General</c:formatCode>
                <c:ptCount val="35"/>
                <c:pt idx="0">
                  <c:v>13</c:v>
                </c:pt>
                <c:pt idx="1">
                  <c:v>14</c:v>
                </c:pt>
                <c:pt idx="2">
                  <c:v>15</c:v>
                </c:pt>
                <c:pt idx="3">
                  <c:v>16</c:v>
                </c:pt>
                <c:pt idx="4">
                  <c:v>17</c:v>
                </c:pt>
                <c:pt idx="5">
                  <c:v>18</c:v>
                </c:pt>
                <c:pt idx="6">
                  <c:v>19</c:v>
                </c:pt>
                <c:pt idx="7">
                  <c:v>19</c:v>
                </c:pt>
                <c:pt idx="8">
                  <c:v>20</c:v>
                </c:pt>
                <c:pt idx="9">
                  <c:v>21</c:v>
                </c:pt>
                <c:pt idx="10">
                  <c:v>22</c:v>
                </c:pt>
                <c:pt idx="11">
                  <c:v>23</c:v>
                </c:pt>
                <c:pt idx="12">
                  <c:v>24</c:v>
                </c:pt>
                <c:pt idx="13">
                  <c:v>25</c:v>
                </c:pt>
                <c:pt idx="14">
                  <c:v>26</c:v>
                </c:pt>
                <c:pt idx="15">
                  <c:v>26</c:v>
                </c:pt>
                <c:pt idx="16">
                  <c:v>27</c:v>
                </c:pt>
                <c:pt idx="17">
                  <c:v>28</c:v>
                </c:pt>
                <c:pt idx="18">
                  <c:v>29</c:v>
                </c:pt>
                <c:pt idx="19">
                  <c:v>30</c:v>
                </c:pt>
                <c:pt idx="20">
                  <c:v>31</c:v>
                </c:pt>
                <c:pt idx="21">
                  <c:v>32</c:v>
                </c:pt>
                <c:pt idx="22">
                  <c:v>33</c:v>
                </c:pt>
                <c:pt idx="23">
                  <c:v>33</c:v>
                </c:pt>
                <c:pt idx="24">
                  <c:v>34</c:v>
                </c:pt>
                <c:pt idx="25">
                  <c:v>35</c:v>
                </c:pt>
                <c:pt idx="26">
                  <c:v>36</c:v>
                </c:pt>
                <c:pt idx="27">
                  <c:v>37</c:v>
                </c:pt>
                <c:pt idx="28">
                  <c:v>38</c:v>
                </c:pt>
                <c:pt idx="29">
                  <c:v>39</c:v>
                </c:pt>
                <c:pt idx="30">
                  <c:v>40</c:v>
                </c:pt>
                <c:pt idx="31">
                  <c:v>41</c:v>
                </c:pt>
              </c:numCache>
            </c:numRef>
          </c:xVal>
          <c:yVal>
            <c:numRef>
              <c:f>'[2]15_E3_2%'!$J$7:$J$41</c:f>
              <c:numCache>
                <c:formatCode>General</c:formatCode>
                <c:ptCount val="35"/>
                <c:pt idx="0">
                  <c:v>72.8</c:v>
                </c:pt>
                <c:pt idx="1">
                  <c:v>84.6</c:v>
                </c:pt>
                <c:pt idx="2">
                  <c:v>92</c:v>
                </c:pt>
                <c:pt idx="3">
                  <c:v>98.4</c:v>
                </c:pt>
                <c:pt idx="4">
                  <c:v>105.2</c:v>
                </c:pt>
                <c:pt idx="5">
                  <c:v>110.2</c:v>
                </c:pt>
                <c:pt idx="6">
                  <c:v>115.6</c:v>
                </c:pt>
                <c:pt idx="7">
                  <c:v>115.6</c:v>
                </c:pt>
                <c:pt idx="8">
                  <c:v>122</c:v>
                </c:pt>
                <c:pt idx="9">
                  <c:v>126.6</c:v>
                </c:pt>
                <c:pt idx="10">
                  <c:v>131.19999999999999</c:v>
                </c:pt>
                <c:pt idx="11">
                  <c:v>136.19999999999999</c:v>
                </c:pt>
                <c:pt idx="12">
                  <c:v>142.4</c:v>
                </c:pt>
                <c:pt idx="13">
                  <c:v>146.6</c:v>
                </c:pt>
                <c:pt idx="14">
                  <c:v>148.80000000000001</c:v>
                </c:pt>
                <c:pt idx="15">
                  <c:v>148.80000000000001</c:v>
                </c:pt>
                <c:pt idx="16">
                  <c:v>152.80000000000001</c:v>
                </c:pt>
                <c:pt idx="17">
                  <c:v>156.4</c:v>
                </c:pt>
                <c:pt idx="18">
                  <c:v>159.6</c:v>
                </c:pt>
                <c:pt idx="19">
                  <c:v>163.19999999999999</c:v>
                </c:pt>
                <c:pt idx="20">
                  <c:v>165.6</c:v>
                </c:pt>
                <c:pt idx="21">
                  <c:v>168.4</c:v>
                </c:pt>
                <c:pt idx="22">
                  <c:v>168</c:v>
                </c:pt>
                <c:pt idx="23">
                  <c:v>168</c:v>
                </c:pt>
                <c:pt idx="24">
                  <c:v>174</c:v>
                </c:pt>
                <c:pt idx="25">
                  <c:v>0</c:v>
                </c:pt>
                <c:pt idx="26">
                  <c:v>0</c:v>
                </c:pt>
                <c:pt idx="27">
                  <c:v>0</c:v>
                </c:pt>
                <c:pt idx="28">
                  <c:v>0</c:v>
                </c:pt>
                <c:pt idx="29">
                  <c:v>0</c:v>
                </c:pt>
              </c:numCache>
            </c:numRef>
          </c:yVal>
          <c:smooth val="0"/>
          <c:extLst xmlns:c16r2="http://schemas.microsoft.com/office/drawing/2015/06/chart">
            <c:ext xmlns:c16="http://schemas.microsoft.com/office/drawing/2014/chart" uri="{C3380CC4-5D6E-409C-BE32-E72D297353CC}">
              <c16:uniqueId val="{00000000-838D-4E89-8192-DAE8E289C1F5}"/>
            </c:ext>
          </c:extLst>
        </c:ser>
        <c:ser>
          <c:idx val="1"/>
          <c:order val="1"/>
          <c:tx>
            <c:strRef>
              <c:f>'C:\Users\acer\Dropbox\PERFIL\Capitulo 5\[ANALISIS CORDONES_2%.xlsx]15_E3_2%'!$K$6</c:f>
              <c:strCache>
                <c:ptCount val="1"/>
                <c:pt idx="0">
                  <c:v>Frec Descarga</c:v>
                </c:pt>
              </c:strCache>
            </c:strRef>
          </c:tx>
          <c:spPr>
            <a:ln w="25400" cap="rnd">
              <a:noFill/>
              <a:round/>
            </a:ln>
            <a:effectLst/>
          </c:spPr>
          <c:marker>
            <c:symbol val="circle"/>
            <c:size val="5"/>
            <c:spPr>
              <a:solidFill>
                <a:srgbClr val="0070C0"/>
              </a:solidFill>
              <a:ln w="9525">
                <a:noFill/>
              </a:ln>
              <a:effectLst/>
            </c:spPr>
          </c:marker>
          <c:xVal>
            <c:numRef>
              <c:f>'[2]15_E3_2%'!$H$7:$H$41</c:f>
              <c:numCache>
                <c:formatCode>General</c:formatCode>
                <c:ptCount val="35"/>
                <c:pt idx="0">
                  <c:v>13</c:v>
                </c:pt>
                <c:pt idx="1">
                  <c:v>14</c:v>
                </c:pt>
                <c:pt idx="2">
                  <c:v>15</c:v>
                </c:pt>
                <c:pt idx="3">
                  <c:v>16</c:v>
                </c:pt>
                <c:pt idx="4">
                  <c:v>17</c:v>
                </c:pt>
                <c:pt idx="5">
                  <c:v>18</c:v>
                </c:pt>
                <c:pt idx="6">
                  <c:v>19</c:v>
                </c:pt>
                <c:pt idx="7">
                  <c:v>19</c:v>
                </c:pt>
                <c:pt idx="8">
                  <c:v>20</c:v>
                </c:pt>
                <c:pt idx="9">
                  <c:v>21</c:v>
                </c:pt>
                <c:pt idx="10">
                  <c:v>22</c:v>
                </c:pt>
                <c:pt idx="11">
                  <c:v>23</c:v>
                </c:pt>
                <c:pt idx="12">
                  <c:v>24</c:v>
                </c:pt>
                <c:pt idx="13">
                  <c:v>25</c:v>
                </c:pt>
                <c:pt idx="14">
                  <c:v>26</c:v>
                </c:pt>
                <c:pt idx="15">
                  <c:v>26</c:v>
                </c:pt>
                <c:pt idx="16">
                  <c:v>27</c:v>
                </c:pt>
                <c:pt idx="17">
                  <c:v>28</c:v>
                </c:pt>
                <c:pt idx="18">
                  <c:v>29</c:v>
                </c:pt>
                <c:pt idx="19">
                  <c:v>30</c:v>
                </c:pt>
                <c:pt idx="20">
                  <c:v>31</c:v>
                </c:pt>
                <c:pt idx="21">
                  <c:v>32</c:v>
                </c:pt>
                <c:pt idx="22">
                  <c:v>33</c:v>
                </c:pt>
                <c:pt idx="23">
                  <c:v>33</c:v>
                </c:pt>
                <c:pt idx="24">
                  <c:v>34</c:v>
                </c:pt>
                <c:pt idx="25">
                  <c:v>35</c:v>
                </c:pt>
                <c:pt idx="26">
                  <c:v>36</c:v>
                </c:pt>
                <c:pt idx="27">
                  <c:v>37</c:v>
                </c:pt>
                <c:pt idx="28">
                  <c:v>38</c:v>
                </c:pt>
                <c:pt idx="29">
                  <c:v>39</c:v>
                </c:pt>
                <c:pt idx="30">
                  <c:v>40</c:v>
                </c:pt>
                <c:pt idx="31">
                  <c:v>41</c:v>
                </c:pt>
              </c:numCache>
            </c:numRef>
          </c:xVal>
          <c:yVal>
            <c:numRef>
              <c:f>'[2]15_E3_2%'!$K$7:$K$41</c:f>
              <c:numCache>
                <c:formatCode>General</c:formatCode>
                <c:ptCount val="35"/>
                <c:pt idx="0">
                  <c:v>69</c:v>
                </c:pt>
                <c:pt idx="1">
                  <c:v>77</c:v>
                </c:pt>
                <c:pt idx="2">
                  <c:v>83.6</c:v>
                </c:pt>
                <c:pt idx="3">
                  <c:v>87.8</c:v>
                </c:pt>
                <c:pt idx="4">
                  <c:v>95</c:v>
                </c:pt>
                <c:pt idx="5">
                  <c:v>103</c:v>
                </c:pt>
                <c:pt idx="6">
                  <c:v>115.6</c:v>
                </c:pt>
                <c:pt idx="7">
                  <c:v>104.4</c:v>
                </c:pt>
                <c:pt idx="8">
                  <c:v>107</c:v>
                </c:pt>
                <c:pt idx="9">
                  <c:v>110</c:v>
                </c:pt>
                <c:pt idx="10">
                  <c:v>114</c:v>
                </c:pt>
                <c:pt idx="11">
                  <c:v>119.8</c:v>
                </c:pt>
                <c:pt idx="12">
                  <c:v>123.4</c:v>
                </c:pt>
                <c:pt idx="13">
                  <c:v>132.4</c:v>
                </c:pt>
                <c:pt idx="14">
                  <c:v>148.80000000000001</c:v>
                </c:pt>
                <c:pt idx="15">
                  <c:v>111</c:v>
                </c:pt>
                <c:pt idx="16">
                  <c:v>112</c:v>
                </c:pt>
                <c:pt idx="17">
                  <c:v>116</c:v>
                </c:pt>
                <c:pt idx="18">
                  <c:v>118.8</c:v>
                </c:pt>
                <c:pt idx="19">
                  <c:v>123.8</c:v>
                </c:pt>
                <c:pt idx="20">
                  <c:v>130</c:v>
                </c:pt>
                <c:pt idx="21">
                  <c:v>140.4</c:v>
                </c:pt>
              </c:numCache>
            </c:numRef>
          </c:yVal>
          <c:smooth val="0"/>
          <c:extLst xmlns:c16r2="http://schemas.microsoft.com/office/drawing/2015/06/chart">
            <c:ext xmlns:c16="http://schemas.microsoft.com/office/drawing/2014/chart" uri="{C3380CC4-5D6E-409C-BE32-E72D297353CC}">
              <c16:uniqueId val="{00000001-838D-4E89-8192-DAE8E289C1F5}"/>
            </c:ext>
          </c:extLst>
        </c:ser>
        <c:dLbls>
          <c:showLegendKey val="0"/>
          <c:showVal val="0"/>
          <c:showCatName val="0"/>
          <c:showSerName val="0"/>
          <c:showPercent val="0"/>
          <c:showBubbleSize val="0"/>
        </c:dLbls>
        <c:axId val="645670336"/>
        <c:axId val="645670896"/>
      </c:scatterChart>
      <c:valAx>
        <c:axId val="645670336"/>
        <c:scaling>
          <c:orientation val="minMax"/>
          <c:max val="40"/>
          <c:min val="12"/>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US"/>
                  <a:t>LONGITUD [CM]</a:t>
                </a:r>
              </a:p>
            </c:rich>
          </c:tx>
          <c:layout>
            <c:manualLayout>
              <c:xMode val="edge"/>
              <c:yMode val="edge"/>
              <c:x val="0.44243732638888889"/>
              <c:y val="0.9074524305555555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645670896"/>
        <c:crosses val="autoZero"/>
        <c:crossBetween val="midCat"/>
        <c:majorUnit val="2"/>
        <c:minorUnit val="1"/>
      </c:valAx>
      <c:valAx>
        <c:axId val="645670896"/>
        <c:scaling>
          <c:orientation val="minMax"/>
          <c:max val="180"/>
          <c:min val="6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US"/>
                  <a:t>fRECUENCIA</a:t>
                </a:r>
                <a:r>
                  <a:rPr lang="es-US" baseline="0"/>
                  <a:t> [HZ]</a:t>
                </a:r>
                <a:endParaRPr lang="es-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645670336"/>
        <c:crosses val="autoZero"/>
        <c:crossBetween val="midCat"/>
      </c:valAx>
      <c:spPr>
        <a:noFill/>
        <a:ln>
          <a:noFill/>
        </a:ln>
        <a:effectLst/>
      </c:spPr>
    </c:plotArea>
    <c:legend>
      <c:legendPos val="r"/>
      <c:layout>
        <c:manualLayout>
          <c:xMode val="edge"/>
          <c:yMode val="edge"/>
          <c:x val="7.6507812499999994E-2"/>
          <c:y val="0.91997065972222225"/>
          <c:w val="0.26030478272224411"/>
          <c:h val="8.002934027777777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legend>
    <c:plotVisOnly val="1"/>
    <c:dispBlanksAs val="gap"/>
    <c:showDLblsOverMax val="0"/>
  </c:chart>
  <c:spPr>
    <a:noFill/>
    <a:ln>
      <a:noFill/>
    </a:ln>
    <a:effectLst/>
  </c:spPr>
  <c:txPr>
    <a:bodyPr/>
    <a:lstStyle/>
    <a:p>
      <a:pPr>
        <a:defRPr/>
      </a:pPr>
      <a:endParaRPr lang="es-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6350" cap="flat" cmpd="sng" algn="ctr">
                <a:solidFill>
                  <a:schemeClr val="dk1"/>
                </a:solidFill>
                <a:prstDash val="solid"/>
                <a:miter lim="800000"/>
              </a:ln>
              <a:effectLst/>
            </c:spPr>
            <c:trendlineType val="linear"/>
            <c:dispRSqr val="0"/>
            <c:dispEq val="1"/>
            <c:trendlineLbl>
              <c:layout>
                <c:manualLayout>
                  <c:x val="-0.11130838023190327"/>
                  <c:y val="-2.6873724117818607E-3"/>
                </c:manualLayout>
              </c:layout>
              <c:tx>
                <c:rich>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r>
                      <a:rPr lang="en-US" sz="1100" b="1" baseline="0"/>
                      <a:t>b= 0,3024</a:t>
                    </a:r>
                    <a:endParaRPr lang="en-US" sz="1100" b="1"/>
                  </a:p>
                </c:rich>
              </c:tx>
              <c:numFmt formatCode="General" sourceLinked="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US"/>
                </a:p>
              </c:txPr>
            </c:trendlineLbl>
          </c:trendline>
          <c:xVal>
            <c:numRef>
              <c:f>'interpolacion (2)'!$G$503:$G$684</c:f>
              <c:numCache>
                <c:formatCode>General</c:formatCode>
                <c:ptCount val="182"/>
                <c:pt idx="0">
                  <c:v>1.7593033301784673</c:v>
                </c:pt>
                <c:pt idx="1">
                  <c:v>1.7550638558960932</c:v>
                </c:pt>
                <c:pt idx="2">
                  <c:v>1.7508095952774583</c:v>
                </c:pt>
                <c:pt idx="3">
                  <c:v>1.7465404409684382</c:v>
                </c:pt>
                <c:pt idx="4">
                  <c:v>1.742256284177601</c:v>
                </c:pt>
                <c:pt idx="5">
                  <c:v>1.737957014649246</c:v>
                </c:pt>
                <c:pt idx="6">
                  <c:v>1.7336425206357677</c:v>
                </c:pt>
                <c:pt idx="7">
                  <c:v>1.7293126888693491</c:v>
                </c:pt>
                <c:pt idx="8">
                  <c:v>1.7249674045329568</c:v>
                </c:pt>
                <c:pt idx="9">
                  <c:v>1.7206065512306106</c:v>
                </c:pt>
                <c:pt idx="10">
                  <c:v>1.7162300109569146</c:v>
                </c:pt>
                <c:pt idx="11">
                  <c:v>1.7118376640658228</c:v>
                </c:pt>
                <c:pt idx="12">
                  <c:v>1.7074293892386117</c:v>
                </c:pt>
                <c:pt idx="13">
                  <c:v>1.7030050634510498</c:v>
                </c:pt>
                <c:pt idx="14">
                  <c:v>1.6985645619397181</c:v>
                </c:pt>
                <c:pt idx="15">
                  <c:v>1.6941077581674684</c:v>
                </c:pt>
                <c:pt idx="16">
                  <c:v>1.6896345237879959</c:v>
                </c:pt>
                <c:pt idx="17">
                  <c:v>1.6851447286094814</c:v>
                </c:pt>
                <c:pt idx="18">
                  <c:v>1.6806382405572904</c:v>
                </c:pt>
                <c:pt idx="19">
                  <c:v>1.6761149256356902</c:v>
                </c:pt>
                <c:pt idx="20">
                  <c:v>1.6715746478885543</c:v>
                </c:pt>
                <c:pt idx="21">
                  <c:v>1.6670172693590211</c:v>
                </c:pt>
                <c:pt idx="22">
                  <c:v>1.6624426500480751</c:v>
                </c:pt>
                <c:pt idx="23">
                  <c:v>1.6578506478720116</c:v>
                </c:pt>
                <c:pt idx="24">
                  <c:v>1.6532411186187519</c:v>
                </c:pt>
                <c:pt idx="25">
                  <c:v>1.6486139159029662</c:v>
                </c:pt>
                <c:pt idx="26">
                  <c:v>1.6439688911199688</c:v>
                </c:pt>
                <c:pt idx="27">
                  <c:v>1.6393058933983384</c:v>
                </c:pt>
                <c:pt idx="28">
                  <c:v>1.6346247695512304</c:v>
                </c:pt>
                <c:pt idx="29">
                  <c:v>1.6299253640263209</c:v>
                </c:pt>
                <c:pt idx="30">
                  <c:v>1.6252075188543575</c:v>
                </c:pt>
                <c:pt idx="31">
                  <c:v>1.6204710735962364</c:v>
                </c:pt>
                <c:pt idx="32">
                  <c:v>1.6157158652885948</c:v>
                </c:pt>
                <c:pt idx="33">
                  <c:v>1.6109417283878327</c:v>
                </c:pt>
                <c:pt idx="34">
                  <c:v>1.6061484947125242</c:v>
                </c:pt>
                <c:pt idx="35">
                  <c:v>1.6013359933841638</c:v>
                </c:pt>
                <c:pt idx="36">
                  <c:v>1.596504050766171</c:v>
                </c:pt>
                <c:pt idx="37">
                  <c:v>1.5916524904011189</c:v>
                </c:pt>
                <c:pt idx="38">
                  <c:v>1.5867811329460975</c:v>
                </c:pt>
                <c:pt idx="39">
                  <c:v>1.5818897961061462</c:v>
                </c:pt>
                <c:pt idx="40">
                  <c:v>1.5769782945657107</c:v>
                </c:pt>
                <c:pt idx="41">
                  <c:v>1.5720464399180081</c:v>
                </c:pt>
                <c:pt idx="42">
                  <c:v>1.5670940405922662</c:v>
                </c:pt>
                <c:pt idx="43">
                  <c:v>1.5621209017787299</c:v>
                </c:pt>
                <c:pt idx="44">
                  <c:v>1.5571268253513502</c:v>
                </c:pt>
                <c:pt idx="45">
                  <c:v>1.5521116097880956</c:v>
                </c:pt>
                <c:pt idx="46">
                  <c:v>1.5470750500887562</c:v>
                </c:pt>
                <c:pt idx="47">
                  <c:v>1.5420169376901705</c:v>
                </c:pt>
                <c:pt idx="48">
                  <c:v>1.5369370603787789</c:v>
                </c:pt>
                <c:pt idx="49">
                  <c:v>1.5318352022003638</c:v>
                </c:pt>
                <c:pt idx="50">
                  <c:v>1.5267111433669236</c:v>
                </c:pt>
                <c:pt idx="51">
                  <c:v>1.5215646601604997</c:v>
                </c:pt>
                <c:pt idx="52">
                  <c:v>1.5163955248338963</c:v>
                </c:pt>
                <c:pt idx="53">
                  <c:v>1.5112035055081319</c:v>
                </c:pt>
                <c:pt idx="54">
                  <c:v>1.5059883660664974</c:v>
                </c:pt>
                <c:pt idx="55">
                  <c:v>1.5007498660450878</c:v>
                </c:pt>
                <c:pt idx="56">
                  <c:v>1.4954877605196661</c:v>
                </c:pt>
                <c:pt idx="57">
                  <c:v>1.490201799988687</c:v>
                </c:pt>
                <c:pt idx="58">
                  <c:v>1.4848917302523548</c:v>
                </c:pt>
                <c:pt idx="59">
                  <c:v>1.4795572922875133</c:v>
                </c:pt>
                <c:pt idx="60">
                  <c:v>1.4741982221182113</c:v>
                </c:pt>
                <c:pt idx="61">
                  <c:v>1.4688142506817636</c:v>
                </c:pt>
                <c:pt idx="62">
                  <c:v>1.4634051036900928</c:v>
                </c:pt>
                <c:pt idx="63">
                  <c:v>1.4579705014861732</c:v>
                </c:pt>
                <c:pt idx="64">
                  <c:v>1.4525101588953389</c:v>
                </c:pt>
                <c:pt idx="65">
                  <c:v>1.4470237850712473</c:v>
                </c:pt>
                <c:pt idx="66">
                  <c:v>1.4415110833362552</c:v>
                </c:pt>
                <c:pt idx="67">
                  <c:v>1.435971751015952</c:v>
                </c:pt>
                <c:pt idx="68">
                  <c:v>1.4304054792675986</c:v>
                </c:pt>
                <c:pt idx="69">
                  <c:v>1.4248119529021845</c:v>
                </c:pt>
                <c:pt idx="70">
                  <c:v>1.4191908501998078</c:v>
                </c:pt>
                <c:pt idx="71">
                  <c:v>1.4135418427180888</c:v>
                </c:pt>
                <c:pt idx="72">
                  <c:v>1.4078645950932644</c:v>
                </c:pt>
                <c:pt idx="73">
                  <c:v>1.402158764833646</c:v>
                </c:pt>
                <c:pt idx="74">
                  <c:v>1.3964240021050547</c:v>
                </c:pt>
                <c:pt idx="75">
                  <c:v>1.3906599495078729</c:v>
                </c:pt>
                <c:pt idx="76">
                  <c:v>1.3848662418452806</c:v>
                </c:pt>
                <c:pt idx="77">
                  <c:v>1.3790425058822813</c:v>
                </c:pt>
                <c:pt idx="78">
                  <c:v>1.3731883600950296</c:v>
                </c:pt>
                <c:pt idx="79">
                  <c:v>1.3673034144100027</c:v>
                </c:pt>
                <c:pt idx="80">
                  <c:v>1.3613872699325031</c:v>
                </c:pt>
                <c:pt idx="81">
                  <c:v>1.3554395186639423</c:v>
                </c:pt>
                <c:pt idx="82">
                  <c:v>1.3494597432073534</c:v>
                </c:pt>
                <c:pt idx="83">
                  <c:v>1.3434475164605106</c:v>
                </c:pt>
                <c:pt idx="84">
                  <c:v>1.3374024012960111</c:v>
                </c:pt>
                <c:pt idx="85">
                  <c:v>1.3313239502276608</c:v>
                </c:pt>
                <c:pt idx="86">
                  <c:v>1.3252117050623966</c:v>
                </c:pt>
                <c:pt idx="87">
                  <c:v>1.3190651965370124</c:v>
                </c:pt>
                <c:pt idx="88">
                  <c:v>1.3128839439388496</c:v>
                </c:pt>
                <c:pt idx="89">
                  <c:v>1.3066674547095665</c:v>
                </c:pt>
                <c:pt idx="90">
                  <c:v>1.3004152240310918</c:v>
                </c:pt>
                <c:pt idx="91">
                  <c:v>1.2941267343927234</c:v>
                </c:pt>
                <c:pt idx="92">
                  <c:v>1.2878014551383477</c:v>
                </c:pt>
                <c:pt idx="93">
                  <c:v>1.2814388419926519</c:v>
                </c:pt>
                <c:pt idx="94">
                  <c:v>1.2750383365650819</c:v>
                </c:pt>
                <c:pt idx="95">
                  <c:v>1.268599365830327</c:v>
                </c:pt>
                <c:pt idx="96">
                  <c:v>1.2621213415838748</c:v>
                </c:pt>
                <c:pt idx="97">
                  <c:v>1.2556036598712208</c:v>
                </c:pt>
                <c:pt idx="98">
                  <c:v>1.2490457003891409</c:v>
                </c:pt>
                <c:pt idx="99">
                  <c:v>1.2424468258573105</c:v>
                </c:pt>
                <c:pt idx="100">
                  <c:v>1.2358063813584828</c:v>
                </c:pt>
                <c:pt idx="101">
                  <c:v>1.2291236936452776</c:v>
                </c:pt>
                <c:pt idx="102">
                  <c:v>1.2223980704114621</c:v>
                </c:pt>
                <c:pt idx="103">
                  <c:v>1.2156287995255295</c:v>
                </c:pt>
                <c:pt idx="104">
                  <c:v>1.2088151482240923</c:v>
                </c:pt>
                <c:pt idx="105">
                  <c:v>1.2019563622625395</c:v>
                </c:pt>
                <c:pt idx="106">
                  <c:v>1.1950516650201279</c:v>
                </c:pt>
                <c:pt idx="107">
                  <c:v>1.1881002565564922</c:v>
                </c:pt>
                <c:pt idx="108">
                  <c:v>1.1811013126162972</c:v>
                </c:pt>
                <c:pt idx="109">
                  <c:v>1.174053983578516</c:v>
                </c:pt>
                <c:pt idx="110">
                  <c:v>1.1669573933465149</c:v>
                </c:pt>
                <c:pt idx="111">
                  <c:v>1.1598106381748128</c:v>
                </c:pt>
                <c:pt idx="112">
                  <c:v>1.1526127854280375</c:v>
                </c:pt>
                <c:pt idx="113">
                  <c:v>1.1453628722672293</c:v>
                </c:pt>
                <c:pt idx="114">
                  <c:v>1.1380599042582311</c:v>
                </c:pt>
                <c:pt idx="115">
                  <c:v>1.1307028538964095</c:v>
                </c:pt>
                <c:pt idx="116">
                  <c:v>1.1232906590414948</c:v>
                </c:pt>
                <c:pt idx="117">
                  <c:v>1.1158222212557591</c:v>
                </c:pt>
                <c:pt idx="118">
                  <c:v>1.1082964040380976</c:v>
                </c:pt>
                <c:pt idx="119">
                  <c:v>1.100712030945957</c:v>
                </c:pt>
                <c:pt idx="120">
                  <c:v>1.0930678835962591</c:v>
                </c:pt>
                <c:pt idx="121">
                  <c:v>1.0853626995356498</c:v>
                </c:pt>
                <c:pt idx="122">
                  <c:v>1.0775951699694795</c:v>
                </c:pt>
                <c:pt idx="123">
                  <c:v>1.0697639373378778</c:v>
                </c:pt>
                <c:pt idx="124">
                  <c:v>1.0618675927261374</c:v>
                </c:pt>
                <c:pt idx="125">
                  <c:v>1.0539046730953625</c:v>
                </c:pt>
                <c:pt idx="126">
                  <c:v>1.0458736583178501</c:v>
                </c:pt>
                <c:pt idx="127">
                  <c:v>1.0377729680001435</c:v>
                </c:pt>
                <c:pt idx="128">
                  <c:v>1.0296009580748351</c:v>
                </c:pt>
                <c:pt idx="129">
                  <c:v>1.0213559171401827</c:v>
                </c:pt>
                <c:pt idx="130">
                  <c:v>1.0130360625243873</c:v>
                </c:pt>
                <c:pt idx="131">
                  <c:v>1.0046395360487039</c:v>
                </c:pt>
                <c:pt idx="132">
                  <c:v>0.99616439946079305</c:v>
                </c:pt>
                <c:pt idx="133">
                  <c:v>0.98760862950631478</c:v>
                </c:pt>
                <c:pt idx="134">
                  <c:v>0.97897011260311628</c:v>
                </c:pt>
                <c:pt idx="135">
                  <c:v>0.97024663907813302</c:v>
                </c:pt>
                <c:pt idx="136">
                  <c:v>0.9614358969222353</c:v>
                </c:pt>
                <c:pt idx="137">
                  <c:v>0.95253546501281772</c:v>
                </c:pt>
                <c:pt idx="138">
                  <c:v>0.94354280574759952</c:v>
                </c:pt>
                <c:pt idx="139">
                  <c:v>0.93445525702579102</c:v>
                </c:pt>
                <c:pt idx="140">
                  <c:v>0.9252700235045922</c:v>
                </c:pt>
                <c:pt idx="141">
                  <c:v>0.91598416704922136</c:v>
                </c:pt>
                <c:pt idx="142">
                  <c:v>0.90659459628365979</c:v>
                </c:pt>
                <c:pt idx="143">
                  <c:v>0.89709805513634777</c:v>
                </c:pt>
                <c:pt idx="144">
                  <c:v>0.88749111026000727</c:v>
                </c:pt>
                <c:pt idx="145">
                  <c:v>0.8777701371872958</c:v>
                </c:pt>
                <c:pt idx="146">
                  <c:v>0.86793130506339233</c:v>
                </c:pt>
                <c:pt idx="147">
                  <c:v>0.85797055977244019</c:v>
                </c:pt>
                <c:pt idx="148">
                  <c:v>0.84788360524637008</c:v>
                </c:pt>
                <c:pt idx="149">
                  <c:v>0.83766588271071452</c:v>
                </c:pt>
                <c:pt idx="150">
                  <c:v>0.82731254758209005</c:v>
                </c:pt>
                <c:pt idx="151">
                  <c:v>0.81681844368401335</c:v>
                </c:pt>
                <c:pt idx="152">
                  <c:v>0.8061780743903606</c:v>
                </c:pt>
                <c:pt idx="153">
                  <c:v>0.79538557023667267</c:v>
                </c:pt>
                <c:pt idx="154">
                  <c:v>0.78443465245585231</c:v>
                </c:pt>
                <c:pt idx="155">
                  <c:v>0.77331859179315543</c:v>
                </c:pt>
                <c:pt idx="156">
                  <c:v>0.76203016183103323</c:v>
                </c:pt>
                <c:pt idx="157">
                  <c:v>0.75056158590165667</c:v>
                </c:pt>
                <c:pt idx="158">
                  <c:v>0.73890447647602864</c:v>
                </c:pt>
                <c:pt idx="159">
                  <c:v>0.72704976568362412</c:v>
                </c:pt>
                <c:pt idx="160">
                  <c:v>0.71498762532217397</c:v>
                </c:pt>
                <c:pt idx="161">
                  <c:v>0.70270737434614972</c:v>
                </c:pt>
                <c:pt idx="162">
                  <c:v>0.69019737135088233</c:v>
                </c:pt>
                <c:pt idx="163">
                  <c:v>0.67744488896548238</c:v>
                </c:pt>
                <c:pt idx="164">
                  <c:v>0.66443596628766832</c:v>
                </c:pt>
                <c:pt idx="165">
                  <c:v>0.65115523447705137</c:v>
                </c:pt>
                <c:pt idx="166">
                  <c:v>0.6375857092852083</c:v>
                </c:pt>
                <c:pt idx="167">
                  <c:v>0.62370854252101871</c:v>
                </c:pt>
                <c:pt idx="168">
                  <c:v>0.6095027220548247</c:v>
                </c:pt>
                <c:pt idx="169">
                  <c:v>0.5949447067029161</c:v>
                </c:pt>
                <c:pt idx="170">
                  <c:v>0.58000797783041813</c:v>
                </c:pt>
                <c:pt idx="171">
                  <c:v>0.56466248320136447</c:v>
                </c:pt>
                <c:pt idx="172">
                  <c:v>0.54887393962283504</c:v>
                </c:pt>
                <c:pt idx="173">
                  <c:v>0.53260294791394203</c:v>
                </c:pt>
                <c:pt idx="174">
                  <c:v>0.5158038544957676</c:v>
                </c:pt>
                <c:pt idx="175">
                  <c:v>0.4984232648457409</c:v>
                </c:pt>
                <c:pt idx="176">
                  <c:v>0.48039806909106825</c:v>
                </c:pt>
                <c:pt idx="177">
                  <c:v>0.46165276846153636</c:v>
                </c:pt>
                <c:pt idx="178">
                  <c:v>0.44209577382600124</c:v>
                </c:pt>
                <c:pt idx="179">
                  <c:v>0.42161414749931825</c:v>
                </c:pt>
                <c:pt idx="180">
                  <c:v>0.40006590431978561</c:v>
                </c:pt>
                <c:pt idx="181">
                  <c:v>0.37726832529885534</c:v>
                </c:pt>
              </c:numCache>
            </c:numRef>
          </c:xVal>
          <c:yVal>
            <c:numRef>
              <c:f>'interpolacion (2)'!$H$503:$H$684</c:f>
              <c:numCache>
                <c:formatCode>General</c:formatCode>
                <c:ptCount val="182"/>
                <c:pt idx="0">
                  <c:v>0.5937420998822921</c:v>
                </c:pt>
                <c:pt idx="1">
                  <c:v>0.60794274468919607</c:v>
                </c:pt>
                <c:pt idx="2">
                  <c:v>0.58451230437191537</c:v>
                </c:pt>
                <c:pt idx="3">
                  <c:v>0.5798055315375783</c:v>
                </c:pt>
                <c:pt idx="4">
                  <c:v>0.59439928120411256</c:v>
                </c:pt>
                <c:pt idx="5">
                  <c:v>0.57833004237335428</c:v>
                </c:pt>
                <c:pt idx="6">
                  <c:v>0.58772253027579735</c:v>
                </c:pt>
                <c:pt idx="7">
                  <c:v>0.58028472864661007</c:v>
                </c:pt>
                <c:pt idx="8">
                  <c:v>0.55953902811434431</c:v>
                </c:pt>
                <c:pt idx="9">
                  <c:v>0.58215425956317945</c:v>
                </c:pt>
                <c:pt idx="10">
                  <c:v>0.5641949608682687</c:v>
                </c:pt>
                <c:pt idx="11">
                  <c:v>0.55834579951059582</c:v>
                </c:pt>
                <c:pt idx="12">
                  <c:v>0.56927564810278974</c:v>
                </c:pt>
                <c:pt idx="13">
                  <c:v>0.5695923408839666</c:v>
                </c:pt>
                <c:pt idx="14">
                  <c:v>0.56436650802147981</c:v>
                </c:pt>
                <c:pt idx="15">
                  <c:v>0.55765518755875554</c:v>
                </c:pt>
                <c:pt idx="16">
                  <c:v>0.55740658947659161</c:v>
                </c:pt>
                <c:pt idx="17">
                  <c:v>0.54649016876913847</c:v>
                </c:pt>
                <c:pt idx="18">
                  <c:v>0.56027704161022818</c:v>
                </c:pt>
                <c:pt idx="19">
                  <c:v>0.55656377993161044</c:v>
                </c:pt>
                <c:pt idx="20">
                  <c:v>0.55214910455986899</c:v>
                </c:pt>
                <c:pt idx="21">
                  <c:v>0.54554424248604871</c:v>
                </c:pt>
                <c:pt idx="22">
                  <c:v>0.54703410943653508</c:v>
                </c:pt>
                <c:pt idx="23">
                  <c:v>0.55791107958935382</c:v>
                </c:pt>
                <c:pt idx="24">
                  <c:v>0.54093586480292855</c:v>
                </c:pt>
                <c:pt idx="25">
                  <c:v>0.54931401704834593</c:v>
                </c:pt>
                <c:pt idx="26">
                  <c:v>0.54658605218272127</c:v>
                </c:pt>
                <c:pt idx="27">
                  <c:v>0.53947893677572967</c:v>
                </c:pt>
                <c:pt idx="28">
                  <c:v>0.54203819832218758</c:v>
                </c:pt>
                <c:pt idx="29">
                  <c:v>0.5407867064210492</c:v>
                </c:pt>
                <c:pt idx="30">
                  <c:v>0.53637297495475944</c:v>
                </c:pt>
                <c:pt idx="31">
                  <c:v>0.53967412937897286</c:v>
                </c:pt>
                <c:pt idx="32">
                  <c:v>0.52096230116748432</c:v>
                </c:pt>
                <c:pt idx="33">
                  <c:v>0.54292029405991904</c:v>
                </c:pt>
                <c:pt idx="34">
                  <c:v>0.53034699648130867</c:v>
                </c:pt>
                <c:pt idx="35">
                  <c:v>0.55624973940819011</c:v>
                </c:pt>
                <c:pt idx="36">
                  <c:v>0.54747259559711636</c:v>
                </c:pt>
                <c:pt idx="37">
                  <c:v>0.54858850591377717</c:v>
                </c:pt>
                <c:pt idx="38">
                  <c:v>0.53551917924344339</c:v>
                </c:pt>
                <c:pt idx="39">
                  <c:v>0.54776629502354179</c:v>
                </c:pt>
                <c:pt idx="40">
                  <c:v>0.52669931772459833</c:v>
                </c:pt>
                <c:pt idx="41">
                  <c:v>0.53601889107197909</c:v>
                </c:pt>
                <c:pt idx="42">
                  <c:v>0.53555182016124214</c:v>
                </c:pt>
                <c:pt idx="43">
                  <c:v>0.53812388081540341</c:v>
                </c:pt>
                <c:pt idx="44">
                  <c:v>0.54521670996172777</c:v>
                </c:pt>
                <c:pt idx="45">
                  <c:v>0.54502883490035459</c:v>
                </c:pt>
                <c:pt idx="46">
                  <c:v>0.53767419474602229</c:v>
                </c:pt>
                <c:pt idx="47">
                  <c:v>0.54737034477287805</c:v>
                </c:pt>
                <c:pt idx="48">
                  <c:v>0.53254724239458118</c:v>
                </c:pt>
                <c:pt idx="49">
                  <c:v>0.54097184790252428</c:v>
                </c:pt>
                <c:pt idx="50">
                  <c:v>0.54284943627499349</c:v>
                </c:pt>
                <c:pt idx="51">
                  <c:v>0.54396854366710889</c:v>
                </c:pt>
                <c:pt idx="52">
                  <c:v>0.54567083016502449</c:v>
                </c:pt>
                <c:pt idx="53">
                  <c:v>0.54259891437555996</c:v>
                </c:pt>
                <c:pt idx="54">
                  <c:v>0.53455093163387857</c:v>
                </c:pt>
                <c:pt idx="55">
                  <c:v>0.54497819276623172</c:v>
                </c:pt>
                <c:pt idx="56">
                  <c:v>0.53745760956285948</c:v>
                </c:pt>
                <c:pt idx="57">
                  <c:v>0.54125056049073494</c:v>
                </c:pt>
                <c:pt idx="58">
                  <c:v>0.52631448757271337</c:v>
                </c:pt>
                <c:pt idx="59">
                  <c:v>0.54661274203522203</c:v>
                </c:pt>
                <c:pt idx="60">
                  <c:v>0.54109842993834156</c:v>
                </c:pt>
                <c:pt idx="61">
                  <c:v>0.52684289516099647</c:v>
                </c:pt>
                <c:pt idx="62">
                  <c:v>0.53068286989863034</c:v>
                </c:pt>
                <c:pt idx="63">
                  <c:v>0.53536810889885955</c:v>
                </c:pt>
                <c:pt idx="64">
                  <c:v>0.53543972713875565</c:v>
                </c:pt>
                <c:pt idx="65">
                  <c:v>0.52761781365404847</c:v>
                </c:pt>
                <c:pt idx="66">
                  <c:v>0.51533450436493611</c:v>
                </c:pt>
                <c:pt idx="67">
                  <c:v>0.52468880120887018</c:v>
                </c:pt>
                <c:pt idx="68">
                  <c:v>0.52272754637803998</c:v>
                </c:pt>
                <c:pt idx="69">
                  <c:v>0.51982647611479404</c:v>
                </c:pt>
                <c:pt idx="70">
                  <c:v>0.51376337152952301</c:v>
                </c:pt>
                <c:pt idx="71">
                  <c:v>0.50538854268841948</c:v>
                </c:pt>
                <c:pt idx="72">
                  <c:v>0.50879895592724211</c:v>
                </c:pt>
                <c:pt idx="73">
                  <c:v>0.49300767581764143</c:v>
                </c:pt>
                <c:pt idx="74">
                  <c:v>0.51393035267681419</c:v>
                </c:pt>
                <c:pt idx="75">
                  <c:v>0.50381072924378612</c:v>
                </c:pt>
                <c:pt idx="76">
                  <c:v>0.49232953802589507</c:v>
                </c:pt>
                <c:pt idx="77">
                  <c:v>0.48938870331116741</c:v>
                </c:pt>
                <c:pt idx="78">
                  <c:v>0.47888469024682795</c:v>
                </c:pt>
                <c:pt idx="79">
                  <c:v>0.47876535548164417</c:v>
                </c:pt>
                <c:pt idx="80">
                  <c:v>0.48597592518859334</c:v>
                </c:pt>
                <c:pt idx="81">
                  <c:v>0.48412672089082148</c:v>
                </c:pt>
                <c:pt idx="82">
                  <c:v>0.4747751240222996</c:v>
                </c:pt>
                <c:pt idx="83">
                  <c:v>0.47835515956064173</c:v>
                </c:pt>
                <c:pt idx="84">
                  <c:v>0.49226048814870871</c:v>
                </c:pt>
                <c:pt idx="85">
                  <c:v>0.48461858596078272</c:v>
                </c:pt>
                <c:pt idx="86">
                  <c:v>0.48823599679068252</c:v>
                </c:pt>
                <c:pt idx="87">
                  <c:v>0.4777082868989872</c:v>
                </c:pt>
                <c:pt idx="88">
                  <c:v>0.46099300982515573</c:v>
                </c:pt>
                <c:pt idx="89">
                  <c:v>0.47223379250356151</c:v>
                </c:pt>
                <c:pt idx="90">
                  <c:v>0.48392432680258579</c:v>
                </c:pt>
                <c:pt idx="91">
                  <c:v>0.46626574682735206</c:v>
                </c:pt>
                <c:pt idx="92">
                  <c:v>0.48086371802800532</c:v>
                </c:pt>
                <c:pt idx="93">
                  <c:v>0.46040761149196152</c:v>
                </c:pt>
                <c:pt idx="94">
                  <c:v>0.46765796684105121</c:v>
                </c:pt>
                <c:pt idx="95">
                  <c:v>0.46945395058569284</c:v>
                </c:pt>
                <c:pt idx="96">
                  <c:v>0.4643972077445363</c:v>
                </c:pt>
                <c:pt idx="97">
                  <c:v>0.44692717190827663</c:v>
                </c:pt>
                <c:pt idx="98">
                  <c:v>0.44873479739585931</c:v>
                </c:pt>
                <c:pt idx="99">
                  <c:v>0.4430602244399407</c:v>
                </c:pt>
                <c:pt idx="100">
                  <c:v>0.44910308813502031</c:v>
                </c:pt>
                <c:pt idx="101">
                  <c:v>0.43915630762796531</c:v>
                </c:pt>
                <c:pt idx="102">
                  <c:v>0.44569024731187246</c:v>
                </c:pt>
                <c:pt idx="103">
                  <c:v>0.43160116213480276</c:v>
                </c:pt>
                <c:pt idx="104">
                  <c:v>0.4166664794439911</c:v>
                </c:pt>
                <c:pt idx="105">
                  <c:v>0.42600919372981771</c:v>
                </c:pt>
                <c:pt idx="106">
                  <c:v>0.41989529785811552</c:v>
                </c:pt>
                <c:pt idx="107">
                  <c:v>0.42300892582799127</c:v>
                </c:pt>
                <c:pt idx="108">
                  <c:v>0.4314828656325278</c:v>
                </c:pt>
                <c:pt idx="109">
                  <c:v>0.41427011672109115</c:v>
                </c:pt>
                <c:pt idx="110">
                  <c:v>0.42136940622340352</c:v>
                </c:pt>
                <c:pt idx="111">
                  <c:v>0.43409960307231815</c:v>
                </c:pt>
                <c:pt idx="112">
                  <c:v>0.41896941147160344</c:v>
                </c:pt>
                <c:pt idx="113">
                  <c:v>0.40350595632898062</c:v>
                </c:pt>
                <c:pt idx="114">
                  <c:v>0.40658032157767238</c:v>
                </c:pt>
                <c:pt idx="115">
                  <c:v>0.42196286554154788</c:v>
                </c:pt>
                <c:pt idx="116">
                  <c:v>0.41444204102537263</c:v>
                </c:pt>
                <c:pt idx="117">
                  <c:v>0.42979004984072139</c:v>
                </c:pt>
                <c:pt idx="118">
                  <c:v>0.41698075489066688</c:v>
                </c:pt>
                <c:pt idx="119">
                  <c:v>0.4188536417243755</c:v>
                </c:pt>
                <c:pt idx="120">
                  <c:v>0.41515425409080703</c:v>
                </c:pt>
                <c:pt idx="121">
                  <c:v>0.41159482969335648</c:v>
                </c:pt>
                <c:pt idx="122">
                  <c:v>0.40641805064522807</c:v>
                </c:pt>
                <c:pt idx="123">
                  <c:v>0.40697176833985216</c:v>
                </c:pt>
                <c:pt idx="124">
                  <c:v>0.40350386099128183</c:v>
                </c:pt>
                <c:pt idx="125">
                  <c:v>0.41000472160729068</c:v>
                </c:pt>
                <c:pt idx="126">
                  <c:v>0.3947900427487987</c:v>
                </c:pt>
                <c:pt idx="127">
                  <c:v>0.40450800179753293</c:v>
                </c:pt>
                <c:pt idx="128">
                  <c:v>0.39474046822380793</c:v>
                </c:pt>
                <c:pt idx="129">
                  <c:v>0.3772592986175568</c:v>
                </c:pt>
                <c:pt idx="130">
                  <c:v>0.37660942947049053</c:v>
                </c:pt>
                <c:pt idx="131">
                  <c:v>0.38273312768278628</c:v>
                </c:pt>
                <c:pt idx="132">
                  <c:v>0.37552811979157824</c:v>
                </c:pt>
                <c:pt idx="133">
                  <c:v>0.36513465726004429</c:v>
                </c:pt>
                <c:pt idx="134">
                  <c:v>0.37170963003279311</c:v>
                </c:pt>
                <c:pt idx="135">
                  <c:v>0.35636284416734226</c:v>
                </c:pt>
                <c:pt idx="136">
                  <c:v>0.35459630111830698</c:v>
                </c:pt>
                <c:pt idx="137">
                  <c:v>0.35209701562493778</c:v>
                </c:pt>
                <c:pt idx="138">
                  <c:v>0.35107603602442811</c:v>
                </c:pt>
                <c:pt idx="139">
                  <c:v>0.35563107665111965</c:v>
                </c:pt>
                <c:pt idx="140">
                  <c:v>0.3391064900931347</c:v>
                </c:pt>
                <c:pt idx="141">
                  <c:v>0.33626077321732867</c:v>
                </c:pt>
                <c:pt idx="142">
                  <c:v>0.33203753156419646</c:v>
                </c:pt>
                <c:pt idx="143">
                  <c:v>0.32314750723913743</c:v>
                </c:pt>
                <c:pt idx="144">
                  <c:v>0.32514452397303478</c:v>
                </c:pt>
                <c:pt idx="145">
                  <c:v>0.33714462213049284</c:v>
                </c:pt>
                <c:pt idx="146">
                  <c:v>0.32171110508217621</c:v>
                </c:pt>
                <c:pt idx="147">
                  <c:v>0.33402766356794428</c:v>
                </c:pt>
                <c:pt idx="148">
                  <c:v>0.32781417316848088</c:v>
                </c:pt>
                <c:pt idx="149">
                  <c:v>0.32844034624787433</c:v>
                </c:pt>
                <c:pt idx="150">
                  <c:v>0.31428806153298317</c:v>
                </c:pt>
                <c:pt idx="151">
                  <c:v>0.31444249945268404</c:v>
                </c:pt>
                <c:pt idx="152">
                  <c:v>0.30313282640789729</c:v>
                </c:pt>
                <c:pt idx="153">
                  <c:v>0.30535164050708186</c:v>
                </c:pt>
                <c:pt idx="154">
                  <c:v>0.30161800499807689</c:v>
                </c:pt>
                <c:pt idx="155">
                  <c:v>0.2998944467489465</c:v>
                </c:pt>
                <c:pt idx="156">
                  <c:v>0.28839906957846484</c:v>
                </c:pt>
                <c:pt idx="157">
                  <c:v>0.29353667913846887</c:v>
                </c:pt>
                <c:pt idx="158">
                  <c:v>0.28621363758479607</c:v>
                </c:pt>
                <c:pt idx="159">
                  <c:v>0.28279496777787</c:v>
                </c:pt>
                <c:pt idx="160">
                  <c:v>0.27978469505684639</c:v>
                </c:pt>
                <c:pt idx="161">
                  <c:v>0.28827789089780426</c:v>
                </c:pt>
                <c:pt idx="162">
                  <c:v>0.27125843405383088</c:v>
                </c:pt>
                <c:pt idx="163">
                  <c:v>0.26955974342778283</c:v>
                </c:pt>
                <c:pt idx="164">
                  <c:v>0.27362505522337965</c:v>
                </c:pt>
                <c:pt idx="165">
                  <c:v>0.2620726159968918</c:v>
                </c:pt>
                <c:pt idx="166">
                  <c:v>0.26362561406037333</c:v>
                </c:pt>
                <c:pt idx="167">
                  <c:v>0.25853694911786929</c:v>
                </c:pt>
                <c:pt idx="168">
                  <c:v>0.23849694035589583</c:v>
                </c:pt>
                <c:pt idx="169">
                  <c:v>0.23142976117909267</c:v>
                </c:pt>
                <c:pt idx="170">
                  <c:v>0.23817441580239293</c:v>
                </c:pt>
                <c:pt idx="171">
                  <c:v>0.22909246714099801</c:v>
                </c:pt>
                <c:pt idx="172">
                  <c:v>0.21805779528481228</c:v>
                </c:pt>
                <c:pt idx="173">
                  <c:v>0.21998594278914804</c:v>
                </c:pt>
                <c:pt idx="174">
                  <c:v>0.20130101769946543</c:v>
                </c:pt>
                <c:pt idx="175">
                  <c:v>0.19961332954483701</c:v>
                </c:pt>
                <c:pt idx="176">
                  <c:v>0.20381345385633798</c:v>
                </c:pt>
                <c:pt idx="177">
                  <c:v>0.19626206048474387</c:v>
                </c:pt>
                <c:pt idx="178">
                  <c:v>0.17805635425082367</c:v>
                </c:pt>
                <c:pt idx="179">
                  <c:v>0.18462267419117531</c:v>
                </c:pt>
                <c:pt idx="180">
                  <c:v>0.16477208018168424</c:v>
                </c:pt>
                <c:pt idx="181">
                  <c:v>0.16252972463186016</c:v>
                </c:pt>
              </c:numCache>
            </c:numRef>
          </c:yVal>
          <c:smooth val="0"/>
          <c:extLst xmlns:c16r2="http://schemas.microsoft.com/office/drawing/2015/06/chart">
            <c:ext xmlns:c16="http://schemas.microsoft.com/office/drawing/2014/chart" uri="{C3380CC4-5D6E-409C-BE32-E72D297353CC}">
              <c16:uniqueId val="{00000001-3CD7-4BB8-B4BC-3519E378324C}"/>
            </c:ext>
          </c:extLst>
        </c:ser>
        <c:ser>
          <c:idx val="1"/>
          <c:order val="1"/>
          <c:spPr>
            <a:ln w="25400" cap="rnd">
              <a:noFill/>
              <a:round/>
            </a:ln>
            <a:effectLst/>
          </c:spPr>
          <c:marker>
            <c:symbol val="circle"/>
            <c:size val="5"/>
            <c:spPr>
              <a:solidFill>
                <a:schemeClr val="accent1"/>
              </a:solidFill>
              <a:ln w="9525">
                <a:noFill/>
              </a:ln>
              <a:effectLst/>
            </c:spPr>
          </c:marker>
          <c:xVal>
            <c:numRef>
              <c:f>'interpolacion (2)'!$G$10:$G$502</c:f>
              <c:numCache>
                <c:formatCode>General</c:formatCode>
                <c:ptCount val="493"/>
                <c:pt idx="0">
                  <c:v>2.8843575796112466</c:v>
                </c:pt>
                <c:pt idx="1">
                  <c:v>2.883465638451336</c:v>
                </c:pt>
                <c:pt idx="2">
                  <c:v>2.8825675370751123</c:v>
                </c:pt>
                <c:pt idx="3">
                  <c:v>2.8816632956344805</c:v>
                </c:pt>
                <c:pt idx="4">
                  <c:v>2.8807529341265141</c:v>
                </c:pt>
                <c:pt idx="5">
                  <c:v>2.8798364723925616</c:v>
                </c:pt>
                <c:pt idx="6">
                  <c:v>2.8789139301173958</c:v>
                </c:pt>
                <c:pt idx="7">
                  <c:v>2.8779853268283992</c:v>
                </c:pt>
                <c:pt idx="8">
                  <c:v>2.877050681894795</c:v>
                </c:pt>
                <c:pt idx="9">
                  <c:v>2.8761100145269145</c:v>
                </c:pt>
                <c:pt idx="10">
                  <c:v>2.8751633437755082</c:v>
                </c:pt>
                <c:pt idx="11">
                  <c:v>2.8742106885310887</c:v>
                </c:pt>
                <c:pt idx="12">
                  <c:v>2.8732520675233211</c:v>
                </c:pt>
                <c:pt idx="13">
                  <c:v>2.8722874993204432</c:v>
                </c:pt>
                <c:pt idx="14">
                  <c:v>2.8713170023287287</c:v>
                </c:pt>
                <c:pt idx="15">
                  <c:v>2.8703405947919833</c:v>
                </c:pt>
                <c:pt idx="16">
                  <c:v>2.8693582947910801</c:v>
                </c:pt>
                <c:pt idx="17">
                  <c:v>2.8683701202435263</c:v>
                </c:pt>
                <c:pt idx="18">
                  <c:v>2.8673760889030708</c:v>
                </c:pt>
                <c:pt idx="19">
                  <c:v>2.8663762183593406</c:v>
                </c:pt>
                <c:pt idx="20">
                  <c:v>2.865370526037514</c:v>
                </c:pt>
                <c:pt idx="21">
                  <c:v>2.8643590291980252</c:v>
                </c:pt>
                <c:pt idx="22">
                  <c:v>2.8633417449363039</c:v>
                </c:pt>
                <c:pt idx="23">
                  <c:v>2.8623186901825441</c:v>
                </c:pt>
                <c:pt idx="24">
                  <c:v>2.8612898817015049</c:v>
                </c:pt>
                <c:pt idx="25">
                  <c:v>2.8602553360923424</c:v>
                </c:pt>
                <c:pt idx="26">
                  <c:v>2.8592150697884717</c:v>
                </c:pt>
                <c:pt idx="27">
                  <c:v>2.858169099057458</c:v>
                </c:pt>
                <c:pt idx="28">
                  <c:v>2.8571174400009349</c:v>
                </c:pt>
                <c:pt idx="29">
                  <c:v>2.8560601085545536</c:v>
                </c:pt>
                <c:pt idx="30">
                  <c:v>2.8549971204879578</c:v>
                </c:pt>
                <c:pt idx="31">
                  <c:v>2.8539284914047842</c:v>
                </c:pt>
                <c:pt idx="32">
                  <c:v>2.8528542367426928</c:v>
                </c:pt>
                <c:pt idx="33">
                  <c:v>2.8517743717734185</c:v>
                </c:pt>
                <c:pt idx="34">
                  <c:v>2.8506889116028513</c:v>
                </c:pt>
                <c:pt idx="35">
                  <c:v>2.8495978711711367</c:v>
                </c:pt>
                <c:pt idx="36">
                  <c:v>2.8485012652528052</c:v>
                </c:pt>
                <c:pt idx="37">
                  <c:v>2.8473991084569188</c:v>
                </c:pt>
                <c:pt idx="38">
                  <c:v>2.846291415227244</c:v>
                </c:pt>
                <c:pt idx="39">
                  <c:v>2.8451781998424464</c:v>
                </c:pt>
                <c:pt idx="40">
                  <c:v>2.8440594764163047</c:v>
                </c:pt>
                <c:pt idx="41">
                  <c:v>2.8429352588979446</c:v>
                </c:pt>
                <c:pt idx="42">
                  <c:v>2.8418055610720971</c:v>
                </c:pt>
                <c:pt idx="43">
                  <c:v>2.8406703965593718</c:v>
                </c:pt>
                <c:pt idx="44">
                  <c:v>2.8395297788165501</c:v>
                </c:pt>
                <c:pt idx="45">
                  <c:v>2.8383837211368981</c:v>
                </c:pt>
                <c:pt idx="46">
                  <c:v>2.837232236650495</c:v>
                </c:pt>
                <c:pt idx="47">
                  <c:v>2.8360753383245809</c:v>
                </c:pt>
                <c:pt idx="48">
                  <c:v>2.8349130389639208</c:v>
                </c:pt>
                <c:pt idx="49">
                  <c:v>2.8337453512111805</c:v>
                </c:pt>
                <c:pt idx="50">
                  <c:v>2.8325722875473258</c:v>
                </c:pt>
                <c:pt idx="51">
                  <c:v>2.8313938602920277</c:v>
                </c:pt>
                <c:pt idx="52">
                  <c:v>2.8302100816040898</c:v>
                </c:pt>
                <c:pt idx="53">
                  <c:v>2.8290209634818839</c:v>
                </c:pt>
                <c:pt idx="54">
                  <c:v>2.8278265177638024</c:v>
                </c:pt>
                <c:pt idx="55">
                  <c:v>2.8266267561287224</c:v>
                </c:pt>
                <c:pt idx="56">
                  <c:v>2.8254216900964808</c:v>
                </c:pt>
                <c:pt idx="57">
                  <c:v>2.8242113310283634</c:v>
                </c:pt>
                <c:pt idx="58">
                  <c:v>2.822995690127605</c:v>
                </c:pt>
                <c:pt idx="59">
                  <c:v>2.8217747784398983</c:v>
                </c:pt>
                <c:pt idx="60">
                  <c:v>2.8205486068539165</c:v>
                </c:pt>
                <c:pt idx="61">
                  <c:v>2.8193171861018418</c:v>
                </c:pt>
                <c:pt idx="62">
                  <c:v>2.8180805267599083</c:v>
                </c:pt>
                <c:pt idx="63">
                  <c:v>2.8168386392489486</c:v>
                </c:pt>
                <c:pt idx="64">
                  <c:v>2.8155915338349549</c:v>
                </c:pt>
                <c:pt idx="65">
                  <c:v>2.8143392206296416</c:v>
                </c:pt>
                <c:pt idx="66">
                  <c:v>2.8130817095910223</c:v>
                </c:pt>
                <c:pt idx="67">
                  <c:v>2.8118190105239886</c:v>
                </c:pt>
                <c:pt idx="68">
                  <c:v>2.810551133080899</c:v>
                </c:pt>
                <c:pt idx="69">
                  <c:v>2.8092780867621747</c:v>
                </c:pt>
                <c:pt idx="70">
                  <c:v>2.8079998809168991</c:v>
                </c:pt>
                <c:pt idx="71">
                  <c:v>2.8067165247434249</c:v>
                </c:pt>
                <c:pt idx="72">
                  <c:v>2.8054280272899854</c:v>
                </c:pt>
                <c:pt idx="73">
                  <c:v>2.8041343974553126</c:v>
                </c:pt>
                <c:pt idx="74">
                  <c:v>2.8028356439892583</c:v>
                </c:pt>
                <c:pt idx="75">
                  <c:v>2.8015317754934204</c:v>
                </c:pt>
                <c:pt idx="76">
                  <c:v>2.8002228004217722</c:v>
                </c:pt>
                <c:pt idx="77">
                  <c:v>2.7989087270812969</c:v>
                </c:pt>
                <c:pt idx="78">
                  <c:v>2.7975895636326236</c:v>
                </c:pt>
                <c:pt idx="79">
                  <c:v>2.7962653180906685</c:v>
                </c:pt>
                <c:pt idx="80">
                  <c:v>2.7949359983252751</c:v>
                </c:pt>
                <c:pt idx="81">
                  <c:v>2.7936016120618623</c:v>
                </c:pt>
                <c:pt idx="82">
                  <c:v>2.7922621668820686</c:v>
                </c:pt>
                <c:pt idx="83">
                  <c:v>2.7909176702244034</c:v>
                </c:pt>
                <c:pt idx="84">
                  <c:v>2.7895681293848948</c:v>
                </c:pt>
                <c:pt idx="85">
                  <c:v>2.7882135515177433</c:v>
                </c:pt>
                <c:pt idx="86">
                  <c:v>2.7868539436359714</c:v>
                </c:pt>
                <c:pt idx="87">
                  <c:v>2.7854893126120808</c:v>
                </c:pt>
                <c:pt idx="88">
                  <c:v>2.7841196651787019</c:v>
                </c:pt>
                <c:pt idx="89">
                  <c:v>2.7827450079292499</c:v>
                </c:pt>
                <c:pt idx="90">
                  <c:v>2.7813653473185775</c:v>
                </c:pt>
                <c:pt idx="91">
                  <c:v>2.779980689663629</c:v>
                </c:pt>
                <c:pt idx="92">
                  <c:v>2.7785910411440913</c:v>
                </c:pt>
                <c:pt idx="93">
                  <c:v>2.7771964078030473</c:v>
                </c:pt>
                <c:pt idx="94">
                  <c:v>2.7757967955476275</c:v>
                </c:pt>
                <c:pt idx="95">
                  <c:v>2.7743922101496574</c:v>
                </c:pt>
                <c:pt idx="96">
                  <c:v>2.7729826572463079</c:v>
                </c:pt>
                <c:pt idx="97">
                  <c:v>2.7715681423407412</c:v>
                </c:pt>
                <c:pt idx="98">
                  <c:v>2.7701486708027558</c:v>
                </c:pt>
                <c:pt idx="99">
                  <c:v>2.7687242478694287</c:v>
                </c:pt>
                <c:pt idx="100">
                  <c:v>2.7672948786457576</c:v>
                </c:pt>
                <c:pt idx="101">
                  <c:v>2.7658605681052975</c:v>
                </c:pt>
                <c:pt idx="102">
                  <c:v>2.7644213210907971</c:v>
                </c:pt>
                <c:pt idx="103">
                  <c:v>2.7629771423148322</c:v>
                </c:pt>
                <c:pt idx="104">
                  <c:v>2.7615280363604349</c:v>
                </c:pt>
                <c:pt idx="105">
                  <c:v>2.7600740076817218</c:v>
                </c:pt>
                <c:pt idx="106">
                  <c:v>2.7586150606045163</c:v>
                </c:pt>
                <c:pt idx="107">
                  <c:v>2.7571511993269708</c:v>
                </c:pt>
                <c:pt idx="108">
                  <c:v>2.7556824279201821</c:v>
                </c:pt>
                <c:pt idx="109">
                  <c:v>2.7542087503288055</c:v>
                </c:pt>
                <c:pt idx="110">
                  <c:v>2.7527301703716645</c:v>
                </c:pt>
                <c:pt idx="111">
                  <c:v>2.751246691742355</c:v>
                </c:pt>
                <c:pt idx="112">
                  <c:v>2.7497583180098495</c:v>
                </c:pt>
                <c:pt idx="113">
                  <c:v>2.7482650526190922</c:v>
                </c:pt>
                <c:pt idx="114">
                  <c:v>2.7467668988915919</c:v>
                </c:pt>
                <c:pt idx="115">
                  <c:v>2.7452638600260122</c:v>
                </c:pt>
                <c:pt idx="116">
                  <c:v>2.7437559390987558</c:v>
                </c:pt>
                <c:pt idx="117">
                  <c:v>2.7422431390645419</c:v>
                </c:pt>
                <c:pt idx="118">
                  <c:v>2.7407254627569824</c:v>
                </c:pt>
                <c:pt idx="119">
                  <c:v>2.7392029128891515</c:v>
                </c:pt>
                <c:pt idx="120">
                  <c:v>2.7376754920541519</c:v>
                </c:pt>
                <c:pt idx="121">
                  <c:v>2.7361432027256725</c:v>
                </c:pt>
                <c:pt idx="122">
                  <c:v>2.7346060472585445</c:v>
                </c:pt>
                <c:pt idx="123">
                  <c:v>2.733064027889291</c:v>
                </c:pt>
                <c:pt idx="124">
                  <c:v>2.7315171467366715</c:v>
                </c:pt>
                <c:pt idx="125">
                  <c:v>2.7299654058022194</c:v>
                </c:pt>
                <c:pt idx="126">
                  <c:v>2.7284088069707781</c:v>
                </c:pt>
                <c:pt idx="127">
                  <c:v>2.7268473520110263</c:v>
                </c:pt>
                <c:pt idx="128">
                  <c:v>2.7252810425760008</c:v>
                </c:pt>
                <c:pt idx="129">
                  <c:v>2.7237098802036148</c:v>
                </c:pt>
                <c:pt idx="130">
                  <c:v>2.7221338663171673</c:v>
                </c:pt>
                <c:pt idx="131">
                  <c:v>2.7205530022258477</c:v>
                </c:pt>
                <c:pt idx="132">
                  <c:v>2.7189672891252368</c:v>
                </c:pt>
                <c:pt idx="133">
                  <c:v>2.7173767280977987</c:v>
                </c:pt>
                <c:pt idx="134">
                  <c:v>2.7157813201133676</c:v>
                </c:pt>
                <c:pt idx="135">
                  <c:v>2.7141810660296302</c:v>
                </c:pt>
                <c:pt idx="136">
                  <c:v>2.7125759665926013</c:v>
                </c:pt>
                <c:pt idx="137">
                  <c:v>2.7109660224370891</c:v>
                </c:pt>
                <c:pt idx="138">
                  <c:v>2.7093512340871628</c:v>
                </c:pt>
                <c:pt idx="139">
                  <c:v>2.7077316019566062</c:v>
                </c:pt>
                <c:pt idx="140">
                  <c:v>2.7061071263493681</c:v>
                </c:pt>
                <c:pt idx="141">
                  <c:v>2.7044778074600067</c:v>
                </c:pt>
                <c:pt idx="142">
                  <c:v>2.7028436453741262</c:v>
                </c:pt>
                <c:pt idx="143">
                  <c:v>2.7012046400688088</c:v>
                </c:pt>
                <c:pt idx="144">
                  <c:v>2.6995607914130386</c:v>
                </c:pt>
                <c:pt idx="145">
                  <c:v>2.69791209916812</c:v>
                </c:pt>
                <c:pt idx="146">
                  <c:v>2.6962585629880893</c:v>
                </c:pt>
                <c:pt idx="147">
                  <c:v>2.694600182420118</c:v>
                </c:pt>
                <c:pt idx="148">
                  <c:v>2.692936956904914</c:v>
                </c:pt>
                <c:pt idx="149">
                  <c:v>2.6912688857771117</c:v>
                </c:pt>
                <c:pt idx="150">
                  <c:v>2.6895959682656558</c:v>
                </c:pt>
                <c:pt idx="151">
                  <c:v>2.6879182034941818</c:v>
                </c:pt>
                <c:pt idx="152">
                  <c:v>2.6862355904813877</c:v>
                </c:pt>
                <c:pt idx="153">
                  <c:v>2.6845481281413965</c:v>
                </c:pt>
                <c:pt idx="154">
                  <c:v>2.6828558152841167</c:v>
                </c:pt>
                <c:pt idx="155">
                  <c:v>2.6811586506155924</c:v>
                </c:pt>
                <c:pt idx="156">
                  <c:v>2.6794566327383489</c:v>
                </c:pt>
                <c:pt idx="157">
                  <c:v>2.6777497601517291</c:v>
                </c:pt>
                <c:pt idx="158">
                  <c:v>2.6760380312522258</c:v>
                </c:pt>
                <c:pt idx="159">
                  <c:v>2.6743214443338039</c:v>
                </c:pt>
                <c:pt idx="160">
                  <c:v>2.6725999975882191</c:v>
                </c:pt>
                <c:pt idx="161">
                  <c:v>2.6708736891053286</c:v>
                </c:pt>
                <c:pt idx="162">
                  <c:v>2.6691425168733911</c:v>
                </c:pt>
                <c:pt idx="163">
                  <c:v>2.6674064787793674</c:v>
                </c:pt>
                <c:pt idx="164">
                  <c:v>2.6656655726092069</c:v>
                </c:pt>
                <c:pt idx="165">
                  <c:v>2.6639197960481309</c:v>
                </c:pt>
                <c:pt idx="166">
                  <c:v>2.6621691466809083</c:v>
                </c:pt>
                <c:pt idx="167">
                  <c:v>2.6604136219921237</c:v>
                </c:pt>
                <c:pt idx="168">
                  <c:v>2.6586532193664394</c:v>
                </c:pt>
                <c:pt idx="169">
                  <c:v>2.6568879360888493</c:v>
                </c:pt>
                <c:pt idx="170">
                  <c:v>2.6551177693449253</c:v>
                </c:pt>
                <c:pt idx="171">
                  <c:v>2.6533427162210601</c:v>
                </c:pt>
                <c:pt idx="172">
                  <c:v>2.6515627737046987</c:v>
                </c:pt>
                <c:pt idx="173">
                  <c:v>2.6497779386845659</c:v>
                </c:pt>
                <c:pt idx="174">
                  <c:v>2.647988207950883</c:v>
                </c:pt>
                <c:pt idx="175">
                  <c:v>2.6461935781955828</c:v>
                </c:pt>
                <c:pt idx="176">
                  <c:v>2.6443940460125139</c:v>
                </c:pt>
                <c:pt idx="177">
                  <c:v>2.6425896078976367</c:v>
                </c:pt>
                <c:pt idx="178">
                  <c:v>2.6407802602492163</c:v>
                </c:pt>
                <c:pt idx="179">
                  <c:v>2.6389659993680055</c:v>
                </c:pt>
                <c:pt idx="180">
                  <c:v>2.6371468214574203</c:v>
                </c:pt>
                <c:pt idx="181">
                  <c:v>2.6353227226237119</c:v>
                </c:pt>
                <c:pt idx="182">
                  <c:v>2.6334936988761259</c:v>
                </c:pt>
                <c:pt idx="183">
                  <c:v>2.6316597461270597</c:v>
                </c:pt>
                <c:pt idx="184">
                  <c:v>2.6298208601922082</c:v>
                </c:pt>
                <c:pt idx="185">
                  <c:v>2.6279770367907065</c:v>
                </c:pt>
                <c:pt idx="186">
                  <c:v>2.6261282715452636</c:v>
                </c:pt>
                <c:pt idx="187">
                  <c:v>2.6242745599822865</c:v>
                </c:pt>
                <c:pt idx="188">
                  <c:v>2.6224158975320022</c:v>
                </c:pt>
                <c:pt idx="189">
                  <c:v>2.6205522795285674</c:v>
                </c:pt>
                <c:pt idx="190">
                  <c:v>2.6186837012101734</c:v>
                </c:pt>
                <c:pt idx="191">
                  <c:v>2.6168101577191467</c:v>
                </c:pt>
                <c:pt idx="192">
                  <c:v>2.6149316441020343</c:v>
                </c:pt>
                <c:pt idx="193">
                  <c:v>2.6130481553096909</c:v>
                </c:pt>
                <c:pt idx="194">
                  <c:v>2.6111596861973534</c:v>
                </c:pt>
                <c:pt idx="195">
                  <c:v>2.6092662315247073</c:v>
                </c:pt>
                <c:pt idx="196">
                  <c:v>2.6073677859559514</c:v>
                </c:pt>
                <c:pt idx="197">
                  <c:v>2.6054643440598499</c:v>
                </c:pt>
                <c:pt idx="198">
                  <c:v>2.6035559003097788</c:v>
                </c:pt>
                <c:pt idx="199">
                  <c:v>2.6016424490837657</c:v>
                </c:pt>
                <c:pt idx="200">
                  <c:v>2.5997239846645219</c:v>
                </c:pt>
                <c:pt idx="201">
                  <c:v>2.5978005012394672</c:v>
                </c:pt>
                <c:pt idx="202">
                  <c:v>2.5958719929007468</c:v>
                </c:pt>
                <c:pt idx="203">
                  <c:v>2.5939384536452414</c:v>
                </c:pt>
                <c:pt idx="204">
                  <c:v>2.5919998773745703</c:v>
                </c:pt>
                <c:pt idx="205">
                  <c:v>2.590056257895085</c:v>
                </c:pt>
                <c:pt idx="206">
                  <c:v>2.5881075889178602</c:v>
                </c:pt>
                <c:pt idx="207">
                  <c:v>2.5861538640586699</c:v>
                </c:pt>
                <c:pt idx="208">
                  <c:v>2.5841950768379642</c:v>
                </c:pt>
                <c:pt idx="209">
                  <c:v>2.5822312206808329</c:v>
                </c:pt>
                <c:pt idx="210">
                  <c:v>2.5802622889169631</c:v>
                </c:pt>
                <c:pt idx="211">
                  <c:v>2.5782882747805926</c:v>
                </c:pt>
                <c:pt idx="212">
                  <c:v>2.5763091714104482</c:v>
                </c:pt>
                <c:pt idx="213">
                  <c:v>2.5743249718496872</c:v>
                </c:pt>
                <c:pt idx="214">
                  <c:v>2.5723356690458195</c:v>
                </c:pt>
                <c:pt idx="215">
                  <c:v>2.5703412558506313</c:v>
                </c:pt>
                <c:pt idx="216">
                  <c:v>2.5683417250200988</c:v>
                </c:pt>
                <c:pt idx="217">
                  <c:v>2.5663370692142911</c:v>
                </c:pt>
                <c:pt idx="218">
                  <c:v>2.5643272809972699</c:v>
                </c:pt>
                <c:pt idx="219">
                  <c:v>2.5623123528369778</c:v>
                </c:pt>
                <c:pt idx="220">
                  <c:v>2.5602922771051202</c:v>
                </c:pt>
                <c:pt idx="221">
                  <c:v>2.5582670460770447</c:v>
                </c:pt>
                <c:pt idx="222">
                  <c:v>2.5562366519316013</c:v>
                </c:pt>
                <c:pt idx="223">
                  <c:v>2.5542010867510068</c:v>
                </c:pt>
                <c:pt idx="224">
                  <c:v>2.5521603425206942</c:v>
                </c:pt>
                <c:pt idx="225">
                  <c:v>2.5501144111291554</c:v>
                </c:pt>
                <c:pt idx="226">
                  <c:v>2.5480632843677804</c:v>
                </c:pt>
                <c:pt idx="227">
                  <c:v>2.5460069539306818</c:v>
                </c:pt>
                <c:pt idx="228">
                  <c:v>2.5439454114145161</c:v>
                </c:pt>
                <c:pt idx="229">
                  <c:v>2.5418786483182969</c:v>
                </c:pt>
                <c:pt idx="230">
                  <c:v>2.5398066560431984</c:v>
                </c:pt>
                <c:pt idx="231">
                  <c:v>2.5377294258923522</c:v>
                </c:pt>
                <c:pt idx="232">
                  <c:v>2.5356469490706335</c:v>
                </c:pt>
                <c:pt idx="233">
                  <c:v>2.5335592166844449</c:v>
                </c:pt>
                <c:pt idx="234">
                  <c:v>2.5314662197414863</c:v>
                </c:pt>
                <c:pt idx="235">
                  <c:v>2.5293679491505188</c:v>
                </c:pt>
                <c:pt idx="236">
                  <c:v>2.5272643957211223</c:v>
                </c:pt>
                <c:pt idx="237">
                  <c:v>2.5251555501634413</c:v>
                </c:pt>
                <c:pt idx="238">
                  <c:v>2.5230414030879271</c:v>
                </c:pt>
                <c:pt idx="239">
                  <c:v>2.5209219450050648</c:v>
                </c:pt>
                <c:pt idx="240">
                  <c:v>2.5187971663251005</c:v>
                </c:pt>
                <c:pt idx="241">
                  <c:v>2.516667057357755</c:v>
                </c:pt>
                <c:pt idx="242">
                  <c:v>2.5145316083119265</c:v>
                </c:pt>
                <c:pt idx="243">
                  <c:v>2.5123908092953937</c:v>
                </c:pt>
                <c:pt idx="244">
                  <c:v>2.5102446503145011</c:v>
                </c:pt>
                <c:pt idx="245">
                  <c:v>2.5080931212738418</c:v>
                </c:pt>
                <c:pt idx="246">
                  <c:v>2.5059362119759281</c:v>
                </c:pt>
                <c:pt idx="247">
                  <c:v>2.5037739121208564</c:v>
                </c:pt>
                <c:pt idx="248">
                  <c:v>2.5016062113059609</c:v>
                </c:pt>
                <c:pt idx="249">
                  <c:v>2.4994330990254618</c:v>
                </c:pt>
                <c:pt idx="250">
                  <c:v>2.4972545646700999</c:v>
                </c:pt>
                <c:pt idx="251">
                  <c:v>2.4950705975267655</c:v>
                </c:pt>
                <c:pt idx="252">
                  <c:v>2.4928811867781202</c:v>
                </c:pt>
                <c:pt idx="253">
                  <c:v>2.4906863215022059</c:v>
                </c:pt>
                <c:pt idx="254">
                  <c:v>2.4884859906720447</c:v>
                </c:pt>
                <c:pt idx="255">
                  <c:v>2.4862801831552348</c:v>
                </c:pt>
                <c:pt idx="256">
                  <c:v>2.4840688877135317</c:v>
                </c:pt>
                <c:pt idx="257">
                  <c:v>2.4818520930024222</c:v>
                </c:pt>
                <c:pt idx="258">
                  <c:v>2.4796297875706923</c:v>
                </c:pt>
                <c:pt idx="259">
                  <c:v>2.4774019598599759</c:v>
                </c:pt>
                <c:pt idx="260">
                  <c:v>2.4751685982043088</c:v>
                </c:pt>
                <c:pt idx="261">
                  <c:v>2.4729296908296616</c:v>
                </c:pt>
                <c:pt idx="262">
                  <c:v>2.4706852258534644</c:v>
                </c:pt>
                <c:pt idx="263">
                  <c:v>2.4684351912841302</c:v>
                </c:pt>
                <c:pt idx="264">
                  <c:v>2.4661795750205564</c:v>
                </c:pt>
                <c:pt idx="265">
                  <c:v>2.4639183648516272</c:v>
                </c:pt>
                <c:pt idx="266">
                  <c:v>2.4616515484557002</c:v>
                </c:pt>
                <c:pt idx="267">
                  <c:v>2.4593791134000842</c:v>
                </c:pt>
                <c:pt idx="268">
                  <c:v>2.4571010471405077</c:v>
                </c:pt>
                <c:pt idx="269">
                  <c:v>2.4548173370205779</c:v>
                </c:pt>
                <c:pt idx="270">
                  <c:v>2.4525279702712259</c:v>
                </c:pt>
                <c:pt idx="271">
                  <c:v>2.4502329340101494</c:v>
                </c:pt>
                <c:pt idx="272">
                  <c:v>2.4479322152412331</c:v>
                </c:pt>
                <c:pt idx="273">
                  <c:v>2.4456258008539722</c:v>
                </c:pt>
                <c:pt idx="274">
                  <c:v>2.4433136776228754</c:v>
                </c:pt>
                <c:pt idx="275">
                  <c:v>2.4409958322068577</c:v>
                </c:pt>
                <c:pt idx="276">
                  <c:v>2.438672251148633</c:v>
                </c:pt>
                <c:pt idx="277">
                  <c:v>2.4363429208740817</c:v>
                </c:pt>
                <c:pt idx="278">
                  <c:v>2.4340078276916146</c:v>
                </c:pt>
                <c:pt idx="279">
                  <c:v>2.4316669577915295</c:v>
                </c:pt>
                <c:pt idx="280">
                  <c:v>2.4293202972453458</c:v>
                </c:pt>
                <c:pt idx="281">
                  <c:v>2.4269678320051389</c:v>
                </c:pt>
                <c:pt idx="282">
                  <c:v>2.424609547902858</c:v>
                </c:pt>
                <c:pt idx="283">
                  <c:v>2.4222454306496308</c:v>
                </c:pt>
                <c:pt idx="284">
                  <c:v>2.419875465835061</c:v>
                </c:pt>
                <c:pt idx="285">
                  <c:v>2.4174996389265107</c:v>
                </c:pt>
                <c:pt idx="286">
                  <c:v>2.4151179352683729</c:v>
                </c:pt>
                <c:pt idx="287">
                  <c:v>2.4127303400813322</c:v>
                </c:pt>
                <c:pt idx="288">
                  <c:v>2.41033683846161</c:v>
                </c:pt>
                <c:pt idx="289">
                  <c:v>2.4079374153802027</c:v>
                </c:pt>
                <c:pt idx="290">
                  <c:v>2.4055320556821038</c:v>
                </c:pt>
                <c:pt idx="291">
                  <c:v>2.4031207440855162</c:v>
                </c:pt>
                <c:pt idx="292">
                  <c:v>2.4007034651810484</c:v>
                </c:pt>
                <c:pt idx="293">
                  <c:v>2.3982802034309016</c:v>
                </c:pt>
                <c:pt idx="294">
                  <c:v>2.3958509431680421</c:v>
                </c:pt>
                <c:pt idx="295">
                  <c:v>2.3934156685953605</c:v>
                </c:pt>
                <c:pt idx="296">
                  <c:v>2.3909743637848191</c:v>
                </c:pt>
                <c:pt idx="297">
                  <c:v>2.3885270126765854</c:v>
                </c:pt>
                <c:pt idx="298">
                  <c:v>2.3860735990781521</c:v>
                </c:pt>
                <c:pt idx="299">
                  <c:v>2.3836141066634404</c:v>
                </c:pt>
                <c:pt idx="300">
                  <c:v>2.3811485189718975</c:v>
                </c:pt>
                <c:pt idx="301">
                  <c:v>2.3786768194075725</c:v>
                </c:pt>
                <c:pt idx="302">
                  <c:v>2.3761989912381796</c:v>
                </c:pt>
                <c:pt idx="303">
                  <c:v>2.3737150175941526</c:v>
                </c:pt>
                <c:pt idx="304">
                  <c:v>2.371224881467676</c:v>
                </c:pt>
                <c:pt idx="305">
                  <c:v>2.3687285657117103</c:v>
                </c:pt>
                <c:pt idx="306">
                  <c:v>2.3662260530389978</c:v>
                </c:pt>
                <c:pt idx="307">
                  <c:v>2.3637173260210504</c:v>
                </c:pt>
                <c:pt idx="308">
                  <c:v>2.3612023670871345</c:v>
                </c:pt>
                <c:pt idx="309">
                  <c:v>2.3586811585232219</c:v>
                </c:pt>
                <c:pt idx="310">
                  <c:v>2.3561536824709441</c:v>
                </c:pt>
                <c:pt idx="311">
                  <c:v>2.3536199209265196</c:v>
                </c:pt>
                <c:pt idx="312">
                  <c:v>2.3510798557396653</c:v>
                </c:pt>
                <c:pt idx="313">
                  <c:v>2.3485334686125001</c:v>
                </c:pt>
                <c:pt idx="314">
                  <c:v>2.3459807410984221</c:v>
                </c:pt>
                <c:pt idx="315">
                  <c:v>2.343421654600975</c:v>
                </c:pt>
                <c:pt idx="316">
                  <c:v>2.3408561903727008</c:v>
                </c:pt>
                <c:pt idx="317">
                  <c:v>2.3382843295139648</c:v>
                </c:pt>
                <c:pt idx="318">
                  <c:v>2.3357060529717764</c:v>
                </c:pt>
                <c:pt idx="319">
                  <c:v>2.3331213415385825</c:v>
                </c:pt>
                <c:pt idx="320">
                  <c:v>2.3305301758510479</c:v>
                </c:pt>
                <c:pt idx="321">
                  <c:v>2.3279325363888201</c:v>
                </c:pt>
                <c:pt idx="322">
                  <c:v>2.325328403473268</c:v>
                </c:pt>
                <c:pt idx="323">
                  <c:v>2.322717757266211</c:v>
                </c:pt>
                <c:pt idx="324">
                  <c:v>2.3201005777686254</c:v>
                </c:pt>
                <c:pt idx="325">
                  <c:v>2.3174768448193301</c:v>
                </c:pt>
                <c:pt idx="326">
                  <c:v>2.31484653809366</c:v>
                </c:pt>
                <c:pt idx="327">
                  <c:v>2.3122096371021112</c:v>
                </c:pt>
                <c:pt idx="328">
                  <c:v>2.3095661211889729</c:v>
                </c:pt>
                <c:pt idx="329">
                  <c:v>2.3069159695309382</c:v>
                </c:pt>
                <c:pt idx="330">
                  <c:v>2.3042591611356937</c:v>
                </c:pt>
                <c:pt idx="331">
                  <c:v>2.3015956748404873</c:v>
                </c:pt>
                <c:pt idx="332">
                  <c:v>2.2989254893106805</c:v>
                </c:pt>
                <c:pt idx="333">
                  <c:v>2.2962485830382717</c:v>
                </c:pt>
                <c:pt idx="334">
                  <c:v>2.2935649343404076</c:v>
                </c:pt>
                <c:pt idx="335">
                  <c:v>2.2908745213578641</c:v>
                </c:pt>
                <c:pt idx="336">
                  <c:v>2.2881773220535098</c:v>
                </c:pt>
                <c:pt idx="337">
                  <c:v>2.2854733142107491</c:v>
                </c:pt>
                <c:pt idx="338">
                  <c:v>2.2827624754319369</c:v>
                </c:pt>
                <c:pt idx="339">
                  <c:v>2.2800447831367765</c:v>
                </c:pt>
                <c:pt idx="340">
                  <c:v>2.2773202145606879</c:v>
                </c:pt>
                <c:pt idx="341">
                  <c:v>2.2745887467531598</c:v>
                </c:pt>
                <c:pt idx="342">
                  <c:v>2.271850356576071</c:v>
                </c:pt>
                <c:pt idx="343">
                  <c:v>2.2691050207019923</c:v>
                </c:pt>
                <c:pt idx="344">
                  <c:v>2.2663527156124585</c:v>
                </c:pt>
                <c:pt idx="345">
                  <c:v>2.2635934175962218</c:v>
                </c:pt>
                <c:pt idx="346">
                  <c:v>2.2608271027474753</c:v>
                </c:pt>
                <c:pt idx="347">
                  <c:v>2.2580537469640496</c:v>
                </c:pt>
                <c:pt idx="348">
                  <c:v>2.2552733259455899</c:v>
                </c:pt>
                <c:pt idx="349">
                  <c:v>2.2524858151916969</c:v>
                </c:pt>
                <c:pt idx="350">
                  <c:v>2.249691190000048</c:v>
                </c:pt>
                <c:pt idx="351">
                  <c:v>2.2468894254644902</c:v>
                </c:pt>
                <c:pt idx="352">
                  <c:v>2.244080496473098</c:v>
                </c:pt>
                <c:pt idx="353">
                  <c:v>2.2412643777062162</c:v>
                </c:pt>
                <c:pt idx="354">
                  <c:v>2.2384410436344591</c:v>
                </c:pt>
                <c:pt idx="355">
                  <c:v>2.2356104685166902</c:v>
                </c:pt>
                <c:pt idx="356">
                  <c:v>2.2327726263979724</c:v>
                </c:pt>
                <c:pt idx="357">
                  <c:v>2.2299274911074773</c:v>
                </c:pt>
                <c:pt idx="358">
                  <c:v>2.2270750362563811</c:v>
                </c:pt>
                <c:pt idx="359">
                  <c:v>2.2242152352357119</c:v>
                </c:pt>
                <c:pt idx="360">
                  <c:v>2.2213480612141758</c:v>
                </c:pt>
                <c:pt idx="361">
                  <c:v>2.2184734871359506</c:v>
                </c:pt>
                <c:pt idx="362">
                  <c:v>2.2155914857184396</c:v>
                </c:pt>
                <c:pt idx="363">
                  <c:v>2.2127020294500004</c:v>
                </c:pt>
                <c:pt idx="364">
                  <c:v>2.2098050905876354</c:v>
                </c:pt>
                <c:pt idx="365">
                  <c:v>2.2069006411546463</c:v>
                </c:pt>
                <c:pt idx="366">
                  <c:v>2.2039886529382606</c:v>
                </c:pt>
                <c:pt idx="367">
                  <c:v>2.2010690974872138</c:v>
                </c:pt>
                <c:pt idx="368">
                  <c:v>2.1981419461093017</c:v>
                </c:pt>
                <c:pt idx="369">
                  <c:v>2.1952071698688944</c:v>
                </c:pt>
                <c:pt idx="370">
                  <c:v>2.192264739584409</c:v>
                </c:pt>
                <c:pt idx="371">
                  <c:v>2.189314625825753</c:v>
                </c:pt>
                <c:pt idx="372">
                  <c:v>2.1863567989117207</c:v>
                </c:pt>
                <c:pt idx="373">
                  <c:v>2.183391228907352</c:v>
                </c:pt>
                <c:pt idx="374">
                  <c:v>2.1804178856212548</c:v>
                </c:pt>
                <c:pt idx="375">
                  <c:v>2.1774367386028843</c:v>
                </c:pt>
                <c:pt idx="376">
                  <c:v>2.1744477571397791</c:v>
                </c:pt>
                <c:pt idx="377">
                  <c:v>2.1714509102547588</c:v>
                </c:pt>
                <c:pt idx="378">
                  <c:v>2.1684461667030765</c:v>
                </c:pt>
                <c:pt idx="379">
                  <c:v>2.1654334949695282</c:v>
                </c:pt>
                <c:pt idx="380">
                  <c:v>2.1624128632655166</c:v>
                </c:pt>
                <c:pt idx="381">
                  <c:v>2.1593842395260721</c:v>
                </c:pt>
                <c:pt idx="382">
                  <c:v>2.1563475914068269</c:v>
                </c:pt>
                <c:pt idx="383">
                  <c:v>2.1533028862809411</c:v>
                </c:pt>
                <c:pt idx="384">
                  <c:v>2.1502500912359812</c:v>
                </c:pt>
                <c:pt idx="385">
                  <c:v>2.1471891730707529</c:v>
                </c:pt>
                <c:pt idx="386">
                  <c:v>2.1441200982920812</c:v>
                </c:pt>
                <c:pt idx="387">
                  <c:v>2.1410428331115408</c:v>
                </c:pt>
                <c:pt idx="388">
                  <c:v>2.1379573434421402</c:v>
                </c:pt>
                <c:pt idx="389">
                  <c:v>2.1348635948949419</c:v>
                </c:pt>
                <c:pt idx="390">
                  <c:v>2.1317615527756444</c:v>
                </c:pt>
                <c:pt idx="391">
                  <c:v>2.1286511820810992</c:v>
                </c:pt>
                <c:pt idx="392">
                  <c:v>2.1255324474957762</c:v>
                </c:pt>
                <c:pt idx="393">
                  <c:v>2.1224053133881764</c:v>
                </c:pt>
                <c:pt idx="394">
                  <c:v>2.119269743807179</c:v>
                </c:pt>
                <c:pt idx="395">
                  <c:v>2.1161257024783384</c:v>
                </c:pt>
                <c:pt idx="396">
                  <c:v>2.1129731528001212</c:v>
                </c:pt>
                <c:pt idx="397">
                  <c:v>2.1098120578400752</c:v>
                </c:pt>
                <c:pt idx="398">
                  <c:v>2.1066423803309471</c:v>
                </c:pt>
                <c:pt idx="399">
                  <c:v>2.1034640826667288</c:v>
                </c:pt>
                <c:pt idx="400">
                  <c:v>2.1002771268986451</c:v>
                </c:pt>
                <c:pt idx="401">
                  <c:v>2.097081474731076</c:v>
                </c:pt>
                <c:pt idx="402">
                  <c:v>2.0938770875174062</c:v>
                </c:pt>
                <c:pt idx="403">
                  <c:v>2.0906639262558189</c:v>
                </c:pt>
                <c:pt idx="404">
                  <c:v>2.087441951585006</c:v>
                </c:pt>
                <c:pt idx="405">
                  <c:v>2.08421112377982</c:v>
                </c:pt>
                <c:pt idx="406">
                  <c:v>2.0809714027468491</c:v>
                </c:pt>
                <c:pt idx="407">
                  <c:v>2.0777227480199163</c:v>
                </c:pt>
                <c:pt idx="408">
                  <c:v>2.0744651187555117</c:v>
                </c:pt>
                <c:pt idx="409">
                  <c:v>2.0711984737281401</c:v>
                </c:pt>
                <c:pt idx="410">
                  <c:v>2.0679227713255952</c:v>
                </c:pt>
                <c:pt idx="411">
                  <c:v>2.064637969544159</c:v>
                </c:pt>
                <c:pt idx="412">
                  <c:v>2.0613440259837081</c:v>
                </c:pt>
                <c:pt idx="413">
                  <c:v>2.0580408978427527</c:v>
                </c:pt>
                <c:pt idx="414">
                  <c:v>2.0547285419133789</c:v>
                </c:pt>
                <c:pt idx="415">
                  <c:v>2.0514069145761118</c:v>
                </c:pt>
                <c:pt idx="416">
                  <c:v>2.0480759717946926</c:v>
                </c:pt>
                <c:pt idx="417">
                  <c:v>2.0447356691107603</c:v>
                </c:pt>
                <c:pt idx="418">
                  <c:v>2.0413859616384453</c:v>
                </c:pt>
                <c:pt idx="419">
                  <c:v>2.0380268040588736</c:v>
                </c:pt>
                <c:pt idx="420">
                  <c:v>2.0346581506145687</c:v>
                </c:pt>
                <c:pt idx="421">
                  <c:v>2.0312799551037632</c:v>
                </c:pt>
                <c:pt idx="422">
                  <c:v>2.0278921708746078</c:v>
                </c:pt>
                <c:pt idx="423">
                  <c:v>2.0244947508192812</c:v>
                </c:pt>
                <c:pt idx="424">
                  <c:v>2.0210876473679944</c:v>
                </c:pt>
                <c:pt idx="425">
                  <c:v>2.0176708124828933</c:v>
                </c:pt>
                <c:pt idx="426">
                  <c:v>2.0142441976518488</c:v>
                </c:pt>
                <c:pt idx="427">
                  <c:v>2.0108077538821432</c:v>
                </c:pt>
                <c:pt idx="428">
                  <c:v>2.0073614316940405</c:v>
                </c:pt>
                <c:pt idx="429">
                  <c:v>2.0039051811142397</c:v>
                </c:pt>
                <c:pt idx="430">
                  <c:v>2.0004389516692171</c:v>
                </c:pt>
                <c:pt idx="431">
                  <c:v>1.9969626923784469</c:v>
                </c:pt>
                <c:pt idx="432">
                  <c:v>1.993476351747494</c:v>
                </c:pt>
                <c:pt idx="433">
                  <c:v>1.9899798777609936</c:v>
                </c:pt>
                <c:pt idx="434">
                  <c:v>1.9864732178754871</c:v>
                </c:pt>
                <c:pt idx="435">
                  <c:v>1.9829563190121444</c:v>
                </c:pt>
                <c:pt idx="436">
                  <c:v>1.9794291275493414</c:v>
                </c:pt>
                <c:pt idx="437">
                  <c:v>1.975891589315105</c:v>
                </c:pt>
                <c:pt idx="438">
                  <c:v>1.9723436495794209</c:v>
                </c:pt>
                <c:pt idx="439">
                  <c:v>1.9687852530463921</c:v>
                </c:pt>
                <c:pt idx="440">
                  <c:v>1.96521634384626</c:v>
                </c:pt>
                <c:pt idx="441">
                  <c:v>1.961636865527274</c:v>
                </c:pt>
                <c:pt idx="442">
                  <c:v>1.9580467610474004</c:v>
                </c:pt>
                <c:pt idx="443">
                  <c:v>1.9544459727658945</c:v>
                </c:pt>
                <c:pt idx="444">
                  <c:v>1.9508344424346877</c:v>
                </c:pt>
                <c:pt idx="445">
                  <c:v>1.9472121111896363</c:v>
                </c:pt>
                <c:pt idx="446">
                  <c:v>1.9435789195415887</c:v>
                </c:pt>
                <c:pt idx="447">
                  <c:v>1.9399348073672824</c:v>
                </c:pt>
                <c:pt idx="448">
                  <c:v>1.9362797139000776</c:v>
                </c:pt>
                <c:pt idx="449">
                  <c:v>1.9326135777204965</c:v>
                </c:pt>
                <c:pt idx="450">
                  <c:v>1.928936336746589</c:v>
                </c:pt>
                <c:pt idx="451">
                  <c:v>1.9252479282241157</c:v>
                </c:pt>
                <c:pt idx="452">
                  <c:v>1.9215482887165225</c:v>
                </c:pt>
                <c:pt idx="453">
                  <c:v>1.91783735409474</c:v>
                </c:pt>
                <c:pt idx="454">
                  <c:v>1.9141150595267646</c:v>
                </c:pt>
                <c:pt idx="455">
                  <c:v>1.9103813394670408</c:v>
                </c:pt>
                <c:pt idx="456">
                  <c:v>1.9066361276456376</c:v>
                </c:pt>
                <c:pt idx="457">
                  <c:v>1.902879357057198</c:v>
                </c:pt>
                <c:pt idx="458">
                  <c:v>1.8991109599496785</c:v>
                </c:pt>
                <c:pt idx="459">
                  <c:v>1.8953308678128533</c:v>
                </c:pt>
                <c:pt idx="460">
                  <c:v>1.89153901136659</c:v>
                </c:pt>
                <c:pt idx="461">
                  <c:v>1.887735320548892</c:v>
                </c:pt>
                <c:pt idx="462">
                  <c:v>1.8839197245036878</c:v>
                </c:pt>
                <c:pt idx="463">
                  <c:v>1.8800921515683782</c:v>
                </c:pt>
                <c:pt idx="464">
                  <c:v>1.8762525292611234</c:v>
                </c:pt>
                <c:pt idx="465">
                  <c:v>1.87240078426787</c:v>
                </c:pt>
                <c:pt idx="466">
                  <c:v>1.8685368424291064</c:v>
                </c:pt>
                <c:pt idx="467">
                  <c:v>1.8646606287263459</c:v>
                </c:pt>
                <c:pt idx="468">
                  <c:v>1.8607720672683221</c:v>
                </c:pt>
                <c:pt idx="469">
                  <c:v>1.8568710812768983</c:v>
                </c:pt>
                <c:pt idx="470">
                  <c:v>1.8529575930726769</c:v>
                </c:pt>
                <c:pt idx="471">
                  <c:v>1.8490315240603041</c:v>
                </c:pt>
                <c:pt idx="472">
                  <c:v>1.8450927947134597</c:v>
                </c:pt>
                <c:pt idx="473">
                  <c:v>1.8411413245595301</c:v>
                </c:pt>
                <c:pt idx="474">
                  <c:v>1.8371770321639438</c:v>
                </c:pt>
                <c:pt idx="475">
                  <c:v>1.8331998351141756</c:v>
                </c:pt>
                <c:pt idx="476">
                  <c:v>1.8292096500033985</c:v>
                </c:pt>
                <c:pt idx="477">
                  <c:v>1.8252063924137796</c:v>
                </c:pt>
                <c:pt idx="478">
                  <c:v>1.8211899768994138</c:v>
                </c:pt>
                <c:pt idx="479">
                  <c:v>1.8171603169688701</c:v>
                </c:pt>
                <c:pt idx="480">
                  <c:v>1.8131173250673664</c:v>
                </c:pt>
                <c:pt idx="481">
                  <c:v>1.8090609125585351</c:v>
                </c:pt>
                <c:pt idx="482">
                  <c:v>1.8049909897057863</c:v>
                </c:pt>
                <c:pt idx="483">
                  <c:v>1.8009074656532542</c:v>
                </c:pt>
                <c:pt idx="484">
                  <c:v>1.7968102484063029</c:v>
                </c:pt>
                <c:pt idx="485">
                  <c:v>1.7926992448116026</c:v>
                </c:pt>
                <c:pt idx="486">
                  <c:v>1.7885743605367446</c:v>
                </c:pt>
                <c:pt idx="487">
                  <c:v>1.784435500049383</c:v>
                </c:pt>
                <c:pt idx="488">
                  <c:v>1.7802825665959121</c:v>
                </c:pt>
                <c:pt idx="489">
                  <c:v>1.7761154621796273</c:v>
                </c:pt>
                <c:pt idx="490">
                  <c:v>1.7719340875383971</c:v>
                </c:pt>
                <c:pt idx="491">
                  <c:v>1.7677383421218031</c:v>
                </c:pt>
                <c:pt idx="492">
                  <c:v>1.7635281240677387</c:v>
                </c:pt>
              </c:numCache>
            </c:numRef>
          </c:xVal>
          <c:yVal>
            <c:numRef>
              <c:f>'interpolacion (2)'!$H$10:$H$502</c:f>
              <c:numCache>
                <c:formatCode>General</c:formatCode>
                <c:ptCount val="493"/>
                <c:pt idx="0">
                  <c:v>1.1610989526562803</c:v>
                </c:pt>
                <c:pt idx="1">
                  <c:v>1.1148400339579658</c:v>
                </c:pt>
                <c:pt idx="2">
                  <c:v>1.1034976265770675</c:v>
                </c:pt>
                <c:pt idx="3">
                  <c:v>1.1245289608214954</c:v>
                </c:pt>
                <c:pt idx="4">
                  <c:v>1.1651495373216836</c:v>
                </c:pt>
                <c:pt idx="5">
                  <c:v>1.1461751964931455</c:v>
                </c:pt>
                <c:pt idx="6">
                  <c:v>1.1006690095990495</c:v>
                </c:pt>
                <c:pt idx="7">
                  <c:v>1.0923642693852307</c:v>
                </c:pt>
                <c:pt idx="8">
                  <c:v>1.1589398867558134</c:v>
                </c:pt>
                <c:pt idx="9">
                  <c:v>1.0510336334270329</c:v>
                </c:pt>
                <c:pt idx="10">
                  <c:v>1.1140016734248781</c:v>
                </c:pt>
                <c:pt idx="11">
                  <c:v>1.0871838414147237</c:v>
                </c:pt>
                <c:pt idx="12">
                  <c:v>1.0619594221967361</c:v>
                </c:pt>
                <c:pt idx="13">
                  <c:v>0.97772135354795309</c:v>
                </c:pt>
                <c:pt idx="14">
                  <c:v>1.0279939611409634</c:v>
                </c:pt>
                <c:pt idx="15">
                  <c:v>1.0077185663715706</c:v>
                </c:pt>
                <c:pt idx="16">
                  <c:v>0.99492985750630569</c:v>
                </c:pt>
                <c:pt idx="17">
                  <c:v>1.0331537537087645</c:v>
                </c:pt>
                <c:pt idx="18">
                  <c:v>0.94402855838510324</c:v>
                </c:pt>
                <c:pt idx="19">
                  <c:v>0.96765507914555626</c:v>
                </c:pt>
                <c:pt idx="20">
                  <c:v>0.93423233704503084</c:v>
                </c:pt>
                <c:pt idx="21">
                  <c:v>0.94639286428085401</c:v>
                </c:pt>
                <c:pt idx="22">
                  <c:v>0.87925308054560014</c:v>
                </c:pt>
                <c:pt idx="23">
                  <c:v>0.85573296497407247</c:v>
                </c:pt>
                <c:pt idx="24">
                  <c:v>0.80287676981534362</c:v>
                </c:pt>
                <c:pt idx="25">
                  <c:v>0.84428488236048838</c:v>
                </c:pt>
                <c:pt idx="26">
                  <c:v>0.78173221331516352</c:v>
                </c:pt>
                <c:pt idx="27">
                  <c:v>0.85158516334596379</c:v>
                </c:pt>
                <c:pt idx="28">
                  <c:v>0.81479923741064242</c:v>
                </c:pt>
                <c:pt idx="29">
                  <c:v>0.7792396122115105</c:v>
                </c:pt>
                <c:pt idx="30">
                  <c:v>0.75995157105755073</c:v>
                </c:pt>
                <c:pt idx="31">
                  <c:v>0.76833248804567489</c:v>
                </c:pt>
                <c:pt idx="32">
                  <c:v>0.7341458859734068</c:v>
                </c:pt>
                <c:pt idx="33">
                  <c:v>0.73262983112298563</c:v>
                </c:pt>
                <c:pt idx="34">
                  <c:v>0.66831156354133536</c:v>
                </c:pt>
                <c:pt idx="35">
                  <c:v>0.72880148691021618</c:v>
                </c:pt>
                <c:pt idx="36">
                  <c:v>0.709738950332792</c:v>
                </c:pt>
                <c:pt idx="37">
                  <c:v>0.72758842927961331</c:v>
                </c:pt>
                <c:pt idx="38">
                  <c:v>0.70587964426063632</c:v>
                </c:pt>
                <c:pt idx="39">
                  <c:v>0.70655917219801756</c:v>
                </c:pt>
                <c:pt idx="40">
                  <c:v>0.71706507172132139</c:v>
                </c:pt>
                <c:pt idx="41">
                  <c:v>0.70210470657793578</c:v>
                </c:pt>
                <c:pt idx="42">
                  <c:v>0.69762593827129571</c:v>
                </c:pt>
                <c:pt idx="43">
                  <c:v>0.72961185229841874</c:v>
                </c:pt>
                <c:pt idx="44">
                  <c:v>0.67558600734206131</c:v>
                </c:pt>
                <c:pt idx="45">
                  <c:v>0.67007701673058284</c:v>
                </c:pt>
                <c:pt idx="46">
                  <c:v>0.65760416497108676</c:v>
                </c:pt>
                <c:pt idx="47">
                  <c:v>0.6330459641550783</c:v>
                </c:pt>
                <c:pt idx="48">
                  <c:v>0.68977572249938979</c:v>
                </c:pt>
                <c:pt idx="49">
                  <c:v>0.66405275859707824</c:v>
                </c:pt>
                <c:pt idx="50">
                  <c:v>0.69417188857480538</c:v>
                </c:pt>
                <c:pt idx="51">
                  <c:v>0.65966391577364658</c:v>
                </c:pt>
                <c:pt idx="52">
                  <c:v>0.62949298879370752</c:v>
                </c:pt>
                <c:pt idx="53">
                  <c:v>0.71580259682832847</c:v>
                </c:pt>
                <c:pt idx="54">
                  <c:v>0.61117065553419736</c:v>
                </c:pt>
                <c:pt idx="55">
                  <c:v>0.67351275802387445</c:v>
                </c:pt>
                <c:pt idx="56">
                  <c:v>0.65687089232996498</c:v>
                </c:pt>
                <c:pt idx="57">
                  <c:v>0.64968277066711755</c:v>
                </c:pt>
                <c:pt idx="58">
                  <c:v>0.70091262140195343</c:v>
                </c:pt>
                <c:pt idx="59">
                  <c:v>0.67134630990443189</c:v>
                </c:pt>
                <c:pt idx="60">
                  <c:v>0.72106202584721624</c:v>
                </c:pt>
                <c:pt idx="61">
                  <c:v>0.6602003344487628</c:v>
                </c:pt>
                <c:pt idx="62">
                  <c:v>0.65299302937783066</c:v>
                </c:pt>
                <c:pt idx="63">
                  <c:v>0.70232561746431665</c:v>
                </c:pt>
                <c:pt idx="64">
                  <c:v>0.7029151819827536</c:v>
                </c:pt>
                <c:pt idx="65">
                  <c:v>0.67425543184353509</c:v>
                </c:pt>
                <c:pt idx="66">
                  <c:v>0.68965570780902863</c:v>
                </c:pt>
                <c:pt idx="67">
                  <c:v>0.68114046103816361</c:v>
                </c:pt>
                <c:pt idx="68">
                  <c:v>0.702587275965462</c:v>
                </c:pt>
                <c:pt idx="69">
                  <c:v>0.66804112860168008</c:v>
                </c:pt>
                <c:pt idx="70">
                  <c:v>0.67791231015263287</c:v>
                </c:pt>
                <c:pt idx="71">
                  <c:v>0.58203538032984281</c:v>
                </c:pt>
                <c:pt idx="72">
                  <c:v>0.65462643383903951</c:v>
                </c:pt>
                <c:pt idx="73">
                  <c:v>0.65108362409781539</c:v>
                </c:pt>
                <c:pt idx="74">
                  <c:v>0.65665960595328887</c:v>
                </c:pt>
                <c:pt idx="75">
                  <c:v>0.6577167214560119</c:v>
                </c:pt>
                <c:pt idx="76">
                  <c:v>0.65233101339078536</c:v>
                </c:pt>
                <c:pt idx="77">
                  <c:v>0.64386373461169688</c:v>
                </c:pt>
                <c:pt idx="78">
                  <c:v>0.67482873194029747</c:v>
                </c:pt>
                <c:pt idx="79">
                  <c:v>0.66156206766842263</c:v>
                </c:pt>
                <c:pt idx="80">
                  <c:v>0.68805766273759961</c:v>
                </c:pt>
                <c:pt idx="81">
                  <c:v>0.68147216145683043</c:v>
                </c:pt>
                <c:pt idx="82">
                  <c:v>0.61662614179026143</c:v>
                </c:pt>
                <c:pt idx="83">
                  <c:v>0.70246361302165305</c:v>
                </c:pt>
                <c:pt idx="84">
                  <c:v>0.64924641288801688</c:v>
                </c:pt>
                <c:pt idx="85">
                  <c:v>0.63622406716611501</c:v>
                </c:pt>
                <c:pt idx="86">
                  <c:v>0.64411939586733136</c:v>
                </c:pt>
                <c:pt idx="87">
                  <c:v>0.67431596318303133</c:v>
                </c:pt>
                <c:pt idx="88">
                  <c:v>0.72864928003058149</c:v>
                </c:pt>
                <c:pt idx="89">
                  <c:v>0.71334610849230351</c:v>
                </c:pt>
                <c:pt idx="90">
                  <c:v>0.71595872271135552</c:v>
                </c:pt>
                <c:pt idx="91">
                  <c:v>0.67932768196323723</c:v>
                </c:pt>
                <c:pt idx="92">
                  <c:v>0.67633716536427446</c:v>
                </c:pt>
                <c:pt idx="93">
                  <c:v>0.68862528080712682</c:v>
                </c:pt>
                <c:pt idx="94">
                  <c:v>0.64269996782741157</c:v>
                </c:pt>
                <c:pt idx="95">
                  <c:v>0.63514166181580578</c:v>
                </c:pt>
                <c:pt idx="96">
                  <c:v>0.65183019394301911</c:v>
                </c:pt>
                <c:pt idx="97">
                  <c:v>0.68646259258385756</c:v>
                </c:pt>
                <c:pt idx="98">
                  <c:v>0.69123316805856816</c:v>
                </c:pt>
                <c:pt idx="99">
                  <c:v>0.65309873184547096</c:v>
                </c:pt>
                <c:pt idx="100">
                  <c:v>0.67698191243436312</c:v>
                </c:pt>
                <c:pt idx="101">
                  <c:v>0.61717325254302324</c:v>
                </c:pt>
                <c:pt idx="102">
                  <c:v>0.63844261641175182</c:v>
                </c:pt>
                <c:pt idx="103">
                  <c:v>0.61542929440141558</c:v>
                </c:pt>
                <c:pt idx="104">
                  <c:v>0.61161936836817332</c:v>
                </c:pt>
                <c:pt idx="105">
                  <c:v>0.62833497809074035</c:v>
                </c:pt>
                <c:pt idx="106">
                  <c:v>0.62735365766151485</c:v>
                </c:pt>
                <c:pt idx="107">
                  <c:v>0.67008309034091562</c:v>
                </c:pt>
                <c:pt idx="108">
                  <c:v>0.62813410636510292</c:v>
                </c:pt>
                <c:pt idx="109">
                  <c:v>0.61018093413328744</c:v>
                </c:pt>
                <c:pt idx="110">
                  <c:v>0.62088933851601191</c:v>
                </c:pt>
                <c:pt idx="111">
                  <c:v>0.65958425547985577</c:v>
                </c:pt>
                <c:pt idx="112">
                  <c:v>0.59911477371423227</c:v>
                </c:pt>
                <c:pt idx="113">
                  <c:v>0.63256148729586503</c:v>
                </c:pt>
                <c:pt idx="114">
                  <c:v>0.68856493707519806</c:v>
                </c:pt>
                <c:pt idx="115">
                  <c:v>0.68645477113482456</c:v>
                </c:pt>
                <c:pt idx="116">
                  <c:v>0.63668614941269508</c:v>
                </c:pt>
                <c:pt idx="117">
                  <c:v>0.68784197770063815</c:v>
                </c:pt>
                <c:pt idx="118">
                  <c:v>0.64905094409667818</c:v>
                </c:pt>
                <c:pt idx="119">
                  <c:v>0.6463361666971732</c:v>
                </c:pt>
                <c:pt idx="120">
                  <c:v>0.67352974961800427</c:v>
                </c:pt>
                <c:pt idx="121">
                  <c:v>0.62530627541409334</c:v>
                </c:pt>
                <c:pt idx="122">
                  <c:v>0.67102148800362171</c:v>
                </c:pt>
                <c:pt idx="123">
                  <c:v>0.64788979301912109</c:v>
                </c:pt>
                <c:pt idx="124">
                  <c:v>0.6799546284105914</c:v>
                </c:pt>
                <c:pt idx="125">
                  <c:v>0.64573329603118224</c:v>
                </c:pt>
                <c:pt idx="126">
                  <c:v>0.63182855701746699</c:v>
                </c:pt>
                <c:pt idx="127">
                  <c:v>0.66025358830244829</c:v>
                </c:pt>
                <c:pt idx="128">
                  <c:v>0.66416234158479592</c:v>
                </c:pt>
                <c:pt idx="129">
                  <c:v>0.62761762045394431</c:v>
                </c:pt>
                <c:pt idx="130">
                  <c:v>0.68393761082917226</c:v>
                </c:pt>
                <c:pt idx="131">
                  <c:v>0.68411698997689163</c:v>
                </c:pt>
                <c:pt idx="132">
                  <c:v>0.64332649351186399</c:v>
                </c:pt>
                <c:pt idx="133">
                  <c:v>0.66073118989757873</c:v>
                </c:pt>
                <c:pt idx="134">
                  <c:v>0.63873114243973406</c:v>
                </c:pt>
                <c:pt idx="135">
                  <c:v>0.69627585093596556</c:v>
                </c:pt>
                <c:pt idx="136">
                  <c:v>0.6912878956938574</c:v>
                </c:pt>
                <c:pt idx="137">
                  <c:v>0.66560585812796924</c:v>
                </c:pt>
                <c:pt idx="138">
                  <c:v>0.65721016290857726</c:v>
                </c:pt>
                <c:pt idx="139">
                  <c:v>0.67025083475890046</c:v>
                </c:pt>
                <c:pt idx="140">
                  <c:v>0.67591977637855749</c:v>
                </c:pt>
                <c:pt idx="141">
                  <c:v>0.65872281836439694</c:v>
                </c:pt>
                <c:pt idx="142">
                  <c:v>0.66130627946332965</c:v>
                </c:pt>
                <c:pt idx="143">
                  <c:v>0.6846354851231008</c:v>
                </c:pt>
                <c:pt idx="144">
                  <c:v>0.70111808127947006</c:v>
                </c:pt>
                <c:pt idx="145">
                  <c:v>0.69668999699628287</c:v>
                </c:pt>
                <c:pt idx="146">
                  <c:v>0.66042823622270874</c:v>
                </c:pt>
                <c:pt idx="147">
                  <c:v>0.63399485692670454</c:v>
                </c:pt>
                <c:pt idx="148">
                  <c:v>0.67219751618425605</c:v>
                </c:pt>
                <c:pt idx="149">
                  <c:v>0.66482550394232454</c:v>
                </c:pt>
                <c:pt idx="150">
                  <c:v>0.66871046877794249</c:v>
                </c:pt>
                <c:pt idx="151">
                  <c:v>0.66811994449148826</c:v>
                </c:pt>
                <c:pt idx="152">
                  <c:v>0.69832143244116374</c:v>
                </c:pt>
                <c:pt idx="153">
                  <c:v>0.65383007331566523</c:v>
                </c:pt>
                <c:pt idx="154">
                  <c:v>0.65482674812275021</c:v>
                </c:pt>
                <c:pt idx="155">
                  <c:v>0.64384012247491995</c:v>
                </c:pt>
                <c:pt idx="156">
                  <c:v>0.63731015296126459</c:v>
                </c:pt>
                <c:pt idx="157">
                  <c:v>0.67561355461202366</c:v>
                </c:pt>
                <c:pt idx="158">
                  <c:v>0.68872132037243616</c:v>
                </c:pt>
                <c:pt idx="159">
                  <c:v>0.64419516231479856</c:v>
                </c:pt>
                <c:pt idx="160">
                  <c:v>0.6509124536681592</c:v>
                </c:pt>
                <c:pt idx="161">
                  <c:v>0.64575711294738347</c:v>
                </c:pt>
                <c:pt idx="162">
                  <c:v>0.61065418884205724</c:v>
                </c:pt>
                <c:pt idx="163">
                  <c:v>0.63564974476954728</c:v>
                </c:pt>
                <c:pt idx="164">
                  <c:v>0.64647981336577176</c:v>
                </c:pt>
                <c:pt idx="165">
                  <c:v>0.66740161792870201</c:v>
                </c:pt>
                <c:pt idx="166">
                  <c:v>0.63726239740317081</c:v>
                </c:pt>
                <c:pt idx="167">
                  <c:v>0.6681761892881275</c:v>
                </c:pt>
                <c:pt idx="168">
                  <c:v>0.66280967780195599</c:v>
                </c:pt>
                <c:pt idx="169">
                  <c:v>0.67988188752821377</c:v>
                </c:pt>
                <c:pt idx="170">
                  <c:v>0.64796834893343347</c:v>
                </c:pt>
                <c:pt idx="171">
                  <c:v>0.66222644003507147</c:v>
                </c:pt>
                <c:pt idx="172">
                  <c:v>0.64441180205614357</c:v>
                </c:pt>
                <c:pt idx="173">
                  <c:v>0.66292136735411589</c:v>
                </c:pt>
                <c:pt idx="174">
                  <c:v>0.6279027302094754</c:v>
                </c:pt>
                <c:pt idx="175">
                  <c:v>0.59911057331919537</c:v>
                </c:pt>
                <c:pt idx="176">
                  <c:v>0.62449248847994154</c:v>
                </c:pt>
                <c:pt idx="177">
                  <c:v>0.62885741326428768</c:v>
                </c:pt>
                <c:pt idx="178">
                  <c:v>0.62165378556184692</c:v>
                </c:pt>
                <c:pt idx="179">
                  <c:v>0.62780222884860193</c:v>
                </c:pt>
                <c:pt idx="180">
                  <c:v>0.64240619779879649</c:v>
                </c:pt>
                <c:pt idx="181">
                  <c:v>0.66781040190087071</c:v>
                </c:pt>
                <c:pt idx="182">
                  <c:v>0.64137602954926465</c:v>
                </c:pt>
                <c:pt idx="183">
                  <c:v>0.65091377563337927</c:v>
                </c:pt>
                <c:pt idx="184">
                  <c:v>0.67783213885011917</c:v>
                </c:pt>
                <c:pt idx="185">
                  <c:v>0.63854070102513472</c:v>
                </c:pt>
                <c:pt idx="186">
                  <c:v>0.65882296325755818</c:v>
                </c:pt>
                <c:pt idx="187">
                  <c:v>0.65313336512813436</c:v>
                </c:pt>
                <c:pt idx="188">
                  <c:v>0.7040612906660928</c:v>
                </c:pt>
                <c:pt idx="189">
                  <c:v>0.68031096696485482</c:v>
                </c:pt>
                <c:pt idx="190">
                  <c:v>0.68326156377890068</c:v>
                </c:pt>
                <c:pt idx="191">
                  <c:v>0.67202810645628608</c:v>
                </c:pt>
                <c:pt idx="192">
                  <c:v>0.71213895831845575</c:v>
                </c:pt>
                <c:pt idx="193">
                  <c:v>0.65096640833388708</c:v>
                </c:pt>
                <c:pt idx="194">
                  <c:v>0.65401004498712056</c:v>
                </c:pt>
                <c:pt idx="195">
                  <c:v>0.64899095287905195</c:v>
                </c:pt>
                <c:pt idx="196">
                  <c:v>0.62731856498917904</c:v>
                </c:pt>
                <c:pt idx="197">
                  <c:v>0.6706812017390289</c:v>
                </c:pt>
                <c:pt idx="198">
                  <c:v>0.65454257274553274</c:v>
                </c:pt>
                <c:pt idx="199">
                  <c:v>0.64166138834850339</c:v>
                </c:pt>
                <c:pt idx="200">
                  <c:v>0.63776633602791688</c:v>
                </c:pt>
                <c:pt idx="201">
                  <c:v>0.64822803376461413</c:v>
                </c:pt>
                <c:pt idx="202">
                  <c:v>0.65246088682514958</c:v>
                </c:pt>
                <c:pt idx="203">
                  <c:v>0.62784133579633128</c:v>
                </c:pt>
                <c:pt idx="204">
                  <c:v>0.63433173872591841</c:v>
                </c:pt>
                <c:pt idx="205">
                  <c:v>0.64985311091489151</c:v>
                </c:pt>
                <c:pt idx="206">
                  <c:v>0.64688101353965055</c:v>
                </c:pt>
                <c:pt idx="207">
                  <c:v>0.63326754895180559</c:v>
                </c:pt>
                <c:pt idx="208">
                  <c:v>0.59846692789513001</c:v>
                </c:pt>
                <c:pt idx="209">
                  <c:v>0.58852925031652781</c:v>
                </c:pt>
                <c:pt idx="210">
                  <c:v>0.62557754941299393</c:v>
                </c:pt>
                <c:pt idx="211">
                  <c:v>0.60463270366629962</c:v>
                </c:pt>
                <c:pt idx="212">
                  <c:v>0.61169885290445003</c:v>
                </c:pt>
                <c:pt idx="213">
                  <c:v>0.63717061040176026</c:v>
                </c:pt>
                <c:pt idx="214">
                  <c:v>0.61726138920809148</c:v>
                </c:pt>
                <c:pt idx="215">
                  <c:v>0.62021220384916731</c:v>
                </c:pt>
                <c:pt idx="216">
                  <c:v>0.60508837571756113</c:v>
                </c:pt>
                <c:pt idx="217">
                  <c:v>0.61591216321128084</c:v>
                </c:pt>
                <c:pt idx="218">
                  <c:v>0.60816082844499253</c:v>
                </c:pt>
                <c:pt idx="219">
                  <c:v>0.62850098807400379</c:v>
                </c:pt>
                <c:pt idx="220">
                  <c:v>0.62346858351367429</c:v>
                </c:pt>
                <c:pt idx="221">
                  <c:v>0.62399860024300868</c:v>
                </c:pt>
                <c:pt idx="222">
                  <c:v>0.63652754016747692</c:v>
                </c:pt>
                <c:pt idx="223">
                  <c:v>0.61805572112981799</c:v>
                </c:pt>
                <c:pt idx="224">
                  <c:v>0.61973253131745587</c:v>
                </c:pt>
                <c:pt idx="225">
                  <c:v>0.60780733284157795</c:v>
                </c:pt>
                <c:pt idx="226">
                  <c:v>0.61383872151229213</c:v>
                </c:pt>
                <c:pt idx="227">
                  <c:v>0.64849019160394716</c:v>
                </c:pt>
                <c:pt idx="228">
                  <c:v>0.6113456345218139</c:v>
                </c:pt>
                <c:pt idx="229">
                  <c:v>0.63845153074160643</c:v>
                </c:pt>
                <c:pt idx="230">
                  <c:v>0.62478879149072097</c:v>
                </c:pt>
                <c:pt idx="231">
                  <c:v>0.61301523830722804</c:v>
                </c:pt>
                <c:pt idx="232">
                  <c:v>0.63065502352576019</c:v>
                </c:pt>
                <c:pt idx="233">
                  <c:v>0.62627660295459775</c:v>
                </c:pt>
                <c:pt idx="234">
                  <c:v>0.59400621223980465</c:v>
                </c:pt>
                <c:pt idx="235">
                  <c:v>0.61726230648756619</c:v>
                </c:pt>
                <c:pt idx="236">
                  <c:v>0.60769584358530082</c:v>
                </c:pt>
                <c:pt idx="237">
                  <c:v>0.5925848049183956</c:v>
                </c:pt>
                <c:pt idx="238">
                  <c:v>0.59062530996627149</c:v>
                </c:pt>
                <c:pt idx="239">
                  <c:v>0.60752563513992597</c:v>
                </c:pt>
                <c:pt idx="240">
                  <c:v>0.62785728344628389</c:v>
                </c:pt>
                <c:pt idx="241">
                  <c:v>0.5958918486347341</c:v>
                </c:pt>
                <c:pt idx="242">
                  <c:v>0.60481989379344092</c:v>
                </c:pt>
                <c:pt idx="243">
                  <c:v>0.62296679275817779</c:v>
                </c:pt>
                <c:pt idx="244">
                  <c:v>0.59376140555925416</c:v>
                </c:pt>
                <c:pt idx="245">
                  <c:v>0.63184651896778699</c:v>
                </c:pt>
                <c:pt idx="246">
                  <c:v>0.61396781956320401</c:v>
                </c:pt>
                <c:pt idx="247">
                  <c:v>0.60056738517397523</c:v>
                </c:pt>
                <c:pt idx="248">
                  <c:v>0.62055088728903041</c:v>
                </c:pt>
                <c:pt idx="249">
                  <c:v>0.62236711090770191</c:v>
                </c:pt>
                <c:pt idx="250">
                  <c:v>0.62579929582920024</c:v>
                </c:pt>
                <c:pt idx="251">
                  <c:v>0.62340777824387161</c:v>
                </c:pt>
                <c:pt idx="252">
                  <c:v>0.63103153582460414</c:v>
                </c:pt>
                <c:pt idx="253">
                  <c:v>0.63044653077702217</c:v>
                </c:pt>
                <c:pt idx="254">
                  <c:v>0.61093198016535866</c:v>
                </c:pt>
                <c:pt idx="255">
                  <c:v>0.59562960022276445</c:v>
                </c:pt>
                <c:pt idx="256">
                  <c:v>0.60776585529658456</c:v>
                </c:pt>
                <c:pt idx="257">
                  <c:v>0.58920279535514686</c:v>
                </c:pt>
                <c:pt idx="258">
                  <c:v>0.62698995720951467</c:v>
                </c:pt>
                <c:pt idx="259">
                  <c:v>0.61301201491399371</c:v>
                </c:pt>
                <c:pt idx="260">
                  <c:v>0.58185907786787561</c:v>
                </c:pt>
                <c:pt idx="261">
                  <c:v>0.63089516572781956</c:v>
                </c:pt>
                <c:pt idx="262">
                  <c:v>0.60576962795198264</c:v>
                </c:pt>
                <c:pt idx="263">
                  <c:v>0.60385476737963095</c:v>
                </c:pt>
                <c:pt idx="264">
                  <c:v>0.59938934358016271</c:v>
                </c:pt>
                <c:pt idx="265">
                  <c:v>0.59627252501551165</c:v>
                </c:pt>
                <c:pt idx="266">
                  <c:v>0.61094723020474406</c:v>
                </c:pt>
                <c:pt idx="267">
                  <c:v>0.6253976580580547</c:v>
                </c:pt>
                <c:pt idx="268">
                  <c:v>0.62209066668836588</c:v>
                </c:pt>
                <c:pt idx="269">
                  <c:v>0.62280557447881402</c:v>
                </c:pt>
                <c:pt idx="270">
                  <c:v>0.612342854727982</c:v>
                </c:pt>
                <c:pt idx="271">
                  <c:v>0.61261734534610834</c:v>
                </c:pt>
                <c:pt idx="272">
                  <c:v>0.61254007424809831</c:v>
                </c:pt>
                <c:pt idx="273">
                  <c:v>0.61202702732707681</c:v>
                </c:pt>
                <c:pt idx="274">
                  <c:v>0.59633755548336487</c:v>
                </c:pt>
                <c:pt idx="275">
                  <c:v>0.58891203852839213</c:v>
                </c:pt>
                <c:pt idx="276">
                  <c:v>0.59709379385060235</c:v>
                </c:pt>
                <c:pt idx="277">
                  <c:v>0.56208657564308839</c:v>
                </c:pt>
                <c:pt idx="278">
                  <c:v>0.58858247785110329</c:v>
                </c:pt>
                <c:pt idx="279">
                  <c:v>0.58907691644367266</c:v>
                </c:pt>
                <c:pt idx="280">
                  <c:v>0.59233245247782829</c:v>
                </c:pt>
                <c:pt idx="281">
                  <c:v>0.5942189582053975</c:v>
                </c:pt>
                <c:pt idx="282">
                  <c:v>0.58668349605580705</c:v>
                </c:pt>
                <c:pt idx="283">
                  <c:v>0.58013893737537481</c:v>
                </c:pt>
                <c:pt idx="284">
                  <c:v>0.58980717423989737</c:v>
                </c:pt>
                <c:pt idx="285">
                  <c:v>0.58907111028442383</c:v>
                </c:pt>
                <c:pt idx="286">
                  <c:v>0.60909017718271186</c:v>
                </c:pt>
                <c:pt idx="287">
                  <c:v>0.58010958445844973</c:v>
                </c:pt>
                <c:pt idx="288">
                  <c:v>0.59245068926072497</c:v>
                </c:pt>
                <c:pt idx="289">
                  <c:v>0.58917369949981935</c:v>
                </c:pt>
                <c:pt idx="290">
                  <c:v>0.5744617815485118</c:v>
                </c:pt>
                <c:pt idx="291">
                  <c:v>0.5716625675342164</c:v>
                </c:pt>
                <c:pt idx="292">
                  <c:v>0.59543689341365003</c:v>
                </c:pt>
                <c:pt idx="293">
                  <c:v>0.62198659720698146</c:v>
                </c:pt>
                <c:pt idx="294">
                  <c:v>0.60222158709753193</c:v>
                </c:pt>
                <c:pt idx="295">
                  <c:v>0.58716116991010925</c:v>
                </c:pt>
                <c:pt idx="296">
                  <c:v>0.61056099202546277</c:v>
                </c:pt>
                <c:pt idx="297">
                  <c:v>0.5806056251960775</c:v>
                </c:pt>
                <c:pt idx="298">
                  <c:v>0.58838297732829237</c:v>
                </c:pt>
                <c:pt idx="299">
                  <c:v>0.61009149101025284</c:v>
                </c:pt>
                <c:pt idx="300">
                  <c:v>0.57737218854136685</c:v>
                </c:pt>
                <c:pt idx="301">
                  <c:v>0.59021646711667386</c:v>
                </c:pt>
                <c:pt idx="302">
                  <c:v>0.60692024292175073</c:v>
                </c:pt>
                <c:pt idx="303">
                  <c:v>0.63280612948179094</c:v>
                </c:pt>
                <c:pt idx="304">
                  <c:v>0.60351244278064398</c:v>
                </c:pt>
                <c:pt idx="305">
                  <c:v>0.60139415422794373</c:v>
                </c:pt>
                <c:pt idx="306">
                  <c:v>0.59891883000986712</c:v>
                </c:pt>
                <c:pt idx="307">
                  <c:v>0.58903261731081669</c:v>
                </c:pt>
                <c:pt idx="308">
                  <c:v>0.60184972197695275</c:v>
                </c:pt>
                <c:pt idx="309">
                  <c:v>0.60263360989708281</c:v>
                </c:pt>
                <c:pt idx="310">
                  <c:v>0.6055529356360998</c:v>
                </c:pt>
                <c:pt idx="311">
                  <c:v>0.58168076392527579</c:v>
                </c:pt>
                <c:pt idx="312">
                  <c:v>0.59085111656825673</c:v>
                </c:pt>
                <c:pt idx="313">
                  <c:v>0.60226970838258631</c:v>
                </c:pt>
                <c:pt idx="314">
                  <c:v>0.59046023790372415</c:v>
                </c:pt>
                <c:pt idx="315">
                  <c:v>0.58754464744130597</c:v>
                </c:pt>
                <c:pt idx="316">
                  <c:v>0.58913100319173906</c:v>
                </c:pt>
                <c:pt idx="317">
                  <c:v>0.57080364616559676</c:v>
                </c:pt>
                <c:pt idx="318">
                  <c:v>0.5906824364435449</c:v>
                </c:pt>
                <c:pt idx="319">
                  <c:v>0.57811989665879449</c:v>
                </c:pt>
                <c:pt idx="320">
                  <c:v>0.5859694360745592</c:v>
                </c:pt>
                <c:pt idx="321">
                  <c:v>0.56909984118285573</c:v>
                </c:pt>
                <c:pt idx="322">
                  <c:v>0.57576120296461175</c:v>
                </c:pt>
                <c:pt idx="323">
                  <c:v>0.56520863022351719</c:v>
                </c:pt>
                <c:pt idx="324">
                  <c:v>0.57766486538098349</c:v>
                </c:pt>
                <c:pt idx="325">
                  <c:v>0.57285597142691824</c:v>
                </c:pt>
                <c:pt idx="326">
                  <c:v>0.57619574409458285</c:v>
                </c:pt>
                <c:pt idx="327">
                  <c:v>0.56606926618421305</c:v>
                </c:pt>
                <c:pt idx="328">
                  <c:v>0.58159833172678566</c:v>
                </c:pt>
                <c:pt idx="329">
                  <c:v>0.55765202708918837</c:v>
                </c:pt>
                <c:pt idx="330">
                  <c:v>0.583190137152793</c:v>
                </c:pt>
                <c:pt idx="331">
                  <c:v>0.57085131155551494</c:v>
                </c:pt>
                <c:pt idx="332">
                  <c:v>0.57857567200647386</c:v>
                </c:pt>
                <c:pt idx="333">
                  <c:v>0.55683834095801144</c:v>
                </c:pt>
                <c:pt idx="334">
                  <c:v>0.57631047778043232</c:v>
                </c:pt>
                <c:pt idx="335">
                  <c:v>0.57448594759645744</c:v>
                </c:pt>
                <c:pt idx="336">
                  <c:v>0.57077169817349438</c:v>
                </c:pt>
                <c:pt idx="337">
                  <c:v>0.5450567170204238</c:v>
                </c:pt>
                <c:pt idx="338">
                  <c:v>0.56446232493622617</c:v>
                </c:pt>
                <c:pt idx="339">
                  <c:v>0.59218254776281376</c:v>
                </c:pt>
                <c:pt idx="340">
                  <c:v>0.57528447790574833</c:v>
                </c:pt>
                <c:pt idx="341">
                  <c:v>0.56263259682926359</c:v>
                </c:pt>
                <c:pt idx="342">
                  <c:v>0.55036583549437068</c:v>
                </c:pt>
                <c:pt idx="343">
                  <c:v>0.58595524560668566</c:v>
                </c:pt>
                <c:pt idx="344">
                  <c:v>0.59526970676111191</c:v>
                </c:pt>
                <c:pt idx="345">
                  <c:v>0.60164311797937875</c:v>
                </c:pt>
                <c:pt idx="346">
                  <c:v>0.6046552096732124</c:v>
                </c:pt>
                <c:pt idx="347">
                  <c:v>0.59012159884588244</c:v>
                </c:pt>
                <c:pt idx="348">
                  <c:v>0.59929098051245022</c:v>
                </c:pt>
                <c:pt idx="349">
                  <c:v>0.60128746494114482</c:v>
                </c:pt>
                <c:pt idx="350">
                  <c:v>0.61973582701263219</c:v>
                </c:pt>
                <c:pt idx="351">
                  <c:v>0.60358956680965414</c:v>
                </c:pt>
                <c:pt idx="352">
                  <c:v>0.58349614563143859</c:v>
                </c:pt>
                <c:pt idx="353">
                  <c:v>0.5940341158307243</c:v>
                </c:pt>
                <c:pt idx="354">
                  <c:v>0.60087992794836087</c:v>
                </c:pt>
                <c:pt idx="355">
                  <c:v>0.61837794880931962</c:v>
                </c:pt>
                <c:pt idx="356">
                  <c:v>0.63656610051607032</c:v>
                </c:pt>
                <c:pt idx="357">
                  <c:v>0.6209394803592454</c:v>
                </c:pt>
                <c:pt idx="358">
                  <c:v>0.62534002706914071</c:v>
                </c:pt>
                <c:pt idx="359">
                  <c:v>0.60859698149125574</c:v>
                </c:pt>
                <c:pt idx="360">
                  <c:v>0.6245297368821574</c:v>
                </c:pt>
                <c:pt idx="361">
                  <c:v>0.62945457644460645</c:v>
                </c:pt>
                <c:pt idx="362">
                  <c:v>0.6377201659729046</c:v>
                </c:pt>
                <c:pt idx="363">
                  <c:v>0.62526852191383842</c:v>
                </c:pt>
                <c:pt idx="364">
                  <c:v>0.61847972108924898</c:v>
                </c:pt>
                <c:pt idx="365">
                  <c:v>0.62640129265569711</c:v>
                </c:pt>
                <c:pt idx="366">
                  <c:v>0.61347085806013091</c:v>
                </c:pt>
                <c:pt idx="367">
                  <c:v>0.63768582032554944</c:v>
                </c:pt>
                <c:pt idx="368">
                  <c:v>0.6325998357971867</c:v>
                </c:pt>
                <c:pt idx="369">
                  <c:v>0.64005545324547908</c:v>
                </c:pt>
                <c:pt idx="370">
                  <c:v>0.60481032247326183</c:v>
                </c:pt>
                <c:pt idx="371">
                  <c:v>0.6425679054413389</c:v>
                </c:pt>
                <c:pt idx="372">
                  <c:v>0.63242814135258429</c:v>
                </c:pt>
                <c:pt idx="373">
                  <c:v>0.64409048084928999</c:v>
                </c:pt>
                <c:pt idx="374">
                  <c:v>0.63043737550115697</c:v>
                </c:pt>
                <c:pt idx="375">
                  <c:v>0.63023331861091858</c:v>
                </c:pt>
                <c:pt idx="376">
                  <c:v>0.65182700149855477</c:v>
                </c:pt>
                <c:pt idx="377">
                  <c:v>0.64462267906356352</c:v>
                </c:pt>
                <c:pt idx="378">
                  <c:v>0.65620142107632107</c:v>
                </c:pt>
                <c:pt idx="379">
                  <c:v>0.61948438533883243</c:v>
                </c:pt>
                <c:pt idx="380">
                  <c:v>0.64930127905291857</c:v>
                </c:pt>
                <c:pt idx="381">
                  <c:v>0.62941684287336142</c:v>
                </c:pt>
                <c:pt idx="382">
                  <c:v>0.61684908107953851</c:v>
                </c:pt>
                <c:pt idx="383">
                  <c:v>0.62572144326975232</c:v>
                </c:pt>
                <c:pt idx="384">
                  <c:v>0.61964910921298932</c:v>
                </c:pt>
                <c:pt idx="385">
                  <c:v>0.63604757824284086</c:v>
                </c:pt>
                <c:pt idx="386">
                  <c:v>0.6396761521276918</c:v>
                </c:pt>
                <c:pt idx="387">
                  <c:v>0.63257787638815199</c:v>
                </c:pt>
                <c:pt idx="388">
                  <c:v>0.6507291388333647</c:v>
                </c:pt>
                <c:pt idx="389">
                  <c:v>0.6261082911308633</c:v>
                </c:pt>
                <c:pt idx="390">
                  <c:v>0.63616851942931141</c:v>
                </c:pt>
                <c:pt idx="391">
                  <c:v>0.64539123853440239</c:v>
                </c:pt>
                <c:pt idx="392">
                  <c:v>0.62371076334361175</c:v>
                </c:pt>
                <c:pt idx="393">
                  <c:v>0.6222629567237703</c:v>
                </c:pt>
                <c:pt idx="394">
                  <c:v>0.6298434377809895</c:v>
                </c:pt>
                <c:pt idx="395">
                  <c:v>0.62578707016762292</c:v>
                </c:pt>
                <c:pt idx="396">
                  <c:v>0.60853816847594222</c:v>
                </c:pt>
                <c:pt idx="397">
                  <c:v>0.61325325194285041</c:v>
                </c:pt>
                <c:pt idx="398">
                  <c:v>0.61410407997583027</c:v>
                </c:pt>
                <c:pt idx="399">
                  <c:v>0.59739145062069032</c:v>
                </c:pt>
                <c:pt idx="400">
                  <c:v>0.61063078987087138</c:v>
                </c:pt>
                <c:pt idx="401">
                  <c:v>0.59927385295004543</c:v>
                </c:pt>
                <c:pt idx="402">
                  <c:v>0.61626185101223263</c:v>
                </c:pt>
                <c:pt idx="403">
                  <c:v>0.6051464808761744</c:v>
                </c:pt>
                <c:pt idx="404">
                  <c:v>0.61175461202567261</c:v>
                </c:pt>
                <c:pt idx="405">
                  <c:v>0.61324808149579157</c:v>
                </c:pt>
                <c:pt idx="406">
                  <c:v>0.59039608487829376</c:v>
                </c:pt>
                <c:pt idx="407">
                  <c:v>0.60562814673543686</c:v>
                </c:pt>
                <c:pt idx="408">
                  <c:v>0.59293877918648397</c:v>
                </c:pt>
                <c:pt idx="409">
                  <c:v>0.59894498607365099</c:v>
                </c:pt>
                <c:pt idx="410">
                  <c:v>0.57295053462665102</c:v>
                </c:pt>
                <c:pt idx="411">
                  <c:v>0.58616368736429025</c:v>
                </c:pt>
                <c:pt idx="412">
                  <c:v>0.58006681616447098</c:v>
                </c:pt>
                <c:pt idx="413">
                  <c:v>0.58293976552094595</c:v>
                </c:pt>
                <c:pt idx="414">
                  <c:v>0.58856545547282824</c:v>
                </c:pt>
                <c:pt idx="415">
                  <c:v>0.57997698283355503</c:v>
                </c:pt>
                <c:pt idx="416">
                  <c:v>0.59052036313978684</c:v>
                </c:pt>
                <c:pt idx="417">
                  <c:v>0.59197652873462248</c:v>
                </c:pt>
                <c:pt idx="418">
                  <c:v>0.59160154589284186</c:v>
                </c:pt>
                <c:pt idx="419">
                  <c:v>0.59900494835454732</c:v>
                </c:pt>
                <c:pt idx="420">
                  <c:v>0.58936842227898112</c:v>
                </c:pt>
                <c:pt idx="421">
                  <c:v>0.60198565448362207</c:v>
                </c:pt>
                <c:pt idx="422">
                  <c:v>0.58934480923024291</c:v>
                </c:pt>
                <c:pt idx="423">
                  <c:v>0.5914957737632327</c:v>
                </c:pt>
                <c:pt idx="424">
                  <c:v>0.58690657991019923</c:v>
                </c:pt>
                <c:pt idx="425">
                  <c:v>0.60147320378124014</c:v>
                </c:pt>
                <c:pt idx="426">
                  <c:v>0.59441091100895005</c:v>
                </c:pt>
                <c:pt idx="427">
                  <c:v>0.59926707008294422</c:v>
                </c:pt>
                <c:pt idx="428">
                  <c:v>0.6003316446954502</c:v>
                </c:pt>
                <c:pt idx="429">
                  <c:v>0.59281011671989869</c:v>
                </c:pt>
                <c:pt idx="430">
                  <c:v>0.60805608459199834</c:v>
                </c:pt>
                <c:pt idx="431">
                  <c:v>0.59743963120347887</c:v>
                </c:pt>
                <c:pt idx="432">
                  <c:v>0.60598015480454603</c:v>
                </c:pt>
                <c:pt idx="433">
                  <c:v>0.60940132876263942</c:v>
                </c:pt>
                <c:pt idx="434">
                  <c:v>0.60266057878192647</c:v>
                </c:pt>
                <c:pt idx="435">
                  <c:v>0.60085433853497805</c:v>
                </c:pt>
                <c:pt idx="436">
                  <c:v>0.60505408814625983</c:v>
                </c:pt>
                <c:pt idx="437">
                  <c:v>0.60079841140344825</c:v>
                </c:pt>
                <c:pt idx="438">
                  <c:v>0.60491252175835364</c:v>
                </c:pt>
                <c:pt idx="439">
                  <c:v>0.60628600497592355</c:v>
                </c:pt>
                <c:pt idx="440">
                  <c:v>0.61586008301765849</c:v>
                </c:pt>
                <c:pt idx="441">
                  <c:v>0.59606640451318949</c:v>
                </c:pt>
                <c:pt idx="442">
                  <c:v>0.61027112715472698</c:v>
                </c:pt>
                <c:pt idx="443">
                  <c:v>0.60616516453163005</c:v>
                </c:pt>
                <c:pt idx="444">
                  <c:v>0.62028256096569256</c:v>
                </c:pt>
                <c:pt idx="445">
                  <c:v>0.62738280786909961</c:v>
                </c:pt>
                <c:pt idx="446">
                  <c:v>0.60750594281322789</c:v>
                </c:pt>
                <c:pt idx="447">
                  <c:v>0.62830811739379122</c:v>
                </c:pt>
                <c:pt idx="448">
                  <c:v>0.62265159736992692</c:v>
                </c:pt>
                <c:pt idx="449">
                  <c:v>0.62001392269970312</c:v>
                </c:pt>
                <c:pt idx="450">
                  <c:v>0.61307286768216918</c:v>
                </c:pt>
                <c:pt idx="451">
                  <c:v>0.62319323405279847</c:v>
                </c:pt>
                <c:pt idx="452">
                  <c:v>0.60565196470618887</c:v>
                </c:pt>
                <c:pt idx="453">
                  <c:v>0.62599610288544405</c:v>
                </c:pt>
                <c:pt idx="454">
                  <c:v>0.620933007605594</c:v>
                </c:pt>
                <c:pt idx="455">
                  <c:v>0.61615741826362624</c:v>
                </c:pt>
                <c:pt idx="456">
                  <c:v>0.62225779123232805</c:v>
                </c:pt>
                <c:pt idx="457">
                  <c:v>0.62505188034999215</c:v>
                </c:pt>
                <c:pt idx="458">
                  <c:v>0.6260432588920154</c:v>
                </c:pt>
                <c:pt idx="459">
                  <c:v>0.62040394300465806</c:v>
                </c:pt>
                <c:pt idx="460">
                  <c:v>0.62677056446974189</c:v>
                </c:pt>
                <c:pt idx="461">
                  <c:v>0.63107151786781268</c:v>
                </c:pt>
                <c:pt idx="462">
                  <c:v>0.6327101391531067</c:v>
                </c:pt>
                <c:pt idx="463">
                  <c:v>0.61156458431753891</c:v>
                </c:pt>
                <c:pt idx="464">
                  <c:v>0.61530276879248724</c:v>
                </c:pt>
                <c:pt idx="465">
                  <c:v>0.6187321847836369</c:v>
                </c:pt>
                <c:pt idx="466">
                  <c:v>0.61789799929726985</c:v>
                </c:pt>
                <c:pt idx="467">
                  <c:v>0.61535818964935074</c:v>
                </c:pt>
                <c:pt idx="468">
                  <c:v>0.61315885665731884</c:v>
                </c:pt>
                <c:pt idx="469">
                  <c:v>0.63231869951851627</c:v>
                </c:pt>
                <c:pt idx="470">
                  <c:v>0.63653935962874775</c:v>
                </c:pt>
                <c:pt idx="471">
                  <c:v>0.60760642667290932</c:v>
                </c:pt>
                <c:pt idx="472">
                  <c:v>0.62531656852142703</c:v>
                </c:pt>
                <c:pt idx="473">
                  <c:v>0.61337255154772041</c:v>
                </c:pt>
                <c:pt idx="474">
                  <c:v>0.60808824192622568</c:v>
                </c:pt>
                <c:pt idx="475">
                  <c:v>0.60887351874534312</c:v>
                </c:pt>
                <c:pt idx="476">
                  <c:v>0.61085165689808263</c:v>
                </c:pt>
                <c:pt idx="477">
                  <c:v>0.61784745968512156</c:v>
                </c:pt>
                <c:pt idx="478">
                  <c:v>0.61284453278403817</c:v>
                </c:pt>
                <c:pt idx="479">
                  <c:v>0.61397602379781602</c:v>
                </c:pt>
                <c:pt idx="480">
                  <c:v>0.60764689473017663</c:v>
                </c:pt>
                <c:pt idx="481">
                  <c:v>0.61029866922616105</c:v>
                </c:pt>
                <c:pt idx="482">
                  <c:v>0.61300923732180201</c:v>
                </c:pt>
                <c:pt idx="483">
                  <c:v>0.61954504677532696</c:v>
                </c:pt>
                <c:pt idx="484">
                  <c:v>0.60806511564354837</c:v>
                </c:pt>
                <c:pt idx="485">
                  <c:v>0.62520334508377473</c:v>
                </c:pt>
                <c:pt idx="486">
                  <c:v>0.60302020514026378</c:v>
                </c:pt>
                <c:pt idx="487">
                  <c:v>0.59882015825919321</c:v>
                </c:pt>
                <c:pt idx="488">
                  <c:v>0.59832358607808844</c:v>
                </c:pt>
                <c:pt idx="489">
                  <c:v>0.60214698228074204</c:v>
                </c:pt>
                <c:pt idx="490">
                  <c:v>0.60165723191041776</c:v>
                </c:pt>
                <c:pt idx="491">
                  <c:v>0.60045867873654912</c:v>
                </c:pt>
                <c:pt idx="492">
                  <c:v>0.59009657915787994</c:v>
                </c:pt>
              </c:numCache>
            </c:numRef>
          </c:yVal>
          <c:smooth val="0"/>
          <c:extLst xmlns:c16r2="http://schemas.microsoft.com/office/drawing/2015/06/chart">
            <c:ext xmlns:c16="http://schemas.microsoft.com/office/drawing/2014/chart" uri="{C3380CC4-5D6E-409C-BE32-E72D297353CC}">
              <c16:uniqueId val="{00000002-3CD7-4BB8-B4BC-3519E378324C}"/>
            </c:ext>
          </c:extLst>
        </c:ser>
        <c:dLbls>
          <c:showLegendKey val="0"/>
          <c:showVal val="0"/>
          <c:showCatName val="0"/>
          <c:showSerName val="0"/>
          <c:showPercent val="0"/>
          <c:showBubbleSize val="0"/>
        </c:dLbls>
        <c:axId val="647075920"/>
        <c:axId val="647076480"/>
      </c:scatterChart>
      <c:valAx>
        <c:axId val="647075920"/>
        <c:scaling>
          <c:orientation val="minMax"/>
          <c:max val="3"/>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647076480"/>
        <c:crosses val="autoZero"/>
        <c:crossBetween val="midCat"/>
        <c:majorUnit val="0.25"/>
        <c:minorUnit val="0.25"/>
      </c:valAx>
      <c:valAx>
        <c:axId val="647076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647075920"/>
        <c:crosses val="autoZero"/>
        <c:crossBetween val="midCat"/>
        <c:majorUnit val="0.25"/>
        <c:minorUnit val="0.25"/>
      </c:valAx>
      <c:spPr>
        <a:noFill/>
        <a:ln>
          <a:noFill/>
        </a:ln>
        <a:effectLst/>
      </c:spPr>
    </c:plotArea>
    <c:plotVisOnly val="1"/>
    <c:dispBlanksAs val="gap"/>
    <c:showDLblsOverMax val="0"/>
  </c:chart>
  <c:spPr>
    <a:noFill/>
    <a:ln>
      <a:noFill/>
    </a:ln>
    <a:effectLst/>
  </c:spPr>
  <c:txPr>
    <a:bodyPr/>
    <a:lstStyle/>
    <a:p>
      <a:pPr>
        <a:defRPr/>
      </a:pPr>
      <a:endParaRPr lang="es-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US" dirty="0"/>
              <a:t>Fuerza vs desplazamiento</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US"/>
        </a:p>
      </c:txPr>
    </c:title>
    <c:autoTitleDeleted val="0"/>
    <c:plotArea>
      <c:layout/>
      <c:scatterChart>
        <c:scatterStyle val="lineMarker"/>
        <c:varyColors val="0"/>
        <c:ser>
          <c:idx val="0"/>
          <c:order val="0"/>
          <c:tx>
            <c:v>Carga</c:v>
          </c:tx>
          <c:spPr>
            <a:ln w="19050" cap="rnd">
              <a:noFill/>
              <a:round/>
            </a:ln>
            <a:effectLst/>
          </c:spPr>
          <c:marker>
            <c:symbol val="circle"/>
            <c:size val="5"/>
            <c:spPr>
              <a:solidFill>
                <a:schemeClr val="accent1"/>
              </a:solidFill>
              <a:ln w="9525">
                <a:solidFill>
                  <a:schemeClr val="accent1"/>
                </a:solidFill>
              </a:ln>
              <a:effectLst/>
            </c:spPr>
          </c:marker>
          <c:xVal>
            <c:numRef>
              <c:f>'interpolacion (2)'!$A$3:$A$692</c:f>
              <c:numCache>
                <c:formatCode>General</c:formatCode>
                <c:ptCount val="690"/>
                <c:pt idx="0">
                  <c:v>11</c:v>
                </c:pt>
                <c:pt idx="1">
                  <c:v>11.1</c:v>
                </c:pt>
                <c:pt idx="2">
                  <c:v>11.2</c:v>
                </c:pt>
                <c:pt idx="3">
                  <c:v>11.3</c:v>
                </c:pt>
                <c:pt idx="4">
                  <c:v>11.4</c:v>
                </c:pt>
                <c:pt idx="5">
                  <c:v>11.5</c:v>
                </c:pt>
                <c:pt idx="6">
                  <c:v>11.6</c:v>
                </c:pt>
                <c:pt idx="7">
                  <c:v>11.7</c:v>
                </c:pt>
                <c:pt idx="8">
                  <c:v>11.8</c:v>
                </c:pt>
                <c:pt idx="9">
                  <c:v>11.9</c:v>
                </c:pt>
                <c:pt idx="10">
                  <c:v>12</c:v>
                </c:pt>
                <c:pt idx="11">
                  <c:v>12.1</c:v>
                </c:pt>
                <c:pt idx="12">
                  <c:v>12.2</c:v>
                </c:pt>
                <c:pt idx="13">
                  <c:v>12.3</c:v>
                </c:pt>
                <c:pt idx="14">
                  <c:v>12.4</c:v>
                </c:pt>
                <c:pt idx="15">
                  <c:v>12.5</c:v>
                </c:pt>
                <c:pt idx="16">
                  <c:v>12.6</c:v>
                </c:pt>
                <c:pt idx="17">
                  <c:v>12.7</c:v>
                </c:pt>
                <c:pt idx="18">
                  <c:v>12.8</c:v>
                </c:pt>
                <c:pt idx="19">
                  <c:v>12.9</c:v>
                </c:pt>
                <c:pt idx="20">
                  <c:v>13</c:v>
                </c:pt>
                <c:pt idx="21">
                  <c:v>13.1</c:v>
                </c:pt>
                <c:pt idx="22">
                  <c:v>13.2</c:v>
                </c:pt>
                <c:pt idx="23">
                  <c:v>13.3</c:v>
                </c:pt>
                <c:pt idx="24">
                  <c:v>13.4</c:v>
                </c:pt>
                <c:pt idx="25">
                  <c:v>13.5</c:v>
                </c:pt>
                <c:pt idx="26">
                  <c:v>13.6</c:v>
                </c:pt>
                <c:pt idx="27">
                  <c:v>13.7</c:v>
                </c:pt>
                <c:pt idx="28">
                  <c:v>13.8</c:v>
                </c:pt>
                <c:pt idx="29">
                  <c:v>13.9</c:v>
                </c:pt>
                <c:pt idx="30">
                  <c:v>14</c:v>
                </c:pt>
                <c:pt idx="31">
                  <c:v>14.1</c:v>
                </c:pt>
                <c:pt idx="32">
                  <c:v>14.2</c:v>
                </c:pt>
                <c:pt idx="33">
                  <c:v>14.3</c:v>
                </c:pt>
                <c:pt idx="34">
                  <c:v>14.4</c:v>
                </c:pt>
                <c:pt idx="35">
                  <c:v>14.5</c:v>
                </c:pt>
                <c:pt idx="36">
                  <c:v>14.6</c:v>
                </c:pt>
                <c:pt idx="37">
                  <c:v>14.7</c:v>
                </c:pt>
                <c:pt idx="38">
                  <c:v>14.8</c:v>
                </c:pt>
                <c:pt idx="39">
                  <c:v>14.9</c:v>
                </c:pt>
                <c:pt idx="40">
                  <c:v>15</c:v>
                </c:pt>
                <c:pt idx="41">
                  <c:v>15.1</c:v>
                </c:pt>
                <c:pt idx="42">
                  <c:v>15.2</c:v>
                </c:pt>
                <c:pt idx="43">
                  <c:v>15.3</c:v>
                </c:pt>
                <c:pt idx="44">
                  <c:v>15.4</c:v>
                </c:pt>
                <c:pt idx="45">
                  <c:v>15.5</c:v>
                </c:pt>
                <c:pt idx="46">
                  <c:v>15.6</c:v>
                </c:pt>
                <c:pt idx="47">
                  <c:v>15.7</c:v>
                </c:pt>
                <c:pt idx="48">
                  <c:v>15.8</c:v>
                </c:pt>
                <c:pt idx="49">
                  <c:v>15.9</c:v>
                </c:pt>
                <c:pt idx="50">
                  <c:v>16</c:v>
                </c:pt>
                <c:pt idx="51">
                  <c:v>16.100000000000001</c:v>
                </c:pt>
                <c:pt idx="52">
                  <c:v>16.2</c:v>
                </c:pt>
                <c:pt idx="53">
                  <c:v>16.3</c:v>
                </c:pt>
                <c:pt idx="54">
                  <c:v>16.399999999999999</c:v>
                </c:pt>
                <c:pt idx="55">
                  <c:v>16.5</c:v>
                </c:pt>
                <c:pt idx="56">
                  <c:v>16.600000000000001</c:v>
                </c:pt>
                <c:pt idx="57">
                  <c:v>16.7</c:v>
                </c:pt>
                <c:pt idx="58">
                  <c:v>16.8</c:v>
                </c:pt>
                <c:pt idx="59">
                  <c:v>16.899999999999999</c:v>
                </c:pt>
                <c:pt idx="60">
                  <c:v>17</c:v>
                </c:pt>
                <c:pt idx="61">
                  <c:v>17.100000000000001</c:v>
                </c:pt>
                <c:pt idx="62">
                  <c:v>17.2</c:v>
                </c:pt>
                <c:pt idx="63">
                  <c:v>17.3</c:v>
                </c:pt>
                <c:pt idx="64">
                  <c:v>17.399999999999999</c:v>
                </c:pt>
                <c:pt idx="65">
                  <c:v>17.5</c:v>
                </c:pt>
                <c:pt idx="66">
                  <c:v>17.600000000000001</c:v>
                </c:pt>
                <c:pt idx="67">
                  <c:v>17.7</c:v>
                </c:pt>
                <c:pt idx="68">
                  <c:v>17.8</c:v>
                </c:pt>
                <c:pt idx="69">
                  <c:v>17.899999999999999</c:v>
                </c:pt>
                <c:pt idx="70">
                  <c:v>18</c:v>
                </c:pt>
                <c:pt idx="71">
                  <c:v>18.100000000000001</c:v>
                </c:pt>
                <c:pt idx="72">
                  <c:v>18.2</c:v>
                </c:pt>
                <c:pt idx="73">
                  <c:v>18.3</c:v>
                </c:pt>
                <c:pt idx="74">
                  <c:v>18.399999999999999</c:v>
                </c:pt>
                <c:pt idx="75">
                  <c:v>18.5</c:v>
                </c:pt>
                <c:pt idx="76">
                  <c:v>18.600000000000001</c:v>
                </c:pt>
                <c:pt idx="77">
                  <c:v>18.7</c:v>
                </c:pt>
                <c:pt idx="78">
                  <c:v>18.8</c:v>
                </c:pt>
                <c:pt idx="79">
                  <c:v>18.899999999999999</c:v>
                </c:pt>
                <c:pt idx="80">
                  <c:v>19</c:v>
                </c:pt>
                <c:pt idx="81">
                  <c:v>19.100000000000001</c:v>
                </c:pt>
                <c:pt idx="82">
                  <c:v>19.2</c:v>
                </c:pt>
                <c:pt idx="83">
                  <c:v>19.3</c:v>
                </c:pt>
                <c:pt idx="84">
                  <c:v>19.399999999999999</c:v>
                </c:pt>
                <c:pt idx="85">
                  <c:v>19.5</c:v>
                </c:pt>
                <c:pt idx="86">
                  <c:v>19.600000000000001</c:v>
                </c:pt>
                <c:pt idx="87">
                  <c:v>19.7</c:v>
                </c:pt>
                <c:pt idx="88">
                  <c:v>19.8</c:v>
                </c:pt>
                <c:pt idx="89">
                  <c:v>19.899999999999999</c:v>
                </c:pt>
                <c:pt idx="90">
                  <c:v>20</c:v>
                </c:pt>
                <c:pt idx="91">
                  <c:v>20.100000000000001</c:v>
                </c:pt>
                <c:pt idx="92">
                  <c:v>20.2</c:v>
                </c:pt>
                <c:pt idx="93">
                  <c:v>20.3</c:v>
                </c:pt>
                <c:pt idx="94">
                  <c:v>20.399999999999999</c:v>
                </c:pt>
                <c:pt idx="95">
                  <c:v>20.5</c:v>
                </c:pt>
                <c:pt idx="96">
                  <c:v>20.6</c:v>
                </c:pt>
                <c:pt idx="97">
                  <c:v>20.7</c:v>
                </c:pt>
                <c:pt idx="98">
                  <c:v>20.8</c:v>
                </c:pt>
                <c:pt idx="99">
                  <c:v>20.9</c:v>
                </c:pt>
                <c:pt idx="100">
                  <c:v>21</c:v>
                </c:pt>
                <c:pt idx="101">
                  <c:v>21.1</c:v>
                </c:pt>
                <c:pt idx="102">
                  <c:v>21.2</c:v>
                </c:pt>
                <c:pt idx="103">
                  <c:v>21.3</c:v>
                </c:pt>
                <c:pt idx="104">
                  <c:v>21.4</c:v>
                </c:pt>
                <c:pt idx="105">
                  <c:v>21.5</c:v>
                </c:pt>
                <c:pt idx="106">
                  <c:v>21.6</c:v>
                </c:pt>
                <c:pt idx="107">
                  <c:v>21.7</c:v>
                </c:pt>
                <c:pt idx="108">
                  <c:v>21.8</c:v>
                </c:pt>
                <c:pt idx="109">
                  <c:v>21.9</c:v>
                </c:pt>
                <c:pt idx="110">
                  <c:v>22</c:v>
                </c:pt>
                <c:pt idx="111">
                  <c:v>22.1</c:v>
                </c:pt>
                <c:pt idx="112">
                  <c:v>22.2</c:v>
                </c:pt>
                <c:pt idx="113">
                  <c:v>22.3</c:v>
                </c:pt>
                <c:pt idx="114">
                  <c:v>22.4</c:v>
                </c:pt>
                <c:pt idx="115">
                  <c:v>22.5</c:v>
                </c:pt>
                <c:pt idx="116">
                  <c:v>22.6</c:v>
                </c:pt>
                <c:pt idx="117">
                  <c:v>22.7</c:v>
                </c:pt>
                <c:pt idx="118">
                  <c:v>22.8</c:v>
                </c:pt>
                <c:pt idx="119">
                  <c:v>22.9</c:v>
                </c:pt>
                <c:pt idx="120">
                  <c:v>23</c:v>
                </c:pt>
                <c:pt idx="121">
                  <c:v>23.1</c:v>
                </c:pt>
                <c:pt idx="122">
                  <c:v>23.2</c:v>
                </c:pt>
                <c:pt idx="123">
                  <c:v>23.3</c:v>
                </c:pt>
                <c:pt idx="124">
                  <c:v>23.4</c:v>
                </c:pt>
                <c:pt idx="125">
                  <c:v>23.5</c:v>
                </c:pt>
                <c:pt idx="126">
                  <c:v>23.6</c:v>
                </c:pt>
                <c:pt idx="127">
                  <c:v>23.7</c:v>
                </c:pt>
                <c:pt idx="128">
                  <c:v>23.8</c:v>
                </c:pt>
                <c:pt idx="129">
                  <c:v>23.9</c:v>
                </c:pt>
                <c:pt idx="130">
                  <c:v>24</c:v>
                </c:pt>
                <c:pt idx="131">
                  <c:v>24.1</c:v>
                </c:pt>
                <c:pt idx="132">
                  <c:v>24.2</c:v>
                </c:pt>
                <c:pt idx="133">
                  <c:v>24.3</c:v>
                </c:pt>
                <c:pt idx="134">
                  <c:v>24.4</c:v>
                </c:pt>
                <c:pt idx="135">
                  <c:v>24.5</c:v>
                </c:pt>
                <c:pt idx="136">
                  <c:v>24.6</c:v>
                </c:pt>
                <c:pt idx="137">
                  <c:v>24.7</c:v>
                </c:pt>
                <c:pt idx="138">
                  <c:v>24.8</c:v>
                </c:pt>
                <c:pt idx="139">
                  <c:v>24.9</c:v>
                </c:pt>
                <c:pt idx="140">
                  <c:v>25</c:v>
                </c:pt>
                <c:pt idx="141">
                  <c:v>25.1</c:v>
                </c:pt>
                <c:pt idx="142">
                  <c:v>25.2</c:v>
                </c:pt>
                <c:pt idx="143">
                  <c:v>25.3</c:v>
                </c:pt>
                <c:pt idx="144">
                  <c:v>25.4</c:v>
                </c:pt>
                <c:pt idx="145">
                  <c:v>25.5</c:v>
                </c:pt>
                <c:pt idx="146">
                  <c:v>25.6</c:v>
                </c:pt>
                <c:pt idx="147">
                  <c:v>25.7</c:v>
                </c:pt>
                <c:pt idx="148">
                  <c:v>25.8</c:v>
                </c:pt>
                <c:pt idx="149">
                  <c:v>25.9</c:v>
                </c:pt>
                <c:pt idx="150">
                  <c:v>26</c:v>
                </c:pt>
                <c:pt idx="151">
                  <c:v>26.1</c:v>
                </c:pt>
                <c:pt idx="152">
                  <c:v>26.2</c:v>
                </c:pt>
                <c:pt idx="153">
                  <c:v>26.3</c:v>
                </c:pt>
                <c:pt idx="154">
                  <c:v>26.4</c:v>
                </c:pt>
                <c:pt idx="155">
                  <c:v>26.5</c:v>
                </c:pt>
                <c:pt idx="156">
                  <c:v>26.6</c:v>
                </c:pt>
                <c:pt idx="157">
                  <c:v>26.7</c:v>
                </c:pt>
                <c:pt idx="158">
                  <c:v>26.8</c:v>
                </c:pt>
                <c:pt idx="159">
                  <c:v>26.9</c:v>
                </c:pt>
                <c:pt idx="160">
                  <c:v>27</c:v>
                </c:pt>
                <c:pt idx="161">
                  <c:v>27.1</c:v>
                </c:pt>
                <c:pt idx="162">
                  <c:v>27.2</c:v>
                </c:pt>
                <c:pt idx="163">
                  <c:v>27.3</c:v>
                </c:pt>
                <c:pt idx="164">
                  <c:v>27.4</c:v>
                </c:pt>
                <c:pt idx="165">
                  <c:v>27.5</c:v>
                </c:pt>
                <c:pt idx="166">
                  <c:v>27.6</c:v>
                </c:pt>
                <c:pt idx="167">
                  <c:v>27.7</c:v>
                </c:pt>
                <c:pt idx="168">
                  <c:v>27.8</c:v>
                </c:pt>
                <c:pt idx="169">
                  <c:v>27.9</c:v>
                </c:pt>
                <c:pt idx="170">
                  <c:v>28</c:v>
                </c:pt>
                <c:pt idx="171">
                  <c:v>28.1</c:v>
                </c:pt>
                <c:pt idx="172">
                  <c:v>28.2</c:v>
                </c:pt>
                <c:pt idx="173">
                  <c:v>28.3</c:v>
                </c:pt>
                <c:pt idx="174">
                  <c:v>28.4</c:v>
                </c:pt>
                <c:pt idx="175">
                  <c:v>28.5</c:v>
                </c:pt>
                <c:pt idx="176">
                  <c:v>28.6</c:v>
                </c:pt>
                <c:pt idx="177">
                  <c:v>28.7</c:v>
                </c:pt>
                <c:pt idx="178">
                  <c:v>28.8</c:v>
                </c:pt>
                <c:pt idx="179">
                  <c:v>28.9</c:v>
                </c:pt>
                <c:pt idx="180">
                  <c:v>29</c:v>
                </c:pt>
                <c:pt idx="181">
                  <c:v>29.1</c:v>
                </c:pt>
                <c:pt idx="182">
                  <c:v>29.2</c:v>
                </c:pt>
                <c:pt idx="183">
                  <c:v>29.3</c:v>
                </c:pt>
                <c:pt idx="184">
                  <c:v>29.4</c:v>
                </c:pt>
                <c:pt idx="185">
                  <c:v>29.5</c:v>
                </c:pt>
                <c:pt idx="186">
                  <c:v>29.6</c:v>
                </c:pt>
                <c:pt idx="187">
                  <c:v>29.7</c:v>
                </c:pt>
                <c:pt idx="188">
                  <c:v>29.8</c:v>
                </c:pt>
                <c:pt idx="189">
                  <c:v>29.9</c:v>
                </c:pt>
                <c:pt idx="190">
                  <c:v>30</c:v>
                </c:pt>
                <c:pt idx="191">
                  <c:v>30.1</c:v>
                </c:pt>
                <c:pt idx="192">
                  <c:v>30.2</c:v>
                </c:pt>
                <c:pt idx="193">
                  <c:v>30.3</c:v>
                </c:pt>
                <c:pt idx="194">
                  <c:v>30.4</c:v>
                </c:pt>
                <c:pt idx="195">
                  <c:v>30.5</c:v>
                </c:pt>
                <c:pt idx="196">
                  <c:v>30.6</c:v>
                </c:pt>
                <c:pt idx="197">
                  <c:v>30.7</c:v>
                </c:pt>
                <c:pt idx="198">
                  <c:v>30.8</c:v>
                </c:pt>
                <c:pt idx="199">
                  <c:v>30.9</c:v>
                </c:pt>
                <c:pt idx="200">
                  <c:v>31</c:v>
                </c:pt>
                <c:pt idx="201">
                  <c:v>31.1</c:v>
                </c:pt>
                <c:pt idx="202">
                  <c:v>31.2</c:v>
                </c:pt>
                <c:pt idx="203">
                  <c:v>31.3</c:v>
                </c:pt>
                <c:pt idx="204">
                  <c:v>31.4</c:v>
                </c:pt>
                <c:pt idx="205">
                  <c:v>31.5</c:v>
                </c:pt>
                <c:pt idx="206">
                  <c:v>31.6</c:v>
                </c:pt>
                <c:pt idx="207">
                  <c:v>31.7</c:v>
                </c:pt>
                <c:pt idx="208">
                  <c:v>31.8</c:v>
                </c:pt>
                <c:pt idx="209">
                  <c:v>31.9</c:v>
                </c:pt>
                <c:pt idx="210">
                  <c:v>32</c:v>
                </c:pt>
                <c:pt idx="211">
                  <c:v>32.1</c:v>
                </c:pt>
                <c:pt idx="212">
                  <c:v>32.200000000000003</c:v>
                </c:pt>
                <c:pt idx="213">
                  <c:v>32.299999999999997</c:v>
                </c:pt>
                <c:pt idx="214">
                  <c:v>32.4</c:v>
                </c:pt>
                <c:pt idx="215">
                  <c:v>32.5</c:v>
                </c:pt>
                <c:pt idx="216">
                  <c:v>32.6</c:v>
                </c:pt>
                <c:pt idx="217">
                  <c:v>32.700000000000003</c:v>
                </c:pt>
                <c:pt idx="218">
                  <c:v>32.799999999999997</c:v>
                </c:pt>
                <c:pt idx="219">
                  <c:v>32.9</c:v>
                </c:pt>
                <c:pt idx="220">
                  <c:v>33</c:v>
                </c:pt>
                <c:pt idx="221">
                  <c:v>33.1</c:v>
                </c:pt>
                <c:pt idx="222">
                  <c:v>33.200000000000003</c:v>
                </c:pt>
                <c:pt idx="223">
                  <c:v>33.299999999999997</c:v>
                </c:pt>
                <c:pt idx="224">
                  <c:v>33.4</c:v>
                </c:pt>
                <c:pt idx="225">
                  <c:v>33.5</c:v>
                </c:pt>
                <c:pt idx="226">
                  <c:v>33.6</c:v>
                </c:pt>
                <c:pt idx="227">
                  <c:v>33.700000000000003</c:v>
                </c:pt>
                <c:pt idx="228">
                  <c:v>33.799999999999997</c:v>
                </c:pt>
                <c:pt idx="229">
                  <c:v>33.9</c:v>
                </c:pt>
                <c:pt idx="230">
                  <c:v>34</c:v>
                </c:pt>
                <c:pt idx="231">
                  <c:v>34.1</c:v>
                </c:pt>
                <c:pt idx="232">
                  <c:v>34.200000000000003</c:v>
                </c:pt>
                <c:pt idx="233">
                  <c:v>34.299999999999997</c:v>
                </c:pt>
                <c:pt idx="234">
                  <c:v>34.4</c:v>
                </c:pt>
                <c:pt idx="235">
                  <c:v>34.5</c:v>
                </c:pt>
                <c:pt idx="236">
                  <c:v>34.6</c:v>
                </c:pt>
                <c:pt idx="237">
                  <c:v>34.700000000000003</c:v>
                </c:pt>
                <c:pt idx="238">
                  <c:v>34.799999999999997</c:v>
                </c:pt>
                <c:pt idx="239">
                  <c:v>34.9</c:v>
                </c:pt>
                <c:pt idx="240">
                  <c:v>35</c:v>
                </c:pt>
                <c:pt idx="241">
                  <c:v>35.1</c:v>
                </c:pt>
                <c:pt idx="242">
                  <c:v>35.200000000000003</c:v>
                </c:pt>
                <c:pt idx="243">
                  <c:v>35.299999999999997</c:v>
                </c:pt>
                <c:pt idx="244">
                  <c:v>35.4</c:v>
                </c:pt>
                <c:pt idx="245">
                  <c:v>35.5</c:v>
                </c:pt>
                <c:pt idx="246">
                  <c:v>35.6</c:v>
                </c:pt>
                <c:pt idx="247">
                  <c:v>35.700000000000003</c:v>
                </c:pt>
                <c:pt idx="248">
                  <c:v>35.799999999999997</c:v>
                </c:pt>
                <c:pt idx="249">
                  <c:v>35.9</c:v>
                </c:pt>
                <c:pt idx="250">
                  <c:v>36</c:v>
                </c:pt>
                <c:pt idx="251">
                  <c:v>36.1</c:v>
                </c:pt>
                <c:pt idx="252">
                  <c:v>36.200000000000003</c:v>
                </c:pt>
                <c:pt idx="253">
                  <c:v>36.299999999999997</c:v>
                </c:pt>
                <c:pt idx="254">
                  <c:v>36.4</c:v>
                </c:pt>
                <c:pt idx="255">
                  <c:v>36.5</c:v>
                </c:pt>
                <c:pt idx="256">
                  <c:v>36.6</c:v>
                </c:pt>
                <c:pt idx="257">
                  <c:v>36.700000000000003</c:v>
                </c:pt>
                <c:pt idx="258">
                  <c:v>36.799999999999997</c:v>
                </c:pt>
                <c:pt idx="259">
                  <c:v>36.9</c:v>
                </c:pt>
                <c:pt idx="260">
                  <c:v>37</c:v>
                </c:pt>
                <c:pt idx="261">
                  <c:v>37.1</c:v>
                </c:pt>
                <c:pt idx="262">
                  <c:v>37.200000000000003</c:v>
                </c:pt>
                <c:pt idx="263">
                  <c:v>37.299999999999997</c:v>
                </c:pt>
                <c:pt idx="264">
                  <c:v>37.4</c:v>
                </c:pt>
                <c:pt idx="265">
                  <c:v>37.5</c:v>
                </c:pt>
                <c:pt idx="266">
                  <c:v>37.6</c:v>
                </c:pt>
                <c:pt idx="267">
                  <c:v>37.700000000000003</c:v>
                </c:pt>
                <c:pt idx="268">
                  <c:v>37.799999999999997</c:v>
                </c:pt>
                <c:pt idx="269">
                  <c:v>37.9</c:v>
                </c:pt>
                <c:pt idx="270">
                  <c:v>38</c:v>
                </c:pt>
                <c:pt idx="271">
                  <c:v>38.1</c:v>
                </c:pt>
                <c:pt idx="272">
                  <c:v>38.200000000000003</c:v>
                </c:pt>
                <c:pt idx="273">
                  <c:v>38.299999999999997</c:v>
                </c:pt>
                <c:pt idx="274">
                  <c:v>38.4</c:v>
                </c:pt>
                <c:pt idx="275">
                  <c:v>38.5</c:v>
                </c:pt>
                <c:pt idx="276">
                  <c:v>38.6</c:v>
                </c:pt>
                <c:pt idx="277">
                  <c:v>38.700000000000003</c:v>
                </c:pt>
                <c:pt idx="278">
                  <c:v>38.799999999999997</c:v>
                </c:pt>
                <c:pt idx="279">
                  <c:v>38.9</c:v>
                </c:pt>
                <c:pt idx="280">
                  <c:v>39</c:v>
                </c:pt>
                <c:pt idx="281">
                  <c:v>39.1</c:v>
                </c:pt>
                <c:pt idx="282">
                  <c:v>39.200000000000003</c:v>
                </c:pt>
                <c:pt idx="283">
                  <c:v>39.299999999999997</c:v>
                </c:pt>
                <c:pt idx="284">
                  <c:v>39.4</c:v>
                </c:pt>
                <c:pt idx="285">
                  <c:v>39.5</c:v>
                </c:pt>
                <c:pt idx="286">
                  <c:v>39.6</c:v>
                </c:pt>
                <c:pt idx="287">
                  <c:v>39.700000000000003</c:v>
                </c:pt>
                <c:pt idx="288">
                  <c:v>39.799999999999997</c:v>
                </c:pt>
                <c:pt idx="289">
                  <c:v>39.9</c:v>
                </c:pt>
                <c:pt idx="290">
                  <c:v>40</c:v>
                </c:pt>
                <c:pt idx="291">
                  <c:v>40.1</c:v>
                </c:pt>
                <c:pt idx="292">
                  <c:v>40.200000000000003</c:v>
                </c:pt>
                <c:pt idx="293">
                  <c:v>40.299999999999997</c:v>
                </c:pt>
                <c:pt idx="294">
                  <c:v>40.4</c:v>
                </c:pt>
                <c:pt idx="295">
                  <c:v>40.5</c:v>
                </c:pt>
                <c:pt idx="296">
                  <c:v>40.6</c:v>
                </c:pt>
                <c:pt idx="297">
                  <c:v>40.700000000000003</c:v>
                </c:pt>
                <c:pt idx="298">
                  <c:v>40.799999999999997</c:v>
                </c:pt>
                <c:pt idx="299">
                  <c:v>40.9</c:v>
                </c:pt>
                <c:pt idx="300">
                  <c:v>41</c:v>
                </c:pt>
                <c:pt idx="301">
                  <c:v>41.1</c:v>
                </c:pt>
                <c:pt idx="302">
                  <c:v>41.2</c:v>
                </c:pt>
                <c:pt idx="303">
                  <c:v>41.3</c:v>
                </c:pt>
                <c:pt idx="304">
                  <c:v>41.4</c:v>
                </c:pt>
                <c:pt idx="305">
                  <c:v>41.5</c:v>
                </c:pt>
                <c:pt idx="306">
                  <c:v>41.6</c:v>
                </c:pt>
                <c:pt idx="307">
                  <c:v>41.7</c:v>
                </c:pt>
                <c:pt idx="308">
                  <c:v>41.8</c:v>
                </c:pt>
                <c:pt idx="309">
                  <c:v>41.9</c:v>
                </c:pt>
                <c:pt idx="310">
                  <c:v>42</c:v>
                </c:pt>
                <c:pt idx="311">
                  <c:v>42.1</c:v>
                </c:pt>
                <c:pt idx="312">
                  <c:v>42.2</c:v>
                </c:pt>
                <c:pt idx="313">
                  <c:v>42.3</c:v>
                </c:pt>
                <c:pt idx="314">
                  <c:v>42.4</c:v>
                </c:pt>
                <c:pt idx="315">
                  <c:v>42.5</c:v>
                </c:pt>
                <c:pt idx="316">
                  <c:v>42.6</c:v>
                </c:pt>
                <c:pt idx="317">
                  <c:v>42.7</c:v>
                </c:pt>
                <c:pt idx="318">
                  <c:v>42.8</c:v>
                </c:pt>
                <c:pt idx="319">
                  <c:v>42.9</c:v>
                </c:pt>
                <c:pt idx="320">
                  <c:v>43</c:v>
                </c:pt>
                <c:pt idx="321">
                  <c:v>43.1</c:v>
                </c:pt>
                <c:pt idx="322">
                  <c:v>43.2</c:v>
                </c:pt>
                <c:pt idx="323">
                  <c:v>43.3</c:v>
                </c:pt>
                <c:pt idx="324">
                  <c:v>43.4</c:v>
                </c:pt>
                <c:pt idx="325">
                  <c:v>43.5</c:v>
                </c:pt>
                <c:pt idx="326">
                  <c:v>43.6</c:v>
                </c:pt>
                <c:pt idx="327">
                  <c:v>43.7</c:v>
                </c:pt>
                <c:pt idx="328">
                  <c:v>43.8</c:v>
                </c:pt>
                <c:pt idx="329">
                  <c:v>43.9</c:v>
                </c:pt>
                <c:pt idx="330">
                  <c:v>44</c:v>
                </c:pt>
                <c:pt idx="331">
                  <c:v>44.1</c:v>
                </c:pt>
                <c:pt idx="332">
                  <c:v>44.2</c:v>
                </c:pt>
                <c:pt idx="333">
                  <c:v>44.3</c:v>
                </c:pt>
                <c:pt idx="334">
                  <c:v>44.4</c:v>
                </c:pt>
                <c:pt idx="335">
                  <c:v>44.5</c:v>
                </c:pt>
                <c:pt idx="336">
                  <c:v>44.6</c:v>
                </c:pt>
                <c:pt idx="337">
                  <c:v>44.7</c:v>
                </c:pt>
                <c:pt idx="338">
                  <c:v>44.8</c:v>
                </c:pt>
                <c:pt idx="339">
                  <c:v>44.9</c:v>
                </c:pt>
                <c:pt idx="340">
                  <c:v>45</c:v>
                </c:pt>
                <c:pt idx="341">
                  <c:v>45.1</c:v>
                </c:pt>
                <c:pt idx="342">
                  <c:v>45.2</c:v>
                </c:pt>
                <c:pt idx="343">
                  <c:v>45.3</c:v>
                </c:pt>
                <c:pt idx="344">
                  <c:v>45.4</c:v>
                </c:pt>
                <c:pt idx="345">
                  <c:v>45.5</c:v>
                </c:pt>
                <c:pt idx="346">
                  <c:v>45.6</c:v>
                </c:pt>
                <c:pt idx="347">
                  <c:v>45.7</c:v>
                </c:pt>
                <c:pt idx="348">
                  <c:v>45.8</c:v>
                </c:pt>
                <c:pt idx="349">
                  <c:v>45.9</c:v>
                </c:pt>
                <c:pt idx="350">
                  <c:v>46</c:v>
                </c:pt>
                <c:pt idx="351">
                  <c:v>46.1</c:v>
                </c:pt>
                <c:pt idx="352">
                  <c:v>46.2</c:v>
                </c:pt>
                <c:pt idx="353">
                  <c:v>46.3</c:v>
                </c:pt>
                <c:pt idx="354">
                  <c:v>46.4</c:v>
                </c:pt>
                <c:pt idx="355">
                  <c:v>46.5</c:v>
                </c:pt>
                <c:pt idx="356">
                  <c:v>46.6</c:v>
                </c:pt>
                <c:pt idx="357">
                  <c:v>46.7</c:v>
                </c:pt>
                <c:pt idx="358">
                  <c:v>46.8</c:v>
                </c:pt>
                <c:pt idx="359">
                  <c:v>46.9</c:v>
                </c:pt>
                <c:pt idx="360">
                  <c:v>47</c:v>
                </c:pt>
                <c:pt idx="361">
                  <c:v>47.1</c:v>
                </c:pt>
                <c:pt idx="362">
                  <c:v>47.2</c:v>
                </c:pt>
                <c:pt idx="363">
                  <c:v>47.3</c:v>
                </c:pt>
                <c:pt idx="364">
                  <c:v>47.4</c:v>
                </c:pt>
                <c:pt idx="365">
                  <c:v>47.5</c:v>
                </c:pt>
                <c:pt idx="366">
                  <c:v>47.6</c:v>
                </c:pt>
                <c:pt idx="367">
                  <c:v>47.7</c:v>
                </c:pt>
                <c:pt idx="368">
                  <c:v>47.8</c:v>
                </c:pt>
                <c:pt idx="369">
                  <c:v>47.9</c:v>
                </c:pt>
                <c:pt idx="370">
                  <c:v>48</c:v>
                </c:pt>
                <c:pt idx="371">
                  <c:v>48.1</c:v>
                </c:pt>
                <c:pt idx="372">
                  <c:v>48.2</c:v>
                </c:pt>
                <c:pt idx="373">
                  <c:v>48.3</c:v>
                </c:pt>
                <c:pt idx="374">
                  <c:v>48.4</c:v>
                </c:pt>
                <c:pt idx="375">
                  <c:v>48.5</c:v>
                </c:pt>
                <c:pt idx="376">
                  <c:v>48.6</c:v>
                </c:pt>
                <c:pt idx="377">
                  <c:v>48.7</c:v>
                </c:pt>
                <c:pt idx="378">
                  <c:v>48.8</c:v>
                </c:pt>
                <c:pt idx="379">
                  <c:v>48.9</c:v>
                </c:pt>
                <c:pt idx="380">
                  <c:v>49</c:v>
                </c:pt>
                <c:pt idx="381">
                  <c:v>49.1</c:v>
                </c:pt>
                <c:pt idx="382">
                  <c:v>49.2</c:v>
                </c:pt>
                <c:pt idx="383">
                  <c:v>49.3</c:v>
                </c:pt>
                <c:pt idx="384">
                  <c:v>49.4</c:v>
                </c:pt>
                <c:pt idx="385">
                  <c:v>49.5</c:v>
                </c:pt>
                <c:pt idx="386">
                  <c:v>49.6</c:v>
                </c:pt>
                <c:pt idx="387">
                  <c:v>49.7</c:v>
                </c:pt>
                <c:pt idx="388">
                  <c:v>49.8</c:v>
                </c:pt>
                <c:pt idx="389">
                  <c:v>49.9</c:v>
                </c:pt>
                <c:pt idx="390">
                  <c:v>50</c:v>
                </c:pt>
                <c:pt idx="391">
                  <c:v>50.1</c:v>
                </c:pt>
                <c:pt idx="392">
                  <c:v>50.2</c:v>
                </c:pt>
                <c:pt idx="393">
                  <c:v>50.3</c:v>
                </c:pt>
                <c:pt idx="394">
                  <c:v>50.4</c:v>
                </c:pt>
                <c:pt idx="395">
                  <c:v>50.5</c:v>
                </c:pt>
                <c:pt idx="396">
                  <c:v>50.6</c:v>
                </c:pt>
                <c:pt idx="397">
                  <c:v>50.7</c:v>
                </c:pt>
                <c:pt idx="398">
                  <c:v>50.8</c:v>
                </c:pt>
                <c:pt idx="399">
                  <c:v>50.9</c:v>
                </c:pt>
                <c:pt idx="400">
                  <c:v>51</c:v>
                </c:pt>
                <c:pt idx="401">
                  <c:v>51.1</c:v>
                </c:pt>
                <c:pt idx="402">
                  <c:v>51.2</c:v>
                </c:pt>
                <c:pt idx="403">
                  <c:v>51.3</c:v>
                </c:pt>
                <c:pt idx="404">
                  <c:v>51.4</c:v>
                </c:pt>
                <c:pt idx="405">
                  <c:v>51.5</c:v>
                </c:pt>
                <c:pt idx="406">
                  <c:v>51.6</c:v>
                </c:pt>
                <c:pt idx="407">
                  <c:v>51.7</c:v>
                </c:pt>
                <c:pt idx="408">
                  <c:v>51.8</c:v>
                </c:pt>
                <c:pt idx="409">
                  <c:v>51.9</c:v>
                </c:pt>
                <c:pt idx="410">
                  <c:v>52</c:v>
                </c:pt>
                <c:pt idx="411">
                  <c:v>52.1</c:v>
                </c:pt>
                <c:pt idx="412">
                  <c:v>52.2</c:v>
                </c:pt>
                <c:pt idx="413">
                  <c:v>52.3</c:v>
                </c:pt>
                <c:pt idx="414">
                  <c:v>52.4</c:v>
                </c:pt>
                <c:pt idx="415">
                  <c:v>52.5</c:v>
                </c:pt>
                <c:pt idx="416">
                  <c:v>52.6</c:v>
                </c:pt>
                <c:pt idx="417">
                  <c:v>52.7</c:v>
                </c:pt>
                <c:pt idx="418">
                  <c:v>52.8</c:v>
                </c:pt>
                <c:pt idx="419">
                  <c:v>52.9</c:v>
                </c:pt>
                <c:pt idx="420">
                  <c:v>53</c:v>
                </c:pt>
                <c:pt idx="421">
                  <c:v>53.1</c:v>
                </c:pt>
                <c:pt idx="422">
                  <c:v>53.2</c:v>
                </c:pt>
                <c:pt idx="423">
                  <c:v>53.3</c:v>
                </c:pt>
                <c:pt idx="424">
                  <c:v>53.4</c:v>
                </c:pt>
                <c:pt idx="425">
                  <c:v>53.5</c:v>
                </c:pt>
                <c:pt idx="426">
                  <c:v>53.6</c:v>
                </c:pt>
                <c:pt idx="427">
                  <c:v>53.7</c:v>
                </c:pt>
                <c:pt idx="428">
                  <c:v>53.8</c:v>
                </c:pt>
                <c:pt idx="429">
                  <c:v>53.9</c:v>
                </c:pt>
                <c:pt idx="430">
                  <c:v>54</c:v>
                </c:pt>
                <c:pt idx="431">
                  <c:v>54.1</c:v>
                </c:pt>
                <c:pt idx="432">
                  <c:v>54.2</c:v>
                </c:pt>
                <c:pt idx="433">
                  <c:v>54.3</c:v>
                </c:pt>
                <c:pt idx="434">
                  <c:v>54.4</c:v>
                </c:pt>
                <c:pt idx="435">
                  <c:v>54.5</c:v>
                </c:pt>
                <c:pt idx="436">
                  <c:v>54.6</c:v>
                </c:pt>
                <c:pt idx="437">
                  <c:v>54.7</c:v>
                </c:pt>
                <c:pt idx="438">
                  <c:v>54.8</c:v>
                </c:pt>
                <c:pt idx="439">
                  <c:v>54.9</c:v>
                </c:pt>
                <c:pt idx="440">
                  <c:v>55</c:v>
                </c:pt>
                <c:pt idx="441">
                  <c:v>55.1</c:v>
                </c:pt>
                <c:pt idx="442">
                  <c:v>55.2</c:v>
                </c:pt>
                <c:pt idx="443">
                  <c:v>55.3</c:v>
                </c:pt>
                <c:pt idx="444">
                  <c:v>55.4</c:v>
                </c:pt>
                <c:pt idx="445">
                  <c:v>55.5</c:v>
                </c:pt>
                <c:pt idx="446">
                  <c:v>55.6</c:v>
                </c:pt>
                <c:pt idx="447">
                  <c:v>55.7</c:v>
                </c:pt>
                <c:pt idx="448">
                  <c:v>55.8</c:v>
                </c:pt>
                <c:pt idx="449">
                  <c:v>55.9</c:v>
                </c:pt>
                <c:pt idx="450">
                  <c:v>56</c:v>
                </c:pt>
                <c:pt idx="451">
                  <c:v>56.1</c:v>
                </c:pt>
                <c:pt idx="452">
                  <c:v>56.2</c:v>
                </c:pt>
                <c:pt idx="453">
                  <c:v>56.3</c:v>
                </c:pt>
                <c:pt idx="454">
                  <c:v>56.4</c:v>
                </c:pt>
                <c:pt idx="455">
                  <c:v>56.5</c:v>
                </c:pt>
                <c:pt idx="456">
                  <c:v>56.6</c:v>
                </c:pt>
                <c:pt idx="457">
                  <c:v>56.7</c:v>
                </c:pt>
                <c:pt idx="458">
                  <c:v>56.8</c:v>
                </c:pt>
                <c:pt idx="459">
                  <c:v>56.9</c:v>
                </c:pt>
                <c:pt idx="460">
                  <c:v>57</c:v>
                </c:pt>
                <c:pt idx="461">
                  <c:v>57.1</c:v>
                </c:pt>
                <c:pt idx="462">
                  <c:v>57.2</c:v>
                </c:pt>
                <c:pt idx="463">
                  <c:v>57.3</c:v>
                </c:pt>
                <c:pt idx="464">
                  <c:v>57.4</c:v>
                </c:pt>
                <c:pt idx="465">
                  <c:v>57.5</c:v>
                </c:pt>
                <c:pt idx="466">
                  <c:v>57.6</c:v>
                </c:pt>
                <c:pt idx="467">
                  <c:v>57.7</c:v>
                </c:pt>
                <c:pt idx="468">
                  <c:v>57.8</c:v>
                </c:pt>
                <c:pt idx="469">
                  <c:v>57.9</c:v>
                </c:pt>
                <c:pt idx="470">
                  <c:v>58</c:v>
                </c:pt>
                <c:pt idx="471">
                  <c:v>58.1</c:v>
                </c:pt>
                <c:pt idx="472">
                  <c:v>58.2</c:v>
                </c:pt>
                <c:pt idx="473">
                  <c:v>58.3</c:v>
                </c:pt>
                <c:pt idx="474">
                  <c:v>58.4</c:v>
                </c:pt>
                <c:pt idx="475">
                  <c:v>58.5</c:v>
                </c:pt>
                <c:pt idx="476">
                  <c:v>58.6</c:v>
                </c:pt>
                <c:pt idx="477">
                  <c:v>58.7</c:v>
                </c:pt>
                <c:pt idx="478">
                  <c:v>58.8</c:v>
                </c:pt>
                <c:pt idx="479">
                  <c:v>58.9</c:v>
                </c:pt>
                <c:pt idx="480">
                  <c:v>59</c:v>
                </c:pt>
                <c:pt idx="481">
                  <c:v>59.1</c:v>
                </c:pt>
                <c:pt idx="482">
                  <c:v>59.2</c:v>
                </c:pt>
                <c:pt idx="483">
                  <c:v>59.3</c:v>
                </c:pt>
                <c:pt idx="484">
                  <c:v>59.4</c:v>
                </c:pt>
                <c:pt idx="485">
                  <c:v>59.5</c:v>
                </c:pt>
                <c:pt idx="486">
                  <c:v>59.6</c:v>
                </c:pt>
                <c:pt idx="487">
                  <c:v>59.7</c:v>
                </c:pt>
                <c:pt idx="488">
                  <c:v>59.8</c:v>
                </c:pt>
                <c:pt idx="489">
                  <c:v>59.9</c:v>
                </c:pt>
                <c:pt idx="490">
                  <c:v>60</c:v>
                </c:pt>
                <c:pt idx="491">
                  <c:v>60.1</c:v>
                </c:pt>
                <c:pt idx="492">
                  <c:v>60.2</c:v>
                </c:pt>
                <c:pt idx="493">
                  <c:v>60.3</c:v>
                </c:pt>
                <c:pt idx="494">
                  <c:v>60.4</c:v>
                </c:pt>
                <c:pt idx="495">
                  <c:v>60.5</c:v>
                </c:pt>
                <c:pt idx="496">
                  <c:v>60.6</c:v>
                </c:pt>
                <c:pt idx="497">
                  <c:v>60.7</c:v>
                </c:pt>
                <c:pt idx="498">
                  <c:v>60.8</c:v>
                </c:pt>
                <c:pt idx="499">
                  <c:v>60.9</c:v>
                </c:pt>
                <c:pt idx="500">
                  <c:v>61</c:v>
                </c:pt>
                <c:pt idx="501">
                  <c:v>61.1</c:v>
                </c:pt>
                <c:pt idx="502">
                  <c:v>61.2</c:v>
                </c:pt>
                <c:pt idx="503">
                  <c:v>61.3</c:v>
                </c:pt>
                <c:pt idx="504">
                  <c:v>61.4</c:v>
                </c:pt>
                <c:pt idx="505">
                  <c:v>61.5</c:v>
                </c:pt>
                <c:pt idx="506">
                  <c:v>61.6</c:v>
                </c:pt>
                <c:pt idx="507">
                  <c:v>61.7</c:v>
                </c:pt>
                <c:pt idx="508">
                  <c:v>61.8</c:v>
                </c:pt>
                <c:pt idx="509">
                  <c:v>61.9</c:v>
                </c:pt>
                <c:pt idx="510">
                  <c:v>62</c:v>
                </c:pt>
                <c:pt idx="511">
                  <c:v>62.1</c:v>
                </c:pt>
                <c:pt idx="512">
                  <c:v>62.2</c:v>
                </c:pt>
                <c:pt idx="513">
                  <c:v>62.3</c:v>
                </c:pt>
                <c:pt idx="514">
                  <c:v>62.4</c:v>
                </c:pt>
                <c:pt idx="515">
                  <c:v>62.5</c:v>
                </c:pt>
                <c:pt idx="516">
                  <c:v>62.6</c:v>
                </c:pt>
                <c:pt idx="517">
                  <c:v>62.7</c:v>
                </c:pt>
                <c:pt idx="518">
                  <c:v>62.8</c:v>
                </c:pt>
                <c:pt idx="519">
                  <c:v>62.9</c:v>
                </c:pt>
                <c:pt idx="520">
                  <c:v>63</c:v>
                </c:pt>
                <c:pt idx="521">
                  <c:v>63.1</c:v>
                </c:pt>
                <c:pt idx="522">
                  <c:v>63.2</c:v>
                </c:pt>
                <c:pt idx="523">
                  <c:v>63.3</c:v>
                </c:pt>
                <c:pt idx="524">
                  <c:v>63.4</c:v>
                </c:pt>
                <c:pt idx="525">
                  <c:v>63.5</c:v>
                </c:pt>
                <c:pt idx="526">
                  <c:v>63.6</c:v>
                </c:pt>
                <c:pt idx="527">
                  <c:v>63.7</c:v>
                </c:pt>
                <c:pt idx="528">
                  <c:v>63.8</c:v>
                </c:pt>
                <c:pt idx="529">
                  <c:v>63.9</c:v>
                </c:pt>
                <c:pt idx="530">
                  <c:v>64</c:v>
                </c:pt>
                <c:pt idx="531">
                  <c:v>64.099999999999994</c:v>
                </c:pt>
                <c:pt idx="532">
                  <c:v>64.2</c:v>
                </c:pt>
                <c:pt idx="533">
                  <c:v>64.3</c:v>
                </c:pt>
                <c:pt idx="534">
                  <c:v>64.400000000000006</c:v>
                </c:pt>
                <c:pt idx="535">
                  <c:v>64.5</c:v>
                </c:pt>
                <c:pt idx="536">
                  <c:v>64.599999999999994</c:v>
                </c:pt>
                <c:pt idx="537">
                  <c:v>64.7</c:v>
                </c:pt>
                <c:pt idx="538">
                  <c:v>64.8</c:v>
                </c:pt>
                <c:pt idx="539">
                  <c:v>64.900000000000006</c:v>
                </c:pt>
                <c:pt idx="540">
                  <c:v>65</c:v>
                </c:pt>
                <c:pt idx="541">
                  <c:v>65.099999999999994</c:v>
                </c:pt>
                <c:pt idx="542">
                  <c:v>65.2</c:v>
                </c:pt>
                <c:pt idx="543">
                  <c:v>65.3</c:v>
                </c:pt>
                <c:pt idx="544">
                  <c:v>65.400000000000006</c:v>
                </c:pt>
                <c:pt idx="545">
                  <c:v>65.5</c:v>
                </c:pt>
                <c:pt idx="546">
                  <c:v>65.599999999999994</c:v>
                </c:pt>
                <c:pt idx="547">
                  <c:v>65.7</c:v>
                </c:pt>
                <c:pt idx="548">
                  <c:v>65.8</c:v>
                </c:pt>
                <c:pt idx="549">
                  <c:v>65.900000000000006</c:v>
                </c:pt>
                <c:pt idx="550">
                  <c:v>66</c:v>
                </c:pt>
                <c:pt idx="551">
                  <c:v>66.099999999999994</c:v>
                </c:pt>
                <c:pt idx="552">
                  <c:v>66.2</c:v>
                </c:pt>
                <c:pt idx="553">
                  <c:v>66.3</c:v>
                </c:pt>
                <c:pt idx="554">
                  <c:v>66.400000000000006</c:v>
                </c:pt>
                <c:pt idx="555">
                  <c:v>66.5</c:v>
                </c:pt>
                <c:pt idx="556">
                  <c:v>66.599999999999994</c:v>
                </c:pt>
                <c:pt idx="557">
                  <c:v>66.7</c:v>
                </c:pt>
                <c:pt idx="558">
                  <c:v>66.8</c:v>
                </c:pt>
                <c:pt idx="559">
                  <c:v>66.900000000000006</c:v>
                </c:pt>
                <c:pt idx="560">
                  <c:v>67</c:v>
                </c:pt>
                <c:pt idx="561">
                  <c:v>67.099999999999994</c:v>
                </c:pt>
                <c:pt idx="562">
                  <c:v>67.2</c:v>
                </c:pt>
                <c:pt idx="563">
                  <c:v>67.3</c:v>
                </c:pt>
                <c:pt idx="564">
                  <c:v>67.400000000000006</c:v>
                </c:pt>
                <c:pt idx="565">
                  <c:v>67.5</c:v>
                </c:pt>
                <c:pt idx="566">
                  <c:v>67.599999999999994</c:v>
                </c:pt>
                <c:pt idx="567">
                  <c:v>67.7</c:v>
                </c:pt>
                <c:pt idx="568">
                  <c:v>67.8</c:v>
                </c:pt>
                <c:pt idx="569">
                  <c:v>67.900000000000006</c:v>
                </c:pt>
                <c:pt idx="570">
                  <c:v>68</c:v>
                </c:pt>
                <c:pt idx="571">
                  <c:v>68.099999999999994</c:v>
                </c:pt>
                <c:pt idx="572">
                  <c:v>68.2</c:v>
                </c:pt>
                <c:pt idx="573">
                  <c:v>68.3</c:v>
                </c:pt>
                <c:pt idx="574">
                  <c:v>68.400000000000006</c:v>
                </c:pt>
                <c:pt idx="575">
                  <c:v>68.5</c:v>
                </c:pt>
                <c:pt idx="576">
                  <c:v>68.599999999999994</c:v>
                </c:pt>
                <c:pt idx="577">
                  <c:v>68.7</c:v>
                </c:pt>
                <c:pt idx="578">
                  <c:v>68.8</c:v>
                </c:pt>
                <c:pt idx="579">
                  <c:v>68.900000000000006</c:v>
                </c:pt>
                <c:pt idx="580">
                  <c:v>69</c:v>
                </c:pt>
                <c:pt idx="581">
                  <c:v>69.099999999999994</c:v>
                </c:pt>
                <c:pt idx="582">
                  <c:v>69.2</c:v>
                </c:pt>
                <c:pt idx="583">
                  <c:v>69.3</c:v>
                </c:pt>
                <c:pt idx="584">
                  <c:v>69.400000000000006</c:v>
                </c:pt>
                <c:pt idx="585">
                  <c:v>69.5</c:v>
                </c:pt>
                <c:pt idx="586">
                  <c:v>69.599999999999994</c:v>
                </c:pt>
                <c:pt idx="587">
                  <c:v>69.7</c:v>
                </c:pt>
                <c:pt idx="588">
                  <c:v>69.8</c:v>
                </c:pt>
                <c:pt idx="589">
                  <c:v>69.900000000000006</c:v>
                </c:pt>
                <c:pt idx="590">
                  <c:v>70</c:v>
                </c:pt>
                <c:pt idx="591">
                  <c:v>70.099999999999994</c:v>
                </c:pt>
                <c:pt idx="592">
                  <c:v>70.2</c:v>
                </c:pt>
                <c:pt idx="593">
                  <c:v>70.3</c:v>
                </c:pt>
                <c:pt idx="594">
                  <c:v>70.400000000000006</c:v>
                </c:pt>
                <c:pt idx="595">
                  <c:v>70.5</c:v>
                </c:pt>
                <c:pt idx="596">
                  <c:v>70.599999999999994</c:v>
                </c:pt>
                <c:pt idx="597">
                  <c:v>70.7</c:v>
                </c:pt>
                <c:pt idx="598">
                  <c:v>70.8</c:v>
                </c:pt>
                <c:pt idx="599">
                  <c:v>70.900000000000006</c:v>
                </c:pt>
                <c:pt idx="600">
                  <c:v>71</c:v>
                </c:pt>
                <c:pt idx="601">
                  <c:v>71.099999999999994</c:v>
                </c:pt>
                <c:pt idx="602">
                  <c:v>71.2</c:v>
                </c:pt>
                <c:pt idx="603">
                  <c:v>71.3</c:v>
                </c:pt>
                <c:pt idx="604">
                  <c:v>71.400000000000006</c:v>
                </c:pt>
                <c:pt idx="605">
                  <c:v>71.5</c:v>
                </c:pt>
                <c:pt idx="606">
                  <c:v>71.599999999999994</c:v>
                </c:pt>
                <c:pt idx="607">
                  <c:v>71.7</c:v>
                </c:pt>
                <c:pt idx="608">
                  <c:v>71.8</c:v>
                </c:pt>
                <c:pt idx="609">
                  <c:v>71.900000000000006</c:v>
                </c:pt>
                <c:pt idx="610">
                  <c:v>72</c:v>
                </c:pt>
                <c:pt idx="611">
                  <c:v>72.099999999999994</c:v>
                </c:pt>
                <c:pt idx="612">
                  <c:v>72.2</c:v>
                </c:pt>
                <c:pt idx="613">
                  <c:v>72.3</c:v>
                </c:pt>
                <c:pt idx="614">
                  <c:v>72.400000000000006</c:v>
                </c:pt>
                <c:pt idx="615">
                  <c:v>72.5</c:v>
                </c:pt>
                <c:pt idx="616">
                  <c:v>72.599999999999994</c:v>
                </c:pt>
                <c:pt idx="617">
                  <c:v>72.7</c:v>
                </c:pt>
                <c:pt idx="618">
                  <c:v>72.8</c:v>
                </c:pt>
                <c:pt idx="619">
                  <c:v>72.900000000000006</c:v>
                </c:pt>
                <c:pt idx="620">
                  <c:v>73</c:v>
                </c:pt>
                <c:pt idx="621">
                  <c:v>73.099999999999994</c:v>
                </c:pt>
                <c:pt idx="622">
                  <c:v>73.2</c:v>
                </c:pt>
                <c:pt idx="623">
                  <c:v>73.3</c:v>
                </c:pt>
                <c:pt idx="624">
                  <c:v>73.400000000000006</c:v>
                </c:pt>
                <c:pt idx="625">
                  <c:v>73.5</c:v>
                </c:pt>
                <c:pt idx="626">
                  <c:v>73.599999999999994</c:v>
                </c:pt>
                <c:pt idx="627">
                  <c:v>73.7</c:v>
                </c:pt>
                <c:pt idx="628">
                  <c:v>73.8</c:v>
                </c:pt>
                <c:pt idx="629">
                  <c:v>73.900000000000006</c:v>
                </c:pt>
                <c:pt idx="630">
                  <c:v>74</c:v>
                </c:pt>
                <c:pt idx="631">
                  <c:v>74.099999999999994</c:v>
                </c:pt>
                <c:pt idx="632">
                  <c:v>74.2</c:v>
                </c:pt>
                <c:pt idx="633">
                  <c:v>74.3</c:v>
                </c:pt>
                <c:pt idx="634">
                  <c:v>74.400000000000006</c:v>
                </c:pt>
                <c:pt idx="635">
                  <c:v>74.5</c:v>
                </c:pt>
                <c:pt idx="636">
                  <c:v>74.599999999999994</c:v>
                </c:pt>
                <c:pt idx="637">
                  <c:v>74.7</c:v>
                </c:pt>
                <c:pt idx="638">
                  <c:v>74.8</c:v>
                </c:pt>
                <c:pt idx="639">
                  <c:v>74.900000000000006</c:v>
                </c:pt>
                <c:pt idx="640">
                  <c:v>75</c:v>
                </c:pt>
                <c:pt idx="641">
                  <c:v>75.099999999999994</c:v>
                </c:pt>
                <c:pt idx="642">
                  <c:v>75.2</c:v>
                </c:pt>
                <c:pt idx="643">
                  <c:v>75.3</c:v>
                </c:pt>
                <c:pt idx="644">
                  <c:v>75.400000000000006</c:v>
                </c:pt>
                <c:pt idx="645">
                  <c:v>75.5</c:v>
                </c:pt>
                <c:pt idx="646">
                  <c:v>75.599999999999994</c:v>
                </c:pt>
                <c:pt idx="647">
                  <c:v>75.7</c:v>
                </c:pt>
                <c:pt idx="648">
                  <c:v>75.8</c:v>
                </c:pt>
                <c:pt idx="649">
                  <c:v>75.900000000000006</c:v>
                </c:pt>
                <c:pt idx="650">
                  <c:v>76</c:v>
                </c:pt>
                <c:pt idx="651">
                  <c:v>76.099999999999994</c:v>
                </c:pt>
                <c:pt idx="652">
                  <c:v>76.2</c:v>
                </c:pt>
                <c:pt idx="653">
                  <c:v>76.3</c:v>
                </c:pt>
                <c:pt idx="654">
                  <c:v>76.400000000000006</c:v>
                </c:pt>
                <c:pt idx="655">
                  <c:v>76.5</c:v>
                </c:pt>
                <c:pt idx="656">
                  <c:v>76.599999999999994</c:v>
                </c:pt>
                <c:pt idx="657">
                  <c:v>76.7</c:v>
                </c:pt>
                <c:pt idx="658">
                  <c:v>76.8</c:v>
                </c:pt>
                <c:pt idx="659">
                  <c:v>76.900000000000006</c:v>
                </c:pt>
                <c:pt idx="660">
                  <c:v>77</c:v>
                </c:pt>
                <c:pt idx="661">
                  <c:v>77.099999999999994</c:v>
                </c:pt>
                <c:pt idx="662">
                  <c:v>77.2</c:v>
                </c:pt>
                <c:pt idx="663">
                  <c:v>77.3</c:v>
                </c:pt>
                <c:pt idx="664">
                  <c:v>77.400000000000006</c:v>
                </c:pt>
                <c:pt idx="665">
                  <c:v>77.5</c:v>
                </c:pt>
                <c:pt idx="666">
                  <c:v>77.599999999999994</c:v>
                </c:pt>
                <c:pt idx="667">
                  <c:v>77.7</c:v>
                </c:pt>
                <c:pt idx="668">
                  <c:v>77.8</c:v>
                </c:pt>
                <c:pt idx="669">
                  <c:v>77.900000000000006</c:v>
                </c:pt>
                <c:pt idx="670">
                  <c:v>78</c:v>
                </c:pt>
                <c:pt idx="671">
                  <c:v>78.099999999999994</c:v>
                </c:pt>
                <c:pt idx="672">
                  <c:v>78.2</c:v>
                </c:pt>
                <c:pt idx="673">
                  <c:v>78.3</c:v>
                </c:pt>
                <c:pt idx="674">
                  <c:v>78.400000000000006</c:v>
                </c:pt>
                <c:pt idx="675">
                  <c:v>78.5</c:v>
                </c:pt>
                <c:pt idx="676">
                  <c:v>78.599999999999994</c:v>
                </c:pt>
                <c:pt idx="677">
                  <c:v>78.7</c:v>
                </c:pt>
                <c:pt idx="678">
                  <c:v>78.8</c:v>
                </c:pt>
                <c:pt idx="679">
                  <c:v>78.900000000000006</c:v>
                </c:pt>
                <c:pt idx="680">
                  <c:v>79</c:v>
                </c:pt>
                <c:pt idx="681">
                  <c:v>79.099999999999994</c:v>
                </c:pt>
                <c:pt idx="682">
                  <c:v>79.2</c:v>
                </c:pt>
                <c:pt idx="683">
                  <c:v>79.3</c:v>
                </c:pt>
                <c:pt idx="684">
                  <c:v>79.400000000000006</c:v>
                </c:pt>
                <c:pt idx="685">
                  <c:v>79.5</c:v>
                </c:pt>
                <c:pt idx="686">
                  <c:v>79.599999999999994</c:v>
                </c:pt>
                <c:pt idx="687">
                  <c:v>79.7</c:v>
                </c:pt>
                <c:pt idx="688">
                  <c:v>79.8</c:v>
                </c:pt>
                <c:pt idx="689">
                  <c:v>79.900000000000006</c:v>
                </c:pt>
              </c:numCache>
            </c:numRef>
          </c:xVal>
          <c:yVal>
            <c:numRef>
              <c:f>'interpolacion (2)'!$B$3:$B$692</c:f>
              <c:numCache>
                <c:formatCode>General</c:formatCode>
                <c:ptCount val="690"/>
                <c:pt idx="0">
                  <c:v>2.13963048466172</c:v>
                </c:pt>
                <c:pt idx="1">
                  <c:v>2.24706792181509</c:v>
                </c:pt>
                <c:pt idx="2">
                  <c:v>2.44811576697168</c:v>
                </c:pt>
                <c:pt idx="3">
                  <c:v>2.4644028816237999</c:v>
                </c:pt>
                <c:pt idx="4">
                  <c:v>2.54735365548007</c:v>
                </c:pt>
                <c:pt idx="5">
                  <c:v>2.3866160690361702</c:v>
                </c:pt>
                <c:pt idx="6">
                  <c:v>2.53740130370866</c:v>
                </c:pt>
                <c:pt idx="7">
                  <c:v>2.4961461805971399</c:v>
                </c:pt>
                <c:pt idx="8">
                  <c:v>2.40291661503676</c:v>
                </c:pt>
                <c:pt idx="9">
                  <c:v>2.40029771739548</c:v>
                </c:pt>
                <c:pt idx="10">
                  <c:v>2.48127982659528</c:v>
                </c:pt>
                <c:pt idx="11">
                  <c:v>2.6202757154978502</c:v>
                </c:pt>
                <c:pt idx="12">
                  <c:v>2.6110626017110801</c:v>
                </c:pt>
                <c:pt idx="13">
                  <c:v>2.5373100539677802</c:v>
                </c:pt>
                <c:pt idx="14">
                  <c:v>2.56226277883313</c:v>
                </c:pt>
                <c:pt idx="15">
                  <c:v>2.7916577668059901</c:v>
                </c:pt>
                <c:pt idx="16">
                  <c:v>2.5569704452059701</c:v>
                </c:pt>
                <c:pt idx="17">
                  <c:v>2.7805891675001102</c:v>
                </c:pt>
                <c:pt idx="18">
                  <c:v>2.76587089983009</c:v>
                </c:pt>
                <c:pt idx="19">
                  <c:v>2.7570186010381801</c:v>
                </c:pt>
                <c:pt idx="20">
                  <c:v>2.5917065795886902</c:v>
                </c:pt>
                <c:pt idx="21">
                  <c:v>2.7878380699770999</c:v>
                </c:pt>
                <c:pt idx="22">
                  <c:v>2.7950100430402198</c:v>
                </c:pt>
                <c:pt idx="23">
                  <c:v>2.8234580734105501</c:v>
                </c:pt>
                <c:pt idx="24">
                  <c:v>3.0014144746093701</c:v>
                </c:pt>
                <c:pt idx="25">
                  <c:v>2.8087979034892898</c:v>
                </c:pt>
                <c:pt idx="26">
                  <c:v>2.9417595435075299</c:v>
                </c:pt>
                <c:pt idx="27">
                  <c:v>2.9094644948498298</c:v>
                </c:pt>
                <c:pt idx="28">
                  <c:v>3.0108161374481899</c:v>
                </c:pt>
                <c:pt idx="29">
                  <c:v>2.8771347004002399</c:v>
                </c:pt>
                <c:pt idx="30">
                  <c:v>2.8707962425246101</c:v>
                </c:pt>
                <c:pt idx="31">
                  <c:v>2.7803945576326901</c:v>
                </c:pt>
                <c:pt idx="32">
                  <c:v>2.9575566999472298</c:v>
                </c:pt>
                <c:pt idx="33">
                  <c:v>2.8338547092930799</c:v>
                </c:pt>
                <c:pt idx="34">
                  <c:v>3.0979705358030101</c:v>
                </c:pt>
                <c:pt idx="35">
                  <c:v>3.0423027755563599</c:v>
                </c:pt>
                <c:pt idx="36">
                  <c:v>2.9894086986762698</c:v>
                </c:pt>
                <c:pt idx="37">
                  <c:v>2.9836498870230201</c:v>
                </c:pt>
                <c:pt idx="38">
                  <c:v>3.05934613996412</c:v>
                </c:pt>
                <c:pt idx="39">
                  <c:v>3.0040941124750802</c:v>
                </c:pt>
                <c:pt idx="40">
                  <c:v>3.0455649136064999</c:v>
                </c:pt>
                <c:pt idx="41">
                  <c:v>2.8974665851467298</c:v>
                </c:pt>
                <c:pt idx="42">
                  <c:v>3.1205690834031601</c:v>
                </c:pt>
                <c:pt idx="43">
                  <c:v>3.1013570024438999</c:v>
                </c:pt>
                <c:pt idx="44">
                  <c:v>3.1955287144839599</c:v>
                </c:pt>
                <c:pt idx="45">
                  <c:v>3.1621794545105799</c:v>
                </c:pt>
                <c:pt idx="46">
                  <c:v>3.1972488006250099</c:v>
                </c:pt>
                <c:pt idx="47">
                  <c:v>3.2617213472920898</c:v>
                </c:pt>
                <c:pt idx="48">
                  <c:v>3.2408619792556501</c:v>
                </c:pt>
                <c:pt idx="49">
                  <c:v>3.2511481525303898</c:v>
                </c:pt>
                <c:pt idx="50">
                  <c:v>3.3797618470990001</c:v>
                </c:pt>
                <c:pt idx="51">
                  <c:v>3.22139153627929</c:v>
                </c:pt>
                <c:pt idx="52">
                  <c:v>3.2207609373251298</c:v>
                </c:pt>
                <c:pt idx="53">
                  <c:v>3.1956510739783401</c:v>
                </c:pt>
                <c:pt idx="54">
                  <c:v>3.13071957525373</c:v>
                </c:pt>
                <c:pt idx="55">
                  <c:v>3.3249560007646002</c:v>
                </c:pt>
                <c:pt idx="56">
                  <c:v>3.2500767764205101</c:v>
                </c:pt>
                <c:pt idx="57">
                  <c:v>3.35774829534832</c:v>
                </c:pt>
                <c:pt idx="58">
                  <c:v>3.25049863068099</c:v>
                </c:pt>
                <c:pt idx="59">
                  <c:v>3.1591420398972399</c:v>
                </c:pt>
                <c:pt idx="60">
                  <c:v>3.4484809825429799</c:v>
                </c:pt>
                <c:pt idx="61">
                  <c:v>3.1090876232282501</c:v>
                </c:pt>
                <c:pt idx="62">
                  <c:v>3.3116447342239499</c:v>
                </c:pt>
                <c:pt idx="63">
                  <c:v>3.2588191068799999</c:v>
                </c:pt>
                <c:pt idx="64">
                  <c:v>3.2367465626487899</c:v>
                </c:pt>
                <c:pt idx="65">
                  <c:v>3.4077840739180099</c:v>
                </c:pt>
                <c:pt idx="66">
                  <c:v>3.3090894565958</c:v>
                </c:pt>
                <c:pt idx="67">
                  <c:v>3.4782206104509301</c:v>
                </c:pt>
                <c:pt idx="68">
                  <c:v>3.2732640152300698</c:v>
                </c:pt>
                <c:pt idx="69">
                  <c:v>3.25029828028137</c:v>
                </c:pt>
                <c:pt idx="70">
                  <c:v>3.4155042449045401</c:v>
                </c:pt>
                <c:pt idx="71">
                  <c:v>3.4187713528438399</c:v>
                </c:pt>
                <c:pt idx="72">
                  <c:v>3.3239374498720702</c:v>
                </c:pt>
                <c:pt idx="73">
                  <c:v>3.3779941863208802</c:v>
                </c:pt>
                <c:pt idx="74">
                  <c:v>3.3526219444695098</c:v>
                </c:pt>
                <c:pt idx="75">
                  <c:v>3.4296220678495302</c:v>
                </c:pt>
                <c:pt idx="76">
                  <c:v>3.31841894802346</c:v>
                </c:pt>
                <c:pt idx="77">
                  <c:v>3.3577997865021101</c:v>
                </c:pt>
                <c:pt idx="78">
                  <c:v>3.0577304172523401</c:v>
                </c:pt>
                <c:pt idx="79">
                  <c:v>3.2964962260901598</c:v>
                </c:pt>
                <c:pt idx="80">
                  <c:v>3.2944525016726098</c:v>
                </c:pt>
                <c:pt idx="81">
                  <c:v>3.3236352286805602</c:v>
                </c:pt>
                <c:pt idx="82">
                  <c:v>3.3390077247105601</c:v>
                </c:pt>
                <c:pt idx="83">
                  <c:v>3.33393468444745</c:v>
                </c:pt>
                <c:pt idx="84">
                  <c:v>3.31962644573494</c:v>
                </c:pt>
                <c:pt idx="85">
                  <c:v>3.4393339987270899</c:v>
                </c:pt>
                <c:pt idx="86">
                  <c:v>3.4101591807229799</c:v>
                </c:pt>
                <c:pt idx="87">
                  <c:v>3.5193712463091802</c:v>
                </c:pt>
                <c:pt idx="88">
                  <c:v>3.5148515707380601</c:v>
                </c:pt>
                <c:pt idx="89">
                  <c:v>3.3125455418703602</c:v>
                </c:pt>
                <c:pt idx="90">
                  <c:v>3.63052673330187</c:v>
                </c:pt>
                <c:pt idx="91">
                  <c:v>3.46334166965574</c:v>
                </c:pt>
                <c:pt idx="92">
                  <c:v>3.4401921378556799</c:v>
                </c:pt>
                <c:pt idx="93">
                  <c:v>3.4902488588041698</c:v>
                </c:pt>
                <c:pt idx="94">
                  <c:v>3.6217121557099601</c:v>
                </c:pt>
                <c:pt idx="95">
                  <c:v>3.8507834067564302</c:v>
                </c:pt>
                <c:pt idx="96">
                  <c:v>3.8197356561499101</c:v>
                </c:pt>
                <c:pt idx="97">
                  <c:v>3.85821736508302</c:v>
                </c:pt>
                <c:pt idx="98">
                  <c:v>3.74784709880936</c:v>
                </c:pt>
                <c:pt idx="99">
                  <c:v>3.7658845005917398</c:v>
                </c:pt>
                <c:pt idx="100">
                  <c:v>3.84287188809874</c:v>
                </c:pt>
                <c:pt idx="101">
                  <c:v>3.7001413565978698</c:v>
                </c:pt>
                <c:pt idx="102">
                  <c:v>3.7024215040728601</c:v>
                </c:pt>
                <c:pt idx="103">
                  <c:v>3.7958923522102199</c:v>
                </c:pt>
                <c:pt idx="104">
                  <c:v>3.9623523571484598</c:v>
                </c:pt>
                <c:pt idx="105">
                  <c:v>4.01448781916163</c:v>
                </c:pt>
                <c:pt idx="106">
                  <c:v>3.8964512399948199</c:v>
                </c:pt>
                <c:pt idx="107">
                  <c:v>4.0237118291118099</c:v>
                </c:pt>
                <c:pt idx="108">
                  <c:v>3.8213050865899101</c:v>
                </c:pt>
                <c:pt idx="109">
                  <c:v>3.9352494703918701</c:v>
                </c:pt>
                <c:pt idx="110">
                  <c:v>3.8766380749295699</c:v>
                </c:pt>
                <c:pt idx="111">
                  <c:v>3.89244804969143</c:v>
                </c:pt>
                <c:pt idx="112">
                  <c:v>3.9887788717671002</c:v>
                </c:pt>
                <c:pt idx="113">
                  <c:v>4.0151143992761904</c:v>
                </c:pt>
                <c:pt idx="114">
                  <c:v>4.2214053271599097</c:v>
                </c:pt>
                <c:pt idx="115">
                  <c:v>4.0770890742669001</c:v>
                </c:pt>
                <c:pt idx="116">
                  <c:v>4.0324198982333996</c:v>
                </c:pt>
                <c:pt idx="117">
                  <c:v>4.1031933073864497</c:v>
                </c:pt>
                <c:pt idx="118">
                  <c:v>4.29257444202754</c:v>
                </c:pt>
                <c:pt idx="119">
                  <c:v>4.0656000416601001</c:v>
                </c:pt>
                <c:pt idx="120">
                  <c:v>4.2285225475153903</c:v>
                </c:pt>
                <c:pt idx="121">
                  <c:v>4.4968799110779303</c:v>
                </c:pt>
                <c:pt idx="122">
                  <c:v>4.51076731481011</c:v>
                </c:pt>
                <c:pt idx="123">
                  <c:v>4.3126007699442299</c:v>
                </c:pt>
                <c:pt idx="124">
                  <c:v>4.55930990186598</c:v>
                </c:pt>
                <c:pt idx="125">
                  <c:v>4.40380642128983</c:v>
                </c:pt>
                <c:pt idx="126">
                  <c:v>4.4081417658209396</c:v>
                </c:pt>
                <c:pt idx="127">
                  <c:v>4.5447968601152198</c:v>
                </c:pt>
                <c:pt idx="128">
                  <c:v>4.3438706006548298</c:v>
                </c:pt>
                <c:pt idx="129">
                  <c:v>4.5593911730925898</c:v>
                </c:pt>
                <c:pt idx="130">
                  <c:v>4.4660242189532697</c:v>
                </c:pt>
                <c:pt idx="131">
                  <c:v>4.6217266092646501</c:v>
                </c:pt>
                <c:pt idx="132">
                  <c:v>4.4751774666207904</c:v>
                </c:pt>
                <c:pt idx="133">
                  <c:v>4.4214343677866204</c:v>
                </c:pt>
                <c:pt idx="134">
                  <c:v>4.5565490855312198</c:v>
                </c:pt>
                <c:pt idx="135">
                  <c:v>4.58153201372963</c:v>
                </c:pt>
                <c:pt idx="136">
                  <c:v>4.4236258396913604</c:v>
                </c:pt>
                <c:pt idx="137">
                  <c:v>4.68652484697005</c:v>
                </c:pt>
                <c:pt idx="138">
                  <c:v>4.6938435361981998</c:v>
                </c:pt>
                <c:pt idx="139">
                  <c:v>4.5124499353720298</c:v>
                </c:pt>
                <c:pt idx="140">
                  <c:v>4.5981321578502401</c:v>
                </c:pt>
                <c:pt idx="141">
                  <c:v>4.50464845515459</c:v>
                </c:pt>
                <c:pt idx="142">
                  <c:v>4.7788351332175996</c:v>
                </c:pt>
                <c:pt idx="143">
                  <c:v>4.7629227193623196</c:v>
                </c:pt>
                <c:pt idx="144">
                  <c:v>4.6504783814168498</c:v>
                </c:pt>
                <c:pt idx="145">
                  <c:v>4.6206270101707103</c:v>
                </c:pt>
                <c:pt idx="146">
                  <c:v>4.6913461746399898</c:v>
                </c:pt>
                <c:pt idx="147">
                  <c:v>4.7291647470381299</c:v>
                </c:pt>
                <c:pt idx="148">
                  <c:v>4.66044864664486</c:v>
                </c:pt>
                <c:pt idx="149">
                  <c:v>4.6853285460274101</c:v>
                </c:pt>
                <c:pt idx="150">
                  <c:v>4.8098590418079903</c:v>
                </c:pt>
                <c:pt idx="151">
                  <c:v>4.9047081844799196</c:v>
                </c:pt>
                <c:pt idx="152">
                  <c:v>4.8985370606335001</c:v>
                </c:pt>
                <c:pt idx="153">
                  <c:v>4.7395829509123697</c:v>
                </c:pt>
                <c:pt idx="154">
                  <c:v>4.6314817241612198</c:v>
                </c:pt>
                <c:pt idx="155">
                  <c:v>4.8283708662110998</c:v>
                </c:pt>
                <c:pt idx="156">
                  <c:v>4.8096159988761897</c:v>
                </c:pt>
                <c:pt idx="157">
                  <c:v>4.8453288363377096</c:v>
                </c:pt>
                <c:pt idx="158">
                  <c:v>4.8595834355836898</c:v>
                </c:pt>
                <c:pt idx="159">
                  <c:v>5.0262806750846503</c:v>
                </c:pt>
                <c:pt idx="160">
                  <c:v>4.8244459145378702</c:v>
                </c:pt>
                <c:pt idx="161">
                  <c:v>4.8460484668599602</c:v>
                </c:pt>
                <c:pt idx="162">
                  <c:v>4.8095117288154103</c:v>
                </c:pt>
                <c:pt idx="163">
                  <c:v>4.7942406102696697</c:v>
                </c:pt>
                <c:pt idx="164">
                  <c:v>4.99772828673514</c:v>
                </c:pt>
                <c:pt idx="165">
                  <c:v>5.0797143894650798</c:v>
                </c:pt>
                <c:pt idx="166">
                  <c:v>4.8733226830315601</c:v>
                </c:pt>
                <c:pt idx="167">
                  <c:v>4.9204897057041803</c:v>
                </c:pt>
                <c:pt idx="168">
                  <c:v>4.9087519475286703</c:v>
                </c:pt>
                <c:pt idx="169">
                  <c:v>4.7517865793901297</c:v>
                </c:pt>
                <c:pt idx="170">
                  <c:v>4.8838883618814499</c:v>
                </c:pt>
                <c:pt idx="171">
                  <c:v>4.9480999044288199</c:v>
                </c:pt>
                <c:pt idx="172">
                  <c:v>5.0629462244049899</c:v>
                </c:pt>
                <c:pt idx="173">
                  <c:v>4.9214807506602503</c:v>
                </c:pt>
                <c:pt idx="174">
                  <c:v>5.0840520581509496</c:v>
                </c:pt>
                <c:pt idx="175">
                  <c:v>5.0639383675885998</c:v>
                </c:pt>
                <c:pt idx="176">
                  <c:v>5.15758740732129</c:v>
                </c:pt>
                <c:pt idx="177">
                  <c:v>5.0012593757364696</c:v>
                </c:pt>
                <c:pt idx="178">
                  <c:v>5.0784020640359904</c:v>
                </c:pt>
                <c:pt idx="179">
                  <c:v>4.9937010888373798</c:v>
                </c:pt>
                <c:pt idx="180">
                  <c:v>5.0919489665924003</c:v>
                </c:pt>
                <c:pt idx="181">
                  <c:v>4.9215623299399898</c:v>
                </c:pt>
                <c:pt idx="182">
                  <c:v>4.7867888772216398</c:v>
                </c:pt>
                <c:pt idx="183">
                  <c:v>4.9152427218971999</c:v>
                </c:pt>
                <c:pt idx="184">
                  <c:v>4.9426931362748103</c:v>
                </c:pt>
                <c:pt idx="185">
                  <c:v>4.91379771775342</c:v>
                </c:pt>
                <c:pt idx="186">
                  <c:v>4.9515617504206899</c:v>
                </c:pt>
                <c:pt idx="187">
                  <c:v>5.0329803082991003</c:v>
                </c:pt>
                <c:pt idx="188">
                  <c:v>5.17246875196013</c:v>
                </c:pt>
                <c:pt idx="189">
                  <c:v>5.0485828611001704</c:v>
                </c:pt>
                <c:pt idx="190">
                  <c:v>5.1096201909120902</c:v>
                </c:pt>
                <c:pt idx="191">
                  <c:v>5.2637311464552603</c:v>
                </c:pt>
                <c:pt idx="192">
                  <c:v>5.0768486790999301</c:v>
                </c:pt>
                <c:pt idx="193">
                  <c:v>5.1991135242659698</c:v>
                </c:pt>
                <c:pt idx="194">
                  <c:v>5.1898961343985697</c:v>
                </c:pt>
                <c:pt idx="195">
                  <c:v>5.48474288285359</c:v>
                </c:pt>
                <c:pt idx="196">
                  <c:v>5.3813284904266396</c:v>
                </c:pt>
                <c:pt idx="197">
                  <c:v>5.42465139125704</c:v>
                </c:pt>
                <c:pt idx="198">
                  <c:v>5.3930235477595696</c:v>
                </c:pt>
                <c:pt idx="199">
                  <c:v>5.64566209184862</c:v>
                </c:pt>
                <c:pt idx="200">
                  <c:v>5.3421941941349704</c:v>
                </c:pt>
                <c:pt idx="201">
                  <c:v>5.3914798916813096</c:v>
                </c:pt>
                <c:pt idx="202">
                  <c:v>5.3985298229752603</c:v>
                </c:pt>
                <c:pt idx="203">
                  <c:v>5.3171347024079596</c:v>
                </c:pt>
                <c:pt idx="204">
                  <c:v>5.589562687041</c:v>
                </c:pt>
                <c:pt idx="205">
                  <c:v>5.5370376892513002</c:v>
                </c:pt>
                <c:pt idx="206">
                  <c:v>5.5032543320510703</c:v>
                </c:pt>
                <c:pt idx="207">
                  <c:v>5.5192443506473001</c:v>
                </c:pt>
                <c:pt idx="208">
                  <c:v>5.6153636788187402</c:v>
                </c:pt>
                <c:pt idx="209">
                  <c:v>5.6775682542477499</c:v>
                </c:pt>
                <c:pt idx="210">
                  <c:v>5.5769437944178897</c:v>
                </c:pt>
                <c:pt idx="211">
                  <c:v>5.6507973901981403</c:v>
                </c:pt>
                <c:pt idx="212">
                  <c:v>5.7770097290629003</c:v>
                </c:pt>
                <c:pt idx="213">
                  <c:v>5.7971166349885097</c:v>
                </c:pt>
                <c:pt idx="214">
                  <c:v>5.7548808681980104</c:v>
                </c:pt>
                <c:pt idx="215">
                  <c:v>5.5922416003652904</c:v>
                </c:pt>
                <c:pt idx="216">
                  <c:v>5.5699364574595203</c:v>
                </c:pt>
                <c:pt idx="217">
                  <c:v>5.8133700930379897</c:v>
                </c:pt>
                <c:pt idx="218">
                  <c:v>5.7243465312878001</c:v>
                </c:pt>
                <c:pt idx="219">
                  <c:v>5.79562639610511</c:v>
                </c:pt>
                <c:pt idx="220">
                  <c:v>5.9756485330566402</c:v>
                </c:pt>
                <c:pt idx="221">
                  <c:v>5.88684834886819</c:v>
                </c:pt>
                <c:pt idx="222">
                  <c:v>5.9324686859385896</c:v>
                </c:pt>
                <c:pt idx="223">
                  <c:v>5.8704312708497897</c:v>
                </c:pt>
                <c:pt idx="224">
                  <c:v>5.9608729635919904</c:v>
                </c:pt>
                <c:pt idx="225">
                  <c:v>5.9405092957555201</c:v>
                </c:pt>
                <c:pt idx="226">
                  <c:v>6.0881176078871801</c:v>
                </c:pt>
                <c:pt idx="227">
                  <c:v>6.0823754045806604</c:v>
                </c:pt>
                <c:pt idx="228">
                  <c:v>6.1098914113293201</c:v>
                </c:pt>
                <c:pt idx="229">
                  <c:v>6.2110275678981202</c:v>
                </c:pt>
                <c:pt idx="230">
                  <c:v>6.1205830048586103</c:v>
                </c:pt>
                <c:pt idx="231">
                  <c:v>6.1537453963313604</c:v>
                </c:pt>
                <c:pt idx="232">
                  <c:v>6.1030931662094599</c:v>
                </c:pt>
                <c:pt idx="233">
                  <c:v>6.1621738042566401</c:v>
                </c:pt>
                <c:pt idx="234">
                  <c:v>6.4021580550552697</c:v>
                </c:pt>
                <c:pt idx="235">
                  <c:v>6.1904335336118299</c:v>
                </c:pt>
                <c:pt idx="236">
                  <c:v>6.38272342304864</c:v>
                </c:pt>
                <c:pt idx="237">
                  <c:v>6.3179449482301298</c:v>
                </c:pt>
                <c:pt idx="238">
                  <c:v>6.2655655371797403</c:v>
                </c:pt>
                <c:pt idx="239">
                  <c:v>6.3990638035293497</c:v>
                </c:pt>
                <c:pt idx="240">
                  <c:v>6.3930430565061602</c:v>
                </c:pt>
                <c:pt idx="241">
                  <c:v>6.2112488883863799</c:v>
                </c:pt>
                <c:pt idx="242">
                  <c:v>6.3790271149192499</c:v>
                </c:pt>
                <c:pt idx="243">
                  <c:v>6.3395824791491702</c:v>
                </c:pt>
                <c:pt idx="244">
                  <c:v>6.2652768622747299</c:v>
                </c:pt>
                <c:pt idx="245">
                  <c:v>6.2734867764130398</c:v>
                </c:pt>
                <c:pt idx="246">
                  <c:v>6.4009144478922204</c:v>
                </c:pt>
                <c:pt idx="247">
                  <c:v>6.5529226850039803</c:v>
                </c:pt>
                <c:pt idx="248">
                  <c:v>6.3662213663452896</c:v>
                </c:pt>
                <c:pt idx="249">
                  <c:v>6.44244189684464</c:v>
                </c:pt>
                <c:pt idx="250">
                  <c:v>6.5793282459998998</c:v>
                </c:pt>
                <c:pt idx="251">
                  <c:v>6.4077073417051196</c:v>
                </c:pt>
                <c:pt idx="252">
                  <c:v>6.6741958463720801</c:v>
                </c:pt>
                <c:pt idx="253">
                  <c:v>6.5726137393024002</c:v>
                </c:pt>
                <c:pt idx="254">
                  <c:v>6.5007914072699702</c:v>
                </c:pt>
                <c:pt idx="255">
                  <c:v>6.64711676577872</c:v>
                </c:pt>
                <c:pt idx="256">
                  <c:v>6.67340326842994</c:v>
                </c:pt>
                <c:pt idx="257">
                  <c:v>6.7095997079129104</c:v>
                </c:pt>
                <c:pt idx="258">
                  <c:v>6.7057362828355203</c:v>
                </c:pt>
                <c:pt idx="259">
                  <c:v>6.7681843353293898</c:v>
                </c:pt>
                <c:pt idx="260">
                  <c:v>6.7742347217086101</c:v>
                </c:pt>
                <c:pt idx="261">
                  <c:v>6.6522267870331104</c:v>
                </c:pt>
                <c:pt idx="262">
                  <c:v>6.5592905829083197</c:v>
                </c:pt>
                <c:pt idx="263">
                  <c:v>6.6470769514740899</c:v>
                </c:pt>
                <c:pt idx="264">
                  <c:v>6.5321080011765096</c:v>
                </c:pt>
                <c:pt idx="265">
                  <c:v>6.7911556445718499</c:v>
                </c:pt>
                <c:pt idx="266">
                  <c:v>6.70442391771945</c:v>
                </c:pt>
                <c:pt idx="267">
                  <c:v>6.5064276399196999</c:v>
                </c:pt>
                <c:pt idx="268">
                  <c:v>6.8420350133535504</c:v>
                </c:pt>
                <c:pt idx="269">
                  <c:v>6.6814290214087801</c:v>
                </c:pt>
                <c:pt idx="270">
                  <c:v>6.6787691757900403</c:v>
                </c:pt>
                <c:pt idx="271">
                  <c:v>6.6602698090892503</c:v>
                </c:pt>
                <c:pt idx="272">
                  <c:v>6.6521503555755199</c:v>
                </c:pt>
                <c:pt idx="273">
                  <c:v>6.7648971448113002</c:v>
                </c:pt>
                <c:pt idx="274">
                  <c:v>6.8798330146632098</c:v>
                </c:pt>
                <c:pt idx="275">
                  <c:v>6.87559381615646</c:v>
                </c:pt>
                <c:pt idx="276">
                  <c:v>6.9012714788444196</c:v>
                </c:pt>
                <c:pt idx="277">
                  <c:v>6.852322169482</c:v>
                </c:pt>
                <c:pt idx="278">
                  <c:v>6.8792229936457696</c:v>
                </c:pt>
                <c:pt idx="279">
                  <c:v>6.9055966532570201</c:v>
                </c:pt>
                <c:pt idx="280">
                  <c:v>6.9305872841477001</c:v>
                </c:pt>
                <c:pt idx="281">
                  <c:v>6.8521612451360898</c:v>
                </c:pt>
                <c:pt idx="282">
                  <c:v>6.8318378705796103</c:v>
                </c:pt>
                <c:pt idx="283">
                  <c:v>6.9194740305106404</c:v>
                </c:pt>
                <c:pt idx="284">
                  <c:v>6.7124877150115196</c:v>
                </c:pt>
                <c:pt idx="285">
                  <c:v>6.9250115877987</c:v>
                </c:pt>
                <c:pt idx="286">
                  <c:v>6.96091134975274</c:v>
                </c:pt>
                <c:pt idx="287">
                  <c:v>7.0161162670066402</c:v>
                </c:pt>
                <c:pt idx="288">
                  <c:v>7.0616171513361001</c:v>
                </c:pt>
                <c:pt idx="289">
                  <c:v>7.0400627077219999</c:v>
                </c:pt>
                <c:pt idx="290">
                  <c:v>7.0246057582463397</c:v>
                </c:pt>
                <c:pt idx="291">
                  <c:v>7.1225796551034701</c:v>
                </c:pt>
                <c:pt idx="292">
                  <c:v>7.14577331572867</c:v>
                </c:pt>
                <c:pt idx="293">
                  <c:v>7.3177328900142298</c:v>
                </c:pt>
                <c:pt idx="294">
                  <c:v>7.1336494758172204</c:v>
                </c:pt>
                <c:pt idx="295">
                  <c:v>7.2454996062211903</c:v>
                </c:pt>
                <c:pt idx="296">
                  <c:v>7.2430081605227503</c:v>
                </c:pt>
                <c:pt idx="297">
                  <c:v>7.1564027171548004</c:v>
                </c:pt>
                <c:pt idx="298">
                  <c:v>7.1540196065677302</c:v>
                </c:pt>
                <c:pt idx="299">
                  <c:v>7.34288282851929</c:v>
                </c:pt>
                <c:pt idx="300">
                  <c:v>7.5565409644475503</c:v>
                </c:pt>
                <c:pt idx="301">
                  <c:v>7.4235905205174202</c:v>
                </c:pt>
                <c:pt idx="302">
                  <c:v>7.3267416862857697</c:v>
                </c:pt>
                <c:pt idx="303">
                  <c:v>7.5142805245232998</c:v>
                </c:pt>
                <c:pt idx="304">
                  <c:v>7.3060458802718404</c:v>
                </c:pt>
                <c:pt idx="305">
                  <c:v>7.3768079042260997</c:v>
                </c:pt>
                <c:pt idx="306">
                  <c:v>7.5530489741353701</c:v>
                </c:pt>
                <c:pt idx="307">
                  <c:v>7.3243550177555496</c:v>
                </c:pt>
                <c:pt idx="308">
                  <c:v>7.4344487618105601</c:v>
                </c:pt>
                <c:pt idx="309">
                  <c:v>7.5763810715243496</c:v>
                </c:pt>
                <c:pt idx="310">
                  <c:v>7.7935109488469196</c:v>
                </c:pt>
                <c:pt idx="311">
                  <c:v>7.58793809584329</c:v>
                </c:pt>
                <c:pt idx="312">
                  <c:v>7.5929884999999997</c:v>
                </c:pt>
                <c:pt idx="313">
                  <c:v>7.5972319396962797</c:v>
                </c:pt>
                <c:pt idx="314">
                  <c:v>7.5474554529354796</c:v>
                </c:pt>
                <c:pt idx="315">
                  <c:v>7.6725317922449197</c:v>
                </c:pt>
                <c:pt idx="316">
                  <c:v>7.7088149074646202</c:v>
                </c:pt>
                <c:pt idx="317">
                  <c:v>7.7640069003893304</c:v>
                </c:pt>
                <c:pt idx="318">
                  <c:v>7.6147136112821698</c:v>
                </c:pt>
                <c:pt idx="319">
                  <c:v>7.7207448148247204</c:v>
                </c:pt>
                <c:pt idx="320">
                  <c:v>7.8471553435289199</c:v>
                </c:pt>
                <c:pt idx="321">
                  <c:v>7.7934909307559801</c:v>
                </c:pt>
                <c:pt idx="322">
                  <c:v>7.8100307886399998</c:v>
                </c:pt>
                <c:pt idx="323">
                  <c:v>7.8623270989152001</c:v>
                </c:pt>
                <c:pt idx="324">
                  <c:v>7.7590394632867197</c:v>
                </c:pt>
                <c:pt idx="325">
                  <c:v>7.9551647305494297</c:v>
                </c:pt>
                <c:pt idx="326">
                  <c:v>7.89547011078482</c:v>
                </c:pt>
                <c:pt idx="327">
                  <c:v>7.9971215917518599</c:v>
                </c:pt>
                <c:pt idx="328">
                  <c:v>7.9013570196018401</c:v>
                </c:pt>
                <c:pt idx="329">
                  <c:v>7.9913949751554503</c:v>
                </c:pt>
                <c:pt idx="330">
                  <c:v>7.9430498437737302</c:v>
                </c:pt>
                <c:pt idx="331">
                  <c:v>8.0770101841638908</c:v>
                </c:pt>
                <c:pt idx="332">
                  <c:v>8.0706482039890197</c:v>
                </c:pt>
                <c:pt idx="333">
                  <c:v>8.12801343473914</c:v>
                </c:pt>
                <c:pt idx="334">
                  <c:v>8.0738037358982702</c:v>
                </c:pt>
                <c:pt idx="335">
                  <c:v>8.2255890124461093</c:v>
                </c:pt>
                <c:pt idx="336">
                  <c:v>8.0529360519646094</c:v>
                </c:pt>
                <c:pt idx="337">
                  <c:v>8.2809285646421298</c:v>
                </c:pt>
                <c:pt idx="338">
                  <c:v>8.19616444418849</c:v>
                </c:pt>
                <c:pt idx="339">
                  <c:v>8.2741203348542491</c:v>
                </c:pt>
                <c:pt idx="340">
                  <c:v>8.1079974652814002</c:v>
                </c:pt>
                <c:pt idx="341">
                  <c:v>8.2772742707926792</c:v>
                </c:pt>
                <c:pt idx="342">
                  <c:v>8.2700116798698904</c:v>
                </c:pt>
                <c:pt idx="343">
                  <c:v>8.2453156120522699</c:v>
                </c:pt>
                <c:pt idx="344">
                  <c:v>8.0401777813173592</c:v>
                </c:pt>
                <c:pt idx="345">
                  <c:v>8.20050303459589</c:v>
                </c:pt>
                <c:pt idx="346">
                  <c:v>8.4324925867456706</c:v>
                </c:pt>
                <c:pt idx="347">
                  <c:v>8.2914856190088102</c:v>
                </c:pt>
                <c:pt idx="348">
                  <c:v>8.1865314766529398</c:v>
                </c:pt>
                <c:pt idx="349">
                  <c:v>8.0851964642550893</c:v>
                </c:pt>
                <c:pt idx="350">
                  <c:v>8.3758594435797793</c:v>
                </c:pt>
                <c:pt idx="351">
                  <c:v>8.4514319246792393</c:v>
                </c:pt>
                <c:pt idx="352">
                  <c:v>8.5022878643675295</c:v>
                </c:pt>
                <c:pt idx="353">
                  <c:v>8.5245622224770408</c:v>
                </c:pt>
                <c:pt idx="354">
                  <c:v>8.3982278818791904</c:v>
                </c:pt>
                <c:pt idx="355">
                  <c:v>8.4723780077402999</c:v>
                </c:pt>
                <c:pt idx="356">
                  <c:v>8.4864216737459497</c:v>
                </c:pt>
                <c:pt idx="357">
                  <c:v>8.6420020714087595</c:v>
                </c:pt>
                <c:pt idx="358">
                  <c:v>8.5018458966661399</c:v>
                </c:pt>
                <c:pt idx="359">
                  <c:v>8.3316998313798596</c:v>
                </c:pt>
                <c:pt idx="360">
                  <c:v>8.4196335400578004</c:v>
                </c:pt>
                <c:pt idx="361">
                  <c:v>8.4778514322400298</c:v>
                </c:pt>
                <c:pt idx="362">
                  <c:v>8.6286231043591197</c:v>
                </c:pt>
                <c:pt idx="363">
                  <c:v>8.7888927921238604</c:v>
                </c:pt>
                <c:pt idx="364">
                  <c:v>8.6552350045981807</c:v>
                </c:pt>
                <c:pt idx="365">
                  <c:v>8.6967940869142293</c:v>
                </c:pt>
                <c:pt idx="366">
                  <c:v>8.55648181815166</c:v>
                </c:pt>
                <c:pt idx="367">
                  <c:v>8.69882874512356</c:v>
                </c:pt>
                <c:pt idx="368">
                  <c:v>8.7475119517594102</c:v>
                </c:pt>
                <c:pt idx="369">
                  <c:v>8.8266999729870204</c:v>
                </c:pt>
                <c:pt idx="370">
                  <c:v>8.7247758137578106</c:v>
                </c:pt>
                <c:pt idx="371">
                  <c:v>8.6737973959426302</c:v>
                </c:pt>
                <c:pt idx="372">
                  <c:v>8.7517098072101493</c:v>
                </c:pt>
                <c:pt idx="373">
                  <c:v>8.6489001856808603</c:v>
                </c:pt>
                <c:pt idx="374">
                  <c:v>8.8715885227538998</c:v>
                </c:pt>
                <c:pt idx="375">
                  <c:v>8.8380685793416305</c:v>
                </c:pt>
                <c:pt idx="376">
                  <c:v>8.9166355547920002</c:v>
                </c:pt>
                <c:pt idx="377">
                  <c:v>8.6206821685351294</c:v>
                </c:pt>
                <c:pt idx="378">
                  <c:v>8.9666558056164192</c:v>
                </c:pt>
                <c:pt idx="379">
                  <c:v>8.8912622013702194</c:v>
                </c:pt>
                <c:pt idx="380">
                  <c:v>9.0118194293262999</c:v>
                </c:pt>
                <c:pt idx="381">
                  <c:v>8.9066989495643991</c:v>
                </c:pt>
                <c:pt idx="382">
                  <c:v>8.9230523662988102</c:v>
                </c:pt>
                <c:pt idx="383">
                  <c:v>9.1375588007862394</c:v>
                </c:pt>
                <c:pt idx="384">
                  <c:v>9.0927535404755595</c:v>
                </c:pt>
                <c:pt idx="385">
                  <c:v>9.2209395286457791</c:v>
                </c:pt>
                <c:pt idx="386">
                  <c:v>8.9112630976246301</c:v>
                </c:pt>
                <c:pt idx="387">
                  <c:v>9.20575367844617</c:v>
                </c:pt>
                <c:pt idx="388">
                  <c:v>9.0501711911243792</c:v>
                </c:pt>
                <c:pt idx="389">
                  <c:v>8.9638762987403702</c:v>
                </c:pt>
                <c:pt idx="390">
                  <c:v>9.0721843854829807</c:v>
                </c:pt>
                <c:pt idx="391">
                  <c:v>9.0470013878671391</c:v>
                </c:pt>
                <c:pt idx="392">
                  <c:v>9.2283712717449191</c:v>
                </c:pt>
                <c:pt idx="393">
                  <c:v>9.2954339346644197</c:v>
                </c:pt>
                <c:pt idx="394">
                  <c:v>9.2646101133127008</c:v>
                </c:pt>
                <c:pt idx="395">
                  <c:v>9.4715958331018797</c:v>
                </c:pt>
                <c:pt idx="396">
                  <c:v>9.2793493628290999</c:v>
                </c:pt>
                <c:pt idx="397">
                  <c:v>9.4134524113367704</c:v>
                </c:pt>
                <c:pt idx="398">
                  <c:v>9.5431763251236301</c:v>
                </c:pt>
                <c:pt idx="399">
                  <c:v>9.3818750357458391</c:v>
                </c:pt>
                <c:pt idx="400">
                  <c:v>9.4131917284870301</c:v>
                </c:pt>
                <c:pt idx="401">
                  <c:v>9.5314240008554201</c:v>
                </c:pt>
                <c:pt idx="402">
                  <c:v>9.5404044667309105</c:v>
                </c:pt>
                <c:pt idx="403">
                  <c:v>9.4249207597592406</c:v>
                </c:pt>
                <c:pt idx="404">
                  <c:v>9.5180606372570704</c:v>
                </c:pt>
                <c:pt idx="405">
                  <c:v>9.5752878890525395</c:v>
                </c:pt>
                <c:pt idx="406">
                  <c:v>9.4651691306259096</c:v>
                </c:pt>
                <c:pt idx="407">
                  <c:v>9.6405988465033197</c:v>
                </c:pt>
                <c:pt idx="408">
                  <c:v>9.5803015473056004</c:v>
                </c:pt>
                <c:pt idx="409">
                  <c:v>9.7934698375906901</c:v>
                </c:pt>
                <c:pt idx="410">
                  <c:v>9.7331155278919699</c:v>
                </c:pt>
                <c:pt idx="411">
                  <c:v>9.8450606640894591</c:v>
                </c:pt>
                <c:pt idx="412">
                  <c:v>9.9062393910354896</c:v>
                </c:pt>
                <c:pt idx="413">
                  <c:v>9.7266352061763701</c:v>
                </c:pt>
                <c:pt idx="414">
                  <c:v>9.9193697089303097</c:v>
                </c:pt>
                <c:pt idx="415">
                  <c:v>9.8355562434639996</c:v>
                </c:pt>
                <c:pt idx="416">
                  <c:v>9.9344623646085903</c:v>
                </c:pt>
                <c:pt idx="417">
                  <c:v>9.7161696135593996</c:v>
                </c:pt>
                <c:pt idx="418">
                  <c:v>9.8802579992761093</c:v>
                </c:pt>
                <c:pt idx="419">
                  <c:v>9.8524380657902295</c:v>
                </c:pt>
                <c:pt idx="420">
                  <c:v>9.9107483995530892</c:v>
                </c:pt>
                <c:pt idx="421">
                  <c:v>9.9945437583496908</c:v>
                </c:pt>
                <c:pt idx="422">
                  <c:v>9.9346147513683505</c:v>
                </c:pt>
                <c:pt idx="423">
                  <c:v>10.063727446463901</c:v>
                </c:pt>
                <c:pt idx="424">
                  <c:v>10.100368936309801</c:v>
                </c:pt>
                <c:pt idx="425">
                  <c:v>10.116806762933599</c:v>
                </c:pt>
                <c:pt idx="426">
                  <c:v>10.2107310643462</c:v>
                </c:pt>
                <c:pt idx="427">
                  <c:v>10.129891713247799</c:v>
                </c:pt>
                <c:pt idx="428">
                  <c:v>10.274440603775799</c:v>
                </c:pt>
                <c:pt idx="429">
                  <c:v>10.1598805476991</c:v>
                </c:pt>
                <c:pt idx="430">
                  <c:v>10.1951867657494</c:v>
                </c:pt>
                <c:pt idx="431">
                  <c:v>10.1609044403866</c:v>
                </c:pt>
                <c:pt idx="432">
                  <c:v>10.3217236536378</c:v>
                </c:pt>
                <c:pt idx="433">
                  <c:v>10.260009193016201</c:v>
                </c:pt>
                <c:pt idx="434">
                  <c:v>10.3203376979192</c:v>
                </c:pt>
                <c:pt idx="435">
                  <c:v>10.3412593530777</c:v>
                </c:pt>
                <c:pt idx="436">
                  <c:v>10.2732904715647</c:v>
                </c:pt>
                <c:pt idx="437">
                  <c:v>10.440576478283001</c:v>
                </c:pt>
                <c:pt idx="438">
                  <c:v>10.3396039010374</c:v>
                </c:pt>
                <c:pt idx="439">
                  <c:v>10.437702998069099</c:v>
                </c:pt>
                <c:pt idx="440">
                  <c:v>10.483104309275401</c:v>
                </c:pt>
                <c:pt idx="441">
                  <c:v>10.422534768206299</c:v>
                </c:pt>
                <c:pt idx="442">
                  <c:v>10.4138449777225</c:v>
                </c:pt>
                <c:pt idx="443">
                  <c:v>10.4680633681236</c:v>
                </c:pt>
                <c:pt idx="444">
                  <c:v>10.434133271637601</c:v>
                </c:pt>
                <c:pt idx="445">
                  <c:v>10.487842583845399</c:v>
                </c:pt>
                <c:pt idx="446">
                  <c:v>10.513040727265</c:v>
                </c:pt>
                <c:pt idx="447">
                  <c:v>10.6250874635908</c:v>
                </c:pt>
                <c:pt idx="448">
                  <c:v>10.427514538194201</c:v>
                </c:pt>
                <c:pt idx="449">
                  <c:v>10.5874328711602</c:v>
                </c:pt>
                <c:pt idx="450">
                  <c:v>10.5546163404272</c:v>
                </c:pt>
                <c:pt idx="451">
                  <c:v>10.7152073389632</c:v>
                </c:pt>
                <c:pt idx="452">
                  <c:v>10.8019246490688</c:v>
                </c:pt>
                <c:pt idx="453">
                  <c:v>10.599211413745699</c:v>
                </c:pt>
                <c:pt idx="454">
                  <c:v>10.8317449396821</c:v>
                </c:pt>
                <c:pt idx="455">
                  <c:v>10.7799347314517</c:v>
                </c:pt>
                <c:pt idx="456">
                  <c:v>10.7603534616498</c:v>
                </c:pt>
                <c:pt idx="457">
                  <c:v>10.694182131203</c:v>
                </c:pt>
                <c:pt idx="458">
                  <c:v>10.810749443756199</c:v>
                </c:pt>
                <c:pt idx="459">
                  <c:v>10.6298271472946</c:v>
                </c:pt>
                <c:pt idx="460">
                  <c:v>10.854917801858299</c:v>
                </c:pt>
                <c:pt idx="461">
                  <c:v>10.8062830953917</c:v>
                </c:pt>
                <c:pt idx="462">
                  <c:v>10.7607507948444</c:v>
                </c:pt>
                <c:pt idx="463">
                  <c:v>10.8325726770268</c:v>
                </c:pt>
                <c:pt idx="464">
                  <c:v>10.8690610878286</c:v>
                </c:pt>
                <c:pt idx="465">
                  <c:v>10.8864091134792</c:v>
                </c:pt>
                <c:pt idx="466">
                  <c:v>10.832295986888701</c:v>
                </c:pt>
                <c:pt idx="467">
                  <c:v>10.909408479137101</c:v>
                </c:pt>
                <c:pt idx="468">
                  <c:v>10.965368793075299</c:v>
                </c:pt>
                <c:pt idx="469">
                  <c:v>10.99348103989</c:v>
                </c:pt>
                <c:pt idx="470">
                  <c:v>10.774721308516799</c:v>
                </c:pt>
                <c:pt idx="471">
                  <c:v>10.827924730491</c:v>
                </c:pt>
                <c:pt idx="472">
                  <c:v>10.8797616604192</c:v>
                </c:pt>
                <c:pt idx="473">
                  <c:v>10.887256171621599</c:v>
                </c:pt>
                <c:pt idx="474">
                  <c:v>10.878292647125599</c:v>
                </c:pt>
                <c:pt idx="475">
                  <c:v>10.8753237962067</c:v>
                </c:pt>
                <c:pt idx="476">
                  <c:v>11.109596673652501</c:v>
                </c:pt>
                <c:pt idx="477">
                  <c:v>11.183237178349099</c:v>
                </c:pt>
                <c:pt idx="478">
                  <c:v>10.892646767131399</c:v>
                </c:pt>
                <c:pt idx="479">
                  <c:v>11.1184456716739</c:v>
                </c:pt>
                <c:pt idx="480">
                  <c:v>11.0193744491554</c:v>
                </c:pt>
                <c:pt idx="481">
                  <c:v>10.9960283808075</c:v>
                </c:pt>
                <c:pt idx="482">
                  <c:v>11.041231143199999</c:v>
                </c:pt>
                <c:pt idx="483">
                  <c:v>11.101380474260999</c:v>
                </c:pt>
                <c:pt idx="484">
                  <c:v>11.219370679724401</c:v>
                </c:pt>
                <c:pt idx="485">
                  <c:v>11.204566921790001</c:v>
                </c:pt>
                <c:pt idx="486">
                  <c:v>11.2596553480558</c:v>
                </c:pt>
                <c:pt idx="487">
                  <c:v>11.2317557425887</c:v>
                </c:pt>
                <c:pt idx="488">
                  <c:v>11.3056783061951</c:v>
                </c:pt>
                <c:pt idx="489">
                  <c:v>11.381269714392101</c:v>
                </c:pt>
                <c:pt idx="490">
                  <c:v>11.501627278571901</c:v>
                </c:pt>
                <c:pt idx="491">
                  <c:v>11.4159128310126</c:v>
                </c:pt>
                <c:pt idx="492">
                  <c:v>11.659809030388301</c:v>
                </c:pt>
                <c:pt idx="493">
                  <c:v>11.4495869230867</c:v>
                </c:pt>
                <c:pt idx="494">
                  <c:v>11.446871490025</c:v>
                </c:pt>
                <c:pt idx="495">
                  <c:v>11.4861716310985</c:v>
                </c:pt>
                <c:pt idx="496">
                  <c:v>11.57506179161</c:v>
                </c:pt>
                <c:pt idx="497">
                  <c:v>11.6141237502713</c:v>
                </c:pt>
                <c:pt idx="498">
                  <c:v>11.6448796684023</c:v>
                </c:pt>
                <c:pt idx="499">
                  <c:v>11.569165280285899</c:v>
                </c:pt>
                <c:pt idx="500">
                  <c:v>11.656158220430999</c:v>
                </c:pt>
                <c:pt idx="501">
                  <c:v>11.868629418141101</c:v>
                </c:pt>
                <c:pt idx="502">
                  <c:v>11.6389846234506</c:v>
                </c:pt>
                <c:pt idx="503">
                  <c:v>11.6299583052689</c:v>
                </c:pt>
                <c:pt idx="504">
                  <c:v>11.847993344499701</c:v>
                </c:pt>
                <c:pt idx="505">
                  <c:v>11.706325330763001</c:v>
                </c:pt>
                <c:pt idx="506">
                  <c:v>11.865458871009199</c:v>
                </c:pt>
                <c:pt idx="507">
                  <c:v>11.826976710499</c:v>
                </c:pt>
                <c:pt idx="508">
                  <c:v>11.633815033324099</c:v>
                </c:pt>
                <c:pt idx="509">
                  <c:v>11.9521174789112</c:v>
                </c:pt>
                <c:pt idx="510">
                  <c:v>11.792153303928799</c:v>
                </c:pt>
                <c:pt idx="511">
                  <c:v>11.777326224265099</c:v>
                </c:pt>
                <c:pt idx="512">
                  <c:v>11.9625318453133</c:v>
                </c:pt>
                <c:pt idx="513">
                  <c:v>12.023059383397401</c:v>
                </c:pt>
                <c:pt idx="514">
                  <c:v>12.0174864588092</c:v>
                </c:pt>
                <c:pt idx="515">
                  <c:v>11.994173834312299</c:v>
                </c:pt>
                <c:pt idx="516">
                  <c:v>12.0483197141365</c:v>
                </c:pt>
                <c:pt idx="517">
                  <c:v>11.9738029502973</c:v>
                </c:pt>
                <c:pt idx="518">
                  <c:v>12.1965953303901</c:v>
                </c:pt>
                <c:pt idx="519">
                  <c:v>12.2069566136826</c:v>
                </c:pt>
                <c:pt idx="520">
                  <c:v>12.207432814905699</c:v>
                </c:pt>
                <c:pt idx="521">
                  <c:v>12.179608339672001</c:v>
                </c:pt>
                <c:pt idx="522">
                  <c:v>12.2487458230048</c:v>
                </c:pt>
                <c:pt idx="523">
                  <c:v>12.432293289170801</c:v>
                </c:pt>
                <c:pt idx="524">
                  <c:v>12.2695951031665</c:v>
                </c:pt>
                <c:pt idx="525">
                  <c:v>12.417278030296201</c:v>
                </c:pt>
                <c:pt idx="526">
                  <c:v>12.425007192682701</c:v>
                </c:pt>
                <c:pt idx="527">
                  <c:v>12.375263871524</c:v>
                </c:pt>
                <c:pt idx="528">
                  <c:v>12.442320665597499</c:v>
                </c:pt>
                <c:pt idx="529">
                  <c:v>12.459239899856501</c:v>
                </c:pt>
                <c:pt idx="530">
                  <c:v>12.4340810467765</c:v>
                </c:pt>
                <c:pt idx="531">
                  <c:v>12.5025522584355</c:v>
                </c:pt>
                <c:pt idx="532">
                  <c:v>12.295401502655601</c:v>
                </c:pt>
                <c:pt idx="533">
                  <c:v>12.5914388641472</c:v>
                </c:pt>
                <c:pt idx="534">
                  <c:v>12.4550037591974</c:v>
                </c:pt>
                <c:pt idx="535">
                  <c:v>12.801518803677199</c:v>
                </c:pt>
                <c:pt idx="536">
                  <c:v>12.707601356582099</c:v>
                </c:pt>
                <c:pt idx="537">
                  <c:v>12.738384946329999</c:v>
                </c:pt>
                <c:pt idx="538">
                  <c:v>12.5881877211388</c:v>
                </c:pt>
                <c:pt idx="539">
                  <c:v>12.7576841899306</c:v>
                </c:pt>
                <c:pt idx="540">
                  <c:v>12.5050001222098</c:v>
                </c:pt>
                <c:pt idx="541">
                  <c:v>12.6348448921424</c:v>
                </c:pt>
                <c:pt idx="542">
                  <c:v>12.641242746973001</c:v>
                </c:pt>
                <c:pt idx="543">
                  <c:v>12.6858383874534</c:v>
                </c:pt>
                <c:pt idx="544">
                  <c:v>12.7880639416673</c:v>
                </c:pt>
                <c:pt idx="545">
                  <c:v>12.7974591887324</c:v>
                </c:pt>
                <c:pt idx="546">
                  <c:v>12.7153386966616</c:v>
                </c:pt>
                <c:pt idx="547">
                  <c:v>12.851010926093</c:v>
                </c:pt>
                <c:pt idx="548">
                  <c:v>12.673617284184401</c:v>
                </c:pt>
                <c:pt idx="549">
                  <c:v>12.792785936248899</c:v>
                </c:pt>
                <c:pt idx="550">
                  <c:v>12.8290240514097</c:v>
                </c:pt>
                <c:pt idx="551">
                  <c:v>12.8558958408659</c:v>
                </c:pt>
                <c:pt idx="552">
                  <c:v>12.890695325930899</c:v>
                </c:pt>
                <c:pt idx="553">
                  <c:v>12.8644517494727</c:v>
                </c:pt>
                <c:pt idx="554">
                  <c:v>12.7750270596118</c:v>
                </c:pt>
                <c:pt idx="555">
                  <c:v>12.923349293501699</c:v>
                </c:pt>
                <c:pt idx="556">
                  <c:v>12.8414789720236</c:v>
                </c:pt>
                <c:pt idx="557">
                  <c:v>12.9061167431235</c:v>
                </c:pt>
                <c:pt idx="558">
                  <c:v>12.731558905701901</c:v>
                </c:pt>
                <c:pt idx="559">
                  <c:v>13.011333625152201</c:v>
                </c:pt>
                <c:pt idx="560">
                  <c:v>12.9603477834783</c:v>
                </c:pt>
                <c:pt idx="561">
                  <c:v>12.7994911549624</c:v>
                </c:pt>
                <c:pt idx="562">
                  <c:v>12.8741177914498</c:v>
                </c:pt>
                <c:pt idx="563">
                  <c:v>12.9631818764828</c:v>
                </c:pt>
                <c:pt idx="564">
                  <c:v>12.996203247754</c:v>
                </c:pt>
                <c:pt idx="565">
                  <c:v>12.9306277936809</c:v>
                </c:pt>
                <c:pt idx="566">
                  <c:v>12.8121855454481</c:v>
                </c:pt>
                <c:pt idx="567">
                  <c:v>12.9769729143713</c:v>
                </c:pt>
                <c:pt idx="568">
                  <c:v>13.0007904653524</c:v>
                </c:pt>
                <c:pt idx="569">
                  <c:v>13.0171630128405</c:v>
                </c:pt>
                <c:pt idx="570">
                  <c:v>12.9963838409115</c:v>
                </c:pt>
                <c:pt idx="571">
                  <c:v>12.9488108170431</c:v>
                </c:pt>
                <c:pt idx="572">
                  <c:v>13.0566975621031</c:v>
                </c:pt>
                <c:pt idx="573">
                  <c:v>12.9166119541364</c:v>
                </c:pt>
                <c:pt idx="574">
                  <c:v>13.2566322634787</c:v>
                </c:pt>
                <c:pt idx="575">
                  <c:v>13.189706811320301</c:v>
                </c:pt>
                <c:pt idx="576">
                  <c:v>13.1044645646358</c:v>
                </c:pt>
                <c:pt idx="577">
                  <c:v>13.129892496249701</c:v>
                </c:pt>
                <c:pt idx="578">
                  <c:v>13.0539757048206</c:v>
                </c:pt>
                <c:pt idx="579">
                  <c:v>13.11097301054</c:v>
                </c:pt>
                <c:pt idx="580">
                  <c:v>13.2613380112925</c:v>
                </c:pt>
                <c:pt idx="581">
                  <c:v>13.2879781747344</c:v>
                </c:pt>
                <c:pt idx="582">
                  <c:v>13.210073771377401</c:v>
                </c:pt>
                <c:pt idx="583">
                  <c:v>13.298797282311</c:v>
                </c:pt>
                <c:pt idx="584">
                  <c:v>13.523333948051601</c:v>
                </c:pt>
                <c:pt idx="585">
                  <c:v>13.4559041870955</c:v>
                </c:pt>
                <c:pt idx="586">
                  <c:v>13.5388711834819</c:v>
                </c:pt>
                <c:pt idx="587">
                  <c:v>13.430560835807899</c:v>
                </c:pt>
                <c:pt idx="588">
                  <c:v>13.241531100954401</c:v>
                </c:pt>
                <c:pt idx="589">
                  <c:v>13.426938042177699</c:v>
                </c:pt>
                <c:pt idx="590">
                  <c:v>13.62379953534</c:v>
                </c:pt>
                <c:pt idx="591">
                  <c:v>13.4274538134907</c:v>
                </c:pt>
                <c:pt idx="592">
                  <c:v>13.672593900413201</c:v>
                </c:pt>
                <c:pt idx="593">
                  <c:v>13.4483626069224</c:v>
                </c:pt>
                <c:pt idx="594">
                  <c:v>13.6061198616112</c:v>
                </c:pt>
                <c:pt idx="595">
                  <c:v>13.6972653974412</c:v>
                </c:pt>
                <c:pt idx="596">
                  <c:v>13.700078978969801</c:v>
                </c:pt>
                <c:pt idx="597">
                  <c:v>13.537831724058201</c:v>
                </c:pt>
                <c:pt idx="598">
                  <c:v>13.6407426103759</c:v>
                </c:pt>
                <c:pt idx="599">
                  <c:v>13.6436851899742</c:v>
                </c:pt>
                <c:pt idx="600">
                  <c:v>13.8080645966646</c:v>
                </c:pt>
                <c:pt idx="601">
                  <c:v>13.752243083926301</c:v>
                </c:pt>
                <c:pt idx="602">
                  <c:v>13.9226399234441</c:v>
                </c:pt>
                <c:pt idx="603">
                  <c:v>13.804789733073401</c:v>
                </c:pt>
                <c:pt idx="604">
                  <c:v>13.672724762496699</c:v>
                </c:pt>
                <c:pt idx="605">
                  <c:v>13.8705137503397</c:v>
                </c:pt>
                <c:pt idx="606">
                  <c:v>13.8515488910547</c:v>
                </c:pt>
                <c:pt idx="607">
                  <c:v>13.9574943952019</c:v>
                </c:pt>
                <c:pt idx="608">
                  <c:v>14.136923400234201</c:v>
                </c:pt>
                <c:pt idx="609">
                  <c:v>13.953119886915299</c:v>
                </c:pt>
                <c:pt idx="610">
                  <c:v>14.1086294352249</c:v>
                </c:pt>
                <c:pt idx="611">
                  <c:v>14.3448490267862</c:v>
                </c:pt>
                <c:pt idx="612">
                  <c:v>14.183165370835299</c:v>
                </c:pt>
                <c:pt idx="613">
                  <c:v>14.017950109152601</c:v>
                </c:pt>
                <c:pt idx="614">
                  <c:v>14.113628106587001</c:v>
                </c:pt>
                <c:pt idx="615">
                  <c:v>14.386114019660299</c:v>
                </c:pt>
                <c:pt idx="616">
                  <c:v>14.33250797346</c:v>
                </c:pt>
                <c:pt idx="617">
                  <c:v>14.6106364055911</c:v>
                </c:pt>
                <c:pt idx="618">
                  <c:v>14.482364242113</c:v>
                </c:pt>
                <c:pt idx="619">
                  <c:v>14.569793325796301</c:v>
                </c:pt>
                <c:pt idx="620">
                  <c:v>14.579025378195</c:v>
                </c:pt>
                <c:pt idx="621">
                  <c:v>14.59302029825</c:v>
                </c:pt>
                <c:pt idx="622">
                  <c:v>14.585769997330299</c:v>
                </c:pt>
                <c:pt idx="623">
                  <c:v>14.664292978385101</c:v>
                </c:pt>
                <c:pt idx="624">
                  <c:v>14.685689962100099</c:v>
                </c:pt>
                <c:pt idx="625">
                  <c:v>14.8557415327241</c:v>
                </c:pt>
                <c:pt idx="626">
                  <c:v>14.705855190692199</c:v>
                </c:pt>
                <c:pt idx="627">
                  <c:v>14.9255722110068</c:v>
                </c:pt>
                <c:pt idx="628">
                  <c:v>14.8564771563747</c:v>
                </c:pt>
                <c:pt idx="629">
                  <c:v>14.673963269548199</c:v>
                </c:pt>
                <c:pt idx="630">
                  <c:v>14.739265846465001</c:v>
                </c:pt>
                <c:pt idx="631">
                  <c:v>14.9048028769877</c:v>
                </c:pt>
                <c:pt idx="632">
                  <c:v>14.8718937236101</c:v>
                </c:pt>
                <c:pt idx="633">
                  <c:v>14.791028011364901</c:v>
                </c:pt>
                <c:pt idx="634">
                  <c:v>14.9614984556836</c:v>
                </c:pt>
                <c:pt idx="635">
                  <c:v>14.804892958084199</c:v>
                </c:pt>
                <c:pt idx="636">
                  <c:v>14.849295334107801</c:v>
                </c:pt>
                <c:pt idx="637">
                  <c:v>14.8819351892336</c:v>
                </c:pt>
                <c:pt idx="638">
                  <c:v>14.9356758864059</c:v>
                </c:pt>
                <c:pt idx="639">
                  <c:v>15.0723360249105</c:v>
                </c:pt>
                <c:pt idx="640">
                  <c:v>14.891854475871799</c:v>
                </c:pt>
                <c:pt idx="641">
                  <c:v>14.915014663769799</c:v>
                </c:pt>
                <c:pt idx="642">
                  <c:v>14.9164375204897</c:v>
                </c:pt>
                <c:pt idx="643">
                  <c:v>14.847158041227701</c:v>
                </c:pt>
                <c:pt idx="644">
                  <c:v>14.9386744359975</c:v>
                </c:pt>
                <c:pt idx="645">
                  <c:v>15.1805276203647</c:v>
                </c:pt>
                <c:pt idx="646">
                  <c:v>15.007667874324</c:v>
                </c:pt>
                <c:pt idx="647">
                  <c:v>15.253269329274699</c:v>
                </c:pt>
                <c:pt idx="648">
                  <c:v>15.2174763059902</c:v>
                </c:pt>
                <c:pt idx="649">
                  <c:v>15.2853686026208</c:v>
                </c:pt>
                <c:pt idx="650">
                  <c:v>15.1279388222267</c:v>
                </c:pt>
                <c:pt idx="651">
                  <c:v>15.1876723393141</c:v>
                </c:pt>
                <c:pt idx="652">
                  <c:v>15.073829610310399</c:v>
                </c:pt>
                <c:pt idx="653">
                  <c:v>15.164790381700101</c:v>
                </c:pt>
                <c:pt idx="654">
                  <c:v>15.1661190133996</c:v>
                </c:pt>
                <c:pt idx="655">
                  <c:v>15.1985102607833</c:v>
                </c:pt>
                <c:pt idx="656">
                  <c:v>15.083578711859101</c:v>
                </c:pt>
                <c:pt idx="657">
                  <c:v>15.2214865117669</c:v>
                </c:pt>
                <c:pt idx="658">
                  <c:v>15.171508895615499</c:v>
                </c:pt>
                <c:pt idx="659">
                  <c:v>15.1821800027104</c:v>
                </c:pt>
                <c:pt idx="660">
                  <c:v>15.201123755039101</c:v>
                </c:pt>
                <c:pt idx="661">
                  <c:v>15.399158338155001</c:v>
                </c:pt>
                <c:pt idx="662">
                  <c:v>15.2106098106898</c:v>
                </c:pt>
                <c:pt idx="663">
                  <c:v>15.2609765212579</c:v>
                </c:pt>
                <c:pt idx="664">
                  <c:v>15.405542864226801</c:v>
                </c:pt>
                <c:pt idx="665">
                  <c:v>15.316777394078599</c:v>
                </c:pt>
                <c:pt idx="666">
                  <c:v>15.436533548456399</c:v>
                </c:pt>
                <c:pt idx="667">
                  <c:v>15.462125904400301</c:v>
                </c:pt>
                <c:pt idx="668">
                  <c:v>15.2664006071033</c:v>
                </c:pt>
                <c:pt idx="669">
                  <c:v>15.278167693096499</c:v>
                </c:pt>
                <c:pt idx="670">
                  <c:v>15.508996435902199</c:v>
                </c:pt>
                <c:pt idx="671">
                  <c:v>15.5004900023646</c:v>
                </c:pt>
                <c:pt idx="672">
                  <c:v>15.4641778589171</c:v>
                </c:pt>
                <c:pt idx="673">
                  <c:v>15.629765866166499</c:v>
                </c:pt>
                <c:pt idx="674">
                  <c:v>15.4735202530678</c:v>
                </c:pt>
                <c:pt idx="675">
                  <c:v>15.5783379310784</c:v>
                </c:pt>
                <c:pt idx="676">
                  <c:v>15.7715981373084</c:v>
                </c:pt>
                <c:pt idx="677">
                  <c:v>15.774269806425201</c:v>
                </c:pt>
                <c:pt idx="678">
                  <c:v>15.603491468329</c:v>
                </c:pt>
                <c:pt idx="679">
                  <c:v>15.816597484737599</c:v>
                </c:pt>
                <c:pt idx="680">
                  <c:v>15.610826514363</c:v>
                </c:pt>
                <c:pt idx="681">
                  <c:v>15.678809625573701</c:v>
                </c:pt>
                <c:pt idx="682">
                  <c:v>15.7773036349372</c:v>
                </c:pt>
                <c:pt idx="683">
                  <c:v>15.8528552179051</c:v>
                </c:pt>
                <c:pt idx="684">
                  <c:v>15.8089938030827</c:v>
                </c:pt>
                <c:pt idx="685">
                  <c:v>15.8317499963263</c:v>
                </c:pt>
                <c:pt idx="686">
                  <c:v>15.847324207340501</c:v>
                </c:pt>
                <c:pt idx="687">
                  <c:v>15.9063143002928</c:v>
                </c:pt>
                <c:pt idx="688">
                  <c:v>15.9252258115032</c:v>
                </c:pt>
                <c:pt idx="689">
                  <c:v>16.055516692826298</c:v>
                </c:pt>
              </c:numCache>
            </c:numRef>
          </c:yVal>
          <c:smooth val="0"/>
          <c:extLst xmlns:c16r2="http://schemas.microsoft.com/office/drawing/2015/06/chart">
            <c:ext xmlns:c16="http://schemas.microsoft.com/office/drawing/2014/chart" uri="{C3380CC4-5D6E-409C-BE32-E72D297353CC}">
              <c16:uniqueId val="{00000000-BB87-44E7-B12F-0DFF5F64CB0E}"/>
            </c:ext>
          </c:extLst>
        </c:ser>
        <c:ser>
          <c:idx val="1"/>
          <c:order val="1"/>
          <c:tx>
            <c:v>descarga</c:v>
          </c:tx>
          <c:spPr>
            <a:ln w="25400" cap="rnd">
              <a:noFill/>
              <a:round/>
            </a:ln>
            <a:effectLst/>
          </c:spPr>
          <c:marker>
            <c:symbol val="circle"/>
            <c:size val="5"/>
            <c:spPr>
              <a:solidFill>
                <a:schemeClr val="accent2"/>
              </a:solidFill>
              <a:ln w="9525">
                <a:solidFill>
                  <a:schemeClr val="accent2"/>
                </a:solidFill>
              </a:ln>
              <a:effectLst/>
            </c:spPr>
          </c:marker>
          <c:xVal>
            <c:numRef>
              <c:f>'interpolacion (2)'!$A$3:$A$692</c:f>
              <c:numCache>
                <c:formatCode>General</c:formatCode>
                <c:ptCount val="690"/>
                <c:pt idx="0">
                  <c:v>11</c:v>
                </c:pt>
                <c:pt idx="1">
                  <c:v>11.1</c:v>
                </c:pt>
                <c:pt idx="2">
                  <c:v>11.2</c:v>
                </c:pt>
                <c:pt idx="3">
                  <c:v>11.3</c:v>
                </c:pt>
                <c:pt idx="4">
                  <c:v>11.4</c:v>
                </c:pt>
                <c:pt idx="5">
                  <c:v>11.5</c:v>
                </c:pt>
                <c:pt idx="6">
                  <c:v>11.6</c:v>
                </c:pt>
                <c:pt idx="7">
                  <c:v>11.7</c:v>
                </c:pt>
                <c:pt idx="8">
                  <c:v>11.8</c:v>
                </c:pt>
                <c:pt idx="9">
                  <c:v>11.9</c:v>
                </c:pt>
                <c:pt idx="10">
                  <c:v>12</c:v>
                </c:pt>
                <c:pt idx="11">
                  <c:v>12.1</c:v>
                </c:pt>
                <c:pt idx="12">
                  <c:v>12.2</c:v>
                </c:pt>
                <c:pt idx="13">
                  <c:v>12.3</c:v>
                </c:pt>
                <c:pt idx="14">
                  <c:v>12.4</c:v>
                </c:pt>
                <c:pt idx="15">
                  <c:v>12.5</c:v>
                </c:pt>
                <c:pt idx="16">
                  <c:v>12.6</c:v>
                </c:pt>
                <c:pt idx="17">
                  <c:v>12.7</c:v>
                </c:pt>
                <c:pt idx="18">
                  <c:v>12.8</c:v>
                </c:pt>
                <c:pt idx="19">
                  <c:v>12.9</c:v>
                </c:pt>
                <c:pt idx="20">
                  <c:v>13</c:v>
                </c:pt>
                <c:pt idx="21">
                  <c:v>13.1</c:v>
                </c:pt>
                <c:pt idx="22">
                  <c:v>13.2</c:v>
                </c:pt>
                <c:pt idx="23">
                  <c:v>13.3</c:v>
                </c:pt>
                <c:pt idx="24">
                  <c:v>13.4</c:v>
                </c:pt>
                <c:pt idx="25">
                  <c:v>13.5</c:v>
                </c:pt>
                <c:pt idx="26">
                  <c:v>13.6</c:v>
                </c:pt>
                <c:pt idx="27">
                  <c:v>13.7</c:v>
                </c:pt>
                <c:pt idx="28">
                  <c:v>13.8</c:v>
                </c:pt>
                <c:pt idx="29">
                  <c:v>13.9</c:v>
                </c:pt>
                <c:pt idx="30">
                  <c:v>14</c:v>
                </c:pt>
                <c:pt idx="31">
                  <c:v>14.1</c:v>
                </c:pt>
                <c:pt idx="32">
                  <c:v>14.2</c:v>
                </c:pt>
                <c:pt idx="33">
                  <c:v>14.3</c:v>
                </c:pt>
                <c:pt idx="34">
                  <c:v>14.4</c:v>
                </c:pt>
                <c:pt idx="35">
                  <c:v>14.5</c:v>
                </c:pt>
                <c:pt idx="36">
                  <c:v>14.6</c:v>
                </c:pt>
                <c:pt idx="37">
                  <c:v>14.7</c:v>
                </c:pt>
                <c:pt idx="38">
                  <c:v>14.8</c:v>
                </c:pt>
                <c:pt idx="39">
                  <c:v>14.9</c:v>
                </c:pt>
                <c:pt idx="40">
                  <c:v>15</c:v>
                </c:pt>
                <c:pt idx="41">
                  <c:v>15.1</c:v>
                </c:pt>
                <c:pt idx="42">
                  <c:v>15.2</c:v>
                </c:pt>
                <c:pt idx="43">
                  <c:v>15.3</c:v>
                </c:pt>
                <c:pt idx="44">
                  <c:v>15.4</c:v>
                </c:pt>
                <c:pt idx="45">
                  <c:v>15.5</c:v>
                </c:pt>
                <c:pt idx="46">
                  <c:v>15.6</c:v>
                </c:pt>
                <c:pt idx="47">
                  <c:v>15.7</c:v>
                </c:pt>
                <c:pt idx="48">
                  <c:v>15.8</c:v>
                </c:pt>
                <c:pt idx="49">
                  <c:v>15.9</c:v>
                </c:pt>
                <c:pt idx="50">
                  <c:v>16</c:v>
                </c:pt>
                <c:pt idx="51">
                  <c:v>16.100000000000001</c:v>
                </c:pt>
                <c:pt idx="52">
                  <c:v>16.2</c:v>
                </c:pt>
                <c:pt idx="53">
                  <c:v>16.3</c:v>
                </c:pt>
                <c:pt idx="54">
                  <c:v>16.399999999999999</c:v>
                </c:pt>
                <c:pt idx="55">
                  <c:v>16.5</c:v>
                </c:pt>
                <c:pt idx="56">
                  <c:v>16.600000000000001</c:v>
                </c:pt>
                <c:pt idx="57">
                  <c:v>16.7</c:v>
                </c:pt>
                <c:pt idx="58">
                  <c:v>16.8</c:v>
                </c:pt>
                <c:pt idx="59">
                  <c:v>16.899999999999999</c:v>
                </c:pt>
                <c:pt idx="60">
                  <c:v>17</c:v>
                </c:pt>
                <c:pt idx="61">
                  <c:v>17.100000000000001</c:v>
                </c:pt>
                <c:pt idx="62">
                  <c:v>17.2</c:v>
                </c:pt>
                <c:pt idx="63">
                  <c:v>17.3</c:v>
                </c:pt>
                <c:pt idx="64">
                  <c:v>17.399999999999999</c:v>
                </c:pt>
                <c:pt idx="65">
                  <c:v>17.5</c:v>
                </c:pt>
                <c:pt idx="66">
                  <c:v>17.600000000000001</c:v>
                </c:pt>
                <c:pt idx="67">
                  <c:v>17.7</c:v>
                </c:pt>
                <c:pt idx="68">
                  <c:v>17.8</c:v>
                </c:pt>
                <c:pt idx="69">
                  <c:v>17.899999999999999</c:v>
                </c:pt>
                <c:pt idx="70">
                  <c:v>18</c:v>
                </c:pt>
                <c:pt idx="71">
                  <c:v>18.100000000000001</c:v>
                </c:pt>
                <c:pt idx="72">
                  <c:v>18.2</c:v>
                </c:pt>
                <c:pt idx="73">
                  <c:v>18.3</c:v>
                </c:pt>
                <c:pt idx="74">
                  <c:v>18.399999999999999</c:v>
                </c:pt>
                <c:pt idx="75">
                  <c:v>18.5</c:v>
                </c:pt>
                <c:pt idx="76">
                  <c:v>18.600000000000001</c:v>
                </c:pt>
                <c:pt idx="77">
                  <c:v>18.7</c:v>
                </c:pt>
                <c:pt idx="78">
                  <c:v>18.8</c:v>
                </c:pt>
                <c:pt idx="79">
                  <c:v>18.899999999999999</c:v>
                </c:pt>
                <c:pt idx="80">
                  <c:v>19</c:v>
                </c:pt>
                <c:pt idx="81">
                  <c:v>19.100000000000001</c:v>
                </c:pt>
                <c:pt idx="82">
                  <c:v>19.2</c:v>
                </c:pt>
                <c:pt idx="83">
                  <c:v>19.3</c:v>
                </c:pt>
                <c:pt idx="84">
                  <c:v>19.399999999999999</c:v>
                </c:pt>
                <c:pt idx="85">
                  <c:v>19.5</c:v>
                </c:pt>
                <c:pt idx="86">
                  <c:v>19.600000000000001</c:v>
                </c:pt>
                <c:pt idx="87">
                  <c:v>19.7</c:v>
                </c:pt>
                <c:pt idx="88">
                  <c:v>19.8</c:v>
                </c:pt>
                <c:pt idx="89">
                  <c:v>19.899999999999999</c:v>
                </c:pt>
                <c:pt idx="90">
                  <c:v>20</c:v>
                </c:pt>
                <c:pt idx="91">
                  <c:v>20.100000000000001</c:v>
                </c:pt>
                <c:pt idx="92">
                  <c:v>20.2</c:v>
                </c:pt>
                <c:pt idx="93">
                  <c:v>20.3</c:v>
                </c:pt>
                <c:pt idx="94">
                  <c:v>20.399999999999999</c:v>
                </c:pt>
                <c:pt idx="95">
                  <c:v>20.5</c:v>
                </c:pt>
                <c:pt idx="96">
                  <c:v>20.6</c:v>
                </c:pt>
                <c:pt idx="97">
                  <c:v>20.7</c:v>
                </c:pt>
                <c:pt idx="98">
                  <c:v>20.8</c:v>
                </c:pt>
                <c:pt idx="99">
                  <c:v>20.9</c:v>
                </c:pt>
                <c:pt idx="100">
                  <c:v>21</c:v>
                </c:pt>
                <c:pt idx="101">
                  <c:v>21.1</c:v>
                </c:pt>
                <c:pt idx="102">
                  <c:v>21.2</c:v>
                </c:pt>
                <c:pt idx="103">
                  <c:v>21.3</c:v>
                </c:pt>
                <c:pt idx="104">
                  <c:v>21.4</c:v>
                </c:pt>
                <c:pt idx="105">
                  <c:v>21.5</c:v>
                </c:pt>
                <c:pt idx="106">
                  <c:v>21.6</c:v>
                </c:pt>
                <c:pt idx="107">
                  <c:v>21.7</c:v>
                </c:pt>
                <c:pt idx="108">
                  <c:v>21.8</c:v>
                </c:pt>
                <c:pt idx="109">
                  <c:v>21.9</c:v>
                </c:pt>
                <c:pt idx="110">
                  <c:v>22</c:v>
                </c:pt>
                <c:pt idx="111">
                  <c:v>22.1</c:v>
                </c:pt>
                <c:pt idx="112">
                  <c:v>22.2</c:v>
                </c:pt>
                <c:pt idx="113">
                  <c:v>22.3</c:v>
                </c:pt>
                <c:pt idx="114">
                  <c:v>22.4</c:v>
                </c:pt>
                <c:pt idx="115">
                  <c:v>22.5</c:v>
                </c:pt>
                <c:pt idx="116">
                  <c:v>22.6</c:v>
                </c:pt>
                <c:pt idx="117">
                  <c:v>22.7</c:v>
                </c:pt>
                <c:pt idx="118">
                  <c:v>22.8</c:v>
                </c:pt>
                <c:pt idx="119">
                  <c:v>22.9</c:v>
                </c:pt>
                <c:pt idx="120">
                  <c:v>23</c:v>
                </c:pt>
                <c:pt idx="121">
                  <c:v>23.1</c:v>
                </c:pt>
                <c:pt idx="122">
                  <c:v>23.2</c:v>
                </c:pt>
                <c:pt idx="123">
                  <c:v>23.3</c:v>
                </c:pt>
                <c:pt idx="124">
                  <c:v>23.4</c:v>
                </c:pt>
                <c:pt idx="125">
                  <c:v>23.5</c:v>
                </c:pt>
                <c:pt idx="126">
                  <c:v>23.6</c:v>
                </c:pt>
                <c:pt idx="127">
                  <c:v>23.7</c:v>
                </c:pt>
                <c:pt idx="128">
                  <c:v>23.8</c:v>
                </c:pt>
                <c:pt idx="129">
                  <c:v>23.9</c:v>
                </c:pt>
                <c:pt idx="130">
                  <c:v>24</c:v>
                </c:pt>
                <c:pt idx="131">
                  <c:v>24.1</c:v>
                </c:pt>
                <c:pt idx="132">
                  <c:v>24.2</c:v>
                </c:pt>
                <c:pt idx="133">
                  <c:v>24.3</c:v>
                </c:pt>
                <c:pt idx="134">
                  <c:v>24.4</c:v>
                </c:pt>
                <c:pt idx="135">
                  <c:v>24.5</c:v>
                </c:pt>
                <c:pt idx="136">
                  <c:v>24.6</c:v>
                </c:pt>
                <c:pt idx="137">
                  <c:v>24.7</c:v>
                </c:pt>
                <c:pt idx="138">
                  <c:v>24.8</c:v>
                </c:pt>
                <c:pt idx="139">
                  <c:v>24.9</c:v>
                </c:pt>
                <c:pt idx="140">
                  <c:v>25</c:v>
                </c:pt>
                <c:pt idx="141">
                  <c:v>25.1</c:v>
                </c:pt>
                <c:pt idx="142">
                  <c:v>25.2</c:v>
                </c:pt>
                <c:pt idx="143">
                  <c:v>25.3</c:v>
                </c:pt>
                <c:pt idx="144">
                  <c:v>25.4</c:v>
                </c:pt>
                <c:pt idx="145">
                  <c:v>25.5</c:v>
                </c:pt>
                <c:pt idx="146">
                  <c:v>25.6</c:v>
                </c:pt>
                <c:pt idx="147">
                  <c:v>25.7</c:v>
                </c:pt>
                <c:pt idx="148">
                  <c:v>25.8</c:v>
                </c:pt>
                <c:pt idx="149">
                  <c:v>25.9</c:v>
                </c:pt>
                <c:pt idx="150">
                  <c:v>26</c:v>
                </c:pt>
                <c:pt idx="151">
                  <c:v>26.1</c:v>
                </c:pt>
                <c:pt idx="152">
                  <c:v>26.2</c:v>
                </c:pt>
                <c:pt idx="153">
                  <c:v>26.3</c:v>
                </c:pt>
                <c:pt idx="154">
                  <c:v>26.4</c:v>
                </c:pt>
                <c:pt idx="155">
                  <c:v>26.5</c:v>
                </c:pt>
                <c:pt idx="156">
                  <c:v>26.6</c:v>
                </c:pt>
                <c:pt idx="157">
                  <c:v>26.7</c:v>
                </c:pt>
                <c:pt idx="158">
                  <c:v>26.8</c:v>
                </c:pt>
                <c:pt idx="159">
                  <c:v>26.9</c:v>
                </c:pt>
                <c:pt idx="160">
                  <c:v>27</c:v>
                </c:pt>
                <c:pt idx="161">
                  <c:v>27.1</c:v>
                </c:pt>
                <c:pt idx="162">
                  <c:v>27.2</c:v>
                </c:pt>
                <c:pt idx="163">
                  <c:v>27.3</c:v>
                </c:pt>
                <c:pt idx="164">
                  <c:v>27.4</c:v>
                </c:pt>
                <c:pt idx="165">
                  <c:v>27.5</c:v>
                </c:pt>
                <c:pt idx="166">
                  <c:v>27.6</c:v>
                </c:pt>
                <c:pt idx="167">
                  <c:v>27.7</c:v>
                </c:pt>
                <c:pt idx="168">
                  <c:v>27.8</c:v>
                </c:pt>
                <c:pt idx="169">
                  <c:v>27.9</c:v>
                </c:pt>
                <c:pt idx="170">
                  <c:v>28</c:v>
                </c:pt>
                <c:pt idx="171">
                  <c:v>28.1</c:v>
                </c:pt>
                <c:pt idx="172">
                  <c:v>28.2</c:v>
                </c:pt>
                <c:pt idx="173">
                  <c:v>28.3</c:v>
                </c:pt>
                <c:pt idx="174">
                  <c:v>28.4</c:v>
                </c:pt>
                <c:pt idx="175">
                  <c:v>28.5</c:v>
                </c:pt>
                <c:pt idx="176">
                  <c:v>28.6</c:v>
                </c:pt>
                <c:pt idx="177">
                  <c:v>28.7</c:v>
                </c:pt>
                <c:pt idx="178">
                  <c:v>28.8</c:v>
                </c:pt>
                <c:pt idx="179">
                  <c:v>28.9</c:v>
                </c:pt>
                <c:pt idx="180">
                  <c:v>29</c:v>
                </c:pt>
                <c:pt idx="181">
                  <c:v>29.1</c:v>
                </c:pt>
                <c:pt idx="182">
                  <c:v>29.2</c:v>
                </c:pt>
                <c:pt idx="183">
                  <c:v>29.3</c:v>
                </c:pt>
                <c:pt idx="184">
                  <c:v>29.4</c:v>
                </c:pt>
                <c:pt idx="185">
                  <c:v>29.5</c:v>
                </c:pt>
                <c:pt idx="186">
                  <c:v>29.6</c:v>
                </c:pt>
                <c:pt idx="187">
                  <c:v>29.7</c:v>
                </c:pt>
                <c:pt idx="188">
                  <c:v>29.8</c:v>
                </c:pt>
                <c:pt idx="189">
                  <c:v>29.9</c:v>
                </c:pt>
                <c:pt idx="190">
                  <c:v>30</c:v>
                </c:pt>
                <c:pt idx="191">
                  <c:v>30.1</c:v>
                </c:pt>
                <c:pt idx="192">
                  <c:v>30.2</c:v>
                </c:pt>
                <c:pt idx="193">
                  <c:v>30.3</c:v>
                </c:pt>
                <c:pt idx="194">
                  <c:v>30.4</c:v>
                </c:pt>
                <c:pt idx="195">
                  <c:v>30.5</c:v>
                </c:pt>
                <c:pt idx="196">
                  <c:v>30.6</c:v>
                </c:pt>
                <c:pt idx="197">
                  <c:v>30.7</c:v>
                </c:pt>
                <c:pt idx="198">
                  <c:v>30.8</c:v>
                </c:pt>
                <c:pt idx="199">
                  <c:v>30.9</c:v>
                </c:pt>
                <c:pt idx="200">
                  <c:v>31</c:v>
                </c:pt>
                <c:pt idx="201">
                  <c:v>31.1</c:v>
                </c:pt>
                <c:pt idx="202">
                  <c:v>31.2</c:v>
                </c:pt>
                <c:pt idx="203">
                  <c:v>31.3</c:v>
                </c:pt>
                <c:pt idx="204">
                  <c:v>31.4</c:v>
                </c:pt>
                <c:pt idx="205">
                  <c:v>31.5</c:v>
                </c:pt>
                <c:pt idx="206">
                  <c:v>31.6</c:v>
                </c:pt>
                <c:pt idx="207">
                  <c:v>31.7</c:v>
                </c:pt>
                <c:pt idx="208">
                  <c:v>31.8</c:v>
                </c:pt>
                <c:pt idx="209">
                  <c:v>31.9</c:v>
                </c:pt>
                <c:pt idx="210">
                  <c:v>32</c:v>
                </c:pt>
                <c:pt idx="211">
                  <c:v>32.1</c:v>
                </c:pt>
                <c:pt idx="212">
                  <c:v>32.200000000000003</c:v>
                </c:pt>
                <c:pt idx="213">
                  <c:v>32.299999999999997</c:v>
                </c:pt>
                <c:pt idx="214">
                  <c:v>32.4</c:v>
                </c:pt>
                <c:pt idx="215">
                  <c:v>32.5</c:v>
                </c:pt>
                <c:pt idx="216">
                  <c:v>32.6</c:v>
                </c:pt>
                <c:pt idx="217">
                  <c:v>32.700000000000003</c:v>
                </c:pt>
                <c:pt idx="218">
                  <c:v>32.799999999999997</c:v>
                </c:pt>
                <c:pt idx="219">
                  <c:v>32.9</c:v>
                </c:pt>
                <c:pt idx="220">
                  <c:v>33</c:v>
                </c:pt>
                <c:pt idx="221">
                  <c:v>33.1</c:v>
                </c:pt>
                <c:pt idx="222">
                  <c:v>33.200000000000003</c:v>
                </c:pt>
                <c:pt idx="223">
                  <c:v>33.299999999999997</c:v>
                </c:pt>
                <c:pt idx="224">
                  <c:v>33.4</c:v>
                </c:pt>
                <c:pt idx="225">
                  <c:v>33.5</c:v>
                </c:pt>
                <c:pt idx="226">
                  <c:v>33.6</c:v>
                </c:pt>
                <c:pt idx="227">
                  <c:v>33.700000000000003</c:v>
                </c:pt>
                <c:pt idx="228">
                  <c:v>33.799999999999997</c:v>
                </c:pt>
                <c:pt idx="229">
                  <c:v>33.9</c:v>
                </c:pt>
                <c:pt idx="230">
                  <c:v>34</c:v>
                </c:pt>
                <c:pt idx="231">
                  <c:v>34.1</c:v>
                </c:pt>
                <c:pt idx="232">
                  <c:v>34.200000000000003</c:v>
                </c:pt>
                <c:pt idx="233">
                  <c:v>34.299999999999997</c:v>
                </c:pt>
                <c:pt idx="234">
                  <c:v>34.4</c:v>
                </c:pt>
                <c:pt idx="235">
                  <c:v>34.5</c:v>
                </c:pt>
                <c:pt idx="236">
                  <c:v>34.6</c:v>
                </c:pt>
                <c:pt idx="237">
                  <c:v>34.700000000000003</c:v>
                </c:pt>
                <c:pt idx="238">
                  <c:v>34.799999999999997</c:v>
                </c:pt>
                <c:pt idx="239">
                  <c:v>34.9</c:v>
                </c:pt>
                <c:pt idx="240">
                  <c:v>35</c:v>
                </c:pt>
                <c:pt idx="241">
                  <c:v>35.1</c:v>
                </c:pt>
                <c:pt idx="242">
                  <c:v>35.200000000000003</c:v>
                </c:pt>
                <c:pt idx="243">
                  <c:v>35.299999999999997</c:v>
                </c:pt>
                <c:pt idx="244">
                  <c:v>35.4</c:v>
                </c:pt>
                <c:pt idx="245">
                  <c:v>35.5</c:v>
                </c:pt>
                <c:pt idx="246">
                  <c:v>35.6</c:v>
                </c:pt>
                <c:pt idx="247">
                  <c:v>35.700000000000003</c:v>
                </c:pt>
                <c:pt idx="248">
                  <c:v>35.799999999999997</c:v>
                </c:pt>
                <c:pt idx="249">
                  <c:v>35.9</c:v>
                </c:pt>
                <c:pt idx="250">
                  <c:v>36</c:v>
                </c:pt>
                <c:pt idx="251">
                  <c:v>36.1</c:v>
                </c:pt>
                <c:pt idx="252">
                  <c:v>36.200000000000003</c:v>
                </c:pt>
                <c:pt idx="253">
                  <c:v>36.299999999999997</c:v>
                </c:pt>
                <c:pt idx="254">
                  <c:v>36.4</c:v>
                </c:pt>
                <c:pt idx="255">
                  <c:v>36.5</c:v>
                </c:pt>
                <c:pt idx="256">
                  <c:v>36.6</c:v>
                </c:pt>
                <c:pt idx="257">
                  <c:v>36.700000000000003</c:v>
                </c:pt>
                <c:pt idx="258">
                  <c:v>36.799999999999997</c:v>
                </c:pt>
                <c:pt idx="259">
                  <c:v>36.9</c:v>
                </c:pt>
                <c:pt idx="260">
                  <c:v>37</c:v>
                </c:pt>
                <c:pt idx="261">
                  <c:v>37.1</c:v>
                </c:pt>
                <c:pt idx="262">
                  <c:v>37.200000000000003</c:v>
                </c:pt>
                <c:pt idx="263">
                  <c:v>37.299999999999997</c:v>
                </c:pt>
                <c:pt idx="264">
                  <c:v>37.4</c:v>
                </c:pt>
                <c:pt idx="265">
                  <c:v>37.5</c:v>
                </c:pt>
                <c:pt idx="266">
                  <c:v>37.6</c:v>
                </c:pt>
                <c:pt idx="267">
                  <c:v>37.700000000000003</c:v>
                </c:pt>
                <c:pt idx="268">
                  <c:v>37.799999999999997</c:v>
                </c:pt>
                <c:pt idx="269">
                  <c:v>37.9</c:v>
                </c:pt>
                <c:pt idx="270">
                  <c:v>38</c:v>
                </c:pt>
                <c:pt idx="271">
                  <c:v>38.1</c:v>
                </c:pt>
                <c:pt idx="272">
                  <c:v>38.200000000000003</c:v>
                </c:pt>
                <c:pt idx="273">
                  <c:v>38.299999999999997</c:v>
                </c:pt>
                <c:pt idx="274">
                  <c:v>38.4</c:v>
                </c:pt>
                <c:pt idx="275">
                  <c:v>38.5</c:v>
                </c:pt>
                <c:pt idx="276">
                  <c:v>38.6</c:v>
                </c:pt>
                <c:pt idx="277">
                  <c:v>38.700000000000003</c:v>
                </c:pt>
                <c:pt idx="278">
                  <c:v>38.799999999999997</c:v>
                </c:pt>
                <c:pt idx="279">
                  <c:v>38.9</c:v>
                </c:pt>
                <c:pt idx="280">
                  <c:v>39</c:v>
                </c:pt>
                <c:pt idx="281">
                  <c:v>39.1</c:v>
                </c:pt>
                <c:pt idx="282">
                  <c:v>39.200000000000003</c:v>
                </c:pt>
                <c:pt idx="283">
                  <c:v>39.299999999999997</c:v>
                </c:pt>
                <c:pt idx="284">
                  <c:v>39.4</c:v>
                </c:pt>
                <c:pt idx="285">
                  <c:v>39.5</c:v>
                </c:pt>
                <c:pt idx="286">
                  <c:v>39.6</c:v>
                </c:pt>
                <c:pt idx="287">
                  <c:v>39.700000000000003</c:v>
                </c:pt>
                <c:pt idx="288">
                  <c:v>39.799999999999997</c:v>
                </c:pt>
                <c:pt idx="289">
                  <c:v>39.9</c:v>
                </c:pt>
                <c:pt idx="290">
                  <c:v>40</c:v>
                </c:pt>
                <c:pt idx="291">
                  <c:v>40.1</c:v>
                </c:pt>
                <c:pt idx="292">
                  <c:v>40.200000000000003</c:v>
                </c:pt>
                <c:pt idx="293">
                  <c:v>40.299999999999997</c:v>
                </c:pt>
                <c:pt idx="294">
                  <c:v>40.4</c:v>
                </c:pt>
                <c:pt idx="295">
                  <c:v>40.5</c:v>
                </c:pt>
                <c:pt idx="296">
                  <c:v>40.6</c:v>
                </c:pt>
                <c:pt idx="297">
                  <c:v>40.700000000000003</c:v>
                </c:pt>
                <c:pt idx="298">
                  <c:v>40.799999999999997</c:v>
                </c:pt>
                <c:pt idx="299">
                  <c:v>40.9</c:v>
                </c:pt>
                <c:pt idx="300">
                  <c:v>41</c:v>
                </c:pt>
                <c:pt idx="301">
                  <c:v>41.1</c:v>
                </c:pt>
                <c:pt idx="302">
                  <c:v>41.2</c:v>
                </c:pt>
                <c:pt idx="303">
                  <c:v>41.3</c:v>
                </c:pt>
                <c:pt idx="304">
                  <c:v>41.4</c:v>
                </c:pt>
                <c:pt idx="305">
                  <c:v>41.5</c:v>
                </c:pt>
                <c:pt idx="306">
                  <c:v>41.6</c:v>
                </c:pt>
                <c:pt idx="307">
                  <c:v>41.7</c:v>
                </c:pt>
                <c:pt idx="308">
                  <c:v>41.8</c:v>
                </c:pt>
                <c:pt idx="309">
                  <c:v>41.9</c:v>
                </c:pt>
                <c:pt idx="310">
                  <c:v>42</c:v>
                </c:pt>
                <c:pt idx="311">
                  <c:v>42.1</c:v>
                </c:pt>
                <c:pt idx="312">
                  <c:v>42.2</c:v>
                </c:pt>
                <c:pt idx="313">
                  <c:v>42.3</c:v>
                </c:pt>
                <c:pt idx="314">
                  <c:v>42.4</c:v>
                </c:pt>
                <c:pt idx="315">
                  <c:v>42.5</c:v>
                </c:pt>
                <c:pt idx="316">
                  <c:v>42.6</c:v>
                </c:pt>
                <c:pt idx="317">
                  <c:v>42.7</c:v>
                </c:pt>
                <c:pt idx="318">
                  <c:v>42.8</c:v>
                </c:pt>
                <c:pt idx="319">
                  <c:v>42.9</c:v>
                </c:pt>
                <c:pt idx="320">
                  <c:v>43</c:v>
                </c:pt>
                <c:pt idx="321">
                  <c:v>43.1</c:v>
                </c:pt>
                <c:pt idx="322">
                  <c:v>43.2</c:v>
                </c:pt>
                <c:pt idx="323">
                  <c:v>43.3</c:v>
                </c:pt>
                <c:pt idx="324">
                  <c:v>43.4</c:v>
                </c:pt>
                <c:pt idx="325">
                  <c:v>43.5</c:v>
                </c:pt>
                <c:pt idx="326">
                  <c:v>43.6</c:v>
                </c:pt>
                <c:pt idx="327">
                  <c:v>43.7</c:v>
                </c:pt>
                <c:pt idx="328">
                  <c:v>43.8</c:v>
                </c:pt>
                <c:pt idx="329">
                  <c:v>43.9</c:v>
                </c:pt>
                <c:pt idx="330">
                  <c:v>44</c:v>
                </c:pt>
                <c:pt idx="331">
                  <c:v>44.1</c:v>
                </c:pt>
                <c:pt idx="332">
                  <c:v>44.2</c:v>
                </c:pt>
                <c:pt idx="333">
                  <c:v>44.3</c:v>
                </c:pt>
                <c:pt idx="334">
                  <c:v>44.4</c:v>
                </c:pt>
                <c:pt idx="335">
                  <c:v>44.5</c:v>
                </c:pt>
                <c:pt idx="336">
                  <c:v>44.6</c:v>
                </c:pt>
                <c:pt idx="337">
                  <c:v>44.7</c:v>
                </c:pt>
                <c:pt idx="338">
                  <c:v>44.8</c:v>
                </c:pt>
                <c:pt idx="339">
                  <c:v>44.9</c:v>
                </c:pt>
                <c:pt idx="340">
                  <c:v>45</c:v>
                </c:pt>
                <c:pt idx="341">
                  <c:v>45.1</c:v>
                </c:pt>
                <c:pt idx="342">
                  <c:v>45.2</c:v>
                </c:pt>
                <c:pt idx="343">
                  <c:v>45.3</c:v>
                </c:pt>
                <c:pt idx="344">
                  <c:v>45.4</c:v>
                </c:pt>
                <c:pt idx="345">
                  <c:v>45.5</c:v>
                </c:pt>
                <c:pt idx="346">
                  <c:v>45.6</c:v>
                </c:pt>
                <c:pt idx="347">
                  <c:v>45.7</c:v>
                </c:pt>
                <c:pt idx="348">
                  <c:v>45.8</c:v>
                </c:pt>
                <c:pt idx="349">
                  <c:v>45.9</c:v>
                </c:pt>
                <c:pt idx="350">
                  <c:v>46</c:v>
                </c:pt>
                <c:pt idx="351">
                  <c:v>46.1</c:v>
                </c:pt>
                <c:pt idx="352">
                  <c:v>46.2</c:v>
                </c:pt>
                <c:pt idx="353">
                  <c:v>46.3</c:v>
                </c:pt>
                <c:pt idx="354">
                  <c:v>46.4</c:v>
                </c:pt>
                <c:pt idx="355">
                  <c:v>46.5</c:v>
                </c:pt>
                <c:pt idx="356">
                  <c:v>46.6</c:v>
                </c:pt>
                <c:pt idx="357">
                  <c:v>46.7</c:v>
                </c:pt>
                <c:pt idx="358">
                  <c:v>46.8</c:v>
                </c:pt>
                <c:pt idx="359">
                  <c:v>46.9</c:v>
                </c:pt>
                <c:pt idx="360">
                  <c:v>47</c:v>
                </c:pt>
                <c:pt idx="361">
                  <c:v>47.1</c:v>
                </c:pt>
                <c:pt idx="362">
                  <c:v>47.2</c:v>
                </c:pt>
                <c:pt idx="363">
                  <c:v>47.3</c:v>
                </c:pt>
                <c:pt idx="364">
                  <c:v>47.4</c:v>
                </c:pt>
                <c:pt idx="365">
                  <c:v>47.5</c:v>
                </c:pt>
                <c:pt idx="366">
                  <c:v>47.6</c:v>
                </c:pt>
                <c:pt idx="367">
                  <c:v>47.7</c:v>
                </c:pt>
                <c:pt idx="368">
                  <c:v>47.8</c:v>
                </c:pt>
                <c:pt idx="369">
                  <c:v>47.9</c:v>
                </c:pt>
                <c:pt idx="370">
                  <c:v>48</c:v>
                </c:pt>
                <c:pt idx="371">
                  <c:v>48.1</c:v>
                </c:pt>
                <c:pt idx="372">
                  <c:v>48.2</c:v>
                </c:pt>
                <c:pt idx="373">
                  <c:v>48.3</c:v>
                </c:pt>
                <c:pt idx="374">
                  <c:v>48.4</c:v>
                </c:pt>
                <c:pt idx="375">
                  <c:v>48.5</c:v>
                </c:pt>
                <c:pt idx="376">
                  <c:v>48.6</c:v>
                </c:pt>
                <c:pt idx="377">
                  <c:v>48.7</c:v>
                </c:pt>
                <c:pt idx="378">
                  <c:v>48.8</c:v>
                </c:pt>
                <c:pt idx="379">
                  <c:v>48.9</c:v>
                </c:pt>
                <c:pt idx="380">
                  <c:v>49</c:v>
                </c:pt>
                <c:pt idx="381">
                  <c:v>49.1</c:v>
                </c:pt>
                <c:pt idx="382">
                  <c:v>49.2</c:v>
                </c:pt>
                <c:pt idx="383">
                  <c:v>49.3</c:v>
                </c:pt>
                <c:pt idx="384">
                  <c:v>49.4</c:v>
                </c:pt>
                <c:pt idx="385">
                  <c:v>49.5</c:v>
                </c:pt>
                <c:pt idx="386">
                  <c:v>49.6</c:v>
                </c:pt>
                <c:pt idx="387">
                  <c:v>49.7</c:v>
                </c:pt>
                <c:pt idx="388">
                  <c:v>49.8</c:v>
                </c:pt>
                <c:pt idx="389">
                  <c:v>49.9</c:v>
                </c:pt>
                <c:pt idx="390">
                  <c:v>50</c:v>
                </c:pt>
                <c:pt idx="391">
                  <c:v>50.1</c:v>
                </c:pt>
                <c:pt idx="392">
                  <c:v>50.2</c:v>
                </c:pt>
                <c:pt idx="393">
                  <c:v>50.3</c:v>
                </c:pt>
                <c:pt idx="394">
                  <c:v>50.4</c:v>
                </c:pt>
                <c:pt idx="395">
                  <c:v>50.5</c:v>
                </c:pt>
                <c:pt idx="396">
                  <c:v>50.6</c:v>
                </c:pt>
                <c:pt idx="397">
                  <c:v>50.7</c:v>
                </c:pt>
                <c:pt idx="398">
                  <c:v>50.8</c:v>
                </c:pt>
                <c:pt idx="399">
                  <c:v>50.9</c:v>
                </c:pt>
                <c:pt idx="400">
                  <c:v>51</c:v>
                </c:pt>
                <c:pt idx="401">
                  <c:v>51.1</c:v>
                </c:pt>
                <c:pt idx="402">
                  <c:v>51.2</c:v>
                </c:pt>
                <c:pt idx="403">
                  <c:v>51.3</c:v>
                </c:pt>
                <c:pt idx="404">
                  <c:v>51.4</c:v>
                </c:pt>
                <c:pt idx="405">
                  <c:v>51.5</c:v>
                </c:pt>
                <c:pt idx="406">
                  <c:v>51.6</c:v>
                </c:pt>
                <c:pt idx="407">
                  <c:v>51.7</c:v>
                </c:pt>
                <c:pt idx="408">
                  <c:v>51.8</c:v>
                </c:pt>
                <c:pt idx="409">
                  <c:v>51.9</c:v>
                </c:pt>
                <c:pt idx="410">
                  <c:v>52</c:v>
                </c:pt>
                <c:pt idx="411">
                  <c:v>52.1</c:v>
                </c:pt>
                <c:pt idx="412">
                  <c:v>52.2</c:v>
                </c:pt>
                <c:pt idx="413">
                  <c:v>52.3</c:v>
                </c:pt>
                <c:pt idx="414">
                  <c:v>52.4</c:v>
                </c:pt>
                <c:pt idx="415">
                  <c:v>52.5</c:v>
                </c:pt>
                <c:pt idx="416">
                  <c:v>52.6</c:v>
                </c:pt>
                <c:pt idx="417">
                  <c:v>52.7</c:v>
                </c:pt>
                <c:pt idx="418">
                  <c:v>52.8</c:v>
                </c:pt>
                <c:pt idx="419">
                  <c:v>52.9</c:v>
                </c:pt>
                <c:pt idx="420">
                  <c:v>53</c:v>
                </c:pt>
                <c:pt idx="421">
                  <c:v>53.1</c:v>
                </c:pt>
                <c:pt idx="422">
                  <c:v>53.2</c:v>
                </c:pt>
                <c:pt idx="423">
                  <c:v>53.3</c:v>
                </c:pt>
                <c:pt idx="424">
                  <c:v>53.4</c:v>
                </c:pt>
                <c:pt idx="425">
                  <c:v>53.5</c:v>
                </c:pt>
                <c:pt idx="426">
                  <c:v>53.6</c:v>
                </c:pt>
                <c:pt idx="427">
                  <c:v>53.7</c:v>
                </c:pt>
                <c:pt idx="428">
                  <c:v>53.8</c:v>
                </c:pt>
                <c:pt idx="429">
                  <c:v>53.9</c:v>
                </c:pt>
                <c:pt idx="430">
                  <c:v>54</c:v>
                </c:pt>
                <c:pt idx="431">
                  <c:v>54.1</c:v>
                </c:pt>
                <c:pt idx="432">
                  <c:v>54.2</c:v>
                </c:pt>
                <c:pt idx="433">
                  <c:v>54.3</c:v>
                </c:pt>
                <c:pt idx="434">
                  <c:v>54.4</c:v>
                </c:pt>
                <c:pt idx="435">
                  <c:v>54.5</c:v>
                </c:pt>
                <c:pt idx="436">
                  <c:v>54.6</c:v>
                </c:pt>
                <c:pt idx="437">
                  <c:v>54.7</c:v>
                </c:pt>
                <c:pt idx="438">
                  <c:v>54.8</c:v>
                </c:pt>
                <c:pt idx="439">
                  <c:v>54.9</c:v>
                </c:pt>
                <c:pt idx="440">
                  <c:v>55</c:v>
                </c:pt>
                <c:pt idx="441">
                  <c:v>55.1</c:v>
                </c:pt>
                <c:pt idx="442">
                  <c:v>55.2</c:v>
                </c:pt>
                <c:pt idx="443">
                  <c:v>55.3</c:v>
                </c:pt>
                <c:pt idx="444">
                  <c:v>55.4</c:v>
                </c:pt>
                <c:pt idx="445">
                  <c:v>55.5</c:v>
                </c:pt>
                <c:pt idx="446">
                  <c:v>55.6</c:v>
                </c:pt>
                <c:pt idx="447">
                  <c:v>55.7</c:v>
                </c:pt>
                <c:pt idx="448">
                  <c:v>55.8</c:v>
                </c:pt>
                <c:pt idx="449">
                  <c:v>55.9</c:v>
                </c:pt>
                <c:pt idx="450">
                  <c:v>56</c:v>
                </c:pt>
                <c:pt idx="451">
                  <c:v>56.1</c:v>
                </c:pt>
                <c:pt idx="452">
                  <c:v>56.2</c:v>
                </c:pt>
                <c:pt idx="453">
                  <c:v>56.3</c:v>
                </c:pt>
                <c:pt idx="454">
                  <c:v>56.4</c:v>
                </c:pt>
                <c:pt idx="455">
                  <c:v>56.5</c:v>
                </c:pt>
                <c:pt idx="456">
                  <c:v>56.6</c:v>
                </c:pt>
                <c:pt idx="457">
                  <c:v>56.7</c:v>
                </c:pt>
                <c:pt idx="458">
                  <c:v>56.8</c:v>
                </c:pt>
                <c:pt idx="459">
                  <c:v>56.9</c:v>
                </c:pt>
                <c:pt idx="460">
                  <c:v>57</c:v>
                </c:pt>
                <c:pt idx="461">
                  <c:v>57.1</c:v>
                </c:pt>
                <c:pt idx="462">
                  <c:v>57.2</c:v>
                </c:pt>
                <c:pt idx="463">
                  <c:v>57.3</c:v>
                </c:pt>
                <c:pt idx="464">
                  <c:v>57.4</c:v>
                </c:pt>
                <c:pt idx="465">
                  <c:v>57.5</c:v>
                </c:pt>
                <c:pt idx="466">
                  <c:v>57.6</c:v>
                </c:pt>
                <c:pt idx="467">
                  <c:v>57.7</c:v>
                </c:pt>
                <c:pt idx="468">
                  <c:v>57.8</c:v>
                </c:pt>
                <c:pt idx="469">
                  <c:v>57.9</c:v>
                </c:pt>
                <c:pt idx="470">
                  <c:v>58</c:v>
                </c:pt>
                <c:pt idx="471">
                  <c:v>58.1</c:v>
                </c:pt>
                <c:pt idx="472">
                  <c:v>58.2</c:v>
                </c:pt>
                <c:pt idx="473">
                  <c:v>58.3</c:v>
                </c:pt>
                <c:pt idx="474">
                  <c:v>58.4</c:v>
                </c:pt>
                <c:pt idx="475">
                  <c:v>58.5</c:v>
                </c:pt>
                <c:pt idx="476">
                  <c:v>58.6</c:v>
                </c:pt>
                <c:pt idx="477">
                  <c:v>58.7</c:v>
                </c:pt>
                <c:pt idx="478">
                  <c:v>58.8</c:v>
                </c:pt>
                <c:pt idx="479">
                  <c:v>58.9</c:v>
                </c:pt>
                <c:pt idx="480">
                  <c:v>59</c:v>
                </c:pt>
                <c:pt idx="481">
                  <c:v>59.1</c:v>
                </c:pt>
                <c:pt idx="482">
                  <c:v>59.2</c:v>
                </c:pt>
                <c:pt idx="483">
                  <c:v>59.3</c:v>
                </c:pt>
                <c:pt idx="484">
                  <c:v>59.4</c:v>
                </c:pt>
                <c:pt idx="485">
                  <c:v>59.5</c:v>
                </c:pt>
                <c:pt idx="486">
                  <c:v>59.6</c:v>
                </c:pt>
                <c:pt idx="487">
                  <c:v>59.7</c:v>
                </c:pt>
                <c:pt idx="488">
                  <c:v>59.8</c:v>
                </c:pt>
                <c:pt idx="489">
                  <c:v>59.9</c:v>
                </c:pt>
                <c:pt idx="490">
                  <c:v>60</c:v>
                </c:pt>
                <c:pt idx="491">
                  <c:v>60.1</c:v>
                </c:pt>
                <c:pt idx="492">
                  <c:v>60.2</c:v>
                </c:pt>
                <c:pt idx="493">
                  <c:v>60.3</c:v>
                </c:pt>
                <c:pt idx="494">
                  <c:v>60.4</c:v>
                </c:pt>
                <c:pt idx="495">
                  <c:v>60.5</c:v>
                </c:pt>
                <c:pt idx="496">
                  <c:v>60.6</c:v>
                </c:pt>
                <c:pt idx="497">
                  <c:v>60.7</c:v>
                </c:pt>
                <c:pt idx="498">
                  <c:v>60.8</c:v>
                </c:pt>
                <c:pt idx="499">
                  <c:v>60.9</c:v>
                </c:pt>
                <c:pt idx="500">
                  <c:v>61</c:v>
                </c:pt>
                <c:pt idx="501">
                  <c:v>61.1</c:v>
                </c:pt>
                <c:pt idx="502">
                  <c:v>61.2</c:v>
                </c:pt>
                <c:pt idx="503">
                  <c:v>61.3</c:v>
                </c:pt>
                <c:pt idx="504">
                  <c:v>61.4</c:v>
                </c:pt>
                <c:pt idx="505">
                  <c:v>61.5</c:v>
                </c:pt>
                <c:pt idx="506">
                  <c:v>61.6</c:v>
                </c:pt>
                <c:pt idx="507">
                  <c:v>61.7</c:v>
                </c:pt>
                <c:pt idx="508">
                  <c:v>61.8</c:v>
                </c:pt>
                <c:pt idx="509">
                  <c:v>61.9</c:v>
                </c:pt>
                <c:pt idx="510">
                  <c:v>62</c:v>
                </c:pt>
                <c:pt idx="511">
                  <c:v>62.1</c:v>
                </c:pt>
                <c:pt idx="512">
                  <c:v>62.2</c:v>
                </c:pt>
                <c:pt idx="513">
                  <c:v>62.3</c:v>
                </c:pt>
                <c:pt idx="514">
                  <c:v>62.4</c:v>
                </c:pt>
                <c:pt idx="515">
                  <c:v>62.5</c:v>
                </c:pt>
                <c:pt idx="516">
                  <c:v>62.6</c:v>
                </c:pt>
                <c:pt idx="517">
                  <c:v>62.7</c:v>
                </c:pt>
                <c:pt idx="518">
                  <c:v>62.8</c:v>
                </c:pt>
                <c:pt idx="519">
                  <c:v>62.9</c:v>
                </c:pt>
                <c:pt idx="520">
                  <c:v>63</c:v>
                </c:pt>
                <c:pt idx="521">
                  <c:v>63.1</c:v>
                </c:pt>
                <c:pt idx="522">
                  <c:v>63.2</c:v>
                </c:pt>
                <c:pt idx="523">
                  <c:v>63.3</c:v>
                </c:pt>
                <c:pt idx="524">
                  <c:v>63.4</c:v>
                </c:pt>
                <c:pt idx="525">
                  <c:v>63.5</c:v>
                </c:pt>
                <c:pt idx="526">
                  <c:v>63.6</c:v>
                </c:pt>
                <c:pt idx="527">
                  <c:v>63.7</c:v>
                </c:pt>
                <c:pt idx="528">
                  <c:v>63.8</c:v>
                </c:pt>
                <c:pt idx="529">
                  <c:v>63.9</c:v>
                </c:pt>
                <c:pt idx="530">
                  <c:v>64</c:v>
                </c:pt>
                <c:pt idx="531">
                  <c:v>64.099999999999994</c:v>
                </c:pt>
                <c:pt idx="532">
                  <c:v>64.2</c:v>
                </c:pt>
                <c:pt idx="533">
                  <c:v>64.3</c:v>
                </c:pt>
                <c:pt idx="534">
                  <c:v>64.400000000000006</c:v>
                </c:pt>
                <c:pt idx="535">
                  <c:v>64.5</c:v>
                </c:pt>
                <c:pt idx="536">
                  <c:v>64.599999999999994</c:v>
                </c:pt>
                <c:pt idx="537">
                  <c:v>64.7</c:v>
                </c:pt>
                <c:pt idx="538">
                  <c:v>64.8</c:v>
                </c:pt>
                <c:pt idx="539">
                  <c:v>64.900000000000006</c:v>
                </c:pt>
                <c:pt idx="540">
                  <c:v>65</c:v>
                </c:pt>
                <c:pt idx="541">
                  <c:v>65.099999999999994</c:v>
                </c:pt>
                <c:pt idx="542">
                  <c:v>65.2</c:v>
                </c:pt>
                <c:pt idx="543">
                  <c:v>65.3</c:v>
                </c:pt>
                <c:pt idx="544">
                  <c:v>65.400000000000006</c:v>
                </c:pt>
                <c:pt idx="545">
                  <c:v>65.5</c:v>
                </c:pt>
                <c:pt idx="546">
                  <c:v>65.599999999999994</c:v>
                </c:pt>
                <c:pt idx="547">
                  <c:v>65.7</c:v>
                </c:pt>
                <c:pt idx="548">
                  <c:v>65.8</c:v>
                </c:pt>
                <c:pt idx="549">
                  <c:v>65.900000000000006</c:v>
                </c:pt>
                <c:pt idx="550">
                  <c:v>66</c:v>
                </c:pt>
                <c:pt idx="551">
                  <c:v>66.099999999999994</c:v>
                </c:pt>
                <c:pt idx="552">
                  <c:v>66.2</c:v>
                </c:pt>
                <c:pt idx="553">
                  <c:v>66.3</c:v>
                </c:pt>
                <c:pt idx="554">
                  <c:v>66.400000000000006</c:v>
                </c:pt>
                <c:pt idx="555">
                  <c:v>66.5</c:v>
                </c:pt>
                <c:pt idx="556">
                  <c:v>66.599999999999994</c:v>
                </c:pt>
                <c:pt idx="557">
                  <c:v>66.7</c:v>
                </c:pt>
                <c:pt idx="558">
                  <c:v>66.8</c:v>
                </c:pt>
                <c:pt idx="559">
                  <c:v>66.900000000000006</c:v>
                </c:pt>
                <c:pt idx="560">
                  <c:v>67</c:v>
                </c:pt>
                <c:pt idx="561">
                  <c:v>67.099999999999994</c:v>
                </c:pt>
                <c:pt idx="562">
                  <c:v>67.2</c:v>
                </c:pt>
                <c:pt idx="563">
                  <c:v>67.3</c:v>
                </c:pt>
                <c:pt idx="564">
                  <c:v>67.400000000000006</c:v>
                </c:pt>
                <c:pt idx="565">
                  <c:v>67.5</c:v>
                </c:pt>
                <c:pt idx="566">
                  <c:v>67.599999999999994</c:v>
                </c:pt>
                <c:pt idx="567">
                  <c:v>67.7</c:v>
                </c:pt>
                <c:pt idx="568">
                  <c:v>67.8</c:v>
                </c:pt>
                <c:pt idx="569">
                  <c:v>67.900000000000006</c:v>
                </c:pt>
                <c:pt idx="570">
                  <c:v>68</c:v>
                </c:pt>
                <c:pt idx="571">
                  <c:v>68.099999999999994</c:v>
                </c:pt>
                <c:pt idx="572">
                  <c:v>68.2</c:v>
                </c:pt>
                <c:pt idx="573">
                  <c:v>68.3</c:v>
                </c:pt>
                <c:pt idx="574">
                  <c:v>68.400000000000006</c:v>
                </c:pt>
                <c:pt idx="575">
                  <c:v>68.5</c:v>
                </c:pt>
                <c:pt idx="576">
                  <c:v>68.599999999999994</c:v>
                </c:pt>
                <c:pt idx="577">
                  <c:v>68.7</c:v>
                </c:pt>
                <c:pt idx="578">
                  <c:v>68.8</c:v>
                </c:pt>
                <c:pt idx="579">
                  <c:v>68.900000000000006</c:v>
                </c:pt>
                <c:pt idx="580">
                  <c:v>69</c:v>
                </c:pt>
                <c:pt idx="581">
                  <c:v>69.099999999999994</c:v>
                </c:pt>
                <c:pt idx="582">
                  <c:v>69.2</c:v>
                </c:pt>
                <c:pt idx="583">
                  <c:v>69.3</c:v>
                </c:pt>
                <c:pt idx="584">
                  <c:v>69.400000000000006</c:v>
                </c:pt>
                <c:pt idx="585">
                  <c:v>69.5</c:v>
                </c:pt>
                <c:pt idx="586">
                  <c:v>69.599999999999994</c:v>
                </c:pt>
                <c:pt idx="587">
                  <c:v>69.7</c:v>
                </c:pt>
                <c:pt idx="588">
                  <c:v>69.8</c:v>
                </c:pt>
                <c:pt idx="589">
                  <c:v>69.900000000000006</c:v>
                </c:pt>
                <c:pt idx="590">
                  <c:v>70</c:v>
                </c:pt>
                <c:pt idx="591">
                  <c:v>70.099999999999994</c:v>
                </c:pt>
                <c:pt idx="592">
                  <c:v>70.2</c:v>
                </c:pt>
                <c:pt idx="593">
                  <c:v>70.3</c:v>
                </c:pt>
                <c:pt idx="594">
                  <c:v>70.400000000000006</c:v>
                </c:pt>
                <c:pt idx="595">
                  <c:v>70.5</c:v>
                </c:pt>
                <c:pt idx="596">
                  <c:v>70.599999999999994</c:v>
                </c:pt>
                <c:pt idx="597">
                  <c:v>70.7</c:v>
                </c:pt>
                <c:pt idx="598">
                  <c:v>70.8</c:v>
                </c:pt>
                <c:pt idx="599">
                  <c:v>70.900000000000006</c:v>
                </c:pt>
                <c:pt idx="600">
                  <c:v>71</c:v>
                </c:pt>
                <c:pt idx="601">
                  <c:v>71.099999999999994</c:v>
                </c:pt>
                <c:pt idx="602">
                  <c:v>71.2</c:v>
                </c:pt>
                <c:pt idx="603">
                  <c:v>71.3</c:v>
                </c:pt>
                <c:pt idx="604">
                  <c:v>71.400000000000006</c:v>
                </c:pt>
                <c:pt idx="605">
                  <c:v>71.5</c:v>
                </c:pt>
                <c:pt idx="606">
                  <c:v>71.599999999999994</c:v>
                </c:pt>
                <c:pt idx="607">
                  <c:v>71.7</c:v>
                </c:pt>
                <c:pt idx="608">
                  <c:v>71.8</c:v>
                </c:pt>
                <c:pt idx="609">
                  <c:v>71.900000000000006</c:v>
                </c:pt>
                <c:pt idx="610">
                  <c:v>72</c:v>
                </c:pt>
                <c:pt idx="611">
                  <c:v>72.099999999999994</c:v>
                </c:pt>
                <c:pt idx="612">
                  <c:v>72.2</c:v>
                </c:pt>
                <c:pt idx="613">
                  <c:v>72.3</c:v>
                </c:pt>
                <c:pt idx="614">
                  <c:v>72.400000000000006</c:v>
                </c:pt>
                <c:pt idx="615">
                  <c:v>72.5</c:v>
                </c:pt>
                <c:pt idx="616">
                  <c:v>72.599999999999994</c:v>
                </c:pt>
                <c:pt idx="617">
                  <c:v>72.7</c:v>
                </c:pt>
                <c:pt idx="618">
                  <c:v>72.8</c:v>
                </c:pt>
                <c:pt idx="619">
                  <c:v>72.900000000000006</c:v>
                </c:pt>
                <c:pt idx="620">
                  <c:v>73</c:v>
                </c:pt>
                <c:pt idx="621">
                  <c:v>73.099999999999994</c:v>
                </c:pt>
                <c:pt idx="622">
                  <c:v>73.2</c:v>
                </c:pt>
                <c:pt idx="623">
                  <c:v>73.3</c:v>
                </c:pt>
                <c:pt idx="624">
                  <c:v>73.400000000000006</c:v>
                </c:pt>
                <c:pt idx="625">
                  <c:v>73.5</c:v>
                </c:pt>
                <c:pt idx="626">
                  <c:v>73.599999999999994</c:v>
                </c:pt>
                <c:pt idx="627">
                  <c:v>73.7</c:v>
                </c:pt>
                <c:pt idx="628">
                  <c:v>73.8</c:v>
                </c:pt>
                <c:pt idx="629">
                  <c:v>73.900000000000006</c:v>
                </c:pt>
                <c:pt idx="630">
                  <c:v>74</c:v>
                </c:pt>
                <c:pt idx="631">
                  <c:v>74.099999999999994</c:v>
                </c:pt>
                <c:pt idx="632">
                  <c:v>74.2</c:v>
                </c:pt>
                <c:pt idx="633">
                  <c:v>74.3</c:v>
                </c:pt>
                <c:pt idx="634">
                  <c:v>74.400000000000006</c:v>
                </c:pt>
                <c:pt idx="635">
                  <c:v>74.5</c:v>
                </c:pt>
                <c:pt idx="636">
                  <c:v>74.599999999999994</c:v>
                </c:pt>
                <c:pt idx="637">
                  <c:v>74.7</c:v>
                </c:pt>
                <c:pt idx="638">
                  <c:v>74.8</c:v>
                </c:pt>
                <c:pt idx="639">
                  <c:v>74.900000000000006</c:v>
                </c:pt>
                <c:pt idx="640">
                  <c:v>75</c:v>
                </c:pt>
                <c:pt idx="641">
                  <c:v>75.099999999999994</c:v>
                </c:pt>
                <c:pt idx="642">
                  <c:v>75.2</c:v>
                </c:pt>
                <c:pt idx="643">
                  <c:v>75.3</c:v>
                </c:pt>
                <c:pt idx="644">
                  <c:v>75.400000000000006</c:v>
                </c:pt>
                <c:pt idx="645">
                  <c:v>75.5</c:v>
                </c:pt>
                <c:pt idx="646">
                  <c:v>75.599999999999994</c:v>
                </c:pt>
                <c:pt idx="647">
                  <c:v>75.7</c:v>
                </c:pt>
                <c:pt idx="648">
                  <c:v>75.8</c:v>
                </c:pt>
                <c:pt idx="649">
                  <c:v>75.900000000000006</c:v>
                </c:pt>
                <c:pt idx="650">
                  <c:v>76</c:v>
                </c:pt>
                <c:pt idx="651">
                  <c:v>76.099999999999994</c:v>
                </c:pt>
                <c:pt idx="652">
                  <c:v>76.2</c:v>
                </c:pt>
                <c:pt idx="653">
                  <c:v>76.3</c:v>
                </c:pt>
                <c:pt idx="654">
                  <c:v>76.400000000000006</c:v>
                </c:pt>
                <c:pt idx="655">
                  <c:v>76.5</c:v>
                </c:pt>
                <c:pt idx="656">
                  <c:v>76.599999999999994</c:v>
                </c:pt>
                <c:pt idx="657">
                  <c:v>76.7</c:v>
                </c:pt>
                <c:pt idx="658">
                  <c:v>76.8</c:v>
                </c:pt>
                <c:pt idx="659">
                  <c:v>76.900000000000006</c:v>
                </c:pt>
                <c:pt idx="660">
                  <c:v>77</c:v>
                </c:pt>
                <c:pt idx="661">
                  <c:v>77.099999999999994</c:v>
                </c:pt>
                <c:pt idx="662">
                  <c:v>77.2</c:v>
                </c:pt>
                <c:pt idx="663">
                  <c:v>77.3</c:v>
                </c:pt>
                <c:pt idx="664">
                  <c:v>77.400000000000006</c:v>
                </c:pt>
                <c:pt idx="665">
                  <c:v>77.5</c:v>
                </c:pt>
                <c:pt idx="666">
                  <c:v>77.599999999999994</c:v>
                </c:pt>
                <c:pt idx="667">
                  <c:v>77.7</c:v>
                </c:pt>
                <c:pt idx="668">
                  <c:v>77.8</c:v>
                </c:pt>
                <c:pt idx="669">
                  <c:v>77.900000000000006</c:v>
                </c:pt>
                <c:pt idx="670">
                  <c:v>78</c:v>
                </c:pt>
                <c:pt idx="671">
                  <c:v>78.099999999999994</c:v>
                </c:pt>
                <c:pt idx="672">
                  <c:v>78.2</c:v>
                </c:pt>
                <c:pt idx="673">
                  <c:v>78.3</c:v>
                </c:pt>
                <c:pt idx="674">
                  <c:v>78.400000000000006</c:v>
                </c:pt>
                <c:pt idx="675">
                  <c:v>78.5</c:v>
                </c:pt>
                <c:pt idx="676">
                  <c:v>78.599999999999994</c:v>
                </c:pt>
                <c:pt idx="677">
                  <c:v>78.7</c:v>
                </c:pt>
                <c:pt idx="678">
                  <c:v>78.8</c:v>
                </c:pt>
                <c:pt idx="679">
                  <c:v>78.900000000000006</c:v>
                </c:pt>
                <c:pt idx="680">
                  <c:v>79</c:v>
                </c:pt>
                <c:pt idx="681">
                  <c:v>79.099999999999994</c:v>
                </c:pt>
                <c:pt idx="682">
                  <c:v>79.2</c:v>
                </c:pt>
                <c:pt idx="683">
                  <c:v>79.3</c:v>
                </c:pt>
                <c:pt idx="684">
                  <c:v>79.400000000000006</c:v>
                </c:pt>
                <c:pt idx="685">
                  <c:v>79.5</c:v>
                </c:pt>
                <c:pt idx="686">
                  <c:v>79.599999999999994</c:v>
                </c:pt>
                <c:pt idx="687">
                  <c:v>79.7</c:v>
                </c:pt>
                <c:pt idx="688">
                  <c:v>79.8</c:v>
                </c:pt>
                <c:pt idx="689">
                  <c:v>79.900000000000006</c:v>
                </c:pt>
              </c:numCache>
            </c:numRef>
          </c:xVal>
          <c:yVal>
            <c:numRef>
              <c:f>'interpolacion (2)'!$C$3:$C$692</c:f>
              <c:numCache>
                <c:formatCode>General</c:formatCode>
                <c:ptCount val="690"/>
                <c:pt idx="0">
                  <c:v>0.79043833369659</c:v>
                </c:pt>
                <c:pt idx="1">
                  <c:v>0.782875627847887</c:v>
                </c:pt>
                <c:pt idx="2">
                  <c:v>0.77754419302533295</c:v>
                </c:pt>
                <c:pt idx="3">
                  <c:v>0.77436665158909501</c:v>
                </c:pt>
                <c:pt idx="4">
                  <c:v>0.773265625899341</c:v>
                </c:pt>
                <c:pt idx="5">
                  <c:v>0.77416373831623997</c:v>
                </c:pt>
                <c:pt idx="6">
                  <c:v>0.77698361119995896</c:v>
                </c:pt>
                <c:pt idx="7">
                  <c:v>0.78164786691066501</c:v>
                </c:pt>
                <c:pt idx="8">
                  <c:v>0.78807912780852596</c:v>
                </c:pt>
                <c:pt idx="9">
                  <c:v>0.79620001625371095</c:v>
                </c:pt>
                <c:pt idx="10">
                  <c:v>0.80593315460638704</c:v>
                </c:pt>
                <c:pt idx="11">
                  <c:v>0.81720116522672204</c:v>
                </c:pt>
                <c:pt idx="12">
                  <c:v>0.829926670474883</c:v>
                </c:pt>
                <c:pt idx="13">
                  <c:v>0.84403229271103897</c:v>
                </c:pt>
                <c:pt idx="14">
                  <c:v>0.85944065429535699</c:v>
                </c:pt>
                <c:pt idx="15">
                  <c:v>0.87607437758800499</c:v>
                </c:pt>
                <c:pt idx="16">
                  <c:v>0.89385608494915003</c:v>
                </c:pt>
                <c:pt idx="17">
                  <c:v>0.91270839873896104</c:v>
                </c:pt>
                <c:pt idx="18">
                  <c:v>0.93255394131760605</c:v>
                </c:pt>
                <c:pt idx="19">
                  <c:v>0.95331533504525201</c:v>
                </c:pt>
                <c:pt idx="20">
                  <c:v>0.97491520228206596</c:v>
                </c:pt>
                <c:pt idx="21">
                  <c:v>0.99727616538821695</c:v>
                </c:pt>
                <c:pt idx="22">
                  <c:v>1.02032084672387</c:v>
                </c:pt>
                <c:pt idx="23">
                  <c:v>1.0439718686492001</c:v>
                </c:pt>
                <c:pt idx="24">
                  <c:v>1.0681518535243699</c:v>
                </c:pt>
                <c:pt idx="25">
                  <c:v>1.09278342370954</c:v>
                </c:pt>
                <c:pt idx="26">
                  <c:v>1.1177892015649</c:v>
                </c:pt>
                <c:pt idx="27">
                  <c:v>1.14309180945059</c:v>
                </c:pt>
                <c:pt idx="28">
                  <c:v>1.1686138697268</c:v>
                </c:pt>
                <c:pt idx="29">
                  <c:v>1.1942780047536801</c:v>
                </c:pt>
                <c:pt idx="30">
                  <c:v>1.2200068368914101</c:v>
                </c:pt>
                <c:pt idx="31">
                  <c:v>1.2457229885001599</c:v>
                </c:pt>
                <c:pt idx="32">
                  <c:v>1.2713490819400901</c:v>
                </c:pt>
                <c:pt idx="33">
                  <c:v>1.29680773957136</c:v>
                </c:pt>
                <c:pt idx="34">
                  <c:v>1.32202158375416</c:v>
                </c:pt>
                <c:pt idx="35">
                  <c:v>1.3469132368486401</c:v>
                </c:pt>
                <c:pt idx="36">
                  <c:v>1.3714053212149799</c:v>
                </c:pt>
                <c:pt idx="37">
                  <c:v>1.3954204592133299</c:v>
                </c:pt>
                <c:pt idx="38">
                  <c:v>1.41888127320388</c:v>
                </c:pt>
                <c:pt idx="39">
                  <c:v>1.4417103855467801</c:v>
                </c:pt>
                <c:pt idx="40">
                  <c:v>1.46383041860221</c:v>
                </c:pt>
                <c:pt idx="41">
                  <c:v>1.4851639947303299</c:v>
                </c:pt>
                <c:pt idx="42">
                  <c:v>1.5056337362913099</c:v>
                </c:pt>
                <c:pt idx="43">
                  <c:v>1.5251622656453201</c:v>
                </c:pt>
                <c:pt idx="44">
                  <c:v>1.54367220515252</c:v>
                </c:pt>
                <c:pt idx="45">
                  <c:v>1.56108617717308</c:v>
                </c:pt>
                <c:pt idx="46">
                  <c:v>1.57732680406718</c:v>
                </c:pt>
                <c:pt idx="47">
                  <c:v>1.5923167081949801</c:v>
                </c:pt>
                <c:pt idx="48">
                  <c:v>1.60598075268507</c:v>
                </c:pt>
                <c:pt idx="49">
                  <c:v>1.6183098034377199</c:v>
                </c:pt>
                <c:pt idx="50">
                  <c:v>1.62936993195154</c:v>
                </c:pt>
                <c:pt idx="51">
                  <c:v>1.6392313008949799</c:v>
                </c:pt>
                <c:pt idx="52">
                  <c:v>1.64796407293644</c:v>
                </c:pt>
                <c:pt idx="53">
                  <c:v>1.65563841074437</c:v>
                </c:pt>
                <c:pt idx="54">
                  <c:v>1.6623244769872001</c:v>
                </c:pt>
                <c:pt idx="55">
                  <c:v>1.6680924343333401</c:v>
                </c:pt>
                <c:pt idx="56">
                  <c:v>1.6730124454512201</c:v>
                </c:pt>
                <c:pt idx="57">
                  <c:v>1.6771546730092901</c:v>
                </c:pt>
                <c:pt idx="58">
                  <c:v>1.6805892796759501</c:v>
                </c:pt>
                <c:pt idx="59">
                  <c:v>1.68338642811965</c:v>
                </c:pt>
                <c:pt idx="60">
                  <c:v>1.6856162810088</c:v>
                </c:pt>
                <c:pt idx="61">
                  <c:v>1.6873490010118399</c:v>
                </c:pt>
                <c:pt idx="62">
                  <c:v>1.6886547507971901</c:v>
                </c:pt>
                <c:pt idx="63">
                  <c:v>1.6896036930332901</c:v>
                </c:pt>
                <c:pt idx="64">
                  <c:v>1.69026599038856</c:v>
                </c:pt>
                <c:pt idx="65">
                  <c:v>1.6907118055314201</c:v>
                </c:pt>
                <c:pt idx="66">
                  <c:v>1.6910113011303101</c:v>
                </c:pt>
                <c:pt idx="67">
                  <c:v>1.69123463985365</c:v>
                </c:pt>
                <c:pt idx="68">
                  <c:v>1.6914519843698801</c:v>
                </c:pt>
                <c:pt idx="69">
                  <c:v>1.6917334973474101</c:v>
                </c:pt>
                <c:pt idx="70">
                  <c:v>1.69214934145468</c:v>
                </c:pt>
                <c:pt idx="71">
                  <c:v>1.6927696793601199</c:v>
                </c:pt>
                <c:pt idx="72">
                  <c:v>1.6936646737321499</c:v>
                </c:pt>
                <c:pt idx="73">
                  <c:v>1.6949044872392001</c:v>
                </c:pt>
                <c:pt idx="74">
                  <c:v>1.6965592825497</c:v>
                </c:pt>
                <c:pt idx="75">
                  <c:v>1.69869922233208</c:v>
                </c:pt>
                <c:pt idx="76">
                  <c:v>1.70139298831234</c:v>
                </c:pt>
                <c:pt idx="77">
                  <c:v>1.7046735461764899</c:v>
                </c:pt>
                <c:pt idx="78">
                  <c:v>1.70853720156078</c:v>
                </c:pt>
                <c:pt idx="79">
                  <c:v>1.71297859031685</c:v>
                </c:pt>
                <c:pt idx="80">
                  <c:v>1.7179923482963499</c:v>
                </c:pt>
                <c:pt idx="81">
                  <c:v>1.7235731113509001</c:v>
                </c:pt>
                <c:pt idx="82">
                  <c:v>1.72971551533215</c:v>
                </c:pt>
                <c:pt idx="83">
                  <c:v>1.7364141960917301</c:v>
                </c:pt>
                <c:pt idx="84">
                  <c:v>1.7436637894812901</c:v>
                </c:pt>
                <c:pt idx="85">
                  <c:v>1.75145893135247</c:v>
                </c:pt>
                <c:pt idx="86">
                  <c:v>1.7597942575568899</c:v>
                </c:pt>
                <c:pt idx="87">
                  <c:v>1.7686644039462101</c:v>
                </c:pt>
                <c:pt idx="88">
                  <c:v>1.7780640063720501</c:v>
                </c:pt>
                <c:pt idx="89">
                  <c:v>1.7879877006860601</c:v>
                </c:pt>
                <c:pt idx="90">
                  <c:v>1.79843012273988</c:v>
                </c:pt>
                <c:pt idx="91">
                  <c:v>1.80938590838514</c:v>
                </c:pt>
                <c:pt idx="92">
                  <c:v>1.8208496934734799</c:v>
                </c:pt>
                <c:pt idx="93">
                  <c:v>1.83281611385654</c:v>
                </c:pt>
                <c:pt idx="94">
                  <c:v>1.84527980538596</c:v>
                </c:pt>
                <c:pt idx="95">
                  <c:v>1.8582354039133799</c:v>
                </c:pt>
                <c:pt idx="96">
                  <c:v>1.87167754529043</c:v>
                </c:pt>
                <c:pt idx="97">
                  <c:v>1.8856008653687599</c:v>
                </c:pt>
                <c:pt idx="98">
                  <c:v>1.9</c:v>
                </c:pt>
                <c:pt idx="99">
                  <c:v>1.9148620728408601</c:v>
                </c:pt>
                <c:pt idx="100">
                  <c:v>1.9301441587683299</c:v>
                </c:pt>
                <c:pt idx="101">
                  <c:v>1.9457958204644501</c:v>
                </c:pt>
                <c:pt idx="102">
                  <c:v>1.96176662061129</c:v>
                </c:pt>
                <c:pt idx="103">
                  <c:v>1.9780061218909</c:v>
                </c:pt>
                <c:pt idx="104">
                  <c:v>1.9944638869853299</c:v>
                </c:pt>
                <c:pt idx="105">
                  <c:v>2.01108947857663</c:v>
                </c:pt>
                <c:pt idx="106">
                  <c:v>2.02783245934687</c:v>
                </c:pt>
                <c:pt idx="107">
                  <c:v>2.0446423919780901</c:v>
                </c:pt>
                <c:pt idx="108">
                  <c:v>2.0614688391523499</c:v>
                </c:pt>
                <c:pt idx="109">
                  <c:v>2.07826136355171</c:v>
                </c:pt>
                <c:pt idx="110">
                  <c:v>2.0949695278582099</c:v>
                </c:pt>
                <c:pt idx="111">
                  <c:v>2.1115428947539199</c:v>
                </c:pt>
                <c:pt idx="112">
                  <c:v>2.12793102692088</c:v>
                </c:pt>
                <c:pt idx="113">
                  <c:v>2.1440834870411498</c:v>
                </c:pt>
                <c:pt idx="114">
                  <c:v>2.1599498377967898</c:v>
                </c:pt>
                <c:pt idx="115">
                  <c:v>2.1754796418698401</c:v>
                </c:pt>
                <c:pt idx="116">
                  <c:v>2.19062246194237</c:v>
                </c:pt>
                <c:pt idx="117">
                  <c:v>2.2053278606964302</c:v>
                </c:pt>
                <c:pt idx="118">
                  <c:v>2.21954540081407</c:v>
                </c:pt>
                <c:pt idx="119">
                  <c:v>2.2332246449773399</c:v>
                </c:pt>
                <c:pt idx="120">
                  <c:v>2.2463151558683099</c:v>
                </c:pt>
                <c:pt idx="121">
                  <c:v>2.2587664961690201</c:v>
                </c:pt>
                <c:pt idx="122">
                  <c:v>2.2705282285615298</c:v>
                </c:pt>
                <c:pt idx="123">
                  <c:v>2.28154991572789</c:v>
                </c:pt>
                <c:pt idx="124">
                  <c:v>2.2917811203501599</c:v>
                </c:pt>
                <c:pt idx="125">
                  <c:v>2.3011714482419401</c:v>
                </c:pt>
                <c:pt idx="126">
                  <c:v>2.30969865967332</c:v>
                </c:pt>
                <c:pt idx="127">
                  <c:v>2.31741718170198</c:v>
                </c:pt>
                <c:pt idx="128">
                  <c:v>2.3243943691296201</c:v>
                </c:pt>
                <c:pt idx="129">
                  <c:v>2.3306975767579501</c:v>
                </c:pt>
                <c:pt idx="130">
                  <c:v>2.3363941593886901</c:v>
                </c:pt>
                <c:pt idx="131">
                  <c:v>2.34155147182353</c:v>
                </c:pt>
                <c:pt idx="132">
                  <c:v>2.3462368688641901</c:v>
                </c:pt>
                <c:pt idx="133">
                  <c:v>2.35051770531236</c:v>
                </c:pt>
                <c:pt idx="134">
                  <c:v>2.3544613359697699</c:v>
                </c:pt>
                <c:pt idx="135">
                  <c:v>2.3581351156381198</c:v>
                </c:pt>
                <c:pt idx="136">
                  <c:v>2.3616063991191099</c:v>
                </c:pt>
                <c:pt idx="137">
                  <c:v>2.36494254121444</c:v>
                </c:pt>
                <c:pt idx="138">
                  <c:v>2.3682108967258402</c:v>
                </c:pt>
                <c:pt idx="139">
                  <c:v>2.3714788204550099</c:v>
                </c:pt>
                <c:pt idx="140">
                  <c:v>2.37481366720364</c:v>
                </c:pt>
                <c:pt idx="141">
                  <c:v>2.3782827917734601</c:v>
                </c:pt>
                <c:pt idx="142">
                  <c:v>2.3819535489661599</c:v>
                </c:pt>
                <c:pt idx="143">
                  <c:v>2.38589329358346</c:v>
                </c:pt>
                <c:pt idx="144">
                  <c:v>2.3901693804270598</c:v>
                </c:pt>
                <c:pt idx="145">
                  <c:v>2.39484916429867</c:v>
                </c:pt>
                <c:pt idx="146">
                  <c:v>2.4</c:v>
                </c:pt>
                <c:pt idx="147">
                  <c:v>2.40567089790175</c:v>
                </c:pt>
                <c:pt idx="148">
                  <c:v>2.4118374906505902</c:v>
                </c:pt>
                <c:pt idx="149">
                  <c:v>2.41845706646221</c:v>
                </c:pt>
                <c:pt idx="150">
                  <c:v>2.4254869135522799</c:v>
                </c:pt>
                <c:pt idx="151">
                  <c:v>2.4328843201364698</c:v>
                </c:pt>
                <c:pt idx="152">
                  <c:v>2.4406065744304599</c:v>
                </c:pt>
                <c:pt idx="153">
                  <c:v>2.4486109646499199</c:v>
                </c:pt>
                <c:pt idx="154">
                  <c:v>2.4568547790105399</c:v>
                </c:pt>
                <c:pt idx="155">
                  <c:v>2.4652953057279801</c:v>
                </c:pt>
                <c:pt idx="156">
                  <c:v>2.47388983301791</c:v>
                </c:pt>
                <c:pt idx="157">
                  <c:v>2.4825956490960199</c:v>
                </c:pt>
                <c:pt idx="158">
                  <c:v>2.4913700421779801</c:v>
                </c:pt>
                <c:pt idx="159">
                  <c:v>2.5001703004794602</c:v>
                </c:pt>
                <c:pt idx="160">
                  <c:v>2.5089537122161398</c:v>
                </c:pt>
                <c:pt idx="161">
                  <c:v>2.5176775656036998</c:v>
                </c:pt>
                <c:pt idx="162">
                  <c:v>2.5262991488578002</c:v>
                </c:pt>
                <c:pt idx="163">
                  <c:v>2.5347757501941302</c:v>
                </c:pt>
                <c:pt idx="164">
                  <c:v>2.54306465782836</c:v>
                </c:pt>
                <c:pt idx="165">
                  <c:v>2.5511231599761599</c:v>
                </c:pt>
                <c:pt idx="166">
                  <c:v>2.5589085448532098</c:v>
                </c:pt>
                <c:pt idx="167">
                  <c:v>2.56637810067518</c:v>
                </c:pt>
                <c:pt idx="168">
                  <c:v>2.57348911565775</c:v>
                </c:pt>
                <c:pt idx="169">
                  <c:v>2.5801988780165899</c:v>
                </c:pt>
                <c:pt idx="170">
                  <c:v>2.5864646759673899</c:v>
                </c:pt>
                <c:pt idx="171">
                  <c:v>2.5922437977257999</c:v>
                </c:pt>
                <c:pt idx="172">
                  <c:v>2.5974935315075198</c:v>
                </c:pt>
                <c:pt idx="173">
                  <c:v>2.6021734897387998</c:v>
                </c:pt>
                <c:pt idx="174">
                  <c:v>2.6063021177714401</c:v>
                </c:pt>
                <c:pt idx="175">
                  <c:v>2.6099598452863702</c:v>
                </c:pt>
                <c:pt idx="176">
                  <c:v>2.61323005699384</c:v>
                </c:pt>
                <c:pt idx="177">
                  <c:v>2.6161961376041099</c:v>
                </c:pt>
                <c:pt idx="178">
                  <c:v>2.6189414718274202</c:v>
                </c:pt>
                <c:pt idx="179">
                  <c:v>2.6215494443740099</c:v>
                </c:pt>
                <c:pt idx="180">
                  <c:v>2.6241034399541499</c:v>
                </c:pt>
                <c:pt idx="181">
                  <c:v>2.6266868432780699</c:v>
                </c:pt>
                <c:pt idx="182">
                  <c:v>2.6293830390560302</c:v>
                </c:pt>
                <c:pt idx="183">
                  <c:v>2.6322754119982799</c:v>
                </c:pt>
                <c:pt idx="184">
                  <c:v>2.6354473468150599</c:v>
                </c:pt>
                <c:pt idx="185">
                  <c:v>2.6389822282166202</c:v>
                </c:pt>
                <c:pt idx="186">
                  <c:v>2.6429634409132201</c:v>
                </c:pt>
                <c:pt idx="187">
                  <c:v>2.6474743696151002</c:v>
                </c:pt>
                <c:pt idx="188">
                  <c:v>2.6525983990325201</c:v>
                </c:pt>
                <c:pt idx="189">
                  <c:v>2.6584189138757099</c:v>
                </c:pt>
                <c:pt idx="190">
                  <c:v>2.6650192988549399</c:v>
                </c:pt>
                <c:pt idx="191">
                  <c:v>2.6724829386804401</c:v>
                </c:pt>
                <c:pt idx="192">
                  <c:v>2.6808932180624701</c:v>
                </c:pt>
                <c:pt idx="193">
                  <c:v>2.6903335217112798</c:v>
                </c:pt>
                <c:pt idx="194">
                  <c:v>2.7008872204761998</c:v>
                </c:pt>
                <c:pt idx="195">
                  <c:v>2.7126036375964402</c:v>
                </c:pt>
                <c:pt idx="196">
                  <c:v>2.7254248058828101</c:v>
                </c:pt>
                <c:pt idx="197">
                  <c:v>2.7392716774238699</c:v>
                </c:pt>
                <c:pt idx="198">
                  <c:v>2.7540652043082101</c:v>
                </c:pt>
                <c:pt idx="199">
                  <c:v>2.7697263386244</c:v>
                </c:pt>
                <c:pt idx="200">
                  <c:v>2.7861760324610301</c:v>
                </c:pt>
                <c:pt idx="201">
                  <c:v>2.8033352379066701</c:v>
                </c:pt>
                <c:pt idx="202">
                  <c:v>2.8211249070498998</c:v>
                </c:pt>
                <c:pt idx="203">
                  <c:v>2.8394659919792899</c:v>
                </c:pt>
                <c:pt idx="204">
                  <c:v>2.8582794447834399</c:v>
                </c:pt>
                <c:pt idx="205">
                  <c:v>2.8774862175509099</c:v>
                </c:pt>
                <c:pt idx="206">
                  <c:v>2.8970072623702801</c:v>
                </c:pt>
                <c:pt idx="207">
                  <c:v>2.9167635313301301</c:v>
                </c:pt>
                <c:pt idx="208">
                  <c:v>2.93667597651904</c:v>
                </c:pt>
                <c:pt idx="209">
                  <c:v>2.9566655500255998</c:v>
                </c:pt>
                <c:pt idx="210">
                  <c:v>2.9766532039383602</c:v>
                </c:pt>
                <c:pt idx="211">
                  <c:v>2.9965598903459298</c:v>
                </c:pt>
                <c:pt idx="212">
                  <c:v>3.0163065613368598</c:v>
                </c:pt>
                <c:pt idx="213">
                  <c:v>3.03581416899975</c:v>
                </c:pt>
                <c:pt idx="214">
                  <c:v>3.0550036654231598</c:v>
                </c:pt>
                <c:pt idx="215">
                  <c:v>3.0737960026956901</c:v>
                </c:pt>
                <c:pt idx="216">
                  <c:v>3.0921121329058998</c:v>
                </c:pt>
                <c:pt idx="217">
                  <c:v>3.10987615459134</c:v>
                </c:pt>
                <c:pt idx="218">
                  <c:v>3.12706759951933</c:v>
                </c:pt>
                <c:pt idx="219">
                  <c:v>3.1437133934181101</c:v>
                </c:pt>
                <c:pt idx="220">
                  <c:v>3.15984198822713</c:v>
                </c:pt>
                <c:pt idx="221">
                  <c:v>3.1754818358858299</c:v>
                </c:pt>
                <c:pt idx="222">
                  <c:v>3.1906613883336798</c:v>
                </c:pt>
                <c:pt idx="223">
                  <c:v>3.2054090975101301</c:v>
                </c:pt>
                <c:pt idx="224">
                  <c:v>3.2197534153546301</c:v>
                </c:pt>
                <c:pt idx="225">
                  <c:v>3.23372279380663</c:v>
                </c:pt>
                <c:pt idx="226">
                  <c:v>3.2473456848055799</c:v>
                </c:pt>
                <c:pt idx="227">
                  <c:v>3.2606505402909498</c:v>
                </c:pt>
                <c:pt idx="228">
                  <c:v>3.2736658122021698</c:v>
                </c:pt>
                <c:pt idx="229">
                  <c:v>3.2864199524787101</c:v>
                </c:pt>
                <c:pt idx="230">
                  <c:v>3.2989414130600099</c:v>
                </c:pt>
                <c:pt idx="231">
                  <c:v>3.3112586458855402</c:v>
                </c:pt>
                <c:pt idx="232">
                  <c:v>3.3234001028947402</c:v>
                </c:pt>
                <c:pt idx="233">
                  <c:v>3.3353942360270601</c:v>
                </c:pt>
                <c:pt idx="234">
                  <c:v>3.3472694972219599</c:v>
                </c:pt>
                <c:pt idx="235">
                  <c:v>3.3590543384188898</c:v>
                </c:pt>
                <c:pt idx="236">
                  <c:v>3.3707772115573098</c:v>
                </c:pt>
                <c:pt idx="237">
                  <c:v>3.3824665685766599</c:v>
                </c:pt>
                <c:pt idx="238">
                  <c:v>3.3941508614164002</c:v>
                </c:pt>
                <c:pt idx="239">
                  <c:v>3.4058572684325399</c:v>
                </c:pt>
                <c:pt idx="240">
                  <c:v>3.4175836755617999</c:v>
                </c:pt>
                <c:pt idx="241">
                  <c:v>3.4292986763216202</c:v>
                </c:pt>
                <c:pt idx="242">
                  <c:v>3.4409695906460098</c:v>
                </c:pt>
                <c:pt idx="243">
                  <c:v>3.45256373846895</c:v>
                </c:pt>
                <c:pt idx="244">
                  <c:v>3.46404843972446</c:v>
                </c:pt>
                <c:pt idx="245">
                  <c:v>3.4753910143465099</c:v>
                </c:pt>
                <c:pt idx="246">
                  <c:v>3.4865587822691202</c:v>
                </c:pt>
                <c:pt idx="247">
                  <c:v>3.4975190634262701</c:v>
                </c:pt>
                <c:pt idx="248">
                  <c:v>3.5082391777519701</c:v>
                </c:pt>
                <c:pt idx="249">
                  <c:v>3.5186864451802098</c:v>
                </c:pt>
                <c:pt idx="250">
                  <c:v>3.5288281856449899</c:v>
                </c:pt>
                <c:pt idx="251">
                  <c:v>3.53863171908031</c:v>
                </c:pt>
                <c:pt idx="252">
                  <c:v>3.54806436542016</c:v>
                </c:pt>
                <c:pt idx="253">
                  <c:v>3.5570934445985398</c:v>
                </c:pt>
                <c:pt idx="254">
                  <c:v>3.5656862765494499</c:v>
                </c:pt>
                <c:pt idx="255">
                  <c:v>3.5738101812068899</c:v>
                </c:pt>
                <c:pt idx="256">
                  <c:v>3.5814324785048499</c:v>
                </c:pt>
                <c:pt idx="257">
                  <c:v>3.5885204883773301</c:v>
                </c:pt>
                <c:pt idx="258">
                  <c:v>3.5950415307583201</c:v>
                </c:pt>
                <c:pt idx="259">
                  <c:v>3.6009630458245301</c:v>
                </c:pt>
                <c:pt idx="260">
                  <c:v>3.6062911912881899</c:v>
                </c:pt>
                <c:pt idx="261">
                  <c:v>3.6111261393026899</c:v>
                </c:pt>
                <c:pt idx="262">
                  <c:v>3.6155820561612799</c:v>
                </c:pt>
                <c:pt idx="263">
                  <c:v>3.6197731081572102</c:v>
                </c:pt>
                <c:pt idx="264">
                  <c:v>3.6238134615837301</c:v>
                </c:pt>
                <c:pt idx="265">
                  <c:v>3.6278172827341</c:v>
                </c:pt>
                <c:pt idx="266">
                  <c:v>3.6318987379015701</c:v>
                </c:pt>
                <c:pt idx="267">
                  <c:v>3.6361719933794001</c:v>
                </c:pt>
                <c:pt idx="268">
                  <c:v>3.6407512154608201</c:v>
                </c:pt>
                <c:pt idx="269">
                  <c:v>3.6457505704391102</c:v>
                </c:pt>
                <c:pt idx="270">
                  <c:v>3.6512842246075001</c:v>
                </c:pt>
                <c:pt idx="271">
                  <c:v>3.6574663442592601</c:v>
                </c:pt>
                <c:pt idx="272">
                  <c:v>3.6644110956876199</c:v>
                </c:pt>
                <c:pt idx="273">
                  <c:v>3.67223264518586</c:v>
                </c:pt>
                <c:pt idx="274">
                  <c:v>3.6810451590472102</c:v>
                </c:pt>
                <c:pt idx="275">
                  <c:v>3.6909628035649402</c:v>
                </c:pt>
                <c:pt idx="276">
                  <c:v>3.70209950477917</c:v>
                </c:pt>
                <c:pt idx="277">
                  <c:v>3.7145024639476598</c:v>
                </c:pt>
                <c:pt idx="278">
                  <c:v>3.7280613873484301</c:v>
                </c:pt>
                <c:pt idx="279">
                  <c:v>3.7426432672884</c:v>
                </c:pt>
                <c:pt idx="280">
                  <c:v>3.7581150960745102</c:v>
                </c:pt>
                <c:pt idx="281">
                  <c:v>3.7743438660136999</c:v>
                </c:pt>
                <c:pt idx="282">
                  <c:v>3.79119656941289</c:v>
                </c:pt>
                <c:pt idx="283">
                  <c:v>3.8085401985790299</c:v>
                </c:pt>
                <c:pt idx="284">
                  <c:v>3.8262417458190501</c:v>
                </c:pt>
                <c:pt idx="285">
                  <c:v>3.8441682034398799</c:v>
                </c:pt>
                <c:pt idx="286">
                  <c:v>3.86218656374845</c:v>
                </c:pt>
                <c:pt idx="287">
                  <c:v>3.88016381905171</c:v>
                </c:pt>
                <c:pt idx="288">
                  <c:v>3.8979669616565702</c:v>
                </c:pt>
                <c:pt idx="289">
                  <c:v>3.9154629838699901</c:v>
                </c:pt>
                <c:pt idx="290">
                  <c:v>3.93251887799889</c:v>
                </c:pt>
                <c:pt idx="291">
                  <c:v>3.9490016363502001</c:v>
                </c:pt>
                <c:pt idx="292">
                  <c:v>3.96477825123086</c:v>
                </c:pt>
                <c:pt idx="293">
                  <c:v>3.97971571494781</c:v>
                </c:pt>
                <c:pt idx="294">
                  <c:v>3.9936810198079802</c:v>
                </c:pt>
                <c:pt idx="295">
                  <c:v>4.00654727961955</c:v>
                </c:pt>
                <c:pt idx="296">
                  <c:v>4.0183160120429804</c:v>
                </c:pt>
                <c:pt idx="297">
                  <c:v>4.0291106102899903</c:v>
                </c:pt>
                <c:pt idx="298">
                  <c:v>4.0390592822987799</c:v>
                </c:pt>
                <c:pt idx="299">
                  <c:v>4.0482902360075697</c:v>
                </c:pt>
                <c:pt idx="300">
                  <c:v>4.0569316793545704</c:v>
                </c:pt>
                <c:pt idx="301">
                  <c:v>4.0651118202780099</c:v>
                </c:pt>
                <c:pt idx="302">
                  <c:v>4.0729588667160996</c:v>
                </c:pt>
                <c:pt idx="303">
                  <c:v>4.0806010266070496</c:v>
                </c:pt>
                <c:pt idx="304">
                  <c:v>4.0881665078890803</c:v>
                </c:pt>
                <c:pt idx="305">
                  <c:v>4.0957835185003999</c:v>
                </c:pt>
                <c:pt idx="306">
                  <c:v>4.1035802663792396</c:v>
                </c:pt>
                <c:pt idx="307">
                  <c:v>4.1116849594638003</c:v>
                </c:pt>
                <c:pt idx="308">
                  <c:v>4.1202258056923</c:v>
                </c:pt>
                <c:pt idx="309">
                  <c:v>4.1293310130029699</c:v>
                </c:pt>
                <c:pt idx="310">
                  <c:v>4.1391287893340003</c:v>
                </c:pt>
                <c:pt idx="311">
                  <c:v>4.1497473426236304</c:v>
                </c:pt>
                <c:pt idx="312">
                  <c:v>4.1613148808100702</c:v>
                </c:pt>
                <c:pt idx="313">
                  <c:v>4.1739596118315196</c:v>
                </c:pt>
                <c:pt idx="314">
                  <c:v>4.1878097436262101</c:v>
                </c:pt>
                <c:pt idx="315">
                  <c:v>4.2029931624180801</c:v>
                </c:pt>
                <c:pt idx="316">
                  <c:v>4.2195600006526899</c:v>
                </c:pt>
                <c:pt idx="317">
                  <c:v>4.2373819691789603</c:v>
                </c:pt>
                <c:pt idx="318">
                  <c:v>4.2563058521567498</c:v>
                </c:pt>
                <c:pt idx="319">
                  <c:v>4.2761784337459501</c:v>
                </c:pt>
                <c:pt idx="320">
                  <c:v>4.2968464981064098</c:v>
                </c:pt>
                <c:pt idx="321">
                  <c:v>4.3181568293980099</c:v>
                </c:pt>
                <c:pt idx="322">
                  <c:v>4.3399562117806196</c:v>
                </c:pt>
                <c:pt idx="323">
                  <c:v>4.3620914294141198</c:v>
                </c:pt>
                <c:pt idx="324">
                  <c:v>4.38440926645836</c:v>
                </c:pt>
                <c:pt idx="325">
                  <c:v>4.40675650707324</c:v>
                </c:pt>
                <c:pt idx="326">
                  <c:v>4.4289799354186101</c:v>
                </c:pt>
                <c:pt idx="327">
                  <c:v>4.4509263356543398</c:v>
                </c:pt>
                <c:pt idx="328">
                  <c:v>4.4724424919403196</c:v>
                </c:pt>
                <c:pt idx="329">
                  <c:v>4.4933751884364002</c:v>
                </c:pt>
                <c:pt idx="330">
                  <c:v>4.5135712093024702</c:v>
                </c:pt>
                <c:pt idx="331">
                  <c:v>4.5328773386983903</c:v>
                </c:pt>
                <c:pt idx="332">
                  <c:v>4.5511403607840304</c:v>
                </c:pt>
                <c:pt idx="333">
                  <c:v>4.5682070597192599</c:v>
                </c:pt>
                <c:pt idx="334">
                  <c:v>4.5839242196639596</c:v>
                </c:pt>
                <c:pt idx="335">
                  <c:v>4.5981386247779996</c:v>
                </c:pt>
                <c:pt idx="336">
                  <c:v>4.6107232172266102</c:v>
                </c:pt>
                <c:pt idx="337">
                  <c:v>4.6217109426537997</c:v>
                </c:pt>
                <c:pt idx="338">
                  <c:v>4.6311952242804297</c:v>
                </c:pt>
                <c:pt idx="339">
                  <c:v>4.6392695981752503</c:v>
                </c:pt>
                <c:pt idx="340">
                  <c:v>4.64602760040699</c:v>
                </c:pt>
                <c:pt idx="341">
                  <c:v>4.6515627670444104</c:v>
                </c:pt>
                <c:pt idx="342">
                  <c:v>4.6559686341562196</c:v>
                </c:pt>
                <c:pt idx="343">
                  <c:v>4.6593387378111899</c:v>
                </c:pt>
                <c:pt idx="344">
                  <c:v>4.6617666140780303</c:v>
                </c:pt>
                <c:pt idx="345">
                  <c:v>4.6633457990255103</c:v>
                </c:pt>
                <c:pt idx="346">
                  <c:v>4.6641698287223399</c:v>
                </c:pt>
                <c:pt idx="347">
                  <c:v>4.6643322392372903</c:v>
                </c:pt>
                <c:pt idx="348">
                  <c:v>4.6639265666390699</c:v>
                </c:pt>
                <c:pt idx="349">
                  <c:v>4.6630463469964498</c:v>
                </c:pt>
                <c:pt idx="350">
                  <c:v>4.6617851163781401</c:v>
                </c:pt>
                <c:pt idx="351">
                  <c:v>4.6602364108529004</c:v>
                </c:pt>
                <c:pt idx="352">
                  <c:v>4.6584937664894701</c:v>
                </c:pt>
                <c:pt idx="353">
                  <c:v>4.6566507193565698</c:v>
                </c:pt>
                <c:pt idx="354">
                  <c:v>4.6548008055229699</c:v>
                </c:pt>
                <c:pt idx="355">
                  <c:v>4.6530375610573804</c:v>
                </c:pt>
                <c:pt idx="356">
                  <c:v>4.6514545220285601</c:v>
                </c:pt>
                <c:pt idx="357">
                  <c:v>4.6501452245052404</c:v>
                </c:pt>
                <c:pt idx="358">
                  <c:v>4.64919337785211</c:v>
                </c:pt>
                <c:pt idx="359">
                  <c:v>4.6486244150764398</c:v>
                </c:pt>
                <c:pt idx="360">
                  <c:v>4.6484423682735301</c:v>
                </c:pt>
                <c:pt idx="361">
                  <c:v>4.6486512367533397</c:v>
                </c:pt>
                <c:pt idx="362">
                  <c:v>4.6492550198257998</c:v>
                </c:pt>
                <c:pt idx="363">
                  <c:v>4.6502577168008496</c:v>
                </c:pt>
                <c:pt idx="364">
                  <c:v>4.65166332698844</c:v>
                </c:pt>
                <c:pt idx="365">
                  <c:v>4.6534758496985003</c:v>
                </c:pt>
                <c:pt idx="366">
                  <c:v>4.6556992842409697</c:v>
                </c:pt>
                <c:pt idx="367">
                  <c:v>4.6583376299258097</c:v>
                </c:pt>
                <c:pt idx="368">
                  <c:v>4.6613948860629399</c:v>
                </c:pt>
                <c:pt idx="369">
                  <c:v>4.6648750519623201</c:v>
                </c:pt>
                <c:pt idx="370">
                  <c:v>4.6687821269338796</c:v>
                </c:pt>
                <c:pt idx="371">
                  <c:v>4.6731201102875604</c:v>
                </c:pt>
                <c:pt idx="372">
                  <c:v>4.6778930013332998</c:v>
                </c:pt>
                <c:pt idx="373">
                  <c:v>4.6831047993810602</c:v>
                </c:pt>
                <c:pt idx="374">
                  <c:v>4.6887595037407497</c:v>
                </c:pt>
                <c:pt idx="375">
                  <c:v>4.6948611137223404</c:v>
                </c:pt>
                <c:pt idx="376">
                  <c:v>4.7014136601202097</c:v>
                </c:pt>
                <c:pt idx="377">
                  <c:v>4.7084270705340403</c:v>
                </c:pt>
                <c:pt idx="378">
                  <c:v>4.7159240661870001</c:v>
                </c:pt>
                <c:pt idx="379">
                  <c:v>4.7239290444778197</c:v>
                </c:pt>
                <c:pt idx="380">
                  <c:v>4.7324664028052004</c:v>
                </c:pt>
                <c:pt idx="381">
                  <c:v>4.7415605385678603</c:v>
                </c:pt>
                <c:pt idx="382">
                  <c:v>4.7512358491645301</c:v>
                </c:pt>
                <c:pt idx="383">
                  <c:v>4.7615167319939102</c:v>
                </c:pt>
                <c:pt idx="384">
                  <c:v>4.7724275844547401</c:v>
                </c:pt>
                <c:pt idx="385">
                  <c:v>4.7839928039457202</c:v>
                </c:pt>
                <c:pt idx="386">
                  <c:v>4.7962367878655696</c:v>
                </c:pt>
                <c:pt idx="387">
                  <c:v>4.80918393361301</c:v>
                </c:pt>
                <c:pt idx="388">
                  <c:v>4.8228586385867596</c:v>
                </c:pt>
                <c:pt idx="389">
                  <c:v>4.83728530018554</c:v>
                </c:pt>
                <c:pt idx="390">
                  <c:v>4.8524883158080598</c:v>
                </c:pt>
                <c:pt idx="391">
                  <c:v>4.8684920828530398</c:v>
                </c:pt>
                <c:pt idx="392">
                  <c:v>4.8853209987191999</c:v>
                </c:pt>
                <c:pt idx="393">
                  <c:v>4.9029994608052503</c:v>
                </c:pt>
                <c:pt idx="394">
                  <c:v>4.9215518665099198</c:v>
                </c:pt>
                <c:pt idx="395">
                  <c:v>4.9410026132319196</c:v>
                </c:pt>
                <c:pt idx="396">
                  <c:v>4.9613760983699704</c:v>
                </c:pt>
                <c:pt idx="397">
                  <c:v>4.9826967193227798</c:v>
                </c:pt>
                <c:pt idx="398">
                  <c:v>5.0049886229965201</c:v>
                </c:pt>
                <c:pt idx="399">
                  <c:v>5.0282342407228597</c:v>
                </c:pt>
                <c:pt idx="400">
                  <c:v>5.0523279845867402</c:v>
                </c:pt>
                <c:pt idx="401">
                  <c:v>5.0771531029103496</c:v>
                </c:pt>
                <c:pt idx="402">
                  <c:v>5.1025928440158603</c:v>
                </c:pt>
                <c:pt idx="403">
                  <c:v>5.1285304562254597</c:v>
                </c:pt>
                <c:pt idx="404">
                  <c:v>5.1548491878613198</c:v>
                </c:pt>
                <c:pt idx="405">
                  <c:v>5.18143228724563</c:v>
                </c:pt>
                <c:pt idx="406">
                  <c:v>5.2081630027005703</c:v>
                </c:pt>
                <c:pt idx="407">
                  <c:v>5.2349245825483202</c:v>
                </c:pt>
                <c:pt idx="408">
                  <c:v>5.26160027511105</c:v>
                </c:pt>
                <c:pt idx="409">
                  <c:v>5.2880733287109498</c:v>
                </c:pt>
                <c:pt idx="410">
                  <c:v>5.3142269916701999</c:v>
                </c:pt>
                <c:pt idx="411">
                  <c:v>5.3399445123109803</c:v>
                </c:pt>
                <c:pt idx="412">
                  <c:v>5.3651091389554599</c:v>
                </c:pt>
                <c:pt idx="413">
                  <c:v>5.3896041199258402</c:v>
                </c:pt>
                <c:pt idx="414">
                  <c:v>5.4133127035442898</c:v>
                </c:pt>
                <c:pt idx="415">
                  <c:v>5.4361181381329899</c:v>
                </c:pt>
                <c:pt idx="416">
                  <c:v>5.4579036720141199</c:v>
                </c:pt>
                <c:pt idx="417">
                  <c:v>5.4785525535098598</c:v>
                </c:pt>
                <c:pt idx="418">
                  <c:v>5.4979480309423998</c:v>
                </c:pt>
                <c:pt idx="419">
                  <c:v>5.5159954097531401</c:v>
                </c:pt>
                <c:pt idx="420">
                  <c:v>5.5327230010818704</c:v>
                </c:pt>
                <c:pt idx="421">
                  <c:v>5.5482017400247798</c:v>
                </c:pt>
                <c:pt idx="422">
                  <c:v>5.56250260332249</c:v>
                </c:pt>
                <c:pt idx="423">
                  <c:v>5.5756965677156201</c:v>
                </c:pt>
                <c:pt idx="424">
                  <c:v>5.5878546099447801</c:v>
                </c:pt>
                <c:pt idx="425">
                  <c:v>5.5990477067505999</c:v>
                </c:pt>
                <c:pt idx="426">
                  <c:v>5.6093468348736897</c:v>
                </c:pt>
                <c:pt idx="427">
                  <c:v>5.6188229710546702</c:v>
                </c:pt>
                <c:pt idx="428">
                  <c:v>5.6275470920341597</c:v>
                </c:pt>
                <c:pt idx="429">
                  <c:v>5.6355901745527799</c:v>
                </c:pt>
                <c:pt idx="430">
                  <c:v>5.6430231953511401</c:v>
                </c:pt>
                <c:pt idx="431">
                  <c:v>5.6499171311698699</c:v>
                </c:pt>
                <c:pt idx="432">
                  <c:v>5.6563429587495797</c:v>
                </c:pt>
                <c:pt idx="433">
                  <c:v>5.6623716548308902</c:v>
                </c:pt>
                <c:pt idx="434">
                  <c:v>5.6680741961544197</c:v>
                </c:pt>
                <c:pt idx="435">
                  <c:v>5.6735215594607897</c:v>
                </c:pt>
                <c:pt idx="436">
                  <c:v>5.6787847214906098</c:v>
                </c:pt>
                <c:pt idx="437">
                  <c:v>5.6839346589845103</c:v>
                </c:pt>
                <c:pt idx="438">
                  <c:v>5.6890423486830901</c:v>
                </c:pt>
                <c:pt idx="439">
                  <c:v>5.6941787673269904</c:v>
                </c:pt>
                <c:pt idx="440">
                  <c:v>5.6994148916568204</c:v>
                </c:pt>
                <c:pt idx="441">
                  <c:v>5.7048100526256498</c:v>
                </c:pt>
                <c:pt idx="442">
                  <c:v>5.7103586362491496</c:v>
                </c:pt>
                <c:pt idx="443">
                  <c:v>5.7160325238117098</c:v>
                </c:pt>
                <c:pt idx="444">
                  <c:v>5.7218035746101803</c:v>
                </c:pt>
                <c:pt idx="445">
                  <c:v>5.7276436479414103</c:v>
                </c:pt>
                <c:pt idx="446">
                  <c:v>5.7335246031022598</c:v>
                </c:pt>
                <c:pt idx="447">
                  <c:v>5.7394182993895697</c:v>
                </c:pt>
                <c:pt idx="448">
                  <c:v>5.7452965961002</c:v>
                </c:pt>
                <c:pt idx="449">
                  <c:v>5.7511313525309999</c:v>
                </c:pt>
                <c:pt idx="450">
                  <c:v>5.7568944279788097</c:v>
                </c:pt>
                <c:pt idx="451">
                  <c:v>5.76255768174049</c:v>
                </c:pt>
                <c:pt idx="452">
                  <c:v>5.76809297311289</c:v>
                </c:pt>
                <c:pt idx="453">
                  <c:v>5.7734721613928599</c:v>
                </c:pt>
                <c:pt idx="454">
                  <c:v>5.7786671058772399</c:v>
                </c:pt>
                <c:pt idx="455">
                  <c:v>5.7836496658629004</c:v>
                </c:pt>
                <c:pt idx="456">
                  <c:v>5.7883917006466801</c:v>
                </c:pt>
                <c:pt idx="457">
                  <c:v>5.7928650695254298</c:v>
                </c:pt>
                <c:pt idx="458">
                  <c:v>5.7970416317959996</c:v>
                </c:pt>
                <c:pt idx="459">
                  <c:v>5.8008935537506998</c:v>
                </c:pt>
                <c:pt idx="460">
                  <c:v>5.8044341149116896</c:v>
                </c:pt>
                <c:pt idx="461">
                  <c:v>5.8077586706056197</c:v>
                </c:pt>
                <c:pt idx="462">
                  <c:v>5.8109723246862499</c:v>
                </c:pt>
                <c:pt idx="463">
                  <c:v>5.8141801810073304</c:v>
                </c:pt>
                <c:pt idx="464">
                  <c:v>5.8174873434226297</c:v>
                </c:pt>
                <c:pt idx="465">
                  <c:v>5.8209989157859097</c:v>
                </c:pt>
                <c:pt idx="466">
                  <c:v>5.8248200019509202</c:v>
                </c:pt>
                <c:pt idx="467">
                  <c:v>5.8290557057714203</c:v>
                </c:pt>
                <c:pt idx="468">
                  <c:v>5.8338111311011698</c:v>
                </c:pt>
                <c:pt idx="469">
                  <c:v>5.83919138179394</c:v>
                </c:pt>
                <c:pt idx="470">
                  <c:v>5.8453015617034696</c:v>
                </c:pt>
                <c:pt idx="471">
                  <c:v>5.8522467746835298</c:v>
                </c:pt>
                <c:pt idx="472">
                  <c:v>5.8601321245878797</c:v>
                </c:pt>
                <c:pt idx="473">
                  <c:v>5.8690627152702799</c:v>
                </c:pt>
                <c:pt idx="474">
                  <c:v>5.8791436505844699</c:v>
                </c:pt>
                <c:pt idx="475">
                  <c:v>5.8904800343842396</c:v>
                </c:pt>
                <c:pt idx="476">
                  <c:v>5.9031765272142396</c:v>
                </c:pt>
                <c:pt idx="477">
                  <c:v>5.91727842109281</c:v>
                </c:pt>
                <c:pt idx="478">
                  <c:v>5.9327124885353504</c:v>
                </c:pt>
                <c:pt idx="479">
                  <c:v>5.9493914249417097</c:v>
                </c:pt>
                <c:pt idx="480">
                  <c:v>5.9672279257117102</c:v>
                </c:pt>
                <c:pt idx="481">
                  <c:v>5.9861346862452098</c:v>
                </c:pt>
                <c:pt idx="482">
                  <c:v>6.0060244019420299</c:v>
                </c:pt>
                <c:pt idx="483">
                  <c:v>6.0268097682020203</c:v>
                </c:pt>
                <c:pt idx="484">
                  <c:v>6.0484034804249998</c:v>
                </c:pt>
                <c:pt idx="485">
                  <c:v>6.0707182340108199</c:v>
                </c:pt>
                <c:pt idx="486">
                  <c:v>6.0936667243593101</c:v>
                </c:pt>
                <c:pt idx="487">
                  <c:v>6.1171616468703203</c:v>
                </c:pt>
                <c:pt idx="488">
                  <c:v>6.14111569694367</c:v>
                </c:pt>
                <c:pt idx="489">
                  <c:v>6.16544156997921</c:v>
                </c:pt>
                <c:pt idx="490">
                  <c:v>6.1900519613767697</c:v>
                </c:pt>
                <c:pt idx="491">
                  <c:v>6.2148595665361901</c:v>
                </c:pt>
                <c:pt idx="492">
                  <c:v>6.2397770808573103</c:v>
                </c:pt>
                <c:pt idx="493">
                  <c:v>6.2647171997399704</c:v>
                </c:pt>
                <c:pt idx="494">
                  <c:v>6.2895926185839901</c:v>
                </c:pt>
                <c:pt idx="495">
                  <c:v>6.3143211934628303</c:v>
                </c:pt>
                <c:pt idx="496">
                  <c:v>6.3389044640237797</c:v>
                </c:pt>
                <c:pt idx="497">
                  <c:v>6.3634118648609901</c:v>
                </c:pt>
                <c:pt idx="498">
                  <c:v>6.3879147901815303</c:v>
                </c:pt>
                <c:pt idx="499">
                  <c:v>6.4124846341924302</c:v>
                </c:pt>
                <c:pt idx="500">
                  <c:v>6.4371927911007303</c:v>
                </c:pt>
                <c:pt idx="501">
                  <c:v>6.4621106551135004</c:v>
                </c:pt>
                <c:pt idx="502">
                  <c:v>6.4873096204377596</c:v>
                </c:pt>
                <c:pt idx="503">
                  <c:v>6.5128610812805796</c:v>
                </c:pt>
                <c:pt idx="504">
                  <c:v>6.5388364318489796</c:v>
                </c:pt>
                <c:pt idx="505">
                  <c:v>6.5653070663500204</c:v>
                </c:pt>
                <c:pt idx="506">
                  <c:v>6.5923443789907497</c:v>
                </c:pt>
                <c:pt idx="507">
                  <c:v>6.6200197639782097</c:v>
                </c:pt>
                <c:pt idx="508">
                  <c:v>6.6484046155194401</c:v>
                </c:pt>
                <c:pt idx="509">
                  <c:v>6.6775703278215</c:v>
                </c:pt>
                <c:pt idx="510">
                  <c:v>6.7075876799999001</c:v>
                </c:pt>
                <c:pt idx="511">
                  <c:v>6.7384530250964803</c:v>
                </c:pt>
                <c:pt idx="512">
                  <c:v>6.7700181696463098</c:v>
                </c:pt>
                <c:pt idx="513">
                  <c:v>6.8021183127134499</c:v>
                </c:pt>
                <c:pt idx="514">
                  <c:v>6.83458865336197</c:v>
                </c:pt>
                <c:pt idx="515">
                  <c:v>6.8672643906559498</c:v>
                </c:pt>
                <c:pt idx="516">
                  <c:v>6.8999807236594703</c:v>
                </c:pt>
                <c:pt idx="517">
                  <c:v>6.9325728514365901</c:v>
                </c:pt>
                <c:pt idx="518">
                  <c:v>6.9648759730513898</c:v>
                </c:pt>
                <c:pt idx="519">
                  <c:v>6.99672528756793</c:v>
                </c:pt>
                <c:pt idx="520">
                  <c:v>7.0279559940503002</c:v>
                </c:pt>
                <c:pt idx="521">
                  <c:v>7.0584032915625601</c:v>
                </c:pt>
                <c:pt idx="522">
                  <c:v>7.0879023791687796</c:v>
                </c:pt>
                <c:pt idx="523">
                  <c:v>7.1162884559330397</c:v>
                </c:pt>
                <c:pt idx="524">
                  <c:v>7.1433967209194202</c:v>
                </c:pt>
                <c:pt idx="525">
                  <c:v>7.16906237319197</c:v>
                </c:pt>
                <c:pt idx="526">
                  <c:v>7.1931206118147797</c:v>
                </c:pt>
                <c:pt idx="527">
                  <c:v>7.2154221055561001</c:v>
                </c:pt>
                <c:pt idx="528">
                  <c:v>7.23597722645688</c:v>
                </c:pt>
                <c:pt idx="529">
                  <c:v>7.2548905629196998</c:v>
                </c:pt>
                <c:pt idx="530">
                  <c:v>7.27226792107896</c:v>
                </c:pt>
                <c:pt idx="531">
                  <c:v>7.2882151070690799</c:v>
                </c:pt>
                <c:pt idx="532">
                  <c:v>7.3028379270244601</c:v>
                </c:pt>
                <c:pt idx="533">
                  <c:v>7.31624218707951</c:v>
                </c:pt>
                <c:pt idx="534">
                  <c:v>7.32853369336864</c:v>
                </c:pt>
                <c:pt idx="535">
                  <c:v>7.3398182520262498</c:v>
                </c:pt>
                <c:pt idx="536">
                  <c:v>7.3502016691867498</c:v>
                </c:pt>
                <c:pt idx="537">
                  <c:v>7.3597897509845396</c:v>
                </c:pt>
                <c:pt idx="538">
                  <c:v>7.3686883035540403</c:v>
                </c:pt>
                <c:pt idx="539">
                  <c:v>7.3770031330296497</c:v>
                </c:pt>
                <c:pt idx="540">
                  <c:v>7.3848400455457801</c:v>
                </c:pt>
                <c:pt idx="541">
                  <c:v>7.39230484723684</c:v>
                </c:pt>
                <c:pt idx="542">
                  <c:v>7.3995033442372202</c:v>
                </c:pt>
                <c:pt idx="543">
                  <c:v>7.4065326615100302</c:v>
                </c:pt>
                <c:pt idx="544">
                  <c:v>7.41344705947962</c:v>
                </c:pt>
                <c:pt idx="545">
                  <c:v>7.4202875918753497</c:v>
                </c:pt>
                <c:pt idx="546">
                  <c:v>7.4270953087246703</c:v>
                </c:pt>
                <c:pt idx="547">
                  <c:v>7.4339112600550301</c:v>
                </c:pt>
                <c:pt idx="548">
                  <c:v>7.4407764958938998</c:v>
                </c:pt>
                <c:pt idx="549">
                  <c:v>7.4477320662687099</c:v>
                </c:pt>
                <c:pt idx="550">
                  <c:v>7.4548190212069301</c:v>
                </c:pt>
                <c:pt idx="551">
                  <c:v>7.4620784107360096</c:v>
                </c:pt>
                <c:pt idx="552">
                  <c:v>7.4695512848834102</c:v>
                </c:pt>
                <c:pt idx="553">
                  <c:v>7.4772786936765803</c:v>
                </c:pt>
                <c:pt idx="554">
                  <c:v>7.4853016871429698</c:v>
                </c:pt>
                <c:pt idx="555">
                  <c:v>7.4936613153100398</c:v>
                </c:pt>
                <c:pt idx="556">
                  <c:v>7.5023992306256098</c:v>
                </c:pt>
                <c:pt idx="557">
                  <c:v>7.5116173689225798</c:v>
                </c:pt>
                <c:pt idx="558">
                  <c:v>7.5215285106765499</c:v>
                </c:pt>
                <c:pt idx="559">
                  <c:v>7.5323573426661099</c:v>
                </c:pt>
                <c:pt idx="560">
                  <c:v>7.5443285516698602</c:v>
                </c:pt>
                <c:pt idx="561">
                  <c:v>7.5576668244664003</c:v>
                </c:pt>
                <c:pt idx="562">
                  <c:v>7.5725968478343404</c:v>
                </c:pt>
                <c:pt idx="563">
                  <c:v>7.5893433085522597</c:v>
                </c:pt>
                <c:pt idx="564">
                  <c:v>7.6081308933987604</c:v>
                </c:pt>
                <c:pt idx="565">
                  <c:v>7.6291842891524499</c:v>
                </c:pt>
                <c:pt idx="566">
                  <c:v>7.6527281825919298</c:v>
                </c:pt>
                <c:pt idx="567">
                  <c:v>7.6789872604957798</c:v>
                </c:pt>
                <c:pt idx="568">
                  <c:v>7.7081839436709503</c:v>
                </c:pt>
                <c:pt idx="569">
                  <c:v>7.74031390022619</c:v>
                </c:pt>
                <c:pt idx="570">
                  <c:v>7.7749558621315602</c:v>
                </c:pt>
                <c:pt idx="571">
                  <c:v>7.8116437764411897</c:v>
                </c:pt>
                <c:pt idx="572">
                  <c:v>7.8499115902092198</c:v>
                </c:pt>
                <c:pt idx="573">
                  <c:v>7.8892932504898203</c:v>
                </c:pt>
                <c:pt idx="574">
                  <c:v>7.9293227043370997</c:v>
                </c:pt>
                <c:pt idx="575">
                  <c:v>7.9695338988052304</c:v>
                </c:pt>
                <c:pt idx="576">
                  <c:v>8.0094607809483396</c:v>
                </c:pt>
                <c:pt idx="577">
                  <c:v>8.04863729782058</c:v>
                </c:pt>
                <c:pt idx="578">
                  <c:v>8.0865973964760993</c:v>
                </c:pt>
                <c:pt idx="579">
                  <c:v>8.1228750239690299</c:v>
                </c:pt>
                <c:pt idx="580">
                  <c:v>8.1570041273535292</c:v>
                </c:pt>
                <c:pt idx="581">
                  <c:v>8.1885186536837296</c:v>
                </c:pt>
                <c:pt idx="582">
                  <c:v>8.2169950702724197</c:v>
                </c:pt>
                <c:pt idx="583">
                  <c:v>8.2426215424343496</c:v>
                </c:pt>
                <c:pt idx="584">
                  <c:v>8.2660448825850992</c:v>
                </c:pt>
                <c:pt idx="585">
                  <c:v>8.2879230153444308</c:v>
                </c:pt>
                <c:pt idx="586">
                  <c:v>8.3089138653321495</c:v>
                </c:pt>
                <c:pt idx="587">
                  <c:v>8.3296753571680195</c:v>
                </c:pt>
                <c:pt idx="588">
                  <c:v>8.35086541547183</c:v>
                </c:pt>
                <c:pt idx="589">
                  <c:v>8.3731419648633594</c:v>
                </c:pt>
                <c:pt idx="590">
                  <c:v>8.3971629299623896</c:v>
                </c:pt>
                <c:pt idx="591">
                  <c:v>8.4235862353887008</c:v>
                </c:pt>
                <c:pt idx="592">
                  <c:v>8.4530698057620697</c:v>
                </c:pt>
                <c:pt idx="593">
                  <c:v>8.4862715657022907</c:v>
                </c:pt>
                <c:pt idx="594">
                  <c:v>8.5237954287893807</c:v>
                </c:pt>
                <c:pt idx="595">
                  <c:v>8.565497851001</c:v>
                </c:pt>
                <c:pt idx="596">
                  <c:v>8.61068944340294</c:v>
                </c:pt>
                <c:pt idx="597">
                  <c:v>8.65866838170394</c:v>
                </c:pt>
                <c:pt idx="598">
                  <c:v>8.7087328416127807</c:v>
                </c:pt>
                <c:pt idx="599">
                  <c:v>8.7601809988381802</c:v>
                </c:pt>
                <c:pt idx="600">
                  <c:v>8.8123110290889102</c:v>
                </c:pt>
                <c:pt idx="601">
                  <c:v>8.8644211080737207</c:v>
                </c:pt>
                <c:pt idx="602">
                  <c:v>8.9158094115013604</c:v>
                </c:pt>
                <c:pt idx="603">
                  <c:v>8.9657741150805901</c:v>
                </c:pt>
                <c:pt idx="604">
                  <c:v>9.0136173765389405</c:v>
                </c:pt>
                <c:pt idx="605">
                  <c:v>9.0589759177965306</c:v>
                </c:pt>
                <c:pt idx="606">
                  <c:v>9.1020691046219504</c:v>
                </c:pt>
                <c:pt idx="607">
                  <c:v>9.1431747393053193</c:v>
                </c:pt>
                <c:pt idx="608">
                  <c:v>9.1825706241367904</c:v>
                </c:pt>
                <c:pt idx="609">
                  <c:v>9.2205345614064793</c:v>
                </c:pt>
                <c:pt idx="610">
                  <c:v>9.2573443534045303</c:v>
                </c:pt>
                <c:pt idx="611">
                  <c:v>9.2932778024210805</c:v>
                </c:pt>
                <c:pt idx="612">
                  <c:v>9.3286127107462509</c:v>
                </c:pt>
                <c:pt idx="613">
                  <c:v>9.3636268806701803</c:v>
                </c:pt>
                <c:pt idx="614">
                  <c:v>9.3985981144830095</c:v>
                </c:pt>
                <c:pt idx="615">
                  <c:v>9.4338149703921506</c:v>
                </c:pt>
                <c:pt idx="616">
                  <c:v>9.4696145210516196</c:v>
                </c:pt>
                <c:pt idx="617">
                  <c:v>9.5063475112059201</c:v>
                </c:pt>
                <c:pt idx="618">
                  <c:v>9.5443646863775697</c:v>
                </c:pt>
                <c:pt idx="619">
                  <c:v>9.5840167920891304</c:v>
                </c:pt>
                <c:pt idx="620">
                  <c:v>9.6256328028823006</c:v>
                </c:pt>
                <c:pt idx="621">
                  <c:v>9.6692284951692606</c:v>
                </c:pt>
                <c:pt idx="622">
                  <c:v>9.7145848114839399</c:v>
                </c:pt>
                <c:pt idx="623">
                  <c:v>9.7614770047527308</c:v>
                </c:pt>
                <c:pt idx="624">
                  <c:v>9.8096803279020097</c:v>
                </c:pt>
                <c:pt idx="625">
                  <c:v>9.8589700338581707</c:v>
                </c:pt>
                <c:pt idx="626">
                  <c:v>9.9091213755476204</c:v>
                </c:pt>
                <c:pt idx="627">
                  <c:v>9.9599096058967191</c:v>
                </c:pt>
                <c:pt idx="628">
                  <c:v>10.0111099778319</c:v>
                </c:pt>
                <c:pt idx="629">
                  <c:v>10.062497744279501</c:v>
                </c:pt>
                <c:pt idx="630">
                  <c:v>10.113848761473299</c:v>
                </c:pt>
                <c:pt idx="631">
                  <c:v>10.164999257803901</c:v>
                </c:pt>
                <c:pt idx="632">
                  <c:v>10.215896469530399</c:v>
                </c:pt>
                <c:pt idx="633">
                  <c:v>10.2664995567481</c:v>
                </c:pt>
                <c:pt idx="634">
                  <c:v>10.316767679552299</c:v>
                </c:pt>
                <c:pt idx="635">
                  <c:v>10.3666599980381</c:v>
                </c:pt>
                <c:pt idx="636">
                  <c:v>10.416135672300699</c:v>
                </c:pt>
                <c:pt idx="637">
                  <c:v>10.4651538624354</c:v>
                </c:pt>
                <c:pt idx="638">
                  <c:v>10.5136737285374</c:v>
                </c:pt>
                <c:pt idx="639">
                  <c:v>10.5616544307019</c:v>
                </c:pt>
                <c:pt idx="640">
                  <c:v>10.609055129024</c:v>
                </c:pt>
                <c:pt idx="641">
                  <c:v>10.6558349835991</c:v>
                </c:pt>
                <c:pt idx="642">
                  <c:v>10.7019531545223</c:v>
                </c:pt>
                <c:pt idx="643">
                  <c:v>10.747368801888801</c:v>
                </c:pt>
                <c:pt idx="644">
                  <c:v>10.7920410857938</c:v>
                </c:pt>
                <c:pt idx="645">
                  <c:v>10.8359456316972</c:v>
                </c:pt>
                <c:pt idx="646">
                  <c:v>10.879172233217499</c:v>
                </c:pt>
                <c:pt idx="647">
                  <c:v>10.921859052788299</c:v>
                </c:pt>
                <c:pt idx="648">
                  <c:v>10.964144427003101</c:v>
                </c:pt>
                <c:pt idx="649">
                  <c:v>11.006166692455</c:v>
                </c:pt>
                <c:pt idx="650">
                  <c:v>11.048064185737299</c:v>
                </c:pt>
                <c:pt idx="651">
                  <c:v>11.0899752434433</c:v>
                </c:pt>
                <c:pt idx="652">
                  <c:v>11.1320382021661</c:v>
                </c:pt>
                <c:pt idx="653">
                  <c:v>11.1743913984992</c:v>
                </c:pt>
                <c:pt idx="654">
                  <c:v>11.2171731690357</c:v>
                </c:pt>
                <c:pt idx="655">
                  <c:v>11.2605218503689</c:v>
                </c:pt>
                <c:pt idx="656">
                  <c:v>11.304575779092</c:v>
                </c:pt>
                <c:pt idx="657">
                  <c:v>11.349473291798301</c:v>
                </c:pt>
                <c:pt idx="658">
                  <c:v>11.395352725081199</c:v>
                </c:pt>
                <c:pt idx="659">
                  <c:v>11.4424188789667</c:v>
                </c:pt>
                <c:pt idx="660">
                  <c:v>11.4912360395112</c:v>
                </c:pt>
                <c:pt idx="661">
                  <c:v>11.5424894762766</c:v>
                </c:pt>
                <c:pt idx="662">
                  <c:v>11.5968645499954</c:v>
                </c:pt>
                <c:pt idx="663">
                  <c:v>11.6550466214001</c:v>
                </c:pt>
                <c:pt idx="664">
                  <c:v>11.7177210512234</c:v>
                </c:pt>
                <c:pt idx="665">
                  <c:v>11.7855732001977</c:v>
                </c:pt>
                <c:pt idx="666">
                  <c:v>11.8592884290555</c:v>
                </c:pt>
                <c:pt idx="667">
                  <c:v>11.939552098529401</c:v>
                </c:pt>
                <c:pt idx="668">
                  <c:v>12.0270398350953</c:v>
                </c:pt>
                <c:pt idx="669">
                  <c:v>12.121674122187301</c:v>
                </c:pt>
                <c:pt idx="670">
                  <c:v>12.2221008135072</c:v>
                </c:pt>
                <c:pt idx="671">
                  <c:v>12.326842101644401</c:v>
                </c:pt>
                <c:pt idx="672">
                  <c:v>12.4344201791885</c:v>
                </c:pt>
                <c:pt idx="673">
                  <c:v>12.543357238729101</c:v>
                </c:pt>
                <c:pt idx="674">
                  <c:v>12.652175472855699</c:v>
                </c:pt>
                <c:pt idx="675">
                  <c:v>12.7593970741578</c:v>
                </c:pt>
                <c:pt idx="676">
                  <c:v>12.8635442352252</c:v>
                </c:pt>
                <c:pt idx="677">
                  <c:v>12.9632451745131</c:v>
                </c:pt>
                <c:pt idx="678">
                  <c:v>13.0584880423431</c:v>
                </c:pt>
                <c:pt idx="679">
                  <c:v>13.150202900465001</c:v>
                </c:pt>
                <c:pt idx="680">
                  <c:v>13.2393386809551</c:v>
                </c:pt>
                <c:pt idx="681">
                  <c:v>13.326844315889799</c:v>
                </c:pt>
                <c:pt idx="682">
                  <c:v>13.413668737345199</c:v>
                </c:pt>
                <c:pt idx="683">
                  <c:v>13.5007608773976</c:v>
                </c:pt>
                <c:pt idx="684">
                  <c:v>13.5890696681234</c:v>
                </c:pt>
                <c:pt idx="685">
                  <c:v>13.6795440415986</c:v>
                </c:pt>
                <c:pt idx="686">
                  <c:v>13.773132929899701</c:v>
                </c:pt>
                <c:pt idx="687">
                  <c:v>13.8707852651028</c:v>
                </c:pt>
                <c:pt idx="688">
                  <c:v>13.9734499792843</c:v>
                </c:pt>
                <c:pt idx="689">
                  <c:v>14.0820760045203</c:v>
                </c:pt>
              </c:numCache>
            </c:numRef>
          </c:yVal>
          <c:smooth val="0"/>
          <c:extLst xmlns:c16r2="http://schemas.microsoft.com/office/drawing/2015/06/chart">
            <c:ext xmlns:c16="http://schemas.microsoft.com/office/drawing/2014/chart" uri="{C3380CC4-5D6E-409C-BE32-E72D297353CC}">
              <c16:uniqueId val="{00000001-BB87-44E7-B12F-0DFF5F64CB0E}"/>
            </c:ext>
          </c:extLst>
        </c:ser>
        <c:dLbls>
          <c:showLegendKey val="0"/>
          <c:showVal val="0"/>
          <c:showCatName val="0"/>
          <c:showSerName val="0"/>
          <c:showPercent val="0"/>
          <c:showBubbleSize val="0"/>
        </c:dLbls>
        <c:axId val="647079280"/>
        <c:axId val="647079840"/>
      </c:scatterChart>
      <c:valAx>
        <c:axId val="6470792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647079840"/>
        <c:crosses val="autoZero"/>
        <c:crossBetween val="midCat"/>
      </c:valAx>
      <c:valAx>
        <c:axId val="647079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64707928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s-US" sz="1800" b="0" i="0" baseline="0" dirty="0">
                <a:effectLst/>
                <a:latin typeface="Times New Roman" panose="02020603050405020304" pitchFamily="18" charset="0"/>
                <a:cs typeface="Times New Roman" panose="02020603050405020304" pitchFamily="18" charset="0"/>
              </a:rPr>
              <a:t>Frecuencia - catalizador al 1.5%</a:t>
            </a:r>
            <a:endParaRPr lang="es-US" sz="1800" dirty="0">
              <a:effectLst/>
              <a:latin typeface="Times New Roman" panose="02020603050405020304" pitchFamily="18" charset="0"/>
              <a:cs typeface="Times New Roman" panose="02020603050405020304" pitchFamily="18" charset="0"/>
            </a:endParaRPr>
          </a:p>
        </c:rich>
      </c:tx>
      <c:layout>
        <c:manualLayout>
          <c:xMode val="edge"/>
          <c:yMode val="edge"/>
          <c:x val="0.27752590614754469"/>
          <c:y val="1.646090534979424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s-US"/>
        </a:p>
      </c:txPr>
    </c:title>
    <c:autoTitleDeleted val="0"/>
    <c:plotArea>
      <c:layout>
        <c:manualLayout>
          <c:layoutTarget val="inner"/>
          <c:xMode val="edge"/>
          <c:yMode val="edge"/>
          <c:x val="0.11472704320264465"/>
          <c:y val="0.10779171122128253"/>
          <c:w val="0.69120326222198003"/>
          <c:h val="0.6979514597712323"/>
        </c:manualLayout>
      </c:layout>
      <c:scatterChart>
        <c:scatterStyle val="lineMarker"/>
        <c:varyColors val="0"/>
        <c:ser>
          <c:idx val="0"/>
          <c:order val="0"/>
          <c:tx>
            <c:strRef>
              <c:f>promedios!$A$1</c:f>
              <c:strCache>
                <c:ptCount val="1"/>
                <c:pt idx="0">
                  <c:v>LOTE 11</c:v>
                </c:pt>
              </c:strCache>
            </c:strRef>
          </c:tx>
          <c:spPr>
            <a:ln w="25400" cap="rnd">
              <a:noFill/>
              <a:round/>
            </a:ln>
            <a:effectLst/>
          </c:spPr>
          <c:marker>
            <c:symbol val="circle"/>
            <c:size val="5"/>
            <c:spPr>
              <a:solidFill>
                <a:schemeClr val="accent1"/>
              </a:solidFill>
              <a:ln w="9525">
                <a:solidFill>
                  <a:schemeClr val="accent1"/>
                </a:solidFill>
              </a:ln>
              <a:effectLst/>
            </c:spPr>
          </c:marker>
          <c:xVal>
            <c:numRef>
              <c:f>promedios!$B$3:$B$37</c:f>
            </c:numRef>
          </c:xVal>
          <c:yVal>
            <c:numRef>
              <c:f>promedios!$C$3:$C$32</c:f>
            </c:numRef>
          </c:yVal>
          <c:smooth val="0"/>
          <c:extLst xmlns:c16r2="http://schemas.microsoft.com/office/drawing/2015/06/chart">
            <c:ext xmlns:c16="http://schemas.microsoft.com/office/drawing/2014/chart" uri="{C3380CC4-5D6E-409C-BE32-E72D297353CC}">
              <c16:uniqueId val="{00000000-5B21-41FB-9128-25D15DC4693D}"/>
            </c:ext>
          </c:extLst>
        </c:ser>
        <c:ser>
          <c:idx val="1"/>
          <c:order val="1"/>
          <c:tx>
            <c:strRef>
              <c:f>promedios!$A$1</c:f>
              <c:strCache>
                <c:ptCount val="1"/>
                <c:pt idx="0">
                  <c:v>LOTE 11</c:v>
                </c:pt>
              </c:strCache>
            </c:strRef>
          </c:tx>
          <c:spPr>
            <a:ln w="25400" cap="rnd">
              <a:noFill/>
              <a:round/>
            </a:ln>
            <a:effectLst/>
          </c:spPr>
          <c:marker>
            <c:symbol val="circle"/>
            <c:size val="5"/>
            <c:spPr>
              <a:solidFill>
                <a:schemeClr val="accent1"/>
              </a:solidFill>
              <a:ln w="9525">
                <a:noFill/>
              </a:ln>
              <a:effectLst/>
            </c:spPr>
          </c:marker>
          <c:xVal>
            <c:numRef>
              <c:f>promedios!$B$3:$B$28</c:f>
            </c:numRef>
          </c:xVal>
          <c:yVal>
            <c:numRef>
              <c:f>promedios!$D$3:$D$28</c:f>
            </c:numRef>
          </c:yVal>
          <c:smooth val="0"/>
          <c:extLst xmlns:c16r2="http://schemas.microsoft.com/office/drawing/2015/06/chart">
            <c:ext xmlns:c16="http://schemas.microsoft.com/office/drawing/2014/chart" uri="{C3380CC4-5D6E-409C-BE32-E72D297353CC}">
              <c16:uniqueId val="{00000001-5B21-41FB-9128-25D15DC4693D}"/>
            </c:ext>
          </c:extLst>
        </c:ser>
        <c:ser>
          <c:idx val="2"/>
          <c:order val="2"/>
          <c:tx>
            <c:strRef>
              <c:f>promedios!$E$1</c:f>
              <c:strCache>
                <c:ptCount val="1"/>
                <c:pt idx="0">
                  <c:v>LOTE 12_1</c:v>
                </c:pt>
              </c:strCache>
              <c:extLst xmlns:c15="http://schemas.microsoft.com/office/drawing/2012/chart" xmlns:c16r2="http://schemas.microsoft.com/office/drawing/2015/06/chart"/>
            </c:strRef>
          </c:tx>
          <c:spPr>
            <a:ln w="25400" cap="rnd">
              <a:noFill/>
              <a:round/>
            </a:ln>
            <a:effectLst/>
          </c:spPr>
          <c:marker>
            <c:symbol val="circle"/>
            <c:size val="5"/>
            <c:spPr>
              <a:solidFill>
                <a:schemeClr val="accent2"/>
              </a:solidFill>
              <a:ln w="9525">
                <a:noFill/>
              </a:ln>
              <a:effectLst/>
            </c:spPr>
          </c:marker>
          <c:xVal>
            <c:numRef>
              <c:f>promedios!$F$3:$F$32</c:f>
              <c:numCache>
                <c:formatCode>0.0000</c:formatCode>
                <c:ptCount val="30"/>
                <c:pt idx="0">
                  <c:v>1.0833333333333333</c:v>
                </c:pt>
                <c:pt idx="1">
                  <c:v>1.1666666666666667</c:v>
                </c:pt>
                <c:pt idx="2">
                  <c:v>1.25</c:v>
                </c:pt>
                <c:pt idx="3">
                  <c:v>1.3333333333333333</c:v>
                </c:pt>
                <c:pt idx="4">
                  <c:v>1.4166666666666667</c:v>
                </c:pt>
                <c:pt idx="5">
                  <c:v>1.5</c:v>
                </c:pt>
                <c:pt idx="6">
                  <c:v>1.5833333333333335</c:v>
                </c:pt>
                <c:pt idx="7">
                  <c:v>1.6666666666666665</c:v>
                </c:pt>
                <c:pt idx="8">
                  <c:v>1.6666666666666665</c:v>
                </c:pt>
                <c:pt idx="9">
                  <c:v>1.75</c:v>
                </c:pt>
                <c:pt idx="10">
                  <c:v>1.8333333333333335</c:v>
                </c:pt>
                <c:pt idx="11">
                  <c:v>1.9166666666666665</c:v>
                </c:pt>
                <c:pt idx="12">
                  <c:v>2</c:v>
                </c:pt>
                <c:pt idx="13">
                  <c:v>2.083333333333333</c:v>
                </c:pt>
                <c:pt idx="14">
                  <c:v>2.166666666666667</c:v>
                </c:pt>
                <c:pt idx="15">
                  <c:v>2.25</c:v>
                </c:pt>
                <c:pt idx="16">
                  <c:v>2.333333333333333</c:v>
                </c:pt>
                <c:pt idx="17">
                  <c:v>2.333333333333333</c:v>
                </c:pt>
                <c:pt idx="18">
                  <c:v>2.416666666666667</c:v>
                </c:pt>
                <c:pt idx="19">
                  <c:v>2.5</c:v>
                </c:pt>
                <c:pt idx="20">
                  <c:v>2.583333333333333</c:v>
                </c:pt>
                <c:pt idx="21">
                  <c:v>2.666666666666667</c:v>
                </c:pt>
                <c:pt idx="22">
                  <c:v>2.75</c:v>
                </c:pt>
                <c:pt idx="23">
                  <c:v>2.833333333333333</c:v>
                </c:pt>
                <c:pt idx="24">
                  <c:v>2.916666666666667</c:v>
                </c:pt>
                <c:pt idx="25">
                  <c:v>3</c:v>
                </c:pt>
                <c:pt idx="26">
                  <c:v>3</c:v>
                </c:pt>
                <c:pt idx="27">
                  <c:v>3.0833333333333335</c:v>
                </c:pt>
                <c:pt idx="28">
                  <c:v>3.1666666666666665</c:v>
                </c:pt>
                <c:pt idx="29">
                  <c:v>3.25</c:v>
                </c:pt>
              </c:numCache>
              <c:extLst xmlns:c15="http://schemas.microsoft.com/office/drawing/2012/chart" xmlns:c16r2="http://schemas.microsoft.com/office/drawing/2015/06/chart"/>
            </c:numRef>
          </c:xVal>
          <c:yVal>
            <c:numRef>
              <c:f>promedios!$G$3:$G$32</c:f>
              <c:numCache>
                <c:formatCode>General</c:formatCode>
                <c:ptCount val="30"/>
                <c:pt idx="0">
                  <c:v>61.2</c:v>
                </c:pt>
                <c:pt idx="1">
                  <c:v>73.2</c:v>
                </c:pt>
                <c:pt idx="2">
                  <c:v>82.2</c:v>
                </c:pt>
                <c:pt idx="3">
                  <c:v>88.6</c:v>
                </c:pt>
                <c:pt idx="4">
                  <c:v>93.6</c:v>
                </c:pt>
                <c:pt idx="5">
                  <c:v>98.2</c:v>
                </c:pt>
                <c:pt idx="6">
                  <c:v>102.4</c:v>
                </c:pt>
                <c:pt idx="7">
                  <c:v>107.4</c:v>
                </c:pt>
                <c:pt idx="8">
                  <c:v>107.4</c:v>
                </c:pt>
                <c:pt idx="9">
                  <c:v>110.8</c:v>
                </c:pt>
                <c:pt idx="10">
                  <c:v>115.6</c:v>
                </c:pt>
                <c:pt idx="11">
                  <c:v>119.4</c:v>
                </c:pt>
                <c:pt idx="12">
                  <c:v>121.4</c:v>
                </c:pt>
                <c:pt idx="13">
                  <c:v>126</c:v>
                </c:pt>
                <c:pt idx="14">
                  <c:v>129.80000000000001</c:v>
                </c:pt>
                <c:pt idx="15">
                  <c:v>133.19999999999999</c:v>
                </c:pt>
                <c:pt idx="16">
                  <c:v>136.19999999999999</c:v>
                </c:pt>
                <c:pt idx="17">
                  <c:v>136.19999999999999</c:v>
                </c:pt>
                <c:pt idx="18">
                  <c:v>136.19999999999999</c:v>
                </c:pt>
                <c:pt idx="19">
                  <c:v>141</c:v>
                </c:pt>
                <c:pt idx="20">
                  <c:v>144.4</c:v>
                </c:pt>
                <c:pt idx="21">
                  <c:v>143.4</c:v>
                </c:pt>
                <c:pt idx="22">
                  <c:v>148.80000000000001</c:v>
                </c:pt>
                <c:pt idx="23">
                  <c:v>151.80000000000001</c:v>
                </c:pt>
                <c:pt idx="24">
                  <c:v>154</c:v>
                </c:pt>
                <c:pt idx="25">
                  <c:v>153.4</c:v>
                </c:pt>
                <c:pt idx="26">
                  <c:v>153.4</c:v>
                </c:pt>
                <c:pt idx="27">
                  <c:v>155.6</c:v>
                </c:pt>
                <c:pt idx="28">
                  <c:v>157.80000000000001</c:v>
                </c:pt>
                <c:pt idx="29">
                  <c:v>159.6</c:v>
                </c:pt>
              </c:numCache>
              <c:extLst xmlns:c15="http://schemas.microsoft.com/office/drawing/2012/chart" xmlns:c16r2="http://schemas.microsoft.com/office/drawing/2015/06/chart"/>
            </c:numRef>
          </c:yVal>
          <c:smooth val="0"/>
          <c:extLst xmlns:c16r2="http://schemas.microsoft.com/office/drawing/2015/06/chart">
            <c:ext xmlns:c16="http://schemas.microsoft.com/office/drawing/2014/chart" uri="{C3380CC4-5D6E-409C-BE32-E72D297353CC}">
              <c16:uniqueId val="{00000002-5B21-41FB-9128-25D15DC4693D}"/>
            </c:ext>
          </c:extLst>
        </c:ser>
        <c:ser>
          <c:idx val="3"/>
          <c:order val="3"/>
          <c:tx>
            <c:strRef>
              <c:f>promedios!$E$1</c:f>
              <c:strCache>
                <c:ptCount val="1"/>
                <c:pt idx="0">
                  <c:v>LOTE 12_1</c:v>
                </c:pt>
              </c:strCache>
              <c:extLst xmlns:c15="http://schemas.microsoft.com/office/drawing/2012/chart" xmlns:c16r2="http://schemas.microsoft.com/office/drawing/2015/06/chart"/>
            </c:strRef>
          </c:tx>
          <c:spPr>
            <a:ln w="25400" cap="rnd">
              <a:noFill/>
              <a:round/>
            </a:ln>
            <a:effectLst/>
          </c:spPr>
          <c:marker>
            <c:symbol val="circle"/>
            <c:size val="5"/>
            <c:spPr>
              <a:solidFill>
                <a:schemeClr val="accent2"/>
              </a:solidFill>
              <a:ln w="9525">
                <a:noFill/>
              </a:ln>
              <a:effectLst/>
            </c:spPr>
          </c:marker>
          <c:xVal>
            <c:numRef>
              <c:f>promedios!$F$3:$F$28</c:f>
              <c:numCache>
                <c:formatCode>0.0000</c:formatCode>
                <c:ptCount val="26"/>
                <c:pt idx="0">
                  <c:v>1.0833333333333333</c:v>
                </c:pt>
                <c:pt idx="1">
                  <c:v>1.1666666666666667</c:v>
                </c:pt>
                <c:pt idx="2">
                  <c:v>1.25</c:v>
                </c:pt>
                <c:pt idx="3">
                  <c:v>1.3333333333333333</c:v>
                </c:pt>
                <c:pt idx="4">
                  <c:v>1.4166666666666667</c:v>
                </c:pt>
                <c:pt idx="5">
                  <c:v>1.5</c:v>
                </c:pt>
                <c:pt idx="6">
                  <c:v>1.5833333333333335</c:v>
                </c:pt>
                <c:pt idx="7">
                  <c:v>1.6666666666666665</c:v>
                </c:pt>
                <c:pt idx="8">
                  <c:v>1.6666666666666665</c:v>
                </c:pt>
                <c:pt idx="9">
                  <c:v>1.75</c:v>
                </c:pt>
                <c:pt idx="10">
                  <c:v>1.8333333333333335</c:v>
                </c:pt>
                <c:pt idx="11">
                  <c:v>1.9166666666666665</c:v>
                </c:pt>
                <c:pt idx="12">
                  <c:v>2</c:v>
                </c:pt>
                <c:pt idx="13">
                  <c:v>2.083333333333333</c:v>
                </c:pt>
                <c:pt idx="14">
                  <c:v>2.166666666666667</c:v>
                </c:pt>
                <c:pt idx="15">
                  <c:v>2.25</c:v>
                </c:pt>
                <c:pt idx="16">
                  <c:v>2.333333333333333</c:v>
                </c:pt>
                <c:pt idx="17">
                  <c:v>2.333333333333333</c:v>
                </c:pt>
                <c:pt idx="18">
                  <c:v>2.416666666666667</c:v>
                </c:pt>
                <c:pt idx="19">
                  <c:v>2.5</c:v>
                </c:pt>
                <c:pt idx="20">
                  <c:v>2.583333333333333</c:v>
                </c:pt>
                <c:pt idx="21">
                  <c:v>2.666666666666667</c:v>
                </c:pt>
                <c:pt idx="22">
                  <c:v>2.75</c:v>
                </c:pt>
                <c:pt idx="23">
                  <c:v>2.833333333333333</c:v>
                </c:pt>
                <c:pt idx="24">
                  <c:v>2.916666666666667</c:v>
                </c:pt>
                <c:pt idx="25">
                  <c:v>3</c:v>
                </c:pt>
              </c:numCache>
              <c:extLst xmlns:c15="http://schemas.microsoft.com/office/drawing/2012/chart" xmlns:c16r2="http://schemas.microsoft.com/office/drawing/2015/06/chart"/>
            </c:numRef>
          </c:xVal>
          <c:yVal>
            <c:numRef>
              <c:f>promedios!$H$3:$H$28</c:f>
              <c:numCache>
                <c:formatCode>General</c:formatCode>
                <c:ptCount val="26"/>
                <c:pt idx="0">
                  <c:v>58.2</c:v>
                </c:pt>
                <c:pt idx="1">
                  <c:v>70.400000000000006</c:v>
                </c:pt>
                <c:pt idx="2">
                  <c:v>78</c:v>
                </c:pt>
                <c:pt idx="3">
                  <c:v>83.8</c:v>
                </c:pt>
                <c:pt idx="4">
                  <c:v>88</c:v>
                </c:pt>
                <c:pt idx="5">
                  <c:v>93</c:v>
                </c:pt>
                <c:pt idx="6">
                  <c:v>98</c:v>
                </c:pt>
                <c:pt idx="7">
                  <c:v>107.4</c:v>
                </c:pt>
                <c:pt idx="8">
                  <c:v>91</c:v>
                </c:pt>
                <c:pt idx="9">
                  <c:v>93.2</c:v>
                </c:pt>
                <c:pt idx="10">
                  <c:v>96</c:v>
                </c:pt>
                <c:pt idx="11">
                  <c:v>99</c:v>
                </c:pt>
                <c:pt idx="12">
                  <c:v>102</c:v>
                </c:pt>
                <c:pt idx="13">
                  <c:v>106.2</c:v>
                </c:pt>
                <c:pt idx="14">
                  <c:v>112</c:v>
                </c:pt>
                <c:pt idx="15">
                  <c:v>120.8</c:v>
                </c:pt>
                <c:pt idx="16">
                  <c:v>136.19999999999999</c:v>
                </c:pt>
                <c:pt idx="17">
                  <c:v>97</c:v>
                </c:pt>
                <c:pt idx="18">
                  <c:v>99</c:v>
                </c:pt>
                <c:pt idx="19">
                  <c:v>102</c:v>
                </c:pt>
                <c:pt idx="20">
                  <c:v>105.4</c:v>
                </c:pt>
                <c:pt idx="21">
                  <c:v>109.8</c:v>
                </c:pt>
                <c:pt idx="22">
                  <c:v>115</c:v>
                </c:pt>
                <c:pt idx="23">
                  <c:v>122.2</c:v>
                </c:pt>
                <c:pt idx="24">
                  <c:v>133</c:v>
                </c:pt>
                <c:pt idx="25">
                  <c:v>153.4</c:v>
                </c:pt>
              </c:numCache>
              <c:extLst xmlns:c15="http://schemas.microsoft.com/office/drawing/2012/chart" xmlns:c16r2="http://schemas.microsoft.com/office/drawing/2015/06/chart"/>
            </c:numRef>
          </c:yVal>
          <c:smooth val="0"/>
          <c:extLst xmlns:c16r2="http://schemas.microsoft.com/office/drawing/2015/06/chart">
            <c:ext xmlns:c16="http://schemas.microsoft.com/office/drawing/2014/chart" uri="{C3380CC4-5D6E-409C-BE32-E72D297353CC}">
              <c16:uniqueId val="{00000003-5B21-41FB-9128-25D15DC4693D}"/>
            </c:ext>
          </c:extLst>
        </c:ser>
        <c:ser>
          <c:idx val="4"/>
          <c:order val="4"/>
          <c:tx>
            <c:strRef>
              <c:f>promedios!$I$1</c:f>
              <c:strCache>
                <c:ptCount val="1"/>
                <c:pt idx="0">
                  <c:v>LOTE 12_2</c:v>
                </c:pt>
              </c:strCache>
              <c:extLst xmlns:c15="http://schemas.microsoft.com/office/drawing/2012/chart" xmlns:c16r2="http://schemas.microsoft.com/office/drawing/2015/06/chart"/>
            </c:strRef>
          </c:tx>
          <c:spPr>
            <a:ln w="25400" cap="rnd">
              <a:noFill/>
              <a:round/>
            </a:ln>
            <a:effectLst/>
          </c:spPr>
          <c:marker>
            <c:symbol val="circle"/>
            <c:size val="5"/>
            <c:spPr>
              <a:solidFill>
                <a:srgbClr val="92D050"/>
              </a:solidFill>
              <a:ln w="9525">
                <a:noFill/>
              </a:ln>
              <a:effectLst/>
            </c:spPr>
          </c:marker>
          <c:xVal>
            <c:numRef>
              <c:f>promedios!$J$3:$J$37</c:f>
              <c:extLst xmlns:c15="http://schemas.microsoft.com/office/drawing/2012/chart" xmlns:c16r2="http://schemas.microsoft.com/office/drawing/2015/06/chart"/>
            </c:numRef>
          </c:xVal>
          <c:yVal>
            <c:numRef>
              <c:f>promedios!$K$3:$K$25</c:f>
              <c:extLst xmlns:c15="http://schemas.microsoft.com/office/drawing/2012/chart" xmlns:c16r2="http://schemas.microsoft.com/office/drawing/2015/06/chart"/>
            </c:numRef>
          </c:yVal>
          <c:smooth val="0"/>
          <c:extLst xmlns:c16r2="http://schemas.microsoft.com/office/drawing/2015/06/chart">
            <c:ext xmlns:c16="http://schemas.microsoft.com/office/drawing/2014/chart" uri="{C3380CC4-5D6E-409C-BE32-E72D297353CC}">
              <c16:uniqueId val="{00000004-5B21-41FB-9128-25D15DC4693D}"/>
            </c:ext>
          </c:extLst>
        </c:ser>
        <c:ser>
          <c:idx val="5"/>
          <c:order val="5"/>
          <c:tx>
            <c:strRef>
              <c:f>promedios!$I$1</c:f>
              <c:strCache>
                <c:ptCount val="1"/>
                <c:pt idx="0">
                  <c:v>LOTE 12_2</c:v>
                </c:pt>
              </c:strCache>
              <c:extLst xmlns:c15="http://schemas.microsoft.com/office/drawing/2012/chart" xmlns:c16r2="http://schemas.microsoft.com/office/drawing/2015/06/chart"/>
            </c:strRef>
          </c:tx>
          <c:spPr>
            <a:ln w="25400" cap="rnd">
              <a:noFill/>
              <a:round/>
            </a:ln>
            <a:effectLst/>
          </c:spPr>
          <c:marker>
            <c:symbol val="circle"/>
            <c:size val="5"/>
            <c:spPr>
              <a:solidFill>
                <a:srgbClr val="92D050"/>
              </a:solidFill>
              <a:ln w="9525">
                <a:noFill/>
              </a:ln>
              <a:effectLst/>
            </c:spPr>
          </c:marker>
          <c:xVal>
            <c:numRef>
              <c:f>promedios!$J$3:$J$25</c:f>
              <c:extLst xmlns:c15="http://schemas.microsoft.com/office/drawing/2012/chart" xmlns:c16r2="http://schemas.microsoft.com/office/drawing/2015/06/chart"/>
            </c:numRef>
          </c:xVal>
          <c:yVal>
            <c:numRef>
              <c:f>promedios!$L$3:$L$19</c:f>
              <c:extLst xmlns:c15="http://schemas.microsoft.com/office/drawing/2012/chart" xmlns:c16r2="http://schemas.microsoft.com/office/drawing/2015/06/chart"/>
            </c:numRef>
          </c:yVal>
          <c:smooth val="0"/>
          <c:extLst xmlns:c16r2="http://schemas.microsoft.com/office/drawing/2015/06/chart">
            <c:ext xmlns:c16="http://schemas.microsoft.com/office/drawing/2014/chart" uri="{C3380CC4-5D6E-409C-BE32-E72D297353CC}">
              <c16:uniqueId val="{00000005-5B21-41FB-9128-25D15DC4693D}"/>
            </c:ext>
          </c:extLst>
        </c:ser>
        <c:ser>
          <c:idx val="6"/>
          <c:order val="6"/>
          <c:tx>
            <c:strRef>
              <c:f>promedios!$M$1</c:f>
              <c:strCache>
                <c:ptCount val="1"/>
                <c:pt idx="0">
                  <c:v>LOTE 12_3</c:v>
                </c:pt>
              </c:strCache>
            </c:strRef>
          </c:tx>
          <c:spPr>
            <a:ln w="25400" cap="rnd">
              <a:noFill/>
              <a:round/>
            </a:ln>
            <a:effectLst/>
          </c:spPr>
          <c:marker>
            <c:symbol val="circle"/>
            <c:size val="5"/>
            <c:spPr>
              <a:solidFill>
                <a:srgbClr val="7030A0"/>
              </a:solidFill>
              <a:ln w="9525">
                <a:noFill/>
              </a:ln>
              <a:effectLst/>
            </c:spPr>
          </c:marker>
          <c:xVal>
            <c:numRef>
              <c:f>promedios!$N$3:$N$30</c:f>
              <c:numCache>
                <c:formatCode>0.0000</c:formatCode>
                <c:ptCount val="28"/>
                <c:pt idx="0">
                  <c:v>1.0833333333333333</c:v>
                </c:pt>
                <c:pt idx="1">
                  <c:v>1.1666666666666667</c:v>
                </c:pt>
                <c:pt idx="2">
                  <c:v>1.25</c:v>
                </c:pt>
                <c:pt idx="3">
                  <c:v>1.3333333333333333</c:v>
                </c:pt>
                <c:pt idx="4">
                  <c:v>1.4166666666666667</c:v>
                </c:pt>
                <c:pt idx="5">
                  <c:v>1.5</c:v>
                </c:pt>
                <c:pt idx="6">
                  <c:v>1.5833333333333335</c:v>
                </c:pt>
                <c:pt idx="7">
                  <c:v>1.6666666666666665</c:v>
                </c:pt>
                <c:pt idx="8">
                  <c:v>1.6666666666666665</c:v>
                </c:pt>
                <c:pt idx="9">
                  <c:v>1.75</c:v>
                </c:pt>
                <c:pt idx="10">
                  <c:v>1.8333333333333335</c:v>
                </c:pt>
                <c:pt idx="11">
                  <c:v>1.9166666666666665</c:v>
                </c:pt>
                <c:pt idx="12">
                  <c:v>2</c:v>
                </c:pt>
                <c:pt idx="13">
                  <c:v>2.083333333333333</c:v>
                </c:pt>
                <c:pt idx="14">
                  <c:v>2.166666666666667</c:v>
                </c:pt>
                <c:pt idx="15">
                  <c:v>2.25</c:v>
                </c:pt>
                <c:pt idx="16">
                  <c:v>2.333333333333333</c:v>
                </c:pt>
                <c:pt idx="17">
                  <c:v>2.333333333333333</c:v>
                </c:pt>
                <c:pt idx="18">
                  <c:v>2.416666666666667</c:v>
                </c:pt>
                <c:pt idx="19">
                  <c:v>2.5</c:v>
                </c:pt>
                <c:pt idx="20">
                  <c:v>2.583333333333333</c:v>
                </c:pt>
                <c:pt idx="21">
                  <c:v>2.666666666666667</c:v>
                </c:pt>
                <c:pt idx="22">
                  <c:v>2.75</c:v>
                </c:pt>
                <c:pt idx="23">
                  <c:v>2.833333333333333</c:v>
                </c:pt>
                <c:pt idx="24">
                  <c:v>2.916666666666667</c:v>
                </c:pt>
                <c:pt idx="25">
                  <c:v>3</c:v>
                </c:pt>
                <c:pt idx="26">
                  <c:v>3</c:v>
                </c:pt>
                <c:pt idx="27">
                  <c:v>3.0833333333333335</c:v>
                </c:pt>
              </c:numCache>
            </c:numRef>
          </c:xVal>
          <c:yVal>
            <c:numRef>
              <c:f>promedios!$O$3:$O$30</c:f>
              <c:numCache>
                <c:formatCode>General</c:formatCode>
                <c:ptCount val="28"/>
                <c:pt idx="0">
                  <c:v>68.599999999999994</c:v>
                </c:pt>
                <c:pt idx="1">
                  <c:v>77.400000000000006</c:v>
                </c:pt>
                <c:pt idx="2">
                  <c:v>85.4</c:v>
                </c:pt>
                <c:pt idx="3">
                  <c:v>89.4</c:v>
                </c:pt>
                <c:pt idx="4">
                  <c:v>94</c:v>
                </c:pt>
                <c:pt idx="5">
                  <c:v>97.8</c:v>
                </c:pt>
                <c:pt idx="6">
                  <c:v>102.6</c:v>
                </c:pt>
                <c:pt idx="7">
                  <c:v>105.4</c:v>
                </c:pt>
                <c:pt idx="8">
                  <c:v>105.4</c:v>
                </c:pt>
                <c:pt idx="9">
                  <c:v>112</c:v>
                </c:pt>
                <c:pt idx="10">
                  <c:v>113.2</c:v>
                </c:pt>
                <c:pt idx="11">
                  <c:v>117.2</c:v>
                </c:pt>
                <c:pt idx="12">
                  <c:v>122.6</c:v>
                </c:pt>
                <c:pt idx="13">
                  <c:v>127.6</c:v>
                </c:pt>
                <c:pt idx="14">
                  <c:v>132.6</c:v>
                </c:pt>
                <c:pt idx="15">
                  <c:v>136.80000000000001</c:v>
                </c:pt>
                <c:pt idx="16">
                  <c:v>138.4</c:v>
                </c:pt>
                <c:pt idx="17">
                  <c:v>138.4</c:v>
                </c:pt>
                <c:pt idx="18">
                  <c:v>138.4</c:v>
                </c:pt>
                <c:pt idx="19">
                  <c:v>143.80000000000001</c:v>
                </c:pt>
                <c:pt idx="20">
                  <c:v>145.80000000000001</c:v>
                </c:pt>
                <c:pt idx="21">
                  <c:v>151.4</c:v>
                </c:pt>
                <c:pt idx="22">
                  <c:v>150.19999999999999</c:v>
                </c:pt>
                <c:pt idx="23">
                  <c:v>152</c:v>
                </c:pt>
                <c:pt idx="24">
                  <c:v>157</c:v>
                </c:pt>
                <c:pt idx="25">
                  <c:v>156</c:v>
                </c:pt>
                <c:pt idx="26">
                  <c:v>156</c:v>
                </c:pt>
                <c:pt idx="27">
                  <c:v>160.4</c:v>
                </c:pt>
              </c:numCache>
            </c:numRef>
          </c:yVal>
          <c:smooth val="0"/>
          <c:extLst xmlns:c16r2="http://schemas.microsoft.com/office/drawing/2015/06/chart">
            <c:ext xmlns:c16="http://schemas.microsoft.com/office/drawing/2014/chart" uri="{C3380CC4-5D6E-409C-BE32-E72D297353CC}">
              <c16:uniqueId val="{00000006-5B21-41FB-9128-25D15DC4693D}"/>
            </c:ext>
          </c:extLst>
        </c:ser>
        <c:ser>
          <c:idx val="7"/>
          <c:order val="7"/>
          <c:tx>
            <c:strRef>
              <c:f>promedios!$M$1</c:f>
              <c:strCache>
                <c:ptCount val="1"/>
                <c:pt idx="0">
                  <c:v>LOTE 12_3</c:v>
                </c:pt>
              </c:strCache>
            </c:strRef>
          </c:tx>
          <c:spPr>
            <a:ln w="25400" cap="rnd">
              <a:noFill/>
              <a:round/>
            </a:ln>
            <a:effectLst/>
          </c:spPr>
          <c:marker>
            <c:symbol val="circle"/>
            <c:size val="5"/>
            <c:spPr>
              <a:solidFill>
                <a:srgbClr val="7030A0"/>
              </a:solidFill>
              <a:ln w="9525">
                <a:noFill/>
              </a:ln>
              <a:effectLst/>
            </c:spPr>
          </c:marker>
          <c:xVal>
            <c:numRef>
              <c:f>promedios!$N$3:$N$30</c:f>
              <c:numCache>
                <c:formatCode>0.0000</c:formatCode>
                <c:ptCount val="28"/>
                <c:pt idx="0">
                  <c:v>1.0833333333333333</c:v>
                </c:pt>
                <c:pt idx="1">
                  <c:v>1.1666666666666667</c:v>
                </c:pt>
                <c:pt idx="2">
                  <c:v>1.25</c:v>
                </c:pt>
                <c:pt idx="3">
                  <c:v>1.3333333333333333</c:v>
                </c:pt>
                <c:pt idx="4">
                  <c:v>1.4166666666666667</c:v>
                </c:pt>
                <c:pt idx="5">
                  <c:v>1.5</c:v>
                </c:pt>
                <c:pt idx="6">
                  <c:v>1.5833333333333335</c:v>
                </c:pt>
                <c:pt idx="7">
                  <c:v>1.6666666666666665</c:v>
                </c:pt>
                <c:pt idx="8">
                  <c:v>1.6666666666666665</c:v>
                </c:pt>
                <c:pt idx="9">
                  <c:v>1.75</c:v>
                </c:pt>
                <c:pt idx="10">
                  <c:v>1.8333333333333335</c:v>
                </c:pt>
                <c:pt idx="11">
                  <c:v>1.9166666666666665</c:v>
                </c:pt>
                <c:pt idx="12">
                  <c:v>2</c:v>
                </c:pt>
                <c:pt idx="13">
                  <c:v>2.083333333333333</c:v>
                </c:pt>
                <c:pt idx="14">
                  <c:v>2.166666666666667</c:v>
                </c:pt>
                <c:pt idx="15">
                  <c:v>2.25</c:v>
                </c:pt>
                <c:pt idx="16">
                  <c:v>2.333333333333333</c:v>
                </c:pt>
                <c:pt idx="17">
                  <c:v>2.333333333333333</c:v>
                </c:pt>
                <c:pt idx="18">
                  <c:v>2.416666666666667</c:v>
                </c:pt>
                <c:pt idx="19">
                  <c:v>2.5</c:v>
                </c:pt>
                <c:pt idx="20">
                  <c:v>2.583333333333333</c:v>
                </c:pt>
                <c:pt idx="21">
                  <c:v>2.666666666666667</c:v>
                </c:pt>
                <c:pt idx="22">
                  <c:v>2.75</c:v>
                </c:pt>
                <c:pt idx="23">
                  <c:v>2.833333333333333</c:v>
                </c:pt>
                <c:pt idx="24">
                  <c:v>2.916666666666667</c:v>
                </c:pt>
                <c:pt idx="25">
                  <c:v>3</c:v>
                </c:pt>
                <c:pt idx="26">
                  <c:v>3</c:v>
                </c:pt>
                <c:pt idx="27">
                  <c:v>3.0833333333333335</c:v>
                </c:pt>
              </c:numCache>
            </c:numRef>
          </c:xVal>
          <c:yVal>
            <c:numRef>
              <c:f>promedios!$P$3:$P$28</c:f>
              <c:numCache>
                <c:formatCode>General</c:formatCode>
                <c:ptCount val="26"/>
                <c:pt idx="0">
                  <c:v>67</c:v>
                </c:pt>
                <c:pt idx="1">
                  <c:v>75.599999999999994</c:v>
                </c:pt>
                <c:pt idx="2">
                  <c:v>82</c:v>
                </c:pt>
                <c:pt idx="3">
                  <c:v>86.4</c:v>
                </c:pt>
                <c:pt idx="4">
                  <c:v>91</c:v>
                </c:pt>
                <c:pt idx="5">
                  <c:v>94.6</c:v>
                </c:pt>
                <c:pt idx="6">
                  <c:v>99</c:v>
                </c:pt>
                <c:pt idx="7">
                  <c:v>105.4</c:v>
                </c:pt>
                <c:pt idx="8">
                  <c:v>90</c:v>
                </c:pt>
                <c:pt idx="9">
                  <c:v>93.2</c:v>
                </c:pt>
                <c:pt idx="10">
                  <c:v>98.2</c:v>
                </c:pt>
                <c:pt idx="11">
                  <c:v>101</c:v>
                </c:pt>
                <c:pt idx="12">
                  <c:v>104</c:v>
                </c:pt>
                <c:pt idx="13">
                  <c:v>108</c:v>
                </c:pt>
                <c:pt idx="14">
                  <c:v>114</c:v>
                </c:pt>
                <c:pt idx="15">
                  <c:v>123</c:v>
                </c:pt>
                <c:pt idx="16">
                  <c:v>138.4</c:v>
                </c:pt>
                <c:pt idx="17">
                  <c:v>98</c:v>
                </c:pt>
                <c:pt idx="18">
                  <c:v>101</c:v>
                </c:pt>
                <c:pt idx="19">
                  <c:v>104</c:v>
                </c:pt>
                <c:pt idx="20">
                  <c:v>108</c:v>
                </c:pt>
                <c:pt idx="21">
                  <c:v>112</c:v>
                </c:pt>
                <c:pt idx="22">
                  <c:v>118</c:v>
                </c:pt>
                <c:pt idx="23">
                  <c:v>125</c:v>
                </c:pt>
                <c:pt idx="24">
                  <c:v>137</c:v>
                </c:pt>
                <c:pt idx="25">
                  <c:v>156</c:v>
                </c:pt>
              </c:numCache>
            </c:numRef>
          </c:yVal>
          <c:smooth val="0"/>
          <c:extLst xmlns:c16r2="http://schemas.microsoft.com/office/drawing/2015/06/chart">
            <c:ext xmlns:c16="http://schemas.microsoft.com/office/drawing/2014/chart" uri="{C3380CC4-5D6E-409C-BE32-E72D297353CC}">
              <c16:uniqueId val="{00000007-5B21-41FB-9128-25D15DC4693D}"/>
            </c:ext>
          </c:extLst>
        </c:ser>
        <c:ser>
          <c:idx val="9"/>
          <c:order val="8"/>
          <c:tx>
            <c:strRef>
              <c:f>promedios!$Q$1</c:f>
              <c:strCache>
                <c:ptCount val="1"/>
                <c:pt idx="0">
                  <c:v>LOTE 13</c:v>
                </c:pt>
              </c:strCache>
              <c:extLst xmlns:c15="http://schemas.microsoft.com/office/drawing/2012/chart" xmlns:c16r2="http://schemas.microsoft.com/office/drawing/2015/06/chart"/>
            </c:strRef>
          </c:tx>
          <c:spPr>
            <a:ln w="25400" cap="rnd">
              <a:noFill/>
              <a:round/>
            </a:ln>
            <a:effectLst/>
          </c:spPr>
          <c:marker>
            <c:symbol val="circle"/>
            <c:size val="5"/>
            <c:spPr>
              <a:solidFill>
                <a:schemeClr val="accent4"/>
              </a:solidFill>
              <a:ln w="9525">
                <a:noFill/>
              </a:ln>
              <a:effectLst/>
            </c:spPr>
          </c:marker>
          <c:xVal>
            <c:numRef>
              <c:f>promedios!$R$3:$R$32</c:f>
              <c:numCache>
                <c:formatCode>0.0000</c:formatCode>
                <c:ptCount val="30"/>
                <c:pt idx="0">
                  <c:v>1.0833333333333333</c:v>
                </c:pt>
                <c:pt idx="1">
                  <c:v>1.1666666666666667</c:v>
                </c:pt>
                <c:pt idx="2">
                  <c:v>1.25</c:v>
                </c:pt>
                <c:pt idx="3">
                  <c:v>1.3333333333333333</c:v>
                </c:pt>
                <c:pt idx="4">
                  <c:v>1.4166666666666667</c:v>
                </c:pt>
                <c:pt idx="5">
                  <c:v>1.5</c:v>
                </c:pt>
                <c:pt idx="6">
                  <c:v>1.5833333333333335</c:v>
                </c:pt>
                <c:pt idx="7">
                  <c:v>1.6666666666666665</c:v>
                </c:pt>
                <c:pt idx="8">
                  <c:v>1.6666666666666665</c:v>
                </c:pt>
                <c:pt idx="9">
                  <c:v>1.75</c:v>
                </c:pt>
                <c:pt idx="10">
                  <c:v>1.8333333333333335</c:v>
                </c:pt>
                <c:pt idx="11">
                  <c:v>1.9166666666666665</c:v>
                </c:pt>
                <c:pt idx="12">
                  <c:v>2</c:v>
                </c:pt>
                <c:pt idx="13">
                  <c:v>2.083333333333333</c:v>
                </c:pt>
                <c:pt idx="14">
                  <c:v>2.166666666666667</c:v>
                </c:pt>
                <c:pt idx="15">
                  <c:v>2.25</c:v>
                </c:pt>
                <c:pt idx="16">
                  <c:v>2.333333333333333</c:v>
                </c:pt>
                <c:pt idx="17">
                  <c:v>2.333333333333333</c:v>
                </c:pt>
                <c:pt idx="18">
                  <c:v>2.416666666666667</c:v>
                </c:pt>
                <c:pt idx="19">
                  <c:v>2.5</c:v>
                </c:pt>
                <c:pt idx="20">
                  <c:v>2.583333333333333</c:v>
                </c:pt>
                <c:pt idx="21">
                  <c:v>2.666666666666667</c:v>
                </c:pt>
                <c:pt idx="22">
                  <c:v>2.75</c:v>
                </c:pt>
                <c:pt idx="23">
                  <c:v>2.833333333333333</c:v>
                </c:pt>
                <c:pt idx="24">
                  <c:v>2.916666666666667</c:v>
                </c:pt>
                <c:pt idx="25">
                  <c:v>3</c:v>
                </c:pt>
                <c:pt idx="26">
                  <c:v>3</c:v>
                </c:pt>
                <c:pt idx="27">
                  <c:v>3.0833333333333335</c:v>
                </c:pt>
                <c:pt idx="28">
                  <c:v>3.1666666666666665</c:v>
                </c:pt>
                <c:pt idx="29">
                  <c:v>3.25</c:v>
                </c:pt>
              </c:numCache>
              <c:extLst xmlns:c15="http://schemas.microsoft.com/office/drawing/2012/chart" xmlns:c16r2="http://schemas.microsoft.com/office/drawing/2015/06/chart"/>
            </c:numRef>
          </c:xVal>
          <c:yVal>
            <c:numRef>
              <c:f>promedios!$S$3:$S$32</c:f>
              <c:numCache>
                <c:formatCode>General</c:formatCode>
                <c:ptCount val="30"/>
                <c:pt idx="0">
                  <c:v>58.4</c:v>
                </c:pt>
                <c:pt idx="1">
                  <c:v>71.2</c:v>
                </c:pt>
                <c:pt idx="2">
                  <c:v>78.599999999999994</c:v>
                </c:pt>
                <c:pt idx="3">
                  <c:v>85.6</c:v>
                </c:pt>
                <c:pt idx="4">
                  <c:v>90.8</c:v>
                </c:pt>
                <c:pt idx="5">
                  <c:v>95.2</c:v>
                </c:pt>
                <c:pt idx="6">
                  <c:v>99.2</c:v>
                </c:pt>
                <c:pt idx="7">
                  <c:v>103.8</c:v>
                </c:pt>
                <c:pt idx="8">
                  <c:v>103.8</c:v>
                </c:pt>
                <c:pt idx="9">
                  <c:v>106.4</c:v>
                </c:pt>
                <c:pt idx="10">
                  <c:v>111.8</c:v>
                </c:pt>
                <c:pt idx="11">
                  <c:v>115.4</c:v>
                </c:pt>
                <c:pt idx="12">
                  <c:v>119.8</c:v>
                </c:pt>
                <c:pt idx="13">
                  <c:v>123.2</c:v>
                </c:pt>
                <c:pt idx="14">
                  <c:v>126.8</c:v>
                </c:pt>
                <c:pt idx="15">
                  <c:v>130.19999999999999</c:v>
                </c:pt>
                <c:pt idx="16">
                  <c:v>133.19999999999999</c:v>
                </c:pt>
                <c:pt idx="17">
                  <c:v>133.19999999999999</c:v>
                </c:pt>
                <c:pt idx="18">
                  <c:v>133.19999999999999</c:v>
                </c:pt>
                <c:pt idx="19">
                  <c:v>139.19999999999999</c:v>
                </c:pt>
                <c:pt idx="20">
                  <c:v>142.6</c:v>
                </c:pt>
                <c:pt idx="21">
                  <c:v>145.19999999999999</c:v>
                </c:pt>
                <c:pt idx="22">
                  <c:v>148</c:v>
                </c:pt>
                <c:pt idx="23">
                  <c:v>150.80000000000001</c:v>
                </c:pt>
                <c:pt idx="24">
                  <c:v>153.4</c:v>
                </c:pt>
                <c:pt idx="25">
                  <c:v>155</c:v>
                </c:pt>
                <c:pt idx="26">
                  <c:v>155</c:v>
                </c:pt>
                <c:pt idx="27">
                  <c:v>154.4</c:v>
                </c:pt>
                <c:pt idx="28">
                  <c:v>156.19999999999999</c:v>
                </c:pt>
                <c:pt idx="29">
                  <c:v>152.5</c:v>
                </c:pt>
              </c:numCache>
              <c:extLst xmlns:c15="http://schemas.microsoft.com/office/drawing/2012/chart" xmlns:c16r2="http://schemas.microsoft.com/office/drawing/2015/06/chart"/>
            </c:numRef>
          </c:yVal>
          <c:smooth val="0"/>
          <c:extLst xmlns:c16r2="http://schemas.microsoft.com/office/drawing/2015/06/chart">
            <c:ext xmlns:c16="http://schemas.microsoft.com/office/drawing/2014/chart" uri="{C3380CC4-5D6E-409C-BE32-E72D297353CC}">
              <c16:uniqueId val="{00000008-5B21-41FB-9128-25D15DC4693D}"/>
            </c:ext>
          </c:extLst>
        </c:ser>
        <c:ser>
          <c:idx val="10"/>
          <c:order val="9"/>
          <c:tx>
            <c:strRef>
              <c:f>promedios!$Q$1</c:f>
              <c:strCache>
                <c:ptCount val="1"/>
                <c:pt idx="0">
                  <c:v>LOTE 13</c:v>
                </c:pt>
              </c:strCache>
              <c:extLst xmlns:c15="http://schemas.microsoft.com/office/drawing/2012/chart" xmlns:c16r2="http://schemas.microsoft.com/office/drawing/2015/06/chart"/>
            </c:strRef>
          </c:tx>
          <c:spPr>
            <a:ln w="25400" cap="rnd">
              <a:noFill/>
              <a:round/>
            </a:ln>
            <a:effectLst/>
          </c:spPr>
          <c:marker>
            <c:symbol val="circle"/>
            <c:size val="5"/>
            <c:spPr>
              <a:solidFill>
                <a:schemeClr val="accent4"/>
              </a:solidFill>
              <a:ln w="9525">
                <a:noFill/>
              </a:ln>
              <a:effectLst/>
            </c:spPr>
          </c:marker>
          <c:xVal>
            <c:numRef>
              <c:f>promedios!$R$3:$R$28</c:f>
              <c:numCache>
                <c:formatCode>0.0000</c:formatCode>
                <c:ptCount val="26"/>
                <c:pt idx="0">
                  <c:v>1.0833333333333333</c:v>
                </c:pt>
                <c:pt idx="1">
                  <c:v>1.1666666666666667</c:v>
                </c:pt>
                <c:pt idx="2">
                  <c:v>1.25</c:v>
                </c:pt>
                <c:pt idx="3">
                  <c:v>1.3333333333333333</c:v>
                </c:pt>
                <c:pt idx="4">
                  <c:v>1.4166666666666667</c:v>
                </c:pt>
                <c:pt idx="5">
                  <c:v>1.5</c:v>
                </c:pt>
                <c:pt idx="6">
                  <c:v>1.5833333333333335</c:v>
                </c:pt>
                <c:pt idx="7">
                  <c:v>1.6666666666666665</c:v>
                </c:pt>
                <c:pt idx="8">
                  <c:v>1.6666666666666665</c:v>
                </c:pt>
                <c:pt idx="9">
                  <c:v>1.75</c:v>
                </c:pt>
                <c:pt idx="10">
                  <c:v>1.8333333333333335</c:v>
                </c:pt>
                <c:pt idx="11">
                  <c:v>1.9166666666666665</c:v>
                </c:pt>
                <c:pt idx="12">
                  <c:v>2</c:v>
                </c:pt>
                <c:pt idx="13">
                  <c:v>2.083333333333333</c:v>
                </c:pt>
                <c:pt idx="14">
                  <c:v>2.166666666666667</c:v>
                </c:pt>
                <c:pt idx="15">
                  <c:v>2.25</c:v>
                </c:pt>
                <c:pt idx="16">
                  <c:v>2.333333333333333</c:v>
                </c:pt>
                <c:pt idx="17">
                  <c:v>2.333333333333333</c:v>
                </c:pt>
                <c:pt idx="18">
                  <c:v>2.416666666666667</c:v>
                </c:pt>
                <c:pt idx="19">
                  <c:v>2.5</c:v>
                </c:pt>
                <c:pt idx="20">
                  <c:v>2.583333333333333</c:v>
                </c:pt>
                <c:pt idx="21">
                  <c:v>2.666666666666667</c:v>
                </c:pt>
                <c:pt idx="22">
                  <c:v>2.75</c:v>
                </c:pt>
                <c:pt idx="23">
                  <c:v>2.833333333333333</c:v>
                </c:pt>
                <c:pt idx="24">
                  <c:v>2.916666666666667</c:v>
                </c:pt>
                <c:pt idx="25">
                  <c:v>3</c:v>
                </c:pt>
              </c:numCache>
              <c:extLst xmlns:c15="http://schemas.microsoft.com/office/drawing/2012/chart" xmlns:c16r2="http://schemas.microsoft.com/office/drawing/2015/06/chart"/>
            </c:numRef>
          </c:xVal>
          <c:yVal>
            <c:numRef>
              <c:f>promedios!$T$3:$T$28</c:f>
              <c:numCache>
                <c:formatCode>General</c:formatCode>
                <c:ptCount val="26"/>
                <c:pt idx="0">
                  <c:v>56.6</c:v>
                </c:pt>
                <c:pt idx="1">
                  <c:v>68.8</c:v>
                </c:pt>
                <c:pt idx="2">
                  <c:v>76.2</c:v>
                </c:pt>
                <c:pt idx="3">
                  <c:v>81.8</c:v>
                </c:pt>
                <c:pt idx="4">
                  <c:v>86</c:v>
                </c:pt>
                <c:pt idx="5">
                  <c:v>90.4</c:v>
                </c:pt>
                <c:pt idx="6">
                  <c:v>95.4</c:v>
                </c:pt>
                <c:pt idx="7">
                  <c:v>103.8</c:v>
                </c:pt>
                <c:pt idx="8">
                  <c:v>89.2</c:v>
                </c:pt>
                <c:pt idx="9">
                  <c:v>92</c:v>
                </c:pt>
                <c:pt idx="10">
                  <c:v>94.2</c:v>
                </c:pt>
                <c:pt idx="11">
                  <c:v>97</c:v>
                </c:pt>
                <c:pt idx="12">
                  <c:v>100</c:v>
                </c:pt>
                <c:pt idx="13">
                  <c:v>104</c:v>
                </c:pt>
                <c:pt idx="14">
                  <c:v>110</c:v>
                </c:pt>
                <c:pt idx="15">
                  <c:v>118</c:v>
                </c:pt>
                <c:pt idx="16">
                  <c:v>133.19999999999999</c:v>
                </c:pt>
                <c:pt idx="17">
                  <c:v>96</c:v>
                </c:pt>
                <c:pt idx="18">
                  <c:v>99</c:v>
                </c:pt>
                <c:pt idx="19">
                  <c:v>101.6</c:v>
                </c:pt>
                <c:pt idx="20">
                  <c:v>105</c:v>
                </c:pt>
                <c:pt idx="21">
                  <c:v>109</c:v>
                </c:pt>
                <c:pt idx="22">
                  <c:v>115</c:v>
                </c:pt>
                <c:pt idx="23">
                  <c:v>122.6</c:v>
                </c:pt>
                <c:pt idx="24">
                  <c:v>134</c:v>
                </c:pt>
                <c:pt idx="25">
                  <c:v>155</c:v>
                </c:pt>
              </c:numCache>
              <c:extLst xmlns:c15="http://schemas.microsoft.com/office/drawing/2012/chart" xmlns:c16r2="http://schemas.microsoft.com/office/drawing/2015/06/chart"/>
            </c:numRef>
          </c:yVal>
          <c:smooth val="0"/>
          <c:extLst xmlns:c16r2="http://schemas.microsoft.com/office/drawing/2015/06/chart">
            <c:ext xmlns:c16="http://schemas.microsoft.com/office/drawing/2014/chart" uri="{C3380CC4-5D6E-409C-BE32-E72D297353CC}">
              <c16:uniqueId val="{00000009-5B21-41FB-9128-25D15DC4693D}"/>
            </c:ext>
          </c:extLst>
        </c:ser>
        <c:dLbls>
          <c:showLegendKey val="0"/>
          <c:showVal val="0"/>
          <c:showCatName val="0"/>
          <c:showSerName val="0"/>
          <c:showPercent val="0"/>
          <c:showBubbleSize val="0"/>
        </c:dLbls>
        <c:axId val="647972736"/>
        <c:axId val="647973296"/>
        <c:extLst xmlns:c16r2="http://schemas.microsoft.com/office/drawing/2015/06/chart"/>
      </c:scatterChart>
      <c:valAx>
        <c:axId val="647972736"/>
        <c:scaling>
          <c:orientation val="minMax"/>
          <c:max val="3.4"/>
          <c:min val="1"/>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US"/>
                  <a:t>Deformación</a:t>
                </a:r>
              </a:p>
            </c:rich>
          </c:tx>
          <c:layout>
            <c:manualLayout>
              <c:xMode val="edge"/>
              <c:yMode val="edge"/>
              <c:x val="0.39254320718560698"/>
              <c:y val="0.8891355864467559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US"/>
            </a:p>
          </c:txPr>
        </c:title>
        <c:numFmt formatCode="0.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647973296"/>
        <c:crosses val="autoZero"/>
        <c:crossBetween val="midCat"/>
        <c:majorUnit val="0.25"/>
        <c:minorUnit val="0.25"/>
      </c:valAx>
      <c:valAx>
        <c:axId val="647973296"/>
        <c:scaling>
          <c:orientation val="minMax"/>
          <c:max val="165"/>
          <c:min val="5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US"/>
                  <a:t>Frecuencia</a:t>
                </a:r>
                <a:r>
                  <a:rPr lang="es-US" baseline="0"/>
                  <a:t> [Hz]</a:t>
                </a:r>
                <a:endParaRPr lang="es-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647972736"/>
        <c:crosses val="autoZero"/>
        <c:crossBetween val="midCat"/>
        <c:majorUnit val="10"/>
      </c:valAx>
      <c:spPr>
        <a:noFill/>
        <a:ln>
          <a:noFill/>
        </a:ln>
        <a:effectLst/>
      </c:spPr>
    </c:plotArea>
    <c:legend>
      <c:legendPos val="r"/>
      <c:legendEntry>
        <c:idx val="1"/>
        <c:delete val="1"/>
      </c:legendEntry>
      <c:legendEntry>
        <c:idx val="3"/>
        <c:delete val="1"/>
      </c:legendEntry>
      <c:legendEntry>
        <c:idx val="5"/>
        <c:delete val="1"/>
      </c:legendEntry>
      <c:layout>
        <c:manualLayout>
          <c:xMode val="edge"/>
          <c:yMode val="edge"/>
          <c:x val="0.83454812459405592"/>
          <c:y val="0.42434126287266022"/>
          <c:w val="9.0704544925434463E-2"/>
          <c:h val="0.149544870415704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legend>
    <c:plotVisOnly val="1"/>
    <c:dispBlanksAs val="gap"/>
    <c:showDLblsOverMax val="0"/>
  </c:chart>
  <c:spPr>
    <a:solidFill>
      <a:schemeClr val="bg1"/>
    </a:solidFill>
    <a:ln>
      <a:noFill/>
    </a:ln>
    <a:effectLst/>
  </c:spPr>
  <c:txPr>
    <a:bodyPr/>
    <a:lstStyle/>
    <a:p>
      <a:pPr>
        <a:defRPr/>
      </a:pPr>
      <a:endParaRPr lang="es-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1200" noProof="0" dirty="0"/>
              <a:t>Diferencia</a:t>
            </a:r>
            <a:r>
              <a:rPr lang="en-US" sz="1200" dirty="0"/>
              <a:t> </a:t>
            </a:r>
            <a:r>
              <a:rPr lang="es-EC" sz="1200" noProof="0" dirty="0"/>
              <a:t>Curva</a:t>
            </a:r>
            <a:r>
              <a:rPr lang="en-US" sz="1200" dirty="0"/>
              <a:t> de </a:t>
            </a:r>
            <a:r>
              <a:rPr lang="en-US" sz="1200" dirty="0" err="1"/>
              <a:t>carga</a:t>
            </a:r>
            <a:r>
              <a:rPr lang="en-US" sz="1200" dirty="0"/>
              <a:t> 1,5% - </a:t>
            </a:r>
            <a:r>
              <a:rPr lang="en-US" sz="1200" b="1" dirty="0"/>
              <a:t>Bio Material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US"/>
        </a:p>
      </c:txPr>
    </c:title>
    <c:autoTitleDeleted val="0"/>
    <c:plotArea>
      <c:layout/>
      <c:barChart>
        <c:barDir val="col"/>
        <c:grouping val="clustered"/>
        <c:varyColors val="0"/>
        <c:ser>
          <c:idx val="0"/>
          <c:order val="0"/>
          <c:tx>
            <c:v>Diferencia Curva de carga Bio Material</c:v>
          </c:tx>
          <c:spPr>
            <a:solidFill>
              <a:schemeClr val="accent1"/>
            </a:solidFill>
            <a:ln>
              <a:noFill/>
            </a:ln>
            <a:effectLst/>
          </c:spPr>
          <c:invertIfNegative val="0"/>
          <c:cat>
            <c:numRef>
              <c:f>'1,5'!$A$3:$A$303</c:f>
              <c:numCache>
                <c:formatCode>0.00</c:formatCode>
                <c:ptCount val="301"/>
                <c:pt idx="0">
                  <c:v>1.0832999999999999</c:v>
                </c:pt>
                <c:pt idx="1">
                  <c:v>1.0896889999999999</c:v>
                </c:pt>
                <c:pt idx="2">
                  <c:v>1.0960780000000001</c:v>
                </c:pt>
                <c:pt idx="3">
                  <c:v>1.1024670000000001</c:v>
                </c:pt>
                <c:pt idx="4">
                  <c:v>1.1088560000000001</c:v>
                </c:pt>
                <c:pt idx="5">
                  <c:v>1.115245</c:v>
                </c:pt>
                <c:pt idx="6">
                  <c:v>1.121634</c:v>
                </c:pt>
                <c:pt idx="7">
                  <c:v>1.128023</c:v>
                </c:pt>
                <c:pt idx="8">
                  <c:v>1.134412</c:v>
                </c:pt>
                <c:pt idx="9">
                  <c:v>1.140801</c:v>
                </c:pt>
                <c:pt idx="10">
                  <c:v>1.1471899999999999</c:v>
                </c:pt>
                <c:pt idx="11">
                  <c:v>1.1535789999999999</c:v>
                </c:pt>
                <c:pt idx="12">
                  <c:v>1.1599680000000001</c:v>
                </c:pt>
                <c:pt idx="13">
                  <c:v>1.1663570000000001</c:v>
                </c:pt>
                <c:pt idx="14">
                  <c:v>1.1727460000000001</c:v>
                </c:pt>
                <c:pt idx="15">
                  <c:v>1.179135</c:v>
                </c:pt>
                <c:pt idx="16">
                  <c:v>1.185524</c:v>
                </c:pt>
                <c:pt idx="17">
                  <c:v>1.191913</c:v>
                </c:pt>
                <c:pt idx="18">
                  <c:v>1.198302</c:v>
                </c:pt>
                <c:pt idx="19">
                  <c:v>1.204691</c:v>
                </c:pt>
                <c:pt idx="20">
                  <c:v>1.2110799999999999</c:v>
                </c:pt>
                <c:pt idx="21">
                  <c:v>1.2174689999999999</c:v>
                </c:pt>
                <c:pt idx="22">
                  <c:v>1.2238579999999999</c:v>
                </c:pt>
                <c:pt idx="23">
                  <c:v>1.2302470000000001</c:v>
                </c:pt>
                <c:pt idx="24">
                  <c:v>1.2366360000000001</c:v>
                </c:pt>
                <c:pt idx="25">
                  <c:v>1.243025</c:v>
                </c:pt>
                <c:pt idx="26">
                  <c:v>1.249414</c:v>
                </c:pt>
                <c:pt idx="27">
                  <c:v>1.255803</c:v>
                </c:pt>
                <c:pt idx="28">
                  <c:v>1.262192</c:v>
                </c:pt>
                <c:pt idx="29">
                  <c:v>1.268581</c:v>
                </c:pt>
                <c:pt idx="30">
                  <c:v>1.2749699999999999</c:v>
                </c:pt>
                <c:pt idx="31">
                  <c:v>1.2813589999999999</c:v>
                </c:pt>
                <c:pt idx="32">
                  <c:v>1.2877479999999999</c:v>
                </c:pt>
                <c:pt idx="33">
                  <c:v>1.2941370000000001</c:v>
                </c:pt>
                <c:pt idx="34">
                  <c:v>1.3005260000000001</c:v>
                </c:pt>
                <c:pt idx="35">
                  <c:v>1.306915</c:v>
                </c:pt>
                <c:pt idx="36">
                  <c:v>1.313304</c:v>
                </c:pt>
                <c:pt idx="37">
                  <c:v>1.319693</c:v>
                </c:pt>
                <c:pt idx="38">
                  <c:v>1.326082</c:v>
                </c:pt>
                <c:pt idx="39">
                  <c:v>1.332471</c:v>
                </c:pt>
                <c:pt idx="40">
                  <c:v>1.3388599999999999</c:v>
                </c:pt>
                <c:pt idx="41">
                  <c:v>1.3452489999999999</c:v>
                </c:pt>
                <c:pt idx="42">
                  <c:v>1.3516379999999999</c:v>
                </c:pt>
                <c:pt idx="43">
                  <c:v>1.3580270000000001</c:v>
                </c:pt>
                <c:pt idx="44">
                  <c:v>1.3644160000000001</c:v>
                </c:pt>
                <c:pt idx="45">
                  <c:v>1.3708050000000001</c:v>
                </c:pt>
                <c:pt idx="46">
                  <c:v>1.377194</c:v>
                </c:pt>
                <c:pt idx="47">
                  <c:v>1.383583</c:v>
                </c:pt>
                <c:pt idx="48">
                  <c:v>1.389972</c:v>
                </c:pt>
                <c:pt idx="49">
                  <c:v>1.396361</c:v>
                </c:pt>
                <c:pt idx="50">
                  <c:v>1.4027499999999999</c:v>
                </c:pt>
                <c:pt idx="51">
                  <c:v>1.4091389999999999</c:v>
                </c:pt>
                <c:pt idx="52">
                  <c:v>1.4155279999999999</c:v>
                </c:pt>
                <c:pt idx="53">
                  <c:v>1.4219170000000001</c:v>
                </c:pt>
                <c:pt idx="54">
                  <c:v>1.4283060000000001</c:v>
                </c:pt>
                <c:pt idx="55">
                  <c:v>1.4346950000000001</c:v>
                </c:pt>
                <c:pt idx="56">
                  <c:v>1.441084</c:v>
                </c:pt>
                <c:pt idx="57">
                  <c:v>1.447473</c:v>
                </c:pt>
                <c:pt idx="58">
                  <c:v>1.453862</c:v>
                </c:pt>
                <c:pt idx="59">
                  <c:v>1.460251</c:v>
                </c:pt>
                <c:pt idx="60">
                  <c:v>1.4666399999999999</c:v>
                </c:pt>
                <c:pt idx="61">
                  <c:v>1.4730289999999999</c:v>
                </c:pt>
                <c:pt idx="62">
                  <c:v>1.4794179999999999</c:v>
                </c:pt>
                <c:pt idx="63">
                  <c:v>1.4858070000000001</c:v>
                </c:pt>
                <c:pt idx="64">
                  <c:v>1.4921960000000001</c:v>
                </c:pt>
                <c:pt idx="65">
                  <c:v>1.4985850000000001</c:v>
                </c:pt>
                <c:pt idx="66">
                  <c:v>1.504974</c:v>
                </c:pt>
                <c:pt idx="67">
                  <c:v>1.511363</c:v>
                </c:pt>
                <c:pt idx="68">
                  <c:v>1.517752</c:v>
                </c:pt>
                <c:pt idx="69">
                  <c:v>1.524141</c:v>
                </c:pt>
                <c:pt idx="70">
                  <c:v>1.5305299999999999</c:v>
                </c:pt>
                <c:pt idx="71">
                  <c:v>1.5369189999999999</c:v>
                </c:pt>
                <c:pt idx="72">
                  <c:v>1.5433079999999999</c:v>
                </c:pt>
                <c:pt idx="73">
                  <c:v>1.5496970000000001</c:v>
                </c:pt>
                <c:pt idx="74">
                  <c:v>1.5560860000000001</c:v>
                </c:pt>
                <c:pt idx="75">
                  <c:v>1.5624750000000001</c:v>
                </c:pt>
                <c:pt idx="76">
                  <c:v>1.568864</c:v>
                </c:pt>
                <c:pt idx="77">
                  <c:v>1.575253</c:v>
                </c:pt>
                <c:pt idx="78">
                  <c:v>1.581642</c:v>
                </c:pt>
                <c:pt idx="79">
                  <c:v>1.588031</c:v>
                </c:pt>
                <c:pt idx="80">
                  <c:v>1.5944199999999999</c:v>
                </c:pt>
                <c:pt idx="81">
                  <c:v>1.6008089999999999</c:v>
                </c:pt>
                <c:pt idx="82">
                  <c:v>1.6071979999999999</c:v>
                </c:pt>
                <c:pt idx="83">
                  <c:v>1.6135870000000001</c:v>
                </c:pt>
                <c:pt idx="84">
                  <c:v>1.6199760000000001</c:v>
                </c:pt>
                <c:pt idx="85">
                  <c:v>1.6263650000000001</c:v>
                </c:pt>
                <c:pt idx="86">
                  <c:v>1.632754</c:v>
                </c:pt>
                <c:pt idx="87">
                  <c:v>1.639143</c:v>
                </c:pt>
                <c:pt idx="88">
                  <c:v>1.645532</c:v>
                </c:pt>
                <c:pt idx="89">
                  <c:v>1.651921</c:v>
                </c:pt>
                <c:pt idx="90">
                  <c:v>1.65831</c:v>
                </c:pt>
                <c:pt idx="91">
                  <c:v>1.6646989999999999</c:v>
                </c:pt>
                <c:pt idx="92">
                  <c:v>1.6710879999999999</c:v>
                </c:pt>
                <c:pt idx="93">
                  <c:v>1.6774770000000001</c:v>
                </c:pt>
                <c:pt idx="94">
                  <c:v>1.6838660000000001</c:v>
                </c:pt>
                <c:pt idx="95">
                  <c:v>1.6902550000000001</c:v>
                </c:pt>
                <c:pt idx="96">
                  <c:v>1.696644</c:v>
                </c:pt>
                <c:pt idx="97">
                  <c:v>1.703033</c:v>
                </c:pt>
                <c:pt idx="98">
                  <c:v>1.709422</c:v>
                </c:pt>
                <c:pt idx="99">
                  <c:v>1.715811</c:v>
                </c:pt>
                <c:pt idx="100">
                  <c:v>1.7222</c:v>
                </c:pt>
                <c:pt idx="101">
                  <c:v>1.7285889999999999</c:v>
                </c:pt>
                <c:pt idx="102">
                  <c:v>1.7349779999999999</c:v>
                </c:pt>
                <c:pt idx="103">
                  <c:v>1.7413670000000001</c:v>
                </c:pt>
                <c:pt idx="104">
                  <c:v>1.7477560000000001</c:v>
                </c:pt>
                <c:pt idx="105">
                  <c:v>1.7541450000000001</c:v>
                </c:pt>
                <c:pt idx="106">
                  <c:v>1.760534</c:v>
                </c:pt>
                <c:pt idx="107">
                  <c:v>1.766923</c:v>
                </c:pt>
                <c:pt idx="108">
                  <c:v>1.773312</c:v>
                </c:pt>
                <c:pt idx="109">
                  <c:v>1.779701</c:v>
                </c:pt>
                <c:pt idx="110">
                  <c:v>1.78609</c:v>
                </c:pt>
                <c:pt idx="111">
                  <c:v>1.7924789999999999</c:v>
                </c:pt>
                <c:pt idx="112">
                  <c:v>1.7988679999999999</c:v>
                </c:pt>
                <c:pt idx="113">
                  <c:v>1.8052569999999999</c:v>
                </c:pt>
                <c:pt idx="114">
                  <c:v>1.8116460000000001</c:v>
                </c:pt>
                <c:pt idx="115">
                  <c:v>1.8180350000000001</c:v>
                </c:pt>
                <c:pt idx="116">
                  <c:v>1.824424</c:v>
                </c:pt>
                <c:pt idx="117">
                  <c:v>1.830813</c:v>
                </c:pt>
                <c:pt idx="118">
                  <c:v>1.837202</c:v>
                </c:pt>
                <c:pt idx="119">
                  <c:v>1.843591</c:v>
                </c:pt>
                <c:pt idx="120">
                  <c:v>1.84998</c:v>
                </c:pt>
                <c:pt idx="121">
                  <c:v>1.8563689999999999</c:v>
                </c:pt>
                <c:pt idx="122">
                  <c:v>1.8627579999999999</c:v>
                </c:pt>
                <c:pt idx="123">
                  <c:v>1.8691469999999999</c:v>
                </c:pt>
                <c:pt idx="124">
                  <c:v>1.8755360000000001</c:v>
                </c:pt>
                <c:pt idx="125">
                  <c:v>1.8819250000000001</c:v>
                </c:pt>
                <c:pt idx="126">
                  <c:v>1.888314</c:v>
                </c:pt>
                <c:pt idx="127">
                  <c:v>1.894703</c:v>
                </c:pt>
                <c:pt idx="128">
                  <c:v>1.901092</c:v>
                </c:pt>
                <c:pt idx="129">
                  <c:v>1.907481</c:v>
                </c:pt>
                <c:pt idx="130">
                  <c:v>1.91387</c:v>
                </c:pt>
                <c:pt idx="131">
                  <c:v>1.9202589999999999</c:v>
                </c:pt>
                <c:pt idx="132">
                  <c:v>1.9266479999999999</c:v>
                </c:pt>
                <c:pt idx="133">
                  <c:v>1.9330369999999999</c:v>
                </c:pt>
                <c:pt idx="134">
                  <c:v>1.9394260000000001</c:v>
                </c:pt>
                <c:pt idx="135">
                  <c:v>1.9458150000000001</c:v>
                </c:pt>
                <c:pt idx="136">
                  <c:v>1.9522040000000001</c:v>
                </c:pt>
                <c:pt idx="137">
                  <c:v>1.958593</c:v>
                </c:pt>
                <c:pt idx="138">
                  <c:v>1.964982</c:v>
                </c:pt>
                <c:pt idx="139">
                  <c:v>1.971371</c:v>
                </c:pt>
                <c:pt idx="140">
                  <c:v>1.97776</c:v>
                </c:pt>
                <c:pt idx="141">
                  <c:v>1.9841489999999999</c:v>
                </c:pt>
                <c:pt idx="142">
                  <c:v>1.9905379999999999</c:v>
                </c:pt>
                <c:pt idx="143">
                  <c:v>1.9969269999999999</c:v>
                </c:pt>
                <c:pt idx="144">
                  <c:v>2.0033159999999999</c:v>
                </c:pt>
                <c:pt idx="145">
                  <c:v>2.0097049999999999</c:v>
                </c:pt>
                <c:pt idx="146">
                  <c:v>2.0160939999999998</c:v>
                </c:pt>
                <c:pt idx="147">
                  <c:v>2.0224829999999998</c:v>
                </c:pt>
                <c:pt idx="148">
                  <c:v>2.0288719999999998</c:v>
                </c:pt>
                <c:pt idx="149">
                  <c:v>2.0352610000000002</c:v>
                </c:pt>
                <c:pt idx="150">
                  <c:v>2.0416500000000002</c:v>
                </c:pt>
                <c:pt idx="151">
                  <c:v>2.0480390000000002</c:v>
                </c:pt>
                <c:pt idx="152">
                  <c:v>2.0544280000000001</c:v>
                </c:pt>
                <c:pt idx="153">
                  <c:v>2.0608170000000001</c:v>
                </c:pt>
                <c:pt idx="154">
                  <c:v>2.0672060000000001</c:v>
                </c:pt>
                <c:pt idx="155">
                  <c:v>2.0735950000000001</c:v>
                </c:pt>
                <c:pt idx="156">
                  <c:v>2.0799840000000001</c:v>
                </c:pt>
                <c:pt idx="157">
                  <c:v>2.086373</c:v>
                </c:pt>
                <c:pt idx="158">
                  <c:v>2.092762</c:v>
                </c:pt>
                <c:pt idx="159">
                  <c:v>2.099151</c:v>
                </c:pt>
                <c:pt idx="160">
                  <c:v>2.10554</c:v>
                </c:pt>
                <c:pt idx="161">
                  <c:v>2.1119289999999999</c:v>
                </c:pt>
                <c:pt idx="162">
                  <c:v>2.1183179999999999</c:v>
                </c:pt>
                <c:pt idx="163">
                  <c:v>2.1247069999999999</c:v>
                </c:pt>
                <c:pt idx="164">
                  <c:v>2.1310959999999999</c:v>
                </c:pt>
                <c:pt idx="165">
                  <c:v>2.1374849999999999</c:v>
                </c:pt>
                <c:pt idx="166">
                  <c:v>2.1438739999999998</c:v>
                </c:pt>
                <c:pt idx="167">
                  <c:v>2.1502629999999998</c:v>
                </c:pt>
                <c:pt idx="168">
                  <c:v>2.1566519999999998</c:v>
                </c:pt>
                <c:pt idx="169">
                  <c:v>2.1630410000000002</c:v>
                </c:pt>
                <c:pt idx="170">
                  <c:v>2.1694300000000002</c:v>
                </c:pt>
                <c:pt idx="171">
                  <c:v>2.1758190000000002</c:v>
                </c:pt>
                <c:pt idx="172">
                  <c:v>2.1822080000000001</c:v>
                </c:pt>
                <c:pt idx="173">
                  <c:v>2.1885970000000001</c:v>
                </c:pt>
                <c:pt idx="174">
                  <c:v>2.1949860000000001</c:v>
                </c:pt>
                <c:pt idx="175">
                  <c:v>2.2013750000000001</c:v>
                </c:pt>
                <c:pt idx="176">
                  <c:v>2.2077640000000001</c:v>
                </c:pt>
                <c:pt idx="177">
                  <c:v>2.214153</c:v>
                </c:pt>
                <c:pt idx="178">
                  <c:v>2.220542</c:v>
                </c:pt>
                <c:pt idx="179">
                  <c:v>2.226931</c:v>
                </c:pt>
                <c:pt idx="180">
                  <c:v>2.23332</c:v>
                </c:pt>
                <c:pt idx="181">
                  <c:v>2.2397089999999999</c:v>
                </c:pt>
                <c:pt idx="182">
                  <c:v>2.2460979999999999</c:v>
                </c:pt>
                <c:pt idx="183">
                  <c:v>2.2524869999999999</c:v>
                </c:pt>
                <c:pt idx="184">
                  <c:v>2.2588759999999999</c:v>
                </c:pt>
                <c:pt idx="185">
                  <c:v>2.2652649999999999</c:v>
                </c:pt>
                <c:pt idx="186">
                  <c:v>2.2716539999999998</c:v>
                </c:pt>
                <c:pt idx="187">
                  <c:v>2.2780429999999998</c:v>
                </c:pt>
                <c:pt idx="188">
                  <c:v>2.2844319999999998</c:v>
                </c:pt>
                <c:pt idx="189">
                  <c:v>2.2908210000000002</c:v>
                </c:pt>
                <c:pt idx="190">
                  <c:v>2.2972100000000002</c:v>
                </c:pt>
                <c:pt idx="191">
                  <c:v>2.3035990000000002</c:v>
                </c:pt>
                <c:pt idx="192">
                  <c:v>2.3099880000000002</c:v>
                </c:pt>
                <c:pt idx="193">
                  <c:v>2.3163770000000001</c:v>
                </c:pt>
                <c:pt idx="194">
                  <c:v>2.3227660000000001</c:v>
                </c:pt>
                <c:pt idx="195">
                  <c:v>2.3291550000000001</c:v>
                </c:pt>
                <c:pt idx="196">
                  <c:v>2.3355440000000001</c:v>
                </c:pt>
                <c:pt idx="197">
                  <c:v>2.341933</c:v>
                </c:pt>
                <c:pt idx="198">
                  <c:v>2.348322</c:v>
                </c:pt>
                <c:pt idx="199">
                  <c:v>2.354711</c:v>
                </c:pt>
                <c:pt idx="200">
                  <c:v>2.3611</c:v>
                </c:pt>
                <c:pt idx="201">
                  <c:v>2.367489</c:v>
                </c:pt>
                <c:pt idx="202">
                  <c:v>2.3738779999999999</c:v>
                </c:pt>
                <c:pt idx="203">
                  <c:v>2.3802669999999999</c:v>
                </c:pt>
                <c:pt idx="204">
                  <c:v>2.3866559999999999</c:v>
                </c:pt>
                <c:pt idx="205">
                  <c:v>2.3930449999999999</c:v>
                </c:pt>
                <c:pt idx="206">
                  <c:v>2.3994339999999998</c:v>
                </c:pt>
                <c:pt idx="207">
                  <c:v>2.4058229999999998</c:v>
                </c:pt>
                <c:pt idx="208">
                  <c:v>2.4122119999999998</c:v>
                </c:pt>
                <c:pt idx="209">
                  <c:v>2.4186009999999998</c:v>
                </c:pt>
                <c:pt idx="210">
                  <c:v>2.4249900000000002</c:v>
                </c:pt>
                <c:pt idx="211">
                  <c:v>2.4313790000000002</c:v>
                </c:pt>
                <c:pt idx="212">
                  <c:v>2.4377680000000002</c:v>
                </c:pt>
                <c:pt idx="213">
                  <c:v>2.4441570000000001</c:v>
                </c:pt>
                <c:pt idx="214">
                  <c:v>2.4505460000000001</c:v>
                </c:pt>
                <c:pt idx="215">
                  <c:v>2.4569350000000001</c:v>
                </c:pt>
                <c:pt idx="216">
                  <c:v>2.4633240000000001</c:v>
                </c:pt>
                <c:pt idx="217">
                  <c:v>2.469713</c:v>
                </c:pt>
                <c:pt idx="218">
                  <c:v>2.476102</c:v>
                </c:pt>
                <c:pt idx="219">
                  <c:v>2.482491</c:v>
                </c:pt>
                <c:pt idx="220">
                  <c:v>2.48888</c:v>
                </c:pt>
                <c:pt idx="221">
                  <c:v>2.495269</c:v>
                </c:pt>
                <c:pt idx="222">
                  <c:v>2.5016579999999999</c:v>
                </c:pt>
                <c:pt idx="223">
                  <c:v>2.5080469999999999</c:v>
                </c:pt>
                <c:pt idx="224">
                  <c:v>2.5144359999999999</c:v>
                </c:pt>
                <c:pt idx="225">
                  <c:v>2.5208249999999999</c:v>
                </c:pt>
                <c:pt idx="226">
                  <c:v>2.5272139999999998</c:v>
                </c:pt>
                <c:pt idx="227">
                  <c:v>2.5336029999999998</c:v>
                </c:pt>
                <c:pt idx="228">
                  <c:v>2.5399919999999998</c:v>
                </c:pt>
                <c:pt idx="229">
                  <c:v>2.5463809999999998</c:v>
                </c:pt>
                <c:pt idx="230">
                  <c:v>2.5527700000000002</c:v>
                </c:pt>
                <c:pt idx="231">
                  <c:v>2.5591590000000002</c:v>
                </c:pt>
                <c:pt idx="232">
                  <c:v>2.5655480000000002</c:v>
                </c:pt>
                <c:pt idx="233">
                  <c:v>2.5719370000000001</c:v>
                </c:pt>
                <c:pt idx="234">
                  <c:v>2.5783260000000001</c:v>
                </c:pt>
                <c:pt idx="235">
                  <c:v>2.5847150000000001</c:v>
                </c:pt>
                <c:pt idx="236">
                  <c:v>2.5911040000000001</c:v>
                </c:pt>
                <c:pt idx="237">
                  <c:v>2.5974930000000001</c:v>
                </c:pt>
                <c:pt idx="238">
                  <c:v>2.603882</c:v>
                </c:pt>
                <c:pt idx="239">
                  <c:v>2.610271</c:v>
                </c:pt>
                <c:pt idx="240">
                  <c:v>2.61666</c:v>
                </c:pt>
                <c:pt idx="241">
                  <c:v>2.623049</c:v>
                </c:pt>
                <c:pt idx="242">
                  <c:v>2.6294379999999999</c:v>
                </c:pt>
                <c:pt idx="243">
                  <c:v>2.6358269999999999</c:v>
                </c:pt>
                <c:pt idx="244">
                  <c:v>2.6422159999999999</c:v>
                </c:pt>
                <c:pt idx="245">
                  <c:v>2.6486049999999999</c:v>
                </c:pt>
                <c:pt idx="246">
                  <c:v>2.6549939999999999</c:v>
                </c:pt>
                <c:pt idx="247">
                  <c:v>2.6613829999999998</c:v>
                </c:pt>
                <c:pt idx="248">
                  <c:v>2.6677719999999998</c:v>
                </c:pt>
                <c:pt idx="249">
                  <c:v>2.6741609999999998</c:v>
                </c:pt>
                <c:pt idx="250">
                  <c:v>2.6805500000000002</c:v>
                </c:pt>
                <c:pt idx="251">
                  <c:v>2.6869390000000002</c:v>
                </c:pt>
                <c:pt idx="252">
                  <c:v>2.6933280000000002</c:v>
                </c:pt>
                <c:pt idx="253">
                  <c:v>2.6997170000000001</c:v>
                </c:pt>
                <c:pt idx="254">
                  <c:v>2.7061060000000001</c:v>
                </c:pt>
                <c:pt idx="255">
                  <c:v>2.7124950000000001</c:v>
                </c:pt>
                <c:pt idx="256">
                  <c:v>2.7188840000000001</c:v>
                </c:pt>
                <c:pt idx="257">
                  <c:v>2.7252730000000001</c:v>
                </c:pt>
                <c:pt idx="258">
                  <c:v>2.731662</c:v>
                </c:pt>
                <c:pt idx="259">
                  <c:v>2.738051</c:v>
                </c:pt>
                <c:pt idx="260">
                  <c:v>2.74444</c:v>
                </c:pt>
                <c:pt idx="261">
                  <c:v>2.750829</c:v>
                </c:pt>
                <c:pt idx="262">
                  <c:v>2.7572179999999999</c:v>
                </c:pt>
                <c:pt idx="263">
                  <c:v>2.7636069999999999</c:v>
                </c:pt>
                <c:pt idx="264">
                  <c:v>2.7699959999999999</c:v>
                </c:pt>
                <c:pt idx="265">
                  <c:v>2.7763849999999999</c:v>
                </c:pt>
                <c:pt idx="266">
                  <c:v>2.7827739999999999</c:v>
                </c:pt>
                <c:pt idx="267">
                  <c:v>2.7891629999999998</c:v>
                </c:pt>
                <c:pt idx="268">
                  <c:v>2.7955519999999998</c:v>
                </c:pt>
                <c:pt idx="269">
                  <c:v>2.8019409999999998</c:v>
                </c:pt>
                <c:pt idx="270">
                  <c:v>2.8083300000000002</c:v>
                </c:pt>
                <c:pt idx="271">
                  <c:v>2.8147190000000002</c:v>
                </c:pt>
                <c:pt idx="272">
                  <c:v>2.8211080000000002</c:v>
                </c:pt>
                <c:pt idx="273">
                  <c:v>2.8274970000000001</c:v>
                </c:pt>
                <c:pt idx="274">
                  <c:v>2.8338860000000001</c:v>
                </c:pt>
                <c:pt idx="275">
                  <c:v>2.8402750000000001</c:v>
                </c:pt>
                <c:pt idx="276">
                  <c:v>2.8466640000000001</c:v>
                </c:pt>
                <c:pt idx="277">
                  <c:v>2.8530530000000001</c:v>
                </c:pt>
                <c:pt idx="278">
                  <c:v>2.859442</c:v>
                </c:pt>
                <c:pt idx="279">
                  <c:v>2.865831</c:v>
                </c:pt>
                <c:pt idx="280">
                  <c:v>2.87222</c:v>
                </c:pt>
                <c:pt idx="281">
                  <c:v>2.878609</c:v>
                </c:pt>
                <c:pt idx="282">
                  <c:v>2.884998</c:v>
                </c:pt>
                <c:pt idx="283">
                  <c:v>2.8913869999999999</c:v>
                </c:pt>
                <c:pt idx="284">
                  <c:v>2.8977759999999999</c:v>
                </c:pt>
                <c:pt idx="285">
                  <c:v>2.9041649999999999</c:v>
                </c:pt>
                <c:pt idx="286">
                  <c:v>2.9105539999999999</c:v>
                </c:pt>
                <c:pt idx="287">
                  <c:v>2.9169429999999998</c:v>
                </c:pt>
                <c:pt idx="288">
                  <c:v>2.9233319999999998</c:v>
                </c:pt>
                <c:pt idx="289">
                  <c:v>2.9297209999999998</c:v>
                </c:pt>
                <c:pt idx="290">
                  <c:v>2.9361100000000002</c:v>
                </c:pt>
                <c:pt idx="291">
                  <c:v>2.9424990000000002</c:v>
                </c:pt>
                <c:pt idx="292">
                  <c:v>2.9488880000000002</c:v>
                </c:pt>
                <c:pt idx="293">
                  <c:v>2.9552770000000002</c:v>
                </c:pt>
                <c:pt idx="294">
                  <c:v>2.9616660000000001</c:v>
                </c:pt>
                <c:pt idx="295">
                  <c:v>2.9680550000000001</c:v>
                </c:pt>
                <c:pt idx="296">
                  <c:v>2.9744440000000001</c:v>
                </c:pt>
                <c:pt idx="297">
                  <c:v>2.9808330000000001</c:v>
                </c:pt>
                <c:pt idx="298">
                  <c:v>2.987222</c:v>
                </c:pt>
                <c:pt idx="299">
                  <c:v>2.993611</c:v>
                </c:pt>
                <c:pt idx="300">
                  <c:v>3</c:v>
                </c:pt>
              </c:numCache>
            </c:numRef>
          </c:cat>
          <c:val>
            <c:numRef>
              <c:f>'1,5'!$D$3:$D$303</c:f>
              <c:numCache>
                <c:formatCode>0.00</c:formatCode>
                <c:ptCount val="301"/>
                <c:pt idx="0">
                  <c:v>12.2924098415193</c:v>
                </c:pt>
                <c:pt idx="1">
                  <c:v>11.069595991508301</c:v>
                </c:pt>
                <c:pt idx="2">
                  <c:v>9.9575034486566096</c:v>
                </c:pt>
                <c:pt idx="3">
                  <c:v>8.9532928255684805</c:v>
                </c:pt>
                <c:pt idx="4">
                  <c:v>8.0508354654379399</c:v>
                </c:pt>
                <c:pt idx="5">
                  <c:v>7.2395708413013997</c:v>
                </c:pt>
                <c:pt idx="6">
                  <c:v>6.5086396221159202</c:v>
                </c:pt>
                <c:pt idx="7">
                  <c:v>5.8487765503059697</c:v>
                </c:pt>
                <c:pt idx="8">
                  <c:v>5.2537638243330598</c:v>
                </c:pt>
                <c:pt idx="9">
                  <c:v>4.7177271978768296</c:v>
                </c:pt>
                <c:pt idx="10">
                  <c:v>4.2348595214828002</c:v>
                </c:pt>
                <c:pt idx="11">
                  <c:v>3.7995388186735499</c:v>
                </c:pt>
                <c:pt idx="12">
                  <c:v>3.4061747862723699</c:v>
                </c:pt>
                <c:pt idx="13">
                  <c:v>3.04933084004736</c:v>
                </c:pt>
                <c:pt idx="14">
                  <c:v>2.72419458046009</c:v>
                </c:pt>
                <c:pt idx="15">
                  <c:v>2.4261120164989598</c:v>
                </c:pt>
                <c:pt idx="16">
                  <c:v>2.1504743942292901</c:v>
                </c:pt>
                <c:pt idx="17">
                  <c:v>1.89294574072093</c:v>
                </c:pt>
                <c:pt idx="18">
                  <c:v>1.6492918274283599</c:v>
                </c:pt>
                <c:pt idx="19">
                  <c:v>1.4153019010721399</c:v>
                </c:pt>
                <c:pt idx="20">
                  <c:v>1.18697905146121</c:v>
                </c:pt>
                <c:pt idx="21">
                  <c:v>0.96044133341567295</c:v>
                </c:pt>
                <c:pt idx="22">
                  <c:v>0.73181674758208703</c:v>
                </c:pt>
                <c:pt idx="23">
                  <c:v>0.49736358170494599</c:v>
                </c:pt>
                <c:pt idx="24">
                  <c:v>0.253439407472413</c:v>
                </c:pt>
                <c:pt idx="25">
                  <c:v>-3.59244211641396E-3</c:v>
                </c:pt>
                <c:pt idx="26">
                  <c:v>-0.27728328308118899</c:v>
                </c:pt>
                <c:pt idx="27">
                  <c:v>-0.57020524804333705</c:v>
                </c:pt>
                <c:pt idx="28">
                  <c:v>-0.88024322636725605</c:v>
                </c:pt>
                <c:pt idx="29">
                  <c:v>-1.20369142925256</c:v>
                </c:pt>
                <c:pt idx="30">
                  <c:v>-1.53676339002442</c:v>
                </c:pt>
                <c:pt idx="31">
                  <c:v>-1.8756658445719101</c:v>
                </c:pt>
                <c:pt idx="32">
                  <c:v>-2.2165736022142402</c:v>
                </c:pt>
                <c:pt idx="33">
                  <c:v>-2.5555927264277201</c:v>
                </c:pt>
                <c:pt idx="34">
                  <c:v>-2.8888203443814899</c:v>
                </c:pt>
                <c:pt idx="35">
                  <c:v>-3.21233521015303</c:v>
                </c:pt>
                <c:pt idx="36">
                  <c:v>-3.5221585768625499</c:v>
                </c:pt>
                <c:pt idx="37">
                  <c:v>-3.8143004792378301</c:v>
                </c:pt>
                <c:pt idx="38">
                  <c:v>-4.0847608573079004</c:v>
                </c:pt>
                <c:pt idx="39">
                  <c:v>-4.3294930021070703</c:v>
                </c:pt>
                <c:pt idx="40">
                  <c:v>-4.5452393937763604</c:v>
                </c:pt>
                <c:pt idx="41">
                  <c:v>-4.7334936769960896</c:v>
                </c:pt>
                <c:pt idx="42">
                  <c:v>-4.89745844818958</c:v>
                </c:pt>
                <c:pt idx="43">
                  <c:v>-5.0403235564189499</c:v>
                </c:pt>
                <c:pt idx="44">
                  <c:v>-5.1652761952074098</c:v>
                </c:pt>
                <c:pt idx="45">
                  <c:v>-5.27547585867406</c:v>
                </c:pt>
                <c:pt idx="46">
                  <c:v>-5.3740653071862399</c:v>
                </c:pt>
                <c:pt idx="47">
                  <c:v>-5.46418591155643</c:v>
                </c:pt>
                <c:pt idx="48">
                  <c:v>-5.5489587183361504</c:v>
                </c:pt>
                <c:pt idx="49">
                  <c:v>-5.63148743405314</c:v>
                </c:pt>
                <c:pt idx="50">
                  <c:v>-5.7148747694495796</c:v>
                </c:pt>
                <c:pt idx="51">
                  <c:v>-5.8022090526782097</c:v>
                </c:pt>
                <c:pt idx="52">
                  <c:v>-5.8965613626879501</c:v>
                </c:pt>
                <c:pt idx="53">
                  <c:v>-6.0004627947486098</c:v>
                </c:pt>
                <c:pt idx="54">
                  <c:v>-6.1126574583319</c:v>
                </c:pt>
                <c:pt idx="55">
                  <c:v>-6.2302570224792104</c:v>
                </c:pt>
                <c:pt idx="56">
                  <c:v>-6.3503654260333899</c:v>
                </c:pt>
                <c:pt idx="57">
                  <c:v>-6.4700803125848001</c:v>
                </c:pt>
                <c:pt idx="58">
                  <c:v>-6.5864840250254</c:v>
                </c:pt>
                <c:pt idx="59">
                  <c:v>-6.6966566261227003</c:v>
                </c:pt>
                <c:pt idx="60">
                  <c:v>-6.7976743433720896</c:v>
                </c:pt>
                <c:pt idx="61">
                  <c:v>-6.88659976605111</c:v>
                </c:pt>
                <c:pt idx="62">
                  <c:v>-6.9604924532711596</c:v>
                </c:pt>
                <c:pt idx="63">
                  <c:v>-7.0164097498918601</c:v>
                </c:pt>
                <c:pt idx="64">
                  <c:v>-7.0513973450354399</c:v>
                </c:pt>
                <c:pt idx="65">
                  <c:v>-7.0624971062291602</c:v>
                </c:pt>
                <c:pt idx="66">
                  <c:v>-7.0473664187059901</c:v>
                </c:pt>
                <c:pt idx="67">
                  <c:v>-7.0085390288460703</c:v>
                </c:pt>
                <c:pt idx="68">
                  <c:v>-6.9508692592044703</c:v>
                </c:pt>
                <c:pt idx="69">
                  <c:v>-6.8792249961147203</c:v>
                </c:pt>
                <c:pt idx="70">
                  <c:v>-6.7984665731189198</c:v>
                </c:pt>
                <c:pt idx="71">
                  <c:v>-6.7134492044983203</c:v>
                </c:pt>
                <c:pt idx="72">
                  <c:v>-6.6290277365633203</c:v>
                </c:pt>
                <c:pt idx="73">
                  <c:v>-6.5500512763133001</c:v>
                </c:pt>
                <c:pt idx="74">
                  <c:v>-6.48136345136896</c:v>
                </c:pt>
                <c:pt idx="75">
                  <c:v>-6.42780757081833</c:v>
                </c:pt>
                <c:pt idx="76">
                  <c:v>-6.3942227628319399</c:v>
                </c:pt>
                <c:pt idx="77">
                  <c:v>-6.38544254090242</c:v>
                </c:pt>
                <c:pt idx="78">
                  <c:v>-6.4062999985590601</c:v>
                </c:pt>
                <c:pt idx="79">
                  <c:v>-6.4607840594727604</c:v>
                </c:pt>
                <c:pt idx="80">
                  <c:v>-6.5453189834663501</c:v>
                </c:pt>
                <c:pt idx="81">
                  <c:v>-6.6523334641031502</c:v>
                </c:pt>
                <c:pt idx="82">
                  <c:v>-6.7742180811669597</c:v>
                </c:pt>
                <c:pt idx="83">
                  <c:v>-6.9033581795817298</c:v>
                </c:pt>
                <c:pt idx="84">
                  <c:v>-7.03213821231307</c:v>
                </c:pt>
                <c:pt idx="85">
                  <c:v>-7.1529414568634602</c:v>
                </c:pt>
                <c:pt idx="86">
                  <c:v>-7.2581464355958296</c:v>
                </c:pt>
                <c:pt idx="87">
                  <c:v>-7.3401304686158504</c:v>
                </c:pt>
                <c:pt idx="88">
                  <c:v>-7.3912701887719701</c:v>
                </c:pt>
                <c:pt idx="89">
                  <c:v>-7.4039381007546003</c:v>
                </c:pt>
                <c:pt idx="90">
                  <c:v>-7.3705051750464898</c:v>
                </c:pt>
                <c:pt idx="91">
                  <c:v>-7.2833420034347496</c:v>
                </c:pt>
                <c:pt idx="92">
                  <c:v>-7.1357915494806399</c:v>
                </c:pt>
                <c:pt idx="93">
                  <c:v>-6.9317480488092098</c:v>
                </c:pt>
                <c:pt idx="94">
                  <c:v>-6.6815564364413804</c:v>
                </c:pt>
                <c:pt idx="95">
                  <c:v>-6.3956514321568703</c:v>
                </c:pt>
                <c:pt idx="96">
                  <c:v>-6.0844656668014201</c:v>
                </c:pt>
                <c:pt idx="97">
                  <c:v>-5.7584316378138301</c:v>
                </c:pt>
                <c:pt idx="98">
                  <c:v>-5.4279797311157099</c:v>
                </c:pt>
                <c:pt idx="99">
                  <c:v>-5.1035380771527503</c:v>
                </c:pt>
                <c:pt idx="100">
                  <c:v>-4.79553466835696</c:v>
                </c:pt>
                <c:pt idx="101">
                  <c:v>-4.5143959483448004</c:v>
                </c:pt>
                <c:pt idx="102">
                  <c:v>-4.2705460295261197</c:v>
                </c:pt>
                <c:pt idx="103">
                  <c:v>-4.0744088256459996</c:v>
                </c:pt>
                <c:pt idx="104">
                  <c:v>-3.9364071723627201</c:v>
                </c:pt>
                <c:pt idx="105">
                  <c:v>-3.86608467677316</c:v>
                </c:pt>
                <c:pt idx="106">
                  <c:v>-3.8620988885612899</c:v>
                </c:pt>
                <c:pt idx="107">
                  <c:v>-3.9157405837097801</c:v>
                </c:pt>
                <c:pt idx="108">
                  <c:v>-4.0181591941945003</c:v>
                </c:pt>
                <c:pt idx="109">
                  <c:v>-4.1605037236589801</c:v>
                </c:pt>
                <c:pt idx="110">
                  <c:v>-4.3339227395083499</c:v>
                </c:pt>
                <c:pt idx="111">
                  <c:v>-4.5295628008179296</c:v>
                </c:pt>
                <c:pt idx="112">
                  <c:v>-4.7385698890917904</c:v>
                </c:pt>
                <c:pt idx="113">
                  <c:v>-4.95208973136877</c:v>
                </c:pt>
                <c:pt idx="114">
                  <c:v>-5.1612663063124797</c:v>
                </c:pt>
                <c:pt idx="115">
                  <c:v>-5.3572428577524303</c:v>
                </c:pt>
                <c:pt idx="116">
                  <c:v>-5.5311624892676896</c:v>
                </c:pt>
                <c:pt idx="117">
                  <c:v>-5.6741668445216904</c:v>
                </c:pt>
                <c:pt idx="118">
                  <c:v>-5.7778485527555601</c:v>
                </c:pt>
                <c:pt idx="119">
                  <c:v>-5.8402820321206796</c:v>
                </c:pt>
                <c:pt idx="120">
                  <c:v>-5.8643911564103197</c:v>
                </c:pt>
                <c:pt idx="121">
                  <c:v>-5.8532158010997701</c:v>
                </c:pt>
                <c:pt idx="122">
                  <c:v>-5.8097957823179804</c:v>
                </c:pt>
                <c:pt idx="123">
                  <c:v>-5.7371700180026002</c:v>
                </c:pt>
                <c:pt idx="124">
                  <c:v>-5.6383763524076498</c:v>
                </c:pt>
                <c:pt idx="125">
                  <c:v>-5.5164525581048203</c:v>
                </c:pt>
                <c:pt idx="126">
                  <c:v>-5.3744357508115899</c:v>
                </c:pt>
                <c:pt idx="127">
                  <c:v>-5.2153619367266399</c:v>
                </c:pt>
                <c:pt idx="128">
                  <c:v>-5.04226701363147</c:v>
                </c:pt>
                <c:pt idx="129">
                  <c:v>-4.8581864249737103</c:v>
                </c:pt>
                <c:pt idx="130">
                  <c:v>-4.6661545138556502</c:v>
                </c:pt>
                <c:pt idx="131">
                  <c:v>-4.4691360231049702</c:v>
                </c:pt>
                <c:pt idx="132">
                  <c:v>-4.2688567473918901</c:v>
                </c:pt>
                <c:pt idx="133">
                  <c:v>-4.0659742171550599</c:v>
                </c:pt>
                <c:pt idx="134">
                  <c:v>-3.8611108199848001</c:v>
                </c:pt>
                <c:pt idx="135">
                  <c:v>-3.6548887624235098</c:v>
                </c:pt>
                <c:pt idx="136">
                  <c:v>-3.44792930160764</c:v>
                </c:pt>
                <c:pt idx="137">
                  <c:v>-3.2408533845324001</c:v>
                </c:pt>
                <c:pt idx="138">
                  <c:v>-3.0342818536116298</c:v>
                </c:pt>
                <c:pt idx="139">
                  <c:v>-2.8288347274774002</c:v>
                </c:pt>
                <c:pt idx="140">
                  <c:v>-2.62513163409989</c:v>
                </c:pt>
                <c:pt idx="141">
                  <c:v>-2.4237921437368999</c:v>
                </c:pt>
                <c:pt idx="142">
                  <c:v>-2.2254351410101898</c:v>
                </c:pt>
                <c:pt idx="143">
                  <c:v>-2.03067904736371</c:v>
                </c:pt>
                <c:pt idx="144">
                  <c:v>-1.8401159496794699</c:v>
                </c:pt>
                <c:pt idx="145">
                  <c:v>-1.6537832663227201</c:v>
                </c:pt>
                <c:pt idx="146">
                  <c:v>-1.471190595423</c:v>
                </c:pt>
                <c:pt idx="147">
                  <c:v>-1.2918265730295699</c:v>
                </c:pt>
                <c:pt idx="148">
                  <c:v>-1.11517941774453</c:v>
                </c:pt>
                <c:pt idx="149">
                  <c:v>-0.94073678941569505</c:v>
                </c:pt>
                <c:pt idx="150">
                  <c:v>-0.76798630613387797</c:v>
                </c:pt>
                <c:pt idx="151">
                  <c:v>-0.59641528341566596</c:v>
                </c:pt>
                <c:pt idx="152">
                  <c:v>-0.42551046228859901</c:v>
                </c:pt>
                <c:pt idx="153">
                  <c:v>-0.25475851927149101</c:v>
                </c:pt>
                <c:pt idx="154">
                  <c:v>-8.3645924083953105E-2</c:v>
                </c:pt>
                <c:pt idx="155">
                  <c:v>8.8341420154208095E-2</c:v>
                </c:pt>
                <c:pt idx="156">
                  <c:v>0.261717706492888</c:v>
                </c:pt>
                <c:pt idx="157">
                  <c:v>0.43697908862053197</c:v>
                </c:pt>
                <c:pt idx="158">
                  <c:v>0.61416446770223798</c:v>
                </c:pt>
                <c:pt idx="159">
                  <c:v>0.79283180631443895</c:v>
                </c:pt>
                <c:pt idx="160">
                  <c:v>0.97251631463573995</c:v>
                </c:pt>
                <c:pt idx="161">
                  <c:v>1.15275368423548</c:v>
                </c:pt>
                <c:pt idx="162">
                  <c:v>1.3330797849439799</c:v>
                </c:pt>
                <c:pt idx="163">
                  <c:v>1.5130305324545399</c:v>
                </c:pt>
                <c:pt idx="164">
                  <c:v>1.69214225717309</c:v>
                </c:pt>
                <c:pt idx="165">
                  <c:v>1.8699515109406899</c:v>
                </c:pt>
                <c:pt idx="166">
                  <c:v>2.0459948711582898</c:v>
                </c:pt>
                <c:pt idx="167">
                  <c:v>2.2198092578675799</c:v>
                </c:pt>
                <c:pt idx="168">
                  <c:v>2.3909318504999799</c:v>
                </c:pt>
                <c:pt idx="169">
                  <c:v>2.5588998454132099</c:v>
                </c:pt>
                <c:pt idx="170">
                  <c:v>2.7232454192845799</c:v>
                </c:pt>
                <c:pt idx="171">
                  <c:v>2.8833250143642299</c:v>
                </c:pt>
                <c:pt idx="172">
                  <c:v>3.038282245495</c:v>
                </c:pt>
                <c:pt idx="173">
                  <c:v>3.1872481935421302</c:v>
                </c:pt>
                <c:pt idx="174">
                  <c:v>3.32935424637154</c:v>
                </c:pt>
                <c:pt idx="175">
                  <c:v>3.4637318179315701</c:v>
                </c:pt>
                <c:pt idx="176">
                  <c:v>3.58951246851134</c:v>
                </c:pt>
                <c:pt idx="177">
                  <c:v>3.7058280713165201</c:v>
                </c:pt>
                <c:pt idx="178">
                  <c:v>3.81181053991045</c:v>
                </c:pt>
                <c:pt idx="179">
                  <c:v>3.90659188626358</c:v>
                </c:pt>
                <c:pt idx="180">
                  <c:v>3.9893044280607901</c:v>
                </c:pt>
                <c:pt idx="181">
                  <c:v>4.0590805421797702</c:v>
                </c:pt>
                <c:pt idx="182">
                  <c:v>4.1150526676977099</c:v>
                </c:pt>
                <c:pt idx="183">
                  <c:v>4.1563520438785098</c:v>
                </c:pt>
                <c:pt idx="184">
                  <c:v>4.1820484208091102</c:v>
                </c:pt>
                <c:pt idx="185">
                  <c:v>4.1911293087621599</c:v>
                </c:pt>
                <c:pt idx="186">
                  <c:v>4.1825767362202297</c:v>
                </c:pt>
                <c:pt idx="187">
                  <c:v>4.1553728380034203</c:v>
                </c:pt>
                <c:pt idx="188">
                  <c:v>4.1084997697986703</c:v>
                </c:pt>
                <c:pt idx="189">
                  <c:v>4.04093990372533</c:v>
                </c:pt>
                <c:pt idx="190">
                  <c:v>3.9516757417755501</c:v>
                </c:pt>
                <c:pt idx="191">
                  <c:v>3.8396897978849198</c:v>
                </c:pt>
                <c:pt idx="192">
                  <c:v>3.7039647628244801</c:v>
                </c:pt>
                <c:pt idx="193">
                  <c:v>3.5434834772499402</c:v>
                </c:pt>
                <c:pt idx="194">
                  <c:v>3.3572287908418401</c:v>
                </c:pt>
                <c:pt idx="195">
                  <c:v>3.1441836914478101</c:v>
                </c:pt>
                <c:pt idx="196">
                  <c:v>2.9033934132801802</c:v>
                </c:pt>
                <c:pt idx="197">
                  <c:v>2.6371898024817102</c:v>
                </c:pt>
                <c:pt idx="198">
                  <c:v>2.3527618289676</c:v>
                </c:pt>
                <c:pt idx="199">
                  <c:v>2.0576898987111201</c:v>
                </c:pt>
                <c:pt idx="200">
                  <c:v>1.7595544345171601</c:v>
                </c:pt>
                <c:pt idx="201">
                  <c:v>1.4659359313095</c:v>
                </c:pt>
                <c:pt idx="202">
                  <c:v>1.1844150580563999</c:v>
                </c:pt>
                <c:pt idx="203">
                  <c:v>0.92257250945925795</c:v>
                </c:pt>
                <c:pt idx="204">
                  <c:v>0.68798902773335202</c:v>
                </c:pt>
                <c:pt idx="205">
                  <c:v>0.48824552279538103</c:v>
                </c:pt>
                <c:pt idx="206">
                  <c:v>0.33092294154260998</c:v>
                </c:pt>
                <c:pt idx="207">
                  <c:v>0.223602260357154</c:v>
                </c:pt>
                <c:pt idx="208">
                  <c:v>0.17386460965002501</c:v>
                </c:pt>
                <c:pt idx="209">
                  <c:v>0.189212017286081</c:v>
                </c:pt>
                <c:pt idx="210">
                  <c:v>0.27089892321097903</c:v>
                </c:pt>
                <c:pt idx="211">
                  <c:v>0.40951930689865901</c:v>
                </c:pt>
                <c:pt idx="212">
                  <c:v>0.59462566720014798</c:v>
                </c:pt>
                <c:pt idx="213">
                  <c:v>0.81577051254370803</c:v>
                </c:pt>
                <c:pt idx="214">
                  <c:v>1.06250646475249</c:v>
                </c:pt>
                <c:pt idx="215">
                  <c:v>1.3243862219984199</c:v>
                </c:pt>
                <c:pt idx="216">
                  <c:v>1.5909624882283999</c:v>
                </c:pt>
                <c:pt idx="217">
                  <c:v>1.8517880585486599</c:v>
                </c:pt>
                <c:pt idx="218">
                  <c:v>2.0964158145293101</c:v>
                </c:pt>
                <c:pt idx="219">
                  <c:v>2.3143986428447398</c:v>
                </c:pt>
                <c:pt idx="220">
                  <c:v>2.4952895000986102</c:v>
                </c:pt>
                <c:pt idx="221">
                  <c:v>2.6286414361863102</c:v>
                </c:pt>
                <c:pt idx="222">
                  <c:v>2.70406807085664</c:v>
                </c:pt>
                <c:pt idx="223">
                  <c:v>2.7178647922050101</c:v>
                </c:pt>
                <c:pt idx="224">
                  <c:v>2.6789700702075301</c:v>
                </c:pt>
                <c:pt idx="225">
                  <c:v>2.59772944347915</c:v>
                </c:pt>
                <c:pt idx="226">
                  <c:v>2.48448848548193</c:v>
                </c:pt>
                <c:pt idx="227">
                  <c:v>2.34959286480822</c:v>
                </c:pt>
                <c:pt idx="228">
                  <c:v>2.2033882661347399</c:v>
                </c:pt>
                <c:pt idx="229">
                  <c:v>2.0562203964993002</c:v>
                </c:pt>
                <c:pt idx="230">
                  <c:v>1.9184350527209499</c:v>
                </c:pt>
                <c:pt idx="231">
                  <c:v>1.80037805414841</c:v>
                </c:pt>
                <c:pt idx="232">
                  <c:v>1.7123952336574999</c:v>
                </c:pt>
                <c:pt idx="233">
                  <c:v>1.66483250475017</c:v>
                </c:pt>
                <c:pt idx="234">
                  <c:v>1.6680358106767701</c:v>
                </c:pt>
                <c:pt idx="235">
                  <c:v>1.7323105866733199</c:v>
                </c:pt>
                <c:pt idx="236">
                  <c:v>1.8613275807877601</c:v>
                </c:pt>
                <c:pt idx="237">
                  <c:v>2.04481558004872</c:v>
                </c:pt>
                <c:pt idx="238">
                  <c:v>2.2707435434867902</c:v>
                </c:pt>
                <c:pt idx="239">
                  <c:v>2.5270804868349002</c:v>
                </c:pt>
                <c:pt idx="240">
                  <c:v>2.8017954686099502</c:v>
                </c:pt>
                <c:pt idx="241">
                  <c:v>3.0828575501115001</c:v>
                </c:pt>
                <c:pt idx="242">
                  <c:v>3.3582358370577201</c:v>
                </c:pt>
                <c:pt idx="243">
                  <c:v>3.61589948230466</c:v>
                </c:pt>
                <c:pt idx="244">
                  <c:v>3.8438176415902801</c:v>
                </c:pt>
                <c:pt idx="245">
                  <c:v>4.0299595037370803</c:v>
                </c:pt>
                <c:pt idx="246">
                  <c:v>4.1622943070339904</c:v>
                </c:pt>
                <c:pt idx="247">
                  <c:v>4.2287912939540897</c:v>
                </c:pt>
                <c:pt idx="248">
                  <c:v>4.2174368368641799</c:v>
                </c:pt>
                <c:pt idx="249">
                  <c:v>4.1219162129502003</c:v>
                </c:pt>
                <c:pt idx="250">
                  <c:v>3.9498399780457301</c:v>
                </c:pt>
                <c:pt idx="251">
                  <c:v>3.7109059800319</c:v>
                </c:pt>
                <c:pt idx="252">
                  <c:v>3.4148121142237602</c:v>
                </c:pt>
                <c:pt idx="253">
                  <c:v>3.0712562850856702</c:v>
                </c:pt>
                <c:pt idx="254">
                  <c:v>2.6899364065256202</c:v>
                </c:pt>
                <c:pt idx="255">
                  <c:v>2.2805504356009898</c:v>
                </c:pt>
                <c:pt idx="256">
                  <c:v>1.85279634168609</c:v>
                </c:pt>
                <c:pt idx="257">
                  <c:v>1.4163720996179201</c:v>
                </c:pt>
                <c:pt idx="258">
                  <c:v>0.98097572147133905</c:v>
                </c:pt>
                <c:pt idx="259">
                  <c:v>0.55630523486152605</c:v>
                </c:pt>
                <c:pt idx="260">
                  <c:v>0.15205867036590301</c:v>
                </c:pt>
                <c:pt idx="261">
                  <c:v>-0.22206954236986601</c:v>
                </c:pt>
                <c:pt idx="262">
                  <c:v>-0.55876746717078196</c:v>
                </c:pt>
                <c:pt idx="263">
                  <c:v>-0.85721554185713</c:v>
                </c:pt>
                <c:pt idx="264">
                  <c:v>-1.1176897717873799</c:v>
                </c:pt>
                <c:pt idx="265">
                  <c:v>-1.34046614213239</c:v>
                </c:pt>
                <c:pt idx="266">
                  <c:v>-1.5258206368764899</c:v>
                </c:pt>
                <c:pt idx="267">
                  <c:v>-1.67402922231108</c:v>
                </c:pt>
                <c:pt idx="268">
                  <c:v>-1.7853678437159901</c:v>
                </c:pt>
                <c:pt idx="269">
                  <c:v>-1.8601124449848201</c:v>
                </c:pt>
                <c:pt idx="270">
                  <c:v>-1.89853895768667</c:v>
                </c:pt>
                <c:pt idx="271">
                  <c:v>-1.90092329271297</c:v>
                </c:pt>
                <c:pt idx="272">
                  <c:v>-1.86754135895259</c:v>
                </c:pt>
                <c:pt idx="273">
                  <c:v>-1.7986690573008599</c:v>
                </c:pt>
                <c:pt idx="274">
                  <c:v>-1.69458327433969</c:v>
                </c:pt>
                <c:pt idx="275">
                  <c:v>-1.55725147113316</c:v>
                </c:pt>
                <c:pt idx="276">
                  <c:v>-1.39378783798878</c:v>
                </c:pt>
                <c:pt idx="277">
                  <c:v>-1.2122824173685001</c:v>
                </c:pt>
                <c:pt idx="278">
                  <c:v>-1.0208252480464599</c:v>
                </c:pt>
                <c:pt idx="279">
                  <c:v>-0.82750636617990403</c:v>
                </c:pt>
                <c:pt idx="280">
                  <c:v>-0.64041579430687501</c:v>
                </c:pt>
                <c:pt idx="281">
                  <c:v>-0.46764355054912699</c:v>
                </c:pt>
                <c:pt idx="282">
                  <c:v>-0.31727965172814299</c:v>
                </c:pt>
                <c:pt idx="283">
                  <c:v>-0.197414104507487</c:v>
                </c:pt>
                <c:pt idx="284">
                  <c:v>-0.116136910766897</c:v>
                </c:pt>
                <c:pt idx="285">
                  <c:v>-8.1538071799371906E-2</c:v>
                </c:pt>
                <c:pt idx="286">
                  <c:v>-0.101707582040717</c:v>
                </c:pt>
                <c:pt idx="287">
                  <c:v>-0.18473528578653001</c:v>
                </c:pt>
                <c:pt idx="288">
                  <c:v>-0.33575296361217999</c:v>
                </c:pt>
                <c:pt idx="289">
                  <c:v>-0.54933412579089202</c:v>
                </c:pt>
                <c:pt idx="290">
                  <c:v>-0.81769757084413197</c:v>
                </c:pt>
                <c:pt idx="291">
                  <c:v>-1.1330620971022001</c:v>
                </c:pt>
                <c:pt idx="292">
                  <c:v>-1.48764650106861</c:v>
                </c:pt>
                <c:pt idx="293">
                  <c:v>-1.8736695768178</c:v>
                </c:pt>
                <c:pt idx="294">
                  <c:v>-2.28335011825672</c:v>
                </c:pt>
                <c:pt idx="295">
                  <c:v>-2.7089069193564801</c:v>
                </c:pt>
                <c:pt idx="296">
                  <c:v>-3.1425587742095602</c:v>
                </c:pt>
                <c:pt idx="297">
                  <c:v>-3.5765244769217999</c:v>
                </c:pt>
                <c:pt idx="298">
                  <c:v>-4.0030228215990196</c:v>
                </c:pt>
                <c:pt idx="299">
                  <c:v>-4.4142726023471299</c:v>
                </c:pt>
                <c:pt idx="300">
                  <c:v>-4.8024926132719399</c:v>
                </c:pt>
              </c:numCache>
            </c:numRef>
          </c:val>
          <c:extLst xmlns:c16r2="http://schemas.microsoft.com/office/drawing/2015/06/chart">
            <c:ext xmlns:c16="http://schemas.microsoft.com/office/drawing/2014/chart" uri="{C3380CC4-5D6E-409C-BE32-E72D297353CC}">
              <c16:uniqueId val="{00000000-5943-49FA-8F19-9534A545AE62}"/>
            </c:ext>
          </c:extLst>
        </c:ser>
        <c:dLbls>
          <c:showLegendKey val="0"/>
          <c:showVal val="0"/>
          <c:showCatName val="0"/>
          <c:showSerName val="0"/>
          <c:showPercent val="0"/>
          <c:showBubbleSize val="0"/>
        </c:dLbls>
        <c:gapWidth val="219"/>
        <c:overlap val="-27"/>
        <c:axId val="648021600"/>
        <c:axId val="648022160"/>
      </c:barChart>
      <c:catAx>
        <c:axId val="6480216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US"/>
                  <a:t>Deformación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US"/>
            </a:p>
          </c:txPr>
        </c:title>
        <c:numFmt formatCode="0.00"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648022160"/>
        <c:crosses val="autoZero"/>
        <c:auto val="1"/>
        <c:lblAlgn val="ctr"/>
        <c:lblOffset val="100"/>
        <c:noMultiLvlLbl val="0"/>
      </c:catAx>
      <c:valAx>
        <c:axId val="648022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US"/>
                  <a:t>Frecuencia[Hz]</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648021600"/>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s-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US" sz="1200" dirty="0"/>
              <a:t>Diferencia Curva de</a:t>
            </a:r>
            <a:r>
              <a:rPr lang="es-US" sz="1200" baseline="0" dirty="0"/>
              <a:t> carga </a:t>
            </a:r>
            <a:r>
              <a:rPr lang="es-US" sz="1200" dirty="0"/>
              <a:t>1,5% - </a:t>
            </a:r>
            <a:r>
              <a:rPr lang="es-US" sz="1200" b="1" dirty="0" err="1"/>
              <a:t>Gent</a:t>
            </a:r>
            <a:endParaRPr lang="es-US" sz="12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US"/>
        </a:p>
      </c:txPr>
    </c:title>
    <c:autoTitleDeleted val="0"/>
    <c:plotArea>
      <c:layout/>
      <c:barChart>
        <c:barDir val="col"/>
        <c:grouping val="clustered"/>
        <c:varyColors val="0"/>
        <c:ser>
          <c:idx val="0"/>
          <c:order val="0"/>
          <c:spPr>
            <a:solidFill>
              <a:schemeClr val="accent1"/>
            </a:solidFill>
            <a:ln>
              <a:noFill/>
            </a:ln>
            <a:effectLst/>
          </c:spPr>
          <c:invertIfNegative val="0"/>
          <c:cat>
            <c:numRef>
              <c:f>'1,5'!$A$3:$A$303</c:f>
              <c:numCache>
                <c:formatCode>0.00</c:formatCode>
                <c:ptCount val="301"/>
                <c:pt idx="0">
                  <c:v>1.0832999999999999</c:v>
                </c:pt>
                <c:pt idx="1">
                  <c:v>1.0896889999999999</c:v>
                </c:pt>
                <c:pt idx="2">
                  <c:v>1.0960780000000001</c:v>
                </c:pt>
                <c:pt idx="3">
                  <c:v>1.1024670000000001</c:v>
                </c:pt>
                <c:pt idx="4">
                  <c:v>1.1088560000000001</c:v>
                </c:pt>
                <c:pt idx="5">
                  <c:v>1.115245</c:v>
                </c:pt>
                <c:pt idx="6">
                  <c:v>1.121634</c:v>
                </c:pt>
                <c:pt idx="7">
                  <c:v>1.128023</c:v>
                </c:pt>
                <c:pt idx="8">
                  <c:v>1.134412</c:v>
                </c:pt>
                <c:pt idx="9">
                  <c:v>1.140801</c:v>
                </c:pt>
                <c:pt idx="10">
                  <c:v>1.1471899999999999</c:v>
                </c:pt>
                <c:pt idx="11">
                  <c:v>1.1535789999999999</c:v>
                </c:pt>
                <c:pt idx="12">
                  <c:v>1.1599680000000001</c:v>
                </c:pt>
                <c:pt idx="13">
                  <c:v>1.1663570000000001</c:v>
                </c:pt>
                <c:pt idx="14">
                  <c:v>1.1727460000000001</c:v>
                </c:pt>
                <c:pt idx="15">
                  <c:v>1.179135</c:v>
                </c:pt>
                <c:pt idx="16">
                  <c:v>1.185524</c:v>
                </c:pt>
                <c:pt idx="17">
                  <c:v>1.191913</c:v>
                </c:pt>
                <c:pt idx="18">
                  <c:v>1.198302</c:v>
                </c:pt>
                <c:pt idx="19">
                  <c:v>1.204691</c:v>
                </c:pt>
                <c:pt idx="20">
                  <c:v>1.2110799999999999</c:v>
                </c:pt>
                <c:pt idx="21">
                  <c:v>1.2174689999999999</c:v>
                </c:pt>
                <c:pt idx="22">
                  <c:v>1.2238579999999999</c:v>
                </c:pt>
                <c:pt idx="23">
                  <c:v>1.2302470000000001</c:v>
                </c:pt>
                <c:pt idx="24">
                  <c:v>1.2366360000000001</c:v>
                </c:pt>
                <c:pt idx="25">
                  <c:v>1.243025</c:v>
                </c:pt>
                <c:pt idx="26">
                  <c:v>1.249414</c:v>
                </c:pt>
                <c:pt idx="27">
                  <c:v>1.255803</c:v>
                </c:pt>
                <c:pt idx="28">
                  <c:v>1.262192</c:v>
                </c:pt>
                <c:pt idx="29">
                  <c:v>1.268581</c:v>
                </c:pt>
                <c:pt idx="30">
                  <c:v>1.2749699999999999</c:v>
                </c:pt>
                <c:pt idx="31">
                  <c:v>1.2813589999999999</c:v>
                </c:pt>
                <c:pt idx="32">
                  <c:v>1.2877479999999999</c:v>
                </c:pt>
                <c:pt idx="33">
                  <c:v>1.2941370000000001</c:v>
                </c:pt>
                <c:pt idx="34">
                  <c:v>1.3005260000000001</c:v>
                </c:pt>
                <c:pt idx="35">
                  <c:v>1.306915</c:v>
                </c:pt>
                <c:pt idx="36">
                  <c:v>1.313304</c:v>
                </c:pt>
                <c:pt idx="37">
                  <c:v>1.319693</c:v>
                </c:pt>
                <c:pt idx="38">
                  <c:v>1.326082</c:v>
                </c:pt>
                <c:pt idx="39">
                  <c:v>1.332471</c:v>
                </c:pt>
                <c:pt idx="40">
                  <c:v>1.3388599999999999</c:v>
                </c:pt>
                <c:pt idx="41">
                  <c:v>1.3452489999999999</c:v>
                </c:pt>
                <c:pt idx="42">
                  <c:v>1.3516379999999999</c:v>
                </c:pt>
                <c:pt idx="43">
                  <c:v>1.3580270000000001</c:v>
                </c:pt>
                <c:pt idx="44">
                  <c:v>1.3644160000000001</c:v>
                </c:pt>
                <c:pt idx="45">
                  <c:v>1.3708050000000001</c:v>
                </c:pt>
                <c:pt idx="46">
                  <c:v>1.377194</c:v>
                </c:pt>
                <c:pt idx="47">
                  <c:v>1.383583</c:v>
                </c:pt>
                <c:pt idx="48">
                  <c:v>1.389972</c:v>
                </c:pt>
                <c:pt idx="49">
                  <c:v>1.396361</c:v>
                </c:pt>
                <c:pt idx="50">
                  <c:v>1.4027499999999999</c:v>
                </c:pt>
                <c:pt idx="51">
                  <c:v>1.4091389999999999</c:v>
                </c:pt>
                <c:pt idx="52">
                  <c:v>1.4155279999999999</c:v>
                </c:pt>
                <c:pt idx="53">
                  <c:v>1.4219170000000001</c:v>
                </c:pt>
                <c:pt idx="54">
                  <c:v>1.4283060000000001</c:v>
                </c:pt>
                <c:pt idx="55">
                  <c:v>1.4346950000000001</c:v>
                </c:pt>
                <c:pt idx="56">
                  <c:v>1.441084</c:v>
                </c:pt>
                <c:pt idx="57">
                  <c:v>1.447473</c:v>
                </c:pt>
                <c:pt idx="58">
                  <c:v>1.453862</c:v>
                </c:pt>
                <c:pt idx="59">
                  <c:v>1.460251</c:v>
                </c:pt>
                <c:pt idx="60">
                  <c:v>1.4666399999999999</c:v>
                </c:pt>
                <c:pt idx="61">
                  <c:v>1.4730289999999999</c:v>
                </c:pt>
                <c:pt idx="62">
                  <c:v>1.4794179999999999</c:v>
                </c:pt>
                <c:pt idx="63">
                  <c:v>1.4858070000000001</c:v>
                </c:pt>
                <c:pt idx="64">
                  <c:v>1.4921960000000001</c:v>
                </c:pt>
                <c:pt idx="65">
                  <c:v>1.4985850000000001</c:v>
                </c:pt>
                <c:pt idx="66">
                  <c:v>1.504974</c:v>
                </c:pt>
                <c:pt idx="67">
                  <c:v>1.511363</c:v>
                </c:pt>
                <c:pt idx="68">
                  <c:v>1.517752</c:v>
                </c:pt>
                <c:pt idx="69">
                  <c:v>1.524141</c:v>
                </c:pt>
                <c:pt idx="70">
                  <c:v>1.5305299999999999</c:v>
                </c:pt>
                <c:pt idx="71">
                  <c:v>1.5369189999999999</c:v>
                </c:pt>
                <c:pt idx="72">
                  <c:v>1.5433079999999999</c:v>
                </c:pt>
                <c:pt idx="73">
                  <c:v>1.5496970000000001</c:v>
                </c:pt>
                <c:pt idx="74">
                  <c:v>1.5560860000000001</c:v>
                </c:pt>
                <c:pt idx="75">
                  <c:v>1.5624750000000001</c:v>
                </c:pt>
                <c:pt idx="76">
                  <c:v>1.568864</c:v>
                </c:pt>
                <c:pt idx="77">
                  <c:v>1.575253</c:v>
                </c:pt>
                <c:pt idx="78">
                  <c:v>1.581642</c:v>
                </c:pt>
                <c:pt idx="79">
                  <c:v>1.588031</c:v>
                </c:pt>
                <c:pt idx="80">
                  <c:v>1.5944199999999999</c:v>
                </c:pt>
                <c:pt idx="81">
                  <c:v>1.6008089999999999</c:v>
                </c:pt>
                <c:pt idx="82">
                  <c:v>1.6071979999999999</c:v>
                </c:pt>
                <c:pt idx="83">
                  <c:v>1.6135870000000001</c:v>
                </c:pt>
                <c:pt idx="84">
                  <c:v>1.6199760000000001</c:v>
                </c:pt>
                <c:pt idx="85">
                  <c:v>1.6263650000000001</c:v>
                </c:pt>
                <c:pt idx="86">
                  <c:v>1.632754</c:v>
                </c:pt>
                <c:pt idx="87">
                  <c:v>1.639143</c:v>
                </c:pt>
                <c:pt idx="88">
                  <c:v>1.645532</c:v>
                </c:pt>
                <c:pt idx="89">
                  <c:v>1.651921</c:v>
                </c:pt>
                <c:pt idx="90">
                  <c:v>1.65831</c:v>
                </c:pt>
                <c:pt idx="91">
                  <c:v>1.6646989999999999</c:v>
                </c:pt>
                <c:pt idx="92">
                  <c:v>1.6710879999999999</c:v>
                </c:pt>
                <c:pt idx="93">
                  <c:v>1.6774770000000001</c:v>
                </c:pt>
                <c:pt idx="94">
                  <c:v>1.6838660000000001</c:v>
                </c:pt>
                <c:pt idx="95">
                  <c:v>1.6902550000000001</c:v>
                </c:pt>
                <c:pt idx="96">
                  <c:v>1.696644</c:v>
                </c:pt>
                <c:pt idx="97">
                  <c:v>1.703033</c:v>
                </c:pt>
                <c:pt idx="98">
                  <c:v>1.709422</c:v>
                </c:pt>
                <c:pt idx="99">
                  <c:v>1.715811</c:v>
                </c:pt>
                <c:pt idx="100">
                  <c:v>1.7222</c:v>
                </c:pt>
                <c:pt idx="101">
                  <c:v>1.7285889999999999</c:v>
                </c:pt>
                <c:pt idx="102">
                  <c:v>1.7349779999999999</c:v>
                </c:pt>
                <c:pt idx="103">
                  <c:v>1.7413670000000001</c:v>
                </c:pt>
                <c:pt idx="104">
                  <c:v>1.7477560000000001</c:v>
                </c:pt>
                <c:pt idx="105">
                  <c:v>1.7541450000000001</c:v>
                </c:pt>
                <c:pt idx="106">
                  <c:v>1.760534</c:v>
                </c:pt>
                <c:pt idx="107">
                  <c:v>1.766923</c:v>
                </c:pt>
                <c:pt idx="108">
                  <c:v>1.773312</c:v>
                </c:pt>
                <c:pt idx="109">
                  <c:v>1.779701</c:v>
                </c:pt>
                <c:pt idx="110">
                  <c:v>1.78609</c:v>
                </c:pt>
                <c:pt idx="111">
                  <c:v>1.7924789999999999</c:v>
                </c:pt>
                <c:pt idx="112">
                  <c:v>1.7988679999999999</c:v>
                </c:pt>
                <c:pt idx="113">
                  <c:v>1.8052569999999999</c:v>
                </c:pt>
                <c:pt idx="114">
                  <c:v>1.8116460000000001</c:v>
                </c:pt>
                <c:pt idx="115">
                  <c:v>1.8180350000000001</c:v>
                </c:pt>
                <c:pt idx="116">
                  <c:v>1.824424</c:v>
                </c:pt>
                <c:pt idx="117">
                  <c:v>1.830813</c:v>
                </c:pt>
                <c:pt idx="118">
                  <c:v>1.837202</c:v>
                </c:pt>
                <c:pt idx="119">
                  <c:v>1.843591</c:v>
                </c:pt>
                <c:pt idx="120">
                  <c:v>1.84998</c:v>
                </c:pt>
                <c:pt idx="121">
                  <c:v>1.8563689999999999</c:v>
                </c:pt>
                <c:pt idx="122">
                  <c:v>1.8627579999999999</c:v>
                </c:pt>
                <c:pt idx="123">
                  <c:v>1.8691469999999999</c:v>
                </c:pt>
                <c:pt idx="124">
                  <c:v>1.8755360000000001</c:v>
                </c:pt>
                <c:pt idx="125">
                  <c:v>1.8819250000000001</c:v>
                </c:pt>
                <c:pt idx="126">
                  <c:v>1.888314</c:v>
                </c:pt>
                <c:pt idx="127">
                  <c:v>1.894703</c:v>
                </c:pt>
                <c:pt idx="128">
                  <c:v>1.901092</c:v>
                </c:pt>
                <c:pt idx="129">
                  <c:v>1.907481</c:v>
                </c:pt>
                <c:pt idx="130">
                  <c:v>1.91387</c:v>
                </c:pt>
                <c:pt idx="131">
                  <c:v>1.9202589999999999</c:v>
                </c:pt>
                <c:pt idx="132">
                  <c:v>1.9266479999999999</c:v>
                </c:pt>
                <c:pt idx="133">
                  <c:v>1.9330369999999999</c:v>
                </c:pt>
                <c:pt idx="134">
                  <c:v>1.9394260000000001</c:v>
                </c:pt>
                <c:pt idx="135">
                  <c:v>1.9458150000000001</c:v>
                </c:pt>
                <c:pt idx="136">
                  <c:v>1.9522040000000001</c:v>
                </c:pt>
                <c:pt idx="137">
                  <c:v>1.958593</c:v>
                </c:pt>
                <c:pt idx="138">
                  <c:v>1.964982</c:v>
                </c:pt>
                <c:pt idx="139">
                  <c:v>1.971371</c:v>
                </c:pt>
                <c:pt idx="140">
                  <c:v>1.97776</c:v>
                </c:pt>
                <c:pt idx="141">
                  <c:v>1.9841489999999999</c:v>
                </c:pt>
                <c:pt idx="142">
                  <c:v>1.9905379999999999</c:v>
                </c:pt>
                <c:pt idx="143">
                  <c:v>1.9969269999999999</c:v>
                </c:pt>
                <c:pt idx="144">
                  <c:v>2.0033159999999999</c:v>
                </c:pt>
                <c:pt idx="145">
                  <c:v>2.0097049999999999</c:v>
                </c:pt>
                <c:pt idx="146">
                  <c:v>2.0160939999999998</c:v>
                </c:pt>
                <c:pt idx="147">
                  <c:v>2.0224829999999998</c:v>
                </c:pt>
                <c:pt idx="148">
                  <c:v>2.0288719999999998</c:v>
                </c:pt>
                <c:pt idx="149">
                  <c:v>2.0352610000000002</c:v>
                </c:pt>
                <c:pt idx="150">
                  <c:v>2.0416500000000002</c:v>
                </c:pt>
                <c:pt idx="151">
                  <c:v>2.0480390000000002</c:v>
                </c:pt>
                <c:pt idx="152">
                  <c:v>2.0544280000000001</c:v>
                </c:pt>
                <c:pt idx="153">
                  <c:v>2.0608170000000001</c:v>
                </c:pt>
                <c:pt idx="154">
                  <c:v>2.0672060000000001</c:v>
                </c:pt>
                <c:pt idx="155">
                  <c:v>2.0735950000000001</c:v>
                </c:pt>
                <c:pt idx="156">
                  <c:v>2.0799840000000001</c:v>
                </c:pt>
                <c:pt idx="157">
                  <c:v>2.086373</c:v>
                </c:pt>
                <c:pt idx="158">
                  <c:v>2.092762</c:v>
                </c:pt>
                <c:pt idx="159">
                  <c:v>2.099151</c:v>
                </c:pt>
                <c:pt idx="160">
                  <c:v>2.10554</c:v>
                </c:pt>
                <c:pt idx="161">
                  <c:v>2.1119289999999999</c:v>
                </c:pt>
                <c:pt idx="162">
                  <c:v>2.1183179999999999</c:v>
                </c:pt>
                <c:pt idx="163">
                  <c:v>2.1247069999999999</c:v>
                </c:pt>
                <c:pt idx="164">
                  <c:v>2.1310959999999999</c:v>
                </c:pt>
                <c:pt idx="165">
                  <c:v>2.1374849999999999</c:v>
                </c:pt>
                <c:pt idx="166">
                  <c:v>2.1438739999999998</c:v>
                </c:pt>
                <c:pt idx="167">
                  <c:v>2.1502629999999998</c:v>
                </c:pt>
                <c:pt idx="168">
                  <c:v>2.1566519999999998</c:v>
                </c:pt>
                <c:pt idx="169">
                  <c:v>2.1630410000000002</c:v>
                </c:pt>
                <c:pt idx="170">
                  <c:v>2.1694300000000002</c:v>
                </c:pt>
                <c:pt idx="171">
                  <c:v>2.1758190000000002</c:v>
                </c:pt>
                <c:pt idx="172">
                  <c:v>2.1822080000000001</c:v>
                </c:pt>
                <c:pt idx="173">
                  <c:v>2.1885970000000001</c:v>
                </c:pt>
                <c:pt idx="174">
                  <c:v>2.1949860000000001</c:v>
                </c:pt>
                <c:pt idx="175">
                  <c:v>2.2013750000000001</c:v>
                </c:pt>
                <c:pt idx="176">
                  <c:v>2.2077640000000001</c:v>
                </c:pt>
                <c:pt idx="177">
                  <c:v>2.214153</c:v>
                </c:pt>
                <c:pt idx="178">
                  <c:v>2.220542</c:v>
                </c:pt>
                <c:pt idx="179">
                  <c:v>2.226931</c:v>
                </c:pt>
                <c:pt idx="180">
                  <c:v>2.23332</c:v>
                </c:pt>
                <c:pt idx="181">
                  <c:v>2.2397089999999999</c:v>
                </c:pt>
                <c:pt idx="182">
                  <c:v>2.2460979999999999</c:v>
                </c:pt>
                <c:pt idx="183">
                  <c:v>2.2524869999999999</c:v>
                </c:pt>
                <c:pt idx="184">
                  <c:v>2.2588759999999999</c:v>
                </c:pt>
                <c:pt idx="185">
                  <c:v>2.2652649999999999</c:v>
                </c:pt>
                <c:pt idx="186">
                  <c:v>2.2716539999999998</c:v>
                </c:pt>
                <c:pt idx="187">
                  <c:v>2.2780429999999998</c:v>
                </c:pt>
                <c:pt idx="188">
                  <c:v>2.2844319999999998</c:v>
                </c:pt>
                <c:pt idx="189">
                  <c:v>2.2908210000000002</c:v>
                </c:pt>
                <c:pt idx="190">
                  <c:v>2.2972100000000002</c:v>
                </c:pt>
                <c:pt idx="191">
                  <c:v>2.3035990000000002</c:v>
                </c:pt>
                <c:pt idx="192">
                  <c:v>2.3099880000000002</c:v>
                </c:pt>
                <c:pt idx="193">
                  <c:v>2.3163770000000001</c:v>
                </c:pt>
                <c:pt idx="194">
                  <c:v>2.3227660000000001</c:v>
                </c:pt>
                <c:pt idx="195">
                  <c:v>2.3291550000000001</c:v>
                </c:pt>
                <c:pt idx="196">
                  <c:v>2.3355440000000001</c:v>
                </c:pt>
                <c:pt idx="197">
                  <c:v>2.341933</c:v>
                </c:pt>
                <c:pt idx="198">
                  <c:v>2.348322</c:v>
                </c:pt>
                <c:pt idx="199">
                  <c:v>2.354711</c:v>
                </c:pt>
                <c:pt idx="200">
                  <c:v>2.3611</c:v>
                </c:pt>
                <c:pt idx="201">
                  <c:v>2.367489</c:v>
                </c:pt>
                <c:pt idx="202">
                  <c:v>2.3738779999999999</c:v>
                </c:pt>
                <c:pt idx="203">
                  <c:v>2.3802669999999999</c:v>
                </c:pt>
                <c:pt idx="204">
                  <c:v>2.3866559999999999</c:v>
                </c:pt>
                <c:pt idx="205">
                  <c:v>2.3930449999999999</c:v>
                </c:pt>
                <c:pt idx="206">
                  <c:v>2.3994339999999998</c:v>
                </c:pt>
                <c:pt idx="207">
                  <c:v>2.4058229999999998</c:v>
                </c:pt>
                <c:pt idx="208">
                  <c:v>2.4122119999999998</c:v>
                </c:pt>
                <c:pt idx="209">
                  <c:v>2.4186009999999998</c:v>
                </c:pt>
                <c:pt idx="210">
                  <c:v>2.4249900000000002</c:v>
                </c:pt>
                <c:pt idx="211">
                  <c:v>2.4313790000000002</c:v>
                </c:pt>
                <c:pt idx="212">
                  <c:v>2.4377680000000002</c:v>
                </c:pt>
                <c:pt idx="213">
                  <c:v>2.4441570000000001</c:v>
                </c:pt>
                <c:pt idx="214">
                  <c:v>2.4505460000000001</c:v>
                </c:pt>
                <c:pt idx="215">
                  <c:v>2.4569350000000001</c:v>
                </c:pt>
                <c:pt idx="216">
                  <c:v>2.4633240000000001</c:v>
                </c:pt>
                <c:pt idx="217">
                  <c:v>2.469713</c:v>
                </c:pt>
                <c:pt idx="218">
                  <c:v>2.476102</c:v>
                </c:pt>
                <c:pt idx="219">
                  <c:v>2.482491</c:v>
                </c:pt>
                <c:pt idx="220">
                  <c:v>2.48888</c:v>
                </c:pt>
                <c:pt idx="221">
                  <c:v>2.495269</c:v>
                </c:pt>
                <c:pt idx="222">
                  <c:v>2.5016579999999999</c:v>
                </c:pt>
                <c:pt idx="223">
                  <c:v>2.5080469999999999</c:v>
                </c:pt>
                <c:pt idx="224">
                  <c:v>2.5144359999999999</c:v>
                </c:pt>
                <c:pt idx="225">
                  <c:v>2.5208249999999999</c:v>
                </c:pt>
                <c:pt idx="226">
                  <c:v>2.5272139999999998</c:v>
                </c:pt>
                <c:pt idx="227">
                  <c:v>2.5336029999999998</c:v>
                </c:pt>
                <c:pt idx="228">
                  <c:v>2.5399919999999998</c:v>
                </c:pt>
                <c:pt idx="229">
                  <c:v>2.5463809999999998</c:v>
                </c:pt>
                <c:pt idx="230">
                  <c:v>2.5527700000000002</c:v>
                </c:pt>
                <c:pt idx="231">
                  <c:v>2.5591590000000002</c:v>
                </c:pt>
                <c:pt idx="232">
                  <c:v>2.5655480000000002</c:v>
                </c:pt>
                <c:pt idx="233">
                  <c:v>2.5719370000000001</c:v>
                </c:pt>
                <c:pt idx="234">
                  <c:v>2.5783260000000001</c:v>
                </c:pt>
                <c:pt idx="235">
                  <c:v>2.5847150000000001</c:v>
                </c:pt>
                <c:pt idx="236">
                  <c:v>2.5911040000000001</c:v>
                </c:pt>
                <c:pt idx="237">
                  <c:v>2.5974930000000001</c:v>
                </c:pt>
                <c:pt idx="238">
                  <c:v>2.603882</c:v>
                </c:pt>
                <c:pt idx="239">
                  <c:v>2.610271</c:v>
                </c:pt>
                <c:pt idx="240">
                  <c:v>2.61666</c:v>
                </c:pt>
                <c:pt idx="241">
                  <c:v>2.623049</c:v>
                </c:pt>
                <c:pt idx="242">
                  <c:v>2.6294379999999999</c:v>
                </c:pt>
                <c:pt idx="243">
                  <c:v>2.6358269999999999</c:v>
                </c:pt>
                <c:pt idx="244">
                  <c:v>2.6422159999999999</c:v>
                </c:pt>
                <c:pt idx="245">
                  <c:v>2.6486049999999999</c:v>
                </c:pt>
                <c:pt idx="246">
                  <c:v>2.6549939999999999</c:v>
                </c:pt>
                <c:pt idx="247">
                  <c:v>2.6613829999999998</c:v>
                </c:pt>
                <c:pt idx="248">
                  <c:v>2.6677719999999998</c:v>
                </c:pt>
                <c:pt idx="249">
                  <c:v>2.6741609999999998</c:v>
                </c:pt>
                <c:pt idx="250">
                  <c:v>2.6805500000000002</c:v>
                </c:pt>
                <c:pt idx="251">
                  <c:v>2.6869390000000002</c:v>
                </c:pt>
                <c:pt idx="252">
                  <c:v>2.6933280000000002</c:v>
                </c:pt>
                <c:pt idx="253">
                  <c:v>2.6997170000000001</c:v>
                </c:pt>
                <c:pt idx="254">
                  <c:v>2.7061060000000001</c:v>
                </c:pt>
                <c:pt idx="255">
                  <c:v>2.7124950000000001</c:v>
                </c:pt>
                <c:pt idx="256">
                  <c:v>2.7188840000000001</c:v>
                </c:pt>
                <c:pt idx="257">
                  <c:v>2.7252730000000001</c:v>
                </c:pt>
                <c:pt idx="258">
                  <c:v>2.731662</c:v>
                </c:pt>
                <c:pt idx="259">
                  <c:v>2.738051</c:v>
                </c:pt>
                <c:pt idx="260">
                  <c:v>2.74444</c:v>
                </c:pt>
                <c:pt idx="261">
                  <c:v>2.750829</c:v>
                </c:pt>
                <c:pt idx="262">
                  <c:v>2.7572179999999999</c:v>
                </c:pt>
                <c:pt idx="263">
                  <c:v>2.7636069999999999</c:v>
                </c:pt>
                <c:pt idx="264">
                  <c:v>2.7699959999999999</c:v>
                </c:pt>
                <c:pt idx="265">
                  <c:v>2.7763849999999999</c:v>
                </c:pt>
                <c:pt idx="266">
                  <c:v>2.7827739999999999</c:v>
                </c:pt>
                <c:pt idx="267">
                  <c:v>2.7891629999999998</c:v>
                </c:pt>
                <c:pt idx="268">
                  <c:v>2.7955519999999998</c:v>
                </c:pt>
                <c:pt idx="269">
                  <c:v>2.8019409999999998</c:v>
                </c:pt>
                <c:pt idx="270">
                  <c:v>2.8083300000000002</c:v>
                </c:pt>
                <c:pt idx="271">
                  <c:v>2.8147190000000002</c:v>
                </c:pt>
                <c:pt idx="272">
                  <c:v>2.8211080000000002</c:v>
                </c:pt>
                <c:pt idx="273">
                  <c:v>2.8274970000000001</c:v>
                </c:pt>
                <c:pt idx="274">
                  <c:v>2.8338860000000001</c:v>
                </c:pt>
                <c:pt idx="275">
                  <c:v>2.8402750000000001</c:v>
                </c:pt>
                <c:pt idx="276">
                  <c:v>2.8466640000000001</c:v>
                </c:pt>
                <c:pt idx="277">
                  <c:v>2.8530530000000001</c:v>
                </c:pt>
                <c:pt idx="278">
                  <c:v>2.859442</c:v>
                </c:pt>
                <c:pt idx="279">
                  <c:v>2.865831</c:v>
                </c:pt>
                <c:pt idx="280">
                  <c:v>2.87222</c:v>
                </c:pt>
                <c:pt idx="281">
                  <c:v>2.878609</c:v>
                </c:pt>
                <c:pt idx="282">
                  <c:v>2.884998</c:v>
                </c:pt>
                <c:pt idx="283">
                  <c:v>2.8913869999999999</c:v>
                </c:pt>
                <c:pt idx="284">
                  <c:v>2.8977759999999999</c:v>
                </c:pt>
                <c:pt idx="285">
                  <c:v>2.9041649999999999</c:v>
                </c:pt>
                <c:pt idx="286">
                  <c:v>2.9105539999999999</c:v>
                </c:pt>
                <c:pt idx="287">
                  <c:v>2.9169429999999998</c:v>
                </c:pt>
                <c:pt idx="288">
                  <c:v>2.9233319999999998</c:v>
                </c:pt>
                <c:pt idx="289">
                  <c:v>2.9297209999999998</c:v>
                </c:pt>
                <c:pt idx="290">
                  <c:v>2.9361100000000002</c:v>
                </c:pt>
                <c:pt idx="291">
                  <c:v>2.9424990000000002</c:v>
                </c:pt>
                <c:pt idx="292">
                  <c:v>2.9488880000000002</c:v>
                </c:pt>
                <c:pt idx="293">
                  <c:v>2.9552770000000002</c:v>
                </c:pt>
                <c:pt idx="294">
                  <c:v>2.9616660000000001</c:v>
                </c:pt>
                <c:pt idx="295">
                  <c:v>2.9680550000000001</c:v>
                </c:pt>
                <c:pt idx="296">
                  <c:v>2.9744440000000001</c:v>
                </c:pt>
                <c:pt idx="297">
                  <c:v>2.9808330000000001</c:v>
                </c:pt>
                <c:pt idx="298">
                  <c:v>2.987222</c:v>
                </c:pt>
                <c:pt idx="299">
                  <c:v>2.993611</c:v>
                </c:pt>
                <c:pt idx="300">
                  <c:v>3</c:v>
                </c:pt>
              </c:numCache>
            </c:numRef>
          </c:cat>
          <c:val>
            <c:numRef>
              <c:f>'1,5'!$H$3:$H$303</c:f>
              <c:numCache>
                <c:formatCode>0.00</c:formatCode>
                <c:ptCount val="301"/>
                <c:pt idx="0">
                  <c:v>12.3024680603279</c:v>
                </c:pt>
                <c:pt idx="1">
                  <c:v>11.081576885339899</c:v>
                </c:pt>
                <c:pt idx="2">
                  <c:v>9.9715948402943102</c:v>
                </c:pt>
                <c:pt idx="3">
                  <c:v>8.9696847723157003</c:v>
                </c:pt>
                <c:pt idx="4">
                  <c:v>8.0697198301956501</c:v>
                </c:pt>
                <c:pt idx="5">
                  <c:v>7.2611407146497697</c:v>
                </c:pt>
                <c:pt idx="6">
                  <c:v>6.5330892792339101</c:v>
                </c:pt>
                <c:pt idx="7">
                  <c:v>5.8763011880684797</c:v>
                </c:pt>
                <c:pt idx="8">
                  <c:v>5.2845590587086404</c:v>
                </c:pt>
                <c:pt idx="9">
                  <c:v>4.7519890070871202</c:v>
                </c:pt>
                <c:pt idx="10">
                  <c:v>4.2727841057723701</c:v>
                </c:pt>
                <c:pt idx="11">
                  <c:v>3.8413222133043501</c:v>
                </c:pt>
                <c:pt idx="12">
                  <c:v>3.4520127953275899</c:v>
                </c:pt>
                <c:pt idx="13">
                  <c:v>3.0994189622167201</c:v>
                </c:pt>
                <c:pt idx="14">
                  <c:v>2.7787277076866101</c:v>
                </c:pt>
                <c:pt idx="15">
                  <c:v>2.4852843575001602</c:v>
                </c:pt>
                <c:pt idx="16">
                  <c:v>2.2144794374578098</c:v>
                </c:pt>
                <c:pt idx="17">
                  <c:v>1.9619760310160399</c:v>
                </c:pt>
                <c:pt idx="18">
                  <c:v>1.72353888270938</c:v>
                </c:pt>
                <c:pt idx="19">
                  <c:v>1.49495619469755</c:v>
                </c:pt>
                <c:pt idx="20">
                  <c:v>1.27222985164039</c:v>
                </c:pt>
                <c:pt idx="21">
                  <c:v>1.0514766168743099</c:v>
                </c:pt>
                <c:pt idx="22">
                  <c:v>0.82882319118127201</c:v>
                </c:pt>
                <c:pt idx="23">
                  <c:v>0.60052645116051895</c:v>
                </c:pt>
                <c:pt idx="24">
                  <c:v>0.36294247255469297</c:v>
                </c:pt>
                <c:pt idx="25">
                  <c:v>0.112433087442525</c:v>
                </c:pt>
                <c:pt idx="26">
                  <c:v>-0.15455459542637601</c:v>
                </c:pt>
                <c:pt idx="27">
                  <c:v>-0.44059436354078202</c:v>
                </c:pt>
                <c:pt idx="28">
                  <c:v>-0.74357276589169896</c:v>
                </c:pt>
                <c:pt idx="29">
                  <c:v>-1.0597857208782799</c:v>
                </c:pt>
                <c:pt idx="30">
                  <c:v>-1.3854485408691199</c:v>
                </c:pt>
                <c:pt idx="31">
                  <c:v>-1.7167697469207499</c:v>
                </c:pt>
                <c:pt idx="32">
                  <c:v>-2.0499259625523201</c:v>
                </c:pt>
                <c:pt idx="33">
                  <c:v>-2.38102512795425</c:v>
                </c:pt>
                <c:pt idx="34">
                  <c:v>-2.7061662551360399</c:v>
                </c:pt>
                <c:pt idx="35">
                  <c:v>-3.0214299998079901</c:v>
                </c:pt>
                <c:pt idx="36">
                  <c:v>-3.3228395692768702</c:v>
                </c:pt>
                <c:pt idx="37">
                  <c:v>-3.6064069627102699</c:v>
                </c:pt>
                <c:pt idx="38">
                  <c:v>-3.8681340938075399</c:v>
                </c:pt>
                <c:pt idx="39">
                  <c:v>-4.1039762699286504</c:v>
                </c:pt>
                <c:pt idx="40">
                  <c:v>-4.3106779998532403</c:v>
                </c:pt>
                <c:pt idx="41">
                  <c:v>-4.4897349617602904</c:v>
                </c:pt>
                <c:pt idx="42">
                  <c:v>-4.6443518190946396</c:v>
                </c:pt>
                <c:pt idx="43">
                  <c:v>-4.7777205020795002</c:v>
                </c:pt>
                <c:pt idx="44">
                  <c:v>-4.8930302878668597</c:v>
                </c:pt>
                <c:pt idx="45">
                  <c:v>-4.9934427799511703</c:v>
                </c:pt>
                <c:pt idx="46">
                  <c:v>-5.0821028636290198</c:v>
                </c:pt>
                <c:pt idx="47">
                  <c:v>-5.1621540359656901</c:v>
                </c:pt>
                <c:pt idx="48">
                  <c:v>-5.2367194892157896</c:v>
                </c:pt>
                <c:pt idx="49">
                  <c:v>-5.3089050922045997</c:v>
                </c:pt>
                <c:pt idx="50">
                  <c:v>-5.3818157189471796</c:v>
                </c:pt>
                <c:pt idx="51">
                  <c:v>-5.4585418753660404</c:v>
                </c:pt>
                <c:pt idx="52">
                  <c:v>-5.5421568355660504</c:v>
                </c:pt>
                <c:pt idx="53">
                  <c:v>-5.6351938911377504</c:v>
                </c:pt>
                <c:pt idx="54">
                  <c:v>-5.7363993585192201</c:v>
                </c:pt>
                <c:pt idx="55">
                  <c:v>-5.8428871317609303</c:v>
                </c:pt>
                <c:pt idx="56">
                  <c:v>-5.9517633764858697</c:v>
                </c:pt>
                <c:pt idx="57">
                  <c:v>-6.0601279707192699</c:v>
                </c:pt>
                <c:pt idx="58">
                  <c:v>-6.1650655103927399</c:v>
                </c:pt>
                <c:pt idx="59">
                  <c:v>-6.2636583140859701</c:v>
                </c:pt>
                <c:pt idx="60">
                  <c:v>-6.3529848704508298</c:v>
                </c:pt>
                <c:pt idx="61">
                  <c:v>-6.43011004892527</c:v>
                </c:pt>
                <c:pt idx="62">
                  <c:v>-6.4920956930035301</c:v>
                </c:pt>
                <c:pt idx="63">
                  <c:v>-6.53600143554951</c:v>
                </c:pt>
                <c:pt idx="64">
                  <c:v>-6.5588752727526902</c:v>
                </c:pt>
                <c:pt idx="65">
                  <c:v>-6.5577613854579404</c:v>
                </c:pt>
                <c:pt idx="66">
                  <c:v>-6.5303194745798301</c:v>
                </c:pt>
                <c:pt idx="67">
                  <c:v>-6.4790856208798902</c:v>
                </c:pt>
                <c:pt idx="68">
                  <c:v>-6.4089164901934899</c:v>
                </c:pt>
                <c:pt idx="69">
                  <c:v>-6.3246823136265498</c:v>
                </c:pt>
                <c:pt idx="70">
                  <c:v>-6.2312457873820204</c:v>
                </c:pt>
                <c:pt idx="71">
                  <c:v>-6.1334645005268804</c:v>
                </c:pt>
                <c:pt idx="72">
                  <c:v>-6.0361956751702897</c:v>
                </c:pt>
                <c:pt idx="73">
                  <c:v>-5.9442908107030901</c:v>
                </c:pt>
                <c:pt idx="74">
                  <c:v>-5.8625959429786203</c:v>
                </c:pt>
                <c:pt idx="75">
                  <c:v>-5.7959567903032898</c:v>
                </c:pt>
                <c:pt idx="76">
                  <c:v>-5.7492149048752301</c:v>
                </c:pt>
                <c:pt idx="77">
                  <c:v>-5.72720624410218</c:v>
                </c:pt>
                <c:pt idx="78">
                  <c:v>-5.7347663469366799</c:v>
                </c:pt>
                <c:pt idx="79">
                  <c:v>-5.7758865950737697</c:v>
                </c:pt>
                <c:pt idx="80">
                  <c:v>-5.8469937303676298</c:v>
                </c:pt>
                <c:pt idx="81">
                  <c:v>-5.9405189311217299</c:v>
                </c:pt>
                <c:pt idx="82">
                  <c:v>-6.04885527198081</c:v>
                </c:pt>
                <c:pt idx="83">
                  <c:v>-6.1643906205598897</c:v>
                </c:pt>
                <c:pt idx="84">
                  <c:v>-6.2795119572575002</c:v>
                </c:pt>
                <c:pt idx="85">
                  <c:v>-6.3866050946376998</c:v>
                </c:pt>
                <c:pt idx="86">
                  <c:v>-6.4780511209852003</c:v>
                </c:pt>
                <c:pt idx="87">
                  <c:v>-6.5462299301298801</c:v>
                </c:pt>
                <c:pt idx="88">
                  <c:v>-6.5835207340691699</c:v>
                </c:pt>
                <c:pt idx="89">
                  <c:v>-6.5822986492270799</c:v>
                </c:pt>
                <c:pt idx="90">
                  <c:v>-6.5349372699299302</c:v>
                </c:pt>
                <c:pt idx="91">
                  <c:v>-6.4338098154245804</c:v>
                </c:pt>
                <c:pt idx="92">
                  <c:v>-6.2722619095941399</c:v>
                </c:pt>
                <c:pt idx="93">
                  <c:v>-6.0541904659922796</c:v>
                </c:pt>
                <c:pt idx="94">
                  <c:v>-5.7899430998981396</c:v>
                </c:pt>
                <c:pt idx="95">
                  <c:v>-5.48995724305823</c:v>
                </c:pt>
                <c:pt idx="96">
                  <c:v>-5.1646682623689104</c:v>
                </c:pt>
                <c:pt idx="97">
                  <c:v>-4.8245113930456398</c:v>
                </c:pt>
                <c:pt idx="98">
                  <c:v>-4.4799197880160602</c:v>
                </c:pt>
                <c:pt idx="99">
                  <c:v>-4.1413243759539302</c:v>
                </c:pt>
                <c:pt idx="100">
                  <c:v>-3.8191559495053999</c:v>
                </c:pt>
                <c:pt idx="101">
                  <c:v>-3.5238437781333798</c:v>
                </c:pt>
                <c:pt idx="102">
                  <c:v>-3.2658148386748098</c:v>
                </c:pt>
                <c:pt idx="103">
                  <c:v>-3.0554959126087602</c:v>
                </c:pt>
                <c:pt idx="104">
                  <c:v>-2.9033127245705699</c:v>
                </c:pt>
                <c:pt idx="105">
                  <c:v>-2.8188118162165199</c:v>
                </c:pt>
                <c:pt idx="106">
                  <c:v>-2.8006536776935498</c:v>
                </c:pt>
                <c:pt idx="107">
                  <c:v>-2.8401320419640701</c:v>
                </c:pt>
                <c:pt idx="108">
                  <c:v>-2.9283993494848102</c:v>
                </c:pt>
                <c:pt idx="109">
                  <c:v>-3.0566076223899001</c:v>
                </c:pt>
                <c:pt idx="110">
                  <c:v>-3.2159084586209699</c:v>
                </c:pt>
                <c:pt idx="111">
                  <c:v>-3.3974515032460499</c:v>
                </c:pt>
                <c:pt idx="112">
                  <c:v>-3.5923858397105701</c:v>
                </c:pt>
                <c:pt idx="113">
                  <c:v>-3.7918603052684401</c:v>
                </c:pt>
                <c:pt idx="114">
                  <c:v>-3.98702204564783</c:v>
                </c:pt>
                <c:pt idx="115">
                  <c:v>-4.16901749563627</c:v>
                </c:pt>
                <c:pt idx="116">
                  <c:v>-4.3289929551092898</c:v>
                </c:pt>
                <c:pt idx="117">
                  <c:v>-4.4580933197449601</c:v>
                </c:pt>
                <c:pt idx="118">
                  <c:v>-4.5479145043463696</c:v>
                </c:pt>
                <c:pt idx="119">
                  <c:v>-4.5965342160797498</c:v>
                </c:pt>
                <c:pt idx="120">
                  <c:v>-4.6068796700167001</c:v>
                </c:pt>
                <c:pt idx="121">
                  <c:v>-4.5819941273545899</c:v>
                </c:pt>
                <c:pt idx="122">
                  <c:v>-4.52492079280134</c:v>
                </c:pt>
                <c:pt idx="123">
                  <c:v>-4.4387020196901004</c:v>
                </c:pt>
                <c:pt idx="124">
                  <c:v>-4.3263791436341599</c:v>
                </c:pt>
                <c:pt idx="125">
                  <c:v>-4.1909934323741904</c:v>
                </c:pt>
                <c:pt idx="126">
                  <c:v>-4.0355855366503501</c:v>
                </c:pt>
                <c:pt idx="127">
                  <c:v>-3.8631950650026301</c:v>
                </c:pt>
                <c:pt idx="128">
                  <c:v>-3.67686152414589</c:v>
                </c:pt>
                <c:pt idx="129">
                  <c:v>-3.47962399847383</c:v>
                </c:pt>
                <c:pt idx="130">
                  <c:v>-3.2745205495659402</c:v>
                </c:pt>
                <c:pt idx="131">
                  <c:v>-3.0645196502356802</c:v>
                </c:pt>
                <c:pt idx="132">
                  <c:v>-2.85135084924902</c:v>
                </c:pt>
                <c:pt idx="133">
                  <c:v>-2.6356755165551702</c:v>
                </c:pt>
                <c:pt idx="134">
                  <c:v>-2.4181198981613599</c:v>
                </c:pt>
                <c:pt idx="135">
                  <c:v>-2.1993100761225901</c:v>
                </c:pt>
                <c:pt idx="136">
                  <c:v>-1.9798712727368999</c:v>
                </c:pt>
                <c:pt idx="137">
                  <c:v>-1.7604284294466299</c:v>
                </c:pt>
                <c:pt idx="138">
                  <c:v>-1.54160639451003</c:v>
                </c:pt>
                <c:pt idx="139">
                  <c:v>-1.32402928219912</c:v>
                </c:pt>
                <c:pt idx="140">
                  <c:v>-1.1083208587078099</c:v>
                </c:pt>
                <c:pt idx="141">
                  <c:v>-0.89510483972848898</c:v>
                </c:pt>
                <c:pt idx="142">
                  <c:v>-0.68500434144917199</c:v>
                </c:pt>
                <c:pt idx="143">
                  <c:v>-0.47864207506580703</c:v>
                </c:pt>
                <c:pt idx="144">
                  <c:v>-0.27661442206132802</c:v>
                </c:pt>
                <c:pt idx="145">
                  <c:v>-7.8963174506199593E-2</c:v>
                </c:pt>
                <c:pt idx="146">
                  <c:v>0.114797620489426</c:v>
                </c:pt>
                <c:pt idx="147">
                  <c:v>0.305174873241427</c:v>
                </c:pt>
                <c:pt idx="148">
                  <c:v>0.49267584216917698</c:v>
                </c:pt>
                <c:pt idx="149">
                  <c:v>0.67780825162976999</c:v>
                </c:pt>
                <c:pt idx="150">
                  <c:v>0.86107986073433596</c:v>
                </c:pt>
                <c:pt idx="151">
                  <c:v>1.0429986734829999</c:v>
                </c:pt>
                <c:pt idx="152">
                  <c:v>1.22407315883943</c:v>
                </c:pt>
                <c:pt idx="153">
                  <c:v>1.4048118379691199</c:v>
                </c:pt>
                <c:pt idx="154">
                  <c:v>1.58572339363822</c:v>
                </c:pt>
                <c:pt idx="155">
                  <c:v>1.7673169513751601</c:v>
                </c:pt>
                <c:pt idx="156">
                  <c:v>1.95010171185908</c:v>
                </c:pt>
                <c:pt idx="157">
                  <c:v>2.1345688031903198</c:v>
                </c:pt>
                <c:pt idx="158">
                  <c:v>2.3207519670751502</c:v>
                </c:pt>
                <c:pt idx="159">
                  <c:v>2.5082039729110099</c:v>
                </c:pt>
                <c:pt idx="160">
                  <c:v>2.69645481465392</c:v>
                </c:pt>
                <c:pt idx="161">
                  <c:v>2.8850348297688102</c:v>
                </c:pt>
                <c:pt idx="162">
                  <c:v>3.0734744829234399</c:v>
                </c:pt>
                <c:pt idx="163">
                  <c:v>3.2613042696408301</c:v>
                </c:pt>
                <c:pt idx="164">
                  <c:v>3.4480549643423202</c:v>
                </c:pt>
                <c:pt idx="165">
                  <c:v>3.6332574903666699</c:v>
                </c:pt>
                <c:pt idx="166">
                  <c:v>3.8164427871452902</c:v>
                </c:pt>
                <c:pt idx="167">
                  <c:v>3.9971420085361302</c:v>
                </c:pt>
                <c:pt idx="168">
                  <c:v>4.1748864707247</c:v>
                </c:pt>
                <c:pt idx="169">
                  <c:v>4.3492074999311701</c:v>
                </c:pt>
                <c:pt idx="170">
                  <c:v>4.5196312868308999</c:v>
                </c:pt>
                <c:pt idx="171">
                  <c:v>4.6855081643121297</c:v>
                </c:pt>
                <c:pt idx="172">
                  <c:v>4.8459756300532302</c:v>
                </c:pt>
                <c:pt idx="173">
                  <c:v>5.0001585479361399</c:v>
                </c:pt>
                <c:pt idx="174">
                  <c:v>5.1471819391009896</c:v>
                </c:pt>
                <c:pt idx="175">
                  <c:v>5.2861708379911896</c:v>
                </c:pt>
                <c:pt idx="176">
                  <c:v>5.4162503439452498</c:v>
                </c:pt>
                <c:pt idx="177">
                  <c:v>5.5365456950652296</c:v>
                </c:pt>
                <c:pt idx="178">
                  <c:v>5.6461821473461704</c:v>
                </c:pt>
                <c:pt idx="179">
                  <c:v>5.7442849927144799</c:v>
                </c:pt>
                <c:pt idx="180">
                  <c:v>5.8299796347224104</c:v>
                </c:pt>
                <c:pt idx="181">
                  <c:v>5.9023914985351098</c:v>
                </c:pt>
                <c:pt idx="182">
                  <c:v>5.9606460264791101</c:v>
                </c:pt>
                <c:pt idx="183">
                  <c:v>6.0038672545036897</c:v>
                </c:pt>
                <c:pt idx="184">
                  <c:v>6.0311176701969798</c:v>
                </c:pt>
                <c:pt idx="185">
                  <c:v>6.0413774906962798</c:v>
                </c:pt>
                <c:pt idx="186">
                  <c:v>6.0336212416736998</c:v>
                </c:pt>
                <c:pt idx="187">
                  <c:v>6.0068234673256002</c:v>
                </c:pt>
                <c:pt idx="188">
                  <c:v>5.95995871310416</c:v>
                </c:pt>
                <c:pt idx="189">
                  <c:v>5.8920015370538001</c:v>
                </c:pt>
                <c:pt idx="190">
                  <c:v>5.8019265047751398</c:v>
                </c:pt>
                <c:pt idx="191">
                  <c:v>5.6887081812153601</c:v>
                </c:pt>
                <c:pt idx="192">
                  <c:v>5.5513211181863902</c:v>
                </c:pt>
                <c:pt idx="193">
                  <c:v>5.3887398563664703</c:v>
                </c:pt>
                <c:pt idx="194">
                  <c:v>5.1999389351153402</c:v>
                </c:pt>
                <c:pt idx="195">
                  <c:v>4.98389286261403</c:v>
                </c:pt>
                <c:pt idx="196">
                  <c:v>4.73963819163788</c:v>
                </c:pt>
                <c:pt idx="197">
                  <c:v>4.4694980732000396</c:v>
                </c:pt>
                <c:pt idx="198">
                  <c:v>4.1806526384084997</c:v>
                </c:pt>
                <c:pt idx="199">
                  <c:v>3.8806732125551902</c:v>
                </c:pt>
                <c:pt idx="200">
                  <c:v>3.5771311141732798</c:v>
                </c:pt>
                <c:pt idx="201">
                  <c:v>3.27759761872559</c:v>
                </c:pt>
                <c:pt idx="202">
                  <c:v>2.9896438977339401</c:v>
                </c:pt>
                <c:pt idx="203">
                  <c:v>2.7208411073514802</c:v>
                </c:pt>
                <c:pt idx="204">
                  <c:v>2.47876036454474</c:v>
                </c:pt>
                <c:pt idx="205">
                  <c:v>2.27097264797069</c:v>
                </c:pt>
                <c:pt idx="206">
                  <c:v>2.1050489057869002</c:v>
                </c:pt>
                <c:pt idx="207">
                  <c:v>1.9885600541275901</c:v>
                </c:pt>
                <c:pt idx="208">
                  <c:v>1.9290768418352999</c:v>
                </c:pt>
                <c:pt idx="209">
                  <c:v>1.93409081062674</c:v>
                </c:pt>
                <c:pt idx="210">
                  <c:v>2.0048458732230801</c:v>
                </c:pt>
                <c:pt idx="211">
                  <c:v>2.1319251595417898</c:v>
                </c:pt>
                <c:pt idx="212">
                  <c:v>2.3048701665491702</c:v>
                </c:pt>
                <c:pt idx="213">
                  <c:v>2.5132223747404501</c:v>
                </c:pt>
                <c:pt idx="214">
                  <c:v>2.7465230680375599</c:v>
                </c:pt>
                <c:pt idx="215">
                  <c:v>2.9943133980094698</c:v>
                </c:pt>
                <c:pt idx="216">
                  <c:v>3.2461345044716299</c:v>
                </c:pt>
                <c:pt idx="217">
                  <c:v>3.4915273327055401</c:v>
                </c:pt>
                <c:pt idx="218">
                  <c:v>3.7200326434791302</c:v>
                </c:pt>
                <c:pt idx="219">
                  <c:v>3.92119118588244</c:v>
                </c:pt>
                <c:pt idx="220">
                  <c:v>4.0845435273545299</c:v>
                </c:pt>
                <c:pt idx="221">
                  <c:v>4.1996299929953098</c:v>
                </c:pt>
                <c:pt idx="222">
                  <c:v>4.2560514525101496</c:v>
                </c:pt>
                <c:pt idx="223">
                  <c:v>4.2500903335148097</c:v>
                </c:pt>
                <c:pt idx="224">
                  <c:v>4.1906717473233401</c:v>
                </c:pt>
                <c:pt idx="225">
                  <c:v>4.0881278293245797</c:v>
                </c:pt>
                <c:pt idx="226">
                  <c:v>3.9527905838095601</c:v>
                </c:pt>
                <c:pt idx="227">
                  <c:v>3.7949916571786302</c:v>
                </c:pt>
                <c:pt idx="228">
                  <c:v>3.6250626353209698</c:v>
                </c:pt>
                <c:pt idx="229">
                  <c:v>3.4533350036501198</c:v>
                </c:pt>
                <c:pt idx="230">
                  <c:v>3.2901398441641199</c:v>
                </c:pt>
                <c:pt idx="231">
                  <c:v>3.1458081376275402</c:v>
                </c:pt>
                <c:pt idx="232">
                  <c:v>3.0306707924366898</c:v>
                </c:pt>
                <c:pt idx="233">
                  <c:v>2.9550582856447498</c:v>
                </c:pt>
                <c:pt idx="234">
                  <c:v>2.9293009351532602</c:v>
                </c:pt>
                <c:pt idx="235">
                  <c:v>2.9636884944206701</c:v>
                </c:pt>
                <c:pt idx="236">
                  <c:v>3.0618755211000899</c:v>
                </c:pt>
                <c:pt idx="237">
                  <c:v>3.2135743411775799</c:v>
                </c:pt>
                <c:pt idx="238">
                  <c:v>3.4067374167559898</c:v>
                </c:pt>
                <c:pt idx="239">
                  <c:v>3.62931678201875</c:v>
                </c:pt>
                <c:pt idx="240">
                  <c:v>3.8692641482680599</c:v>
                </c:pt>
                <c:pt idx="241">
                  <c:v>4.11453120336179</c:v>
                </c:pt>
                <c:pt idx="242">
                  <c:v>4.3530692372407902</c:v>
                </c:pt>
                <c:pt idx="243">
                  <c:v>4.5728291175689204</c:v>
                </c:pt>
                <c:pt idx="244">
                  <c:v>4.7617616851707698</c:v>
                </c:pt>
                <c:pt idx="245">
                  <c:v>4.9078174287716703</c:v>
                </c:pt>
                <c:pt idx="246">
                  <c:v>4.9989463106543299</c:v>
                </c:pt>
                <c:pt idx="247">
                  <c:v>5.0230982483020101</c:v>
                </c:pt>
                <c:pt idx="248">
                  <c:v>4.9682399711851097</c:v>
                </c:pt>
                <c:pt idx="249">
                  <c:v>4.82803643618794</c:v>
                </c:pt>
                <c:pt idx="250">
                  <c:v>4.61007779180835</c:v>
                </c:pt>
                <c:pt idx="251">
                  <c:v>4.3240412317439301</c:v>
                </c:pt>
                <c:pt idx="252">
                  <c:v>3.9796032330817201</c:v>
                </c:pt>
                <c:pt idx="253">
                  <c:v>3.58644013468435</c:v>
                </c:pt>
                <c:pt idx="254">
                  <c:v>3.1542281046232001</c:v>
                </c:pt>
                <c:pt idx="255">
                  <c:v>2.6926425305961499</c:v>
                </c:pt>
                <c:pt idx="256">
                  <c:v>2.2113585775444502</c:v>
                </c:pt>
                <c:pt idx="257">
                  <c:v>1.72005129160857</c:v>
                </c:pt>
                <c:pt idx="258">
                  <c:v>1.2283949090656801</c:v>
                </c:pt>
                <c:pt idx="259">
                  <c:v>0.74606332821724697</c:v>
                </c:pt>
                <c:pt idx="260">
                  <c:v>0.282730369682895</c:v>
                </c:pt>
                <c:pt idx="261">
                  <c:v>-0.15193458190182699</c:v>
                </c:pt>
                <c:pt idx="262">
                  <c:v>-0.55064513476799004</c:v>
                </c:pt>
                <c:pt idx="263">
                  <c:v>-0.91260732355124197</c:v>
                </c:pt>
                <c:pt idx="264">
                  <c:v>-1.2381235400645501</c:v>
                </c:pt>
                <c:pt idx="265">
                  <c:v>-1.5274968230366099</c:v>
                </c:pt>
                <c:pt idx="266">
                  <c:v>-1.7810302532778901</c:v>
                </c:pt>
                <c:pt idx="267">
                  <c:v>-1.9990276086102501</c:v>
                </c:pt>
                <c:pt idx="268">
                  <c:v>-2.1817934946059601</c:v>
                </c:pt>
                <c:pt idx="269">
                  <c:v>-2.3296325730274199</c:v>
                </c:pt>
                <c:pt idx="270">
                  <c:v>-2.4428501094411099</c:v>
                </c:pt>
                <c:pt idx="271">
                  <c:v>-2.5217523824609001</c:v>
                </c:pt>
                <c:pt idx="272">
                  <c:v>-2.56664576914662</c:v>
                </c:pt>
                <c:pt idx="273">
                  <c:v>-2.5778371407975</c:v>
                </c:pt>
                <c:pt idx="274">
                  <c:v>-2.5556355621377</c:v>
                </c:pt>
                <c:pt idx="275">
                  <c:v>-2.50204085024308</c:v>
                </c:pt>
                <c:pt idx="276">
                  <c:v>-2.4241999361622399</c:v>
                </c:pt>
                <c:pt idx="277">
                  <c:v>-2.3302369559445699</c:v>
                </c:pt>
                <c:pt idx="278">
                  <c:v>-2.2282763391516198</c:v>
                </c:pt>
                <c:pt idx="279">
                  <c:v>-2.1264427904043002</c:v>
                </c:pt>
                <c:pt idx="280">
                  <c:v>-2.0328624457780502</c:v>
                </c:pt>
                <c:pt idx="281">
                  <c:v>-1.95566190552998</c:v>
                </c:pt>
                <c:pt idx="282">
                  <c:v>-1.90296795806015</c:v>
                </c:pt>
                <c:pt idx="283">
                  <c:v>-1.8829088622954699</c:v>
                </c:pt>
                <c:pt idx="284">
                  <c:v>-1.9036135696907801</c:v>
                </c:pt>
                <c:pt idx="285">
                  <c:v>-1.97321115240445</c:v>
                </c:pt>
                <c:pt idx="286">
                  <c:v>-2.0998321140065999</c:v>
                </c:pt>
                <c:pt idx="287">
                  <c:v>-2.29160777309218</c:v>
                </c:pt>
                <c:pt idx="288">
                  <c:v>-2.5537114693696301</c:v>
                </c:pt>
                <c:pt idx="289">
                  <c:v>-2.88075966776836</c:v>
                </c:pt>
                <c:pt idx="290">
                  <c:v>-3.2650154407894298</c:v>
                </c:pt>
                <c:pt idx="291">
                  <c:v>-3.6987419398261099</c:v>
                </c:pt>
                <c:pt idx="292">
                  <c:v>-4.1742034355176001</c:v>
                </c:pt>
                <c:pt idx="293">
                  <c:v>-4.68366568675998</c:v>
                </c:pt>
                <c:pt idx="294">
                  <c:v>-5.21939456783642</c:v>
                </c:pt>
                <c:pt idx="295">
                  <c:v>-5.7736573044844004</c:v>
                </c:pt>
                <c:pt idx="296">
                  <c:v>-6.3387236708853996</c:v>
                </c:pt>
                <c:pt idx="297">
                  <c:v>-6.9068637236485699</c:v>
                </c:pt>
                <c:pt idx="298">
                  <c:v>-7.4703475193829298</c:v>
                </c:pt>
                <c:pt idx="299">
                  <c:v>-8.0214451146976309</c:v>
                </c:pt>
                <c:pt idx="300">
                  <c:v>-8.5524265662016905</c:v>
                </c:pt>
              </c:numCache>
            </c:numRef>
          </c:val>
          <c:extLst xmlns:c16r2="http://schemas.microsoft.com/office/drawing/2015/06/chart">
            <c:ext xmlns:c16="http://schemas.microsoft.com/office/drawing/2014/chart" uri="{C3380CC4-5D6E-409C-BE32-E72D297353CC}">
              <c16:uniqueId val="{00000000-6248-4BF0-BE1F-6130D4A144DC}"/>
            </c:ext>
          </c:extLst>
        </c:ser>
        <c:dLbls>
          <c:showLegendKey val="0"/>
          <c:showVal val="0"/>
          <c:showCatName val="0"/>
          <c:showSerName val="0"/>
          <c:showPercent val="0"/>
          <c:showBubbleSize val="0"/>
        </c:dLbls>
        <c:gapWidth val="219"/>
        <c:overlap val="-27"/>
        <c:axId val="648024400"/>
        <c:axId val="648024960"/>
      </c:barChart>
      <c:catAx>
        <c:axId val="6480244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US"/>
                  <a:t>Deformación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US"/>
            </a:p>
          </c:txPr>
        </c:title>
        <c:numFmt formatCode="0.00"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648024960"/>
        <c:crosses val="autoZero"/>
        <c:auto val="1"/>
        <c:lblAlgn val="ctr"/>
        <c:lblOffset val="100"/>
        <c:noMultiLvlLbl val="0"/>
      </c:catAx>
      <c:valAx>
        <c:axId val="6480249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US"/>
                  <a:t>Frecuencia[Hz]</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648024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US" sz="1800" b="0" i="0" baseline="0" dirty="0">
                <a:effectLst/>
                <a:latin typeface="Times New Roman" panose="02020603050405020304" pitchFamily="18" charset="0"/>
                <a:cs typeface="Times New Roman" panose="02020603050405020304" pitchFamily="18" charset="0"/>
              </a:rPr>
              <a:t>Frecuencia - catalizador al 1.75%</a:t>
            </a:r>
            <a:endParaRPr lang="es-US" dirty="0">
              <a:effectLst/>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US"/>
        </a:p>
      </c:txPr>
    </c:title>
    <c:autoTitleDeleted val="0"/>
    <c:plotArea>
      <c:layout/>
      <c:scatterChart>
        <c:scatterStyle val="lineMarker"/>
        <c:varyColors val="0"/>
        <c:ser>
          <c:idx val="0"/>
          <c:order val="0"/>
          <c:tx>
            <c:strRef>
              <c:f>promedios!$B$5</c:f>
              <c:strCache>
                <c:ptCount val="1"/>
                <c:pt idx="0">
                  <c:v>L14_E1</c:v>
                </c:pt>
              </c:strCache>
            </c:strRef>
          </c:tx>
          <c:spPr>
            <a:ln w="25400" cap="rnd">
              <a:noFill/>
              <a:round/>
            </a:ln>
            <a:effectLst/>
          </c:spPr>
          <c:marker>
            <c:symbol val="circle"/>
            <c:size val="5"/>
            <c:spPr>
              <a:solidFill>
                <a:schemeClr val="accent1"/>
              </a:solidFill>
              <a:ln w="9525">
                <a:solidFill>
                  <a:schemeClr val="accent1"/>
                </a:solidFill>
              </a:ln>
              <a:effectLst/>
            </c:spPr>
          </c:marker>
          <c:xVal>
            <c:numRef>
              <c:f>promedios!$C$7:$C$34</c:f>
              <c:numCache>
                <c:formatCode>0.00</c:formatCode>
                <c:ptCount val="28"/>
                <c:pt idx="0">
                  <c:v>1.0833333333333333</c:v>
                </c:pt>
                <c:pt idx="1">
                  <c:v>1.1666666666666667</c:v>
                </c:pt>
                <c:pt idx="2">
                  <c:v>1.25</c:v>
                </c:pt>
                <c:pt idx="3">
                  <c:v>1.3333333333333333</c:v>
                </c:pt>
                <c:pt idx="4">
                  <c:v>1.4166666666666667</c:v>
                </c:pt>
                <c:pt idx="5">
                  <c:v>1.5</c:v>
                </c:pt>
                <c:pt idx="6">
                  <c:v>1.5833333333333335</c:v>
                </c:pt>
                <c:pt idx="7">
                  <c:v>1.6666666666666665</c:v>
                </c:pt>
                <c:pt idx="8">
                  <c:v>1.6666666666666665</c:v>
                </c:pt>
                <c:pt idx="9">
                  <c:v>1.75</c:v>
                </c:pt>
                <c:pt idx="10">
                  <c:v>1.8333333333333335</c:v>
                </c:pt>
                <c:pt idx="11">
                  <c:v>1.9166666666666665</c:v>
                </c:pt>
                <c:pt idx="12">
                  <c:v>2</c:v>
                </c:pt>
                <c:pt idx="13">
                  <c:v>2.083333333333333</c:v>
                </c:pt>
                <c:pt idx="14">
                  <c:v>2.166666666666667</c:v>
                </c:pt>
                <c:pt idx="15">
                  <c:v>2.25</c:v>
                </c:pt>
                <c:pt idx="16">
                  <c:v>2.333333333333333</c:v>
                </c:pt>
                <c:pt idx="17">
                  <c:v>2.333333333333333</c:v>
                </c:pt>
                <c:pt idx="18">
                  <c:v>2.416666666666667</c:v>
                </c:pt>
                <c:pt idx="19">
                  <c:v>2.5</c:v>
                </c:pt>
                <c:pt idx="20">
                  <c:v>2.583333333333333</c:v>
                </c:pt>
                <c:pt idx="21">
                  <c:v>2.666666666666667</c:v>
                </c:pt>
                <c:pt idx="22">
                  <c:v>2.75</c:v>
                </c:pt>
                <c:pt idx="23">
                  <c:v>2.833333333333333</c:v>
                </c:pt>
                <c:pt idx="24">
                  <c:v>2.916666666666667</c:v>
                </c:pt>
                <c:pt idx="25">
                  <c:v>3</c:v>
                </c:pt>
                <c:pt idx="26">
                  <c:v>3</c:v>
                </c:pt>
                <c:pt idx="27">
                  <c:v>3.0833333333333335</c:v>
                </c:pt>
              </c:numCache>
            </c:numRef>
          </c:xVal>
          <c:yVal>
            <c:numRef>
              <c:f>promedios!$D$7:$D$34</c:f>
              <c:numCache>
                <c:formatCode>General</c:formatCode>
                <c:ptCount val="28"/>
                <c:pt idx="0">
                  <c:v>64.8</c:v>
                </c:pt>
                <c:pt idx="1">
                  <c:v>78.2</c:v>
                </c:pt>
                <c:pt idx="2">
                  <c:v>86.2</c:v>
                </c:pt>
                <c:pt idx="3">
                  <c:v>94</c:v>
                </c:pt>
                <c:pt idx="4">
                  <c:v>98.8</c:v>
                </c:pt>
                <c:pt idx="5">
                  <c:v>103.6</c:v>
                </c:pt>
                <c:pt idx="6">
                  <c:v>108</c:v>
                </c:pt>
                <c:pt idx="7">
                  <c:v>112.6</c:v>
                </c:pt>
                <c:pt idx="8">
                  <c:v>112.6</c:v>
                </c:pt>
                <c:pt idx="9">
                  <c:v>117</c:v>
                </c:pt>
                <c:pt idx="10">
                  <c:v>120.8</c:v>
                </c:pt>
                <c:pt idx="11">
                  <c:v>124.4</c:v>
                </c:pt>
                <c:pt idx="12">
                  <c:v>129</c:v>
                </c:pt>
                <c:pt idx="13">
                  <c:v>133.19999999999999</c:v>
                </c:pt>
                <c:pt idx="14">
                  <c:v>135.80000000000001</c:v>
                </c:pt>
                <c:pt idx="15">
                  <c:v>139.19999999999999</c:v>
                </c:pt>
                <c:pt idx="16">
                  <c:v>142.4</c:v>
                </c:pt>
                <c:pt idx="17">
                  <c:v>142.4</c:v>
                </c:pt>
                <c:pt idx="18">
                  <c:v>142.4</c:v>
                </c:pt>
                <c:pt idx="19">
                  <c:v>147.19999999999999</c:v>
                </c:pt>
                <c:pt idx="20">
                  <c:v>150.4</c:v>
                </c:pt>
                <c:pt idx="21">
                  <c:v>152.6</c:v>
                </c:pt>
                <c:pt idx="22">
                  <c:v>155.80000000000001</c:v>
                </c:pt>
                <c:pt idx="23">
                  <c:v>158.6</c:v>
                </c:pt>
                <c:pt idx="24">
                  <c:v>159.80000000000001</c:v>
                </c:pt>
                <c:pt idx="25">
                  <c:v>160.6</c:v>
                </c:pt>
                <c:pt idx="26">
                  <c:v>160.6</c:v>
                </c:pt>
                <c:pt idx="27">
                  <c:v>165</c:v>
                </c:pt>
              </c:numCache>
            </c:numRef>
          </c:yVal>
          <c:smooth val="0"/>
          <c:extLst xmlns:c16r2="http://schemas.microsoft.com/office/drawing/2015/06/chart">
            <c:ext xmlns:c16="http://schemas.microsoft.com/office/drawing/2014/chart" uri="{C3380CC4-5D6E-409C-BE32-E72D297353CC}">
              <c16:uniqueId val="{00000000-75B6-4771-8351-1FC1B3A77FF5}"/>
            </c:ext>
          </c:extLst>
        </c:ser>
        <c:ser>
          <c:idx val="1"/>
          <c:order val="1"/>
          <c:tx>
            <c:strRef>
              <c:f>promedios!$B$5</c:f>
              <c:strCache>
                <c:ptCount val="1"/>
                <c:pt idx="0">
                  <c:v>L14_E1</c:v>
                </c:pt>
              </c:strCache>
            </c:strRef>
          </c:tx>
          <c:spPr>
            <a:ln w="25400" cap="rnd">
              <a:noFill/>
              <a:round/>
            </a:ln>
            <a:effectLst/>
          </c:spPr>
          <c:marker>
            <c:symbol val="circle"/>
            <c:size val="5"/>
            <c:spPr>
              <a:solidFill>
                <a:schemeClr val="accent1"/>
              </a:solidFill>
              <a:ln w="9525">
                <a:noFill/>
              </a:ln>
              <a:effectLst/>
            </c:spPr>
          </c:marker>
          <c:xVal>
            <c:numRef>
              <c:f>promedios!$C$7:$C$32</c:f>
              <c:numCache>
                <c:formatCode>0.00</c:formatCode>
                <c:ptCount val="26"/>
                <c:pt idx="0">
                  <c:v>1.0833333333333333</c:v>
                </c:pt>
                <c:pt idx="1">
                  <c:v>1.1666666666666667</c:v>
                </c:pt>
                <c:pt idx="2">
                  <c:v>1.25</c:v>
                </c:pt>
                <c:pt idx="3">
                  <c:v>1.3333333333333333</c:v>
                </c:pt>
                <c:pt idx="4">
                  <c:v>1.4166666666666667</c:v>
                </c:pt>
                <c:pt idx="5">
                  <c:v>1.5</c:v>
                </c:pt>
                <c:pt idx="6">
                  <c:v>1.5833333333333335</c:v>
                </c:pt>
                <c:pt idx="7">
                  <c:v>1.6666666666666665</c:v>
                </c:pt>
                <c:pt idx="8">
                  <c:v>1.6666666666666665</c:v>
                </c:pt>
                <c:pt idx="9">
                  <c:v>1.75</c:v>
                </c:pt>
                <c:pt idx="10">
                  <c:v>1.8333333333333335</c:v>
                </c:pt>
                <c:pt idx="11">
                  <c:v>1.9166666666666665</c:v>
                </c:pt>
                <c:pt idx="12">
                  <c:v>2</c:v>
                </c:pt>
                <c:pt idx="13">
                  <c:v>2.083333333333333</c:v>
                </c:pt>
                <c:pt idx="14">
                  <c:v>2.166666666666667</c:v>
                </c:pt>
                <c:pt idx="15">
                  <c:v>2.25</c:v>
                </c:pt>
                <c:pt idx="16">
                  <c:v>2.333333333333333</c:v>
                </c:pt>
                <c:pt idx="17">
                  <c:v>2.333333333333333</c:v>
                </c:pt>
                <c:pt idx="18">
                  <c:v>2.416666666666667</c:v>
                </c:pt>
                <c:pt idx="19">
                  <c:v>2.5</c:v>
                </c:pt>
                <c:pt idx="20">
                  <c:v>2.583333333333333</c:v>
                </c:pt>
                <c:pt idx="21">
                  <c:v>2.666666666666667</c:v>
                </c:pt>
                <c:pt idx="22">
                  <c:v>2.75</c:v>
                </c:pt>
                <c:pt idx="23">
                  <c:v>2.833333333333333</c:v>
                </c:pt>
                <c:pt idx="24">
                  <c:v>2.916666666666667</c:v>
                </c:pt>
                <c:pt idx="25">
                  <c:v>3</c:v>
                </c:pt>
              </c:numCache>
            </c:numRef>
          </c:xVal>
          <c:yVal>
            <c:numRef>
              <c:f>promedios!$E$7:$E$32</c:f>
              <c:numCache>
                <c:formatCode>General</c:formatCode>
                <c:ptCount val="26"/>
                <c:pt idx="0">
                  <c:v>63.2</c:v>
                </c:pt>
                <c:pt idx="1">
                  <c:v>74.8</c:v>
                </c:pt>
                <c:pt idx="2">
                  <c:v>82.8</c:v>
                </c:pt>
                <c:pt idx="3">
                  <c:v>88.6</c:v>
                </c:pt>
                <c:pt idx="4">
                  <c:v>93.6</c:v>
                </c:pt>
                <c:pt idx="5">
                  <c:v>98</c:v>
                </c:pt>
                <c:pt idx="6">
                  <c:v>103.6</c:v>
                </c:pt>
                <c:pt idx="7">
                  <c:v>112.6</c:v>
                </c:pt>
                <c:pt idx="8">
                  <c:v>96</c:v>
                </c:pt>
                <c:pt idx="9">
                  <c:v>98.6</c:v>
                </c:pt>
                <c:pt idx="10">
                  <c:v>100.6</c:v>
                </c:pt>
                <c:pt idx="11">
                  <c:v>104</c:v>
                </c:pt>
                <c:pt idx="12">
                  <c:v>107.2</c:v>
                </c:pt>
                <c:pt idx="13">
                  <c:v>112</c:v>
                </c:pt>
                <c:pt idx="14">
                  <c:v>117.8</c:v>
                </c:pt>
                <c:pt idx="15">
                  <c:v>126.2</c:v>
                </c:pt>
                <c:pt idx="16">
                  <c:v>142.4</c:v>
                </c:pt>
                <c:pt idx="17">
                  <c:v>102</c:v>
                </c:pt>
                <c:pt idx="18">
                  <c:v>105</c:v>
                </c:pt>
                <c:pt idx="19">
                  <c:v>108</c:v>
                </c:pt>
                <c:pt idx="20">
                  <c:v>111</c:v>
                </c:pt>
                <c:pt idx="21">
                  <c:v>116</c:v>
                </c:pt>
                <c:pt idx="22">
                  <c:v>122</c:v>
                </c:pt>
                <c:pt idx="23">
                  <c:v>130</c:v>
                </c:pt>
                <c:pt idx="24">
                  <c:v>141</c:v>
                </c:pt>
                <c:pt idx="25">
                  <c:v>160.6</c:v>
                </c:pt>
              </c:numCache>
            </c:numRef>
          </c:yVal>
          <c:smooth val="0"/>
          <c:extLst xmlns:c16r2="http://schemas.microsoft.com/office/drawing/2015/06/chart">
            <c:ext xmlns:c16="http://schemas.microsoft.com/office/drawing/2014/chart" uri="{C3380CC4-5D6E-409C-BE32-E72D297353CC}">
              <c16:uniqueId val="{00000001-75B6-4771-8351-1FC1B3A77FF5}"/>
            </c:ext>
          </c:extLst>
        </c:ser>
        <c:ser>
          <c:idx val="2"/>
          <c:order val="2"/>
          <c:tx>
            <c:strRef>
              <c:f>promedios!$F$5</c:f>
              <c:strCache>
                <c:ptCount val="1"/>
                <c:pt idx="0">
                  <c:v>L14_E2</c:v>
                </c:pt>
              </c:strCache>
            </c:strRef>
          </c:tx>
          <c:spPr>
            <a:ln w="25400" cap="rnd">
              <a:noFill/>
              <a:round/>
            </a:ln>
            <a:effectLst/>
          </c:spPr>
          <c:marker>
            <c:symbol val="circle"/>
            <c:size val="5"/>
            <c:spPr>
              <a:solidFill>
                <a:schemeClr val="accent2"/>
              </a:solidFill>
              <a:ln w="9525">
                <a:noFill/>
              </a:ln>
              <a:effectLst/>
            </c:spPr>
          </c:marker>
          <c:xVal>
            <c:numRef>
              <c:f>promedios!$G$7:$G$36</c:f>
              <c:numCache>
                <c:formatCode>General</c:formatCode>
                <c:ptCount val="30"/>
                <c:pt idx="0">
                  <c:v>1.0833333333333333</c:v>
                </c:pt>
                <c:pt idx="1">
                  <c:v>1.1666666666666667</c:v>
                </c:pt>
                <c:pt idx="2">
                  <c:v>1.25</c:v>
                </c:pt>
                <c:pt idx="3">
                  <c:v>1.3333333333333333</c:v>
                </c:pt>
                <c:pt idx="4">
                  <c:v>1.4166666666666667</c:v>
                </c:pt>
                <c:pt idx="5">
                  <c:v>1.5</c:v>
                </c:pt>
                <c:pt idx="6">
                  <c:v>1.5833333333333335</c:v>
                </c:pt>
                <c:pt idx="7">
                  <c:v>1.6666666666666665</c:v>
                </c:pt>
                <c:pt idx="8">
                  <c:v>1.6666666666666665</c:v>
                </c:pt>
                <c:pt idx="9">
                  <c:v>1.75</c:v>
                </c:pt>
                <c:pt idx="10">
                  <c:v>1.8333333333333335</c:v>
                </c:pt>
                <c:pt idx="11">
                  <c:v>1.9166666666666665</c:v>
                </c:pt>
                <c:pt idx="12">
                  <c:v>2</c:v>
                </c:pt>
                <c:pt idx="13">
                  <c:v>2.083333333333333</c:v>
                </c:pt>
                <c:pt idx="14">
                  <c:v>2.166666666666667</c:v>
                </c:pt>
                <c:pt idx="15">
                  <c:v>2.25</c:v>
                </c:pt>
                <c:pt idx="16">
                  <c:v>2.333333333333333</c:v>
                </c:pt>
                <c:pt idx="17">
                  <c:v>2.333333333333333</c:v>
                </c:pt>
                <c:pt idx="18">
                  <c:v>2.416666666666667</c:v>
                </c:pt>
                <c:pt idx="19">
                  <c:v>2.5</c:v>
                </c:pt>
                <c:pt idx="20">
                  <c:v>2.583333333333333</c:v>
                </c:pt>
                <c:pt idx="21">
                  <c:v>2.666666666666667</c:v>
                </c:pt>
                <c:pt idx="22">
                  <c:v>2.75</c:v>
                </c:pt>
                <c:pt idx="23">
                  <c:v>2.833333333333333</c:v>
                </c:pt>
                <c:pt idx="24">
                  <c:v>2.916666666666667</c:v>
                </c:pt>
                <c:pt idx="25">
                  <c:v>3</c:v>
                </c:pt>
                <c:pt idx="26">
                  <c:v>3</c:v>
                </c:pt>
                <c:pt idx="27">
                  <c:v>3.0833333333333335</c:v>
                </c:pt>
                <c:pt idx="28">
                  <c:v>3.1666666666666665</c:v>
                </c:pt>
                <c:pt idx="29">
                  <c:v>3.25</c:v>
                </c:pt>
              </c:numCache>
            </c:numRef>
          </c:xVal>
          <c:yVal>
            <c:numRef>
              <c:f>promedios!$H$7:$H$36</c:f>
              <c:numCache>
                <c:formatCode>General</c:formatCode>
                <c:ptCount val="30"/>
                <c:pt idx="0">
                  <c:v>62.6</c:v>
                </c:pt>
                <c:pt idx="1">
                  <c:v>76</c:v>
                </c:pt>
                <c:pt idx="2">
                  <c:v>85.6</c:v>
                </c:pt>
                <c:pt idx="3">
                  <c:v>91.6</c:v>
                </c:pt>
                <c:pt idx="4">
                  <c:v>97.4</c:v>
                </c:pt>
                <c:pt idx="5">
                  <c:v>102.8</c:v>
                </c:pt>
                <c:pt idx="6">
                  <c:v>106.8</c:v>
                </c:pt>
                <c:pt idx="7">
                  <c:v>110.6</c:v>
                </c:pt>
                <c:pt idx="8">
                  <c:v>110.6</c:v>
                </c:pt>
                <c:pt idx="9">
                  <c:v>114.4</c:v>
                </c:pt>
                <c:pt idx="10">
                  <c:v>118.8</c:v>
                </c:pt>
                <c:pt idx="11">
                  <c:v>122.4</c:v>
                </c:pt>
                <c:pt idx="12">
                  <c:v>125.4</c:v>
                </c:pt>
                <c:pt idx="13">
                  <c:v>129</c:v>
                </c:pt>
                <c:pt idx="14">
                  <c:v>132</c:v>
                </c:pt>
                <c:pt idx="15">
                  <c:v>136.4</c:v>
                </c:pt>
                <c:pt idx="16">
                  <c:v>139</c:v>
                </c:pt>
                <c:pt idx="17">
                  <c:v>139</c:v>
                </c:pt>
                <c:pt idx="18">
                  <c:v>139</c:v>
                </c:pt>
                <c:pt idx="19">
                  <c:v>142.19999999999999</c:v>
                </c:pt>
                <c:pt idx="20">
                  <c:v>146.19999999999999</c:v>
                </c:pt>
                <c:pt idx="21">
                  <c:v>148.19999999999999</c:v>
                </c:pt>
                <c:pt idx="22">
                  <c:v>150.6</c:v>
                </c:pt>
                <c:pt idx="23">
                  <c:v>152</c:v>
                </c:pt>
                <c:pt idx="24">
                  <c:v>153.4</c:v>
                </c:pt>
                <c:pt idx="25">
                  <c:v>154.19999999999999</c:v>
                </c:pt>
                <c:pt idx="26">
                  <c:v>154.19999999999999</c:v>
                </c:pt>
                <c:pt idx="27">
                  <c:v>155.4</c:v>
                </c:pt>
                <c:pt idx="28">
                  <c:v>157.80000000000001</c:v>
                </c:pt>
                <c:pt idx="29">
                  <c:v>159.19999999999999</c:v>
                </c:pt>
              </c:numCache>
            </c:numRef>
          </c:yVal>
          <c:smooth val="0"/>
          <c:extLst xmlns:c16r2="http://schemas.microsoft.com/office/drawing/2015/06/chart">
            <c:ext xmlns:c16="http://schemas.microsoft.com/office/drawing/2014/chart" uri="{C3380CC4-5D6E-409C-BE32-E72D297353CC}">
              <c16:uniqueId val="{00000002-75B6-4771-8351-1FC1B3A77FF5}"/>
            </c:ext>
          </c:extLst>
        </c:ser>
        <c:ser>
          <c:idx val="3"/>
          <c:order val="3"/>
          <c:tx>
            <c:strRef>
              <c:f>promedios!$F$5</c:f>
              <c:strCache>
                <c:ptCount val="1"/>
                <c:pt idx="0">
                  <c:v>L14_E2</c:v>
                </c:pt>
              </c:strCache>
            </c:strRef>
          </c:tx>
          <c:spPr>
            <a:ln w="25400" cap="rnd">
              <a:noFill/>
              <a:round/>
            </a:ln>
            <a:effectLst/>
          </c:spPr>
          <c:marker>
            <c:symbol val="circle"/>
            <c:size val="5"/>
            <c:spPr>
              <a:solidFill>
                <a:schemeClr val="accent2"/>
              </a:solidFill>
              <a:ln w="9525">
                <a:noFill/>
              </a:ln>
              <a:effectLst/>
            </c:spPr>
          </c:marker>
          <c:xVal>
            <c:numRef>
              <c:f>promedios!$G$7:$G$32</c:f>
              <c:numCache>
                <c:formatCode>General</c:formatCode>
                <c:ptCount val="26"/>
                <c:pt idx="0">
                  <c:v>1.0833333333333333</c:v>
                </c:pt>
                <c:pt idx="1">
                  <c:v>1.1666666666666667</c:v>
                </c:pt>
                <c:pt idx="2">
                  <c:v>1.25</c:v>
                </c:pt>
                <c:pt idx="3">
                  <c:v>1.3333333333333333</c:v>
                </c:pt>
                <c:pt idx="4">
                  <c:v>1.4166666666666667</c:v>
                </c:pt>
                <c:pt idx="5">
                  <c:v>1.5</c:v>
                </c:pt>
                <c:pt idx="6">
                  <c:v>1.5833333333333335</c:v>
                </c:pt>
                <c:pt idx="7">
                  <c:v>1.6666666666666665</c:v>
                </c:pt>
                <c:pt idx="8">
                  <c:v>1.6666666666666665</c:v>
                </c:pt>
                <c:pt idx="9">
                  <c:v>1.75</c:v>
                </c:pt>
                <c:pt idx="10">
                  <c:v>1.8333333333333335</c:v>
                </c:pt>
                <c:pt idx="11">
                  <c:v>1.9166666666666665</c:v>
                </c:pt>
                <c:pt idx="12">
                  <c:v>2</c:v>
                </c:pt>
                <c:pt idx="13">
                  <c:v>2.083333333333333</c:v>
                </c:pt>
                <c:pt idx="14">
                  <c:v>2.166666666666667</c:v>
                </c:pt>
                <c:pt idx="15">
                  <c:v>2.25</c:v>
                </c:pt>
                <c:pt idx="16">
                  <c:v>2.333333333333333</c:v>
                </c:pt>
                <c:pt idx="17">
                  <c:v>2.333333333333333</c:v>
                </c:pt>
                <c:pt idx="18">
                  <c:v>2.416666666666667</c:v>
                </c:pt>
                <c:pt idx="19">
                  <c:v>2.5</c:v>
                </c:pt>
                <c:pt idx="20">
                  <c:v>2.583333333333333</c:v>
                </c:pt>
                <c:pt idx="21">
                  <c:v>2.666666666666667</c:v>
                </c:pt>
                <c:pt idx="22">
                  <c:v>2.75</c:v>
                </c:pt>
                <c:pt idx="23">
                  <c:v>2.833333333333333</c:v>
                </c:pt>
                <c:pt idx="24">
                  <c:v>2.916666666666667</c:v>
                </c:pt>
                <c:pt idx="25">
                  <c:v>3</c:v>
                </c:pt>
              </c:numCache>
            </c:numRef>
          </c:xVal>
          <c:yVal>
            <c:numRef>
              <c:f>promedios!$I$7:$I$32</c:f>
              <c:numCache>
                <c:formatCode>General</c:formatCode>
                <c:ptCount val="26"/>
                <c:pt idx="0">
                  <c:v>59.6</c:v>
                </c:pt>
                <c:pt idx="1">
                  <c:v>72.400000000000006</c:v>
                </c:pt>
                <c:pt idx="2">
                  <c:v>81</c:v>
                </c:pt>
                <c:pt idx="3">
                  <c:v>87</c:v>
                </c:pt>
                <c:pt idx="4">
                  <c:v>91.6</c:v>
                </c:pt>
                <c:pt idx="5">
                  <c:v>96</c:v>
                </c:pt>
                <c:pt idx="6">
                  <c:v>102</c:v>
                </c:pt>
                <c:pt idx="7">
                  <c:v>110.6</c:v>
                </c:pt>
                <c:pt idx="8">
                  <c:v>93</c:v>
                </c:pt>
                <c:pt idx="9">
                  <c:v>96</c:v>
                </c:pt>
                <c:pt idx="10">
                  <c:v>99</c:v>
                </c:pt>
                <c:pt idx="11">
                  <c:v>101.8</c:v>
                </c:pt>
                <c:pt idx="12">
                  <c:v>105</c:v>
                </c:pt>
                <c:pt idx="13">
                  <c:v>109</c:v>
                </c:pt>
                <c:pt idx="14">
                  <c:v>115</c:v>
                </c:pt>
                <c:pt idx="15">
                  <c:v>123</c:v>
                </c:pt>
                <c:pt idx="16">
                  <c:v>139</c:v>
                </c:pt>
                <c:pt idx="17">
                  <c:v>99</c:v>
                </c:pt>
                <c:pt idx="18">
                  <c:v>101.6</c:v>
                </c:pt>
                <c:pt idx="19">
                  <c:v>105</c:v>
                </c:pt>
                <c:pt idx="20">
                  <c:v>108</c:v>
                </c:pt>
                <c:pt idx="21">
                  <c:v>112.8</c:v>
                </c:pt>
                <c:pt idx="22">
                  <c:v>118</c:v>
                </c:pt>
                <c:pt idx="23">
                  <c:v>125.2</c:v>
                </c:pt>
                <c:pt idx="24">
                  <c:v>136</c:v>
                </c:pt>
                <c:pt idx="25">
                  <c:v>154.19999999999999</c:v>
                </c:pt>
              </c:numCache>
            </c:numRef>
          </c:yVal>
          <c:smooth val="0"/>
          <c:extLst xmlns:c16r2="http://schemas.microsoft.com/office/drawing/2015/06/chart">
            <c:ext xmlns:c16="http://schemas.microsoft.com/office/drawing/2014/chart" uri="{C3380CC4-5D6E-409C-BE32-E72D297353CC}">
              <c16:uniqueId val="{00000003-75B6-4771-8351-1FC1B3A77FF5}"/>
            </c:ext>
          </c:extLst>
        </c:ser>
        <c:ser>
          <c:idx val="4"/>
          <c:order val="4"/>
          <c:tx>
            <c:strRef>
              <c:f>promedios!$J$5</c:f>
              <c:strCache>
                <c:ptCount val="1"/>
                <c:pt idx="0">
                  <c:v>L16_E1</c:v>
                </c:pt>
              </c:strCache>
            </c:strRef>
          </c:tx>
          <c:spPr>
            <a:ln w="25400" cap="rnd">
              <a:noFill/>
              <a:round/>
            </a:ln>
            <a:effectLst/>
          </c:spPr>
          <c:marker>
            <c:symbol val="circle"/>
            <c:size val="5"/>
            <c:spPr>
              <a:solidFill>
                <a:srgbClr val="92D050"/>
              </a:solidFill>
              <a:ln w="9525">
                <a:noFill/>
              </a:ln>
              <a:effectLst/>
            </c:spPr>
          </c:marker>
          <c:xVal>
            <c:numRef>
              <c:f>promedios!$K$7:$K$36</c:f>
              <c:numCache>
                <c:formatCode>General</c:formatCode>
                <c:ptCount val="30"/>
                <c:pt idx="0">
                  <c:v>1.0833333333333333</c:v>
                </c:pt>
                <c:pt idx="1">
                  <c:v>1.1666666666666667</c:v>
                </c:pt>
                <c:pt idx="2">
                  <c:v>1.25</c:v>
                </c:pt>
                <c:pt idx="3">
                  <c:v>1.3333333333333333</c:v>
                </c:pt>
                <c:pt idx="4">
                  <c:v>1.4166666666666667</c:v>
                </c:pt>
                <c:pt idx="5">
                  <c:v>1.5</c:v>
                </c:pt>
                <c:pt idx="6">
                  <c:v>1.5833333333333335</c:v>
                </c:pt>
                <c:pt idx="7">
                  <c:v>1.6666666666666665</c:v>
                </c:pt>
                <c:pt idx="8">
                  <c:v>1.6666666666666665</c:v>
                </c:pt>
                <c:pt idx="9">
                  <c:v>1.75</c:v>
                </c:pt>
                <c:pt idx="10">
                  <c:v>1.8333333333333335</c:v>
                </c:pt>
                <c:pt idx="11">
                  <c:v>1.9166666666666665</c:v>
                </c:pt>
                <c:pt idx="12">
                  <c:v>2</c:v>
                </c:pt>
                <c:pt idx="13">
                  <c:v>2.083333333333333</c:v>
                </c:pt>
                <c:pt idx="14">
                  <c:v>2.166666666666667</c:v>
                </c:pt>
                <c:pt idx="15">
                  <c:v>2.25</c:v>
                </c:pt>
                <c:pt idx="16">
                  <c:v>2.333333333333333</c:v>
                </c:pt>
                <c:pt idx="17">
                  <c:v>2.333333333333333</c:v>
                </c:pt>
                <c:pt idx="18">
                  <c:v>2.416666666666667</c:v>
                </c:pt>
                <c:pt idx="19">
                  <c:v>2.5</c:v>
                </c:pt>
                <c:pt idx="20">
                  <c:v>2.583333333333333</c:v>
                </c:pt>
                <c:pt idx="21">
                  <c:v>2.666666666666667</c:v>
                </c:pt>
                <c:pt idx="22">
                  <c:v>2.75</c:v>
                </c:pt>
                <c:pt idx="23">
                  <c:v>2.833333333333333</c:v>
                </c:pt>
                <c:pt idx="24">
                  <c:v>2.916666666666667</c:v>
                </c:pt>
                <c:pt idx="25">
                  <c:v>3</c:v>
                </c:pt>
                <c:pt idx="26">
                  <c:v>3</c:v>
                </c:pt>
                <c:pt idx="27">
                  <c:v>3.0833333333333335</c:v>
                </c:pt>
                <c:pt idx="28">
                  <c:v>3.1666666666666665</c:v>
                </c:pt>
                <c:pt idx="29">
                  <c:v>3.25</c:v>
                </c:pt>
              </c:numCache>
            </c:numRef>
          </c:xVal>
          <c:yVal>
            <c:numRef>
              <c:f>promedios!$L$7:$L$36</c:f>
              <c:numCache>
                <c:formatCode>General</c:formatCode>
                <c:ptCount val="30"/>
                <c:pt idx="0">
                  <c:v>63</c:v>
                </c:pt>
                <c:pt idx="1">
                  <c:v>74.2</c:v>
                </c:pt>
                <c:pt idx="2">
                  <c:v>83.8</c:v>
                </c:pt>
                <c:pt idx="3">
                  <c:v>90.8</c:v>
                </c:pt>
                <c:pt idx="4">
                  <c:v>95.2</c:v>
                </c:pt>
                <c:pt idx="5">
                  <c:v>100.4</c:v>
                </c:pt>
                <c:pt idx="6">
                  <c:v>104.2</c:v>
                </c:pt>
                <c:pt idx="7">
                  <c:v>107.6</c:v>
                </c:pt>
                <c:pt idx="8">
                  <c:v>107.6</c:v>
                </c:pt>
                <c:pt idx="9">
                  <c:v>110.4</c:v>
                </c:pt>
                <c:pt idx="10">
                  <c:v>114.2</c:v>
                </c:pt>
                <c:pt idx="11">
                  <c:v>118</c:v>
                </c:pt>
                <c:pt idx="12">
                  <c:v>122.2</c:v>
                </c:pt>
                <c:pt idx="13">
                  <c:v>126.2</c:v>
                </c:pt>
                <c:pt idx="14">
                  <c:v>129</c:v>
                </c:pt>
                <c:pt idx="15">
                  <c:v>132.80000000000001</c:v>
                </c:pt>
                <c:pt idx="16">
                  <c:v>136.6</c:v>
                </c:pt>
                <c:pt idx="17">
                  <c:v>136.6</c:v>
                </c:pt>
                <c:pt idx="18">
                  <c:v>136.6</c:v>
                </c:pt>
                <c:pt idx="19">
                  <c:v>142.19999999999999</c:v>
                </c:pt>
                <c:pt idx="20">
                  <c:v>146</c:v>
                </c:pt>
                <c:pt idx="21">
                  <c:v>146.6</c:v>
                </c:pt>
                <c:pt idx="22">
                  <c:v>150.4</c:v>
                </c:pt>
                <c:pt idx="23">
                  <c:v>153.4</c:v>
                </c:pt>
                <c:pt idx="24">
                  <c:v>154.4</c:v>
                </c:pt>
                <c:pt idx="25">
                  <c:v>156</c:v>
                </c:pt>
                <c:pt idx="26">
                  <c:v>156</c:v>
                </c:pt>
                <c:pt idx="27">
                  <c:v>155.80000000000001</c:v>
                </c:pt>
                <c:pt idx="28">
                  <c:v>158.4</c:v>
                </c:pt>
                <c:pt idx="29">
                  <c:v>161</c:v>
                </c:pt>
              </c:numCache>
            </c:numRef>
          </c:yVal>
          <c:smooth val="0"/>
          <c:extLst xmlns:c16r2="http://schemas.microsoft.com/office/drawing/2015/06/chart">
            <c:ext xmlns:c16="http://schemas.microsoft.com/office/drawing/2014/chart" uri="{C3380CC4-5D6E-409C-BE32-E72D297353CC}">
              <c16:uniqueId val="{00000004-75B6-4771-8351-1FC1B3A77FF5}"/>
            </c:ext>
          </c:extLst>
        </c:ser>
        <c:ser>
          <c:idx val="5"/>
          <c:order val="5"/>
          <c:tx>
            <c:strRef>
              <c:f>promedios!$J$5</c:f>
              <c:strCache>
                <c:ptCount val="1"/>
                <c:pt idx="0">
                  <c:v>L16_E1</c:v>
                </c:pt>
              </c:strCache>
            </c:strRef>
          </c:tx>
          <c:spPr>
            <a:ln w="25400" cap="rnd">
              <a:noFill/>
              <a:round/>
            </a:ln>
            <a:effectLst/>
          </c:spPr>
          <c:marker>
            <c:symbol val="circle"/>
            <c:size val="5"/>
            <c:spPr>
              <a:solidFill>
                <a:srgbClr val="92D050"/>
              </a:solidFill>
              <a:ln w="9525">
                <a:noFill/>
              </a:ln>
              <a:effectLst/>
            </c:spPr>
          </c:marker>
          <c:xVal>
            <c:numRef>
              <c:f>promedios!$K$7:$K$32</c:f>
              <c:numCache>
                <c:formatCode>General</c:formatCode>
                <c:ptCount val="26"/>
                <c:pt idx="0">
                  <c:v>1.0833333333333333</c:v>
                </c:pt>
                <c:pt idx="1">
                  <c:v>1.1666666666666667</c:v>
                </c:pt>
                <c:pt idx="2">
                  <c:v>1.25</c:v>
                </c:pt>
                <c:pt idx="3">
                  <c:v>1.3333333333333333</c:v>
                </c:pt>
                <c:pt idx="4">
                  <c:v>1.4166666666666667</c:v>
                </c:pt>
                <c:pt idx="5">
                  <c:v>1.5</c:v>
                </c:pt>
                <c:pt idx="6">
                  <c:v>1.5833333333333335</c:v>
                </c:pt>
                <c:pt idx="7">
                  <c:v>1.6666666666666665</c:v>
                </c:pt>
                <c:pt idx="8">
                  <c:v>1.6666666666666665</c:v>
                </c:pt>
                <c:pt idx="9">
                  <c:v>1.75</c:v>
                </c:pt>
                <c:pt idx="10">
                  <c:v>1.8333333333333335</c:v>
                </c:pt>
                <c:pt idx="11">
                  <c:v>1.9166666666666665</c:v>
                </c:pt>
                <c:pt idx="12">
                  <c:v>2</c:v>
                </c:pt>
                <c:pt idx="13">
                  <c:v>2.083333333333333</c:v>
                </c:pt>
                <c:pt idx="14">
                  <c:v>2.166666666666667</c:v>
                </c:pt>
                <c:pt idx="15">
                  <c:v>2.25</c:v>
                </c:pt>
                <c:pt idx="16">
                  <c:v>2.333333333333333</c:v>
                </c:pt>
                <c:pt idx="17">
                  <c:v>2.333333333333333</c:v>
                </c:pt>
                <c:pt idx="18">
                  <c:v>2.416666666666667</c:v>
                </c:pt>
                <c:pt idx="19">
                  <c:v>2.5</c:v>
                </c:pt>
                <c:pt idx="20">
                  <c:v>2.583333333333333</c:v>
                </c:pt>
                <c:pt idx="21">
                  <c:v>2.666666666666667</c:v>
                </c:pt>
                <c:pt idx="22">
                  <c:v>2.75</c:v>
                </c:pt>
                <c:pt idx="23">
                  <c:v>2.833333333333333</c:v>
                </c:pt>
                <c:pt idx="24">
                  <c:v>2.916666666666667</c:v>
                </c:pt>
                <c:pt idx="25">
                  <c:v>3</c:v>
                </c:pt>
              </c:numCache>
            </c:numRef>
          </c:xVal>
          <c:yVal>
            <c:numRef>
              <c:f>promedios!$M$7:$M$32</c:f>
              <c:numCache>
                <c:formatCode>General</c:formatCode>
                <c:ptCount val="26"/>
                <c:pt idx="0">
                  <c:v>60.2</c:v>
                </c:pt>
                <c:pt idx="1">
                  <c:v>72.599999999999994</c:v>
                </c:pt>
                <c:pt idx="2">
                  <c:v>81</c:v>
                </c:pt>
                <c:pt idx="3">
                  <c:v>87</c:v>
                </c:pt>
                <c:pt idx="4">
                  <c:v>92</c:v>
                </c:pt>
                <c:pt idx="5">
                  <c:v>96</c:v>
                </c:pt>
                <c:pt idx="6">
                  <c:v>100.8</c:v>
                </c:pt>
                <c:pt idx="7">
                  <c:v>107.6</c:v>
                </c:pt>
                <c:pt idx="8">
                  <c:v>94</c:v>
                </c:pt>
                <c:pt idx="9">
                  <c:v>97</c:v>
                </c:pt>
                <c:pt idx="10">
                  <c:v>100</c:v>
                </c:pt>
                <c:pt idx="11">
                  <c:v>103</c:v>
                </c:pt>
                <c:pt idx="12">
                  <c:v>105.8</c:v>
                </c:pt>
                <c:pt idx="13">
                  <c:v>109</c:v>
                </c:pt>
                <c:pt idx="14">
                  <c:v>114</c:v>
                </c:pt>
                <c:pt idx="15">
                  <c:v>122</c:v>
                </c:pt>
                <c:pt idx="16">
                  <c:v>136.6</c:v>
                </c:pt>
                <c:pt idx="17">
                  <c:v>100</c:v>
                </c:pt>
                <c:pt idx="18">
                  <c:v>103</c:v>
                </c:pt>
                <c:pt idx="19">
                  <c:v>106</c:v>
                </c:pt>
                <c:pt idx="20">
                  <c:v>110</c:v>
                </c:pt>
                <c:pt idx="21">
                  <c:v>114</c:v>
                </c:pt>
                <c:pt idx="22">
                  <c:v>119</c:v>
                </c:pt>
                <c:pt idx="23">
                  <c:v>127</c:v>
                </c:pt>
                <c:pt idx="24">
                  <c:v>137.80000000000001</c:v>
                </c:pt>
                <c:pt idx="25">
                  <c:v>156</c:v>
                </c:pt>
              </c:numCache>
            </c:numRef>
          </c:yVal>
          <c:smooth val="0"/>
          <c:extLst xmlns:c16r2="http://schemas.microsoft.com/office/drawing/2015/06/chart">
            <c:ext xmlns:c16="http://schemas.microsoft.com/office/drawing/2014/chart" uri="{C3380CC4-5D6E-409C-BE32-E72D297353CC}">
              <c16:uniqueId val="{00000005-75B6-4771-8351-1FC1B3A77FF5}"/>
            </c:ext>
          </c:extLst>
        </c:ser>
        <c:ser>
          <c:idx val="6"/>
          <c:order val="6"/>
          <c:tx>
            <c:strRef>
              <c:f>promedios!$N$5</c:f>
              <c:strCache>
                <c:ptCount val="1"/>
                <c:pt idx="0">
                  <c:v>LOTE 18</c:v>
                </c:pt>
              </c:strCache>
            </c:strRef>
          </c:tx>
          <c:spPr>
            <a:ln w="25400" cap="rnd">
              <a:noFill/>
              <a:round/>
            </a:ln>
            <a:effectLst/>
          </c:spPr>
          <c:marker>
            <c:symbol val="circle"/>
            <c:size val="5"/>
            <c:spPr>
              <a:solidFill>
                <a:srgbClr val="7030A0"/>
              </a:solidFill>
              <a:ln w="9525">
                <a:noFill/>
              </a:ln>
              <a:effectLst/>
            </c:spPr>
          </c:marker>
          <c:xVal>
            <c:numRef>
              <c:f>promedios!$O$7:$O$36</c:f>
            </c:numRef>
          </c:xVal>
          <c:yVal>
            <c:numRef>
              <c:f>promedios!$P$7:$P$36</c:f>
            </c:numRef>
          </c:yVal>
          <c:smooth val="0"/>
          <c:extLst xmlns:c16r2="http://schemas.microsoft.com/office/drawing/2015/06/chart">
            <c:ext xmlns:c16="http://schemas.microsoft.com/office/drawing/2014/chart" uri="{C3380CC4-5D6E-409C-BE32-E72D297353CC}">
              <c16:uniqueId val="{00000006-75B6-4771-8351-1FC1B3A77FF5}"/>
            </c:ext>
          </c:extLst>
        </c:ser>
        <c:ser>
          <c:idx val="7"/>
          <c:order val="7"/>
          <c:tx>
            <c:strRef>
              <c:f>promedios!$N$5</c:f>
              <c:strCache>
                <c:ptCount val="1"/>
                <c:pt idx="0">
                  <c:v>LOTE 18</c:v>
                </c:pt>
              </c:strCache>
            </c:strRef>
          </c:tx>
          <c:spPr>
            <a:ln w="25400" cap="rnd">
              <a:noFill/>
              <a:round/>
            </a:ln>
            <a:effectLst/>
          </c:spPr>
          <c:marker>
            <c:symbol val="circle"/>
            <c:size val="5"/>
            <c:spPr>
              <a:solidFill>
                <a:srgbClr val="7030A0"/>
              </a:solidFill>
              <a:ln w="9525">
                <a:noFill/>
              </a:ln>
              <a:effectLst/>
            </c:spPr>
          </c:marker>
          <c:xVal>
            <c:numRef>
              <c:f>promedios!$O$7:$O$32</c:f>
            </c:numRef>
          </c:xVal>
          <c:yVal>
            <c:numRef>
              <c:f>promedios!$Q$7:$Q$32</c:f>
            </c:numRef>
          </c:yVal>
          <c:smooth val="0"/>
          <c:extLst xmlns:c16r2="http://schemas.microsoft.com/office/drawing/2015/06/chart">
            <c:ext xmlns:c16="http://schemas.microsoft.com/office/drawing/2014/chart" uri="{C3380CC4-5D6E-409C-BE32-E72D297353CC}">
              <c16:uniqueId val="{00000007-75B6-4771-8351-1FC1B3A77FF5}"/>
            </c:ext>
          </c:extLst>
        </c:ser>
        <c:ser>
          <c:idx val="9"/>
          <c:order val="8"/>
          <c:tx>
            <c:strRef>
              <c:f>promedios!$R$5</c:f>
              <c:strCache>
                <c:ptCount val="1"/>
                <c:pt idx="0">
                  <c:v>lote13</c:v>
                </c:pt>
              </c:strCache>
            </c:strRef>
          </c:tx>
          <c:spPr>
            <a:ln w="25400" cap="rnd">
              <a:noFill/>
              <a:round/>
            </a:ln>
            <a:effectLst/>
          </c:spPr>
          <c:marker>
            <c:symbol val="circle"/>
            <c:size val="5"/>
            <c:spPr>
              <a:solidFill>
                <a:schemeClr val="accent4"/>
              </a:solidFill>
              <a:ln w="9525">
                <a:noFill/>
              </a:ln>
              <a:effectLst/>
            </c:spPr>
          </c:marker>
          <c:xVal>
            <c:numRef>
              <c:f>promedios!$S$7:$S$36</c:f>
            </c:numRef>
          </c:xVal>
          <c:yVal>
            <c:numRef>
              <c:f>promedios!$T$7:$T$36</c:f>
            </c:numRef>
          </c:yVal>
          <c:smooth val="0"/>
          <c:extLst xmlns:c16r2="http://schemas.microsoft.com/office/drawing/2015/06/chart">
            <c:ext xmlns:c16="http://schemas.microsoft.com/office/drawing/2014/chart" uri="{C3380CC4-5D6E-409C-BE32-E72D297353CC}">
              <c16:uniqueId val="{00000008-75B6-4771-8351-1FC1B3A77FF5}"/>
            </c:ext>
          </c:extLst>
        </c:ser>
        <c:ser>
          <c:idx val="10"/>
          <c:order val="9"/>
          <c:tx>
            <c:strRef>
              <c:f>promedios!$R$5</c:f>
              <c:strCache>
                <c:ptCount val="1"/>
                <c:pt idx="0">
                  <c:v>lote13</c:v>
                </c:pt>
              </c:strCache>
            </c:strRef>
          </c:tx>
          <c:spPr>
            <a:ln w="25400" cap="rnd">
              <a:noFill/>
              <a:round/>
            </a:ln>
            <a:effectLst/>
          </c:spPr>
          <c:marker>
            <c:symbol val="circle"/>
            <c:size val="5"/>
            <c:spPr>
              <a:solidFill>
                <a:schemeClr val="accent4"/>
              </a:solidFill>
              <a:ln w="9525">
                <a:noFill/>
              </a:ln>
              <a:effectLst/>
            </c:spPr>
          </c:marker>
          <c:xVal>
            <c:numRef>
              <c:f>promedios!$S$7:$S$32</c:f>
            </c:numRef>
          </c:xVal>
          <c:yVal>
            <c:numRef>
              <c:f>promedios!$U$7:$U$32</c:f>
            </c:numRef>
          </c:yVal>
          <c:smooth val="0"/>
          <c:extLst xmlns:c16r2="http://schemas.microsoft.com/office/drawing/2015/06/chart">
            <c:ext xmlns:c16="http://schemas.microsoft.com/office/drawing/2014/chart" uri="{C3380CC4-5D6E-409C-BE32-E72D297353CC}">
              <c16:uniqueId val="{00000009-75B6-4771-8351-1FC1B3A77FF5}"/>
            </c:ext>
          </c:extLst>
        </c:ser>
        <c:dLbls>
          <c:showLegendKey val="0"/>
          <c:showVal val="0"/>
          <c:showCatName val="0"/>
          <c:showSerName val="0"/>
          <c:showPercent val="0"/>
          <c:showBubbleSize val="0"/>
        </c:dLbls>
        <c:axId val="648259904"/>
        <c:axId val="648260464"/>
        <c:extLst xmlns:c16r2="http://schemas.microsoft.com/office/drawing/2015/06/chart"/>
      </c:scatterChart>
      <c:valAx>
        <c:axId val="648259904"/>
        <c:scaling>
          <c:orientation val="minMax"/>
          <c:min val="1"/>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US" dirty="0"/>
                  <a:t>Deformación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648260464"/>
        <c:crosses val="autoZero"/>
        <c:crossBetween val="midCat"/>
      </c:valAx>
      <c:valAx>
        <c:axId val="648260464"/>
        <c:scaling>
          <c:orientation val="minMax"/>
          <c:min val="5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US" dirty="0"/>
                  <a:t>Frecuencia</a:t>
                </a:r>
                <a:r>
                  <a:rPr lang="es-US" baseline="0" dirty="0"/>
                  <a:t> [Hz]</a:t>
                </a:r>
                <a:endParaRPr lang="es-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648259904"/>
        <c:crosses val="autoZero"/>
        <c:crossBetween val="midCat"/>
        <c:majorUnit val="10"/>
      </c:valAx>
      <c:spPr>
        <a:noFill/>
        <a:ln>
          <a:noFill/>
        </a:ln>
        <a:effectLst/>
      </c:spPr>
    </c:plotArea>
    <c:legend>
      <c:legendPos val="r"/>
      <c:legendEntry>
        <c:idx val="1"/>
        <c:delete val="1"/>
      </c:legendEntry>
      <c:legendEntry>
        <c:idx val="3"/>
        <c:delete val="1"/>
      </c:legendEntry>
      <c:legendEntry>
        <c:idx val="5"/>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legend>
    <c:plotVisOnly val="1"/>
    <c:dispBlanksAs val="gap"/>
    <c:showDLblsOverMax val="0"/>
  </c:chart>
  <c:spPr>
    <a:solidFill>
      <a:schemeClr val="bg1"/>
    </a:solidFill>
    <a:ln>
      <a:noFill/>
    </a:ln>
    <a:effectLst/>
  </c:spPr>
  <c:txPr>
    <a:bodyPr/>
    <a:lstStyle/>
    <a:p>
      <a:pPr>
        <a:defRPr/>
      </a:pPr>
      <a:endParaRPr lang="es-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9BBBBD-081C-4B5E-B732-97739C8D4F09}" type="datetimeFigureOut">
              <a:rPr lang="es-EC" smtClean="0"/>
              <a:t>18/07/2019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88730D-4CC5-4FD0-8019-A2D214D84BFB}" type="slidenum">
              <a:rPr lang="es-EC" smtClean="0"/>
              <a:t>‹Nº›</a:t>
            </a:fld>
            <a:endParaRPr lang="es-EC"/>
          </a:p>
        </p:txBody>
      </p:sp>
    </p:spTree>
    <p:extLst>
      <p:ext uri="{BB962C8B-B14F-4D97-AF65-F5344CB8AC3E}">
        <p14:creationId xmlns:p14="http://schemas.microsoft.com/office/powerpoint/2010/main" val="2423524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1</a:t>
            </a:fld>
            <a:endParaRPr lang="es-EC"/>
          </a:p>
        </p:txBody>
      </p:sp>
    </p:spTree>
    <p:extLst>
      <p:ext uri="{BB962C8B-B14F-4D97-AF65-F5344CB8AC3E}">
        <p14:creationId xmlns:p14="http://schemas.microsoft.com/office/powerpoint/2010/main" val="4160966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10</a:t>
            </a:fld>
            <a:endParaRPr lang="es-EC"/>
          </a:p>
        </p:txBody>
      </p:sp>
    </p:spTree>
    <p:extLst>
      <p:ext uri="{BB962C8B-B14F-4D97-AF65-F5344CB8AC3E}">
        <p14:creationId xmlns:p14="http://schemas.microsoft.com/office/powerpoint/2010/main" val="1931525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11</a:t>
            </a:fld>
            <a:endParaRPr lang="es-EC"/>
          </a:p>
        </p:txBody>
      </p:sp>
    </p:spTree>
    <p:extLst>
      <p:ext uri="{BB962C8B-B14F-4D97-AF65-F5344CB8AC3E}">
        <p14:creationId xmlns:p14="http://schemas.microsoft.com/office/powerpoint/2010/main" val="3210463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12</a:t>
            </a:fld>
            <a:endParaRPr lang="es-EC"/>
          </a:p>
        </p:txBody>
      </p:sp>
    </p:spTree>
    <p:extLst>
      <p:ext uri="{BB962C8B-B14F-4D97-AF65-F5344CB8AC3E}">
        <p14:creationId xmlns:p14="http://schemas.microsoft.com/office/powerpoint/2010/main" val="1001926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13</a:t>
            </a:fld>
            <a:endParaRPr lang="es-EC"/>
          </a:p>
        </p:txBody>
      </p:sp>
    </p:spTree>
    <p:extLst>
      <p:ext uri="{BB962C8B-B14F-4D97-AF65-F5344CB8AC3E}">
        <p14:creationId xmlns:p14="http://schemas.microsoft.com/office/powerpoint/2010/main" val="3590296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14</a:t>
            </a:fld>
            <a:endParaRPr lang="es-EC"/>
          </a:p>
        </p:txBody>
      </p:sp>
    </p:spTree>
    <p:extLst>
      <p:ext uri="{BB962C8B-B14F-4D97-AF65-F5344CB8AC3E}">
        <p14:creationId xmlns:p14="http://schemas.microsoft.com/office/powerpoint/2010/main" val="3066752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15</a:t>
            </a:fld>
            <a:endParaRPr lang="es-EC"/>
          </a:p>
        </p:txBody>
      </p:sp>
    </p:spTree>
    <p:extLst>
      <p:ext uri="{BB962C8B-B14F-4D97-AF65-F5344CB8AC3E}">
        <p14:creationId xmlns:p14="http://schemas.microsoft.com/office/powerpoint/2010/main" val="1933971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16</a:t>
            </a:fld>
            <a:endParaRPr lang="es-EC"/>
          </a:p>
        </p:txBody>
      </p:sp>
    </p:spTree>
    <p:extLst>
      <p:ext uri="{BB962C8B-B14F-4D97-AF65-F5344CB8AC3E}">
        <p14:creationId xmlns:p14="http://schemas.microsoft.com/office/powerpoint/2010/main" val="1280314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17</a:t>
            </a:fld>
            <a:endParaRPr lang="es-EC"/>
          </a:p>
        </p:txBody>
      </p:sp>
    </p:spTree>
    <p:extLst>
      <p:ext uri="{BB962C8B-B14F-4D97-AF65-F5344CB8AC3E}">
        <p14:creationId xmlns:p14="http://schemas.microsoft.com/office/powerpoint/2010/main" val="2407599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18</a:t>
            </a:fld>
            <a:endParaRPr lang="es-EC"/>
          </a:p>
        </p:txBody>
      </p:sp>
    </p:spTree>
    <p:extLst>
      <p:ext uri="{BB962C8B-B14F-4D97-AF65-F5344CB8AC3E}">
        <p14:creationId xmlns:p14="http://schemas.microsoft.com/office/powerpoint/2010/main" val="4238425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19</a:t>
            </a:fld>
            <a:endParaRPr lang="es-EC"/>
          </a:p>
        </p:txBody>
      </p:sp>
    </p:spTree>
    <p:extLst>
      <p:ext uri="{BB962C8B-B14F-4D97-AF65-F5344CB8AC3E}">
        <p14:creationId xmlns:p14="http://schemas.microsoft.com/office/powerpoint/2010/main" val="3948019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2</a:t>
            </a:fld>
            <a:endParaRPr lang="es-EC"/>
          </a:p>
        </p:txBody>
      </p:sp>
    </p:spTree>
    <p:extLst>
      <p:ext uri="{BB962C8B-B14F-4D97-AF65-F5344CB8AC3E}">
        <p14:creationId xmlns:p14="http://schemas.microsoft.com/office/powerpoint/2010/main" val="1483963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20</a:t>
            </a:fld>
            <a:endParaRPr lang="es-EC"/>
          </a:p>
        </p:txBody>
      </p:sp>
    </p:spTree>
    <p:extLst>
      <p:ext uri="{BB962C8B-B14F-4D97-AF65-F5344CB8AC3E}">
        <p14:creationId xmlns:p14="http://schemas.microsoft.com/office/powerpoint/2010/main" val="520793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21</a:t>
            </a:fld>
            <a:endParaRPr lang="es-EC"/>
          </a:p>
        </p:txBody>
      </p:sp>
    </p:spTree>
    <p:extLst>
      <p:ext uri="{BB962C8B-B14F-4D97-AF65-F5344CB8AC3E}">
        <p14:creationId xmlns:p14="http://schemas.microsoft.com/office/powerpoint/2010/main" val="2838325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22</a:t>
            </a:fld>
            <a:endParaRPr lang="es-EC"/>
          </a:p>
        </p:txBody>
      </p:sp>
    </p:spTree>
    <p:extLst>
      <p:ext uri="{BB962C8B-B14F-4D97-AF65-F5344CB8AC3E}">
        <p14:creationId xmlns:p14="http://schemas.microsoft.com/office/powerpoint/2010/main" val="2341649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23</a:t>
            </a:fld>
            <a:endParaRPr lang="es-EC"/>
          </a:p>
        </p:txBody>
      </p:sp>
    </p:spTree>
    <p:extLst>
      <p:ext uri="{BB962C8B-B14F-4D97-AF65-F5344CB8AC3E}">
        <p14:creationId xmlns:p14="http://schemas.microsoft.com/office/powerpoint/2010/main" val="40650513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24</a:t>
            </a:fld>
            <a:endParaRPr lang="es-EC"/>
          </a:p>
        </p:txBody>
      </p:sp>
    </p:spTree>
    <p:extLst>
      <p:ext uri="{BB962C8B-B14F-4D97-AF65-F5344CB8AC3E}">
        <p14:creationId xmlns:p14="http://schemas.microsoft.com/office/powerpoint/2010/main" val="2043715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25</a:t>
            </a:fld>
            <a:endParaRPr lang="es-EC"/>
          </a:p>
        </p:txBody>
      </p:sp>
    </p:spTree>
    <p:extLst>
      <p:ext uri="{BB962C8B-B14F-4D97-AF65-F5344CB8AC3E}">
        <p14:creationId xmlns:p14="http://schemas.microsoft.com/office/powerpoint/2010/main" val="3088014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26</a:t>
            </a:fld>
            <a:endParaRPr lang="es-EC"/>
          </a:p>
        </p:txBody>
      </p:sp>
    </p:spTree>
    <p:extLst>
      <p:ext uri="{BB962C8B-B14F-4D97-AF65-F5344CB8AC3E}">
        <p14:creationId xmlns:p14="http://schemas.microsoft.com/office/powerpoint/2010/main" val="19570490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29</a:t>
            </a:fld>
            <a:endParaRPr lang="es-EC"/>
          </a:p>
        </p:txBody>
      </p:sp>
    </p:spTree>
    <p:extLst>
      <p:ext uri="{BB962C8B-B14F-4D97-AF65-F5344CB8AC3E}">
        <p14:creationId xmlns:p14="http://schemas.microsoft.com/office/powerpoint/2010/main" val="5767685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30</a:t>
            </a:fld>
            <a:endParaRPr lang="es-EC"/>
          </a:p>
        </p:txBody>
      </p:sp>
    </p:spTree>
    <p:extLst>
      <p:ext uri="{BB962C8B-B14F-4D97-AF65-F5344CB8AC3E}">
        <p14:creationId xmlns:p14="http://schemas.microsoft.com/office/powerpoint/2010/main" val="28898394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32</a:t>
            </a:fld>
            <a:endParaRPr lang="es-EC"/>
          </a:p>
        </p:txBody>
      </p:sp>
    </p:spTree>
    <p:extLst>
      <p:ext uri="{BB962C8B-B14F-4D97-AF65-F5344CB8AC3E}">
        <p14:creationId xmlns:p14="http://schemas.microsoft.com/office/powerpoint/2010/main" val="3941116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3</a:t>
            </a:fld>
            <a:endParaRPr lang="es-EC"/>
          </a:p>
        </p:txBody>
      </p:sp>
    </p:spTree>
    <p:extLst>
      <p:ext uri="{BB962C8B-B14F-4D97-AF65-F5344CB8AC3E}">
        <p14:creationId xmlns:p14="http://schemas.microsoft.com/office/powerpoint/2010/main" val="17250906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33</a:t>
            </a:fld>
            <a:endParaRPr lang="es-EC"/>
          </a:p>
        </p:txBody>
      </p:sp>
    </p:spTree>
    <p:extLst>
      <p:ext uri="{BB962C8B-B14F-4D97-AF65-F5344CB8AC3E}">
        <p14:creationId xmlns:p14="http://schemas.microsoft.com/office/powerpoint/2010/main" val="21287580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34</a:t>
            </a:fld>
            <a:endParaRPr lang="es-EC"/>
          </a:p>
        </p:txBody>
      </p:sp>
    </p:spTree>
    <p:extLst>
      <p:ext uri="{BB962C8B-B14F-4D97-AF65-F5344CB8AC3E}">
        <p14:creationId xmlns:p14="http://schemas.microsoft.com/office/powerpoint/2010/main" val="911097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35</a:t>
            </a:fld>
            <a:endParaRPr lang="es-EC"/>
          </a:p>
        </p:txBody>
      </p:sp>
    </p:spTree>
    <p:extLst>
      <p:ext uri="{BB962C8B-B14F-4D97-AF65-F5344CB8AC3E}">
        <p14:creationId xmlns:p14="http://schemas.microsoft.com/office/powerpoint/2010/main" val="2719148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36</a:t>
            </a:fld>
            <a:endParaRPr lang="es-EC"/>
          </a:p>
        </p:txBody>
      </p:sp>
    </p:spTree>
    <p:extLst>
      <p:ext uri="{BB962C8B-B14F-4D97-AF65-F5344CB8AC3E}">
        <p14:creationId xmlns:p14="http://schemas.microsoft.com/office/powerpoint/2010/main" val="39250958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37</a:t>
            </a:fld>
            <a:endParaRPr lang="es-EC"/>
          </a:p>
        </p:txBody>
      </p:sp>
    </p:spTree>
    <p:extLst>
      <p:ext uri="{BB962C8B-B14F-4D97-AF65-F5344CB8AC3E}">
        <p14:creationId xmlns:p14="http://schemas.microsoft.com/office/powerpoint/2010/main" val="15558204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38</a:t>
            </a:fld>
            <a:endParaRPr lang="es-EC"/>
          </a:p>
        </p:txBody>
      </p:sp>
    </p:spTree>
    <p:extLst>
      <p:ext uri="{BB962C8B-B14F-4D97-AF65-F5344CB8AC3E}">
        <p14:creationId xmlns:p14="http://schemas.microsoft.com/office/powerpoint/2010/main" val="13999825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39</a:t>
            </a:fld>
            <a:endParaRPr lang="es-EC"/>
          </a:p>
        </p:txBody>
      </p:sp>
    </p:spTree>
    <p:extLst>
      <p:ext uri="{BB962C8B-B14F-4D97-AF65-F5344CB8AC3E}">
        <p14:creationId xmlns:p14="http://schemas.microsoft.com/office/powerpoint/2010/main" val="4987961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40</a:t>
            </a:fld>
            <a:endParaRPr lang="es-EC"/>
          </a:p>
        </p:txBody>
      </p:sp>
    </p:spTree>
    <p:extLst>
      <p:ext uri="{BB962C8B-B14F-4D97-AF65-F5344CB8AC3E}">
        <p14:creationId xmlns:p14="http://schemas.microsoft.com/office/powerpoint/2010/main" val="2601935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41</a:t>
            </a:fld>
            <a:endParaRPr lang="es-EC"/>
          </a:p>
        </p:txBody>
      </p:sp>
    </p:spTree>
    <p:extLst>
      <p:ext uri="{BB962C8B-B14F-4D97-AF65-F5344CB8AC3E}">
        <p14:creationId xmlns:p14="http://schemas.microsoft.com/office/powerpoint/2010/main" val="25310658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42</a:t>
            </a:fld>
            <a:endParaRPr lang="es-EC"/>
          </a:p>
        </p:txBody>
      </p:sp>
    </p:spTree>
    <p:extLst>
      <p:ext uri="{BB962C8B-B14F-4D97-AF65-F5344CB8AC3E}">
        <p14:creationId xmlns:p14="http://schemas.microsoft.com/office/powerpoint/2010/main" val="3341037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4</a:t>
            </a:fld>
            <a:endParaRPr lang="es-EC"/>
          </a:p>
        </p:txBody>
      </p:sp>
    </p:spTree>
    <p:extLst>
      <p:ext uri="{BB962C8B-B14F-4D97-AF65-F5344CB8AC3E}">
        <p14:creationId xmlns:p14="http://schemas.microsoft.com/office/powerpoint/2010/main" val="5418842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43</a:t>
            </a:fld>
            <a:endParaRPr lang="es-EC"/>
          </a:p>
        </p:txBody>
      </p:sp>
    </p:spTree>
    <p:extLst>
      <p:ext uri="{BB962C8B-B14F-4D97-AF65-F5344CB8AC3E}">
        <p14:creationId xmlns:p14="http://schemas.microsoft.com/office/powerpoint/2010/main" val="42246806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44</a:t>
            </a:fld>
            <a:endParaRPr lang="es-EC"/>
          </a:p>
        </p:txBody>
      </p:sp>
    </p:spTree>
    <p:extLst>
      <p:ext uri="{BB962C8B-B14F-4D97-AF65-F5344CB8AC3E}">
        <p14:creationId xmlns:p14="http://schemas.microsoft.com/office/powerpoint/2010/main" val="1525072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45</a:t>
            </a:fld>
            <a:endParaRPr lang="es-EC"/>
          </a:p>
        </p:txBody>
      </p:sp>
    </p:spTree>
    <p:extLst>
      <p:ext uri="{BB962C8B-B14F-4D97-AF65-F5344CB8AC3E}">
        <p14:creationId xmlns:p14="http://schemas.microsoft.com/office/powerpoint/2010/main" val="41418642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46</a:t>
            </a:fld>
            <a:endParaRPr lang="es-EC"/>
          </a:p>
        </p:txBody>
      </p:sp>
    </p:spTree>
    <p:extLst>
      <p:ext uri="{BB962C8B-B14F-4D97-AF65-F5344CB8AC3E}">
        <p14:creationId xmlns:p14="http://schemas.microsoft.com/office/powerpoint/2010/main" val="22735812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47</a:t>
            </a:fld>
            <a:endParaRPr lang="es-EC"/>
          </a:p>
        </p:txBody>
      </p:sp>
    </p:spTree>
    <p:extLst>
      <p:ext uri="{BB962C8B-B14F-4D97-AF65-F5344CB8AC3E}">
        <p14:creationId xmlns:p14="http://schemas.microsoft.com/office/powerpoint/2010/main" val="24893575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48</a:t>
            </a:fld>
            <a:endParaRPr lang="es-EC"/>
          </a:p>
        </p:txBody>
      </p:sp>
    </p:spTree>
    <p:extLst>
      <p:ext uri="{BB962C8B-B14F-4D97-AF65-F5344CB8AC3E}">
        <p14:creationId xmlns:p14="http://schemas.microsoft.com/office/powerpoint/2010/main" val="17620379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49</a:t>
            </a:fld>
            <a:endParaRPr lang="es-EC"/>
          </a:p>
        </p:txBody>
      </p:sp>
    </p:spTree>
    <p:extLst>
      <p:ext uri="{BB962C8B-B14F-4D97-AF65-F5344CB8AC3E}">
        <p14:creationId xmlns:p14="http://schemas.microsoft.com/office/powerpoint/2010/main" val="2267109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50</a:t>
            </a:fld>
            <a:endParaRPr lang="es-EC"/>
          </a:p>
        </p:txBody>
      </p:sp>
    </p:spTree>
    <p:extLst>
      <p:ext uri="{BB962C8B-B14F-4D97-AF65-F5344CB8AC3E}">
        <p14:creationId xmlns:p14="http://schemas.microsoft.com/office/powerpoint/2010/main" val="21980052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51</a:t>
            </a:fld>
            <a:endParaRPr lang="es-EC"/>
          </a:p>
        </p:txBody>
      </p:sp>
    </p:spTree>
    <p:extLst>
      <p:ext uri="{BB962C8B-B14F-4D97-AF65-F5344CB8AC3E}">
        <p14:creationId xmlns:p14="http://schemas.microsoft.com/office/powerpoint/2010/main" val="4225948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5</a:t>
            </a:fld>
            <a:endParaRPr lang="es-EC"/>
          </a:p>
        </p:txBody>
      </p:sp>
    </p:spTree>
    <p:extLst>
      <p:ext uri="{BB962C8B-B14F-4D97-AF65-F5344CB8AC3E}">
        <p14:creationId xmlns:p14="http://schemas.microsoft.com/office/powerpoint/2010/main" val="1442428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6</a:t>
            </a:fld>
            <a:endParaRPr lang="es-EC"/>
          </a:p>
        </p:txBody>
      </p:sp>
    </p:spTree>
    <p:extLst>
      <p:ext uri="{BB962C8B-B14F-4D97-AF65-F5344CB8AC3E}">
        <p14:creationId xmlns:p14="http://schemas.microsoft.com/office/powerpoint/2010/main" val="1592600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7</a:t>
            </a:fld>
            <a:endParaRPr lang="es-EC"/>
          </a:p>
        </p:txBody>
      </p:sp>
    </p:spTree>
    <p:extLst>
      <p:ext uri="{BB962C8B-B14F-4D97-AF65-F5344CB8AC3E}">
        <p14:creationId xmlns:p14="http://schemas.microsoft.com/office/powerpoint/2010/main" val="3504130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8</a:t>
            </a:fld>
            <a:endParaRPr lang="es-EC"/>
          </a:p>
        </p:txBody>
      </p:sp>
    </p:spTree>
    <p:extLst>
      <p:ext uri="{BB962C8B-B14F-4D97-AF65-F5344CB8AC3E}">
        <p14:creationId xmlns:p14="http://schemas.microsoft.com/office/powerpoint/2010/main" val="3288973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9</a:t>
            </a:fld>
            <a:endParaRPr lang="es-EC"/>
          </a:p>
        </p:txBody>
      </p:sp>
    </p:spTree>
    <p:extLst>
      <p:ext uri="{BB962C8B-B14F-4D97-AF65-F5344CB8AC3E}">
        <p14:creationId xmlns:p14="http://schemas.microsoft.com/office/powerpoint/2010/main" val="2153656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DF059E0-0A96-465A-9616-ADC138528AD0}" type="datetimeFigureOut">
              <a:rPr lang="es-EC" smtClean="0"/>
              <a:t>18/07/2019</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745231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DF059E0-0A96-465A-9616-ADC138528AD0}" type="datetimeFigureOut">
              <a:rPr lang="es-EC" smtClean="0"/>
              <a:t>18/07/2019</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2665932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DF059E0-0A96-465A-9616-ADC138528AD0}" type="datetimeFigureOut">
              <a:rPr lang="es-EC" smtClean="0"/>
              <a:t>18/07/2019</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975666-06D9-4F93-AD7E-E4EC1FBB091A}"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60946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0DF059E0-0A96-465A-9616-ADC138528AD0}" type="datetimeFigureOut">
              <a:rPr lang="es-EC" smtClean="0"/>
              <a:t>18/07/2019</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1143683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0DF059E0-0A96-465A-9616-ADC138528AD0}" type="datetimeFigureOut">
              <a:rPr lang="es-EC" smtClean="0"/>
              <a:t>18/07/2019</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975666-06D9-4F93-AD7E-E4EC1FBB091A}"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99661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0DF059E0-0A96-465A-9616-ADC138528AD0}" type="datetimeFigureOut">
              <a:rPr lang="es-EC" smtClean="0"/>
              <a:t>18/07/2019</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3929818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DF059E0-0A96-465A-9616-ADC138528AD0}" type="datetimeFigureOut">
              <a:rPr lang="es-EC" smtClean="0"/>
              <a:t>18/07/2019</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1090908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DF059E0-0A96-465A-9616-ADC138528AD0}" type="datetimeFigureOut">
              <a:rPr lang="es-EC" smtClean="0"/>
              <a:t>18/07/2019</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2097917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1" y="1130300"/>
            <a:ext cx="10143067" cy="4127500"/>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6249B34-9780-43F3-807A-ABAA0D7C523D}" type="datetimeFigureOut">
              <a:rPr lang="es-EC" smtClean="0"/>
              <a:t>18/07/2019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468657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DF059E0-0A96-465A-9616-ADC138528AD0}" type="datetimeFigureOut">
              <a:rPr lang="es-EC" smtClean="0"/>
              <a:t>18/07/2019</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2220197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DF059E0-0A96-465A-9616-ADC138528AD0}" type="datetimeFigureOut">
              <a:rPr lang="es-EC" smtClean="0"/>
              <a:t>18/07/2019</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1654851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DF059E0-0A96-465A-9616-ADC138528AD0}" type="datetimeFigureOut">
              <a:rPr lang="es-EC" smtClean="0"/>
              <a:t>18/07/2019</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133745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DF059E0-0A96-465A-9616-ADC138528AD0}" type="datetimeFigureOut">
              <a:rPr lang="es-EC" smtClean="0"/>
              <a:t>18/07/2019</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3387021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DF059E0-0A96-465A-9616-ADC138528AD0}" type="datetimeFigureOut">
              <a:rPr lang="es-EC" smtClean="0"/>
              <a:t>18/07/2019</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1644775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F059E0-0A96-465A-9616-ADC138528AD0}" type="datetimeFigureOut">
              <a:rPr lang="es-EC" smtClean="0"/>
              <a:t>18/07/2019</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3791789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DF059E0-0A96-465A-9616-ADC138528AD0}" type="datetimeFigureOut">
              <a:rPr lang="es-EC" smtClean="0"/>
              <a:t>18/07/2019</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2695826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DF059E0-0A96-465A-9616-ADC138528AD0}" type="datetimeFigureOut">
              <a:rPr lang="es-EC" smtClean="0"/>
              <a:t>18/07/2019</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175984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DF059E0-0A96-465A-9616-ADC138528AD0}" type="datetimeFigureOut">
              <a:rPr lang="es-EC" smtClean="0"/>
              <a:t>18/07/2019</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5975666-06D9-4F93-AD7E-E4EC1FBB091A}" type="slidenum">
              <a:rPr lang="es-EC" smtClean="0"/>
              <a:t>‹Nº›</a:t>
            </a:fld>
            <a:endParaRPr lang="es-EC"/>
          </a:p>
        </p:txBody>
      </p:sp>
    </p:spTree>
    <p:extLst>
      <p:ext uri="{BB962C8B-B14F-4D97-AF65-F5344CB8AC3E}">
        <p14:creationId xmlns:p14="http://schemas.microsoft.com/office/powerpoint/2010/main" val="244054590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9"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0.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25.png"/><Relationship Id="rId4" Type="http://schemas.openxmlformats.org/officeDocument/2006/relationships/image" Target="../media/image240.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12.jpeg"/></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12.jpeg"/><Relationship Id="rId3" Type="http://schemas.openxmlformats.org/officeDocument/2006/relationships/image" Target="../media/image49.png"/><Relationship Id="rId7" Type="http://schemas.openxmlformats.org/officeDocument/2006/relationships/image" Target="../media/image460.png"/><Relationship Id="rId12"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3.png"/><Relationship Id="rId5" Type="http://schemas.openxmlformats.org/officeDocument/2006/relationships/image" Target="../media/image440.png"/><Relationship Id="rId10" Type="http://schemas.openxmlformats.org/officeDocument/2006/relationships/image" Target="../media/image52.png"/><Relationship Id="rId4" Type="http://schemas.openxmlformats.org/officeDocument/2006/relationships/image" Target="../media/image430.png"/><Relationship Id="rId9" Type="http://schemas.openxmlformats.org/officeDocument/2006/relationships/image" Target="../media/image480.png"/></Relationships>
</file>

<file path=ppt/slides/_rels/slide1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2.jpeg"/><Relationship Id="rId7"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104.png"/><Relationship Id="rId18" Type="http://schemas.openxmlformats.org/officeDocument/2006/relationships/image" Target="../media/image109.png"/><Relationship Id="rId3" Type="http://schemas.openxmlformats.org/officeDocument/2006/relationships/image" Target="../media/image12.jpeg"/><Relationship Id="rId7" Type="http://schemas.openxmlformats.org/officeDocument/2006/relationships/image" Target="../media/image62.png"/><Relationship Id="rId12" Type="http://schemas.openxmlformats.org/officeDocument/2006/relationships/image" Target="../media/image103.png"/><Relationship Id="rId17" Type="http://schemas.openxmlformats.org/officeDocument/2006/relationships/image" Target="../media/image108.png"/><Relationship Id="rId2" Type="http://schemas.openxmlformats.org/officeDocument/2006/relationships/notesSlide" Target="../notesSlides/notesSlide21.xml"/><Relationship Id="rId16" Type="http://schemas.openxmlformats.org/officeDocument/2006/relationships/image" Target="../media/image107.png"/><Relationship Id="rId1" Type="http://schemas.openxmlformats.org/officeDocument/2006/relationships/slideLayout" Target="../slideLayouts/slideLayout2.xml"/><Relationship Id="rId6" Type="http://schemas.microsoft.com/office/2007/relationships/hdphoto" Target="../media/hdphoto4.wdp"/><Relationship Id="rId11" Type="http://schemas.openxmlformats.org/officeDocument/2006/relationships/image" Target="../media/image102.png"/><Relationship Id="rId5" Type="http://schemas.openxmlformats.org/officeDocument/2006/relationships/image" Target="../media/image61.png"/><Relationship Id="rId15" Type="http://schemas.openxmlformats.org/officeDocument/2006/relationships/image" Target="../media/image106.png"/><Relationship Id="rId10" Type="http://schemas.openxmlformats.org/officeDocument/2006/relationships/image" Target="../media/image36.png"/><Relationship Id="rId19" Type="http://schemas.openxmlformats.org/officeDocument/2006/relationships/image" Target="../media/image110.png"/><Relationship Id="rId4" Type="http://schemas.openxmlformats.org/officeDocument/2006/relationships/image" Target="../media/image42.png"/><Relationship Id="rId9" Type="http://schemas.openxmlformats.org/officeDocument/2006/relationships/image" Target="../media/image101.png"/><Relationship Id="rId14" Type="http://schemas.openxmlformats.org/officeDocument/2006/relationships/image" Target="../media/image105.pn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7.xml"/><Relationship Id="rId5" Type="http://schemas.openxmlformats.org/officeDocument/2006/relationships/image" Target="../media/image69.emf"/><Relationship Id="rId4" Type="http://schemas.openxmlformats.org/officeDocument/2006/relationships/image" Target="../media/image68.png"/></Relationships>
</file>

<file path=ppt/slides/_rels/slide28.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slideLayout" Target="../slideLayouts/slideLayout7.xml"/><Relationship Id="rId4" Type="http://schemas.openxmlformats.org/officeDocument/2006/relationships/image" Target="../media/image72.emf"/></Relationships>
</file>

<file path=ppt/slides/_rels/slide2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image" Target="../media/image77.png"/><Relationship Id="rId2" Type="http://schemas.openxmlformats.org/officeDocument/2006/relationships/chart" Target="../charts/chart4.xml"/><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12.jpeg"/><Relationship Id="rId4" Type="http://schemas.openxmlformats.org/officeDocument/2006/relationships/image" Target="../media/image75.png"/></Relationships>
</file>

<file path=ppt/slides/_rels/slide32.xml.rels><?xml version="1.0" encoding="UTF-8" standalone="yes"?>
<Relationships xmlns="http://schemas.openxmlformats.org/package/2006/relationships"><Relationship Id="rId3" Type="http://schemas.openxmlformats.org/officeDocument/2006/relationships/image" Target="../media/image125.png"/><Relationship Id="rId7" Type="http://schemas.openxmlformats.org/officeDocument/2006/relationships/image" Target="../media/image129.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3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79.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78.emf"/><Relationship Id="rId5" Type="http://schemas.openxmlformats.org/officeDocument/2006/relationships/image" Target="../media/image77.emf"/><Relationship Id="rId4" Type="http://schemas.openxmlformats.org/officeDocument/2006/relationships/image" Target="../media/image76.emf"/></Relationships>
</file>

<file path=ppt/slides/_rels/slide35.xml.rels><?xml version="1.0" encoding="UTF-8" standalone="yes"?>
<Relationships xmlns="http://schemas.openxmlformats.org/package/2006/relationships"><Relationship Id="rId3" Type="http://schemas.openxmlformats.org/officeDocument/2006/relationships/image" Target="../media/image80.emf"/><Relationship Id="rId7"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image" Target="../media/image81.emf"/></Relationships>
</file>

<file path=ppt/slides/_rels/slide3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84.emf"/><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83.emf"/><Relationship Id="rId5" Type="http://schemas.openxmlformats.org/officeDocument/2006/relationships/image" Target="../media/image82.emf"/><Relationship Id="rId4" Type="http://schemas.openxmlformats.org/officeDocument/2006/relationships/image" Target="../media/image79.png"/></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chart" Target="../charts/chart11.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chart" Target="../charts/chart10.xml"/><Relationship Id="rId5" Type="http://schemas.openxmlformats.org/officeDocument/2006/relationships/image" Target="../media/image86.emf"/><Relationship Id="rId4" Type="http://schemas.openxmlformats.org/officeDocument/2006/relationships/image" Target="../media/image85.emf"/></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8.png"/><Relationship Id="rId10" Type="http://schemas.openxmlformats.org/officeDocument/2006/relationships/image" Target="../media/image12.jpeg"/><Relationship Id="rId4" Type="http://schemas.microsoft.com/office/2007/relationships/hdphoto" Target="../media/hdphoto2.wdp"/><Relationship Id="rId9"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89.emf"/><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88.emf"/><Relationship Id="rId5" Type="http://schemas.openxmlformats.org/officeDocument/2006/relationships/image" Target="../media/image87.emf"/><Relationship Id="rId4" Type="http://schemas.openxmlformats.org/officeDocument/2006/relationships/image" Target="../media/image79.png"/></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chart" Target="../charts/chart14.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chart" Target="../charts/chart13.xml"/><Relationship Id="rId5" Type="http://schemas.openxmlformats.org/officeDocument/2006/relationships/image" Target="../media/image91.emf"/><Relationship Id="rId4" Type="http://schemas.openxmlformats.org/officeDocument/2006/relationships/image" Target="../media/image90.emf"/></Relationships>
</file>

<file path=ppt/slides/_rels/slide4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94.png"/><Relationship Id="rId4" Type="http://schemas.openxmlformats.org/officeDocument/2006/relationships/image" Target="../media/image93.png"/></Relationships>
</file>

<file path=ppt/slides/_rels/slide4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96.png"/></Relationships>
</file>

<file path=ppt/slides/_rels/slide44.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99.png"/><Relationship Id="rId5" Type="http://schemas.openxmlformats.org/officeDocument/2006/relationships/image" Target="../media/image12.jpeg"/><Relationship Id="rId4" Type="http://schemas.openxmlformats.org/officeDocument/2006/relationships/image" Target="../media/image98.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chart" Target="../charts/chart16.xml"/></Relationships>
</file>

<file path=ppt/slides/_rels/slide4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0.png"/><Relationship Id="rId7"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5.png"/><Relationship Id="rId4" Type="http://schemas.openxmlformats.org/officeDocument/2006/relationships/image" Target="../media/image14.jp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Rectángulo">
            <a:extLst>
              <a:ext uri="{FF2B5EF4-FFF2-40B4-BE49-F238E27FC236}">
                <a16:creationId xmlns="" xmlns:a16="http://schemas.microsoft.com/office/drawing/2014/main" id="{3EB3F4B5-F78C-44CB-8560-7A42145A4341}"/>
              </a:ext>
            </a:extLst>
          </p:cNvPr>
          <p:cNvSpPr/>
          <p:nvPr/>
        </p:nvSpPr>
        <p:spPr>
          <a:xfrm>
            <a:off x="2246448" y="1024410"/>
            <a:ext cx="7920880" cy="4293483"/>
          </a:xfrm>
          <a:prstGeom prst="rect">
            <a:avLst/>
          </a:prstGeom>
          <a:noFill/>
        </p:spPr>
        <p:txBody>
          <a:bodyPr wrap="square" lIns="91440" tIns="45720" rIns="91440" bIns="45720">
            <a:spAutoFit/>
          </a:bodyPr>
          <a:lstStyle/>
          <a:p>
            <a:pPr algn="ctr"/>
            <a:r>
              <a:rPr lang="es-ES" sz="2000" b="1" dirty="0">
                <a:latin typeface="Arial" panose="020B0604020202020204" pitchFamily="34" charset="0"/>
                <a:cs typeface="Arial" panose="020B0604020202020204" pitchFamily="34" charset="0"/>
              </a:rPr>
              <a:t>DEPARTAMENTO DE CIENCIAS DE LA ENERGIA Y MECÁNICA</a:t>
            </a:r>
          </a:p>
          <a:p>
            <a:pPr algn="ctr"/>
            <a:endParaRPr lang="es-ES" sz="2000" b="1" dirty="0">
              <a:latin typeface="Arial" panose="020B0604020202020204" pitchFamily="34" charset="0"/>
              <a:cs typeface="Arial" panose="020B0604020202020204" pitchFamily="34" charset="0"/>
            </a:endParaRPr>
          </a:p>
          <a:p>
            <a:pPr algn="ctr"/>
            <a:r>
              <a:rPr lang="es-ES" b="1" dirty="0">
                <a:latin typeface="Arial" panose="020B0604020202020204" pitchFamily="34" charset="0"/>
                <a:cs typeface="Arial" panose="020B0604020202020204" pitchFamily="34" charset="0"/>
              </a:rPr>
              <a:t> CARRERA DE INGENIERÍA MECÁNICA</a:t>
            </a:r>
          </a:p>
          <a:p>
            <a:pPr algn="ctr"/>
            <a:r>
              <a:rPr lang="es-ES" sz="800" b="1" dirty="0">
                <a:latin typeface="Arial" panose="020B0604020202020204" pitchFamily="34" charset="0"/>
                <a:cs typeface="Arial" panose="020B0604020202020204" pitchFamily="34" charset="0"/>
              </a:rPr>
              <a:t> </a:t>
            </a:r>
            <a:endParaRPr lang="es-EC" sz="800" dirty="0">
              <a:latin typeface="Arial" panose="020B0604020202020204" pitchFamily="34" charset="0"/>
              <a:cs typeface="Arial" panose="020B0604020202020204" pitchFamily="34" charset="0"/>
            </a:endParaRPr>
          </a:p>
          <a:p>
            <a:r>
              <a:rPr lang="es-ES" sz="700" b="1" dirty="0">
                <a:latin typeface="Arial" panose="020B0604020202020204" pitchFamily="34" charset="0"/>
                <a:cs typeface="Arial" panose="020B0604020202020204" pitchFamily="34" charset="0"/>
              </a:rPr>
              <a:t> </a:t>
            </a:r>
            <a:endParaRPr lang="es-EC" sz="700" dirty="0">
              <a:latin typeface="Arial" panose="020B0604020202020204" pitchFamily="34" charset="0"/>
              <a:cs typeface="Arial" panose="020B0604020202020204" pitchFamily="34" charset="0"/>
            </a:endParaRPr>
          </a:p>
          <a:p>
            <a:r>
              <a:rPr lang="es-ES" sz="700" b="1" dirty="0">
                <a:latin typeface="Arial" panose="020B0604020202020204" pitchFamily="34" charset="0"/>
                <a:cs typeface="Arial" panose="020B0604020202020204" pitchFamily="34" charset="0"/>
              </a:rPr>
              <a:t> </a:t>
            </a:r>
            <a:r>
              <a:rPr lang="es-ES" sz="1600" b="1" dirty="0">
                <a:latin typeface="Arial" panose="020B0604020202020204" pitchFamily="34" charset="0"/>
                <a:cs typeface="Arial" panose="020B0604020202020204" pitchFamily="34" charset="0"/>
              </a:rPr>
              <a:t>TEMA:</a:t>
            </a:r>
            <a:endParaRPr lang="es-EC" sz="1600" b="1" dirty="0">
              <a:latin typeface="Arial" panose="020B0604020202020204" pitchFamily="34" charset="0"/>
              <a:cs typeface="Arial" panose="020B0604020202020204" pitchFamily="34" charset="0"/>
            </a:endParaRPr>
          </a:p>
          <a:p>
            <a:pPr algn="ctr"/>
            <a:r>
              <a:rPr lang="es-MX" sz="1600" b="1" dirty="0">
                <a:latin typeface="Arial" panose="020B0604020202020204" pitchFamily="34" charset="0"/>
                <a:cs typeface="Arial" panose="020B0604020202020204" pitchFamily="34" charset="0"/>
              </a:rPr>
              <a:t>“ESTUDIO COMPARATIVO TEÓRICO – EXPERIMENTAL DEL COMPORTAMIENTO EN VIBRACIÓN TRANSVERSAL DE CORDONES ELASTOMÉRICOS”</a:t>
            </a:r>
            <a:endParaRPr lang="es-EC" b="1" dirty="0">
              <a:latin typeface="Arial" panose="020B0604020202020204" pitchFamily="34" charset="0"/>
              <a:cs typeface="Arial" panose="020B0604020202020204" pitchFamily="34" charset="0"/>
            </a:endParaRPr>
          </a:p>
          <a:p>
            <a:pPr algn="ctr"/>
            <a:endParaRPr lang="es-EC" sz="1400" b="1" dirty="0">
              <a:latin typeface="Arial" panose="020B0604020202020204" pitchFamily="34" charset="0"/>
              <a:cs typeface="Arial" panose="020B0604020202020204" pitchFamily="34" charset="0"/>
            </a:endParaRPr>
          </a:p>
          <a:p>
            <a:pPr algn="ctr"/>
            <a:r>
              <a:rPr lang="es-ES" sz="1400" b="1" dirty="0">
                <a:latin typeface="Arial" panose="020B0604020202020204" pitchFamily="34" charset="0"/>
                <a:cs typeface="Arial" panose="020B0604020202020204" pitchFamily="34" charset="0"/>
              </a:rPr>
              <a:t>AUTOR: </a:t>
            </a:r>
          </a:p>
          <a:p>
            <a:pPr algn="ctr"/>
            <a:endParaRPr lang="es-EC" b="1" dirty="0">
              <a:latin typeface="Arial" panose="020B0604020202020204" pitchFamily="34" charset="0"/>
              <a:cs typeface="Arial" panose="020B0604020202020204" pitchFamily="34" charset="0"/>
            </a:endParaRPr>
          </a:p>
          <a:p>
            <a:pPr algn="ctr"/>
            <a:r>
              <a:rPr lang="es-EC" b="1" dirty="0">
                <a:latin typeface="Arial" panose="020B0604020202020204" pitchFamily="34" charset="0"/>
                <a:cs typeface="Arial" panose="020B0604020202020204" pitchFamily="34" charset="0"/>
              </a:rPr>
              <a:t>Srta. DÁVILA </a:t>
            </a:r>
            <a:r>
              <a:rPr lang="es-EC" b="1" dirty="0" smtClean="0">
                <a:latin typeface="Arial" panose="020B0604020202020204" pitchFamily="34" charset="0"/>
                <a:cs typeface="Arial" panose="020B0604020202020204" pitchFamily="34" charset="0"/>
              </a:rPr>
              <a:t>RODRÍGUEZ, </a:t>
            </a:r>
            <a:r>
              <a:rPr lang="es-EC" b="1" dirty="0">
                <a:latin typeface="Arial" panose="020B0604020202020204" pitchFamily="34" charset="0"/>
                <a:cs typeface="Arial" panose="020B0604020202020204" pitchFamily="34" charset="0"/>
              </a:rPr>
              <a:t>MICHELLE ESTEFANÍA</a:t>
            </a:r>
          </a:p>
          <a:p>
            <a:pPr algn="ctr"/>
            <a:r>
              <a:rPr lang="es-EC" b="1" dirty="0">
                <a:latin typeface="Arial" panose="020B0604020202020204" pitchFamily="34" charset="0"/>
                <a:cs typeface="Arial" panose="020B0604020202020204" pitchFamily="34" charset="0"/>
              </a:rPr>
              <a:t>Sr. MARTÍNEZ </a:t>
            </a:r>
            <a:r>
              <a:rPr lang="es-EC" b="1" dirty="0" smtClean="0">
                <a:latin typeface="Arial" panose="020B0604020202020204" pitchFamily="34" charset="0"/>
                <a:cs typeface="Arial" panose="020B0604020202020204" pitchFamily="34" charset="0"/>
              </a:rPr>
              <a:t>POZO, </a:t>
            </a:r>
            <a:r>
              <a:rPr lang="es-EC" b="1" dirty="0">
                <a:latin typeface="Arial" panose="020B0604020202020204" pitchFamily="34" charset="0"/>
                <a:cs typeface="Arial" panose="020B0604020202020204" pitchFamily="34" charset="0"/>
              </a:rPr>
              <a:t>ALEX FABRICIO </a:t>
            </a:r>
            <a:endParaRPr lang="es-EC" dirty="0">
              <a:latin typeface="Arial" panose="020B0604020202020204" pitchFamily="34" charset="0"/>
              <a:cs typeface="Arial" panose="020B0604020202020204" pitchFamily="34" charset="0"/>
            </a:endParaRPr>
          </a:p>
          <a:p>
            <a:pPr algn="ctr"/>
            <a:r>
              <a:rPr lang="es-ES" sz="1400" dirty="0">
                <a:latin typeface="Arial" panose="020B0604020202020204" pitchFamily="34" charset="0"/>
                <a:cs typeface="Arial" panose="020B0604020202020204" pitchFamily="34" charset="0"/>
              </a:rPr>
              <a:t>  </a:t>
            </a:r>
            <a:endParaRPr lang="es-EC" sz="1400" dirty="0">
              <a:latin typeface="Arial" panose="020B0604020202020204" pitchFamily="34" charset="0"/>
              <a:cs typeface="Arial" panose="020B0604020202020204" pitchFamily="34" charset="0"/>
            </a:endParaRPr>
          </a:p>
          <a:p>
            <a:pPr algn="ctr"/>
            <a:r>
              <a:rPr lang="es-ES" b="1" dirty="0">
                <a:latin typeface="Arial" panose="020B0604020202020204" pitchFamily="34" charset="0"/>
                <a:cs typeface="Arial" panose="020B0604020202020204" pitchFamily="34" charset="0"/>
              </a:rPr>
              <a:t>DIRECTOR: </a:t>
            </a:r>
            <a:r>
              <a:rPr lang="es-EC" b="1" dirty="0" smtClean="0">
                <a:latin typeface="Arial" panose="020B0604020202020204" pitchFamily="34" charset="0"/>
                <a:cs typeface="Arial" panose="020B0604020202020204" pitchFamily="34" charset="0"/>
              </a:rPr>
              <a:t>PHD. SÁNCHEZ </a:t>
            </a:r>
            <a:r>
              <a:rPr lang="es-EC" b="1" dirty="0" err="1" smtClean="0">
                <a:latin typeface="Arial" panose="020B0604020202020204" pitchFamily="34" charset="0"/>
                <a:cs typeface="Arial" panose="020B0604020202020204" pitchFamily="34" charset="0"/>
              </a:rPr>
              <a:t>SÁNCHEZ</a:t>
            </a:r>
            <a:r>
              <a:rPr lang="es-EC" b="1" dirty="0">
                <a:latin typeface="Arial" panose="020B0604020202020204" pitchFamily="34" charset="0"/>
                <a:cs typeface="Arial" panose="020B0604020202020204" pitchFamily="34" charset="0"/>
              </a:rPr>
              <a:t>, XAVIER ROLANDO </a:t>
            </a:r>
            <a:r>
              <a:rPr lang="es-ES" sz="1400" dirty="0">
                <a:latin typeface="Arial" panose="020B0604020202020204" pitchFamily="34" charset="0"/>
                <a:cs typeface="Arial" panose="020B0604020202020204" pitchFamily="34" charset="0"/>
              </a:rPr>
              <a:t>  </a:t>
            </a:r>
            <a:r>
              <a:rPr lang="es-ES" sz="1400" b="1" dirty="0">
                <a:latin typeface="Arial" panose="020B0604020202020204" pitchFamily="34" charset="0"/>
                <a:cs typeface="Arial" panose="020B0604020202020204" pitchFamily="34" charset="0"/>
              </a:rPr>
              <a:t> </a:t>
            </a:r>
            <a:endParaRPr lang="es-EC" sz="1400" dirty="0">
              <a:latin typeface="Arial" panose="020B0604020202020204" pitchFamily="34" charset="0"/>
              <a:cs typeface="Arial" panose="020B0604020202020204" pitchFamily="34" charset="0"/>
            </a:endParaRPr>
          </a:p>
          <a:p>
            <a:pPr algn="ctr"/>
            <a:r>
              <a:rPr lang="es-ES" sz="1400" b="1" dirty="0">
                <a:latin typeface="Arial" panose="020B0604020202020204" pitchFamily="34" charset="0"/>
                <a:cs typeface="Arial" panose="020B0604020202020204" pitchFamily="34" charset="0"/>
              </a:rPr>
              <a:t>SANGOLQUÍ - </a:t>
            </a:r>
            <a:r>
              <a:rPr lang="es-ES_tradnl" sz="1400" b="1" dirty="0">
                <a:latin typeface="Arial" panose="020B0604020202020204" pitchFamily="34" charset="0"/>
                <a:cs typeface="Arial" panose="020B0604020202020204" pitchFamily="34" charset="0"/>
              </a:rPr>
              <a:t>2019</a:t>
            </a:r>
            <a:endParaRPr lang="es-EC" sz="1400" b="1" dirty="0">
              <a:latin typeface="Arial" panose="020B0604020202020204" pitchFamily="34" charset="0"/>
              <a:cs typeface="Arial" panose="020B0604020202020204" pitchFamily="34" charset="0"/>
            </a:endParaRPr>
          </a:p>
          <a:p>
            <a:pPr algn="ctr"/>
            <a:endParaRPr lang="es-ES" sz="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7" name="Picture 2" descr="Resultado de imagen para SELLO MECANICA ESPE">
            <a:extLst>
              <a:ext uri="{FF2B5EF4-FFF2-40B4-BE49-F238E27FC236}">
                <a16:creationId xmlns="" xmlns:a16="http://schemas.microsoft.com/office/drawing/2014/main" id="{90A5128C-A711-49C2-B6E2-CB12187AE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5607" y="-1"/>
            <a:ext cx="1816393" cy="1665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950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CuadroTexto 9"/>
              <p:cNvSpPr txBox="1"/>
              <p:nvPr/>
            </p:nvSpPr>
            <p:spPr>
              <a:xfrm>
                <a:off x="907795" y="1342914"/>
                <a:ext cx="4862591" cy="369332"/>
              </a:xfrm>
              <a:prstGeom prst="rect">
                <a:avLst/>
              </a:prstGeom>
              <a:noFill/>
            </p:spPr>
            <p:txBody>
              <a:bodyPr wrap="square" rtlCol="0">
                <a:spAutoFit/>
              </a:bodyPr>
              <a:lstStyle/>
              <a:p>
                <a:r>
                  <a:rPr lang="es-US" dirty="0"/>
                  <a:t>Definimos la tensión uniaxial en función de </a:t>
                </a:r>
                <a14:m>
                  <m:oMath xmlns:m="http://schemas.openxmlformats.org/officeDocument/2006/math">
                    <m:r>
                      <a:rPr lang="es-US" i="1" smtClean="0">
                        <a:latin typeface="Cambria Math" panose="02040503050406030204" pitchFamily="18" charset="0"/>
                        <a:ea typeface="Cambria Math" panose="02040503050406030204" pitchFamily="18" charset="0"/>
                      </a:rPr>
                      <m:t>𝜆</m:t>
                    </m:r>
                    <m:r>
                      <a:rPr lang="es-US" i="1" smtClean="0">
                        <a:latin typeface="Cambria Math" panose="02040503050406030204" pitchFamily="18" charset="0"/>
                        <a:ea typeface="Cambria Math" panose="02040503050406030204" pitchFamily="18" charset="0"/>
                      </a:rPr>
                      <m:t> </m:t>
                    </m:r>
                  </m:oMath>
                </a14:m>
                <a:r>
                  <a:rPr lang="es-US" dirty="0"/>
                  <a:t> y </a:t>
                </a:r>
                <a14:m>
                  <m:oMath xmlns:m="http://schemas.openxmlformats.org/officeDocument/2006/math">
                    <m:r>
                      <a:rPr lang="en-US" i="1" smtClean="0">
                        <a:latin typeface="Cambria Math" panose="02040503050406030204" pitchFamily="18" charset="0"/>
                      </a:rPr>
                      <m:t>𝜇</m:t>
                    </m:r>
                  </m:oMath>
                </a14:m>
                <a:r>
                  <a:rPr lang="es-US" dirty="0"/>
                  <a:t> :</a:t>
                </a:r>
                <a:endParaRPr lang="es-US" b="1"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907795" y="1342914"/>
                <a:ext cx="4862591" cy="369332"/>
              </a:xfrm>
              <a:prstGeom prst="rect">
                <a:avLst/>
              </a:prstGeom>
              <a:blipFill>
                <a:blip r:embed="rId3"/>
                <a:stretch>
                  <a:fillRect l="-1128" t="-8197" b="-98361"/>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6837601" y="1342914"/>
                <a:ext cx="2594492"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r>
                        <a:rPr lang="en-US" i="1">
                          <a:latin typeface="Cambria Math" panose="02040503050406030204" pitchFamily="18" charset="0"/>
                        </a:rPr>
                        <m:t>=</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𝜆</m:t>
                              </m:r>
                            </m:e>
                            <m:sup>
                              <m:r>
                                <a:rPr lang="en-US" i="1">
                                  <a:latin typeface="Cambria Math" panose="02040503050406030204" pitchFamily="18" charset="0"/>
                                </a:rPr>
                                <m:t>2</m:t>
                              </m:r>
                            </m:sup>
                          </m:s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𝜆</m:t>
                              </m:r>
                            </m:den>
                          </m:f>
                        </m:e>
                      </m:d>
                      <m:r>
                        <a:rPr lang="en-US" i="1">
                          <a:latin typeface="Cambria Math" panose="02040503050406030204" pitchFamily="18" charset="0"/>
                        </a:rPr>
                        <m:t>𝜇</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𝜆</m:t>
                      </m:r>
                      <m:r>
                        <a:rPr lang="en-US" i="1">
                          <a:latin typeface="Cambria Math" panose="02040503050406030204" pitchFamily="18" charset="0"/>
                        </a:rPr>
                        <m:t>)</m:t>
                      </m:r>
                    </m:oMath>
                  </m:oMathPara>
                </a14:m>
                <a:endParaRPr lang="en-US" dirty="0"/>
              </a:p>
            </p:txBody>
          </p:sp>
        </mc:Choice>
        <mc:Fallback xmlns="">
          <p:sp>
            <p:nvSpPr>
              <p:cNvPr id="11" name="Rectángulo 10"/>
              <p:cNvSpPr>
                <a:spLocks noRot="1" noChangeAspect="1" noMove="1" noResize="1" noEditPoints="1" noAdjustHandles="1" noChangeArrowheads="1" noChangeShapeType="1" noTextEdit="1"/>
              </p:cNvSpPr>
              <p:nvPr/>
            </p:nvSpPr>
            <p:spPr>
              <a:xfrm>
                <a:off x="6837601" y="1342914"/>
                <a:ext cx="2594492" cy="714683"/>
              </a:xfrm>
              <a:prstGeom prst="rect">
                <a:avLst/>
              </a:prstGeom>
              <a:blipFill>
                <a:blip r:embed="rId4"/>
                <a:stretch>
                  <a:fillRect/>
                </a:stretch>
              </a:blipFill>
            </p:spPr>
            <p:txBody>
              <a:bodyPr/>
              <a:lstStyle/>
              <a:p>
                <a:r>
                  <a:rPr lang="es-EC">
                    <a:noFill/>
                  </a:rPr>
                  <a:t> </a:t>
                </a:r>
              </a:p>
            </p:txBody>
          </p:sp>
        </mc:Fallback>
      </mc:AlternateContent>
      <p:sp>
        <p:nvSpPr>
          <p:cNvPr id="17" name="CuadroTexto 16"/>
          <p:cNvSpPr txBox="1"/>
          <p:nvPr/>
        </p:nvSpPr>
        <p:spPr>
          <a:xfrm>
            <a:off x="864584" y="2136222"/>
            <a:ext cx="5067862" cy="369332"/>
          </a:xfrm>
          <a:prstGeom prst="rect">
            <a:avLst/>
          </a:prstGeom>
          <a:noFill/>
        </p:spPr>
        <p:txBody>
          <a:bodyPr wrap="square" rtlCol="0">
            <a:spAutoFit/>
          </a:bodyPr>
          <a:lstStyle/>
          <a:p>
            <a:r>
              <a:rPr lang="es-US" dirty="0"/>
              <a:t>La tensión uniaxial ablandada::</a:t>
            </a:r>
            <a:endParaRPr lang="es-US" b="1" dirty="0"/>
          </a:p>
        </p:txBody>
      </p:sp>
      <mc:AlternateContent xmlns:mc="http://schemas.openxmlformats.org/markup-compatibility/2006" xmlns:a14="http://schemas.microsoft.com/office/drawing/2010/main">
        <mc:Choice Requires="a14">
          <p:sp>
            <p:nvSpPr>
              <p:cNvPr id="18" name="Rectángulo 17"/>
              <p:cNvSpPr/>
              <p:nvPr/>
            </p:nvSpPr>
            <p:spPr>
              <a:xfrm>
                <a:off x="6897025" y="1963547"/>
                <a:ext cx="3429785"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𝜏</m:t>
                      </m:r>
                      <m:r>
                        <a:rPr lang="en-US" i="1">
                          <a:latin typeface="Cambria Math" panose="02040503050406030204" pitchFamily="18" charset="0"/>
                        </a:rPr>
                        <m:t>=</m:t>
                      </m:r>
                      <m:r>
                        <a:rPr lang="en-US" i="1" smtClean="0">
                          <a:latin typeface="Cambria Math" panose="02040503050406030204" pitchFamily="18" charset="0"/>
                        </a:rPr>
                        <m:t>𝐹</m:t>
                      </m:r>
                      <m:d>
                        <m:dPr>
                          <m:ctrlPr>
                            <a:rPr lang="en-US" i="1">
                              <a:latin typeface="Cambria Math" panose="02040503050406030204" pitchFamily="18" charset="0"/>
                            </a:rPr>
                          </m:ctrlPr>
                        </m:dPr>
                        <m:e>
                          <m:r>
                            <a:rPr lang="en-US" i="1">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𝑀</m:t>
                          </m:r>
                        </m:e>
                      </m:d>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𝜆</m:t>
                              </m:r>
                            </m:e>
                            <m:sup>
                              <m:r>
                                <a:rPr lang="en-US" i="1">
                                  <a:latin typeface="Cambria Math" panose="02040503050406030204" pitchFamily="18" charset="0"/>
                                </a:rPr>
                                <m:t>2</m:t>
                              </m:r>
                            </m:sup>
                          </m:s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𝜆</m:t>
                              </m:r>
                            </m:den>
                          </m:f>
                        </m:e>
                      </m:d>
                      <m:r>
                        <a:rPr lang="en-US" i="1">
                          <a:latin typeface="Cambria Math" panose="02040503050406030204" pitchFamily="18" charset="0"/>
                        </a:rPr>
                        <m:t>𝜇</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𝜆</m:t>
                      </m:r>
                      <m:r>
                        <a:rPr lang="en-US" i="1">
                          <a:latin typeface="Cambria Math" panose="02040503050406030204" pitchFamily="18" charset="0"/>
                        </a:rPr>
                        <m:t>)</m:t>
                      </m:r>
                    </m:oMath>
                  </m:oMathPara>
                </a14:m>
                <a:endParaRPr lang="en-US" dirty="0"/>
              </a:p>
            </p:txBody>
          </p:sp>
        </mc:Choice>
        <mc:Fallback xmlns="">
          <p:sp>
            <p:nvSpPr>
              <p:cNvPr id="18" name="Rectángulo 17"/>
              <p:cNvSpPr>
                <a:spLocks noRot="1" noChangeAspect="1" noMove="1" noResize="1" noEditPoints="1" noAdjustHandles="1" noChangeArrowheads="1" noChangeShapeType="1" noTextEdit="1"/>
              </p:cNvSpPr>
              <p:nvPr/>
            </p:nvSpPr>
            <p:spPr>
              <a:xfrm>
                <a:off x="6897025" y="1963547"/>
                <a:ext cx="3429785" cy="714683"/>
              </a:xfrm>
              <a:prstGeom prst="rect">
                <a:avLst/>
              </a:prstGeom>
              <a:blipFill>
                <a:blip r:embed="rId5"/>
                <a:stretch>
                  <a:fillRect/>
                </a:stretch>
              </a:blipFill>
            </p:spPr>
            <p:txBody>
              <a:bodyPr/>
              <a:lstStyle/>
              <a:p>
                <a:r>
                  <a:rPr lang="es-EC">
                    <a:noFill/>
                  </a:rPr>
                  <a:t> </a:t>
                </a:r>
              </a:p>
            </p:txBody>
          </p:sp>
        </mc:Fallback>
      </mc:AlternateContent>
      <p:pic>
        <p:nvPicPr>
          <p:cNvPr id="20" name="Picture 2" descr="Resultado de imagen para carrera de ingenieria mecanica espe">
            <a:extLst>
              <a:ext uri="{FF2B5EF4-FFF2-40B4-BE49-F238E27FC236}">
                <a16:creationId xmlns="" xmlns:a16="http://schemas.microsoft.com/office/drawing/2014/main" id="{2183C0B6-0777-448E-AAA8-EC047D1FDC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12348" y="1"/>
            <a:ext cx="1179651" cy="1143434"/>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 xmlns:a16="http://schemas.microsoft.com/office/drawing/2014/main" id="{4F66C74D-03C1-4021-A606-1FF197A71B1F}"/>
              </a:ext>
            </a:extLst>
          </p:cNvPr>
          <p:cNvSpPr txBox="1"/>
          <p:nvPr/>
        </p:nvSpPr>
        <p:spPr>
          <a:xfrm>
            <a:off x="864584" y="113599"/>
            <a:ext cx="5703860" cy="646331"/>
          </a:xfrm>
          <a:prstGeom prst="rect">
            <a:avLst/>
          </a:prstGeom>
          <a:noFill/>
        </p:spPr>
        <p:txBody>
          <a:bodyPr wrap="square" rtlCol="0">
            <a:spAutoFit/>
          </a:bodyPr>
          <a:lstStyle/>
          <a:p>
            <a:pPr>
              <a:lnSpc>
                <a:spcPct val="90000"/>
              </a:lnSpc>
              <a:spcBef>
                <a:spcPct val="0"/>
              </a:spcBef>
            </a:pPr>
            <a:r>
              <a:rPr lang="es-US" sz="4000" b="1" dirty="0">
                <a:latin typeface="+mj-lt"/>
                <a:ea typeface="+mj-ea"/>
                <a:cs typeface="+mj-cs"/>
              </a:rPr>
              <a:t>T</a:t>
            </a:r>
            <a:r>
              <a:rPr lang="es-US" sz="2800" b="1" dirty="0">
                <a:latin typeface="+mj-lt"/>
                <a:ea typeface="+mj-ea"/>
                <a:cs typeface="+mj-cs"/>
              </a:rPr>
              <a:t>ENSIÓN</a:t>
            </a:r>
            <a:r>
              <a:rPr lang="es-US" sz="4000" b="1" dirty="0">
                <a:latin typeface="+mj-lt"/>
                <a:ea typeface="+mj-ea"/>
                <a:cs typeface="+mj-cs"/>
              </a:rPr>
              <a:t> U</a:t>
            </a:r>
            <a:r>
              <a:rPr lang="es-US" sz="2800" b="1" dirty="0">
                <a:latin typeface="+mj-lt"/>
                <a:ea typeface="+mj-ea"/>
                <a:cs typeface="+mj-cs"/>
              </a:rPr>
              <a:t>NIAXIAL</a:t>
            </a:r>
            <a:endParaRPr lang="es-US" sz="4000" b="1" dirty="0">
              <a:latin typeface="+mj-lt"/>
              <a:ea typeface="+mj-ea"/>
              <a:cs typeface="+mj-cs"/>
            </a:endParaRPr>
          </a:p>
        </p:txBody>
      </p:sp>
      <p:sp>
        <p:nvSpPr>
          <p:cNvPr id="19" name="Título 1">
            <a:extLst>
              <a:ext uri="{FF2B5EF4-FFF2-40B4-BE49-F238E27FC236}">
                <a16:creationId xmlns="" xmlns:a16="http://schemas.microsoft.com/office/drawing/2014/main" id="{521CFE28-E0A7-4706-B92C-E6E741D8A6C4}"/>
              </a:ext>
            </a:extLst>
          </p:cNvPr>
          <p:cNvSpPr txBox="1">
            <a:spLocks/>
          </p:cNvSpPr>
          <p:nvPr/>
        </p:nvSpPr>
        <p:spPr>
          <a:xfrm>
            <a:off x="864584" y="2929530"/>
            <a:ext cx="5350565" cy="66702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b="1" dirty="0"/>
              <a:t>V</a:t>
            </a:r>
            <a:r>
              <a:rPr lang="es-EC" sz="2800" b="1" dirty="0"/>
              <a:t>IBRACIÓN </a:t>
            </a:r>
            <a:r>
              <a:rPr lang="es-EC" sz="4000" b="1" dirty="0"/>
              <a:t>T</a:t>
            </a:r>
            <a:r>
              <a:rPr lang="es-EC" sz="2800" b="1" dirty="0"/>
              <a:t>RANSVERSAL</a:t>
            </a:r>
            <a:r>
              <a:rPr lang="es-EC" sz="4000" b="1" dirty="0"/>
              <a:t> </a:t>
            </a:r>
          </a:p>
        </p:txBody>
      </p:sp>
      <p:sp>
        <p:nvSpPr>
          <p:cNvPr id="22" name="CuadroTexto 21">
            <a:extLst>
              <a:ext uri="{FF2B5EF4-FFF2-40B4-BE49-F238E27FC236}">
                <a16:creationId xmlns="" xmlns:a16="http://schemas.microsoft.com/office/drawing/2014/main" id="{34A8E74D-BCDB-488A-B529-AC8FDF38EC2D}"/>
              </a:ext>
            </a:extLst>
          </p:cNvPr>
          <p:cNvSpPr txBox="1"/>
          <p:nvPr/>
        </p:nvSpPr>
        <p:spPr>
          <a:xfrm>
            <a:off x="980421" y="3697180"/>
            <a:ext cx="3858021" cy="369332"/>
          </a:xfrm>
          <a:prstGeom prst="rect">
            <a:avLst/>
          </a:prstGeom>
          <a:noFill/>
        </p:spPr>
        <p:txBody>
          <a:bodyPr wrap="square" rtlCol="0">
            <a:spAutoFit/>
          </a:bodyPr>
          <a:lstStyle/>
          <a:p>
            <a:r>
              <a:rPr lang="es-US" dirty="0"/>
              <a:t>Frecuencia material virgen</a:t>
            </a:r>
          </a:p>
        </p:txBody>
      </p:sp>
      <p:sp>
        <p:nvSpPr>
          <p:cNvPr id="23" name="CuadroTexto 22">
            <a:extLst>
              <a:ext uri="{FF2B5EF4-FFF2-40B4-BE49-F238E27FC236}">
                <a16:creationId xmlns="" xmlns:a16="http://schemas.microsoft.com/office/drawing/2014/main" id="{7873FB52-E1DF-4F9D-8A9D-145E3FBFB3CF}"/>
              </a:ext>
            </a:extLst>
          </p:cNvPr>
          <p:cNvSpPr txBox="1"/>
          <p:nvPr/>
        </p:nvSpPr>
        <p:spPr>
          <a:xfrm>
            <a:off x="972194" y="5377524"/>
            <a:ext cx="4733792" cy="369332"/>
          </a:xfrm>
          <a:prstGeom prst="rect">
            <a:avLst/>
          </a:prstGeom>
          <a:noFill/>
        </p:spPr>
        <p:txBody>
          <a:bodyPr wrap="square" rtlCol="0">
            <a:spAutoFit/>
          </a:bodyPr>
          <a:lstStyle/>
          <a:p>
            <a:r>
              <a:rPr lang="es-US" dirty="0"/>
              <a:t>Frecuencia del material ablandado</a:t>
            </a:r>
          </a:p>
        </p:txBody>
      </p:sp>
      <mc:AlternateContent xmlns:mc="http://schemas.openxmlformats.org/markup-compatibility/2006" xmlns:a14="http://schemas.microsoft.com/office/drawing/2010/main">
        <mc:Choice Requires="a14">
          <p:sp>
            <p:nvSpPr>
              <p:cNvPr id="24" name="Rectángulo 23">
                <a:extLst>
                  <a:ext uri="{FF2B5EF4-FFF2-40B4-BE49-F238E27FC236}">
                    <a16:creationId xmlns="" xmlns:a16="http://schemas.microsoft.com/office/drawing/2014/main" id="{BE878340-E1EE-4935-976B-9F322D813617}"/>
                  </a:ext>
                </a:extLst>
              </p:cNvPr>
              <p:cNvSpPr/>
              <p:nvPr/>
            </p:nvSpPr>
            <p:spPr>
              <a:xfrm>
                <a:off x="1034885" y="4167135"/>
                <a:ext cx="5180264"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S" b="0" i="1" smtClean="0">
                          <a:latin typeface="Cambria Math" panose="02040503050406030204" pitchFamily="18" charset="0"/>
                        </a:rPr>
                        <m:t>𝑣</m:t>
                      </m:r>
                      <m:r>
                        <a:rPr lang="es-US" smtClean="0">
                          <a:latin typeface="Cambria Math" panose="02040503050406030204" pitchFamily="18" charset="0"/>
                        </a:rPr>
                        <m:t>=</m:t>
                      </m:r>
                      <m:r>
                        <a:rPr lang="es-US" i="0">
                          <a:latin typeface="Cambria Math" panose="02040503050406030204" pitchFamily="18" charset="0"/>
                        </a:rPr>
                        <m:t> </m:t>
                      </m:r>
                      <m:d>
                        <m:dPr>
                          <m:ctrlPr>
                            <a:rPr lang="es-US" i="1">
                              <a:latin typeface="Cambria Math" panose="02040503050406030204" pitchFamily="18" charset="0"/>
                            </a:rPr>
                          </m:ctrlPr>
                        </m:dPr>
                        <m:e>
                          <m:r>
                            <a:rPr lang="es-US" i="1">
                              <a:latin typeface="Cambria Math" panose="02040503050406030204" pitchFamily="18" charset="0"/>
                            </a:rPr>
                            <m:t>𝑇</m:t>
                          </m:r>
                          <m:r>
                            <a:rPr lang="es-US" i="0">
                              <a:latin typeface="Cambria Math" panose="02040503050406030204" pitchFamily="18" charset="0"/>
                            </a:rPr>
                            <m:t>,</m:t>
                          </m:r>
                        </m:e>
                      </m:d>
                      <m:r>
                        <a:rPr lang="es-US" i="0">
                          <a:latin typeface="Cambria Math" panose="02040503050406030204" pitchFamily="18" charset="0"/>
                        </a:rPr>
                        <m:t>=</m:t>
                      </m:r>
                      <m:sSub>
                        <m:sSubPr>
                          <m:ctrlPr>
                            <a:rPr lang="es-US" i="1">
                              <a:latin typeface="Cambria Math" panose="02040503050406030204" pitchFamily="18" charset="0"/>
                            </a:rPr>
                          </m:ctrlPr>
                        </m:sSubPr>
                        <m:e>
                          <m:r>
                            <a:rPr lang="es-US" b="0" i="1" smtClean="0">
                              <a:latin typeface="Cambria Math" panose="02040503050406030204" pitchFamily="18" charset="0"/>
                            </a:rPr>
                            <m:t>𝑣</m:t>
                          </m:r>
                        </m:e>
                        <m:sub>
                          <m:r>
                            <a:rPr lang="es-US" i="0">
                              <a:latin typeface="Cambria Math" panose="02040503050406030204" pitchFamily="18" charset="0"/>
                            </a:rPr>
                            <m:t>0</m:t>
                          </m:r>
                        </m:sub>
                      </m:sSub>
                      <m:rad>
                        <m:radPr>
                          <m:degHide m:val="on"/>
                          <m:ctrlPr>
                            <a:rPr lang="es-US" i="1">
                              <a:latin typeface="Cambria Math" panose="02040503050406030204" pitchFamily="18" charset="0"/>
                            </a:rPr>
                          </m:ctrlPr>
                        </m:radPr>
                        <m:deg/>
                        <m:e>
                          <m:f>
                            <m:fPr>
                              <m:ctrlPr>
                                <a:rPr lang="es-US" i="1">
                                  <a:latin typeface="Cambria Math" panose="02040503050406030204" pitchFamily="18" charset="0"/>
                                </a:rPr>
                              </m:ctrlPr>
                            </m:fPr>
                            <m:num>
                              <m:r>
                                <a:rPr lang="es-US" i="1">
                                  <a:latin typeface="Cambria Math" panose="02040503050406030204" pitchFamily="18" charset="0"/>
                                </a:rPr>
                                <m:t>𝑇</m:t>
                              </m:r>
                            </m:num>
                            <m:den>
                              <m:sSub>
                                <m:sSubPr>
                                  <m:ctrlPr>
                                    <a:rPr lang="es-US" i="1">
                                      <a:latin typeface="Cambria Math" panose="02040503050406030204" pitchFamily="18" charset="0"/>
                                    </a:rPr>
                                  </m:ctrlPr>
                                </m:sSubPr>
                                <m:e>
                                  <m:r>
                                    <a:rPr lang="es-US" i="1">
                                      <a:latin typeface="Cambria Math" panose="02040503050406030204" pitchFamily="18" charset="0"/>
                                    </a:rPr>
                                    <m:t>𝜇</m:t>
                                  </m:r>
                                </m:e>
                                <m:sub>
                                  <m:r>
                                    <a:rPr lang="es-US" i="0">
                                      <a:latin typeface="Cambria Math" panose="02040503050406030204" pitchFamily="18" charset="0"/>
                                    </a:rPr>
                                    <m:t>0</m:t>
                                  </m:r>
                                </m:sub>
                              </m:sSub>
                              <m:sSup>
                                <m:sSupPr>
                                  <m:ctrlPr>
                                    <a:rPr lang="es-US" i="1">
                                      <a:latin typeface="Cambria Math" panose="02040503050406030204" pitchFamily="18" charset="0"/>
                                    </a:rPr>
                                  </m:ctrlPr>
                                </m:sSupPr>
                                <m:e>
                                  <m:r>
                                    <a:rPr lang="es-US" i="1" smtClean="0">
                                      <a:latin typeface="Cambria Math" panose="02040503050406030204" pitchFamily="18" charset="0"/>
                                      <a:ea typeface="Cambria Math" panose="02040503050406030204" pitchFamily="18" charset="0"/>
                                    </a:rPr>
                                    <m:t>𝜆</m:t>
                                  </m:r>
                                </m:e>
                                <m:sup>
                                  <m:r>
                                    <a:rPr lang="es-US" i="0">
                                      <a:latin typeface="Cambria Math" panose="02040503050406030204" pitchFamily="18" charset="0"/>
                                    </a:rPr>
                                    <m:t>2</m:t>
                                  </m:r>
                                </m:sup>
                              </m:sSup>
                            </m:den>
                          </m:f>
                        </m:e>
                      </m:rad>
                      <m:r>
                        <a:rPr lang="es-US" i="0">
                          <a:latin typeface="Cambria Math" panose="02040503050406030204" pitchFamily="18" charset="0"/>
                        </a:rPr>
                        <m:t>         → </m:t>
                      </m:r>
                      <m:d>
                        <m:dPr>
                          <m:begChr m:val="["/>
                          <m:endChr m:val=""/>
                          <m:ctrlPr>
                            <a:rPr lang="es-US" i="1">
                              <a:latin typeface="Cambria Math" panose="02040503050406030204" pitchFamily="18" charset="0"/>
                            </a:rPr>
                          </m:ctrlPr>
                        </m:dPr>
                        <m:e>
                          <m:m>
                            <m:mPr>
                              <m:mcs>
                                <m:mc>
                                  <m:mcPr>
                                    <m:count m:val="1"/>
                                    <m:mcJc m:val="center"/>
                                  </m:mcPr>
                                </m:mc>
                              </m:mcs>
                              <m:ctrlPr>
                                <a:rPr lang="es-US" i="1">
                                  <a:latin typeface="Cambria Math" panose="02040503050406030204" pitchFamily="18" charset="0"/>
                                </a:rPr>
                              </m:ctrlPr>
                            </m:mPr>
                            <m:mr>
                              <m:e>
                                <m:sSub>
                                  <m:sSubPr>
                                    <m:ctrlPr>
                                      <a:rPr lang="es-US" i="1">
                                        <a:latin typeface="Cambria Math" panose="02040503050406030204" pitchFamily="18" charset="0"/>
                                      </a:rPr>
                                    </m:ctrlPr>
                                  </m:sSubPr>
                                  <m:e>
                                    <m:r>
                                      <a:rPr lang="es-US" b="0" i="1" smtClean="0">
                                        <a:latin typeface="Cambria Math" panose="02040503050406030204" pitchFamily="18" charset="0"/>
                                      </a:rPr>
                                      <m:t>𝑣</m:t>
                                    </m:r>
                                  </m:e>
                                  <m:sub>
                                    <m:r>
                                      <a:rPr lang="es-US" i="0">
                                        <a:latin typeface="Cambria Math" panose="02040503050406030204" pitchFamily="18" charset="0"/>
                                      </a:rPr>
                                      <m:t>0</m:t>
                                    </m:r>
                                  </m:sub>
                                </m:sSub>
                                <m:r>
                                  <a:rPr lang="es-US" i="0">
                                    <a:latin typeface="Cambria Math" panose="02040503050406030204" pitchFamily="18" charset="0"/>
                                  </a:rPr>
                                  <m:t>≡</m:t>
                                </m:r>
                                <m:rad>
                                  <m:radPr>
                                    <m:degHide m:val="on"/>
                                    <m:ctrlPr>
                                      <a:rPr lang="es-US" i="1">
                                        <a:latin typeface="Cambria Math" panose="02040503050406030204" pitchFamily="18" charset="0"/>
                                      </a:rPr>
                                    </m:ctrlPr>
                                  </m:radPr>
                                  <m:deg/>
                                  <m:e>
                                    <m:sSub>
                                      <m:sSubPr>
                                        <m:ctrlPr>
                                          <a:rPr lang="es-US" i="1">
                                            <a:latin typeface="Cambria Math" panose="02040503050406030204" pitchFamily="18" charset="0"/>
                                          </a:rPr>
                                        </m:ctrlPr>
                                      </m:sSubPr>
                                      <m:e>
                                        <m:r>
                                          <a:rPr lang="es-US" i="1">
                                            <a:latin typeface="Cambria Math" panose="02040503050406030204" pitchFamily="18" charset="0"/>
                                          </a:rPr>
                                          <m:t>𝐴</m:t>
                                        </m:r>
                                      </m:e>
                                      <m:sub>
                                        <m:r>
                                          <a:rPr lang="es-US" i="0">
                                            <a:latin typeface="Cambria Math" panose="02040503050406030204" pitchFamily="18" charset="0"/>
                                          </a:rPr>
                                          <m:t>0</m:t>
                                        </m:r>
                                      </m:sub>
                                    </m:sSub>
                                    <m:f>
                                      <m:fPr>
                                        <m:type m:val="lin"/>
                                        <m:ctrlPr>
                                          <a:rPr lang="es-US" i="1">
                                            <a:latin typeface="Cambria Math" panose="02040503050406030204" pitchFamily="18" charset="0"/>
                                          </a:rPr>
                                        </m:ctrlPr>
                                      </m:fPr>
                                      <m:num>
                                        <m:sSub>
                                          <m:sSubPr>
                                            <m:ctrlPr>
                                              <a:rPr lang="es-US" i="1">
                                                <a:latin typeface="Cambria Math" panose="02040503050406030204" pitchFamily="18" charset="0"/>
                                              </a:rPr>
                                            </m:ctrlPr>
                                          </m:sSubPr>
                                          <m:e>
                                            <m:r>
                                              <a:rPr lang="es-US" i="1">
                                                <a:latin typeface="Cambria Math" panose="02040503050406030204" pitchFamily="18" charset="0"/>
                                              </a:rPr>
                                              <m:t>𝜇</m:t>
                                            </m:r>
                                          </m:e>
                                          <m:sub>
                                            <m:r>
                                              <a:rPr lang="es-US" i="0">
                                                <a:latin typeface="Cambria Math" panose="02040503050406030204" pitchFamily="18" charset="0"/>
                                              </a:rPr>
                                              <m:t>0</m:t>
                                            </m:r>
                                          </m:sub>
                                        </m:sSub>
                                      </m:num>
                                      <m:den>
                                        <m:r>
                                          <a:rPr lang="es-US" i="0">
                                            <a:latin typeface="Cambria Math" panose="02040503050406030204" pitchFamily="18" charset="0"/>
                                          </a:rPr>
                                          <m:t>4</m:t>
                                        </m:r>
                                      </m:den>
                                    </m:f>
                                    <m:sSubSup>
                                      <m:sSubSupPr>
                                        <m:ctrlPr>
                                          <a:rPr lang="es-US" i="1">
                                            <a:latin typeface="Cambria Math" panose="02040503050406030204" pitchFamily="18" charset="0"/>
                                          </a:rPr>
                                        </m:ctrlPr>
                                      </m:sSubSupPr>
                                      <m:e>
                                        <m:r>
                                          <a:rPr lang="es-US" i="1">
                                            <a:latin typeface="Cambria Math" panose="02040503050406030204" pitchFamily="18" charset="0"/>
                                          </a:rPr>
                                          <m:t>𝑙</m:t>
                                        </m:r>
                                      </m:e>
                                      <m:sub>
                                        <m:r>
                                          <a:rPr lang="es-US" i="0">
                                            <a:latin typeface="Cambria Math" panose="02040503050406030204" pitchFamily="18" charset="0"/>
                                          </a:rPr>
                                          <m:t>0</m:t>
                                        </m:r>
                                      </m:sub>
                                      <m:sup>
                                        <m:r>
                                          <a:rPr lang="es-US" i="0">
                                            <a:latin typeface="Cambria Math" panose="02040503050406030204" pitchFamily="18" charset="0"/>
                                          </a:rPr>
                                          <m:t>2</m:t>
                                        </m:r>
                                      </m:sup>
                                    </m:sSubSup>
                                    <m:sSub>
                                      <m:sSubPr>
                                        <m:ctrlPr>
                                          <a:rPr lang="es-US" i="1">
                                            <a:latin typeface="Cambria Math" panose="02040503050406030204" pitchFamily="18" charset="0"/>
                                          </a:rPr>
                                        </m:ctrlPr>
                                      </m:sSubPr>
                                      <m:e>
                                        <m:r>
                                          <a:rPr lang="es-US" i="1">
                                            <a:latin typeface="Cambria Math" panose="02040503050406030204" pitchFamily="18" charset="0"/>
                                          </a:rPr>
                                          <m:t>𝜌</m:t>
                                        </m:r>
                                      </m:e>
                                      <m:sub>
                                        <m:r>
                                          <a:rPr lang="es-US" i="0">
                                            <a:latin typeface="Cambria Math" panose="02040503050406030204" pitchFamily="18" charset="0"/>
                                          </a:rPr>
                                          <m:t>0</m:t>
                                        </m:r>
                                      </m:sub>
                                    </m:sSub>
                                  </m:e>
                                </m:rad>
                              </m:e>
                            </m:mr>
                            <m:mr>
                              <m:e>
                                <m:sSub>
                                  <m:sSubPr>
                                    <m:ctrlPr>
                                      <a:rPr lang="es-US" i="1">
                                        <a:latin typeface="Cambria Math" panose="02040503050406030204" pitchFamily="18" charset="0"/>
                                      </a:rPr>
                                    </m:ctrlPr>
                                  </m:sSubPr>
                                  <m:e>
                                    <m:r>
                                      <a:rPr lang="es-US" i="1">
                                        <a:latin typeface="Cambria Math" panose="02040503050406030204" pitchFamily="18" charset="0"/>
                                      </a:rPr>
                                      <m:t>𝜇</m:t>
                                    </m:r>
                                  </m:e>
                                  <m:sub>
                                    <m:r>
                                      <a:rPr lang="es-US" i="0">
                                        <a:latin typeface="Cambria Math" panose="02040503050406030204" pitchFamily="18" charset="0"/>
                                      </a:rPr>
                                      <m:t>0</m:t>
                                    </m:r>
                                  </m:sub>
                                </m:sSub>
                              </m:e>
                            </m:mr>
                          </m:m>
                        </m:e>
                      </m:d>
                    </m:oMath>
                  </m:oMathPara>
                </a14:m>
                <a:endParaRPr lang="es-US" dirty="0"/>
              </a:p>
            </p:txBody>
          </p:sp>
        </mc:Choice>
        <mc:Fallback xmlns="">
          <p:sp>
            <p:nvSpPr>
              <p:cNvPr id="24" name="Rectángulo 23">
                <a:extLst>
                  <a:ext uri="{FF2B5EF4-FFF2-40B4-BE49-F238E27FC236}">
                    <a16:creationId xmlns:a16="http://schemas.microsoft.com/office/drawing/2014/main" id="{BE878340-E1EE-4935-976B-9F322D813617}"/>
                  </a:ext>
                </a:extLst>
              </p:cNvPr>
              <p:cNvSpPr>
                <a:spLocks noRot="1" noChangeAspect="1" noMove="1" noResize="1" noEditPoints="1" noAdjustHandles="1" noChangeArrowheads="1" noChangeShapeType="1" noTextEdit="1"/>
              </p:cNvSpPr>
              <p:nvPr/>
            </p:nvSpPr>
            <p:spPr>
              <a:xfrm>
                <a:off x="1034885" y="4167135"/>
                <a:ext cx="5180264" cy="972702"/>
              </a:xfrm>
              <a:prstGeom prst="rect">
                <a:avLst/>
              </a:prstGeom>
              <a:blipFill>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5" name="Rectángulo 24">
                <a:extLst>
                  <a:ext uri="{FF2B5EF4-FFF2-40B4-BE49-F238E27FC236}">
                    <a16:creationId xmlns="" xmlns:a16="http://schemas.microsoft.com/office/drawing/2014/main" id="{E3B5070C-885F-4795-9A7C-352F03FFDDFB}"/>
                  </a:ext>
                </a:extLst>
              </p:cNvPr>
              <p:cNvSpPr/>
              <p:nvPr/>
            </p:nvSpPr>
            <p:spPr>
              <a:xfrm>
                <a:off x="5332144" y="5540150"/>
                <a:ext cx="2472600"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US" i="1" smtClean="0">
                              <a:latin typeface="Cambria Math" panose="02040503050406030204" pitchFamily="18" charset="0"/>
                            </a:rPr>
                          </m:ctrlPr>
                        </m:sSubPr>
                        <m:e>
                          <m:r>
                            <a:rPr lang="es-US" b="0" i="1" smtClean="0">
                              <a:latin typeface="Cambria Math" panose="02040503050406030204" pitchFamily="18" charset="0"/>
                            </a:rPr>
                            <m:t>𝑣</m:t>
                          </m:r>
                        </m:e>
                        <m:sub>
                          <m:r>
                            <a:rPr lang="es-US" i="1">
                              <a:latin typeface="Cambria Math" panose="02040503050406030204" pitchFamily="18" charset="0"/>
                            </a:rPr>
                            <m:t>𝑠</m:t>
                          </m:r>
                        </m:sub>
                      </m:sSub>
                      <m:r>
                        <a:rPr lang="es-US" i="0">
                          <a:latin typeface="Cambria Math" panose="02040503050406030204" pitchFamily="18" charset="0"/>
                        </a:rPr>
                        <m:t>= </m:t>
                      </m:r>
                      <m:d>
                        <m:dPr>
                          <m:ctrlPr>
                            <a:rPr lang="es-US" i="1">
                              <a:latin typeface="Cambria Math" panose="02040503050406030204" pitchFamily="18" charset="0"/>
                            </a:rPr>
                          </m:ctrlPr>
                        </m:dPr>
                        <m:e>
                          <m:r>
                            <a:rPr lang="es-US" i="1">
                              <a:latin typeface="Cambria Math" panose="02040503050406030204" pitchFamily="18" charset="0"/>
                            </a:rPr>
                            <m:t>𝑇</m:t>
                          </m:r>
                          <m:r>
                            <a:rPr lang="es-US" i="0">
                              <a:latin typeface="Cambria Math" panose="02040503050406030204" pitchFamily="18" charset="0"/>
                            </a:rPr>
                            <m:t>,</m:t>
                          </m:r>
                        </m:e>
                      </m:d>
                      <m:r>
                        <a:rPr lang="es-US" i="0">
                          <a:latin typeface="Cambria Math" panose="02040503050406030204" pitchFamily="18" charset="0"/>
                        </a:rPr>
                        <m:t>=</m:t>
                      </m:r>
                      <m:sSub>
                        <m:sSubPr>
                          <m:ctrlPr>
                            <a:rPr lang="es-US" i="1">
                              <a:latin typeface="Cambria Math" panose="02040503050406030204" pitchFamily="18" charset="0"/>
                            </a:rPr>
                          </m:ctrlPr>
                        </m:sSubPr>
                        <m:e>
                          <m:r>
                            <a:rPr lang="es-US" b="0" i="1" smtClean="0">
                              <a:latin typeface="Cambria Math" panose="02040503050406030204" pitchFamily="18" charset="0"/>
                            </a:rPr>
                            <m:t>𝑣</m:t>
                          </m:r>
                        </m:e>
                        <m:sub>
                          <m:r>
                            <a:rPr lang="es-US" i="0">
                              <a:latin typeface="Cambria Math" panose="02040503050406030204" pitchFamily="18" charset="0"/>
                            </a:rPr>
                            <m:t>0</m:t>
                          </m:r>
                        </m:sub>
                      </m:sSub>
                      <m:rad>
                        <m:radPr>
                          <m:degHide m:val="on"/>
                          <m:ctrlPr>
                            <a:rPr lang="es-US" i="1">
                              <a:latin typeface="Cambria Math" panose="02040503050406030204" pitchFamily="18" charset="0"/>
                            </a:rPr>
                          </m:ctrlPr>
                        </m:radPr>
                        <m:deg/>
                        <m:e>
                          <m:f>
                            <m:fPr>
                              <m:ctrlPr>
                                <a:rPr lang="es-US" i="1">
                                  <a:latin typeface="Cambria Math" panose="02040503050406030204" pitchFamily="18" charset="0"/>
                                </a:rPr>
                              </m:ctrlPr>
                            </m:fPr>
                            <m:num>
                              <m:r>
                                <a:rPr lang="es-US" i="1" smtClean="0">
                                  <a:latin typeface="Cambria Math" panose="02040503050406030204" pitchFamily="18" charset="0"/>
                                  <a:ea typeface="Cambria Math" panose="02040503050406030204" pitchFamily="18" charset="0"/>
                                </a:rPr>
                                <m:t>𝜏</m:t>
                              </m:r>
                            </m:num>
                            <m:den>
                              <m:sSub>
                                <m:sSubPr>
                                  <m:ctrlPr>
                                    <a:rPr lang="es-US" i="1">
                                      <a:latin typeface="Cambria Math" panose="02040503050406030204" pitchFamily="18" charset="0"/>
                                    </a:rPr>
                                  </m:ctrlPr>
                                </m:sSubPr>
                                <m:e>
                                  <m:r>
                                    <a:rPr lang="es-US" i="1">
                                      <a:latin typeface="Cambria Math" panose="02040503050406030204" pitchFamily="18" charset="0"/>
                                    </a:rPr>
                                    <m:t>𝜇</m:t>
                                  </m:r>
                                </m:e>
                                <m:sub>
                                  <m:r>
                                    <a:rPr lang="es-US" i="0">
                                      <a:latin typeface="Cambria Math" panose="02040503050406030204" pitchFamily="18" charset="0"/>
                                    </a:rPr>
                                    <m:t>0</m:t>
                                  </m:r>
                                </m:sub>
                              </m:sSub>
                              <m:sSup>
                                <m:sSupPr>
                                  <m:ctrlPr>
                                    <a:rPr lang="es-US" i="1">
                                      <a:latin typeface="Cambria Math" panose="02040503050406030204" pitchFamily="18" charset="0"/>
                                    </a:rPr>
                                  </m:ctrlPr>
                                </m:sSupPr>
                                <m:e>
                                  <m:r>
                                    <a:rPr lang="es-US" i="1" smtClean="0">
                                      <a:latin typeface="Cambria Math" panose="02040503050406030204" pitchFamily="18" charset="0"/>
                                      <a:ea typeface="Cambria Math" panose="02040503050406030204" pitchFamily="18" charset="0"/>
                                    </a:rPr>
                                    <m:t>𝜆</m:t>
                                  </m:r>
                                </m:e>
                                <m:sup>
                                  <m:r>
                                    <a:rPr lang="es-US" i="0">
                                      <a:latin typeface="Cambria Math" panose="02040503050406030204" pitchFamily="18" charset="0"/>
                                    </a:rPr>
                                    <m:t>2</m:t>
                                  </m:r>
                                </m:sup>
                              </m:sSup>
                            </m:den>
                          </m:f>
                        </m:e>
                      </m:rad>
                    </m:oMath>
                  </m:oMathPara>
                </a14:m>
                <a:endParaRPr lang="es-US" dirty="0"/>
              </a:p>
            </p:txBody>
          </p:sp>
        </mc:Choice>
        <mc:Fallback xmlns="">
          <p:sp>
            <p:nvSpPr>
              <p:cNvPr id="25" name="Rectángulo 24">
                <a:extLst>
                  <a:ext uri="{FF2B5EF4-FFF2-40B4-BE49-F238E27FC236}">
                    <a16:creationId xmlns:a16="http://schemas.microsoft.com/office/drawing/2014/main" id="{E3B5070C-885F-4795-9A7C-352F03FFDDFB}"/>
                  </a:ext>
                </a:extLst>
              </p:cNvPr>
              <p:cNvSpPr>
                <a:spLocks noRot="1" noChangeAspect="1" noMove="1" noResize="1" noEditPoints="1" noAdjustHandles="1" noChangeArrowheads="1" noChangeShapeType="1" noTextEdit="1"/>
              </p:cNvSpPr>
              <p:nvPr/>
            </p:nvSpPr>
            <p:spPr>
              <a:xfrm>
                <a:off x="5332144" y="5540150"/>
                <a:ext cx="2472600" cy="910699"/>
              </a:xfrm>
              <a:prstGeom prst="rect">
                <a:avLst/>
              </a:prstGeom>
              <a:blipFill>
                <a:blip r:embed="rId8"/>
                <a:stretch>
                  <a:fillRect/>
                </a:stretch>
              </a:blipFill>
            </p:spPr>
            <p:txBody>
              <a:bodyPr/>
              <a:lstStyle/>
              <a:p>
                <a:r>
                  <a:rPr lang="es-EC">
                    <a:noFill/>
                  </a:rPr>
                  <a:t> </a:t>
                </a:r>
              </a:p>
            </p:txBody>
          </p:sp>
        </mc:Fallback>
      </mc:AlternateContent>
      <p:pic>
        <p:nvPicPr>
          <p:cNvPr id="26" name="Imagen 25">
            <a:extLst>
              <a:ext uri="{FF2B5EF4-FFF2-40B4-BE49-F238E27FC236}">
                <a16:creationId xmlns="" xmlns:a16="http://schemas.microsoft.com/office/drawing/2014/main" id="{A9C27B70-8F04-4408-B135-1F36F5D46B7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11917" y="2976417"/>
            <a:ext cx="2545198" cy="3354137"/>
          </a:xfrm>
          <a:prstGeom prst="rect">
            <a:avLst/>
          </a:prstGeom>
        </p:spPr>
      </p:pic>
    </p:spTree>
    <p:extLst>
      <p:ext uri="{BB962C8B-B14F-4D97-AF65-F5344CB8AC3E}">
        <p14:creationId xmlns:p14="http://schemas.microsoft.com/office/powerpoint/2010/main" val="1532981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37028" y="152837"/>
            <a:ext cx="5943285" cy="1200329"/>
          </a:xfrm>
          <a:prstGeom prst="rect">
            <a:avLst/>
          </a:prstGeom>
          <a:noFill/>
        </p:spPr>
        <p:txBody>
          <a:bodyPr wrap="square" rtlCol="0">
            <a:spAutoFit/>
          </a:bodyPr>
          <a:lstStyle/>
          <a:p>
            <a:pPr>
              <a:lnSpc>
                <a:spcPct val="90000"/>
              </a:lnSpc>
              <a:spcBef>
                <a:spcPct val="0"/>
              </a:spcBef>
            </a:pPr>
            <a:r>
              <a:rPr lang="es-US" sz="4000" b="1" dirty="0">
                <a:latin typeface="+mj-lt"/>
                <a:ea typeface="+mj-ea"/>
                <a:cs typeface="+mj-cs"/>
              </a:rPr>
              <a:t>M</a:t>
            </a:r>
            <a:r>
              <a:rPr lang="es-US" sz="2800" b="1" dirty="0">
                <a:latin typeface="+mj-lt"/>
                <a:ea typeface="+mj-ea"/>
                <a:cs typeface="+mj-cs"/>
              </a:rPr>
              <a:t>ODELOS</a:t>
            </a:r>
            <a:r>
              <a:rPr lang="es-US" sz="4000" b="1" dirty="0">
                <a:latin typeface="+mj-lt"/>
                <a:ea typeface="+mj-ea"/>
                <a:cs typeface="+mj-cs"/>
              </a:rPr>
              <a:t> M</a:t>
            </a:r>
            <a:r>
              <a:rPr lang="es-US" sz="2800" b="1" dirty="0">
                <a:latin typeface="+mj-lt"/>
                <a:ea typeface="+mj-ea"/>
                <a:cs typeface="+mj-cs"/>
              </a:rPr>
              <a:t>ATEMÁTICOS DE </a:t>
            </a:r>
            <a:r>
              <a:rPr lang="es-US" sz="4000" b="1" dirty="0">
                <a:latin typeface="+mj-lt"/>
                <a:ea typeface="+mj-ea"/>
                <a:cs typeface="+mj-cs"/>
              </a:rPr>
              <a:t>C</a:t>
            </a:r>
            <a:r>
              <a:rPr lang="es-US" sz="2800" b="1" dirty="0">
                <a:latin typeface="+mj-lt"/>
                <a:ea typeface="+mj-ea"/>
                <a:cs typeface="+mj-cs"/>
              </a:rPr>
              <a:t>OMPORTAMIENTO </a:t>
            </a:r>
            <a:r>
              <a:rPr lang="es-US" sz="4000" b="1" dirty="0">
                <a:latin typeface="+mj-lt"/>
                <a:ea typeface="+mj-ea"/>
                <a:cs typeface="+mj-cs"/>
              </a:rPr>
              <a:t>E</a:t>
            </a:r>
            <a:r>
              <a:rPr lang="es-US" sz="2800" b="1" dirty="0">
                <a:latin typeface="+mj-lt"/>
                <a:ea typeface="+mj-ea"/>
                <a:cs typeface="+mj-cs"/>
              </a:rPr>
              <a:t>LASTICO</a:t>
            </a:r>
            <a:endParaRPr lang="es-US" sz="4000" b="1" dirty="0">
              <a:latin typeface="+mj-lt"/>
              <a:ea typeface="+mj-ea"/>
              <a:cs typeface="+mj-cs"/>
            </a:endParaRPr>
          </a:p>
        </p:txBody>
      </p:sp>
      <p:sp>
        <p:nvSpPr>
          <p:cNvPr id="3" name="CuadroTexto 2"/>
          <p:cNvSpPr txBox="1"/>
          <p:nvPr/>
        </p:nvSpPr>
        <p:spPr>
          <a:xfrm>
            <a:off x="537028" y="1446227"/>
            <a:ext cx="10909300" cy="369332"/>
          </a:xfrm>
          <a:prstGeom prst="rect">
            <a:avLst/>
          </a:prstGeom>
          <a:noFill/>
        </p:spPr>
        <p:txBody>
          <a:bodyPr wrap="square" rtlCol="0">
            <a:spAutoFit/>
          </a:bodyPr>
          <a:lstStyle/>
          <a:p>
            <a:r>
              <a:rPr lang="es-US" dirty="0"/>
              <a:t>En base a lo estudiado anteriormente, se expone la forma constitutiva general del fenómeno vibratorio:</a:t>
            </a:r>
          </a:p>
        </p:txBody>
      </p:sp>
      <mc:AlternateContent xmlns:mc="http://schemas.openxmlformats.org/markup-compatibility/2006" xmlns:a14="http://schemas.microsoft.com/office/drawing/2010/main">
        <mc:Choice Requires="a14">
          <p:sp>
            <p:nvSpPr>
              <p:cNvPr id="4" name="Rectángulo 3"/>
              <p:cNvSpPr/>
              <p:nvPr/>
            </p:nvSpPr>
            <p:spPr>
              <a:xfrm>
                <a:off x="641350" y="3489367"/>
                <a:ext cx="4091313"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US" i="1" smtClean="0">
                              <a:latin typeface="Cambria Math" panose="02040503050406030204" pitchFamily="18" charset="0"/>
                            </a:rPr>
                          </m:ctrlPr>
                        </m:sSubPr>
                        <m:e>
                          <m:r>
                            <a:rPr lang="es-US" b="0" i="1" smtClean="0">
                              <a:latin typeface="Cambria Math" panose="02040503050406030204" pitchFamily="18" charset="0"/>
                            </a:rPr>
                            <m:t>𝑣</m:t>
                          </m:r>
                        </m:e>
                        <m:sub>
                          <m:r>
                            <a:rPr lang="es-US" i="1">
                              <a:latin typeface="Cambria Math" panose="02040503050406030204" pitchFamily="18" charset="0"/>
                            </a:rPr>
                            <m:t>𝑠</m:t>
                          </m:r>
                        </m:sub>
                      </m:sSub>
                      <m:r>
                        <a:rPr lang="es-US" i="0">
                          <a:latin typeface="Cambria Math" panose="02040503050406030204" pitchFamily="18" charset="0"/>
                        </a:rPr>
                        <m:t>=</m:t>
                      </m:r>
                      <m:sSub>
                        <m:sSubPr>
                          <m:ctrlPr>
                            <a:rPr lang="es-US" i="1" smtClean="0">
                              <a:latin typeface="Cambria Math" panose="02040503050406030204" pitchFamily="18" charset="0"/>
                            </a:rPr>
                          </m:ctrlPr>
                        </m:sSubPr>
                        <m:e>
                          <m:r>
                            <a:rPr lang="es-US" b="0" i="1" smtClean="0">
                              <a:latin typeface="Cambria Math" panose="02040503050406030204" pitchFamily="18" charset="0"/>
                            </a:rPr>
                            <m:t>𝑣</m:t>
                          </m:r>
                        </m:e>
                        <m:sub>
                          <m:r>
                            <a:rPr lang="es-US" b="0" i="1" smtClean="0">
                              <a:latin typeface="Cambria Math" panose="02040503050406030204" pitchFamily="18" charset="0"/>
                            </a:rPr>
                            <m:t>0</m:t>
                          </m:r>
                        </m:sub>
                      </m:sSub>
                      <m:rad>
                        <m:radPr>
                          <m:degHide m:val="on"/>
                          <m:ctrlPr>
                            <a:rPr lang="es-US" i="1">
                              <a:latin typeface="Cambria Math" panose="02040503050406030204" pitchFamily="18" charset="0"/>
                            </a:rPr>
                          </m:ctrlPr>
                        </m:radPr>
                        <m:deg/>
                        <m:e>
                          <m:d>
                            <m:dPr>
                              <m:ctrlPr>
                                <a:rPr lang="es-US" i="1" smtClean="0">
                                  <a:latin typeface="Cambria Math" panose="02040503050406030204" pitchFamily="18" charset="0"/>
                                </a:rPr>
                              </m:ctrlPr>
                            </m:dPr>
                            <m:e>
                              <m:r>
                                <a:rPr lang="es-US" i="0" smtClean="0">
                                  <a:latin typeface="Cambria Math" panose="02040503050406030204" pitchFamily="18" charset="0"/>
                                </a:rPr>
                                <m:t>1−</m:t>
                              </m:r>
                              <m:f>
                                <m:fPr>
                                  <m:ctrlPr>
                                    <a:rPr lang="es-US" i="1">
                                      <a:latin typeface="Cambria Math" panose="02040503050406030204" pitchFamily="18" charset="0"/>
                                    </a:rPr>
                                  </m:ctrlPr>
                                </m:fPr>
                                <m:num>
                                  <m:r>
                                    <a:rPr lang="es-US" i="0">
                                      <a:latin typeface="Cambria Math" panose="02040503050406030204" pitchFamily="18" charset="0"/>
                                    </a:rPr>
                                    <m:t>1</m:t>
                                  </m:r>
                                </m:num>
                                <m:den>
                                  <m:sSup>
                                    <m:sSupPr>
                                      <m:ctrlPr>
                                        <a:rPr lang="es-US" i="1">
                                          <a:latin typeface="Cambria Math" panose="02040503050406030204" pitchFamily="18" charset="0"/>
                                        </a:rPr>
                                      </m:ctrlPr>
                                    </m:sSupPr>
                                    <m:e>
                                      <m:r>
                                        <a:rPr lang="es-US" i="1" smtClean="0">
                                          <a:latin typeface="Cambria Math" panose="02040503050406030204" pitchFamily="18" charset="0"/>
                                          <a:ea typeface="Cambria Math" panose="02040503050406030204" pitchFamily="18" charset="0"/>
                                        </a:rPr>
                                        <m:t>𝜆</m:t>
                                      </m:r>
                                    </m:e>
                                    <m:sup>
                                      <m:r>
                                        <a:rPr lang="es-US" i="0">
                                          <a:latin typeface="Cambria Math" panose="02040503050406030204" pitchFamily="18" charset="0"/>
                                        </a:rPr>
                                        <m:t>3</m:t>
                                      </m:r>
                                    </m:sup>
                                  </m:sSup>
                                </m:den>
                              </m:f>
                            </m:e>
                          </m:d>
                          <m:f>
                            <m:fPr>
                              <m:ctrlPr>
                                <a:rPr lang="es-US" i="1">
                                  <a:latin typeface="Cambria Math" panose="02040503050406030204" pitchFamily="18" charset="0"/>
                                </a:rPr>
                              </m:ctrlPr>
                            </m:fPr>
                            <m:num>
                              <m:r>
                                <a:rPr lang="es-US" i="1">
                                  <a:latin typeface="Cambria Math" panose="02040503050406030204" pitchFamily="18" charset="0"/>
                                </a:rPr>
                                <m:t>𝜇</m:t>
                              </m:r>
                              <m:d>
                                <m:dPr>
                                  <m:ctrlPr>
                                    <a:rPr lang="es-US" i="1">
                                      <a:latin typeface="Cambria Math" panose="02040503050406030204" pitchFamily="18" charset="0"/>
                                    </a:rPr>
                                  </m:ctrlPr>
                                </m:dPr>
                                <m:e>
                                  <m:sSub>
                                    <m:sSubPr>
                                      <m:ctrlPr>
                                        <a:rPr lang="es-US" i="1">
                                          <a:latin typeface="Cambria Math" panose="02040503050406030204" pitchFamily="18" charset="0"/>
                                        </a:rPr>
                                      </m:ctrlPr>
                                    </m:sSubPr>
                                    <m:e>
                                      <m:r>
                                        <a:rPr lang="es-US" i="1">
                                          <a:latin typeface="Cambria Math" panose="02040503050406030204" pitchFamily="18" charset="0"/>
                                        </a:rPr>
                                        <m:t>𝐼</m:t>
                                      </m:r>
                                    </m:e>
                                    <m:sub>
                                      <m:r>
                                        <a:rPr lang="es-US" i="0">
                                          <a:latin typeface="Cambria Math" panose="02040503050406030204" pitchFamily="18" charset="0"/>
                                        </a:rPr>
                                        <m:t>1</m:t>
                                      </m:r>
                                    </m:sub>
                                  </m:sSub>
                                  <m:r>
                                    <a:rPr lang="es-US" i="0">
                                      <a:latin typeface="Cambria Math" panose="02040503050406030204" pitchFamily="18" charset="0"/>
                                    </a:rPr>
                                    <m:t>,</m:t>
                                  </m:r>
                                  <m:sSub>
                                    <m:sSubPr>
                                      <m:ctrlPr>
                                        <a:rPr lang="es-US" i="1">
                                          <a:latin typeface="Cambria Math" panose="02040503050406030204" pitchFamily="18" charset="0"/>
                                        </a:rPr>
                                      </m:ctrlPr>
                                    </m:sSubPr>
                                    <m:e>
                                      <m:r>
                                        <a:rPr lang="es-US" i="1">
                                          <a:latin typeface="Cambria Math" panose="02040503050406030204" pitchFamily="18" charset="0"/>
                                        </a:rPr>
                                        <m:t>𝐼</m:t>
                                      </m:r>
                                    </m:e>
                                    <m:sub>
                                      <m:r>
                                        <a:rPr lang="es-US" i="0">
                                          <a:latin typeface="Cambria Math" panose="02040503050406030204" pitchFamily="18" charset="0"/>
                                        </a:rPr>
                                        <m:t>2</m:t>
                                      </m:r>
                                    </m:sub>
                                  </m:sSub>
                                  <m:r>
                                    <a:rPr lang="es-US" i="0">
                                      <a:latin typeface="Cambria Math" panose="02040503050406030204" pitchFamily="18" charset="0"/>
                                    </a:rPr>
                                    <m:t>,</m:t>
                                  </m:r>
                                  <m:r>
                                    <a:rPr lang="el-GR" i="1" smtClean="0">
                                      <a:latin typeface="Cambria Math" panose="02040503050406030204" pitchFamily="18" charset="0"/>
                                      <a:ea typeface="Cambria Math" panose="02040503050406030204" pitchFamily="18" charset="0"/>
                                    </a:rPr>
                                    <m:t>𝜆</m:t>
                                  </m:r>
                                </m:e>
                              </m:d>
                            </m:num>
                            <m:den>
                              <m:sSub>
                                <m:sSubPr>
                                  <m:ctrlPr>
                                    <a:rPr lang="es-US" i="1">
                                      <a:latin typeface="Cambria Math" panose="02040503050406030204" pitchFamily="18" charset="0"/>
                                    </a:rPr>
                                  </m:ctrlPr>
                                </m:sSubPr>
                                <m:e>
                                  <m:r>
                                    <a:rPr lang="es-US" i="1">
                                      <a:latin typeface="Cambria Math" panose="02040503050406030204" pitchFamily="18" charset="0"/>
                                    </a:rPr>
                                    <m:t>𝜇</m:t>
                                  </m:r>
                                </m:e>
                                <m:sub>
                                  <m:r>
                                    <a:rPr lang="es-US" i="0">
                                      <a:latin typeface="Cambria Math" panose="02040503050406030204" pitchFamily="18" charset="0"/>
                                    </a:rPr>
                                    <m:t>0</m:t>
                                  </m:r>
                                </m:sub>
                              </m:sSub>
                            </m:den>
                          </m:f>
                          <m:r>
                            <a:rPr lang="es-US" b="0" i="1" smtClean="0">
                              <a:latin typeface="Cambria Math" panose="02040503050406030204" pitchFamily="18" charset="0"/>
                            </a:rPr>
                            <m:t>𝐹</m:t>
                          </m:r>
                          <m:r>
                            <a:rPr lang="es-US" b="0" i="1" smtClean="0">
                              <a:latin typeface="Cambria Math" panose="02040503050406030204" pitchFamily="18" charset="0"/>
                            </a:rPr>
                            <m:t>(</m:t>
                          </m:r>
                          <m:r>
                            <a:rPr lang="es-US" b="0" i="1" smtClean="0">
                              <a:latin typeface="Cambria Math" panose="02040503050406030204" pitchFamily="18" charset="0"/>
                            </a:rPr>
                            <m:t>𝑚</m:t>
                          </m:r>
                          <m:r>
                            <a:rPr lang="es-US" b="0" i="1" smtClean="0">
                              <a:latin typeface="Cambria Math" panose="02040503050406030204" pitchFamily="18" charset="0"/>
                            </a:rPr>
                            <m:t>;</m:t>
                          </m:r>
                          <m:r>
                            <a:rPr lang="es-US" b="0" i="1" smtClean="0">
                              <a:latin typeface="Cambria Math" panose="02040503050406030204" pitchFamily="18" charset="0"/>
                            </a:rPr>
                            <m:t>𝑀</m:t>
                          </m:r>
                          <m:r>
                            <a:rPr lang="es-US" b="0" i="1" smtClean="0">
                              <a:latin typeface="Cambria Math" panose="02040503050406030204" pitchFamily="18" charset="0"/>
                            </a:rPr>
                            <m:t>)</m:t>
                          </m:r>
                        </m:e>
                      </m:rad>
                    </m:oMath>
                  </m:oMathPara>
                </a14:m>
                <a:endParaRPr lang="es-US" dirty="0"/>
              </a:p>
            </p:txBody>
          </p:sp>
        </mc:Choice>
        <mc:Fallback xmlns="">
          <p:sp>
            <p:nvSpPr>
              <p:cNvPr id="4" name="Rectángulo 3"/>
              <p:cNvSpPr>
                <a:spLocks noRot="1" noChangeAspect="1" noMove="1" noResize="1" noEditPoints="1" noAdjustHandles="1" noChangeArrowheads="1" noChangeShapeType="1" noTextEdit="1"/>
              </p:cNvSpPr>
              <p:nvPr/>
            </p:nvSpPr>
            <p:spPr>
              <a:xfrm>
                <a:off x="641350" y="3489367"/>
                <a:ext cx="4091313" cy="910699"/>
              </a:xfrm>
              <a:prstGeom prst="rect">
                <a:avLst/>
              </a:prstGeom>
              <a:blipFill>
                <a:blip r:embed="rId3"/>
                <a:stretch>
                  <a:fillRect/>
                </a:stretch>
              </a:blipFill>
            </p:spPr>
            <p:txBody>
              <a:bodyPr/>
              <a:lstStyle/>
              <a:p>
                <a:r>
                  <a:rPr lang="es-EC">
                    <a:noFill/>
                  </a:rPr>
                  <a:t> </a:t>
                </a:r>
              </a:p>
            </p:txBody>
          </p:sp>
        </mc:Fallback>
      </mc:AlternateContent>
      <p:sp>
        <p:nvSpPr>
          <p:cNvPr id="5" name="Abrir llave 4"/>
          <p:cNvSpPr/>
          <p:nvPr/>
        </p:nvSpPr>
        <p:spPr>
          <a:xfrm>
            <a:off x="4797878" y="2149594"/>
            <a:ext cx="666750" cy="3657647"/>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US"/>
          </a:p>
        </p:txBody>
      </p:sp>
      <mc:AlternateContent xmlns:mc="http://schemas.openxmlformats.org/markup-compatibility/2006" xmlns:a14="http://schemas.microsoft.com/office/drawing/2010/main">
        <mc:Choice Requires="a14">
          <p:sp>
            <p:nvSpPr>
              <p:cNvPr id="6" name="Rectángulo 5"/>
              <p:cNvSpPr/>
              <p:nvPr/>
            </p:nvSpPr>
            <p:spPr>
              <a:xfrm>
                <a:off x="5464628" y="2258825"/>
                <a:ext cx="2275046" cy="4174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𝐹</m:t>
                      </m:r>
                      <m:d>
                        <m:dPr>
                          <m:ctrlPr>
                            <a:rPr lang="en-US" i="1">
                              <a:latin typeface="Cambria Math" panose="02040503050406030204" pitchFamily="18" charset="0"/>
                            </a:rPr>
                          </m:ctrlPr>
                        </m:dPr>
                        <m:e>
                          <m:r>
                            <a:rPr lang="en-US" i="1">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𝑀</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𝑏</m:t>
                          </m:r>
                          <m:rad>
                            <m:radPr>
                              <m:degHide m:val="on"/>
                              <m:ctrlPr>
                                <a:rPr lang="en-US" i="1">
                                  <a:latin typeface="Cambria Math" panose="02040503050406030204" pitchFamily="18" charset="0"/>
                                </a:rPr>
                              </m:ctrlPr>
                            </m:radPr>
                            <m:deg/>
                            <m:e>
                              <m:r>
                                <a:rPr lang="en-US" i="1">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𝑚</m:t>
                              </m:r>
                            </m:e>
                          </m:rad>
                        </m:sup>
                      </m:sSup>
                    </m:oMath>
                  </m:oMathPara>
                </a14:m>
                <a:endParaRPr lang="es-US" dirty="0"/>
              </a:p>
            </p:txBody>
          </p:sp>
        </mc:Choice>
        <mc:Fallback xmlns="">
          <p:sp>
            <p:nvSpPr>
              <p:cNvPr id="6" name="Rectángulo 5"/>
              <p:cNvSpPr>
                <a:spLocks noRot="1" noChangeAspect="1" noMove="1" noResize="1" noEditPoints="1" noAdjustHandles="1" noChangeArrowheads="1" noChangeShapeType="1" noTextEdit="1"/>
              </p:cNvSpPr>
              <p:nvPr/>
            </p:nvSpPr>
            <p:spPr>
              <a:xfrm>
                <a:off x="5464628" y="2258825"/>
                <a:ext cx="2275046" cy="417422"/>
              </a:xfrm>
              <a:prstGeom prst="rect">
                <a:avLst/>
              </a:prstGeom>
              <a:blipFill>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5529843" y="2983087"/>
                <a:ext cx="666750" cy="369332"/>
              </a:xfrm>
              <a:prstGeom prst="rect">
                <a:avLst/>
              </a:prstGeom>
              <a:noFill/>
            </p:spPr>
            <p:txBody>
              <a:bodyPr wrap="square" rtlCol="0">
                <a:spAutoFit/>
              </a:bodyPr>
              <a:lstStyle/>
              <a:p>
                <a14:m>
                  <m:oMath xmlns:m="http://schemas.openxmlformats.org/officeDocument/2006/math">
                    <m:sSub>
                      <m:sSubPr>
                        <m:ctrlPr>
                          <a:rPr lang="es-US" i="1" smtClean="0">
                            <a:latin typeface="Cambria Math" panose="02040503050406030204" pitchFamily="18" charset="0"/>
                          </a:rPr>
                        </m:ctrlPr>
                      </m:sSubPr>
                      <m:e>
                        <m:r>
                          <a:rPr lang="es-US" i="1">
                            <a:latin typeface="Cambria Math" panose="02040503050406030204" pitchFamily="18" charset="0"/>
                          </a:rPr>
                          <m:t>𝜇</m:t>
                        </m:r>
                      </m:e>
                      <m:sub>
                        <m:r>
                          <a:rPr lang="es-US" i="0">
                            <a:latin typeface="Cambria Math" panose="02040503050406030204" pitchFamily="18" charset="0"/>
                          </a:rPr>
                          <m:t>0</m:t>
                        </m:r>
                      </m:sub>
                    </m:sSub>
                  </m:oMath>
                </a14:m>
                <a:r>
                  <a:rPr lang="es-US" dirty="0"/>
                  <a:t>:</a:t>
                </a:r>
              </a:p>
            </p:txBody>
          </p:sp>
        </mc:Choice>
        <mc:Fallback xmlns="">
          <p:sp>
            <p:nvSpPr>
              <p:cNvPr id="7" name="CuadroTexto 6"/>
              <p:cNvSpPr txBox="1">
                <a:spLocks noRot="1" noChangeAspect="1" noMove="1" noResize="1" noEditPoints="1" noAdjustHandles="1" noChangeArrowheads="1" noChangeShapeType="1" noTextEdit="1"/>
              </p:cNvSpPr>
              <p:nvPr/>
            </p:nvSpPr>
            <p:spPr>
              <a:xfrm>
                <a:off x="5529843" y="2983087"/>
                <a:ext cx="666750" cy="369332"/>
              </a:xfrm>
              <a:prstGeom prst="rect">
                <a:avLst/>
              </a:prstGeom>
              <a:blipFill>
                <a:blip r:embed="rId5"/>
                <a:stretch>
                  <a:fillRect t="-8197" b="-2459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5464628" y="3730575"/>
                <a:ext cx="1227580" cy="369332"/>
              </a:xfrm>
              <a:prstGeom prst="rect">
                <a:avLst/>
              </a:prstGeom>
            </p:spPr>
            <p:txBody>
              <a:bodyPr wrap="none">
                <a:spAutoFit/>
              </a:bodyPr>
              <a:lstStyle/>
              <a:p>
                <a14:m>
                  <m:oMath xmlns:m="http://schemas.openxmlformats.org/officeDocument/2006/math">
                    <m:r>
                      <a:rPr lang="es-US" i="1" smtClean="0">
                        <a:latin typeface="Cambria Math" panose="02040503050406030204" pitchFamily="18" charset="0"/>
                      </a:rPr>
                      <m:t>𝜇</m:t>
                    </m:r>
                    <m:d>
                      <m:dPr>
                        <m:ctrlPr>
                          <a:rPr lang="es-US" i="1">
                            <a:latin typeface="Cambria Math" panose="02040503050406030204" pitchFamily="18" charset="0"/>
                          </a:rPr>
                        </m:ctrlPr>
                      </m:dPr>
                      <m:e>
                        <m:sSub>
                          <m:sSubPr>
                            <m:ctrlPr>
                              <a:rPr lang="es-US" i="1">
                                <a:latin typeface="Cambria Math" panose="02040503050406030204" pitchFamily="18" charset="0"/>
                              </a:rPr>
                            </m:ctrlPr>
                          </m:sSubPr>
                          <m:e>
                            <m:r>
                              <a:rPr lang="es-US" i="1">
                                <a:latin typeface="Cambria Math" panose="02040503050406030204" pitchFamily="18" charset="0"/>
                              </a:rPr>
                              <m:t>𝐼</m:t>
                            </m:r>
                          </m:e>
                          <m:sub>
                            <m:r>
                              <a:rPr lang="es-US" i="0">
                                <a:latin typeface="Cambria Math" panose="02040503050406030204" pitchFamily="18" charset="0"/>
                              </a:rPr>
                              <m:t>1</m:t>
                            </m:r>
                          </m:sub>
                        </m:sSub>
                        <m:r>
                          <a:rPr lang="es-US" i="0">
                            <a:latin typeface="Cambria Math" panose="02040503050406030204" pitchFamily="18" charset="0"/>
                          </a:rPr>
                          <m:t>,</m:t>
                        </m:r>
                        <m:sSub>
                          <m:sSubPr>
                            <m:ctrlPr>
                              <a:rPr lang="es-US" i="1">
                                <a:latin typeface="Cambria Math" panose="02040503050406030204" pitchFamily="18" charset="0"/>
                              </a:rPr>
                            </m:ctrlPr>
                          </m:sSubPr>
                          <m:e>
                            <m:r>
                              <a:rPr lang="es-US" i="1">
                                <a:latin typeface="Cambria Math" panose="02040503050406030204" pitchFamily="18" charset="0"/>
                              </a:rPr>
                              <m:t>𝐼</m:t>
                            </m:r>
                          </m:e>
                          <m:sub>
                            <m:r>
                              <a:rPr lang="es-US" i="0">
                                <a:latin typeface="Cambria Math" panose="02040503050406030204" pitchFamily="18" charset="0"/>
                              </a:rPr>
                              <m:t>2</m:t>
                            </m:r>
                          </m:sub>
                        </m:sSub>
                        <m:r>
                          <a:rPr lang="es-US" i="0">
                            <a:latin typeface="Cambria Math" panose="02040503050406030204" pitchFamily="18" charset="0"/>
                          </a:rPr>
                          <m:t>,</m:t>
                        </m:r>
                        <m:r>
                          <a:rPr lang="el-GR" i="1" smtClean="0">
                            <a:latin typeface="Cambria Math" panose="02040503050406030204" pitchFamily="18" charset="0"/>
                            <a:ea typeface="Cambria Math" panose="02040503050406030204" pitchFamily="18" charset="0"/>
                          </a:rPr>
                          <m:t>𝜆</m:t>
                        </m:r>
                      </m:e>
                    </m:d>
                  </m:oMath>
                </a14:m>
                <a:r>
                  <a:rPr lang="es-US" dirty="0"/>
                  <a:t>:</a:t>
                </a:r>
              </a:p>
            </p:txBody>
          </p:sp>
        </mc:Choice>
        <mc:Fallback xmlns="">
          <p:sp>
            <p:nvSpPr>
              <p:cNvPr id="8" name="Rectángulo 7"/>
              <p:cNvSpPr>
                <a:spLocks noRot="1" noChangeAspect="1" noMove="1" noResize="1" noEditPoints="1" noAdjustHandles="1" noChangeArrowheads="1" noChangeShapeType="1" noTextEdit="1"/>
              </p:cNvSpPr>
              <p:nvPr/>
            </p:nvSpPr>
            <p:spPr>
              <a:xfrm>
                <a:off x="5464628" y="3730575"/>
                <a:ext cx="1227580" cy="369332"/>
              </a:xfrm>
              <a:prstGeom prst="rect">
                <a:avLst/>
              </a:prstGeom>
              <a:blipFill>
                <a:blip r:embed="rId6"/>
                <a:stretch>
                  <a:fillRect t="-9836" r="-3465" b="-24590"/>
                </a:stretch>
              </a:blipFill>
            </p:spPr>
            <p:txBody>
              <a:bodyPr/>
              <a:lstStyle/>
              <a:p>
                <a:r>
                  <a:rPr lang="es-EC">
                    <a:noFill/>
                  </a:rPr>
                  <a:t> </a:t>
                </a:r>
              </a:p>
            </p:txBody>
          </p:sp>
        </mc:Fallback>
      </mc:AlternateContent>
      <p:sp>
        <p:nvSpPr>
          <p:cNvPr id="9" name="CuadroTexto 8"/>
          <p:cNvSpPr txBox="1"/>
          <p:nvPr/>
        </p:nvSpPr>
        <p:spPr>
          <a:xfrm>
            <a:off x="8211838" y="2149595"/>
            <a:ext cx="2716054" cy="646331"/>
          </a:xfrm>
          <a:prstGeom prst="rect">
            <a:avLst/>
          </a:prstGeom>
          <a:noFill/>
        </p:spPr>
        <p:txBody>
          <a:bodyPr wrap="square" rtlCol="0">
            <a:spAutoFit/>
          </a:bodyPr>
          <a:lstStyle/>
          <a:p>
            <a:r>
              <a:rPr lang="es-US" dirty="0"/>
              <a:t>Función de modelamiento de daño Zúñiga - </a:t>
            </a:r>
            <a:r>
              <a:rPr lang="es-US" dirty="0" err="1"/>
              <a:t>Beatty</a:t>
            </a:r>
            <a:endParaRPr lang="es-US" dirty="0"/>
          </a:p>
        </p:txBody>
      </p:sp>
      <p:sp>
        <p:nvSpPr>
          <p:cNvPr id="10" name="CuadroTexto 9"/>
          <p:cNvSpPr txBox="1"/>
          <p:nvPr/>
        </p:nvSpPr>
        <p:spPr>
          <a:xfrm>
            <a:off x="8211838" y="4479039"/>
            <a:ext cx="2413000" cy="923330"/>
          </a:xfrm>
          <a:prstGeom prst="rect">
            <a:avLst/>
          </a:prstGeom>
          <a:noFill/>
        </p:spPr>
        <p:txBody>
          <a:bodyPr wrap="square" rtlCol="0">
            <a:spAutoFit/>
          </a:bodyPr>
          <a:lstStyle/>
          <a:p>
            <a:r>
              <a:rPr lang="es-US" dirty="0"/>
              <a:t>Frecuencia de vibración fundamental</a:t>
            </a:r>
          </a:p>
          <a:p>
            <a:endParaRPr lang="es-US" dirty="0"/>
          </a:p>
        </p:txBody>
      </p:sp>
      <p:sp>
        <p:nvSpPr>
          <p:cNvPr id="11" name="Rectángulo 10"/>
          <p:cNvSpPr/>
          <p:nvPr/>
        </p:nvSpPr>
        <p:spPr>
          <a:xfrm>
            <a:off x="8211838" y="3722881"/>
            <a:ext cx="2413000" cy="646331"/>
          </a:xfrm>
          <a:prstGeom prst="rect">
            <a:avLst/>
          </a:prstGeom>
        </p:spPr>
        <p:txBody>
          <a:bodyPr wrap="square">
            <a:spAutoFit/>
          </a:bodyPr>
          <a:lstStyle/>
          <a:p>
            <a:r>
              <a:rPr lang="es-US" dirty="0"/>
              <a:t>Definida por cada modelo matemático</a:t>
            </a:r>
          </a:p>
        </p:txBody>
      </p:sp>
      <mc:AlternateContent xmlns:mc="http://schemas.openxmlformats.org/markup-compatibility/2006" xmlns:a14="http://schemas.microsoft.com/office/drawing/2010/main">
        <mc:Choice Requires="a14">
          <p:sp>
            <p:nvSpPr>
              <p:cNvPr id="12" name="Rectángulo 11"/>
              <p:cNvSpPr/>
              <p:nvPr/>
            </p:nvSpPr>
            <p:spPr>
              <a:xfrm>
                <a:off x="5529843" y="4498222"/>
                <a:ext cx="2230419" cy="6560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US" i="1" smtClean="0">
                              <a:latin typeface="Cambria Math" panose="02040503050406030204" pitchFamily="18" charset="0"/>
                            </a:rPr>
                          </m:ctrlPr>
                        </m:sSubPr>
                        <m:e>
                          <m:r>
                            <a:rPr lang="es-US" b="0" i="1" smtClean="0">
                              <a:latin typeface="Cambria Math" panose="02040503050406030204" pitchFamily="18" charset="0"/>
                            </a:rPr>
                            <m:t>𝑣</m:t>
                          </m:r>
                        </m:e>
                        <m:sub>
                          <m:r>
                            <a:rPr lang="es-US" b="0" i="1" smtClean="0">
                              <a:latin typeface="Cambria Math" panose="02040503050406030204" pitchFamily="18" charset="0"/>
                            </a:rPr>
                            <m:t>0</m:t>
                          </m:r>
                        </m:sub>
                      </m:sSub>
                      <m:r>
                        <a:rPr lang="es-US" b="0" i="1" smtClean="0">
                          <a:latin typeface="Cambria Math" panose="02040503050406030204" pitchFamily="18" charset="0"/>
                        </a:rPr>
                        <m:t>= </m:t>
                      </m:r>
                      <m:rad>
                        <m:radPr>
                          <m:degHide m:val="on"/>
                          <m:ctrlPr>
                            <a:rPr lang="es-US" i="1" smtClean="0">
                              <a:latin typeface="Cambria Math" panose="02040503050406030204" pitchFamily="18" charset="0"/>
                            </a:rPr>
                          </m:ctrlPr>
                        </m:radPr>
                        <m:deg/>
                        <m:e>
                          <m:sSub>
                            <m:sSubPr>
                              <m:ctrlPr>
                                <a:rPr lang="es-US" i="1">
                                  <a:latin typeface="Cambria Math" panose="02040503050406030204" pitchFamily="18" charset="0"/>
                                </a:rPr>
                              </m:ctrlPr>
                            </m:sSubPr>
                            <m:e>
                              <m:r>
                                <a:rPr lang="es-US" i="1">
                                  <a:latin typeface="Cambria Math" panose="02040503050406030204" pitchFamily="18" charset="0"/>
                                </a:rPr>
                                <m:t>𝐴</m:t>
                              </m:r>
                            </m:e>
                            <m:sub>
                              <m:r>
                                <a:rPr lang="es-US" i="0">
                                  <a:latin typeface="Cambria Math" panose="02040503050406030204" pitchFamily="18" charset="0"/>
                                </a:rPr>
                                <m:t>0</m:t>
                              </m:r>
                            </m:sub>
                          </m:sSub>
                          <m:f>
                            <m:fPr>
                              <m:type m:val="lin"/>
                              <m:ctrlPr>
                                <a:rPr lang="es-US" i="1">
                                  <a:latin typeface="Cambria Math" panose="02040503050406030204" pitchFamily="18" charset="0"/>
                                </a:rPr>
                              </m:ctrlPr>
                            </m:fPr>
                            <m:num>
                              <m:sSub>
                                <m:sSubPr>
                                  <m:ctrlPr>
                                    <a:rPr lang="es-US" i="1">
                                      <a:latin typeface="Cambria Math" panose="02040503050406030204" pitchFamily="18" charset="0"/>
                                    </a:rPr>
                                  </m:ctrlPr>
                                </m:sSubPr>
                                <m:e>
                                  <m:r>
                                    <a:rPr lang="es-US" i="1">
                                      <a:latin typeface="Cambria Math" panose="02040503050406030204" pitchFamily="18" charset="0"/>
                                    </a:rPr>
                                    <m:t>𝜇</m:t>
                                  </m:r>
                                </m:e>
                                <m:sub>
                                  <m:r>
                                    <a:rPr lang="es-US" i="0">
                                      <a:latin typeface="Cambria Math" panose="02040503050406030204" pitchFamily="18" charset="0"/>
                                    </a:rPr>
                                    <m:t>0</m:t>
                                  </m:r>
                                </m:sub>
                              </m:sSub>
                            </m:num>
                            <m:den>
                              <m:r>
                                <a:rPr lang="es-US" i="0">
                                  <a:latin typeface="Cambria Math" panose="02040503050406030204" pitchFamily="18" charset="0"/>
                                </a:rPr>
                                <m:t>4</m:t>
                              </m:r>
                            </m:den>
                          </m:f>
                          <m:sSubSup>
                            <m:sSubSupPr>
                              <m:ctrlPr>
                                <a:rPr lang="es-US" i="1">
                                  <a:latin typeface="Cambria Math" panose="02040503050406030204" pitchFamily="18" charset="0"/>
                                </a:rPr>
                              </m:ctrlPr>
                            </m:sSubSupPr>
                            <m:e>
                              <m:r>
                                <a:rPr lang="es-US" i="1">
                                  <a:latin typeface="Cambria Math" panose="02040503050406030204" pitchFamily="18" charset="0"/>
                                </a:rPr>
                                <m:t>𝑙</m:t>
                              </m:r>
                            </m:e>
                            <m:sub>
                              <m:r>
                                <a:rPr lang="es-US" i="0">
                                  <a:latin typeface="Cambria Math" panose="02040503050406030204" pitchFamily="18" charset="0"/>
                                </a:rPr>
                                <m:t>0</m:t>
                              </m:r>
                            </m:sub>
                            <m:sup>
                              <m:r>
                                <a:rPr lang="es-US" i="0">
                                  <a:latin typeface="Cambria Math" panose="02040503050406030204" pitchFamily="18" charset="0"/>
                                </a:rPr>
                                <m:t>2</m:t>
                              </m:r>
                            </m:sup>
                          </m:sSubSup>
                          <m:sSub>
                            <m:sSubPr>
                              <m:ctrlPr>
                                <a:rPr lang="es-US" i="1">
                                  <a:latin typeface="Cambria Math" panose="02040503050406030204" pitchFamily="18" charset="0"/>
                                </a:rPr>
                              </m:ctrlPr>
                            </m:sSubPr>
                            <m:e>
                              <m:r>
                                <a:rPr lang="es-US" i="1">
                                  <a:latin typeface="Cambria Math" panose="02040503050406030204" pitchFamily="18" charset="0"/>
                                </a:rPr>
                                <m:t>𝜌</m:t>
                              </m:r>
                            </m:e>
                            <m:sub>
                              <m:r>
                                <a:rPr lang="es-US" i="0">
                                  <a:latin typeface="Cambria Math" panose="02040503050406030204" pitchFamily="18" charset="0"/>
                                </a:rPr>
                                <m:t>0</m:t>
                              </m:r>
                            </m:sub>
                          </m:sSub>
                        </m:e>
                      </m:rad>
                    </m:oMath>
                  </m:oMathPara>
                </a14:m>
                <a:endParaRPr lang="es-US" dirty="0"/>
              </a:p>
            </p:txBody>
          </p:sp>
        </mc:Choice>
        <mc:Fallback xmlns="">
          <p:sp>
            <p:nvSpPr>
              <p:cNvPr id="12" name="Rectángulo 11"/>
              <p:cNvSpPr>
                <a:spLocks noRot="1" noChangeAspect="1" noMove="1" noResize="1" noEditPoints="1" noAdjustHandles="1" noChangeArrowheads="1" noChangeShapeType="1" noTextEdit="1"/>
              </p:cNvSpPr>
              <p:nvPr/>
            </p:nvSpPr>
            <p:spPr>
              <a:xfrm>
                <a:off x="5529843" y="4498222"/>
                <a:ext cx="2230419" cy="656013"/>
              </a:xfrm>
              <a:prstGeom prst="rect">
                <a:avLst/>
              </a:prstGeom>
              <a:blipFill>
                <a:blip r:embed="rId7"/>
                <a:stretch>
                  <a:fillRect/>
                </a:stretch>
              </a:blipFill>
            </p:spPr>
            <p:txBody>
              <a:bodyPr/>
              <a:lstStyle/>
              <a:p>
                <a:r>
                  <a:rPr lang="es-EC">
                    <a:noFill/>
                  </a:rPr>
                  <a:t> </a:t>
                </a:r>
              </a:p>
            </p:txBody>
          </p:sp>
        </mc:Fallback>
      </mc:AlternateContent>
      <p:sp>
        <p:nvSpPr>
          <p:cNvPr id="13" name="Rectángulo 12"/>
          <p:cNvSpPr/>
          <p:nvPr/>
        </p:nvSpPr>
        <p:spPr>
          <a:xfrm>
            <a:off x="8211838" y="3072245"/>
            <a:ext cx="2413000" cy="369332"/>
          </a:xfrm>
          <a:prstGeom prst="rect">
            <a:avLst/>
          </a:prstGeom>
        </p:spPr>
        <p:txBody>
          <a:bodyPr wrap="square">
            <a:spAutoFit/>
          </a:bodyPr>
          <a:lstStyle/>
          <a:p>
            <a:r>
              <a:rPr lang="es-US" dirty="0"/>
              <a:t>Módulo de cizalla</a:t>
            </a:r>
          </a:p>
        </p:txBody>
      </p:sp>
      <mc:AlternateContent xmlns:mc="http://schemas.openxmlformats.org/markup-compatibility/2006" xmlns:a14="http://schemas.microsoft.com/office/drawing/2010/main">
        <mc:Choice Requires="a14">
          <p:sp>
            <p:nvSpPr>
              <p:cNvPr id="14" name="Rectángulo 13"/>
              <p:cNvSpPr/>
              <p:nvPr/>
            </p:nvSpPr>
            <p:spPr>
              <a:xfrm>
                <a:off x="5547839" y="5308800"/>
                <a:ext cx="44383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US" i="1" smtClean="0">
                              <a:latin typeface="Cambria Math" panose="02040503050406030204" pitchFamily="18" charset="0"/>
                            </a:rPr>
                          </m:ctrlPr>
                        </m:sSubPr>
                        <m:e>
                          <m:r>
                            <a:rPr lang="es-US" b="0" i="1" smtClean="0">
                              <a:latin typeface="Cambria Math" panose="02040503050406030204" pitchFamily="18" charset="0"/>
                            </a:rPr>
                            <m:t>𝑣</m:t>
                          </m:r>
                        </m:e>
                        <m:sub>
                          <m:r>
                            <a:rPr lang="es-US" i="1">
                              <a:latin typeface="Cambria Math" panose="02040503050406030204" pitchFamily="18" charset="0"/>
                            </a:rPr>
                            <m:t>𝑠</m:t>
                          </m:r>
                        </m:sub>
                      </m:sSub>
                    </m:oMath>
                  </m:oMathPara>
                </a14:m>
                <a:endParaRPr lang="es-US" dirty="0"/>
              </a:p>
            </p:txBody>
          </p:sp>
        </mc:Choice>
        <mc:Fallback xmlns="">
          <p:sp>
            <p:nvSpPr>
              <p:cNvPr id="14" name="Rectángulo 13"/>
              <p:cNvSpPr>
                <a:spLocks noRot="1" noChangeAspect="1" noMove="1" noResize="1" noEditPoints="1" noAdjustHandles="1" noChangeArrowheads="1" noChangeShapeType="1" noTextEdit="1"/>
              </p:cNvSpPr>
              <p:nvPr/>
            </p:nvSpPr>
            <p:spPr>
              <a:xfrm>
                <a:off x="5547839" y="5308800"/>
                <a:ext cx="443839" cy="369332"/>
              </a:xfrm>
              <a:prstGeom prst="rect">
                <a:avLst/>
              </a:prstGeom>
              <a:blipFill>
                <a:blip r:embed="rId8"/>
                <a:stretch>
                  <a:fillRect/>
                </a:stretch>
              </a:blipFill>
            </p:spPr>
            <p:txBody>
              <a:bodyPr/>
              <a:lstStyle/>
              <a:p>
                <a:r>
                  <a:rPr lang="es-EC">
                    <a:noFill/>
                  </a:rPr>
                  <a:t> </a:t>
                </a:r>
              </a:p>
            </p:txBody>
          </p:sp>
        </mc:Fallback>
      </mc:AlternateContent>
      <p:sp>
        <p:nvSpPr>
          <p:cNvPr id="15" name="CuadroTexto 14"/>
          <p:cNvSpPr txBox="1"/>
          <p:nvPr/>
        </p:nvSpPr>
        <p:spPr>
          <a:xfrm>
            <a:off x="8211838" y="5282030"/>
            <a:ext cx="2413000" cy="923330"/>
          </a:xfrm>
          <a:prstGeom prst="rect">
            <a:avLst/>
          </a:prstGeom>
          <a:noFill/>
        </p:spPr>
        <p:txBody>
          <a:bodyPr wrap="square" rtlCol="0">
            <a:spAutoFit/>
          </a:bodyPr>
          <a:lstStyle/>
          <a:p>
            <a:r>
              <a:rPr lang="es-US" dirty="0"/>
              <a:t>Frecuencia de vibración ablandada</a:t>
            </a:r>
          </a:p>
          <a:p>
            <a:endParaRPr lang="es-US" dirty="0"/>
          </a:p>
        </p:txBody>
      </p:sp>
      <p:pic>
        <p:nvPicPr>
          <p:cNvPr id="16" name="Picture 2" descr="Resultado de imagen para carrera de ingenieria mecanica espe">
            <a:extLst>
              <a:ext uri="{FF2B5EF4-FFF2-40B4-BE49-F238E27FC236}">
                <a16:creationId xmlns="" xmlns:a16="http://schemas.microsoft.com/office/drawing/2014/main" id="{79F0C049-E115-4A45-AD8F-2D442F83221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12348" y="1"/>
            <a:ext cx="1179651" cy="114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435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05925" y="61468"/>
            <a:ext cx="11396248" cy="646331"/>
          </a:xfrm>
          <a:prstGeom prst="rect">
            <a:avLst/>
          </a:prstGeom>
          <a:noFill/>
        </p:spPr>
        <p:txBody>
          <a:bodyPr wrap="square" rtlCol="0">
            <a:spAutoFit/>
          </a:bodyPr>
          <a:lstStyle/>
          <a:p>
            <a:pPr>
              <a:lnSpc>
                <a:spcPct val="90000"/>
              </a:lnSpc>
              <a:spcBef>
                <a:spcPct val="0"/>
              </a:spcBef>
            </a:pPr>
            <a:r>
              <a:rPr lang="es-US" sz="4000" b="1" dirty="0">
                <a:latin typeface="+mj-lt"/>
                <a:ea typeface="+mj-ea"/>
                <a:cs typeface="+mj-cs"/>
              </a:rPr>
              <a:t>M</a:t>
            </a:r>
            <a:r>
              <a:rPr lang="es-US" sz="2800" b="1" dirty="0">
                <a:latin typeface="+mj-lt"/>
                <a:ea typeface="+mj-ea"/>
                <a:cs typeface="+mj-cs"/>
              </a:rPr>
              <a:t>ODELOS</a:t>
            </a:r>
            <a:r>
              <a:rPr lang="es-US" sz="4000" b="1" dirty="0">
                <a:latin typeface="+mj-lt"/>
                <a:ea typeface="+mj-ea"/>
                <a:cs typeface="+mj-cs"/>
              </a:rPr>
              <a:t> M</a:t>
            </a:r>
            <a:r>
              <a:rPr lang="es-US" sz="2800" b="1" dirty="0">
                <a:latin typeface="+mj-lt"/>
                <a:ea typeface="+mj-ea"/>
                <a:cs typeface="+mj-cs"/>
              </a:rPr>
              <a:t>ATCS.</a:t>
            </a:r>
            <a:r>
              <a:rPr lang="es-US" sz="4000" b="1" dirty="0">
                <a:latin typeface="+mj-lt"/>
                <a:ea typeface="+mj-ea"/>
                <a:cs typeface="+mj-cs"/>
              </a:rPr>
              <a:t> C</a:t>
            </a:r>
            <a:r>
              <a:rPr lang="es-US" sz="2800" b="1" dirty="0">
                <a:latin typeface="+mj-lt"/>
                <a:ea typeface="+mj-ea"/>
                <a:cs typeface="+mj-cs"/>
              </a:rPr>
              <a:t>OMPORTAMIENTO</a:t>
            </a:r>
            <a:r>
              <a:rPr lang="es-US" sz="4000" b="1" dirty="0">
                <a:latin typeface="+mj-lt"/>
                <a:ea typeface="+mj-ea"/>
                <a:cs typeface="+mj-cs"/>
              </a:rPr>
              <a:t> G</a:t>
            </a:r>
            <a:r>
              <a:rPr lang="es-US" sz="2800" b="1" dirty="0">
                <a:latin typeface="+mj-lt"/>
                <a:ea typeface="+mj-ea"/>
                <a:cs typeface="+mj-cs"/>
              </a:rPr>
              <a:t>AUSSIANO</a:t>
            </a:r>
            <a:endParaRPr lang="es-US" sz="4000" b="1" dirty="0">
              <a:latin typeface="+mj-lt"/>
              <a:ea typeface="+mj-ea"/>
              <a:cs typeface="+mj-cs"/>
            </a:endParaRPr>
          </a:p>
        </p:txBody>
      </p:sp>
      <p:sp>
        <p:nvSpPr>
          <p:cNvPr id="3" name="CuadroTexto 2"/>
          <p:cNvSpPr txBox="1"/>
          <p:nvPr/>
        </p:nvSpPr>
        <p:spPr>
          <a:xfrm>
            <a:off x="498637" y="1371544"/>
            <a:ext cx="3569342" cy="400110"/>
          </a:xfrm>
          <a:prstGeom prst="rect">
            <a:avLst/>
          </a:prstGeom>
          <a:noFill/>
        </p:spPr>
        <p:txBody>
          <a:bodyPr wrap="square" rtlCol="0">
            <a:spAutoFit/>
          </a:bodyPr>
          <a:lstStyle/>
          <a:p>
            <a:r>
              <a:rPr lang="es-US" sz="2000" b="1" u="sng" dirty="0"/>
              <a:t>Modelo de Mooney - Rivlin</a:t>
            </a:r>
          </a:p>
        </p:txBody>
      </p:sp>
      <p:sp>
        <p:nvSpPr>
          <p:cNvPr id="4" name="CuadroTexto 3"/>
          <p:cNvSpPr txBox="1"/>
          <p:nvPr/>
        </p:nvSpPr>
        <p:spPr>
          <a:xfrm>
            <a:off x="4591238" y="1371544"/>
            <a:ext cx="3355363" cy="400110"/>
          </a:xfrm>
          <a:prstGeom prst="rect">
            <a:avLst/>
          </a:prstGeom>
          <a:noFill/>
        </p:spPr>
        <p:txBody>
          <a:bodyPr wrap="square" rtlCol="0">
            <a:spAutoFit/>
          </a:bodyPr>
          <a:lstStyle/>
          <a:p>
            <a:r>
              <a:rPr lang="es-US" sz="2000" b="1" u="sng" dirty="0"/>
              <a:t>Modelo de Bio - Material</a:t>
            </a:r>
          </a:p>
        </p:txBody>
      </p:sp>
      <mc:AlternateContent xmlns:mc="http://schemas.openxmlformats.org/markup-compatibility/2006" xmlns:a14="http://schemas.microsoft.com/office/drawing/2010/main">
        <mc:Choice Requires="a14">
          <p:sp>
            <p:nvSpPr>
              <p:cNvPr id="5" name="Rectángulo 4"/>
              <p:cNvSpPr/>
              <p:nvPr/>
            </p:nvSpPr>
            <p:spPr>
              <a:xfrm>
                <a:off x="373811" y="2374157"/>
                <a:ext cx="3818994"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S" i="1" smtClean="0">
                          <a:latin typeface="Cambria Math" panose="02040503050406030204" pitchFamily="18" charset="0"/>
                        </a:rPr>
                        <m:t>𝑊</m:t>
                      </m:r>
                      <m:d>
                        <m:dPr>
                          <m:ctrlPr>
                            <a:rPr lang="es-US" i="1">
                              <a:latin typeface="Cambria Math" panose="02040503050406030204" pitchFamily="18" charset="0"/>
                            </a:rPr>
                          </m:ctrlPr>
                        </m:dPr>
                        <m:e>
                          <m:sSub>
                            <m:sSubPr>
                              <m:ctrlPr>
                                <a:rPr lang="es-US" i="1">
                                  <a:latin typeface="Cambria Math" panose="02040503050406030204" pitchFamily="18" charset="0"/>
                                </a:rPr>
                              </m:ctrlPr>
                            </m:sSubPr>
                            <m:e>
                              <m:r>
                                <a:rPr lang="es-US" i="1">
                                  <a:latin typeface="Cambria Math" panose="02040503050406030204" pitchFamily="18" charset="0"/>
                                </a:rPr>
                                <m:t>𝐼</m:t>
                              </m:r>
                            </m:e>
                            <m:sub>
                              <m:r>
                                <a:rPr lang="es-US" i="0">
                                  <a:latin typeface="Cambria Math" panose="02040503050406030204" pitchFamily="18" charset="0"/>
                                </a:rPr>
                                <m:t>1</m:t>
                              </m:r>
                            </m:sub>
                          </m:sSub>
                          <m:r>
                            <a:rPr lang="es-US" i="0">
                              <a:latin typeface="Cambria Math" panose="02040503050406030204" pitchFamily="18" charset="0"/>
                            </a:rPr>
                            <m:t>,</m:t>
                          </m:r>
                          <m:sSub>
                            <m:sSubPr>
                              <m:ctrlPr>
                                <a:rPr lang="es-US" i="1">
                                  <a:latin typeface="Cambria Math" panose="02040503050406030204" pitchFamily="18" charset="0"/>
                                </a:rPr>
                              </m:ctrlPr>
                            </m:sSubPr>
                            <m:e>
                              <m:r>
                                <a:rPr lang="es-US" i="1">
                                  <a:latin typeface="Cambria Math" panose="02040503050406030204" pitchFamily="18" charset="0"/>
                                </a:rPr>
                                <m:t>𝐼</m:t>
                              </m:r>
                            </m:e>
                            <m:sub>
                              <m:r>
                                <a:rPr lang="es-US" i="0">
                                  <a:latin typeface="Cambria Math" panose="02040503050406030204" pitchFamily="18" charset="0"/>
                                </a:rPr>
                                <m:t>2</m:t>
                              </m:r>
                            </m:sub>
                          </m:sSub>
                        </m:e>
                      </m:d>
                      <m:r>
                        <a:rPr lang="es-US" i="0">
                          <a:latin typeface="Cambria Math" panose="02040503050406030204" pitchFamily="18" charset="0"/>
                        </a:rPr>
                        <m:t>=</m:t>
                      </m:r>
                      <m:f>
                        <m:fPr>
                          <m:ctrlPr>
                            <a:rPr lang="es-US" i="1">
                              <a:latin typeface="Cambria Math" panose="02040503050406030204" pitchFamily="18" charset="0"/>
                            </a:rPr>
                          </m:ctrlPr>
                        </m:fPr>
                        <m:num>
                          <m:r>
                            <a:rPr lang="es-US" i="0">
                              <a:latin typeface="Cambria Math" panose="02040503050406030204" pitchFamily="18" charset="0"/>
                            </a:rPr>
                            <m:t>1</m:t>
                          </m:r>
                        </m:num>
                        <m:den>
                          <m:r>
                            <a:rPr lang="es-US" i="0">
                              <a:latin typeface="Cambria Math" panose="02040503050406030204" pitchFamily="18" charset="0"/>
                            </a:rPr>
                            <m:t>2</m:t>
                          </m:r>
                        </m:den>
                      </m:f>
                      <m:r>
                        <a:rPr lang="es-US" i="1">
                          <a:latin typeface="Cambria Math" panose="02040503050406030204" pitchFamily="18" charset="0"/>
                        </a:rPr>
                        <m:t>𝜇</m:t>
                      </m:r>
                      <m:d>
                        <m:dPr>
                          <m:begChr m:val="["/>
                          <m:endChr m:val=""/>
                          <m:ctrlPr>
                            <a:rPr lang="es-US" i="1">
                              <a:latin typeface="Cambria Math" panose="02040503050406030204" pitchFamily="18" charset="0"/>
                            </a:rPr>
                          </m:ctrlPr>
                        </m:dPr>
                        <m:e>
                          <m:d>
                            <m:dPr>
                              <m:ctrlPr>
                                <a:rPr lang="es-US" i="1">
                                  <a:latin typeface="Cambria Math" panose="02040503050406030204" pitchFamily="18" charset="0"/>
                                </a:rPr>
                              </m:ctrlPr>
                            </m:dPr>
                            <m:e>
                              <m:sSub>
                                <m:sSubPr>
                                  <m:ctrlPr>
                                    <a:rPr lang="es-US" i="1">
                                      <a:latin typeface="Cambria Math" panose="02040503050406030204" pitchFamily="18" charset="0"/>
                                    </a:rPr>
                                  </m:ctrlPr>
                                </m:sSubPr>
                                <m:e>
                                  <m:r>
                                    <a:rPr lang="es-US" i="1">
                                      <a:latin typeface="Cambria Math" panose="02040503050406030204" pitchFamily="18" charset="0"/>
                                    </a:rPr>
                                    <m:t>𝐼</m:t>
                                  </m:r>
                                </m:e>
                                <m:sub>
                                  <m:r>
                                    <a:rPr lang="es-US" i="0">
                                      <a:latin typeface="Cambria Math" panose="02040503050406030204" pitchFamily="18" charset="0"/>
                                    </a:rPr>
                                    <m:t>1</m:t>
                                  </m:r>
                                </m:sub>
                              </m:sSub>
                              <m:r>
                                <a:rPr lang="es-US" i="0">
                                  <a:latin typeface="Cambria Math" panose="02040503050406030204" pitchFamily="18" charset="0"/>
                                </a:rPr>
                                <m:t>−3</m:t>
                              </m:r>
                            </m:e>
                          </m:d>
                        </m:e>
                      </m:d>
                      <m:r>
                        <a:rPr lang="es-US" i="0">
                          <a:latin typeface="Cambria Math" panose="02040503050406030204" pitchFamily="18" charset="0"/>
                        </a:rPr>
                        <m:t>+</m:t>
                      </m:r>
                      <m:r>
                        <a:rPr lang="es-US" i="1">
                          <a:latin typeface="Cambria Math" panose="02040503050406030204" pitchFamily="18" charset="0"/>
                        </a:rPr>
                        <m:t>𝛾</m:t>
                      </m:r>
                      <m:d>
                        <m:dPr>
                          <m:begChr m:val=""/>
                          <m:endChr m:val="]"/>
                          <m:ctrlPr>
                            <a:rPr lang="es-US" i="1">
                              <a:latin typeface="Cambria Math" panose="02040503050406030204" pitchFamily="18" charset="0"/>
                            </a:rPr>
                          </m:ctrlPr>
                        </m:dPr>
                        <m:e>
                          <m:d>
                            <m:dPr>
                              <m:ctrlPr>
                                <a:rPr lang="es-US" i="1">
                                  <a:latin typeface="Cambria Math" panose="02040503050406030204" pitchFamily="18" charset="0"/>
                                </a:rPr>
                              </m:ctrlPr>
                            </m:dPr>
                            <m:e>
                              <m:sSub>
                                <m:sSubPr>
                                  <m:ctrlPr>
                                    <a:rPr lang="es-US" i="1">
                                      <a:latin typeface="Cambria Math" panose="02040503050406030204" pitchFamily="18" charset="0"/>
                                    </a:rPr>
                                  </m:ctrlPr>
                                </m:sSubPr>
                                <m:e>
                                  <m:r>
                                    <a:rPr lang="es-US" i="1">
                                      <a:latin typeface="Cambria Math" panose="02040503050406030204" pitchFamily="18" charset="0"/>
                                    </a:rPr>
                                    <m:t>𝐼</m:t>
                                  </m:r>
                                </m:e>
                                <m:sub>
                                  <m:r>
                                    <a:rPr lang="es-US" i="0">
                                      <a:latin typeface="Cambria Math" panose="02040503050406030204" pitchFamily="18" charset="0"/>
                                    </a:rPr>
                                    <m:t>2</m:t>
                                  </m:r>
                                </m:sub>
                              </m:sSub>
                              <m:r>
                                <a:rPr lang="es-US" i="0">
                                  <a:latin typeface="Cambria Math" panose="02040503050406030204" pitchFamily="18" charset="0"/>
                                </a:rPr>
                                <m:t>−3</m:t>
                              </m:r>
                            </m:e>
                          </m:d>
                        </m:e>
                      </m:d>
                    </m:oMath>
                  </m:oMathPara>
                </a14:m>
                <a:endParaRPr lang="es-US" dirty="0"/>
              </a:p>
            </p:txBody>
          </p:sp>
        </mc:Choice>
        <mc:Fallback xmlns="">
          <p:sp>
            <p:nvSpPr>
              <p:cNvPr id="5" name="Rectángulo 4"/>
              <p:cNvSpPr>
                <a:spLocks noRot="1" noChangeAspect="1" noMove="1" noResize="1" noEditPoints="1" noAdjustHandles="1" noChangeArrowheads="1" noChangeShapeType="1" noTextEdit="1"/>
              </p:cNvSpPr>
              <p:nvPr/>
            </p:nvSpPr>
            <p:spPr>
              <a:xfrm>
                <a:off x="373811" y="2374157"/>
                <a:ext cx="3818994" cy="610936"/>
              </a:xfrm>
              <a:prstGeom prst="rect">
                <a:avLst/>
              </a:prstGeom>
              <a:blipFill>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875879" y="3082911"/>
                <a:ext cx="2213170" cy="7929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S" i="1" smtClean="0">
                          <a:latin typeface="Cambria Math" panose="02040503050406030204" pitchFamily="18" charset="0"/>
                        </a:rPr>
                        <m:t>𝜇</m:t>
                      </m:r>
                      <m:r>
                        <a:rPr lang="es-US" i="0">
                          <a:latin typeface="Cambria Math" panose="02040503050406030204" pitchFamily="18" charset="0"/>
                        </a:rPr>
                        <m:t>(</m:t>
                      </m:r>
                      <m:sSub>
                        <m:sSubPr>
                          <m:ctrlPr>
                            <a:rPr lang="es-US" i="1">
                              <a:latin typeface="Cambria Math" panose="02040503050406030204" pitchFamily="18" charset="0"/>
                            </a:rPr>
                          </m:ctrlPr>
                        </m:sSubPr>
                        <m:e>
                          <m:r>
                            <a:rPr lang="es-US" i="1">
                              <a:latin typeface="Cambria Math" panose="02040503050406030204" pitchFamily="18" charset="0"/>
                            </a:rPr>
                            <m:t>𝐼</m:t>
                          </m:r>
                        </m:e>
                        <m:sub>
                          <m:r>
                            <a:rPr lang="es-US" i="0">
                              <a:latin typeface="Cambria Math" panose="02040503050406030204" pitchFamily="18" charset="0"/>
                            </a:rPr>
                            <m:t>1</m:t>
                          </m:r>
                        </m:sub>
                      </m:sSub>
                      <m:r>
                        <a:rPr lang="es-US" i="0">
                          <a:latin typeface="Cambria Math" panose="02040503050406030204" pitchFamily="18" charset="0"/>
                        </a:rPr>
                        <m:t>,</m:t>
                      </m:r>
                      <m:sSub>
                        <m:sSubPr>
                          <m:ctrlPr>
                            <a:rPr lang="es-US" i="1">
                              <a:latin typeface="Cambria Math" panose="02040503050406030204" pitchFamily="18" charset="0"/>
                            </a:rPr>
                          </m:ctrlPr>
                        </m:sSubPr>
                        <m:e>
                          <m:r>
                            <a:rPr lang="es-US" i="1">
                              <a:latin typeface="Cambria Math" panose="02040503050406030204" pitchFamily="18" charset="0"/>
                            </a:rPr>
                            <m:t>𝐼</m:t>
                          </m:r>
                        </m:e>
                        <m:sub>
                          <m:r>
                            <a:rPr lang="es-US" i="0">
                              <a:latin typeface="Cambria Math" panose="02040503050406030204" pitchFamily="18" charset="0"/>
                            </a:rPr>
                            <m:t>2</m:t>
                          </m:r>
                        </m:sub>
                      </m:sSub>
                      <m:r>
                        <a:rPr lang="es-US" i="0">
                          <a:latin typeface="Cambria Math" panose="02040503050406030204" pitchFamily="18" charset="0"/>
                        </a:rPr>
                        <m:t>;)≡</m:t>
                      </m:r>
                      <m:sSub>
                        <m:sSubPr>
                          <m:ctrlPr>
                            <a:rPr lang="es-US" i="1">
                              <a:latin typeface="Cambria Math" panose="02040503050406030204" pitchFamily="18" charset="0"/>
                            </a:rPr>
                          </m:ctrlPr>
                        </m:sSubPr>
                        <m:e>
                          <m:r>
                            <a:rPr lang="es-US" i="1">
                              <a:latin typeface="Cambria Math" panose="02040503050406030204" pitchFamily="18" charset="0"/>
                            </a:rPr>
                            <m:t>𝜇</m:t>
                          </m:r>
                        </m:e>
                        <m:sub>
                          <m:r>
                            <a:rPr lang="es-US" i="0">
                              <a:latin typeface="Cambria Math" panose="02040503050406030204" pitchFamily="18" charset="0"/>
                            </a:rPr>
                            <m:t>0</m:t>
                          </m:r>
                        </m:sub>
                      </m:sSub>
                      <m:f>
                        <m:fPr>
                          <m:ctrlPr>
                            <a:rPr lang="es-US" i="1">
                              <a:latin typeface="Cambria Math" panose="02040503050406030204" pitchFamily="18" charset="0"/>
                            </a:rPr>
                          </m:ctrlPr>
                        </m:fPr>
                        <m:num>
                          <m:r>
                            <a:rPr lang="es-US" i="0">
                              <a:latin typeface="Cambria Math" panose="02040503050406030204" pitchFamily="18" charset="0"/>
                            </a:rPr>
                            <m:t>1</m:t>
                          </m:r>
                          <m:r>
                            <a:rPr lang="es-US" b="0" i="1" smtClean="0">
                              <a:latin typeface="Cambria Math" panose="02040503050406030204" pitchFamily="18" charset="0"/>
                            </a:rPr>
                            <m:t>+</m:t>
                          </m:r>
                          <m:f>
                            <m:fPr>
                              <m:ctrlPr>
                                <a:rPr lang="es-EC" i="1" smtClean="0">
                                  <a:latin typeface="Cambria Math" panose="02040503050406030204" pitchFamily="18" charset="0"/>
                                </a:rPr>
                              </m:ctrlPr>
                            </m:fPr>
                            <m:num>
                              <m:r>
                                <a:rPr lang="es-EC" i="1" smtClean="0">
                                  <a:latin typeface="Cambria Math" panose="02040503050406030204" pitchFamily="18" charset="0"/>
                                  <a:ea typeface="Cambria Math" panose="02040503050406030204" pitchFamily="18" charset="0"/>
                                </a:rPr>
                                <m:t>𝛾</m:t>
                              </m:r>
                            </m:num>
                            <m:den>
                              <m:r>
                                <a:rPr lang="es-EC" i="1" smtClean="0">
                                  <a:latin typeface="Cambria Math" panose="02040503050406030204" pitchFamily="18" charset="0"/>
                                  <a:ea typeface="Cambria Math" panose="02040503050406030204" pitchFamily="18" charset="0"/>
                                </a:rPr>
                                <m:t>𝜆</m:t>
                              </m:r>
                            </m:den>
                          </m:f>
                        </m:num>
                        <m:den>
                          <m:r>
                            <a:rPr lang="es-US" i="0">
                              <a:latin typeface="Cambria Math" panose="02040503050406030204" pitchFamily="18" charset="0"/>
                            </a:rPr>
                            <m:t>1+</m:t>
                          </m:r>
                          <m:r>
                            <a:rPr lang="es-US" i="1">
                              <a:latin typeface="Cambria Math" panose="02040503050406030204" pitchFamily="18" charset="0"/>
                            </a:rPr>
                            <m:t>𝛾</m:t>
                          </m:r>
                        </m:den>
                      </m:f>
                    </m:oMath>
                  </m:oMathPara>
                </a14:m>
                <a:endParaRPr lang="es-US" dirty="0"/>
              </a:p>
            </p:txBody>
          </p:sp>
        </mc:Choice>
        <mc:Fallback xmlns="">
          <p:sp>
            <p:nvSpPr>
              <p:cNvPr id="6" name="Rectángulo 5"/>
              <p:cNvSpPr>
                <a:spLocks noRot="1" noChangeAspect="1" noMove="1" noResize="1" noEditPoints="1" noAdjustHandles="1" noChangeArrowheads="1" noChangeShapeType="1" noTextEdit="1"/>
              </p:cNvSpPr>
              <p:nvPr/>
            </p:nvSpPr>
            <p:spPr>
              <a:xfrm>
                <a:off x="875879" y="3082911"/>
                <a:ext cx="2213170" cy="792909"/>
              </a:xfrm>
              <a:prstGeom prst="rect">
                <a:avLst/>
              </a:prstGeom>
              <a:blipFill rotWithShape="0">
                <a:blip r:embed="rId4"/>
                <a:stretch>
                  <a:fillRect/>
                </a:stretch>
              </a:blipFill>
            </p:spPr>
            <p:txBody>
              <a:bodyPr/>
              <a:lstStyle/>
              <a:p>
                <a:r>
                  <a:rPr lang="es-US">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103701" y="4190100"/>
                <a:ext cx="3516604" cy="8198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US" sz="1600" i="1" smtClean="0">
                              <a:latin typeface="Cambria Math" panose="02040503050406030204" pitchFamily="18" charset="0"/>
                            </a:rPr>
                          </m:ctrlPr>
                        </m:sSubPr>
                        <m:e>
                          <m:r>
                            <a:rPr lang="es-US" sz="1600" b="0" i="1" smtClean="0">
                              <a:latin typeface="Cambria Math" panose="02040503050406030204" pitchFamily="18" charset="0"/>
                            </a:rPr>
                            <m:t>𝑣</m:t>
                          </m:r>
                        </m:e>
                        <m:sub>
                          <m:r>
                            <a:rPr lang="es-US" sz="1600" i="1">
                              <a:latin typeface="Cambria Math" panose="02040503050406030204" pitchFamily="18" charset="0"/>
                            </a:rPr>
                            <m:t>𝑠</m:t>
                          </m:r>
                        </m:sub>
                      </m:sSub>
                      <m:r>
                        <a:rPr lang="es-US" sz="1600" i="0">
                          <a:latin typeface="Cambria Math" panose="02040503050406030204" pitchFamily="18" charset="0"/>
                        </a:rPr>
                        <m:t>=</m:t>
                      </m:r>
                      <m:sSub>
                        <m:sSubPr>
                          <m:ctrlPr>
                            <a:rPr lang="es-US" sz="1600" i="1" smtClean="0">
                              <a:latin typeface="Cambria Math" panose="02040503050406030204" pitchFamily="18" charset="0"/>
                            </a:rPr>
                          </m:ctrlPr>
                        </m:sSubPr>
                        <m:e>
                          <m:r>
                            <a:rPr lang="es-US" sz="1600" b="0" i="1" smtClean="0">
                              <a:latin typeface="Cambria Math" panose="02040503050406030204" pitchFamily="18" charset="0"/>
                            </a:rPr>
                            <m:t>𝑣</m:t>
                          </m:r>
                        </m:e>
                        <m:sub>
                          <m:r>
                            <a:rPr lang="es-US" sz="1600" b="0" i="1" smtClean="0">
                              <a:latin typeface="Cambria Math" panose="02040503050406030204" pitchFamily="18" charset="0"/>
                            </a:rPr>
                            <m:t>0</m:t>
                          </m:r>
                        </m:sub>
                      </m:sSub>
                      <m:rad>
                        <m:radPr>
                          <m:degHide m:val="on"/>
                          <m:ctrlPr>
                            <a:rPr lang="es-US" sz="1600" i="1">
                              <a:latin typeface="Cambria Math" panose="02040503050406030204" pitchFamily="18" charset="0"/>
                            </a:rPr>
                          </m:ctrlPr>
                        </m:radPr>
                        <m:deg/>
                        <m:e>
                          <m:d>
                            <m:dPr>
                              <m:ctrlPr>
                                <a:rPr lang="es-EC" sz="1600" i="1" smtClean="0">
                                  <a:latin typeface="Cambria Math" panose="02040503050406030204" pitchFamily="18" charset="0"/>
                                </a:rPr>
                              </m:ctrlPr>
                            </m:dPr>
                            <m:e>
                              <m:r>
                                <a:rPr lang="es-EC" sz="1600" i="1" smtClean="0">
                                  <a:latin typeface="Cambria Math" panose="02040503050406030204" pitchFamily="18" charset="0"/>
                                </a:rPr>
                                <m:t>1−</m:t>
                              </m:r>
                              <m:f>
                                <m:fPr>
                                  <m:ctrlPr>
                                    <a:rPr lang="es-US" sz="1600" i="1">
                                      <a:latin typeface="Cambria Math" panose="02040503050406030204" pitchFamily="18" charset="0"/>
                                    </a:rPr>
                                  </m:ctrlPr>
                                </m:fPr>
                                <m:num>
                                  <m:r>
                                    <a:rPr lang="es-EC" sz="1600" i="1">
                                      <a:latin typeface="Cambria Math" panose="02040503050406030204" pitchFamily="18" charset="0"/>
                                    </a:rPr>
                                    <m:t>1</m:t>
                                  </m:r>
                                </m:num>
                                <m:den>
                                  <m:sSup>
                                    <m:sSupPr>
                                      <m:ctrlPr>
                                        <a:rPr lang="es-US" sz="1600" i="1">
                                          <a:latin typeface="Cambria Math" panose="02040503050406030204" pitchFamily="18" charset="0"/>
                                        </a:rPr>
                                      </m:ctrlPr>
                                    </m:sSupPr>
                                    <m:e>
                                      <m:r>
                                        <a:rPr lang="es-EC" sz="1600" i="1">
                                          <a:latin typeface="Cambria Math" panose="02040503050406030204" pitchFamily="18" charset="0"/>
                                          <a:sym typeface="Symbol" panose="05050102010706020507" pitchFamily="18" charset="2"/>
                                        </a:rPr>
                                        <m:t></m:t>
                                      </m:r>
                                    </m:e>
                                    <m:sup>
                                      <m:r>
                                        <a:rPr lang="es-EC" sz="1600" i="1">
                                          <a:latin typeface="Cambria Math" panose="02040503050406030204" pitchFamily="18" charset="0"/>
                                        </a:rPr>
                                        <m:t>3</m:t>
                                      </m:r>
                                    </m:sup>
                                  </m:sSup>
                                </m:den>
                              </m:f>
                            </m:e>
                          </m:d>
                          <m:d>
                            <m:dPr>
                              <m:ctrlPr>
                                <a:rPr lang="es-EC" sz="1600" i="1" smtClean="0">
                                  <a:latin typeface="Cambria Math" panose="02040503050406030204" pitchFamily="18" charset="0"/>
                                </a:rPr>
                              </m:ctrlPr>
                            </m:dPr>
                            <m:e>
                              <m:f>
                                <m:fPr>
                                  <m:ctrlPr>
                                    <a:rPr lang="es-US" sz="1600" i="1" smtClean="0">
                                      <a:latin typeface="Cambria Math" panose="02040503050406030204" pitchFamily="18" charset="0"/>
                                    </a:rPr>
                                  </m:ctrlPr>
                                </m:fPr>
                                <m:num>
                                  <m:r>
                                    <a:rPr lang="es-EC" sz="1600" i="1">
                                      <a:latin typeface="Cambria Math" panose="02040503050406030204" pitchFamily="18" charset="0"/>
                                    </a:rPr>
                                    <m:t>1+</m:t>
                                  </m:r>
                                  <m:f>
                                    <m:fPr>
                                      <m:ctrlPr>
                                        <a:rPr lang="es-EC" sz="1600" i="1" smtClean="0">
                                          <a:latin typeface="Cambria Math" panose="02040503050406030204" pitchFamily="18" charset="0"/>
                                        </a:rPr>
                                      </m:ctrlPr>
                                    </m:fPr>
                                    <m:num>
                                      <m:r>
                                        <a:rPr lang="es-EC" sz="1600" i="1" smtClean="0">
                                          <a:latin typeface="Cambria Math" panose="02040503050406030204" pitchFamily="18" charset="0"/>
                                          <a:ea typeface="Cambria Math" panose="02040503050406030204" pitchFamily="18" charset="0"/>
                                        </a:rPr>
                                        <m:t>𝛾</m:t>
                                      </m:r>
                                    </m:num>
                                    <m:den>
                                      <m:r>
                                        <a:rPr lang="es-EC" sz="1600" i="1" smtClean="0">
                                          <a:latin typeface="Cambria Math" panose="02040503050406030204" pitchFamily="18" charset="0"/>
                                          <a:ea typeface="Cambria Math" panose="02040503050406030204" pitchFamily="18" charset="0"/>
                                        </a:rPr>
                                        <m:t>𝜆</m:t>
                                      </m:r>
                                    </m:den>
                                  </m:f>
                                </m:num>
                                <m:den>
                                  <m:r>
                                    <a:rPr lang="es-EC" sz="1600" i="1">
                                      <a:latin typeface="Cambria Math" panose="02040503050406030204" pitchFamily="18" charset="0"/>
                                      <a:sym typeface="Symbol" panose="05050102010706020507" pitchFamily="18" charset="2"/>
                                    </a:rPr>
                                    <m:t></m:t>
                                  </m:r>
                                  <m:r>
                                    <a:rPr lang="es-EC" sz="1600" i="1">
                                      <a:latin typeface="Cambria Math" panose="02040503050406030204" pitchFamily="18" charset="0"/>
                                    </a:rPr>
                                    <m:t>1+</m:t>
                                  </m:r>
                                  <m:r>
                                    <a:rPr lang="es-EC" sz="1600" i="1">
                                      <a:latin typeface="Cambria Math" panose="02040503050406030204" pitchFamily="18" charset="0"/>
                                    </a:rPr>
                                    <m:t>𝛾</m:t>
                                  </m:r>
                                </m:den>
                              </m:f>
                            </m:e>
                          </m:d>
                          <m:sSup>
                            <m:sSupPr>
                              <m:ctrlPr>
                                <a:rPr lang="es-US" sz="1600" i="1" smtClean="0">
                                  <a:latin typeface="Cambria Math" panose="02040503050406030204" pitchFamily="18" charset="0"/>
                                </a:rPr>
                              </m:ctrlPr>
                            </m:sSupPr>
                            <m:e>
                              <m:r>
                                <a:rPr lang="es-EC" sz="1600" i="1">
                                  <a:latin typeface="Cambria Math" panose="02040503050406030204" pitchFamily="18" charset="0"/>
                                </a:rPr>
                                <m:t>𝑒</m:t>
                              </m:r>
                            </m:e>
                            <m:sup>
                              <m:r>
                                <a:rPr lang="es-EC" sz="1600" i="1">
                                  <a:latin typeface="Cambria Math" panose="02040503050406030204" pitchFamily="18" charset="0"/>
                                </a:rPr>
                                <m:t>−</m:t>
                              </m:r>
                              <m:r>
                                <a:rPr lang="es-EC" sz="1600" i="1">
                                  <a:latin typeface="Cambria Math" panose="02040503050406030204" pitchFamily="18" charset="0"/>
                                </a:rPr>
                                <m:t>𝑏</m:t>
                              </m:r>
                              <m:rad>
                                <m:radPr>
                                  <m:degHide m:val="on"/>
                                  <m:ctrlPr>
                                    <a:rPr lang="es-US" sz="1600" i="1">
                                      <a:latin typeface="Cambria Math" panose="02040503050406030204" pitchFamily="18" charset="0"/>
                                    </a:rPr>
                                  </m:ctrlPr>
                                </m:radPr>
                                <m:deg/>
                                <m:e>
                                  <m:r>
                                    <a:rPr lang="es-EC" sz="1600" i="1">
                                      <a:latin typeface="Cambria Math" panose="02040503050406030204" pitchFamily="18" charset="0"/>
                                    </a:rPr>
                                    <m:t>𝑀</m:t>
                                  </m:r>
                                  <m:r>
                                    <a:rPr lang="es-EC" sz="1600" i="1">
                                      <a:latin typeface="Cambria Math" panose="02040503050406030204" pitchFamily="18" charset="0"/>
                                    </a:rPr>
                                    <m:t>−</m:t>
                                  </m:r>
                                  <m:r>
                                    <a:rPr lang="es-EC" sz="1600" i="1">
                                      <a:latin typeface="Cambria Math" panose="02040503050406030204" pitchFamily="18" charset="0"/>
                                    </a:rPr>
                                    <m:t>𝑚</m:t>
                                  </m:r>
                                </m:e>
                              </m:rad>
                            </m:sup>
                          </m:sSup>
                        </m:e>
                      </m:rad>
                    </m:oMath>
                  </m:oMathPara>
                </a14:m>
                <a:endParaRPr lang="es-US" dirty="0"/>
              </a:p>
            </p:txBody>
          </p:sp>
        </mc:Choice>
        <mc:Fallback xmlns="">
          <p:sp>
            <p:nvSpPr>
              <p:cNvPr id="7" name="Rectángulo 6"/>
              <p:cNvSpPr>
                <a:spLocks noRot="1" noChangeAspect="1" noMove="1" noResize="1" noEditPoints="1" noAdjustHandles="1" noChangeArrowheads="1" noChangeShapeType="1" noTextEdit="1"/>
              </p:cNvSpPr>
              <p:nvPr/>
            </p:nvSpPr>
            <p:spPr>
              <a:xfrm>
                <a:off x="103701" y="4190100"/>
                <a:ext cx="3516604" cy="819840"/>
              </a:xfrm>
              <a:prstGeom prst="rect">
                <a:avLst/>
              </a:prstGeom>
              <a:blipFill rotWithShape="0">
                <a:blip r:embed="rId5"/>
                <a:stretch>
                  <a:fillRect/>
                </a:stretch>
              </a:blipFill>
            </p:spPr>
            <p:txBody>
              <a:bodyPr/>
              <a:lstStyle/>
              <a:p>
                <a:r>
                  <a:rPr lang="es-US">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4696987" y="2375567"/>
                <a:ext cx="2744533" cy="6081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effectLst/>
                          <a:latin typeface="Cambria Math" panose="02040503050406030204" pitchFamily="18" charset="0"/>
                          <a:ea typeface="Calibri" panose="020F0502020204030204" pitchFamily="34" charset="0"/>
                          <a:cs typeface="Times New Roman" panose="02020603050405020304" pitchFamily="18" charset="0"/>
                        </a:rPr>
                        <m:t>𝑊</m:t>
                      </m:r>
                      <m:d>
                        <m:dPr>
                          <m:ctrlPr>
                            <a:rPr lang="es-US" i="1">
                              <a:effectLst/>
                              <a:latin typeface="Cambria Math" panose="02040503050406030204" pitchFamily="18" charset="0"/>
                              <a:cs typeface="Times New Roman" panose="02020603050405020304" pitchFamily="18" charset="0"/>
                            </a:rPr>
                          </m:ctrlPr>
                        </m:dPr>
                        <m:e>
                          <m:sSub>
                            <m:sSubPr>
                              <m:ctrlPr>
                                <a:rPr lang="es-US" i="1">
                                  <a:effectLst/>
                                  <a:latin typeface="Cambria Math" panose="02040503050406030204" pitchFamily="18" charset="0"/>
                                  <a:cs typeface="Times New Roman" panose="02020603050405020304" pitchFamily="18" charset="0"/>
                                </a:rPr>
                              </m:ctrlPr>
                            </m:sSubPr>
                            <m:e>
                              <m:r>
                                <a:rPr lang="es-EC" i="1">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i="1">
                                  <a:effectLst/>
                                  <a:latin typeface="Cambria Math" panose="02040503050406030204" pitchFamily="18" charset="0"/>
                                  <a:ea typeface="Calibri" panose="020F0502020204030204" pitchFamily="34" charset="0"/>
                                  <a:cs typeface="Times New Roman" panose="02020603050405020304" pitchFamily="18" charset="0"/>
                                </a:rPr>
                                <m:t>1</m:t>
                              </m:r>
                            </m:sub>
                          </m:sSub>
                        </m:e>
                      </m:d>
                      <m:r>
                        <a:rPr lang="es-EC"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US" i="1">
                              <a:effectLst/>
                              <a:latin typeface="Cambria Math" panose="02040503050406030204" pitchFamily="18" charset="0"/>
                              <a:cs typeface="Times New Roman" panose="02020603050405020304" pitchFamily="18" charset="0"/>
                            </a:rPr>
                          </m:ctrlPr>
                        </m:fPr>
                        <m:num>
                          <m:sSub>
                            <m:sSubPr>
                              <m:ctrlPr>
                                <a:rPr lang="es-US" i="1" smtClean="0">
                                  <a:effectLst/>
                                  <a:latin typeface="Cambria Math" panose="02040503050406030204" pitchFamily="18" charset="0"/>
                                  <a:cs typeface="Times New Roman" panose="02020603050405020304" pitchFamily="18" charset="0"/>
                                </a:rPr>
                              </m:ctrlPr>
                            </m:sSubPr>
                            <m:e>
                              <m:r>
                                <a:rPr lang="es-EC" i="1">
                                  <a:effectLst/>
                                  <a:latin typeface="Cambria Math" panose="02040503050406030204" pitchFamily="18" charset="0"/>
                                  <a:ea typeface="Calibri" panose="020F0502020204030204" pitchFamily="34" charset="0"/>
                                  <a:cs typeface="Times New Roman" panose="02020603050405020304" pitchFamily="18" charset="0"/>
                                </a:rPr>
                                <m:t>𝜇</m:t>
                              </m:r>
                            </m:e>
                            <m:sub>
                              <m:r>
                                <a:rPr lang="es-EC" i="1">
                                  <a:effectLst/>
                                  <a:latin typeface="Cambria Math" panose="02040503050406030204" pitchFamily="18" charset="0"/>
                                  <a:ea typeface="Calibri" panose="020F0502020204030204" pitchFamily="34" charset="0"/>
                                  <a:cs typeface="Times New Roman" panose="02020603050405020304" pitchFamily="18" charset="0"/>
                                </a:rPr>
                                <m:t>0</m:t>
                              </m:r>
                            </m:sub>
                          </m:sSub>
                        </m:num>
                        <m:den>
                          <m:r>
                            <a:rPr lang="es-EC" i="1">
                              <a:effectLst/>
                              <a:latin typeface="Cambria Math" panose="02040503050406030204" pitchFamily="18" charset="0"/>
                              <a:ea typeface="Calibri" panose="020F0502020204030204" pitchFamily="34" charset="0"/>
                              <a:cs typeface="Times New Roman" panose="02020603050405020304" pitchFamily="18" charset="0"/>
                            </a:rPr>
                            <m:t>2</m:t>
                          </m:r>
                          <m:r>
                            <a:rPr lang="es-EC" i="1">
                              <a:effectLst/>
                              <a:latin typeface="Cambria Math" panose="02040503050406030204" pitchFamily="18" charset="0"/>
                              <a:ea typeface="Calibri" panose="020F0502020204030204" pitchFamily="34" charset="0"/>
                              <a:cs typeface="Times New Roman" panose="02020603050405020304" pitchFamily="18" charset="0"/>
                            </a:rPr>
                            <m:t>𝛾</m:t>
                          </m:r>
                        </m:den>
                      </m:f>
                      <m:d>
                        <m:dPr>
                          <m:begChr m:val="["/>
                          <m:endChr m:val="]"/>
                          <m:ctrlPr>
                            <a:rPr lang="es-EC" i="1" smtClean="0">
                              <a:effectLst/>
                              <a:latin typeface="Cambria Math" panose="02040503050406030204" pitchFamily="18" charset="0"/>
                              <a:cs typeface="Times New Roman" panose="02020603050405020304" pitchFamily="18" charset="0"/>
                            </a:rPr>
                          </m:ctrlPr>
                        </m:dPr>
                        <m:e>
                          <m:sSup>
                            <m:sSupPr>
                              <m:ctrlPr>
                                <a:rPr lang="es-US" i="1" smtClean="0">
                                  <a:effectLst/>
                                  <a:latin typeface="Cambria Math" panose="02040503050406030204" pitchFamily="18" charset="0"/>
                                  <a:cs typeface="Times New Roman" panose="02020603050405020304" pitchFamily="18" charset="0"/>
                                </a:rPr>
                              </m:ctrlPr>
                            </m:sSupPr>
                            <m:e>
                              <m:r>
                                <a:rPr lang="es-EC" i="1">
                                  <a:effectLst/>
                                  <a:latin typeface="Cambria Math" panose="02040503050406030204" pitchFamily="18" charset="0"/>
                                  <a:ea typeface="Calibri" panose="020F0502020204030204" pitchFamily="34" charset="0"/>
                                  <a:cs typeface="Times New Roman" panose="02020603050405020304" pitchFamily="18" charset="0"/>
                                </a:rPr>
                                <m:t>𝑒</m:t>
                              </m:r>
                            </m:e>
                            <m:sup>
                              <m:r>
                                <a:rPr lang="es-EC" i="1">
                                  <a:effectLst/>
                                  <a:latin typeface="Cambria Math" panose="02040503050406030204" pitchFamily="18" charset="0"/>
                                  <a:ea typeface="Calibri" panose="020F0502020204030204" pitchFamily="34" charset="0"/>
                                  <a:cs typeface="Times New Roman" panose="02020603050405020304" pitchFamily="18" charset="0"/>
                                </a:rPr>
                                <m:t>𝛾</m:t>
                              </m:r>
                              <m:r>
                                <a:rPr lang="es-EC"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US" i="1">
                                      <a:effectLst/>
                                      <a:latin typeface="Cambria Math" panose="02040503050406030204" pitchFamily="18" charset="0"/>
                                      <a:cs typeface="Times New Roman" panose="02020603050405020304" pitchFamily="18" charset="0"/>
                                    </a:rPr>
                                  </m:ctrlPr>
                                </m:sSubPr>
                                <m:e>
                                  <m:r>
                                    <a:rPr lang="es-EC" i="1">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i="1">
                                  <a:effectLst/>
                                  <a:latin typeface="Cambria Math" panose="02040503050406030204" pitchFamily="18" charset="0"/>
                                  <a:ea typeface="Calibri" panose="020F0502020204030204" pitchFamily="34" charset="0"/>
                                  <a:cs typeface="Times New Roman" panose="02020603050405020304" pitchFamily="18" charset="0"/>
                                </a:rPr>
                                <m:t>−3)</m:t>
                              </m:r>
                            </m:sup>
                          </m:sSup>
                          <m:r>
                            <a:rPr lang="es-US" b="0" i="1" smtClean="0">
                              <a:effectLst/>
                              <a:latin typeface="Cambria Math" panose="02040503050406030204" pitchFamily="18" charset="0"/>
                              <a:ea typeface="Calibri" panose="020F0502020204030204" pitchFamily="34" charset="0"/>
                              <a:cs typeface="Times New Roman" panose="02020603050405020304" pitchFamily="18" charset="0"/>
                            </a:rPr>
                            <m:t>−1</m:t>
                          </m:r>
                        </m:e>
                      </m:d>
                    </m:oMath>
                  </m:oMathPara>
                </a14:m>
                <a:endParaRPr lang="es-US" dirty="0"/>
              </a:p>
            </p:txBody>
          </p:sp>
        </mc:Choice>
        <mc:Fallback xmlns="">
          <p:sp>
            <p:nvSpPr>
              <p:cNvPr id="8" name="Rectángulo 7"/>
              <p:cNvSpPr>
                <a:spLocks noRot="1" noChangeAspect="1" noMove="1" noResize="1" noEditPoints="1" noAdjustHandles="1" noChangeArrowheads="1" noChangeShapeType="1" noTextEdit="1"/>
              </p:cNvSpPr>
              <p:nvPr/>
            </p:nvSpPr>
            <p:spPr>
              <a:xfrm>
                <a:off x="4696987" y="2375567"/>
                <a:ext cx="2744533" cy="608115"/>
              </a:xfrm>
              <a:prstGeom prst="rect">
                <a:avLst/>
              </a:prstGeom>
              <a:blipFill>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4384840" y="4110200"/>
                <a:ext cx="3075842" cy="8198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US" sz="1600" i="1" smtClean="0">
                              <a:latin typeface="Cambria Math" panose="02040503050406030204" pitchFamily="18" charset="0"/>
                            </a:rPr>
                          </m:ctrlPr>
                        </m:sSubPr>
                        <m:e>
                          <m:r>
                            <a:rPr lang="es-US" sz="1600" b="0" i="1" smtClean="0">
                              <a:latin typeface="Cambria Math" panose="02040503050406030204" pitchFamily="18" charset="0"/>
                            </a:rPr>
                            <m:t>𝑣</m:t>
                          </m:r>
                        </m:e>
                        <m:sub>
                          <m:r>
                            <a:rPr lang="es-US" sz="1600" i="1">
                              <a:latin typeface="Cambria Math" panose="02040503050406030204" pitchFamily="18" charset="0"/>
                            </a:rPr>
                            <m:t>𝑠</m:t>
                          </m:r>
                        </m:sub>
                      </m:sSub>
                      <m:r>
                        <a:rPr lang="es-US" sz="1600" i="0">
                          <a:latin typeface="Cambria Math" panose="02040503050406030204" pitchFamily="18" charset="0"/>
                        </a:rPr>
                        <m:t>=</m:t>
                      </m:r>
                      <m:sSub>
                        <m:sSubPr>
                          <m:ctrlPr>
                            <a:rPr lang="es-US" sz="1600" i="1" smtClean="0">
                              <a:latin typeface="Cambria Math" panose="02040503050406030204" pitchFamily="18" charset="0"/>
                            </a:rPr>
                          </m:ctrlPr>
                        </m:sSubPr>
                        <m:e>
                          <m:r>
                            <a:rPr lang="es-US" sz="1600" b="0" i="1" smtClean="0">
                              <a:latin typeface="Cambria Math" panose="02040503050406030204" pitchFamily="18" charset="0"/>
                            </a:rPr>
                            <m:t>𝑣</m:t>
                          </m:r>
                        </m:e>
                        <m:sub>
                          <m:r>
                            <a:rPr lang="es-US" sz="1600" b="0" i="1" smtClean="0">
                              <a:latin typeface="Cambria Math" panose="02040503050406030204" pitchFamily="18" charset="0"/>
                            </a:rPr>
                            <m:t>0</m:t>
                          </m:r>
                        </m:sub>
                      </m:sSub>
                      <m:rad>
                        <m:radPr>
                          <m:degHide m:val="on"/>
                          <m:ctrlPr>
                            <a:rPr lang="es-US" sz="1600" i="1">
                              <a:latin typeface="Cambria Math" panose="02040503050406030204" pitchFamily="18" charset="0"/>
                            </a:rPr>
                          </m:ctrlPr>
                        </m:radPr>
                        <m:deg/>
                        <m:e>
                          <m:r>
                            <a:rPr lang="es-EC" sz="1600" i="1">
                              <a:latin typeface="Cambria Math" panose="02040503050406030204" pitchFamily="18" charset="0"/>
                            </a:rPr>
                            <m:t>(1−</m:t>
                          </m:r>
                          <m:f>
                            <m:fPr>
                              <m:ctrlPr>
                                <a:rPr lang="es-US" sz="1600" i="1">
                                  <a:latin typeface="Cambria Math" panose="02040503050406030204" pitchFamily="18" charset="0"/>
                                </a:rPr>
                              </m:ctrlPr>
                            </m:fPr>
                            <m:num>
                              <m:r>
                                <a:rPr lang="es-EC" sz="1600" i="1">
                                  <a:latin typeface="Cambria Math" panose="02040503050406030204" pitchFamily="18" charset="0"/>
                                </a:rPr>
                                <m:t>1</m:t>
                              </m:r>
                            </m:num>
                            <m:den>
                              <m:sSup>
                                <m:sSupPr>
                                  <m:ctrlPr>
                                    <a:rPr lang="es-US" sz="1600" i="1">
                                      <a:latin typeface="Cambria Math" panose="02040503050406030204" pitchFamily="18" charset="0"/>
                                    </a:rPr>
                                  </m:ctrlPr>
                                </m:sSupPr>
                                <m:e>
                                  <m:r>
                                    <a:rPr lang="es-EC" sz="1600" i="1">
                                      <a:latin typeface="Cambria Math" panose="02040503050406030204" pitchFamily="18" charset="0"/>
                                      <a:sym typeface="Symbol" panose="05050102010706020507" pitchFamily="18" charset="2"/>
                                    </a:rPr>
                                    <m:t></m:t>
                                  </m:r>
                                </m:e>
                                <m:sup>
                                  <m:r>
                                    <a:rPr lang="es-EC" sz="1600" i="1">
                                      <a:latin typeface="Cambria Math" panose="02040503050406030204" pitchFamily="18" charset="0"/>
                                    </a:rPr>
                                    <m:t>3</m:t>
                                  </m:r>
                                </m:sup>
                              </m:sSup>
                            </m:den>
                          </m:f>
                          <m:r>
                            <a:rPr lang="es-EC" sz="1600" i="1">
                              <a:latin typeface="Cambria Math" panose="02040503050406030204" pitchFamily="18" charset="0"/>
                            </a:rPr>
                            <m:t>)</m:t>
                          </m:r>
                          <m:sSup>
                            <m:sSupPr>
                              <m:ctrlPr>
                                <a:rPr lang="es-US" sz="1600" i="1">
                                  <a:latin typeface="Cambria Math" panose="02040503050406030204" pitchFamily="18" charset="0"/>
                                </a:rPr>
                              </m:ctrlPr>
                            </m:sSupPr>
                            <m:e>
                              <m:r>
                                <a:rPr lang="es-EC" sz="1600" i="1">
                                  <a:latin typeface="Cambria Math" panose="02040503050406030204" pitchFamily="18" charset="0"/>
                                </a:rPr>
                                <m:t>𝑒</m:t>
                              </m:r>
                            </m:e>
                            <m:sup>
                              <m:r>
                                <a:rPr lang="es-EC" sz="1600" i="1">
                                  <a:latin typeface="Cambria Math" panose="02040503050406030204" pitchFamily="18" charset="0"/>
                                </a:rPr>
                                <m:t>𝛾</m:t>
                              </m:r>
                              <m:r>
                                <a:rPr lang="es-EC" sz="1600" i="1">
                                  <a:latin typeface="Cambria Math" panose="02040503050406030204" pitchFamily="18" charset="0"/>
                                </a:rPr>
                                <m:t>(</m:t>
                              </m:r>
                              <m:sSub>
                                <m:sSubPr>
                                  <m:ctrlPr>
                                    <a:rPr lang="es-US" sz="1600" i="1">
                                      <a:latin typeface="Cambria Math" panose="02040503050406030204" pitchFamily="18" charset="0"/>
                                    </a:rPr>
                                  </m:ctrlPr>
                                </m:sSubPr>
                                <m:e>
                                  <m:r>
                                    <a:rPr lang="es-EC" sz="1600" i="1">
                                      <a:latin typeface="Cambria Math" panose="02040503050406030204" pitchFamily="18" charset="0"/>
                                    </a:rPr>
                                    <m:t>𝐼</m:t>
                                  </m:r>
                                </m:e>
                                <m:sub>
                                  <m:r>
                                    <a:rPr lang="es-EC" sz="1600" i="1">
                                      <a:latin typeface="Cambria Math" panose="02040503050406030204" pitchFamily="18" charset="0"/>
                                    </a:rPr>
                                    <m:t>1</m:t>
                                  </m:r>
                                </m:sub>
                              </m:sSub>
                              <m:r>
                                <a:rPr lang="es-EC" sz="1600" i="1">
                                  <a:latin typeface="Cambria Math" panose="02040503050406030204" pitchFamily="18" charset="0"/>
                                </a:rPr>
                                <m:t>−3)−</m:t>
                              </m:r>
                              <m:r>
                                <a:rPr lang="es-EC" sz="1600" i="1">
                                  <a:latin typeface="Cambria Math" panose="02040503050406030204" pitchFamily="18" charset="0"/>
                                </a:rPr>
                                <m:t>𝑏</m:t>
                              </m:r>
                              <m:rad>
                                <m:radPr>
                                  <m:degHide m:val="on"/>
                                  <m:ctrlPr>
                                    <a:rPr lang="es-US" sz="1600" i="1">
                                      <a:latin typeface="Cambria Math" panose="02040503050406030204" pitchFamily="18" charset="0"/>
                                    </a:rPr>
                                  </m:ctrlPr>
                                </m:radPr>
                                <m:deg/>
                                <m:e>
                                  <m:r>
                                    <a:rPr lang="es-EC" sz="1600" i="1">
                                      <a:latin typeface="Cambria Math" panose="02040503050406030204" pitchFamily="18" charset="0"/>
                                    </a:rPr>
                                    <m:t>𝑀</m:t>
                                  </m:r>
                                  <m:r>
                                    <a:rPr lang="es-EC" sz="1600" i="1">
                                      <a:latin typeface="Cambria Math" panose="02040503050406030204" pitchFamily="18" charset="0"/>
                                    </a:rPr>
                                    <m:t>−</m:t>
                                  </m:r>
                                  <m:r>
                                    <a:rPr lang="es-EC" sz="1600" i="1">
                                      <a:latin typeface="Cambria Math" panose="02040503050406030204" pitchFamily="18" charset="0"/>
                                    </a:rPr>
                                    <m:t>𝑚</m:t>
                                  </m:r>
                                </m:e>
                              </m:rad>
                            </m:sup>
                          </m:sSup>
                        </m:e>
                      </m:rad>
                    </m:oMath>
                  </m:oMathPara>
                </a14:m>
                <a:endParaRPr lang="es-US" dirty="0"/>
              </a:p>
            </p:txBody>
          </p:sp>
        </mc:Choice>
        <mc:Fallback xmlns="">
          <p:sp>
            <p:nvSpPr>
              <p:cNvPr id="9" name="Rectángulo 8"/>
              <p:cNvSpPr>
                <a:spLocks noRot="1" noChangeAspect="1" noMove="1" noResize="1" noEditPoints="1" noAdjustHandles="1" noChangeArrowheads="1" noChangeShapeType="1" noTextEdit="1"/>
              </p:cNvSpPr>
              <p:nvPr/>
            </p:nvSpPr>
            <p:spPr>
              <a:xfrm>
                <a:off x="4384840" y="4110200"/>
                <a:ext cx="3075842" cy="819840"/>
              </a:xfrm>
              <a:prstGeom prst="rect">
                <a:avLst/>
              </a:prstGeom>
              <a:blipFill rotWithShape="0">
                <a:blip r:embed="rId7"/>
                <a:stretch>
                  <a:fillRect/>
                </a:stretch>
              </a:blipFill>
            </p:spPr>
            <p:txBody>
              <a:bodyPr/>
              <a:lstStyle/>
              <a:p>
                <a:r>
                  <a:rPr lang="es-US">
                    <a:noFill/>
                  </a:rPr>
                  <a:t> </a:t>
                </a:r>
              </a:p>
            </p:txBody>
          </p:sp>
        </mc:Fallback>
      </mc:AlternateContent>
      <p:sp>
        <p:nvSpPr>
          <p:cNvPr id="10" name="CuadroTexto 9"/>
          <p:cNvSpPr txBox="1"/>
          <p:nvPr/>
        </p:nvSpPr>
        <p:spPr>
          <a:xfrm>
            <a:off x="8947367" y="1379650"/>
            <a:ext cx="2474144" cy="400110"/>
          </a:xfrm>
          <a:prstGeom prst="rect">
            <a:avLst/>
          </a:prstGeom>
          <a:noFill/>
        </p:spPr>
        <p:txBody>
          <a:bodyPr wrap="square" rtlCol="0">
            <a:spAutoFit/>
          </a:bodyPr>
          <a:lstStyle/>
          <a:p>
            <a:r>
              <a:rPr lang="es-US" sz="2000" b="1" u="sng" dirty="0"/>
              <a:t>Modelo de </a:t>
            </a:r>
            <a:r>
              <a:rPr lang="es-US" sz="2000" b="1" u="sng" dirty="0" err="1"/>
              <a:t>Gent</a:t>
            </a:r>
            <a:endParaRPr lang="es-US" sz="2000" b="1" u="sng" dirty="0"/>
          </a:p>
        </p:txBody>
      </p:sp>
      <mc:AlternateContent xmlns:mc="http://schemas.openxmlformats.org/markup-compatibility/2006" xmlns:a14="http://schemas.microsoft.com/office/drawing/2010/main">
        <mc:Choice Requires="a14">
          <p:sp>
            <p:nvSpPr>
              <p:cNvPr id="11" name="Rectángulo 10"/>
              <p:cNvSpPr/>
              <p:nvPr/>
            </p:nvSpPr>
            <p:spPr>
              <a:xfrm>
                <a:off x="8304663" y="2374157"/>
                <a:ext cx="3513526"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s-US" i="1" smtClean="0">
                              <a:latin typeface="Cambria Math" panose="02040503050406030204" pitchFamily="18" charset="0"/>
                            </a:rPr>
                          </m:ctrlPr>
                        </m:dPr>
                        <m:e>
                          <m:r>
                            <a:rPr lang="es-US" i="1">
                              <a:latin typeface="Cambria Math" panose="02040503050406030204" pitchFamily="18" charset="0"/>
                            </a:rPr>
                            <m:t>𝑊</m:t>
                          </m:r>
                          <m:d>
                            <m:dPr>
                              <m:ctrlPr>
                                <a:rPr lang="es-US" i="1">
                                  <a:latin typeface="Cambria Math" panose="02040503050406030204" pitchFamily="18" charset="0"/>
                                </a:rPr>
                              </m:ctrlPr>
                            </m:dPr>
                            <m:e>
                              <m:sSub>
                                <m:sSubPr>
                                  <m:ctrlPr>
                                    <a:rPr lang="es-US" i="1">
                                      <a:latin typeface="Cambria Math" panose="02040503050406030204" pitchFamily="18" charset="0"/>
                                    </a:rPr>
                                  </m:ctrlPr>
                                </m:sSubPr>
                                <m:e>
                                  <m:r>
                                    <a:rPr lang="es-US" i="1">
                                      <a:latin typeface="Cambria Math" panose="02040503050406030204" pitchFamily="18" charset="0"/>
                                    </a:rPr>
                                    <m:t>𝐼</m:t>
                                  </m:r>
                                </m:e>
                                <m:sub>
                                  <m:r>
                                    <a:rPr lang="es-US" i="0">
                                      <a:latin typeface="Cambria Math" panose="02040503050406030204" pitchFamily="18" charset="0"/>
                                    </a:rPr>
                                    <m:t>1</m:t>
                                  </m:r>
                                </m:sub>
                              </m:sSub>
                            </m:e>
                          </m:d>
                          <m:r>
                            <a:rPr lang="es-US" i="0">
                              <a:latin typeface="Cambria Math" panose="02040503050406030204" pitchFamily="18" charset="0"/>
                            </a:rPr>
                            <m:t>=−</m:t>
                          </m:r>
                          <m:f>
                            <m:fPr>
                              <m:ctrlPr>
                                <a:rPr lang="es-US" i="1">
                                  <a:latin typeface="Cambria Math" panose="02040503050406030204" pitchFamily="18" charset="0"/>
                                </a:rPr>
                              </m:ctrlPr>
                            </m:fPr>
                            <m:num>
                              <m:sSub>
                                <m:sSubPr>
                                  <m:ctrlPr>
                                    <a:rPr lang="es-US" i="1" smtClean="0">
                                      <a:latin typeface="Cambria Math" panose="02040503050406030204" pitchFamily="18" charset="0"/>
                                    </a:rPr>
                                  </m:ctrlPr>
                                </m:sSubPr>
                                <m:e>
                                  <m:r>
                                    <a:rPr lang="es-US" i="1">
                                      <a:latin typeface="Cambria Math" panose="02040503050406030204" pitchFamily="18" charset="0"/>
                                    </a:rPr>
                                    <m:t>𝜇</m:t>
                                  </m:r>
                                </m:e>
                                <m:sub>
                                  <m:r>
                                    <a:rPr lang="es-US" i="0">
                                      <a:latin typeface="Cambria Math" panose="02040503050406030204" pitchFamily="18" charset="0"/>
                                    </a:rPr>
                                    <m:t>0</m:t>
                                  </m:r>
                                </m:sub>
                              </m:sSub>
                            </m:num>
                            <m:den>
                              <m:r>
                                <a:rPr lang="es-US" i="0">
                                  <a:latin typeface="Cambria Math" panose="02040503050406030204" pitchFamily="18" charset="0"/>
                                </a:rPr>
                                <m:t>2</m:t>
                              </m:r>
                            </m:den>
                          </m:f>
                          <m:sSub>
                            <m:sSubPr>
                              <m:ctrlPr>
                                <a:rPr lang="es-US" i="1">
                                  <a:latin typeface="Cambria Math" panose="02040503050406030204" pitchFamily="18" charset="0"/>
                                </a:rPr>
                              </m:ctrlPr>
                            </m:sSubPr>
                            <m:e>
                              <m:r>
                                <a:rPr lang="es-US" i="1">
                                  <a:latin typeface="Cambria Math" panose="02040503050406030204" pitchFamily="18" charset="0"/>
                                </a:rPr>
                                <m:t>𝐽</m:t>
                              </m:r>
                            </m:e>
                            <m:sub>
                              <m:r>
                                <a:rPr lang="es-US" i="1">
                                  <a:latin typeface="Cambria Math" panose="02040503050406030204" pitchFamily="18" charset="0"/>
                                </a:rPr>
                                <m:t>𝑚</m:t>
                              </m:r>
                            </m:sub>
                          </m:sSub>
                          <m:func>
                            <m:funcPr>
                              <m:ctrlPr>
                                <a:rPr lang="es-US" i="1" smtClean="0">
                                  <a:latin typeface="Cambria Math" panose="02040503050406030204" pitchFamily="18" charset="0"/>
                                </a:rPr>
                              </m:ctrlPr>
                            </m:funcPr>
                            <m:fName>
                              <m:r>
                                <m:rPr>
                                  <m:sty m:val="p"/>
                                </m:rPr>
                                <a:rPr lang="es-US" i="0" smtClean="0">
                                  <a:latin typeface="Cambria Math" panose="02040503050406030204" pitchFamily="18" charset="0"/>
                                </a:rPr>
                                <m:t>ln</m:t>
                              </m:r>
                            </m:fName>
                            <m:e>
                              <m:d>
                                <m:dPr>
                                  <m:ctrlPr>
                                    <a:rPr lang="es-US" i="1" smtClean="0">
                                      <a:latin typeface="Cambria Math" panose="02040503050406030204" pitchFamily="18" charset="0"/>
                                    </a:rPr>
                                  </m:ctrlPr>
                                </m:dPr>
                                <m:e>
                                  <m:r>
                                    <a:rPr lang="es-US" b="0" i="1" smtClean="0">
                                      <a:latin typeface="Cambria Math" panose="02040503050406030204" pitchFamily="18" charset="0"/>
                                    </a:rPr>
                                    <m:t>1−</m:t>
                                  </m:r>
                                  <m:f>
                                    <m:fPr>
                                      <m:ctrlPr>
                                        <a:rPr lang="es-US" i="1" smtClean="0">
                                          <a:latin typeface="Cambria Math" panose="02040503050406030204" pitchFamily="18" charset="0"/>
                                        </a:rPr>
                                      </m:ctrlPr>
                                    </m:fPr>
                                    <m:num>
                                      <m:sSub>
                                        <m:sSubPr>
                                          <m:ctrlPr>
                                            <a:rPr lang="es-US" i="1">
                                              <a:latin typeface="Cambria Math" panose="02040503050406030204" pitchFamily="18" charset="0"/>
                                            </a:rPr>
                                          </m:ctrlPr>
                                        </m:sSubPr>
                                        <m:e>
                                          <m:r>
                                            <a:rPr lang="es-US" i="1">
                                              <a:latin typeface="Cambria Math" panose="02040503050406030204" pitchFamily="18" charset="0"/>
                                            </a:rPr>
                                            <m:t>𝐼</m:t>
                                          </m:r>
                                        </m:e>
                                        <m:sub>
                                          <m:r>
                                            <a:rPr lang="es-US" i="0">
                                              <a:latin typeface="Cambria Math" panose="02040503050406030204" pitchFamily="18" charset="0"/>
                                            </a:rPr>
                                            <m:t>1</m:t>
                                          </m:r>
                                        </m:sub>
                                      </m:sSub>
                                      <m:r>
                                        <a:rPr lang="es-US" i="0">
                                          <a:latin typeface="Cambria Math" panose="02040503050406030204" pitchFamily="18" charset="0"/>
                                        </a:rPr>
                                        <m:t>−3</m:t>
                                      </m:r>
                                    </m:num>
                                    <m:den>
                                      <m:sSub>
                                        <m:sSubPr>
                                          <m:ctrlPr>
                                            <a:rPr lang="es-US" i="1">
                                              <a:latin typeface="Cambria Math" panose="02040503050406030204" pitchFamily="18" charset="0"/>
                                            </a:rPr>
                                          </m:ctrlPr>
                                        </m:sSubPr>
                                        <m:e>
                                          <m:r>
                                            <a:rPr lang="es-US" i="1">
                                              <a:latin typeface="Cambria Math" panose="02040503050406030204" pitchFamily="18" charset="0"/>
                                            </a:rPr>
                                            <m:t>𝐽</m:t>
                                          </m:r>
                                        </m:e>
                                        <m:sub>
                                          <m:r>
                                            <a:rPr lang="es-US" i="1">
                                              <a:latin typeface="Cambria Math" panose="02040503050406030204" pitchFamily="18" charset="0"/>
                                            </a:rPr>
                                            <m:t>𝑚</m:t>
                                          </m:r>
                                        </m:sub>
                                      </m:sSub>
                                    </m:den>
                                  </m:f>
                                </m:e>
                              </m:d>
                            </m:e>
                          </m:func>
                        </m:e>
                      </m:d>
                    </m:oMath>
                  </m:oMathPara>
                </a14:m>
                <a:endParaRPr lang="es-US" dirty="0"/>
              </a:p>
            </p:txBody>
          </p:sp>
        </mc:Choice>
        <mc:Fallback xmlns="">
          <p:sp>
            <p:nvSpPr>
              <p:cNvPr id="11" name="Rectángulo 10"/>
              <p:cNvSpPr>
                <a:spLocks noRot="1" noChangeAspect="1" noMove="1" noResize="1" noEditPoints="1" noAdjustHandles="1" noChangeArrowheads="1" noChangeShapeType="1" noTextEdit="1"/>
              </p:cNvSpPr>
              <p:nvPr/>
            </p:nvSpPr>
            <p:spPr>
              <a:xfrm>
                <a:off x="8304663" y="2374157"/>
                <a:ext cx="3513526" cy="714683"/>
              </a:xfrm>
              <a:prstGeom prst="rect">
                <a:avLst/>
              </a:prstGeom>
              <a:blipFill>
                <a:blip r:embed="rId8"/>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8059328" y="4105600"/>
                <a:ext cx="4118050" cy="8198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US" sz="1600" i="1" smtClean="0">
                              <a:latin typeface="Cambria Math" panose="02040503050406030204" pitchFamily="18" charset="0"/>
                            </a:rPr>
                          </m:ctrlPr>
                        </m:sSubPr>
                        <m:e>
                          <m:r>
                            <a:rPr lang="es-US" sz="1600" b="0" i="1" smtClean="0">
                              <a:latin typeface="Cambria Math" panose="02040503050406030204" pitchFamily="18" charset="0"/>
                            </a:rPr>
                            <m:t>𝑣</m:t>
                          </m:r>
                        </m:e>
                        <m:sub>
                          <m:r>
                            <a:rPr lang="es-US" sz="1600" i="1">
                              <a:latin typeface="Cambria Math" panose="02040503050406030204" pitchFamily="18" charset="0"/>
                            </a:rPr>
                            <m:t>𝑠</m:t>
                          </m:r>
                        </m:sub>
                      </m:sSub>
                      <m:r>
                        <a:rPr lang="es-US" sz="1600" i="0">
                          <a:latin typeface="Cambria Math" panose="02040503050406030204" pitchFamily="18" charset="0"/>
                        </a:rPr>
                        <m:t>=</m:t>
                      </m:r>
                      <m:sSub>
                        <m:sSubPr>
                          <m:ctrlPr>
                            <a:rPr lang="es-US" sz="1600" i="1" smtClean="0">
                              <a:latin typeface="Cambria Math" panose="02040503050406030204" pitchFamily="18" charset="0"/>
                            </a:rPr>
                          </m:ctrlPr>
                        </m:sSubPr>
                        <m:e>
                          <m:r>
                            <a:rPr lang="es-US" sz="1600" b="0" i="1" smtClean="0">
                              <a:latin typeface="Cambria Math" panose="02040503050406030204" pitchFamily="18" charset="0"/>
                            </a:rPr>
                            <m:t>𝑣</m:t>
                          </m:r>
                        </m:e>
                        <m:sub>
                          <m:r>
                            <a:rPr lang="es-US" sz="1600" b="0" i="1" smtClean="0">
                              <a:latin typeface="Cambria Math" panose="02040503050406030204" pitchFamily="18" charset="0"/>
                            </a:rPr>
                            <m:t>0</m:t>
                          </m:r>
                        </m:sub>
                      </m:sSub>
                      <m:rad>
                        <m:radPr>
                          <m:degHide m:val="on"/>
                          <m:ctrlPr>
                            <a:rPr lang="es-US" sz="1600" i="1">
                              <a:latin typeface="Cambria Math" panose="02040503050406030204" pitchFamily="18" charset="0"/>
                            </a:rPr>
                          </m:ctrlPr>
                        </m:radPr>
                        <m:deg/>
                        <m:e>
                          <m:sSub>
                            <m:sSubPr>
                              <m:ctrlPr>
                                <a:rPr lang="es-US" sz="1600" i="1">
                                  <a:latin typeface="Cambria Math" panose="02040503050406030204" pitchFamily="18" charset="0"/>
                                </a:rPr>
                              </m:ctrlPr>
                            </m:sSubPr>
                            <m:e>
                              <m:r>
                                <a:rPr lang="es-EC" sz="1600" i="1">
                                  <a:latin typeface="Cambria Math" panose="02040503050406030204" pitchFamily="18" charset="0"/>
                                </a:rPr>
                                <m:t>𝐽</m:t>
                              </m:r>
                            </m:e>
                            <m:sub>
                              <m:r>
                                <a:rPr lang="es-EC" sz="1600" i="1">
                                  <a:latin typeface="Cambria Math" panose="02040503050406030204" pitchFamily="18" charset="0"/>
                                </a:rPr>
                                <m:t>𝑚</m:t>
                              </m:r>
                            </m:sub>
                          </m:sSub>
                          <m:r>
                            <a:rPr lang="es-EC" sz="1600" i="1">
                              <a:latin typeface="Cambria Math" panose="02040503050406030204" pitchFamily="18" charset="0"/>
                            </a:rPr>
                            <m:t>(1−</m:t>
                          </m:r>
                          <m:f>
                            <m:fPr>
                              <m:ctrlPr>
                                <a:rPr lang="es-US" sz="1600" i="1">
                                  <a:latin typeface="Cambria Math" panose="02040503050406030204" pitchFamily="18" charset="0"/>
                                </a:rPr>
                              </m:ctrlPr>
                            </m:fPr>
                            <m:num>
                              <m:r>
                                <a:rPr lang="es-EC" sz="1600" i="1">
                                  <a:latin typeface="Cambria Math" panose="02040503050406030204" pitchFamily="18" charset="0"/>
                                </a:rPr>
                                <m:t>1</m:t>
                              </m:r>
                            </m:num>
                            <m:den>
                              <m:sSup>
                                <m:sSupPr>
                                  <m:ctrlPr>
                                    <a:rPr lang="es-US" sz="1600" i="1">
                                      <a:latin typeface="Cambria Math" panose="02040503050406030204" pitchFamily="18" charset="0"/>
                                    </a:rPr>
                                  </m:ctrlPr>
                                </m:sSupPr>
                                <m:e>
                                  <m:r>
                                    <a:rPr lang="es-EC" sz="1600" i="1">
                                      <a:latin typeface="Cambria Math" panose="02040503050406030204" pitchFamily="18" charset="0"/>
                                      <a:sym typeface="Symbol" panose="05050102010706020507" pitchFamily="18" charset="2"/>
                                    </a:rPr>
                                    <m:t></m:t>
                                  </m:r>
                                </m:e>
                                <m:sup>
                                  <m:r>
                                    <a:rPr lang="es-EC" sz="1600" i="1">
                                      <a:latin typeface="Cambria Math" panose="02040503050406030204" pitchFamily="18" charset="0"/>
                                    </a:rPr>
                                    <m:t>3</m:t>
                                  </m:r>
                                </m:sup>
                              </m:sSup>
                            </m:den>
                          </m:f>
                          <m:r>
                            <a:rPr lang="es-EC" sz="1600" i="1">
                              <a:latin typeface="Cambria Math" panose="02040503050406030204" pitchFamily="18" charset="0"/>
                            </a:rPr>
                            <m:t>)</m:t>
                          </m:r>
                          <m:sSup>
                            <m:sSupPr>
                              <m:ctrlPr>
                                <a:rPr lang="es-US" sz="1600" i="1">
                                  <a:latin typeface="Cambria Math" panose="02040503050406030204" pitchFamily="18" charset="0"/>
                                </a:rPr>
                              </m:ctrlPr>
                            </m:sSupPr>
                            <m:e>
                              <m:sSup>
                                <m:sSupPr>
                                  <m:ctrlPr>
                                    <a:rPr lang="es-US" sz="1600" i="1">
                                      <a:latin typeface="Cambria Math" panose="02040503050406030204" pitchFamily="18" charset="0"/>
                                    </a:rPr>
                                  </m:ctrlPr>
                                </m:sSupPr>
                                <m:e>
                                  <m:r>
                                    <a:rPr lang="es-EC" sz="1600" i="1">
                                      <a:latin typeface="Cambria Math" panose="02040503050406030204" pitchFamily="18" charset="0"/>
                                    </a:rPr>
                                    <m:t>(</m:t>
                                  </m:r>
                                  <m:sSub>
                                    <m:sSubPr>
                                      <m:ctrlPr>
                                        <a:rPr lang="es-US" sz="1600" i="1">
                                          <a:latin typeface="Cambria Math" panose="02040503050406030204" pitchFamily="18" charset="0"/>
                                        </a:rPr>
                                      </m:ctrlPr>
                                    </m:sSubPr>
                                    <m:e>
                                      <m:r>
                                        <a:rPr lang="es-EC" sz="1600" i="1">
                                          <a:latin typeface="Cambria Math" panose="02040503050406030204" pitchFamily="18" charset="0"/>
                                        </a:rPr>
                                        <m:t>𝐽</m:t>
                                      </m:r>
                                    </m:e>
                                    <m:sub>
                                      <m:r>
                                        <a:rPr lang="es-EC" sz="1600" i="1">
                                          <a:latin typeface="Cambria Math" panose="02040503050406030204" pitchFamily="18" charset="0"/>
                                        </a:rPr>
                                        <m:t>𝑚</m:t>
                                      </m:r>
                                    </m:sub>
                                  </m:sSub>
                                  <m:r>
                                    <a:rPr lang="es-EC" sz="1600" i="1">
                                      <a:latin typeface="Cambria Math" panose="02040503050406030204" pitchFamily="18" charset="0"/>
                                    </a:rPr>
                                    <m:t>+3−</m:t>
                                  </m:r>
                                  <m:sSub>
                                    <m:sSubPr>
                                      <m:ctrlPr>
                                        <a:rPr lang="es-US" sz="1600" i="1">
                                          <a:latin typeface="Cambria Math" panose="02040503050406030204" pitchFamily="18" charset="0"/>
                                        </a:rPr>
                                      </m:ctrlPr>
                                    </m:sSubPr>
                                    <m:e>
                                      <m:r>
                                        <a:rPr lang="es-EC" sz="1600" i="1">
                                          <a:latin typeface="Cambria Math" panose="02040503050406030204" pitchFamily="18" charset="0"/>
                                        </a:rPr>
                                        <m:t>𝐼</m:t>
                                      </m:r>
                                    </m:e>
                                    <m:sub>
                                      <m:r>
                                        <a:rPr lang="es-EC" sz="1600" i="1">
                                          <a:latin typeface="Cambria Math" panose="02040503050406030204" pitchFamily="18" charset="0"/>
                                        </a:rPr>
                                        <m:t>1</m:t>
                                      </m:r>
                                    </m:sub>
                                  </m:sSub>
                                  <m:r>
                                    <a:rPr lang="es-EC" sz="1600" i="1">
                                      <a:latin typeface="Cambria Math" panose="02040503050406030204" pitchFamily="18" charset="0"/>
                                    </a:rPr>
                                    <m:t>)</m:t>
                                  </m:r>
                                </m:e>
                                <m:sup>
                                  <m:r>
                                    <a:rPr lang="es-EC" sz="1600" i="1">
                                      <a:latin typeface="Cambria Math" panose="02040503050406030204" pitchFamily="18" charset="0"/>
                                    </a:rPr>
                                    <m:t>−1</m:t>
                                  </m:r>
                                </m:sup>
                              </m:sSup>
                              <m:r>
                                <a:rPr lang="es-EC" sz="1600" i="1">
                                  <a:latin typeface="Cambria Math" panose="02040503050406030204" pitchFamily="18" charset="0"/>
                                </a:rPr>
                                <m:t>𝑒</m:t>
                              </m:r>
                            </m:e>
                            <m:sup>
                              <m:r>
                                <a:rPr lang="es-EC" sz="1600" i="1">
                                  <a:latin typeface="Cambria Math" panose="02040503050406030204" pitchFamily="18" charset="0"/>
                                </a:rPr>
                                <m:t>−</m:t>
                              </m:r>
                              <m:r>
                                <a:rPr lang="es-EC" sz="1600" i="1">
                                  <a:latin typeface="Cambria Math" panose="02040503050406030204" pitchFamily="18" charset="0"/>
                                </a:rPr>
                                <m:t>𝑏</m:t>
                              </m:r>
                              <m:rad>
                                <m:radPr>
                                  <m:degHide m:val="on"/>
                                  <m:ctrlPr>
                                    <a:rPr lang="es-US" sz="1600" i="1">
                                      <a:latin typeface="Cambria Math" panose="02040503050406030204" pitchFamily="18" charset="0"/>
                                    </a:rPr>
                                  </m:ctrlPr>
                                </m:radPr>
                                <m:deg/>
                                <m:e>
                                  <m:r>
                                    <a:rPr lang="es-EC" sz="1600" i="1">
                                      <a:latin typeface="Cambria Math" panose="02040503050406030204" pitchFamily="18" charset="0"/>
                                    </a:rPr>
                                    <m:t>𝑀</m:t>
                                  </m:r>
                                  <m:r>
                                    <a:rPr lang="es-EC" sz="1600" i="1">
                                      <a:latin typeface="Cambria Math" panose="02040503050406030204" pitchFamily="18" charset="0"/>
                                    </a:rPr>
                                    <m:t>−</m:t>
                                  </m:r>
                                  <m:r>
                                    <a:rPr lang="es-EC" sz="1600" i="1">
                                      <a:latin typeface="Cambria Math" panose="02040503050406030204" pitchFamily="18" charset="0"/>
                                    </a:rPr>
                                    <m:t>𝑚</m:t>
                                  </m:r>
                                </m:e>
                              </m:rad>
                            </m:sup>
                          </m:sSup>
                        </m:e>
                      </m:rad>
                    </m:oMath>
                  </m:oMathPara>
                </a14:m>
                <a:endParaRPr lang="es-US" dirty="0"/>
              </a:p>
            </p:txBody>
          </p:sp>
        </mc:Choice>
        <mc:Fallback xmlns="">
          <p:sp>
            <p:nvSpPr>
              <p:cNvPr id="12" name="Rectángulo 11"/>
              <p:cNvSpPr>
                <a:spLocks noRot="1" noChangeAspect="1" noMove="1" noResize="1" noEditPoints="1" noAdjustHandles="1" noChangeArrowheads="1" noChangeShapeType="1" noTextEdit="1"/>
              </p:cNvSpPr>
              <p:nvPr/>
            </p:nvSpPr>
            <p:spPr>
              <a:xfrm>
                <a:off x="8059328" y="4105600"/>
                <a:ext cx="4118050" cy="819840"/>
              </a:xfrm>
              <a:prstGeom prst="rect">
                <a:avLst/>
              </a:prstGeom>
              <a:blipFill rotWithShape="0">
                <a:blip r:embed="rId9"/>
                <a:stretch>
                  <a:fillRect/>
                </a:stretch>
              </a:blipFill>
            </p:spPr>
            <p:txBody>
              <a:bodyPr/>
              <a:lstStyle/>
              <a:p>
                <a:r>
                  <a:rPr lang="es-US">
                    <a:noFill/>
                  </a:rPr>
                  <a:t> </a:t>
                </a:r>
              </a:p>
            </p:txBody>
          </p:sp>
        </mc:Fallback>
      </mc:AlternateContent>
      <mc:AlternateContent xmlns:mc="http://schemas.openxmlformats.org/markup-compatibility/2006" xmlns:a14="http://schemas.microsoft.com/office/drawing/2010/main">
        <mc:Choice Requires="a14">
          <p:sp>
            <p:nvSpPr>
              <p:cNvPr id="14" name="Rectángulo 13"/>
              <p:cNvSpPr/>
              <p:nvPr/>
            </p:nvSpPr>
            <p:spPr>
              <a:xfrm>
                <a:off x="5739954" y="5937505"/>
                <a:ext cx="36561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ea typeface="Cambria Math" panose="02040503050406030204" pitchFamily="18" charset="0"/>
                        </a:rPr>
                        <m:t>𝛾</m:t>
                      </m:r>
                    </m:oMath>
                  </m:oMathPara>
                </a14:m>
                <a:endParaRPr lang="es-US" dirty="0"/>
              </a:p>
            </p:txBody>
          </p:sp>
        </mc:Choice>
        <mc:Fallback xmlns="">
          <p:sp>
            <p:nvSpPr>
              <p:cNvPr id="14" name="Rectángulo 13"/>
              <p:cNvSpPr>
                <a:spLocks noRot="1" noChangeAspect="1" noMove="1" noResize="1" noEditPoints="1" noAdjustHandles="1" noChangeArrowheads="1" noChangeShapeType="1" noTextEdit="1"/>
              </p:cNvSpPr>
              <p:nvPr/>
            </p:nvSpPr>
            <p:spPr>
              <a:xfrm>
                <a:off x="5739954" y="5937505"/>
                <a:ext cx="365613" cy="369332"/>
              </a:xfrm>
              <a:prstGeom prst="rect">
                <a:avLst/>
              </a:prstGeom>
              <a:blipFill>
                <a:blip r:embed="rId10"/>
                <a:stretch>
                  <a:fillRect b="-655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6" name="Rectángulo 15"/>
              <p:cNvSpPr/>
              <p:nvPr/>
            </p:nvSpPr>
            <p:spPr>
              <a:xfrm>
                <a:off x="10184439" y="5964525"/>
                <a:ext cx="71339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US" b="0" i="1" smtClean="0">
                          <a:latin typeface="Cambria Math" panose="02040503050406030204" pitchFamily="18" charset="0"/>
                        </a:rPr>
                        <m:t>𝐽𝑚</m:t>
                      </m:r>
                    </m:oMath>
                  </m:oMathPara>
                </a14:m>
                <a:endParaRPr lang="es-US" dirty="0"/>
              </a:p>
            </p:txBody>
          </p:sp>
        </mc:Choice>
        <mc:Fallback xmlns="">
          <p:sp>
            <p:nvSpPr>
              <p:cNvPr id="16" name="Rectángulo 15"/>
              <p:cNvSpPr>
                <a:spLocks noRot="1" noChangeAspect="1" noMove="1" noResize="1" noEditPoints="1" noAdjustHandles="1" noChangeArrowheads="1" noChangeShapeType="1" noTextEdit="1"/>
              </p:cNvSpPr>
              <p:nvPr/>
            </p:nvSpPr>
            <p:spPr>
              <a:xfrm>
                <a:off x="10184439" y="5964525"/>
                <a:ext cx="713394" cy="369332"/>
              </a:xfrm>
              <a:prstGeom prst="rect">
                <a:avLst/>
              </a:prstGeom>
              <a:blipFill>
                <a:blip r:embed="rId11"/>
                <a:stretch>
                  <a:fillRect b="-1311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7" name="Rectángulo 16"/>
              <p:cNvSpPr/>
              <p:nvPr/>
            </p:nvSpPr>
            <p:spPr>
              <a:xfrm>
                <a:off x="1824375" y="5964525"/>
                <a:ext cx="36561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ea typeface="Cambria Math" panose="02040503050406030204" pitchFamily="18" charset="0"/>
                        </a:rPr>
                        <m:t>𝛾</m:t>
                      </m:r>
                    </m:oMath>
                  </m:oMathPara>
                </a14:m>
                <a:endParaRPr lang="es-US" dirty="0"/>
              </a:p>
            </p:txBody>
          </p:sp>
        </mc:Choice>
        <mc:Fallback xmlns="">
          <p:sp>
            <p:nvSpPr>
              <p:cNvPr id="17" name="Rectángulo 16"/>
              <p:cNvSpPr>
                <a:spLocks noRot="1" noChangeAspect="1" noMove="1" noResize="1" noEditPoints="1" noAdjustHandles="1" noChangeArrowheads="1" noChangeShapeType="1" noTextEdit="1"/>
              </p:cNvSpPr>
              <p:nvPr/>
            </p:nvSpPr>
            <p:spPr>
              <a:xfrm>
                <a:off x="1824375" y="5964525"/>
                <a:ext cx="365613" cy="369332"/>
              </a:xfrm>
              <a:prstGeom prst="rect">
                <a:avLst/>
              </a:prstGeom>
              <a:blipFill>
                <a:blip r:embed="rId12"/>
                <a:stretch>
                  <a:fillRect b="-6557"/>
                </a:stretch>
              </a:blipFill>
            </p:spPr>
            <p:txBody>
              <a:bodyPr/>
              <a:lstStyle/>
              <a:p>
                <a:r>
                  <a:rPr lang="es-EC">
                    <a:noFill/>
                  </a:rPr>
                  <a:t> </a:t>
                </a:r>
              </a:p>
            </p:txBody>
          </p:sp>
        </mc:Fallback>
      </mc:AlternateContent>
      <p:sp>
        <p:nvSpPr>
          <p:cNvPr id="18" name="CuadroTexto 17"/>
          <p:cNvSpPr txBox="1"/>
          <p:nvPr/>
        </p:nvSpPr>
        <p:spPr>
          <a:xfrm>
            <a:off x="348510" y="5321020"/>
            <a:ext cx="3550391" cy="369332"/>
          </a:xfrm>
          <a:prstGeom prst="rect">
            <a:avLst/>
          </a:prstGeom>
          <a:noFill/>
        </p:spPr>
        <p:txBody>
          <a:bodyPr wrap="square" rtlCol="0">
            <a:spAutoFit/>
          </a:bodyPr>
          <a:lstStyle/>
          <a:p>
            <a:r>
              <a:rPr lang="es-US" dirty="0"/>
              <a:t>Parámetros para ajustar curvas:</a:t>
            </a:r>
          </a:p>
        </p:txBody>
      </p:sp>
      <p:pic>
        <p:nvPicPr>
          <p:cNvPr id="19" name="Picture 2" descr="Resultado de imagen para carrera de ingenieria mecanica espe">
            <a:extLst>
              <a:ext uri="{FF2B5EF4-FFF2-40B4-BE49-F238E27FC236}">
                <a16:creationId xmlns="" xmlns:a16="http://schemas.microsoft.com/office/drawing/2014/main" id="{1CC520D8-581A-425A-BCE5-EF16B77E0D5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012348" y="1"/>
            <a:ext cx="1179651" cy="114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114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296132" y="1478200"/>
            <a:ext cx="3338440" cy="400110"/>
          </a:xfrm>
          <a:prstGeom prst="rect">
            <a:avLst/>
          </a:prstGeom>
          <a:noFill/>
        </p:spPr>
        <p:txBody>
          <a:bodyPr wrap="square" rtlCol="0">
            <a:spAutoFit/>
          </a:bodyPr>
          <a:lstStyle/>
          <a:p>
            <a:r>
              <a:rPr lang="es-US" sz="2000" b="1" u="sng" dirty="0"/>
              <a:t>Modelo de James - </a:t>
            </a:r>
            <a:r>
              <a:rPr lang="es-US" sz="2000" b="1" u="sng" dirty="0" err="1"/>
              <a:t>Guth</a:t>
            </a:r>
            <a:endParaRPr lang="es-US" sz="2000" b="1" u="sng" dirty="0"/>
          </a:p>
        </p:txBody>
      </p:sp>
      <p:sp>
        <p:nvSpPr>
          <p:cNvPr id="4" name="CuadroTexto 3"/>
          <p:cNvSpPr txBox="1"/>
          <p:nvPr/>
        </p:nvSpPr>
        <p:spPr>
          <a:xfrm>
            <a:off x="7155342" y="1478200"/>
            <a:ext cx="3338441" cy="400110"/>
          </a:xfrm>
          <a:prstGeom prst="rect">
            <a:avLst/>
          </a:prstGeom>
          <a:noFill/>
        </p:spPr>
        <p:txBody>
          <a:bodyPr wrap="square" rtlCol="0">
            <a:spAutoFit/>
          </a:bodyPr>
          <a:lstStyle/>
          <a:p>
            <a:r>
              <a:rPr lang="es-US" sz="2000" b="1" u="sng" dirty="0"/>
              <a:t>Modelo de Full Network</a:t>
            </a:r>
          </a:p>
        </p:txBody>
      </p:sp>
      <mc:AlternateContent xmlns:mc="http://schemas.openxmlformats.org/markup-compatibility/2006" xmlns:a14="http://schemas.microsoft.com/office/drawing/2010/main">
        <mc:Choice Requires="a14">
          <p:sp>
            <p:nvSpPr>
              <p:cNvPr id="14" name="Rectángulo 13"/>
              <p:cNvSpPr/>
              <p:nvPr/>
            </p:nvSpPr>
            <p:spPr>
              <a:xfrm>
                <a:off x="8824562" y="5688161"/>
                <a:ext cx="41152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S" b="0" i="1" smtClean="0">
                          <a:latin typeface="Cambria Math" panose="02040503050406030204" pitchFamily="18" charset="0"/>
                        </a:rPr>
                        <m:t>𝑁</m:t>
                      </m:r>
                    </m:oMath>
                  </m:oMathPara>
                </a14:m>
                <a:endParaRPr lang="es-US" dirty="0"/>
              </a:p>
            </p:txBody>
          </p:sp>
        </mc:Choice>
        <mc:Fallback xmlns="">
          <p:sp>
            <p:nvSpPr>
              <p:cNvPr id="14" name="Rectángulo 13"/>
              <p:cNvSpPr>
                <a:spLocks noRot="1" noChangeAspect="1" noMove="1" noResize="1" noEditPoints="1" noAdjustHandles="1" noChangeArrowheads="1" noChangeShapeType="1" noTextEdit="1"/>
              </p:cNvSpPr>
              <p:nvPr/>
            </p:nvSpPr>
            <p:spPr>
              <a:xfrm>
                <a:off x="8824562" y="5688161"/>
                <a:ext cx="411523" cy="369332"/>
              </a:xfrm>
              <a:prstGeom prst="rect">
                <a:avLst/>
              </a:prstGeom>
              <a:blipFill>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7" name="Rectángulo 16"/>
              <p:cNvSpPr/>
              <p:nvPr/>
            </p:nvSpPr>
            <p:spPr>
              <a:xfrm>
                <a:off x="3533996" y="5688161"/>
                <a:ext cx="53412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S" b="0" i="1" smtClean="0">
                          <a:latin typeface="Cambria Math" panose="02040503050406030204" pitchFamily="18" charset="0"/>
                        </a:rPr>
                        <m:t>𝑁</m:t>
                      </m:r>
                      <m:r>
                        <a:rPr lang="es-US" b="0" i="1" smtClean="0">
                          <a:latin typeface="Cambria Math" panose="02040503050406030204" pitchFamily="18" charset="0"/>
                        </a:rPr>
                        <m:t>3</m:t>
                      </m:r>
                    </m:oMath>
                  </m:oMathPara>
                </a14:m>
                <a:endParaRPr lang="es-US" dirty="0"/>
              </a:p>
            </p:txBody>
          </p:sp>
        </mc:Choice>
        <mc:Fallback xmlns="">
          <p:sp>
            <p:nvSpPr>
              <p:cNvPr id="17" name="Rectángulo 16"/>
              <p:cNvSpPr>
                <a:spLocks noRot="1" noChangeAspect="1" noMove="1" noResize="1" noEditPoints="1" noAdjustHandles="1" noChangeArrowheads="1" noChangeShapeType="1" noTextEdit="1"/>
              </p:cNvSpPr>
              <p:nvPr/>
            </p:nvSpPr>
            <p:spPr>
              <a:xfrm>
                <a:off x="3533996" y="5688161"/>
                <a:ext cx="534121" cy="369332"/>
              </a:xfrm>
              <a:prstGeom prst="rect">
                <a:avLst/>
              </a:prstGeom>
              <a:blipFill>
                <a:blip r:embed="rId4"/>
                <a:stretch>
                  <a:fillRect/>
                </a:stretch>
              </a:blipFill>
            </p:spPr>
            <p:txBody>
              <a:bodyPr/>
              <a:lstStyle/>
              <a:p>
                <a:r>
                  <a:rPr lang="es-EC">
                    <a:noFill/>
                  </a:rPr>
                  <a:t> </a:t>
                </a:r>
              </a:p>
            </p:txBody>
          </p:sp>
        </mc:Fallback>
      </mc:AlternateContent>
      <p:sp>
        <p:nvSpPr>
          <p:cNvPr id="18" name="CuadroTexto 17"/>
          <p:cNvSpPr txBox="1"/>
          <p:nvPr/>
        </p:nvSpPr>
        <p:spPr>
          <a:xfrm>
            <a:off x="886339" y="5001137"/>
            <a:ext cx="4826301" cy="369332"/>
          </a:xfrm>
          <a:prstGeom prst="rect">
            <a:avLst/>
          </a:prstGeom>
          <a:noFill/>
        </p:spPr>
        <p:txBody>
          <a:bodyPr wrap="square" rtlCol="0">
            <a:spAutoFit/>
          </a:bodyPr>
          <a:lstStyle/>
          <a:p>
            <a:r>
              <a:rPr lang="es-US" dirty="0"/>
              <a:t>Parámetros para ajustar curvas:</a:t>
            </a:r>
          </a:p>
        </p:txBody>
      </p:sp>
      <mc:AlternateContent xmlns:mc="http://schemas.openxmlformats.org/markup-compatibility/2006" xmlns:a14="http://schemas.microsoft.com/office/drawing/2010/main">
        <mc:Choice Requires="a14">
          <p:sp>
            <p:nvSpPr>
              <p:cNvPr id="13" name="Rectángulo 12"/>
              <p:cNvSpPr/>
              <p:nvPr/>
            </p:nvSpPr>
            <p:spPr>
              <a:xfrm>
                <a:off x="1267367" y="2213361"/>
                <a:ext cx="4741170" cy="9840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MX" i="1" smtClean="0">
                          <a:latin typeface="Cambria Math" panose="02040503050406030204" pitchFamily="18" charset="0"/>
                        </a:rPr>
                        <m:t>𝑇</m:t>
                      </m:r>
                      <m:r>
                        <a:rPr lang="es-MX" i="1" smtClean="0">
                          <a:latin typeface="Cambria Math" panose="02040503050406030204" pitchFamily="18" charset="0"/>
                        </a:rPr>
                        <m:t>=</m:t>
                      </m:r>
                      <m:f>
                        <m:fPr>
                          <m:ctrlPr>
                            <a:rPr lang="es-US" i="1">
                              <a:latin typeface="Cambria Math" panose="02040503050406030204" pitchFamily="18" charset="0"/>
                            </a:rPr>
                          </m:ctrlPr>
                        </m:fPr>
                        <m:num>
                          <m:sSub>
                            <m:sSubPr>
                              <m:ctrlPr>
                                <a:rPr lang="es-US" i="1">
                                  <a:latin typeface="Cambria Math" panose="02040503050406030204" pitchFamily="18" charset="0"/>
                                </a:rPr>
                              </m:ctrlPr>
                            </m:sSubPr>
                            <m:e>
                              <m:r>
                                <a:rPr lang="es-MX" i="1">
                                  <a:latin typeface="Cambria Math" panose="02040503050406030204" pitchFamily="18" charset="0"/>
                                </a:rPr>
                                <m:t>𝜇</m:t>
                              </m:r>
                            </m:e>
                            <m:sub>
                              <m:r>
                                <a:rPr lang="es-MX" i="1">
                                  <a:latin typeface="Cambria Math" panose="02040503050406030204" pitchFamily="18" charset="0"/>
                                </a:rPr>
                                <m:t>0</m:t>
                              </m:r>
                            </m:sub>
                          </m:sSub>
                          <m:rad>
                            <m:radPr>
                              <m:degHide m:val="on"/>
                              <m:ctrlPr>
                                <a:rPr lang="es-US" i="1">
                                  <a:latin typeface="Cambria Math" panose="02040503050406030204" pitchFamily="18" charset="0"/>
                                </a:rPr>
                              </m:ctrlPr>
                            </m:radPr>
                            <m:deg/>
                            <m:e>
                              <m:sSub>
                                <m:sSubPr>
                                  <m:ctrlPr>
                                    <a:rPr lang="es-US" i="1">
                                      <a:latin typeface="Cambria Math" panose="02040503050406030204" pitchFamily="18" charset="0"/>
                                    </a:rPr>
                                  </m:ctrlPr>
                                </m:sSubPr>
                                <m:e>
                                  <m:r>
                                    <a:rPr lang="es-MX" i="1">
                                      <a:latin typeface="Cambria Math" panose="02040503050406030204" pitchFamily="18" charset="0"/>
                                    </a:rPr>
                                    <m:t>𝑁</m:t>
                                  </m:r>
                                </m:e>
                                <m:sub>
                                  <m:r>
                                    <a:rPr lang="es-MX" i="1">
                                      <a:latin typeface="Cambria Math" panose="02040503050406030204" pitchFamily="18" charset="0"/>
                                    </a:rPr>
                                    <m:t>3</m:t>
                                  </m:r>
                                </m:sub>
                              </m:sSub>
                            </m:e>
                          </m:rad>
                        </m:num>
                        <m:den>
                          <m:r>
                            <a:rPr lang="es-MX" i="1">
                              <a:latin typeface="Cambria Math" panose="02040503050406030204" pitchFamily="18" charset="0"/>
                            </a:rPr>
                            <m:t>3</m:t>
                          </m:r>
                        </m:den>
                      </m:f>
                      <m:d>
                        <m:dPr>
                          <m:ctrlPr>
                            <a:rPr lang="es-MX" i="1" smtClean="0">
                              <a:latin typeface="Cambria Math" panose="02040503050406030204" pitchFamily="18" charset="0"/>
                            </a:rPr>
                          </m:ctrlPr>
                        </m:dPr>
                        <m:e>
                          <m:sSup>
                            <m:sSupPr>
                              <m:ctrlPr>
                                <a:rPr lang="es-US" i="1" smtClean="0">
                                  <a:latin typeface="Cambria Math" panose="02040503050406030204" pitchFamily="18" charset="0"/>
                                </a:rPr>
                              </m:ctrlPr>
                            </m:sSupPr>
                            <m:e>
                              <m:r>
                                <a:rPr lang="es-US" i="1" smtClean="0">
                                  <a:latin typeface="Cambria Math" panose="02040503050406030204" pitchFamily="18" charset="0"/>
                                  <a:ea typeface="Cambria Math" panose="02040503050406030204" pitchFamily="18" charset="0"/>
                                </a:rPr>
                                <m:t>𝜆</m:t>
                              </m:r>
                              <m:r>
                                <a:rPr lang="es-MX" i="1">
                                  <a:latin typeface="Cambria Math" panose="02040503050406030204" pitchFamily="18" charset="0"/>
                                </a:rPr>
                                <m:t>ℒ</m:t>
                              </m:r>
                            </m:e>
                            <m:sup>
                              <m:r>
                                <a:rPr lang="es-MX" i="1">
                                  <a:latin typeface="Cambria Math" panose="02040503050406030204" pitchFamily="18" charset="0"/>
                                </a:rPr>
                                <m:t>−1</m:t>
                              </m:r>
                            </m:sup>
                          </m:sSup>
                          <m:d>
                            <m:dPr>
                              <m:ctrlPr>
                                <a:rPr lang="es-US" i="1">
                                  <a:latin typeface="Cambria Math" panose="02040503050406030204" pitchFamily="18" charset="0"/>
                                </a:rPr>
                              </m:ctrlPr>
                            </m:dPr>
                            <m:e>
                              <m:f>
                                <m:fPr>
                                  <m:ctrlPr>
                                    <a:rPr lang="es-US" i="1">
                                      <a:latin typeface="Cambria Math" panose="02040503050406030204" pitchFamily="18" charset="0"/>
                                    </a:rPr>
                                  </m:ctrlPr>
                                </m:fPr>
                                <m:num>
                                  <m:r>
                                    <a:rPr lang="es-MX" i="1">
                                      <a:latin typeface="Cambria Math" panose="02040503050406030204" pitchFamily="18" charset="0"/>
                                      <a:sym typeface="Symbol" panose="05050102010706020507" pitchFamily="18" charset="2"/>
                                    </a:rPr>
                                    <m:t></m:t>
                                  </m:r>
                                </m:num>
                                <m:den>
                                  <m:rad>
                                    <m:radPr>
                                      <m:degHide m:val="on"/>
                                      <m:ctrlPr>
                                        <a:rPr lang="es-US" i="1">
                                          <a:latin typeface="Cambria Math" panose="02040503050406030204" pitchFamily="18" charset="0"/>
                                        </a:rPr>
                                      </m:ctrlPr>
                                    </m:radPr>
                                    <m:deg/>
                                    <m:e>
                                      <m:sSub>
                                        <m:sSubPr>
                                          <m:ctrlPr>
                                            <a:rPr lang="es-US" i="1">
                                              <a:latin typeface="Cambria Math" panose="02040503050406030204" pitchFamily="18" charset="0"/>
                                            </a:rPr>
                                          </m:ctrlPr>
                                        </m:sSubPr>
                                        <m:e>
                                          <m:r>
                                            <a:rPr lang="es-MX" i="1">
                                              <a:latin typeface="Cambria Math" panose="02040503050406030204" pitchFamily="18" charset="0"/>
                                            </a:rPr>
                                            <m:t>𝑁</m:t>
                                          </m:r>
                                        </m:e>
                                        <m:sub>
                                          <m:r>
                                            <a:rPr lang="es-MX" i="1">
                                              <a:latin typeface="Cambria Math" panose="02040503050406030204" pitchFamily="18" charset="0"/>
                                            </a:rPr>
                                            <m:t>3</m:t>
                                          </m:r>
                                        </m:sub>
                                      </m:sSub>
                                    </m:e>
                                  </m:rad>
                                </m:den>
                              </m:f>
                            </m:e>
                          </m:d>
                          <m:r>
                            <a:rPr lang="es-MX" i="1">
                              <a:latin typeface="Cambria Math" panose="02040503050406030204" pitchFamily="18" charset="0"/>
                            </a:rPr>
                            <m:t>−</m:t>
                          </m:r>
                          <m:f>
                            <m:fPr>
                              <m:ctrlPr>
                                <a:rPr lang="es-US" i="1">
                                  <a:latin typeface="Cambria Math" panose="02040503050406030204" pitchFamily="18" charset="0"/>
                                </a:rPr>
                              </m:ctrlPr>
                            </m:fPr>
                            <m:num>
                              <m:r>
                                <a:rPr lang="es-MX" i="1">
                                  <a:latin typeface="Cambria Math" panose="02040503050406030204" pitchFamily="18" charset="0"/>
                                </a:rPr>
                                <m:t>1</m:t>
                              </m:r>
                            </m:num>
                            <m:den>
                              <m:sSup>
                                <m:sSupPr>
                                  <m:ctrlPr>
                                    <a:rPr lang="es-US" i="1">
                                      <a:latin typeface="Cambria Math" panose="02040503050406030204" pitchFamily="18" charset="0"/>
                                    </a:rPr>
                                  </m:ctrlPr>
                                </m:sSupPr>
                                <m:e>
                                  <m:r>
                                    <a:rPr lang="es-MX" i="1">
                                      <a:latin typeface="Cambria Math" panose="02040503050406030204" pitchFamily="18" charset="0"/>
                                      <a:sym typeface="Symbol" panose="05050102010706020507" pitchFamily="18" charset="2"/>
                                    </a:rPr>
                                    <m:t></m:t>
                                  </m:r>
                                </m:e>
                                <m:sup>
                                  <m:f>
                                    <m:fPr>
                                      <m:ctrlPr>
                                        <a:rPr lang="es-US" i="1">
                                          <a:latin typeface="Cambria Math" panose="02040503050406030204" pitchFamily="18" charset="0"/>
                                        </a:rPr>
                                      </m:ctrlPr>
                                    </m:fPr>
                                    <m:num>
                                      <m:r>
                                        <a:rPr lang="es-MX" i="1">
                                          <a:latin typeface="Cambria Math" panose="02040503050406030204" pitchFamily="18" charset="0"/>
                                        </a:rPr>
                                        <m:t>1</m:t>
                                      </m:r>
                                    </m:num>
                                    <m:den>
                                      <m:r>
                                        <a:rPr lang="es-MX" i="1">
                                          <a:latin typeface="Cambria Math" panose="02040503050406030204" pitchFamily="18" charset="0"/>
                                        </a:rPr>
                                        <m:t>2</m:t>
                                      </m:r>
                                    </m:den>
                                  </m:f>
                                </m:sup>
                              </m:sSup>
                            </m:den>
                          </m:f>
                          <m:sSup>
                            <m:sSupPr>
                              <m:ctrlPr>
                                <a:rPr lang="es-US" i="1">
                                  <a:latin typeface="Cambria Math" panose="02040503050406030204" pitchFamily="18" charset="0"/>
                                </a:rPr>
                              </m:ctrlPr>
                            </m:sSupPr>
                            <m:e>
                              <m:r>
                                <a:rPr lang="es-MX" i="1">
                                  <a:latin typeface="Cambria Math" panose="02040503050406030204" pitchFamily="18" charset="0"/>
                                </a:rPr>
                                <m:t>ℒ</m:t>
                              </m:r>
                            </m:e>
                            <m:sup>
                              <m:r>
                                <a:rPr lang="es-MX" i="1">
                                  <a:latin typeface="Cambria Math" panose="02040503050406030204" pitchFamily="18" charset="0"/>
                                </a:rPr>
                                <m:t>−1</m:t>
                              </m:r>
                            </m:sup>
                          </m:sSup>
                          <m:d>
                            <m:dPr>
                              <m:ctrlPr>
                                <a:rPr lang="es-US" i="1">
                                  <a:latin typeface="Cambria Math" panose="02040503050406030204" pitchFamily="18" charset="0"/>
                                </a:rPr>
                              </m:ctrlPr>
                            </m:dPr>
                            <m:e>
                              <m:f>
                                <m:fPr>
                                  <m:ctrlPr>
                                    <a:rPr lang="es-US" i="1">
                                      <a:latin typeface="Cambria Math" panose="02040503050406030204" pitchFamily="18" charset="0"/>
                                    </a:rPr>
                                  </m:ctrlPr>
                                </m:fPr>
                                <m:num>
                                  <m:r>
                                    <a:rPr lang="es-US" b="0" i="1" smtClean="0">
                                      <a:latin typeface="Cambria Math" panose="02040503050406030204" pitchFamily="18" charset="0"/>
                                    </a:rPr>
                                    <m:t>1</m:t>
                                  </m:r>
                                </m:num>
                                <m:den>
                                  <m:rad>
                                    <m:radPr>
                                      <m:degHide m:val="on"/>
                                      <m:ctrlPr>
                                        <a:rPr lang="es-US" i="1">
                                          <a:latin typeface="Cambria Math" panose="02040503050406030204" pitchFamily="18" charset="0"/>
                                        </a:rPr>
                                      </m:ctrlPr>
                                    </m:radPr>
                                    <m:deg/>
                                    <m:e>
                                      <m:sSub>
                                        <m:sSubPr>
                                          <m:ctrlPr>
                                            <a:rPr lang="es-US" i="1">
                                              <a:latin typeface="Cambria Math" panose="02040503050406030204" pitchFamily="18" charset="0"/>
                                            </a:rPr>
                                          </m:ctrlPr>
                                        </m:sSubPr>
                                        <m:e>
                                          <m:r>
                                            <a:rPr lang="es-US" i="1" smtClean="0">
                                              <a:latin typeface="Cambria Math" panose="02040503050406030204" pitchFamily="18" charset="0"/>
                                              <a:ea typeface="Cambria Math" panose="02040503050406030204" pitchFamily="18" charset="0"/>
                                            </a:rPr>
                                            <m:t>𝜆</m:t>
                                          </m:r>
                                          <m:r>
                                            <a:rPr lang="es-MX" i="1">
                                              <a:latin typeface="Cambria Math" panose="02040503050406030204" pitchFamily="18" charset="0"/>
                                            </a:rPr>
                                            <m:t>𝑁</m:t>
                                          </m:r>
                                        </m:e>
                                        <m:sub>
                                          <m:r>
                                            <a:rPr lang="es-MX" i="1">
                                              <a:latin typeface="Cambria Math" panose="02040503050406030204" pitchFamily="18" charset="0"/>
                                            </a:rPr>
                                            <m:t>3</m:t>
                                          </m:r>
                                        </m:sub>
                                      </m:sSub>
                                    </m:e>
                                  </m:rad>
                                </m:den>
                              </m:f>
                            </m:e>
                          </m:d>
                        </m:e>
                      </m:d>
                    </m:oMath>
                  </m:oMathPara>
                </a14:m>
                <a:endParaRPr lang="es-US" dirty="0"/>
              </a:p>
            </p:txBody>
          </p:sp>
        </mc:Choice>
        <mc:Fallback xmlns="">
          <p:sp>
            <p:nvSpPr>
              <p:cNvPr id="13" name="Rectángulo 12"/>
              <p:cNvSpPr>
                <a:spLocks noRot="1" noChangeAspect="1" noMove="1" noResize="1" noEditPoints="1" noAdjustHandles="1" noChangeArrowheads="1" noChangeShapeType="1" noTextEdit="1"/>
              </p:cNvSpPr>
              <p:nvPr/>
            </p:nvSpPr>
            <p:spPr>
              <a:xfrm>
                <a:off x="1267367" y="2213361"/>
                <a:ext cx="4741170" cy="984052"/>
              </a:xfrm>
              <a:prstGeom prst="rect">
                <a:avLst/>
              </a:prstGeom>
              <a:blipFill>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5" name="Rectángulo 14"/>
              <p:cNvSpPr/>
              <p:nvPr/>
            </p:nvSpPr>
            <p:spPr>
              <a:xfrm>
                <a:off x="886339" y="3823858"/>
                <a:ext cx="5830955"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US" i="1">
                              <a:latin typeface="Cambria Math" panose="02040503050406030204" pitchFamily="18" charset="0"/>
                            </a:rPr>
                          </m:ctrlPr>
                        </m:sSubPr>
                        <m:e>
                          <m:r>
                            <a:rPr lang="es-US" i="1">
                              <a:latin typeface="Cambria Math" panose="02040503050406030204" pitchFamily="18" charset="0"/>
                            </a:rPr>
                            <m:t>𝑣</m:t>
                          </m:r>
                        </m:e>
                        <m:sub>
                          <m:r>
                            <a:rPr lang="es-US" i="1">
                              <a:latin typeface="Cambria Math" panose="02040503050406030204" pitchFamily="18" charset="0"/>
                            </a:rPr>
                            <m:t>𝑠</m:t>
                          </m:r>
                        </m:sub>
                      </m:sSub>
                      <m:r>
                        <a:rPr lang="es-US">
                          <a:latin typeface="Cambria Math" panose="02040503050406030204" pitchFamily="18" charset="0"/>
                        </a:rPr>
                        <m:t>=</m:t>
                      </m:r>
                      <m:sSub>
                        <m:sSubPr>
                          <m:ctrlPr>
                            <a:rPr lang="es-US" i="1">
                              <a:latin typeface="Cambria Math" panose="02040503050406030204" pitchFamily="18" charset="0"/>
                            </a:rPr>
                          </m:ctrlPr>
                        </m:sSubPr>
                        <m:e>
                          <m:r>
                            <a:rPr lang="es-US" i="1">
                              <a:latin typeface="Cambria Math" panose="02040503050406030204" pitchFamily="18" charset="0"/>
                            </a:rPr>
                            <m:t>𝑣</m:t>
                          </m:r>
                        </m:e>
                        <m:sub>
                          <m:r>
                            <a:rPr lang="es-US" i="1">
                              <a:latin typeface="Cambria Math" panose="02040503050406030204" pitchFamily="18" charset="0"/>
                            </a:rPr>
                            <m:t>0</m:t>
                          </m:r>
                        </m:sub>
                      </m:sSub>
                      <m:rad>
                        <m:radPr>
                          <m:degHide m:val="on"/>
                          <m:ctrlPr>
                            <a:rPr lang="es-US" i="1">
                              <a:latin typeface="Cambria Math" panose="02040503050406030204" pitchFamily="18" charset="0"/>
                            </a:rPr>
                          </m:ctrlPr>
                        </m:radPr>
                        <m:deg/>
                        <m:e>
                          <m:f>
                            <m:fPr>
                              <m:ctrlPr>
                                <a:rPr lang="es-US" i="1">
                                  <a:latin typeface="Cambria Math" panose="02040503050406030204" pitchFamily="18" charset="0"/>
                                </a:rPr>
                              </m:ctrlPr>
                            </m:fPr>
                            <m:num>
                              <m:rad>
                                <m:radPr>
                                  <m:degHide m:val="on"/>
                                  <m:ctrlPr>
                                    <a:rPr lang="es-US" i="1">
                                      <a:latin typeface="Cambria Math" panose="02040503050406030204" pitchFamily="18" charset="0"/>
                                    </a:rPr>
                                  </m:ctrlPr>
                                </m:radPr>
                                <m:deg/>
                                <m:e>
                                  <m:sSub>
                                    <m:sSubPr>
                                      <m:ctrlPr>
                                        <a:rPr lang="es-US" i="1">
                                          <a:latin typeface="Cambria Math" panose="02040503050406030204" pitchFamily="18" charset="0"/>
                                        </a:rPr>
                                      </m:ctrlPr>
                                    </m:sSubPr>
                                    <m:e>
                                      <m:r>
                                        <a:rPr lang="es-MX" i="1">
                                          <a:latin typeface="Cambria Math" panose="02040503050406030204" pitchFamily="18" charset="0"/>
                                        </a:rPr>
                                        <m:t>𝑁</m:t>
                                      </m:r>
                                    </m:e>
                                    <m:sub>
                                      <m:r>
                                        <a:rPr lang="es-MX" i="1">
                                          <a:latin typeface="Cambria Math" panose="02040503050406030204" pitchFamily="18" charset="0"/>
                                        </a:rPr>
                                        <m:t>3</m:t>
                                      </m:r>
                                    </m:sub>
                                  </m:sSub>
                                </m:e>
                              </m:rad>
                            </m:num>
                            <m:den>
                              <m:r>
                                <a:rPr lang="es-MX" i="1">
                                  <a:latin typeface="Cambria Math" panose="02040503050406030204" pitchFamily="18" charset="0"/>
                                </a:rPr>
                                <m:t>3</m:t>
                              </m:r>
                            </m:den>
                          </m:f>
                          <m:r>
                            <a:rPr lang="es-MX" i="1">
                              <a:latin typeface="Cambria Math" panose="02040503050406030204" pitchFamily="18" charset="0"/>
                            </a:rPr>
                            <m:t>(</m:t>
                          </m:r>
                          <m:f>
                            <m:fPr>
                              <m:ctrlPr>
                                <a:rPr lang="es-US" i="1">
                                  <a:latin typeface="Cambria Math" panose="02040503050406030204" pitchFamily="18" charset="0"/>
                                </a:rPr>
                              </m:ctrlPr>
                            </m:fPr>
                            <m:num>
                              <m:r>
                                <a:rPr lang="es-MX" i="1">
                                  <a:latin typeface="Cambria Math" panose="02040503050406030204" pitchFamily="18" charset="0"/>
                                </a:rPr>
                                <m:t>1</m:t>
                              </m:r>
                            </m:num>
                            <m:den>
                              <m:r>
                                <a:rPr lang="es-MX" i="1">
                                  <a:latin typeface="Cambria Math" panose="02040503050406030204" pitchFamily="18" charset="0"/>
                                  <a:sym typeface="Symbol" panose="05050102010706020507" pitchFamily="18" charset="2"/>
                                </a:rPr>
                                <m:t></m:t>
                              </m:r>
                            </m:den>
                          </m:f>
                          <m:sSup>
                            <m:sSupPr>
                              <m:ctrlPr>
                                <a:rPr lang="es-US" i="1">
                                  <a:latin typeface="Cambria Math" panose="02040503050406030204" pitchFamily="18" charset="0"/>
                                </a:rPr>
                              </m:ctrlPr>
                            </m:sSupPr>
                            <m:e>
                              <m:r>
                                <a:rPr lang="es-MX" i="1">
                                  <a:latin typeface="Cambria Math" panose="02040503050406030204" pitchFamily="18" charset="0"/>
                                </a:rPr>
                                <m:t>ℒ</m:t>
                              </m:r>
                            </m:e>
                            <m:sup>
                              <m:r>
                                <a:rPr lang="es-MX" i="1">
                                  <a:latin typeface="Cambria Math" panose="02040503050406030204" pitchFamily="18" charset="0"/>
                                </a:rPr>
                                <m:t>−1</m:t>
                              </m:r>
                            </m:sup>
                          </m:sSup>
                          <m:d>
                            <m:dPr>
                              <m:ctrlPr>
                                <a:rPr lang="es-US" i="1">
                                  <a:latin typeface="Cambria Math" panose="02040503050406030204" pitchFamily="18" charset="0"/>
                                </a:rPr>
                              </m:ctrlPr>
                            </m:dPr>
                            <m:e>
                              <m:f>
                                <m:fPr>
                                  <m:ctrlPr>
                                    <a:rPr lang="es-US" i="1">
                                      <a:latin typeface="Cambria Math" panose="02040503050406030204" pitchFamily="18" charset="0"/>
                                    </a:rPr>
                                  </m:ctrlPr>
                                </m:fPr>
                                <m:num>
                                  <m:r>
                                    <a:rPr lang="es-MX" i="1">
                                      <a:latin typeface="Cambria Math" panose="02040503050406030204" pitchFamily="18" charset="0"/>
                                      <a:sym typeface="Symbol" panose="05050102010706020507" pitchFamily="18" charset="2"/>
                                    </a:rPr>
                                    <m:t></m:t>
                                  </m:r>
                                </m:num>
                                <m:den>
                                  <m:rad>
                                    <m:radPr>
                                      <m:degHide m:val="on"/>
                                      <m:ctrlPr>
                                        <a:rPr lang="es-US" i="1">
                                          <a:latin typeface="Cambria Math" panose="02040503050406030204" pitchFamily="18" charset="0"/>
                                        </a:rPr>
                                      </m:ctrlPr>
                                    </m:radPr>
                                    <m:deg/>
                                    <m:e>
                                      <m:sSub>
                                        <m:sSubPr>
                                          <m:ctrlPr>
                                            <a:rPr lang="es-US" i="1">
                                              <a:latin typeface="Cambria Math" panose="02040503050406030204" pitchFamily="18" charset="0"/>
                                            </a:rPr>
                                          </m:ctrlPr>
                                        </m:sSubPr>
                                        <m:e>
                                          <m:r>
                                            <a:rPr lang="es-MX" i="1">
                                              <a:latin typeface="Cambria Math" panose="02040503050406030204" pitchFamily="18" charset="0"/>
                                            </a:rPr>
                                            <m:t>𝑁</m:t>
                                          </m:r>
                                        </m:e>
                                        <m:sub>
                                          <m:r>
                                            <a:rPr lang="es-MX" i="1">
                                              <a:latin typeface="Cambria Math" panose="02040503050406030204" pitchFamily="18" charset="0"/>
                                            </a:rPr>
                                            <m:t>3</m:t>
                                          </m:r>
                                        </m:sub>
                                      </m:sSub>
                                    </m:e>
                                  </m:rad>
                                </m:den>
                              </m:f>
                            </m:e>
                          </m:d>
                          <m:r>
                            <a:rPr lang="es-MX" i="1">
                              <a:latin typeface="Cambria Math" panose="02040503050406030204" pitchFamily="18" charset="0"/>
                            </a:rPr>
                            <m:t>−</m:t>
                          </m:r>
                          <m:f>
                            <m:fPr>
                              <m:ctrlPr>
                                <a:rPr lang="es-US" i="1">
                                  <a:latin typeface="Cambria Math" panose="02040503050406030204" pitchFamily="18" charset="0"/>
                                </a:rPr>
                              </m:ctrlPr>
                            </m:fPr>
                            <m:num>
                              <m:r>
                                <a:rPr lang="es-MX" i="1">
                                  <a:latin typeface="Cambria Math" panose="02040503050406030204" pitchFamily="18" charset="0"/>
                                </a:rPr>
                                <m:t>1</m:t>
                              </m:r>
                            </m:num>
                            <m:den>
                              <m:sSup>
                                <m:sSupPr>
                                  <m:ctrlPr>
                                    <a:rPr lang="es-US" i="1">
                                      <a:latin typeface="Cambria Math" panose="02040503050406030204" pitchFamily="18" charset="0"/>
                                    </a:rPr>
                                  </m:ctrlPr>
                                </m:sSupPr>
                                <m:e>
                                  <m:r>
                                    <a:rPr lang="es-MX" i="1">
                                      <a:latin typeface="Cambria Math" panose="02040503050406030204" pitchFamily="18" charset="0"/>
                                      <a:sym typeface="Symbol" panose="05050102010706020507" pitchFamily="18" charset="2"/>
                                    </a:rPr>
                                    <m:t></m:t>
                                  </m:r>
                                </m:e>
                                <m:sup>
                                  <m:f>
                                    <m:fPr>
                                      <m:ctrlPr>
                                        <a:rPr lang="es-US" i="1">
                                          <a:latin typeface="Cambria Math" panose="02040503050406030204" pitchFamily="18" charset="0"/>
                                        </a:rPr>
                                      </m:ctrlPr>
                                    </m:fPr>
                                    <m:num>
                                      <m:r>
                                        <a:rPr lang="es-MX" i="1">
                                          <a:latin typeface="Cambria Math" panose="02040503050406030204" pitchFamily="18" charset="0"/>
                                        </a:rPr>
                                        <m:t>5</m:t>
                                      </m:r>
                                    </m:num>
                                    <m:den>
                                      <m:r>
                                        <a:rPr lang="es-MX" i="1">
                                          <a:latin typeface="Cambria Math" panose="02040503050406030204" pitchFamily="18" charset="0"/>
                                        </a:rPr>
                                        <m:t>2</m:t>
                                      </m:r>
                                    </m:den>
                                  </m:f>
                                </m:sup>
                              </m:sSup>
                            </m:den>
                          </m:f>
                          <m:sSup>
                            <m:sSupPr>
                              <m:ctrlPr>
                                <a:rPr lang="es-US" i="1">
                                  <a:latin typeface="Cambria Math" panose="02040503050406030204" pitchFamily="18" charset="0"/>
                                </a:rPr>
                              </m:ctrlPr>
                            </m:sSupPr>
                            <m:e>
                              <m:r>
                                <a:rPr lang="es-MX" i="1">
                                  <a:latin typeface="Cambria Math" panose="02040503050406030204" pitchFamily="18" charset="0"/>
                                </a:rPr>
                                <m:t>ℒ</m:t>
                              </m:r>
                            </m:e>
                            <m:sup>
                              <m:r>
                                <a:rPr lang="es-MX" i="1">
                                  <a:latin typeface="Cambria Math" panose="02040503050406030204" pitchFamily="18" charset="0"/>
                                </a:rPr>
                                <m:t>−1</m:t>
                              </m:r>
                            </m:sup>
                          </m:sSup>
                          <m:d>
                            <m:dPr>
                              <m:ctrlPr>
                                <a:rPr lang="es-US" i="1">
                                  <a:latin typeface="Cambria Math" panose="02040503050406030204" pitchFamily="18" charset="0"/>
                                </a:rPr>
                              </m:ctrlPr>
                            </m:dPr>
                            <m:e>
                              <m:f>
                                <m:fPr>
                                  <m:ctrlPr>
                                    <a:rPr lang="es-US" i="1">
                                      <a:latin typeface="Cambria Math" panose="02040503050406030204" pitchFamily="18" charset="0"/>
                                    </a:rPr>
                                  </m:ctrlPr>
                                </m:fPr>
                                <m:num>
                                  <m:r>
                                    <a:rPr lang="es-US" b="0" i="1" smtClean="0">
                                      <a:latin typeface="Cambria Math" panose="02040503050406030204" pitchFamily="18" charset="0"/>
                                    </a:rPr>
                                    <m:t>1</m:t>
                                  </m:r>
                                </m:num>
                                <m:den>
                                  <m:rad>
                                    <m:radPr>
                                      <m:degHide m:val="on"/>
                                      <m:ctrlPr>
                                        <a:rPr lang="es-US" i="1">
                                          <a:latin typeface="Cambria Math" panose="02040503050406030204" pitchFamily="18" charset="0"/>
                                        </a:rPr>
                                      </m:ctrlPr>
                                    </m:radPr>
                                    <m:deg/>
                                    <m:e>
                                      <m:sSub>
                                        <m:sSubPr>
                                          <m:ctrlPr>
                                            <a:rPr lang="es-US" i="1">
                                              <a:latin typeface="Cambria Math" panose="02040503050406030204" pitchFamily="18" charset="0"/>
                                            </a:rPr>
                                          </m:ctrlPr>
                                        </m:sSubPr>
                                        <m:e>
                                          <m:r>
                                            <a:rPr lang="es-US" i="1" smtClean="0">
                                              <a:latin typeface="Cambria Math" panose="02040503050406030204" pitchFamily="18" charset="0"/>
                                              <a:ea typeface="Cambria Math" panose="02040503050406030204" pitchFamily="18" charset="0"/>
                                            </a:rPr>
                                            <m:t>𝜆</m:t>
                                          </m:r>
                                          <m:r>
                                            <a:rPr lang="es-MX" i="1">
                                              <a:latin typeface="Cambria Math" panose="02040503050406030204" pitchFamily="18" charset="0"/>
                                            </a:rPr>
                                            <m:t>𝑁</m:t>
                                          </m:r>
                                        </m:e>
                                        <m:sub>
                                          <m:r>
                                            <a:rPr lang="es-MX" i="1">
                                              <a:latin typeface="Cambria Math" panose="02040503050406030204" pitchFamily="18" charset="0"/>
                                            </a:rPr>
                                            <m:t>3</m:t>
                                          </m:r>
                                        </m:sub>
                                      </m:sSub>
                                    </m:e>
                                  </m:rad>
                                </m:den>
                              </m:f>
                            </m:e>
                          </m:d>
                          <m:r>
                            <a:rPr lang="es-MX" i="1">
                              <a:latin typeface="Cambria Math" panose="02040503050406030204" pitchFamily="18" charset="0"/>
                            </a:rPr>
                            <m:t>)</m:t>
                          </m:r>
                          <m:sSup>
                            <m:sSupPr>
                              <m:ctrlPr>
                                <a:rPr lang="es-US" i="1">
                                  <a:latin typeface="Cambria Math" panose="02040503050406030204" pitchFamily="18" charset="0"/>
                                </a:rPr>
                              </m:ctrlPr>
                            </m:sSupPr>
                            <m:e>
                              <m:r>
                                <a:rPr lang="es-MX" i="1">
                                  <a:latin typeface="Cambria Math" panose="02040503050406030204" pitchFamily="18" charset="0"/>
                                </a:rPr>
                                <m:t>𝑒</m:t>
                              </m:r>
                            </m:e>
                            <m:sup>
                              <m:r>
                                <a:rPr lang="es-EC" i="1">
                                  <a:latin typeface="Cambria Math" panose="02040503050406030204" pitchFamily="18" charset="0"/>
                                </a:rPr>
                                <m:t>−</m:t>
                              </m:r>
                              <m:r>
                                <a:rPr lang="es-EC" i="1">
                                  <a:latin typeface="Cambria Math" panose="02040503050406030204" pitchFamily="18" charset="0"/>
                                </a:rPr>
                                <m:t>𝑏</m:t>
                              </m:r>
                              <m:rad>
                                <m:radPr>
                                  <m:degHide m:val="on"/>
                                  <m:ctrlPr>
                                    <a:rPr lang="es-US" i="1">
                                      <a:latin typeface="Cambria Math" panose="02040503050406030204" pitchFamily="18" charset="0"/>
                                    </a:rPr>
                                  </m:ctrlPr>
                                </m:radPr>
                                <m:deg/>
                                <m:e>
                                  <m:r>
                                    <a:rPr lang="es-EC" i="1">
                                      <a:latin typeface="Cambria Math" panose="02040503050406030204" pitchFamily="18" charset="0"/>
                                    </a:rPr>
                                    <m:t>𝑀</m:t>
                                  </m:r>
                                  <m:r>
                                    <a:rPr lang="es-EC" i="1">
                                      <a:latin typeface="Cambria Math" panose="02040503050406030204" pitchFamily="18" charset="0"/>
                                    </a:rPr>
                                    <m:t>−</m:t>
                                  </m:r>
                                  <m:r>
                                    <a:rPr lang="es-EC" i="1">
                                      <a:latin typeface="Cambria Math" panose="02040503050406030204" pitchFamily="18" charset="0"/>
                                    </a:rPr>
                                    <m:t>𝑚</m:t>
                                  </m:r>
                                </m:e>
                              </m:rad>
                            </m:sup>
                          </m:sSup>
                        </m:e>
                      </m:rad>
                    </m:oMath>
                  </m:oMathPara>
                </a14:m>
                <a:endParaRPr lang="es-US" dirty="0"/>
              </a:p>
            </p:txBody>
          </p:sp>
        </mc:Choice>
        <mc:Fallback xmlns="">
          <p:sp>
            <p:nvSpPr>
              <p:cNvPr id="15" name="Rectángulo 14"/>
              <p:cNvSpPr>
                <a:spLocks noRot="1" noChangeAspect="1" noMove="1" noResize="1" noEditPoints="1" noAdjustHandles="1" noChangeArrowheads="1" noChangeShapeType="1" noTextEdit="1"/>
              </p:cNvSpPr>
              <p:nvPr/>
            </p:nvSpPr>
            <p:spPr>
              <a:xfrm>
                <a:off x="886339" y="3823858"/>
                <a:ext cx="5830955" cy="910699"/>
              </a:xfrm>
              <a:prstGeom prst="rect">
                <a:avLst/>
              </a:prstGeom>
              <a:blipFill>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9" name="Rectángulo 18"/>
              <p:cNvSpPr/>
              <p:nvPr/>
            </p:nvSpPr>
            <p:spPr>
              <a:xfrm>
                <a:off x="6853307" y="2213361"/>
                <a:ext cx="3795526"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US" i="1">
                              <a:latin typeface="Cambria Math" panose="02040503050406030204" pitchFamily="18" charset="0"/>
                            </a:rPr>
                          </m:ctrlPr>
                        </m:sSubPr>
                        <m:e>
                          <m:r>
                            <a:rPr lang="es-US" i="1">
                              <a:latin typeface="Cambria Math" panose="02040503050406030204" pitchFamily="18" charset="0"/>
                            </a:rPr>
                            <m:t>𝑣</m:t>
                          </m:r>
                        </m:e>
                        <m:sub>
                          <m:r>
                            <a:rPr lang="es-US" i="1">
                              <a:latin typeface="Cambria Math" panose="02040503050406030204" pitchFamily="18" charset="0"/>
                            </a:rPr>
                            <m:t>𝑠</m:t>
                          </m:r>
                        </m:sub>
                      </m:sSub>
                      <m:r>
                        <a:rPr lang="es-US">
                          <a:latin typeface="Cambria Math" panose="02040503050406030204" pitchFamily="18" charset="0"/>
                        </a:rPr>
                        <m:t>=</m:t>
                      </m:r>
                      <m:sSub>
                        <m:sSubPr>
                          <m:ctrlPr>
                            <a:rPr lang="es-US" i="1">
                              <a:latin typeface="Cambria Math" panose="02040503050406030204" pitchFamily="18" charset="0"/>
                            </a:rPr>
                          </m:ctrlPr>
                        </m:sSubPr>
                        <m:e>
                          <m:r>
                            <a:rPr lang="es-US" i="1">
                              <a:latin typeface="Cambria Math" panose="02040503050406030204" pitchFamily="18" charset="0"/>
                            </a:rPr>
                            <m:t>𝑣</m:t>
                          </m:r>
                        </m:e>
                        <m:sub>
                          <m:r>
                            <a:rPr lang="es-US" i="1">
                              <a:latin typeface="Cambria Math" panose="02040503050406030204" pitchFamily="18" charset="0"/>
                            </a:rPr>
                            <m:t>0</m:t>
                          </m:r>
                        </m:sub>
                      </m:sSub>
                      <m:rad>
                        <m:radPr>
                          <m:degHide m:val="on"/>
                          <m:ctrlPr>
                            <a:rPr lang="es-US" i="1">
                              <a:latin typeface="Cambria Math" panose="02040503050406030204" pitchFamily="18" charset="0"/>
                            </a:rPr>
                          </m:ctrlPr>
                        </m:radPr>
                        <m:deg/>
                        <m:e>
                          <m:r>
                            <a:rPr lang="es-MX" i="1">
                              <a:latin typeface="Cambria Math" panose="02040503050406030204" pitchFamily="18" charset="0"/>
                            </a:rPr>
                            <m:t>(1−</m:t>
                          </m:r>
                          <m:f>
                            <m:fPr>
                              <m:ctrlPr>
                                <a:rPr lang="es-US" i="1">
                                  <a:latin typeface="Cambria Math" panose="02040503050406030204" pitchFamily="18" charset="0"/>
                                </a:rPr>
                              </m:ctrlPr>
                            </m:fPr>
                            <m:num>
                              <m:r>
                                <a:rPr lang="es-MX" i="1">
                                  <a:latin typeface="Cambria Math" panose="02040503050406030204" pitchFamily="18" charset="0"/>
                                </a:rPr>
                                <m:t>1</m:t>
                              </m:r>
                            </m:num>
                            <m:den>
                              <m:sSup>
                                <m:sSupPr>
                                  <m:ctrlPr>
                                    <a:rPr lang="es-US" i="1">
                                      <a:latin typeface="Cambria Math" panose="02040503050406030204" pitchFamily="18" charset="0"/>
                                    </a:rPr>
                                  </m:ctrlPr>
                                </m:sSupPr>
                                <m:e>
                                  <m:r>
                                    <a:rPr lang="es-MX" i="1">
                                      <a:latin typeface="Cambria Math" panose="02040503050406030204" pitchFamily="18" charset="0"/>
                                      <a:sym typeface="Symbol" panose="05050102010706020507" pitchFamily="18" charset="2"/>
                                    </a:rPr>
                                    <m:t></m:t>
                                  </m:r>
                                </m:e>
                                <m:sup>
                                  <m:r>
                                    <a:rPr lang="es-MX" i="1">
                                      <a:latin typeface="Cambria Math" panose="02040503050406030204" pitchFamily="18" charset="0"/>
                                    </a:rPr>
                                    <m:t>3</m:t>
                                  </m:r>
                                </m:sup>
                              </m:sSup>
                            </m:den>
                          </m:f>
                          <m:r>
                            <a:rPr lang="es-MX" i="1">
                              <a:latin typeface="Cambria Math" panose="02040503050406030204" pitchFamily="18" charset="0"/>
                            </a:rPr>
                            <m:t>)</m:t>
                          </m:r>
                          <m:f>
                            <m:fPr>
                              <m:ctrlPr>
                                <a:rPr lang="es-US" i="1">
                                  <a:latin typeface="Cambria Math" panose="02040503050406030204" pitchFamily="18" charset="0"/>
                                </a:rPr>
                              </m:ctrlPr>
                            </m:fPr>
                            <m:num>
                              <m:sSup>
                                <m:sSupPr>
                                  <m:ctrlPr>
                                    <a:rPr lang="es-US" i="1">
                                      <a:latin typeface="Cambria Math" panose="02040503050406030204" pitchFamily="18" charset="0"/>
                                    </a:rPr>
                                  </m:ctrlPr>
                                </m:sSupPr>
                                <m:e>
                                  <m:r>
                                    <a:rPr lang="es-MX" i="1">
                                      <a:latin typeface="Cambria Math" panose="02040503050406030204" pitchFamily="18" charset="0"/>
                                    </a:rPr>
                                    <m:t>ℒ</m:t>
                                  </m:r>
                                </m:e>
                                <m:sup>
                                  <m:r>
                                    <a:rPr lang="es-MX" i="1">
                                      <a:latin typeface="Cambria Math" panose="02040503050406030204" pitchFamily="18" charset="0"/>
                                    </a:rPr>
                                    <m:t>−1</m:t>
                                  </m:r>
                                </m:sup>
                              </m:sSup>
                              <m:r>
                                <a:rPr lang="es-MX" i="1">
                                  <a:latin typeface="Cambria Math" panose="02040503050406030204" pitchFamily="18" charset="0"/>
                                </a:rPr>
                                <m:t>(</m:t>
                              </m:r>
                              <m:sSub>
                                <m:sSubPr>
                                  <m:ctrlPr>
                                    <a:rPr lang="es-US" i="1">
                                      <a:latin typeface="Cambria Math" panose="02040503050406030204" pitchFamily="18" charset="0"/>
                                    </a:rPr>
                                  </m:ctrlPr>
                                </m:sSubPr>
                                <m:e>
                                  <m:r>
                                    <a:rPr lang="es-MX" i="1">
                                      <a:latin typeface="Cambria Math" panose="02040503050406030204" pitchFamily="18" charset="0"/>
                                      <a:sym typeface="Symbol" panose="05050102010706020507" pitchFamily="18" charset="2"/>
                                    </a:rPr>
                                    <m:t></m:t>
                                  </m:r>
                                </m:e>
                                <m:sub>
                                  <m:r>
                                    <a:rPr lang="es-MX" i="1">
                                      <a:latin typeface="Cambria Math" panose="02040503050406030204" pitchFamily="18" charset="0"/>
                                    </a:rPr>
                                    <m:t>𝛾</m:t>
                                  </m:r>
                                </m:sub>
                              </m:sSub>
                              <m:r>
                                <a:rPr lang="es-MX" i="1">
                                  <a:latin typeface="Cambria Math" panose="02040503050406030204" pitchFamily="18" charset="0"/>
                                </a:rPr>
                                <m:t>)</m:t>
                              </m:r>
                            </m:num>
                            <m:den>
                              <m:r>
                                <a:rPr lang="es-MX" i="1">
                                  <a:latin typeface="Cambria Math" panose="02040503050406030204" pitchFamily="18" charset="0"/>
                                </a:rPr>
                                <m:t>3</m:t>
                              </m:r>
                              <m:sSub>
                                <m:sSubPr>
                                  <m:ctrlPr>
                                    <a:rPr lang="es-US" i="1">
                                      <a:latin typeface="Cambria Math" panose="02040503050406030204" pitchFamily="18" charset="0"/>
                                    </a:rPr>
                                  </m:ctrlPr>
                                </m:sSubPr>
                                <m:e>
                                  <m:r>
                                    <a:rPr lang="es-MX" i="1">
                                      <a:latin typeface="Cambria Math" panose="02040503050406030204" pitchFamily="18" charset="0"/>
                                      <a:sym typeface="Symbol" panose="05050102010706020507" pitchFamily="18" charset="2"/>
                                    </a:rPr>
                                    <m:t></m:t>
                                  </m:r>
                                </m:e>
                                <m:sub>
                                  <m:r>
                                    <a:rPr lang="es-MX" i="1">
                                      <a:latin typeface="Cambria Math" panose="02040503050406030204" pitchFamily="18" charset="0"/>
                                    </a:rPr>
                                    <m:t>𝛾</m:t>
                                  </m:r>
                                </m:sub>
                              </m:sSub>
                            </m:den>
                          </m:f>
                          <m:sSup>
                            <m:sSupPr>
                              <m:ctrlPr>
                                <a:rPr lang="es-US" i="1">
                                  <a:latin typeface="Cambria Math" panose="02040503050406030204" pitchFamily="18" charset="0"/>
                                </a:rPr>
                              </m:ctrlPr>
                            </m:sSupPr>
                            <m:e>
                              <m:r>
                                <a:rPr lang="es-MX" i="1">
                                  <a:latin typeface="Cambria Math" panose="02040503050406030204" pitchFamily="18" charset="0"/>
                                </a:rPr>
                                <m:t>𝑒</m:t>
                              </m:r>
                            </m:e>
                            <m:sup>
                              <m:r>
                                <a:rPr lang="es-EC" i="1">
                                  <a:latin typeface="Cambria Math" panose="02040503050406030204" pitchFamily="18" charset="0"/>
                                </a:rPr>
                                <m:t>−</m:t>
                              </m:r>
                              <m:r>
                                <a:rPr lang="es-EC" i="1">
                                  <a:latin typeface="Cambria Math" panose="02040503050406030204" pitchFamily="18" charset="0"/>
                                </a:rPr>
                                <m:t>𝑏</m:t>
                              </m:r>
                              <m:rad>
                                <m:radPr>
                                  <m:degHide m:val="on"/>
                                  <m:ctrlPr>
                                    <a:rPr lang="es-US" i="1">
                                      <a:latin typeface="Cambria Math" panose="02040503050406030204" pitchFamily="18" charset="0"/>
                                    </a:rPr>
                                  </m:ctrlPr>
                                </m:radPr>
                                <m:deg/>
                                <m:e>
                                  <m:r>
                                    <a:rPr lang="es-EC" i="1">
                                      <a:latin typeface="Cambria Math" panose="02040503050406030204" pitchFamily="18" charset="0"/>
                                    </a:rPr>
                                    <m:t>𝑀</m:t>
                                  </m:r>
                                  <m:r>
                                    <a:rPr lang="es-EC" i="1">
                                      <a:latin typeface="Cambria Math" panose="02040503050406030204" pitchFamily="18" charset="0"/>
                                    </a:rPr>
                                    <m:t>−</m:t>
                                  </m:r>
                                  <m:r>
                                    <a:rPr lang="es-EC" i="1">
                                      <a:latin typeface="Cambria Math" panose="02040503050406030204" pitchFamily="18" charset="0"/>
                                    </a:rPr>
                                    <m:t>𝑚</m:t>
                                  </m:r>
                                </m:e>
                              </m:rad>
                            </m:sup>
                          </m:sSup>
                        </m:e>
                      </m:rad>
                    </m:oMath>
                  </m:oMathPara>
                </a14:m>
                <a:endParaRPr lang="es-US" dirty="0"/>
              </a:p>
            </p:txBody>
          </p:sp>
        </mc:Choice>
        <mc:Fallback xmlns="">
          <p:sp>
            <p:nvSpPr>
              <p:cNvPr id="19" name="Rectángulo 18"/>
              <p:cNvSpPr>
                <a:spLocks noRot="1" noChangeAspect="1" noMove="1" noResize="1" noEditPoints="1" noAdjustHandles="1" noChangeArrowheads="1" noChangeShapeType="1" noTextEdit="1"/>
              </p:cNvSpPr>
              <p:nvPr/>
            </p:nvSpPr>
            <p:spPr>
              <a:xfrm>
                <a:off x="6853307" y="2213361"/>
                <a:ext cx="3795526" cy="910699"/>
              </a:xfrm>
              <a:prstGeom prst="rect">
                <a:avLst/>
              </a:prstGeom>
              <a:blipFill>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Rectángulo 19"/>
              <p:cNvSpPr/>
              <p:nvPr/>
            </p:nvSpPr>
            <p:spPr>
              <a:xfrm>
                <a:off x="7767033" y="3733941"/>
                <a:ext cx="2428165" cy="7805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US" i="1" smtClean="0">
                              <a:latin typeface="Cambria Math" panose="02040503050406030204" pitchFamily="18" charset="0"/>
                            </a:rPr>
                          </m:ctrlPr>
                        </m:sSubPr>
                        <m:e>
                          <m:r>
                            <a:rPr lang="es-MX" i="1">
                              <a:latin typeface="Cambria Math" panose="02040503050406030204" pitchFamily="18" charset="0"/>
                              <a:sym typeface="Symbol" panose="05050102010706020507" pitchFamily="18" charset="2"/>
                            </a:rPr>
                            <m:t></m:t>
                          </m:r>
                        </m:e>
                        <m:sub>
                          <m:r>
                            <a:rPr lang="es-MX" i="1">
                              <a:latin typeface="Cambria Math" panose="02040503050406030204" pitchFamily="18" charset="0"/>
                            </a:rPr>
                            <m:t>𝑟</m:t>
                          </m:r>
                        </m:sub>
                      </m:sSub>
                      <m:r>
                        <a:rPr lang="es-MX" i="1">
                          <a:latin typeface="Cambria Math" panose="02040503050406030204" pitchFamily="18" charset="0"/>
                        </a:rPr>
                        <m:t>=</m:t>
                      </m:r>
                      <m:f>
                        <m:fPr>
                          <m:ctrlPr>
                            <a:rPr lang="es-US" i="1">
                              <a:latin typeface="Cambria Math" panose="02040503050406030204" pitchFamily="18" charset="0"/>
                            </a:rPr>
                          </m:ctrlPr>
                        </m:fPr>
                        <m:num>
                          <m:sSub>
                            <m:sSubPr>
                              <m:ctrlPr>
                                <a:rPr lang="es-US" i="1">
                                  <a:latin typeface="Cambria Math" panose="02040503050406030204" pitchFamily="18" charset="0"/>
                                </a:rPr>
                              </m:ctrlPr>
                            </m:sSubPr>
                            <m:e>
                              <m:r>
                                <a:rPr lang="es-MX" i="1">
                                  <a:latin typeface="Cambria Math" panose="02040503050406030204" pitchFamily="18" charset="0"/>
                                </a:rPr>
                                <m:t>𝐼</m:t>
                              </m:r>
                            </m:e>
                            <m:sub>
                              <m:r>
                                <a:rPr lang="es-MX" i="1">
                                  <a:latin typeface="Cambria Math" panose="02040503050406030204" pitchFamily="18" charset="0"/>
                                </a:rPr>
                                <m:t>1</m:t>
                              </m:r>
                            </m:sub>
                          </m:sSub>
                        </m:num>
                        <m:den>
                          <m:rad>
                            <m:radPr>
                              <m:degHide m:val="on"/>
                              <m:ctrlPr>
                                <a:rPr lang="es-US" i="1">
                                  <a:latin typeface="Cambria Math" panose="02040503050406030204" pitchFamily="18" charset="0"/>
                                </a:rPr>
                              </m:ctrlPr>
                            </m:radPr>
                            <m:deg/>
                            <m:e>
                              <m:r>
                                <a:rPr lang="es-MX" i="1">
                                  <a:latin typeface="Cambria Math" panose="02040503050406030204" pitchFamily="18" charset="0"/>
                                </a:rPr>
                                <m:t>3</m:t>
                              </m:r>
                              <m:r>
                                <a:rPr lang="es-MX" i="1">
                                  <a:latin typeface="Cambria Math" panose="02040503050406030204" pitchFamily="18" charset="0"/>
                                </a:rPr>
                                <m:t>𝑁</m:t>
                              </m:r>
                            </m:e>
                          </m:rad>
                        </m:den>
                      </m:f>
                      <m:sSup>
                        <m:sSupPr>
                          <m:ctrlPr>
                            <a:rPr lang="es-MX" i="1" smtClean="0">
                              <a:latin typeface="Cambria Math" panose="02040503050406030204" pitchFamily="18" charset="0"/>
                            </a:rPr>
                          </m:ctrlPr>
                        </m:sSupPr>
                        <m:e>
                          <m:d>
                            <m:dPr>
                              <m:ctrlPr>
                                <a:rPr lang="es-MX" i="1" smtClean="0">
                                  <a:latin typeface="Cambria Math" panose="02040503050406030204" pitchFamily="18" charset="0"/>
                                </a:rPr>
                              </m:ctrlPr>
                            </m:dPr>
                            <m:e>
                              <m:sSup>
                                <m:sSupPr>
                                  <m:ctrlPr>
                                    <a:rPr lang="es-US" i="1" smtClean="0">
                                      <a:latin typeface="Cambria Math" panose="02040503050406030204" pitchFamily="18" charset="0"/>
                                    </a:rPr>
                                  </m:ctrlPr>
                                </m:sSupPr>
                                <m:e>
                                  <m:r>
                                    <a:rPr lang="es-MX" i="1">
                                      <a:latin typeface="Cambria Math" panose="02040503050406030204" pitchFamily="18" charset="0"/>
                                      <a:sym typeface="Symbol" panose="05050102010706020507" pitchFamily="18" charset="2"/>
                                    </a:rPr>
                                    <m:t></m:t>
                                  </m:r>
                                </m:e>
                                <m:sup>
                                  <m:r>
                                    <a:rPr lang="es-MX" i="1">
                                      <a:latin typeface="Cambria Math" panose="02040503050406030204" pitchFamily="18" charset="0"/>
                                    </a:rPr>
                                    <m:t>2</m:t>
                                  </m:r>
                                </m:sup>
                              </m:sSup>
                              <m:r>
                                <a:rPr lang="es-MX" i="1">
                                  <a:latin typeface="Cambria Math" panose="02040503050406030204" pitchFamily="18" charset="0"/>
                                </a:rPr>
                                <m:t>+</m:t>
                              </m:r>
                              <m:f>
                                <m:fPr>
                                  <m:ctrlPr>
                                    <a:rPr lang="es-US" i="1">
                                      <a:latin typeface="Cambria Math" panose="02040503050406030204" pitchFamily="18" charset="0"/>
                                    </a:rPr>
                                  </m:ctrlPr>
                                </m:fPr>
                                <m:num>
                                  <m:r>
                                    <a:rPr lang="es-MX" i="1">
                                      <a:latin typeface="Cambria Math" panose="02040503050406030204" pitchFamily="18" charset="0"/>
                                    </a:rPr>
                                    <m:t>2</m:t>
                                  </m:r>
                                </m:num>
                                <m:den>
                                  <m:r>
                                    <a:rPr lang="es-MX" i="1">
                                      <a:latin typeface="Cambria Math" panose="02040503050406030204" pitchFamily="18" charset="0"/>
                                      <a:sym typeface="Symbol" panose="05050102010706020507" pitchFamily="18" charset="2"/>
                                    </a:rPr>
                                    <m:t></m:t>
                                  </m:r>
                                </m:den>
                              </m:f>
                            </m:e>
                          </m:d>
                        </m:e>
                        <m:sup>
                          <m:r>
                            <a:rPr lang="es-US" b="0" i="1" smtClean="0">
                              <a:latin typeface="Cambria Math" panose="02040503050406030204" pitchFamily="18" charset="0"/>
                            </a:rPr>
                            <m:t>1/2</m:t>
                          </m:r>
                        </m:sup>
                      </m:sSup>
                    </m:oMath>
                  </m:oMathPara>
                </a14:m>
                <a:endParaRPr lang="es-US" dirty="0"/>
              </a:p>
            </p:txBody>
          </p:sp>
        </mc:Choice>
        <mc:Fallback xmlns="">
          <p:sp>
            <p:nvSpPr>
              <p:cNvPr id="20" name="Rectángulo 19"/>
              <p:cNvSpPr>
                <a:spLocks noRot="1" noChangeAspect="1" noMove="1" noResize="1" noEditPoints="1" noAdjustHandles="1" noChangeArrowheads="1" noChangeShapeType="1" noTextEdit="1"/>
              </p:cNvSpPr>
              <p:nvPr/>
            </p:nvSpPr>
            <p:spPr>
              <a:xfrm>
                <a:off x="7767033" y="3733941"/>
                <a:ext cx="2428165" cy="780535"/>
              </a:xfrm>
              <a:prstGeom prst="rect">
                <a:avLst/>
              </a:prstGeom>
              <a:blipFill>
                <a:blip r:embed="rId8"/>
                <a:stretch>
                  <a:fillRect/>
                </a:stretch>
              </a:blipFill>
            </p:spPr>
            <p:txBody>
              <a:bodyPr/>
              <a:lstStyle/>
              <a:p>
                <a:r>
                  <a:rPr lang="es-EC">
                    <a:noFill/>
                  </a:rPr>
                  <a:t> </a:t>
                </a:r>
              </a:p>
            </p:txBody>
          </p:sp>
        </mc:Fallback>
      </mc:AlternateContent>
      <p:pic>
        <p:nvPicPr>
          <p:cNvPr id="12" name="Picture 2" descr="Resultado de imagen para carrera de ingenieria mecanica espe">
            <a:extLst>
              <a:ext uri="{FF2B5EF4-FFF2-40B4-BE49-F238E27FC236}">
                <a16:creationId xmlns="" xmlns:a16="http://schemas.microsoft.com/office/drawing/2014/main" id="{F21029AD-C880-4C4B-92DA-089C28FBE12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12348" y="1"/>
            <a:ext cx="1179651" cy="1143434"/>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 xmlns:a16="http://schemas.microsoft.com/office/drawing/2014/main" id="{29450EA5-40D2-4FBA-92BE-1DA625A17836}"/>
              </a:ext>
            </a:extLst>
          </p:cNvPr>
          <p:cNvSpPr txBox="1"/>
          <p:nvPr/>
        </p:nvSpPr>
        <p:spPr>
          <a:xfrm>
            <a:off x="291858" y="131803"/>
            <a:ext cx="10788716" cy="646331"/>
          </a:xfrm>
          <a:prstGeom prst="rect">
            <a:avLst/>
          </a:prstGeom>
          <a:noFill/>
        </p:spPr>
        <p:txBody>
          <a:bodyPr wrap="square" rtlCol="0">
            <a:spAutoFit/>
          </a:bodyPr>
          <a:lstStyle/>
          <a:p>
            <a:pPr>
              <a:lnSpc>
                <a:spcPct val="90000"/>
              </a:lnSpc>
              <a:spcBef>
                <a:spcPct val="0"/>
              </a:spcBef>
            </a:pPr>
            <a:r>
              <a:rPr lang="es-US" sz="4000" b="1" dirty="0">
                <a:latin typeface="+mj-lt"/>
                <a:ea typeface="+mj-ea"/>
                <a:cs typeface="+mj-cs"/>
              </a:rPr>
              <a:t>M</a:t>
            </a:r>
            <a:r>
              <a:rPr lang="es-US" sz="2800" b="1" dirty="0">
                <a:latin typeface="+mj-lt"/>
                <a:ea typeface="+mj-ea"/>
                <a:cs typeface="+mj-cs"/>
              </a:rPr>
              <a:t>ODELOS</a:t>
            </a:r>
            <a:r>
              <a:rPr lang="es-US" sz="4000" b="1" dirty="0">
                <a:latin typeface="+mj-lt"/>
                <a:ea typeface="+mj-ea"/>
                <a:cs typeface="+mj-cs"/>
              </a:rPr>
              <a:t> M</a:t>
            </a:r>
            <a:r>
              <a:rPr lang="es-US" sz="2800" b="1" dirty="0">
                <a:latin typeface="+mj-lt"/>
                <a:ea typeface="+mj-ea"/>
                <a:cs typeface="+mj-cs"/>
              </a:rPr>
              <a:t>ATCS.</a:t>
            </a:r>
            <a:r>
              <a:rPr lang="es-US" sz="4000" b="1" dirty="0">
                <a:latin typeface="+mj-lt"/>
                <a:ea typeface="+mj-ea"/>
                <a:cs typeface="+mj-cs"/>
              </a:rPr>
              <a:t> C</a:t>
            </a:r>
            <a:r>
              <a:rPr lang="es-US" sz="2800" b="1" dirty="0">
                <a:latin typeface="+mj-lt"/>
                <a:ea typeface="+mj-ea"/>
                <a:cs typeface="+mj-cs"/>
              </a:rPr>
              <a:t>OMPORTAMIENTO</a:t>
            </a:r>
            <a:r>
              <a:rPr lang="es-US" sz="4000" b="1" dirty="0">
                <a:latin typeface="+mj-lt"/>
                <a:ea typeface="+mj-ea"/>
                <a:cs typeface="+mj-cs"/>
              </a:rPr>
              <a:t> N</a:t>
            </a:r>
            <a:r>
              <a:rPr lang="es-US" sz="2800" b="1" dirty="0">
                <a:latin typeface="+mj-lt"/>
                <a:ea typeface="+mj-ea"/>
                <a:cs typeface="+mj-cs"/>
              </a:rPr>
              <a:t>O</a:t>
            </a:r>
            <a:r>
              <a:rPr lang="es-US" sz="4000" b="1" dirty="0">
                <a:latin typeface="+mj-lt"/>
                <a:ea typeface="+mj-ea"/>
                <a:cs typeface="+mj-cs"/>
              </a:rPr>
              <a:t> G</a:t>
            </a:r>
            <a:r>
              <a:rPr lang="es-US" sz="2800" b="1" dirty="0">
                <a:latin typeface="+mj-lt"/>
                <a:ea typeface="+mj-ea"/>
                <a:cs typeface="+mj-cs"/>
              </a:rPr>
              <a:t>AUSSIANO</a:t>
            </a:r>
            <a:endParaRPr lang="es-US" sz="4000" b="1" dirty="0">
              <a:latin typeface="+mj-lt"/>
              <a:ea typeface="+mj-ea"/>
              <a:cs typeface="+mj-cs"/>
            </a:endParaRPr>
          </a:p>
        </p:txBody>
      </p:sp>
    </p:spTree>
    <p:extLst>
      <p:ext uri="{BB962C8B-B14F-4D97-AF65-F5344CB8AC3E}">
        <p14:creationId xmlns:p14="http://schemas.microsoft.com/office/powerpoint/2010/main" val="1856213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Marcador de contenido 2">
            <a:extLst>
              <a:ext uri="{FF2B5EF4-FFF2-40B4-BE49-F238E27FC236}">
                <a16:creationId xmlns="" xmlns:a16="http://schemas.microsoft.com/office/drawing/2014/main" id="{F309DF89-9343-4C8F-ABDD-2C82FB2ADDAE}"/>
              </a:ext>
            </a:extLst>
          </p:cNvPr>
          <p:cNvSpPr txBox="1">
            <a:spLocks/>
          </p:cNvSpPr>
          <p:nvPr/>
        </p:nvSpPr>
        <p:spPr>
          <a:xfrm>
            <a:off x="1463726" y="1143435"/>
            <a:ext cx="3558848" cy="40750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s-EC" b="1" dirty="0"/>
              <a:t>  INTRODUCCIÓN </a:t>
            </a:r>
          </a:p>
          <a:p>
            <a:pPr marL="514350" indent="-514350">
              <a:buFont typeface="Arial" panose="020B0604020202020204" pitchFamily="34" charset="0"/>
              <a:buAutoNum type="arabicPeriod" startAt="2"/>
            </a:pPr>
            <a:endParaRPr lang="es-EC" b="1" dirty="0"/>
          </a:p>
        </p:txBody>
      </p:sp>
      <p:sp>
        <p:nvSpPr>
          <p:cNvPr id="11" name="Rectángulo 10">
            <a:extLst>
              <a:ext uri="{FF2B5EF4-FFF2-40B4-BE49-F238E27FC236}">
                <a16:creationId xmlns="" xmlns:a16="http://schemas.microsoft.com/office/drawing/2014/main" id="{A7FE272F-57F2-4ED4-A278-09FA91C93340}"/>
              </a:ext>
            </a:extLst>
          </p:cNvPr>
          <p:cNvSpPr/>
          <p:nvPr/>
        </p:nvSpPr>
        <p:spPr>
          <a:xfrm>
            <a:off x="1463726" y="1672625"/>
            <a:ext cx="5496632" cy="523220"/>
          </a:xfrm>
          <a:prstGeom prst="rect">
            <a:avLst/>
          </a:prstGeom>
        </p:spPr>
        <p:txBody>
          <a:bodyPr wrap="square">
            <a:spAutoFit/>
          </a:bodyPr>
          <a:lstStyle/>
          <a:p>
            <a:pPr marL="514350" indent="-514350">
              <a:buFont typeface="Arial" panose="020B0604020202020204" pitchFamily="34" charset="0"/>
              <a:buAutoNum type="arabicPeriod" startAt="2"/>
            </a:pPr>
            <a:r>
              <a:rPr lang="es-EC" sz="2800" b="1" dirty="0"/>
              <a:t>  MARCO TEÓRICO</a:t>
            </a:r>
          </a:p>
        </p:txBody>
      </p:sp>
      <p:sp>
        <p:nvSpPr>
          <p:cNvPr id="12" name="Rectángulo 11">
            <a:extLst>
              <a:ext uri="{FF2B5EF4-FFF2-40B4-BE49-F238E27FC236}">
                <a16:creationId xmlns="" xmlns:a16="http://schemas.microsoft.com/office/drawing/2014/main" id="{D7B232B6-2A56-49B4-BFBB-CCA4D0C30203}"/>
              </a:ext>
            </a:extLst>
          </p:cNvPr>
          <p:cNvSpPr/>
          <p:nvPr/>
        </p:nvSpPr>
        <p:spPr>
          <a:xfrm>
            <a:off x="1463726" y="2299958"/>
            <a:ext cx="5718953" cy="523220"/>
          </a:xfrm>
          <a:prstGeom prst="rect">
            <a:avLst/>
          </a:prstGeom>
        </p:spPr>
        <p:txBody>
          <a:bodyPr wrap="square">
            <a:spAutoFit/>
          </a:bodyPr>
          <a:lstStyle/>
          <a:p>
            <a:r>
              <a:rPr lang="es-EC" sz="2800" b="1" dirty="0"/>
              <a:t>3.     DISEÑO Y CONSTRUCCIÓN</a:t>
            </a:r>
          </a:p>
        </p:txBody>
      </p:sp>
      <p:sp>
        <p:nvSpPr>
          <p:cNvPr id="13" name="Rectángulo 12">
            <a:extLst>
              <a:ext uri="{FF2B5EF4-FFF2-40B4-BE49-F238E27FC236}">
                <a16:creationId xmlns="" xmlns:a16="http://schemas.microsoft.com/office/drawing/2014/main" id="{108FD921-3D50-4257-B5F2-A585792C2C15}"/>
              </a:ext>
            </a:extLst>
          </p:cNvPr>
          <p:cNvSpPr/>
          <p:nvPr/>
        </p:nvSpPr>
        <p:spPr>
          <a:xfrm>
            <a:off x="1463726" y="2953834"/>
            <a:ext cx="4247961" cy="523220"/>
          </a:xfrm>
          <a:prstGeom prst="rect">
            <a:avLst/>
          </a:prstGeom>
        </p:spPr>
        <p:txBody>
          <a:bodyPr wrap="square">
            <a:spAutoFit/>
          </a:bodyPr>
          <a:lstStyle/>
          <a:p>
            <a:pPr marL="514350" indent="-514350">
              <a:buFont typeface="Arial" panose="020B0604020202020204" pitchFamily="34" charset="0"/>
              <a:buAutoNum type="arabicPeriod" startAt="4"/>
            </a:pPr>
            <a:r>
              <a:rPr lang="es-EC" sz="2800" b="1" dirty="0"/>
              <a:t>  METODOLOGÍA</a:t>
            </a:r>
          </a:p>
        </p:txBody>
      </p:sp>
      <p:sp>
        <p:nvSpPr>
          <p:cNvPr id="14" name="Rectángulo 13">
            <a:extLst>
              <a:ext uri="{FF2B5EF4-FFF2-40B4-BE49-F238E27FC236}">
                <a16:creationId xmlns="" xmlns:a16="http://schemas.microsoft.com/office/drawing/2014/main" id="{BDE2A367-A51C-4B39-B8CC-8B45C0D81CF2}"/>
              </a:ext>
            </a:extLst>
          </p:cNvPr>
          <p:cNvSpPr/>
          <p:nvPr/>
        </p:nvSpPr>
        <p:spPr>
          <a:xfrm>
            <a:off x="1463726" y="3598740"/>
            <a:ext cx="4247961" cy="523220"/>
          </a:xfrm>
          <a:prstGeom prst="rect">
            <a:avLst/>
          </a:prstGeom>
        </p:spPr>
        <p:txBody>
          <a:bodyPr wrap="square">
            <a:spAutoFit/>
          </a:bodyPr>
          <a:lstStyle/>
          <a:p>
            <a:r>
              <a:rPr lang="es-EC" sz="2800" b="1" dirty="0"/>
              <a:t>5.     PROGRAMACIÓN</a:t>
            </a:r>
          </a:p>
        </p:txBody>
      </p:sp>
      <p:sp>
        <p:nvSpPr>
          <p:cNvPr id="15" name="Rectángulo 14">
            <a:extLst>
              <a:ext uri="{FF2B5EF4-FFF2-40B4-BE49-F238E27FC236}">
                <a16:creationId xmlns="" xmlns:a16="http://schemas.microsoft.com/office/drawing/2014/main" id="{871A0157-A356-4D68-95D6-AECB9CE1E3F5}"/>
              </a:ext>
            </a:extLst>
          </p:cNvPr>
          <p:cNvSpPr/>
          <p:nvPr/>
        </p:nvSpPr>
        <p:spPr>
          <a:xfrm>
            <a:off x="1463726" y="4217676"/>
            <a:ext cx="6368309" cy="523220"/>
          </a:xfrm>
          <a:prstGeom prst="rect">
            <a:avLst/>
          </a:prstGeom>
        </p:spPr>
        <p:txBody>
          <a:bodyPr wrap="square">
            <a:spAutoFit/>
          </a:bodyPr>
          <a:lstStyle/>
          <a:p>
            <a:r>
              <a:rPr lang="es-EC" sz="2800" b="1" dirty="0"/>
              <a:t>6.     ANÁLISIS DE RESULTADOS</a:t>
            </a:r>
          </a:p>
        </p:txBody>
      </p:sp>
      <p:sp>
        <p:nvSpPr>
          <p:cNvPr id="16" name="Rectángulo 15">
            <a:extLst>
              <a:ext uri="{FF2B5EF4-FFF2-40B4-BE49-F238E27FC236}">
                <a16:creationId xmlns="" xmlns:a16="http://schemas.microsoft.com/office/drawing/2014/main" id="{80B821A6-03B6-40AB-BA75-32131624797F}"/>
              </a:ext>
            </a:extLst>
          </p:cNvPr>
          <p:cNvSpPr/>
          <p:nvPr/>
        </p:nvSpPr>
        <p:spPr>
          <a:xfrm>
            <a:off x="1463726" y="4835544"/>
            <a:ext cx="4247961" cy="523220"/>
          </a:xfrm>
          <a:prstGeom prst="rect">
            <a:avLst/>
          </a:prstGeom>
        </p:spPr>
        <p:txBody>
          <a:bodyPr wrap="square">
            <a:spAutoFit/>
          </a:bodyPr>
          <a:lstStyle/>
          <a:p>
            <a:r>
              <a:rPr lang="es-EC" sz="2800" b="1" dirty="0"/>
              <a:t>7.     CONCLUSIONES</a:t>
            </a:r>
          </a:p>
        </p:txBody>
      </p:sp>
      <p:sp>
        <p:nvSpPr>
          <p:cNvPr id="17" name="Rectángulo 16">
            <a:extLst>
              <a:ext uri="{FF2B5EF4-FFF2-40B4-BE49-F238E27FC236}">
                <a16:creationId xmlns="" xmlns:a16="http://schemas.microsoft.com/office/drawing/2014/main" id="{12312ED5-3DC2-4F11-A20F-DE3B6FA25BC8}"/>
              </a:ext>
            </a:extLst>
          </p:cNvPr>
          <p:cNvSpPr/>
          <p:nvPr/>
        </p:nvSpPr>
        <p:spPr>
          <a:xfrm>
            <a:off x="1463727" y="5457396"/>
            <a:ext cx="5718952" cy="523220"/>
          </a:xfrm>
          <a:prstGeom prst="rect">
            <a:avLst/>
          </a:prstGeom>
        </p:spPr>
        <p:txBody>
          <a:bodyPr wrap="square">
            <a:spAutoFit/>
          </a:bodyPr>
          <a:lstStyle/>
          <a:p>
            <a:r>
              <a:rPr lang="es-EC" sz="2800" b="1" dirty="0"/>
              <a:t>8.     RECOMENDACIONES</a:t>
            </a:r>
            <a:endParaRPr lang="es-EC" sz="2800" dirty="0"/>
          </a:p>
        </p:txBody>
      </p:sp>
      <p:pic>
        <p:nvPicPr>
          <p:cNvPr id="19" name="Picture 2" descr="Resultado de imagen para carrera de ingenieria mecanica espe">
            <a:extLst>
              <a:ext uri="{FF2B5EF4-FFF2-40B4-BE49-F238E27FC236}">
                <a16:creationId xmlns="" xmlns:a16="http://schemas.microsoft.com/office/drawing/2014/main" id="{2305642C-B85C-4359-AC46-6D20754118E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466398" y="1"/>
            <a:ext cx="1725602" cy="1672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68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xit" presetSubtype="0" fill="hold" grpId="0" nodeType="clickEffect">
                                  <p:stCondLst>
                                    <p:cond delay="0"/>
                                  </p:stCondLst>
                                  <p:childTnLst>
                                    <p:animEffect transition="out" filter="fade">
                                      <p:cBhvr>
                                        <p:cTn id="6" dur="800" accel="100000">
                                          <p:stCondLst>
                                            <p:cond delay="200"/>
                                          </p:stCondLst>
                                        </p:cTn>
                                        <p:tgtEl>
                                          <p:spTgt spid="12"/>
                                        </p:tgtEl>
                                      </p:cBhvr>
                                    </p:animEffect>
                                    <p:anim calcmode="lin" valueType="num">
                                      <p:cBhvr>
                                        <p:cTn id="7" dur="800" accel="100000">
                                          <p:stCondLst>
                                            <p:cond delay="200"/>
                                          </p:stCondLst>
                                        </p:cTn>
                                        <p:tgtEl>
                                          <p:spTgt spid="12"/>
                                        </p:tgtEl>
                                        <p:attrNameLst>
                                          <p:attrName>style.rotation</p:attrName>
                                        </p:attrNameLst>
                                      </p:cBhvr>
                                      <p:tavLst>
                                        <p:tav tm="0">
                                          <p:val>
                                            <p:fltVal val="0"/>
                                          </p:val>
                                        </p:tav>
                                        <p:tav tm="100000">
                                          <p:val>
                                            <p:fltVal val="-90"/>
                                          </p:val>
                                        </p:tav>
                                      </p:tavLst>
                                    </p:anim>
                                    <p:anim calcmode="lin" valueType="num">
                                      <p:cBhvr>
                                        <p:cTn id="8" dur="200" decel="100000"/>
                                        <p:tgtEl>
                                          <p:spTgt spid="12"/>
                                        </p:tgtEl>
                                        <p:attrNameLst>
                                          <p:attrName>ppt_x</p:attrName>
                                        </p:attrNameLst>
                                      </p:cBhvr>
                                      <p:tavLst>
                                        <p:tav tm="0">
                                          <p:val>
                                            <p:strVal val="ppt_x"/>
                                          </p:val>
                                        </p:tav>
                                        <p:tav tm="100000">
                                          <p:val>
                                            <p:strVal val="ppt_x-0.05"/>
                                          </p:val>
                                        </p:tav>
                                      </p:tavLst>
                                    </p:anim>
                                    <p:anim calcmode="lin" valueType="num">
                                      <p:cBhvr>
                                        <p:cTn id="9" dur="200" decel="100000"/>
                                        <p:tgtEl>
                                          <p:spTgt spid="12"/>
                                        </p:tgtEl>
                                        <p:attrNameLst>
                                          <p:attrName>ppt_y</p:attrName>
                                        </p:attrNameLst>
                                      </p:cBhvr>
                                      <p:tavLst>
                                        <p:tav tm="0">
                                          <p:val>
                                            <p:strVal val="ppt_y"/>
                                          </p:val>
                                        </p:tav>
                                        <p:tav tm="100000">
                                          <p:val>
                                            <p:strVal val="ppt_y+0.1"/>
                                          </p:val>
                                        </p:tav>
                                      </p:tavLst>
                                    </p:anim>
                                    <p:anim calcmode="lin" valueType="num">
                                      <p:cBhvr>
                                        <p:cTn id="10" dur="800" accel="100000">
                                          <p:stCondLst>
                                            <p:cond delay="200"/>
                                          </p:stCondLst>
                                        </p:cTn>
                                        <p:tgtEl>
                                          <p:spTgt spid="12"/>
                                        </p:tgtEl>
                                        <p:attrNameLst>
                                          <p:attrName>ppt_x</p:attrName>
                                        </p:attrNameLst>
                                      </p:cBhvr>
                                      <p:tavLst>
                                        <p:tav tm="0">
                                          <p:val>
                                            <p:strVal val="ppt_x"/>
                                          </p:val>
                                        </p:tav>
                                        <p:tav tm="100000">
                                          <p:val>
                                            <p:strVal val="ppt_x+0.4+0.05"/>
                                          </p:val>
                                        </p:tav>
                                      </p:tavLst>
                                    </p:anim>
                                    <p:anim calcmode="lin" valueType="num">
                                      <p:cBhvr>
                                        <p:cTn id="11" dur="800" accel="100000">
                                          <p:stCondLst>
                                            <p:cond delay="200"/>
                                          </p:stCondLst>
                                        </p:cTn>
                                        <p:tgtEl>
                                          <p:spTgt spid="12"/>
                                        </p:tgtEl>
                                        <p:attrNameLst>
                                          <p:attrName>ppt_y</p:attrName>
                                        </p:attrNameLst>
                                      </p:cBhvr>
                                      <p:tavLst>
                                        <p:tav tm="0">
                                          <p:val>
                                            <p:strVal val="ppt_y"/>
                                          </p:val>
                                        </p:tav>
                                        <p:tav tm="100000">
                                          <p:val>
                                            <p:strVal val="ppt_y-0.4-0.1"/>
                                          </p:val>
                                        </p:tav>
                                      </p:tavLst>
                                    </p:anim>
                                    <p:set>
                                      <p:cBhvr>
                                        <p:cTn id="12"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 xmlns:a16="http://schemas.microsoft.com/office/drawing/2014/main" id="{07A33ED0-D553-4E5F-9883-49B0B45BAB6E}"/>
              </a:ext>
            </a:extLst>
          </p:cNvPr>
          <p:cNvSpPr>
            <a:spLocks noGrp="1"/>
          </p:cNvSpPr>
          <p:nvPr>
            <p:ph type="title"/>
          </p:nvPr>
        </p:nvSpPr>
        <p:spPr>
          <a:xfrm>
            <a:off x="1616557" y="624092"/>
            <a:ext cx="5350565" cy="667027"/>
          </a:xfrm>
        </p:spPr>
        <p:txBody>
          <a:bodyPr>
            <a:normAutofit fontScale="90000"/>
          </a:bodyPr>
          <a:lstStyle/>
          <a:p>
            <a:r>
              <a:rPr lang="es-EC" sz="4000" b="1" dirty="0"/>
              <a:t>P</a:t>
            </a:r>
            <a:r>
              <a:rPr lang="es-EC" sz="2800" b="1" dirty="0"/>
              <a:t>ARAMETROS DE </a:t>
            </a:r>
            <a:r>
              <a:rPr lang="es-EC" sz="4000" b="1" dirty="0"/>
              <a:t>D</a:t>
            </a:r>
            <a:r>
              <a:rPr lang="es-EC" sz="2800" b="1" dirty="0"/>
              <a:t>ISEÑO</a:t>
            </a:r>
            <a:r>
              <a:rPr lang="es-EC" sz="4000" b="1" dirty="0"/>
              <a:t> </a:t>
            </a:r>
          </a:p>
        </p:txBody>
      </p:sp>
      <p:pic>
        <p:nvPicPr>
          <p:cNvPr id="3074" name="Picture 2" descr="Resultado de imagen para carrera de ingenieria mecanica espe">
            <a:extLst>
              <a:ext uri="{FF2B5EF4-FFF2-40B4-BE49-F238E27FC236}">
                <a16:creationId xmlns="" xmlns:a16="http://schemas.microsoft.com/office/drawing/2014/main" id="{59D27884-9D25-4FC4-918A-CA9F427CAD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2348" y="1"/>
            <a:ext cx="1179651" cy="11434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1">
            <a:extLst>
              <a:ext uri="{FF2B5EF4-FFF2-40B4-BE49-F238E27FC236}">
                <a16:creationId xmlns="" xmlns:a16="http://schemas.microsoft.com/office/drawing/2014/main" id="{B0EA4392-8A66-425A-BC86-2335240D35A5}"/>
              </a:ext>
            </a:extLst>
          </p:cNvPr>
          <p:cNvGraphicFramePr>
            <a:graphicFrameLocks noGrp="1"/>
          </p:cNvGraphicFramePr>
          <p:nvPr>
            <p:extLst>
              <p:ext uri="{D42A27DB-BD31-4B8C-83A1-F6EECF244321}">
                <p14:modId xmlns:p14="http://schemas.microsoft.com/office/powerpoint/2010/main" val="906254201"/>
              </p:ext>
            </p:extLst>
          </p:nvPr>
        </p:nvGraphicFramePr>
        <p:xfrm>
          <a:off x="1444279" y="1856886"/>
          <a:ext cx="9568069" cy="3779337"/>
        </p:xfrm>
        <a:graphic>
          <a:graphicData uri="http://schemas.openxmlformats.org/drawingml/2006/table">
            <a:tbl>
              <a:tblPr firstRow="1" firstCol="1" bandRow="1">
                <a:tableStyleId>{5C22544A-7EE6-4342-B048-85BDC9FD1C3A}</a:tableStyleId>
              </a:tblPr>
              <a:tblGrid>
                <a:gridCol w="1825421">
                  <a:extLst>
                    <a:ext uri="{9D8B030D-6E8A-4147-A177-3AD203B41FA5}">
                      <a16:colId xmlns="" xmlns:a16="http://schemas.microsoft.com/office/drawing/2014/main" val="3636880550"/>
                    </a:ext>
                  </a:extLst>
                </a:gridCol>
                <a:gridCol w="3130893">
                  <a:extLst>
                    <a:ext uri="{9D8B030D-6E8A-4147-A177-3AD203B41FA5}">
                      <a16:colId xmlns="" xmlns:a16="http://schemas.microsoft.com/office/drawing/2014/main" val="4036376815"/>
                    </a:ext>
                  </a:extLst>
                </a:gridCol>
                <a:gridCol w="4611755">
                  <a:extLst>
                    <a:ext uri="{9D8B030D-6E8A-4147-A177-3AD203B41FA5}">
                      <a16:colId xmlns="" xmlns:a16="http://schemas.microsoft.com/office/drawing/2014/main" val="1070015896"/>
                    </a:ext>
                  </a:extLst>
                </a:gridCol>
              </a:tblGrid>
              <a:tr h="449892">
                <a:tc>
                  <a:txBody>
                    <a:bodyPr/>
                    <a:lstStyle/>
                    <a:p>
                      <a:pPr algn="ctr">
                        <a:lnSpc>
                          <a:spcPct val="150000"/>
                        </a:lnSpc>
                        <a:spcAft>
                          <a:spcPts val="0"/>
                        </a:spcAft>
                      </a:pPr>
                      <a:r>
                        <a:rPr lang="es-EC" sz="1400" dirty="0">
                          <a:effectLst/>
                        </a:rPr>
                        <a:t>PARÁMETRO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dirty="0">
                          <a:effectLst/>
                        </a:rPr>
                        <a:t>RANGO/MEDIDA/CONDICIÓN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dirty="0">
                          <a:effectLst/>
                        </a:rPr>
                        <a:t>OBSERVACIONES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658536566"/>
                  </a:ext>
                </a:extLst>
              </a:tr>
              <a:tr h="699311">
                <a:tc>
                  <a:txBody>
                    <a:bodyPr/>
                    <a:lstStyle/>
                    <a:p>
                      <a:pPr>
                        <a:lnSpc>
                          <a:spcPct val="150000"/>
                        </a:lnSpc>
                        <a:spcAft>
                          <a:spcPts val="0"/>
                        </a:spcAft>
                      </a:pPr>
                      <a:r>
                        <a:rPr lang="es-EC" sz="1400" b="0" dirty="0">
                          <a:effectLst/>
                        </a:rPr>
                        <a:t>Resistencia</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400" dirty="0" err="1">
                          <a:effectLst/>
                        </a:rPr>
                        <a:t>Su</a:t>
                      </a:r>
                      <a:r>
                        <a:rPr lang="es-EC" sz="1400" baseline="-25000" dirty="0" err="1">
                          <a:effectLst/>
                        </a:rPr>
                        <a:t>Caucho</a:t>
                      </a:r>
                      <a:r>
                        <a:rPr lang="es-EC" sz="1400" dirty="0">
                          <a:effectLst/>
                        </a:rPr>
                        <a:t>=200 </a:t>
                      </a:r>
                      <a:r>
                        <a:rPr lang="es-EC" sz="1400" dirty="0" err="1">
                          <a:effectLst/>
                        </a:rPr>
                        <a:t>kgf</a:t>
                      </a:r>
                      <a:r>
                        <a:rPr lang="es-EC" sz="1400" dirty="0">
                          <a:effectLst/>
                        </a:rPr>
                        <a:t>/cm</a:t>
                      </a:r>
                      <a:r>
                        <a:rPr lang="es-EC" sz="1400" baseline="30000" dirty="0">
                          <a:effectLst/>
                        </a:rPr>
                        <a:t>2</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400" dirty="0">
                          <a:effectLst/>
                        </a:rPr>
                        <a:t>Elastómero de alta resistencia para motivos de diseño, el material a ensayar es silicona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54462884"/>
                  </a:ext>
                </a:extLst>
              </a:tr>
              <a:tr h="330623">
                <a:tc>
                  <a:txBody>
                    <a:bodyPr/>
                    <a:lstStyle/>
                    <a:p>
                      <a:pPr>
                        <a:lnSpc>
                          <a:spcPct val="150000"/>
                        </a:lnSpc>
                        <a:spcAft>
                          <a:spcPts val="0"/>
                        </a:spcAft>
                      </a:pPr>
                      <a:r>
                        <a:rPr lang="es-EC" sz="1400" b="0">
                          <a:effectLst/>
                        </a:rPr>
                        <a:t>Separación de Pinzas </a:t>
                      </a:r>
                      <a:endParaRPr lang="es-EC"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400" dirty="0">
                          <a:effectLst/>
                        </a:rPr>
                        <a:t>Simétricas desde punto medio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400" dirty="0">
                          <a:effectLst/>
                        </a:rPr>
                        <a:t>Facilita la lectura y adecuación de datos.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009311140"/>
                  </a:ext>
                </a:extLst>
              </a:tr>
              <a:tr h="699311">
                <a:tc>
                  <a:txBody>
                    <a:bodyPr/>
                    <a:lstStyle/>
                    <a:p>
                      <a:pPr>
                        <a:lnSpc>
                          <a:spcPct val="150000"/>
                        </a:lnSpc>
                        <a:spcAft>
                          <a:spcPts val="0"/>
                        </a:spcAft>
                      </a:pPr>
                      <a:r>
                        <a:rPr lang="es-EC" sz="1400" b="0">
                          <a:effectLst/>
                        </a:rPr>
                        <a:t>Tipo de Tornillo </a:t>
                      </a:r>
                      <a:endParaRPr lang="es-EC"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400">
                          <a:effectLst/>
                        </a:rPr>
                        <a:t>Rosca Trapezoidal </a:t>
                      </a:r>
                    </a:p>
                    <a:p>
                      <a:pPr>
                        <a:lnSpc>
                          <a:spcPct val="150000"/>
                        </a:lnSpc>
                        <a:spcAft>
                          <a:spcPts val="0"/>
                        </a:spcAft>
                      </a:pPr>
                      <a:r>
                        <a:rPr lang="es-EC" sz="1400">
                          <a:effectLst/>
                        </a:rPr>
                        <a:t>Mitad: Rosca Derecha / Rosca Izquierda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400" dirty="0">
                          <a:effectLst/>
                        </a:rPr>
                        <a:t>Permite el movimiento de las pinzas en sentidos contrarios, separarse – alejarse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37945894"/>
                  </a:ext>
                </a:extLst>
              </a:tr>
              <a:tr h="699311">
                <a:tc>
                  <a:txBody>
                    <a:bodyPr/>
                    <a:lstStyle/>
                    <a:p>
                      <a:pPr>
                        <a:lnSpc>
                          <a:spcPct val="150000"/>
                        </a:lnSpc>
                        <a:spcAft>
                          <a:spcPts val="0"/>
                        </a:spcAft>
                      </a:pPr>
                      <a:r>
                        <a:rPr lang="es-EC" sz="1400" b="0">
                          <a:effectLst/>
                        </a:rPr>
                        <a:t>Longitud Bancada</a:t>
                      </a:r>
                      <a:endParaRPr lang="es-EC"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400">
                          <a:effectLst/>
                        </a:rPr>
                        <a:t>1.20 m</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400" dirty="0">
                          <a:effectLst/>
                        </a:rPr>
                        <a:t>Los elastómeros tienen amplia elasticidad, existe la necesidad de guías para direccionamiento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4059828632"/>
                  </a:ext>
                </a:extLst>
              </a:tr>
              <a:tr h="330623">
                <a:tc>
                  <a:txBody>
                    <a:bodyPr/>
                    <a:lstStyle/>
                    <a:p>
                      <a:pPr>
                        <a:lnSpc>
                          <a:spcPct val="150000"/>
                        </a:lnSpc>
                        <a:spcAft>
                          <a:spcPts val="0"/>
                        </a:spcAft>
                      </a:pPr>
                      <a:r>
                        <a:rPr lang="es-EC" sz="1400" b="0">
                          <a:effectLst/>
                        </a:rPr>
                        <a:t>Movimiento </a:t>
                      </a:r>
                      <a:endParaRPr lang="es-EC"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400">
                          <a:effectLst/>
                        </a:rPr>
                        <a:t>Manual / Automático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400" dirty="0">
                          <a:effectLst/>
                        </a:rPr>
                        <a:t>Manija y motor a paso en extremos del tornillo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60324940"/>
                  </a:ext>
                </a:extLst>
              </a:tr>
            </a:tbl>
          </a:graphicData>
        </a:graphic>
      </p:graphicFrame>
    </p:spTree>
    <p:extLst>
      <p:ext uri="{BB962C8B-B14F-4D97-AF65-F5344CB8AC3E}">
        <p14:creationId xmlns:p14="http://schemas.microsoft.com/office/powerpoint/2010/main" val="2374089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 xmlns:a16="http://schemas.microsoft.com/office/drawing/2014/main" id="{07A33ED0-D553-4E5F-9883-49B0B45BAB6E}"/>
              </a:ext>
            </a:extLst>
          </p:cNvPr>
          <p:cNvSpPr>
            <a:spLocks noGrp="1"/>
          </p:cNvSpPr>
          <p:nvPr>
            <p:ph type="title"/>
          </p:nvPr>
        </p:nvSpPr>
        <p:spPr>
          <a:xfrm>
            <a:off x="772304" y="0"/>
            <a:ext cx="7099487" cy="667027"/>
          </a:xfrm>
        </p:spPr>
        <p:txBody>
          <a:bodyPr>
            <a:normAutofit fontScale="90000"/>
          </a:bodyPr>
          <a:lstStyle/>
          <a:p>
            <a:r>
              <a:rPr lang="es-EC" sz="4000" b="1" dirty="0"/>
              <a:t>C</a:t>
            </a:r>
            <a:r>
              <a:rPr lang="es-EC" sz="2800" b="1" dirty="0"/>
              <a:t>OMPONENTES DEL BANCO DE PRUEBAS</a:t>
            </a:r>
            <a:endParaRPr lang="es-EC" sz="4000" b="1" dirty="0"/>
          </a:p>
        </p:txBody>
      </p:sp>
      <p:sp>
        <p:nvSpPr>
          <p:cNvPr id="6" name="Rectángulo 5">
            <a:extLst>
              <a:ext uri="{FF2B5EF4-FFF2-40B4-BE49-F238E27FC236}">
                <a16:creationId xmlns="" xmlns:a16="http://schemas.microsoft.com/office/drawing/2014/main" id="{17394421-8F5E-41DB-AAAE-E8EFCC772AAC}"/>
              </a:ext>
            </a:extLst>
          </p:cNvPr>
          <p:cNvSpPr/>
          <p:nvPr/>
        </p:nvSpPr>
        <p:spPr>
          <a:xfrm>
            <a:off x="858773" y="888034"/>
            <a:ext cx="1426370" cy="725648"/>
          </a:xfrm>
          <a:prstGeom prst="rect">
            <a:avLst/>
          </a:prstGeom>
        </p:spPr>
        <p:txBody>
          <a:bodyPr wrap="square">
            <a:spAutoFit/>
          </a:bodyPr>
          <a:lstStyle/>
          <a:p>
            <a:pPr marL="226695" algn="just">
              <a:lnSpc>
                <a:spcPct val="200000"/>
              </a:lnSpc>
              <a:spcAft>
                <a:spcPts val="800"/>
              </a:spcAft>
              <a:tabLst>
                <a:tab pos="471805" algn="l"/>
              </a:tabLst>
            </a:pPr>
            <a:r>
              <a:rPr lang="es-MX" sz="2400" dirty="0">
                <a:latin typeface="Times New Roman" panose="02020603050405020304" pitchFamily="18" charset="0"/>
                <a:ea typeface="Calibri" panose="020F0502020204030204" pitchFamily="34" charset="0"/>
                <a:cs typeface="Times New Roman" panose="02020603050405020304" pitchFamily="18" charset="0"/>
              </a:rPr>
              <a:t>Pinzas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2" descr="Resultado de imagen para carrera de ingenieria mecanica espe">
            <a:extLst>
              <a:ext uri="{FF2B5EF4-FFF2-40B4-BE49-F238E27FC236}">
                <a16:creationId xmlns="" xmlns:a16="http://schemas.microsoft.com/office/drawing/2014/main" id="{6BBC9E84-0534-42A4-983E-DC7E064332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2348" y="1"/>
            <a:ext cx="1179651" cy="1143434"/>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 xmlns:a16="http://schemas.microsoft.com/office/drawing/2014/main" id="{AAAEB896-E562-4430-9815-5ECA32BB9028}"/>
              </a:ext>
            </a:extLst>
          </p:cNvPr>
          <p:cNvPicPr/>
          <p:nvPr/>
        </p:nvPicPr>
        <p:blipFill>
          <a:blip r:embed="rId4"/>
          <a:stretch>
            <a:fillRect/>
          </a:stretch>
        </p:blipFill>
        <p:spPr>
          <a:xfrm>
            <a:off x="327937" y="1572175"/>
            <a:ext cx="2160104" cy="2058408"/>
          </a:xfrm>
          <a:prstGeom prst="rect">
            <a:avLst/>
          </a:prstGeom>
        </p:spPr>
      </p:pic>
      <p:sp>
        <p:nvSpPr>
          <p:cNvPr id="9" name="Rectángulo 8">
            <a:extLst>
              <a:ext uri="{FF2B5EF4-FFF2-40B4-BE49-F238E27FC236}">
                <a16:creationId xmlns="" xmlns:a16="http://schemas.microsoft.com/office/drawing/2014/main" id="{527E924B-E18B-4763-A14B-70C4C2CD84E2}"/>
              </a:ext>
            </a:extLst>
          </p:cNvPr>
          <p:cNvSpPr/>
          <p:nvPr/>
        </p:nvSpPr>
        <p:spPr>
          <a:xfrm>
            <a:off x="16512" y="3672090"/>
            <a:ext cx="3785256" cy="725648"/>
          </a:xfrm>
          <a:prstGeom prst="rect">
            <a:avLst/>
          </a:prstGeom>
        </p:spPr>
        <p:txBody>
          <a:bodyPr wrap="square">
            <a:spAutoFit/>
          </a:bodyPr>
          <a:lstStyle/>
          <a:p>
            <a:pPr marL="226695" algn="just">
              <a:lnSpc>
                <a:spcPct val="200000"/>
              </a:lnSpc>
              <a:spcAft>
                <a:spcPts val="800"/>
              </a:spcAft>
              <a:tabLst>
                <a:tab pos="471805" algn="l"/>
              </a:tabLst>
            </a:pPr>
            <a:r>
              <a:rPr lang="es-MX" sz="2400" dirty="0">
                <a:latin typeface="Times New Roman" panose="02020603050405020304" pitchFamily="18" charset="0"/>
                <a:ea typeface="Calibri" panose="020F0502020204030204" pitchFamily="34" charset="0"/>
                <a:cs typeface="Times New Roman" panose="02020603050405020304" pitchFamily="18" charset="0"/>
              </a:rPr>
              <a:t>Soporte de las Pinzas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a:extLst>
              <a:ext uri="{FF2B5EF4-FFF2-40B4-BE49-F238E27FC236}">
                <a16:creationId xmlns="" xmlns:a16="http://schemas.microsoft.com/office/drawing/2014/main" id="{F46409E0-4F14-437C-BF8E-B28A996B059F}"/>
              </a:ext>
            </a:extLst>
          </p:cNvPr>
          <p:cNvPicPr>
            <a:picLocks noChangeAspect="1"/>
          </p:cNvPicPr>
          <p:nvPr/>
        </p:nvPicPr>
        <p:blipFill>
          <a:blip r:embed="rId5"/>
          <a:stretch>
            <a:fillRect/>
          </a:stretch>
        </p:blipFill>
        <p:spPr>
          <a:xfrm>
            <a:off x="327937" y="4397738"/>
            <a:ext cx="2826080" cy="2038350"/>
          </a:xfrm>
          <a:prstGeom prst="rect">
            <a:avLst/>
          </a:prstGeom>
        </p:spPr>
      </p:pic>
      <p:sp>
        <p:nvSpPr>
          <p:cNvPr id="11" name="Rectángulo 10">
            <a:extLst>
              <a:ext uri="{FF2B5EF4-FFF2-40B4-BE49-F238E27FC236}">
                <a16:creationId xmlns="" xmlns:a16="http://schemas.microsoft.com/office/drawing/2014/main" id="{1DA786D3-F66A-42B2-866E-34032187A4C0}"/>
              </a:ext>
            </a:extLst>
          </p:cNvPr>
          <p:cNvSpPr/>
          <p:nvPr/>
        </p:nvSpPr>
        <p:spPr>
          <a:xfrm>
            <a:off x="3735970" y="898981"/>
            <a:ext cx="3785256" cy="725648"/>
          </a:xfrm>
          <a:prstGeom prst="rect">
            <a:avLst/>
          </a:prstGeom>
        </p:spPr>
        <p:txBody>
          <a:bodyPr wrap="square">
            <a:spAutoFit/>
          </a:bodyPr>
          <a:lstStyle/>
          <a:p>
            <a:pPr marL="226695" algn="just">
              <a:lnSpc>
                <a:spcPct val="200000"/>
              </a:lnSpc>
              <a:spcAft>
                <a:spcPts val="800"/>
              </a:spcAft>
              <a:tabLst>
                <a:tab pos="471805" algn="l"/>
              </a:tabLst>
            </a:pPr>
            <a:r>
              <a:rPr lang="es-MX" sz="2400" dirty="0">
                <a:latin typeface="Times New Roman" panose="02020603050405020304" pitchFamily="18" charset="0"/>
                <a:ea typeface="Calibri" panose="020F0502020204030204" pitchFamily="34" charset="0"/>
                <a:cs typeface="Times New Roman" panose="02020603050405020304" pitchFamily="18" charset="0"/>
              </a:rPr>
              <a:t>Bases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agen 11">
            <a:extLst>
              <a:ext uri="{FF2B5EF4-FFF2-40B4-BE49-F238E27FC236}">
                <a16:creationId xmlns="" xmlns:a16="http://schemas.microsoft.com/office/drawing/2014/main" id="{9157C439-7189-4EE7-9C2F-2314103B3D75}"/>
              </a:ext>
            </a:extLst>
          </p:cNvPr>
          <p:cNvPicPr>
            <a:picLocks noChangeAspect="1"/>
          </p:cNvPicPr>
          <p:nvPr/>
        </p:nvPicPr>
        <p:blipFill>
          <a:blip r:embed="rId6"/>
          <a:stretch>
            <a:fillRect/>
          </a:stretch>
        </p:blipFill>
        <p:spPr>
          <a:xfrm>
            <a:off x="2723272" y="1645382"/>
            <a:ext cx="3381375" cy="2009775"/>
          </a:xfrm>
          <a:prstGeom prst="rect">
            <a:avLst/>
          </a:prstGeom>
        </p:spPr>
      </p:pic>
      <p:pic>
        <p:nvPicPr>
          <p:cNvPr id="14" name="Imagen 13">
            <a:extLst>
              <a:ext uri="{FF2B5EF4-FFF2-40B4-BE49-F238E27FC236}">
                <a16:creationId xmlns="" xmlns:a16="http://schemas.microsoft.com/office/drawing/2014/main" id="{B73BC493-9BF3-44C3-90E5-A55F17EF41A5}"/>
              </a:ext>
            </a:extLst>
          </p:cNvPr>
          <p:cNvPicPr/>
          <p:nvPr/>
        </p:nvPicPr>
        <p:blipFill>
          <a:blip r:embed="rId7"/>
          <a:stretch>
            <a:fillRect/>
          </a:stretch>
        </p:blipFill>
        <p:spPr>
          <a:xfrm>
            <a:off x="3369158" y="4397738"/>
            <a:ext cx="2726842" cy="2038350"/>
          </a:xfrm>
          <a:prstGeom prst="rect">
            <a:avLst/>
          </a:prstGeom>
        </p:spPr>
      </p:pic>
      <p:pic>
        <p:nvPicPr>
          <p:cNvPr id="15" name="Imagen 14">
            <a:extLst>
              <a:ext uri="{FF2B5EF4-FFF2-40B4-BE49-F238E27FC236}">
                <a16:creationId xmlns="" xmlns:a16="http://schemas.microsoft.com/office/drawing/2014/main" id="{1DEAFE30-0FEF-4EBF-BBEE-A8EC2AF3D51F}"/>
              </a:ext>
            </a:extLst>
          </p:cNvPr>
          <p:cNvPicPr/>
          <p:nvPr/>
        </p:nvPicPr>
        <p:blipFill rotWithShape="1">
          <a:blip r:embed="rId8"/>
          <a:srcRect t="3724"/>
          <a:stretch/>
        </p:blipFill>
        <p:spPr>
          <a:xfrm>
            <a:off x="6339878" y="1674692"/>
            <a:ext cx="2583180" cy="1892753"/>
          </a:xfrm>
          <a:prstGeom prst="rect">
            <a:avLst/>
          </a:prstGeom>
        </p:spPr>
      </p:pic>
      <p:sp>
        <p:nvSpPr>
          <p:cNvPr id="16" name="Rectángulo 15">
            <a:extLst>
              <a:ext uri="{FF2B5EF4-FFF2-40B4-BE49-F238E27FC236}">
                <a16:creationId xmlns="" xmlns:a16="http://schemas.microsoft.com/office/drawing/2014/main" id="{CEDD35D8-45CF-4556-9912-038374735434}"/>
              </a:ext>
            </a:extLst>
          </p:cNvPr>
          <p:cNvSpPr/>
          <p:nvPr/>
        </p:nvSpPr>
        <p:spPr>
          <a:xfrm>
            <a:off x="3357744" y="3696664"/>
            <a:ext cx="3785256" cy="725648"/>
          </a:xfrm>
          <a:prstGeom prst="rect">
            <a:avLst/>
          </a:prstGeom>
        </p:spPr>
        <p:txBody>
          <a:bodyPr wrap="square">
            <a:spAutoFit/>
          </a:bodyPr>
          <a:lstStyle/>
          <a:p>
            <a:pPr marL="226695" algn="just">
              <a:lnSpc>
                <a:spcPct val="200000"/>
              </a:lnSpc>
              <a:spcAft>
                <a:spcPts val="800"/>
              </a:spcAft>
              <a:tabLst>
                <a:tab pos="471805" algn="l"/>
              </a:tabLst>
            </a:pPr>
            <a:r>
              <a:rPr lang="es-MX" sz="2400" dirty="0">
                <a:effectLst/>
                <a:latin typeface="Times New Roman" panose="02020603050405020304" pitchFamily="18" charset="0"/>
                <a:ea typeface="Calibri" panose="020F0502020204030204" pitchFamily="34" charset="0"/>
                <a:cs typeface="Times New Roman" panose="02020603050405020304" pitchFamily="18" charset="0"/>
              </a:rPr>
              <a:t>Motor Nema 23</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Imagen 16">
            <a:extLst>
              <a:ext uri="{FF2B5EF4-FFF2-40B4-BE49-F238E27FC236}">
                <a16:creationId xmlns="" xmlns:a16="http://schemas.microsoft.com/office/drawing/2014/main" id="{F87BAD1C-FCCF-4F75-9A33-9455E534C99A}"/>
              </a:ext>
            </a:extLst>
          </p:cNvPr>
          <p:cNvPicPr/>
          <p:nvPr/>
        </p:nvPicPr>
        <p:blipFill rotWithShape="1">
          <a:blip r:embed="rId9"/>
          <a:srcRect l="39209"/>
          <a:stretch/>
        </p:blipFill>
        <p:spPr>
          <a:xfrm>
            <a:off x="9158289" y="1585220"/>
            <a:ext cx="2705774" cy="2045364"/>
          </a:xfrm>
          <a:prstGeom prst="rect">
            <a:avLst/>
          </a:prstGeom>
        </p:spPr>
      </p:pic>
      <p:sp>
        <p:nvSpPr>
          <p:cNvPr id="18" name="Rectángulo 17">
            <a:extLst>
              <a:ext uri="{FF2B5EF4-FFF2-40B4-BE49-F238E27FC236}">
                <a16:creationId xmlns="" xmlns:a16="http://schemas.microsoft.com/office/drawing/2014/main" id="{CB100799-69F6-4939-90D4-E262E058775F}"/>
              </a:ext>
            </a:extLst>
          </p:cNvPr>
          <p:cNvSpPr/>
          <p:nvPr/>
        </p:nvSpPr>
        <p:spPr>
          <a:xfrm>
            <a:off x="6876527" y="859571"/>
            <a:ext cx="3785256" cy="725648"/>
          </a:xfrm>
          <a:prstGeom prst="rect">
            <a:avLst/>
          </a:prstGeom>
        </p:spPr>
        <p:txBody>
          <a:bodyPr wrap="square">
            <a:spAutoFit/>
          </a:bodyPr>
          <a:lstStyle/>
          <a:p>
            <a:pPr marL="226695" algn="just">
              <a:lnSpc>
                <a:spcPct val="200000"/>
              </a:lnSpc>
              <a:spcAft>
                <a:spcPts val="800"/>
              </a:spcAft>
              <a:tabLst>
                <a:tab pos="471805" algn="l"/>
              </a:tabLst>
            </a:pPr>
            <a:r>
              <a:rPr lang="es-MX" sz="2400" dirty="0">
                <a:latin typeface="Times New Roman" panose="02020603050405020304" pitchFamily="18" charset="0"/>
                <a:ea typeface="Calibri" panose="020F0502020204030204" pitchFamily="34" charset="0"/>
                <a:cs typeface="Times New Roman" panose="02020603050405020304" pitchFamily="18" charset="0"/>
              </a:rPr>
              <a:t>Laser</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ángulo 18">
            <a:extLst>
              <a:ext uri="{FF2B5EF4-FFF2-40B4-BE49-F238E27FC236}">
                <a16:creationId xmlns="" xmlns:a16="http://schemas.microsoft.com/office/drawing/2014/main" id="{AA4CD62B-6FD3-4FD4-BE1D-83FF0CB58C89}"/>
              </a:ext>
            </a:extLst>
          </p:cNvPr>
          <p:cNvSpPr/>
          <p:nvPr/>
        </p:nvSpPr>
        <p:spPr>
          <a:xfrm>
            <a:off x="9622428" y="859571"/>
            <a:ext cx="3785256" cy="725648"/>
          </a:xfrm>
          <a:prstGeom prst="rect">
            <a:avLst/>
          </a:prstGeom>
        </p:spPr>
        <p:txBody>
          <a:bodyPr wrap="square">
            <a:spAutoFit/>
          </a:bodyPr>
          <a:lstStyle/>
          <a:p>
            <a:pPr marL="226695" algn="just">
              <a:lnSpc>
                <a:spcPct val="200000"/>
              </a:lnSpc>
              <a:spcAft>
                <a:spcPts val="800"/>
              </a:spcAft>
              <a:tabLst>
                <a:tab pos="471805" algn="l"/>
              </a:tabLst>
            </a:pPr>
            <a:r>
              <a:rPr lang="es-MX" sz="2400" dirty="0">
                <a:latin typeface="Times New Roman" panose="02020603050405020304" pitchFamily="18" charset="0"/>
                <a:ea typeface="Calibri" panose="020F0502020204030204" pitchFamily="34" charset="0"/>
                <a:cs typeface="Times New Roman" panose="02020603050405020304" pitchFamily="18" charset="0"/>
              </a:rPr>
              <a:t>Sensor</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a:extLst>
              <a:ext uri="{FF2B5EF4-FFF2-40B4-BE49-F238E27FC236}">
                <a16:creationId xmlns="" xmlns:a16="http://schemas.microsoft.com/office/drawing/2014/main" id="{1BB39A26-45BD-42D6-B90D-78AA95906A7A}"/>
              </a:ext>
            </a:extLst>
          </p:cNvPr>
          <p:cNvPicPr>
            <a:picLocks noChangeAspect="1"/>
          </p:cNvPicPr>
          <p:nvPr/>
        </p:nvPicPr>
        <p:blipFill>
          <a:blip r:embed="rId10"/>
          <a:stretch>
            <a:fillRect/>
          </a:stretch>
        </p:blipFill>
        <p:spPr>
          <a:xfrm>
            <a:off x="6339878" y="4397737"/>
            <a:ext cx="2160105" cy="2167504"/>
          </a:xfrm>
          <a:prstGeom prst="rect">
            <a:avLst/>
          </a:prstGeom>
        </p:spPr>
      </p:pic>
      <p:pic>
        <p:nvPicPr>
          <p:cNvPr id="20" name="Imagen 19">
            <a:extLst>
              <a:ext uri="{FF2B5EF4-FFF2-40B4-BE49-F238E27FC236}">
                <a16:creationId xmlns="" xmlns:a16="http://schemas.microsoft.com/office/drawing/2014/main" id="{54677E43-C930-429E-B009-9A67F58B9411}"/>
              </a:ext>
            </a:extLst>
          </p:cNvPr>
          <p:cNvPicPr>
            <a:picLocks noChangeAspect="1"/>
          </p:cNvPicPr>
          <p:nvPr/>
        </p:nvPicPr>
        <p:blipFill>
          <a:blip r:embed="rId11"/>
          <a:stretch>
            <a:fillRect/>
          </a:stretch>
        </p:blipFill>
        <p:spPr>
          <a:xfrm>
            <a:off x="9082426" y="4705201"/>
            <a:ext cx="2857500" cy="1552575"/>
          </a:xfrm>
          <a:prstGeom prst="rect">
            <a:avLst/>
          </a:prstGeom>
        </p:spPr>
      </p:pic>
      <p:sp>
        <p:nvSpPr>
          <p:cNvPr id="21" name="Rectángulo 20">
            <a:extLst>
              <a:ext uri="{FF2B5EF4-FFF2-40B4-BE49-F238E27FC236}">
                <a16:creationId xmlns="" xmlns:a16="http://schemas.microsoft.com/office/drawing/2014/main" id="{3E522284-B79A-4B60-AA6F-6378CC385C0B}"/>
              </a:ext>
            </a:extLst>
          </p:cNvPr>
          <p:cNvSpPr/>
          <p:nvPr/>
        </p:nvSpPr>
        <p:spPr>
          <a:xfrm>
            <a:off x="5979163" y="3659802"/>
            <a:ext cx="3785256" cy="725648"/>
          </a:xfrm>
          <a:prstGeom prst="rect">
            <a:avLst/>
          </a:prstGeom>
        </p:spPr>
        <p:txBody>
          <a:bodyPr wrap="square">
            <a:spAutoFit/>
          </a:bodyPr>
          <a:lstStyle/>
          <a:p>
            <a:pPr marL="226695" algn="just">
              <a:lnSpc>
                <a:spcPct val="200000"/>
              </a:lnSpc>
              <a:spcAft>
                <a:spcPts val="800"/>
              </a:spcAft>
              <a:tabLst>
                <a:tab pos="471805" algn="l"/>
              </a:tabLst>
            </a:pPr>
            <a:r>
              <a:rPr lang="es-MX" sz="2400" dirty="0">
                <a:latin typeface="Times New Roman" panose="02020603050405020304" pitchFamily="18" charset="0"/>
                <a:ea typeface="Calibri" panose="020F0502020204030204" pitchFamily="34" charset="0"/>
                <a:cs typeface="Times New Roman" panose="02020603050405020304" pitchFamily="18" charset="0"/>
              </a:rPr>
              <a:t>Mecanismo de Tijera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ángulo 21">
            <a:extLst>
              <a:ext uri="{FF2B5EF4-FFF2-40B4-BE49-F238E27FC236}">
                <a16:creationId xmlns="" xmlns:a16="http://schemas.microsoft.com/office/drawing/2014/main" id="{9D36D86B-3A40-4222-AC0F-4CDEED5B3914}"/>
              </a:ext>
            </a:extLst>
          </p:cNvPr>
          <p:cNvSpPr/>
          <p:nvPr/>
        </p:nvSpPr>
        <p:spPr>
          <a:xfrm>
            <a:off x="9351891" y="3652714"/>
            <a:ext cx="2705774" cy="725648"/>
          </a:xfrm>
          <a:prstGeom prst="rect">
            <a:avLst/>
          </a:prstGeom>
        </p:spPr>
        <p:txBody>
          <a:bodyPr wrap="square">
            <a:spAutoFit/>
          </a:bodyPr>
          <a:lstStyle/>
          <a:p>
            <a:pPr marL="226695" algn="just">
              <a:lnSpc>
                <a:spcPct val="200000"/>
              </a:lnSpc>
              <a:spcAft>
                <a:spcPts val="800"/>
              </a:spcAft>
              <a:tabLst>
                <a:tab pos="471805" algn="l"/>
              </a:tabLst>
            </a:pPr>
            <a:r>
              <a:rPr lang="es-MX" sz="2400" dirty="0">
                <a:latin typeface="Times New Roman" panose="02020603050405020304" pitchFamily="18" charset="0"/>
                <a:ea typeface="Calibri" panose="020F0502020204030204" pitchFamily="34" charset="0"/>
                <a:cs typeface="Times New Roman" panose="02020603050405020304" pitchFamily="18" charset="0"/>
              </a:rPr>
              <a:t>Frecuencímetro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90500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 xmlns:a16="http://schemas.microsoft.com/office/drawing/2014/main" id="{07A33ED0-D553-4E5F-9883-49B0B45BAB6E}"/>
              </a:ext>
            </a:extLst>
          </p:cNvPr>
          <p:cNvSpPr>
            <a:spLocks noGrp="1"/>
          </p:cNvSpPr>
          <p:nvPr>
            <p:ph type="title"/>
          </p:nvPr>
        </p:nvSpPr>
        <p:spPr>
          <a:xfrm>
            <a:off x="745434" y="68468"/>
            <a:ext cx="5350565" cy="667027"/>
          </a:xfrm>
        </p:spPr>
        <p:txBody>
          <a:bodyPr>
            <a:normAutofit fontScale="90000"/>
          </a:bodyPr>
          <a:lstStyle/>
          <a:p>
            <a:r>
              <a:rPr lang="es-EC" sz="4000" b="1" dirty="0"/>
              <a:t>E</a:t>
            </a:r>
            <a:r>
              <a:rPr lang="es-EC" sz="2800" b="1" dirty="0"/>
              <a:t>NSAMBLE </a:t>
            </a:r>
            <a:r>
              <a:rPr lang="es-EC" sz="4000" b="1" dirty="0"/>
              <a:t>B</a:t>
            </a:r>
            <a:r>
              <a:rPr lang="es-EC" sz="2800" b="1" dirty="0"/>
              <a:t>ANCOS DE </a:t>
            </a:r>
            <a:r>
              <a:rPr lang="es-EC" sz="4000" b="1" dirty="0"/>
              <a:t>P</a:t>
            </a:r>
            <a:r>
              <a:rPr lang="es-EC" sz="2800" b="1" dirty="0"/>
              <a:t>RUEBAS</a:t>
            </a:r>
            <a:r>
              <a:rPr lang="es-EC" sz="4000" b="1" dirty="0"/>
              <a:t> </a:t>
            </a:r>
          </a:p>
        </p:txBody>
      </p:sp>
      <p:pic>
        <p:nvPicPr>
          <p:cNvPr id="10" name="Picture 2" descr="Resultado de imagen para carrera de ingenieria mecanica espe">
            <a:extLst>
              <a:ext uri="{FF2B5EF4-FFF2-40B4-BE49-F238E27FC236}">
                <a16:creationId xmlns="" xmlns:a16="http://schemas.microsoft.com/office/drawing/2014/main" id="{6BBC9E84-0534-42A4-983E-DC7E064332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2348" y="1"/>
            <a:ext cx="1179651" cy="114343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C:\Users\ALEX\Desktop\89e6e9f9-40ef-4073-9677-005474016f91.jpg">
            <a:extLst>
              <a:ext uri="{FF2B5EF4-FFF2-40B4-BE49-F238E27FC236}">
                <a16:creationId xmlns="" xmlns:a16="http://schemas.microsoft.com/office/drawing/2014/main" id="{AE93C534-D6AC-46A3-A62A-764481525D0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60278" y="1431235"/>
            <a:ext cx="10071443" cy="4691270"/>
          </a:xfrm>
          <a:prstGeom prst="rect">
            <a:avLst/>
          </a:prstGeom>
          <a:noFill/>
          <a:ln>
            <a:noFill/>
          </a:ln>
        </p:spPr>
      </p:pic>
    </p:spTree>
    <p:extLst>
      <p:ext uri="{BB962C8B-B14F-4D97-AF65-F5344CB8AC3E}">
        <p14:creationId xmlns:p14="http://schemas.microsoft.com/office/powerpoint/2010/main" val="996487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 xmlns:a16="http://schemas.microsoft.com/office/drawing/2014/main" id="{07A33ED0-D553-4E5F-9883-49B0B45BAB6E}"/>
              </a:ext>
            </a:extLst>
          </p:cNvPr>
          <p:cNvSpPr>
            <a:spLocks noGrp="1"/>
          </p:cNvSpPr>
          <p:nvPr>
            <p:ph type="title"/>
          </p:nvPr>
        </p:nvSpPr>
        <p:spPr>
          <a:xfrm>
            <a:off x="745435" y="0"/>
            <a:ext cx="5350565" cy="667027"/>
          </a:xfrm>
        </p:spPr>
        <p:txBody>
          <a:bodyPr>
            <a:normAutofit fontScale="90000"/>
          </a:bodyPr>
          <a:lstStyle/>
          <a:p>
            <a:r>
              <a:rPr lang="es-EC" sz="4000" b="1" dirty="0"/>
              <a:t>E</a:t>
            </a:r>
            <a:r>
              <a:rPr lang="es-EC" sz="2800" b="1" dirty="0"/>
              <a:t>NSAMBLE </a:t>
            </a:r>
            <a:r>
              <a:rPr lang="es-EC" sz="4000" b="1" dirty="0"/>
              <a:t>B</a:t>
            </a:r>
            <a:r>
              <a:rPr lang="es-EC" sz="2800" b="1" dirty="0"/>
              <a:t>ANCOS DE </a:t>
            </a:r>
            <a:r>
              <a:rPr lang="es-EC" sz="4000" b="1" dirty="0"/>
              <a:t>P</a:t>
            </a:r>
            <a:r>
              <a:rPr lang="es-EC" sz="2800" b="1" dirty="0"/>
              <a:t>RUEBAS</a:t>
            </a:r>
            <a:r>
              <a:rPr lang="es-EC" sz="4000" b="1" dirty="0"/>
              <a:t> </a:t>
            </a:r>
          </a:p>
        </p:txBody>
      </p:sp>
      <p:pic>
        <p:nvPicPr>
          <p:cNvPr id="10" name="Picture 2" descr="Resultado de imagen para carrera de ingenieria mecanica espe">
            <a:extLst>
              <a:ext uri="{FF2B5EF4-FFF2-40B4-BE49-F238E27FC236}">
                <a16:creationId xmlns="" xmlns:a16="http://schemas.microsoft.com/office/drawing/2014/main" id="{6BBC9E84-0534-42A4-983E-DC7E064332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2348" y="1"/>
            <a:ext cx="1179651" cy="1143434"/>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a:extLst>
              <a:ext uri="{FF2B5EF4-FFF2-40B4-BE49-F238E27FC236}">
                <a16:creationId xmlns="" xmlns:a16="http://schemas.microsoft.com/office/drawing/2014/main" id="{20680D47-279A-4D47-811A-D0A60D8FF149}"/>
              </a:ext>
            </a:extLst>
          </p:cNvPr>
          <p:cNvPicPr/>
          <p:nvPr/>
        </p:nvPicPr>
        <p:blipFill>
          <a:blip r:embed="rId4"/>
          <a:stretch>
            <a:fillRect/>
          </a:stretch>
        </p:blipFill>
        <p:spPr>
          <a:xfrm>
            <a:off x="1545535" y="1567070"/>
            <a:ext cx="9100930" cy="3485321"/>
          </a:xfrm>
          <a:prstGeom prst="rect">
            <a:avLst/>
          </a:prstGeom>
        </p:spPr>
      </p:pic>
      <p:pic>
        <p:nvPicPr>
          <p:cNvPr id="4" name="Imagen 3">
            <a:extLst>
              <a:ext uri="{FF2B5EF4-FFF2-40B4-BE49-F238E27FC236}">
                <a16:creationId xmlns="" xmlns:a16="http://schemas.microsoft.com/office/drawing/2014/main" id="{1537D2EB-C89A-4181-BA8E-A17E56EBCD7B}"/>
              </a:ext>
            </a:extLst>
          </p:cNvPr>
          <p:cNvPicPr>
            <a:picLocks noChangeAspect="1"/>
          </p:cNvPicPr>
          <p:nvPr/>
        </p:nvPicPr>
        <p:blipFill>
          <a:blip r:embed="rId5"/>
          <a:stretch>
            <a:fillRect/>
          </a:stretch>
        </p:blipFill>
        <p:spPr>
          <a:xfrm>
            <a:off x="8456543" y="4783000"/>
            <a:ext cx="2857500" cy="1552575"/>
          </a:xfrm>
          <a:prstGeom prst="rect">
            <a:avLst/>
          </a:prstGeom>
        </p:spPr>
      </p:pic>
    </p:spTree>
    <p:extLst>
      <p:ext uri="{BB962C8B-B14F-4D97-AF65-F5344CB8AC3E}">
        <p14:creationId xmlns:p14="http://schemas.microsoft.com/office/powerpoint/2010/main" val="4192538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Marcador de contenido 2">
            <a:extLst>
              <a:ext uri="{FF2B5EF4-FFF2-40B4-BE49-F238E27FC236}">
                <a16:creationId xmlns="" xmlns:a16="http://schemas.microsoft.com/office/drawing/2014/main" id="{F309DF89-9343-4C8F-ABDD-2C82FB2ADDAE}"/>
              </a:ext>
            </a:extLst>
          </p:cNvPr>
          <p:cNvSpPr txBox="1">
            <a:spLocks/>
          </p:cNvSpPr>
          <p:nvPr/>
        </p:nvSpPr>
        <p:spPr>
          <a:xfrm>
            <a:off x="1463726" y="1143435"/>
            <a:ext cx="3558848" cy="40750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s-EC" b="1" dirty="0"/>
              <a:t>  INTRODUCCIÓN </a:t>
            </a:r>
          </a:p>
          <a:p>
            <a:pPr marL="514350" indent="-514350">
              <a:buFont typeface="Arial" panose="020B0604020202020204" pitchFamily="34" charset="0"/>
              <a:buAutoNum type="arabicPeriod" startAt="2"/>
            </a:pPr>
            <a:endParaRPr lang="es-EC" b="1" dirty="0"/>
          </a:p>
        </p:txBody>
      </p:sp>
      <p:sp>
        <p:nvSpPr>
          <p:cNvPr id="11" name="Rectángulo 10">
            <a:extLst>
              <a:ext uri="{FF2B5EF4-FFF2-40B4-BE49-F238E27FC236}">
                <a16:creationId xmlns="" xmlns:a16="http://schemas.microsoft.com/office/drawing/2014/main" id="{A7FE272F-57F2-4ED4-A278-09FA91C93340}"/>
              </a:ext>
            </a:extLst>
          </p:cNvPr>
          <p:cNvSpPr/>
          <p:nvPr/>
        </p:nvSpPr>
        <p:spPr>
          <a:xfrm>
            <a:off x="1463726" y="1672625"/>
            <a:ext cx="4909778" cy="523220"/>
          </a:xfrm>
          <a:prstGeom prst="rect">
            <a:avLst/>
          </a:prstGeom>
        </p:spPr>
        <p:txBody>
          <a:bodyPr wrap="square">
            <a:spAutoFit/>
          </a:bodyPr>
          <a:lstStyle/>
          <a:p>
            <a:pPr marL="514350" indent="-514350">
              <a:buFont typeface="Arial" panose="020B0604020202020204" pitchFamily="34" charset="0"/>
              <a:buAutoNum type="arabicPeriod" startAt="2"/>
            </a:pPr>
            <a:r>
              <a:rPr lang="es-EC" sz="2800" b="1" dirty="0"/>
              <a:t>  MARCO TEÓRICO</a:t>
            </a:r>
          </a:p>
        </p:txBody>
      </p:sp>
      <p:sp>
        <p:nvSpPr>
          <p:cNvPr id="12" name="Rectángulo 11">
            <a:extLst>
              <a:ext uri="{FF2B5EF4-FFF2-40B4-BE49-F238E27FC236}">
                <a16:creationId xmlns="" xmlns:a16="http://schemas.microsoft.com/office/drawing/2014/main" id="{D7B232B6-2A56-49B4-BFBB-CCA4D0C30203}"/>
              </a:ext>
            </a:extLst>
          </p:cNvPr>
          <p:cNvSpPr/>
          <p:nvPr/>
        </p:nvSpPr>
        <p:spPr>
          <a:xfrm>
            <a:off x="1463726" y="2299958"/>
            <a:ext cx="5718953" cy="523220"/>
          </a:xfrm>
          <a:prstGeom prst="rect">
            <a:avLst/>
          </a:prstGeom>
        </p:spPr>
        <p:txBody>
          <a:bodyPr wrap="square">
            <a:spAutoFit/>
          </a:bodyPr>
          <a:lstStyle/>
          <a:p>
            <a:r>
              <a:rPr lang="es-EC" sz="2800" b="1" dirty="0"/>
              <a:t>3.     DISEÑO Y CONSTRUCCIÓN</a:t>
            </a:r>
          </a:p>
        </p:txBody>
      </p:sp>
      <p:sp>
        <p:nvSpPr>
          <p:cNvPr id="13" name="Rectángulo 12">
            <a:extLst>
              <a:ext uri="{FF2B5EF4-FFF2-40B4-BE49-F238E27FC236}">
                <a16:creationId xmlns="" xmlns:a16="http://schemas.microsoft.com/office/drawing/2014/main" id="{108FD921-3D50-4257-B5F2-A585792C2C15}"/>
              </a:ext>
            </a:extLst>
          </p:cNvPr>
          <p:cNvSpPr/>
          <p:nvPr/>
        </p:nvSpPr>
        <p:spPr>
          <a:xfrm>
            <a:off x="1463726" y="2953834"/>
            <a:ext cx="4247961" cy="523220"/>
          </a:xfrm>
          <a:prstGeom prst="rect">
            <a:avLst/>
          </a:prstGeom>
        </p:spPr>
        <p:txBody>
          <a:bodyPr wrap="square">
            <a:spAutoFit/>
          </a:bodyPr>
          <a:lstStyle/>
          <a:p>
            <a:pPr marL="514350" indent="-514350">
              <a:buFont typeface="Arial" panose="020B0604020202020204" pitchFamily="34" charset="0"/>
              <a:buAutoNum type="arabicPeriod" startAt="4"/>
            </a:pPr>
            <a:r>
              <a:rPr lang="es-EC" sz="2800" b="1" dirty="0"/>
              <a:t>  METODOLOGÍA</a:t>
            </a:r>
          </a:p>
        </p:txBody>
      </p:sp>
      <p:sp>
        <p:nvSpPr>
          <p:cNvPr id="14" name="Rectángulo 13">
            <a:extLst>
              <a:ext uri="{FF2B5EF4-FFF2-40B4-BE49-F238E27FC236}">
                <a16:creationId xmlns="" xmlns:a16="http://schemas.microsoft.com/office/drawing/2014/main" id="{BDE2A367-A51C-4B39-B8CC-8B45C0D81CF2}"/>
              </a:ext>
            </a:extLst>
          </p:cNvPr>
          <p:cNvSpPr/>
          <p:nvPr/>
        </p:nvSpPr>
        <p:spPr>
          <a:xfrm>
            <a:off x="1463726" y="3598740"/>
            <a:ext cx="4247961" cy="523220"/>
          </a:xfrm>
          <a:prstGeom prst="rect">
            <a:avLst/>
          </a:prstGeom>
        </p:spPr>
        <p:txBody>
          <a:bodyPr wrap="square">
            <a:spAutoFit/>
          </a:bodyPr>
          <a:lstStyle/>
          <a:p>
            <a:r>
              <a:rPr lang="es-EC" sz="2800" b="1" dirty="0"/>
              <a:t>5.     PROGRAMACIÓN</a:t>
            </a:r>
          </a:p>
        </p:txBody>
      </p:sp>
      <p:sp>
        <p:nvSpPr>
          <p:cNvPr id="15" name="Rectángulo 14">
            <a:extLst>
              <a:ext uri="{FF2B5EF4-FFF2-40B4-BE49-F238E27FC236}">
                <a16:creationId xmlns="" xmlns:a16="http://schemas.microsoft.com/office/drawing/2014/main" id="{871A0157-A356-4D68-95D6-AECB9CE1E3F5}"/>
              </a:ext>
            </a:extLst>
          </p:cNvPr>
          <p:cNvSpPr/>
          <p:nvPr/>
        </p:nvSpPr>
        <p:spPr>
          <a:xfrm>
            <a:off x="1463726" y="4217676"/>
            <a:ext cx="6368309" cy="523220"/>
          </a:xfrm>
          <a:prstGeom prst="rect">
            <a:avLst/>
          </a:prstGeom>
        </p:spPr>
        <p:txBody>
          <a:bodyPr wrap="square">
            <a:spAutoFit/>
          </a:bodyPr>
          <a:lstStyle/>
          <a:p>
            <a:r>
              <a:rPr lang="es-EC" sz="2800" b="1" dirty="0"/>
              <a:t>6.     ANÁLISIS DE RESULTADOS</a:t>
            </a:r>
          </a:p>
        </p:txBody>
      </p:sp>
      <p:sp>
        <p:nvSpPr>
          <p:cNvPr id="16" name="Rectángulo 15">
            <a:extLst>
              <a:ext uri="{FF2B5EF4-FFF2-40B4-BE49-F238E27FC236}">
                <a16:creationId xmlns="" xmlns:a16="http://schemas.microsoft.com/office/drawing/2014/main" id="{80B821A6-03B6-40AB-BA75-32131624797F}"/>
              </a:ext>
            </a:extLst>
          </p:cNvPr>
          <p:cNvSpPr/>
          <p:nvPr/>
        </p:nvSpPr>
        <p:spPr>
          <a:xfrm>
            <a:off x="1463726" y="4835544"/>
            <a:ext cx="4247961" cy="523220"/>
          </a:xfrm>
          <a:prstGeom prst="rect">
            <a:avLst/>
          </a:prstGeom>
        </p:spPr>
        <p:txBody>
          <a:bodyPr wrap="square">
            <a:spAutoFit/>
          </a:bodyPr>
          <a:lstStyle/>
          <a:p>
            <a:r>
              <a:rPr lang="es-EC" sz="2800" b="1" dirty="0"/>
              <a:t>7.     CONCLUSIONES</a:t>
            </a:r>
          </a:p>
        </p:txBody>
      </p:sp>
      <p:sp>
        <p:nvSpPr>
          <p:cNvPr id="17" name="Rectángulo 16">
            <a:extLst>
              <a:ext uri="{FF2B5EF4-FFF2-40B4-BE49-F238E27FC236}">
                <a16:creationId xmlns="" xmlns:a16="http://schemas.microsoft.com/office/drawing/2014/main" id="{12312ED5-3DC2-4F11-A20F-DE3B6FA25BC8}"/>
              </a:ext>
            </a:extLst>
          </p:cNvPr>
          <p:cNvSpPr/>
          <p:nvPr/>
        </p:nvSpPr>
        <p:spPr>
          <a:xfrm>
            <a:off x="1463726" y="5457396"/>
            <a:ext cx="5987951" cy="523220"/>
          </a:xfrm>
          <a:prstGeom prst="rect">
            <a:avLst/>
          </a:prstGeom>
        </p:spPr>
        <p:txBody>
          <a:bodyPr wrap="square">
            <a:spAutoFit/>
          </a:bodyPr>
          <a:lstStyle/>
          <a:p>
            <a:r>
              <a:rPr lang="es-EC" sz="2800" b="1" dirty="0"/>
              <a:t>8.     RECOMENDACIONES</a:t>
            </a:r>
            <a:endParaRPr lang="es-EC" sz="2800" dirty="0"/>
          </a:p>
        </p:txBody>
      </p:sp>
      <p:pic>
        <p:nvPicPr>
          <p:cNvPr id="19" name="Picture 2" descr="Resultado de imagen para carrera de ingenieria mecanica espe">
            <a:extLst>
              <a:ext uri="{FF2B5EF4-FFF2-40B4-BE49-F238E27FC236}">
                <a16:creationId xmlns="" xmlns:a16="http://schemas.microsoft.com/office/drawing/2014/main" id="{497FB7FD-96A7-4169-AC3B-9F85A1BCB75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466398" y="1"/>
            <a:ext cx="1725602" cy="1672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75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xit" presetSubtype="0" fill="hold" grpId="0" nodeType="clickEffect">
                                  <p:stCondLst>
                                    <p:cond delay="0"/>
                                  </p:stCondLst>
                                  <p:childTnLst>
                                    <p:animEffect transition="out" filter="fade">
                                      <p:cBhvr>
                                        <p:cTn id="6" dur="800" accel="100000">
                                          <p:stCondLst>
                                            <p:cond delay="200"/>
                                          </p:stCondLst>
                                        </p:cTn>
                                        <p:tgtEl>
                                          <p:spTgt spid="13"/>
                                        </p:tgtEl>
                                      </p:cBhvr>
                                    </p:animEffect>
                                    <p:anim calcmode="lin" valueType="num">
                                      <p:cBhvr>
                                        <p:cTn id="7" dur="800" accel="100000">
                                          <p:stCondLst>
                                            <p:cond delay="200"/>
                                          </p:stCondLst>
                                        </p:cTn>
                                        <p:tgtEl>
                                          <p:spTgt spid="13"/>
                                        </p:tgtEl>
                                        <p:attrNameLst>
                                          <p:attrName>style.rotation</p:attrName>
                                        </p:attrNameLst>
                                      </p:cBhvr>
                                      <p:tavLst>
                                        <p:tav tm="0">
                                          <p:val>
                                            <p:fltVal val="0"/>
                                          </p:val>
                                        </p:tav>
                                        <p:tav tm="100000">
                                          <p:val>
                                            <p:fltVal val="-90"/>
                                          </p:val>
                                        </p:tav>
                                      </p:tavLst>
                                    </p:anim>
                                    <p:anim calcmode="lin" valueType="num">
                                      <p:cBhvr>
                                        <p:cTn id="8" dur="200" decel="100000"/>
                                        <p:tgtEl>
                                          <p:spTgt spid="13"/>
                                        </p:tgtEl>
                                        <p:attrNameLst>
                                          <p:attrName>ppt_x</p:attrName>
                                        </p:attrNameLst>
                                      </p:cBhvr>
                                      <p:tavLst>
                                        <p:tav tm="0">
                                          <p:val>
                                            <p:strVal val="ppt_x"/>
                                          </p:val>
                                        </p:tav>
                                        <p:tav tm="100000">
                                          <p:val>
                                            <p:strVal val="ppt_x-0.05"/>
                                          </p:val>
                                        </p:tav>
                                      </p:tavLst>
                                    </p:anim>
                                    <p:anim calcmode="lin" valueType="num">
                                      <p:cBhvr>
                                        <p:cTn id="9" dur="200" decel="100000"/>
                                        <p:tgtEl>
                                          <p:spTgt spid="13"/>
                                        </p:tgtEl>
                                        <p:attrNameLst>
                                          <p:attrName>ppt_y</p:attrName>
                                        </p:attrNameLst>
                                      </p:cBhvr>
                                      <p:tavLst>
                                        <p:tav tm="0">
                                          <p:val>
                                            <p:strVal val="ppt_y"/>
                                          </p:val>
                                        </p:tav>
                                        <p:tav tm="100000">
                                          <p:val>
                                            <p:strVal val="ppt_y+0.1"/>
                                          </p:val>
                                        </p:tav>
                                      </p:tavLst>
                                    </p:anim>
                                    <p:anim calcmode="lin" valueType="num">
                                      <p:cBhvr>
                                        <p:cTn id="10" dur="800" accel="100000">
                                          <p:stCondLst>
                                            <p:cond delay="200"/>
                                          </p:stCondLst>
                                        </p:cTn>
                                        <p:tgtEl>
                                          <p:spTgt spid="13"/>
                                        </p:tgtEl>
                                        <p:attrNameLst>
                                          <p:attrName>ppt_x</p:attrName>
                                        </p:attrNameLst>
                                      </p:cBhvr>
                                      <p:tavLst>
                                        <p:tav tm="0">
                                          <p:val>
                                            <p:strVal val="ppt_x"/>
                                          </p:val>
                                        </p:tav>
                                        <p:tav tm="100000">
                                          <p:val>
                                            <p:strVal val="ppt_x+0.4+0.05"/>
                                          </p:val>
                                        </p:tav>
                                      </p:tavLst>
                                    </p:anim>
                                    <p:anim calcmode="lin" valueType="num">
                                      <p:cBhvr>
                                        <p:cTn id="11" dur="800" accel="100000">
                                          <p:stCondLst>
                                            <p:cond delay="200"/>
                                          </p:stCondLst>
                                        </p:cTn>
                                        <p:tgtEl>
                                          <p:spTgt spid="13"/>
                                        </p:tgtEl>
                                        <p:attrNameLst>
                                          <p:attrName>ppt_y</p:attrName>
                                        </p:attrNameLst>
                                      </p:cBhvr>
                                      <p:tavLst>
                                        <p:tav tm="0">
                                          <p:val>
                                            <p:strVal val="ppt_y"/>
                                          </p:val>
                                        </p:tav>
                                        <p:tav tm="100000">
                                          <p:val>
                                            <p:strVal val="ppt_y-0.4-0.1"/>
                                          </p:val>
                                        </p:tav>
                                      </p:tavLst>
                                    </p:anim>
                                    <p:set>
                                      <p:cBhvr>
                                        <p:cTn id="12"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Marcador de contenido 2">
            <a:extLst>
              <a:ext uri="{FF2B5EF4-FFF2-40B4-BE49-F238E27FC236}">
                <a16:creationId xmlns="" xmlns:a16="http://schemas.microsoft.com/office/drawing/2014/main" id="{F309DF89-9343-4C8F-ABDD-2C82FB2ADDAE}"/>
              </a:ext>
            </a:extLst>
          </p:cNvPr>
          <p:cNvSpPr txBox="1">
            <a:spLocks/>
          </p:cNvSpPr>
          <p:nvPr/>
        </p:nvSpPr>
        <p:spPr>
          <a:xfrm>
            <a:off x="1463726" y="1143435"/>
            <a:ext cx="3558848" cy="40750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s-EC" b="1" dirty="0"/>
              <a:t>  INTRODUCCIÓN </a:t>
            </a:r>
          </a:p>
          <a:p>
            <a:pPr marL="514350" indent="-514350">
              <a:buFont typeface="Arial" panose="020B0604020202020204" pitchFamily="34" charset="0"/>
              <a:buAutoNum type="arabicPeriod" startAt="2"/>
            </a:pPr>
            <a:endParaRPr lang="es-EC" b="1" dirty="0"/>
          </a:p>
        </p:txBody>
      </p:sp>
      <p:sp>
        <p:nvSpPr>
          <p:cNvPr id="11" name="Rectángulo 10">
            <a:extLst>
              <a:ext uri="{FF2B5EF4-FFF2-40B4-BE49-F238E27FC236}">
                <a16:creationId xmlns="" xmlns:a16="http://schemas.microsoft.com/office/drawing/2014/main" id="{A7FE272F-57F2-4ED4-A278-09FA91C93340}"/>
              </a:ext>
            </a:extLst>
          </p:cNvPr>
          <p:cNvSpPr/>
          <p:nvPr/>
        </p:nvSpPr>
        <p:spPr>
          <a:xfrm>
            <a:off x="1463726" y="1672625"/>
            <a:ext cx="4909778" cy="523220"/>
          </a:xfrm>
          <a:prstGeom prst="rect">
            <a:avLst/>
          </a:prstGeom>
        </p:spPr>
        <p:txBody>
          <a:bodyPr wrap="square">
            <a:spAutoFit/>
          </a:bodyPr>
          <a:lstStyle/>
          <a:p>
            <a:pPr marL="514350" indent="-514350">
              <a:buFont typeface="Arial" panose="020B0604020202020204" pitchFamily="34" charset="0"/>
              <a:buAutoNum type="arabicPeriod" startAt="2"/>
            </a:pPr>
            <a:r>
              <a:rPr lang="es-EC" sz="2800" b="1" dirty="0"/>
              <a:t>  MARCO TEÓRICO</a:t>
            </a:r>
          </a:p>
        </p:txBody>
      </p:sp>
      <p:sp>
        <p:nvSpPr>
          <p:cNvPr id="12" name="Rectángulo 11">
            <a:extLst>
              <a:ext uri="{FF2B5EF4-FFF2-40B4-BE49-F238E27FC236}">
                <a16:creationId xmlns="" xmlns:a16="http://schemas.microsoft.com/office/drawing/2014/main" id="{D7B232B6-2A56-49B4-BFBB-CCA4D0C30203}"/>
              </a:ext>
            </a:extLst>
          </p:cNvPr>
          <p:cNvSpPr/>
          <p:nvPr/>
        </p:nvSpPr>
        <p:spPr>
          <a:xfrm>
            <a:off x="1463726" y="2299958"/>
            <a:ext cx="5718953" cy="523220"/>
          </a:xfrm>
          <a:prstGeom prst="rect">
            <a:avLst/>
          </a:prstGeom>
        </p:spPr>
        <p:txBody>
          <a:bodyPr wrap="square">
            <a:spAutoFit/>
          </a:bodyPr>
          <a:lstStyle/>
          <a:p>
            <a:r>
              <a:rPr lang="es-EC" sz="2800" b="1" dirty="0"/>
              <a:t>3.     DISEÑO Y CONSTRUCCIÓN</a:t>
            </a:r>
          </a:p>
        </p:txBody>
      </p:sp>
      <p:sp>
        <p:nvSpPr>
          <p:cNvPr id="13" name="Rectángulo 12">
            <a:extLst>
              <a:ext uri="{FF2B5EF4-FFF2-40B4-BE49-F238E27FC236}">
                <a16:creationId xmlns="" xmlns:a16="http://schemas.microsoft.com/office/drawing/2014/main" id="{108FD921-3D50-4257-B5F2-A585792C2C15}"/>
              </a:ext>
            </a:extLst>
          </p:cNvPr>
          <p:cNvSpPr/>
          <p:nvPr/>
        </p:nvSpPr>
        <p:spPr>
          <a:xfrm>
            <a:off x="1463726" y="2953834"/>
            <a:ext cx="4247961" cy="523220"/>
          </a:xfrm>
          <a:prstGeom prst="rect">
            <a:avLst/>
          </a:prstGeom>
        </p:spPr>
        <p:txBody>
          <a:bodyPr wrap="square">
            <a:spAutoFit/>
          </a:bodyPr>
          <a:lstStyle/>
          <a:p>
            <a:pPr marL="514350" indent="-514350">
              <a:buFont typeface="Arial" panose="020B0604020202020204" pitchFamily="34" charset="0"/>
              <a:buAutoNum type="arabicPeriod" startAt="4"/>
            </a:pPr>
            <a:r>
              <a:rPr lang="es-EC" sz="2800" b="1" dirty="0"/>
              <a:t>  METODOLOGÍA</a:t>
            </a:r>
          </a:p>
        </p:txBody>
      </p:sp>
      <p:sp>
        <p:nvSpPr>
          <p:cNvPr id="14" name="Rectángulo 13">
            <a:extLst>
              <a:ext uri="{FF2B5EF4-FFF2-40B4-BE49-F238E27FC236}">
                <a16:creationId xmlns="" xmlns:a16="http://schemas.microsoft.com/office/drawing/2014/main" id="{BDE2A367-A51C-4B39-B8CC-8B45C0D81CF2}"/>
              </a:ext>
            </a:extLst>
          </p:cNvPr>
          <p:cNvSpPr/>
          <p:nvPr/>
        </p:nvSpPr>
        <p:spPr>
          <a:xfrm>
            <a:off x="1463726" y="3598740"/>
            <a:ext cx="4247961" cy="523220"/>
          </a:xfrm>
          <a:prstGeom prst="rect">
            <a:avLst/>
          </a:prstGeom>
        </p:spPr>
        <p:txBody>
          <a:bodyPr wrap="square">
            <a:spAutoFit/>
          </a:bodyPr>
          <a:lstStyle/>
          <a:p>
            <a:r>
              <a:rPr lang="es-EC" sz="2800" b="1" dirty="0"/>
              <a:t>5.     PROGRAMACIÓN</a:t>
            </a:r>
          </a:p>
        </p:txBody>
      </p:sp>
      <p:sp>
        <p:nvSpPr>
          <p:cNvPr id="15" name="Rectángulo 14">
            <a:extLst>
              <a:ext uri="{FF2B5EF4-FFF2-40B4-BE49-F238E27FC236}">
                <a16:creationId xmlns="" xmlns:a16="http://schemas.microsoft.com/office/drawing/2014/main" id="{871A0157-A356-4D68-95D6-AECB9CE1E3F5}"/>
              </a:ext>
            </a:extLst>
          </p:cNvPr>
          <p:cNvSpPr/>
          <p:nvPr/>
        </p:nvSpPr>
        <p:spPr>
          <a:xfrm>
            <a:off x="1463726" y="4217676"/>
            <a:ext cx="6368309" cy="523220"/>
          </a:xfrm>
          <a:prstGeom prst="rect">
            <a:avLst/>
          </a:prstGeom>
        </p:spPr>
        <p:txBody>
          <a:bodyPr wrap="square">
            <a:spAutoFit/>
          </a:bodyPr>
          <a:lstStyle/>
          <a:p>
            <a:r>
              <a:rPr lang="es-EC" sz="2800" b="1" dirty="0"/>
              <a:t>6.     ANÁLISIS DE RESULTADOS</a:t>
            </a:r>
          </a:p>
        </p:txBody>
      </p:sp>
      <p:sp>
        <p:nvSpPr>
          <p:cNvPr id="16" name="Rectángulo 15">
            <a:extLst>
              <a:ext uri="{FF2B5EF4-FFF2-40B4-BE49-F238E27FC236}">
                <a16:creationId xmlns="" xmlns:a16="http://schemas.microsoft.com/office/drawing/2014/main" id="{80B821A6-03B6-40AB-BA75-32131624797F}"/>
              </a:ext>
            </a:extLst>
          </p:cNvPr>
          <p:cNvSpPr/>
          <p:nvPr/>
        </p:nvSpPr>
        <p:spPr>
          <a:xfrm>
            <a:off x="1463726" y="4835544"/>
            <a:ext cx="4247961" cy="523220"/>
          </a:xfrm>
          <a:prstGeom prst="rect">
            <a:avLst/>
          </a:prstGeom>
        </p:spPr>
        <p:txBody>
          <a:bodyPr wrap="square">
            <a:spAutoFit/>
          </a:bodyPr>
          <a:lstStyle/>
          <a:p>
            <a:r>
              <a:rPr lang="es-EC" sz="2800" b="1" dirty="0"/>
              <a:t>7.     CONCLUSIONES</a:t>
            </a:r>
          </a:p>
        </p:txBody>
      </p:sp>
      <p:sp>
        <p:nvSpPr>
          <p:cNvPr id="17" name="Rectángulo 16">
            <a:extLst>
              <a:ext uri="{FF2B5EF4-FFF2-40B4-BE49-F238E27FC236}">
                <a16:creationId xmlns="" xmlns:a16="http://schemas.microsoft.com/office/drawing/2014/main" id="{12312ED5-3DC2-4F11-A20F-DE3B6FA25BC8}"/>
              </a:ext>
            </a:extLst>
          </p:cNvPr>
          <p:cNvSpPr/>
          <p:nvPr/>
        </p:nvSpPr>
        <p:spPr>
          <a:xfrm>
            <a:off x="1463727" y="5457396"/>
            <a:ext cx="5100846" cy="523220"/>
          </a:xfrm>
          <a:prstGeom prst="rect">
            <a:avLst/>
          </a:prstGeom>
        </p:spPr>
        <p:txBody>
          <a:bodyPr wrap="square">
            <a:spAutoFit/>
          </a:bodyPr>
          <a:lstStyle/>
          <a:p>
            <a:r>
              <a:rPr lang="es-EC" sz="2800" b="1" dirty="0"/>
              <a:t>8.     RECOMENDACIONES</a:t>
            </a:r>
            <a:endParaRPr lang="es-EC" sz="2800" dirty="0"/>
          </a:p>
        </p:txBody>
      </p:sp>
      <p:pic>
        <p:nvPicPr>
          <p:cNvPr id="18" name="Picture 2" descr="Resultado de imagen para carrera de ingenieria mecanica espe">
            <a:extLst>
              <a:ext uri="{FF2B5EF4-FFF2-40B4-BE49-F238E27FC236}">
                <a16:creationId xmlns="" xmlns:a16="http://schemas.microsoft.com/office/drawing/2014/main"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466398" y="1"/>
            <a:ext cx="1725602" cy="1672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26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xit" presetSubtype="0" fill="hold" grpId="0" nodeType="clickEffect">
                                  <p:stCondLst>
                                    <p:cond delay="0"/>
                                  </p:stCondLst>
                                  <p:childTnLst>
                                    <p:animEffect transition="out" filter="fade">
                                      <p:cBhvr>
                                        <p:cTn id="6" dur="800" accel="100000">
                                          <p:stCondLst>
                                            <p:cond delay="200"/>
                                          </p:stCondLst>
                                        </p:cTn>
                                        <p:tgtEl>
                                          <p:spTgt spid="8"/>
                                        </p:tgtEl>
                                      </p:cBhvr>
                                    </p:animEffect>
                                    <p:anim calcmode="lin" valueType="num">
                                      <p:cBhvr>
                                        <p:cTn id="7" dur="800" accel="100000">
                                          <p:stCondLst>
                                            <p:cond delay="200"/>
                                          </p:stCondLst>
                                        </p:cTn>
                                        <p:tgtEl>
                                          <p:spTgt spid="8"/>
                                        </p:tgtEl>
                                        <p:attrNameLst>
                                          <p:attrName>style.rotation</p:attrName>
                                        </p:attrNameLst>
                                      </p:cBhvr>
                                      <p:tavLst>
                                        <p:tav tm="0">
                                          <p:val>
                                            <p:fltVal val="0"/>
                                          </p:val>
                                        </p:tav>
                                        <p:tav tm="100000">
                                          <p:val>
                                            <p:fltVal val="-90"/>
                                          </p:val>
                                        </p:tav>
                                      </p:tavLst>
                                    </p:anim>
                                    <p:anim calcmode="lin" valueType="num">
                                      <p:cBhvr>
                                        <p:cTn id="8" dur="200" decel="100000"/>
                                        <p:tgtEl>
                                          <p:spTgt spid="8"/>
                                        </p:tgtEl>
                                        <p:attrNameLst>
                                          <p:attrName>ppt_x</p:attrName>
                                        </p:attrNameLst>
                                      </p:cBhvr>
                                      <p:tavLst>
                                        <p:tav tm="0">
                                          <p:val>
                                            <p:strVal val="ppt_x"/>
                                          </p:val>
                                        </p:tav>
                                        <p:tav tm="100000">
                                          <p:val>
                                            <p:strVal val="ppt_x-0.05"/>
                                          </p:val>
                                        </p:tav>
                                      </p:tavLst>
                                    </p:anim>
                                    <p:anim calcmode="lin" valueType="num">
                                      <p:cBhvr>
                                        <p:cTn id="9" dur="200" decel="100000"/>
                                        <p:tgtEl>
                                          <p:spTgt spid="8"/>
                                        </p:tgtEl>
                                        <p:attrNameLst>
                                          <p:attrName>ppt_y</p:attrName>
                                        </p:attrNameLst>
                                      </p:cBhvr>
                                      <p:tavLst>
                                        <p:tav tm="0">
                                          <p:val>
                                            <p:strVal val="ppt_y"/>
                                          </p:val>
                                        </p:tav>
                                        <p:tav tm="100000">
                                          <p:val>
                                            <p:strVal val="ppt_y+0.1"/>
                                          </p:val>
                                        </p:tav>
                                      </p:tavLst>
                                    </p:anim>
                                    <p:anim calcmode="lin" valueType="num">
                                      <p:cBhvr>
                                        <p:cTn id="10" dur="800" accel="100000">
                                          <p:stCondLst>
                                            <p:cond delay="200"/>
                                          </p:stCondLst>
                                        </p:cTn>
                                        <p:tgtEl>
                                          <p:spTgt spid="8"/>
                                        </p:tgtEl>
                                        <p:attrNameLst>
                                          <p:attrName>ppt_x</p:attrName>
                                        </p:attrNameLst>
                                      </p:cBhvr>
                                      <p:tavLst>
                                        <p:tav tm="0">
                                          <p:val>
                                            <p:strVal val="ppt_x"/>
                                          </p:val>
                                        </p:tav>
                                        <p:tav tm="100000">
                                          <p:val>
                                            <p:strVal val="ppt_x+0.4+0.05"/>
                                          </p:val>
                                        </p:tav>
                                      </p:tavLst>
                                    </p:anim>
                                    <p:anim calcmode="lin" valueType="num">
                                      <p:cBhvr>
                                        <p:cTn id="11" dur="800" accel="100000">
                                          <p:stCondLst>
                                            <p:cond delay="200"/>
                                          </p:stCondLst>
                                        </p:cTn>
                                        <p:tgtEl>
                                          <p:spTgt spid="8"/>
                                        </p:tgtEl>
                                        <p:attrNameLst>
                                          <p:attrName>ppt_y</p:attrName>
                                        </p:attrNameLst>
                                      </p:cBhvr>
                                      <p:tavLst>
                                        <p:tav tm="0">
                                          <p:val>
                                            <p:strVal val="ppt_y"/>
                                          </p:val>
                                        </p:tav>
                                        <p:tav tm="100000">
                                          <p:val>
                                            <p:strVal val="ppt_y-0.4-0.1"/>
                                          </p:val>
                                        </p:tav>
                                      </p:tavLst>
                                    </p:anim>
                                    <p:set>
                                      <p:cBhvr>
                                        <p:cTn id="12"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 xmlns:a16="http://schemas.microsoft.com/office/drawing/2014/main" id="{07A33ED0-D553-4E5F-9883-49B0B45BAB6E}"/>
              </a:ext>
            </a:extLst>
          </p:cNvPr>
          <p:cNvSpPr>
            <a:spLocks noGrp="1"/>
          </p:cNvSpPr>
          <p:nvPr>
            <p:ph type="title"/>
          </p:nvPr>
        </p:nvSpPr>
        <p:spPr>
          <a:xfrm>
            <a:off x="955979" y="96269"/>
            <a:ext cx="5350565" cy="667027"/>
          </a:xfrm>
        </p:spPr>
        <p:txBody>
          <a:bodyPr>
            <a:normAutofit fontScale="90000"/>
          </a:bodyPr>
          <a:lstStyle/>
          <a:p>
            <a:r>
              <a:rPr lang="es-EC" sz="4000" b="1" dirty="0"/>
              <a:t>E</a:t>
            </a:r>
            <a:r>
              <a:rPr lang="es-EC" sz="2800" b="1" dirty="0"/>
              <a:t>LABORACIÓN DE </a:t>
            </a:r>
            <a:r>
              <a:rPr lang="es-EC" sz="4000" b="1" dirty="0"/>
              <a:t>C</a:t>
            </a:r>
            <a:r>
              <a:rPr lang="es-EC" sz="2800" b="1" dirty="0"/>
              <a:t>ORDÓNES</a:t>
            </a:r>
            <a:r>
              <a:rPr lang="es-EC" sz="4000" b="1" dirty="0"/>
              <a:t> </a:t>
            </a:r>
          </a:p>
        </p:txBody>
      </p:sp>
      <p:pic>
        <p:nvPicPr>
          <p:cNvPr id="10" name="Picture 2" descr="Resultado de imagen para carrera de ingenieria mecanica espe">
            <a:extLst>
              <a:ext uri="{FF2B5EF4-FFF2-40B4-BE49-F238E27FC236}">
                <a16:creationId xmlns="" xmlns:a16="http://schemas.microsoft.com/office/drawing/2014/main" id="{6BBC9E84-0534-42A4-983E-DC7E064332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2348" y="1"/>
            <a:ext cx="1179651" cy="11434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a 2">
            <a:extLst>
              <a:ext uri="{FF2B5EF4-FFF2-40B4-BE49-F238E27FC236}">
                <a16:creationId xmlns="" xmlns:a16="http://schemas.microsoft.com/office/drawing/2014/main" id="{6F81E49A-67B1-4522-9008-FB0D322866C1}"/>
              </a:ext>
            </a:extLst>
          </p:cNvPr>
          <p:cNvGraphicFramePr>
            <a:graphicFrameLocks noGrp="1"/>
          </p:cNvGraphicFramePr>
          <p:nvPr>
            <p:extLst>
              <p:ext uri="{D42A27DB-BD31-4B8C-83A1-F6EECF244321}">
                <p14:modId xmlns:p14="http://schemas.microsoft.com/office/powerpoint/2010/main" val="4116768513"/>
              </p:ext>
            </p:extLst>
          </p:nvPr>
        </p:nvGraphicFramePr>
        <p:xfrm>
          <a:off x="1030412" y="1985212"/>
          <a:ext cx="3690620" cy="1920240"/>
        </p:xfrm>
        <a:graphic>
          <a:graphicData uri="http://schemas.openxmlformats.org/drawingml/2006/table">
            <a:tbl>
              <a:tblPr firstRow="1" firstCol="1" bandRow="1"/>
              <a:tblGrid>
                <a:gridCol w="1800225">
                  <a:extLst>
                    <a:ext uri="{9D8B030D-6E8A-4147-A177-3AD203B41FA5}">
                      <a16:colId xmlns="" xmlns:a16="http://schemas.microsoft.com/office/drawing/2014/main" val="4074438504"/>
                    </a:ext>
                  </a:extLst>
                </a:gridCol>
                <a:gridCol w="1890395">
                  <a:extLst>
                    <a:ext uri="{9D8B030D-6E8A-4147-A177-3AD203B41FA5}">
                      <a16:colId xmlns="" xmlns:a16="http://schemas.microsoft.com/office/drawing/2014/main" val="596490274"/>
                    </a:ext>
                  </a:extLst>
                </a:gridCol>
              </a:tblGrid>
              <a:tr h="0">
                <a:tc>
                  <a:txBody>
                    <a:bodyPr/>
                    <a:lstStyle/>
                    <a:p>
                      <a:pPr>
                        <a:lnSpc>
                          <a:spcPct val="150000"/>
                        </a:lnSpc>
                        <a:spcAft>
                          <a:spcPts val="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Descripción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4472C4"/>
                    </a:solidFill>
                  </a:tcPr>
                </a:tc>
                <a:tc>
                  <a:txBody>
                    <a:bodyPr/>
                    <a:lstStyle/>
                    <a:p>
                      <a:pPr>
                        <a:lnSpc>
                          <a:spcPct val="150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Medida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4472C4"/>
                    </a:solidFill>
                  </a:tcPr>
                </a:tc>
                <a:extLst>
                  <a:ext uri="{0D108BD9-81ED-4DB2-BD59-A6C34878D82A}">
                    <a16:rowId xmlns="" xmlns:a16="http://schemas.microsoft.com/office/drawing/2014/main" val="4099156205"/>
                  </a:ext>
                </a:extLst>
              </a:tr>
              <a:tr h="0">
                <a:tc>
                  <a:txBody>
                    <a:bodyPr/>
                    <a:lstStyle/>
                    <a:p>
                      <a:pPr>
                        <a:lnSpc>
                          <a:spcPct val="150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Dureza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50000"/>
                        </a:lnSpc>
                        <a:spcAft>
                          <a:spcPts val="0"/>
                        </a:spcAft>
                      </a:pPr>
                      <a:r>
                        <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 ± 2 </a:t>
                      </a:r>
                      <a:r>
                        <a:rPr lang="es-EC"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 xmlns:a16="http://schemas.microsoft.com/office/drawing/2014/main" val="2919587927"/>
                  </a:ext>
                </a:extLst>
              </a:tr>
              <a:tr h="0">
                <a:tc>
                  <a:txBody>
                    <a:bodyPr/>
                    <a:lstStyle/>
                    <a:p>
                      <a:pPr>
                        <a:lnSpc>
                          <a:spcPct val="150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Densidad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50000"/>
                        </a:lnSpc>
                        <a:spcAft>
                          <a:spcPts val="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1,08 g/cm3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 xmlns:a16="http://schemas.microsoft.com/office/drawing/2014/main" val="1174499183"/>
                  </a:ext>
                </a:extLst>
              </a:tr>
              <a:tr h="0">
                <a:tc>
                  <a:txBody>
                    <a:bodyPr/>
                    <a:lstStyle/>
                    <a:p>
                      <a:pPr>
                        <a:lnSpc>
                          <a:spcPct val="150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Viscosidad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50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14000 ± 2000 MPs a 25°C</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 xmlns:a16="http://schemas.microsoft.com/office/drawing/2014/main" val="3518719008"/>
                  </a:ext>
                </a:extLst>
              </a:tr>
              <a:tr h="0">
                <a:tc>
                  <a:txBody>
                    <a:bodyPr/>
                    <a:lstStyle/>
                    <a:p>
                      <a:pPr>
                        <a:lnSpc>
                          <a:spcPct val="150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Resistencia a la Tracción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50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s-EC" sz="1200">
                          <a:effectLst/>
                          <a:latin typeface="Times New Roman" panose="02020603050405020304" pitchFamily="18" charset="0"/>
                          <a:ea typeface="Calibri" panose="020F0502020204030204" pitchFamily="34" charset="0"/>
                          <a:cs typeface="Times New Roman" panose="02020603050405020304" pitchFamily="18" charset="0"/>
                        </a:rPr>
                        <a:t> 34 kgf/cm2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 xmlns:a16="http://schemas.microsoft.com/office/drawing/2014/main" val="3390073948"/>
                  </a:ext>
                </a:extLst>
              </a:tr>
              <a:tr h="0">
                <a:tc>
                  <a:txBody>
                    <a:bodyPr/>
                    <a:lstStyle/>
                    <a:p>
                      <a:pPr>
                        <a:lnSpc>
                          <a:spcPct val="150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Resistencia al desgarro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50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23 kgf/cm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 xmlns:a16="http://schemas.microsoft.com/office/drawing/2014/main" val="2991389914"/>
                  </a:ext>
                </a:extLst>
              </a:tr>
              <a:tr h="0">
                <a:tc>
                  <a:txBody>
                    <a:bodyPr/>
                    <a:lstStyle/>
                    <a:p>
                      <a:pPr>
                        <a:lnSpc>
                          <a:spcPct val="150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Elongación - Rotura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50000"/>
                        </a:lnSpc>
                        <a:spcAft>
                          <a:spcPts val="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 420 %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 xmlns:a16="http://schemas.microsoft.com/office/drawing/2014/main" val="2848443429"/>
                  </a:ext>
                </a:extLst>
              </a:tr>
            </a:tbl>
          </a:graphicData>
        </a:graphic>
      </p:graphicFrame>
      <p:sp>
        <p:nvSpPr>
          <p:cNvPr id="11" name="Rectángulo 10">
            <a:extLst>
              <a:ext uri="{FF2B5EF4-FFF2-40B4-BE49-F238E27FC236}">
                <a16:creationId xmlns="" xmlns:a16="http://schemas.microsoft.com/office/drawing/2014/main" id="{487100F9-C765-4E18-AD48-DDD689A93B46}"/>
              </a:ext>
            </a:extLst>
          </p:cNvPr>
          <p:cNvSpPr/>
          <p:nvPr/>
        </p:nvSpPr>
        <p:spPr>
          <a:xfrm>
            <a:off x="745435" y="869184"/>
            <a:ext cx="4553882" cy="725648"/>
          </a:xfrm>
          <a:prstGeom prst="rect">
            <a:avLst/>
          </a:prstGeom>
        </p:spPr>
        <p:txBody>
          <a:bodyPr wrap="square">
            <a:spAutoFit/>
          </a:bodyPr>
          <a:lstStyle/>
          <a:p>
            <a:pPr marL="226695" algn="just">
              <a:lnSpc>
                <a:spcPct val="200000"/>
              </a:lnSpc>
              <a:spcAft>
                <a:spcPts val="800"/>
              </a:spcAft>
              <a:tabLst>
                <a:tab pos="471805" algn="l"/>
              </a:tabLst>
            </a:pPr>
            <a:r>
              <a:rPr lang="es-MX" sz="2400" dirty="0">
                <a:latin typeface="Times New Roman" panose="02020603050405020304" pitchFamily="18" charset="0"/>
                <a:ea typeface="Calibri" panose="020F0502020204030204" pitchFamily="34" charset="0"/>
                <a:cs typeface="Times New Roman" panose="02020603050405020304" pitchFamily="18" charset="0"/>
              </a:rPr>
              <a:t>Silicona RTV - 2</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a:extLst>
              <a:ext uri="{FF2B5EF4-FFF2-40B4-BE49-F238E27FC236}">
                <a16:creationId xmlns="" xmlns:a16="http://schemas.microsoft.com/office/drawing/2014/main" id="{FD659200-C5D1-443A-8648-64C3B0D767A3}"/>
              </a:ext>
            </a:extLst>
          </p:cNvPr>
          <p:cNvSpPr/>
          <p:nvPr/>
        </p:nvSpPr>
        <p:spPr>
          <a:xfrm>
            <a:off x="1018816" y="1615880"/>
            <a:ext cx="2612446" cy="369332"/>
          </a:xfrm>
          <a:prstGeom prst="rect">
            <a:avLst/>
          </a:prstGeom>
        </p:spPr>
        <p:txBody>
          <a:bodyPr wrap="none">
            <a:spAutoFit/>
          </a:bodyPr>
          <a:lstStyle/>
          <a:p>
            <a:r>
              <a:rPr lang="es-EC" i="1" dirty="0">
                <a:latin typeface="Calibri" panose="020F0502020204030204" pitchFamily="34" charset="0"/>
                <a:ea typeface="Calibri" panose="020F0502020204030204" pitchFamily="34" charset="0"/>
                <a:cs typeface="Times New Roman" panose="02020603050405020304" pitchFamily="18" charset="0"/>
              </a:rPr>
              <a:t>Características Relevantes</a:t>
            </a:r>
            <a:endParaRPr lang="es-EC" dirty="0"/>
          </a:p>
        </p:txBody>
      </p:sp>
      <p:sp>
        <p:nvSpPr>
          <p:cNvPr id="7" name="Rectángulo 6">
            <a:extLst>
              <a:ext uri="{FF2B5EF4-FFF2-40B4-BE49-F238E27FC236}">
                <a16:creationId xmlns="" xmlns:a16="http://schemas.microsoft.com/office/drawing/2014/main" id="{01C337C3-1724-4AB6-95BD-DB62C530A33E}"/>
              </a:ext>
            </a:extLst>
          </p:cNvPr>
          <p:cNvSpPr/>
          <p:nvPr/>
        </p:nvSpPr>
        <p:spPr>
          <a:xfrm>
            <a:off x="5118217" y="1858126"/>
            <a:ext cx="3690620" cy="923330"/>
          </a:xfrm>
          <a:prstGeom prst="rect">
            <a:avLst/>
          </a:prstGeom>
        </p:spPr>
        <p:txBody>
          <a:bodyPr wrap="square">
            <a:spAutoFit/>
          </a:bodyPr>
          <a:lstStyle/>
          <a:p>
            <a:r>
              <a:rPr lang="es-EC" dirty="0">
                <a:latin typeface="Times New Roman" panose="02020603050405020304" pitchFamily="18" charset="0"/>
                <a:ea typeface="Calibri" panose="020F0502020204030204" pitchFamily="34" charset="0"/>
              </a:rPr>
              <a:t>Consideraciones mezcla: </a:t>
            </a:r>
          </a:p>
          <a:p>
            <a:r>
              <a:rPr lang="es-EC" dirty="0">
                <a:latin typeface="Times New Roman" panose="02020603050405020304" pitchFamily="18" charset="0"/>
                <a:ea typeface="Calibri" panose="020F0502020204030204" pitchFamily="34" charset="0"/>
              </a:rPr>
              <a:t>   - Humedad: 50% a 60% </a:t>
            </a:r>
          </a:p>
          <a:p>
            <a:r>
              <a:rPr lang="es-EC" dirty="0">
                <a:latin typeface="Times New Roman" panose="02020603050405020304" pitchFamily="18" charset="0"/>
                <a:ea typeface="Calibri" panose="020F0502020204030204" pitchFamily="34" charset="0"/>
              </a:rPr>
              <a:t>   - Temperatura: 17°C a 22°C</a:t>
            </a:r>
            <a:endParaRPr lang="es-EC" dirty="0"/>
          </a:p>
        </p:txBody>
      </p:sp>
      <p:sp>
        <p:nvSpPr>
          <p:cNvPr id="8" name="Rectángulo 7">
            <a:extLst>
              <a:ext uri="{FF2B5EF4-FFF2-40B4-BE49-F238E27FC236}">
                <a16:creationId xmlns="" xmlns:a16="http://schemas.microsoft.com/office/drawing/2014/main" id="{19D93DA6-F6C1-4DC9-AC67-FD12BE11AB58}"/>
              </a:ext>
            </a:extLst>
          </p:cNvPr>
          <p:cNvSpPr/>
          <p:nvPr/>
        </p:nvSpPr>
        <p:spPr>
          <a:xfrm>
            <a:off x="5187125" y="2967335"/>
            <a:ext cx="3155619" cy="923330"/>
          </a:xfrm>
          <a:prstGeom prst="rect">
            <a:avLst/>
          </a:prstGeom>
        </p:spPr>
        <p:txBody>
          <a:bodyPr wrap="square">
            <a:spAutoFit/>
          </a:bodyPr>
          <a:lstStyle/>
          <a:p>
            <a:r>
              <a:rPr lang="es-EC" dirty="0">
                <a:latin typeface="Times New Roman" panose="02020603050405020304" pitchFamily="18" charset="0"/>
                <a:ea typeface="Calibri" panose="020F0502020204030204" pitchFamily="34" charset="0"/>
              </a:rPr>
              <a:t>Porcentaje de Catalizador: </a:t>
            </a:r>
          </a:p>
          <a:p>
            <a:r>
              <a:rPr lang="es-EC" dirty="0">
                <a:latin typeface="Times New Roman" panose="02020603050405020304" pitchFamily="18" charset="0"/>
                <a:ea typeface="Calibri" panose="020F0502020204030204" pitchFamily="34" charset="0"/>
              </a:rPr>
              <a:t>   - 1.5% - 1,75% - 2%</a:t>
            </a:r>
          </a:p>
          <a:p>
            <a:endParaRPr lang="es-EC" dirty="0"/>
          </a:p>
        </p:txBody>
      </p:sp>
      <p:pic>
        <p:nvPicPr>
          <p:cNvPr id="21" name="Imagen 20">
            <a:extLst>
              <a:ext uri="{FF2B5EF4-FFF2-40B4-BE49-F238E27FC236}">
                <a16:creationId xmlns="" xmlns:a16="http://schemas.microsoft.com/office/drawing/2014/main" id="{B6823A4E-4C73-46E5-8920-24D4FD46437C}"/>
              </a:ext>
            </a:extLst>
          </p:cNvPr>
          <p:cNvPicPr/>
          <p:nvPr/>
        </p:nvPicPr>
        <p:blipFill rotWithShape="1">
          <a:blip r:embed="rId4"/>
          <a:srcRect t="3903" r="8088" b="5070"/>
          <a:stretch/>
        </p:blipFill>
        <p:spPr bwMode="auto">
          <a:xfrm rot="16200000">
            <a:off x="1857818" y="3491793"/>
            <a:ext cx="2035810" cy="3731895"/>
          </a:xfrm>
          <a:prstGeom prst="rect">
            <a:avLst/>
          </a:prstGeom>
          <a:ln>
            <a:noFill/>
          </a:ln>
          <a:extLst>
            <a:ext uri="{53640926-AAD7-44D8-BBD7-CCE9431645EC}">
              <a14:shadowObscured xmlns:a14="http://schemas.microsoft.com/office/drawing/2010/main"/>
            </a:ext>
          </a:extLst>
        </p:spPr>
      </p:pic>
      <p:pic>
        <p:nvPicPr>
          <p:cNvPr id="22" name="Imagen 21">
            <a:extLst>
              <a:ext uri="{FF2B5EF4-FFF2-40B4-BE49-F238E27FC236}">
                <a16:creationId xmlns="" xmlns:a16="http://schemas.microsoft.com/office/drawing/2014/main" id="{1D026C94-ED4C-4D85-AEC6-9995A0386982}"/>
              </a:ext>
            </a:extLst>
          </p:cNvPr>
          <p:cNvPicPr/>
          <p:nvPr/>
        </p:nvPicPr>
        <p:blipFill rotWithShape="1">
          <a:blip r:embed="rId5"/>
          <a:srcRect t="3101" b="7354"/>
          <a:stretch/>
        </p:blipFill>
        <p:spPr bwMode="auto">
          <a:xfrm>
            <a:off x="5141195" y="4253377"/>
            <a:ext cx="3291096" cy="2208725"/>
          </a:xfrm>
          <a:prstGeom prst="rect">
            <a:avLst/>
          </a:prstGeom>
          <a:ln>
            <a:noFill/>
          </a:ln>
          <a:extLst>
            <a:ext uri="{53640926-AAD7-44D8-BBD7-CCE9431645EC}">
              <a14:shadowObscured xmlns:a14="http://schemas.microsoft.com/office/drawing/2010/main"/>
            </a:ext>
          </a:extLst>
        </p:spPr>
      </p:pic>
      <p:pic>
        <p:nvPicPr>
          <p:cNvPr id="6" name="Imagen 5">
            <a:extLst>
              <a:ext uri="{FF2B5EF4-FFF2-40B4-BE49-F238E27FC236}">
                <a16:creationId xmlns="" xmlns:a16="http://schemas.microsoft.com/office/drawing/2014/main" id="{3D736444-EDC6-4144-890F-A7DE6F131EDA}"/>
              </a:ext>
            </a:extLst>
          </p:cNvPr>
          <p:cNvPicPr>
            <a:picLocks noChangeAspect="1"/>
          </p:cNvPicPr>
          <p:nvPr/>
        </p:nvPicPr>
        <p:blipFill>
          <a:blip r:embed="rId6"/>
          <a:stretch>
            <a:fillRect/>
          </a:stretch>
        </p:blipFill>
        <p:spPr>
          <a:xfrm rot="5400000">
            <a:off x="8518497" y="1885172"/>
            <a:ext cx="3585362" cy="3004682"/>
          </a:xfrm>
          <a:prstGeom prst="rect">
            <a:avLst/>
          </a:prstGeom>
        </p:spPr>
      </p:pic>
      <p:sp>
        <p:nvSpPr>
          <p:cNvPr id="14" name="Rectángulo: esquinas redondeadas 13">
            <a:extLst>
              <a:ext uri="{FF2B5EF4-FFF2-40B4-BE49-F238E27FC236}">
                <a16:creationId xmlns="" xmlns:a16="http://schemas.microsoft.com/office/drawing/2014/main" id="{7DA0CF0E-5D0B-41C3-8A74-A86907FDFCFF}"/>
              </a:ext>
            </a:extLst>
          </p:cNvPr>
          <p:cNvSpPr/>
          <p:nvPr/>
        </p:nvSpPr>
        <p:spPr>
          <a:xfrm>
            <a:off x="8609698" y="5357741"/>
            <a:ext cx="3203612" cy="8647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6695" algn="just">
              <a:spcAft>
                <a:spcPts val="800"/>
              </a:spcAft>
              <a:tabLst>
                <a:tab pos="471805" algn="l"/>
              </a:tabLst>
            </a:pPr>
            <a:r>
              <a:rPr lang="es-EC" sz="1600" dirty="0">
                <a:solidFill>
                  <a:schemeClr val="tx1"/>
                </a:solidFill>
              </a:rPr>
              <a:t>Fibras de silicona: d = 3mm</a:t>
            </a:r>
          </a:p>
          <a:p>
            <a:pPr marL="226695" algn="just">
              <a:spcAft>
                <a:spcPts val="800"/>
              </a:spcAft>
              <a:tabLst>
                <a:tab pos="471805" algn="l"/>
              </a:tabLst>
            </a:pPr>
            <a:r>
              <a:rPr lang="es-EC" sz="1600" dirty="0">
                <a:solidFill>
                  <a:schemeClr val="tx1"/>
                </a:solidFill>
              </a:rPr>
              <a:t>Lmin req: L = 150mm.</a:t>
            </a:r>
          </a:p>
        </p:txBody>
      </p:sp>
    </p:spTree>
    <p:extLst>
      <p:ext uri="{BB962C8B-B14F-4D97-AF65-F5344CB8AC3E}">
        <p14:creationId xmlns:p14="http://schemas.microsoft.com/office/powerpoint/2010/main" val="711259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 xmlns:a16="http://schemas.microsoft.com/office/drawing/2014/main" id="{07A33ED0-D553-4E5F-9883-49B0B45BAB6E}"/>
              </a:ext>
            </a:extLst>
          </p:cNvPr>
          <p:cNvSpPr>
            <a:spLocks noGrp="1"/>
          </p:cNvSpPr>
          <p:nvPr>
            <p:ph type="title"/>
          </p:nvPr>
        </p:nvSpPr>
        <p:spPr>
          <a:xfrm>
            <a:off x="731583" y="149180"/>
            <a:ext cx="6344478" cy="667027"/>
          </a:xfrm>
        </p:spPr>
        <p:txBody>
          <a:bodyPr>
            <a:normAutofit fontScale="90000"/>
          </a:bodyPr>
          <a:lstStyle/>
          <a:p>
            <a:r>
              <a:rPr lang="es-EC" sz="4000" b="1" dirty="0"/>
              <a:t>E</a:t>
            </a:r>
            <a:r>
              <a:rPr lang="es-EC" sz="2800" b="1" dirty="0"/>
              <a:t>NSAYOS DE </a:t>
            </a:r>
            <a:r>
              <a:rPr lang="es-EC" sz="4000" b="1" dirty="0"/>
              <a:t>C</a:t>
            </a:r>
            <a:r>
              <a:rPr lang="es-EC" sz="2800" b="1" dirty="0"/>
              <a:t>ARGA Y </a:t>
            </a:r>
            <a:r>
              <a:rPr lang="es-EC" sz="4000" b="1" dirty="0"/>
              <a:t> D</a:t>
            </a:r>
            <a:r>
              <a:rPr lang="es-EC" sz="2800" b="1" dirty="0"/>
              <a:t>ESCARGA</a:t>
            </a:r>
          </a:p>
        </p:txBody>
      </p:sp>
      <p:sp>
        <p:nvSpPr>
          <p:cNvPr id="6" name="Rectángulo 5">
            <a:extLst>
              <a:ext uri="{FF2B5EF4-FFF2-40B4-BE49-F238E27FC236}">
                <a16:creationId xmlns="" xmlns:a16="http://schemas.microsoft.com/office/drawing/2014/main" id="{17394421-8F5E-41DB-AAAE-E8EFCC772AAC}"/>
              </a:ext>
            </a:extLst>
          </p:cNvPr>
          <p:cNvSpPr/>
          <p:nvPr/>
        </p:nvSpPr>
        <p:spPr>
          <a:xfrm>
            <a:off x="580425" y="948501"/>
            <a:ext cx="4553882" cy="725648"/>
          </a:xfrm>
          <a:prstGeom prst="rect">
            <a:avLst/>
          </a:prstGeom>
        </p:spPr>
        <p:txBody>
          <a:bodyPr wrap="square">
            <a:spAutoFit/>
          </a:bodyPr>
          <a:lstStyle/>
          <a:p>
            <a:pPr marL="226695" algn="just">
              <a:lnSpc>
                <a:spcPct val="200000"/>
              </a:lnSpc>
              <a:spcAft>
                <a:spcPts val="800"/>
              </a:spcAft>
              <a:tabLst>
                <a:tab pos="471805" algn="l"/>
              </a:tabLst>
            </a:pPr>
            <a:r>
              <a:rPr lang="es-MX" sz="2400" dirty="0">
                <a:latin typeface="Times New Roman" panose="02020603050405020304" pitchFamily="18" charset="0"/>
                <a:ea typeface="Calibri" panose="020F0502020204030204" pitchFamily="34" charset="0"/>
                <a:cs typeface="Times New Roman" panose="02020603050405020304" pitchFamily="18" charset="0"/>
              </a:rPr>
              <a:t>Metodología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2" descr="Resultado de imagen para carrera de ingenieria mecanica espe">
            <a:extLst>
              <a:ext uri="{FF2B5EF4-FFF2-40B4-BE49-F238E27FC236}">
                <a16:creationId xmlns="" xmlns:a16="http://schemas.microsoft.com/office/drawing/2014/main" id="{6BBC9E84-0534-42A4-983E-DC7E064332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2348" y="1"/>
            <a:ext cx="1179651" cy="1143434"/>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 xmlns:a16="http://schemas.microsoft.com/office/drawing/2014/main" id="{5D6234D8-FE1F-4639-B4C0-04DD97F87C93}"/>
              </a:ext>
            </a:extLst>
          </p:cNvPr>
          <p:cNvPicPr/>
          <p:nvPr/>
        </p:nvPicPr>
        <p:blipFill>
          <a:blip r:embed="rId4"/>
          <a:stretch>
            <a:fillRect/>
          </a:stretch>
        </p:blipFill>
        <p:spPr>
          <a:xfrm>
            <a:off x="1974575" y="2229504"/>
            <a:ext cx="3858494" cy="2945200"/>
          </a:xfrm>
          <a:prstGeom prst="rect">
            <a:avLst/>
          </a:prstGeom>
        </p:spPr>
      </p:pic>
      <p:pic>
        <p:nvPicPr>
          <p:cNvPr id="9" name="Imagen 8">
            <a:extLst>
              <a:ext uri="{FF2B5EF4-FFF2-40B4-BE49-F238E27FC236}">
                <a16:creationId xmlns="" xmlns:a16="http://schemas.microsoft.com/office/drawing/2014/main" id="{743DC6C7-35D8-4F19-AF29-AAC142C9B72A}"/>
              </a:ext>
            </a:extLst>
          </p:cNvPr>
          <p:cNvPicPr/>
          <p:nvPr/>
        </p:nvPicPr>
        <p:blipFill>
          <a:blip r:embed="rId5">
            <a:extLst>
              <a:ext uri="{BEBA8EAE-BF5A-486C-A8C5-ECC9F3942E4B}">
                <a14:imgProps xmlns:a14="http://schemas.microsoft.com/office/drawing/2010/main">
                  <a14:imgLayer r:embed="rId6">
                    <a14:imgEffect>
                      <a14:backgroundRemoval t="2510" b="100000" l="0" r="100000"/>
                    </a14:imgEffect>
                  </a14:imgLayer>
                </a14:imgProps>
              </a:ext>
            </a:extLst>
          </a:blip>
          <a:stretch>
            <a:fillRect/>
          </a:stretch>
        </p:blipFill>
        <p:spPr>
          <a:xfrm>
            <a:off x="1026576" y="4053394"/>
            <a:ext cx="1609090" cy="1856105"/>
          </a:xfrm>
          <a:prstGeom prst="rect">
            <a:avLst/>
          </a:prstGeom>
        </p:spPr>
      </p:pic>
      <p:pic>
        <p:nvPicPr>
          <p:cNvPr id="11" name="Imagen 10">
            <a:extLst>
              <a:ext uri="{FF2B5EF4-FFF2-40B4-BE49-F238E27FC236}">
                <a16:creationId xmlns="" xmlns:a16="http://schemas.microsoft.com/office/drawing/2014/main" id="{C01EBF6E-0A57-49EF-B6AF-64FC34FFA288}"/>
              </a:ext>
            </a:extLst>
          </p:cNvPr>
          <p:cNvPicPr/>
          <p:nvPr/>
        </p:nvPicPr>
        <p:blipFill>
          <a:blip r:embed="rId7">
            <a:extLst>
              <a:ext uri="{BEBA8EAE-BF5A-486C-A8C5-ECC9F3942E4B}">
                <a14:imgProps xmlns:a14="http://schemas.microsoft.com/office/drawing/2010/main">
                  <a14:imgLayer r:embed="rId8">
                    <a14:imgEffect>
                      <a14:backgroundRemoval t="0" b="96266" l="888" r="99408"/>
                    </a14:imgEffect>
                  </a14:imgLayer>
                </a14:imgProps>
              </a:ext>
            </a:extLst>
          </a:blip>
          <a:stretch>
            <a:fillRect/>
          </a:stretch>
        </p:blipFill>
        <p:spPr>
          <a:xfrm>
            <a:off x="5496442" y="1311325"/>
            <a:ext cx="1790596" cy="1298443"/>
          </a:xfrm>
          <a:prstGeom prst="rect">
            <a:avLst/>
          </a:prstGeom>
        </p:spPr>
      </p:pic>
      <mc:AlternateContent xmlns:mc="http://schemas.openxmlformats.org/markup-compatibility/2006" xmlns:a14="http://schemas.microsoft.com/office/drawing/2010/main">
        <mc:Choice Requires="a14">
          <p:sp>
            <p:nvSpPr>
              <p:cNvPr id="2" name="Rectángulo 1">
                <a:extLst>
                  <a:ext uri="{FF2B5EF4-FFF2-40B4-BE49-F238E27FC236}">
                    <a16:creationId xmlns="" xmlns:a16="http://schemas.microsoft.com/office/drawing/2014/main" id="{7A385DED-B15C-4C95-AD88-6C61400C2756}"/>
                  </a:ext>
                </a:extLst>
              </p:cNvPr>
              <p:cNvSpPr/>
              <p:nvPr/>
            </p:nvSpPr>
            <p:spPr>
              <a:xfrm>
                <a:off x="7811485" y="1200078"/>
                <a:ext cx="138121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𝐿</m:t>
                          </m:r>
                        </m:e>
                        <m:sub>
                          <m:r>
                            <a:rPr lang="es-EC" i="0">
                              <a:latin typeface="Cambria Math" panose="02040503050406030204" pitchFamily="18" charset="0"/>
                            </a:rPr>
                            <m:t>0</m:t>
                          </m:r>
                        </m:sub>
                      </m:sSub>
                      <m:r>
                        <a:rPr lang="es-EC" i="0">
                          <a:latin typeface="Cambria Math" panose="02040503050406030204" pitchFamily="18" charset="0"/>
                        </a:rPr>
                        <m:t>=12 </m:t>
                      </m:r>
                      <m:r>
                        <a:rPr lang="es-EC" i="1">
                          <a:latin typeface="Cambria Math" panose="02040503050406030204" pitchFamily="18" charset="0"/>
                        </a:rPr>
                        <m:t>𝑐𝑚</m:t>
                      </m:r>
                    </m:oMath>
                  </m:oMathPara>
                </a14:m>
                <a:endParaRPr lang="es-EC" dirty="0"/>
              </a:p>
            </p:txBody>
          </p:sp>
        </mc:Choice>
        <mc:Fallback xmlns="">
          <p:sp>
            <p:nvSpPr>
              <p:cNvPr id="2" name="Rectángulo 1">
                <a:extLst>
                  <a:ext uri="{FF2B5EF4-FFF2-40B4-BE49-F238E27FC236}">
                    <a16:creationId xmlns:a16="http://schemas.microsoft.com/office/drawing/2014/main" id="{7A385DED-B15C-4C95-AD88-6C61400C2756}"/>
                  </a:ext>
                </a:extLst>
              </p:cNvPr>
              <p:cNvSpPr>
                <a:spLocks noRot="1" noChangeAspect="1" noMove="1" noResize="1" noEditPoints="1" noAdjustHandles="1" noChangeArrowheads="1" noChangeShapeType="1" noTextEdit="1"/>
              </p:cNvSpPr>
              <p:nvPr/>
            </p:nvSpPr>
            <p:spPr>
              <a:xfrm>
                <a:off x="7811485" y="1200078"/>
                <a:ext cx="1381212" cy="369332"/>
              </a:xfrm>
              <a:prstGeom prst="rect">
                <a:avLst/>
              </a:prstGeom>
              <a:blipFill>
                <a:blip r:embed="rId9"/>
                <a:stretch>
                  <a:fillRect b="-3333"/>
                </a:stretch>
              </a:blipFill>
            </p:spPr>
            <p:txBody>
              <a:bodyPr/>
              <a:lstStyle/>
              <a:p>
                <a:r>
                  <a:rPr lang="es-EC">
                    <a:noFill/>
                  </a:rPr>
                  <a:t> </a:t>
                </a:r>
              </a:p>
            </p:txBody>
          </p:sp>
        </mc:Fallback>
      </mc:AlternateContent>
      <p:sp>
        <p:nvSpPr>
          <p:cNvPr id="12" name="Rectángulo 11">
            <a:extLst>
              <a:ext uri="{FF2B5EF4-FFF2-40B4-BE49-F238E27FC236}">
                <a16:creationId xmlns="" xmlns:a16="http://schemas.microsoft.com/office/drawing/2014/main" id="{9A4DCD6F-5A37-484C-9D90-385633AD9BE2}"/>
              </a:ext>
            </a:extLst>
          </p:cNvPr>
          <p:cNvSpPr/>
          <p:nvPr/>
        </p:nvSpPr>
        <p:spPr>
          <a:xfrm>
            <a:off x="7812495" y="1807448"/>
            <a:ext cx="2335319" cy="369332"/>
          </a:xfrm>
          <a:prstGeom prst="rect">
            <a:avLst/>
          </a:prstGeom>
        </p:spPr>
        <p:txBody>
          <a:bodyPr wrap="none">
            <a:spAutoFit/>
          </a:bodyPr>
          <a:lstStyle/>
          <a:p>
            <a:r>
              <a:rPr lang="es-EC" u="sng" dirty="0"/>
              <a:t>Distancias del 1er Ciclo</a:t>
            </a:r>
          </a:p>
        </p:txBody>
      </p:sp>
      <p:pic>
        <p:nvPicPr>
          <p:cNvPr id="13" name="Imagen 12">
            <a:extLst>
              <a:ext uri="{FF2B5EF4-FFF2-40B4-BE49-F238E27FC236}">
                <a16:creationId xmlns="" xmlns:a16="http://schemas.microsoft.com/office/drawing/2014/main" id="{2F1090D9-CED3-49AA-A427-7E2B38FCF391}"/>
              </a:ext>
            </a:extLst>
          </p:cNvPr>
          <p:cNvPicPr>
            <a:picLocks noChangeAspect="1"/>
          </p:cNvPicPr>
          <p:nvPr/>
        </p:nvPicPr>
        <p:blipFill>
          <a:blip r:embed="rId10"/>
          <a:stretch>
            <a:fillRect/>
          </a:stretch>
        </p:blipFill>
        <p:spPr>
          <a:xfrm>
            <a:off x="745435" y="2094753"/>
            <a:ext cx="1890231" cy="1027026"/>
          </a:xfrm>
          <a:prstGeom prst="rect">
            <a:avLst/>
          </a:prstGeom>
        </p:spPr>
      </p:pic>
      <mc:AlternateContent xmlns:mc="http://schemas.openxmlformats.org/markup-compatibility/2006" xmlns:a14="http://schemas.microsoft.com/office/drawing/2010/main">
        <mc:Choice Requires="a14">
          <p:sp>
            <p:nvSpPr>
              <p:cNvPr id="3" name="Rectángulo 2">
                <a:extLst>
                  <a:ext uri="{FF2B5EF4-FFF2-40B4-BE49-F238E27FC236}">
                    <a16:creationId xmlns="" xmlns:a16="http://schemas.microsoft.com/office/drawing/2014/main" id="{187082D5-B248-4DAA-92D3-543D4C38DE1A}"/>
                  </a:ext>
                </a:extLst>
              </p:cNvPr>
              <p:cNvSpPr/>
              <p:nvPr/>
            </p:nvSpPr>
            <p:spPr>
              <a:xfrm>
                <a:off x="7764726" y="2202745"/>
                <a:ext cx="23830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𝐿</m:t>
                          </m:r>
                        </m:e>
                        <m:sub>
                          <m:r>
                            <a:rPr lang="es-EC" i="1">
                              <a:latin typeface="Cambria Math" panose="02040503050406030204" pitchFamily="18" charset="0"/>
                            </a:rPr>
                            <m:t>𝑒</m:t>
                          </m:r>
                          <m:r>
                            <a:rPr lang="es-EC" i="0">
                              <a:latin typeface="Cambria Math" panose="02040503050406030204" pitchFamily="18" charset="0"/>
                            </a:rPr>
                            <m:t>1</m:t>
                          </m:r>
                        </m:sub>
                      </m:sSub>
                      <m:r>
                        <a:rPr lang="es-EC" i="0">
                          <a:latin typeface="Cambria Math" panose="02040503050406030204" pitchFamily="18" charset="0"/>
                        </a:rPr>
                        <m:t>=12+1=13</m:t>
                      </m:r>
                      <m:r>
                        <a:rPr lang="es-EC" i="1">
                          <a:latin typeface="Cambria Math" panose="02040503050406030204" pitchFamily="18" charset="0"/>
                        </a:rPr>
                        <m:t>𝑐𝑚</m:t>
                      </m:r>
                    </m:oMath>
                  </m:oMathPara>
                </a14:m>
                <a:endParaRPr lang="es-EC" dirty="0"/>
              </a:p>
            </p:txBody>
          </p:sp>
        </mc:Choice>
        <mc:Fallback xmlns="">
          <p:sp>
            <p:nvSpPr>
              <p:cNvPr id="3" name="Rectángulo 2">
                <a:extLst>
                  <a:ext uri="{FF2B5EF4-FFF2-40B4-BE49-F238E27FC236}">
                    <a16:creationId xmlns:a16="http://schemas.microsoft.com/office/drawing/2014/main" id="{187082D5-B248-4DAA-92D3-543D4C38DE1A}"/>
                  </a:ext>
                </a:extLst>
              </p:cNvPr>
              <p:cNvSpPr>
                <a:spLocks noRot="1" noChangeAspect="1" noMove="1" noResize="1" noEditPoints="1" noAdjustHandles="1" noChangeArrowheads="1" noChangeShapeType="1" noTextEdit="1"/>
              </p:cNvSpPr>
              <p:nvPr/>
            </p:nvSpPr>
            <p:spPr>
              <a:xfrm>
                <a:off x="7764726" y="2202745"/>
                <a:ext cx="2383088" cy="369332"/>
              </a:xfrm>
              <a:prstGeom prst="rect">
                <a:avLst/>
              </a:prstGeom>
              <a:blipFill>
                <a:blip r:embed="rId11"/>
                <a:stretch>
                  <a:fillRect b="-163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Rectángulo 13">
                <a:extLst>
                  <a:ext uri="{FF2B5EF4-FFF2-40B4-BE49-F238E27FC236}">
                    <a16:creationId xmlns="" xmlns:a16="http://schemas.microsoft.com/office/drawing/2014/main" id="{C0D923A2-E867-4929-8D52-E31667B436A2}"/>
                  </a:ext>
                </a:extLst>
              </p:cNvPr>
              <p:cNvSpPr/>
              <p:nvPr/>
            </p:nvSpPr>
            <p:spPr>
              <a:xfrm>
                <a:off x="7764726" y="2608514"/>
                <a:ext cx="23830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𝐿</m:t>
                          </m:r>
                        </m:e>
                        <m:sub>
                          <m:r>
                            <a:rPr lang="es-EC" i="1">
                              <a:latin typeface="Cambria Math" panose="02040503050406030204" pitchFamily="18" charset="0"/>
                            </a:rPr>
                            <m:t>𝑒</m:t>
                          </m:r>
                          <m:r>
                            <a:rPr lang="es-EC" b="0" i="0" smtClean="0">
                              <a:latin typeface="Cambria Math" panose="02040503050406030204" pitchFamily="18" charset="0"/>
                            </a:rPr>
                            <m:t>2</m:t>
                          </m:r>
                        </m:sub>
                      </m:sSub>
                      <m:r>
                        <a:rPr lang="es-EC" i="0">
                          <a:latin typeface="Cambria Math" panose="02040503050406030204" pitchFamily="18" charset="0"/>
                        </a:rPr>
                        <m:t>=1</m:t>
                      </m:r>
                      <m:r>
                        <a:rPr lang="es-EC" b="0" i="0" smtClean="0">
                          <a:latin typeface="Cambria Math" panose="02040503050406030204" pitchFamily="18" charset="0"/>
                        </a:rPr>
                        <m:t>3</m:t>
                      </m:r>
                      <m:r>
                        <a:rPr lang="es-EC" i="0">
                          <a:latin typeface="Cambria Math" panose="02040503050406030204" pitchFamily="18" charset="0"/>
                        </a:rPr>
                        <m:t>+1=1</m:t>
                      </m:r>
                      <m:r>
                        <a:rPr lang="es-EC" b="0" i="1" smtClean="0">
                          <a:latin typeface="Cambria Math" panose="02040503050406030204" pitchFamily="18" charset="0"/>
                        </a:rPr>
                        <m:t>4</m:t>
                      </m:r>
                      <m:r>
                        <a:rPr lang="es-EC" i="1">
                          <a:latin typeface="Cambria Math" panose="02040503050406030204" pitchFamily="18" charset="0"/>
                        </a:rPr>
                        <m:t>𝑐𝑚</m:t>
                      </m:r>
                    </m:oMath>
                  </m:oMathPara>
                </a14:m>
                <a:endParaRPr lang="es-EC" dirty="0"/>
              </a:p>
            </p:txBody>
          </p:sp>
        </mc:Choice>
        <mc:Fallback xmlns="">
          <p:sp>
            <p:nvSpPr>
              <p:cNvPr id="14" name="Rectángulo 13">
                <a:extLst>
                  <a:ext uri="{FF2B5EF4-FFF2-40B4-BE49-F238E27FC236}">
                    <a16:creationId xmlns:a16="http://schemas.microsoft.com/office/drawing/2014/main" id="{C0D923A2-E867-4929-8D52-E31667B436A2}"/>
                  </a:ext>
                </a:extLst>
              </p:cNvPr>
              <p:cNvSpPr>
                <a:spLocks noRot="1" noChangeAspect="1" noMove="1" noResize="1" noEditPoints="1" noAdjustHandles="1" noChangeArrowheads="1" noChangeShapeType="1" noTextEdit="1"/>
              </p:cNvSpPr>
              <p:nvPr/>
            </p:nvSpPr>
            <p:spPr>
              <a:xfrm>
                <a:off x="7764726" y="2608514"/>
                <a:ext cx="2383088" cy="369332"/>
              </a:xfrm>
              <a:prstGeom prst="rect">
                <a:avLst/>
              </a:prstGeom>
              <a:blipFill>
                <a:blip r:embed="rId12"/>
                <a:stretch>
                  <a:fillRect b="-333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5" name="Rectángulo 14">
                <a:extLst>
                  <a:ext uri="{FF2B5EF4-FFF2-40B4-BE49-F238E27FC236}">
                    <a16:creationId xmlns="" xmlns:a16="http://schemas.microsoft.com/office/drawing/2014/main" id="{DCBFB716-E2CC-40A5-A989-B82416770095}"/>
                  </a:ext>
                </a:extLst>
              </p:cNvPr>
              <p:cNvSpPr/>
              <p:nvPr/>
            </p:nvSpPr>
            <p:spPr>
              <a:xfrm>
                <a:off x="7764726" y="2977846"/>
                <a:ext cx="23830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𝐿</m:t>
                          </m:r>
                        </m:e>
                        <m:sub>
                          <m:r>
                            <a:rPr lang="es-EC" i="1">
                              <a:latin typeface="Cambria Math" panose="02040503050406030204" pitchFamily="18" charset="0"/>
                            </a:rPr>
                            <m:t>𝑒</m:t>
                          </m:r>
                          <m:r>
                            <a:rPr lang="es-EC" b="0" i="0" smtClean="0">
                              <a:latin typeface="Cambria Math" panose="02040503050406030204" pitchFamily="18" charset="0"/>
                            </a:rPr>
                            <m:t>3</m:t>
                          </m:r>
                        </m:sub>
                      </m:sSub>
                      <m:r>
                        <a:rPr lang="es-EC" i="0">
                          <a:latin typeface="Cambria Math" panose="02040503050406030204" pitchFamily="18" charset="0"/>
                        </a:rPr>
                        <m:t>=1</m:t>
                      </m:r>
                      <m:r>
                        <a:rPr lang="es-EC" b="0" i="0" smtClean="0">
                          <a:latin typeface="Cambria Math" panose="02040503050406030204" pitchFamily="18" charset="0"/>
                        </a:rPr>
                        <m:t>4</m:t>
                      </m:r>
                      <m:r>
                        <a:rPr lang="es-EC" i="0">
                          <a:latin typeface="Cambria Math" panose="02040503050406030204" pitchFamily="18" charset="0"/>
                        </a:rPr>
                        <m:t>+1=1</m:t>
                      </m:r>
                      <m:r>
                        <a:rPr lang="es-EC" b="0" i="1" smtClean="0">
                          <a:latin typeface="Cambria Math" panose="02040503050406030204" pitchFamily="18" charset="0"/>
                        </a:rPr>
                        <m:t>5</m:t>
                      </m:r>
                      <m:r>
                        <a:rPr lang="es-EC" i="1">
                          <a:latin typeface="Cambria Math" panose="02040503050406030204" pitchFamily="18" charset="0"/>
                        </a:rPr>
                        <m:t>𝑐𝑚</m:t>
                      </m:r>
                    </m:oMath>
                  </m:oMathPara>
                </a14:m>
                <a:endParaRPr lang="es-EC" dirty="0"/>
              </a:p>
            </p:txBody>
          </p:sp>
        </mc:Choice>
        <mc:Fallback xmlns="">
          <p:sp>
            <p:nvSpPr>
              <p:cNvPr id="15" name="Rectángulo 14">
                <a:extLst>
                  <a:ext uri="{FF2B5EF4-FFF2-40B4-BE49-F238E27FC236}">
                    <a16:creationId xmlns:a16="http://schemas.microsoft.com/office/drawing/2014/main" id="{DCBFB716-E2CC-40A5-A989-B82416770095}"/>
                  </a:ext>
                </a:extLst>
              </p:cNvPr>
              <p:cNvSpPr>
                <a:spLocks noRot="1" noChangeAspect="1" noMove="1" noResize="1" noEditPoints="1" noAdjustHandles="1" noChangeArrowheads="1" noChangeShapeType="1" noTextEdit="1"/>
              </p:cNvSpPr>
              <p:nvPr/>
            </p:nvSpPr>
            <p:spPr>
              <a:xfrm>
                <a:off x="7764726" y="2977846"/>
                <a:ext cx="2383088" cy="369332"/>
              </a:xfrm>
              <a:prstGeom prst="rect">
                <a:avLst/>
              </a:prstGeom>
              <a:blipFill>
                <a:blip r:embed="rId13"/>
                <a:stretch>
                  <a:fillRect b="-163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6" name="Rectángulo 15">
                <a:extLst>
                  <a:ext uri="{FF2B5EF4-FFF2-40B4-BE49-F238E27FC236}">
                    <a16:creationId xmlns="" xmlns:a16="http://schemas.microsoft.com/office/drawing/2014/main" id="{ACB6F439-4E13-4ADE-8CDD-E1AA230BC089}"/>
                  </a:ext>
                </a:extLst>
              </p:cNvPr>
              <p:cNvSpPr/>
              <p:nvPr/>
            </p:nvSpPr>
            <p:spPr>
              <a:xfrm>
                <a:off x="7764726" y="3347178"/>
                <a:ext cx="23830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𝐿</m:t>
                          </m:r>
                        </m:e>
                        <m:sub>
                          <m:r>
                            <a:rPr lang="es-EC" i="1">
                              <a:latin typeface="Cambria Math" panose="02040503050406030204" pitchFamily="18" charset="0"/>
                            </a:rPr>
                            <m:t>𝑒</m:t>
                          </m:r>
                          <m:r>
                            <a:rPr lang="es-EC" b="0" i="0" smtClean="0">
                              <a:latin typeface="Cambria Math" panose="02040503050406030204" pitchFamily="18" charset="0"/>
                            </a:rPr>
                            <m:t>4</m:t>
                          </m:r>
                        </m:sub>
                      </m:sSub>
                      <m:r>
                        <a:rPr lang="es-EC" i="0">
                          <a:latin typeface="Cambria Math" panose="02040503050406030204" pitchFamily="18" charset="0"/>
                        </a:rPr>
                        <m:t>=1</m:t>
                      </m:r>
                      <m:r>
                        <a:rPr lang="es-EC" b="0" i="0" smtClean="0">
                          <a:latin typeface="Cambria Math" panose="02040503050406030204" pitchFamily="18" charset="0"/>
                        </a:rPr>
                        <m:t>5</m:t>
                      </m:r>
                      <m:r>
                        <a:rPr lang="es-EC" i="0">
                          <a:latin typeface="Cambria Math" panose="02040503050406030204" pitchFamily="18" charset="0"/>
                        </a:rPr>
                        <m:t>+1=1</m:t>
                      </m:r>
                      <m:r>
                        <a:rPr lang="es-EC" b="0" i="1" smtClean="0">
                          <a:latin typeface="Cambria Math" panose="02040503050406030204" pitchFamily="18" charset="0"/>
                        </a:rPr>
                        <m:t>6</m:t>
                      </m:r>
                      <m:r>
                        <a:rPr lang="es-EC" i="1">
                          <a:latin typeface="Cambria Math" panose="02040503050406030204" pitchFamily="18" charset="0"/>
                        </a:rPr>
                        <m:t>𝑐𝑚</m:t>
                      </m:r>
                    </m:oMath>
                  </m:oMathPara>
                </a14:m>
                <a:endParaRPr lang="es-EC" dirty="0"/>
              </a:p>
            </p:txBody>
          </p:sp>
        </mc:Choice>
        <mc:Fallback xmlns="">
          <p:sp>
            <p:nvSpPr>
              <p:cNvPr id="16" name="Rectángulo 15">
                <a:extLst>
                  <a:ext uri="{FF2B5EF4-FFF2-40B4-BE49-F238E27FC236}">
                    <a16:creationId xmlns:a16="http://schemas.microsoft.com/office/drawing/2014/main" id="{ACB6F439-4E13-4ADE-8CDD-E1AA230BC089}"/>
                  </a:ext>
                </a:extLst>
              </p:cNvPr>
              <p:cNvSpPr>
                <a:spLocks noRot="1" noChangeAspect="1" noMove="1" noResize="1" noEditPoints="1" noAdjustHandles="1" noChangeArrowheads="1" noChangeShapeType="1" noTextEdit="1"/>
              </p:cNvSpPr>
              <p:nvPr/>
            </p:nvSpPr>
            <p:spPr>
              <a:xfrm>
                <a:off x="7764726" y="3347178"/>
                <a:ext cx="2383088" cy="369332"/>
              </a:xfrm>
              <a:prstGeom prst="rect">
                <a:avLst/>
              </a:prstGeom>
              <a:blipFill>
                <a:blip r:embed="rId14"/>
                <a:stretch>
                  <a:fillRect b="-163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7" name="Rectángulo 16">
                <a:extLst>
                  <a:ext uri="{FF2B5EF4-FFF2-40B4-BE49-F238E27FC236}">
                    <a16:creationId xmlns="" xmlns:a16="http://schemas.microsoft.com/office/drawing/2014/main" id="{E37F3239-2664-4CE3-B50F-0E9DA07F5788}"/>
                  </a:ext>
                </a:extLst>
              </p:cNvPr>
              <p:cNvSpPr/>
              <p:nvPr/>
            </p:nvSpPr>
            <p:spPr>
              <a:xfrm>
                <a:off x="7764726" y="3716510"/>
                <a:ext cx="23830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𝐿</m:t>
                          </m:r>
                        </m:e>
                        <m:sub>
                          <m:r>
                            <a:rPr lang="es-EC" i="1">
                              <a:latin typeface="Cambria Math" panose="02040503050406030204" pitchFamily="18" charset="0"/>
                            </a:rPr>
                            <m:t>𝑒</m:t>
                          </m:r>
                          <m:r>
                            <a:rPr lang="es-EC" b="0" i="0" smtClean="0">
                              <a:latin typeface="Cambria Math" panose="02040503050406030204" pitchFamily="18" charset="0"/>
                            </a:rPr>
                            <m:t>5</m:t>
                          </m:r>
                        </m:sub>
                      </m:sSub>
                      <m:r>
                        <a:rPr lang="es-EC" i="0">
                          <a:latin typeface="Cambria Math" panose="02040503050406030204" pitchFamily="18" charset="0"/>
                        </a:rPr>
                        <m:t>=1</m:t>
                      </m:r>
                      <m:r>
                        <a:rPr lang="es-EC" b="0" i="0" smtClean="0">
                          <a:latin typeface="Cambria Math" panose="02040503050406030204" pitchFamily="18" charset="0"/>
                        </a:rPr>
                        <m:t>6</m:t>
                      </m:r>
                      <m:r>
                        <a:rPr lang="es-EC" i="0">
                          <a:latin typeface="Cambria Math" panose="02040503050406030204" pitchFamily="18" charset="0"/>
                        </a:rPr>
                        <m:t>+1=1</m:t>
                      </m:r>
                      <m:r>
                        <a:rPr lang="es-EC" b="0" i="1" smtClean="0">
                          <a:latin typeface="Cambria Math" panose="02040503050406030204" pitchFamily="18" charset="0"/>
                        </a:rPr>
                        <m:t>7</m:t>
                      </m:r>
                      <m:r>
                        <a:rPr lang="es-EC" i="1">
                          <a:latin typeface="Cambria Math" panose="02040503050406030204" pitchFamily="18" charset="0"/>
                        </a:rPr>
                        <m:t>𝑐𝑚</m:t>
                      </m:r>
                    </m:oMath>
                  </m:oMathPara>
                </a14:m>
                <a:endParaRPr lang="es-EC" dirty="0"/>
              </a:p>
            </p:txBody>
          </p:sp>
        </mc:Choice>
        <mc:Fallback xmlns="">
          <p:sp>
            <p:nvSpPr>
              <p:cNvPr id="17" name="Rectángulo 16">
                <a:extLst>
                  <a:ext uri="{FF2B5EF4-FFF2-40B4-BE49-F238E27FC236}">
                    <a16:creationId xmlns:a16="http://schemas.microsoft.com/office/drawing/2014/main" id="{E37F3239-2664-4CE3-B50F-0E9DA07F5788}"/>
                  </a:ext>
                </a:extLst>
              </p:cNvPr>
              <p:cNvSpPr>
                <a:spLocks noRot="1" noChangeAspect="1" noMove="1" noResize="1" noEditPoints="1" noAdjustHandles="1" noChangeArrowheads="1" noChangeShapeType="1" noTextEdit="1"/>
              </p:cNvSpPr>
              <p:nvPr/>
            </p:nvSpPr>
            <p:spPr>
              <a:xfrm>
                <a:off x="7764726" y="3716510"/>
                <a:ext cx="2383088" cy="369332"/>
              </a:xfrm>
              <a:prstGeom prst="rect">
                <a:avLst/>
              </a:prstGeom>
              <a:blipFill>
                <a:blip r:embed="rId15"/>
                <a:stretch>
                  <a:fillRect b="-333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8" name="Rectángulo 17">
                <a:extLst>
                  <a:ext uri="{FF2B5EF4-FFF2-40B4-BE49-F238E27FC236}">
                    <a16:creationId xmlns="" xmlns:a16="http://schemas.microsoft.com/office/drawing/2014/main" id="{1612062E-851D-4715-ADE3-3F72E2653A4B}"/>
                  </a:ext>
                </a:extLst>
              </p:cNvPr>
              <p:cNvSpPr/>
              <p:nvPr/>
            </p:nvSpPr>
            <p:spPr>
              <a:xfrm>
                <a:off x="7764726" y="4085842"/>
                <a:ext cx="23830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𝐿</m:t>
                          </m:r>
                        </m:e>
                        <m:sub>
                          <m:r>
                            <a:rPr lang="es-EC" i="1">
                              <a:latin typeface="Cambria Math" panose="02040503050406030204" pitchFamily="18" charset="0"/>
                            </a:rPr>
                            <m:t>𝑒</m:t>
                          </m:r>
                          <m:r>
                            <a:rPr lang="es-EC" b="0" i="0" smtClean="0">
                              <a:latin typeface="Cambria Math" panose="02040503050406030204" pitchFamily="18" charset="0"/>
                            </a:rPr>
                            <m:t>6</m:t>
                          </m:r>
                        </m:sub>
                      </m:sSub>
                      <m:r>
                        <a:rPr lang="es-EC" i="0">
                          <a:latin typeface="Cambria Math" panose="02040503050406030204" pitchFamily="18" charset="0"/>
                        </a:rPr>
                        <m:t>=1</m:t>
                      </m:r>
                      <m:r>
                        <a:rPr lang="es-EC" b="0" i="0" smtClean="0">
                          <a:latin typeface="Cambria Math" panose="02040503050406030204" pitchFamily="18" charset="0"/>
                        </a:rPr>
                        <m:t>7</m:t>
                      </m:r>
                      <m:r>
                        <a:rPr lang="es-EC" i="0">
                          <a:latin typeface="Cambria Math" panose="02040503050406030204" pitchFamily="18" charset="0"/>
                        </a:rPr>
                        <m:t>+1=1</m:t>
                      </m:r>
                      <m:r>
                        <a:rPr lang="es-EC" b="0" i="1" smtClean="0">
                          <a:latin typeface="Cambria Math" panose="02040503050406030204" pitchFamily="18" charset="0"/>
                        </a:rPr>
                        <m:t>8</m:t>
                      </m:r>
                      <m:r>
                        <a:rPr lang="es-EC" i="1">
                          <a:latin typeface="Cambria Math" panose="02040503050406030204" pitchFamily="18" charset="0"/>
                        </a:rPr>
                        <m:t>𝑐𝑚</m:t>
                      </m:r>
                    </m:oMath>
                  </m:oMathPara>
                </a14:m>
                <a:endParaRPr lang="es-EC" dirty="0"/>
              </a:p>
            </p:txBody>
          </p:sp>
        </mc:Choice>
        <mc:Fallback xmlns="">
          <p:sp>
            <p:nvSpPr>
              <p:cNvPr id="18" name="Rectángulo 17">
                <a:extLst>
                  <a:ext uri="{FF2B5EF4-FFF2-40B4-BE49-F238E27FC236}">
                    <a16:creationId xmlns:a16="http://schemas.microsoft.com/office/drawing/2014/main" id="{1612062E-851D-4715-ADE3-3F72E2653A4B}"/>
                  </a:ext>
                </a:extLst>
              </p:cNvPr>
              <p:cNvSpPr>
                <a:spLocks noRot="1" noChangeAspect="1" noMove="1" noResize="1" noEditPoints="1" noAdjustHandles="1" noChangeArrowheads="1" noChangeShapeType="1" noTextEdit="1"/>
              </p:cNvSpPr>
              <p:nvPr/>
            </p:nvSpPr>
            <p:spPr>
              <a:xfrm>
                <a:off x="7764726" y="4085842"/>
                <a:ext cx="2383088" cy="369332"/>
              </a:xfrm>
              <a:prstGeom prst="rect">
                <a:avLst/>
              </a:prstGeom>
              <a:blipFill>
                <a:blip r:embed="rId16"/>
                <a:stretch>
                  <a:fillRect b="-163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9" name="Rectángulo 18">
                <a:extLst>
                  <a:ext uri="{FF2B5EF4-FFF2-40B4-BE49-F238E27FC236}">
                    <a16:creationId xmlns="" xmlns:a16="http://schemas.microsoft.com/office/drawing/2014/main" id="{B3E5F9AD-D6F7-4D4F-B2D9-C725A235BF53}"/>
                  </a:ext>
                </a:extLst>
              </p:cNvPr>
              <p:cNvSpPr/>
              <p:nvPr/>
            </p:nvSpPr>
            <p:spPr>
              <a:xfrm>
                <a:off x="7764726" y="4427298"/>
                <a:ext cx="23830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𝐿</m:t>
                          </m:r>
                        </m:e>
                        <m:sub>
                          <m:r>
                            <a:rPr lang="es-EC" i="1">
                              <a:latin typeface="Cambria Math" panose="02040503050406030204" pitchFamily="18" charset="0"/>
                            </a:rPr>
                            <m:t>𝑒</m:t>
                          </m:r>
                          <m:r>
                            <a:rPr lang="es-EC" b="0" i="0" smtClean="0">
                              <a:latin typeface="Cambria Math" panose="02040503050406030204" pitchFamily="18" charset="0"/>
                            </a:rPr>
                            <m:t>7</m:t>
                          </m:r>
                        </m:sub>
                      </m:sSub>
                      <m:r>
                        <a:rPr lang="es-EC" i="0">
                          <a:latin typeface="Cambria Math" panose="02040503050406030204" pitchFamily="18" charset="0"/>
                        </a:rPr>
                        <m:t>=1</m:t>
                      </m:r>
                      <m:r>
                        <a:rPr lang="es-EC" b="0" i="0" smtClean="0">
                          <a:latin typeface="Cambria Math" panose="02040503050406030204" pitchFamily="18" charset="0"/>
                        </a:rPr>
                        <m:t>8</m:t>
                      </m:r>
                      <m:r>
                        <a:rPr lang="es-EC" i="0">
                          <a:latin typeface="Cambria Math" panose="02040503050406030204" pitchFamily="18" charset="0"/>
                        </a:rPr>
                        <m:t>+1=1</m:t>
                      </m:r>
                      <m:r>
                        <a:rPr lang="es-EC" b="0" i="1" smtClean="0">
                          <a:latin typeface="Cambria Math" panose="02040503050406030204" pitchFamily="18" charset="0"/>
                        </a:rPr>
                        <m:t>9</m:t>
                      </m:r>
                      <m:r>
                        <a:rPr lang="es-EC" i="1">
                          <a:latin typeface="Cambria Math" panose="02040503050406030204" pitchFamily="18" charset="0"/>
                        </a:rPr>
                        <m:t>𝑐𝑚</m:t>
                      </m:r>
                    </m:oMath>
                  </m:oMathPara>
                </a14:m>
                <a:endParaRPr lang="es-EC" dirty="0"/>
              </a:p>
            </p:txBody>
          </p:sp>
        </mc:Choice>
        <mc:Fallback xmlns="">
          <p:sp>
            <p:nvSpPr>
              <p:cNvPr id="19" name="Rectángulo 18">
                <a:extLst>
                  <a:ext uri="{FF2B5EF4-FFF2-40B4-BE49-F238E27FC236}">
                    <a16:creationId xmlns:a16="http://schemas.microsoft.com/office/drawing/2014/main" id="{B3E5F9AD-D6F7-4D4F-B2D9-C725A235BF53}"/>
                  </a:ext>
                </a:extLst>
              </p:cNvPr>
              <p:cNvSpPr>
                <a:spLocks noRot="1" noChangeAspect="1" noMove="1" noResize="1" noEditPoints="1" noAdjustHandles="1" noChangeArrowheads="1" noChangeShapeType="1" noTextEdit="1"/>
              </p:cNvSpPr>
              <p:nvPr/>
            </p:nvSpPr>
            <p:spPr>
              <a:xfrm>
                <a:off x="7764726" y="4427298"/>
                <a:ext cx="2383088" cy="369332"/>
              </a:xfrm>
              <a:prstGeom prst="rect">
                <a:avLst/>
              </a:prstGeom>
              <a:blipFill>
                <a:blip r:embed="rId17"/>
                <a:stretch>
                  <a:fillRect b="-163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Rectángulo 19">
                <a:extLst>
                  <a:ext uri="{FF2B5EF4-FFF2-40B4-BE49-F238E27FC236}">
                    <a16:creationId xmlns="" xmlns:a16="http://schemas.microsoft.com/office/drawing/2014/main" id="{577D6D72-A9EF-48E9-9D70-049B02ECF0AF}"/>
                  </a:ext>
                </a:extLst>
              </p:cNvPr>
              <p:cNvSpPr/>
              <p:nvPr/>
            </p:nvSpPr>
            <p:spPr>
              <a:xfrm>
                <a:off x="7764726" y="4768754"/>
                <a:ext cx="23830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𝐿</m:t>
                          </m:r>
                        </m:e>
                        <m:sub>
                          <m:r>
                            <a:rPr lang="es-EC" i="1">
                              <a:latin typeface="Cambria Math" panose="02040503050406030204" pitchFamily="18" charset="0"/>
                            </a:rPr>
                            <m:t>𝑒</m:t>
                          </m:r>
                          <m:r>
                            <a:rPr lang="es-EC" b="0" i="0" smtClean="0">
                              <a:latin typeface="Cambria Math" panose="02040503050406030204" pitchFamily="18" charset="0"/>
                            </a:rPr>
                            <m:t>8</m:t>
                          </m:r>
                        </m:sub>
                      </m:sSub>
                      <m:r>
                        <a:rPr lang="es-EC" i="0">
                          <a:latin typeface="Cambria Math" panose="02040503050406030204" pitchFamily="18" charset="0"/>
                        </a:rPr>
                        <m:t>=1</m:t>
                      </m:r>
                      <m:r>
                        <a:rPr lang="es-EC" b="0" i="0" smtClean="0">
                          <a:latin typeface="Cambria Math" panose="02040503050406030204" pitchFamily="18" charset="0"/>
                        </a:rPr>
                        <m:t>9</m:t>
                      </m:r>
                      <m:r>
                        <a:rPr lang="es-EC" i="0">
                          <a:latin typeface="Cambria Math" panose="02040503050406030204" pitchFamily="18" charset="0"/>
                        </a:rPr>
                        <m:t>+1=</m:t>
                      </m:r>
                      <m:r>
                        <a:rPr lang="es-EC" b="0" i="1" smtClean="0">
                          <a:latin typeface="Cambria Math" panose="02040503050406030204" pitchFamily="18" charset="0"/>
                        </a:rPr>
                        <m:t>20</m:t>
                      </m:r>
                      <m:r>
                        <a:rPr lang="es-EC" i="1">
                          <a:latin typeface="Cambria Math" panose="02040503050406030204" pitchFamily="18" charset="0"/>
                        </a:rPr>
                        <m:t>𝑐𝑚</m:t>
                      </m:r>
                    </m:oMath>
                  </m:oMathPara>
                </a14:m>
                <a:endParaRPr lang="es-EC" dirty="0"/>
              </a:p>
            </p:txBody>
          </p:sp>
        </mc:Choice>
        <mc:Fallback xmlns="">
          <p:sp>
            <p:nvSpPr>
              <p:cNvPr id="20" name="Rectángulo 19">
                <a:extLst>
                  <a:ext uri="{FF2B5EF4-FFF2-40B4-BE49-F238E27FC236}">
                    <a16:creationId xmlns:a16="http://schemas.microsoft.com/office/drawing/2014/main" id="{577D6D72-A9EF-48E9-9D70-049B02ECF0AF}"/>
                  </a:ext>
                </a:extLst>
              </p:cNvPr>
              <p:cNvSpPr>
                <a:spLocks noRot="1" noChangeAspect="1" noMove="1" noResize="1" noEditPoints="1" noAdjustHandles="1" noChangeArrowheads="1" noChangeShapeType="1" noTextEdit="1"/>
              </p:cNvSpPr>
              <p:nvPr/>
            </p:nvSpPr>
            <p:spPr>
              <a:xfrm>
                <a:off x="7764726" y="4768754"/>
                <a:ext cx="2383088" cy="369332"/>
              </a:xfrm>
              <a:prstGeom prst="rect">
                <a:avLst/>
              </a:prstGeom>
              <a:blipFill>
                <a:blip r:embed="rId18"/>
                <a:stretch>
                  <a:fillRect b="-1639"/>
                </a:stretch>
              </a:blipFill>
            </p:spPr>
            <p:txBody>
              <a:bodyPr/>
              <a:lstStyle/>
              <a:p>
                <a:r>
                  <a:rPr lang="es-EC">
                    <a:noFill/>
                  </a:rPr>
                  <a:t> </a:t>
                </a:r>
              </a:p>
            </p:txBody>
          </p:sp>
        </mc:Fallback>
      </mc:AlternateContent>
      <p:sp>
        <p:nvSpPr>
          <p:cNvPr id="4" name="Rectángulo 3">
            <a:extLst>
              <a:ext uri="{FF2B5EF4-FFF2-40B4-BE49-F238E27FC236}">
                <a16:creationId xmlns="" xmlns:a16="http://schemas.microsoft.com/office/drawing/2014/main" id="{13806344-662E-4A95-80F8-F6082F3E9BA3}"/>
              </a:ext>
            </a:extLst>
          </p:cNvPr>
          <p:cNvSpPr/>
          <p:nvPr/>
        </p:nvSpPr>
        <p:spPr>
          <a:xfrm>
            <a:off x="7811485" y="5288590"/>
            <a:ext cx="2293641" cy="369332"/>
          </a:xfrm>
          <a:prstGeom prst="rect">
            <a:avLst/>
          </a:prstGeom>
        </p:spPr>
        <p:txBody>
          <a:bodyPr wrap="none">
            <a:spAutoFit/>
          </a:bodyPr>
          <a:lstStyle/>
          <a:p>
            <a:r>
              <a:rPr lang="es-EC" u="sng" dirty="0"/>
              <a:t>Distancia del 2do Ciclo</a:t>
            </a:r>
          </a:p>
        </p:txBody>
      </p:sp>
      <mc:AlternateContent xmlns:mc="http://schemas.openxmlformats.org/markup-compatibility/2006" xmlns:a14="http://schemas.microsoft.com/office/drawing/2010/main">
        <mc:Choice Requires="a14">
          <p:sp>
            <p:nvSpPr>
              <p:cNvPr id="21" name="Rectángulo 20">
                <a:extLst>
                  <a:ext uri="{FF2B5EF4-FFF2-40B4-BE49-F238E27FC236}">
                    <a16:creationId xmlns="" xmlns:a16="http://schemas.microsoft.com/office/drawing/2014/main" id="{DDEFB524-DCB3-4E6C-A11F-120F1387474C}"/>
                  </a:ext>
                </a:extLst>
              </p:cNvPr>
              <p:cNvSpPr/>
              <p:nvPr/>
            </p:nvSpPr>
            <p:spPr>
              <a:xfrm>
                <a:off x="7811485" y="5657922"/>
                <a:ext cx="23830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𝐿</m:t>
                          </m:r>
                        </m:e>
                        <m:sub>
                          <m:r>
                            <a:rPr lang="es-EC" i="1">
                              <a:latin typeface="Cambria Math" panose="02040503050406030204" pitchFamily="18" charset="0"/>
                            </a:rPr>
                            <m:t>𝑒</m:t>
                          </m:r>
                          <m:r>
                            <a:rPr lang="es-EC">
                              <a:latin typeface="Cambria Math" panose="02040503050406030204" pitchFamily="18" charset="0"/>
                            </a:rPr>
                            <m:t>1</m:t>
                          </m:r>
                        </m:sub>
                      </m:sSub>
                      <m:r>
                        <a:rPr lang="es-EC">
                          <a:latin typeface="Cambria Math" panose="02040503050406030204" pitchFamily="18" charset="0"/>
                        </a:rPr>
                        <m:t>=1</m:t>
                      </m:r>
                      <m:r>
                        <a:rPr lang="es-EC" b="0" i="0" smtClean="0">
                          <a:latin typeface="Cambria Math" panose="02040503050406030204" pitchFamily="18" charset="0"/>
                        </a:rPr>
                        <m:t>3</m:t>
                      </m:r>
                      <m:r>
                        <a:rPr lang="es-EC">
                          <a:latin typeface="Cambria Math" panose="02040503050406030204" pitchFamily="18" charset="0"/>
                        </a:rPr>
                        <m:t>+</m:t>
                      </m:r>
                      <m:r>
                        <a:rPr lang="es-EC" b="0" i="0" smtClean="0">
                          <a:latin typeface="Cambria Math" panose="02040503050406030204" pitchFamily="18" charset="0"/>
                        </a:rPr>
                        <m:t>8</m:t>
                      </m:r>
                      <m:r>
                        <a:rPr lang="es-EC">
                          <a:latin typeface="Cambria Math" panose="02040503050406030204" pitchFamily="18" charset="0"/>
                        </a:rPr>
                        <m:t>=</m:t>
                      </m:r>
                      <m:r>
                        <a:rPr lang="es-EC" b="0" i="1" smtClean="0">
                          <a:latin typeface="Cambria Math" panose="02040503050406030204" pitchFamily="18" charset="0"/>
                        </a:rPr>
                        <m:t>21</m:t>
                      </m:r>
                      <m:r>
                        <a:rPr lang="es-EC" i="1">
                          <a:latin typeface="Cambria Math" panose="02040503050406030204" pitchFamily="18" charset="0"/>
                        </a:rPr>
                        <m:t>𝑐𝑚</m:t>
                      </m:r>
                    </m:oMath>
                  </m:oMathPara>
                </a14:m>
                <a:endParaRPr lang="es-EC" dirty="0"/>
              </a:p>
            </p:txBody>
          </p:sp>
        </mc:Choice>
        <mc:Fallback xmlns="">
          <p:sp>
            <p:nvSpPr>
              <p:cNvPr id="21" name="Rectángulo 20">
                <a:extLst>
                  <a:ext uri="{FF2B5EF4-FFF2-40B4-BE49-F238E27FC236}">
                    <a16:creationId xmlns:a16="http://schemas.microsoft.com/office/drawing/2014/main" id="{DDEFB524-DCB3-4E6C-A11F-120F1387474C}"/>
                  </a:ext>
                </a:extLst>
              </p:cNvPr>
              <p:cNvSpPr>
                <a:spLocks noRot="1" noChangeAspect="1" noMove="1" noResize="1" noEditPoints="1" noAdjustHandles="1" noChangeArrowheads="1" noChangeShapeType="1" noTextEdit="1"/>
              </p:cNvSpPr>
              <p:nvPr/>
            </p:nvSpPr>
            <p:spPr>
              <a:xfrm>
                <a:off x="7811485" y="5657922"/>
                <a:ext cx="2383088" cy="369332"/>
              </a:xfrm>
              <a:prstGeom prst="rect">
                <a:avLst/>
              </a:prstGeom>
              <a:blipFill>
                <a:blip r:embed="rId19"/>
                <a:stretch>
                  <a:fillRect b="-1639"/>
                </a:stretch>
              </a:blipFill>
            </p:spPr>
            <p:txBody>
              <a:bodyPr/>
              <a:lstStyle/>
              <a:p>
                <a:r>
                  <a:rPr lang="es-EC">
                    <a:noFill/>
                  </a:rPr>
                  <a:t> </a:t>
                </a:r>
              </a:p>
            </p:txBody>
          </p:sp>
        </mc:Fallback>
      </mc:AlternateContent>
      <p:sp>
        <p:nvSpPr>
          <p:cNvPr id="8" name="Rectángulo 7">
            <a:extLst>
              <a:ext uri="{FF2B5EF4-FFF2-40B4-BE49-F238E27FC236}">
                <a16:creationId xmlns="" xmlns:a16="http://schemas.microsoft.com/office/drawing/2014/main" id="{EF1B3416-BD2E-47DD-8B62-A17FAEC52F8C}"/>
              </a:ext>
            </a:extLst>
          </p:cNvPr>
          <p:cNvSpPr/>
          <p:nvPr/>
        </p:nvSpPr>
        <p:spPr>
          <a:xfrm>
            <a:off x="2087580" y="5672213"/>
            <a:ext cx="1473707" cy="523220"/>
          </a:xfrm>
          <a:prstGeom prst="rect">
            <a:avLst/>
          </a:prstGeom>
        </p:spPr>
        <p:txBody>
          <a:bodyPr wrap="square">
            <a:spAutoFit/>
          </a:bodyPr>
          <a:lstStyle/>
          <a:p>
            <a:r>
              <a:rPr lang="es-EC" sz="1400" dirty="0">
                <a:latin typeface="Times New Roman" panose="02020603050405020304" pitchFamily="18" charset="0"/>
                <a:ea typeface="Calibri" panose="020F0502020204030204" pitchFamily="34" charset="0"/>
              </a:rPr>
              <a:t>Modulo receptor de laser Ky-008</a:t>
            </a:r>
            <a:endParaRPr lang="es-EC" sz="1400" dirty="0"/>
          </a:p>
        </p:txBody>
      </p:sp>
    </p:spTree>
    <p:extLst>
      <p:ext uri="{BB962C8B-B14F-4D97-AF65-F5344CB8AC3E}">
        <p14:creationId xmlns:p14="http://schemas.microsoft.com/office/powerpoint/2010/main" val="1147258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 xmlns:a16="http://schemas.microsoft.com/office/drawing/2014/main" id="{07A33ED0-D553-4E5F-9883-49B0B45BAB6E}"/>
              </a:ext>
            </a:extLst>
          </p:cNvPr>
          <p:cNvSpPr>
            <a:spLocks noGrp="1"/>
          </p:cNvSpPr>
          <p:nvPr>
            <p:ph type="title"/>
          </p:nvPr>
        </p:nvSpPr>
        <p:spPr>
          <a:xfrm>
            <a:off x="944362" y="49571"/>
            <a:ext cx="6344478" cy="667027"/>
          </a:xfrm>
        </p:spPr>
        <p:txBody>
          <a:bodyPr>
            <a:normAutofit fontScale="90000"/>
          </a:bodyPr>
          <a:lstStyle/>
          <a:p>
            <a:r>
              <a:rPr lang="es-EC" sz="4000" b="1" dirty="0"/>
              <a:t>E</a:t>
            </a:r>
            <a:r>
              <a:rPr lang="es-EC" sz="2800" b="1" dirty="0"/>
              <a:t>NSAYOS DE </a:t>
            </a:r>
            <a:r>
              <a:rPr lang="es-EC" sz="4000" b="1" dirty="0"/>
              <a:t>C</a:t>
            </a:r>
            <a:r>
              <a:rPr lang="es-EC" sz="2800" b="1" dirty="0"/>
              <a:t>ARGA Y </a:t>
            </a:r>
            <a:r>
              <a:rPr lang="es-EC" sz="4000" b="1" dirty="0"/>
              <a:t>D</a:t>
            </a:r>
            <a:r>
              <a:rPr lang="es-EC" sz="2800" b="1" dirty="0"/>
              <a:t>ESCARGA</a:t>
            </a:r>
          </a:p>
        </p:txBody>
      </p:sp>
      <p:pic>
        <p:nvPicPr>
          <p:cNvPr id="10" name="Picture 2" descr="Resultado de imagen para carrera de ingenieria mecanica espe">
            <a:extLst>
              <a:ext uri="{FF2B5EF4-FFF2-40B4-BE49-F238E27FC236}">
                <a16:creationId xmlns="" xmlns:a16="http://schemas.microsoft.com/office/drawing/2014/main" id="{6BBC9E84-0534-42A4-983E-DC7E064332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2348" y="1"/>
            <a:ext cx="1179651" cy="1143434"/>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 xmlns:a16="http://schemas.microsoft.com/office/drawing/2014/main" id="{467D658C-0135-4CCE-A196-47FD2DF38441}"/>
              </a:ext>
            </a:extLst>
          </p:cNvPr>
          <p:cNvSpPr/>
          <p:nvPr/>
        </p:nvSpPr>
        <p:spPr>
          <a:xfrm>
            <a:off x="983972" y="1506259"/>
            <a:ext cx="1800493" cy="369332"/>
          </a:xfrm>
          <a:prstGeom prst="rect">
            <a:avLst/>
          </a:prstGeom>
        </p:spPr>
        <p:txBody>
          <a:bodyPr wrap="none">
            <a:spAutoFit/>
          </a:bodyPr>
          <a:lstStyle/>
          <a:p>
            <a:r>
              <a:rPr lang="es-EC" dirty="0">
                <a:latin typeface="Times New Roman" panose="02020603050405020304" pitchFamily="18" charset="0"/>
                <a:ea typeface="Times New Roman" panose="02020603050405020304" pitchFamily="18" charset="0"/>
              </a:rPr>
              <a:t>Cordón: L13_E1 </a:t>
            </a:r>
            <a:endParaRPr lang="es-EC" dirty="0"/>
          </a:p>
        </p:txBody>
      </p:sp>
      <p:sp>
        <p:nvSpPr>
          <p:cNvPr id="11" name="Rectángulo 10">
            <a:extLst>
              <a:ext uri="{FF2B5EF4-FFF2-40B4-BE49-F238E27FC236}">
                <a16:creationId xmlns="" xmlns:a16="http://schemas.microsoft.com/office/drawing/2014/main" id="{5A58A286-1D4B-4C35-A1AC-CE182AF998D1}"/>
              </a:ext>
            </a:extLst>
          </p:cNvPr>
          <p:cNvSpPr/>
          <p:nvPr/>
        </p:nvSpPr>
        <p:spPr>
          <a:xfrm>
            <a:off x="983972" y="1079050"/>
            <a:ext cx="1300356" cy="369332"/>
          </a:xfrm>
          <a:prstGeom prst="rect">
            <a:avLst/>
          </a:prstGeom>
        </p:spPr>
        <p:txBody>
          <a:bodyPr wrap="none">
            <a:spAutoFit/>
          </a:bodyPr>
          <a:lstStyle/>
          <a:p>
            <a:r>
              <a:rPr lang="es-EC" dirty="0">
                <a:latin typeface="Times New Roman" panose="02020603050405020304" pitchFamily="18" charset="0"/>
                <a:ea typeface="Times New Roman" panose="02020603050405020304" pitchFamily="18" charset="0"/>
              </a:rPr>
              <a:t>%Cat: 1.5%</a:t>
            </a:r>
            <a:endParaRPr lang="es-EC" dirty="0"/>
          </a:p>
        </p:txBody>
      </p:sp>
      <p:graphicFrame>
        <p:nvGraphicFramePr>
          <p:cNvPr id="3" name="Tabla 2">
            <a:extLst>
              <a:ext uri="{FF2B5EF4-FFF2-40B4-BE49-F238E27FC236}">
                <a16:creationId xmlns="" xmlns:a16="http://schemas.microsoft.com/office/drawing/2014/main" id="{5FC6025F-FA2D-4917-A751-3076B3E7AE73}"/>
              </a:ext>
            </a:extLst>
          </p:cNvPr>
          <p:cNvGraphicFramePr>
            <a:graphicFrameLocks noGrp="1"/>
          </p:cNvGraphicFramePr>
          <p:nvPr>
            <p:extLst>
              <p:ext uri="{D42A27DB-BD31-4B8C-83A1-F6EECF244321}">
                <p14:modId xmlns:p14="http://schemas.microsoft.com/office/powerpoint/2010/main" val="2787243697"/>
              </p:ext>
            </p:extLst>
          </p:nvPr>
        </p:nvGraphicFramePr>
        <p:xfrm>
          <a:off x="944362" y="1933468"/>
          <a:ext cx="2620661" cy="4300124"/>
        </p:xfrm>
        <a:graphic>
          <a:graphicData uri="http://schemas.openxmlformats.org/drawingml/2006/table">
            <a:tbl>
              <a:tblPr/>
              <a:tblGrid>
                <a:gridCol w="619341">
                  <a:extLst>
                    <a:ext uri="{9D8B030D-6E8A-4147-A177-3AD203B41FA5}">
                      <a16:colId xmlns="" xmlns:a16="http://schemas.microsoft.com/office/drawing/2014/main" val="925796918"/>
                    </a:ext>
                  </a:extLst>
                </a:gridCol>
                <a:gridCol w="518615">
                  <a:extLst>
                    <a:ext uri="{9D8B030D-6E8A-4147-A177-3AD203B41FA5}">
                      <a16:colId xmlns="" xmlns:a16="http://schemas.microsoft.com/office/drawing/2014/main" val="3100567644"/>
                    </a:ext>
                  </a:extLst>
                </a:gridCol>
                <a:gridCol w="682388">
                  <a:extLst>
                    <a:ext uri="{9D8B030D-6E8A-4147-A177-3AD203B41FA5}">
                      <a16:colId xmlns="" xmlns:a16="http://schemas.microsoft.com/office/drawing/2014/main" val="1304983171"/>
                    </a:ext>
                  </a:extLst>
                </a:gridCol>
                <a:gridCol w="800317">
                  <a:extLst>
                    <a:ext uri="{9D8B030D-6E8A-4147-A177-3AD203B41FA5}">
                      <a16:colId xmlns="" xmlns:a16="http://schemas.microsoft.com/office/drawing/2014/main" val="1713378246"/>
                    </a:ext>
                  </a:extLst>
                </a:gridCol>
              </a:tblGrid>
              <a:tr h="566393">
                <a:tc>
                  <a:txBody>
                    <a:bodyPr/>
                    <a:lstStyle/>
                    <a:p>
                      <a:pPr algn="ctr" fontAlgn="ctr"/>
                      <a:r>
                        <a:rPr lang="es-EC" sz="1100" b="0" i="0" u="none" strike="noStrike" dirty="0">
                          <a:solidFill>
                            <a:srgbClr val="000000"/>
                          </a:solidFill>
                          <a:effectLst/>
                          <a:latin typeface="+mn-lt"/>
                        </a:rPr>
                        <a:t>Longitud</a:t>
                      </a:r>
                    </a:p>
                  </a:txBody>
                  <a:tcPr marL="8990" marR="8990" marT="899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ctr"/>
                      <a:r>
                        <a:rPr lang="es-EC" sz="1100" b="0" i="0" u="none" strike="noStrike">
                          <a:solidFill>
                            <a:srgbClr val="000000"/>
                          </a:solidFill>
                          <a:effectLst/>
                          <a:latin typeface="+mn-lt"/>
                        </a:rPr>
                        <a:t>E</a:t>
                      </a:r>
                    </a:p>
                  </a:txBody>
                  <a:tcPr marL="8990" marR="8990" marT="899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ctr"/>
                      <a:r>
                        <a:rPr lang="es-EC" sz="1100" b="0" i="0" u="none" strike="noStrike">
                          <a:solidFill>
                            <a:srgbClr val="000000"/>
                          </a:solidFill>
                          <a:effectLst/>
                          <a:latin typeface="+mn-lt"/>
                        </a:rPr>
                        <a:t>Frec Carga (Prom)</a:t>
                      </a:r>
                    </a:p>
                  </a:txBody>
                  <a:tcPr marL="8990" marR="8990" marT="899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ctr"/>
                      <a:r>
                        <a:rPr lang="es-EC" sz="1100" b="0" i="0" u="none" strike="noStrike" dirty="0">
                          <a:solidFill>
                            <a:srgbClr val="000000"/>
                          </a:solidFill>
                          <a:effectLst/>
                          <a:latin typeface="+mn-lt"/>
                        </a:rPr>
                        <a:t>Frec Descrg (Prom)</a:t>
                      </a:r>
                    </a:p>
                  </a:txBody>
                  <a:tcPr marL="8990" marR="8990" marT="899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extLst>
                  <a:ext uri="{0D108BD9-81ED-4DB2-BD59-A6C34878D82A}">
                    <a16:rowId xmlns="" xmlns:a16="http://schemas.microsoft.com/office/drawing/2014/main" val="3859444283"/>
                  </a:ext>
                </a:extLst>
              </a:tr>
              <a:tr h="251730">
                <a:tc>
                  <a:txBody>
                    <a:bodyPr/>
                    <a:lstStyle/>
                    <a:p>
                      <a:pPr algn="ctr" fontAlgn="ctr"/>
                      <a:r>
                        <a:rPr lang="es-EC" sz="1100" b="0" i="0" u="none" strike="noStrike">
                          <a:solidFill>
                            <a:srgbClr val="000000"/>
                          </a:solidFill>
                          <a:effectLst/>
                          <a:latin typeface="Calibri" panose="020F0502020204030204" pitchFamily="34" charset="0"/>
                        </a:rPr>
                        <a:t>13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8CBAD"/>
                    </a:solidFill>
                  </a:tcPr>
                </a:tc>
                <a:tc>
                  <a:txBody>
                    <a:bodyPr/>
                    <a:lstStyle/>
                    <a:p>
                      <a:pPr algn="ctr" fontAlgn="ctr"/>
                      <a:r>
                        <a:rPr lang="es-EC" sz="1100" b="0" i="0" u="none" strike="noStrike">
                          <a:solidFill>
                            <a:srgbClr val="000000"/>
                          </a:solidFill>
                          <a:effectLst/>
                          <a:latin typeface="Calibri" panose="020F0502020204030204" pitchFamily="34" charset="0"/>
                        </a:rPr>
                        <a:t>1,083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8CBAD"/>
                    </a:solidFill>
                  </a:tcPr>
                </a:tc>
                <a:tc>
                  <a:txBody>
                    <a:bodyPr/>
                    <a:lstStyle/>
                    <a:p>
                      <a:pPr algn="ctr" fontAlgn="b"/>
                      <a:r>
                        <a:rPr lang="es-EC" sz="1100" b="0" i="0" u="none" strike="noStrike">
                          <a:solidFill>
                            <a:srgbClr val="000000"/>
                          </a:solidFill>
                          <a:effectLst/>
                          <a:latin typeface="Calibri" panose="020F0502020204030204" pitchFamily="34" charset="0"/>
                        </a:rPr>
                        <a:t>58,4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8CBAD"/>
                    </a:solidFill>
                  </a:tcPr>
                </a:tc>
                <a:tc>
                  <a:txBody>
                    <a:bodyPr/>
                    <a:lstStyle/>
                    <a:p>
                      <a:pPr algn="ctr" fontAlgn="b"/>
                      <a:r>
                        <a:rPr lang="es-EC" sz="1100" b="0" i="0" u="none" strike="noStrike">
                          <a:solidFill>
                            <a:srgbClr val="000000"/>
                          </a:solidFill>
                          <a:effectLst/>
                          <a:latin typeface="Calibri" panose="020F0502020204030204" pitchFamily="34" charset="0"/>
                        </a:rPr>
                        <a:t>56,6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8CBAD"/>
                    </a:solidFill>
                  </a:tcPr>
                </a:tc>
                <a:extLst>
                  <a:ext uri="{0D108BD9-81ED-4DB2-BD59-A6C34878D82A}">
                    <a16:rowId xmlns="" xmlns:a16="http://schemas.microsoft.com/office/drawing/2014/main" val="2836973308"/>
                  </a:ext>
                </a:extLst>
              </a:tr>
              <a:tr h="278701">
                <a:tc>
                  <a:txBody>
                    <a:bodyPr/>
                    <a:lstStyle/>
                    <a:p>
                      <a:pPr algn="ctr" fontAlgn="ctr"/>
                      <a:r>
                        <a:rPr lang="es-EC" sz="1100" b="0" i="0" u="none" strike="noStrike">
                          <a:solidFill>
                            <a:srgbClr val="000000"/>
                          </a:solidFill>
                          <a:effectLst/>
                          <a:latin typeface="Calibri" panose="020F0502020204030204" pitchFamily="34" charset="0"/>
                        </a:rPr>
                        <a:t>14</a:t>
                      </a:r>
                    </a:p>
                  </a:txBody>
                  <a:tcPr marL="9525" marR="9525" marT="9525" marB="0" anchor="ctr">
                    <a:lnL>
                      <a:noFill/>
                    </a:lnL>
                    <a:lnR>
                      <a:noFill/>
                    </a:lnR>
                    <a:lnT>
                      <a:noFill/>
                    </a:lnT>
                    <a:lnB>
                      <a:noFill/>
                    </a:lnB>
                    <a:solidFill>
                      <a:srgbClr val="F8CBAD"/>
                    </a:solidFill>
                  </a:tcPr>
                </a:tc>
                <a:tc>
                  <a:txBody>
                    <a:bodyPr/>
                    <a:lstStyle/>
                    <a:p>
                      <a:pPr algn="ctr" fontAlgn="ctr"/>
                      <a:r>
                        <a:rPr lang="es-EC" sz="1100" b="0" i="0" u="none" strike="noStrike">
                          <a:solidFill>
                            <a:srgbClr val="000000"/>
                          </a:solidFill>
                          <a:effectLst/>
                          <a:latin typeface="Calibri" panose="020F0502020204030204" pitchFamily="34" charset="0"/>
                        </a:rPr>
                        <a:t>1,167</a:t>
                      </a:r>
                    </a:p>
                  </a:txBody>
                  <a:tcPr marL="9525" marR="9525" marT="9525" marB="0" anchor="ctr">
                    <a:lnL>
                      <a:noFill/>
                    </a:lnL>
                    <a:lnR>
                      <a:noFill/>
                    </a:lnR>
                    <a:lnT>
                      <a:noFill/>
                    </a:lnT>
                    <a:lnB>
                      <a:noFill/>
                    </a:lnB>
                    <a:solidFill>
                      <a:srgbClr val="F8CBAD"/>
                    </a:solidFill>
                  </a:tcPr>
                </a:tc>
                <a:tc>
                  <a:txBody>
                    <a:bodyPr/>
                    <a:lstStyle/>
                    <a:p>
                      <a:pPr algn="ctr" fontAlgn="b"/>
                      <a:r>
                        <a:rPr lang="es-EC" sz="1100" b="0" i="0" u="none" strike="noStrike">
                          <a:solidFill>
                            <a:srgbClr val="000000"/>
                          </a:solidFill>
                          <a:effectLst/>
                          <a:latin typeface="Calibri" panose="020F0502020204030204" pitchFamily="34" charset="0"/>
                        </a:rPr>
                        <a:t>71,2</a:t>
                      </a:r>
                    </a:p>
                  </a:txBody>
                  <a:tcPr marL="9525" marR="9525" marT="9525" marB="0" anchor="ctr">
                    <a:lnL>
                      <a:noFill/>
                    </a:lnL>
                    <a:lnR>
                      <a:noFill/>
                    </a:lnR>
                    <a:lnT>
                      <a:noFill/>
                    </a:lnT>
                    <a:lnB>
                      <a:noFill/>
                    </a:lnB>
                    <a:solidFill>
                      <a:srgbClr val="F8CBAD"/>
                    </a:solidFill>
                  </a:tcPr>
                </a:tc>
                <a:tc>
                  <a:txBody>
                    <a:bodyPr/>
                    <a:lstStyle/>
                    <a:p>
                      <a:pPr algn="ctr" fontAlgn="b"/>
                      <a:r>
                        <a:rPr lang="es-EC" sz="1100" b="0" i="0" u="none" strike="noStrike">
                          <a:solidFill>
                            <a:srgbClr val="000000"/>
                          </a:solidFill>
                          <a:effectLst/>
                          <a:latin typeface="Calibri" panose="020F0502020204030204" pitchFamily="34" charset="0"/>
                        </a:rPr>
                        <a:t>68,8</a:t>
                      </a:r>
                    </a:p>
                  </a:txBody>
                  <a:tcPr marL="9525" marR="9525" marT="9525" marB="0" anchor="ctr">
                    <a:lnL>
                      <a:noFill/>
                    </a:lnL>
                    <a:lnR>
                      <a:noFill/>
                    </a:lnR>
                    <a:lnT>
                      <a:noFill/>
                    </a:lnT>
                    <a:lnB>
                      <a:noFill/>
                    </a:lnB>
                    <a:solidFill>
                      <a:srgbClr val="F8CBAD"/>
                    </a:solidFill>
                  </a:tcPr>
                </a:tc>
                <a:extLst>
                  <a:ext uri="{0D108BD9-81ED-4DB2-BD59-A6C34878D82A}">
                    <a16:rowId xmlns="" xmlns:a16="http://schemas.microsoft.com/office/drawing/2014/main" val="3756133261"/>
                  </a:ext>
                </a:extLst>
              </a:tr>
              <a:tr h="278701">
                <a:tc>
                  <a:txBody>
                    <a:bodyPr/>
                    <a:lstStyle/>
                    <a:p>
                      <a:pPr algn="ctr" fontAlgn="ctr"/>
                      <a:r>
                        <a:rPr lang="es-EC" sz="1100" b="0" i="0" u="none" strike="noStrike">
                          <a:solidFill>
                            <a:srgbClr val="000000"/>
                          </a:solidFill>
                          <a:effectLst/>
                          <a:latin typeface="Calibri" panose="020F0502020204030204" pitchFamily="34" charset="0"/>
                        </a:rPr>
                        <a:t>15</a:t>
                      </a:r>
                    </a:p>
                  </a:txBody>
                  <a:tcPr marL="9525" marR="9525" marT="9525" marB="0" anchor="ctr">
                    <a:lnL>
                      <a:noFill/>
                    </a:lnL>
                    <a:lnR>
                      <a:noFill/>
                    </a:lnR>
                    <a:lnT>
                      <a:noFill/>
                    </a:lnT>
                    <a:lnB>
                      <a:noFill/>
                    </a:lnB>
                    <a:solidFill>
                      <a:srgbClr val="F8CBAD"/>
                    </a:solidFill>
                  </a:tcPr>
                </a:tc>
                <a:tc>
                  <a:txBody>
                    <a:bodyPr/>
                    <a:lstStyle/>
                    <a:p>
                      <a:pPr algn="ctr" fontAlgn="ctr"/>
                      <a:r>
                        <a:rPr lang="es-EC" sz="1100" b="0" i="0" u="none" strike="noStrike">
                          <a:solidFill>
                            <a:srgbClr val="000000"/>
                          </a:solidFill>
                          <a:effectLst/>
                          <a:latin typeface="Calibri" panose="020F0502020204030204" pitchFamily="34" charset="0"/>
                        </a:rPr>
                        <a:t>1,250</a:t>
                      </a:r>
                    </a:p>
                  </a:txBody>
                  <a:tcPr marL="9525" marR="9525" marT="9525" marB="0" anchor="ctr">
                    <a:lnL>
                      <a:noFill/>
                    </a:lnL>
                    <a:lnR>
                      <a:noFill/>
                    </a:lnR>
                    <a:lnT>
                      <a:noFill/>
                    </a:lnT>
                    <a:lnB>
                      <a:noFill/>
                    </a:lnB>
                    <a:solidFill>
                      <a:srgbClr val="F8CBAD"/>
                    </a:solidFill>
                  </a:tcPr>
                </a:tc>
                <a:tc>
                  <a:txBody>
                    <a:bodyPr/>
                    <a:lstStyle/>
                    <a:p>
                      <a:pPr algn="ctr" fontAlgn="b"/>
                      <a:r>
                        <a:rPr lang="es-EC" sz="1100" b="0" i="0" u="none" strike="noStrike">
                          <a:solidFill>
                            <a:srgbClr val="000000"/>
                          </a:solidFill>
                          <a:effectLst/>
                          <a:latin typeface="Calibri" panose="020F0502020204030204" pitchFamily="34" charset="0"/>
                        </a:rPr>
                        <a:t>78,6</a:t>
                      </a:r>
                    </a:p>
                  </a:txBody>
                  <a:tcPr marL="9525" marR="9525" marT="9525" marB="0" anchor="ctr">
                    <a:lnL>
                      <a:noFill/>
                    </a:lnL>
                    <a:lnR>
                      <a:noFill/>
                    </a:lnR>
                    <a:lnT>
                      <a:noFill/>
                    </a:lnT>
                    <a:lnB>
                      <a:noFill/>
                    </a:lnB>
                    <a:solidFill>
                      <a:srgbClr val="F8CBAD"/>
                    </a:solidFill>
                  </a:tcPr>
                </a:tc>
                <a:tc>
                  <a:txBody>
                    <a:bodyPr/>
                    <a:lstStyle/>
                    <a:p>
                      <a:pPr algn="ctr" fontAlgn="b"/>
                      <a:r>
                        <a:rPr lang="es-EC" sz="1100" b="0" i="0" u="none" strike="noStrike">
                          <a:solidFill>
                            <a:srgbClr val="000000"/>
                          </a:solidFill>
                          <a:effectLst/>
                          <a:latin typeface="Calibri" panose="020F0502020204030204" pitchFamily="34" charset="0"/>
                        </a:rPr>
                        <a:t>76,2</a:t>
                      </a:r>
                    </a:p>
                  </a:txBody>
                  <a:tcPr marL="9525" marR="9525" marT="9525" marB="0" anchor="ctr">
                    <a:lnL>
                      <a:noFill/>
                    </a:lnL>
                    <a:lnR>
                      <a:noFill/>
                    </a:lnR>
                    <a:lnT>
                      <a:noFill/>
                    </a:lnT>
                    <a:lnB>
                      <a:noFill/>
                    </a:lnB>
                    <a:solidFill>
                      <a:srgbClr val="F8CBAD"/>
                    </a:solidFill>
                  </a:tcPr>
                </a:tc>
                <a:extLst>
                  <a:ext uri="{0D108BD9-81ED-4DB2-BD59-A6C34878D82A}">
                    <a16:rowId xmlns="" xmlns:a16="http://schemas.microsoft.com/office/drawing/2014/main" val="2870782606"/>
                  </a:ext>
                </a:extLst>
              </a:tr>
              <a:tr h="278701">
                <a:tc>
                  <a:txBody>
                    <a:bodyPr/>
                    <a:lstStyle/>
                    <a:p>
                      <a:pPr algn="ctr" fontAlgn="ctr"/>
                      <a:r>
                        <a:rPr lang="es-EC" sz="1100" b="0" i="0" u="none" strike="noStrike">
                          <a:solidFill>
                            <a:srgbClr val="000000"/>
                          </a:solidFill>
                          <a:effectLst/>
                          <a:latin typeface="Calibri" panose="020F0502020204030204" pitchFamily="34" charset="0"/>
                        </a:rPr>
                        <a:t>16</a:t>
                      </a:r>
                    </a:p>
                  </a:txBody>
                  <a:tcPr marL="9525" marR="9525" marT="9525" marB="0" anchor="ctr">
                    <a:lnL>
                      <a:noFill/>
                    </a:lnL>
                    <a:lnR>
                      <a:noFill/>
                    </a:lnR>
                    <a:lnT>
                      <a:noFill/>
                    </a:lnT>
                    <a:lnB>
                      <a:noFill/>
                    </a:lnB>
                    <a:solidFill>
                      <a:srgbClr val="F8CBAD"/>
                    </a:solidFill>
                  </a:tcPr>
                </a:tc>
                <a:tc>
                  <a:txBody>
                    <a:bodyPr/>
                    <a:lstStyle/>
                    <a:p>
                      <a:pPr algn="ctr" fontAlgn="ctr"/>
                      <a:r>
                        <a:rPr lang="es-EC" sz="1100" b="0" i="0" u="none" strike="noStrike">
                          <a:solidFill>
                            <a:srgbClr val="000000"/>
                          </a:solidFill>
                          <a:effectLst/>
                          <a:latin typeface="Calibri" panose="020F0502020204030204" pitchFamily="34" charset="0"/>
                        </a:rPr>
                        <a:t>1,333</a:t>
                      </a:r>
                    </a:p>
                  </a:txBody>
                  <a:tcPr marL="9525" marR="9525" marT="9525" marB="0" anchor="ctr">
                    <a:lnL>
                      <a:noFill/>
                    </a:lnL>
                    <a:lnR>
                      <a:noFill/>
                    </a:lnR>
                    <a:lnT>
                      <a:noFill/>
                    </a:lnT>
                    <a:lnB>
                      <a:noFill/>
                    </a:lnB>
                    <a:solidFill>
                      <a:srgbClr val="F8CBAD"/>
                    </a:solidFill>
                  </a:tcPr>
                </a:tc>
                <a:tc>
                  <a:txBody>
                    <a:bodyPr/>
                    <a:lstStyle/>
                    <a:p>
                      <a:pPr algn="ctr" fontAlgn="b"/>
                      <a:r>
                        <a:rPr lang="es-EC" sz="1100" b="0" i="0" u="none" strike="noStrike">
                          <a:solidFill>
                            <a:srgbClr val="000000"/>
                          </a:solidFill>
                          <a:effectLst/>
                          <a:latin typeface="Calibri" panose="020F0502020204030204" pitchFamily="34" charset="0"/>
                        </a:rPr>
                        <a:t>85,6</a:t>
                      </a:r>
                    </a:p>
                  </a:txBody>
                  <a:tcPr marL="9525" marR="9525" marT="9525" marB="0" anchor="ctr">
                    <a:lnL>
                      <a:noFill/>
                    </a:lnL>
                    <a:lnR>
                      <a:noFill/>
                    </a:lnR>
                    <a:lnT>
                      <a:noFill/>
                    </a:lnT>
                    <a:lnB>
                      <a:noFill/>
                    </a:lnB>
                    <a:solidFill>
                      <a:srgbClr val="F8CBAD"/>
                    </a:solidFill>
                  </a:tcPr>
                </a:tc>
                <a:tc>
                  <a:txBody>
                    <a:bodyPr/>
                    <a:lstStyle/>
                    <a:p>
                      <a:pPr algn="ctr" fontAlgn="b"/>
                      <a:r>
                        <a:rPr lang="es-EC" sz="1100" b="0" i="0" u="none" strike="noStrike">
                          <a:solidFill>
                            <a:srgbClr val="000000"/>
                          </a:solidFill>
                          <a:effectLst/>
                          <a:latin typeface="Calibri" panose="020F0502020204030204" pitchFamily="34" charset="0"/>
                        </a:rPr>
                        <a:t>81,8</a:t>
                      </a:r>
                    </a:p>
                  </a:txBody>
                  <a:tcPr marL="9525" marR="9525" marT="9525" marB="0" anchor="ctr">
                    <a:lnL>
                      <a:noFill/>
                    </a:lnL>
                    <a:lnR>
                      <a:noFill/>
                    </a:lnR>
                    <a:lnT>
                      <a:noFill/>
                    </a:lnT>
                    <a:lnB>
                      <a:noFill/>
                    </a:lnB>
                    <a:solidFill>
                      <a:srgbClr val="F8CBAD"/>
                    </a:solidFill>
                  </a:tcPr>
                </a:tc>
                <a:extLst>
                  <a:ext uri="{0D108BD9-81ED-4DB2-BD59-A6C34878D82A}">
                    <a16:rowId xmlns="" xmlns:a16="http://schemas.microsoft.com/office/drawing/2014/main" val="940701699"/>
                  </a:ext>
                </a:extLst>
              </a:tr>
              <a:tr h="278701">
                <a:tc>
                  <a:txBody>
                    <a:bodyPr/>
                    <a:lstStyle/>
                    <a:p>
                      <a:pPr algn="ctr" fontAlgn="ctr"/>
                      <a:r>
                        <a:rPr lang="es-EC" sz="1100" b="0" i="0" u="none" strike="noStrike">
                          <a:solidFill>
                            <a:srgbClr val="000000"/>
                          </a:solidFill>
                          <a:effectLst/>
                          <a:latin typeface="Calibri" panose="020F0502020204030204" pitchFamily="34" charset="0"/>
                        </a:rPr>
                        <a:t>17</a:t>
                      </a:r>
                    </a:p>
                  </a:txBody>
                  <a:tcPr marL="9525" marR="9525" marT="9525" marB="0" anchor="ctr">
                    <a:lnL>
                      <a:noFill/>
                    </a:lnL>
                    <a:lnR>
                      <a:noFill/>
                    </a:lnR>
                    <a:lnT>
                      <a:noFill/>
                    </a:lnT>
                    <a:lnB>
                      <a:noFill/>
                    </a:lnB>
                    <a:solidFill>
                      <a:srgbClr val="F8CBAD"/>
                    </a:solidFill>
                  </a:tcPr>
                </a:tc>
                <a:tc>
                  <a:txBody>
                    <a:bodyPr/>
                    <a:lstStyle/>
                    <a:p>
                      <a:pPr algn="ctr" fontAlgn="ctr"/>
                      <a:r>
                        <a:rPr lang="es-EC" sz="1100" b="0" i="0" u="none" strike="noStrike">
                          <a:solidFill>
                            <a:srgbClr val="000000"/>
                          </a:solidFill>
                          <a:effectLst/>
                          <a:latin typeface="Calibri" panose="020F0502020204030204" pitchFamily="34" charset="0"/>
                        </a:rPr>
                        <a:t>1,417</a:t>
                      </a:r>
                    </a:p>
                  </a:txBody>
                  <a:tcPr marL="9525" marR="9525" marT="9525" marB="0" anchor="ctr">
                    <a:lnL>
                      <a:noFill/>
                    </a:lnL>
                    <a:lnR>
                      <a:noFill/>
                    </a:lnR>
                    <a:lnT>
                      <a:noFill/>
                    </a:lnT>
                    <a:lnB>
                      <a:noFill/>
                    </a:lnB>
                    <a:solidFill>
                      <a:srgbClr val="F8CBAD"/>
                    </a:solidFill>
                  </a:tcPr>
                </a:tc>
                <a:tc>
                  <a:txBody>
                    <a:bodyPr/>
                    <a:lstStyle/>
                    <a:p>
                      <a:pPr algn="ctr" fontAlgn="b"/>
                      <a:r>
                        <a:rPr lang="es-EC" sz="1100" b="0" i="0" u="none" strike="noStrike">
                          <a:solidFill>
                            <a:srgbClr val="000000"/>
                          </a:solidFill>
                          <a:effectLst/>
                          <a:latin typeface="Calibri" panose="020F0502020204030204" pitchFamily="34" charset="0"/>
                        </a:rPr>
                        <a:t>90,8</a:t>
                      </a:r>
                    </a:p>
                  </a:txBody>
                  <a:tcPr marL="9525" marR="9525" marT="9525" marB="0" anchor="ctr">
                    <a:lnL>
                      <a:noFill/>
                    </a:lnL>
                    <a:lnR>
                      <a:noFill/>
                    </a:lnR>
                    <a:lnT>
                      <a:noFill/>
                    </a:lnT>
                    <a:lnB>
                      <a:noFill/>
                    </a:lnB>
                    <a:solidFill>
                      <a:srgbClr val="F8CBAD"/>
                    </a:solidFill>
                  </a:tcPr>
                </a:tc>
                <a:tc>
                  <a:txBody>
                    <a:bodyPr/>
                    <a:lstStyle/>
                    <a:p>
                      <a:pPr algn="ctr" fontAlgn="b"/>
                      <a:r>
                        <a:rPr lang="es-EC" sz="1100" b="0" i="0" u="none" strike="noStrike">
                          <a:solidFill>
                            <a:srgbClr val="000000"/>
                          </a:solidFill>
                          <a:effectLst/>
                          <a:latin typeface="Calibri" panose="020F0502020204030204" pitchFamily="34" charset="0"/>
                        </a:rPr>
                        <a:t>86</a:t>
                      </a:r>
                    </a:p>
                  </a:txBody>
                  <a:tcPr marL="9525" marR="9525" marT="9525" marB="0" anchor="ctr">
                    <a:lnL>
                      <a:noFill/>
                    </a:lnL>
                    <a:lnR>
                      <a:noFill/>
                    </a:lnR>
                    <a:lnT>
                      <a:noFill/>
                    </a:lnT>
                    <a:lnB>
                      <a:noFill/>
                    </a:lnB>
                    <a:solidFill>
                      <a:srgbClr val="F8CBAD"/>
                    </a:solidFill>
                  </a:tcPr>
                </a:tc>
                <a:extLst>
                  <a:ext uri="{0D108BD9-81ED-4DB2-BD59-A6C34878D82A}">
                    <a16:rowId xmlns="" xmlns:a16="http://schemas.microsoft.com/office/drawing/2014/main" val="3733396073"/>
                  </a:ext>
                </a:extLst>
              </a:tr>
              <a:tr h="242740">
                <a:tc>
                  <a:txBody>
                    <a:bodyPr/>
                    <a:lstStyle/>
                    <a:p>
                      <a:pPr algn="ctr" fontAlgn="ctr"/>
                      <a:r>
                        <a:rPr lang="es-EC" sz="1100" b="0" i="0" u="none" strike="noStrike">
                          <a:solidFill>
                            <a:srgbClr val="000000"/>
                          </a:solidFill>
                          <a:effectLst/>
                          <a:latin typeface="Calibri" panose="020F0502020204030204" pitchFamily="34" charset="0"/>
                        </a:rPr>
                        <a:t>18</a:t>
                      </a:r>
                    </a:p>
                  </a:txBody>
                  <a:tcPr marL="9525" marR="9525" marT="9525" marB="0" anchor="ctr">
                    <a:lnL>
                      <a:noFill/>
                    </a:lnL>
                    <a:lnR>
                      <a:noFill/>
                    </a:lnR>
                    <a:lnT>
                      <a:noFill/>
                    </a:lnT>
                    <a:lnB>
                      <a:noFill/>
                    </a:lnB>
                    <a:solidFill>
                      <a:srgbClr val="F8CBAD"/>
                    </a:solidFill>
                  </a:tcPr>
                </a:tc>
                <a:tc>
                  <a:txBody>
                    <a:bodyPr/>
                    <a:lstStyle/>
                    <a:p>
                      <a:pPr algn="ctr" fontAlgn="ctr"/>
                      <a:r>
                        <a:rPr lang="es-EC" sz="1100" b="0" i="0" u="none" strike="noStrike">
                          <a:solidFill>
                            <a:srgbClr val="000000"/>
                          </a:solidFill>
                          <a:effectLst/>
                          <a:latin typeface="Calibri" panose="020F0502020204030204" pitchFamily="34" charset="0"/>
                        </a:rPr>
                        <a:t>1,500</a:t>
                      </a:r>
                    </a:p>
                  </a:txBody>
                  <a:tcPr marL="9525" marR="9525" marT="9525" marB="0" anchor="ctr">
                    <a:lnL>
                      <a:noFill/>
                    </a:lnL>
                    <a:lnR>
                      <a:noFill/>
                    </a:lnR>
                    <a:lnT>
                      <a:noFill/>
                    </a:lnT>
                    <a:lnB>
                      <a:noFill/>
                    </a:lnB>
                    <a:solidFill>
                      <a:srgbClr val="F8CBAD"/>
                    </a:solidFill>
                  </a:tcPr>
                </a:tc>
                <a:tc>
                  <a:txBody>
                    <a:bodyPr/>
                    <a:lstStyle/>
                    <a:p>
                      <a:pPr algn="ctr" fontAlgn="b"/>
                      <a:r>
                        <a:rPr lang="es-EC" sz="1100" b="0" i="0" u="none" strike="noStrike">
                          <a:solidFill>
                            <a:srgbClr val="000000"/>
                          </a:solidFill>
                          <a:effectLst/>
                          <a:latin typeface="Calibri" panose="020F0502020204030204" pitchFamily="34" charset="0"/>
                        </a:rPr>
                        <a:t>95,2</a:t>
                      </a:r>
                    </a:p>
                  </a:txBody>
                  <a:tcPr marL="9525" marR="9525" marT="9525" marB="0" anchor="ctr">
                    <a:lnL>
                      <a:noFill/>
                    </a:lnL>
                    <a:lnR>
                      <a:noFill/>
                    </a:lnR>
                    <a:lnT>
                      <a:noFill/>
                    </a:lnT>
                    <a:lnB>
                      <a:noFill/>
                    </a:lnB>
                    <a:solidFill>
                      <a:srgbClr val="F8CBAD"/>
                    </a:solidFill>
                  </a:tcPr>
                </a:tc>
                <a:tc>
                  <a:txBody>
                    <a:bodyPr/>
                    <a:lstStyle/>
                    <a:p>
                      <a:pPr algn="ctr" fontAlgn="b"/>
                      <a:r>
                        <a:rPr lang="es-EC" sz="1100" b="0" i="0" u="none" strike="noStrike">
                          <a:solidFill>
                            <a:srgbClr val="000000"/>
                          </a:solidFill>
                          <a:effectLst/>
                          <a:latin typeface="Calibri" panose="020F0502020204030204" pitchFamily="34" charset="0"/>
                        </a:rPr>
                        <a:t>90,4</a:t>
                      </a:r>
                    </a:p>
                  </a:txBody>
                  <a:tcPr marL="9525" marR="9525" marT="9525" marB="0" anchor="ctr">
                    <a:lnL>
                      <a:noFill/>
                    </a:lnL>
                    <a:lnR>
                      <a:noFill/>
                    </a:lnR>
                    <a:lnT>
                      <a:noFill/>
                    </a:lnT>
                    <a:lnB>
                      <a:noFill/>
                    </a:lnB>
                    <a:solidFill>
                      <a:srgbClr val="F8CBAD"/>
                    </a:solidFill>
                  </a:tcPr>
                </a:tc>
                <a:extLst>
                  <a:ext uri="{0D108BD9-81ED-4DB2-BD59-A6C34878D82A}">
                    <a16:rowId xmlns="" xmlns:a16="http://schemas.microsoft.com/office/drawing/2014/main" val="994131498"/>
                  </a:ext>
                </a:extLst>
              </a:tr>
              <a:tr h="326387">
                <a:tc>
                  <a:txBody>
                    <a:bodyPr/>
                    <a:lstStyle/>
                    <a:p>
                      <a:pPr algn="ctr" fontAlgn="ctr"/>
                      <a:r>
                        <a:rPr lang="es-EC" sz="1100" b="0" i="0" u="none" strike="noStrike">
                          <a:solidFill>
                            <a:srgbClr val="000000"/>
                          </a:solidFill>
                          <a:effectLst/>
                          <a:latin typeface="Calibri" panose="020F0502020204030204" pitchFamily="34" charset="0"/>
                        </a:rPr>
                        <a:t>19</a:t>
                      </a:r>
                    </a:p>
                  </a:txBody>
                  <a:tcPr marL="9525" marR="9525" marT="9525" marB="0" anchor="ctr">
                    <a:lnL>
                      <a:noFill/>
                    </a:lnL>
                    <a:lnR>
                      <a:noFill/>
                    </a:lnR>
                    <a:lnT>
                      <a:noFill/>
                    </a:lnT>
                    <a:lnB>
                      <a:noFill/>
                    </a:lnB>
                    <a:solidFill>
                      <a:srgbClr val="F8CBAD"/>
                    </a:solidFill>
                  </a:tcPr>
                </a:tc>
                <a:tc>
                  <a:txBody>
                    <a:bodyPr/>
                    <a:lstStyle/>
                    <a:p>
                      <a:pPr algn="ctr" fontAlgn="ctr"/>
                      <a:r>
                        <a:rPr lang="es-EC" sz="1100" b="0" i="0" u="none" strike="noStrike">
                          <a:solidFill>
                            <a:srgbClr val="000000"/>
                          </a:solidFill>
                          <a:effectLst/>
                          <a:latin typeface="Calibri" panose="020F0502020204030204" pitchFamily="34" charset="0"/>
                        </a:rPr>
                        <a:t>1,583</a:t>
                      </a:r>
                    </a:p>
                  </a:txBody>
                  <a:tcPr marL="9525" marR="9525" marT="9525" marB="0" anchor="ctr">
                    <a:lnL>
                      <a:noFill/>
                    </a:lnL>
                    <a:lnR>
                      <a:noFill/>
                    </a:lnR>
                    <a:lnT>
                      <a:noFill/>
                    </a:lnT>
                    <a:lnB>
                      <a:noFill/>
                    </a:lnB>
                    <a:solidFill>
                      <a:srgbClr val="F8CBAD"/>
                    </a:solidFill>
                  </a:tcPr>
                </a:tc>
                <a:tc>
                  <a:txBody>
                    <a:bodyPr/>
                    <a:lstStyle/>
                    <a:p>
                      <a:pPr algn="ctr" fontAlgn="b"/>
                      <a:r>
                        <a:rPr lang="es-EC" sz="1100" b="0" i="0" u="none" strike="noStrike">
                          <a:solidFill>
                            <a:srgbClr val="000000"/>
                          </a:solidFill>
                          <a:effectLst/>
                          <a:latin typeface="Calibri" panose="020F0502020204030204" pitchFamily="34" charset="0"/>
                        </a:rPr>
                        <a:t>99,2</a:t>
                      </a:r>
                    </a:p>
                  </a:txBody>
                  <a:tcPr marL="9525" marR="9525" marT="9525" marB="0" anchor="ctr">
                    <a:lnL>
                      <a:noFill/>
                    </a:lnL>
                    <a:lnR>
                      <a:noFill/>
                    </a:lnR>
                    <a:lnT>
                      <a:noFill/>
                    </a:lnT>
                    <a:lnB>
                      <a:noFill/>
                    </a:lnB>
                    <a:solidFill>
                      <a:srgbClr val="F8CBAD"/>
                    </a:solidFill>
                  </a:tcPr>
                </a:tc>
                <a:tc>
                  <a:txBody>
                    <a:bodyPr/>
                    <a:lstStyle/>
                    <a:p>
                      <a:pPr algn="ctr" fontAlgn="b"/>
                      <a:r>
                        <a:rPr lang="es-EC" sz="1100" b="0" i="0" u="none" strike="noStrike">
                          <a:solidFill>
                            <a:srgbClr val="000000"/>
                          </a:solidFill>
                          <a:effectLst/>
                          <a:latin typeface="Calibri" panose="020F0502020204030204" pitchFamily="34" charset="0"/>
                        </a:rPr>
                        <a:t>95,4</a:t>
                      </a:r>
                    </a:p>
                  </a:txBody>
                  <a:tcPr marL="9525" marR="9525" marT="9525" marB="0" anchor="ctr">
                    <a:lnL>
                      <a:noFill/>
                    </a:lnL>
                    <a:lnR>
                      <a:noFill/>
                    </a:lnR>
                    <a:lnT>
                      <a:noFill/>
                    </a:lnT>
                    <a:lnB>
                      <a:noFill/>
                    </a:lnB>
                    <a:solidFill>
                      <a:srgbClr val="F8CBAD"/>
                    </a:solidFill>
                  </a:tcPr>
                </a:tc>
                <a:extLst>
                  <a:ext uri="{0D108BD9-81ED-4DB2-BD59-A6C34878D82A}">
                    <a16:rowId xmlns="" xmlns:a16="http://schemas.microsoft.com/office/drawing/2014/main" val="405764238"/>
                  </a:ext>
                </a:extLst>
              </a:tr>
              <a:tr h="179807">
                <a:tc>
                  <a:txBody>
                    <a:bodyPr/>
                    <a:lstStyle/>
                    <a:p>
                      <a:pPr algn="ctr" fontAlgn="ctr"/>
                      <a:r>
                        <a:rPr lang="es-EC" sz="1100" b="0" i="0" u="none" strike="noStrike">
                          <a:solidFill>
                            <a:srgbClr val="000000"/>
                          </a:solidFill>
                          <a:effectLst/>
                          <a:latin typeface="Calibri" panose="020F0502020204030204" pitchFamily="34" charset="0"/>
                        </a:rPr>
                        <a:t>20</a:t>
                      </a:r>
                    </a:p>
                  </a:txBody>
                  <a:tcPr marL="9525" marR="9525" marT="9525" marB="0" anchor="ctr">
                    <a:lnL>
                      <a:noFill/>
                    </a:lnL>
                    <a:lnR>
                      <a:noFill/>
                    </a:lnR>
                    <a:lnT>
                      <a:noFill/>
                    </a:lnT>
                    <a:lnB>
                      <a:noFill/>
                    </a:lnB>
                    <a:solidFill>
                      <a:srgbClr val="F8CBAD"/>
                    </a:solidFill>
                  </a:tcPr>
                </a:tc>
                <a:tc>
                  <a:txBody>
                    <a:bodyPr/>
                    <a:lstStyle/>
                    <a:p>
                      <a:pPr algn="ctr" fontAlgn="ctr"/>
                      <a:r>
                        <a:rPr lang="es-EC" sz="1100" b="0" i="0" u="none" strike="noStrike">
                          <a:solidFill>
                            <a:srgbClr val="000000"/>
                          </a:solidFill>
                          <a:effectLst/>
                          <a:latin typeface="Calibri" panose="020F0502020204030204" pitchFamily="34" charset="0"/>
                        </a:rPr>
                        <a:t>1,667</a:t>
                      </a:r>
                    </a:p>
                  </a:txBody>
                  <a:tcPr marL="9525" marR="9525" marT="9525" marB="0" anchor="ctr">
                    <a:lnL>
                      <a:noFill/>
                    </a:lnL>
                    <a:lnR>
                      <a:noFill/>
                    </a:lnR>
                    <a:lnT>
                      <a:noFill/>
                    </a:lnT>
                    <a:lnB>
                      <a:noFill/>
                    </a:lnB>
                    <a:solidFill>
                      <a:srgbClr val="F8CBAD"/>
                    </a:solidFill>
                  </a:tcPr>
                </a:tc>
                <a:tc>
                  <a:txBody>
                    <a:bodyPr/>
                    <a:lstStyle/>
                    <a:p>
                      <a:pPr algn="ctr" fontAlgn="b"/>
                      <a:r>
                        <a:rPr lang="es-EC" sz="1100" b="0" i="0" u="none" strike="noStrike">
                          <a:solidFill>
                            <a:srgbClr val="000000"/>
                          </a:solidFill>
                          <a:effectLst/>
                          <a:latin typeface="Calibri" panose="020F0502020204030204" pitchFamily="34" charset="0"/>
                        </a:rPr>
                        <a:t>103,8</a:t>
                      </a:r>
                    </a:p>
                  </a:txBody>
                  <a:tcPr marL="9525" marR="9525" marT="9525" marB="0" anchor="ctr">
                    <a:lnL>
                      <a:noFill/>
                    </a:lnL>
                    <a:lnR>
                      <a:noFill/>
                    </a:lnR>
                    <a:lnT>
                      <a:noFill/>
                    </a:lnT>
                    <a:lnB>
                      <a:noFill/>
                    </a:lnB>
                    <a:solidFill>
                      <a:srgbClr val="F8CBAD"/>
                    </a:solidFill>
                  </a:tcPr>
                </a:tc>
                <a:tc>
                  <a:txBody>
                    <a:bodyPr/>
                    <a:lstStyle/>
                    <a:p>
                      <a:pPr algn="ctr" fontAlgn="b"/>
                      <a:r>
                        <a:rPr lang="es-EC" sz="1100" b="0" i="0" u="none" strike="noStrike">
                          <a:solidFill>
                            <a:srgbClr val="000000"/>
                          </a:solidFill>
                          <a:effectLst/>
                          <a:latin typeface="Calibri" panose="020F0502020204030204" pitchFamily="34" charset="0"/>
                        </a:rPr>
                        <a:t>103,8</a:t>
                      </a:r>
                    </a:p>
                  </a:txBody>
                  <a:tcPr marL="9525" marR="9525" marT="9525" marB="0" anchor="ctr">
                    <a:lnL>
                      <a:noFill/>
                    </a:lnL>
                    <a:lnR>
                      <a:noFill/>
                    </a:lnR>
                    <a:lnT>
                      <a:noFill/>
                    </a:lnT>
                    <a:lnB>
                      <a:noFill/>
                    </a:lnB>
                    <a:solidFill>
                      <a:srgbClr val="F8CBAD"/>
                    </a:solidFill>
                  </a:tcPr>
                </a:tc>
                <a:extLst>
                  <a:ext uri="{0D108BD9-81ED-4DB2-BD59-A6C34878D82A}">
                    <a16:rowId xmlns="" xmlns:a16="http://schemas.microsoft.com/office/drawing/2014/main" val="2394921914"/>
                  </a:ext>
                </a:extLst>
              </a:tr>
              <a:tr h="179807">
                <a:tc>
                  <a:txBody>
                    <a:bodyPr/>
                    <a:lstStyle/>
                    <a:p>
                      <a:pPr algn="ctr" fontAlgn="ctr"/>
                      <a:r>
                        <a:rPr lang="es-EC" sz="1100" b="0" i="0" u="none" strike="noStrike">
                          <a:solidFill>
                            <a:srgbClr val="000000"/>
                          </a:solidFill>
                          <a:effectLst/>
                          <a:latin typeface="Calibri" panose="020F0502020204030204" pitchFamily="34" charset="0"/>
                        </a:rPr>
                        <a:t>20</a:t>
                      </a:r>
                    </a:p>
                  </a:txBody>
                  <a:tcPr marL="9525" marR="9525" marT="9525" marB="0" anchor="ctr">
                    <a:lnL>
                      <a:noFill/>
                    </a:lnL>
                    <a:lnR>
                      <a:noFill/>
                    </a:lnR>
                    <a:lnT>
                      <a:noFill/>
                    </a:lnT>
                    <a:lnB>
                      <a:noFill/>
                    </a:lnB>
                    <a:solidFill>
                      <a:srgbClr val="C6E0B4"/>
                    </a:solidFill>
                  </a:tcPr>
                </a:tc>
                <a:tc>
                  <a:txBody>
                    <a:bodyPr/>
                    <a:lstStyle/>
                    <a:p>
                      <a:pPr algn="ctr" fontAlgn="ctr"/>
                      <a:r>
                        <a:rPr lang="es-EC" sz="1100" b="0" i="0" u="none" strike="noStrike">
                          <a:solidFill>
                            <a:srgbClr val="000000"/>
                          </a:solidFill>
                          <a:effectLst/>
                          <a:latin typeface="Calibri" panose="020F0502020204030204" pitchFamily="34" charset="0"/>
                        </a:rPr>
                        <a:t>1,667</a:t>
                      </a:r>
                    </a:p>
                  </a:txBody>
                  <a:tcPr marL="9525" marR="9525" marT="9525" marB="0" anchor="ctr">
                    <a:lnL>
                      <a:noFill/>
                    </a:lnL>
                    <a:lnR>
                      <a:noFill/>
                    </a:lnR>
                    <a:lnT>
                      <a:noFill/>
                    </a:lnT>
                    <a:lnB>
                      <a:noFill/>
                    </a:lnB>
                    <a:solidFill>
                      <a:srgbClr val="C6E0B4"/>
                    </a:solidFill>
                  </a:tcPr>
                </a:tc>
                <a:tc>
                  <a:txBody>
                    <a:bodyPr/>
                    <a:lstStyle/>
                    <a:p>
                      <a:pPr algn="ctr" fontAlgn="b"/>
                      <a:r>
                        <a:rPr lang="es-EC" sz="1100" b="0" i="0" u="none" strike="noStrike">
                          <a:solidFill>
                            <a:srgbClr val="000000"/>
                          </a:solidFill>
                          <a:effectLst/>
                          <a:latin typeface="Calibri" panose="020F0502020204030204" pitchFamily="34" charset="0"/>
                        </a:rPr>
                        <a:t>103,8</a:t>
                      </a:r>
                    </a:p>
                  </a:txBody>
                  <a:tcPr marL="9525" marR="9525" marT="9525" marB="0" anchor="ctr">
                    <a:lnL>
                      <a:noFill/>
                    </a:lnL>
                    <a:lnR>
                      <a:noFill/>
                    </a:lnR>
                    <a:lnT>
                      <a:noFill/>
                    </a:lnT>
                    <a:lnB>
                      <a:noFill/>
                    </a:lnB>
                    <a:solidFill>
                      <a:srgbClr val="C6E0B4"/>
                    </a:solidFill>
                  </a:tcPr>
                </a:tc>
                <a:tc>
                  <a:txBody>
                    <a:bodyPr/>
                    <a:lstStyle/>
                    <a:p>
                      <a:pPr algn="ctr" fontAlgn="b"/>
                      <a:r>
                        <a:rPr lang="es-EC" sz="1100" b="0" i="0" u="none" strike="noStrike">
                          <a:solidFill>
                            <a:srgbClr val="000000"/>
                          </a:solidFill>
                          <a:effectLst/>
                          <a:latin typeface="Calibri" panose="020F0502020204030204" pitchFamily="34" charset="0"/>
                        </a:rPr>
                        <a:t>89,2</a:t>
                      </a:r>
                    </a:p>
                  </a:txBody>
                  <a:tcPr marL="9525" marR="9525" marT="9525" marB="0" anchor="ctr">
                    <a:lnL>
                      <a:noFill/>
                    </a:lnL>
                    <a:lnR>
                      <a:noFill/>
                    </a:lnR>
                    <a:lnT>
                      <a:noFill/>
                    </a:lnT>
                    <a:lnB>
                      <a:noFill/>
                    </a:lnB>
                    <a:solidFill>
                      <a:srgbClr val="C6E0B4"/>
                    </a:solidFill>
                  </a:tcPr>
                </a:tc>
                <a:extLst>
                  <a:ext uri="{0D108BD9-81ED-4DB2-BD59-A6C34878D82A}">
                    <a16:rowId xmlns="" xmlns:a16="http://schemas.microsoft.com/office/drawing/2014/main" val="751201691"/>
                  </a:ext>
                </a:extLst>
              </a:tr>
              <a:tr h="179807">
                <a:tc>
                  <a:txBody>
                    <a:bodyPr/>
                    <a:lstStyle/>
                    <a:p>
                      <a:pPr algn="ctr" fontAlgn="ctr"/>
                      <a:r>
                        <a:rPr lang="es-EC" sz="1100" b="0" i="0" u="none" strike="noStrike">
                          <a:solidFill>
                            <a:srgbClr val="000000"/>
                          </a:solidFill>
                          <a:effectLst/>
                          <a:latin typeface="Calibri" panose="020F0502020204030204" pitchFamily="34" charset="0"/>
                        </a:rPr>
                        <a:t>21</a:t>
                      </a:r>
                    </a:p>
                  </a:txBody>
                  <a:tcPr marL="9525" marR="9525" marT="9525" marB="0" anchor="ctr">
                    <a:lnL>
                      <a:noFill/>
                    </a:lnL>
                    <a:lnR>
                      <a:noFill/>
                    </a:lnR>
                    <a:lnT>
                      <a:noFill/>
                    </a:lnT>
                    <a:lnB>
                      <a:noFill/>
                    </a:lnB>
                    <a:solidFill>
                      <a:srgbClr val="C6E0B4"/>
                    </a:solidFill>
                  </a:tcPr>
                </a:tc>
                <a:tc>
                  <a:txBody>
                    <a:bodyPr/>
                    <a:lstStyle/>
                    <a:p>
                      <a:pPr algn="ctr" fontAlgn="ctr"/>
                      <a:r>
                        <a:rPr lang="es-EC" sz="1100" b="0" i="0" u="none" strike="noStrike">
                          <a:solidFill>
                            <a:srgbClr val="000000"/>
                          </a:solidFill>
                          <a:effectLst/>
                          <a:latin typeface="Calibri" panose="020F0502020204030204" pitchFamily="34" charset="0"/>
                        </a:rPr>
                        <a:t>1,750</a:t>
                      </a:r>
                    </a:p>
                  </a:txBody>
                  <a:tcPr marL="9525" marR="9525" marT="9525" marB="0" anchor="ctr">
                    <a:lnL>
                      <a:noFill/>
                    </a:lnL>
                    <a:lnR>
                      <a:noFill/>
                    </a:lnR>
                    <a:lnT>
                      <a:noFill/>
                    </a:lnT>
                    <a:lnB>
                      <a:noFill/>
                    </a:lnB>
                    <a:solidFill>
                      <a:srgbClr val="C6E0B4"/>
                    </a:solidFill>
                  </a:tcPr>
                </a:tc>
                <a:tc>
                  <a:txBody>
                    <a:bodyPr/>
                    <a:lstStyle/>
                    <a:p>
                      <a:pPr algn="ctr" fontAlgn="b"/>
                      <a:r>
                        <a:rPr lang="es-EC" sz="1100" b="0" i="0" u="none" strike="noStrike">
                          <a:solidFill>
                            <a:srgbClr val="000000"/>
                          </a:solidFill>
                          <a:effectLst/>
                          <a:latin typeface="Calibri" panose="020F0502020204030204" pitchFamily="34" charset="0"/>
                        </a:rPr>
                        <a:t>106,4</a:t>
                      </a:r>
                    </a:p>
                  </a:txBody>
                  <a:tcPr marL="9525" marR="9525" marT="9525" marB="0" anchor="ctr">
                    <a:lnL>
                      <a:noFill/>
                    </a:lnL>
                    <a:lnR>
                      <a:noFill/>
                    </a:lnR>
                    <a:lnT>
                      <a:noFill/>
                    </a:lnT>
                    <a:lnB>
                      <a:noFill/>
                    </a:lnB>
                    <a:solidFill>
                      <a:srgbClr val="C6E0B4"/>
                    </a:solidFill>
                  </a:tcPr>
                </a:tc>
                <a:tc>
                  <a:txBody>
                    <a:bodyPr/>
                    <a:lstStyle/>
                    <a:p>
                      <a:pPr algn="ctr" fontAlgn="b"/>
                      <a:r>
                        <a:rPr lang="es-EC" sz="1100" b="0" i="0" u="none" strike="noStrike">
                          <a:solidFill>
                            <a:srgbClr val="000000"/>
                          </a:solidFill>
                          <a:effectLst/>
                          <a:latin typeface="Calibri" panose="020F0502020204030204" pitchFamily="34" charset="0"/>
                        </a:rPr>
                        <a:t>92,0</a:t>
                      </a:r>
                    </a:p>
                  </a:txBody>
                  <a:tcPr marL="9525" marR="9525" marT="9525" marB="0" anchor="ctr">
                    <a:lnL>
                      <a:noFill/>
                    </a:lnL>
                    <a:lnR>
                      <a:noFill/>
                    </a:lnR>
                    <a:lnT>
                      <a:noFill/>
                    </a:lnT>
                    <a:lnB>
                      <a:noFill/>
                    </a:lnB>
                    <a:solidFill>
                      <a:srgbClr val="C6E0B4"/>
                    </a:solidFill>
                  </a:tcPr>
                </a:tc>
                <a:extLst>
                  <a:ext uri="{0D108BD9-81ED-4DB2-BD59-A6C34878D82A}">
                    <a16:rowId xmlns="" xmlns:a16="http://schemas.microsoft.com/office/drawing/2014/main" val="2953406462"/>
                  </a:ext>
                </a:extLst>
              </a:tr>
              <a:tr h="179807">
                <a:tc>
                  <a:txBody>
                    <a:bodyPr/>
                    <a:lstStyle/>
                    <a:p>
                      <a:pPr algn="ctr" fontAlgn="ctr"/>
                      <a:r>
                        <a:rPr lang="es-EC" sz="1100" b="0" i="0" u="none" strike="noStrike">
                          <a:solidFill>
                            <a:srgbClr val="000000"/>
                          </a:solidFill>
                          <a:effectLst/>
                          <a:latin typeface="Calibri" panose="020F0502020204030204" pitchFamily="34" charset="0"/>
                        </a:rPr>
                        <a:t>22</a:t>
                      </a:r>
                    </a:p>
                  </a:txBody>
                  <a:tcPr marL="9525" marR="9525" marT="9525" marB="0" anchor="ctr">
                    <a:lnL>
                      <a:noFill/>
                    </a:lnL>
                    <a:lnR>
                      <a:noFill/>
                    </a:lnR>
                    <a:lnT>
                      <a:noFill/>
                    </a:lnT>
                    <a:lnB>
                      <a:noFill/>
                    </a:lnB>
                    <a:solidFill>
                      <a:srgbClr val="C6E0B4"/>
                    </a:solidFill>
                  </a:tcPr>
                </a:tc>
                <a:tc>
                  <a:txBody>
                    <a:bodyPr/>
                    <a:lstStyle/>
                    <a:p>
                      <a:pPr algn="ctr" fontAlgn="ctr"/>
                      <a:r>
                        <a:rPr lang="es-EC" sz="1100" b="0" i="0" u="none" strike="noStrike">
                          <a:solidFill>
                            <a:srgbClr val="000000"/>
                          </a:solidFill>
                          <a:effectLst/>
                          <a:latin typeface="Calibri" panose="020F0502020204030204" pitchFamily="34" charset="0"/>
                        </a:rPr>
                        <a:t>1,833</a:t>
                      </a:r>
                    </a:p>
                  </a:txBody>
                  <a:tcPr marL="9525" marR="9525" marT="9525" marB="0" anchor="ctr">
                    <a:lnL>
                      <a:noFill/>
                    </a:lnL>
                    <a:lnR>
                      <a:noFill/>
                    </a:lnR>
                    <a:lnT>
                      <a:noFill/>
                    </a:lnT>
                    <a:lnB>
                      <a:noFill/>
                    </a:lnB>
                    <a:solidFill>
                      <a:srgbClr val="C6E0B4"/>
                    </a:solidFill>
                  </a:tcPr>
                </a:tc>
                <a:tc>
                  <a:txBody>
                    <a:bodyPr/>
                    <a:lstStyle/>
                    <a:p>
                      <a:pPr algn="ctr" fontAlgn="b"/>
                      <a:r>
                        <a:rPr lang="es-EC" sz="1100" b="0" i="0" u="none" strike="noStrike">
                          <a:solidFill>
                            <a:srgbClr val="000000"/>
                          </a:solidFill>
                          <a:effectLst/>
                          <a:latin typeface="Calibri" panose="020F0502020204030204" pitchFamily="34" charset="0"/>
                        </a:rPr>
                        <a:t>111,8</a:t>
                      </a:r>
                    </a:p>
                  </a:txBody>
                  <a:tcPr marL="9525" marR="9525" marT="9525" marB="0" anchor="ctr">
                    <a:lnL>
                      <a:noFill/>
                    </a:lnL>
                    <a:lnR>
                      <a:noFill/>
                    </a:lnR>
                    <a:lnT>
                      <a:noFill/>
                    </a:lnT>
                    <a:lnB>
                      <a:noFill/>
                    </a:lnB>
                    <a:solidFill>
                      <a:srgbClr val="C6E0B4"/>
                    </a:solidFill>
                  </a:tcPr>
                </a:tc>
                <a:tc>
                  <a:txBody>
                    <a:bodyPr/>
                    <a:lstStyle/>
                    <a:p>
                      <a:pPr algn="ctr" fontAlgn="b"/>
                      <a:r>
                        <a:rPr lang="es-EC" sz="1100" b="0" i="0" u="none" strike="noStrike">
                          <a:solidFill>
                            <a:srgbClr val="000000"/>
                          </a:solidFill>
                          <a:effectLst/>
                          <a:latin typeface="Calibri" panose="020F0502020204030204" pitchFamily="34" charset="0"/>
                        </a:rPr>
                        <a:t>94,2</a:t>
                      </a:r>
                    </a:p>
                  </a:txBody>
                  <a:tcPr marL="9525" marR="9525" marT="9525" marB="0" anchor="ctr">
                    <a:lnL>
                      <a:noFill/>
                    </a:lnL>
                    <a:lnR>
                      <a:noFill/>
                    </a:lnR>
                    <a:lnT>
                      <a:noFill/>
                    </a:lnT>
                    <a:lnB>
                      <a:noFill/>
                    </a:lnB>
                    <a:solidFill>
                      <a:srgbClr val="C6E0B4"/>
                    </a:solidFill>
                  </a:tcPr>
                </a:tc>
                <a:extLst>
                  <a:ext uri="{0D108BD9-81ED-4DB2-BD59-A6C34878D82A}">
                    <a16:rowId xmlns="" xmlns:a16="http://schemas.microsoft.com/office/drawing/2014/main" val="2809601048"/>
                  </a:ext>
                </a:extLst>
              </a:tr>
              <a:tr h="179807">
                <a:tc>
                  <a:txBody>
                    <a:bodyPr/>
                    <a:lstStyle/>
                    <a:p>
                      <a:pPr algn="ctr" fontAlgn="ctr"/>
                      <a:r>
                        <a:rPr lang="es-EC" sz="1100" b="0" i="0" u="none" strike="noStrike">
                          <a:solidFill>
                            <a:srgbClr val="000000"/>
                          </a:solidFill>
                          <a:effectLst/>
                          <a:latin typeface="Calibri" panose="020F0502020204030204" pitchFamily="34" charset="0"/>
                        </a:rPr>
                        <a:t>23</a:t>
                      </a:r>
                    </a:p>
                  </a:txBody>
                  <a:tcPr marL="9525" marR="9525" marT="9525" marB="0" anchor="ctr">
                    <a:lnL>
                      <a:noFill/>
                    </a:lnL>
                    <a:lnR>
                      <a:noFill/>
                    </a:lnR>
                    <a:lnT>
                      <a:noFill/>
                    </a:lnT>
                    <a:lnB>
                      <a:noFill/>
                    </a:lnB>
                    <a:solidFill>
                      <a:srgbClr val="C6E0B4"/>
                    </a:solidFill>
                  </a:tcPr>
                </a:tc>
                <a:tc>
                  <a:txBody>
                    <a:bodyPr/>
                    <a:lstStyle/>
                    <a:p>
                      <a:pPr algn="ctr" fontAlgn="ctr"/>
                      <a:r>
                        <a:rPr lang="es-EC" sz="1100" b="0" i="0" u="none" strike="noStrike">
                          <a:solidFill>
                            <a:srgbClr val="000000"/>
                          </a:solidFill>
                          <a:effectLst/>
                          <a:latin typeface="Calibri" panose="020F0502020204030204" pitchFamily="34" charset="0"/>
                        </a:rPr>
                        <a:t>1,917</a:t>
                      </a:r>
                    </a:p>
                  </a:txBody>
                  <a:tcPr marL="9525" marR="9525" marT="9525" marB="0" anchor="ctr">
                    <a:lnL>
                      <a:noFill/>
                    </a:lnL>
                    <a:lnR>
                      <a:noFill/>
                    </a:lnR>
                    <a:lnT>
                      <a:noFill/>
                    </a:lnT>
                    <a:lnB>
                      <a:noFill/>
                    </a:lnB>
                    <a:solidFill>
                      <a:srgbClr val="C6E0B4"/>
                    </a:solidFill>
                  </a:tcPr>
                </a:tc>
                <a:tc>
                  <a:txBody>
                    <a:bodyPr/>
                    <a:lstStyle/>
                    <a:p>
                      <a:pPr algn="ctr" fontAlgn="b"/>
                      <a:r>
                        <a:rPr lang="es-EC" sz="1100" b="0" i="0" u="none" strike="noStrike">
                          <a:solidFill>
                            <a:srgbClr val="000000"/>
                          </a:solidFill>
                          <a:effectLst/>
                          <a:latin typeface="Calibri" panose="020F0502020204030204" pitchFamily="34" charset="0"/>
                        </a:rPr>
                        <a:t>115,4</a:t>
                      </a:r>
                    </a:p>
                  </a:txBody>
                  <a:tcPr marL="9525" marR="9525" marT="9525" marB="0" anchor="ctr">
                    <a:lnL>
                      <a:noFill/>
                    </a:lnL>
                    <a:lnR>
                      <a:noFill/>
                    </a:lnR>
                    <a:lnT>
                      <a:noFill/>
                    </a:lnT>
                    <a:lnB>
                      <a:noFill/>
                    </a:lnB>
                    <a:solidFill>
                      <a:srgbClr val="C6E0B4"/>
                    </a:solidFill>
                  </a:tcPr>
                </a:tc>
                <a:tc>
                  <a:txBody>
                    <a:bodyPr/>
                    <a:lstStyle/>
                    <a:p>
                      <a:pPr algn="ctr" fontAlgn="b"/>
                      <a:r>
                        <a:rPr lang="es-EC" sz="1100" b="0" i="0" u="none" strike="noStrike">
                          <a:solidFill>
                            <a:srgbClr val="000000"/>
                          </a:solidFill>
                          <a:effectLst/>
                          <a:latin typeface="Calibri" panose="020F0502020204030204" pitchFamily="34" charset="0"/>
                        </a:rPr>
                        <a:t>97</a:t>
                      </a:r>
                    </a:p>
                  </a:txBody>
                  <a:tcPr marL="9525" marR="9525" marT="9525" marB="0" anchor="ctr">
                    <a:lnL>
                      <a:noFill/>
                    </a:lnL>
                    <a:lnR>
                      <a:noFill/>
                    </a:lnR>
                    <a:lnT>
                      <a:noFill/>
                    </a:lnT>
                    <a:lnB>
                      <a:noFill/>
                    </a:lnB>
                    <a:solidFill>
                      <a:srgbClr val="C6E0B4"/>
                    </a:solidFill>
                  </a:tcPr>
                </a:tc>
                <a:extLst>
                  <a:ext uri="{0D108BD9-81ED-4DB2-BD59-A6C34878D82A}">
                    <a16:rowId xmlns="" xmlns:a16="http://schemas.microsoft.com/office/drawing/2014/main" val="253109766"/>
                  </a:ext>
                </a:extLst>
              </a:tr>
              <a:tr h="179807">
                <a:tc>
                  <a:txBody>
                    <a:bodyPr/>
                    <a:lstStyle/>
                    <a:p>
                      <a:pPr algn="ctr" fontAlgn="ctr"/>
                      <a:r>
                        <a:rPr lang="es-EC" sz="1100" b="0" i="0" u="none" strike="noStrike">
                          <a:solidFill>
                            <a:srgbClr val="000000"/>
                          </a:solidFill>
                          <a:effectLst/>
                          <a:latin typeface="Calibri" panose="020F0502020204030204" pitchFamily="34" charset="0"/>
                        </a:rPr>
                        <a:t>24</a:t>
                      </a:r>
                    </a:p>
                  </a:txBody>
                  <a:tcPr marL="9525" marR="9525" marT="9525" marB="0" anchor="ctr">
                    <a:lnL>
                      <a:noFill/>
                    </a:lnL>
                    <a:lnR>
                      <a:noFill/>
                    </a:lnR>
                    <a:lnT>
                      <a:noFill/>
                    </a:lnT>
                    <a:lnB>
                      <a:noFill/>
                    </a:lnB>
                    <a:solidFill>
                      <a:srgbClr val="C6E0B4"/>
                    </a:solidFill>
                  </a:tcPr>
                </a:tc>
                <a:tc>
                  <a:txBody>
                    <a:bodyPr/>
                    <a:lstStyle/>
                    <a:p>
                      <a:pPr algn="ctr" fontAlgn="ctr"/>
                      <a:r>
                        <a:rPr lang="es-EC" sz="1100" b="0" i="0" u="none" strike="noStrike">
                          <a:solidFill>
                            <a:srgbClr val="000000"/>
                          </a:solidFill>
                          <a:effectLst/>
                          <a:latin typeface="Calibri" panose="020F0502020204030204" pitchFamily="34" charset="0"/>
                        </a:rPr>
                        <a:t>2,000</a:t>
                      </a:r>
                    </a:p>
                  </a:txBody>
                  <a:tcPr marL="9525" marR="9525" marT="9525" marB="0" anchor="ctr">
                    <a:lnL>
                      <a:noFill/>
                    </a:lnL>
                    <a:lnR>
                      <a:noFill/>
                    </a:lnR>
                    <a:lnT>
                      <a:noFill/>
                    </a:lnT>
                    <a:lnB>
                      <a:noFill/>
                    </a:lnB>
                    <a:solidFill>
                      <a:srgbClr val="C6E0B4"/>
                    </a:solidFill>
                  </a:tcPr>
                </a:tc>
                <a:tc>
                  <a:txBody>
                    <a:bodyPr/>
                    <a:lstStyle/>
                    <a:p>
                      <a:pPr algn="ctr" fontAlgn="b"/>
                      <a:r>
                        <a:rPr lang="es-EC" sz="1100" b="0" i="0" u="none" strike="noStrike">
                          <a:solidFill>
                            <a:srgbClr val="000000"/>
                          </a:solidFill>
                          <a:effectLst/>
                          <a:latin typeface="Calibri" panose="020F0502020204030204" pitchFamily="34" charset="0"/>
                        </a:rPr>
                        <a:t>119,8</a:t>
                      </a:r>
                    </a:p>
                  </a:txBody>
                  <a:tcPr marL="9525" marR="9525" marT="9525" marB="0" anchor="ctr">
                    <a:lnL>
                      <a:noFill/>
                    </a:lnL>
                    <a:lnR>
                      <a:noFill/>
                    </a:lnR>
                    <a:lnT>
                      <a:noFill/>
                    </a:lnT>
                    <a:lnB>
                      <a:noFill/>
                    </a:lnB>
                    <a:solidFill>
                      <a:srgbClr val="C6E0B4"/>
                    </a:solidFill>
                  </a:tcPr>
                </a:tc>
                <a:tc>
                  <a:txBody>
                    <a:bodyPr/>
                    <a:lstStyle/>
                    <a:p>
                      <a:pPr algn="ctr" fontAlgn="b"/>
                      <a:r>
                        <a:rPr lang="es-EC" sz="1100" b="0" i="0" u="none" strike="noStrike">
                          <a:solidFill>
                            <a:srgbClr val="000000"/>
                          </a:solidFill>
                          <a:effectLst/>
                          <a:latin typeface="Calibri" panose="020F0502020204030204" pitchFamily="34" charset="0"/>
                        </a:rPr>
                        <a:t>100,0</a:t>
                      </a:r>
                    </a:p>
                  </a:txBody>
                  <a:tcPr marL="9525" marR="9525" marT="9525" marB="0" anchor="ctr">
                    <a:lnL>
                      <a:noFill/>
                    </a:lnL>
                    <a:lnR>
                      <a:noFill/>
                    </a:lnR>
                    <a:lnT>
                      <a:noFill/>
                    </a:lnT>
                    <a:lnB>
                      <a:noFill/>
                    </a:lnB>
                    <a:solidFill>
                      <a:srgbClr val="C6E0B4"/>
                    </a:solidFill>
                  </a:tcPr>
                </a:tc>
                <a:extLst>
                  <a:ext uri="{0D108BD9-81ED-4DB2-BD59-A6C34878D82A}">
                    <a16:rowId xmlns="" xmlns:a16="http://schemas.microsoft.com/office/drawing/2014/main" val="265641673"/>
                  </a:ext>
                </a:extLst>
              </a:tr>
              <a:tr h="179807">
                <a:tc>
                  <a:txBody>
                    <a:bodyPr/>
                    <a:lstStyle/>
                    <a:p>
                      <a:pPr algn="ctr" fontAlgn="ctr"/>
                      <a:r>
                        <a:rPr lang="es-EC" sz="1100" b="0" i="0" u="none" strike="noStrike">
                          <a:solidFill>
                            <a:srgbClr val="000000"/>
                          </a:solidFill>
                          <a:effectLst/>
                          <a:latin typeface="Calibri" panose="020F0502020204030204" pitchFamily="34" charset="0"/>
                        </a:rPr>
                        <a:t>25</a:t>
                      </a:r>
                    </a:p>
                  </a:txBody>
                  <a:tcPr marL="9525" marR="9525" marT="9525" marB="0" anchor="ctr">
                    <a:lnL>
                      <a:noFill/>
                    </a:lnL>
                    <a:lnR>
                      <a:noFill/>
                    </a:lnR>
                    <a:lnT>
                      <a:noFill/>
                    </a:lnT>
                    <a:lnB>
                      <a:noFill/>
                    </a:lnB>
                    <a:solidFill>
                      <a:srgbClr val="C6E0B4"/>
                    </a:solidFill>
                  </a:tcPr>
                </a:tc>
                <a:tc>
                  <a:txBody>
                    <a:bodyPr/>
                    <a:lstStyle/>
                    <a:p>
                      <a:pPr algn="ctr" fontAlgn="ctr"/>
                      <a:r>
                        <a:rPr lang="es-EC" sz="1100" b="0" i="0" u="none" strike="noStrike">
                          <a:solidFill>
                            <a:srgbClr val="000000"/>
                          </a:solidFill>
                          <a:effectLst/>
                          <a:latin typeface="Calibri" panose="020F0502020204030204" pitchFamily="34" charset="0"/>
                        </a:rPr>
                        <a:t>2,083</a:t>
                      </a:r>
                    </a:p>
                  </a:txBody>
                  <a:tcPr marL="9525" marR="9525" marT="9525" marB="0" anchor="ctr">
                    <a:lnL>
                      <a:noFill/>
                    </a:lnL>
                    <a:lnR>
                      <a:noFill/>
                    </a:lnR>
                    <a:lnT>
                      <a:noFill/>
                    </a:lnT>
                    <a:lnB>
                      <a:noFill/>
                    </a:lnB>
                    <a:solidFill>
                      <a:srgbClr val="C6E0B4"/>
                    </a:solidFill>
                  </a:tcPr>
                </a:tc>
                <a:tc>
                  <a:txBody>
                    <a:bodyPr/>
                    <a:lstStyle/>
                    <a:p>
                      <a:pPr algn="ctr" fontAlgn="b"/>
                      <a:r>
                        <a:rPr lang="es-EC" sz="1100" b="0" i="0" u="none" strike="noStrike">
                          <a:solidFill>
                            <a:srgbClr val="000000"/>
                          </a:solidFill>
                          <a:effectLst/>
                          <a:latin typeface="Calibri" panose="020F0502020204030204" pitchFamily="34" charset="0"/>
                        </a:rPr>
                        <a:t>123,2</a:t>
                      </a:r>
                    </a:p>
                  </a:txBody>
                  <a:tcPr marL="9525" marR="9525" marT="9525" marB="0" anchor="ctr">
                    <a:lnL>
                      <a:noFill/>
                    </a:lnL>
                    <a:lnR>
                      <a:noFill/>
                    </a:lnR>
                    <a:lnT>
                      <a:noFill/>
                    </a:lnT>
                    <a:lnB>
                      <a:noFill/>
                    </a:lnB>
                    <a:solidFill>
                      <a:srgbClr val="C6E0B4"/>
                    </a:solidFill>
                  </a:tcPr>
                </a:tc>
                <a:tc>
                  <a:txBody>
                    <a:bodyPr/>
                    <a:lstStyle/>
                    <a:p>
                      <a:pPr algn="ctr" fontAlgn="b"/>
                      <a:r>
                        <a:rPr lang="es-EC" sz="1100" b="0" i="0" u="none" strike="noStrike">
                          <a:solidFill>
                            <a:srgbClr val="000000"/>
                          </a:solidFill>
                          <a:effectLst/>
                          <a:latin typeface="Calibri" panose="020F0502020204030204" pitchFamily="34" charset="0"/>
                        </a:rPr>
                        <a:t>104,0</a:t>
                      </a:r>
                    </a:p>
                  </a:txBody>
                  <a:tcPr marL="9525" marR="9525" marT="9525" marB="0" anchor="ctr">
                    <a:lnL>
                      <a:noFill/>
                    </a:lnL>
                    <a:lnR>
                      <a:noFill/>
                    </a:lnR>
                    <a:lnT>
                      <a:noFill/>
                    </a:lnT>
                    <a:lnB>
                      <a:noFill/>
                    </a:lnB>
                    <a:solidFill>
                      <a:srgbClr val="C6E0B4"/>
                    </a:solidFill>
                  </a:tcPr>
                </a:tc>
                <a:extLst>
                  <a:ext uri="{0D108BD9-81ED-4DB2-BD59-A6C34878D82A}">
                    <a16:rowId xmlns="" xmlns:a16="http://schemas.microsoft.com/office/drawing/2014/main" val="2978154002"/>
                  </a:ext>
                </a:extLst>
              </a:tr>
              <a:tr h="179807">
                <a:tc>
                  <a:txBody>
                    <a:bodyPr/>
                    <a:lstStyle/>
                    <a:p>
                      <a:pPr algn="ctr" fontAlgn="ctr"/>
                      <a:r>
                        <a:rPr lang="es-EC" sz="1100" b="0" i="0" u="none" strike="noStrike">
                          <a:solidFill>
                            <a:srgbClr val="000000"/>
                          </a:solidFill>
                          <a:effectLst/>
                          <a:latin typeface="Calibri" panose="020F0502020204030204" pitchFamily="34" charset="0"/>
                        </a:rPr>
                        <a:t>26</a:t>
                      </a:r>
                    </a:p>
                  </a:txBody>
                  <a:tcPr marL="9525" marR="9525" marT="9525" marB="0" anchor="ctr">
                    <a:lnL>
                      <a:noFill/>
                    </a:lnL>
                    <a:lnR>
                      <a:noFill/>
                    </a:lnR>
                    <a:lnT>
                      <a:noFill/>
                    </a:lnT>
                    <a:lnB>
                      <a:noFill/>
                    </a:lnB>
                    <a:solidFill>
                      <a:srgbClr val="C6E0B4"/>
                    </a:solidFill>
                  </a:tcPr>
                </a:tc>
                <a:tc>
                  <a:txBody>
                    <a:bodyPr/>
                    <a:lstStyle/>
                    <a:p>
                      <a:pPr algn="ctr" fontAlgn="ctr"/>
                      <a:r>
                        <a:rPr lang="es-EC" sz="1100" b="0" i="0" u="none" strike="noStrike">
                          <a:solidFill>
                            <a:srgbClr val="000000"/>
                          </a:solidFill>
                          <a:effectLst/>
                          <a:latin typeface="Calibri" panose="020F0502020204030204" pitchFamily="34" charset="0"/>
                        </a:rPr>
                        <a:t>2,167</a:t>
                      </a:r>
                    </a:p>
                  </a:txBody>
                  <a:tcPr marL="9525" marR="9525" marT="9525" marB="0" anchor="ctr">
                    <a:lnL>
                      <a:noFill/>
                    </a:lnL>
                    <a:lnR>
                      <a:noFill/>
                    </a:lnR>
                    <a:lnT>
                      <a:noFill/>
                    </a:lnT>
                    <a:lnB>
                      <a:noFill/>
                    </a:lnB>
                    <a:solidFill>
                      <a:srgbClr val="C6E0B4"/>
                    </a:solidFill>
                  </a:tcPr>
                </a:tc>
                <a:tc>
                  <a:txBody>
                    <a:bodyPr/>
                    <a:lstStyle/>
                    <a:p>
                      <a:pPr algn="ctr" fontAlgn="b"/>
                      <a:r>
                        <a:rPr lang="es-EC" sz="1100" b="0" i="0" u="none" strike="noStrike">
                          <a:solidFill>
                            <a:srgbClr val="000000"/>
                          </a:solidFill>
                          <a:effectLst/>
                          <a:latin typeface="Calibri" panose="020F0502020204030204" pitchFamily="34" charset="0"/>
                        </a:rPr>
                        <a:t>126,8</a:t>
                      </a:r>
                    </a:p>
                  </a:txBody>
                  <a:tcPr marL="9525" marR="9525" marT="9525" marB="0" anchor="ctr">
                    <a:lnL>
                      <a:noFill/>
                    </a:lnL>
                    <a:lnR>
                      <a:noFill/>
                    </a:lnR>
                    <a:lnT>
                      <a:noFill/>
                    </a:lnT>
                    <a:lnB>
                      <a:noFill/>
                    </a:lnB>
                    <a:solidFill>
                      <a:srgbClr val="C6E0B4"/>
                    </a:solidFill>
                  </a:tcPr>
                </a:tc>
                <a:tc>
                  <a:txBody>
                    <a:bodyPr/>
                    <a:lstStyle/>
                    <a:p>
                      <a:pPr algn="ctr" fontAlgn="b"/>
                      <a:r>
                        <a:rPr lang="es-EC" sz="1100" b="0" i="0" u="none" strike="noStrike">
                          <a:solidFill>
                            <a:srgbClr val="000000"/>
                          </a:solidFill>
                          <a:effectLst/>
                          <a:latin typeface="Calibri" panose="020F0502020204030204" pitchFamily="34" charset="0"/>
                        </a:rPr>
                        <a:t>110</a:t>
                      </a:r>
                    </a:p>
                  </a:txBody>
                  <a:tcPr marL="9525" marR="9525" marT="9525" marB="0" anchor="ctr">
                    <a:lnL>
                      <a:noFill/>
                    </a:lnL>
                    <a:lnR>
                      <a:noFill/>
                    </a:lnR>
                    <a:lnT>
                      <a:noFill/>
                    </a:lnT>
                    <a:lnB>
                      <a:noFill/>
                    </a:lnB>
                    <a:solidFill>
                      <a:srgbClr val="C6E0B4"/>
                    </a:solidFill>
                  </a:tcPr>
                </a:tc>
                <a:extLst>
                  <a:ext uri="{0D108BD9-81ED-4DB2-BD59-A6C34878D82A}">
                    <a16:rowId xmlns="" xmlns:a16="http://schemas.microsoft.com/office/drawing/2014/main" val="1494547573"/>
                  </a:ext>
                </a:extLst>
              </a:tr>
              <a:tr h="179807">
                <a:tc>
                  <a:txBody>
                    <a:bodyPr/>
                    <a:lstStyle/>
                    <a:p>
                      <a:pPr algn="ctr" fontAlgn="ctr"/>
                      <a:r>
                        <a:rPr lang="es-EC" sz="1100" b="0" i="0" u="none" strike="noStrike">
                          <a:solidFill>
                            <a:srgbClr val="000000"/>
                          </a:solidFill>
                          <a:effectLst/>
                          <a:latin typeface="Calibri" panose="020F0502020204030204" pitchFamily="34" charset="0"/>
                        </a:rPr>
                        <a:t>27</a:t>
                      </a:r>
                    </a:p>
                  </a:txBody>
                  <a:tcPr marL="9525" marR="9525" marT="9525" marB="0" anchor="ctr">
                    <a:lnL>
                      <a:noFill/>
                    </a:lnL>
                    <a:lnR>
                      <a:noFill/>
                    </a:lnR>
                    <a:lnT>
                      <a:noFill/>
                    </a:lnT>
                    <a:lnB>
                      <a:noFill/>
                    </a:lnB>
                    <a:solidFill>
                      <a:srgbClr val="C6E0B4"/>
                    </a:solidFill>
                  </a:tcPr>
                </a:tc>
                <a:tc>
                  <a:txBody>
                    <a:bodyPr/>
                    <a:lstStyle/>
                    <a:p>
                      <a:pPr algn="ctr" fontAlgn="ctr"/>
                      <a:r>
                        <a:rPr lang="es-EC" sz="1100" b="0" i="0" u="none" strike="noStrike">
                          <a:solidFill>
                            <a:srgbClr val="000000"/>
                          </a:solidFill>
                          <a:effectLst/>
                          <a:latin typeface="Calibri" panose="020F0502020204030204" pitchFamily="34" charset="0"/>
                        </a:rPr>
                        <a:t>2,250</a:t>
                      </a:r>
                    </a:p>
                  </a:txBody>
                  <a:tcPr marL="9525" marR="9525" marT="9525" marB="0" anchor="ctr">
                    <a:lnL>
                      <a:noFill/>
                    </a:lnL>
                    <a:lnR>
                      <a:noFill/>
                    </a:lnR>
                    <a:lnT>
                      <a:noFill/>
                    </a:lnT>
                    <a:lnB>
                      <a:noFill/>
                    </a:lnB>
                    <a:solidFill>
                      <a:srgbClr val="C6E0B4"/>
                    </a:solidFill>
                  </a:tcPr>
                </a:tc>
                <a:tc>
                  <a:txBody>
                    <a:bodyPr/>
                    <a:lstStyle/>
                    <a:p>
                      <a:pPr algn="ctr" fontAlgn="ctr"/>
                      <a:r>
                        <a:rPr lang="es-EC" sz="1100" b="0" i="0" u="none" strike="noStrike">
                          <a:solidFill>
                            <a:srgbClr val="000000"/>
                          </a:solidFill>
                          <a:effectLst/>
                          <a:latin typeface="Calibri" panose="020F0502020204030204" pitchFamily="34" charset="0"/>
                        </a:rPr>
                        <a:t>130,2</a:t>
                      </a:r>
                    </a:p>
                  </a:txBody>
                  <a:tcPr marL="9525" marR="9525" marT="9525" marB="0" anchor="ctr">
                    <a:lnL>
                      <a:noFill/>
                    </a:lnL>
                    <a:lnR>
                      <a:noFill/>
                    </a:lnR>
                    <a:lnT>
                      <a:noFill/>
                    </a:lnT>
                    <a:lnB>
                      <a:noFill/>
                    </a:lnB>
                    <a:solidFill>
                      <a:srgbClr val="C6E0B4"/>
                    </a:solidFill>
                  </a:tcPr>
                </a:tc>
                <a:tc>
                  <a:txBody>
                    <a:bodyPr/>
                    <a:lstStyle/>
                    <a:p>
                      <a:pPr algn="ctr" fontAlgn="ctr"/>
                      <a:r>
                        <a:rPr lang="es-EC" sz="1100" b="0" i="0" u="none" strike="noStrike">
                          <a:solidFill>
                            <a:srgbClr val="000000"/>
                          </a:solidFill>
                          <a:effectLst/>
                          <a:latin typeface="Calibri" panose="020F0502020204030204" pitchFamily="34" charset="0"/>
                        </a:rPr>
                        <a:t>118</a:t>
                      </a:r>
                    </a:p>
                  </a:txBody>
                  <a:tcPr marL="9525" marR="9525" marT="9525" marB="0" anchor="ctr">
                    <a:lnL>
                      <a:noFill/>
                    </a:lnL>
                    <a:lnR>
                      <a:noFill/>
                    </a:lnR>
                    <a:lnT>
                      <a:noFill/>
                    </a:lnT>
                    <a:lnB>
                      <a:noFill/>
                    </a:lnB>
                    <a:solidFill>
                      <a:srgbClr val="C6E0B4"/>
                    </a:solidFill>
                  </a:tcPr>
                </a:tc>
                <a:extLst>
                  <a:ext uri="{0D108BD9-81ED-4DB2-BD59-A6C34878D82A}">
                    <a16:rowId xmlns="" xmlns:a16="http://schemas.microsoft.com/office/drawing/2014/main" val="2157322416"/>
                  </a:ext>
                </a:extLst>
              </a:tr>
              <a:tr h="179807">
                <a:tc>
                  <a:txBody>
                    <a:bodyPr/>
                    <a:lstStyle/>
                    <a:p>
                      <a:pPr algn="ctr" fontAlgn="ctr"/>
                      <a:r>
                        <a:rPr lang="es-EC" sz="1100" b="0" i="0" u="none" strike="noStrike">
                          <a:solidFill>
                            <a:srgbClr val="000000"/>
                          </a:solidFill>
                          <a:effectLst/>
                          <a:latin typeface="Calibri" panose="020F0502020204030204" pitchFamily="34" charset="0"/>
                        </a:rPr>
                        <a:t>28</a:t>
                      </a:r>
                    </a:p>
                  </a:txBody>
                  <a:tcPr marL="9525" marR="9525" marT="9525" marB="0" anchor="ctr">
                    <a:lnL>
                      <a:noFill/>
                    </a:lnL>
                    <a:lnR>
                      <a:noFill/>
                    </a:lnR>
                    <a:lnT>
                      <a:noFill/>
                    </a:lnT>
                    <a:lnB>
                      <a:noFill/>
                    </a:lnB>
                    <a:solidFill>
                      <a:srgbClr val="C6E0B4"/>
                    </a:solidFill>
                  </a:tcPr>
                </a:tc>
                <a:tc>
                  <a:txBody>
                    <a:bodyPr/>
                    <a:lstStyle/>
                    <a:p>
                      <a:pPr algn="ctr" fontAlgn="ctr"/>
                      <a:r>
                        <a:rPr lang="es-EC" sz="1100" b="0" i="0" u="none" strike="noStrike">
                          <a:solidFill>
                            <a:srgbClr val="000000"/>
                          </a:solidFill>
                          <a:effectLst/>
                          <a:latin typeface="Calibri" panose="020F0502020204030204" pitchFamily="34" charset="0"/>
                        </a:rPr>
                        <a:t>2,333</a:t>
                      </a:r>
                    </a:p>
                  </a:txBody>
                  <a:tcPr marL="9525" marR="9525" marT="9525" marB="0" anchor="ctr">
                    <a:lnL>
                      <a:noFill/>
                    </a:lnL>
                    <a:lnR>
                      <a:noFill/>
                    </a:lnR>
                    <a:lnT>
                      <a:noFill/>
                    </a:lnT>
                    <a:lnB>
                      <a:noFill/>
                    </a:lnB>
                    <a:solidFill>
                      <a:srgbClr val="C6E0B4"/>
                    </a:solidFill>
                  </a:tcPr>
                </a:tc>
                <a:tc>
                  <a:txBody>
                    <a:bodyPr/>
                    <a:lstStyle/>
                    <a:p>
                      <a:pPr algn="ctr" fontAlgn="ctr"/>
                      <a:r>
                        <a:rPr lang="es-EC" sz="1100" b="0" i="0" u="none" strike="noStrike">
                          <a:solidFill>
                            <a:srgbClr val="000000"/>
                          </a:solidFill>
                          <a:effectLst/>
                          <a:latin typeface="Calibri" panose="020F0502020204030204" pitchFamily="34" charset="0"/>
                        </a:rPr>
                        <a:t>133,2</a:t>
                      </a:r>
                    </a:p>
                  </a:txBody>
                  <a:tcPr marL="9525" marR="9525" marT="9525" marB="0" anchor="ctr">
                    <a:lnL>
                      <a:noFill/>
                    </a:lnL>
                    <a:lnR>
                      <a:noFill/>
                    </a:lnR>
                    <a:lnT>
                      <a:noFill/>
                    </a:lnT>
                    <a:lnB>
                      <a:noFill/>
                    </a:lnB>
                    <a:solidFill>
                      <a:srgbClr val="C6E0B4"/>
                    </a:solidFill>
                  </a:tcPr>
                </a:tc>
                <a:tc>
                  <a:txBody>
                    <a:bodyPr/>
                    <a:lstStyle/>
                    <a:p>
                      <a:pPr algn="ctr" fontAlgn="ctr"/>
                      <a:r>
                        <a:rPr lang="es-EC" sz="1100" b="0" i="0" u="none" strike="noStrike" dirty="0">
                          <a:solidFill>
                            <a:srgbClr val="000000"/>
                          </a:solidFill>
                          <a:effectLst/>
                          <a:latin typeface="Calibri" panose="020F0502020204030204" pitchFamily="34" charset="0"/>
                        </a:rPr>
                        <a:t>133,2</a:t>
                      </a:r>
                    </a:p>
                  </a:txBody>
                  <a:tcPr marL="9525" marR="9525" marT="9525" marB="0" anchor="ctr">
                    <a:lnL>
                      <a:noFill/>
                    </a:lnL>
                    <a:lnR>
                      <a:noFill/>
                    </a:lnR>
                    <a:lnT>
                      <a:noFill/>
                    </a:lnT>
                    <a:lnB>
                      <a:noFill/>
                    </a:lnB>
                    <a:solidFill>
                      <a:srgbClr val="C6E0B4"/>
                    </a:solidFill>
                  </a:tcPr>
                </a:tc>
                <a:extLst>
                  <a:ext uri="{0D108BD9-81ED-4DB2-BD59-A6C34878D82A}">
                    <a16:rowId xmlns="" xmlns:a16="http://schemas.microsoft.com/office/drawing/2014/main" val="3054005438"/>
                  </a:ext>
                </a:extLst>
              </a:tr>
            </a:tbl>
          </a:graphicData>
        </a:graphic>
      </p:graphicFrame>
      <p:graphicFrame>
        <p:nvGraphicFramePr>
          <p:cNvPr id="7" name="Tabla 6">
            <a:extLst>
              <a:ext uri="{FF2B5EF4-FFF2-40B4-BE49-F238E27FC236}">
                <a16:creationId xmlns="" xmlns:a16="http://schemas.microsoft.com/office/drawing/2014/main" id="{573A083C-AA0F-4B06-AF28-3167A4E38ADD}"/>
              </a:ext>
            </a:extLst>
          </p:cNvPr>
          <p:cNvGraphicFramePr>
            <a:graphicFrameLocks noGrp="1"/>
          </p:cNvGraphicFramePr>
          <p:nvPr>
            <p:extLst>
              <p:ext uri="{D42A27DB-BD31-4B8C-83A1-F6EECF244321}">
                <p14:modId xmlns:p14="http://schemas.microsoft.com/office/powerpoint/2010/main" val="3821645284"/>
              </p:ext>
            </p:extLst>
          </p:nvPr>
        </p:nvGraphicFramePr>
        <p:xfrm>
          <a:off x="3724606" y="1933468"/>
          <a:ext cx="2662546" cy="4314392"/>
        </p:xfrm>
        <a:graphic>
          <a:graphicData uri="http://schemas.openxmlformats.org/drawingml/2006/table">
            <a:tbl>
              <a:tblPr/>
              <a:tblGrid>
                <a:gridCol w="660926">
                  <a:extLst>
                    <a:ext uri="{9D8B030D-6E8A-4147-A177-3AD203B41FA5}">
                      <a16:colId xmlns="" xmlns:a16="http://schemas.microsoft.com/office/drawing/2014/main" val="2229656570"/>
                    </a:ext>
                  </a:extLst>
                </a:gridCol>
                <a:gridCol w="553724">
                  <a:extLst>
                    <a:ext uri="{9D8B030D-6E8A-4147-A177-3AD203B41FA5}">
                      <a16:colId xmlns="" xmlns:a16="http://schemas.microsoft.com/office/drawing/2014/main" val="1020716085"/>
                    </a:ext>
                  </a:extLst>
                </a:gridCol>
                <a:gridCol w="641445">
                  <a:extLst>
                    <a:ext uri="{9D8B030D-6E8A-4147-A177-3AD203B41FA5}">
                      <a16:colId xmlns="" xmlns:a16="http://schemas.microsoft.com/office/drawing/2014/main" val="2642589226"/>
                    </a:ext>
                  </a:extLst>
                </a:gridCol>
                <a:gridCol w="806451">
                  <a:extLst>
                    <a:ext uri="{9D8B030D-6E8A-4147-A177-3AD203B41FA5}">
                      <a16:colId xmlns="" xmlns:a16="http://schemas.microsoft.com/office/drawing/2014/main" val="326607828"/>
                    </a:ext>
                  </a:extLst>
                </a:gridCol>
              </a:tblGrid>
              <a:tr h="543917">
                <a:tc>
                  <a:txBody>
                    <a:bodyPr/>
                    <a:lstStyle/>
                    <a:p>
                      <a:pPr algn="ctr" fontAlgn="ctr"/>
                      <a:r>
                        <a:rPr lang="es-EC" sz="1100" b="0" i="0" u="none" strike="noStrike">
                          <a:solidFill>
                            <a:srgbClr val="000000"/>
                          </a:solidFill>
                          <a:effectLst/>
                          <a:latin typeface="+mn-lt"/>
                        </a:rPr>
                        <a:t>Longitud</a:t>
                      </a:r>
                    </a:p>
                  </a:txBody>
                  <a:tcPr marL="8634" marR="8634" marT="863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ctr"/>
                      <a:r>
                        <a:rPr lang="es-EC" sz="1100" b="0" i="0" u="none" strike="noStrike">
                          <a:solidFill>
                            <a:srgbClr val="000000"/>
                          </a:solidFill>
                          <a:effectLst/>
                          <a:latin typeface="+mn-lt"/>
                        </a:rPr>
                        <a:t>E</a:t>
                      </a:r>
                    </a:p>
                  </a:txBody>
                  <a:tcPr marL="8634" marR="8634" marT="863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ctr"/>
                      <a:r>
                        <a:rPr lang="es-EC" sz="1100" b="0" i="0" u="none" strike="noStrike">
                          <a:solidFill>
                            <a:srgbClr val="000000"/>
                          </a:solidFill>
                          <a:effectLst/>
                          <a:latin typeface="+mn-lt"/>
                        </a:rPr>
                        <a:t>Frec Carga (Prom)</a:t>
                      </a:r>
                    </a:p>
                  </a:txBody>
                  <a:tcPr marL="8634" marR="8634" marT="863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ctr"/>
                      <a:r>
                        <a:rPr lang="es-EC" sz="1100" b="0" i="0" u="none" strike="noStrike" dirty="0">
                          <a:solidFill>
                            <a:srgbClr val="000000"/>
                          </a:solidFill>
                          <a:effectLst/>
                          <a:latin typeface="+mn-lt"/>
                        </a:rPr>
                        <a:t>Frec Descrg (Prom)</a:t>
                      </a:r>
                    </a:p>
                  </a:txBody>
                  <a:tcPr marL="8634" marR="8634" marT="863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extLst>
                  <a:ext uri="{0D108BD9-81ED-4DB2-BD59-A6C34878D82A}">
                    <a16:rowId xmlns="" xmlns:a16="http://schemas.microsoft.com/office/drawing/2014/main" val="415044199"/>
                  </a:ext>
                </a:extLst>
              </a:tr>
              <a:tr h="241741">
                <a:tc>
                  <a:txBody>
                    <a:bodyPr/>
                    <a:lstStyle/>
                    <a:p>
                      <a:pPr algn="ctr" fontAlgn="ctr"/>
                      <a:r>
                        <a:rPr lang="es-EC" sz="1100" b="0" i="0" u="none" strike="noStrike">
                          <a:solidFill>
                            <a:srgbClr val="000000"/>
                          </a:solidFill>
                          <a:effectLst/>
                          <a:latin typeface="Calibri" panose="020F0502020204030204" pitchFamily="34" charset="0"/>
                        </a:rPr>
                        <a:t>28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E699"/>
                    </a:solidFill>
                  </a:tcPr>
                </a:tc>
                <a:tc>
                  <a:txBody>
                    <a:bodyPr/>
                    <a:lstStyle/>
                    <a:p>
                      <a:pPr algn="ctr" fontAlgn="ctr"/>
                      <a:r>
                        <a:rPr lang="es-EC" sz="1100" b="0" i="0" u="none" strike="noStrike">
                          <a:solidFill>
                            <a:srgbClr val="000000"/>
                          </a:solidFill>
                          <a:effectLst/>
                          <a:latin typeface="Calibri" panose="020F0502020204030204" pitchFamily="34" charset="0"/>
                        </a:rPr>
                        <a:t>2,333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E699"/>
                    </a:solidFill>
                  </a:tcPr>
                </a:tc>
                <a:tc>
                  <a:txBody>
                    <a:bodyPr/>
                    <a:lstStyle/>
                    <a:p>
                      <a:pPr algn="ctr" fontAlgn="ctr"/>
                      <a:r>
                        <a:rPr lang="es-EC" sz="1100" b="0" i="0" u="none" strike="noStrike">
                          <a:solidFill>
                            <a:srgbClr val="000000"/>
                          </a:solidFill>
                          <a:effectLst/>
                          <a:latin typeface="Calibri" panose="020F0502020204030204" pitchFamily="34" charset="0"/>
                        </a:rPr>
                        <a:t>133,2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E699"/>
                    </a:solidFill>
                  </a:tcPr>
                </a:tc>
                <a:tc>
                  <a:txBody>
                    <a:bodyPr/>
                    <a:lstStyle/>
                    <a:p>
                      <a:pPr algn="ctr" fontAlgn="ctr"/>
                      <a:r>
                        <a:rPr lang="es-EC" sz="1100" b="0" i="0" u="none" strike="noStrike">
                          <a:solidFill>
                            <a:srgbClr val="000000"/>
                          </a:solidFill>
                          <a:effectLst/>
                          <a:latin typeface="Calibri" panose="020F0502020204030204" pitchFamily="34" charset="0"/>
                        </a:rPr>
                        <a:t>96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E699"/>
                    </a:solidFill>
                  </a:tcPr>
                </a:tc>
                <a:extLst>
                  <a:ext uri="{0D108BD9-81ED-4DB2-BD59-A6C34878D82A}">
                    <a16:rowId xmlns="" xmlns:a16="http://schemas.microsoft.com/office/drawing/2014/main" val="186172557"/>
                  </a:ext>
                </a:extLst>
              </a:tr>
              <a:tr h="267642">
                <a:tc>
                  <a:txBody>
                    <a:bodyPr/>
                    <a:lstStyle/>
                    <a:p>
                      <a:pPr algn="ctr" fontAlgn="ctr"/>
                      <a:r>
                        <a:rPr lang="es-EC" sz="1100" b="0" i="0" u="none" strike="noStrike">
                          <a:solidFill>
                            <a:srgbClr val="000000"/>
                          </a:solidFill>
                          <a:effectLst/>
                          <a:latin typeface="Calibri" panose="020F0502020204030204" pitchFamily="34" charset="0"/>
                        </a:rPr>
                        <a:t>29</a:t>
                      </a:r>
                    </a:p>
                  </a:txBody>
                  <a:tcPr marL="9525" marR="9525" marT="9525" marB="0" anchor="ctr">
                    <a:lnL>
                      <a:noFill/>
                    </a:lnL>
                    <a:lnR>
                      <a:noFill/>
                    </a:lnR>
                    <a:lnT>
                      <a:noFill/>
                    </a:lnT>
                    <a:lnB>
                      <a:noFill/>
                    </a:lnB>
                    <a:solidFill>
                      <a:srgbClr val="FFE699"/>
                    </a:solidFill>
                  </a:tcPr>
                </a:tc>
                <a:tc>
                  <a:txBody>
                    <a:bodyPr/>
                    <a:lstStyle/>
                    <a:p>
                      <a:pPr algn="ctr" fontAlgn="ctr"/>
                      <a:r>
                        <a:rPr lang="es-EC" sz="1100" b="0" i="0" u="none" strike="noStrike">
                          <a:solidFill>
                            <a:srgbClr val="000000"/>
                          </a:solidFill>
                          <a:effectLst/>
                          <a:latin typeface="Calibri" panose="020F0502020204030204" pitchFamily="34" charset="0"/>
                        </a:rPr>
                        <a:t>2,417</a:t>
                      </a:r>
                    </a:p>
                  </a:txBody>
                  <a:tcPr marL="9525" marR="9525" marT="9525" marB="0" anchor="ctr">
                    <a:lnL>
                      <a:noFill/>
                    </a:lnL>
                    <a:lnR>
                      <a:noFill/>
                    </a:lnR>
                    <a:lnT>
                      <a:noFill/>
                    </a:lnT>
                    <a:lnB>
                      <a:noFill/>
                    </a:lnB>
                    <a:solidFill>
                      <a:srgbClr val="FFE699"/>
                    </a:solidFill>
                  </a:tcPr>
                </a:tc>
                <a:tc>
                  <a:txBody>
                    <a:bodyPr/>
                    <a:lstStyle/>
                    <a:p>
                      <a:pPr algn="ctr" fontAlgn="ctr"/>
                      <a:r>
                        <a:rPr lang="es-EC" sz="1100" b="0" i="0" u="none" strike="noStrike">
                          <a:solidFill>
                            <a:srgbClr val="000000"/>
                          </a:solidFill>
                          <a:effectLst/>
                          <a:latin typeface="Calibri" panose="020F0502020204030204" pitchFamily="34" charset="0"/>
                        </a:rPr>
                        <a:t>133,2</a:t>
                      </a:r>
                    </a:p>
                  </a:txBody>
                  <a:tcPr marL="9525" marR="9525" marT="9525" marB="0" anchor="ctr">
                    <a:lnL>
                      <a:noFill/>
                    </a:lnL>
                    <a:lnR>
                      <a:noFill/>
                    </a:lnR>
                    <a:lnT>
                      <a:noFill/>
                    </a:lnT>
                    <a:lnB>
                      <a:noFill/>
                    </a:lnB>
                    <a:solidFill>
                      <a:srgbClr val="FFE699"/>
                    </a:solidFill>
                  </a:tcPr>
                </a:tc>
                <a:tc>
                  <a:txBody>
                    <a:bodyPr/>
                    <a:lstStyle/>
                    <a:p>
                      <a:pPr algn="ctr" fontAlgn="ctr"/>
                      <a:r>
                        <a:rPr lang="es-EC" sz="1100" b="0" i="0" u="none" strike="noStrike">
                          <a:solidFill>
                            <a:srgbClr val="000000"/>
                          </a:solidFill>
                          <a:effectLst/>
                          <a:latin typeface="Calibri" panose="020F0502020204030204" pitchFamily="34" charset="0"/>
                        </a:rPr>
                        <a:t>99</a:t>
                      </a:r>
                    </a:p>
                  </a:txBody>
                  <a:tcPr marL="9525" marR="9525" marT="9525" marB="0" anchor="ctr">
                    <a:lnL>
                      <a:noFill/>
                    </a:lnL>
                    <a:lnR>
                      <a:noFill/>
                    </a:lnR>
                    <a:lnT>
                      <a:noFill/>
                    </a:lnT>
                    <a:lnB>
                      <a:noFill/>
                    </a:lnB>
                    <a:solidFill>
                      <a:srgbClr val="FFE699"/>
                    </a:solidFill>
                  </a:tcPr>
                </a:tc>
                <a:extLst>
                  <a:ext uri="{0D108BD9-81ED-4DB2-BD59-A6C34878D82A}">
                    <a16:rowId xmlns="" xmlns:a16="http://schemas.microsoft.com/office/drawing/2014/main" val="3785074980"/>
                  </a:ext>
                </a:extLst>
              </a:tr>
              <a:tr h="267642">
                <a:tc>
                  <a:txBody>
                    <a:bodyPr/>
                    <a:lstStyle/>
                    <a:p>
                      <a:pPr algn="ctr" fontAlgn="ctr"/>
                      <a:r>
                        <a:rPr lang="es-EC" sz="1100" b="0" i="0" u="none" strike="noStrike">
                          <a:solidFill>
                            <a:srgbClr val="000000"/>
                          </a:solidFill>
                          <a:effectLst/>
                          <a:latin typeface="Calibri" panose="020F0502020204030204" pitchFamily="34" charset="0"/>
                        </a:rPr>
                        <a:t>30</a:t>
                      </a:r>
                    </a:p>
                  </a:txBody>
                  <a:tcPr marL="9525" marR="9525" marT="9525" marB="0" anchor="ctr">
                    <a:lnL>
                      <a:noFill/>
                    </a:lnL>
                    <a:lnR>
                      <a:noFill/>
                    </a:lnR>
                    <a:lnT>
                      <a:noFill/>
                    </a:lnT>
                    <a:lnB>
                      <a:noFill/>
                    </a:lnB>
                    <a:solidFill>
                      <a:srgbClr val="FFE699"/>
                    </a:solidFill>
                  </a:tcPr>
                </a:tc>
                <a:tc>
                  <a:txBody>
                    <a:bodyPr/>
                    <a:lstStyle/>
                    <a:p>
                      <a:pPr algn="ctr" fontAlgn="ctr"/>
                      <a:r>
                        <a:rPr lang="es-EC" sz="1100" b="0" i="0" u="none" strike="noStrike">
                          <a:solidFill>
                            <a:srgbClr val="000000"/>
                          </a:solidFill>
                          <a:effectLst/>
                          <a:latin typeface="Calibri" panose="020F0502020204030204" pitchFamily="34" charset="0"/>
                        </a:rPr>
                        <a:t>2,500</a:t>
                      </a:r>
                    </a:p>
                  </a:txBody>
                  <a:tcPr marL="9525" marR="9525" marT="9525" marB="0" anchor="ctr">
                    <a:lnL>
                      <a:noFill/>
                    </a:lnL>
                    <a:lnR>
                      <a:noFill/>
                    </a:lnR>
                    <a:lnT>
                      <a:noFill/>
                    </a:lnT>
                    <a:lnB>
                      <a:noFill/>
                    </a:lnB>
                    <a:solidFill>
                      <a:srgbClr val="FFE699"/>
                    </a:solidFill>
                  </a:tcPr>
                </a:tc>
                <a:tc>
                  <a:txBody>
                    <a:bodyPr/>
                    <a:lstStyle/>
                    <a:p>
                      <a:pPr algn="ctr" fontAlgn="ctr"/>
                      <a:r>
                        <a:rPr lang="es-EC" sz="1100" b="0" i="0" u="none" strike="noStrike">
                          <a:solidFill>
                            <a:srgbClr val="000000"/>
                          </a:solidFill>
                          <a:effectLst/>
                          <a:latin typeface="Calibri" panose="020F0502020204030204" pitchFamily="34" charset="0"/>
                        </a:rPr>
                        <a:t>139,2</a:t>
                      </a:r>
                    </a:p>
                  </a:txBody>
                  <a:tcPr marL="9525" marR="9525" marT="9525" marB="0" anchor="ctr">
                    <a:lnL>
                      <a:noFill/>
                    </a:lnL>
                    <a:lnR>
                      <a:noFill/>
                    </a:lnR>
                    <a:lnT>
                      <a:noFill/>
                    </a:lnT>
                    <a:lnB>
                      <a:noFill/>
                    </a:lnB>
                    <a:solidFill>
                      <a:srgbClr val="FFE699"/>
                    </a:solidFill>
                  </a:tcPr>
                </a:tc>
                <a:tc>
                  <a:txBody>
                    <a:bodyPr/>
                    <a:lstStyle/>
                    <a:p>
                      <a:pPr algn="ctr" fontAlgn="ctr"/>
                      <a:r>
                        <a:rPr lang="es-EC" sz="1100" b="0" i="0" u="none" strike="noStrike">
                          <a:solidFill>
                            <a:srgbClr val="000000"/>
                          </a:solidFill>
                          <a:effectLst/>
                          <a:latin typeface="Calibri" panose="020F0502020204030204" pitchFamily="34" charset="0"/>
                        </a:rPr>
                        <a:t>101,6</a:t>
                      </a:r>
                    </a:p>
                  </a:txBody>
                  <a:tcPr marL="9525" marR="9525" marT="9525" marB="0" anchor="ctr">
                    <a:lnL>
                      <a:noFill/>
                    </a:lnL>
                    <a:lnR>
                      <a:noFill/>
                    </a:lnR>
                    <a:lnT>
                      <a:noFill/>
                    </a:lnT>
                    <a:lnB>
                      <a:noFill/>
                    </a:lnB>
                    <a:solidFill>
                      <a:srgbClr val="FFE699"/>
                    </a:solidFill>
                  </a:tcPr>
                </a:tc>
                <a:extLst>
                  <a:ext uri="{0D108BD9-81ED-4DB2-BD59-A6C34878D82A}">
                    <a16:rowId xmlns="" xmlns:a16="http://schemas.microsoft.com/office/drawing/2014/main" val="89896180"/>
                  </a:ext>
                </a:extLst>
              </a:tr>
              <a:tr h="267642">
                <a:tc>
                  <a:txBody>
                    <a:bodyPr/>
                    <a:lstStyle/>
                    <a:p>
                      <a:pPr algn="ctr" fontAlgn="ctr"/>
                      <a:r>
                        <a:rPr lang="es-EC" sz="1100" b="0" i="0" u="none" strike="noStrike">
                          <a:solidFill>
                            <a:srgbClr val="000000"/>
                          </a:solidFill>
                          <a:effectLst/>
                          <a:latin typeface="Calibri" panose="020F0502020204030204" pitchFamily="34" charset="0"/>
                        </a:rPr>
                        <a:t>31</a:t>
                      </a:r>
                    </a:p>
                  </a:txBody>
                  <a:tcPr marL="9525" marR="9525" marT="9525" marB="0" anchor="ctr">
                    <a:lnL>
                      <a:noFill/>
                    </a:lnL>
                    <a:lnR>
                      <a:noFill/>
                    </a:lnR>
                    <a:lnT>
                      <a:noFill/>
                    </a:lnT>
                    <a:lnB>
                      <a:noFill/>
                    </a:lnB>
                    <a:solidFill>
                      <a:srgbClr val="FFE699"/>
                    </a:solidFill>
                  </a:tcPr>
                </a:tc>
                <a:tc>
                  <a:txBody>
                    <a:bodyPr/>
                    <a:lstStyle/>
                    <a:p>
                      <a:pPr algn="ctr" fontAlgn="ctr"/>
                      <a:r>
                        <a:rPr lang="es-EC" sz="1100" b="0" i="0" u="none" strike="noStrike">
                          <a:solidFill>
                            <a:srgbClr val="000000"/>
                          </a:solidFill>
                          <a:effectLst/>
                          <a:latin typeface="Calibri" panose="020F0502020204030204" pitchFamily="34" charset="0"/>
                        </a:rPr>
                        <a:t>2,583</a:t>
                      </a:r>
                    </a:p>
                  </a:txBody>
                  <a:tcPr marL="9525" marR="9525" marT="9525" marB="0" anchor="ctr">
                    <a:lnL>
                      <a:noFill/>
                    </a:lnL>
                    <a:lnR>
                      <a:noFill/>
                    </a:lnR>
                    <a:lnT>
                      <a:noFill/>
                    </a:lnT>
                    <a:lnB>
                      <a:noFill/>
                    </a:lnB>
                    <a:solidFill>
                      <a:srgbClr val="FFE699"/>
                    </a:solidFill>
                  </a:tcPr>
                </a:tc>
                <a:tc>
                  <a:txBody>
                    <a:bodyPr/>
                    <a:lstStyle/>
                    <a:p>
                      <a:pPr algn="ctr" fontAlgn="ctr"/>
                      <a:r>
                        <a:rPr lang="es-EC" sz="1100" b="0" i="0" u="none" strike="noStrike">
                          <a:solidFill>
                            <a:srgbClr val="000000"/>
                          </a:solidFill>
                          <a:effectLst/>
                          <a:latin typeface="Calibri" panose="020F0502020204030204" pitchFamily="34" charset="0"/>
                        </a:rPr>
                        <a:t>142,6</a:t>
                      </a:r>
                    </a:p>
                  </a:txBody>
                  <a:tcPr marL="9525" marR="9525" marT="9525" marB="0" anchor="ctr">
                    <a:lnL>
                      <a:noFill/>
                    </a:lnL>
                    <a:lnR>
                      <a:noFill/>
                    </a:lnR>
                    <a:lnT>
                      <a:noFill/>
                    </a:lnT>
                    <a:lnB>
                      <a:noFill/>
                    </a:lnB>
                    <a:solidFill>
                      <a:srgbClr val="FFE699"/>
                    </a:solidFill>
                  </a:tcPr>
                </a:tc>
                <a:tc>
                  <a:txBody>
                    <a:bodyPr/>
                    <a:lstStyle/>
                    <a:p>
                      <a:pPr algn="ctr" fontAlgn="ctr"/>
                      <a:r>
                        <a:rPr lang="es-EC" sz="1100" b="0" i="0" u="none" strike="noStrike">
                          <a:solidFill>
                            <a:srgbClr val="000000"/>
                          </a:solidFill>
                          <a:effectLst/>
                          <a:latin typeface="Calibri" panose="020F0502020204030204" pitchFamily="34" charset="0"/>
                        </a:rPr>
                        <a:t>105</a:t>
                      </a:r>
                    </a:p>
                  </a:txBody>
                  <a:tcPr marL="9525" marR="9525" marT="9525" marB="0" anchor="ctr">
                    <a:lnL>
                      <a:noFill/>
                    </a:lnL>
                    <a:lnR>
                      <a:noFill/>
                    </a:lnR>
                    <a:lnT>
                      <a:noFill/>
                    </a:lnT>
                    <a:lnB>
                      <a:noFill/>
                    </a:lnB>
                    <a:solidFill>
                      <a:srgbClr val="FFE699"/>
                    </a:solidFill>
                  </a:tcPr>
                </a:tc>
                <a:extLst>
                  <a:ext uri="{0D108BD9-81ED-4DB2-BD59-A6C34878D82A}">
                    <a16:rowId xmlns="" xmlns:a16="http://schemas.microsoft.com/office/drawing/2014/main" val="1507320853"/>
                  </a:ext>
                </a:extLst>
              </a:tr>
              <a:tr h="267642">
                <a:tc>
                  <a:txBody>
                    <a:bodyPr/>
                    <a:lstStyle/>
                    <a:p>
                      <a:pPr algn="ctr" fontAlgn="ctr"/>
                      <a:r>
                        <a:rPr lang="es-EC" sz="1100" b="0" i="0" u="none" strike="noStrike">
                          <a:solidFill>
                            <a:srgbClr val="000000"/>
                          </a:solidFill>
                          <a:effectLst/>
                          <a:latin typeface="Calibri" panose="020F0502020204030204" pitchFamily="34" charset="0"/>
                        </a:rPr>
                        <a:t>32</a:t>
                      </a:r>
                    </a:p>
                  </a:txBody>
                  <a:tcPr marL="9525" marR="9525" marT="9525" marB="0" anchor="ctr">
                    <a:lnL>
                      <a:noFill/>
                    </a:lnL>
                    <a:lnR>
                      <a:noFill/>
                    </a:lnR>
                    <a:lnT>
                      <a:noFill/>
                    </a:lnT>
                    <a:lnB>
                      <a:noFill/>
                    </a:lnB>
                    <a:solidFill>
                      <a:srgbClr val="FFE699"/>
                    </a:solidFill>
                  </a:tcPr>
                </a:tc>
                <a:tc>
                  <a:txBody>
                    <a:bodyPr/>
                    <a:lstStyle/>
                    <a:p>
                      <a:pPr algn="ctr" fontAlgn="ctr"/>
                      <a:r>
                        <a:rPr lang="es-EC" sz="1100" b="0" i="0" u="none" strike="noStrike">
                          <a:solidFill>
                            <a:srgbClr val="000000"/>
                          </a:solidFill>
                          <a:effectLst/>
                          <a:latin typeface="Calibri" panose="020F0502020204030204" pitchFamily="34" charset="0"/>
                        </a:rPr>
                        <a:t>2,667</a:t>
                      </a:r>
                    </a:p>
                  </a:txBody>
                  <a:tcPr marL="9525" marR="9525" marT="9525" marB="0" anchor="ctr">
                    <a:lnL>
                      <a:noFill/>
                    </a:lnL>
                    <a:lnR>
                      <a:noFill/>
                    </a:lnR>
                    <a:lnT>
                      <a:noFill/>
                    </a:lnT>
                    <a:lnB>
                      <a:noFill/>
                    </a:lnB>
                    <a:solidFill>
                      <a:srgbClr val="FFE699"/>
                    </a:solidFill>
                  </a:tcPr>
                </a:tc>
                <a:tc>
                  <a:txBody>
                    <a:bodyPr/>
                    <a:lstStyle/>
                    <a:p>
                      <a:pPr algn="ctr" fontAlgn="ctr"/>
                      <a:r>
                        <a:rPr lang="es-EC" sz="1100" b="0" i="0" u="none" strike="noStrike">
                          <a:solidFill>
                            <a:srgbClr val="000000"/>
                          </a:solidFill>
                          <a:effectLst/>
                          <a:latin typeface="Calibri" panose="020F0502020204030204" pitchFamily="34" charset="0"/>
                        </a:rPr>
                        <a:t>145,2</a:t>
                      </a:r>
                    </a:p>
                  </a:txBody>
                  <a:tcPr marL="9525" marR="9525" marT="9525" marB="0" anchor="ctr">
                    <a:lnL>
                      <a:noFill/>
                    </a:lnL>
                    <a:lnR>
                      <a:noFill/>
                    </a:lnR>
                    <a:lnT>
                      <a:noFill/>
                    </a:lnT>
                    <a:lnB>
                      <a:noFill/>
                    </a:lnB>
                    <a:solidFill>
                      <a:srgbClr val="FFE699"/>
                    </a:solidFill>
                  </a:tcPr>
                </a:tc>
                <a:tc>
                  <a:txBody>
                    <a:bodyPr/>
                    <a:lstStyle/>
                    <a:p>
                      <a:pPr algn="ctr" fontAlgn="ctr"/>
                      <a:r>
                        <a:rPr lang="es-EC" sz="1100" b="0" i="0" u="none" strike="noStrike">
                          <a:solidFill>
                            <a:srgbClr val="000000"/>
                          </a:solidFill>
                          <a:effectLst/>
                          <a:latin typeface="Calibri" panose="020F0502020204030204" pitchFamily="34" charset="0"/>
                        </a:rPr>
                        <a:t>109</a:t>
                      </a:r>
                    </a:p>
                  </a:txBody>
                  <a:tcPr marL="9525" marR="9525" marT="9525" marB="0" anchor="ctr">
                    <a:lnL>
                      <a:noFill/>
                    </a:lnL>
                    <a:lnR>
                      <a:noFill/>
                    </a:lnR>
                    <a:lnT>
                      <a:noFill/>
                    </a:lnT>
                    <a:lnB>
                      <a:noFill/>
                    </a:lnB>
                    <a:solidFill>
                      <a:srgbClr val="FFE699"/>
                    </a:solidFill>
                  </a:tcPr>
                </a:tc>
                <a:extLst>
                  <a:ext uri="{0D108BD9-81ED-4DB2-BD59-A6C34878D82A}">
                    <a16:rowId xmlns="" xmlns:a16="http://schemas.microsoft.com/office/drawing/2014/main" val="4000899280"/>
                  </a:ext>
                </a:extLst>
              </a:tr>
              <a:tr h="233107">
                <a:tc>
                  <a:txBody>
                    <a:bodyPr/>
                    <a:lstStyle/>
                    <a:p>
                      <a:pPr algn="ctr" fontAlgn="ctr"/>
                      <a:r>
                        <a:rPr lang="es-EC" sz="1100" b="0" i="0" u="none" strike="noStrike">
                          <a:solidFill>
                            <a:srgbClr val="000000"/>
                          </a:solidFill>
                          <a:effectLst/>
                          <a:latin typeface="Calibri" panose="020F0502020204030204" pitchFamily="34" charset="0"/>
                        </a:rPr>
                        <a:t>33</a:t>
                      </a:r>
                    </a:p>
                  </a:txBody>
                  <a:tcPr marL="9525" marR="9525" marT="9525" marB="0" anchor="ctr">
                    <a:lnL>
                      <a:noFill/>
                    </a:lnL>
                    <a:lnR>
                      <a:noFill/>
                    </a:lnR>
                    <a:lnT>
                      <a:noFill/>
                    </a:lnT>
                    <a:lnB>
                      <a:noFill/>
                    </a:lnB>
                    <a:solidFill>
                      <a:srgbClr val="FFE699"/>
                    </a:solidFill>
                  </a:tcPr>
                </a:tc>
                <a:tc>
                  <a:txBody>
                    <a:bodyPr/>
                    <a:lstStyle/>
                    <a:p>
                      <a:pPr algn="ctr" fontAlgn="ctr"/>
                      <a:r>
                        <a:rPr lang="es-EC" sz="1100" b="0" i="0" u="none" strike="noStrike">
                          <a:solidFill>
                            <a:srgbClr val="000000"/>
                          </a:solidFill>
                          <a:effectLst/>
                          <a:latin typeface="Calibri" panose="020F0502020204030204" pitchFamily="34" charset="0"/>
                        </a:rPr>
                        <a:t>2,750</a:t>
                      </a:r>
                    </a:p>
                  </a:txBody>
                  <a:tcPr marL="9525" marR="9525" marT="9525" marB="0" anchor="ctr">
                    <a:lnL>
                      <a:noFill/>
                    </a:lnL>
                    <a:lnR>
                      <a:noFill/>
                    </a:lnR>
                    <a:lnT>
                      <a:noFill/>
                    </a:lnT>
                    <a:lnB>
                      <a:noFill/>
                    </a:lnB>
                    <a:solidFill>
                      <a:srgbClr val="FFE699"/>
                    </a:solidFill>
                  </a:tcPr>
                </a:tc>
                <a:tc>
                  <a:txBody>
                    <a:bodyPr/>
                    <a:lstStyle/>
                    <a:p>
                      <a:pPr algn="ctr" fontAlgn="ctr"/>
                      <a:r>
                        <a:rPr lang="es-EC" sz="1100" b="0" i="0" u="none" strike="noStrike">
                          <a:solidFill>
                            <a:srgbClr val="000000"/>
                          </a:solidFill>
                          <a:effectLst/>
                          <a:latin typeface="Calibri" panose="020F0502020204030204" pitchFamily="34" charset="0"/>
                        </a:rPr>
                        <a:t>148</a:t>
                      </a:r>
                    </a:p>
                  </a:txBody>
                  <a:tcPr marL="9525" marR="9525" marT="9525" marB="0" anchor="ctr">
                    <a:lnL>
                      <a:noFill/>
                    </a:lnL>
                    <a:lnR>
                      <a:noFill/>
                    </a:lnR>
                    <a:lnT>
                      <a:noFill/>
                    </a:lnT>
                    <a:lnB>
                      <a:noFill/>
                    </a:lnB>
                    <a:solidFill>
                      <a:srgbClr val="FFE699"/>
                    </a:solidFill>
                  </a:tcPr>
                </a:tc>
                <a:tc>
                  <a:txBody>
                    <a:bodyPr/>
                    <a:lstStyle/>
                    <a:p>
                      <a:pPr algn="ctr" fontAlgn="ctr"/>
                      <a:r>
                        <a:rPr lang="es-EC" sz="1100" b="0" i="0" u="none" strike="noStrike">
                          <a:solidFill>
                            <a:srgbClr val="000000"/>
                          </a:solidFill>
                          <a:effectLst/>
                          <a:latin typeface="Calibri" panose="020F0502020204030204" pitchFamily="34" charset="0"/>
                        </a:rPr>
                        <a:t>115</a:t>
                      </a:r>
                    </a:p>
                  </a:txBody>
                  <a:tcPr marL="9525" marR="9525" marT="9525" marB="0" anchor="ctr">
                    <a:lnL>
                      <a:noFill/>
                    </a:lnL>
                    <a:lnR>
                      <a:noFill/>
                    </a:lnR>
                    <a:lnT>
                      <a:noFill/>
                    </a:lnT>
                    <a:lnB>
                      <a:noFill/>
                    </a:lnB>
                    <a:solidFill>
                      <a:srgbClr val="FFE699"/>
                    </a:solidFill>
                  </a:tcPr>
                </a:tc>
                <a:extLst>
                  <a:ext uri="{0D108BD9-81ED-4DB2-BD59-A6C34878D82A}">
                    <a16:rowId xmlns="" xmlns:a16="http://schemas.microsoft.com/office/drawing/2014/main" val="543465686"/>
                  </a:ext>
                </a:extLst>
              </a:tr>
              <a:tr h="276244">
                <a:tc>
                  <a:txBody>
                    <a:bodyPr/>
                    <a:lstStyle/>
                    <a:p>
                      <a:pPr algn="ctr" fontAlgn="ctr"/>
                      <a:r>
                        <a:rPr lang="es-EC" sz="1100" b="0" i="0" u="none" strike="noStrike">
                          <a:solidFill>
                            <a:srgbClr val="000000"/>
                          </a:solidFill>
                          <a:effectLst/>
                          <a:latin typeface="Calibri" panose="020F0502020204030204" pitchFamily="34" charset="0"/>
                        </a:rPr>
                        <a:t>34</a:t>
                      </a:r>
                    </a:p>
                  </a:txBody>
                  <a:tcPr marL="9525" marR="9525" marT="9525" marB="0" anchor="ctr">
                    <a:lnL>
                      <a:noFill/>
                    </a:lnL>
                    <a:lnR>
                      <a:noFill/>
                    </a:lnR>
                    <a:lnT>
                      <a:noFill/>
                    </a:lnT>
                    <a:lnB>
                      <a:noFill/>
                    </a:lnB>
                    <a:solidFill>
                      <a:srgbClr val="FFE699"/>
                    </a:solidFill>
                  </a:tcPr>
                </a:tc>
                <a:tc>
                  <a:txBody>
                    <a:bodyPr/>
                    <a:lstStyle/>
                    <a:p>
                      <a:pPr algn="ctr" fontAlgn="ctr"/>
                      <a:r>
                        <a:rPr lang="es-EC" sz="1100" b="0" i="0" u="none" strike="noStrike">
                          <a:solidFill>
                            <a:srgbClr val="000000"/>
                          </a:solidFill>
                          <a:effectLst/>
                          <a:latin typeface="Calibri" panose="020F0502020204030204" pitchFamily="34" charset="0"/>
                        </a:rPr>
                        <a:t>2,833</a:t>
                      </a:r>
                    </a:p>
                  </a:txBody>
                  <a:tcPr marL="9525" marR="9525" marT="9525" marB="0" anchor="ctr">
                    <a:lnL>
                      <a:noFill/>
                    </a:lnL>
                    <a:lnR>
                      <a:noFill/>
                    </a:lnR>
                    <a:lnT>
                      <a:noFill/>
                    </a:lnT>
                    <a:lnB>
                      <a:noFill/>
                    </a:lnB>
                    <a:solidFill>
                      <a:srgbClr val="FFE699"/>
                    </a:solidFill>
                  </a:tcPr>
                </a:tc>
                <a:tc>
                  <a:txBody>
                    <a:bodyPr/>
                    <a:lstStyle/>
                    <a:p>
                      <a:pPr algn="ctr" fontAlgn="ctr"/>
                      <a:r>
                        <a:rPr lang="es-EC" sz="1100" b="0" i="0" u="none" strike="noStrike">
                          <a:solidFill>
                            <a:srgbClr val="000000"/>
                          </a:solidFill>
                          <a:effectLst/>
                          <a:latin typeface="Calibri" panose="020F0502020204030204" pitchFamily="34" charset="0"/>
                        </a:rPr>
                        <a:t>150,8</a:t>
                      </a:r>
                    </a:p>
                  </a:txBody>
                  <a:tcPr marL="9525" marR="9525" marT="9525" marB="0" anchor="ctr">
                    <a:lnL>
                      <a:noFill/>
                    </a:lnL>
                    <a:lnR>
                      <a:noFill/>
                    </a:lnR>
                    <a:lnT>
                      <a:noFill/>
                    </a:lnT>
                    <a:lnB>
                      <a:noFill/>
                    </a:lnB>
                    <a:solidFill>
                      <a:srgbClr val="FFE699"/>
                    </a:solidFill>
                  </a:tcPr>
                </a:tc>
                <a:tc>
                  <a:txBody>
                    <a:bodyPr/>
                    <a:lstStyle/>
                    <a:p>
                      <a:pPr algn="ctr" fontAlgn="ctr"/>
                      <a:r>
                        <a:rPr lang="es-EC" sz="1100" b="0" i="0" u="none" strike="noStrike">
                          <a:solidFill>
                            <a:srgbClr val="000000"/>
                          </a:solidFill>
                          <a:effectLst/>
                          <a:latin typeface="Calibri" panose="020F0502020204030204" pitchFamily="34" charset="0"/>
                        </a:rPr>
                        <a:t>122,6</a:t>
                      </a:r>
                    </a:p>
                  </a:txBody>
                  <a:tcPr marL="9525" marR="9525" marT="9525" marB="0" anchor="ctr">
                    <a:lnL>
                      <a:noFill/>
                    </a:lnL>
                    <a:lnR>
                      <a:noFill/>
                    </a:lnR>
                    <a:lnT>
                      <a:noFill/>
                    </a:lnT>
                    <a:lnB>
                      <a:noFill/>
                    </a:lnB>
                    <a:solidFill>
                      <a:srgbClr val="FFE699"/>
                    </a:solidFill>
                  </a:tcPr>
                </a:tc>
                <a:extLst>
                  <a:ext uri="{0D108BD9-81ED-4DB2-BD59-A6C34878D82A}">
                    <a16:rowId xmlns="" xmlns:a16="http://schemas.microsoft.com/office/drawing/2014/main" val="2340070107"/>
                  </a:ext>
                </a:extLst>
              </a:tr>
              <a:tr h="172672">
                <a:tc>
                  <a:txBody>
                    <a:bodyPr/>
                    <a:lstStyle/>
                    <a:p>
                      <a:pPr algn="ctr" fontAlgn="ctr"/>
                      <a:r>
                        <a:rPr lang="es-EC" sz="1100" b="0" i="0" u="none" strike="noStrike">
                          <a:solidFill>
                            <a:srgbClr val="000000"/>
                          </a:solidFill>
                          <a:effectLst/>
                          <a:latin typeface="Calibri" panose="020F0502020204030204" pitchFamily="34" charset="0"/>
                        </a:rPr>
                        <a:t>35</a:t>
                      </a:r>
                    </a:p>
                  </a:txBody>
                  <a:tcPr marL="9525" marR="9525" marT="9525" marB="0" anchor="ctr">
                    <a:lnL>
                      <a:noFill/>
                    </a:lnL>
                    <a:lnR>
                      <a:noFill/>
                    </a:lnR>
                    <a:lnT>
                      <a:noFill/>
                    </a:lnT>
                    <a:lnB>
                      <a:noFill/>
                    </a:lnB>
                    <a:solidFill>
                      <a:srgbClr val="FFE699"/>
                    </a:solidFill>
                  </a:tcPr>
                </a:tc>
                <a:tc>
                  <a:txBody>
                    <a:bodyPr/>
                    <a:lstStyle/>
                    <a:p>
                      <a:pPr algn="ctr" fontAlgn="ctr"/>
                      <a:r>
                        <a:rPr lang="es-EC" sz="1100" b="0" i="0" u="none" strike="noStrike">
                          <a:solidFill>
                            <a:srgbClr val="000000"/>
                          </a:solidFill>
                          <a:effectLst/>
                          <a:latin typeface="Calibri" panose="020F0502020204030204" pitchFamily="34" charset="0"/>
                        </a:rPr>
                        <a:t>2,917</a:t>
                      </a:r>
                    </a:p>
                  </a:txBody>
                  <a:tcPr marL="9525" marR="9525" marT="9525" marB="0" anchor="ctr">
                    <a:lnL>
                      <a:noFill/>
                    </a:lnL>
                    <a:lnR>
                      <a:noFill/>
                    </a:lnR>
                    <a:lnT>
                      <a:noFill/>
                    </a:lnT>
                    <a:lnB>
                      <a:noFill/>
                    </a:lnB>
                    <a:solidFill>
                      <a:srgbClr val="FFE699"/>
                    </a:solidFill>
                  </a:tcPr>
                </a:tc>
                <a:tc>
                  <a:txBody>
                    <a:bodyPr/>
                    <a:lstStyle/>
                    <a:p>
                      <a:pPr algn="ctr" fontAlgn="ctr"/>
                      <a:r>
                        <a:rPr lang="es-EC" sz="1100" b="0" i="0" u="none" strike="noStrike">
                          <a:solidFill>
                            <a:srgbClr val="000000"/>
                          </a:solidFill>
                          <a:effectLst/>
                          <a:latin typeface="Calibri" panose="020F0502020204030204" pitchFamily="34" charset="0"/>
                        </a:rPr>
                        <a:t>153,4</a:t>
                      </a:r>
                    </a:p>
                  </a:txBody>
                  <a:tcPr marL="9525" marR="9525" marT="9525" marB="0" anchor="ctr">
                    <a:lnL>
                      <a:noFill/>
                    </a:lnL>
                    <a:lnR>
                      <a:noFill/>
                    </a:lnR>
                    <a:lnT>
                      <a:noFill/>
                    </a:lnT>
                    <a:lnB>
                      <a:noFill/>
                    </a:lnB>
                    <a:solidFill>
                      <a:srgbClr val="FFE699"/>
                    </a:solidFill>
                  </a:tcPr>
                </a:tc>
                <a:tc>
                  <a:txBody>
                    <a:bodyPr/>
                    <a:lstStyle/>
                    <a:p>
                      <a:pPr algn="ctr" fontAlgn="ctr"/>
                      <a:r>
                        <a:rPr lang="es-EC" sz="1100" b="0" i="0" u="none" strike="noStrike">
                          <a:solidFill>
                            <a:srgbClr val="000000"/>
                          </a:solidFill>
                          <a:effectLst/>
                          <a:latin typeface="Calibri" panose="020F0502020204030204" pitchFamily="34" charset="0"/>
                        </a:rPr>
                        <a:t>134</a:t>
                      </a:r>
                    </a:p>
                  </a:txBody>
                  <a:tcPr marL="9525" marR="9525" marT="9525" marB="0" anchor="ctr">
                    <a:lnL>
                      <a:noFill/>
                    </a:lnL>
                    <a:lnR>
                      <a:noFill/>
                    </a:lnR>
                    <a:lnT>
                      <a:noFill/>
                    </a:lnT>
                    <a:lnB>
                      <a:noFill/>
                    </a:lnB>
                    <a:solidFill>
                      <a:srgbClr val="FFE699"/>
                    </a:solidFill>
                  </a:tcPr>
                </a:tc>
                <a:extLst>
                  <a:ext uri="{0D108BD9-81ED-4DB2-BD59-A6C34878D82A}">
                    <a16:rowId xmlns="" xmlns:a16="http://schemas.microsoft.com/office/drawing/2014/main" val="1557683066"/>
                  </a:ext>
                </a:extLst>
              </a:tr>
              <a:tr h="172672">
                <a:tc>
                  <a:txBody>
                    <a:bodyPr/>
                    <a:lstStyle/>
                    <a:p>
                      <a:pPr algn="ctr" fontAlgn="ctr"/>
                      <a:r>
                        <a:rPr lang="es-EC" sz="1100" b="0" i="0" u="none" strike="noStrike">
                          <a:solidFill>
                            <a:srgbClr val="000000"/>
                          </a:solidFill>
                          <a:effectLst/>
                          <a:latin typeface="Calibri" panose="020F0502020204030204" pitchFamily="34" charset="0"/>
                        </a:rPr>
                        <a:t>36</a:t>
                      </a:r>
                    </a:p>
                  </a:txBody>
                  <a:tcPr marL="9525" marR="9525" marT="9525" marB="0" anchor="ctr">
                    <a:lnL>
                      <a:noFill/>
                    </a:lnL>
                    <a:lnR>
                      <a:noFill/>
                    </a:lnR>
                    <a:lnT>
                      <a:noFill/>
                    </a:lnT>
                    <a:lnB>
                      <a:noFill/>
                    </a:lnB>
                    <a:solidFill>
                      <a:srgbClr val="FFE699"/>
                    </a:solidFill>
                  </a:tcPr>
                </a:tc>
                <a:tc>
                  <a:txBody>
                    <a:bodyPr/>
                    <a:lstStyle/>
                    <a:p>
                      <a:pPr algn="ctr" fontAlgn="ctr"/>
                      <a:r>
                        <a:rPr lang="es-EC" sz="1100" b="0" i="0" u="none" strike="noStrike">
                          <a:solidFill>
                            <a:srgbClr val="000000"/>
                          </a:solidFill>
                          <a:effectLst/>
                          <a:latin typeface="Calibri" panose="020F0502020204030204" pitchFamily="34" charset="0"/>
                        </a:rPr>
                        <a:t>3,000</a:t>
                      </a:r>
                    </a:p>
                  </a:txBody>
                  <a:tcPr marL="9525" marR="9525" marT="9525" marB="0" anchor="ctr">
                    <a:lnL>
                      <a:noFill/>
                    </a:lnL>
                    <a:lnR>
                      <a:noFill/>
                    </a:lnR>
                    <a:lnT>
                      <a:noFill/>
                    </a:lnT>
                    <a:lnB>
                      <a:noFill/>
                    </a:lnB>
                    <a:solidFill>
                      <a:srgbClr val="FFE699"/>
                    </a:solidFill>
                  </a:tcPr>
                </a:tc>
                <a:tc>
                  <a:txBody>
                    <a:bodyPr/>
                    <a:lstStyle/>
                    <a:p>
                      <a:pPr algn="ctr" fontAlgn="ctr"/>
                      <a:r>
                        <a:rPr lang="es-EC" sz="1100" b="0" i="0" u="none" strike="noStrike">
                          <a:solidFill>
                            <a:srgbClr val="000000"/>
                          </a:solidFill>
                          <a:effectLst/>
                          <a:latin typeface="Calibri" panose="020F0502020204030204" pitchFamily="34" charset="0"/>
                        </a:rPr>
                        <a:t>155</a:t>
                      </a:r>
                    </a:p>
                  </a:txBody>
                  <a:tcPr marL="9525" marR="9525" marT="9525" marB="0" anchor="ctr">
                    <a:lnL>
                      <a:noFill/>
                    </a:lnL>
                    <a:lnR>
                      <a:noFill/>
                    </a:lnR>
                    <a:lnT>
                      <a:noFill/>
                    </a:lnT>
                    <a:lnB>
                      <a:noFill/>
                    </a:lnB>
                    <a:solidFill>
                      <a:srgbClr val="FFE699"/>
                    </a:solidFill>
                  </a:tcPr>
                </a:tc>
                <a:tc>
                  <a:txBody>
                    <a:bodyPr/>
                    <a:lstStyle/>
                    <a:p>
                      <a:pPr algn="ctr" fontAlgn="ctr"/>
                      <a:r>
                        <a:rPr lang="es-EC" sz="1100" b="0" i="0" u="none" strike="noStrike">
                          <a:solidFill>
                            <a:srgbClr val="000000"/>
                          </a:solidFill>
                          <a:effectLst/>
                          <a:latin typeface="Calibri" panose="020F0502020204030204" pitchFamily="34" charset="0"/>
                        </a:rPr>
                        <a:t>155</a:t>
                      </a:r>
                    </a:p>
                  </a:txBody>
                  <a:tcPr marL="9525" marR="9525" marT="9525" marB="0" anchor="ctr">
                    <a:lnL>
                      <a:noFill/>
                    </a:lnL>
                    <a:lnR>
                      <a:noFill/>
                    </a:lnR>
                    <a:lnT>
                      <a:noFill/>
                    </a:lnT>
                    <a:lnB>
                      <a:noFill/>
                    </a:lnB>
                    <a:solidFill>
                      <a:srgbClr val="FFE699"/>
                    </a:solidFill>
                  </a:tcPr>
                </a:tc>
                <a:extLst>
                  <a:ext uri="{0D108BD9-81ED-4DB2-BD59-A6C34878D82A}">
                    <a16:rowId xmlns="" xmlns:a16="http://schemas.microsoft.com/office/drawing/2014/main" val="569132116"/>
                  </a:ext>
                </a:extLst>
              </a:tr>
              <a:tr h="172672">
                <a:tc>
                  <a:txBody>
                    <a:bodyPr/>
                    <a:lstStyle/>
                    <a:p>
                      <a:pPr algn="ctr" fontAlgn="ctr"/>
                      <a:r>
                        <a:rPr lang="es-EC" sz="1100" b="0" i="0" u="none" strike="noStrike">
                          <a:solidFill>
                            <a:srgbClr val="000000"/>
                          </a:solidFill>
                          <a:effectLst/>
                          <a:latin typeface="Calibri" panose="020F0502020204030204" pitchFamily="34" charset="0"/>
                        </a:rPr>
                        <a:t>36</a:t>
                      </a:r>
                    </a:p>
                  </a:txBody>
                  <a:tcPr marL="9525" marR="9525" marT="9525" marB="0" anchor="ctr">
                    <a:lnL>
                      <a:noFill/>
                    </a:lnL>
                    <a:lnR>
                      <a:noFill/>
                    </a:lnR>
                    <a:lnT>
                      <a:noFill/>
                    </a:lnT>
                    <a:lnB>
                      <a:noFill/>
                    </a:lnB>
                    <a:solidFill>
                      <a:srgbClr val="9BC2E6"/>
                    </a:solidFill>
                  </a:tcPr>
                </a:tc>
                <a:tc>
                  <a:txBody>
                    <a:bodyPr/>
                    <a:lstStyle/>
                    <a:p>
                      <a:pPr algn="ctr" fontAlgn="ctr"/>
                      <a:r>
                        <a:rPr lang="es-EC" sz="1100" b="0" i="0" u="none" strike="noStrike">
                          <a:solidFill>
                            <a:srgbClr val="000000"/>
                          </a:solidFill>
                          <a:effectLst/>
                          <a:latin typeface="Calibri" panose="020F0502020204030204" pitchFamily="34" charset="0"/>
                        </a:rPr>
                        <a:t>3,000</a:t>
                      </a:r>
                    </a:p>
                  </a:txBody>
                  <a:tcPr marL="9525" marR="9525" marT="9525" marB="0" anchor="ctr">
                    <a:lnL>
                      <a:noFill/>
                    </a:lnL>
                    <a:lnR>
                      <a:noFill/>
                    </a:lnR>
                    <a:lnT>
                      <a:noFill/>
                    </a:lnT>
                    <a:lnB>
                      <a:noFill/>
                    </a:lnB>
                    <a:solidFill>
                      <a:srgbClr val="9BC2E6"/>
                    </a:solidFill>
                  </a:tcPr>
                </a:tc>
                <a:tc>
                  <a:txBody>
                    <a:bodyPr/>
                    <a:lstStyle/>
                    <a:p>
                      <a:pPr algn="ctr" fontAlgn="ctr"/>
                      <a:r>
                        <a:rPr lang="es-EC" sz="1100" b="0" i="0" u="none" strike="noStrike">
                          <a:solidFill>
                            <a:srgbClr val="000000"/>
                          </a:solidFill>
                          <a:effectLst/>
                          <a:latin typeface="Calibri" panose="020F0502020204030204" pitchFamily="34" charset="0"/>
                        </a:rPr>
                        <a:t>155</a:t>
                      </a:r>
                    </a:p>
                  </a:txBody>
                  <a:tcPr marL="9525" marR="9525" marT="9525" marB="0" anchor="ctr">
                    <a:lnL>
                      <a:noFill/>
                    </a:lnL>
                    <a:lnR>
                      <a:noFill/>
                    </a:lnR>
                    <a:lnT>
                      <a:noFill/>
                    </a:lnT>
                    <a:lnB>
                      <a:noFill/>
                    </a:lnB>
                    <a:solidFill>
                      <a:srgbClr val="9BC2E6"/>
                    </a:solidFill>
                  </a:tcPr>
                </a:tc>
                <a:tc>
                  <a:txBody>
                    <a:bodyPr/>
                    <a:lstStyle/>
                    <a:p>
                      <a:pPr algn="ctr" fontAlgn="ctr"/>
                      <a:r>
                        <a:rPr lang="es-EC"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9BC2E6"/>
                    </a:solidFill>
                  </a:tcPr>
                </a:tc>
                <a:extLst>
                  <a:ext uri="{0D108BD9-81ED-4DB2-BD59-A6C34878D82A}">
                    <a16:rowId xmlns="" xmlns:a16="http://schemas.microsoft.com/office/drawing/2014/main" val="81779876"/>
                  </a:ext>
                </a:extLst>
              </a:tr>
              <a:tr h="172672">
                <a:tc>
                  <a:txBody>
                    <a:bodyPr/>
                    <a:lstStyle/>
                    <a:p>
                      <a:pPr algn="ctr" fontAlgn="ctr"/>
                      <a:r>
                        <a:rPr lang="es-EC" sz="1100" b="0" i="0" u="none" strike="noStrike">
                          <a:solidFill>
                            <a:srgbClr val="000000"/>
                          </a:solidFill>
                          <a:effectLst/>
                          <a:latin typeface="Calibri" panose="020F0502020204030204" pitchFamily="34" charset="0"/>
                        </a:rPr>
                        <a:t>37</a:t>
                      </a:r>
                    </a:p>
                  </a:txBody>
                  <a:tcPr marL="9525" marR="9525" marT="9525" marB="0" anchor="ctr">
                    <a:lnL>
                      <a:noFill/>
                    </a:lnL>
                    <a:lnR>
                      <a:noFill/>
                    </a:lnR>
                    <a:lnT>
                      <a:noFill/>
                    </a:lnT>
                    <a:lnB>
                      <a:noFill/>
                    </a:lnB>
                    <a:solidFill>
                      <a:srgbClr val="9BC2E6"/>
                    </a:solidFill>
                  </a:tcPr>
                </a:tc>
                <a:tc>
                  <a:txBody>
                    <a:bodyPr/>
                    <a:lstStyle/>
                    <a:p>
                      <a:pPr algn="ctr" fontAlgn="ctr"/>
                      <a:r>
                        <a:rPr lang="es-EC" sz="1100" b="0" i="0" u="none" strike="noStrike">
                          <a:solidFill>
                            <a:srgbClr val="000000"/>
                          </a:solidFill>
                          <a:effectLst/>
                          <a:latin typeface="Calibri" panose="020F0502020204030204" pitchFamily="34" charset="0"/>
                        </a:rPr>
                        <a:t>3,083</a:t>
                      </a:r>
                    </a:p>
                  </a:txBody>
                  <a:tcPr marL="9525" marR="9525" marT="9525" marB="0" anchor="ctr">
                    <a:lnL>
                      <a:noFill/>
                    </a:lnL>
                    <a:lnR>
                      <a:noFill/>
                    </a:lnR>
                    <a:lnT>
                      <a:noFill/>
                    </a:lnT>
                    <a:lnB>
                      <a:noFill/>
                    </a:lnB>
                    <a:solidFill>
                      <a:srgbClr val="9BC2E6"/>
                    </a:solidFill>
                  </a:tcPr>
                </a:tc>
                <a:tc>
                  <a:txBody>
                    <a:bodyPr/>
                    <a:lstStyle/>
                    <a:p>
                      <a:pPr algn="ctr" fontAlgn="ctr"/>
                      <a:r>
                        <a:rPr lang="es-EC" sz="1100" b="0" i="0" u="none" strike="noStrike">
                          <a:solidFill>
                            <a:srgbClr val="000000"/>
                          </a:solidFill>
                          <a:effectLst/>
                          <a:latin typeface="Calibri" panose="020F0502020204030204" pitchFamily="34" charset="0"/>
                        </a:rPr>
                        <a:t>154,4</a:t>
                      </a:r>
                    </a:p>
                  </a:txBody>
                  <a:tcPr marL="9525" marR="9525" marT="9525" marB="0" anchor="ctr">
                    <a:lnL>
                      <a:noFill/>
                    </a:lnL>
                    <a:lnR>
                      <a:noFill/>
                    </a:lnR>
                    <a:lnT>
                      <a:noFill/>
                    </a:lnT>
                    <a:lnB>
                      <a:noFill/>
                    </a:lnB>
                    <a:solidFill>
                      <a:srgbClr val="9BC2E6"/>
                    </a:solidFill>
                  </a:tcPr>
                </a:tc>
                <a:tc>
                  <a:txBody>
                    <a:bodyPr/>
                    <a:lstStyle/>
                    <a:p>
                      <a:pPr algn="ctr" fontAlgn="ctr"/>
                      <a:r>
                        <a:rPr lang="es-EC"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9BC2E6"/>
                    </a:solidFill>
                  </a:tcPr>
                </a:tc>
                <a:extLst>
                  <a:ext uri="{0D108BD9-81ED-4DB2-BD59-A6C34878D82A}">
                    <a16:rowId xmlns="" xmlns:a16="http://schemas.microsoft.com/office/drawing/2014/main" val="781709495"/>
                  </a:ext>
                </a:extLst>
              </a:tr>
              <a:tr h="172672">
                <a:tc>
                  <a:txBody>
                    <a:bodyPr/>
                    <a:lstStyle/>
                    <a:p>
                      <a:pPr algn="ctr" fontAlgn="ctr"/>
                      <a:r>
                        <a:rPr lang="es-EC" sz="1100" b="0" i="0" u="none" strike="noStrike">
                          <a:solidFill>
                            <a:srgbClr val="000000"/>
                          </a:solidFill>
                          <a:effectLst/>
                          <a:latin typeface="Calibri" panose="020F0502020204030204" pitchFamily="34" charset="0"/>
                        </a:rPr>
                        <a:t>38</a:t>
                      </a:r>
                    </a:p>
                  </a:txBody>
                  <a:tcPr marL="9525" marR="9525" marT="9525" marB="0" anchor="ctr">
                    <a:lnL>
                      <a:noFill/>
                    </a:lnL>
                    <a:lnR>
                      <a:noFill/>
                    </a:lnR>
                    <a:lnT>
                      <a:noFill/>
                    </a:lnT>
                    <a:lnB>
                      <a:noFill/>
                    </a:lnB>
                    <a:solidFill>
                      <a:srgbClr val="9BC2E6"/>
                    </a:solidFill>
                  </a:tcPr>
                </a:tc>
                <a:tc>
                  <a:txBody>
                    <a:bodyPr/>
                    <a:lstStyle/>
                    <a:p>
                      <a:pPr algn="ctr" fontAlgn="ctr"/>
                      <a:r>
                        <a:rPr lang="es-EC" sz="1100" b="0" i="0" u="none" strike="noStrike">
                          <a:solidFill>
                            <a:srgbClr val="000000"/>
                          </a:solidFill>
                          <a:effectLst/>
                          <a:latin typeface="Calibri" panose="020F0502020204030204" pitchFamily="34" charset="0"/>
                        </a:rPr>
                        <a:t>3,167</a:t>
                      </a:r>
                    </a:p>
                  </a:txBody>
                  <a:tcPr marL="9525" marR="9525" marT="9525" marB="0" anchor="ctr">
                    <a:lnL>
                      <a:noFill/>
                    </a:lnL>
                    <a:lnR>
                      <a:noFill/>
                    </a:lnR>
                    <a:lnT>
                      <a:noFill/>
                    </a:lnT>
                    <a:lnB>
                      <a:noFill/>
                    </a:lnB>
                    <a:solidFill>
                      <a:srgbClr val="9BC2E6"/>
                    </a:solidFill>
                  </a:tcPr>
                </a:tc>
                <a:tc>
                  <a:txBody>
                    <a:bodyPr/>
                    <a:lstStyle/>
                    <a:p>
                      <a:pPr algn="ctr" fontAlgn="ctr"/>
                      <a:r>
                        <a:rPr lang="es-EC" sz="1100" b="0" i="0" u="none" strike="noStrike">
                          <a:solidFill>
                            <a:srgbClr val="000000"/>
                          </a:solidFill>
                          <a:effectLst/>
                          <a:latin typeface="Calibri" panose="020F0502020204030204" pitchFamily="34" charset="0"/>
                        </a:rPr>
                        <a:t>156,2</a:t>
                      </a:r>
                    </a:p>
                  </a:txBody>
                  <a:tcPr marL="9525" marR="9525" marT="9525" marB="0" anchor="ctr">
                    <a:lnL>
                      <a:noFill/>
                    </a:lnL>
                    <a:lnR>
                      <a:noFill/>
                    </a:lnR>
                    <a:lnT>
                      <a:noFill/>
                    </a:lnT>
                    <a:lnB>
                      <a:noFill/>
                    </a:lnB>
                    <a:solidFill>
                      <a:srgbClr val="9BC2E6"/>
                    </a:solidFill>
                  </a:tcPr>
                </a:tc>
                <a:tc>
                  <a:txBody>
                    <a:bodyPr/>
                    <a:lstStyle/>
                    <a:p>
                      <a:pPr algn="ctr" fontAlgn="ctr"/>
                      <a:r>
                        <a:rPr lang="es-EC"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9BC2E6"/>
                    </a:solidFill>
                  </a:tcPr>
                </a:tc>
                <a:extLst>
                  <a:ext uri="{0D108BD9-81ED-4DB2-BD59-A6C34878D82A}">
                    <a16:rowId xmlns="" xmlns:a16="http://schemas.microsoft.com/office/drawing/2014/main" val="2260504868"/>
                  </a:ext>
                </a:extLst>
              </a:tr>
              <a:tr h="172672">
                <a:tc>
                  <a:txBody>
                    <a:bodyPr/>
                    <a:lstStyle/>
                    <a:p>
                      <a:pPr algn="ctr" fontAlgn="ctr"/>
                      <a:r>
                        <a:rPr lang="es-EC" sz="1100" b="0" i="0" u="none" strike="noStrike">
                          <a:solidFill>
                            <a:srgbClr val="000000"/>
                          </a:solidFill>
                          <a:effectLst/>
                          <a:latin typeface="Calibri" panose="020F0502020204030204" pitchFamily="34" charset="0"/>
                        </a:rPr>
                        <a:t>39</a:t>
                      </a:r>
                    </a:p>
                  </a:txBody>
                  <a:tcPr marL="9525" marR="9525" marT="9525" marB="0" anchor="ctr">
                    <a:lnL>
                      <a:noFill/>
                    </a:lnL>
                    <a:lnR>
                      <a:noFill/>
                    </a:lnR>
                    <a:lnT>
                      <a:noFill/>
                    </a:lnT>
                    <a:lnB>
                      <a:noFill/>
                    </a:lnB>
                    <a:solidFill>
                      <a:srgbClr val="9BC2E6"/>
                    </a:solidFill>
                  </a:tcPr>
                </a:tc>
                <a:tc>
                  <a:txBody>
                    <a:bodyPr/>
                    <a:lstStyle/>
                    <a:p>
                      <a:pPr algn="ctr" fontAlgn="ctr"/>
                      <a:r>
                        <a:rPr lang="es-EC" sz="1100" b="0" i="0" u="none" strike="noStrike">
                          <a:solidFill>
                            <a:srgbClr val="000000"/>
                          </a:solidFill>
                          <a:effectLst/>
                          <a:latin typeface="Calibri" panose="020F0502020204030204" pitchFamily="34" charset="0"/>
                        </a:rPr>
                        <a:t>3,250</a:t>
                      </a:r>
                    </a:p>
                  </a:txBody>
                  <a:tcPr marL="9525" marR="9525" marT="9525" marB="0" anchor="ctr">
                    <a:lnL>
                      <a:noFill/>
                    </a:lnL>
                    <a:lnR>
                      <a:noFill/>
                    </a:lnR>
                    <a:lnT>
                      <a:noFill/>
                    </a:lnT>
                    <a:lnB>
                      <a:noFill/>
                    </a:lnB>
                    <a:solidFill>
                      <a:srgbClr val="9BC2E6"/>
                    </a:solidFill>
                  </a:tcPr>
                </a:tc>
                <a:tc>
                  <a:txBody>
                    <a:bodyPr/>
                    <a:lstStyle/>
                    <a:p>
                      <a:pPr algn="ctr" fontAlgn="ctr"/>
                      <a:r>
                        <a:rPr lang="es-EC" sz="1100" b="0" i="0" u="none" strike="noStrike">
                          <a:solidFill>
                            <a:srgbClr val="000000"/>
                          </a:solidFill>
                          <a:effectLst/>
                          <a:latin typeface="Calibri" panose="020F0502020204030204" pitchFamily="34" charset="0"/>
                        </a:rPr>
                        <a:t>152,5</a:t>
                      </a:r>
                    </a:p>
                  </a:txBody>
                  <a:tcPr marL="9525" marR="9525" marT="9525" marB="0" anchor="ctr">
                    <a:lnL>
                      <a:noFill/>
                    </a:lnL>
                    <a:lnR>
                      <a:noFill/>
                    </a:lnR>
                    <a:lnT>
                      <a:noFill/>
                    </a:lnT>
                    <a:lnB>
                      <a:noFill/>
                    </a:lnB>
                    <a:solidFill>
                      <a:srgbClr val="9BC2E6"/>
                    </a:solidFill>
                  </a:tcPr>
                </a:tc>
                <a:tc>
                  <a:txBody>
                    <a:bodyPr/>
                    <a:lstStyle/>
                    <a:p>
                      <a:pPr algn="ctr" fontAlgn="ctr"/>
                      <a:r>
                        <a:rPr lang="es-EC"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9BC2E6"/>
                    </a:solidFill>
                  </a:tcPr>
                </a:tc>
                <a:extLst>
                  <a:ext uri="{0D108BD9-81ED-4DB2-BD59-A6C34878D82A}">
                    <a16:rowId xmlns="" xmlns:a16="http://schemas.microsoft.com/office/drawing/2014/main" val="1773123340"/>
                  </a:ext>
                </a:extLst>
              </a:tr>
              <a:tr h="172672">
                <a:tc>
                  <a:txBody>
                    <a:bodyPr/>
                    <a:lstStyle/>
                    <a:p>
                      <a:pPr algn="ctr" fontAlgn="ctr"/>
                      <a:r>
                        <a:rPr lang="es-EC" sz="1100" b="0" i="0" u="none" strike="noStrike">
                          <a:solidFill>
                            <a:srgbClr val="000000"/>
                          </a:solidFill>
                          <a:effectLst/>
                          <a:latin typeface="Calibri" panose="020F0502020204030204" pitchFamily="34" charset="0"/>
                        </a:rPr>
                        <a:t>40</a:t>
                      </a:r>
                    </a:p>
                  </a:txBody>
                  <a:tcPr marL="9525" marR="9525" marT="9525" marB="0" anchor="ctr">
                    <a:lnL>
                      <a:noFill/>
                    </a:lnL>
                    <a:lnR>
                      <a:noFill/>
                    </a:lnR>
                    <a:lnT>
                      <a:noFill/>
                    </a:lnT>
                    <a:lnB>
                      <a:noFill/>
                    </a:lnB>
                    <a:solidFill>
                      <a:srgbClr val="9BC2E6"/>
                    </a:solidFill>
                  </a:tcPr>
                </a:tc>
                <a:tc>
                  <a:txBody>
                    <a:bodyPr/>
                    <a:lstStyle/>
                    <a:p>
                      <a:pPr algn="ctr" fontAlgn="ctr"/>
                      <a:r>
                        <a:rPr lang="es-EC" sz="1100" b="0" i="0" u="none" strike="noStrike">
                          <a:solidFill>
                            <a:srgbClr val="000000"/>
                          </a:solidFill>
                          <a:effectLst/>
                          <a:latin typeface="Calibri" panose="020F0502020204030204" pitchFamily="34" charset="0"/>
                        </a:rPr>
                        <a:t>3,333</a:t>
                      </a:r>
                    </a:p>
                  </a:txBody>
                  <a:tcPr marL="9525" marR="9525" marT="9525" marB="0" anchor="ctr">
                    <a:lnL>
                      <a:noFill/>
                    </a:lnL>
                    <a:lnR>
                      <a:noFill/>
                    </a:lnR>
                    <a:lnT>
                      <a:noFill/>
                    </a:lnT>
                    <a:lnB>
                      <a:noFill/>
                    </a:lnB>
                    <a:solidFill>
                      <a:srgbClr val="9BC2E6"/>
                    </a:solidFill>
                  </a:tcPr>
                </a:tc>
                <a:tc>
                  <a:txBody>
                    <a:bodyPr/>
                    <a:lstStyle/>
                    <a:p>
                      <a:pPr algn="ctr" fontAlgn="ctr"/>
                      <a:r>
                        <a:rPr lang="es-EC" sz="1100" b="0" i="0" u="none" strike="noStrike" dirty="0">
                          <a:solidFill>
                            <a:srgbClr val="000000"/>
                          </a:solidFill>
                          <a:effectLst/>
                          <a:latin typeface="Calibri" panose="020F0502020204030204" pitchFamily="34" charset="0"/>
                        </a:rPr>
                        <a:t> Rotura</a:t>
                      </a:r>
                    </a:p>
                  </a:txBody>
                  <a:tcPr marL="9525" marR="9525" marT="9525" marB="0" anchor="ctr">
                    <a:lnL>
                      <a:noFill/>
                    </a:lnL>
                    <a:lnR>
                      <a:noFill/>
                    </a:lnR>
                    <a:lnT>
                      <a:noFill/>
                    </a:lnT>
                    <a:lnB>
                      <a:noFill/>
                    </a:lnB>
                    <a:solidFill>
                      <a:srgbClr val="9BC2E6"/>
                    </a:solidFill>
                  </a:tcPr>
                </a:tc>
                <a:tc>
                  <a:txBody>
                    <a:bodyPr/>
                    <a:lstStyle/>
                    <a:p>
                      <a:pPr algn="ctr" fontAlgn="ctr"/>
                      <a:r>
                        <a:rPr lang="es-EC" sz="1100" b="0" i="0" u="none" strike="noStrike" dirty="0">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9BC2E6"/>
                    </a:solidFill>
                  </a:tcPr>
                </a:tc>
                <a:extLst>
                  <a:ext uri="{0D108BD9-81ED-4DB2-BD59-A6C34878D82A}">
                    <a16:rowId xmlns="" xmlns:a16="http://schemas.microsoft.com/office/drawing/2014/main" val="4294667907"/>
                  </a:ext>
                </a:extLst>
              </a:tr>
              <a:tr h="172672">
                <a:tc>
                  <a:txBody>
                    <a:bodyPr/>
                    <a:lstStyle/>
                    <a:p>
                      <a:pPr algn="ctr" fontAlgn="ctr"/>
                      <a:r>
                        <a:rPr lang="es-EC" sz="1100" b="0" i="0" u="none" strike="noStrike">
                          <a:solidFill>
                            <a:srgbClr val="000000"/>
                          </a:solidFill>
                          <a:effectLst/>
                          <a:latin typeface="Calibri" panose="020F0502020204030204" pitchFamily="34" charset="0"/>
                        </a:rPr>
                        <a:t>41</a:t>
                      </a:r>
                    </a:p>
                  </a:txBody>
                  <a:tcPr marL="9525" marR="9525" marT="9525" marB="0" anchor="ctr">
                    <a:lnL>
                      <a:noFill/>
                    </a:lnL>
                    <a:lnR>
                      <a:noFill/>
                    </a:lnR>
                    <a:lnT>
                      <a:noFill/>
                    </a:lnT>
                    <a:lnB>
                      <a:noFill/>
                    </a:lnB>
                    <a:solidFill>
                      <a:srgbClr val="9BC2E6"/>
                    </a:solidFill>
                  </a:tcPr>
                </a:tc>
                <a:tc>
                  <a:txBody>
                    <a:bodyPr/>
                    <a:lstStyle/>
                    <a:p>
                      <a:pPr algn="ctr" fontAlgn="ctr"/>
                      <a:r>
                        <a:rPr lang="es-EC" sz="1100" b="0" i="0" u="none" strike="noStrike">
                          <a:solidFill>
                            <a:srgbClr val="000000"/>
                          </a:solidFill>
                          <a:effectLst/>
                          <a:latin typeface="Calibri" panose="020F0502020204030204" pitchFamily="34" charset="0"/>
                        </a:rPr>
                        <a:t>3,417</a:t>
                      </a:r>
                    </a:p>
                  </a:txBody>
                  <a:tcPr marL="9525" marR="9525" marT="9525" marB="0" anchor="ctr">
                    <a:lnL>
                      <a:noFill/>
                    </a:lnL>
                    <a:lnR>
                      <a:noFill/>
                    </a:lnR>
                    <a:lnT>
                      <a:noFill/>
                    </a:lnT>
                    <a:lnB>
                      <a:noFill/>
                    </a:lnB>
                    <a:solidFill>
                      <a:srgbClr val="9BC2E6"/>
                    </a:solidFill>
                  </a:tcPr>
                </a:tc>
                <a:tc>
                  <a:txBody>
                    <a:bodyPr/>
                    <a:lstStyle/>
                    <a:p>
                      <a:pPr algn="ctr" fontAlgn="ctr"/>
                      <a:r>
                        <a:rPr lang="es-EC"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9BC2E6"/>
                    </a:solidFill>
                  </a:tcPr>
                </a:tc>
                <a:tc>
                  <a:txBody>
                    <a:bodyPr/>
                    <a:lstStyle/>
                    <a:p>
                      <a:pPr algn="ctr" fontAlgn="ctr"/>
                      <a:r>
                        <a:rPr lang="es-EC" sz="1100" b="0" i="0" u="none" strike="noStrike" dirty="0">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9BC2E6"/>
                    </a:solidFill>
                  </a:tcPr>
                </a:tc>
                <a:extLst>
                  <a:ext uri="{0D108BD9-81ED-4DB2-BD59-A6C34878D82A}">
                    <a16:rowId xmlns="" xmlns:a16="http://schemas.microsoft.com/office/drawing/2014/main" val="2624541878"/>
                  </a:ext>
                </a:extLst>
              </a:tr>
              <a:tr h="172672">
                <a:tc>
                  <a:txBody>
                    <a:bodyPr/>
                    <a:lstStyle/>
                    <a:p>
                      <a:pPr algn="ctr" fontAlgn="ctr"/>
                      <a:r>
                        <a:rPr lang="es-EC" sz="1100" b="0" i="0" u="none" strike="noStrike">
                          <a:solidFill>
                            <a:srgbClr val="000000"/>
                          </a:solidFill>
                          <a:effectLst/>
                          <a:latin typeface="Calibri" panose="020F0502020204030204" pitchFamily="34" charset="0"/>
                        </a:rPr>
                        <a:t>42</a:t>
                      </a:r>
                    </a:p>
                  </a:txBody>
                  <a:tcPr marL="9525" marR="9525" marT="9525" marB="0" anchor="ctr">
                    <a:lnL>
                      <a:noFill/>
                    </a:lnL>
                    <a:lnR>
                      <a:noFill/>
                    </a:lnR>
                    <a:lnT>
                      <a:noFill/>
                    </a:lnT>
                    <a:lnB>
                      <a:noFill/>
                    </a:lnB>
                    <a:solidFill>
                      <a:srgbClr val="9BC2E6"/>
                    </a:solidFill>
                  </a:tcPr>
                </a:tc>
                <a:tc>
                  <a:txBody>
                    <a:bodyPr/>
                    <a:lstStyle/>
                    <a:p>
                      <a:pPr algn="ctr" fontAlgn="ctr"/>
                      <a:r>
                        <a:rPr lang="es-EC" sz="1100" b="0" i="0" u="none" strike="noStrike">
                          <a:solidFill>
                            <a:srgbClr val="000000"/>
                          </a:solidFill>
                          <a:effectLst/>
                          <a:latin typeface="Calibri" panose="020F0502020204030204" pitchFamily="34" charset="0"/>
                        </a:rPr>
                        <a:t>3,500</a:t>
                      </a:r>
                    </a:p>
                  </a:txBody>
                  <a:tcPr marL="9525" marR="9525" marT="9525" marB="0" anchor="ctr">
                    <a:lnL>
                      <a:noFill/>
                    </a:lnL>
                    <a:lnR>
                      <a:noFill/>
                    </a:lnR>
                    <a:lnT>
                      <a:noFill/>
                    </a:lnT>
                    <a:lnB>
                      <a:noFill/>
                    </a:lnB>
                    <a:solidFill>
                      <a:srgbClr val="9BC2E6"/>
                    </a:solidFill>
                  </a:tcPr>
                </a:tc>
                <a:tc>
                  <a:txBody>
                    <a:bodyPr/>
                    <a:lstStyle/>
                    <a:p>
                      <a:pPr algn="ctr" fontAlgn="ctr"/>
                      <a:r>
                        <a:rPr lang="es-EC"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9BC2E6"/>
                    </a:solidFill>
                  </a:tcPr>
                </a:tc>
                <a:tc>
                  <a:txBody>
                    <a:bodyPr/>
                    <a:lstStyle/>
                    <a:p>
                      <a:pPr algn="ctr" fontAlgn="ctr"/>
                      <a:r>
                        <a:rPr lang="es-EC" sz="1100" b="0" i="0" u="none" strike="noStrike" dirty="0">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9BC2E6"/>
                    </a:solidFill>
                  </a:tcPr>
                </a:tc>
                <a:extLst>
                  <a:ext uri="{0D108BD9-81ED-4DB2-BD59-A6C34878D82A}">
                    <a16:rowId xmlns="" xmlns:a16="http://schemas.microsoft.com/office/drawing/2014/main" val="3188157445"/>
                  </a:ext>
                </a:extLst>
              </a:tr>
              <a:tr h="172672">
                <a:tc>
                  <a:txBody>
                    <a:bodyPr/>
                    <a:lstStyle/>
                    <a:p>
                      <a:pPr algn="ctr" fontAlgn="ctr"/>
                      <a:r>
                        <a:rPr lang="es-EC" sz="1100" b="0" i="0" u="none" strike="noStrike">
                          <a:solidFill>
                            <a:srgbClr val="000000"/>
                          </a:solidFill>
                          <a:effectLst/>
                          <a:latin typeface="Calibri" panose="020F0502020204030204" pitchFamily="34" charset="0"/>
                        </a:rPr>
                        <a:t>43</a:t>
                      </a:r>
                    </a:p>
                  </a:txBody>
                  <a:tcPr marL="9525" marR="9525" marT="9525" marB="0" anchor="ctr">
                    <a:lnL>
                      <a:noFill/>
                    </a:lnL>
                    <a:lnR>
                      <a:noFill/>
                    </a:lnR>
                    <a:lnT>
                      <a:noFill/>
                    </a:lnT>
                    <a:lnB>
                      <a:noFill/>
                    </a:lnB>
                    <a:solidFill>
                      <a:srgbClr val="9BC2E6"/>
                    </a:solidFill>
                  </a:tcPr>
                </a:tc>
                <a:tc>
                  <a:txBody>
                    <a:bodyPr/>
                    <a:lstStyle/>
                    <a:p>
                      <a:pPr algn="ctr" fontAlgn="ctr"/>
                      <a:r>
                        <a:rPr lang="es-EC" sz="1100" b="0" i="0" u="none" strike="noStrike">
                          <a:solidFill>
                            <a:srgbClr val="000000"/>
                          </a:solidFill>
                          <a:effectLst/>
                          <a:latin typeface="Calibri" panose="020F0502020204030204" pitchFamily="34" charset="0"/>
                        </a:rPr>
                        <a:t>3,583</a:t>
                      </a:r>
                    </a:p>
                  </a:txBody>
                  <a:tcPr marL="9525" marR="9525" marT="9525" marB="0" anchor="ctr">
                    <a:lnL>
                      <a:noFill/>
                    </a:lnL>
                    <a:lnR>
                      <a:noFill/>
                    </a:lnR>
                    <a:lnT>
                      <a:noFill/>
                    </a:lnT>
                    <a:lnB>
                      <a:noFill/>
                    </a:lnB>
                    <a:solidFill>
                      <a:srgbClr val="9BC2E6"/>
                    </a:solidFill>
                  </a:tcPr>
                </a:tc>
                <a:tc>
                  <a:txBody>
                    <a:bodyPr/>
                    <a:lstStyle/>
                    <a:p>
                      <a:pPr algn="ctr" fontAlgn="ctr"/>
                      <a:r>
                        <a:rPr lang="es-EC"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9BC2E6"/>
                    </a:solidFill>
                  </a:tcPr>
                </a:tc>
                <a:tc>
                  <a:txBody>
                    <a:bodyPr/>
                    <a:lstStyle/>
                    <a:p>
                      <a:pPr algn="ctr" fontAlgn="ctr"/>
                      <a:r>
                        <a:rPr lang="es-EC" sz="1100" b="0" i="0" u="none" strike="noStrike" dirty="0">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9BC2E6"/>
                    </a:solidFill>
                  </a:tcPr>
                </a:tc>
                <a:extLst>
                  <a:ext uri="{0D108BD9-81ED-4DB2-BD59-A6C34878D82A}">
                    <a16:rowId xmlns="" xmlns:a16="http://schemas.microsoft.com/office/drawing/2014/main" val="73467200"/>
                  </a:ext>
                </a:extLst>
              </a:tr>
              <a:tr h="172672">
                <a:tc>
                  <a:txBody>
                    <a:bodyPr/>
                    <a:lstStyle/>
                    <a:p>
                      <a:pPr algn="ctr" fontAlgn="ctr"/>
                      <a:r>
                        <a:rPr lang="es-EC" sz="1100" b="0" i="0" u="none" strike="noStrike">
                          <a:solidFill>
                            <a:srgbClr val="000000"/>
                          </a:solidFill>
                          <a:effectLst/>
                          <a:latin typeface="Calibri" panose="020F0502020204030204" pitchFamily="34" charset="0"/>
                        </a:rPr>
                        <a:t>44</a:t>
                      </a:r>
                    </a:p>
                  </a:txBody>
                  <a:tcPr marL="9525" marR="9525" marT="9525" marB="0" anchor="ctr">
                    <a:lnL>
                      <a:noFill/>
                    </a:lnL>
                    <a:lnR>
                      <a:noFill/>
                    </a:lnR>
                    <a:lnT>
                      <a:noFill/>
                    </a:lnT>
                    <a:lnB>
                      <a:noFill/>
                    </a:lnB>
                    <a:solidFill>
                      <a:srgbClr val="9BC2E6"/>
                    </a:solidFill>
                  </a:tcPr>
                </a:tc>
                <a:tc>
                  <a:txBody>
                    <a:bodyPr/>
                    <a:lstStyle/>
                    <a:p>
                      <a:pPr algn="ctr" fontAlgn="ctr"/>
                      <a:r>
                        <a:rPr lang="es-EC" sz="1100" b="0" i="0" u="none" strike="noStrike">
                          <a:solidFill>
                            <a:srgbClr val="000000"/>
                          </a:solidFill>
                          <a:effectLst/>
                          <a:latin typeface="Calibri" panose="020F0502020204030204" pitchFamily="34" charset="0"/>
                        </a:rPr>
                        <a:t>3,667</a:t>
                      </a:r>
                    </a:p>
                  </a:txBody>
                  <a:tcPr marL="9525" marR="9525" marT="9525" marB="0" anchor="ctr">
                    <a:lnL>
                      <a:noFill/>
                    </a:lnL>
                    <a:lnR>
                      <a:noFill/>
                    </a:lnR>
                    <a:lnT>
                      <a:noFill/>
                    </a:lnT>
                    <a:lnB>
                      <a:noFill/>
                    </a:lnB>
                    <a:solidFill>
                      <a:srgbClr val="9BC2E6"/>
                    </a:solidFill>
                  </a:tcPr>
                </a:tc>
                <a:tc>
                  <a:txBody>
                    <a:bodyPr/>
                    <a:lstStyle/>
                    <a:p>
                      <a:pPr algn="ctr" fontAlgn="ctr"/>
                      <a:r>
                        <a:rPr lang="es-EC"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9BC2E6"/>
                    </a:solidFill>
                  </a:tcPr>
                </a:tc>
                <a:tc>
                  <a:txBody>
                    <a:bodyPr/>
                    <a:lstStyle/>
                    <a:p>
                      <a:pPr algn="ctr" fontAlgn="ctr"/>
                      <a:r>
                        <a:rPr lang="es-EC" sz="1100" b="0" i="0" u="none" strike="noStrike" dirty="0">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9BC2E6"/>
                    </a:solidFill>
                  </a:tcPr>
                </a:tc>
                <a:extLst>
                  <a:ext uri="{0D108BD9-81ED-4DB2-BD59-A6C34878D82A}">
                    <a16:rowId xmlns="" xmlns:a16="http://schemas.microsoft.com/office/drawing/2014/main" val="1252852525"/>
                  </a:ext>
                </a:extLst>
              </a:tr>
            </a:tbl>
          </a:graphicData>
        </a:graphic>
      </p:graphicFrame>
      <p:graphicFrame>
        <p:nvGraphicFramePr>
          <p:cNvPr id="15" name="Gráfico 14">
            <a:extLst>
              <a:ext uri="{FF2B5EF4-FFF2-40B4-BE49-F238E27FC236}">
                <a16:creationId xmlns="" xmlns:a16="http://schemas.microsoft.com/office/drawing/2014/main" id="{6499F5BD-8433-4735-97C5-A36F2F0F7933}"/>
              </a:ext>
            </a:extLst>
          </p:cNvPr>
          <p:cNvGraphicFramePr>
            <a:graphicFrameLocks/>
          </p:cNvGraphicFramePr>
          <p:nvPr>
            <p:extLst>
              <p:ext uri="{D42A27DB-BD31-4B8C-83A1-F6EECF244321}">
                <p14:modId xmlns:p14="http://schemas.microsoft.com/office/powerpoint/2010/main" val="1346007693"/>
              </p:ext>
            </p:extLst>
          </p:nvPr>
        </p:nvGraphicFramePr>
        <p:xfrm>
          <a:off x="6480000" y="1079999"/>
          <a:ext cx="5760000" cy="57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47053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 xmlns:a16="http://schemas.microsoft.com/office/drawing/2014/main" id="{07A33ED0-D553-4E5F-9883-49B0B45BAB6E}"/>
              </a:ext>
            </a:extLst>
          </p:cNvPr>
          <p:cNvSpPr>
            <a:spLocks noGrp="1"/>
          </p:cNvSpPr>
          <p:nvPr>
            <p:ph type="title"/>
          </p:nvPr>
        </p:nvSpPr>
        <p:spPr>
          <a:xfrm>
            <a:off x="745435" y="79141"/>
            <a:ext cx="6344478" cy="667027"/>
          </a:xfrm>
        </p:spPr>
        <p:txBody>
          <a:bodyPr>
            <a:normAutofit fontScale="90000"/>
          </a:bodyPr>
          <a:lstStyle/>
          <a:p>
            <a:r>
              <a:rPr lang="es-EC" sz="4000" b="1" dirty="0"/>
              <a:t>E</a:t>
            </a:r>
            <a:r>
              <a:rPr lang="es-EC" sz="2800" b="1" dirty="0"/>
              <a:t>NSAYOS DE </a:t>
            </a:r>
            <a:r>
              <a:rPr lang="es-EC" sz="4000" b="1" dirty="0"/>
              <a:t>C</a:t>
            </a:r>
            <a:r>
              <a:rPr lang="es-EC" sz="2800" b="1" dirty="0"/>
              <a:t>ARGA Y </a:t>
            </a:r>
            <a:r>
              <a:rPr lang="es-EC" sz="4000" b="1" dirty="0"/>
              <a:t>D</a:t>
            </a:r>
            <a:r>
              <a:rPr lang="es-EC" sz="2800" b="1" dirty="0"/>
              <a:t>ESCARGA</a:t>
            </a:r>
          </a:p>
        </p:txBody>
      </p:sp>
      <p:pic>
        <p:nvPicPr>
          <p:cNvPr id="10" name="Picture 2" descr="Resultado de imagen para carrera de ingenieria mecanica espe">
            <a:extLst>
              <a:ext uri="{FF2B5EF4-FFF2-40B4-BE49-F238E27FC236}">
                <a16:creationId xmlns="" xmlns:a16="http://schemas.microsoft.com/office/drawing/2014/main" id="{6BBC9E84-0534-42A4-983E-DC7E064332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2348" y="1"/>
            <a:ext cx="1179651" cy="11434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a:extLst>
              <a:ext uri="{FF2B5EF4-FFF2-40B4-BE49-F238E27FC236}">
                <a16:creationId xmlns="" xmlns:a16="http://schemas.microsoft.com/office/drawing/2014/main" id="{21D33DF1-90D7-4591-8F5F-86CF089B0F85}"/>
              </a:ext>
            </a:extLst>
          </p:cNvPr>
          <p:cNvGraphicFramePr>
            <a:graphicFrameLocks noGrp="1"/>
          </p:cNvGraphicFramePr>
          <p:nvPr>
            <p:extLst>
              <p:ext uri="{D42A27DB-BD31-4B8C-83A1-F6EECF244321}">
                <p14:modId xmlns:p14="http://schemas.microsoft.com/office/powerpoint/2010/main" val="939008112"/>
              </p:ext>
            </p:extLst>
          </p:nvPr>
        </p:nvGraphicFramePr>
        <p:xfrm>
          <a:off x="745435" y="1996592"/>
          <a:ext cx="2739887" cy="4006643"/>
        </p:xfrm>
        <a:graphic>
          <a:graphicData uri="http://schemas.openxmlformats.org/drawingml/2006/table">
            <a:tbl>
              <a:tblPr/>
              <a:tblGrid>
                <a:gridCol w="677520">
                  <a:extLst>
                    <a:ext uri="{9D8B030D-6E8A-4147-A177-3AD203B41FA5}">
                      <a16:colId xmlns="" xmlns:a16="http://schemas.microsoft.com/office/drawing/2014/main" val="3076134172"/>
                    </a:ext>
                  </a:extLst>
                </a:gridCol>
                <a:gridCol w="490331">
                  <a:extLst>
                    <a:ext uri="{9D8B030D-6E8A-4147-A177-3AD203B41FA5}">
                      <a16:colId xmlns="" xmlns:a16="http://schemas.microsoft.com/office/drawing/2014/main" val="1433893782"/>
                    </a:ext>
                  </a:extLst>
                </a:gridCol>
                <a:gridCol w="768626">
                  <a:extLst>
                    <a:ext uri="{9D8B030D-6E8A-4147-A177-3AD203B41FA5}">
                      <a16:colId xmlns="" xmlns:a16="http://schemas.microsoft.com/office/drawing/2014/main" val="1190961982"/>
                    </a:ext>
                  </a:extLst>
                </a:gridCol>
                <a:gridCol w="803410">
                  <a:extLst>
                    <a:ext uri="{9D8B030D-6E8A-4147-A177-3AD203B41FA5}">
                      <a16:colId xmlns="" xmlns:a16="http://schemas.microsoft.com/office/drawing/2014/main" val="1849142714"/>
                    </a:ext>
                  </a:extLst>
                </a:gridCol>
              </a:tblGrid>
              <a:tr h="588615">
                <a:tc>
                  <a:txBody>
                    <a:bodyPr/>
                    <a:lstStyle/>
                    <a:p>
                      <a:pPr algn="ctr" fontAlgn="ctr"/>
                      <a:r>
                        <a:rPr lang="es-EC" sz="1200" b="0" i="0" u="none" strike="noStrike" dirty="0">
                          <a:solidFill>
                            <a:srgbClr val="000000"/>
                          </a:solidFill>
                          <a:effectLst/>
                          <a:latin typeface="Times New Roman" panose="02020603050405020304" pitchFamily="18" charset="0"/>
                        </a:rPr>
                        <a:t>Longitud</a:t>
                      </a:r>
                    </a:p>
                  </a:txBody>
                  <a:tcPr marL="8935" marR="8935" marT="893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ctr"/>
                      <a:r>
                        <a:rPr lang="es-EC" sz="1200" b="0" i="0" u="none" strike="noStrike" dirty="0">
                          <a:solidFill>
                            <a:srgbClr val="000000"/>
                          </a:solidFill>
                          <a:effectLst/>
                          <a:latin typeface="Times New Roman" panose="02020603050405020304" pitchFamily="18" charset="0"/>
                        </a:rPr>
                        <a:t>E</a:t>
                      </a:r>
                    </a:p>
                  </a:txBody>
                  <a:tcPr marL="8935" marR="8935" marT="89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ctr"/>
                      <a:r>
                        <a:rPr lang="es-EC" sz="1200" b="0" i="0" u="none" strike="noStrike" dirty="0">
                          <a:solidFill>
                            <a:srgbClr val="000000"/>
                          </a:solidFill>
                          <a:effectLst/>
                          <a:latin typeface="Times New Roman" panose="02020603050405020304" pitchFamily="18" charset="0"/>
                        </a:rPr>
                        <a:t>Frec Carga (Prom</a:t>
                      </a:r>
                      <a:r>
                        <a:rPr lang="es-EC" sz="1100" b="0" i="0" u="none" strike="noStrike" dirty="0">
                          <a:solidFill>
                            <a:srgbClr val="000000"/>
                          </a:solidFill>
                          <a:effectLst/>
                          <a:latin typeface="Times New Roman" panose="02020603050405020304" pitchFamily="18" charset="0"/>
                        </a:rPr>
                        <a:t>)</a:t>
                      </a:r>
                    </a:p>
                  </a:txBody>
                  <a:tcPr marL="8935" marR="8935" marT="89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ctr"/>
                      <a:r>
                        <a:rPr lang="es-EC" sz="1200" b="0" i="0" u="none" strike="noStrike" dirty="0">
                          <a:solidFill>
                            <a:srgbClr val="000000"/>
                          </a:solidFill>
                          <a:effectLst/>
                          <a:latin typeface="Times New Roman" panose="02020603050405020304" pitchFamily="18" charset="0"/>
                        </a:rPr>
                        <a:t>Frec Descrg (Prom)</a:t>
                      </a:r>
                    </a:p>
                  </a:txBody>
                  <a:tcPr marL="8935" marR="8935" marT="893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extLst>
                  <a:ext uri="{0D108BD9-81ED-4DB2-BD59-A6C34878D82A}">
                    <a16:rowId xmlns="" xmlns:a16="http://schemas.microsoft.com/office/drawing/2014/main" val="218330129"/>
                  </a:ext>
                </a:extLst>
              </a:tr>
              <a:tr h="219812">
                <a:tc>
                  <a:txBody>
                    <a:bodyPr/>
                    <a:lstStyle/>
                    <a:p>
                      <a:pPr algn="ctr" fontAlgn="ctr"/>
                      <a:r>
                        <a:rPr lang="es-EC" sz="1100" b="0" i="0" u="none" strike="noStrike" dirty="0">
                          <a:solidFill>
                            <a:srgbClr val="000000"/>
                          </a:solidFill>
                          <a:effectLst/>
                          <a:latin typeface="Calibri" panose="020F0502020204030204" pitchFamily="34" charset="0"/>
                        </a:rPr>
                        <a:t>13</a:t>
                      </a:r>
                    </a:p>
                  </a:txBody>
                  <a:tcPr marL="8935" marR="8935" marT="8935" marB="0" anchor="ctr">
                    <a:lnL>
                      <a:noFill/>
                    </a:lnL>
                    <a:lnR>
                      <a:noFill/>
                    </a:lnR>
                    <a:lnT w="6350" cap="flat" cmpd="sng" algn="ctr">
                      <a:solidFill>
                        <a:srgbClr val="000000"/>
                      </a:solidFill>
                      <a:prstDash val="solid"/>
                      <a:round/>
                      <a:headEnd type="none" w="med" len="med"/>
                      <a:tailEnd type="none" w="med" len="med"/>
                    </a:lnT>
                    <a:lnB>
                      <a:noFill/>
                    </a:lnB>
                    <a:solidFill>
                      <a:srgbClr val="F8CBAD"/>
                    </a:solidFill>
                  </a:tcPr>
                </a:tc>
                <a:tc>
                  <a:txBody>
                    <a:bodyPr/>
                    <a:lstStyle/>
                    <a:p>
                      <a:pPr algn="ctr" fontAlgn="ctr"/>
                      <a:r>
                        <a:rPr lang="es-EC" sz="1100" b="0" i="0" u="none" strike="noStrike">
                          <a:solidFill>
                            <a:srgbClr val="000000"/>
                          </a:solidFill>
                          <a:effectLst/>
                          <a:latin typeface="Calibri" panose="020F0502020204030204" pitchFamily="34" charset="0"/>
                        </a:rPr>
                        <a:t>1,083</a:t>
                      </a:r>
                    </a:p>
                  </a:txBody>
                  <a:tcPr marL="8935" marR="8935" marT="8935" marB="0" anchor="ctr">
                    <a:lnL>
                      <a:noFill/>
                    </a:lnL>
                    <a:lnR>
                      <a:noFill/>
                    </a:lnR>
                    <a:lnT w="6350" cap="flat" cmpd="sng" algn="ctr">
                      <a:solidFill>
                        <a:srgbClr val="000000"/>
                      </a:solidFill>
                      <a:prstDash val="solid"/>
                      <a:round/>
                      <a:headEnd type="none" w="med" len="med"/>
                      <a:tailEnd type="none" w="med" len="med"/>
                    </a:lnT>
                    <a:lnB>
                      <a:noFill/>
                    </a:lnB>
                    <a:solidFill>
                      <a:srgbClr val="F8CBAD"/>
                    </a:solidFill>
                  </a:tcPr>
                </a:tc>
                <a:tc>
                  <a:txBody>
                    <a:bodyPr/>
                    <a:lstStyle/>
                    <a:p>
                      <a:pPr algn="ctr" fontAlgn="b"/>
                      <a:r>
                        <a:rPr lang="es-EC" sz="1100" b="0" i="0" u="none" strike="noStrike">
                          <a:solidFill>
                            <a:srgbClr val="000000"/>
                          </a:solidFill>
                          <a:effectLst/>
                          <a:latin typeface="Calibri" panose="020F0502020204030204" pitchFamily="34" charset="0"/>
                        </a:rPr>
                        <a:t>63</a:t>
                      </a:r>
                    </a:p>
                  </a:txBody>
                  <a:tcPr marL="8935" marR="8935" marT="8935" marB="0" anchor="ctr">
                    <a:lnL>
                      <a:noFill/>
                    </a:lnL>
                    <a:lnR>
                      <a:noFill/>
                    </a:lnR>
                    <a:lnT w="6350" cap="flat" cmpd="sng" algn="ctr">
                      <a:solidFill>
                        <a:srgbClr val="000000"/>
                      </a:solidFill>
                      <a:prstDash val="solid"/>
                      <a:round/>
                      <a:headEnd type="none" w="med" len="med"/>
                      <a:tailEnd type="none" w="med" len="med"/>
                    </a:lnT>
                    <a:lnB>
                      <a:noFill/>
                    </a:lnB>
                    <a:solidFill>
                      <a:srgbClr val="F8CBAD"/>
                    </a:solidFill>
                  </a:tcPr>
                </a:tc>
                <a:tc>
                  <a:txBody>
                    <a:bodyPr/>
                    <a:lstStyle/>
                    <a:p>
                      <a:pPr algn="ctr" fontAlgn="b"/>
                      <a:r>
                        <a:rPr lang="es-EC" sz="1100" b="0" i="0" u="none" strike="noStrike">
                          <a:solidFill>
                            <a:srgbClr val="000000"/>
                          </a:solidFill>
                          <a:effectLst/>
                          <a:latin typeface="Calibri" panose="020F0502020204030204" pitchFamily="34" charset="0"/>
                        </a:rPr>
                        <a:t>60,2</a:t>
                      </a:r>
                    </a:p>
                  </a:txBody>
                  <a:tcPr marL="8935" marR="8935" marT="8935" marB="0" anchor="ctr">
                    <a:lnL>
                      <a:noFill/>
                    </a:lnL>
                    <a:lnR>
                      <a:noFill/>
                    </a:lnR>
                    <a:lnT w="6350" cap="flat" cmpd="sng" algn="ctr">
                      <a:solidFill>
                        <a:srgbClr val="000000"/>
                      </a:solidFill>
                      <a:prstDash val="solid"/>
                      <a:round/>
                      <a:headEnd type="none" w="med" len="med"/>
                      <a:tailEnd type="none" w="med" len="med"/>
                    </a:lnT>
                    <a:lnB>
                      <a:noFill/>
                    </a:lnB>
                    <a:solidFill>
                      <a:srgbClr val="F8CBAD"/>
                    </a:solidFill>
                  </a:tcPr>
                </a:tc>
                <a:extLst>
                  <a:ext uri="{0D108BD9-81ED-4DB2-BD59-A6C34878D82A}">
                    <a16:rowId xmlns="" xmlns:a16="http://schemas.microsoft.com/office/drawing/2014/main" val="2742072788"/>
                  </a:ext>
                </a:extLst>
              </a:tr>
              <a:tr h="262755">
                <a:tc>
                  <a:txBody>
                    <a:bodyPr/>
                    <a:lstStyle/>
                    <a:p>
                      <a:pPr algn="ctr" fontAlgn="ctr"/>
                      <a:r>
                        <a:rPr lang="es-EC" sz="1100" b="0" i="0" u="none" strike="noStrike">
                          <a:solidFill>
                            <a:srgbClr val="000000"/>
                          </a:solidFill>
                          <a:effectLst/>
                          <a:latin typeface="Calibri" panose="020F0502020204030204" pitchFamily="34" charset="0"/>
                        </a:rPr>
                        <a:t>14</a:t>
                      </a:r>
                    </a:p>
                  </a:txBody>
                  <a:tcPr marL="8935" marR="8935" marT="8935" marB="0" anchor="ctr">
                    <a:lnL>
                      <a:noFill/>
                    </a:lnL>
                    <a:lnR>
                      <a:noFill/>
                    </a:lnR>
                    <a:lnT>
                      <a:noFill/>
                    </a:lnT>
                    <a:lnB>
                      <a:noFill/>
                    </a:lnB>
                    <a:solidFill>
                      <a:srgbClr val="F8CBAD"/>
                    </a:solidFill>
                  </a:tcPr>
                </a:tc>
                <a:tc>
                  <a:txBody>
                    <a:bodyPr/>
                    <a:lstStyle/>
                    <a:p>
                      <a:pPr algn="ctr" fontAlgn="ctr"/>
                      <a:r>
                        <a:rPr lang="es-EC" sz="1100" b="0" i="0" u="none" strike="noStrike" dirty="0">
                          <a:solidFill>
                            <a:srgbClr val="000000"/>
                          </a:solidFill>
                          <a:effectLst/>
                          <a:latin typeface="Calibri" panose="020F0502020204030204" pitchFamily="34" charset="0"/>
                        </a:rPr>
                        <a:t>1,167</a:t>
                      </a:r>
                    </a:p>
                  </a:txBody>
                  <a:tcPr marL="8935" marR="8935" marT="8935" marB="0" anchor="ctr">
                    <a:lnL>
                      <a:noFill/>
                    </a:lnL>
                    <a:lnR>
                      <a:noFill/>
                    </a:lnR>
                    <a:lnT>
                      <a:noFill/>
                    </a:lnT>
                    <a:lnB>
                      <a:noFill/>
                    </a:lnB>
                    <a:solidFill>
                      <a:srgbClr val="F8CBAD"/>
                    </a:solidFill>
                  </a:tcPr>
                </a:tc>
                <a:tc>
                  <a:txBody>
                    <a:bodyPr/>
                    <a:lstStyle/>
                    <a:p>
                      <a:pPr algn="ctr" fontAlgn="b"/>
                      <a:r>
                        <a:rPr lang="es-EC" sz="1100" b="0" i="0" u="none" strike="noStrike">
                          <a:solidFill>
                            <a:srgbClr val="000000"/>
                          </a:solidFill>
                          <a:effectLst/>
                          <a:latin typeface="Calibri" panose="020F0502020204030204" pitchFamily="34" charset="0"/>
                        </a:rPr>
                        <a:t>74,2</a:t>
                      </a:r>
                    </a:p>
                  </a:txBody>
                  <a:tcPr marL="8935" marR="8935" marT="8935" marB="0" anchor="ctr">
                    <a:lnL>
                      <a:noFill/>
                    </a:lnL>
                    <a:lnR>
                      <a:noFill/>
                    </a:lnR>
                    <a:lnT>
                      <a:noFill/>
                    </a:lnT>
                    <a:lnB>
                      <a:noFill/>
                    </a:lnB>
                    <a:solidFill>
                      <a:srgbClr val="F8CBAD"/>
                    </a:solidFill>
                  </a:tcPr>
                </a:tc>
                <a:tc>
                  <a:txBody>
                    <a:bodyPr/>
                    <a:lstStyle/>
                    <a:p>
                      <a:pPr algn="ctr" fontAlgn="b"/>
                      <a:r>
                        <a:rPr lang="es-EC" sz="1100" b="0" i="0" u="none" strike="noStrike">
                          <a:solidFill>
                            <a:srgbClr val="000000"/>
                          </a:solidFill>
                          <a:effectLst/>
                          <a:latin typeface="Calibri" panose="020F0502020204030204" pitchFamily="34" charset="0"/>
                        </a:rPr>
                        <a:t>72,6</a:t>
                      </a:r>
                    </a:p>
                  </a:txBody>
                  <a:tcPr marL="8935" marR="8935" marT="8935" marB="0" anchor="ctr">
                    <a:lnL>
                      <a:noFill/>
                    </a:lnL>
                    <a:lnR>
                      <a:noFill/>
                    </a:lnR>
                    <a:lnT>
                      <a:noFill/>
                    </a:lnT>
                    <a:lnB>
                      <a:noFill/>
                    </a:lnB>
                    <a:solidFill>
                      <a:srgbClr val="F8CBAD"/>
                    </a:solidFill>
                  </a:tcPr>
                </a:tc>
                <a:extLst>
                  <a:ext uri="{0D108BD9-81ED-4DB2-BD59-A6C34878D82A}">
                    <a16:rowId xmlns="" xmlns:a16="http://schemas.microsoft.com/office/drawing/2014/main" val="1723938756"/>
                  </a:ext>
                </a:extLst>
              </a:tr>
              <a:tr h="222553">
                <a:tc>
                  <a:txBody>
                    <a:bodyPr/>
                    <a:lstStyle/>
                    <a:p>
                      <a:pPr algn="ctr" fontAlgn="ctr"/>
                      <a:r>
                        <a:rPr lang="es-EC" sz="1100" b="0" i="0" u="none" strike="noStrike">
                          <a:solidFill>
                            <a:srgbClr val="000000"/>
                          </a:solidFill>
                          <a:effectLst/>
                          <a:latin typeface="Calibri" panose="020F0502020204030204" pitchFamily="34" charset="0"/>
                        </a:rPr>
                        <a:t>15</a:t>
                      </a:r>
                    </a:p>
                  </a:txBody>
                  <a:tcPr marL="8935" marR="8935" marT="8935" marB="0" anchor="ctr">
                    <a:lnL>
                      <a:noFill/>
                    </a:lnL>
                    <a:lnR>
                      <a:noFill/>
                    </a:lnR>
                    <a:lnT>
                      <a:noFill/>
                    </a:lnT>
                    <a:lnB>
                      <a:noFill/>
                    </a:lnB>
                    <a:solidFill>
                      <a:srgbClr val="F8CBAD"/>
                    </a:solidFill>
                  </a:tcPr>
                </a:tc>
                <a:tc>
                  <a:txBody>
                    <a:bodyPr/>
                    <a:lstStyle/>
                    <a:p>
                      <a:pPr algn="ctr" fontAlgn="ctr"/>
                      <a:r>
                        <a:rPr lang="es-EC" sz="1100" b="0" i="0" u="none" strike="noStrike">
                          <a:solidFill>
                            <a:srgbClr val="000000"/>
                          </a:solidFill>
                          <a:effectLst/>
                          <a:latin typeface="Calibri" panose="020F0502020204030204" pitchFamily="34" charset="0"/>
                        </a:rPr>
                        <a:t>1,250</a:t>
                      </a:r>
                    </a:p>
                  </a:txBody>
                  <a:tcPr marL="8935" marR="8935" marT="8935" marB="0" anchor="ctr">
                    <a:lnL>
                      <a:noFill/>
                    </a:lnL>
                    <a:lnR>
                      <a:noFill/>
                    </a:lnR>
                    <a:lnT>
                      <a:noFill/>
                    </a:lnT>
                    <a:lnB>
                      <a:noFill/>
                    </a:lnB>
                    <a:solidFill>
                      <a:srgbClr val="F8CBAD"/>
                    </a:solidFill>
                  </a:tcPr>
                </a:tc>
                <a:tc>
                  <a:txBody>
                    <a:bodyPr/>
                    <a:lstStyle/>
                    <a:p>
                      <a:pPr algn="ctr" fontAlgn="b"/>
                      <a:r>
                        <a:rPr lang="es-EC" sz="1100" b="0" i="0" u="none" strike="noStrike" dirty="0">
                          <a:solidFill>
                            <a:srgbClr val="000000"/>
                          </a:solidFill>
                          <a:effectLst/>
                          <a:latin typeface="Calibri" panose="020F0502020204030204" pitchFamily="34" charset="0"/>
                        </a:rPr>
                        <a:t>83,8</a:t>
                      </a:r>
                    </a:p>
                  </a:txBody>
                  <a:tcPr marL="8935" marR="8935" marT="8935" marB="0" anchor="ctr">
                    <a:lnL>
                      <a:noFill/>
                    </a:lnL>
                    <a:lnR>
                      <a:noFill/>
                    </a:lnR>
                    <a:lnT>
                      <a:noFill/>
                    </a:lnT>
                    <a:lnB>
                      <a:noFill/>
                    </a:lnB>
                    <a:solidFill>
                      <a:srgbClr val="F8CBAD"/>
                    </a:solidFill>
                  </a:tcPr>
                </a:tc>
                <a:tc>
                  <a:txBody>
                    <a:bodyPr/>
                    <a:lstStyle/>
                    <a:p>
                      <a:pPr algn="ctr" fontAlgn="b"/>
                      <a:r>
                        <a:rPr lang="es-EC" sz="1100" b="0" i="0" u="none" strike="noStrike">
                          <a:solidFill>
                            <a:srgbClr val="000000"/>
                          </a:solidFill>
                          <a:effectLst/>
                          <a:latin typeface="Calibri" panose="020F0502020204030204" pitchFamily="34" charset="0"/>
                        </a:rPr>
                        <a:t>81</a:t>
                      </a:r>
                    </a:p>
                  </a:txBody>
                  <a:tcPr marL="8935" marR="8935" marT="8935" marB="0" anchor="ctr">
                    <a:lnL>
                      <a:noFill/>
                    </a:lnL>
                    <a:lnR>
                      <a:noFill/>
                    </a:lnR>
                    <a:lnT>
                      <a:noFill/>
                    </a:lnT>
                    <a:lnB>
                      <a:noFill/>
                    </a:lnB>
                    <a:solidFill>
                      <a:srgbClr val="F8CBAD"/>
                    </a:solidFill>
                  </a:tcPr>
                </a:tc>
                <a:extLst>
                  <a:ext uri="{0D108BD9-81ED-4DB2-BD59-A6C34878D82A}">
                    <a16:rowId xmlns="" xmlns:a16="http://schemas.microsoft.com/office/drawing/2014/main" val="4127302096"/>
                  </a:ext>
                </a:extLst>
              </a:tr>
              <a:tr h="223924">
                <a:tc>
                  <a:txBody>
                    <a:bodyPr/>
                    <a:lstStyle/>
                    <a:p>
                      <a:pPr algn="ctr" fontAlgn="ctr"/>
                      <a:r>
                        <a:rPr lang="es-EC" sz="1100" b="0" i="0" u="none" strike="noStrike">
                          <a:solidFill>
                            <a:srgbClr val="000000"/>
                          </a:solidFill>
                          <a:effectLst/>
                          <a:latin typeface="Calibri" panose="020F0502020204030204" pitchFamily="34" charset="0"/>
                        </a:rPr>
                        <a:t>16</a:t>
                      </a:r>
                    </a:p>
                  </a:txBody>
                  <a:tcPr marL="8935" marR="8935" marT="8935" marB="0" anchor="ctr">
                    <a:lnL>
                      <a:noFill/>
                    </a:lnL>
                    <a:lnR>
                      <a:noFill/>
                    </a:lnR>
                    <a:lnT>
                      <a:noFill/>
                    </a:lnT>
                    <a:lnB>
                      <a:noFill/>
                    </a:lnB>
                    <a:solidFill>
                      <a:srgbClr val="F8CBAD"/>
                    </a:solidFill>
                  </a:tcPr>
                </a:tc>
                <a:tc>
                  <a:txBody>
                    <a:bodyPr/>
                    <a:lstStyle/>
                    <a:p>
                      <a:pPr algn="ctr" fontAlgn="ctr"/>
                      <a:r>
                        <a:rPr lang="es-EC" sz="1100" b="0" i="0" u="none" strike="noStrike">
                          <a:solidFill>
                            <a:srgbClr val="000000"/>
                          </a:solidFill>
                          <a:effectLst/>
                          <a:latin typeface="Calibri" panose="020F0502020204030204" pitchFamily="34" charset="0"/>
                        </a:rPr>
                        <a:t>1,333</a:t>
                      </a:r>
                    </a:p>
                  </a:txBody>
                  <a:tcPr marL="8935" marR="8935" marT="8935" marB="0" anchor="ctr">
                    <a:lnL>
                      <a:noFill/>
                    </a:lnL>
                    <a:lnR>
                      <a:noFill/>
                    </a:lnR>
                    <a:lnT>
                      <a:noFill/>
                    </a:lnT>
                    <a:lnB>
                      <a:noFill/>
                    </a:lnB>
                    <a:solidFill>
                      <a:srgbClr val="F8CBAD"/>
                    </a:solidFill>
                  </a:tcPr>
                </a:tc>
                <a:tc>
                  <a:txBody>
                    <a:bodyPr/>
                    <a:lstStyle/>
                    <a:p>
                      <a:pPr algn="ctr" fontAlgn="b"/>
                      <a:r>
                        <a:rPr lang="es-EC" sz="1100" b="0" i="0" u="none" strike="noStrike" dirty="0">
                          <a:solidFill>
                            <a:srgbClr val="000000"/>
                          </a:solidFill>
                          <a:effectLst/>
                          <a:latin typeface="Calibri" panose="020F0502020204030204" pitchFamily="34" charset="0"/>
                        </a:rPr>
                        <a:t>90,8</a:t>
                      </a:r>
                    </a:p>
                  </a:txBody>
                  <a:tcPr marL="8935" marR="8935" marT="8935" marB="0" anchor="ctr">
                    <a:lnL>
                      <a:noFill/>
                    </a:lnL>
                    <a:lnR>
                      <a:noFill/>
                    </a:lnR>
                    <a:lnT>
                      <a:noFill/>
                    </a:lnT>
                    <a:lnB>
                      <a:noFill/>
                    </a:lnB>
                    <a:solidFill>
                      <a:srgbClr val="F8CBAD"/>
                    </a:solidFill>
                  </a:tcPr>
                </a:tc>
                <a:tc>
                  <a:txBody>
                    <a:bodyPr/>
                    <a:lstStyle/>
                    <a:p>
                      <a:pPr algn="ctr" fontAlgn="b"/>
                      <a:r>
                        <a:rPr lang="es-EC" sz="1100" b="0" i="0" u="none" strike="noStrike">
                          <a:solidFill>
                            <a:srgbClr val="000000"/>
                          </a:solidFill>
                          <a:effectLst/>
                          <a:latin typeface="Calibri" panose="020F0502020204030204" pitchFamily="34" charset="0"/>
                        </a:rPr>
                        <a:t>87</a:t>
                      </a:r>
                    </a:p>
                  </a:txBody>
                  <a:tcPr marL="8935" marR="8935" marT="8935" marB="0" anchor="ctr">
                    <a:lnL>
                      <a:noFill/>
                    </a:lnL>
                    <a:lnR>
                      <a:noFill/>
                    </a:lnR>
                    <a:lnT>
                      <a:noFill/>
                    </a:lnT>
                    <a:lnB>
                      <a:noFill/>
                    </a:lnB>
                    <a:solidFill>
                      <a:srgbClr val="F8CBAD"/>
                    </a:solidFill>
                  </a:tcPr>
                </a:tc>
                <a:extLst>
                  <a:ext uri="{0D108BD9-81ED-4DB2-BD59-A6C34878D82A}">
                    <a16:rowId xmlns="" xmlns:a16="http://schemas.microsoft.com/office/drawing/2014/main" val="1182707099"/>
                  </a:ext>
                </a:extLst>
              </a:tr>
              <a:tr h="197579">
                <a:tc>
                  <a:txBody>
                    <a:bodyPr/>
                    <a:lstStyle/>
                    <a:p>
                      <a:pPr algn="ctr" fontAlgn="ctr"/>
                      <a:r>
                        <a:rPr lang="es-EC" sz="1100" b="0" i="0" u="none" strike="noStrike">
                          <a:solidFill>
                            <a:srgbClr val="000000"/>
                          </a:solidFill>
                          <a:effectLst/>
                          <a:latin typeface="Calibri" panose="020F0502020204030204" pitchFamily="34" charset="0"/>
                        </a:rPr>
                        <a:t>17</a:t>
                      </a:r>
                    </a:p>
                  </a:txBody>
                  <a:tcPr marL="8935" marR="8935" marT="8935" marB="0" anchor="ctr">
                    <a:lnL>
                      <a:noFill/>
                    </a:lnL>
                    <a:lnR>
                      <a:noFill/>
                    </a:lnR>
                    <a:lnT>
                      <a:noFill/>
                    </a:lnT>
                    <a:lnB>
                      <a:noFill/>
                    </a:lnB>
                    <a:solidFill>
                      <a:srgbClr val="F8CBAD"/>
                    </a:solidFill>
                  </a:tcPr>
                </a:tc>
                <a:tc>
                  <a:txBody>
                    <a:bodyPr/>
                    <a:lstStyle/>
                    <a:p>
                      <a:pPr algn="ctr" fontAlgn="ctr"/>
                      <a:r>
                        <a:rPr lang="es-EC" sz="1100" b="0" i="0" u="none" strike="noStrike">
                          <a:solidFill>
                            <a:srgbClr val="000000"/>
                          </a:solidFill>
                          <a:effectLst/>
                          <a:latin typeface="Calibri" panose="020F0502020204030204" pitchFamily="34" charset="0"/>
                        </a:rPr>
                        <a:t>1,417</a:t>
                      </a:r>
                    </a:p>
                  </a:txBody>
                  <a:tcPr marL="8935" marR="8935" marT="8935" marB="0" anchor="ctr">
                    <a:lnL>
                      <a:noFill/>
                    </a:lnL>
                    <a:lnR>
                      <a:noFill/>
                    </a:lnR>
                    <a:lnT>
                      <a:noFill/>
                    </a:lnT>
                    <a:lnB>
                      <a:noFill/>
                    </a:lnB>
                    <a:solidFill>
                      <a:srgbClr val="F8CBAD"/>
                    </a:solidFill>
                  </a:tcPr>
                </a:tc>
                <a:tc>
                  <a:txBody>
                    <a:bodyPr/>
                    <a:lstStyle/>
                    <a:p>
                      <a:pPr algn="ctr" fontAlgn="b"/>
                      <a:r>
                        <a:rPr lang="es-EC" sz="1100" b="0" i="0" u="none" strike="noStrike" dirty="0">
                          <a:solidFill>
                            <a:srgbClr val="000000"/>
                          </a:solidFill>
                          <a:effectLst/>
                          <a:latin typeface="Calibri" panose="020F0502020204030204" pitchFamily="34" charset="0"/>
                        </a:rPr>
                        <a:t>95,2</a:t>
                      </a:r>
                    </a:p>
                  </a:txBody>
                  <a:tcPr marL="8935" marR="8935" marT="8935" marB="0" anchor="ctr">
                    <a:lnL>
                      <a:noFill/>
                    </a:lnL>
                    <a:lnR>
                      <a:noFill/>
                    </a:lnR>
                    <a:lnT>
                      <a:noFill/>
                    </a:lnT>
                    <a:lnB>
                      <a:noFill/>
                    </a:lnB>
                    <a:solidFill>
                      <a:srgbClr val="F8CBAD"/>
                    </a:solidFill>
                  </a:tcPr>
                </a:tc>
                <a:tc>
                  <a:txBody>
                    <a:bodyPr/>
                    <a:lstStyle/>
                    <a:p>
                      <a:pPr algn="ctr" fontAlgn="b"/>
                      <a:r>
                        <a:rPr lang="es-EC" sz="1100" b="0" i="0" u="none" strike="noStrike">
                          <a:solidFill>
                            <a:srgbClr val="000000"/>
                          </a:solidFill>
                          <a:effectLst/>
                          <a:latin typeface="Calibri" panose="020F0502020204030204" pitchFamily="34" charset="0"/>
                        </a:rPr>
                        <a:t>92</a:t>
                      </a:r>
                    </a:p>
                  </a:txBody>
                  <a:tcPr marL="8935" marR="8935" marT="8935" marB="0" anchor="ctr">
                    <a:lnL>
                      <a:noFill/>
                    </a:lnL>
                    <a:lnR>
                      <a:noFill/>
                    </a:lnR>
                    <a:lnT>
                      <a:noFill/>
                    </a:lnT>
                    <a:lnB>
                      <a:noFill/>
                    </a:lnB>
                    <a:solidFill>
                      <a:srgbClr val="F8CBAD"/>
                    </a:solidFill>
                  </a:tcPr>
                </a:tc>
                <a:extLst>
                  <a:ext uri="{0D108BD9-81ED-4DB2-BD59-A6C34878D82A}">
                    <a16:rowId xmlns="" xmlns:a16="http://schemas.microsoft.com/office/drawing/2014/main" val="940557777"/>
                  </a:ext>
                </a:extLst>
              </a:tr>
              <a:tr h="185093">
                <a:tc>
                  <a:txBody>
                    <a:bodyPr/>
                    <a:lstStyle/>
                    <a:p>
                      <a:pPr algn="ctr" fontAlgn="ctr"/>
                      <a:r>
                        <a:rPr lang="es-EC" sz="1100" b="0" i="0" u="none" strike="noStrike">
                          <a:solidFill>
                            <a:srgbClr val="000000"/>
                          </a:solidFill>
                          <a:effectLst/>
                          <a:latin typeface="Calibri" panose="020F0502020204030204" pitchFamily="34" charset="0"/>
                        </a:rPr>
                        <a:t>18</a:t>
                      </a:r>
                    </a:p>
                  </a:txBody>
                  <a:tcPr marL="8935" marR="8935" marT="8935" marB="0" anchor="ctr">
                    <a:lnL>
                      <a:noFill/>
                    </a:lnL>
                    <a:lnR>
                      <a:noFill/>
                    </a:lnR>
                    <a:lnT>
                      <a:noFill/>
                    </a:lnT>
                    <a:lnB>
                      <a:noFill/>
                    </a:lnB>
                    <a:solidFill>
                      <a:srgbClr val="F8CBAD"/>
                    </a:solidFill>
                  </a:tcPr>
                </a:tc>
                <a:tc>
                  <a:txBody>
                    <a:bodyPr/>
                    <a:lstStyle/>
                    <a:p>
                      <a:pPr algn="ctr" fontAlgn="ctr"/>
                      <a:r>
                        <a:rPr lang="es-EC" sz="1100" b="0" i="0" u="none" strike="noStrike">
                          <a:solidFill>
                            <a:srgbClr val="000000"/>
                          </a:solidFill>
                          <a:effectLst/>
                          <a:latin typeface="Calibri" panose="020F0502020204030204" pitchFamily="34" charset="0"/>
                        </a:rPr>
                        <a:t>1,500</a:t>
                      </a:r>
                    </a:p>
                  </a:txBody>
                  <a:tcPr marL="8935" marR="8935" marT="8935" marB="0" anchor="ctr">
                    <a:lnL>
                      <a:noFill/>
                    </a:lnL>
                    <a:lnR>
                      <a:noFill/>
                    </a:lnR>
                    <a:lnT>
                      <a:noFill/>
                    </a:lnT>
                    <a:lnB>
                      <a:noFill/>
                    </a:lnB>
                    <a:solidFill>
                      <a:srgbClr val="F8CBAD"/>
                    </a:solidFill>
                  </a:tcPr>
                </a:tc>
                <a:tc>
                  <a:txBody>
                    <a:bodyPr/>
                    <a:lstStyle/>
                    <a:p>
                      <a:pPr algn="ctr" fontAlgn="b"/>
                      <a:r>
                        <a:rPr lang="es-EC" sz="1100" b="0" i="0" u="none" strike="noStrike" dirty="0">
                          <a:solidFill>
                            <a:srgbClr val="000000"/>
                          </a:solidFill>
                          <a:effectLst/>
                          <a:latin typeface="Calibri" panose="020F0502020204030204" pitchFamily="34" charset="0"/>
                        </a:rPr>
                        <a:t>100,4</a:t>
                      </a:r>
                    </a:p>
                  </a:txBody>
                  <a:tcPr marL="8935" marR="8935" marT="8935" marB="0" anchor="ctr">
                    <a:lnL>
                      <a:noFill/>
                    </a:lnL>
                    <a:lnR>
                      <a:noFill/>
                    </a:lnR>
                    <a:lnT>
                      <a:noFill/>
                    </a:lnT>
                    <a:lnB>
                      <a:noFill/>
                    </a:lnB>
                    <a:solidFill>
                      <a:srgbClr val="F8CBAD"/>
                    </a:solidFill>
                  </a:tcPr>
                </a:tc>
                <a:tc>
                  <a:txBody>
                    <a:bodyPr/>
                    <a:lstStyle/>
                    <a:p>
                      <a:pPr algn="ctr" fontAlgn="b"/>
                      <a:r>
                        <a:rPr lang="es-EC" sz="1100" b="0" i="0" u="none" strike="noStrike">
                          <a:solidFill>
                            <a:srgbClr val="000000"/>
                          </a:solidFill>
                          <a:effectLst/>
                          <a:latin typeface="Calibri" panose="020F0502020204030204" pitchFamily="34" charset="0"/>
                        </a:rPr>
                        <a:t>96</a:t>
                      </a:r>
                    </a:p>
                  </a:txBody>
                  <a:tcPr marL="8935" marR="8935" marT="8935" marB="0" anchor="ctr">
                    <a:lnL>
                      <a:noFill/>
                    </a:lnL>
                    <a:lnR>
                      <a:noFill/>
                    </a:lnR>
                    <a:lnT>
                      <a:noFill/>
                    </a:lnT>
                    <a:lnB>
                      <a:noFill/>
                    </a:lnB>
                    <a:solidFill>
                      <a:srgbClr val="F8CBAD"/>
                    </a:solidFill>
                  </a:tcPr>
                </a:tc>
                <a:extLst>
                  <a:ext uri="{0D108BD9-81ED-4DB2-BD59-A6C34878D82A}">
                    <a16:rowId xmlns="" xmlns:a16="http://schemas.microsoft.com/office/drawing/2014/main" val="2747187467"/>
                  </a:ext>
                </a:extLst>
              </a:tr>
              <a:tr h="237692">
                <a:tc>
                  <a:txBody>
                    <a:bodyPr/>
                    <a:lstStyle/>
                    <a:p>
                      <a:pPr algn="ctr" fontAlgn="ctr"/>
                      <a:r>
                        <a:rPr lang="es-EC" sz="1100" b="0" i="0" u="none" strike="noStrike">
                          <a:solidFill>
                            <a:srgbClr val="000000"/>
                          </a:solidFill>
                          <a:effectLst/>
                          <a:latin typeface="Calibri" panose="020F0502020204030204" pitchFamily="34" charset="0"/>
                        </a:rPr>
                        <a:t>19</a:t>
                      </a:r>
                    </a:p>
                  </a:txBody>
                  <a:tcPr marL="8935" marR="8935" marT="8935" marB="0" anchor="ctr">
                    <a:lnL>
                      <a:noFill/>
                    </a:lnL>
                    <a:lnR>
                      <a:noFill/>
                    </a:lnR>
                    <a:lnT>
                      <a:noFill/>
                    </a:lnT>
                    <a:lnB>
                      <a:noFill/>
                    </a:lnB>
                    <a:solidFill>
                      <a:srgbClr val="F8CBAD"/>
                    </a:solidFill>
                  </a:tcPr>
                </a:tc>
                <a:tc>
                  <a:txBody>
                    <a:bodyPr/>
                    <a:lstStyle/>
                    <a:p>
                      <a:pPr algn="ctr" fontAlgn="ctr"/>
                      <a:r>
                        <a:rPr lang="es-EC" sz="1100" b="0" i="0" u="none" strike="noStrike">
                          <a:solidFill>
                            <a:srgbClr val="000000"/>
                          </a:solidFill>
                          <a:effectLst/>
                          <a:latin typeface="Calibri" panose="020F0502020204030204" pitchFamily="34" charset="0"/>
                        </a:rPr>
                        <a:t>1,583</a:t>
                      </a:r>
                    </a:p>
                  </a:txBody>
                  <a:tcPr marL="8935" marR="8935" marT="8935" marB="0" anchor="ctr">
                    <a:lnL>
                      <a:noFill/>
                    </a:lnL>
                    <a:lnR>
                      <a:noFill/>
                    </a:lnR>
                    <a:lnT>
                      <a:noFill/>
                    </a:lnT>
                    <a:lnB>
                      <a:noFill/>
                    </a:lnB>
                    <a:solidFill>
                      <a:srgbClr val="F8CBAD"/>
                    </a:solidFill>
                  </a:tcPr>
                </a:tc>
                <a:tc>
                  <a:txBody>
                    <a:bodyPr/>
                    <a:lstStyle/>
                    <a:p>
                      <a:pPr algn="ctr" fontAlgn="b"/>
                      <a:r>
                        <a:rPr lang="es-EC" sz="1100" b="0" i="0" u="none" strike="noStrike">
                          <a:solidFill>
                            <a:srgbClr val="000000"/>
                          </a:solidFill>
                          <a:effectLst/>
                          <a:latin typeface="Calibri" panose="020F0502020204030204" pitchFamily="34" charset="0"/>
                        </a:rPr>
                        <a:t>104,2</a:t>
                      </a:r>
                    </a:p>
                  </a:txBody>
                  <a:tcPr marL="8935" marR="8935" marT="8935" marB="0" anchor="ctr">
                    <a:lnL>
                      <a:noFill/>
                    </a:lnL>
                    <a:lnR>
                      <a:noFill/>
                    </a:lnR>
                    <a:lnT>
                      <a:noFill/>
                    </a:lnT>
                    <a:lnB>
                      <a:noFill/>
                    </a:lnB>
                    <a:solidFill>
                      <a:srgbClr val="F8CBAD"/>
                    </a:solidFill>
                  </a:tcPr>
                </a:tc>
                <a:tc>
                  <a:txBody>
                    <a:bodyPr/>
                    <a:lstStyle/>
                    <a:p>
                      <a:pPr algn="ctr" fontAlgn="b"/>
                      <a:r>
                        <a:rPr lang="es-EC" sz="1100" b="0" i="0" u="none" strike="noStrike" dirty="0">
                          <a:solidFill>
                            <a:srgbClr val="000000"/>
                          </a:solidFill>
                          <a:effectLst/>
                          <a:latin typeface="Calibri" panose="020F0502020204030204" pitchFamily="34" charset="0"/>
                        </a:rPr>
                        <a:t>100,8</a:t>
                      </a:r>
                    </a:p>
                  </a:txBody>
                  <a:tcPr marL="8935" marR="8935" marT="8935" marB="0" anchor="ctr">
                    <a:lnL>
                      <a:noFill/>
                    </a:lnL>
                    <a:lnR>
                      <a:noFill/>
                    </a:lnR>
                    <a:lnT>
                      <a:noFill/>
                    </a:lnT>
                    <a:lnB>
                      <a:noFill/>
                    </a:lnB>
                    <a:solidFill>
                      <a:srgbClr val="F8CBAD"/>
                    </a:solidFill>
                  </a:tcPr>
                </a:tc>
                <a:extLst>
                  <a:ext uri="{0D108BD9-81ED-4DB2-BD59-A6C34878D82A}">
                    <a16:rowId xmlns="" xmlns:a16="http://schemas.microsoft.com/office/drawing/2014/main" val="2634789169"/>
                  </a:ext>
                </a:extLst>
              </a:tr>
              <a:tr h="186862">
                <a:tc>
                  <a:txBody>
                    <a:bodyPr/>
                    <a:lstStyle/>
                    <a:p>
                      <a:pPr algn="ctr" fontAlgn="ctr"/>
                      <a:r>
                        <a:rPr lang="es-EC" sz="1100" b="0" i="0" u="none" strike="noStrike">
                          <a:solidFill>
                            <a:srgbClr val="000000"/>
                          </a:solidFill>
                          <a:effectLst/>
                          <a:latin typeface="Calibri" panose="020F0502020204030204" pitchFamily="34" charset="0"/>
                        </a:rPr>
                        <a:t>20</a:t>
                      </a:r>
                    </a:p>
                  </a:txBody>
                  <a:tcPr marL="8935" marR="8935" marT="8935" marB="0" anchor="ctr">
                    <a:lnL>
                      <a:noFill/>
                    </a:lnL>
                    <a:lnR>
                      <a:noFill/>
                    </a:lnR>
                    <a:lnT>
                      <a:noFill/>
                    </a:lnT>
                    <a:lnB>
                      <a:noFill/>
                    </a:lnB>
                    <a:solidFill>
                      <a:srgbClr val="F8CBAD"/>
                    </a:solidFill>
                  </a:tcPr>
                </a:tc>
                <a:tc>
                  <a:txBody>
                    <a:bodyPr/>
                    <a:lstStyle/>
                    <a:p>
                      <a:pPr algn="ctr" fontAlgn="ctr"/>
                      <a:r>
                        <a:rPr lang="es-EC" sz="1100" b="0" i="0" u="none" strike="noStrike">
                          <a:solidFill>
                            <a:srgbClr val="000000"/>
                          </a:solidFill>
                          <a:effectLst/>
                          <a:latin typeface="Calibri" panose="020F0502020204030204" pitchFamily="34" charset="0"/>
                        </a:rPr>
                        <a:t>1,667</a:t>
                      </a:r>
                    </a:p>
                  </a:txBody>
                  <a:tcPr marL="8935" marR="8935" marT="8935" marB="0" anchor="ctr">
                    <a:lnL>
                      <a:noFill/>
                    </a:lnL>
                    <a:lnR>
                      <a:noFill/>
                    </a:lnR>
                    <a:lnT>
                      <a:noFill/>
                    </a:lnT>
                    <a:lnB>
                      <a:noFill/>
                    </a:lnB>
                    <a:solidFill>
                      <a:srgbClr val="F8CBAD"/>
                    </a:solidFill>
                  </a:tcPr>
                </a:tc>
                <a:tc>
                  <a:txBody>
                    <a:bodyPr/>
                    <a:lstStyle/>
                    <a:p>
                      <a:pPr algn="ctr" fontAlgn="b"/>
                      <a:r>
                        <a:rPr lang="es-EC" sz="1100" b="0" i="0" u="none" strike="noStrike">
                          <a:solidFill>
                            <a:srgbClr val="000000"/>
                          </a:solidFill>
                          <a:effectLst/>
                          <a:latin typeface="Calibri" panose="020F0502020204030204" pitchFamily="34" charset="0"/>
                        </a:rPr>
                        <a:t>107,6</a:t>
                      </a:r>
                    </a:p>
                  </a:txBody>
                  <a:tcPr marL="8935" marR="8935" marT="8935" marB="0" anchor="ctr">
                    <a:lnL>
                      <a:noFill/>
                    </a:lnL>
                    <a:lnR>
                      <a:noFill/>
                    </a:lnR>
                    <a:lnT>
                      <a:noFill/>
                    </a:lnT>
                    <a:lnB>
                      <a:noFill/>
                    </a:lnB>
                    <a:solidFill>
                      <a:srgbClr val="F8CBAD"/>
                    </a:solidFill>
                  </a:tcPr>
                </a:tc>
                <a:tc>
                  <a:txBody>
                    <a:bodyPr/>
                    <a:lstStyle/>
                    <a:p>
                      <a:pPr algn="ctr" fontAlgn="b"/>
                      <a:r>
                        <a:rPr lang="es-EC" sz="1100" b="0" i="0" u="none" strike="noStrike">
                          <a:solidFill>
                            <a:srgbClr val="000000"/>
                          </a:solidFill>
                          <a:effectLst/>
                          <a:latin typeface="Calibri" panose="020F0502020204030204" pitchFamily="34" charset="0"/>
                        </a:rPr>
                        <a:t>107,6</a:t>
                      </a:r>
                    </a:p>
                  </a:txBody>
                  <a:tcPr marL="8935" marR="8935" marT="8935" marB="0" anchor="ctr">
                    <a:lnL>
                      <a:noFill/>
                    </a:lnL>
                    <a:lnR>
                      <a:noFill/>
                    </a:lnR>
                    <a:lnT>
                      <a:noFill/>
                    </a:lnT>
                    <a:lnB>
                      <a:noFill/>
                    </a:lnB>
                    <a:solidFill>
                      <a:srgbClr val="F8CBAD"/>
                    </a:solidFill>
                  </a:tcPr>
                </a:tc>
                <a:extLst>
                  <a:ext uri="{0D108BD9-81ED-4DB2-BD59-A6C34878D82A}">
                    <a16:rowId xmlns="" xmlns:a16="http://schemas.microsoft.com/office/drawing/2014/main" val="34911476"/>
                  </a:ext>
                </a:extLst>
              </a:tr>
              <a:tr h="186862">
                <a:tc>
                  <a:txBody>
                    <a:bodyPr/>
                    <a:lstStyle/>
                    <a:p>
                      <a:pPr algn="ctr" fontAlgn="ctr"/>
                      <a:r>
                        <a:rPr lang="es-EC" sz="1100" b="0" i="0" u="none" strike="noStrike">
                          <a:solidFill>
                            <a:srgbClr val="000000"/>
                          </a:solidFill>
                          <a:effectLst/>
                          <a:latin typeface="Calibri" panose="020F0502020204030204" pitchFamily="34" charset="0"/>
                        </a:rPr>
                        <a:t>20</a:t>
                      </a:r>
                    </a:p>
                  </a:txBody>
                  <a:tcPr marL="8935" marR="8935" marT="8935" marB="0" anchor="ctr">
                    <a:lnL>
                      <a:noFill/>
                    </a:lnL>
                    <a:lnR>
                      <a:noFill/>
                    </a:lnR>
                    <a:lnT>
                      <a:noFill/>
                    </a:lnT>
                    <a:lnB>
                      <a:noFill/>
                    </a:lnB>
                    <a:solidFill>
                      <a:srgbClr val="C6E0B4"/>
                    </a:solidFill>
                  </a:tcPr>
                </a:tc>
                <a:tc>
                  <a:txBody>
                    <a:bodyPr/>
                    <a:lstStyle/>
                    <a:p>
                      <a:pPr algn="ctr" fontAlgn="ctr"/>
                      <a:r>
                        <a:rPr lang="es-EC" sz="1100" b="0" i="0" u="none" strike="noStrike">
                          <a:solidFill>
                            <a:srgbClr val="000000"/>
                          </a:solidFill>
                          <a:effectLst/>
                          <a:latin typeface="Calibri" panose="020F0502020204030204" pitchFamily="34" charset="0"/>
                        </a:rPr>
                        <a:t>1,667</a:t>
                      </a:r>
                    </a:p>
                  </a:txBody>
                  <a:tcPr marL="8935" marR="8935" marT="8935" marB="0" anchor="ctr">
                    <a:lnL>
                      <a:noFill/>
                    </a:lnL>
                    <a:lnR>
                      <a:noFill/>
                    </a:lnR>
                    <a:lnT>
                      <a:noFill/>
                    </a:lnT>
                    <a:lnB>
                      <a:noFill/>
                    </a:lnB>
                    <a:solidFill>
                      <a:srgbClr val="C6E0B4"/>
                    </a:solidFill>
                  </a:tcPr>
                </a:tc>
                <a:tc>
                  <a:txBody>
                    <a:bodyPr/>
                    <a:lstStyle/>
                    <a:p>
                      <a:pPr algn="ctr" fontAlgn="b"/>
                      <a:r>
                        <a:rPr lang="es-EC" sz="1100" b="0" i="0" u="none" strike="noStrike">
                          <a:solidFill>
                            <a:srgbClr val="000000"/>
                          </a:solidFill>
                          <a:effectLst/>
                          <a:latin typeface="Calibri" panose="020F0502020204030204" pitchFamily="34" charset="0"/>
                        </a:rPr>
                        <a:t>107,6</a:t>
                      </a:r>
                    </a:p>
                  </a:txBody>
                  <a:tcPr marL="8935" marR="8935" marT="8935" marB="0" anchor="ctr">
                    <a:lnL>
                      <a:noFill/>
                    </a:lnL>
                    <a:lnR>
                      <a:noFill/>
                    </a:lnR>
                    <a:lnT>
                      <a:noFill/>
                    </a:lnT>
                    <a:lnB>
                      <a:noFill/>
                    </a:lnB>
                    <a:solidFill>
                      <a:srgbClr val="C6E0B4"/>
                    </a:solidFill>
                  </a:tcPr>
                </a:tc>
                <a:tc>
                  <a:txBody>
                    <a:bodyPr/>
                    <a:lstStyle/>
                    <a:p>
                      <a:pPr algn="ctr" fontAlgn="b"/>
                      <a:r>
                        <a:rPr lang="es-EC" sz="1100" b="0" i="0" u="none" strike="noStrike" dirty="0">
                          <a:solidFill>
                            <a:srgbClr val="000000"/>
                          </a:solidFill>
                          <a:effectLst/>
                          <a:latin typeface="Calibri" panose="020F0502020204030204" pitchFamily="34" charset="0"/>
                        </a:rPr>
                        <a:t>94,0</a:t>
                      </a:r>
                    </a:p>
                  </a:txBody>
                  <a:tcPr marL="8935" marR="8935" marT="8935" marB="0" anchor="ctr">
                    <a:lnL>
                      <a:noFill/>
                    </a:lnL>
                    <a:lnR>
                      <a:noFill/>
                    </a:lnR>
                    <a:lnT>
                      <a:noFill/>
                    </a:lnT>
                    <a:lnB>
                      <a:noFill/>
                    </a:lnB>
                    <a:solidFill>
                      <a:srgbClr val="C6E0B4"/>
                    </a:solidFill>
                  </a:tcPr>
                </a:tc>
                <a:extLst>
                  <a:ext uri="{0D108BD9-81ED-4DB2-BD59-A6C34878D82A}">
                    <a16:rowId xmlns="" xmlns:a16="http://schemas.microsoft.com/office/drawing/2014/main" val="3219934628"/>
                  </a:ext>
                </a:extLst>
              </a:tr>
              <a:tr h="186862">
                <a:tc>
                  <a:txBody>
                    <a:bodyPr/>
                    <a:lstStyle/>
                    <a:p>
                      <a:pPr algn="ctr" fontAlgn="ctr"/>
                      <a:r>
                        <a:rPr lang="es-EC" sz="1100" b="0" i="0" u="none" strike="noStrike">
                          <a:solidFill>
                            <a:srgbClr val="000000"/>
                          </a:solidFill>
                          <a:effectLst/>
                          <a:latin typeface="Calibri" panose="020F0502020204030204" pitchFamily="34" charset="0"/>
                        </a:rPr>
                        <a:t>21</a:t>
                      </a:r>
                    </a:p>
                  </a:txBody>
                  <a:tcPr marL="8935" marR="8935" marT="8935" marB="0" anchor="ctr">
                    <a:lnL>
                      <a:noFill/>
                    </a:lnL>
                    <a:lnR>
                      <a:noFill/>
                    </a:lnR>
                    <a:lnT>
                      <a:noFill/>
                    </a:lnT>
                    <a:lnB>
                      <a:noFill/>
                    </a:lnB>
                    <a:solidFill>
                      <a:srgbClr val="C6E0B4"/>
                    </a:solidFill>
                  </a:tcPr>
                </a:tc>
                <a:tc>
                  <a:txBody>
                    <a:bodyPr/>
                    <a:lstStyle/>
                    <a:p>
                      <a:pPr algn="ctr" fontAlgn="ctr"/>
                      <a:r>
                        <a:rPr lang="es-EC" sz="1100" b="0" i="0" u="none" strike="noStrike">
                          <a:solidFill>
                            <a:srgbClr val="000000"/>
                          </a:solidFill>
                          <a:effectLst/>
                          <a:latin typeface="Calibri" panose="020F0502020204030204" pitchFamily="34" charset="0"/>
                        </a:rPr>
                        <a:t>1,750</a:t>
                      </a:r>
                    </a:p>
                  </a:txBody>
                  <a:tcPr marL="8935" marR="8935" marT="8935" marB="0" anchor="ctr">
                    <a:lnL>
                      <a:noFill/>
                    </a:lnL>
                    <a:lnR>
                      <a:noFill/>
                    </a:lnR>
                    <a:lnT>
                      <a:noFill/>
                    </a:lnT>
                    <a:lnB>
                      <a:noFill/>
                    </a:lnB>
                    <a:solidFill>
                      <a:srgbClr val="C6E0B4"/>
                    </a:solidFill>
                  </a:tcPr>
                </a:tc>
                <a:tc>
                  <a:txBody>
                    <a:bodyPr/>
                    <a:lstStyle/>
                    <a:p>
                      <a:pPr algn="ctr" fontAlgn="b"/>
                      <a:r>
                        <a:rPr lang="es-EC" sz="1100" b="0" i="0" u="none" strike="noStrike">
                          <a:solidFill>
                            <a:srgbClr val="000000"/>
                          </a:solidFill>
                          <a:effectLst/>
                          <a:latin typeface="Calibri" panose="020F0502020204030204" pitchFamily="34" charset="0"/>
                        </a:rPr>
                        <a:t>110,4</a:t>
                      </a:r>
                    </a:p>
                  </a:txBody>
                  <a:tcPr marL="8935" marR="8935" marT="8935" marB="0" anchor="ctr">
                    <a:lnL>
                      <a:noFill/>
                    </a:lnL>
                    <a:lnR>
                      <a:noFill/>
                    </a:lnR>
                    <a:lnT>
                      <a:noFill/>
                    </a:lnT>
                    <a:lnB>
                      <a:noFill/>
                    </a:lnB>
                    <a:solidFill>
                      <a:srgbClr val="C6E0B4"/>
                    </a:solidFill>
                  </a:tcPr>
                </a:tc>
                <a:tc>
                  <a:txBody>
                    <a:bodyPr/>
                    <a:lstStyle/>
                    <a:p>
                      <a:pPr algn="ctr" fontAlgn="b"/>
                      <a:r>
                        <a:rPr lang="es-EC" sz="1100" b="0" i="0" u="none" strike="noStrike">
                          <a:solidFill>
                            <a:srgbClr val="000000"/>
                          </a:solidFill>
                          <a:effectLst/>
                          <a:latin typeface="Calibri" panose="020F0502020204030204" pitchFamily="34" charset="0"/>
                        </a:rPr>
                        <a:t>97,0</a:t>
                      </a:r>
                    </a:p>
                  </a:txBody>
                  <a:tcPr marL="8935" marR="8935" marT="8935" marB="0" anchor="ctr">
                    <a:lnL>
                      <a:noFill/>
                    </a:lnL>
                    <a:lnR>
                      <a:noFill/>
                    </a:lnR>
                    <a:lnT>
                      <a:noFill/>
                    </a:lnT>
                    <a:lnB>
                      <a:noFill/>
                    </a:lnB>
                    <a:solidFill>
                      <a:srgbClr val="C6E0B4"/>
                    </a:solidFill>
                  </a:tcPr>
                </a:tc>
                <a:extLst>
                  <a:ext uri="{0D108BD9-81ED-4DB2-BD59-A6C34878D82A}">
                    <a16:rowId xmlns="" xmlns:a16="http://schemas.microsoft.com/office/drawing/2014/main" val="3880571649"/>
                  </a:ext>
                </a:extLst>
              </a:tr>
              <a:tr h="186862">
                <a:tc>
                  <a:txBody>
                    <a:bodyPr/>
                    <a:lstStyle/>
                    <a:p>
                      <a:pPr algn="ctr" fontAlgn="ctr"/>
                      <a:r>
                        <a:rPr lang="es-EC" sz="1100" b="0" i="0" u="none" strike="noStrike">
                          <a:solidFill>
                            <a:srgbClr val="000000"/>
                          </a:solidFill>
                          <a:effectLst/>
                          <a:latin typeface="Calibri" panose="020F0502020204030204" pitchFamily="34" charset="0"/>
                        </a:rPr>
                        <a:t>22</a:t>
                      </a:r>
                    </a:p>
                  </a:txBody>
                  <a:tcPr marL="8935" marR="8935" marT="8935" marB="0" anchor="ctr">
                    <a:lnL>
                      <a:noFill/>
                    </a:lnL>
                    <a:lnR>
                      <a:noFill/>
                    </a:lnR>
                    <a:lnT>
                      <a:noFill/>
                    </a:lnT>
                    <a:lnB>
                      <a:noFill/>
                    </a:lnB>
                    <a:solidFill>
                      <a:srgbClr val="C6E0B4"/>
                    </a:solidFill>
                  </a:tcPr>
                </a:tc>
                <a:tc>
                  <a:txBody>
                    <a:bodyPr/>
                    <a:lstStyle/>
                    <a:p>
                      <a:pPr algn="ctr" fontAlgn="ctr"/>
                      <a:r>
                        <a:rPr lang="es-EC" sz="1100" b="0" i="0" u="none" strike="noStrike">
                          <a:solidFill>
                            <a:srgbClr val="000000"/>
                          </a:solidFill>
                          <a:effectLst/>
                          <a:latin typeface="Calibri" panose="020F0502020204030204" pitchFamily="34" charset="0"/>
                        </a:rPr>
                        <a:t>1,833</a:t>
                      </a:r>
                    </a:p>
                  </a:txBody>
                  <a:tcPr marL="8935" marR="8935" marT="8935" marB="0" anchor="ctr">
                    <a:lnL>
                      <a:noFill/>
                    </a:lnL>
                    <a:lnR>
                      <a:noFill/>
                    </a:lnR>
                    <a:lnT>
                      <a:noFill/>
                    </a:lnT>
                    <a:lnB>
                      <a:noFill/>
                    </a:lnB>
                    <a:solidFill>
                      <a:srgbClr val="C6E0B4"/>
                    </a:solidFill>
                  </a:tcPr>
                </a:tc>
                <a:tc>
                  <a:txBody>
                    <a:bodyPr/>
                    <a:lstStyle/>
                    <a:p>
                      <a:pPr algn="ctr" fontAlgn="b"/>
                      <a:r>
                        <a:rPr lang="es-EC" sz="1100" b="0" i="0" u="none" strike="noStrike">
                          <a:solidFill>
                            <a:srgbClr val="000000"/>
                          </a:solidFill>
                          <a:effectLst/>
                          <a:latin typeface="Calibri" panose="020F0502020204030204" pitchFamily="34" charset="0"/>
                        </a:rPr>
                        <a:t>114,2</a:t>
                      </a:r>
                    </a:p>
                  </a:txBody>
                  <a:tcPr marL="8935" marR="8935" marT="8935" marB="0" anchor="ctr">
                    <a:lnL>
                      <a:noFill/>
                    </a:lnL>
                    <a:lnR>
                      <a:noFill/>
                    </a:lnR>
                    <a:lnT>
                      <a:noFill/>
                    </a:lnT>
                    <a:lnB>
                      <a:noFill/>
                    </a:lnB>
                    <a:solidFill>
                      <a:srgbClr val="C6E0B4"/>
                    </a:solidFill>
                  </a:tcPr>
                </a:tc>
                <a:tc>
                  <a:txBody>
                    <a:bodyPr/>
                    <a:lstStyle/>
                    <a:p>
                      <a:pPr algn="ctr" fontAlgn="b"/>
                      <a:r>
                        <a:rPr lang="es-EC" sz="1100" b="0" i="0" u="none" strike="noStrike" dirty="0">
                          <a:solidFill>
                            <a:srgbClr val="000000"/>
                          </a:solidFill>
                          <a:effectLst/>
                          <a:latin typeface="Calibri" panose="020F0502020204030204" pitchFamily="34" charset="0"/>
                        </a:rPr>
                        <a:t>100,0</a:t>
                      </a:r>
                    </a:p>
                  </a:txBody>
                  <a:tcPr marL="8935" marR="8935" marT="8935" marB="0" anchor="ctr">
                    <a:lnL>
                      <a:noFill/>
                    </a:lnL>
                    <a:lnR>
                      <a:noFill/>
                    </a:lnR>
                    <a:lnT>
                      <a:noFill/>
                    </a:lnT>
                    <a:lnB>
                      <a:noFill/>
                    </a:lnB>
                    <a:solidFill>
                      <a:srgbClr val="C6E0B4"/>
                    </a:solidFill>
                  </a:tcPr>
                </a:tc>
                <a:extLst>
                  <a:ext uri="{0D108BD9-81ED-4DB2-BD59-A6C34878D82A}">
                    <a16:rowId xmlns="" xmlns:a16="http://schemas.microsoft.com/office/drawing/2014/main" val="3626886899"/>
                  </a:ext>
                </a:extLst>
              </a:tr>
              <a:tr h="186862">
                <a:tc>
                  <a:txBody>
                    <a:bodyPr/>
                    <a:lstStyle/>
                    <a:p>
                      <a:pPr algn="ctr" fontAlgn="ctr"/>
                      <a:r>
                        <a:rPr lang="es-EC" sz="1100" b="0" i="0" u="none" strike="noStrike">
                          <a:solidFill>
                            <a:srgbClr val="000000"/>
                          </a:solidFill>
                          <a:effectLst/>
                          <a:latin typeface="Calibri" panose="020F0502020204030204" pitchFamily="34" charset="0"/>
                        </a:rPr>
                        <a:t>23</a:t>
                      </a:r>
                    </a:p>
                  </a:txBody>
                  <a:tcPr marL="8935" marR="8935" marT="8935" marB="0" anchor="ctr">
                    <a:lnL>
                      <a:noFill/>
                    </a:lnL>
                    <a:lnR>
                      <a:noFill/>
                    </a:lnR>
                    <a:lnT>
                      <a:noFill/>
                    </a:lnT>
                    <a:lnB>
                      <a:noFill/>
                    </a:lnB>
                    <a:solidFill>
                      <a:srgbClr val="C6E0B4"/>
                    </a:solidFill>
                  </a:tcPr>
                </a:tc>
                <a:tc>
                  <a:txBody>
                    <a:bodyPr/>
                    <a:lstStyle/>
                    <a:p>
                      <a:pPr algn="ctr" fontAlgn="ctr"/>
                      <a:r>
                        <a:rPr lang="es-EC" sz="1100" b="0" i="0" u="none" strike="noStrike">
                          <a:solidFill>
                            <a:srgbClr val="000000"/>
                          </a:solidFill>
                          <a:effectLst/>
                          <a:latin typeface="Calibri" panose="020F0502020204030204" pitchFamily="34" charset="0"/>
                        </a:rPr>
                        <a:t>1,917</a:t>
                      </a:r>
                    </a:p>
                  </a:txBody>
                  <a:tcPr marL="8935" marR="8935" marT="8935" marB="0" anchor="ctr">
                    <a:lnL>
                      <a:noFill/>
                    </a:lnL>
                    <a:lnR>
                      <a:noFill/>
                    </a:lnR>
                    <a:lnT>
                      <a:noFill/>
                    </a:lnT>
                    <a:lnB>
                      <a:noFill/>
                    </a:lnB>
                    <a:solidFill>
                      <a:srgbClr val="C6E0B4"/>
                    </a:solidFill>
                  </a:tcPr>
                </a:tc>
                <a:tc>
                  <a:txBody>
                    <a:bodyPr/>
                    <a:lstStyle/>
                    <a:p>
                      <a:pPr algn="ctr" fontAlgn="b"/>
                      <a:r>
                        <a:rPr lang="es-EC" sz="1100" b="0" i="0" u="none" strike="noStrike">
                          <a:solidFill>
                            <a:srgbClr val="000000"/>
                          </a:solidFill>
                          <a:effectLst/>
                          <a:latin typeface="Calibri" panose="020F0502020204030204" pitchFamily="34" charset="0"/>
                        </a:rPr>
                        <a:t>118</a:t>
                      </a:r>
                    </a:p>
                  </a:txBody>
                  <a:tcPr marL="8935" marR="8935" marT="8935" marB="0" anchor="ctr">
                    <a:lnL>
                      <a:noFill/>
                    </a:lnL>
                    <a:lnR>
                      <a:noFill/>
                    </a:lnR>
                    <a:lnT>
                      <a:noFill/>
                    </a:lnT>
                    <a:lnB>
                      <a:noFill/>
                    </a:lnB>
                    <a:solidFill>
                      <a:srgbClr val="C6E0B4"/>
                    </a:solidFill>
                  </a:tcPr>
                </a:tc>
                <a:tc>
                  <a:txBody>
                    <a:bodyPr/>
                    <a:lstStyle/>
                    <a:p>
                      <a:pPr algn="ctr" fontAlgn="b"/>
                      <a:r>
                        <a:rPr lang="es-EC" sz="1100" b="0" i="0" u="none" strike="noStrike" dirty="0">
                          <a:solidFill>
                            <a:srgbClr val="000000"/>
                          </a:solidFill>
                          <a:effectLst/>
                          <a:latin typeface="Calibri" panose="020F0502020204030204" pitchFamily="34" charset="0"/>
                        </a:rPr>
                        <a:t>103</a:t>
                      </a:r>
                    </a:p>
                  </a:txBody>
                  <a:tcPr marL="8935" marR="8935" marT="8935" marB="0" anchor="ctr">
                    <a:lnL>
                      <a:noFill/>
                    </a:lnL>
                    <a:lnR>
                      <a:noFill/>
                    </a:lnR>
                    <a:lnT>
                      <a:noFill/>
                    </a:lnT>
                    <a:lnB>
                      <a:noFill/>
                    </a:lnB>
                    <a:solidFill>
                      <a:srgbClr val="C6E0B4"/>
                    </a:solidFill>
                  </a:tcPr>
                </a:tc>
                <a:extLst>
                  <a:ext uri="{0D108BD9-81ED-4DB2-BD59-A6C34878D82A}">
                    <a16:rowId xmlns="" xmlns:a16="http://schemas.microsoft.com/office/drawing/2014/main" val="3315023016"/>
                  </a:ext>
                </a:extLst>
              </a:tr>
              <a:tr h="186862">
                <a:tc>
                  <a:txBody>
                    <a:bodyPr/>
                    <a:lstStyle/>
                    <a:p>
                      <a:pPr algn="ctr" fontAlgn="ctr"/>
                      <a:r>
                        <a:rPr lang="es-EC" sz="1100" b="0" i="0" u="none" strike="noStrike">
                          <a:solidFill>
                            <a:srgbClr val="000000"/>
                          </a:solidFill>
                          <a:effectLst/>
                          <a:latin typeface="Calibri" panose="020F0502020204030204" pitchFamily="34" charset="0"/>
                        </a:rPr>
                        <a:t>24</a:t>
                      </a:r>
                    </a:p>
                  </a:txBody>
                  <a:tcPr marL="8935" marR="8935" marT="8935" marB="0" anchor="ctr">
                    <a:lnL>
                      <a:noFill/>
                    </a:lnL>
                    <a:lnR>
                      <a:noFill/>
                    </a:lnR>
                    <a:lnT>
                      <a:noFill/>
                    </a:lnT>
                    <a:lnB>
                      <a:noFill/>
                    </a:lnB>
                    <a:solidFill>
                      <a:srgbClr val="C6E0B4"/>
                    </a:solidFill>
                  </a:tcPr>
                </a:tc>
                <a:tc>
                  <a:txBody>
                    <a:bodyPr/>
                    <a:lstStyle/>
                    <a:p>
                      <a:pPr algn="ctr" fontAlgn="ctr"/>
                      <a:r>
                        <a:rPr lang="es-EC" sz="1100" b="0" i="0" u="none" strike="noStrike">
                          <a:solidFill>
                            <a:srgbClr val="000000"/>
                          </a:solidFill>
                          <a:effectLst/>
                          <a:latin typeface="Calibri" panose="020F0502020204030204" pitchFamily="34" charset="0"/>
                        </a:rPr>
                        <a:t>2,000</a:t>
                      </a:r>
                    </a:p>
                  </a:txBody>
                  <a:tcPr marL="8935" marR="8935" marT="8935" marB="0" anchor="ctr">
                    <a:lnL>
                      <a:noFill/>
                    </a:lnL>
                    <a:lnR>
                      <a:noFill/>
                    </a:lnR>
                    <a:lnT>
                      <a:noFill/>
                    </a:lnT>
                    <a:lnB>
                      <a:noFill/>
                    </a:lnB>
                    <a:solidFill>
                      <a:srgbClr val="C6E0B4"/>
                    </a:solidFill>
                  </a:tcPr>
                </a:tc>
                <a:tc>
                  <a:txBody>
                    <a:bodyPr/>
                    <a:lstStyle/>
                    <a:p>
                      <a:pPr algn="ctr" fontAlgn="b"/>
                      <a:r>
                        <a:rPr lang="es-EC" sz="1100" b="0" i="0" u="none" strike="noStrike">
                          <a:solidFill>
                            <a:srgbClr val="000000"/>
                          </a:solidFill>
                          <a:effectLst/>
                          <a:latin typeface="Calibri" panose="020F0502020204030204" pitchFamily="34" charset="0"/>
                        </a:rPr>
                        <a:t>122,2</a:t>
                      </a:r>
                    </a:p>
                  </a:txBody>
                  <a:tcPr marL="8935" marR="8935" marT="8935" marB="0" anchor="ctr">
                    <a:lnL>
                      <a:noFill/>
                    </a:lnL>
                    <a:lnR>
                      <a:noFill/>
                    </a:lnR>
                    <a:lnT>
                      <a:noFill/>
                    </a:lnT>
                    <a:lnB>
                      <a:noFill/>
                    </a:lnB>
                    <a:solidFill>
                      <a:srgbClr val="C6E0B4"/>
                    </a:solidFill>
                  </a:tcPr>
                </a:tc>
                <a:tc>
                  <a:txBody>
                    <a:bodyPr/>
                    <a:lstStyle/>
                    <a:p>
                      <a:pPr algn="ctr" fontAlgn="b"/>
                      <a:r>
                        <a:rPr lang="es-EC" sz="1100" b="0" i="0" u="none" strike="noStrike" dirty="0">
                          <a:solidFill>
                            <a:srgbClr val="000000"/>
                          </a:solidFill>
                          <a:effectLst/>
                          <a:latin typeface="Calibri" panose="020F0502020204030204" pitchFamily="34" charset="0"/>
                        </a:rPr>
                        <a:t>105,8</a:t>
                      </a:r>
                    </a:p>
                  </a:txBody>
                  <a:tcPr marL="8935" marR="8935" marT="8935" marB="0" anchor="ctr">
                    <a:lnL>
                      <a:noFill/>
                    </a:lnL>
                    <a:lnR>
                      <a:noFill/>
                    </a:lnR>
                    <a:lnT>
                      <a:noFill/>
                    </a:lnT>
                    <a:lnB>
                      <a:noFill/>
                    </a:lnB>
                    <a:solidFill>
                      <a:srgbClr val="C6E0B4"/>
                    </a:solidFill>
                  </a:tcPr>
                </a:tc>
                <a:extLst>
                  <a:ext uri="{0D108BD9-81ED-4DB2-BD59-A6C34878D82A}">
                    <a16:rowId xmlns="" xmlns:a16="http://schemas.microsoft.com/office/drawing/2014/main" val="3521595748"/>
                  </a:ext>
                </a:extLst>
              </a:tr>
              <a:tr h="186862">
                <a:tc>
                  <a:txBody>
                    <a:bodyPr/>
                    <a:lstStyle/>
                    <a:p>
                      <a:pPr algn="ctr" fontAlgn="ctr"/>
                      <a:r>
                        <a:rPr lang="es-EC" sz="1100" b="0" i="0" u="none" strike="noStrike">
                          <a:solidFill>
                            <a:srgbClr val="000000"/>
                          </a:solidFill>
                          <a:effectLst/>
                          <a:latin typeface="Calibri" panose="020F0502020204030204" pitchFamily="34" charset="0"/>
                        </a:rPr>
                        <a:t>25</a:t>
                      </a:r>
                    </a:p>
                  </a:txBody>
                  <a:tcPr marL="8935" marR="8935" marT="8935" marB="0" anchor="ctr">
                    <a:lnL>
                      <a:noFill/>
                    </a:lnL>
                    <a:lnR>
                      <a:noFill/>
                    </a:lnR>
                    <a:lnT>
                      <a:noFill/>
                    </a:lnT>
                    <a:lnB>
                      <a:noFill/>
                    </a:lnB>
                    <a:solidFill>
                      <a:srgbClr val="C6E0B4"/>
                    </a:solidFill>
                  </a:tcPr>
                </a:tc>
                <a:tc>
                  <a:txBody>
                    <a:bodyPr/>
                    <a:lstStyle/>
                    <a:p>
                      <a:pPr algn="ctr" fontAlgn="ctr"/>
                      <a:r>
                        <a:rPr lang="es-EC" sz="1100" b="0" i="0" u="none" strike="noStrike">
                          <a:solidFill>
                            <a:srgbClr val="000000"/>
                          </a:solidFill>
                          <a:effectLst/>
                          <a:latin typeface="Calibri" panose="020F0502020204030204" pitchFamily="34" charset="0"/>
                        </a:rPr>
                        <a:t>2,083</a:t>
                      </a:r>
                    </a:p>
                  </a:txBody>
                  <a:tcPr marL="8935" marR="8935" marT="8935" marB="0" anchor="ctr">
                    <a:lnL>
                      <a:noFill/>
                    </a:lnL>
                    <a:lnR>
                      <a:noFill/>
                    </a:lnR>
                    <a:lnT>
                      <a:noFill/>
                    </a:lnT>
                    <a:lnB>
                      <a:noFill/>
                    </a:lnB>
                    <a:solidFill>
                      <a:srgbClr val="C6E0B4"/>
                    </a:solidFill>
                  </a:tcPr>
                </a:tc>
                <a:tc>
                  <a:txBody>
                    <a:bodyPr/>
                    <a:lstStyle/>
                    <a:p>
                      <a:pPr algn="ctr" fontAlgn="b"/>
                      <a:r>
                        <a:rPr lang="es-EC" sz="1100" b="0" i="0" u="none" strike="noStrike">
                          <a:solidFill>
                            <a:srgbClr val="000000"/>
                          </a:solidFill>
                          <a:effectLst/>
                          <a:latin typeface="Calibri" panose="020F0502020204030204" pitchFamily="34" charset="0"/>
                        </a:rPr>
                        <a:t>126,2</a:t>
                      </a:r>
                    </a:p>
                  </a:txBody>
                  <a:tcPr marL="8935" marR="8935" marT="8935" marB="0" anchor="ctr">
                    <a:lnL>
                      <a:noFill/>
                    </a:lnL>
                    <a:lnR>
                      <a:noFill/>
                    </a:lnR>
                    <a:lnT>
                      <a:noFill/>
                    </a:lnT>
                    <a:lnB>
                      <a:noFill/>
                    </a:lnB>
                    <a:solidFill>
                      <a:srgbClr val="C6E0B4"/>
                    </a:solidFill>
                  </a:tcPr>
                </a:tc>
                <a:tc>
                  <a:txBody>
                    <a:bodyPr/>
                    <a:lstStyle/>
                    <a:p>
                      <a:pPr algn="ctr" fontAlgn="b"/>
                      <a:r>
                        <a:rPr lang="es-EC" sz="1100" b="0" i="0" u="none" strike="noStrike" dirty="0">
                          <a:solidFill>
                            <a:srgbClr val="000000"/>
                          </a:solidFill>
                          <a:effectLst/>
                          <a:latin typeface="Calibri" panose="020F0502020204030204" pitchFamily="34" charset="0"/>
                        </a:rPr>
                        <a:t>109,0</a:t>
                      </a:r>
                    </a:p>
                  </a:txBody>
                  <a:tcPr marL="8935" marR="8935" marT="8935" marB="0" anchor="ctr">
                    <a:lnL>
                      <a:noFill/>
                    </a:lnL>
                    <a:lnR>
                      <a:noFill/>
                    </a:lnR>
                    <a:lnT>
                      <a:noFill/>
                    </a:lnT>
                    <a:lnB>
                      <a:noFill/>
                    </a:lnB>
                    <a:solidFill>
                      <a:srgbClr val="C6E0B4"/>
                    </a:solidFill>
                  </a:tcPr>
                </a:tc>
                <a:extLst>
                  <a:ext uri="{0D108BD9-81ED-4DB2-BD59-A6C34878D82A}">
                    <a16:rowId xmlns="" xmlns:a16="http://schemas.microsoft.com/office/drawing/2014/main" val="1225047016"/>
                  </a:ext>
                </a:extLst>
              </a:tr>
              <a:tr h="186862">
                <a:tc>
                  <a:txBody>
                    <a:bodyPr/>
                    <a:lstStyle/>
                    <a:p>
                      <a:pPr algn="ctr" fontAlgn="ctr"/>
                      <a:r>
                        <a:rPr lang="es-EC" sz="1100" b="0" i="0" u="none" strike="noStrike">
                          <a:solidFill>
                            <a:srgbClr val="000000"/>
                          </a:solidFill>
                          <a:effectLst/>
                          <a:latin typeface="Calibri" panose="020F0502020204030204" pitchFamily="34" charset="0"/>
                        </a:rPr>
                        <a:t>26</a:t>
                      </a:r>
                    </a:p>
                  </a:txBody>
                  <a:tcPr marL="8935" marR="8935" marT="8935" marB="0" anchor="ctr">
                    <a:lnL>
                      <a:noFill/>
                    </a:lnL>
                    <a:lnR>
                      <a:noFill/>
                    </a:lnR>
                    <a:lnT>
                      <a:noFill/>
                    </a:lnT>
                    <a:lnB>
                      <a:noFill/>
                    </a:lnB>
                    <a:solidFill>
                      <a:srgbClr val="C6E0B4"/>
                    </a:solidFill>
                  </a:tcPr>
                </a:tc>
                <a:tc>
                  <a:txBody>
                    <a:bodyPr/>
                    <a:lstStyle/>
                    <a:p>
                      <a:pPr algn="ctr" fontAlgn="ctr"/>
                      <a:r>
                        <a:rPr lang="es-EC" sz="1100" b="0" i="0" u="none" strike="noStrike">
                          <a:solidFill>
                            <a:srgbClr val="000000"/>
                          </a:solidFill>
                          <a:effectLst/>
                          <a:latin typeface="Calibri" panose="020F0502020204030204" pitchFamily="34" charset="0"/>
                        </a:rPr>
                        <a:t>2,167</a:t>
                      </a:r>
                    </a:p>
                  </a:txBody>
                  <a:tcPr marL="8935" marR="8935" marT="8935" marB="0" anchor="ctr">
                    <a:lnL>
                      <a:noFill/>
                    </a:lnL>
                    <a:lnR>
                      <a:noFill/>
                    </a:lnR>
                    <a:lnT>
                      <a:noFill/>
                    </a:lnT>
                    <a:lnB>
                      <a:noFill/>
                    </a:lnB>
                    <a:solidFill>
                      <a:srgbClr val="C6E0B4"/>
                    </a:solidFill>
                  </a:tcPr>
                </a:tc>
                <a:tc>
                  <a:txBody>
                    <a:bodyPr/>
                    <a:lstStyle/>
                    <a:p>
                      <a:pPr algn="ctr" fontAlgn="b"/>
                      <a:r>
                        <a:rPr lang="es-EC" sz="1100" b="0" i="0" u="none" strike="noStrike">
                          <a:solidFill>
                            <a:srgbClr val="000000"/>
                          </a:solidFill>
                          <a:effectLst/>
                          <a:latin typeface="Calibri" panose="020F0502020204030204" pitchFamily="34" charset="0"/>
                        </a:rPr>
                        <a:t>129</a:t>
                      </a:r>
                    </a:p>
                  </a:txBody>
                  <a:tcPr marL="8935" marR="8935" marT="8935" marB="0" anchor="ctr">
                    <a:lnL>
                      <a:noFill/>
                    </a:lnL>
                    <a:lnR>
                      <a:noFill/>
                    </a:lnR>
                    <a:lnT>
                      <a:noFill/>
                    </a:lnT>
                    <a:lnB>
                      <a:noFill/>
                    </a:lnB>
                    <a:solidFill>
                      <a:srgbClr val="C6E0B4"/>
                    </a:solidFill>
                  </a:tcPr>
                </a:tc>
                <a:tc>
                  <a:txBody>
                    <a:bodyPr/>
                    <a:lstStyle/>
                    <a:p>
                      <a:pPr algn="ctr" fontAlgn="b"/>
                      <a:r>
                        <a:rPr lang="es-EC" sz="1100" b="0" i="0" u="none" strike="noStrike" dirty="0">
                          <a:solidFill>
                            <a:srgbClr val="000000"/>
                          </a:solidFill>
                          <a:effectLst/>
                          <a:latin typeface="Calibri" panose="020F0502020204030204" pitchFamily="34" charset="0"/>
                        </a:rPr>
                        <a:t>114</a:t>
                      </a:r>
                    </a:p>
                  </a:txBody>
                  <a:tcPr marL="8935" marR="8935" marT="8935" marB="0" anchor="ctr">
                    <a:lnL>
                      <a:noFill/>
                    </a:lnL>
                    <a:lnR>
                      <a:noFill/>
                    </a:lnR>
                    <a:lnT>
                      <a:noFill/>
                    </a:lnT>
                    <a:lnB>
                      <a:noFill/>
                    </a:lnB>
                    <a:solidFill>
                      <a:srgbClr val="C6E0B4"/>
                    </a:solidFill>
                  </a:tcPr>
                </a:tc>
                <a:extLst>
                  <a:ext uri="{0D108BD9-81ED-4DB2-BD59-A6C34878D82A}">
                    <a16:rowId xmlns="" xmlns:a16="http://schemas.microsoft.com/office/drawing/2014/main" val="2195800259"/>
                  </a:ext>
                </a:extLst>
              </a:tr>
              <a:tr h="186862">
                <a:tc>
                  <a:txBody>
                    <a:bodyPr/>
                    <a:lstStyle/>
                    <a:p>
                      <a:pPr algn="ctr" fontAlgn="ctr"/>
                      <a:r>
                        <a:rPr lang="es-EC" sz="1100" b="0" i="0" u="none" strike="noStrike">
                          <a:solidFill>
                            <a:srgbClr val="000000"/>
                          </a:solidFill>
                          <a:effectLst/>
                          <a:latin typeface="Calibri" panose="020F0502020204030204" pitchFamily="34" charset="0"/>
                        </a:rPr>
                        <a:t>27</a:t>
                      </a:r>
                    </a:p>
                  </a:txBody>
                  <a:tcPr marL="8935" marR="8935" marT="8935" marB="0" anchor="ctr">
                    <a:lnL>
                      <a:noFill/>
                    </a:lnL>
                    <a:lnR>
                      <a:noFill/>
                    </a:lnR>
                    <a:lnT>
                      <a:noFill/>
                    </a:lnT>
                    <a:lnB>
                      <a:noFill/>
                    </a:lnB>
                    <a:solidFill>
                      <a:srgbClr val="C6E0B4"/>
                    </a:solidFill>
                  </a:tcPr>
                </a:tc>
                <a:tc>
                  <a:txBody>
                    <a:bodyPr/>
                    <a:lstStyle/>
                    <a:p>
                      <a:pPr algn="ctr" fontAlgn="ctr"/>
                      <a:r>
                        <a:rPr lang="es-EC" sz="1100" b="0" i="0" u="none" strike="noStrike">
                          <a:solidFill>
                            <a:srgbClr val="000000"/>
                          </a:solidFill>
                          <a:effectLst/>
                          <a:latin typeface="Calibri" panose="020F0502020204030204" pitchFamily="34" charset="0"/>
                        </a:rPr>
                        <a:t>2,250</a:t>
                      </a:r>
                    </a:p>
                  </a:txBody>
                  <a:tcPr marL="8935" marR="8935" marT="8935" marB="0" anchor="ctr">
                    <a:lnL>
                      <a:noFill/>
                    </a:lnL>
                    <a:lnR>
                      <a:noFill/>
                    </a:lnR>
                    <a:lnT>
                      <a:noFill/>
                    </a:lnT>
                    <a:lnB>
                      <a:noFill/>
                    </a:lnB>
                    <a:solidFill>
                      <a:srgbClr val="C6E0B4"/>
                    </a:solidFill>
                  </a:tcPr>
                </a:tc>
                <a:tc>
                  <a:txBody>
                    <a:bodyPr/>
                    <a:lstStyle/>
                    <a:p>
                      <a:pPr algn="ctr" fontAlgn="ctr"/>
                      <a:r>
                        <a:rPr lang="es-EC" sz="1100" b="0" i="0" u="none" strike="noStrike">
                          <a:solidFill>
                            <a:srgbClr val="000000"/>
                          </a:solidFill>
                          <a:effectLst/>
                          <a:latin typeface="Calibri" panose="020F0502020204030204" pitchFamily="34" charset="0"/>
                        </a:rPr>
                        <a:t>132,8</a:t>
                      </a:r>
                    </a:p>
                  </a:txBody>
                  <a:tcPr marL="8935" marR="8935" marT="8935" marB="0" anchor="ctr">
                    <a:lnL>
                      <a:noFill/>
                    </a:lnL>
                    <a:lnR>
                      <a:noFill/>
                    </a:lnR>
                    <a:lnT>
                      <a:noFill/>
                    </a:lnT>
                    <a:lnB>
                      <a:noFill/>
                    </a:lnB>
                    <a:solidFill>
                      <a:srgbClr val="C6E0B4"/>
                    </a:solidFill>
                  </a:tcPr>
                </a:tc>
                <a:tc>
                  <a:txBody>
                    <a:bodyPr/>
                    <a:lstStyle/>
                    <a:p>
                      <a:pPr algn="ctr" fontAlgn="ctr"/>
                      <a:r>
                        <a:rPr lang="es-EC" sz="1100" b="0" i="0" u="none" strike="noStrike" dirty="0">
                          <a:solidFill>
                            <a:srgbClr val="000000"/>
                          </a:solidFill>
                          <a:effectLst/>
                          <a:latin typeface="Calibri" panose="020F0502020204030204" pitchFamily="34" charset="0"/>
                        </a:rPr>
                        <a:t>122</a:t>
                      </a:r>
                    </a:p>
                  </a:txBody>
                  <a:tcPr marL="8935" marR="8935" marT="8935" marB="0" anchor="ctr">
                    <a:lnL>
                      <a:noFill/>
                    </a:lnL>
                    <a:lnR>
                      <a:noFill/>
                    </a:lnR>
                    <a:lnT>
                      <a:noFill/>
                    </a:lnT>
                    <a:lnB>
                      <a:noFill/>
                    </a:lnB>
                    <a:solidFill>
                      <a:srgbClr val="C6E0B4"/>
                    </a:solidFill>
                  </a:tcPr>
                </a:tc>
                <a:extLst>
                  <a:ext uri="{0D108BD9-81ED-4DB2-BD59-A6C34878D82A}">
                    <a16:rowId xmlns="" xmlns:a16="http://schemas.microsoft.com/office/drawing/2014/main" val="2174640270"/>
                  </a:ext>
                </a:extLst>
              </a:tr>
              <a:tr h="186862">
                <a:tc>
                  <a:txBody>
                    <a:bodyPr/>
                    <a:lstStyle/>
                    <a:p>
                      <a:pPr algn="ctr" fontAlgn="ctr"/>
                      <a:r>
                        <a:rPr lang="es-EC" sz="1100" b="0" i="0" u="none" strike="noStrike">
                          <a:solidFill>
                            <a:srgbClr val="000000"/>
                          </a:solidFill>
                          <a:effectLst/>
                          <a:latin typeface="Calibri" panose="020F0502020204030204" pitchFamily="34" charset="0"/>
                        </a:rPr>
                        <a:t>28</a:t>
                      </a:r>
                    </a:p>
                  </a:txBody>
                  <a:tcPr marL="8935" marR="8935" marT="8935" marB="0" anchor="ctr">
                    <a:lnL>
                      <a:noFill/>
                    </a:lnL>
                    <a:lnR>
                      <a:noFill/>
                    </a:lnR>
                    <a:lnT>
                      <a:noFill/>
                    </a:lnT>
                    <a:lnB>
                      <a:noFill/>
                    </a:lnB>
                    <a:solidFill>
                      <a:srgbClr val="C6E0B4"/>
                    </a:solidFill>
                  </a:tcPr>
                </a:tc>
                <a:tc>
                  <a:txBody>
                    <a:bodyPr/>
                    <a:lstStyle/>
                    <a:p>
                      <a:pPr algn="ctr" fontAlgn="ctr"/>
                      <a:r>
                        <a:rPr lang="es-EC" sz="1100" b="0" i="0" u="none" strike="noStrike">
                          <a:solidFill>
                            <a:srgbClr val="000000"/>
                          </a:solidFill>
                          <a:effectLst/>
                          <a:latin typeface="Calibri" panose="020F0502020204030204" pitchFamily="34" charset="0"/>
                        </a:rPr>
                        <a:t>2,333</a:t>
                      </a:r>
                    </a:p>
                  </a:txBody>
                  <a:tcPr marL="8935" marR="8935" marT="8935" marB="0" anchor="ctr">
                    <a:lnL>
                      <a:noFill/>
                    </a:lnL>
                    <a:lnR>
                      <a:noFill/>
                    </a:lnR>
                    <a:lnT>
                      <a:noFill/>
                    </a:lnT>
                    <a:lnB>
                      <a:noFill/>
                    </a:lnB>
                    <a:solidFill>
                      <a:srgbClr val="C6E0B4"/>
                    </a:solidFill>
                  </a:tcPr>
                </a:tc>
                <a:tc>
                  <a:txBody>
                    <a:bodyPr/>
                    <a:lstStyle/>
                    <a:p>
                      <a:pPr algn="ctr" fontAlgn="ctr"/>
                      <a:r>
                        <a:rPr lang="es-EC" sz="1100" b="0" i="0" u="none" strike="noStrike">
                          <a:solidFill>
                            <a:srgbClr val="000000"/>
                          </a:solidFill>
                          <a:effectLst/>
                          <a:latin typeface="Calibri" panose="020F0502020204030204" pitchFamily="34" charset="0"/>
                        </a:rPr>
                        <a:t>136,6</a:t>
                      </a:r>
                    </a:p>
                  </a:txBody>
                  <a:tcPr marL="8935" marR="8935" marT="8935" marB="0" anchor="ctr">
                    <a:lnL>
                      <a:noFill/>
                    </a:lnL>
                    <a:lnR>
                      <a:noFill/>
                    </a:lnR>
                    <a:lnT>
                      <a:noFill/>
                    </a:lnT>
                    <a:lnB>
                      <a:noFill/>
                    </a:lnB>
                    <a:solidFill>
                      <a:srgbClr val="C6E0B4"/>
                    </a:solidFill>
                  </a:tcPr>
                </a:tc>
                <a:tc>
                  <a:txBody>
                    <a:bodyPr/>
                    <a:lstStyle/>
                    <a:p>
                      <a:pPr algn="ctr" fontAlgn="ctr"/>
                      <a:r>
                        <a:rPr lang="es-EC" sz="1100" b="0" i="0" u="none" strike="noStrike" dirty="0">
                          <a:solidFill>
                            <a:srgbClr val="000000"/>
                          </a:solidFill>
                          <a:effectLst/>
                          <a:latin typeface="Calibri" panose="020F0502020204030204" pitchFamily="34" charset="0"/>
                        </a:rPr>
                        <a:t>136,6</a:t>
                      </a:r>
                    </a:p>
                  </a:txBody>
                  <a:tcPr marL="8935" marR="8935" marT="8935" marB="0" anchor="ctr">
                    <a:lnL>
                      <a:noFill/>
                    </a:lnL>
                    <a:lnR>
                      <a:noFill/>
                    </a:lnR>
                    <a:lnT>
                      <a:noFill/>
                    </a:lnT>
                    <a:lnB>
                      <a:noFill/>
                    </a:lnB>
                    <a:solidFill>
                      <a:srgbClr val="C6E0B4"/>
                    </a:solidFill>
                  </a:tcPr>
                </a:tc>
                <a:extLst>
                  <a:ext uri="{0D108BD9-81ED-4DB2-BD59-A6C34878D82A}">
                    <a16:rowId xmlns="" xmlns:a16="http://schemas.microsoft.com/office/drawing/2014/main" val="402195503"/>
                  </a:ext>
                </a:extLst>
              </a:tr>
            </a:tbl>
          </a:graphicData>
        </a:graphic>
      </p:graphicFrame>
      <p:sp>
        <p:nvSpPr>
          <p:cNvPr id="8" name="Rectángulo 7">
            <a:extLst>
              <a:ext uri="{FF2B5EF4-FFF2-40B4-BE49-F238E27FC236}">
                <a16:creationId xmlns="" xmlns:a16="http://schemas.microsoft.com/office/drawing/2014/main" id="{467D658C-0135-4CCE-A196-47FD2DF38441}"/>
              </a:ext>
            </a:extLst>
          </p:cNvPr>
          <p:cNvSpPr/>
          <p:nvPr/>
        </p:nvSpPr>
        <p:spPr>
          <a:xfrm>
            <a:off x="983972" y="1506259"/>
            <a:ext cx="1800493" cy="369332"/>
          </a:xfrm>
          <a:prstGeom prst="rect">
            <a:avLst/>
          </a:prstGeom>
        </p:spPr>
        <p:txBody>
          <a:bodyPr wrap="none">
            <a:spAutoFit/>
          </a:bodyPr>
          <a:lstStyle/>
          <a:p>
            <a:r>
              <a:rPr lang="es-EC" dirty="0">
                <a:latin typeface="Times New Roman" panose="02020603050405020304" pitchFamily="18" charset="0"/>
                <a:ea typeface="Times New Roman" panose="02020603050405020304" pitchFamily="18" charset="0"/>
              </a:rPr>
              <a:t>Cordón: L16_E1 </a:t>
            </a:r>
            <a:endParaRPr lang="es-EC" dirty="0"/>
          </a:p>
        </p:txBody>
      </p:sp>
      <p:sp>
        <p:nvSpPr>
          <p:cNvPr id="11" name="Rectángulo 10">
            <a:extLst>
              <a:ext uri="{FF2B5EF4-FFF2-40B4-BE49-F238E27FC236}">
                <a16:creationId xmlns="" xmlns:a16="http://schemas.microsoft.com/office/drawing/2014/main" id="{5A58A286-1D4B-4C35-A1AC-CE182AF998D1}"/>
              </a:ext>
            </a:extLst>
          </p:cNvPr>
          <p:cNvSpPr/>
          <p:nvPr/>
        </p:nvSpPr>
        <p:spPr>
          <a:xfrm>
            <a:off x="983972" y="1079050"/>
            <a:ext cx="1415772" cy="369332"/>
          </a:xfrm>
          <a:prstGeom prst="rect">
            <a:avLst/>
          </a:prstGeom>
        </p:spPr>
        <p:txBody>
          <a:bodyPr wrap="none">
            <a:spAutoFit/>
          </a:bodyPr>
          <a:lstStyle/>
          <a:p>
            <a:r>
              <a:rPr lang="es-EC" dirty="0">
                <a:latin typeface="Times New Roman" panose="02020603050405020304" pitchFamily="18" charset="0"/>
                <a:ea typeface="Times New Roman" panose="02020603050405020304" pitchFamily="18" charset="0"/>
              </a:rPr>
              <a:t>%Cat: 1.75%</a:t>
            </a:r>
            <a:endParaRPr lang="es-EC" dirty="0"/>
          </a:p>
        </p:txBody>
      </p:sp>
      <p:graphicFrame>
        <p:nvGraphicFramePr>
          <p:cNvPr id="12" name="Tabla 11">
            <a:extLst>
              <a:ext uri="{FF2B5EF4-FFF2-40B4-BE49-F238E27FC236}">
                <a16:creationId xmlns="" xmlns:a16="http://schemas.microsoft.com/office/drawing/2014/main" id="{CB92936E-D754-4BF9-BEAC-16AAAD47E91B}"/>
              </a:ext>
            </a:extLst>
          </p:cNvPr>
          <p:cNvGraphicFramePr>
            <a:graphicFrameLocks noGrp="1"/>
          </p:cNvGraphicFramePr>
          <p:nvPr>
            <p:extLst>
              <p:ext uri="{D42A27DB-BD31-4B8C-83A1-F6EECF244321}">
                <p14:modId xmlns:p14="http://schemas.microsoft.com/office/powerpoint/2010/main" val="1975279500"/>
              </p:ext>
            </p:extLst>
          </p:nvPr>
        </p:nvGraphicFramePr>
        <p:xfrm>
          <a:off x="3563191" y="1996589"/>
          <a:ext cx="2837608" cy="3980180"/>
        </p:xfrm>
        <a:graphic>
          <a:graphicData uri="http://schemas.openxmlformats.org/drawingml/2006/table">
            <a:tbl>
              <a:tblPr/>
              <a:tblGrid>
                <a:gridCol w="677509">
                  <a:extLst>
                    <a:ext uri="{9D8B030D-6E8A-4147-A177-3AD203B41FA5}">
                      <a16:colId xmlns="" xmlns:a16="http://schemas.microsoft.com/office/drawing/2014/main" val="3524534701"/>
                    </a:ext>
                  </a:extLst>
                </a:gridCol>
                <a:gridCol w="543339">
                  <a:extLst>
                    <a:ext uri="{9D8B030D-6E8A-4147-A177-3AD203B41FA5}">
                      <a16:colId xmlns="" xmlns:a16="http://schemas.microsoft.com/office/drawing/2014/main" val="2074993020"/>
                    </a:ext>
                  </a:extLst>
                </a:gridCol>
                <a:gridCol w="728870">
                  <a:extLst>
                    <a:ext uri="{9D8B030D-6E8A-4147-A177-3AD203B41FA5}">
                      <a16:colId xmlns="" xmlns:a16="http://schemas.microsoft.com/office/drawing/2014/main" val="1181009455"/>
                    </a:ext>
                  </a:extLst>
                </a:gridCol>
                <a:gridCol w="887890">
                  <a:extLst>
                    <a:ext uri="{9D8B030D-6E8A-4147-A177-3AD203B41FA5}">
                      <a16:colId xmlns="" xmlns:a16="http://schemas.microsoft.com/office/drawing/2014/main" val="891594647"/>
                    </a:ext>
                  </a:extLst>
                </a:gridCol>
              </a:tblGrid>
              <a:tr h="601831">
                <a:tc>
                  <a:txBody>
                    <a:bodyPr/>
                    <a:lstStyle/>
                    <a:p>
                      <a:pPr algn="ctr" fontAlgn="ctr"/>
                      <a:r>
                        <a:rPr lang="es-EC" sz="1200" b="0" i="0" u="none" strike="noStrike" dirty="0">
                          <a:solidFill>
                            <a:srgbClr val="000000"/>
                          </a:solidFill>
                          <a:effectLst/>
                          <a:latin typeface="Times New Roman" panose="02020603050405020304" pitchFamily="18" charset="0"/>
                        </a:rPr>
                        <a:t>Longitud</a:t>
                      </a:r>
                    </a:p>
                  </a:txBody>
                  <a:tcPr marL="8210" marR="8210" marT="82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ctr"/>
                      <a:r>
                        <a:rPr lang="es-EC" sz="1200" b="0" i="0" u="none" strike="noStrike">
                          <a:solidFill>
                            <a:srgbClr val="000000"/>
                          </a:solidFill>
                          <a:effectLst/>
                          <a:latin typeface="Times New Roman" panose="02020603050405020304" pitchFamily="18" charset="0"/>
                        </a:rPr>
                        <a:t>E</a:t>
                      </a:r>
                    </a:p>
                  </a:txBody>
                  <a:tcPr marL="8210" marR="8210" marT="821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ctr"/>
                      <a:r>
                        <a:rPr lang="es-EC" sz="1200" b="0" i="0" u="none" strike="noStrike" dirty="0">
                          <a:solidFill>
                            <a:srgbClr val="000000"/>
                          </a:solidFill>
                          <a:effectLst/>
                          <a:latin typeface="Times New Roman" panose="02020603050405020304" pitchFamily="18" charset="0"/>
                        </a:rPr>
                        <a:t>Frec Carga (Prom)</a:t>
                      </a:r>
                    </a:p>
                  </a:txBody>
                  <a:tcPr marL="8210" marR="8210" marT="821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ctr"/>
                      <a:r>
                        <a:rPr lang="es-EC" sz="1200" b="0" i="0" u="none" strike="noStrike" dirty="0">
                          <a:solidFill>
                            <a:srgbClr val="000000"/>
                          </a:solidFill>
                          <a:effectLst/>
                          <a:latin typeface="Times New Roman" panose="02020603050405020304" pitchFamily="18" charset="0"/>
                        </a:rPr>
                        <a:t>Frec Descrg (Prom)</a:t>
                      </a:r>
                    </a:p>
                  </a:txBody>
                  <a:tcPr marL="8210" marR="8210" marT="82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extLst>
                  <a:ext uri="{0D108BD9-81ED-4DB2-BD59-A6C34878D82A}">
                    <a16:rowId xmlns="" xmlns:a16="http://schemas.microsoft.com/office/drawing/2014/main" val="407499785"/>
                  </a:ext>
                </a:extLst>
              </a:tr>
              <a:tr h="214653">
                <a:tc>
                  <a:txBody>
                    <a:bodyPr/>
                    <a:lstStyle/>
                    <a:p>
                      <a:pPr algn="ctr" fontAlgn="ctr"/>
                      <a:r>
                        <a:rPr lang="es-EC" sz="1100" b="0" i="0" u="none" strike="noStrike" dirty="0">
                          <a:solidFill>
                            <a:srgbClr val="000000"/>
                          </a:solidFill>
                          <a:effectLst/>
                          <a:latin typeface="Calibri" panose="020F0502020204030204" pitchFamily="34" charset="0"/>
                        </a:rPr>
                        <a:t>28</a:t>
                      </a:r>
                    </a:p>
                  </a:txBody>
                  <a:tcPr marL="8210" marR="8210" marT="8210" marB="0" anchor="ctr">
                    <a:lnL>
                      <a:noFill/>
                    </a:lnL>
                    <a:lnR>
                      <a:noFill/>
                    </a:lnR>
                    <a:lnT w="6350" cap="flat" cmpd="sng" algn="ctr">
                      <a:solidFill>
                        <a:srgbClr val="000000"/>
                      </a:solidFill>
                      <a:prstDash val="solid"/>
                      <a:round/>
                      <a:headEnd type="none" w="med" len="med"/>
                      <a:tailEnd type="none" w="med" len="med"/>
                    </a:lnT>
                    <a:lnB>
                      <a:noFill/>
                    </a:lnB>
                    <a:solidFill>
                      <a:srgbClr val="FFE699"/>
                    </a:solidFill>
                  </a:tcPr>
                </a:tc>
                <a:tc>
                  <a:txBody>
                    <a:bodyPr/>
                    <a:lstStyle/>
                    <a:p>
                      <a:pPr algn="ctr" fontAlgn="ctr"/>
                      <a:r>
                        <a:rPr lang="es-EC" sz="1100" b="0" i="0" u="none" strike="noStrike" dirty="0">
                          <a:solidFill>
                            <a:srgbClr val="000000"/>
                          </a:solidFill>
                          <a:effectLst/>
                          <a:latin typeface="Calibri" panose="020F0502020204030204" pitchFamily="34" charset="0"/>
                        </a:rPr>
                        <a:t>2,333</a:t>
                      </a:r>
                    </a:p>
                  </a:txBody>
                  <a:tcPr marL="8210" marR="8210" marT="8210" marB="0" anchor="ctr">
                    <a:lnL>
                      <a:noFill/>
                    </a:lnL>
                    <a:lnR>
                      <a:noFill/>
                    </a:lnR>
                    <a:lnT w="6350" cap="flat" cmpd="sng" algn="ctr">
                      <a:solidFill>
                        <a:srgbClr val="000000"/>
                      </a:solidFill>
                      <a:prstDash val="solid"/>
                      <a:round/>
                      <a:headEnd type="none" w="med" len="med"/>
                      <a:tailEnd type="none" w="med" len="med"/>
                    </a:lnT>
                    <a:lnB>
                      <a:noFill/>
                    </a:lnB>
                    <a:solidFill>
                      <a:srgbClr val="FFE699"/>
                    </a:solidFill>
                  </a:tcPr>
                </a:tc>
                <a:tc>
                  <a:txBody>
                    <a:bodyPr/>
                    <a:lstStyle/>
                    <a:p>
                      <a:pPr algn="ctr" fontAlgn="ctr"/>
                      <a:r>
                        <a:rPr lang="es-EC" sz="1100" b="0" i="0" u="none" strike="noStrike">
                          <a:solidFill>
                            <a:srgbClr val="000000"/>
                          </a:solidFill>
                          <a:effectLst/>
                          <a:latin typeface="Calibri" panose="020F0502020204030204" pitchFamily="34" charset="0"/>
                        </a:rPr>
                        <a:t>136,6</a:t>
                      </a:r>
                    </a:p>
                  </a:txBody>
                  <a:tcPr marL="8210" marR="8210" marT="8210" marB="0" anchor="ctr">
                    <a:lnL>
                      <a:noFill/>
                    </a:lnL>
                    <a:lnR>
                      <a:noFill/>
                    </a:lnR>
                    <a:lnT w="6350" cap="flat" cmpd="sng" algn="ctr">
                      <a:solidFill>
                        <a:srgbClr val="000000"/>
                      </a:solidFill>
                      <a:prstDash val="solid"/>
                      <a:round/>
                      <a:headEnd type="none" w="med" len="med"/>
                      <a:tailEnd type="none" w="med" len="med"/>
                    </a:lnT>
                    <a:lnB>
                      <a:noFill/>
                    </a:lnB>
                    <a:solidFill>
                      <a:srgbClr val="FFE699"/>
                    </a:solidFill>
                  </a:tcPr>
                </a:tc>
                <a:tc>
                  <a:txBody>
                    <a:bodyPr/>
                    <a:lstStyle/>
                    <a:p>
                      <a:pPr algn="ctr" fontAlgn="ctr"/>
                      <a:r>
                        <a:rPr lang="es-EC" sz="1100" b="0" i="0" u="none" strike="noStrike" dirty="0">
                          <a:solidFill>
                            <a:srgbClr val="000000"/>
                          </a:solidFill>
                          <a:effectLst/>
                          <a:latin typeface="Calibri" panose="020F0502020204030204" pitchFamily="34" charset="0"/>
                        </a:rPr>
                        <a:t>99</a:t>
                      </a:r>
                    </a:p>
                  </a:txBody>
                  <a:tcPr marL="8210" marR="8210" marT="8210" marB="0" anchor="ctr">
                    <a:lnL>
                      <a:noFill/>
                    </a:lnL>
                    <a:lnR>
                      <a:noFill/>
                    </a:lnR>
                    <a:lnT w="6350" cap="flat" cmpd="sng" algn="ctr">
                      <a:solidFill>
                        <a:srgbClr val="000000"/>
                      </a:solidFill>
                      <a:prstDash val="solid"/>
                      <a:round/>
                      <a:headEnd type="none" w="med" len="med"/>
                      <a:tailEnd type="none" w="med" len="med"/>
                    </a:lnT>
                    <a:lnB>
                      <a:noFill/>
                    </a:lnB>
                    <a:solidFill>
                      <a:srgbClr val="FFE699"/>
                    </a:solidFill>
                  </a:tcPr>
                </a:tc>
                <a:extLst>
                  <a:ext uri="{0D108BD9-81ED-4DB2-BD59-A6C34878D82A}">
                    <a16:rowId xmlns="" xmlns:a16="http://schemas.microsoft.com/office/drawing/2014/main" val="1788750455"/>
                  </a:ext>
                </a:extLst>
              </a:tr>
              <a:tr h="199187">
                <a:tc>
                  <a:txBody>
                    <a:bodyPr/>
                    <a:lstStyle/>
                    <a:p>
                      <a:pPr algn="ctr" fontAlgn="ctr"/>
                      <a:r>
                        <a:rPr lang="es-EC" sz="1100" b="0" i="0" u="none" strike="noStrike">
                          <a:solidFill>
                            <a:srgbClr val="000000"/>
                          </a:solidFill>
                          <a:effectLst/>
                          <a:latin typeface="Calibri" panose="020F0502020204030204" pitchFamily="34" charset="0"/>
                        </a:rPr>
                        <a:t>29</a:t>
                      </a:r>
                    </a:p>
                  </a:txBody>
                  <a:tcPr marL="8210" marR="8210" marT="8210" marB="0" anchor="ctr">
                    <a:lnL>
                      <a:noFill/>
                    </a:lnL>
                    <a:lnR>
                      <a:noFill/>
                    </a:lnR>
                    <a:lnT>
                      <a:noFill/>
                    </a:lnT>
                    <a:lnB>
                      <a:noFill/>
                    </a:lnB>
                    <a:solidFill>
                      <a:srgbClr val="FFE699"/>
                    </a:solidFill>
                  </a:tcPr>
                </a:tc>
                <a:tc>
                  <a:txBody>
                    <a:bodyPr/>
                    <a:lstStyle/>
                    <a:p>
                      <a:pPr algn="ctr" fontAlgn="ctr"/>
                      <a:r>
                        <a:rPr lang="es-EC" sz="1100" b="0" i="0" u="none" strike="noStrike">
                          <a:solidFill>
                            <a:srgbClr val="000000"/>
                          </a:solidFill>
                          <a:effectLst/>
                          <a:latin typeface="Calibri" panose="020F0502020204030204" pitchFamily="34" charset="0"/>
                        </a:rPr>
                        <a:t>2,417</a:t>
                      </a:r>
                    </a:p>
                  </a:txBody>
                  <a:tcPr marL="8210" marR="8210" marT="8210" marB="0" anchor="ctr">
                    <a:lnL>
                      <a:noFill/>
                    </a:lnL>
                    <a:lnR>
                      <a:noFill/>
                    </a:lnR>
                    <a:lnT>
                      <a:noFill/>
                    </a:lnT>
                    <a:lnB>
                      <a:noFill/>
                    </a:lnB>
                    <a:solidFill>
                      <a:srgbClr val="FFE699"/>
                    </a:solidFill>
                  </a:tcPr>
                </a:tc>
                <a:tc>
                  <a:txBody>
                    <a:bodyPr/>
                    <a:lstStyle/>
                    <a:p>
                      <a:pPr algn="ctr" fontAlgn="ctr"/>
                      <a:r>
                        <a:rPr lang="es-EC" sz="1100" b="0" i="0" u="none" strike="noStrike" dirty="0">
                          <a:solidFill>
                            <a:srgbClr val="000000"/>
                          </a:solidFill>
                          <a:effectLst/>
                          <a:latin typeface="Calibri" panose="020F0502020204030204" pitchFamily="34" charset="0"/>
                        </a:rPr>
                        <a:t>136,6</a:t>
                      </a:r>
                    </a:p>
                  </a:txBody>
                  <a:tcPr marL="8210" marR="8210" marT="8210" marB="0" anchor="ctr">
                    <a:lnL>
                      <a:noFill/>
                    </a:lnL>
                    <a:lnR>
                      <a:noFill/>
                    </a:lnR>
                    <a:lnT>
                      <a:noFill/>
                    </a:lnT>
                    <a:lnB>
                      <a:noFill/>
                    </a:lnB>
                    <a:solidFill>
                      <a:srgbClr val="FFE699"/>
                    </a:solidFill>
                  </a:tcPr>
                </a:tc>
                <a:tc>
                  <a:txBody>
                    <a:bodyPr/>
                    <a:lstStyle/>
                    <a:p>
                      <a:pPr algn="ctr" fontAlgn="ctr"/>
                      <a:r>
                        <a:rPr lang="es-EC" sz="1100" b="0" i="0" u="none" strike="noStrike" dirty="0">
                          <a:solidFill>
                            <a:srgbClr val="000000"/>
                          </a:solidFill>
                          <a:effectLst/>
                          <a:latin typeface="Calibri" panose="020F0502020204030204" pitchFamily="34" charset="0"/>
                        </a:rPr>
                        <a:t>103</a:t>
                      </a:r>
                    </a:p>
                  </a:txBody>
                  <a:tcPr marL="8210" marR="8210" marT="8210" marB="0" anchor="ctr">
                    <a:lnL>
                      <a:noFill/>
                    </a:lnL>
                    <a:lnR>
                      <a:noFill/>
                    </a:lnR>
                    <a:lnT>
                      <a:noFill/>
                    </a:lnT>
                    <a:lnB>
                      <a:noFill/>
                    </a:lnB>
                    <a:solidFill>
                      <a:srgbClr val="FFE699"/>
                    </a:solidFill>
                  </a:tcPr>
                </a:tc>
                <a:extLst>
                  <a:ext uri="{0D108BD9-81ED-4DB2-BD59-A6C34878D82A}">
                    <a16:rowId xmlns="" xmlns:a16="http://schemas.microsoft.com/office/drawing/2014/main" val="1713973676"/>
                  </a:ext>
                </a:extLst>
              </a:tr>
              <a:tr h="185665">
                <a:tc>
                  <a:txBody>
                    <a:bodyPr/>
                    <a:lstStyle/>
                    <a:p>
                      <a:pPr algn="ctr" fontAlgn="ctr"/>
                      <a:r>
                        <a:rPr lang="es-EC" sz="1100" b="0" i="0" u="none" strike="noStrike">
                          <a:solidFill>
                            <a:srgbClr val="000000"/>
                          </a:solidFill>
                          <a:effectLst/>
                          <a:latin typeface="Calibri" panose="020F0502020204030204" pitchFamily="34" charset="0"/>
                        </a:rPr>
                        <a:t>30</a:t>
                      </a:r>
                    </a:p>
                  </a:txBody>
                  <a:tcPr marL="8210" marR="8210" marT="8210" marB="0" anchor="ctr">
                    <a:lnL>
                      <a:noFill/>
                    </a:lnL>
                    <a:lnR>
                      <a:noFill/>
                    </a:lnR>
                    <a:lnT>
                      <a:noFill/>
                    </a:lnT>
                    <a:lnB>
                      <a:noFill/>
                    </a:lnB>
                    <a:solidFill>
                      <a:srgbClr val="FFE699"/>
                    </a:solidFill>
                  </a:tcPr>
                </a:tc>
                <a:tc>
                  <a:txBody>
                    <a:bodyPr/>
                    <a:lstStyle/>
                    <a:p>
                      <a:pPr algn="ctr" fontAlgn="ctr"/>
                      <a:r>
                        <a:rPr lang="es-EC" sz="1100" b="0" i="0" u="none" strike="noStrike">
                          <a:solidFill>
                            <a:srgbClr val="000000"/>
                          </a:solidFill>
                          <a:effectLst/>
                          <a:latin typeface="Calibri" panose="020F0502020204030204" pitchFamily="34" charset="0"/>
                        </a:rPr>
                        <a:t>2,500</a:t>
                      </a:r>
                    </a:p>
                  </a:txBody>
                  <a:tcPr marL="8210" marR="8210" marT="8210" marB="0" anchor="ctr">
                    <a:lnL>
                      <a:noFill/>
                    </a:lnL>
                    <a:lnR>
                      <a:noFill/>
                    </a:lnR>
                    <a:lnT>
                      <a:noFill/>
                    </a:lnT>
                    <a:lnB>
                      <a:noFill/>
                    </a:lnB>
                    <a:solidFill>
                      <a:srgbClr val="FFE699"/>
                    </a:solidFill>
                  </a:tcPr>
                </a:tc>
                <a:tc>
                  <a:txBody>
                    <a:bodyPr/>
                    <a:lstStyle/>
                    <a:p>
                      <a:pPr algn="ctr" fontAlgn="ctr"/>
                      <a:r>
                        <a:rPr lang="es-EC" sz="1100" b="0" i="0" u="none" strike="noStrike" dirty="0">
                          <a:solidFill>
                            <a:srgbClr val="000000"/>
                          </a:solidFill>
                          <a:effectLst/>
                          <a:latin typeface="Calibri" panose="020F0502020204030204" pitchFamily="34" charset="0"/>
                        </a:rPr>
                        <a:t>142,2</a:t>
                      </a:r>
                    </a:p>
                  </a:txBody>
                  <a:tcPr marL="8210" marR="8210" marT="8210" marB="0" anchor="ctr">
                    <a:lnL>
                      <a:noFill/>
                    </a:lnL>
                    <a:lnR>
                      <a:noFill/>
                    </a:lnR>
                    <a:lnT>
                      <a:noFill/>
                    </a:lnT>
                    <a:lnB>
                      <a:noFill/>
                    </a:lnB>
                    <a:solidFill>
                      <a:srgbClr val="FFE699"/>
                    </a:solidFill>
                  </a:tcPr>
                </a:tc>
                <a:tc>
                  <a:txBody>
                    <a:bodyPr/>
                    <a:lstStyle/>
                    <a:p>
                      <a:pPr algn="ctr" fontAlgn="ctr"/>
                      <a:r>
                        <a:rPr lang="es-EC" sz="1100" b="0" i="0" u="none" strike="noStrike" dirty="0">
                          <a:solidFill>
                            <a:srgbClr val="000000"/>
                          </a:solidFill>
                          <a:effectLst/>
                          <a:latin typeface="Calibri" panose="020F0502020204030204" pitchFamily="34" charset="0"/>
                        </a:rPr>
                        <a:t>106</a:t>
                      </a:r>
                    </a:p>
                  </a:txBody>
                  <a:tcPr marL="8210" marR="8210" marT="8210" marB="0" anchor="ctr">
                    <a:lnL>
                      <a:noFill/>
                    </a:lnL>
                    <a:lnR>
                      <a:noFill/>
                    </a:lnR>
                    <a:lnT>
                      <a:noFill/>
                    </a:lnT>
                    <a:lnB>
                      <a:noFill/>
                    </a:lnB>
                    <a:solidFill>
                      <a:srgbClr val="FFE699"/>
                    </a:solidFill>
                  </a:tcPr>
                </a:tc>
                <a:extLst>
                  <a:ext uri="{0D108BD9-81ED-4DB2-BD59-A6C34878D82A}">
                    <a16:rowId xmlns="" xmlns:a16="http://schemas.microsoft.com/office/drawing/2014/main" val="1736928951"/>
                  </a:ext>
                </a:extLst>
              </a:tr>
              <a:tr h="183075">
                <a:tc>
                  <a:txBody>
                    <a:bodyPr/>
                    <a:lstStyle/>
                    <a:p>
                      <a:pPr algn="ctr" fontAlgn="ctr"/>
                      <a:r>
                        <a:rPr lang="es-EC" sz="1100" b="0" i="0" u="none" strike="noStrike">
                          <a:solidFill>
                            <a:srgbClr val="000000"/>
                          </a:solidFill>
                          <a:effectLst/>
                          <a:latin typeface="Calibri" panose="020F0502020204030204" pitchFamily="34" charset="0"/>
                        </a:rPr>
                        <a:t>31</a:t>
                      </a:r>
                    </a:p>
                  </a:txBody>
                  <a:tcPr marL="8210" marR="8210" marT="8210" marB="0" anchor="ctr">
                    <a:lnL>
                      <a:noFill/>
                    </a:lnL>
                    <a:lnR>
                      <a:noFill/>
                    </a:lnR>
                    <a:lnT>
                      <a:noFill/>
                    </a:lnT>
                    <a:lnB>
                      <a:noFill/>
                    </a:lnB>
                    <a:solidFill>
                      <a:srgbClr val="FFE699"/>
                    </a:solidFill>
                  </a:tcPr>
                </a:tc>
                <a:tc>
                  <a:txBody>
                    <a:bodyPr/>
                    <a:lstStyle/>
                    <a:p>
                      <a:pPr algn="ctr" fontAlgn="ctr"/>
                      <a:r>
                        <a:rPr lang="es-EC" sz="1100" b="0" i="0" u="none" strike="noStrike">
                          <a:solidFill>
                            <a:srgbClr val="000000"/>
                          </a:solidFill>
                          <a:effectLst/>
                          <a:latin typeface="Calibri" panose="020F0502020204030204" pitchFamily="34" charset="0"/>
                        </a:rPr>
                        <a:t>2,583</a:t>
                      </a:r>
                    </a:p>
                  </a:txBody>
                  <a:tcPr marL="8210" marR="8210" marT="8210" marB="0" anchor="ctr">
                    <a:lnL>
                      <a:noFill/>
                    </a:lnL>
                    <a:lnR>
                      <a:noFill/>
                    </a:lnR>
                    <a:lnT>
                      <a:noFill/>
                    </a:lnT>
                    <a:lnB>
                      <a:noFill/>
                    </a:lnB>
                    <a:solidFill>
                      <a:srgbClr val="FFE699"/>
                    </a:solidFill>
                  </a:tcPr>
                </a:tc>
                <a:tc>
                  <a:txBody>
                    <a:bodyPr/>
                    <a:lstStyle/>
                    <a:p>
                      <a:pPr algn="ctr" fontAlgn="ctr"/>
                      <a:r>
                        <a:rPr lang="es-EC" sz="1100" b="0" i="0" u="none" strike="noStrike" dirty="0">
                          <a:solidFill>
                            <a:srgbClr val="000000"/>
                          </a:solidFill>
                          <a:effectLst/>
                          <a:latin typeface="Calibri" panose="020F0502020204030204" pitchFamily="34" charset="0"/>
                        </a:rPr>
                        <a:t>146</a:t>
                      </a:r>
                    </a:p>
                  </a:txBody>
                  <a:tcPr marL="8210" marR="8210" marT="8210" marB="0" anchor="ctr">
                    <a:lnL>
                      <a:noFill/>
                    </a:lnL>
                    <a:lnR>
                      <a:noFill/>
                    </a:lnR>
                    <a:lnT>
                      <a:noFill/>
                    </a:lnT>
                    <a:lnB>
                      <a:noFill/>
                    </a:lnB>
                    <a:solidFill>
                      <a:srgbClr val="FFE699"/>
                    </a:solidFill>
                  </a:tcPr>
                </a:tc>
                <a:tc>
                  <a:txBody>
                    <a:bodyPr/>
                    <a:lstStyle/>
                    <a:p>
                      <a:pPr algn="ctr" fontAlgn="ctr"/>
                      <a:r>
                        <a:rPr lang="es-EC" sz="1100" b="0" i="0" u="none" strike="noStrike" dirty="0">
                          <a:solidFill>
                            <a:srgbClr val="000000"/>
                          </a:solidFill>
                          <a:effectLst/>
                          <a:latin typeface="Calibri" panose="020F0502020204030204" pitchFamily="34" charset="0"/>
                        </a:rPr>
                        <a:t>110</a:t>
                      </a:r>
                    </a:p>
                  </a:txBody>
                  <a:tcPr marL="8210" marR="8210" marT="8210" marB="0" anchor="ctr">
                    <a:lnL>
                      <a:noFill/>
                    </a:lnL>
                    <a:lnR>
                      <a:noFill/>
                    </a:lnR>
                    <a:lnT>
                      <a:noFill/>
                    </a:lnT>
                    <a:lnB>
                      <a:noFill/>
                    </a:lnB>
                    <a:solidFill>
                      <a:srgbClr val="FFE699"/>
                    </a:solidFill>
                  </a:tcPr>
                </a:tc>
                <a:extLst>
                  <a:ext uri="{0D108BD9-81ED-4DB2-BD59-A6C34878D82A}">
                    <a16:rowId xmlns="" xmlns:a16="http://schemas.microsoft.com/office/drawing/2014/main" val="178994115"/>
                  </a:ext>
                </a:extLst>
              </a:tr>
              <a:tr h="179432">
                <a:tc>
                  <a:txBody>
                    <a:bodyPr/>
                    <a:lstStyle/>
                    <a:p>
                      <a:pPr algn="ctr" fontAlgn="ctr"/>
                      <a:r>
                        <a:rPr lang="es-EC" sz="1100" b="0" i="0" u="none" strike="noStrike">
                          <a:solidFill>
                            <a:srgbClr val="000000"/>
                          </a:solidFill>
                          <a:effectLst/>
                          <a:latin typeface="Calibri" panose="020F0502020204030204" pitchFamily="34" charset="0"/>
                        </a:rPr>
                        <a:t>32</a:t>
                      </a:r>
                    </a:p>
                  </a:txBody>
                  <a:tcPr marL="8210" marR="8210" marT="8210" marB="0" anchor="ctr">
                    <a:lnL>
                      <a:noFill/>
                    </a:lnL>
                    <a:lnR>
                      <a:noFill/>
                    </a:lnR>
                    <a:lnT>
                      <a:noFill/>
                    </a:lnT>
                    <a:lnB>
                      <a:noFill/>
                    </a:lnB>
                    <a:solidFill>
                      <a:srgbClr val="FFE699"/>
                    </a:solidFill>
                  </a:tcPr>
                </a:tc>
                <a:tc>
                  <a:txBody>
                    <a:bodyPr/>
                    <a:lstStyle/>
                    <a:p>
                      <a:pPr algn="ctr" fontAlgn="ctr"/>
                      <a:r>
                        <a:rPr lang="es-EC" sz="1100" b="0" i="0" u="none" strike="noStrike">
                          <a:solidFill>
                            <a:srgbClr val="000000"/>
                          </a:solidFill>
                          <a:effectLst/>
                          <a:latin typeface="Calibri" panose="020F0502020204030204" pitchFamily="34" charset="0"/>
                        </a:rPr>
                        <a:t>2,667</a:t>
                      </a:r>
                    </a:p>
                  </a:txBody>
                  <a:tcPr marL="8210" marR="8210" marT="8210" marB="0" anchor="ctr">
                    <a:lnL>
                      <a:noFill/>
                    </a:lnL>
                    <a:lnR>
                      <a:noFill/>
                    </a:lnR>
                    <a:lnT>
                      <a:noFill/>
                    </a:lnT>
                    <a:lnB>
                      <a:noFill/>
                    </a:lnB>
                    <a:solidFill>
                      <a:srgbClr val="FFE699"/>
                    </a:solidFill>
                  </a:tcPr>
                </a:tc>
                <a:tc>
                  <a:txBody>
                    <a:bodyPr/>
                    <a:lstStyle/>
                    <a:p>
                      <a:pPr algn="ctr" fontAlgn="ctr"/>
                      <a:r>
                        <a:rPr lang="es-EC" sz="1100" b="0" i="0" u="none" strike="noStrike" dirty="0">
                          <a:solidFill>
                            <a:srgbClr val="000000"/>
                          </a:solidFill>
                          <a:effectLst/>
                          <a:latin typeface="Calibri" panose="020F0502020204030204" pitchFamily="34" charset="0"/>
                        </a:rPr>
                        <a:t>146,6</a:t>
                      </a:r>
                    </a:p>
                  </a:txBody>
                  <a:tcPr marL="8210" marR="8210" marT="8210" marB="0" anchor="ctr">
                    <a:lnL>
                      <a:noFill/>
                    </a:lnL>
                    <a:lnR>
                      <a:noFill/>
                    </a:lnR>
                    <a:lnT>
                      <a:noFill/>
                    </a:lnT>
                    <a:lnB>
                      <a:noFill/>
                    </a:lnB>
                    <a:solidFill>
                      <a:srgbClr val="FFE699"/>
                    </a:solidFill>
                  </a:tcPr>
                </a:tc>
                <a:tc>
                  <a:txBody>
                    <a:bodyPr/>
                    <a:lstStyle/>
                    <a:p>
                      <a:pPr algn="ctr" fontAlgn="ctr"/>
                      <a:r>
                        <a:rPr lang="es-EC" sz="1100" b="0" i="0" u="none" strike="noStrike" dirty="0">
                          <a:solidFill>
                            <a:srgbClr val="000000"/>
                          </a:solidFill>
                          <a:effectLst/>
                          <a:latin typeface="Calibri" panose="020F0502020204030204" pitchFamily="34" charset="0"/>
                        </a:rPr>
                        <a:t>114</a:t>
                      </a:r>
                    </a:p>
                  </a:txBody>
                  <a:tcPr marL="8210" marR="8210" marT="8210" marB="0" anchor="ctr">
                    <a:lnL>
                      <a:noFill/>
                    </a:lnL>
                    <a:lnR>
                      <a:noFill/>
                    </a:lnR>
                    <a:lnT>
                      <a:noFill/>
                    </a:lnT>
                    <a:lnB>
                      <a:noFill/>
                    </a:lnB>
                    <a:solidFill>
                      <a:srgbClr val="FFE699"/>
                    </a:solidFill>
                  </a:tcPr>
                </a:tc>
                <a:extLst>
                  <a:ext uri="{0D108BD9-81ED-4DB2-BD59-A6C34878D82A}">
                    <a16:rowId xmlns="" xmlns:a16="http://schemas.microsoft.com/office/drawing/2014/main" val="3773334433"/>
                  </a:ext>
                </a:extLst>
              </a:tr>
              <a:tr h="212709">
                <a:tc>
                  <a:txBody>
                    <a:bodyPr/>
                    <a:lstStyle/>
                    <a:p>
                      <a:pPr algn="ctr" fontAlgn="ctr"/>
                      <a:r>
                        <a:rPr lang="es-EC" sz="1100" b="0" i="0" u="none" strike="noStrike">
                          <a:solidFill>
                            <a:srgbClr val="000000"/>
                          </a:solidFill>
                          <a:effectLst/>
                          <a:latin typeface="Calibri" panose="020F0502020204030204" pitchFamily="34" charset="0"/>
                        </a:rPr>
                        <a:t>33</a:t>
                      </a:r>
                    </a:p>
                  </a:txBody>
                  <a:tcPr marL="8210" marR="8210" marT="8210" marB="0" anchor="ctr">
                    <a:lnL>
                      <a:noFill/>
                    </a:lnL>
                    <a:lnR>
                      <a:noFill/>
                    </a:lnR>
                    <a:lnT>
                      <a:noFill/>
                    </a:lnT>
                    <a:lnB>
                      <a:noFill/>
                    </a:lnB>
                    <a:solidFill>
                      <a:srgbClr val="FFE699"/>
                    </a:solidFill>
                  </a:tcPr>
                </a:tc>
                <a:tc>
                  <a:txBody>
                    <a:bodyPr/>
                    <a:lstStyle/>
                    <a:p>
                      <a:pPr algn="ctr" fontAlgn="ctr"/>
                      <a:r>
                        <a:rPr lang="es-EC" sz="1100" b="0" i="0" u="none" strike="noStrike">
                          <a:solidFill>
                            <a:srgbClr val="000000"/>
                          </a:solidFill>
                          <a:effectLst/>
                          <a:latin typeface="Calibri" panose="020F0502020204030204" pitchFamily="34" charset="0"/>
                        </a:rPr>
                        <a:t>2,750</a:t>
                      </a:r>
                    </a:p>
                  </a:txBody>
                  <a:tcPr marL="8210" marR="8210" marT="8210" marB="0" anchor="ctr">
                    <a:lnL>
                      <a:noFill/>
                    </a:lnL>
                    <a:lnR>
                      <a:noFill/>
                    </a:lnR>
                    <a:lnT>
                      <a:noFill/>
                    </a:lnT>
                    <a:lnB>
                      <a:noFill/>
                    </a:lnB>
                    <a:solidFill>
                      <a:srgbClr val="FFE699"/>
                    </a:solidFill>
                  </a:tcPr>
                </a:tc>
                <a:tc>
                  <a:txBody>
                    <a:bodyPr/>
                    <a:lstStyle/>
                    <a:p>
                      <a:pPr algn="ctr" fontAlgn="ctr"/>
                      <a:r>
                        <a:rPr lang="es-EC" sz="1100" b="0" i="0" u="none" strike="noStrike" dirty="0">
                          <a:solidFill>
                            <a:srgbClr val="000000"/>
                          </a:solidFill>
                          <a:effectLst/>
                          <a:latin typeface="Calibri" panose="020F0502020204030204" pitchFamily="34" charset="0"/>
                        </a:rPr>
                        <a:t>150,4</a:t>
                      </a:r>
                    </a:p>
                  </a:txBody>
                  <a:tcPr marL="8210" marR="8210" marT="8210" marB="0" anchor="ctr">
                    <a:lnL>
                      <a:noFill/>
                    </a:lnL>
                    <a:lnR>
                      <a:noFill/>
                    </a:lnR>
                    <a:lnT>
                      <a:noFill/>
                    </a:lnT>
                    <a:lnB>
                      <a:noFill/>
                    </a:lnB>
                    <a:solidFill>
                      <a:srgbClr val="FFE699"/>
                    </a:solidFill>
                  </a:tcPr>
                </a:tc>
                <a:tc>
                  <a:txBody>
                    <a:bodyPr/>
                    <a:lstStyle/>
                    <a:p>
                      <a:pPr algn="ctr" fontAlgn="ctr"/>
                      <a:r>
                        <a:rPr lang="es-EC" sz="1100" b="0" i="0" u="none" strike="noStrike" dirty="0">
                          <a:solidFill>
                            <a:srgbClr val="000000"/>
                          </a:solidFill>
                          <a:effectLst/>
                          <a:latin typeface="Calibri" panose="020F0502020204030204" pitchFamily="34" charset="0"/>
                        </a:rPr>
                        <a:t>119</a:t>
                      </a:r>
                    </a:p>
                  </a:txBody>
                  <a:tcPr marL="8210" marR="8210" marT="8210" marB="0" anchor="ctr">
                    <a:lnL>
                      <a:noFill/>
                    </a:lnL>
                    <a:lnR>
                      <a:noFill/>
                    </a:lnR>
                    <a:lnT>
                      <a:noFill/>
                    </a:lnT>
                    <a:lnB>
                      <a:noFill/>
                    </a:lnB>
                    <a:solidFill>
                      <a:srgbClr val="FFE699"/>
                    </a:solidFill>
                  </a:tcPr>
                </a:tc>
                <a:extLst>
                  <a:ext uri="{0D108BD9-81ED-4DB2-BD59-A6C34878D82A}">
                    <a16:rowId xmlns="" xmlns:a16="http://schemas.microsoft.com/office/drawing/2014/main" val="2879736946"/>
                  </a:ext>
                </a:extLst>
              </a:tr>
              <a:tr h="229876">
                <a:tc>
                  <a:txBody>
                    <a:bodyPr/>
                    <a:lstStyle/>
                    <a:p>
                      <a:pPr algn="ctr" fontAlgn="ctr"/>
                      <a:r>
                        <a:rPr lang="es-EC" sz="1100" b="0" i="0" u="none" strike="noStrike">
                          <a:solidFill>
                            <a:srgbClr val="000000"/>
                          </a:solidFill>
                          <a:effectLst/>
                          <a:latin typeface="Calibri" panose="020F0502020204030204" pitchFamily="34" charset="0"/>
                        </a:rPr>
                        <a:t>34</a:t>
                      </a:r>
                    </a:p>
                  </a:txBody>
                  <a:tcPr marL="8210" marR="8210" marT="8210" marB="0" anchor="ctr">
                    <a:lnL>
                      <a:noFill/>
                    </a:lnL>
                    <a:lnR>
                      <a:noFill/>
                    </a:lnR>
                    <a:lnT>
                      <a:noFill/>
                    </a:lnT>
                    <a:lnB>
                      <a:noFill/>
                    </a:lnB>
                    <a:solidFill>
                      <a:srgbClr val="FFE699"/>
                    </a:solidFill>
                  </a:tcPr>
                </a:tc>
                <a:tc>
                  <a:txBody>
                    <a:bodyPr/>
                    <a:lstStyle/>
                    <a:p>
                      <a:pPr algn="ctr" fontAlgn="ctr"/>
                      <a:r>
                        <a:rPr lang="es-EC" sz="1100" b="0" i="0" u="none" strike="noStrike">
                          <a:solidFill>
                            <a:srgbClr val="000000"/>
                          </a:solidFill>
                          <a:effectLst/>
                          <a:latin typeface="Calibri" panose="020F0502020204030204" pitchFamily="34" charset="0"/>
                        </a:rPr>
                        <a:t>2,833</a:t>
                      </a:r>
                    </a:p>
                  </a:txBody>
                  <a:tcPr marL="8210" marR="8210" marT="8210" marB="0" anchor="ctr">
                    <a:lnL>
                      <a:noFill/>
                    </a:lnL>
                    <a:lnR>
                      <a:noFill/>
                    </a:lnR>
                    <a:lnT>
                      <a:noFill/>
                    </a:lnT>
                    <a:lnB>
                      <a:noFill/>
                    </a:lnB>
                    <a:solidFill>
                      <a:srgbClr val="FFE699"/>
                    </a:solidFill>
                  </a:tcPr>
                </a:tc>
                <a:tc>
                  <a:txBody>
                    <a:bodyPr/>
                    <a:lstStyle/>
                    <a:p>
                      <a:pPr algn="ctr" fontAlgn="ctr"/>
                      <a:r>
                        <a:rPr lang="es-EC" sz="1100" b="0" i="0" u="none" strike="noStrike" dirty="0">
                          <a:solidFill>
                            <a:srgbClr val="000000"/>
                          </a:solidFill>
                          <a:effectLst/>
                          <a:latin typeface="Calibri" panose="020F0502020204030204" pitchFamily="34" charset="0"/>
                        </a:rPr>
                        <a:t>153,4</a:t>
                      </a:r>
                    </a:p>
                  </a:txBody>
                  <a:tcPr marL="8210" marR="8210" marT="8210" marB="0" anchor="ctr">
                    <a:lnL>
                      <a:noFill/>
                    </a:lnL>
                    <a:lnR>
                      <a:noFill/>
                    </a:lnR>
                    <a:lnT>
                      <a:noFill/>
                    </a:lnT>
                    <a:lnB>
                      <a:noFill/>
                    </a:lnB>
                    <a:solidFill>
                      <a:srgbClr val="FFE699"/>
                    </a:solidFill>
                  </a:tcPr>
                </a:tc>
                <a:tc>
                  <a:txBody>
                    <a:bodyPr/>
                    <a:lstStyle/>
                    <a:p>
                      <a:pPr algn="ctr" fontAlgn="ctr"/>
                      <a:r>
                        <a:rPr lang="es-EC" sz="1100" b="0" i="0" u="none" strike="noStrike" dirty="0">
                          <a:solidFill>
                            <a:srgbClr val="000000"/>
                          </a:solidFill>
                          <a:effectLst/>
                          <a:latin typeface="Calibri" panose="020F0502020204030204" pitchFamily="34" charset="0"/>
                        </a:rPr>
                        <a:t>127</a:t>
                      </a:r>
                    </a:p>
                  </a:txBody>
                  <a:tcPr marL="8210" marR="8210" marT="8210" marB="0" anchor="ctr">
                    <a:lnL>
                      <a:noFill/>
                    </a:lnL>
                    <a:lnR>
                      <a:noFill/>
                    </a:lnR>
                    <a:lnT>
                      <a:noFill/>
                    </a:lnT>
                    <a:lnB>
                      <a:noFill/>
                    </a:lnB>
                    <a:solidFill>
                      <a:srgbClr val="FFE699"/>
                    </a:solidFill>
                  </a:tcPr>
                </a:tc>
                <a:extLst>
                  <a:ext uri="{0D108BD9-81ED-4DB2-BD59-A6C34878D82A}">
                    <a16:rowId xmlns="" xmlns:a16="http://schemas.microsoft.com/office/drawing/2014/main" val="1318216061"/>
                  </a:ext>
                </a:extLst>
              </a:tr>
              <a:tr h="179432">
                <a:tc>
                  <a:txBody>
                    <a:bodyPr/>
                    <a:lstStyle/>
                    <a:p>
                      <a:pPr algn="ctr" fontAlgn="ctr"/>
                      <a:r>
                        <a:rPr lang="es-EC" sz="1100" b="0" i="0" u="none" strike="noStrike">
                          <a:solidFill>
                            <a:srgbClr val="000000"/>
                          </a:solidFill>
                          <a:effectLst/>
                          <a:latin typeface="Calibri" panose="020F0502020204030204" pitchFamily="34" charset="0"/>
                        </a:rPr>
                        <a:t>35</a:t>
                      </a:r>
                    </a:p>
                  </a:txBody>
                  <a:tcPr marL="8210" marR="8210" marT="8210" marB="0" anchor="ctr">
                    <a:lnL>
                      <a:noFill/>
                    </a:lnL>
                    <a:lnR>
                      <a:noFill/>
                    </a:lnR>
                    <a:lnT>
                      <a:noFill/>
                    </a:lnT>
                    <a:lnB>
                      <a:noFill/>
                    </a:lnB>
                    <a:solidFill>
                      <a:srgbClr val="FFE699"/>
                    </a:solidFill>
                  </a:tcPr>
                </a:tc>
                <a:tc>
                  <a:txBody>
                    <a:bodyPr/>
                    <a:lstStyle/>
                    <a:p>
                      <a:pPr algn="ctr" fontAlgn="ctr"/>
                      <a:r>
                        <a:rPr lang="es-EC" sz="1100" b="0" i="0" u="none" strike="noStrike">
                          <a:solidFill>
                            <a:srgbClr val="000000"/>
                          </a:solidFill>
                          <a:effectLst/>
                          <a:latin typeface="Calibri" panose="020F0502020204030204" pitchFamily="34" charset="0"/>
                        </a:rPr>
                        <a:t>2,917</a:t>
                      </a:r>
                    </a:p>
                  </a:txBody>
                  <a:tcPr marL="8210" marR="8210" marT="8210" marB="0" anchor="ctr">
                    <a:lnL>
                      <a:noFill/>
                    </a:lnL>
                    <a:lnR>
                      <a:noFill/>
                    </a:lnR>
                    <a:lnT>
                      <a:noFill/>
                    </a:lnT>
                    <a:lnB>
                      <a:noFill/>
                    </a:lnB>
                    <a:solidFill>
                      <a:srgbClr val="FFE699"/>
                    </a:solidFill>
                  </a:tcPr>
                </a:tc>
                <a:tc>
                  <a:txBody>
                    <a:bodyPr/>
                    <a:lstStyle/>
                    <a:p>
                      <a:pPr algn="ctr" fontAlgn="ctr"/>
                      <a:r>
                        <a:rPr lang="es-EC" sz="1100" b="0" i="0" u="none" strike="noStrike" dirty="0">
                          <a:solidFill>
                            <a:srgbClr val="000000"/>
                          </a:solidFill>
                          <a:effectLst/>
                          <a:latin typeface="Calibri" panose="020F0502020204030204" pitchFamily="34" charset="0"/>
                        </a:rPr>
                        <a:t>154,4</a:t>
                      </a:r>
                    </a:p>
                  </a:txBody>
                  <a:tcPr marL="8210" marR="8210" marT="8210" marB="0" anchor="ctr">
                    <a:lnL>
                      <a:noFill/>
                    </a:lnL>
                    <a:lnR>
                      <a:noFill/>
                    </a:lnR>
                    <a:lnT>
                      <a:noFill/>
                    </a:lnT>
                    <a:lnB>
                      <a:noFill/>
                    </a:lnB>
                    <a:solidFill>
                      <a:srgbClr val="FFE699"/>
                    </a:solidFill>
                  </a:tcPr>
                </a:tc>
                <a:tc>
                  <a:txBody>
                    <a:bodyPr/>
                    <a:lstStyle/>
                    <a:p>
                      <a:pPr algn="ctr" fontAlgn="ctr"/>
                      <a:r>
                        <a:rPr lang="es-EC" sz="1100" b="0" i="0" u="none" strike="noStrike" dirty="0">
                          <a:solidFill>
                            <a:srgbClr val="000000"/>
                          </a:solidFill>
                          <a:effectLst/>
                          <a:latin typeface="Calibri" panose="020F0502020204030204" pitchFamily="34" charset="0"/>
                        </a:rPr>
                        <a:t>137,8</a:t>
                      </a:r>
                    </a:p>
                  </a:txBody>
                  <a:tcPr marL="8210" marR="8210" marT="8210" marB="0" anchor="ctr">
                    <a:lnL>
                      <a:noFill/>
                    </a:lnL>
                    <a:lnR>
                      <a:noFill/>
                    </a:lnR>
                    <a:lnT>
                      <a:noFill/>
                    </a:lnT>
                    <a:lnB>
                      <a:noFill/>
                    </a:lnB>
                    <a:solidFill>
                      <a:srgbClr val="FFE699"/>
                    </a:solidFill>
                  </a:tcPr>
                </a:tc>
                <a:extLst>
                  <a:ext uri="{0D108BD9-81ED-4DB2-BD59-A6C34878D82A}">
                    <a16:rowId xmlns="" xmlns:a16="http://schemas.microsoft.com/office/drawing/2014/main" val="3448628711"/>
                  </a:ext>
                </a:extLst>
              </a:tr>
              <a:tr h="179432">
                <a:tc>
                  <a:txBody>
                    <a:bodyPr/>
                    <a:lstStyle/>
                    <a:p>
                      <a:pPr algn="ctr" fontAlgn="ctr"/>
                      <a:r>
                        <a:rPr lang="es-EC" sz="1100" b="0" i="0" u="none" strike="noStrike">
                          <a:solidFill>
                            <a:srgbClr val="000000"/>
                          </a:solidFill>
                          <a:effectLst/>
                          <a:latin typeface="Calibri" panose="020F0502020204030204" pitchFamily="34" charset="0"/>
                        </a:rPr>
                        <a:t>36</a:t>
                      </a:r>
                    </a:p>
                  </a:txBody>
                  <a:tcPr marL="8210" marR="8210" marT="8210" marB="0" anchor="ctr">
                    <a:lnL>
                      <a:noFill/>
                    </a:lnL>
                    <a:lnR>
                      <a:noFill/>
                    </a:lnR>
                    <a:lnT>
                      <a:noFill/>
                    </a:lnT>
                    <a:lnB>
                      <a:noFill/>
                    </a:lnB>
                    <a:solidFill>
                      <a:srgbClr val="FFE699"/>
                    </a:solidFill>
                  </a:tcPr>
                </a:tc>
                <a:tc>
                  <a:txBody>
                    <a:bodyPr/>
                    <a:lstStyle/>
                    <a:p>
                      <a:pPr algn="ctr" fontAlgn="ctr"/>
                      <a:r>
                        <a:rPr lang="es-EC" sz="1100" b="0" i="0" u="none" strike="noStrike">
                          <a:solidFill>
                            <a:srgbClr val="000000"/>
                          </a:solidFill>
                          <a:effectLst/>
                          <a:latin typeface="Calibri" panose="020F0502020204030204" pitchFamily="34" charset="0"/>
                        </a:rPr>
                        <a:t>3,000</a:t>
                      </a:r>
                    </a:p>
                  </a:txBody>
                  <a:tcPr marL="8210" marR="8210" marT="8210" marB="0" anchor="ctr">
                    <a:lnL>
                      <a:noFill/>
                    </a:lnL>
                    <a:lnR>
                      <a:noFill/>
                    </a:lnR>
                    <a:lnT>
                      <a:noFill/>
                    </a:lnT>
                    <a:lnB>
                      <a:noFill/>
                    </a:lnB>
                    <a:solidFill>
                      <a:srgbClr val="FFE699"/>
                    </a:solidFill>
                  </a:tcPr>
                </a:tc>
                <a:tc>
                  <a:txBody>
                    <a:bodyPr/>
                    <a:lstStyle/>
                    <a:p>
                      <a:pPr algn="ctr" fontAlgn="ctr"/>
                      <a:r>
                        <a:rPr lang="es-EC" sz="1100" b="0" i="0" u="none" strike="noStrike" dirty="0">
                          <a:solidFill>
                            <a:srgbClr val="000000"/>
                          </a:solidFill>
                          <a:effectLst/>
                          <a:latin typeface="Calibri" panose="020F0502020204030204" pitchFamily="34" charset="0"/>
                        </a:rPr>
                        <a:t>156</a:t>
                      </a:r>
                    </a:p>
                  </a:txBody>
                  <a:tcPr marL="8210" marR="8210" marT="8210" marB="0" anchor="ctr">
                    <a:lnL>
                      <a:noFill/>
                    </a:lnL>
                    <a:lnR>
                      <a:noFill/>
                    </a:lnR>
                    <a:lnT>
                      <a:noFill/>
                    </a:lnT>
                    <a:lnB>
                      <a:noFill/>
                    </a:lnB>
                    <a:solidFill>
                      <a:srgbClr val="FFE699"/>
                    </a:solidFill>
                  </a:tcPr>
                </a:tc>
                <a:tc>
                  <a:txBody>
                    <a:bodyPr/>
                    <a:lstStyle/>
                    <a:p>
                      <a:pPr algn="ctr" fontAlgn="ctr"/>
                      <a:r>
                        <a:rPr lang="es-EC" sz="1100" b="0" i="0" u="none" strike="noStrike" dirty="0">
                          <a:solidFill>
                            <a:srgbClr val="000000"/>
                          </a:solidFill>
                          <a:effectLst/>
                          <a:latin typeface="Calibri" panose="020F0502020204030204" pitchFamily="34" charset="0"/>
                        </a:rPr>
                        <a:t>156</a:t>
                      </a:r>
                    </a:p>
                  </a:txBody>
                  <a:tcPr marL="8210" marR="8210" marT="8210" marB="0" anchor="ctr">
                    <a:lnL>
                      <a:noFill/>
                    </a:lnL>
                    <a:lnR>
                      <a:noFill/>
                    </a:lnR>
                    <a:lnT>
                      <a:noFill/>
                    </a:lnT>
                    <a:lnB>
                      <a:noFill/>
                    </a:lnB>
                    <a:solidFill>
                      <a:srgbClr val="FFE699"/>
                    </a:solidFill>
                  </a:tcPr>
                </a:tc>
                <a:extLst>
                  <a:ext uri="{0D108BD9-81ED-4DB2-BD59-A6C34878D82A}">
                    <a16:rowId xmlns="" xmlns:a16="http://schemas.microsoft.com/office/drawing/2014/main" val="2568561055"/>
                  </a:ext>
                </a:extLst>
              </a:tr>
              <a:tr h="179432">
                <a:tc>
                  <a:txBody>
                    <a:bodyPr/>
                    <a:lstStyle/>
                    <a:p>
                      <a:pPr algn="ctr" fontAlgn="ctr"/>
                      <a:r>
                        <a:rPr lang="es-EC" sz="1100" b="0" i="0" u="none" strike="noStrike">
                          <a:solidFill>
                            <a:srgbClr val="000000"/>
                          </a:solidFill>
                          <a:effectLst/>
                          <a:latin typeface="Calibri" panose="020F0502020204030204" pitchFamily="34" charset="0"/>
                        </a:rPr>
                        <a:t>36</a:t>
                      </a:r>
                    </a:p>
                  </a:txBody>
                  <a:tcPr marL="8210" marR="8210" marT="8210" marB="0" anchor="ctr">
                    <a:lnL>
                      <a:noFill/>
                    </a:lnL>
                    <a:lnR>
                      <a:noFill/>
                    </a:lnR>
                    <a:lnT>
                      <a:noFill/>
                    </a:lnT>
                    <a:lnB>
                      <a:noFill/>
                    </a:lnB>
                    <a:solidFill>
                      <a:srgbClr val="9BC2E6"/>
                    </a:solidFill>
                  </a:tcPr>
                </a:tc>
                <a:tc>
                  <a:txBody>
                    <a:bodyPr/>
                    <a:lstStyle/>
                    <a:p>
                      <a:pPr algn="ctr" fontAlgn="ctr"/>
                      <a:r>
                        <a:rPr lang="es-EC" sz="1100" b="0" i="0" u="none" strike="noStrike">
                          <a:solidFill>
                            <a:srgbClr val="000000"/>
                          </a:solidFill>
                          <a:effectLst/>
                          <a:latin typeface="Calibri" panose="020F0502020204030204" pitchFamily="34" charset="0"/>
                        </a:rPr>
                        <a:t>3,000</a:t>
                      </a:r>
                    </a:p>
                  </a:txBody>
                  <a:tcPr marL="8210" marR="8210" marT="8210" marB="0" anchor="ctr">
                    <a:lnL>
                      <a:noFill/>
                    </a:lnL>
                    <a:lnR>
                      <a:noFill/>
                    </a:lnR>
                    <a:lnT>
                      <a:noFill/>
                    </a:lnT>
                    <a:lnB>
                      <a:noFill/>
                    </a:lnB>
                    <a:solidFill>
                      <a:srgbClr val="9BC2E6"/>
                    </a:solidFill>
                  </a:tcPr>
                </a:tc>
                <a:tc>
                  <a:txBody>
                    <a:bodyPr/>
                    <a:lstStyle/>
                    <a:p>
                      <a:pPr algn="ctr" fontAlgn="ctr"/>
                      <a:r>
                        <a:rPr lang="es-EC" sz="1100" b="0" i="0" u="none" strike="noStrike" dirty="0">
                          <a:solidFill>
                            <a:srgbClr val="000000"/>
                          </a:solidFill>
                          <a:effectLst/>
                          <a:latin typeface="Calibri" panose="020F0502020204030204" pitchFamily="34" charset="0"/>
                        </a:rPr>
                        <a:t>156</a:t>
                      </a:r>
                    </a:p>
                  </a:txBody>
                  <a:tcPr marL="8210" marR="8210" marT="8210" marB="0" anchor="ctr">
                    <a:lnL>
                      <a:noFill/>
                    </a:lnL>
                    <a:lnR>
                      <a:noFill/>
                    </a:lnR>
                    <a:lnT>
                      <a:noFill/>
                    </a:lnT>
                    <a:lnB>
                      <a:noFill/>
                    </a:lnB>
                    <a:solidFill>
                      <a:srgbClr val="9BC2E6"/>
                    </a:solidFill>
                  </a:tcPr>
                </a:tc>
                <a:tc>
                  <a:txBody>
                    <a:bodyPr/>
                    <a:lstStyle/>
                    <a:p>
                      <a:pPr algn="ctr" fontAlgn="ctr"/>
                      <a:r>
                        <a:rPr lang="es-EC" sz="1100" b="0" i="0" u="none" strike="noStrike" dirty="0">
                          <a:solidFill>
                            <a:srgbClr val="000000"/>
                          </a:solidFill>
                          <a:effectLst/>
                          <a:latin typeface="Calibri" panose="020F0502020204030204" pitchFamily="34" charset="0"/>
                        </a:rPr>
                        <a:t> </a:t>
                      </a:r>
                    </a:p>
                  </a:txBody>
                  <a:tcPr marL="8210" marR="8210" marT="8210" marB="0" anchor="ctr">
                    <a:lnL>
                      <a:noFill/>
                    </a:lnL>
                    <a:lnR>
                      <a:noFill/>
                    </a:lnR>
                    <a:lnT>
                      <a:noFill/>
                    </a:lnT>
                    <a:lnB>
                      <a:noFill/>
                    </a:lnB>
                    <a:solidFill>
                      <a:srgbClr val="9BC2E6"/>
                    </a:solidFill>
                  </a:tcPr>
                </a:tc>
                <a:extLst>
                  <a:ext uri="{0D108BD9-81ED-4DB2-BD59-A6C34878D82A}">
                    <a16:rowId xmlns="" xmlns:a16="http://schemas.microsoft.com/office/drawing/2014/main" val="2594771079"/>
                  </a:ext>
                </a:extLst>
              </a:tr>
              <a:tr h="179432">
                <a:tc>
                  <a:txBody>
                    <a:bodyPr/>
                    <a:lstStyle/>
                    <a:p>
                      <a:pPr algn="ctr" fontAlgn="ctr"/>
                      <a:r>
                        <a:rPr lang="es-EC" sz="1100" b="0" i="0" u="none" strike="noStrike">
                          <a:solidFill>
                            <a:srgbClr val="000000"/>
                          </a:solidFill>
                          <a:effectLst/>
                          <a:latin typeface="Calibri" panose="020F0502020204030204" pitchFamily="34" charset="0"/>
                        </a:rPr>
                        <a:t>37</a:t>
                      </a:r>
                    </a:p>
                  </a:txBody>
                  <a:tcPr marL="8210" marR="8210" marT="8210" marB="0" anchor="ctr">
                    <a:lnL>
                      <a:noFill/>
                    </a:lnL>
                    <a:lnR>
                      <a:noFill/>
                    </a:lnR>
                    <a:lnT>
                      <a:noFill/>
                    </a:lnT>
                    <a:lnB>
                      <a:noFill/>
                    </a:lnB>
                    <a:solidFill>
                      <a:srgbClr val="9BC2E6"/>
                    </a:solidFill>
                  </a:tcPr>
                </a:tc>
                <a:tc>
                  <a:txBody>
                    <a:bodyPr/>
                    <a:lstStyle/>
                    <a:p>
                      <a:pPr algn="ctr" fontAlgn="ctr"/>
                      <a:r>
                        <a:rPr lang="es-EC" sz="1100" b="0" i="0" u="none" strike="noStrike">
                          <a:solidFill>
                            <a:srgbClr val="000000"/>
                          </a:solidFill>
                          <a:effectLst/>
                          <a:latin typeface="Calibri" panose="020F0502020204030204" pitchFamily="34" charset="0"/>
                        </a:rPr>
                        <a:t>3,083</a:t>
                      </a:r>
                    </a:p>
                  </a:txBody>
                  <a:tcPr marL="8210" marR="8210" marT="8210" marB="0" anchor="ctr">
                    <a:lnL>
                      <a:noFill/>
                    </a:lnL>
                    <a:lnR>
                      <a:noFill/>
                    </a:lnR>
                    <a:lnT>
                      <a:noFill/>
                    </a:lnT>
                    <a:lnB>
                      <a:noFill/>
                    </a:lnB>
                    <a:solidFill>
                      <a:srgbClr val="9BC2E6"/>
                    </a:solidFill>
                  </a:tcPr>
                </a:tc>
                <a:tc>
                  <a:txBody>
                    <a:bodyPr/>
                    <a:lstStyle/>
                    <a:p>
                      <a:pPr algn="ctr" fontAlgn="ctr"/>
                      <a:r>
                        <a:rPr lang="es-EC" sz="1100" b="0" i="0" u="none" strike="noStrike" dirty="0">
                          <a:solidFill>
                            <a:srgbClr val="000000"/>
                          </a:solidFill>
                          <a:effectLst/>
                          <a:latin typeface="Calibri" panose="020F0502020204030204" pitchFamily="34" charset="0"/>
                        </a:rPr>
                        <a:t>155,8</a:t>
                      </a:r>
                    </a:p>
                  </a:txBody>
                  <a:tcPr marL="8210" marR="8210" marT="8210" marB="0" anchor="ctr">
                    <a:lnL>
                      <a:noFill/>
                    </a:lnL>
                    <a:lnR>
                      <a:noFill/>
                    </a:lnR>
                    <a:lnT>
                      <a:noFill/>
                    </a:lnT>
                    <a:lnB>
                      <a:noFill/>
                    </a:lnB>
                    <a:solidFill>
                      <a:srgbClr val="9BC2E6"/>
                    </a:solidFill>
                  </a:tcPr>
                </a:tc>
                <a:tc>
                  <a:txBody>
                    <a:bodyPr/>
                    <a:lstStyle/>
                    <a:p>
                      <a:pPr algn="ctr" fontAlgn="ctr"/>
                      <a:r>
                        <a:rPr lang="es-EC" sz="1100" b="0" i="0" u="none" strike="noStrike" dirty="0">
                          <a:solidFill>
                            <a:srgbClr val="000000"/>
                          </a:solidFill>
                          <a:effectLst/>
                          <a:latin typeface="Calibri" panose="020F0502020204030204" pitchFamily="34" charset="0"/>
                        </a:rPr>
                        <a:t> </a:t>
                      </a:r>
                    </a:p>
                  </a:txBody>
                  <a:tcPr marL="8210" marR="8210" marT="8210" marB="0" anchor="ctr">
                    <a:lnL>
                      <a:noFill/>
                    </a:lnL>
                    <a:lnR>
                      <a:noFill/>
                    </a:lnR>
                    <a:lnT>
                      <a:noFill/>
                    </a:lnT>
                    <a:lnB>
                      <a:noFill/>
                    </a:lnB>
                    <a:solidFill>
                      <a:srgbClr val="9BC2E6"/>
                    </a:solidFill>
                  </a:tcPr>
                </a:tc>
                <a:extLst>
                  <a:ext uri="{0D108BD9-81ED-4DB2-BD59-A6C34878D82A}">
                    <a16:rowId xmlns="" xmlns:a16="http://schemas.microsoft.com/office/drawing/2014/main" val="4146325693"/>
                  </a:ext>
                </a:extLst>
              </a:tr>
              <a:tr h="179432">
                <a:tc>
                  <a:txBody>
                    <a:bodyPr/>
                    <a:lstStyle/>
                    <a:p>
                      <a:pPr algn="ctr" fontAlgn="ctr"/>
                      <a:r>
                        <a:rPr lang="es-EC" sz="1100" b="0" i="0" u="none" strike="noStrike">
                          <a:solidFill>
                            <a:srgbClr val="000000"/>
                          </a:solidFill>
                          <a:effectLst/>
                          <a:latin typeface="Calibri" panose="020F0502020204030204" pitchFamily="34" charset="0"/>
                        </a:rPr>
                        <a:t>38</a:t>
                      </a:r>
                    </a:p>
                  </a:txBody>
                  <a:tcPr marL="8210" marR="8210" marT="8210" marB="0" anchor="ctr">
                    <a:lnL>
                      <a:noFill/>
                    </a:lnL>
                    <a:lnR>
                      <a:noFill/>
                    </a:lnR>
                    <a:lnT>
                      <a:noFill/>
                    </a:lnT>
                    <a:lnB>
                      <a:noFill/>
                    </a:lnB>
                    <a:solidFill>
                      <a:srgbClr val="9BC2E6"/>
                    </a:solidFill>
                  </a:tcPr>
                </a:tc>
                <a:tc>
                  <a:txBody>
                    <a:bodyPr/>
                    <a:lstStyle/>
                    <a:p>
                      <a:pPr algn="ctr" fontAlgn="ctr"/>
                      <a:r>
                        <a:rPr lang="es-EC" sz="1100" b="0" i="0" u="none" strike="noStrike">
                          <a:solidFill>
                            <a:srgbClr val="000000"/>
                          </a:solidFill>
                          <a:effectLst/>
                          <a:latin typeface="Calibri" panose="020F0502020204030204" pitchFamily="34" charset="0"/>
                        </a:rPr>
                        <a:t>3,167</a:t>
                      </a:r>
                    </a:p>
                  </a:txBody>
                  <a:tcPr marL="8210" marR="8210" marT="8210" marB="0" anchor="ctr">
                    <a:lnL>
                      <a:noFill/>
                    </a:lnL>
                    <a:lnR>
                      <a:noFill/>
                    </a:lnR>
                    <a:lnT>
                      <a:noFill/>
                    </a:lnT>
                    <a:lnB>
                      <a:noFill/>
                    </a:lnB>
                    <a:solidFill>
                      <a:srgbClr val="9BC2E6"/>
                    </a:solidFill>
                  </a:tcPr>
                </a:tc>
                <a:tc>
                  <a:txBody>
                    <a:bodyPr/>
                    <a:lstStyle/>
                    <a:p>
                      <a:pPr algn="ctr" fontAlgn="ctr"/>
                      <a:r>
                        <a:rPr lang="es-EC" sz="1100" b="0" i="0" u="none" strike="noStrike" dirty="0">
                          <a:solidFill>
                            <a:srgbClr val="000000"/>
                          </a:solidFill>
                          <a:effectLst/>
                          <a:latin typeface="Calibri" panose="020F0502020204030204" pitchFamily="34" charset="0"/>
                        </a:rPr>
                        <a:t>158,4</a:t>
                      </a:r>
                    </a:p>
                  </a:txBody>
                  <a:tcPr marL="8210" marR="8210" marT="8210" marB="0" anchor="ctr">
                    <a:lnL>
                      <a:noFill/>
                    </a:lnL>
                    <a:lnR>
                      <a:noFill/>
                    </a:lnR>
                    <a:lnT>
                      <a:noFill/>
                    </a:lnT>
                    <a:lnB>
                      <a:noFill/>
                    </a:lnB>
                    <a:solidFill>
                      <a:srgbClr val="9BC2E6"/>
                    </a:solidFill>
                  </a:tcPr>
                </a:tc>
                <a:tc>
                  <a:txBody>
                    <a:bodyPr/>
                    <a:lstStyle/>
                    <a:p>
                      <a:pPr algn="ctr" fontAlgn="ctr"/>
                      <a:r>
                        <a:rPr lang="es-EC" sz="1100" b="0" i="0" u="none" strike="noStrike" dirty="0">
                          <a:solidFill>
                            <a:srgbClr val="000000"/>
                          </a:solidFill>
                          <a:effectLst/>
                          <a:latin typeface="Calibri" panose="020F0502020204030204" pitchFamily="34" charset="0"/>
                        </a:rPr>
                        <a:t> </a:t>
                      </a:r>
                    </a:p>
                  </a:txBody>
                  <a:tcPr marL="8210" marR="8210" marT="8210" marB="0" anchor="ctr">
                    <a:lnL>
                      <a:noFill/>
                    </a:lnL>
                    <a:lnR>
                      <a:noFill/>
                    </a:lnR>
                    <a:lnT>
                      <a:noFill/>
                    </a:lnT>
                    <a:lnB>
                      <a:noFill/>
                    </a:lnB>
                    <a:solidFill>
                      <a:srgbClr val="9BC2E6"/>
                    </a:solidFill>
                  </a:tcPr>
                </a:tc>
                <a:extLst>
                  <a:ext uri="{0D108BD9-81ED-4DB2-BD59-A6C34878D82A}">
                    <a16:rowId xmlns="" xmlns:a16="http://schemas.microsoft.com/office/drawing/2014/main" val="2674485629"/>
                  </a:ext>
                </a:extLst>
              </a:tr>
              <a:tr h="179432">
                <a:tc>
                  <a:txBody>
                    <a:bodyPr/>
                    <a:lstStyle/>
                    <a:p>
                      <a:pPr algn="ctr" fontAlgn="ctr"/>
                      <a:r>
                        <a:rPr lang="es-EC" sz="1100" b="0" i="0" u="none" strike="noStrike">
                          <a:solidFill>
                            <a:srgbClr val="000000"/>
                          </a:solidFill>
                          <a:effectLst/>
                          <a:latin typeface="Calibri" panose="020F0502020204030204" pitchFamily="34" charset="0"/>
                        </a:rPr>
                        <a:t>39</a:t>
                      </a:r>
                    </a:p>
                  </a:txBody>
                  <a:tcPr marL="8210" marR="8210" marT="8210" marB="0" anchor="ctr">
                    <a:lnL>
                      <a:noFill/>
                    </a:lnL>
                    <a:lnR>
                      <a:noFill/>
                    </a:lnR>
                    <a:lnT>
                      <a:noFill/>
                    </a:lnT>
                    <a:lnB>
                      <a:noFill/>
                    </a:lnB>
                    <a:solidFill>
                      <a:srgbClr val="9BC2E6"/>
                    </a:solidFill>
                  </a:tcPr>
                </a:tc>
                <a:tc>
                  <a:txBody>
                    <a:bodyPr/>
                    <a:lstStyle/>
                    <a:p>
                      <a:pPr algn="ctr" fontAlgn="ctr"/>
                      <a:r>
                        <a:rPr lang="es-EC" sz="1100" b="0" i="0" u="none" strike="noStrike">
                          <a:solidFill>
                            <a:srgbClr val="000000"/>
                          </a:solidFill>
                          <a:effectLst/>
                          <a:latin typeface="Calibri" panose="020F0502020204030204" pitchFamily="34" charset="0"/>
                        </a:rPr>
                        <a:t>3,250</a:t>
                      </a:r>
                    </a:p>
                  </a:txBody>
                  <a:tcPr marL="8210" marR="8210" marT="8210" marB="0" anchor="ctr">
                    <a:lnL>
                      <a:noFill/>
                    </a:lnL>
                    <a:lnR>
                      <a:noFill/>
                    </a:lnR>
                    <a:lnT>
                      <a:noFill/>
                    </a:lnT>
                    <a:lnB>
                      <a:noFill/>
                    </a:lnB>
                    <a:solidFill>
                      <a:srgbClr val="9BC2E6"/>
                    </a:solidFill>
                  </a:tcPr>
                </a:tc>
                <a:tc>
                  <a:txBody>
                    <a:bodyPr/>
                    <a:lstStyle/>
                    <a:p>
                      <a:pPr algn="ctr" fontAlgn="ctr"/>
                      <a:r>
                        <a:rPr lang="es-EC" sz="1100" b="0" i="0" u="none" strike="noStrike" dirty="0">
                          <a:solidFill>
                            <a:srgbClr val="000000"/>
                          </a:solidFill>
                          <a:effectLst/>
                          <a:latin typeface="Calibri" panose="020F0502020204030204" pitchFamily="34" charset="0"/>
                        </a:rPr>
                        <a:t>161</a:t>
                      </a:r>
                    </a:p>
                  </a:txBody>
                  <a:tcPr marL="8210" marR="8210" marT="8210" marB="0" anchor="ctr">
                    <a:lnL>
                      <a:noFill/>
                    </a:lnL>
                    <a:lnR>
                      <a:noFill/>
                    </a:lnR>
                    <a:lnT>
                      <a:noFill/>
                    </a:lnT>
                    <a:lnB>
                      <a:noFill/>
                    </a:lnB>
                    <a:solidFill>
                      <a:srgbClr val="9BC2E6"/>
                    </a:solidFill>
                  </a:tcPr>
                </a:tc>
                <a:tc>
                  <a:txBody>
                    <a:bodyPr/>
                    <a:lstStyle/>
                    <a:p>
                      <a:pPr algn="ctr" fontAlgn="ctr"/>
                      <a:r>
                        <a:rPr lang="es-EC" sz="1100" b="0" i="0" u="none" strike="noStrike" dirty="0">
                          <a:solidFill>
                            <a:srgbClr val="000000"/>
                          </a:solidFill>
                          <a:effectLst/>
                          <a:latin typeface="Calibri" panose="020F0502020204030204" pitchFamily="34" charset="0"/>
                        </a:rPr>
                        <a:t> </a:t>
                      </a:r>
                    </a:p>
                  </a:txBody>
                  <a:tcPr marL="8210" marR="8210" marT="8210" marB="0" anchor="ctr">
                    <a:lnL>
                      <a:noFill/>
                    </a:lnL>
                    <a:lnR>
                      <a:noFill/>
                    </a:lnR>
                    <a:lnT>
                      <a:noFill/>
                    </a:lnT>
                    <a:lnB>
                      <a:noFill/>
                    </a:lnB>
                    <a:solidFill>
                      <a:srgbClr val="9BC2E6"/>
                    </a:solidFill>
                  </a:tcPr>
                </a:tc>
                <a:extLst>
                  <a:ext uri="{0D108BD9-81ED-4DB2-BD59-A6C34878D82A}">
                    <a16:rowId xmlns="" xmlns:a16="http://schemas.microsoft.com/office/drawing/2014/main" val="3317853796"/>
                  </a:ext>
                </a:extLst>
              </a:tr>
              <a:tr h="179432">
                <a:tc>
                  <a:txBody>
                    <a:bodyPr/>
                    <a:lstStyle/>
                    <a:p>
                      <a:pPr algn="ctr" fontAlgn="ctr"/>
                      <a:r>
                        <a:rPr lang="es-EC" sz="1100" b="0" i="0" u="none" strike="noStrike">
                          <a:solidFill>
                            <a:srgbClr val="000000"/>
                          </a:solidFill>
                          <a:effectLst/>
                          <a:latin typeface="Calibri" panose="020F0502020204030204" pitchFamily="34" charset="0"/>
                        </a:rPr>
                        <a:t>40</a:t>
                      </a:r>
                    </a:p>
                  </a:txBody>
                  <a:tcPr marL="8210" marR="8210" marT="8210" marB="0" anchor="ctr">
                    <a:lnL>
                      <a:noFill/>
                    </a:lnL>
                    <a:lnR>
                      <a:noFill/>
                    </a:lnR>
                    <a:lnT>
                      <a:noFill/>
                    </a:lnT>
                    <a:lnB>
                      <a:noFill/>
                    </a:lnB>
                    <a:solidFill>
                      <a:srgbClr val="9BC2E6"/>
                    </a:solidFill>
                  </a:tcPr>
                </a:tc>
                <a:tc>
                  <a:txBody>
                    <a:bodyPr/>
                    <a:lstStyle/>
                    <a:p>
                      <a:pPr algn="ctr" fontAlgn="ctr"/>
                      <a:r>
                        <a:rPr lang="es-EC" sz="1100" b="0" i="0" u="none" strike="noStrike">
                          <a:solidFill>
                            <a:srgbClr val="000000"/>
                          </a:solidFill>
                          <a:effectLst/>
                          <a:latin typeface="Calibri" panose="020F0502020204030204" pitchFamily="34" charset="0"/>
                        </a:rPr>
                        <a:t>3,333</a:t>
                      </a:r>
                    </a:p>
                  </a:txBody>
                  <a:tcPr marL="8210" marR="8210" marT="8210" marB="0" anchor="ctr">
                    <a:lnL>
                      <a:noFill/>
                    </a:lnL>
                    <a:lnR>
                      <a:noFill/>
                    </a:lnR>
                    <a:lnT>
                      <a:noFill/>
                    </a:lnT>
                    <a:lnB>
                      <a:noFill/>
                    </a:lnB>
                    <a:solidFill>
                      <a:srgbClr val="9BC2E6"/>
                    </a:solidFill>
                  </a:tcPr>
                </a:tc>
                <a:tc>
                  <a:txBody>
                    <a:bodyPr/>
                    <a:lstStyle/>
                    <a:p>
                      <a:pPr algn="ctr" fontAlgn="ctr"/>
                      <a:r>
                        <a:rPr lang="es-EC" sz="1100" b="0" i="0" u="none" strike="noStrike" dirty="0">
                          <a:solidFill>
                            <a:srgbClr val="000000"/>
                          </a:solidFill>
                          <a:effectLst/>
                          <a:latin typeface="Calibri" panose="020F0502020204030204" pitchFamily="34" charset="0"/>
                        </a:rPr>
                        <a:t>Rotura</a:t>
                      </a:r>
                    </a:p>
                  </a:txBody>
                  <a:tcPr marL="8210" marR="8210" marT="8210" marB="0" anchor="ctr">
                    <a:lnL>
                      <a:noFill/>
                    </a:lnL>
                    <a:lnR>
                      <a:noFill/>
                    </a:lnR>
                    <a:lnT>
                      <a:noFill/>
                    </a:lnT>
                    <a:lnB>
                      <a:noFill/>
                    </a:lnB>
                    <a:solidFill>
                      <a:srgbClr val="9BC2E6"/>
                    </a:solidFill>
                  </a:tcPr>
                </a:tc>
                <a:tc>
                  <a:txBody>
                    <a:bodyPr/>
                    <a:lstStyle/>
                    <a:p>
                      <a:pPr algn="ctr" fontAlgn="ctr"/>
                      <a:r>
                        <a:rPr lang="es-EC" sz="1100" b="0" i="0" u="none" strike="noStrike" dirty="0">
                          <a:solidFill>
                            <a:srgbClr val="000000"/>
                          </a:solidFill>
                          <a:effectLst/>
                          <a:latin typeface="Calibri" panose="020F0502020204030204" pitchFamily="34" charset="0"/>
                        </a:rPr>
                        <a:t> </a:t>
                      </a:r>
                    </a:p>
                  </a:txBody>
                  <a:tcPr marL="8210" marR="8210" marT="8210" marB="0" anchor="ctr">
                    <a:lnL>
                      <a:noFill/>
                    </a:lnL>
                    <a:lnR>
                      <a:noFill/>
                    </a:lnR>
                    <a:lnT>
                      <a:noFill/>
                    </a:lnT>
                    <a:lnB>
                      <a:noFill/>
                    </a:lnB>
                    <a:solidFill>
                      <a:srgbClr val="9BC2E6"/>
                    </a:solidFill>
                  </a:tcPr>
                </a:tc>
                <a:extLst>
                  <a:ext uri="{0D108BD9-81ED-4DB2-BD59-A6C34878D82A}">
                    <a16:rowId xmlns="" xmlns:a16="http://schemas.microsoft.com/office/drawing/2014/main" val="3636991723"/>
                  </a:ext>
                </a:extLst>
              </a:tr>
              <a:tr h="179432">
                <a:tc>
                  <a:txBody>
                    <a:bodyPr/>
                    <a:lstStyle/>
                    <a:p>
                      <a:pPr algn="ctr" fontAlgn="ctr"/>
                      <a:r>
                        <a:rPr lang="es-EC" sz="1100" b="0" i="0" u="none" strike="noStrike">
                          <a:solidFill>
                            <a:srgbClr val="000000"/>
                          </a:solidFill>
                          <a:effectLst/>
                          <a:latin typeface="Calibri" panose="020F0502020204030204" pitchFamily="34" charset="0"/>
                        </a:rPr>
                        <a:t>41</a:t>
                      </a:r>
                    </a:p>
                  </a:txBody>
                  <a:tcPr marL="8210" marR="8210" marT="8210" marB="0" anchor="ctr">
                    <a:lnL>
                      <a:noFill/>
                    </a:lnL>
                    <a:lnR>
                      <a:noFill/>
                    </a:lnR>
                    <a:lnT>
                      <a:noFill/>
                    </a:lnT>
                    <a:lnB>
                      <a:noFill/>
                    </a:lnB>
                    <a:solidFill>
                      <a:srgbClr val="9BC2E6"/>
                    </a:solidFill>
                  </a:tcPr>
                </a:tc>
                <a:tc>
                  <a:txBody>
                    <a:bodyPr/>
                    <a:lstStyle/>
                    <a:p>
                      <a:pPr algn="ctr" fontAlgn="ctr"/>
                      <a:r>
                        <a:rPr lang="es-EC" sz="1100" b="0" i="0" u="none" strike="noStrike">
                          <a:solidFill>
                            <a:srgbClr val="000000"/>
                          </a:solidFill>
                          <a:effectLst/>
                          <a:latin typeface="Calibri" panose="020F0502020204030204" pitchFamily="34" charset="0"/>
                        </a:rPr>
                        <a:t>3,417</a:t>
                      </a:r>
                    </a:p>
                  </a:txBody>
                  <a:tcPr marL="8210" marR="8210" marT="8210" marB="0" anchor="ctr">
                    <a:lnL>
                      <a:noFill/>
                    </a:lnL>
                    <a:lnR>
                      <a:noFill/>
                    </a:lnR>
                    <a:lnT>
                      <a:noFill/>
                    </a:lnT>
                    <a:lnB>
                      <a:noFill/>
                    </a:lnB>
                    <a:solidFill>
                      <a:srgbClr val="9BC2E6"/>
                    </a:solidFill>
                  </a:tcPr>
                </a:tc>
                <a:tc>
                  <a:txBody>
                    <a:bodyPr/>
                    <a:lstStyle/>
                    <a:p>
                      <a:pPr algn="ctr" fontAlgn="ctr"/>
                      <a:r>
                        <a:rPr lang="es-EC" sz="1100" b="0" i="0" u="none" strike="noStrike">
                          <a:solidFill>
                            <a:srgbClr val="000000"/>
                          </a:solidFill>
                          <a:effectLst/>
                          <a:latin typeface="Calibri" panose="020F0502020204030204" pitchFamily="34" charset="0"/>
                        </a:rPr>
                        <a:t> </a:t>
                      </a:r>
                    </a:p>
                  </a:txBody>
                  <a:tcPr marL="8210" marR="8210" marT="8210" marB="0" anchor="ctr">
                    <a:lnL>
                      <a:noFill/>
                    </a:lnL>
                    <a:lnR>
                      <a:noFill/>
                    </a:lnR>
                    <a:lnT>
                      <a:noFill/>
                    </a:lnT>
                    <a:lnB>
                      <a:noFill/>
                    </a:lnB>
                    <a:solidFill>
                      <a:srgbClr val="9BC2E6"/>
                    </a:solidFill>
                  </a:tcPr>
                </a:tc>
                <a:tc>
                  <a:txBody>
                    <a:bodyPr/>
                    <a:lstStyle/>
                    <a:p>
                      <a:pPr algn="ctr" fontAlgn="ctr"/>
                      <a:r>
                        <a:rPr lang="es-EC" sz="1100" b="0" i="0" u="none" strike="noStrike" dirty="0">
                          <a:solidFill>
                            <a:srgbClr val="000000"/>
                          </a:solidFill>
                          <a:effectLst/>
                          <a:latin typeface="Calibri" panose="020F0502020204030204" pitchFamily="34" charset="0"/>
                        </a:rPr>
                        <a:t> </a:t>
                      </a:r>
                    </a:p>
                  </a:txBody>
                  <a:tcPr marL="8210" marR="8210" marT="8210" marB="0" anchor="ctr">
                    <a:lnL>
                      <a:noFill/>
                    </a:lnL>
                    <a:lnR>
                      <a:noFill/>
                    </a:lnR>
                    <a:lnT>
                      <a:noFill/>
                    </a:lnT>
                    <a:lnB>
                      <a:noFill/>
                    </a:lnB>
                    <a:solidFill>
                      <a:srgbClr val="9BC2E6"/>
                    </a:solidFill>
                  </a:tcPr>
                </a:tc>
                <a:extLst>
                  <a:ext uri="{0D108BD9-81ED-4DB2-BD59-A6C34878D82A}">
                    <a16:rowId xmlns="" xmlns:a16="http://schemas.microsoft.com/office/drawing/2014/main" val="226545263"/>
                  </a:ext>
                </a:extLst>
              </a:tr>
              <a:tr h="179432">
                <a:tc>
                  <a:txBody>
                    <a:bodyPr/>
                    <a:lstStyle/>
                    <a:p>
                      <a:pPr algn="ctr" fontAlgn="ctr"/>
                      <a:r>
                        <a:rPr lang="es-EC" sz="1100" b="0" i="0" u="none" strike="noStrike">
                          <a:solidFill>
                            <a:srgbClr val="000000"/>
                          </a:solidFill>
                          <a:effectLst/>
                          <a:latin typeface="Calibri" panose="020F0502020204030204" pitchFamily="34" charset="0"/>
                        </a:rPr>
                        <a:t>42</a:t>
                      </a:r>
                    </a:p>
                  </a:txBody>
                  <a:tcPr marL="8210" marR="8210" marT="8210" marB="0" anchor="ctr">
                    <a:lnL>
                      <a:noFill/>
                    </a:lnL>
                    <a:lnR>
                      <a:noFill/>
                    </a:lnR>
                    <a:lnT>
                      <a:noFill/>
                    </a:lnT>
                    <a:lnB>
                      <a:noFill/>
                    </a:lnB>
                    <a:solidFill>
                      <a:srgbClr val="9BC2E6"/>
                    </a:solidFill>
                  </a:tcPr>
                </a:tc>
                <a:tc>
                  <a:txBody>
                    <a:bodyPr/>
                    <a:lstStyle/>
                    <a:p>
                      <a:pPr algn="ctr" fontAlgn="ctr"/>
                      <a:r>
                        <a:rPr lang="es-EC" sz="1100" b="0" i="0" u="none" strike="noStrike">
                          <a:solidFill>
                            <a:srgbClr val="000000"/>
                          </a:solidFill>
                          <a:effectLst/>
                          <a:latin typeface="Calibri" panose="020F0502020204030204" pitchFamily="34" charset="0"/>
                        </a:rPr>
                        <a:t>3,500</a:t>
                      </a:r>
                    </a:p>
                  </a:txBody>
                  <a:tcPr marL="8210" marR="8210" marT="8210" marB="0" anchor="ctr">
                    <a:lnL>
                      <a:noFill/>
                    </a:lnL>
                    <a:lnR>
                      <a:noFill/>
                    </a:lnR>
                    <a:lnT>
                      <a:noFill/>
                    </a:lnT>
                    <a:lnB>
                      <a:noFill/>
                    </a:lnB>
                    <a:solidFill>
                      <a:srgbClr val="9BC2E6"/>
                    </a:solidFill>
                  </a:tcPr>
                </a:tc>
                <a:tc>
                  <a:txBody>
                    <a:bodyPr/>
                    <a:lstStyle/>
                    <a:p>
                      <a:pPr algn="ctr" fontAlgn="ctr"/>
                      <a:r>
                        <a:rPr lang="es-EC" sz="1100" b="0" i="0" u="none" strike="noStrike">
                          <a:solidFill>
                            <a:srgbClr val="000000"/>
                          </a:solidFill>
                          <a:effectLst/>
                          <a:latin typeface="Calibri" panose="020F0502020204030204" pitchFamily="34" charset="0"/>
                        </a:rPr>
                        <a:t> </a:t>
                      </a:r>
                    </a:p>
                  </a:txBody>
                  <a:tcPr marL="8210" marR="8210" marT="8210" marB="0" anchor="ctr">
                    <a:lnL>
                      <a:noFill/>
                    </a:lnL>
                    <a:lnR>
                      <a:noFill/>
                    </a:lnR>
                    <a:lnT>
                      <a:noFill/>
                    </a:lnT>
                    <a:lnB>
                      <a:noFill/>
                    </a:lnB>
                    <a:solidFill>
                      <a:srgbClr val="9BC2E6"/>
                    </a:solidFill>
                  </a:tcPr>
                </a:tc>
                <a:tc>
                  <a:txBody>
                    <a:bodyPr/>
                    <a:lstStyle/>
                    <a:p>
                      <a:pPr algn="ctr" fontAlgn="ctr"/>
                      <a:r>
                        <a:rPr lang="es-EC" sz="1100" b="0" i="0" u="none" strike="noStrike" dirty="0">
                          <a:solidFill>
                            <a:srgbClr val="000000"/>
                          </a:solidFill>
                          <a:effectLst/>
                          <a:latin typeface="Calibri" panose="020F0502020204030204" pitchFamily="34" charset="0"/>
                        </a:rPr>
                        <a:t> </a:t>
                      </a:r>
                    </a:p>
                  </a:txBody>
                  <a:tcPr marL="8210" marR="8210" marT="8210" marB="0" anchor="ctr">
                    <a:lnL>
                      <a:noFill/>
                    </a:lnL>
                    <a:lnR>
                      <a:noFill/>
                    </a:lnR>
                    <a:lnT>
                      <a:noFill/>
                    </a:lnT>
                    <a:lnB>
                      <a:noFill/>
                    </a:lnB>
                    <a:solidFill>
                      <a:srgbClr val="9BC2E6"/>
                    </a:solidFill>
                  </a:tcPr>
                </a:tc>
                <a:extLst>
                  <a:ext uri="{0D108BD9-81ED-4DB2-BD59-A6C34878D82A}">
                    <a16:rowId xmlns="" xmlns:a16="http://schemas.microsoft.com/office/drawing/2014/main" val="3462779154"/>
                  </a:ext>
                </a:extLst>
              </a:tr>
              <a:tr h="179432">
                <a:tc>
                  <a:txBody>
                    <a:bodyPr/>
                    <a:lstStyle/>
                    <a:p>
                      <a:pPr algn="ctr" fontAlgn="ctr"/>
                      <a:r>
                        <a:rPr lang="es-EC" sz="1100" b="0" i="0" u="none" strike="noStrike">
                          <a:solidFill>
                            <a:srgbClr val="000000"/>
                          </a:solidFill>
                          <a:effectLst/>
                          <a:latin typeface="Calibri" panose="020F0502020204030204" pitchFamily="34" charset="0"/>
                        </a:rPr>
                        <a:t>43</a:t>
                      </a:r>
                    </a:p>
                  </a:txBody>
                  <a:tcPr marL="8210" marR="8210" marT="8210" marB="0" anchor="ctr">
                    <a:lnL>
                      <a:noFill/>
                    </a:lnL>
                    <a:lnR>
                      <a:noFill/>
                    </a:lnR>
                    <a:lnT>
                      <a:noFill/>
                    </a:lnT>
                    <a:lnB>
                      <a:noFill/>
                    </a:lnB>
                    <a:solidFill>
                      <a:srgbClr val="9BC2E6"/>
                    </a:solidFill>
                  </a:tcPr>
                </a:tc>
                <a:tc>
                  <a:txBody>
                    <a:bodyPr/>
                    <a:lstStyle/>
                    <a:p>
                      <a:pPr algn="ctr" fontAlgn="ctr"/>
                      <a:r>
                        <a:rPr lang="es-EC" sz="1100" b="0" i="0" u="none" strike="noStrike">
                          <a:solidFill>
                            <a:srgbClr val="000000"/>
                          </a:solidFill>
                          <a:effectLst/>
                          <a:latin typeface="Calibri" panose="020F0502020204030204" pitchFamily="34" charset="0"/>
                        </a:rPr>
                        <a:t>3,583</a:t>
                      </a:r>
                    </a:p>
                  </a:txBody>
                  <a:tcPr marL="8210" marR="8210" marT="8210" marB="0" anchor="ctr">
                    <a:lnL>
                      <a:noFill/>
                    </a:lnL>
                    <a:lnR>
                      <a:noFill/>
                    </a:lnR>
                    <a:lnT>
                      <a:noFill/>
                    </a:lnT>
                    <a:lnB>
                      <a:noFill/>
                    </a:lnB>
                    <a:solidFill>
                      <a:srgbClr val="9BC2E6"/>
                    </a:solidFill>
                  </a:tcPr>
                </a:tc>
                <a:tc>
                  <a:txBody>
                    <a:bodyPr/>
                    <a:lstStyle/>
                    <a:p>
                      <a:pPr algn="ctr" fontAlgn="ctr"/>
                      <a:r>
                        <a:rPr lang="es-EC" sz="1100" b="0" i="0" u="none" strike="noStrike">
                          <a:solidFill>
                            <a:srgbClr val="000000"/>
                          </a:solidFill>
                          <a:effectLst/>
                          <a:latin typeface="Calibri" panose="020F0502020204030204" pitchFamily="34" charset="0"/>
                        </a:rPr>
                        <a:t> </a:t>
                      </a:r>
                    </a:p>
                  </a:txBody>
                  <a:tcPr marL="8210" marR="8210" marT="8210" marB="0" anchor="ctr">
                    <a:lnL>
                      <a:noFill/>
                    </a:lnL>
                    <a:lnR>
                      <a:noFill/>
                    </a:lnR>
                    <a:lnT>
                      <a:noFill/>
                    </a:lnT>
                    <a:lnB>
                      <a:noFill/>
                    </a:lnB>
                    <a:solidFill>
                      <a:srgbClr val="9BC2E6"/>
                    </a:solidFill>
                  </a:tcPr>
                </a:tc>
                <a:tc>
                  <a:txBody>
                    <a:bodyPr/>
                    <a:lstStyle/>
                    <a:p>
                      <a:pPr algn="ctr" fontAlgn="ctr"/>
                      <a:r>
                        <a:rPr lang="es-EC" sz="1100" b="0" i="0" u="none" strike="noStrike" dirty="0">
                          <a:solidFill>
                            <a:srgbClr val="000000"/>
                          </a:solidFill>
                          <a:effectLst/>
                          <a:latin typeface="Calibri" panose="020F0502020204030204" pitchFamily="34" charset="0"/>
                        </a:rPr>
                        <a:t> </a:t>
                      </a:r>
                    </a:p>
                  </a:txBody>
                  <a:tcPr marL="8210" marR="8210" marT="8210" marB="0" anchor="ctr">
                    <a:lnL>
                      <a:noFill/>
                    </a:lnL>
                    <a:lnR>
                      <a:noFill/>
                    </a:lnR>
                    <a:lnT>
                      <a:noFill/>
                    </a:lnT>
                    <a:lnB>
                      <a:noFill/>
                    </a:lnB>
                    <a:solidFill>
                      <a:srgbClr val="9BC2E6"/>
                    </a:solidFill>
                  </a:tcPr>
                </a:tc>
                <a:extLst>
                  <a:ext uri="{0D108BD9-81ED-4DB2-BD59-A6C34878D82A}">
                    <a16:rowId xmlns="" xmlns:a16="http://schemas.microsoft.com/office/drawing/2014/main" val="36773301"/>
                  </a:ext>
                </a:extLst>
              </a:tr>
              <a:tr h="179432">
                <a:tc>
                  <a:txBody>
                    <a:bodyPr/>
                    <a:lstStyle/>
                    <a:p>
                      <a:pPr algn="ctr" fontAlgn="ctr"/>
                      <a:r>
                        <a:rPr lang="es-EC" sz="1100" b="0" i="0" u="none" strike="noStrike" dirty="0">
                          <a:solidFill>
                            <a:srgbClr val="000000"/>
                          </a:solidFill>
                          <a:effectLst/>
                          <a:latin typeface="Calibri" panose="020F0502020204030204" pitchFamily="34" charset="0"/>
                        </a:rPr>
                        <a:t>44</a:t>
                      </a:r>
                    </a:p>
                  </a:txBody>
                  <a:tcPr marL="8210" marR="8210" marT="8210" marB="0" anchor="ctr">
                    <a:lnL>
                      <a:noFill/>
                    </a:lnL>
                    <a:lnR>
                      <a:noFill/>
                    </a:lnR>
                    <a:lnT>
                      <a:noFill/>
                    </a:lnT>
                    <a:lnB>
                      <a:noFill/>
                    </a:lnB>
                    <a:solidFill>
                      <a:srgbClr val="9BC2E6"/>
                    </a:solidFill>
                  </a:tcPr>
                </a:tc>
                <a:tc>
                  <a:txBody>
                    <a:bodyPr/>
                    <a:lstStyle/>
                    <a:p>
                      <a:pPr algn="ctr" fontAlgn="ctr"/>
                      <a:r>
                        <a:rPr lang="es-EC" sz="1100" b="0" i="0" u="none" strike="noStrike">
                          <a:solidFill>
                            <a:srgbClr val="000000"/>
                          </a:solidFill>
                          <a:effectLst/>
                          <a:latin typeface="Calibri" panose="020F0502020204030204" pitchFamily="34" charset="0"/>
                        </a:rPr>
                        <a:t>3,667</a:t>
                      </a:r>
                    </a:p>
                  </a:txBody>
                  <a:tcPr marL="8210" marR="8210" marT="8210" marB="0" anchor="ctr">
                    <a:lnL>
                      <a:noFill/>
                    </a:lnL>
                    <a:lnR>
                      <a:noFill/>
                    </a:lnR>
                    <a:lnT>
                      <a:noFill/>
                    </a:lnT>
                    <a:lnB>
                      <a:noFill/>
                    </a:lnB>
                    <a:solidFill>
                      <a:srgbClr val="9BC2E6"/>
                    </a:solidFill>
                  </a:tcPr>
                </a:tc>
                <a:tc>
                  <a:txBody>
                    <a:bodyPr/>
                    <a:lstStyle/>
                    <a:p>
                      <a:pPr algn="ctr" fontAlgn="ctr"/>
                      <a:r>
                        <a:rPr lang="es-EC" sz="1100" b="0" i="0" u="none" strike="noStrike">
                          <a:solidFill>
                            <a:srgbClr val="000000"/>
                          </a:solidFill>
                          <a:effectLst/>
                          <a:latin typeface="Calibri" panose="020F0502020204030204" pitchFamily="34" charset="0"/>
                        </a:rPr>
                        <a:t> </a:t>
                      </a:r>
                    </a:p>
                  </a:txBody>
                  <a:tcPr marL="8210" marR="8210" marT="8210" marB="0" anchor="ctr">
                    <a:lnL>
                      <a:noFill/>
                    </a:lnL>
                    <a:lnR>
                      <a:noFill/>
                    </a:lnR>
                    <a:lnT>
                      <a:noFill/>
                    </a:lnT>
                    <a:lnB>
                      <a:noFill/>
                    </a:lnB>
                    <a:solidFill>
                      <a:srgbClr val="9BC2E6"/>
                    </a:solidFill>
                  </a:tcPr>
                </a:tc>
                <a:tc>
                  <a:txBody>
                    <a:bodyPr/>
                    <a:lstStyle/>
                    <a:p>
                      <a:pPr algn="ctr" fontAlgn="ctr"/>
                      <a:r>
                        <a:rPr lang="es-EC" sz="1100" b="0" i="0" u="none" strike="noStrike" dirty="0">
                          <a:solidFill>
                            <a:srgbClr val="000000"/>
                          </a:solidFill>
                          <a:effectLst/>
                          <a:latin typeface="Calibri" panose="020F0502020204030204" pitchFamily="34" charset="0"/>
                        </a:rPr>
                        <a:t> </a:t>
                      </a:r>
                    </a:p>
                  </a:txBody>
                  <a:tcPr marL="8210" marR="8210" marT="8210" marB="0" anchor="ctr">
                    <a:lnL>
                      <a:noFill/>
                    </a:lnL>
                    <a:lnR>
                      <a:noFill/>
                    </a:lnR>
                    <a:lnT>
                      <a:noFill/>
                    </a:lnT>
                    <a:lnB>
                      <a:noFill/>
                    </a:lnB>
                    <a:solidFill>
                      <a:srgbClr val="9BC2E6"/>
                    </a:solidFill>
                  </a:tcPr>
                </a:tc>
                <a:extLst>
                  <a:ext uri="{0D108BD9-81ED-4DB2-BD59-A6C34878D82A}">
                    <a16:rowId xmlns="" xmlns:a16="http://schemas.microsoft.com/office/drawing/2014/main" val="3933626273"/>
                  </a:ext>
                </a:extLst>
              </a:tr>
            </a:tbl>
          </a:graphicData>
        </a:graphic>
      </p:graphicFrame>
      <p:graphicFrame>
        <p:nvGraphicFramePr>
          <p:cNvPr id="14" name="Gráfico 13">
            <a:extLst>
              <a:ext uri="{FF2B5EF4-FFF2-40B4-BE49-F238E27FC236}">
                <a16:creationId xmlns="" xmlns:a16="http://schemas.microsoft.com/office/drawing/2014/main" id="{EB359173-3F6A-4789-9CC6-7779DE241761}"/>
              </a:ext>
            </a:extLst>
          </p:cNvPr>
          <p:cNvGraphicFramePr>
            <a:graphicFrameLocks/>
          </p:cNvGraphicFramePr>
          <p:nvPr>
            <p:extLst>
              <p:ext uri="{D42A27DB-BD31-4B8C-83A1-F6EECF244321}">
                <p14:modId xmlns:p14="http://schemas.microsoft.com/office/powerpoint/2010/main" val="1941542459"/>
              </p:ext>
            </p:extLst>
          </p:nvPr>
        </p:nvGraphicFramePr>
        <p:xfrm>
          <a:off x="6480000" y="1080000"/>
          <a:ext cx="5760000" cy="57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244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 xmlns:a16="http://schemas.microsoft.com/office/drawing/2014/main" id="{07A33ED0-D553-4E5F-9883-49B0B45BAB6E}"/>
              </a:ext>
            </a:extLst>
          </p:cNvPr>
          <p:cNvSpPr>
            <a:spLocks noGrp="1"/>
          </p:cNvSpPr>
          <p:nvPr>
            <p:ph type="title"/>
          </p:nvPr>
        </p:nvSpPr>
        <p:spPr>
          <a:xfrm>
            <a:off x="450475" y="18011"/>
            <a:ext cx="6344478" cy="667027"/>
          </a:xfrm>
        </p:spPr>
        <p:txBody>
          <a:bodyPr>
            <a:normAutofit fontScale="90000"/>
          </a:bodyPr>
          <a:lstStyle/>
          <a:p>
            <a:r>
              <a:rPr lang="es-EC" sz="4000" b="1" dirty="0"/>
              <a:t>E</a:t>
            </a:r>
            <a:r>
              <a:rPr lang="es-EC" sz="2800" b="1" dirty="0"/>
              <a:t>NSAYOS DE </a:t>
            </a:r>
            <a:r>
              <a:rPr lang="es-EC" sz="4000" b="1" dirty="0"/>
              <a:t>C</a:t>
            </a:r>
            <a:r>
              <a:rPr lang="es-EC" sz="2800" b="1" dirty="0"/>
              <a:t>ARGA Y </a:t>
            </a:r>
            <a:r>
              <a:rPr lang="es-EC" sz="4000" b="1" dirty="0"/>
              <a:t>D</a:t>
            </a:r>
            <a:r>
              <a:rPr lang="es-EC" sz="2800" b="1" dirty="0"/>
              <a:t>ESCARGA</a:t>
            </a:r>
          </a:p>
        </p:txBody>
      </p:sp>
      <p:pic>
        <p:nvPicPr>
          <p:cNvPr id="10" name="Picture 2" descr="Resultado de imagen para carrera de ingenieria mecanica espe">
            <a:extLst>
              <a:ext uri="{FF2B5EF4-FFF2-40B4-BE49-F238E27FC236}">
                <a16:creationId xmlns="" xmlns:a16="http://schemas.microsoft.com/office/drawing/2014/main" id="{6BBC9E84-0534-42A4-983E-DC7E064332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2348" y="1"/>
            <a:ext cx="1179651" cy="1143434"/>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 xmlns:a16="http://schemas.microsoft.com/office/drawing/2014/main" id="{467D658C-0135-4CCE-A196-47FD2DF38441}"/>
              </a:ext>
            </a:extLst>
          </p:cNvPr>
          <p:cNvSpPr/>
          <p:nvPr/>
        </p:nvSpPr>
        <p:spPr>
          <a:xfrm>
            <a:off x="983972" y="1506259"/>
            <a:ext cx="1800493" cy="369332"/>
          </a:xfrm>
          <a:prstGeom prst="rect">
            <a:avLst/>
          </a:prstGeom>
        </p:spPr>
        <p:txBody>
          <a:bodyPr wrap="none">
            <a:spAutoFit/>
          </a:bodyPr>
          <a:lstStyle/>
          <a:p>
            <a:r>
              <a:rPr lang="es-EC" dirty="0">
                <a:latin typeface="Times New Roman" panose="02020603050405020304" pitchFamily="18" charset="0"/>
                <a:ea typeface="Times New Roman" panose="02020603050405020304" pitchFamily="18" charset="0"/>
              </a:rPr>
              <a:t>Cordón: L15_E2 </a:t>
            </a:r>
            <a:endParaRPr lang="es-EC" dirty="0"/>
          </a:p>
        </p:txBody>
      </p:sp>
      <p:sp>
        <p:nvSpPr>
          <p:cNvPr id="11" name="Rectángulo 10">
            <a:extLst>
              <a:ext uri="{FF2B5EF4-FFF2-40B4-BE49-F238E27FC236}">
                <a16:creationId xmlns="" xmlns:a16="http://schemas.microsoft.com/office/drawing/2014/main" id="{5A58A286-1D4B-4C35-A1AC-CE182AF998D1}"/>
              </a:ext>
            </a:extLst>
          </p:cNvPr>
          <p:cNvSpPr/>
          <p:nvPr/>
        </p:nvSpPr>
        <p:spPr>
          <a:xfrm>
            <a:off x="983972" y="1079050"/>
            <a:ext cx="1127232" cy="369332"/>
          </a:xfrm>
          <a:prstGeom prst="rect">
            <a:avLst/>
          </a:prstGeom>
        </p:spPr>
        <p:txBody>
          <a:bodyPr wrap="none">
            <a:spAutoFit/>
          </a:bodyPr>
          <a:lstStyle/>
          <a:p>
            <a:r>
              <a:rPr lang="es-EC" dirty="0">
                <a:latin typeface="Times New Roman" panose="02020603050405020304" pitchFamily="18" charset="0"/>
                <a:ea typeface="Times New Roman" panose="02020603050405020304" pitchFamily="18" charset="0"/>
              </a:rPr>
              <a:t>%Cat: 2%</a:t>
            </a:r>
            <a:endParaRPr lang="es-EC" dirty="0"/>
          </a:p>
        </p:txBody>
      </p:sp>
      <p:graphicFrame>
        <p:nvGraphicFramePr>
          <p:cNvPr id="3" name="Tabla 2">
            <a:extLst>
              <a:ext uri="{FF2B5EF4-FFF2-40B4-BE49-F238E27FC236}">
                <a16:creationId xmlns="" xmlns:a16="http://schemas.microsoft.com/office/drawing/2014/main" id="{96A15E41-403C-4EF0-8EFB-5D2AC6FD6E93}"/>
              </a:ext>
            </a:extLst>
          </p:cNvPr>
          <p:cNvGraphicFramePr>
            <a:graphicFrameLocks noGrp="1"/>
          </p:cNvGraphicFramePr>
          <p:nvPr>
            <p:extLst>
              <p:ext uri="{D42A27DB-BD31-4B8C-83A1-F6EECF244321}">
                <p14:modId xmlns:p14="http://schemas.microsoft.com/office/powerpoint/2010/main" val="484128475"/>
              </p:ext>
            </p:extLst>
          </p:nvPr>
        </p:nvGraphicFramePr>
        <p:xfrm>
          <a:off x="409433" y="1996589"/>
          <a:ext cx="3045566" cy="3772519"/>
        </p:xfrm>
        <a:graphic>
          <a:graphicData uri="http://schemas.openxmlformats.org/drawingml/2006/table">
            <a:tbl>
              <a:tblPr/>
              <a:tblGrid>
                <a:gridCol w="691518">
                  <a:extLst>
                    <a:ext uri="{9D8B030D-6E8A-4147-A177-3AD203B41FA5}">
                      <a16:colId xmlns="" xmlns:a16="http://schemas.microsoft.com/office/drawing/2014/main" val="2704192168"/>
                    </a:ext>
                  </a:extLst>
                </a:gridCol>
                <a:gridCol w="696036">
                  <a:extLst>
                    <a:ext uri="{9D8B030D-6E8A-4147-A177-3AD203B41FA5}">
                      <a16:colId xmlns="" xmlns:a16="http://schemas.microsoft.com/office/drawing/2014/main" val="1000881996"/>
                    </a:ext>
                  </a:extLst>
                </a:gridCol>
                <a:gridCol w="859809">
                  <a:extLst>
                    <a:ext uri="{9D8B030D-6E8A-4147-A177-3AD203B41FA5}">
                      <a16:colId xmlns="" xmlns:a16="http://schemas.microsoft.com/office/drawing/2014/main" val="3529542281"/>
                    </a:ext>
                  </a:extLst>
                </a:gridCol>
                <a:gridCol w="798203">
                  <a:extLst>
                    <a:ext uri="{9D8B030D-6E8A-4147-A177-3AD203B41FA5}">
                      <a16:colId xmlns="" xmlns:a16="http://schemas.microsoft.com/office/drawing/2014/main" val="1798642344"/>
                    </a:ext>
                  </a:extLst>
                </a:gridCol>
              </a:tblGrid>
              <a:tr h="457200">
                <a:tc>
                  <a:txBody>
                    <a:bodyPr/>
                    <a:lstStyle/>
                    <a:p>
                      <a:pPr algn="ctr" fontAlgn="ctr"/>
                      <a:r>
                        <a:rPr lang="es-EC" sz="1100" b="0" i="0" u="none" strike="noStrike" dirty="0">
                          <a:solidFill>
                            <a:srgbClr val="000000"/>
                          </a:solidFill>
                          <a:effectLst/>
                          <a:latin typeface="+mn-lt"/>
                        </a:rPr>
                        <a:t>Longitud</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ctr"/>
                      <a:r>
                        <a:rPr lang="es-EC" sz="1100" b="0" i="0" u="none" strike="noStrike">
                          <a:solidFill>
                            <a:srgbClr val="000000"/>
                          </a:solidFill>
                          <a:effectLst/>
                          <a:latin typeface="+mn-lt"/>
                        </a:rPr>
                        <a:t>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ctr"/>
                      <a:r>
                        <a:rPr lang="es-EC" sz="1100" b="0" i="0" u="none" strike="noStrike">
                          <a:solidFill>
                            <a:srgbClr val="000000"/>
                          </a:solidFill>
                          <a:effectLst/>
                          <a:latin typeface="+mn-lt"/>
                        </a:rPr>
                        <a:t>Frec Carga (Prom)</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ctr"/>
                      <a:r>
                        <a:rPr lang="es-EC" sz="1100" b="0" i="0" u="none" strike="noStrike">
                          <a:solidFill>
                            <a:srgbClr val="000000"/>
                          </a:solidFill>
                          <a:effectLst/>
                          <a:latin typeface="+mn-lt"/>
                        </a:rPr>
                        <a:t>Frec Descrg (Prom)</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extLst>
                  <a:ext uri="{0D108BD9-81ED-4DB2-BD59-A6C34878D82A}">
                    <a16:rowId xmlns="" xmlns:a16="http://schemas.microsoft.com/office/drawing/2014/main" val="2871981657"/>
                  </a:ext>
                </a:extLst>
              </a:tr>
              <a:tr h="257175">
                <a:tc>
                  <a:txBody>
                    <a:bodyPr/>
                    <a:lstStyle/>
                    <a:p>
                      <a:pPr algn="ctr" fontAlgn="ctr"/>
                      <a:r>
                        <a:rPr lang="es-EC" sz="1100" b="0" i="0" u="none" strike="noStrike" dirty="0">
                          <a:solidFill>
                            <a:srgbClr val="000000"/>
                          </a:solidFill>
                          <a:effectLst/>
                          <a:latin typeface="+mn-lt"/>
                        </a:rPr>
                        <a:t>13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8CBAD"/>
                    </a:solidFill>
                  </a:tcPr>
                </a:tc>
                <a:tc>
                  <a:txBody>
                    <a:bodyPr/>
                    <a:lstStyle/>
                    <a:p>
                      <a:pPr algn="ctr" fontAlgn="ctr"/>
                      <a:r>
                        <a:rPr lang="es-EC" sz="1100" b="0" i="0" u="none" strike="noStrike" dirty="0">
                          <a:solidFill>
                            <a:srgbClr val="000000"/>
                          </a:solidFill>
                          <a:effectLst/>
                          <a:latin typeface="+mn-lt"/>
                        </a:rPr>
                        <a:t>1,083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8CBAD"/>
                    </a:solidFill>
                  </a:tcPr>
                </a:tc>
                <a:tc>
                  <a:txBody>
                    <a:bodyPr/>
                    <a:lstStyle/>
                    <a:p>
                      <a:pPr algn="ctr" fontAlgn="b"/>
                      <a:r>
                        <a:rPr lang="es-EC" sz="1100" b="0" i="0" u="none" strike="noStrike">
                          <a:solidFill>
                            <a:srgbClr val="000000"/>
                          </a:solidFill>
                          <a:effectLst/>
                          <a:latin typeface="+mn-lt"/>
                        </a:rPr>
                        <a:t>72,8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8CBAD"/>
                    </a:solidFill>
                  </a:tcPr>
                </a:tc>
                <a:tc>
                  <a:txBody>
                    <a:bodyPr/>
                    <a:lstStyle/>
                    <a:p>
                      <a:pPr algn="ctr" fontAlgn="b"/>
                      <a:r>
                        <a:rPr lang="es-EC" sz="1100" b="0" i="0" u="none" strike="noStrike">
                          <a:solidFill>
                            <a:srgbClr val="000000"/>
                          </a:solidFill>
                          <a:effectLst/>
                          <a:latin typeface="+mn-lt"/>
                        </a:rPr>
                        <a:t>69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8CBAD"/>
                    </a:solidFill>
                  </a:tcPr>
                </a:tc>
                <a:extLst>
                  <a:ext uri="{0D108BD9-81ED-4DB2-BD59-A6C34878D82A}">
                    <a16:rowId xmlns="" xmlns:a16="http://schemas.microsoft.com/office/drawing/2014/main" val="3702716677"/>
                  </a:ext>
                </a:extLst>
              </a:tr>
              <a:tr h="257175">
                <a:tc>
                  <a:txBody>
                    <a:bodyPr/>
                    <a:lstStyle/>
                    <a:p>
                      <a:pPr algn="ctr" fontAlgn="ctr"/>
                      <a:r>
                        <a:rPr lang="es-EC" sz="1100" b="0" i="0" u="none" strike="noStrike" dirty="0">
                          <a:solidFill>
                            <a:srgbClr val="000000"/>
                          </a:solidFill>
                          <a:effectLst/>
                          <a:latin typeface="+mn-lt"/>
                        </a:rPr>
                        <a:t>14</a:t>
                      </a:r>
                    </a:p>
                  </a:txBody>
                  <a:tcPr marL="9525" marR="9525" marT="9525" marB="0" anchor="ctr">
                    <a:lnL>
                      <a:noFill/>
                    </a:lnL>
                    <a:lnR>
                      <a:noFill/>
                    </a:lnR>
                    <a:lnT>
                      <a:noFill/>
                    </a:lnT>
                    <a:lnB>
                      <a:noFill/>
                    </a:lnB>
                    <a:solidFill>
                      <a:srgbClr val="F8CBAD"/>
                    </a:solidFill>
                  </a:tcPr>
                </a:tc>
                <a:tc>
                  <a:txBody>
                    <a:bodyPr/>
                    <a:lstStyle/>
                    <a:p>
                      <a:pPr algn="ctr" fontAlgn="ctr"/>
                      <a:r>
                        <a:rPr lang="es-EC" sz="1100" b="0" i="0" u="none" strike="noStrike" dirty="0">
                          <a:solidFill>
                            <a:srgbClr val="000000"/>
                          </a:solidFill>
                          <a:effectLst/>
                          <a:latin typeface="+mn-lt"/>
                        </a:rPr>
                        <a:t>1,167</a:t>
                      </a:r>
                    </a:p>
                  </a:txBody>
                  <a:tcPr marL="9525" marR="9525" marT="9525" marB="0" anchor="ctr">
                    <a:lnL>
                      <a:noFill/>
                    </a:lnL>
                    <a:lnR>
                      <a:noFill/>
                    </a:lnR>
                    <a:lnT>
                      <a:noFill/>
                    </a:lnT>
                    <a:lnB>
                      <a:noFill/>
                    </a:lnB>
                    <a:solidFill>
                      <a:srgbClr val="F8CBAD"/>
                    </a:solidFill>
                  </a:tcPr>
                </a:tc>
                <a:tc>
                  <a:txBody>
                    <a:bodyPr/>
                    <a:lstStyle/>
                    <a:p>
                      <a:pPr algn="ctr" fontAlgn="b"/>
                      <a:r>
                        <a:rPr lang="es-EC" sz="1100" b="0" i="0" u="none" strike="noStrike" dirty="0">
                          <a:solidFill>
                            <a:srgbClr val="000000"/>
                          </a:solidFill>
                          <a:effectLst/>
                          <a:latin typeface="+mn-lt"/>
                        </a:rPr>
                        <a:t>84,6</a:t>
                      </a:r>
                    </a:p>
                  </a:txBody>
                  <a:tcPr marL="9525" marR="9525" marT="9525" marB="0" anchor="ctr">
                    <a:lnL>
                      <a:noFill/>
                    </a:lnL>
                    <a:lnR>
                      <a:noFill/>
                    </a:lnR>
                    <a:lnT>
                      <a:noFill/>
                    </a:lnT>
                    <a:lnB>
                      <a:noFill/>
                    </a:lnB>
                    <a:solidFill>
                      <a:srgbClr val="F8CBAD"/>
                    </a:solidFill>
                  </a:tcPr>
                </a:tc>
                <a:tc>
                  <a:txBody>
                    <a:bodyPr/>
                    <a:lstStyle/>
                    <a:p>
                      <a:pPr algn="ctr" fontAlgn="b"/>
                      <a:r>
                        <a:rPr lang="es-EC" sz="1100" b="0" i="0" u="none" strike="noStrike">
                          <a:solidFill>
                            <a:srgbClr val="000000"/>
                          </a:solidFill>
                          <a:effectLst/>
                          <a:latin typeface="+mn-lt"/>
                        </a:rPr>
                        <a:t>77</a:t>
                      </a:r>
                    </a:p>
                  </a:txBody>
                  <a:tcPr marL="9525" marR="9525" marT="9525" marB="0" anchor="ctr">
                    <a:lnL>
                      <a:noFill/>
                    </a:lnL>
                    <a:lnR>
                      <a:noFill/>
                    </a:lnR>
                    <a:lnT>
                      <a:noFill/>
                    </a:lnT>
                    <a:lnB>
                      <a:noFill/>
                    </a:lnB>
                    <a:solidFill>
                      <a:srgbClr val="F8CBAD"/>
                    </a:solidFill>
                  </a:tcPr>
                </a:tc>
                <a:extLst>
                  <a:ext uri="{0D108BD9-81ED-4DB2-BD59-A6C34878D82A}">
                    <a16:rowId xmlns="" xmlns:a16="http://schemas.microsoft.com/office/drawing/2014/main" val="760463040"/>
                  </a:ext>
                </a:extLst>
              </a:tr>
              <a:tr h="257175">
                <a:tc>
                  <a:txBody>
                    <a:bodyPr/>
                    <a:lstStyle/>
                    <a:p>
                      <a:pPr algn="ctr" fontAlgn="ctr"/>
                      <a:r>
                        <a:rPr lang="es-EC" sz="1100" b="0" i="0" u="none" strike="noStrike" dirty="0">
                          <a:solidFill>
                            <a:srgbClr val="000000"/>
                          </a:solidFill>
                          <a:effectLst/>
                          <a:latin typeface="+mn-lt"/>
                        </a:rPr>
                        <a:t>15</a:t>
                      </a:r>
                    </a:p>
                  </a:txBody>
                  <a:tcPr marL="9525" marR="9525" marT="9525" marB="0" anchor="ctr">
                    <a:lnL>
                      <a:noFill/>
                    </a:lnL>
                    <a:lnR>
                      <a:noFill/>
                    </a:lnR>
                    <a:lnT>
                      <a:noFill/>
                    </a:lnT>
                    <a:lnB>
                      <a:noFill/>
                    </a:lnB>
                    <a:solidFill>
                      <a:srgbClr val="F8CBAD"/>
                    </a:solidFill>
                  </a:tcPr>
                </a:tc>
                <a:tc>
                  <a:txBody>
                    <a:bodyPr/>
                    <a:lstStyle/>
                    <a:p>
                      <a:pPr algn="ctr" fontAlgn="ctr"/>
                      <a:r>
                        <a:rPr lang="es-EC" sz="1100" b="0" i="0" u="none" strike="noStrike">
                          <a:solidFill>
                            <a:srgbClr val="000000"/>
                          </a:solidFill>
                          <a:effectLst/>
                          <a:latin typeface="+mn-lt"/>
                        </a:rPr>
                        <a:t>1,250</a:t>
                      </a:r>
                    </a:p>
                  </a:txBody>
                  <a:tcPr marL="9525" marR="9525" marT="9525" marB="0" anchor="ctr">
                    <a:lnL>
                      <a:noFill/>
                    </a:lnL>
                    <a:lnR>
                      <a:noFill/>
                    </a:lnR>
                    <a:lnT>
                      <a:noFill/>
                    </a:lnT>
                    <a:lnB>
                      <a:noFill/>
                    </a:lnB>
                    <a:solidFill>
                      <a:srgbClr val="F8CBAD"/>
                    </a:solidFill>
                  </a:tcPr>
                </a:tc>
                <a:tc>
                  <a:txBody>
                    <a:bodyPr/>
                    <a:lstStyle/>
                    <a:p>
                      <a:pPr algn="ctr" fontAlgn="b"/>
                      <a:r>
                        <a:rPr lang="es-EC" sz="1100" b="0" i="0" u="none" strike="noStrike" dirty="0">
                          <a:solidFill>
                            <a:srgbClr val="000000"/>
                          </a:solidFill>
                          <a:effectLst/>
                          <a:latin typeface="+mn-lt"/>
                        </a:rPr>
                        <a:t>92</a:t>
                      </a:r>
                    </a:p>
                  </a:txBody>
                  <a:tcPr marL="9525" marR="9525" marT="9525" marB="0" anchor="ctr">
                    <a:lnL>
                      <a:noFill/>
                    </a:lnL>
                    <a:lnR>
                      <a:noFill/>
                    </a:lnR>
                    <a:lnT>
                      <a:noFill/>
                    </a:lnT>
                    <a:lnB>
                      <a:noFill/>
                    </a:lnB>
                    <a:solidFill>
                      <a:srgbClr val="F8CBAD"/>
                    </a:solidFill>
                  </a:tcPr>
                </a:tc>
                <a:tc>
                  <a:txBody>
                    <a:bodyPr/>
                    <a:lstStyle/>
                    <a:p>
                      <a:pPr algn="ctr" fontAlgn="b"/>
                      <a:r>
                        <a:rPr lang="es-EC" sz="1100" b="0" i="0" u="none" strike="noStrike" dirty="0">
                          <a:solidFill>
                            <a:srgbClr val="000000"/>
                          </a:solidFill>
                          <a:effectLst/>
                          <a:latin typeface="+mn-lt"/>
                        </a:rPr>
                        <a:t>83,6</a:t>
                      </a:r>
                    </a:p>
                  </a:txBody>
                  <a:tcPr marL="9525" marR="9525" marT="9525" marB="0" anchor="ctr">
                    <a:lnL>
                      <a:noFill/>
                    </a:lnL>
                    <a:lnR>
                      <a:noFill/>
                    </a:lnR>
                    <a:lnT>
                      <a:noFill/>
                    </a:lnT>
                    <a:lnB>
                      <a:noFill/>
                    </a:lnB>
                    <a:solidFill>
                      <a:srgbClr val="F8CBAD"/>
                    </a:solidFill>
                  </a:tcPr>
                </a:tc>
                <a:extLst>
                  <a:ext uri="{0D108BD9-81ED-4DB2-BD59-A6C34878D82A}">
                    <a16:rowId xmlns="" xmlns:a16="http://schemas.microsoft.com/office/drawing/2014/main" val="4241423275"/>
                  </a:ext>
                </a:extLst>
              </a:tr>
              <a:tr h="257175">
                <a:tc>
                  <a:txBody>
                    <a:bodyPr/>
                    <a:lstStyle/>
                    <a:p>
                      <a:pPr algn="ctr" fontAlgn="ctr"/>
                      <a:r>
                        <a:rPr lang="es-EC" sz="1100" b="0" i="0" u="none" strike="noStrike" dirty="0">
                          <a:solidFill>
                            <a:srgbClr val="000000"/>
                          </a:solidFill>
                          <a:effectLst/>
                          <a:latin typeface="+mn-lt"/>
                        </a:rPr>
                        <a:t>16</a:t>
                      </a:r>
                    </a:p>
                  </a:txBody>
                  <a:tcPr marL="9525" marR="9525" marT="9525" marB="0" anchor="ctr">
                    <a:lnL>
                      <a:noFill/>
                    </a:lnL>
                    <a:lnR>
                      <a:noFill/>
                    </a:lnR>
                    <a:lnT>
                      <a:noFill/>
                    </a:lnT>
                    <a:lnB>
                      <a:noFill/>
                    </a:lnB>
                    <a:solidFill>
                      <a:srgbClr val="F8CBAD"/>
                    </a:solidFill>
                  </a:tcPr>
                </a:tc>
                <a:tc>
                  <a:txBody>
                    <a:bodyPr/>
                    <a:lstStyle/>
                    <a:p>
                      <a:pPr algn="ctr" fontAlgn="ctr"/>
                      <a:r>
                        <a:rPr lang="es-EC" sz="1100" b="0" i="0" u="none" strike="noStrike">
                          <a:solidFill>
                            <a:srgbClr val="000000"/>
                          </a:solidFill>
                          <a:effectLst/>
                          <a:latin typeface="+mn-lt"/>
                        </a:rPr>
                        <a:t>1,333</a:t>
                      </a:r>
                    </a:p>
                  </a:txBody>
                  <a:tcPr marL="9525" marR="9525" marT="9525" marB="0" anchor="ctr">
                    <a:lnL>
                      <a:noFill/>
                    </a:lnL>
                    <a:lnR>
                      <a:noFill/>
                    </a:lnR>
                    <a:lnT>
                      <a:noFill/>
                    </a:lnT>
                    <a:lnB>
                      <a:noFill/>
                    </a:lnB>
                    <a:solidFill>
                      <a:srgbClr val="F8CBAD"/>
                    </a:solidFill>
                  </a:tcPr>
                </a:tc>
                <a:tc>
                  <a:txBody>
                    <a:bodyPr/>
                    <a:lstStyle/>
                    <a:p>
                      <a:pPr algn="ctr" fontAlgn="b"/>
                      <a:r>
                        <a:rPr lang="es-EC" sz="1100" b="0" i="0" u="none" strike="noStrike" dirty="0">
                          <a:solidFill>
                            <a:srgbClr val="000000"/>
                          </a:solidFill>
                          <a:effectLst/>
                          <a:latin typeface="+mn-lt"/>
                        </a:rPr>
                        <a:t>98,4</a:t>
                      </a:r>
                    </a:p>
                  </a:txBody>
                  <a:tcPr marL="9525" marR="9525" marT="9525" marB="0" anchor="ctr">
                    <a:lnL>
                      <a:noFill/>
                    </a:lnL>
                    <a:lnR>
                      <a:noFill/>
                    </a:lnR>
                    <a:lnT>
                      <a:noFill/>
                    </a:lnT>
                    <a:lnB>
                      <a:noFill/>
                    </a:lnB>
                    <a:solidFill>
                      <a:srgbClr val="F8CBAD"/>
                    </a:solidFill>
                  </a:tcPr>
                </a:tc>
                <a:tc>
                  <a:txBody>
                    <a:bodyPr/>
                    <a:lstStyle/>
                    <a:p>
                      <a:pPr algn="ctr" fontAlgn="b"/>
                      <a:r>
                        <a:rPr lang="es-EC" sz="1100" b="0" i="0" u="none" strike="noStrike" dirty="0">
                          <a:solidFill>
                            <a:srgbClr val="000000"/>
                          </a:solidFill>
                          <a:effectLst/>
                          <a:latin typeface="+mn-lt"/>
                        </a:rPr>
                        <a:t>87,8</a:t>
                      </a:r>
                    </a:p>
                  </a:txBody>
                  <a:tcPr marL="9525" marR="9525" marT="9525" marB="0" anchor="ctr">
                    <a:lnL>
                      <a:noFill/>
                    </a:lnL>
                    <a:lnR>
                      <a:noFill/>
                    </a:lnR>
                    <a:lnT>
                      <a:noFill/>
                    </a:lnT>
                    <a:lnB>
                      <a:noFill/>
                    </a:lnB>
                    <a:solidFill>
                      <a:srgbClr val="F8CBAD"/>
                    </a:solidFill>
                  </a:tcPr>
                </a:tc>
                <a:extLst>
                  <a:ext uri="{0D108BD9-81ED-4DB2-BD59-A6C34878D82A}">
                    <a16:rowId xmlns="" xmlns:a16="http://schemas.microsoft.com/office/drawing/2014/main" val="1056817588"/>
                  </a:ext>
                </a:extLst>
              </a:tr>
              <a:tr h="257175">
                <a:tc>
                  <a:txBody>
                    <a:bodyPr/>
                    <a:lstStyle/>
                    <a:p>
                      <a:pPr algn="ctr" fontAlgn="ctr"/>
                      <a:r>
                        <a:rPr lang="es-EC" sz="1100" b="0" i="0" u="none" strike="noStrike" dirty="0">
                          <a:solidFill>
                            <a:srgbClr val="000000"/>
                          </a:solidFill>
                          <a:effectLst/>
                          <a:latin typeface="+mn-lt"/>
                        </a:rPr>
                        <a:t>17</a:t>
                      </a:r>
                    </a:p>
                  </a:txBody>
                  <a:tcPr marL="9525" marR="9525" marT="9525" marB="0" anchor="ctr">
                    <a:lnL>
                      <a:noFill/>
                    </a:lnL>
                    <a:lnR>
                      <a:noFill/>
                    </a:lnR>
                    <a:lnT>
                      <a:noFill/>
                    </a:lnT>
                    <a:lnB>
                      <a:noFill/>
                    </a:lnB>
                    <a:solidFill>
                      <a:srgbClr val="F8CBAD"/>
                    </a:solidFill>
                  </a:tcPr>
                </a:tc>
                <a:tc>
                  <a:txBody>
                    <a:bodyPr/>
                    <a:lstStyle/>
                    <a:p>
                      <a:pPr algn="ctr" fontAlgn="ctr"/>
                      <a:r>
                        <a:rPr lang="es-EC" sz="1100" b="0" i="0" u="none" strike="noStrike">
                          <a:solidFill>
                            <a:srgbClr val="000000"/>
                          </a:solidFill>
                          <a:effectLst/>
                          <a:latin typeface="+mn-lt"/>
                        </a:rPr>
                        <a:t>1,417</a:t>
                      </a:r>
                    </a:p>
                  </a:txBody>
                  <a:tcPr marL="9525" marR="9525" marT="9525" marB="0" anchor="ctr">
                    <a:lnL>
                      <a:noFill/>
                    </a:lnL>
                    <a:lnR>
                      <a:noFill/>
                    </a:lnR>
                    <a:lnT>
                      <a:noFill/>
                    </a:lnT>
                    <a:lnB>
                      <a:noFill/>
                    </a:lnB>
                    <a:solidFill>
                      <a:srgbClr val="F8CBAD"/>
                    </a:solidFill>
                  </a:tcPr>
                </a:tc>
                <a:tc>
                  <a:txBody>
                    <a:bodyPr/>
                    <a:lstStyle/>
                    <a:p>
                      <a:pPr algn="ctr" fontAlgn="b"/>
                      <a:r>
                        <a:rPr lang="es-EC" sz="1100" b="0" i="0" u="none" strike="noStrike">
                          <a:solidFill>
                            <a:srgbClr val="000000"/>
                          </a:solidFill>
                          <a:effectLst/>
                          <a:latin typeface="+mn-lt"/>
                        </a:rPr>
                        <a:t>105,2</a:t>
                      </a:r>
                    </a:p>
                  </a:txBody>
                  <a:tcPr marL="9525" marR="9525" marT="9525" marB="0" anchor="ctr">
                    <a:lnL>
                      <a:noFill/>
                    </a:lnL>
                    <a:lnR>
                      <a:noFill/>
                    </a:lnR>
                    <a:lnT>
                      <a:noFill/>
                    </a:lnT>
                    <a:lnB>
                      <a:noFill/>
                    </a:lnB>
                    <a:solidFill>
                      <a:srgbClr val="F8CBAD"/>
                    </a:solidFill>
                  </a:tcPr>
                </a:tc>
                <a:tc>
                  <a:txBody>
                    <a:bodyPr/>
                    <a:lstStyle/>
                    <a:p>
                      <a:pPr algn="ctr" fontAlgn="b"/>
                      <a:r>
                        <a:rPr lang="es-EC" sz="1100" b="0" i="0" u="none" strike="noStrike" dirty="0">
                          <a:solidFill>
                            <a:srgbClr val="000000"/>
                          </a:solidFill>
                          <a:effectLst/>
                          <a:latin typeface="+mn-lt"/>
                        </a:rPr>
                        <a:t>95</a:t>
                      </a:r>
                    </a:p>
                  </a:txBody>
                  <a:tcPr marL="9525" marR="9525" marT="9525" marB="0" anchor="ctr">
                    <a:lnL>
                      <a:noFill/>
                    </a:lnL>
                    <a:lnR>
                      <a:noFill/>
                    </a:lnR>
                    <a:lnT>
                      <a:noFill/>
                    </a:lnT>
                    <a:lnB>
                      <a:noFill/>
                    </a:lnB>
                    <a:solidFill>
                      <a:srgbClr val="F8CBAD"/>
                    </a:solidFill>
                  </a:tcPr>
                </a:tc>
                <a:extLst>
                  <a:ext uri="{0D108BD9-81ED-4DB2-BD59-A6C34878D82A}">
                    <a16:rowId xmlns="" xmlns:a16="http://schemas.microsoft.com/office/drawing/2014/main" val="3260556294"/>
                  </a:ext>
                </a:extLst>
              </a:tr>
              <a:tr h="190500">
                <a:tc>
                  <a:txBody>
                    <a:bodyPr/>
                    <a:lstStyle/>
                    <a:p>
                      <a:pPr algn="ctr" fontAlgn="ctr"/>
                      <a:r>
                        <a:rPr lang="es-EC" sz="1100" b="0" i="0" u="none" strike="noStrike" dirty="0">
                          <a:solidFill>
                            <a:srgbClr val="000000"/>
                          </a:solidFill>
                          <a:effectLst/>
                          <a:latin typeface="+mn-lt"/>
                        </a:rPr>
                        <a:t>18</a:t>
                      </a:r>
                    </a:p>
                  </a:txBody>
                  <a:tcPr marL="9525" marR="9525" marT="9525" marB="0" anchor="ctr">
                    <a:lnL>
                      <a:noFill/>
                    </a:lnL>
                    <a:lnR>
                      <a:noFill/>
                    </a:lnR>
                    <a:lnT>
                      <a:noFill/>
                    </a:lnT>
                    <a:lnB>
                      <a:noFill/>
                    </a:lnB>
                    <a:solidFill>
                      <a:srgbClr val="F8CBAD"/>
                    </a:solidFill>
                  </a:tcPr>
                </a:tc>
                <a:tc>
                  <a:txBody>
                    <a:bodyPr/>
                    <a:lstStyle/>
                    <a:p>
                      <a:pPr algn="ctr" fontAlgn="ctr"/>
                      <a:r>
                        <a:rPr lang="es-EC" sz="1100" b="0" i="0" u="none" strike="noStrike">
                          <a:solidFill>
                            <a:srgbClr val="000000"/>
                          </a:solidFill>
                          <a:effectLst/>
                          <a:latin typeface="+mn-lt"/>
                        </a:rPr>
                        <a:t>1,500</a:t>
                      </a:r>
                    </a:p>
                  </a:txBody>
                  <a:tcPr marL="9525" marR="9525" marT="9525" marB="0" anchor="ctr">
                    <a:lnL>
                      <a:noFill/>
                    </a:lnL>
                    <a:lnR>
                      <a:noFill/>
                    </a:lnR>
                    <a:lnT>
                      <a:noFill/>
                    </a:lnT>
                    <a:lnB>
                      <a:noFill/>
                    </a:lnB>
                    <a:solidFill>
                      <a:srgbClr val="F8CBAD"/>
                    </a:solidFill>
                  </a:tcPr>
                </a:tc>
                <a:tc>
                  <a:txBody>
                    <a:bodyPr/>
                    <a:lstStyle/>
                    <a:p>
                      <a:pPr algn="ctr" fontAlgn="b"/>
                      <a:r>
                        <a:rPr lang="es-EC" sz="1100" b="0" i="0" u="none" strike="noStrike">
                          <a:solidFill>
                            <a:srgbClr val="000000"/>
                          </a:solidFill>
                          <a:effectLst/>
                          <a:latin typeface="+mn-lt"/>
                        </a:rPr>
                        <a:t>110,2</a:t>
                      </a:r>
                    </a:p>
                  </a:txBody>
                  <a:tcPr marL="9525" marR="9525" marT="9525" marB="0" anchor="ctr">
                    <a:lnL>
                      <a:noFill/>
                    </a:lnL>
                    <a:lnR>
                      <a:noFill/>
                    </a:lnR>
                    <a:lnT>
                      <a:noFill/>
                    </a:lnT>
                    <a:lnB>
                      <a:noFill/>
                    </a:lnB>
                    <a:solidFill>
                      <a:srgbClr val="F8CBAD"/>
                    </a:solidFill>
                  </a:tcPr>
                </a:tc>
                <a:tc>
                  <a:txBody>
                    <a:bodyPr/>
                    <a:lstStyle/>
                    <a:p>
                      <a:pPr algn="ctr" fontAlgn="b"/>
                      <a:r>
                        <a:rPr lang="es-EC" sz="1100" b="0" i="0" u="none" strike="noStrike" dirty="0">
                          <a:solidFill>
                            <a:srgbClr val="000000"/>
                          </a:solidFill>
                          <a:effectLst/>
                          <a:latin typeface="+mn-lt"/>
                        </a:rPr>
                        <a:t>103</a:t>
                      </a:r>
                    </a:p>
                  </a:txBody>
                  <a:tcPr marL="9525" marR="9525" marT="9525" marB="0" anchor="ctr">
                    <a:lnL>
                      <a:noFill/>
                    </a:lnL>
                    <a:lnR>
                      <a:noFill/>
                    </a:lnR>
                    <a:lnT>
                      <a:noFill/>
                    </a:lnT>
                    <a:lnB>
                      <a:noFill/>
                    </a:lnB>
                    <a:solidFill>
                      <a:srgbClr val="F8CBAD"/>
                    </a:solidFill>
                  </a:tcPr>
                </a:tc>
                <a:extLst>
                  <a:ext uri="{0D108BD9-81ED-4DB2-BD59-A6C34878D82A}">
                    <a16:rowId xmlns="" xmlns:a16="http://schemas.microsoft.com/office/drawing/2014/main" val="641276607"/>
                  </a:ext>
                </a:extLst>
              </a:tr>
              <a:tr h="259699">
                <a:tc>
                  <a:txBody>
                    <a:bodyPr/>
                    <a:lstStyle/>
                    <a:p>
                      <a:pPr algn="ctr" fontAlgn="ctr"/>
                      <a:r>
                        <a:rPr lang="es-EC" sz="1100" b="0" i="0" u="none" strike="noStrike">
                          <a:solidFill>
                            <a:srgbClr val="000000"/>
                          </a:solidFill>
                          <a:effectLst/>
                          <a:latin typeface="+mn-lt"/>
                        </a:rPr>
                        <a:t>19</a:t>
                      </a:r>
                    </a:p>
                  </a:txBody>
                  <a:tcPr marL="9525" marR="9525" marT="9525" marB="0" anchor="ctr">
                    <a:lnL>
                      <a:noFill/>
                    </a:lnL>
                    <a:lnR>
                      <a:noFill/>
                    </a:lnR>
                    <a:lnT>
                      <a:noFill/>
                    </a:lnT>
                    <a:lnB>
                      <a:noFill/>
                    </a:lnB>
                    <a:solidFill>
                      <a:srgbClr val="F8CBAD"/>
                    </a:solidFill>
                  </a:tcPr>
                </a:tc>
                <a:tc>
                  <a:txBody>
                    <a:bodyPr/>
                    <a:lstStyle/>
                    <a:p>
                      <a:pPr algn="ctr" fontAlgn="ctr"/>
                      <a:r>
                        <a:rPr lang="es-EC" sz="1100" b="0" i="0" u="none" strike="noStrike">
                          <a:solidFill>
                            <a:srgbClr val="000000"/>
                          </a:solidFill>
                          <a:effectLst/>
                          <a:latin typeface="+mn-lt"/>
                        </a:rPr>
                        <a:t>1,583</a:t>
                      </a:r>
                    </a:p>
                  </a:txBody>
                  <a:tcPr marL="9525" marR="9525" marT="9525" marB="0" anchor="ctr">
                    <a:lnL>
                      <a:noFill/>
                    </a:lnL>
                    <a:lnR>
                      <a:noFill/>
                    </a:lnR>
                    <a:lnT>
                      <a:noFill/>
                    </a:lnT>
                    <a:lnB>
                      <a:noFill/>
                    </a:lnB>
                    <a:solidFill>
                      <a:srgbClr val="F8CBAD"/>
                    </a:solidFill>
                  </a:tcPr>
                </a:tc>
                <a:tc>
                  <a:txBody>
                    <a:bodyPr/>
                    <a:lstStyle/>
                    <a:p>
                      <a:pPr algn="ctr" fontAlgn="b"/>
                      <a:r>
                        <a:rPr lang="es-EC" sz="1100" b="0" i="0" u="none" strike="noStrike">
                          <a:solidFill>
                            <a:srgbClr val="000000"/>
                          </a:solidFill>
                          <a:effectLst/>
                          <a:latin typeface="+mn-lt"/>
                        </a:rPr>
                        <a:t>115,6</a:t>
                      </a:r>
                    </a:p>
                  </a:txBody>
                  <a:tcPr marL="9525" marR="9525" marT="9525" marB="0" anchor="ctr">
                    <a:lnL>
                      <a:noFill/>
                    </a:lnL>
                    <a:lnR>
                      <a:noFill/>
                    </a:lnR>
                    <a:lnT>
                      <a:noFill/>
                    </a:lnT>
                    <a:lnB>
                      <a:noFill/>
                    </a:lnB>
                    <a:solidFill>
                      <a:srgbClr val="F8CBAD"/>
                    </a:solidFill>
                  </a:tcPr>
                </a:tc>
                <a:tc>
                  <a:txBody>
                    <a:bodyPr/>
                    <a:lstStyle/>
                    <a:p>
                      <a:pPr algn="ctr" fontAlgn="b"/>
                      <a:r>
                        <a:rPr lang="es-EC" sz="1100" b="0" i="0" u="none" strike="noStrike" dirty="0">
                          <a:solidFill>
                            <a:srgbClr val="000000"/>
                          </a:solidFill>
                          <a:effectLst/>
                          <a:latin typeface="+mn-lt"/>
                        </a:rPr>
                        <a:t>115,6</a:t>
                      </a:r>
                    </a:p>
                  </a:txBody>
                  <a:tcPr marL="9525" marR="9525" marT="9525" marB="0" anchor="ctr">
                    <a:lnL>
                      <a:noFill/>
                    </a:lnL>
                    <a:lnR>
                      <a:noFill/>
                    </a:lnR>
                    <a:lnT>
                      <a:noFill/>
                    </a:lnT>
                    <a:lnB>
                      <a:noFill/>
                    </a:lnB>
                    <a:solidFill>
                      <a:srgbClr val="F8CBAD"/>
                    </a:solidFill>
                  </a:tcPr>
                </a:tc>
                <a:extLst>
                  <a:ext uri="{0D108BD9-81ED-4DB2-BD59-A6C34878D82A}">
                    <a16:rowId xmlns="" xmlns:a16="http://schemas.microsoft.com/office/drawing/2014/main" val="1361066368"/>
                  </a:ext>
                </a:extLst>
              </a:tr>
              <a:tr h="190500">
                <a:tc>
                  <a:txBody>
                    <a:bodyPr/>
                    <a:lstStyle/>
                    <a:p>
                      <a:pPr algn="ctr" fontAlgn="ctr"/>
                      <a:r>
                        <a:rPr lang="es-EC" sz="1100" b="0" i="0" u="none" strike="noStrike">
                          <a:solidFill>
                            <a:srgbClr val="000000"/>
                          </a:solidFill>
                          <a:effectLst/>
                          <a:latin typeface="+mn-lt"/>
                        </a:rPr>
                        <a:t>19</a:t>
                      </a:r>
                    </a:p>
                  </a:txBody>
                  <a:tcPr marL="9525" marR="9525" marT="9525" marB="0" anchor="ctr">
                    <a:lnL>
                      <a:noFill/>
                    </a:lnL>
                    <a:lnR>
                      <a:noFill/>
                    </a:lnR>
                    <a:lnT>
                      <a:noFill/>
                    </a:lnT>
                    <a:lnB>
                      <a:noFill/>
                    </a:lnB>
                    <a:solidFill>
                      <a:srgbClr val="C6E0B4"/>
                    </a:solidFill>
                  </a:tcPr>
                </a:tc>
                <a:tc>
                  <a:txBody>
                    <a:bodyPr/>
                    <a:lstStyle/>
                    <a:p>
                      <a:pPr algn="ctr" fontAlgn="ctr"/>
                      <a:r>
                        <a:rPr lang="es-EC" sz="1100" b="0" i="0" u="none" strike="noStrike">
                          <a:solidFill>
                            <a:srgbClr val="000000"/>
                          </a:solidFill>
                          <a:effectLst/>
                          <a:latin typeface="+mn-lt"/>
                        </a:rPr>
                        <a:t>1,583</a:t>
                      </a:r>
                    </a:p>
                  </a:txBody>
                  <a:tcPr marL="9525" marR="9525" marT="9525" marB="0" anchor="ctr">
                    <a:lnL>
                      <a:noFill/>
                    </a:lnL>
                    <a:lnR>
                      <a:noFill/>
                    </a:lnR>
                    <a:lnT>
                      <a:noFill/>
                    </a:lnT>
                    <a:lnB>
                      <a:noFill/>
                    </a:lnB>
                    <a:solidFill>
                      <a:srgbClr val="C6E0B4"/>
                    </a:solidFill>
                  </a:tcPr>
                </a:tc>
                <a:tc>
                  <a:txBody>
                    <a:bodyPr/>
                    <a:lstStyle/>
                    <a:p>
                      <a:pPr algn="ctr" fontAlgn="ctr"/>
                      <a:r>
                        <a:rPr lang="es-EC" sz="1100" b="0" i="0" u="none" strike="noStrike">
                          <a:solidFill>
                            <a:srgbClr val="000000"/>
                          </a:solidFill>
                          <a:effectLst/>
                          <a:latin typeface="+mn-lt"/>
                        </a:rPr>
                        <a:t>115,6</a:t>
                      </a:r>
                    </a:p>
                  </a:txBody>
                  <a:tcPr marL="9525" marR="9525" marT="9525" marB="0" anchor="ctr">
                    <a:lnL>
                      <a:noFill/>
                    </a:lnL>
                    <a:lnR>
                      <a:noFill/>
                    </a:lnR>
                    <a:lnT>
                      <a:noFill/>
                    </a:lnT>
                    <a:lnB>
                      <a:noFill/>
                    </a:lnB>
                    <a:solidFill>
                      <a:srgbClr val="C6E0B4"/>
                    </a:solidFill>
                  </a:tcPr>
                </a:tc>
                <a:tc>
                  <a:txBody>
                    <a:bodyPr/>
                    <a:lstStyle/>
                    <a:p>
                      <a:pPr algn="ctr" fontAlgn="ctr"/>
                      <a:r>
                        <a:rPr lang="es-EC" sz="1100" b="0" i="0" u="none" strike="noStrike" dirty="0">
                          <a:solidFill>
                            <a:srgbClr val="000000"/>
                          </a:solidFill>
                          <a:effectLst/>
                          <a:latin typeface="+mn-lt"/>
                        </a:rPr>
                        <a:t>104,4</a:t>
                      </a:r>
                    </a:p>
                  </a:txBody>
                  <a:tcPr marL="9525" marR="9525" marT="9525" marB="0" anchor="ctr">
                    <a:lnL>
                      <a:noFill/>
                    </a:lnL>
                    <a:lnR>
                      <a:noFill/>
                    </a:lnR>
                    <a:lnT>
                      <a:noFill/>
                    </a:lnT>
                    <a:lnB>
                      <a:noFill/>
                    </a:lnB>
                    <a:solidFill>
                      <a:srgbClr val="C6E0B4"/>
                    </a:solidFill>
                  </a:tcPr>
                </a:tc>
                <a:extLst>
                  <a:ext uri="{0D108BD9-81ED-4DB2-BD59-A6C34878D82A}">
                    <a16:rowId xmlns="" xmlns:a16="http://schemas.microsoft.com/office/drawing/2014/main" val="2005503222"/>
                  </a:ext>
                </a:extLst>
              </a:tr>
              <a:tr h="190500">
                <a:tc>
                  <a:txBody>
                    <a:bodyPr/>
                    <a:lstStyle/>
                    <a:p>
                      <a:pPr algn="ctr" fontAlgn="ctr"/>
                      <a:r>
                        <a:rPr lang="es-EC" sz="1100" b="0" i="0" u="none" strike="noStrike" dirty="0">
                          <a:solidFill>
                            <a:srgbClr val="000000"/>
                          </a:solidFill>
                          <a:effectLst/>
                          <a:latin typeface="+mn-lt"/>
                        </a:rPr>
                        <a:t>20</a:t>
                      </a:r>
                    </a:p>
                  </a:txBody>
                  <a:tcPr marL="9525" marR="9525" marT="9525" marB="0" anchor="ctr">
                    <a:lnL>
                      <a:noFill/>
                    </a:lnL>
                    <a:lnR>
                      <a:noFill/>
                    </a:lnR>
                    <a:lnT>
                      <a:noFill/>
                    </a:lnT>
                    <a:lnB>
                      <a:noFill/>
                    </a:lnB>
                    <a:solidFill>
                      <a:srgbClr val="C6E0B4"/>
                    </a:solidFill>
                  </a:tcPr>
                </a:tc>
                <a:tc>
                  <a:txBody>
                    <a:bodyPr/>
                    <a:lstStyle/>
                    <a:p>
                      <a:pPr algn="ctr" fontAlgn="ctr"/>
                      <a:r>
                        <a:rPr lang="es-EC" sz="1100" b="0" i="0" u="none" strike="noStrike">
                          <a:solidFill>
                            <a:srgbClr val="000000"/>
                          </a:solidFill>
                          <a:effectLst/>
                          <a:latin typeface="+mn-lt"/>
                        </a:rPr>
                        <a:t>1,667</a:t>
                      </a:r>
                    </a:p>
                  </a:txBody>
                  <a:tcPr marL="9525" marR="9525" marT="9525" marB="0" anchor="ctr">
                    <a:lnL>
                      <a:noFill/>
                    </a:lnL>
                    <a:lnR>
                      <a:noFill/>
                    </a:lnR>
                    <a:lnT>
                      <a:noFill/>
                    </a:lnT>
                    <a:lnB>
                      <a:noFill/>
                    </a:lnB>
                    <a:solidFill>
                      <a:srgbClr val="C6E0B4"/>
                    </a:solidFill>
                  </a:tcPr>
                </a:tc>
                <a:tc>
                  <a:txBody>
                    <a:bodyPr/>
                    <a:lstStyle/>
                    <a:p>
                      <a:pPr algn="ctr" fontAlgn="b"/>
                      <a:r>
                        <a:rPr lang="es-EC" sz="1100" b="0" i="0" u="none" strike="noStrike">
                          <a:solidFill>
                            <a:srgbClr val="000000"/>
                          </a:solidFill>
                          <a:effectLst/>
                          <a:latin typeface="+mn-lt"/>
                        </a:rPr>
                        <a:t>122,0</a:t>
                      </a:r>
                    </a:p>
                  </a:txBody>
                  <a:tcPr marL="9525" marR="9525" marT="9525" marB="0" anchor="ctr">
                    <a:lnL>
                      <a:noFill/>
                    </a:lnL>
                    <a:lnR>
                      <a:noFill/>
                    </a:lnR>
                    <a:lnT>
                      <a:noFill/>
                    </a:lnT>
                    <a:lnB>
                      <a:noFill/>
                    </a:lnB>
                    <a:solidFill>
                      <a:srgbClr val="C6E0B4"/>
                    </a:solidFill>
                  </a:tcPr>
                </a:tc>
                <a:tc>
                  <a:txBody>
                    <a:bodyPr/>
                    <a:lstStyle/>
                    <a:p>
                      <a:pPr algn="ctr" fontAlgn="b"/>
                      <a:r>
                        <a:rPr lang="es-EC" sz="1100" b="0" i="0" u="none" strike="noStrike" dirty="0">
                          <a:solidFill>
                            <a:srgbClr val="000000"/>
                          </a:solidFill>
                          <a:effectLst/>
                          <a:latin typeface="+mn-lt"/>
                        </a:rPr>
                        <a:t>107,0</a:t>
                      </a:r>
                    </a:p>
                  </a:txBody>
                  <a:tcPr marL="9525" marR="9525" marT="9525" marB="0" anchor="ctr">
                    <a:lnL>
                      <a:noFill/>
                    </a:lnL>
                    <a:lnR>
                      <a:noFill/>
                    </a:lnR>
                    <a:lnT>
                      <a:noFill/>
                    </a:lnT>
                    <a:lnB>
                      <a:noFill/>
                    </a:lnB>
                    <a:solidFill>
                      <a:srgbClr val="C6E0B4"/>
                    </a:solidFill>
                  </a:tcPr>
                </a:tc>
                <a:extLst>
                  <a:ext uri="{0D108BD9-81ED-4DB2-BD59-A6C34878D82A}">
                    <a16:rowId xmlns="" xmlns:a16="http://schemas.microsoft.com/office/drawing/2014/main" val="605702477"/>
                  </a:ext>
                </a:extLst>
              </a:tr>
              <a:tr h="190500">
                <a:tc>
                  <a:txBody>
                    <a:bodyPr/>
                    <a:lstStyle/>
                    <a:p>
                      <a:pPr algn="ctr" fontAlgn="ctr"/>
                      <a:r>
                        <a:rPr lang="es-EC" sz="1100" b="0" i="0" u="none" strike="noStrike" dirty="0">
                          <a:solidFill>
                            <a:srgbClr val="000000"/>
                          </a:solidFill>
                          <a:effectLst/>
                          <a:latin typeface="+mn-lt"/>
                        </a:rPr>
                        <a:t>21</a:t>
                      </a:r>
                    </a:p>
                  </a:txBody>
                  <a:tcPr marL="9525" marR="9525" marT="9525" marB="0" anchor="ctr">
                    <a:lnL>
                      <a:noFill/>
                    </a:lnL>
                    <a:lnR>
                      <a:noFill/>
                    </a:lnR>
                    <a:lnT>
                      <a:noFill/>
                    </a:lnT>
                    <a:lnB>
                      <a:noFill/>
                    </a:lnB>
                    <a:solidFill>
                      <a:srgbClr val="C6E0B4"/>
                    </a:solidFill>
                  </a:tcPr>
                </a:tc>
                <a:tc>
                  <a:txBody>
                    <a:bodyPr/>
                    <a:lstStyle/>
                    <a:p>
                      <a:pPr algn="ctr" fontAlgn="ctr"/>
                      <a:r>
                        <a:rPr lang="es-EC" sz="1100" b="0" i="0" u="none" strike="noStrike">
                          <a:solidFill>
                            <a:srgbClr val="000000"/>
                          </a:solidFill>
                          <a:effectLst/>
                          <a:latin typeface="+mn-lt"/>
                        </a:rPr>
                        <a:t>1,750</a:t>
                      </a:r>
                    </a:p>
                  </a:txBody>
                  <a:tcPr marL="9525" marR="9525" marT="9525" marB="0" anchor="ctr">
                    <a:lnL>
                      <a:noFill/>
                    </a:lnL>
                    <a:lnR>
                      <a:noFill/>
                    </a:lnR>
                    <a:lnT>
                      <a:noFill/>
                    </a:lnT>
                    <a:lnB>
                      <a:noFill/>
                    </a:lnB>
                    <a:solidFill>
                      <a:srgbClr val="C6E0B4"/>
                    </a:solidFill>
                  </a:tcPr>
                </a:tc>
                <a:tc>
                  <a:txBody>
                    <a:bodyPr/>
                    <a:lstStyle/>
                    <a:p>
                      <a:pPr algn="ctr" fontAlgn="b"/>
                      <a:r>
                        <a:rPr lang="es-EC" sz="1100" b="0" i="0" u="none" strike="noStrike">
                          <a:solidFill>
                            <a:srgbClr val="000000"/>
                          </a:solidFill>
                          <a:effectLst/>
                          <a:latin typeface="+mn-lt"/>
                        </a:rPr>
                        <a:t>126,6</a:t>
                      </a:r>
                    </a:p>
                  </a:txBody>
                  <a:tcPr marL="9525" marR="9525" marT="9525" marB="0" anchor="ctr">
                    <a:lnL>
                      <a:noFill/>
                    </a:lnL>
                    <a:lnR>
                      <a:noFill/>
                    </a:lnR>
                    <a:lnT>
                      <a:noFill/>
                    </a:lnT>
                    <a:lnB>
                      <a:noFill/>
                    </a:lnB>
                    <a:solidFill>
                      <a:srgbClr val="C6E0B4"/>
                    </a:solidFill>
                  </a:tcPr>
                </a:tc>
                <a:tc>
                  <a:txBody>
                    <a:bodyPr/>
                    <a:lstStyle/>
                    <a:p>
                      <a:pPr algn="ctr" fontAlgn="b"/>
                      <a:r>
                        <a:rPr lang="es-EC" sz="1100" b="0" i="0" u="none" strike="noStrike" dirty="0">
                          <a:solidFill>
                            <a:srgbClr val="000000"/>
                          </a:solidFill>
                          <a:effectLst/>
                          <a:latin typeface="+mn-lt"/>
                        </a:rPr>
                        <a:t>110,0</a:t>
                      </a:r>
                    </a:p>
                  </a:txBody>
                  <a:tcPr marL="9525" marR="9525" marT="9525" marB="0" anchor="ctr">
                    <a:lnL>
                      <a:noFill/>
                    </a:lnL>
                    <a:lnR>
                      <a:noFill/>
                    </a:lnR>
                    <a:lnT>
                      <a:noFill/>
                    </a:lnT>
                    <a:lnB>
                      <a:noFill/>
                    </a:lnB>
                    <a:solidFill>
                      <a:srgbClr val="C6E0B4"/>
                    </a:solidFill>
                  </a:tcPr>
                </a:tc>
                <a:extLst>
                  <a:ext uri="{0D108BD9-81ED-4DB2-BD59-A6C34878D82A}">
                    <a16:rowId xmlns="" xmlns:a16="http://schemas.microsoft.com/office/drawing/2014/main" val="3032706303"/>
                  </a:ext>
                </a:extLst>
              </a:tr>
              <a:tr h="190500">
                <a:tc>
                  <a:txBody>
                    <a:bodyPr/>
                    <a:lstStyle/>
                    <a:p>
                      <a:pPr algn="ctr" fontAlgn="ctr"/>
                      <a:r>
                        <a:rPr lang="es-EC" sz="1100" b="0" i="0" u="none" strike="noStrike">
                          <a:solidFill>
                            <a:srgbClr val="000000"/>
                          </a:solidFill>
                          <a:effectLst/>
                          <a:latin typeface="+mn-lt"/>
                        </a:rPr>
                        <a:t>22</a:t>
                      </a:r>
                    </a:p>
                  </a:txBody>
                  <a:tcPr marL="9525" marR="9525" marT="9525" marB="0" anchor="ctr">
                    <a:lnL>
                      <a:noFill/>
                    </a:lnL>
                    <a:lnR>
                      <a:noFill/>
                    </a:lnR>
                    <a:lnT>
                      <a:noFill/>
                    </a:lnT>
                    <a:lnB>
                      <a:noFill/>
                    </a:lnB>
                    <a:solidFill>
                      <a:srgbClr val="C6E0B4"/>
                    </a:solidFill>
                  </a:tcPr>
                </a:tc>
                <a:tc>
                  <a:txBody>
                    <a:bodyPr/>
                    <a:lstStyle/>
                    <a:p>
                      <a:pPr algn="ctr" fontAlgn="ctr"/>
                      <a:r>
                        <a:rPr lang="es-EC" sz="1100" b="0" i="0" u="none" strike="noStrike">
                          <a:solidFill>
                            <a:srgbClr val="000000"/>
                          </a:solidFill>
                          <a:effectLst/>
                          <a:latin typeface="+mn-lt"/>
                        </a:rPr>
                        <a:t>1,833</a:t>
                      </a:r>
                    </a:p>
                  </a:txBody>
                  <a:tcPr marL="9525" marR="9525" marT="9525" marB="0" anchor="ctr">
                    <a:lnL>
                      <a:noFill/>
                    </a:lnL>
                    <a:lnR>
                      <a:noFill/>
                    </a:lnR>
                    <a:lnT>
                      <a:noFill/>
                    </a:lnT>
                    <a:lnB>
                      <a:noFill/>
                    </a:lnB>
                    <a:solidFill>
                      <a:srgbClr val="C6E0B4"/>
                    </a:solidFill>
                  </a:tcPr>
                </a:tc>
                <a:tc>
                  <a:txBody>
                    <a:bodyPr/>
                    <a:lstStyle/>
                    <a:p>
                      <a:pPr algn="ctr" fontAlgn="b"/>
                      <a:r>
                        <a:rPr lang="es-EC" sz="1100" b="0" i="0" u="none" strike="noStrike">
                          <a:solidFill>
                            <a:srgbClr val="000000"/>
                          </a:solidFill>
                          <a:effectLst/>
                          <a:latin typeface="+mn-lt"/>
                        </a:rPr>
                        <a:t>131,2</a:t>
                      </a:r>
                    </a:p>
                  </a:txBody>
                  <a:tcPr marL="9525" marR="9525" marT="9525" marB="0" anchor="ctr">
                    <a:lnL>
                      <a:noFill/>
                    </a:lnL>
                    <a:lnR>
                      <a:noFill/>
                    </a:lnR>
                    <a:lnT>
                      <a:noFill/>
                    </a:lnT>
                    <a:lnB>
                      <a:noFill/>
                    </a:lnB>
                    <a:solidFill>
                      <a:srgbClr val="C6E0B4"/>
                    </a:solidFill>
                  </a:tcPr>
                </a:tc>
                <a:tc>
                  <a:txBody>
                    <a:bodyPr/>
                    <a:lstStyle/>
                    <a:p>
                      <a:pPr algn="ctr" fontAlgn="b"/>
                      <a:r>
                        <a:rPr lang="es-EC" sz="1100" b="0" i="0" u="none" strike="noStrike" dirty="0">
                          <a:solidFill>
                            <a:srgbClr val="000000"/>
                          </a:solidFill>
                          <a:effectLst/>
                          <a:latin typeface="+mn-lt"/>
                        </a:rPr>
                        <a:t>114,0</a:t>
                      </a:r>
                    </a:p>
                  </a:txBody>
                  <a:tcPr marL="9525" marR="9525" marT="9525" marB="0" anchor="ctr">
                    <a:lnL>
                      <a:noFill/>
                    </a:lnL>
                    <a:lnR>
                      <a:noFill/>
                    </a:lnR>
                    <a:lnT>
                      <a:noFill/>
                    </a:lnT>
                    <a:lnB>
                      <a:noFill/>
                    </a:lnB>
                    <a:solidFill>
                      <a:srgbClr val="C6E0B4"/>
                    </a:solidFill>
                  </a:tcPr>
                </a:tc>
                <a:extLst>
                  <a:ext uri="{0D108BD9-81ED-4DB2-BD59-A6C34878D82A}">
                    <a16:rowId xmlns="" xmlns:a16="http://schemas.microsoft.com/office/drawing/2014/main" val="1666417322"/>
                  </a:ext>
                </a:extLst>
              </a:tr>
              <a:tr h="190500">
                <a:tc>
                  <a:txBody>
                    <a:bodyPr/>
                    <a:lstStyle/>
                    <a:p>
                      <a:pPr algn="ctr" fontAlgn="ctr"/>
                      <a:r>
                        <a:rPr lang="es-EC" sz="1100" b="0" i="0" u="none" strike="noStrike">
                          <a:solidFill>
                            <a:srgbClr val="000000"/>
                          </a:solidFill>
                          <a:effectLst/>
                          <a:latin typeface="+mn-lt"/>
                        </a:rPr>
                        <a:t>23</a:t>
                      </a:r>
                    </a:p>
                  </a:txBody>
                  <a:tcPr marL="9525" marR="9525" marT="9525" marB="0" anchor="ctr">
                    <a:lnL>
                      <a:noFill/>
                    </a:lnL>
                    <a:lnR>
                      <a:noFill/>
                    </a:lnR>
                    <a:lnT>
                      <a:noFill/>
                    </a:lnT>
                    <a:lnB>
                      <a:noFill/>
                    </a:lnB>
                    <a:solidFill>
                      <a:srgbClr val="C6E0B4"/>
                    </a:solidFill>
                  </a:tcPr>
                </a:tc>
                <a:tc>
                  <a:txBody>
                    <a:bodyPr/>
                    <a:lstStyle/>
                    <a:p>
                      <a:pPr algn="ctr" fontAlgn="ctr"/>
                      <a:r>
                        <a:rPr lang="es-EC" sz="1100" b="0" i="0" u="none" strike="noStrike">
                          <a:solidFill>
                            <a:srgbClr val="000000"/>
                          </a:solidFill>
                          <a:effectLst/>
                          <a:latin typeface="+mn-lt"/>
                        </a:rPr>
                        <a:t>1,917</a:t>
                      </a:r>
                    </a:p>
                  </a:txBody>
                  <a:tcPr marL="9525" marR="9525" marT="9525" marB="0" anchor="ctr">
                    <a:lnL>
                      <a:noFill/>
                    </a:lnL>
                    <a:lnR>
                      <a:noFill/>
                    </a:lnR>
                    <a:lnT>
                      <a:noFill/>
                    </a:lnT>
                    <a:lnB>
                      <a:noFill/>
                    </a:lnB>
                    <a:solidFill>
                      <a:srgbClr val="C6E0B4"/>
                    </a:solidFill>
                  </a:tcPr>
                </a:tc>
                <a:tc>
                  <a:txBody>
                    <a:bodyPr/>
                    <a:lstStyle/>
                    <a:p>
                      <a:pPr algn="ctr" fontAlgn="b"/>
                      <a:r>
                        <a:rPr lang="es-EC" sz="1100" b="0" i="0" u="none" strike="noStrike">
                          <a:solidFill>
                            <a:srgbClr val="000000"/>
                          </a:solidFill>
                          <a:effectLst/>
                          <a:latin typeface="+mn-lt"/>
                        </a:rPr>
                        <a:t>136,2</a:t>
                      </a:r>
                    </a:p>
                  </a:txBody>
                  <a:tcPr marL="9525" marR="9525" marT="9525" marB="0" anchor="ctr">
                    <a:lnL>
                      <a:noFill/>
                    </a:lnL>
                    <a:lnR>
                      <a:noFill/>
                    </a:lnR>
                    <a:lnT>
                      <a:noFill/>
                    </a:lnT>
                    <a:lnB>
                      <a:noFill/>
                    </a:lnB>
                    <a:solidFill>
                      <a:srgbClr val="C6E0B4"/>
                    </a:solidFill>
                  </a:tcPr>
                </a:tc>
                <a:tc>
                  <a:txBody>
                    <a:bodyPr/>
                    <a:lstStyle/>
                    <a:p>
                      <a:pPr algn="ctr" fontAlgn="b"/>
                      <a:r>
                        <a:rPr lang="es-EC" sz="1100" b="0" i="0" u="none" strike="noStrike" dirty="0">
                          <a:solidFill>
                            <a:srgbClr val="000000"/>
                          </a:solidFill>
                          <a:effectLst/>
                          <a:latin typeface="+mn-lt"/>
                        </a:rPr>
                        <a:t>119,8</a:t>
                      </a:r>
                    </a:p>
                  </a:txBody>
                  <a:tcPr marL="9525" marR="9525" marT="9525" marB="0" anchor="ctr">
                    <a:lnL>
                      <a:noFill/>
                    </a:lnL>
                    <a:lnR>
                      <a:noFill/>
                    </a:lnR>
                    <a:lnT>
                      <a:noFill/>
                    </a:lnT>
                    <a:lnB>
                      <a:noFill/>
                    </a:lnB>
                    <a:solidFill>
                      <a:srgbClr val="C6E0B4"/>
                    </a:solidFill>
                  </a:tcPr>
                </a:tc>
                <a:extLst>
                  <a:ext uri="{0D108BD9-81ED-4DB2-BD59-A6C34878D82A}">
                    <a16:rowId xmlns="" xmlns:a16="http://schemas.microsoft.com/office/drawing/2014/main" val="3535385122"/>
                  </a:ext>
                </a:extLst>
              </a:tr>
              <a:tr h="190500">
                <a:tc>
                  <a:txBody>
                    <a:bodyPr/>
                    <a:lstStyle/>
                    <a:p>
                      <a:pPr algn="ctr" fontAlgn="ctr"/>
                      <a:r>
                        <a:rPr lang="es-EC" sz="1100" b="0" i="0" u="none" strike="noStrike">
                          <a:solidFill>
                            <a:srgbClr val="000000"/>
                          </a:solidFill>
                          <a:effectLst/>
                          <a:latin typeface="+mn-lt"/>
                        </a:rPr>
                        <a:t>24</a:t>
                      </a:r>
                    </a:p>
                  </a:txBody>
                  <a:tcPr marL="9525" marR="9525" marT="9525" marB="0" anchor="ctr">
                    <a:lnL>
                      <a:noFill/>
                    </a:lnL>
                    <a:lnR>
                      <a:noFill/>
                    </a:lnR>
                    <a:lnT>
                      <a:noFill/>
                    </a:lnT>
                    <a:lnB>
                      <a:noFill/>
                    </a:lnB>
                    <a:solidFill>
                      <a:srgbClr val="C6E0B4"/>
                    </a:solidFill>
                  </a:tcPr>
                </a:tc>
                <a:tc>
                  <a:txBody>
                    <a:bodyPr/>
                    <a:lstStyle/>
                    <a:p>
                      <a:pPr algn="ctr" fontAlgn="ctr"/>
                      <a:r>
                        <a:rPr lang="es-EC" sz="1100" b="0" i="0" u="none" strike="noStrike">
                          <a:solidFill>
                            <a:srgbClr val="000000"/>
                          </a:solidFill>
                          <a:effectLst/>
                          <a:latin typeface="+mn-lt"/>
                        </a:rPr>
                        <a:t>2,000</a:t>
                      </a:r>
                    </a:p>
                  </a:txBody>
                  <a:tcPr marL="9525" marR="9525" marT="9525" marB="0" anchor="ctr">
                    <a:lnL>
                      <a:noFill/>
                    </a:lnL>
                    <a:lnR>
                      <a:noFill/>
                    </a:lnR>
                    <a:lnT>
                      <a:noFill/>
                    </a:lnT>
                    <a:lnB>
                      <a:noFill/>
                    </a:lnB>
                    <a:solidFill>
                      <a:srgbClr val="C6E0B4"/>
                    </a:solidFill>
                  </a:tcPr>
                </a:tc>
                <a:tc>
                  <a:txBody>
                    <a:bodyPr/>
                    <a:lstStyle/>
                    <a:p>
                      <a:pPr algn="ctr" fontAlgn="b"/>
                      <a:r>
                        <a:rPr lang="es-EC" sz="1100" b="0" i="0" u="none" strike="noStrike">
                          <a:solidFill>
                            <a:srgbClr val="000000"/>
                          </a:solidFill>
                          <a:effectLst/>
                          <a:latin typeface="+mn-lt"/>
                        </a:rPr>
                        <a:t>142,4</a:t>
                      </a:r>
                    </a:p>
                  </a:txBody>
                  <a:tcPr marL="9525" marR="9525" marT="9525" marB="0" anchor="ctr">
                    <a:lnL>
                      <a:noFill/>
                    </a:lnL>
                    <a:lnR>
                      <a:noFill/>
                    </a:lnR>
                    <a:lnT>
                      <a:noFill/>
                    </a:lnT>
                    <a:lnB>
                      <a:noFill/>
                    </a:lnB>
                    <a:solidFill>
                      <a:srgbClr val="C6E0B4"/>
                    </a:solidFill>
                  </a:tcPr>
                </a:tc>
                <a:tc>
                  <a:txBody>
                    <a:bodyPr/>
                    <a:lstStyle/>
                    <a:p>
                      <a:pPr algn="ctr" fontAlgn="b"/>
                      <a:r>
                        <a:rPr lang="es-EC" sz="1100" b="0" i="0" u="none" strike="noStrike" dirty="0">
                          <a:solidFill>
                            <a:srgbClr val="000000"/>
                          </a:solidFill>
                          <a:effectLst/>
                          <a:latin typeface="+mn-lt"/>
                        </a:rPr>
                        <a:t>123,4</a:t>
                      </a:r>
                    </a:p>
                  </a:txBody>
                  <a:tcPr marL="9525" marR="9525" marT="9525" marB="0" anchor="ctr">
                    <a:lnL>
                      <a:noFill/>
                    </a:lnL>
                    <a:lnR>
                      <a:noFill/>
                    </a:lnR>
                    <a:lnT>
                      <a:noFill/>
                    </a:lnT>
                    <a:lnB>
                      <a:noFill/>
                    </a:lnB>
                    <a:solidFill>
                      <a:srgbClr val="C6E0B4"/>
                    </a:solidFill>
                  </a:tcPr>
                </a:tc>
                <a:extLst>
                  <a:ext uri="{0D108BD9-81ED-4DB2-BD59-A6C34878D82A}">
                    <a16:rowId xmlns="" xmlns:a16="http://schemas.microsoft.com/office/drawing/2014/main" val="329860514"/>
                  </a:ext>
                </a:extLst>
              </a:tr>
              <a:tr h="190500">
                <a:tc>
                  <a:txBody>
                    <a:bodyPr/>
                    <a:lstStyle/>
                    <a:p>
                      <a:pPr algn="ctr" fontAlgn="ctr"/>
                      <a:r>
                        <a:rPr lang="es-EC" sz="1100" b="0" i="0" u="none" strike="noStrike">
                          <a:solidFill>
                            <a:srgbClr val="000000"/>
                          </a:solidFill>
                          <a:effectLst/>
                          <a:latin typeface="+mn-lt"/>
                        </a:rPr>
                        <a:t>25</a:t>
                      </a:r>
                    </a:p>
                  </a:txBody>
                  <a:tcPr marL="9525" marR="9525" marT="9525" marB="0" anchor="ctr">
                    <a:lnL>
                      <a:noFill/>
                    </a:lnL>
                    <a:lnR>
                      <a:noFill/>
                    </a:lnR>
                    <a:lnT>
                      <a:noFill/>
                    </a:lnT>
                    <a:lnB>
                      <a:noFill/>
                    </a:lnB>
                    <a:solidFill>
                      <a:srgbClr val="C6E0B4"/>
                    </a:solidFill>
                  </a:tcPr>
                </a:tc>
                <a:tc>
                  <a:txBody>
                    <a:bodyPr/>
                    <a:lstStyle/>
                    <a:p>
                      <a:pPr algn="ctr" fontAlgn="ctr"/>
                      <a:r>
                        <a:rPr lang="es-EC" sz="1100" b="0" i="0" u="none" strike="noStrike">
                          <a:solidFill>
                            <a:srgbClr val="000000"/>
                          </a:solidFill>
                          <a:effectLst/>
                          <a:latin typeface="+mn-lt"/>
                        </a:rPr>
                        <a:t>2,083</a:t>
                      </a:r>
                    </a:p>
                  </a:txBody>
                  <a:tcPr marL="9525" marR="9525" marT="9525" marB="0" anchor="ctr">
                    <a:lnL>
                      <a:noFill/>
                    </a:lnL>
                    <a:lnR>
                      <a:noFill/>
                    </a:lnR>
                    <a:lnT>
                      <a:noFill/>
                    </a:lnT>
                    <a:lnB>
                      <a:noFill/>
                    </a:lnB>
                    <a:solidFill>
                      <a:srgbClr val="C6E0B4"/>
                    </a:solidFill>
                  </a:tcPr>
                </a:tc>
                <a:tc>
                  <a:txBody>
                    <a:bodyPr/>
                    <a:lstStyle/>
                    <a:p>
                      <a:pPr algn="ctr" fontAlgn="b"/>
                      <a:r>
                        <a:rPr lang="es-EC" sz="1100" b="0" i="0" u="none" strike="noStrike">
                          <a:solidFill>
                            <a:srgbClr val="000000"/>
                          </a:solidFill>
                          <a:effectLst/>
                          <a:latin typeface="+mn-lt"/>
                        </a:rPr>
                        <a:t>146,6</a:t>
                      </a:r>
                    </a:p>
                  </a:txBody>
                  <a:tcPr marL="9525" marR="9525" marT="9525" marB="0" anchor="ctr">
                    <a:lnL>
                      <a:noFill/>
                    </a:lnL>
                    <a:lnR>
                      <a:noFill/>
                    </a:lnR>
                    <a:lnT>
                      <a:noFill/>
                    </a:lnT>
                    <a:lnB>
                      <a:noFill/>
                    </a:lnB>
                    <a:solidFill>
                      <a:srgbClr val="C6E0B4"/>
                    </a:solidFill>
                  </a:tcPr>
                </a:tc>
                <a:tc>
                  <a:txBody>
                    <a:bodyPr/>
                    <a:lstStyle/>
                    <a:p>
                      <a:pPr algn="ctr" fontAlgn="b"/>
                      <a:r>
                        <a:rPr lang="es-EC" sz="1100" b="0" i="0" u="none" strike="noStrike" dirty="0">
                          <a:solidFill>
                            <a:srgbClr val="000000"/>
                          </a:solidFill>
                          <a:effectLst/>
                          <a:latin typeface="+mn-lt"/>
                        </a:rPr>
                        <a:t>132,4</a:t>
                      </a:r>
                    </a:p>
                  </a:txBody>
                  <a:tcPr marL="9525" marR="9525" marT="9525" marB="0" anchor="ctr">
                    <a:lnL>
                      <a:noFill/>
                    </a:lnL>
                    <a:lnR>
                      <a:noFill/>
                    </a:lnR>
                    <a:lnT>
                      <a:noFill/>
                    </a:lnT>
                    <a:lnB>
                      <a:noFill/>
                    </a:lnB>
                    <a:solidFill>
                      <a:srgbClr val="C6E0B4"/>
                    </a:solidFill>
                  </a:tcPr>
                </a:tc>
                <a:extLst>
                  <a:ext uri="{0D108BD9-81ED-4DB2-BD59-A6C34878D82A}">
                    <a16:rowId xmlns="" xmlns:a16="http://schemas.microsoft.com/office/drawing/2014/main" val="857239434"/>
                  </a:ext>
                </a:extLst>
              </a:tr>
              <a:tr h="190500">
                <a:tc>
                  <a:txBody>
                    <a:bodyPr/>
                    <a:lstStyle/>
                    <a:p>
                      <a:pPr algn="ctr" fontAlgn="ctr"/>
                      <a:r>
                        <a:rPr lang="es-EC" sz="1100" b="0" i="0" u="none" strike="noStrike" dirty="0">
                          <a:solidFill>
                            <a:srgbClr val="000000"/>
                          </a:solidFill>
                          <a:effectLst/>
                          <a:latin typeface="+mn-lt"/>
                        </a:rPr>
                        <a:t>26</a:t>
                      </a:r>
                    </a:p>
                  </a:txBody>
                  <a:tcPr marL="9525" marR="9525" marT="9525" marB="0" anchor="ctr">
                    <a:lnL>
                      <a:noFill/>
                    </a:lnL>
                    <a:lnR>
                      <a:noFill/>
                    </a:lnR>
                    <a:lnT>
                      <a:noFill/>
                    </a:lnT>
                    <a:lnB>
                      <a:noFill/>
                    </a:lnB>
                    <a:solidFill>
                      <a:srgbClr val="C6E0B4"/>
                    </a:solidFill>
                  </a:tcPr>
                </a:tc>
                <a:tc>
                  <a:txBody>
                    <a:bodyPr/>
                    <a:lstStyle/>
                    <a:p>
                      <a:pPr algn="ctr" fontAlgn="ctr"/>
                      <a:r>
                        <a:rPr lang="es-EC" sz="1100" b="0" i="0" u="none" strike="noStrike" dirty="0">
                          <a:solidFill>
                            <a:srgbClr val="000000"/>
                          </a:solidFill>
                          <a:effectLst/>
                          <a:latin typeface="+mn-lt"/>
                        </a:rPr>
                        <a:t>2,167</a:t>
                      </a:r>
                    </a:p>
                  </a:txBody>
                  <a:tcPr marL="9525" marR="9525" marT="9525" marB="0" anchor="ctr">
                    <a:lnL>
                      <a:noFill/>
                    </a:lnL>
                    <a:lnR>
                      <a:noFill/>
                    </a:lnR>
                    <a:lnT>
                      <a:noFill/>
                    </a:lnT>
                    <a:lnB>
                      <a:noFill/>
                    </a:lnB>
                    <a:solidFill>
                      <a:srgbClr val="C6E0B4"/>
                    </a:solidFill>
                  </a:tcPr>
                </a:tc>
                <a:tc>
                  <a:txBody>
                    <a:bodyPr/>
                    <a:lstStyle/>
                    <a:p>
                      <a:pPr algn="ctr" fontAlgn="b"/>
                      <a:r>
                        <a:rPr lang="es-EC" sz="1100" b="0" i="0" u="none" strike="noStrike">
                          <a:solidFill>
                            <a:srgbClr val="000000"/>
                          </a:solidFill>
                          <a:effectLst/>
                          <a:latin typeface="+mn-lt"/>
                        </a:rPr>
                        <a:t>148,8</a:t>
                      </a:r>
                    </a:p>
                  </a:txBody>
                  <a:tcPr marL="9525" marR="9525" marT="9525" marB="0" anchor="ctr">
                    <a:lnL>
                      <a:noFill/>
                    </a:lnL>
                    <a:lnR>
                      <a:noFill/>
                    </a:lnR>
                    <a:lnT>
                      <a:noFill/>
                    </a:lnT>
                    <a:lnB>
                      <a:noFill/>
                    </a:lnB>
                    <a:solidFill>
                      <a:srgbClr val="C6E0B4"/>
                    </a:solidFill>
                  </a:tcPr>
                </a:tc>
                <a:tc>
                  <a:txBody>
                    <a:bodyPr/>
                    <a:lstStyle/>
                    <a:p>
                      <a:pPr algn="ctr" fontAlgn="b"/>
                      <a:r>
                        <a:rPr lang="es-EC" sz="1100" b="0" i="0" u="none" strike="noStrike" dirty="0">
                          <a:solidFill>
                            <a:srgbClr val="000000"/>
                          </a:solidFill>
                          <a:effectLst/>
                          <a:latin typeface="+mn-lt"/>
                        </a:rPr>
                        <a:t>148,8</a:t>
                      </a:r>
                    </a:p>
                  </a:txBody>
                  <a:tcPr marL="9525" marR="9525" marT="9525" marB="0" anchor="ctr">
                    <a:lnL>
                      <a:noFill/>
                    </a:lnL>
                    <a:lnR>
                      <a:noFill/>
                    </a:lnR>
                    <a:lnT>
                      <a:noFill/>
                    </a:lnT>
                    <a:lnB>
                      <a:noFill/>
                    </a:lnB>
                    <a:solidFill>
                      <a:srgbClr val="C6E0B4"/>
                    </a:solidFill>
                  </a:tcPr>
                </a:tc>
                <a:extLst>
                  <a:ext uri="{0D108BD9-81ED-4DB2-BD59-A6C34878D82A}">
                    <a16:rowId xmlns="" xmlns:a16="http://schemas.microsoft.com/office/drawing/2014/main" val="4116466680"/>
                  </a:ext>
                </a:extLst>
              </a:tr>
            </a:tbl>
          </a:graphicData>
        </a:graphic>
      </p:graphicFrame>
      <p:graphicFrame>
        <p:nvGraphicFramePr>
          <p:cNvPr id="7" name="Tabla 6">
            <a:extLst>
              <a:ext uri="{FF2B5EF4-FFF2-40B4-BE49-F238E27FC236}">
                <a16:creationId xmlns="" xmlns:a16="http://schemas.microsoft.com/office/drawing/2014/main" id="{D198D0AC-0543-412F-9DA2-14302AA9D5A5}"/>
              </a:ext>
            </a:extLst>
          </p:cNvPr>
          <p:cNvGraphicFramePr>
            <a:graphicFrameLocks noGrp="1"/>
          </p:cNvGraphicFramePr>
          <p:nvPr>
            <p:extLst>
              <p:ext uri="{D42A27DB-BD31-4B8C-83A1-F6EECF244321}">
                <p14:modId xmlns:p14="http://schemas.microsoft.com/office/powerpoint/2010/main" val="439692242"/>
              </p:ext>
            </p:extLst>
          </p:nvPr>
        </p:nvGraphicFramePr>
        <p:xfrm>
          <a:off x="3622714" y="1996589"/>
          <a:ext cx="2805382" cy="4157937"/>
        </p:xfrm>
        <a:graphic>
          <a:graphicData uri="http://schemas.openxmlformats.org/drawingml/2006/table">
            <a:tbl>
              <a:tblPr/>
              <a:tblGrid>
                <a:gridCol w="621740">
                  <a:extLst>
                    <a:ext uri="{9D8B030D-6E8A-4147-A177-3AD203B41FA5}">
                      <a16:colId xmlns="" xmlns:a16="http://schemas.microsoft.com/office/drawing/2014/main" val="2817844515"/>
                    </a:ext>
                  </a:extLst>
                </a:gridCol>
                <a:gridCol w="545910">
                  <a:extLst>
                    <a:ext uri="{9D8B030D-6E8A-4147-A177-3AD203B41FA5}">
                      <a16:colId xmlns="" xmlns:a16="http://schemas.microsoft.com/office/drawing/2014/main" val="196387674"/>
                    </a:ext>
                  </a:extLst>
                </a:gridCol>
                <a:gridCol w="764275">
                  <a:extLst>
                    <a:ext uri="{9D8B030D-6E8A-4147-A177-3AD203B41FA5}">
                      <a16:colId xmlns="" xmlns:a16="http://schemas.microsoft.com/office/drawing/2014/main" val="4234085081"/>
                    </a:ext>
                  </a:extLst>
                </a:gridCol>
                <a:gridCol w="873457">
                  <a:extLst>
                    <a:ext uri="{9D8B030D-6E8A-4147-A177-3AD203B41FA5}">
                      <a16:colId xmlns="" xmlns:a16="http://schemas.microsoft.com/office/drawing/2014/main" val="151899981"/>
                    </a:ext>
                  </a:extLst>
                </a:gridCol>
              </a:tblGrid>
              <a:tr h="449170">
                <a:tc>
                  <a:txBody>
                    <a:bodyPr/>
                    <a:lstStyle/>
                    <a:p>
                      <a:pPr algn="ctr" fontAlgn="ctr"/>
                      <a:r>
                        <a:rPr lang="es-EC" sz="1100" b="0" i="0" u="none" strike="noStrike" dirty="0">
                          <a:solidFill>
                            <a:srgbClr val="000000"/>
                          </a:solidFill>
                          <a:effectLst/>
                          <a:latin typeface="+mn-lt"/>
                        </a:rPr>
                        <a:t>Longitud</a:t>
                      </a:r>
                    </a:p>
                  </a:txBody>
                  <a:tcPr marL="9358" marR="9358" marT="935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ctr"/>
                      <a:r>
                        <a:rPr lang="es-EC" sz="1100" b="0" i="0" u="none" strike="noStrike" dirty="0">
                          <a:solidFill>
                            <a:srgbClr val="000000"/>
                          </a:solidFill>
                          <a:effectLst/>
                          <a:latin typeface="+mn-lt"/>
                        </a:rPr>
                        <a:t>E</a:t>
                      </a:r>
                    </a:p>
                  </a:txBody>
                  <a:tcPr marL="9358" marR="9358" marT="935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ctr"/>
                      <a:r>
                        <a:rPr lang="es-EC" sz="1100" b="0" i="0" u="none" strike="noStrike">
                          <a:solidFill>
                            <a:srgbClr val="000000"/>
                          </a:solidFill>
                          <a:effectLst/>
                          <a:latin typeface="+mn-lt"/>
                        </a:rPr>
                        <a:t>Frec Carga (Prom)</a:t>
                      </a:r>
                    </a:p>
                  </a:txBody>
                  <a:tcPr marL="9358" marR="9358" marT="935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ctr"/>
                      <a:r>
                        <a:rPr lang="es-EC" sz="1100" b="0" i="0" u="none" strike="noStrike" dirty="0">
                          <a:solidFill>
                            <a:srgbClr val="000000"/>
                          </a:solidFill>
                          <a:effectLst/>
                          <a:latin typeface="+mn-lt"/>
                        </a:rPr>
                        <a:t>Frec Descrg (Prom)</a:t>
                      </a:r>
                    </a:p>
                  </a:txBody>
                  <a:tcPr marL="9358" marR="9358" marT="935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extLst>
                  <a:ext uri="{0D108BD9-81ED-4DB2-BD59-A6C34878D82A}">
                    <a16:rowId xmlns="" xmlns:a16="http://schemas.microsoft.com/office/drawing/2014/main" val="2174797897"/>
                  </a:ext>
                </a:extLst>
              </a:tr>
              <a:tr h="252658">
                <a:tc>
                  <a:txBody>
                    <a:bodyPr/>
                    <a:lstStyle/>
                    <a:p>
                      <a:pPr algn="ctr" fontAlgn="ctr"/>
                      <a:r>
                        <a:rPr lang="es-EC" sz="1100" b="0" i="0" u="none" strike="noStrike">
                          <a:solidFill>
                            <a:srgbClr val="000000"/>
                          </a:solidFill>
                          <a:effectLst/>
                          <a:latin typeface="+mn-lt"/>
                        </a:rPr>
                        <a:t>26</a:t>
                      </a:r>
                    </a:p>
                  </a:txBody>
                  <a:tcPr marL="9358" marR="9358" marT="9358" marB="0" anchor="ctr">
                    <a:lnL>
                      <a:noFill/>
                    </a:lnL>
                    <a:lnR>
                      <a:noFill/>
                    </a:lnR>
                    <a:lnT w="6350" cap="flat" cmpd="sng" algn="ctr">
                      <a:solidFill>
                        <a:srgbClr val="000000"/>
                      </a:solidFill>
                      <a:prstDash val="solid"/>
                      <a:round/>
                      <a:headEnd type="none" w="med" len="med"/>
                      <a:tailEnd type="none" w="med" len="med"/>
                    </a:lnT>
                    <a:lnB>
                      <a:noFill/>
                    </a:lnB>
                    <a:solidFill>
                      <a:srgbClr val="FFE699"/>
                    </a:solidFill>
                  </a:tcPr>
                </a:tc>
                <a:tc>
                  <a:txBody>
                    <a:bodyPr/>
                    <a:lstStyle/>
                    <a:p>
                      <a:pPr algn="ctr" fontAlgn="ctr"/>
                      <a:r>
                        <a:rPr lang="es-EC" sz="1100" b="0" i="0" u="none" strike="noStrike">
                          <a:solidFill>
                            <a:srgbClr val="000000"/>
                          </a:solidFill>
                          <a:effectLst/>
                          <a:latin typeface="+mn-lt"/>
                        </a:rPr>
                        <a:t>2,167</a:t>
                      </a:r>
                    </a:p>
                  </a:txBody>
                  <a:tcPr marL="9358" marR="9358" marT="9358" marB="0" anchor="ctr">
                    <a:lnL>
                      <a:noFill/>
                    </a:lnL>
                    <a:lnR>
                      <a:noFill/>
                    </a:lnR>
                    <a:lnT w="6350" cap="flat" cmpd="sng" algn="ctr">
                      <a:solidFill>
                        <a:srgbClr val="000000"/>
                      </a:solidFill>
                      <a:prstDash val="solid"/>
                      <a:round/>
                      <a:headEnd type="none" w="med" len="med"/>
                      <a:tailEnd type="none" w="med" len="med"/>
                    </a:lnT>
                    <a:lnB>
                      <a:noFill/>
                    </a:lnB>
                    <a:solidFill>
                      <a:srgbClr val="FFE699"/>
                    </a:solidFill>
                  </a:tcPr>
                </a:tc>
                <a:tc>
                  <a:txBody>
                    <a:bodyPr/>
                    <a:lstStyle/>
                    <a:p>
                      <a:pPr algn="ctr" fontAlgn="ctr"/>
                      <a:r>
                        <a:rPr lang="es-EC" sz="1100" b="0" i="0" u="none" strike="noStrike" dirty="0">
                          <a:solidFill>
                            <a:srgbClr val="000000"/>
                          </a:solidFill>
                          <a:effectLst/>
                          <a:latin typeface="+mn-lt"/>
                        </a:rPr>
                        <a:t>148,800</a:t>
                      </a:r>
                    </a:p>
                  </a:txBody>
                  <a:tcPr marL="9358" marR="9358" marT="9358" marB="0" anchor="ctr">
                    <a:lnL>
                      <a:noFill/>
                    </a:lnL>
                    <a:lnR>
                      <a:noFill/>
                    </a:lnR>
                    <a:lnT w="6350" cap="flat" cmpd="sng" algn="ctr">
                      <a:solidFill>
                        <a:srgbClr val="000000"/>
                      </a:solidFill>
                      <a:prstDash val="solid"/>
                      <a:round/>
                      <a:headEnd type="none" w="med" len="med"/>
                      <a:tailEnd type="none" w="med" len="med"/>
                    </a:lnT>
                    <a:lnB>
                      <a:noFill/>
                    </a:lnB>
                    <a:solidFill>
                      <a:srgbClr val="FFE699"/>
                    </a:solidFill>
                  </a:tcPr>
                </a:tc>
                <a:tc>
                  <a:txBody>
                    <a:bodyPr/>
                    <a:lstStyle/>
                    <a:p>
                      <a:pPr algn="ctr" fontAlgn="ctr"/>
                      <a:r>
                        <a:rPr lang="es-EC" sz="1100" b="0" i="0" u="none" strike="noStrike" dirty="0">
                          <a:solidFill>
                            <a:srgbClr val="000000"/>
                          </a:solidFill>
                          <a:effectLst/>
                          <a:latin typeface="+mn-lt"/>
                        </a:rPr>
                        <a:t>111,000</a:t>
                      </a:r>
                    </a:p>
                  </a:txBody>
                  <a:tcPr marL="9358" marR="9358" marT="9358" marB="0" anchor="ctr">
                    <a:lnL>
                      <a:noFill/>
                    </a:lnL>
                    <a:lnR>
                      <a:noFill/>
                    </a:lnR>
                    <a:lnT w="6350" cap="flat" cmpd="sng" algn="ctr">
                      <a:solidFill>
                        <a:srgbClr val="000000"/>
                      </a:solidFill>
                      <a:prstDash val="solid"/>
                      <a:round/>
                      <a:headEnd type="none" w="med" len="med"/>
                      <a:tailEnd type="none" w="med" len="med"/>
                    </a:lnT>
                    <a:lnB>
                      <a:noFill/>
                    </a:lnB>
                    <a:solidFill>
                      <a:srgbClr val="FFE699"/>
                    </a:solidFill>
                  </a:tcPr>
                </a:tc>
                <a:extLst>
                  <a:ext uri="{0D108BD9-81ED-4DB2-BD59-A6C34878D82A}">
                    <a16:rowId xmlns="" xmlns:a16="http://schemas.microsoft.com/office/drawing/2014/main" val="2949036847"/>
                  </a:ext>
                </a:extLst>
              </a:tr>
              <a:tr h="252658">
                <a:tc>
                  <a:txBody>
                    <a:bodyPr/>
                    <a:lstStyle/>
                    <a:p>
                      <a:pPr algn="ctr" fontAlgn="ctr"/>
                      <a:r>
                        <a:rPr lang="es-EC" sz="1100" b="0" i="0" u="none" strike="noStrike">
                          <a:solidFill>
                            <a:srgbClr val="000000"/>
                          </a:solidFill>
                          <a:effectLst/>
                          <a:latin typeface="+mn-lt"/>
                        </a:rPr>
                        <a:t>27</a:t>
                      </a:r>
                    </a:p>
                  </a:txBody>
                  <a:tcPr marL="9358" marR="9358" marT="9358" marB="0" anchor="ctr">
                    <a:lnL>
                      <a:noFill/>
                    </a:lnL>
                    <a:lnR>
                      <a:noFill/>
                    </a:lnR>
                    <a:lnT>
                      <a:noFill/>
                    </a:lnT>
                    <a:lnB>
                      <a:noFill/>
                    </a:lnB>
                    <a:solidFill>
                      <a:srgbClr val="FFE699"/>
                    </a:solidFill>
                  </a:tcPr>
                </a:tc>
                <a:tc>
                  <a:txBody>
                    <a:bodyPr/>
                    <a:lstStyle/>
                    <a:p>
                      <a:pPr algn="ctr" fontAlgn="ctr"/>
                      <a:r>
                        <a:rPr lang="es-EC" sz="1100" b="0" i="0" u="none" strike="noStrike">
                          <a:solidFill>
                            <a:srgbClr val="000000"/>
                          </a:solidFill>
                          <a:effectLst/>
                          <a:latin typeface="+mn-lt"/>
                        </a:rPr>
                        <a:t>2,250</a:t>
                      </a:r>
                    </a:p>
                  </a:txBody>
                  <a:tcPr marL="9358" marR="9358" marT="9358" marB="0" anchor="ctr">
                    <a:lnL>
                      <a:noFill/>
                    </a:lnL>
                    <a:lnR>
                      <a:noFill/>
                    </a:lnR>
                    <a:lnT>
                      <a:noFill/>
                    </a:lnT>
                    <a:lnB>
                      <a:noFill/>
                    </a:lnB>
                    <a:solidFill>
                      <a:srgbClr val="FFE699"/>
                    </a:solidFill>
                  </a:tcPr>
                </a:tc>
                <a:tc>
                  <a:txBody>
                    <a:bodyPr/>
                    <a:lstStyle/>
                    <a:p>
                      <a:pPr algn="ctr" fontAlgn="ctr"/>
                      <a:r>
                        <a:rPr lang="es-EC" sz="1100" b="0" i="0" u="none" strike="noStrike" dirty="0">
                          <a:solidFill>
                            <a:srgbClr val="000000"/>
                          </a:solidFill>
                          <a:effectLst/>
                          <a:latin typeface="+mn-lt"/>
                        </a:rPr>
                        <a:t>152,800</a:t>
                      </a:r>
                    </a:p>
                  </a:txBody>
                  <a:tcPr marL="9358" marR="9358" marT="9358" marB="0" anchor="ctr">
                    <a:lnL>
                      <a:noFill/>
                    </a:lnL>
                    <a:lnR>
                      <a:noFill/>
                    </a:lnR>
                    <a:lnT>
                      <a:noFill/>
                    </a:lnT>
                    <a:lnB>
                      <a:noFill/>
                    </a:lnB>
                    <a:solidFill>
                      <a:srgbClr val="FFE699"/>
                    </a:solidFill>
                  </a:tcPr>
                </a:tc>
                <a:tc>
                  <a:txBody>
                    <a:bodyPr/>
                    <a:lstStyle/>
                    <a:p>
                      <a:pPr algn="ctr" fontAlgn="ctr"/>
                      <a:r>
                        <a:rPr lang="es-EC" sz="1100" b="0" i="0" u="none" strike="noStrike" dirty="0">
                          <a:solidFill>
                            <a:srgbClr val="000000"/>
                          </a:solidFill>
                          <a:effectLst/>
                          <a:latin typeface="+mn-lt"/>
                        </a:rPr>
                        <a:t>112,000</a:t>
                      </a:r>
                    </a:p>
                  </a:txBody>
                  <a:tcPr marL="9358" marR="9358" marT="9358" marB="0" anchor="ctr">
                    <a:lnL>
                      <a:noFill/>
                    </a:lnL>
                    <a:lnR>
                      <a:noFill/>
                    </a:lnR>
                    <a:lnT>
                      <a:noFill/>
                    </a:lnT>
                    <a:lnB>
                      <a:noFill/>
                    </a:lnB>
                    <a:solidFill>
                      <a:srgbClr val="FFE699"/>
                    </a:solidFill>
                  </a:tcPr>
                </a:tc>
                <a:extLst>
                  <a:ext uri="{0D108BD9-81ED-4DB2-BD59-A6C34878D82A}">
                    <a16:rowId xmlns="" xmlns:a16="http://schemas.microsoft.com/office/drawing/2014/main" val="3542014379"/>
                  </a:ext>
                </a:extLst>
              </a:tr>
              <a:tr h="252658">
                <a:tc>
                  <a:txBody>
                    <a:bodyPr/>
                    <a:lstStyle/>
                    <a:p>
                      <a:pPr algn="ctr" fontAlgn="ctr"/>
                      <a:r>
                        <a:rPr lang="es-EC" sz="1100" b="0" i="0" u="none" strike="noStrike">
                          <a:solidFill>
                            <a:srgbClr val="000000"/>
                          </a:solidFill>
                          <a:effectLst/>
                          <a:latin typeface="+mn-lt"/>
                        </a:rPr>
                        <a:t>28</a:t>
                      </a:r>
                    </a:p>
                  </a:txBody>
                  <a:tcPr marL="9358" marR="9358" marT="9358" marB="0" anchor="ctr">
                    <a:lnL>
                      <a:noFill/>
                    </a:lnL>
                    <a:lnR>
                      <a:noFill/>
                    </a:lnR>
                    <a:lnT>
                      <a:noFill/>
                    </a:lnT>
                    <a:lnB>
                      <a:noFill/>
                    </a:lnB>
                    <a:solidFill>
                      <a:srgbClr val="FFE699"/>
                    </a:solidFill>
                  </a:tcPr>
                </a:tc>
                <a:tc>
                  <a:txBody>
                    <a:bodyPr/>
                    <a:lstStyle/>
                    <a:p>
                      <a:pPr algn="ctr" fontAlgn="ctr"/>
                      <a:r>
                        <a:rPr lang="es-EC" sz="1100" b="0" i="0" u="none" strike="noStrike">
                          <a:solidFill>
                            <a:srgbClr val="000000"/>
                          </a:solidFill>
                          <a:effectLst/>
                          <a:latin typeface="+mn-lt"/>
                        </a:rPr>
                        <a:t>2,333</a:t>
                      </a:r>
                    </a:p>
                  </a:txBody>
                  <a:tcPr marL="9358" marR="9358" marT="9358" marB="0" anchor="ctr">
                    <a:lnL>
                      <a:noFill/>
                    </a:lnL>
                    <a:lnR>
                      <a:noFill/>
                    </a:lnR>
                    <a:lnT>
                      <a:noFill/>
                    </a:lnT>
                    <a:lnB>
                      <a:noFill/>
                    </a:lnB>
                    <a:solidFill>
                      <a:srgbClr val="FFE699"/>
                    </a:solidFill>
                  </a:tcPr>
                </a:tc>
                <a:tc>
                  <a:txBody>
                    <a:bodyPr/>
                    <a:lstStyle/>
                    <a:p>
                      <a:pPr algn="ctr" fontAlgn="ctr"/>
                      <a:r>
                        <a:rPr lang="es-EC" sz="1100" b="0" i="0" u="none" strike="noStrike">
                          <a:solidFill>
                            <a:srgbClr val="000000"/>
                          </a:solidFill>
                          <a:effectLst/>
                          <a:latin typeface="+mn-lt"/>
                        </a:rPr>
                        <a:t>156,400</a:t>
                      </a:r>
                    </a:p>
                  </a:txBody>
                  <a:tcPr marL="9358" marR="9358" marT="9358" marB="0" anchor="ctr">
                    <a:lnL>
                      <a:noFill/>
                    </a:lnL>
                    <a:lnR>
                      <a:noFill/>
                    </a:lnR>
                    <a:lnT>
                      <a:noFill/>
                    </a:lnT>
                    <a:lnB>
                      <a:noFill/>
                    </a:lnB>
                    <a:solidFill>
                      <a:srgbClr val="FFE699"/>
                    </a:solidFill>
                  </a:tcPr>
                </a:tc>
                <a:tc>
                  <a:txBody>
                    <a:bodyPr/>
                    <a:lstStyle/>
                    <a:p>
                      <a:pPr algn="ctr" fontAlgn="ctr"/>
                      <a:r>
                        <a:rPr lang="es-EC" sz="1100" b="0" i="0" u="none" strike="noStrike" dirty="0">
                          <a:solidFill>
                            <a:srgbClr val="000000"/>
                          </a:solidFill>
                          <a:effectLst/>
                          <a:latin typeface="+mn-lt"/>
                        </a:rPr>
                        <a:t>116,000</a:t>
                      </a:r>
                    </a:p>
                  </a:txBody>
                  <a:tcPr marL="9358" marR="9358" marT="9358" marB="0" anchor="ctr">
                    <a:lnL>
                      <a:noFill/>
                    </a:lnL>
                    <a:lnR>
                      <a:noFill/>
                    </a:lnR>
                    <a:lnT>
                      <a:noFill/>
                    </a:lnT>
                    <a:lnB>
                      <a:noFill/>
                    </a:lnB>
                    <a:solidFill>
                      <a:srgbClr val="FFE699"/>
                    </a:solidFill>
                  </a:tcPr>
                </a:tc>
                <a:extLst>
                  <a:ext uri="{0D108BD9-81ED-4DB2-BD59-A6C34878D82A}">
                    <a16:rowId xmlns="" xmlns:a16="http://schemas.microsoft.com/office/drawing/2014/main" val="2572767107"/>
                  </a:ext>
                </a:extLst>
              </a:tr>
              <a:tr h="252658">
                <a:tc>
                  <a:txBody>
                    <a:bodyPr/>
                    <a:lstStyle/>
                    <a:p>
                      <a:pPr algn="ctr" fontAlgn="ctr"/>
                      <a:r>
                        <a:rPr lang="es-EC" sz="1100" b="0" i="0" u="none" strike="noStrike">
                          <a:solidFill>
                            <a:srgbClr val="000000"/>
                          </a:solidFill>
                          <a:effectLst/>
                          <a:latin typeface="+mn-lt"/>
                        </a:rPr>
                        <a:t>29</a:t>
                      </a:r>
                    </a:p>
                  </a:txBody>
                  <a:tcPr marL="9358" marR="9358" marT="9358" marB="0" anchor="ctr">
                    <a:lnL>
                      <a:noFill/>
                    </a:lnL>
                    <a:lnR>
                      <a:noFill/>
                    </a:lnR>
                    <a:lnT>
                      <a:noFill/>
                    </a:lnT>
                    <a:lnB>
                      <a:noFill/>
                    </a:lnB>
                    <a:solidFill>
                      <a:srgbClr val="FFE699"/>
                    </a:solidFill>
                  </a:tcPr>
                </a:tc>
                <a:tc>
                  <a:txBody>
                    <a:bodyPr/>
                    <a:lstStyle/>
                    <a:p>
                      <a:pPr algn="ctr" fontAlgn="ctr"/>
                      <a:r>
                        <a:rPr lang="es-EC" sz="1100" b="0" i="0" u="none" strike="noStrike">
                          <a:solidFill>
                            <a:srgbClr val="000000"/>
                          </a:solidFill>
                          <a:effectLst/>
                          <a:latin typeface="+mn-lt"/>
                        </a:rPr>
                        <a:t>2,417</a:t>
                      </a:r>
                    </a:p>
                  </a:txBody>
                  <a:tcPr marL="9358" marR="9358" marT="9358" marB="0" anchor="ctr">
                    <a:lnL>
                      <a:noFill/>
                    </a:lnL>
                    <a:lnR>
                      <a:noFill/>
                    </a:lnR>
                    <a:lnT>
                      <a:noFill/>
                    </a:lnT>
                    <a:lnB>
                      <a:noFill/>
                    </a:lnB>
                    <a:solidFill>
                      <a:srgbClr val="FFE699"/>
                    </a:solidFill>
                  </a:tcPr>
                </a:tc>
                <a:tc>
                  <a:txBody>
                    <a:bodyPr/>
                    <a:lstStyle/>
                    <a:p>
                      <a:pPr algn="ctr" fontAlgn="ctr"/>
                      <a:r>
                        <a:rPr lang="es-EC" sz="1100" b="0" i="0" u="none" strike="noStrike">
                          <a:solidFill>
                            <a:srgbClr val="000000"/>
                          </a:solidFill>
                          <a:effectLst/>
                          <a:latin typeface="+mn-lt"/>
                        </a:rPr>
                        <a:t>159,6</a:t>
                      </a:r>
                    </a:p>
                  </a:txBody>
                  <a:tcPr marL="9358" marR="9358" marT="9358" marB="0" anchor="ctr">
                    <a:lnL>
                      <a:noFill/>
                    </a:lnL>
                    <a:lnR>
                      <a:noFill/>
                    </a:lnR>
                    <a:lnT>
                      <a:noFill/>
                    </a:lnT>
                    <a:lnB>
                      <a:noFill/>
                    </a:lnB>
                    <a:solidFill>
                      <a:srgbClr val="FFE699"/>
                    </a:solidFill>
                  </a:tcPr>
                </a:tc>
                <a:tc>
                  <a:txBody>
                    <a:bodyPr/>
                    <a:lstStyle/>
                    <a:p>
                      <a:pPr algn="ctr" fontAlgn="ctr"/>
                      <a:r>
                        <a:rPr lang="es-EC" sz="1100" b="0" i="0" u="none" strike="noStrike" dirty="0">
                          <a:solidFill>
                            <a:srgbClr val="000000"/>
                          </a:solidFill>
                          <a:effectLst/>
                          <a:latin typeface="+mn-lt"/>
                        </a:rPr>
                        <a:t>118,8</a:t>
                      </a:r>
                    </a:p>
                  </a:txBody>
                  <a:tcPr marL="9358" marR="9358" marT="9358" marB="0" anchor="ctr">
                    <a:lnL>
                      <a:noFill/>
                    </a:lnL>
                    <a:lnR>
                      <a:noFill/>
                    </a:lnR>
                    <a:lnT>
                      <a:noFill/>
                    </a:lnT>
                    <a:lnB>
                      <a:noFill/>
                    </a:lnB>
                    <a:solidFill>
                      <a:srgbClr val="FFE699"/>
                    </a:solidFill>
                  </a:tcPr>
                </a:tc>
                <a:extLst>
                  <a:ext uri="{0D108BD9-81ED-4DB2-BD59-A6C34878D82A}">
                    <a16:rowId xmlns="" xmlns:a16="http://schemas.microsoft.com/office/drawing/2014/main" val="3805748830"/>
                  </a:ext>
                </a:extLst>
              </a:tr>
              <a:tr h="214857">
                <a:tc>
                  <a:txBody>
                    <a:bodyPr/>
                    <a:lstStyle/>
                    <a:p>
                      <a:pPr algn="ctr" fontAlgn="ctr"/>
                      <a:r>
                        <a:rPr lang="es-EC" sz="1100" b="0" i="0" u="none" strike="noStrike">
                          <a:solidFill>
                            <a:srgbClr val="000000"/>
                          </a:solidFill>
                          <a:effectLst/>
                          <a:latin typeface="+mn-lt"/>
                        </a:rPr>
                        <a:t>30</a:t>
                      </a:r>
                    </a:p>
                  </a:txBody>
                  <a:tcPr marL="9358" marR="9358" marT="9358" marB="0" anchor="ctr">
                    <a:lnL>
                      <a:noFill/>
                    </a:lnL>
                    <a:lnR>
                      <a:noFill/>
                    </a:lnR>
                    <a:lnT>
                      <a:noFill/>
                    </a:lnT>
                    <a:lnB>
                      <a:noFill/>
                    </a:lnB>
                    <a:solidFill>
                      <a:srgbClr val="FFE699"/>
                    </a:solidFill>
                  </a:tcPr>
                </a:tc>
                <a:tc>
                  <a:txBody>
                    <a:bodyPr/>
                    <a:lstStyle/>
                    <a:p>
                      <a:pPr algn="ctr" fontAlgn="ctr"/>
                      <a:r>
                        <a:rPr lang="es-EC" sz="1100" b="0" i="0" u="none" strike="noStrike">
                          <a:solidFill>
                            <a:srgbClr val="000000"/>
                          </a:solidFill>
                          <a:effectLst/>
                          <a:latin typeface="+mn-lt"/>
                        </a:rPr>
                        <a:t>2,500</a:t>
                      </a:r>
                    </a:p>
                  </a:txBody>
                  <a:tcPr marL="9358" marR="9358" marT="9358" marB="0" anchor="ctr">
                    <a:lnL>
                      <a:noFill/>
                    </a:lnL>
                    <a:lnR>
                      <a:noFill/>
                    </a:lnR>
                    <a:lnT>
                      <a:noFill/>
                    </a:lnT>
                    <a:lnB>
                      <a:noFill/>
                    </a:lnB>
                    <a:solidFill>
                      <a:srgbClr val="FFE699"/>
                    </a:solidFill>
                  </a:tcPr>
                </a:tc>
                <a:tc>
                  <a:txBody>
                    <a:bodyPr/>
                    <a:lstStyle/>
                    <a:p>
                      <a:pPr algn="ctr" fontAlgn="ctr"/>
                      <a:r>
                        <a:rPr lang="es-EC" sz="1100" b="0" i="0" u="none" strike="noStrike">
                          <a:solidFill>
                            <a:srgbClr val="000000"/>
                          </a:solidFill>
                          <a:effectLst/>
                          <a:latin typeface="+mn-lt"/>
                        </a:rPr>
                        <a:t>163,2</a:t>
                      </a:r>
                    </a:p>
                  </a:txBody>
                  <a:tcPr marL="9358" marR="9358" marT="9358" marB="0" anchor="ctr">
                    <a:lnL>
                      <a:noFill/>
                    </a:lnL>
                    <a:lnR>
                      <a:noFill/>
                    </a:lnR>
                    <a:lnT>
                      <a:noFill/>
                    </a:lnT>
                    <a:lnB>
                      <a:noFill/>
                    </a:lnB>
                    <a:solidFill>
                      <a:srgbClr val="FFE699"/>
                    </a:solidFill>
                  </a:tcPr>
                </a:tc>
                <a:tc>
                  <a:txBody>
                    <a:bodyPr/>
                    <a:lstStyle/>
                    <a:p>
                      <a:pPr algn="ctr" fontAlgn="ctr"/>
                      <a:r>
                        <a:rPr lang="es-EC" sz="1100" b="0" i="0" u="none" strike="noStrike" dirty="0">
                          <a:solidFill>
                            <a:srgbClr val="000000"/>
                          </a:solidFill>
                          <a:effectLst/>
                          <a:latin typeface="+mn-lt"/>
                        </a:rPr>
                        <a:t>123,8</a:t>
                      </a:r>
                    </a:p>
                  </a:txBody>
                  <a:tcPr marL="9358" marR="9358" marT="9358" marB="0" anchor="ctr">
                    <a:lnL>
                      <a:noFill/>
                    </a:lnL>
                    <a:lnR>
                      <a:noFill/>
                    </a:lnR>
                    <a:lnT>
                      <a:noFill/>
                    </a:lnT>
                    <a:lnB>
                      <a:noFill/>
                    </a:lnB>
                    <a:solidFill>
                      <a:srgbClr val="FFE699"/>
                    </a:solidFill>
                  </a:tcPr>
                </a:tc>
                <a:extLst>
                  <a:ext uri="{0D108BD9-81ED-4DB2-BD59-A6C34878D82A}">
                    <a16:rowId xmlns="" xmlns:a16="http://schemas.microsoft.com/office/drawing/2014/main" val="2147300620"/>
                  </a:ext>
                </a:extLst>
              </a:tr>
              <a:tr h="163773">
                <a:tc>
                  <a:txBody>
                    <a:bodyPr/>
                    <a:lstStyle/>
                    <a:p>
                      <a:pPr algn="ctr" fontAlgn="ctr"/>
                      <a:r>
                        <a:rPr lang="es-EC" sz="1100" b="0" i="0" u="none" strike="noStrike">
                          <a:solidFill>
                            <a:srgbClr val="000000"/>
                          </a:solidFill>
                          <a:effectLst/>
                          <a:latin typeface="+mn-lt"/>
                        </a:rPr>
                        <a:t>31</a:t>
                      </a:r>
                    </a:p>
                  </a:txBody>
                  <a:tcPr marL="9358" marR="9358" marT="9358" marB="0" anchor="ctr">
                    <a:lnL>
                      <a:noFill/>
                    </a:lnL>
                    <a:lnR>
                      <a:noFill/>
                    </a:lnR>
                    <a:lnT>
                      <a:noFill/>
                    </a:lnT>
                    <a:lnB>
                      <a:noFill/>
                    </a:lnB>
                    <a:solidFill>
                      <a:srgbClr val="FFE699"/>
                    </a:solidFill>
                  </a:tcPr>
                </a:tc>
                <a:tc>
                  <a:txBody>
                    <a:bodyPr/>
                    <a:lstStyle/>
                    <a:p>
                      <a:pPr algn="ctr" fontAlgn="ctr"/>
                      <a:r>
                        <a:rPr lang="es-EC" sz="1100" b="0" i="0" u="none" strike="noStrike">
                          <a:solidFill>
                            <a:srgbClr val="000000"/>
                          </a:solidFill>
                          <a:effectLst/>
                          <a:latin typeface="+mn-lt"/>
                        </a:rPr>
                        <a:t>2,583</a:t>
                      </a:r>
                    </a:p>
                  </a:txBody>
                  <a:tcPr marL="9358" marR="9358" marT="9358" marB="0" anchor="ctr">
                    <a:lnL>
                      <a:noFill/>
                    </a:lnL>
                    <a:lnR>
                      <a:noFill/>
                    </a:lnR>
                    <a:lnT>
                      <a:noFill/>
                    </a:lnT>
                    <a:lnB>
                      <a:noFill/>
                    </a:lnB>
                    <a:solidFill>
                      <a:srgbClr val="FFE699"/>
                    </a:solidFill>
                  </a:tcPr>
                </a:tc>
                <a:tc>
                  <a:txBody>
                    <a:bodyPr/>
                    <a:lstStyle/>
                    <a:p>
                      <a:pPr algn="ctr" fontAlgn="ctr"/>
                      <a:r>
                        <a:rPr lang="es-EC" sz="1100" b="0" i="0" u="none" strike="noStrike">
                          <a:solidFill>
                            <a:srgbClr val="000000"/>
                          </a:solidFill>
                          <a:effectLst/>
                          <a:latin typeface="+mn-lt"/>
                        </a:rPr>
                        <a:t>165,6</a:t>
                      </a:r>
                    </a:p>
                  </a:txBody>
                  <a:tcPr marL="9358" marR="9358" marT="9358" marB="0" anchor="ctr">
                    <a:lnL>
                      <a:noFill/>
                    </a:lnL>
                    <a:lnR>
                      <a:noFill/>
                    </a:lnR>
                    <a:lnT>
                      <a:noFill/>
                    </a:lnT>
                    <a:lnB>
                      <a:noFill/>
                    </a:lnB>
                    <a:solidFill>
                      <a:srgbClr val="FFE699"/>
                    </a:solidFill>
                  </a:tcPr>
                </a:tc>
                <a:tc>
                  <a:txBody>
                    <a:bodyPr/>
                    <a:lstStyle/>
                    <a:p>
                      <a:pPr algn="ctr" fontAlgn="ctr"/>
                      <a:r>
                        <a:rPr lang="es-EC" sz="1100" b="0" i="0" u="none" strike="noStrike" dirty="0">
                          <a:solidFill>
                            <a:srgbClr val="000000"/>
                          </a:solidFill>
                          <a:effectLst/>
                          <a:latin typeface="+mn-lt"/>
                        </a:rPr>
                        <a:t>130</a:t>
                      </a:r>
                    </a:p>
                  </a:txBody>
                  <a:tcPr marL="9358" marR="9358" marT="9358" marB="0" anchor="ctr">
                    <a:lnL>
                      <a:noFill/>
                    </a:lnL>
                    <a:lnR>
                      <a:noFill/>
                    </a:lnR>
                    <a:lnT>
                      <a:noFill/>
                    </a:lnT>
                    <a:lnB>
                      <a:noFill/>
                    </a:lnB>
                    <a:solidFill>
                      <a:srgbClr val="FFE699"/>
                    </a:solidFill>
                  </a:tcPr>
                </a:tc>
                <a:extLst>
                  <a:ext uri="{0D108BD9-81ED-4DB2-BD59-A6C34878D82A}">
                    <a16:rowId xmlns="" xmlns:a16="http://schemas.microsoft.com/office/drawing/2014/main" val="2481826899"/>
                  </a:ext>
                </a:extLst>
              </a:tr>
              <a:tr h="184478">
                <a:tc>
                  <a:txBody>
                    <a:bodyPr/>
                    <a:lstStyle/>
                    <a:p>
                      <a:pPr algn="ctr" fontAlgn="ctr"/>
                      <a:r>
                        <a:rPr lang="es-EC" sz="1100" b="0" i="0" u="none" strike="noStrike">
                          <a:solidFill>
                            <a:srgbClr val="000000"/>
                          </a:solidFill>
                          <a:effectLst/>
                          <a:latin typeface="+mn-lt"/>
                        </a:rPr>
                        <a:t>32</a:t>
                      </a:r>
                    </a:p>
                  </a:txBody>
                  <a:tcPr marL="9358" marR="9358" marT="9358" marB="0" anchor="ctr">
                    <a:lnL>
                      <a:noFill/>
                    </a:lnL>
                    <a:lnR>
                      <a:noFill/>
                    </a:lnR>
                    <a:lnT>
                      <a:noFill/>
                    </a:lnT>
                    <a:lnB>
                      <a:noFill/>
                    </a:lnB>
                    <a:solidFill>
                      <a:srgbClr val="FFE699"/>
                    </a:solidFill>
                  </a:tcPr>
                </a:tc>
                <a:tc>
                  <a:txBody>
                    <a:bodyPr/>
                    <a:lstStyle/>
                    <a:p>
                      <a:pPr algn="ctr" fontAlgn="ctr"/>
                      <a:r>
                        <a:rPr lang="es-EC" sz="1100" b="0" i="0" u="none" strike="noStrike">
                          <a:solidFill>
                            <a:srgbClr val="000000"/>
                          </a:solidFill>
                          <a:effectLst/>
                          <a:latin typeface="+mn-lt"/>
                        </a:rPr>
                        <a:t>2,667</a:t>
                      </a:r>
                    </a:p>
                  </a:txBody>
                  <a:tcPr marL="9358" marR="9358" marT="9358" marB="0" anchor="ctr">
                    <a:lnL>
                      <a:noFill/>
                    </a:lnL>
                    <a:lnR>
                      <a:noFill/>
                    </a:lnR>
                    <a:lnT>
                      <a:noFill/>
                    </a:lnT>
                    <a:lnB>
                      <a:noFill/>
                    </a:lnB>
                    <a:solidFill>
                      <a:srgbClr val="FFE699"/>
                    </a:solidFill>
                  </a:tcPr>
                </a:tc>
                <a:tc>
                  <a:txBody>
                    <a:bodyPr/>
                    <a:lstStyle/>
                    <a:p>
                      <a:pPr algn="ctr" fontAlgn="ctr"/>
                      <a:r>
                        <a:rPr lang="es-EC" sz="1100" b="0" i="0" u="none" strike="noStrike">
                          <a:solidFill>
                            <a:srgbClr val="000000"/>
                          </a:solidFill>
                          <a:effectLst/>
                          <a:latin typeface="+mn-lt"/>
                        </a:rPr>
                        <a:t>168,4</a:t>
                      </a:r>
                    </a:p>
                  </a:txBody>
                  <a:tcPr marL="9358" marR="9358" marT="9358" marB="0" anchor="ctr">
                    <a:lnL>
                      <a:noFill/>
                    </a:lnL>
                    <a:lnR>
                      <a:noFill/>
                    </a:lnR>
                    <a:lnT>
                      <a:noFill/>
                    </a:lnT>
                    <a:lnB>
                      <a:noFill/>
                    </a:lnB>
                    <a:solidFill>
                      <a:srgbClr val="FFE699"/>
                    </a:solidFill>
                  </a:tcPr>
                </a:tc>
                <a:tc>
                  <a:txBody>
                    <a:bodyPr/>
                    <a:lstStyle/>
                    <a:p>
                      <a:pPr algn="ctr" fontAlgn="ctr"/>
                      <a:r>
                        <a:rPr lang="es-EC" sz="1100" b="0" i="0" u="none" strike="noStrike" dirty="0">
                          <a:solidFill>
                            <a:srgbClr val="000000"/>
                          </a:solidFill>
                          <a:effectLst/>
                          <a:latin typeface="+mn-lt"/>
                        </a:rPr>
                        <a:t>140,4</a:t>
                      </a:r>
                    </a:p>
                  </a:txBody>
                  <a:tcPr marL="9358" marR="9358" marT="9358" marB="0" anchor="ctr">
                    <a:lnL>
                      <a:noFill/>
                    </a:lnL>
                    <a:lnR>
                      <a:noFill/>
                    </a:lnR>
                    <a:lnT>
                      <a:noFill/>
                    </a:lnT>
                    <a:lnB>
                      <a:noFill/>
                    </a:lnB>
                    <a:solidFill>
                      <a:srgbClr val="FFE699"/>
                    </a:solidFill>
                  </a:tcPr>
                </a:tc>
                <a:extLst>
                  <a:ext uri="{0D108BD9-81ED-4DB2-BD59-A6C34878D82A}">
                    <a16:rowId xmlns="" xmlns:a16="http://schemas.microsoft.com/office/drawing/2014/main" val="945221511"/>
                  </a:ext>
                </a:extLst>
              </a:tr>
              <a:tr h="187154">
                <a:tc>
                  <a:txBody>
                    <a:bodyPr/>
                    <a:lstStyle/>
                    <a:p>
                      <a:pPr algn="ctr" fontAlgn="ctr"/>
                      <a:r>
                        <a:rPr lang="es-EC" sz="1100" b="0" i="0" u="none" strike="noStrike">
                          <a:solidFill>
                            <a:srgbClr val="000000"/>
                          </a:solidFill>
                          <a:effectLst/>
                          <a:latin typeface="+mn-lt"/>
                        </a:rPr>
                        <a:t>33</a:t>
                      </a:r>
                    </a:p>
                  </a:txBody>
                  <a:tcPr marL="9358" marR="9358" marT="9358" marB="0" anchor="ctr">
                    <a:lnL>
                      <a:noFill/>
                    </a:lnL>
                    <a:lnR>
                      <a:noFill/>
                    </a:lnR>
                    <a:lnT>
                      <a:noFill/>
                    </a:lnT>
                    <a:lnB>
                      <a:noFill/>
                    </a:lnB>
                    <a:solidFill>
                      <a:srgbClr val="FFE699"/>
                    </a:solidFill>
                  </a:tcPr>
                </a:tc>
                <a:tc>
                  <a:txBody>
                    <a:bodyPr/>
                    <a:lstStyle/>
                    <a:p>
                      <a:pPr algn="ctr" fontAlgn="ctr"/>
                      <a:r>
                        <a:rPr lang="es-EC" sz="1100" b="0" i="0" u="none" strike="noStrike">
                          <a:solidFill>
                            <a:srgbClr val="000000"/>
                          </a:solidFill>
                          <a:effectLst/>
                          <a:latin typeface="+mn-lt"/>
                        </a:rPr>
                        <a:t>2,750</a:t>
                      </a:r>
                    </a:p>
                  </a:txBody>
                  <a:tcPr marL="9358" marR="9358" marT="9358" marB="0" anchor="ctr">
                    <a:lnL>
                      <a:noFill/>
                    </a:lnL>
                    <a:lnR>
                      <a:noFill/>
                    </a:lnR>
                    <a:lnT>
                      <a:noFill/>
                    </a:lnT>
                    <a:lnB>
                      <a:noFill/>
                    </a:lnB>
                    <a:solidFill>
                      <a:srgbClr val="FFE699"/>
                    </a:solidFill>
                  </a:tcPr>
                </a:tc>
                <a:tc>
                  <a:txBody>
                    <a:bodyPr/>
                    <a:lstStyle/>
                    <a:p>
                      <a:pPr algn="ctr" fontAlgn="ctr"/>
                      <a:r>
                        <a:rPr lang="es-EC" sz="1100" b="0" i="0" u="none" strike="noStrike">
                          <a:solidFill>
                            <a:srgbClr val="000000"/>
                          </a:solidFill>
                          <a:effectLst/>
                          <a:latin typeface="+mn-lt"/>
                        </a:rPr>
                        <a:t>168</a:t>
                      </a:r>
                    </a:p>
                  </a:txBody>
                  <a:tcPr marL="9358" marR="9358" marT="9358" marB="0" anchor="ctr">
                    <a:lnL>
                      <a:noFill/>
                    </a:lnL>
                    <a:lnR>
                      <a:noFill/>
                    </a:lnR>
                    <a:lnT>
                      <a:noFill/>
                    </a:lnT>
                    <a:lnB>
                      <a:noFill/>
                    </a:lnB>
                    <a:solidFill>
                      <a:srgbClr val="FFE699"/>
                    </a:solidFill>
                  </a:tcPr>
                </a:tc>
                <a:tc>
                  <a:txBody>
                    <a:bodyPr/>
                    <a:lstStyle/>
                    <a:p>
                      <a:pPr algn="ctr" fontAlgn="ctr"/>
                      <a:r>
                        <a:rPr lang="es-EC" sz="1100" b="0" i="0" u="none" strike="noStrike" dirty="0">
                          <a:solidFill>
                            <a:srgbClr val="000000"/>
                          </a:solidFill>
                          <a:effectLst/>
                          <a:latin typeface="+mn-lt"/>
                        </a:rPr>
                        <a:t> </a:t>
                      </a:r>
                    </a:p>
                  </a:txBody>
                  <a:tcPr marL="9358" marR="9358" marT="9358" marB="0" anchor="ctr">
                    <a:lnL>
                      <a:noFill/>
                    </a:lnL>
                    <a:lnR>
                      <a:noFill/>
                    </a:lnR>
                    <a:lnT>
                      <a:noFill/>
                    </a:lnT>
                    <a:lnB>
                      <a:noFill/>
                    </a:lnB>
                    <a:solidFill>
                      <a:srgbClr val="FFE699"/>
                    </a:solidFill>
                  </a:tcPr>
                </a:tc>
                <a:extLst>
                  <a:ext uri="{0D108BD9-81ED-4DB2-BD59-A6C34878D82A}">
                    <a16:rowId xmlns="" xmlns:a16="http://schemas.microsoft.com/office/drawing/2014/main" val="2409296410"/>
                  </a:ext>
                </a:extLst>
              </a:tr>
              <a:tr h="187154">
                <a:tc>
                  <a:txBody>
                    <a:bodyPr/>
                    <a:lstStyle/>
                    <a:p>
                      <a:pPr algn="ctr" fontAlgn="ctr"/>
                      <a:r>
                        <a:rPr lang="es-EC" sz="1100" b="0" i="0" u="none" strike="noStrike">
                          <a:solidFill>
                            <a:srgbClr val="000000"/>
                          </a:solidFill>
                          <a:effectLst/>
                          <a:latin typeface="+mn-lt"/>
                        </a:rPr>
                        <a:t>33</a:t>
                      </a:r>
                    </a:p>
                  </a:txBody>
                  <a:tcPr marL="9358" marR="9358" marT="9358" marB="0" anchor="ctr">
                    <a:lnL>
                      <a:noFill/>
                    </a:lnL>
                    <a:lnR>
                      <a:noFill/>
                    </a:lnR>
                    <a:lnT>
                      <a:noFill/>
                    </a:lnT>
                    <a:lnB>
                      <a:noFill/>
                    </a:lnB>
                    <a:solidFill>
                      <a:srgbClr val="8EA9DB"/>
                    </a:solidFill>
                  </a:tcPr>
                </a:tc>
                <a:tc>
                  <a:txBody>
                    <a:bodyPr/>
                    <a:lstStyle/>
                    <a:p>
                      <a:pPr algn="ctr" fontAlgn="ctr"/>
                      <a:r>
                        <a:rPr lang="es-EC" sz="1100" b="0" i="0" u="none" strike="noStrike">
                          <a:solidFill>
                            <a:srgbClr val="000000"/>
                          </a:solidFill>
                          <a:effectLst/>
                          <a:latin typeface="+mn-lt"/>
                        </a:rPr>
                        <a:t>2,750</a:t>
                      </a:r>
                    </a:p>
                  </a:txBody>
                  <a:tcPr marL="9358" marR="9358" marT="9358" marB="0" anchor="ctr">
                    <a:lnL>
                      <a:noFill/>
                    </a:lnL>
                    <a:lnR>
                      <a:noFill/>
                    </a:lnR>
                    <a:lnT>
                      <a:noFill/>
                    </a:lnT>
                    <a:lnB>
                      <a:noFill/>
                    </a:lnB>
                    <a:solidFill>
                      <a:srgbClr val="8EA9DB"/>
                    </a:solidFill>
                  </a:tcPr>
                </a:tc>
                <a:tc>
                  <a:txBody>
                    <a:bodyPr/>
                    <a:lstStyle/>
                    <a:p>
                      <a:pPr algn="ctr" fontAlgn="ctr"/>
                      <a:r>
                        <a:rPr lang="es-EC" sz="1100" b="0" i="0" u="none" strike="noStrike">
                          <a:solidFill>
                            <a:srgbClr val="000000"/>
                          </a:solidFill>
                          <a:effectLst/>
                          <a:latin typeface="+mn-lt"/>
                        </a:rPr>
                        <a:t>168</a:t>
                      </a:r>
                    </a:p>
                  </a:txBody>
                  <a:tcPr marL="9358" marR="9358" marT="9358" marB="0" anchor="ctr">
                    <a:lnL>
                      <a:noFill/>
                    </a:lnL>
                    <a:lnR>
                      <a:noFill/>
                    </a:lnR>
                    <a:lnT>
                      <a:noFill/>
                    </a:lnT>
                    <a:lnB>
                      <a:noFill/>
                    </a:lnB>
                    <a:solidFill>
                      <a:srgbClr val="8EA9DB"/>
                    </a:solidFill>
                  </a:tcPr>
                </a:tc>
                <a:tc>
                  <a:txBody>
                    <a:bodyPr/>
                    <a:lstStyle/>
                    <a:p>
                      <a:pPr algn="ctr" fontAlgn="ctr"/>
                      <a:r>
                        <a:rPr lang="es-EC" sz="1100" b="0" i="0" u="none" strike="noStrike" dirty="0">
                          <a:solidFill>
                            <a:srgbClr val="000000"/>
                          </a:solidFill>
                          <a:effectLst/>
                          <a:latin typeface="+mn-lt"/>
                        </a:rPr>
                        <a:t> </a:t>
                      </a:r>
                    </a:p>
                  </a:txBody>
                  <a:tcPr marL="9358" marR="9358" marT="9358" marB="0" anchor="ctr">
                    <a:lnL>
                      <a:noFill/>
                    </a:lnL>
                    <a:lnR>
                      <a:noFill/>
                    </a:lnR>
                    <a:lnT>
                      <a:noFill/>
                    </a:lnT>
                    <a:lnB>
                      <a:noFill/>
                    </a:lnB>
                    <a:solidFill>
                      <a:srgbClr val="8EA9DB"/>
                    </a:solidFill>
                  </a:tcPr>
                </a:tc>
                <a:extLst>
                  <a:ext uri="{0D108BD9-81ED-4DB2-BD59-A6C34878D82A}">
                    <a16:rowId xmlns="" xmlns:a16="http://schemas.microsoft.com/office/drawing/2014/main" val="28608837"/>
                  </a:ext>
                </a:extLst>
              </a:tr>
              <a:tr h="187154">
                <a:tc>
                  <a:txBody>
                    <a:bodyPr/>
                    <a:lstStyle/>
                    <a:p>
                      <a:pPr algn="ctr" fontAlgn="ctr"/>
                      <a:r>
                        <a:rPr lang="es-EC" sz="1100" b="0" i="0" u="none" strike="noStrike">
                          <a:solidFill>
                            <a:srgbClr val="000000"/>
                          </a:solidFill>
                          <a:effectLst/>
                          <a:latin typeface="+mn-lt"/>
                        </a:rPr>
                        <a:t>34</a:t>
                      </a:r>
                    </a:p>
                  </a:txBody>
                  <a:tcPr marL="9358" marR="9358" marT="9358" marB="0" anchor="ctr">
                    <a:lnL>
                      <a:noFill/>
                    </a:lnL>
                    <a:lnR>
                      <a:noFill/>
                    </a:lnR>
                    <a:lnT>
                      <a:noFill/>
                    </a:lnT>
                    <a:lnB>
                      <a:noFill/>
                    </a:lnB>
                    <a:solidFill>
                      <a:srgbClr val="8EA9DB"/>
                    </a:solidFill>
                  </a:tcPr>
                </a:tc>
                <a:tc>
                  <a:txBody>
                    <a:bodyPr/>
                    <a:lstStyle/>
                    <a:p>
                      <a:pPr algn="ctr" fontAlgn="ctr"/>
                      <a:r>
                        <a:rPr lang="es-EC" sz="1100" b="0" i="0" u="none" strike="noStrike">
                          <a:solidFill>
                            <a:srgbClr val="000000"/>
                          </a:solidFill>
                          <a:effectLst/>
                          <a:latin typeface="+mn-lt"/>
                        </a:rPr>
                        <a:t>2,833</a:t>
                      </a:r>
                    </a:p>
                  </a:txBody>
                  <a:tcPr marL="9358" marR="9358" marT="9358" marB="0" anchor="ctr">
                    <a:lnL>
                      <a:noFill/>
                    </a:lnL>
                    <a:lnR>
                      <a:noFill/>
                    </a:lnR>
                    <a:lnT>
                      <a:noFill/>
                    </a:lnT>
                    <a:lnB>
                      <a:noFill/>
                    </a:lnB>
                    <a:solidFill>
                      <a:srgbClr val="8EA9DB"/>
                    </a:solidFill>
                  </a:tcPr>
                </a:tc>
                <a:tc>
                  <a:txBody>
                    <a:bodyPr/>
                    <a:lstStyle/>
                    <a:p>
                      <a:pPr algn="ctr" fontAlgn="ctr"/>
                      <a:r>
                        <a:rPr lang="es-EC" sz="1100" b="0" i="0" u="none" strike="noStrike">
                          <a:solidFill>
                            <a:srgbClr val="000000"/>
                          </a:solidFill>
                          <a:effectLst/>
                          <a:latin typeface="+mn-lt"/>
                        </a:rPr>
                        <a:t>174</a:t>
                      </a:r>
                    </a:p>
                  </a:txBody>
                  <a:tcPr marL="9358" marR="9358" marT="9358" marB="0" anchor="ctr">
                    <a:lnL>
                      <a:noFill/>
                    </a:lnL>
                    <a:lnR>
                      <a:noFill/>
                    </a:lnR>
                    <a:lnT>
                      <a:noFill/>
                    </a:lnT>
                    <a:lnB>
                      <a:noFill/>
                    </a:lnB>
                    <a:solidFill>
                      <a:srgbClr val="8EA9DB"/>
                    </a:solidFill>
                  </a:tcPr>
                </a:tc>
                <a:tc>
                  <a:txBody>
                    <a:bodyPr/>
                    <a:lstStyle/>
                    <a:p>
                      <a:pPr algn="ctr" fontAlgn="ctr"/>
                      <a:r>
                        <a:rPr lang="es-EC" sz="1100" b="0" i="0" u="none" strike="noStrike" dirty="0">
                          <a:solidFill>
                            <a:srgbClr val="000000"/>
                          </a:solidFill>
                          <a:effectLst/>
                          <a:latin typeface="+mn-lt"/>
                        </a:rPr>
                        <a:t> </a:t>
                      </a:r>
                    </a:p>
                  </a:txBody>
                  <a:tcPr marL="9358" marR="9358" marT="9358" marB="0" anchor="ctr">
                    <a:lnL>
                      <a:noFill/>
                    </a:lnL>
                    <a:lnR>
                      <a:noFill/>
                    </a:lnR>
                    <a:lnT>
                      <a:noFill/>
                    </a:lnT>
                    <a:lnB>
                      <a:noFill/>
                    </a:lnB>
                    <a:solidFill>
                      <a:srgbClr val="8EA9DB"/>
                    </a:solidFill>
                  </a:tcPr>
                </a:tc>
                <a:extLst>
                  <a:ext uri="{0D108BD9-81ED-4DB2-BD59-A6C34878D82A}">
                    <a16:rowId xmlns="" xmlns:a16="http://schemas.microsoft.com/office/drawing/2014/main" val="816569954"/>
                  </a:ext>
                </a:extLst>
              </a:tr>
              <a:tr h="187154">
                <a:tc>
                  <a:txBody>
                    <a:bodyPr/>
                    <a:lstStyle/>
                    <a:p>
                      <a:pPr algn="ctr" fontAlgn="ctr"/>
                      <a:r>
                        <a:rPr lang="es-EC" sz="1100" b="0" i="0" u="none" strike="noStrike">
                          <a:solidFill>
                            <a:srgbClr val="000000"/>
                          </a:solidFill>
                          <a:effectLst/>
                          <a:latin typeface="+mn-lt"/>
                        </a:rPr>
                        <a:t>35</a:t>
                      </a:r>
                    </a:p>
                  </a:txBody>
                  <a:tcPr marL="9358" marR="9358" marT="9358" marB="0" anchor="ctr">
                    <a:lnL>
                      <a:noFill/>
                    </a:lnL>
                    <a:lnR>
                      <a:noFill/>
                    </a:lnR>
                    <a:lnT>
                      <a:noFill/>
                    </a:lnT>
                    <a:lnB>
                      <a:noFill/>
                    </a:lnB>
                    <a:solidFill>
                      <a:srgbClr val="8EA9DB"/>
                    </a:solidFill>
                  </a:tcPr>
                </a:tc>
                <a:tc>
                  <a:txBody>
                    <a:bodyPr/>
                    <a:lstStyle/>
                    <a:p>
                      <a:pPr algn="ctr" fontAlgn="ctr"/>
                      <a:r>
                        <a:rPr lang="es-EC" sz="1100" b="0" i="0" u="none" strike="noStrike">
                          <a:solidFill>
                            <a:srgbClr val="000000"/>
                          </a:solidFill>
                          <a:effectLst/>
                          <a:latin typeface="+mn-lt"/>
                        </a:rPr>
                        <a:t>2,917</a:t>
                      </a:r>
                    </a:p>
                  </a:txBody>
                  <a:tcPr marL="9358" marR="9358" marT="9358" marB="0" anchor="ctr">
                    <a:lnL>
                      <a:noFill/>
                    </a:lnL>
                    <a:lnR>
                      <a:noFill/>
                    </a:lnR>
                    <a:lnT>
                      <a:noFill/>
                    </a:lnT>
                    <a:lnB>
                      <a:noFill/>
                    </a:lnB>
                    <a:solidFill>
                      <a:srgbClr val="8EA9DB"/>
                    </a:solidFill>
                  </a:tcPr>
                </a:tc>
                <a:tc>
                  <a:txBody>
                    <a:bodyPr/>
                    <a:lstStyle/>
                    <a:p>
                      <a:pPr algn="ctr" fontAlgn="ctr"/>
                      <a:r>
                        <a:rPr lang="es-EC" sz="1100" b="0" i="0" u="none" strike="noStrike">
                          <a:solidFill>
                            <a:srgbClr val="000000"/>
                          </a:solidFill>
                          <a:effectLst/>
                          <a:latin typeface="+mn-lt"/>
                        </a:rPr>
                        <a:t>rotura</a:t>
                      </a:r>
                    </a:p>
                  </a:txBody>
                  <a:tcPr marL="9358" marR="9358" marT="9358" marB="0" anchor="ctr">
                    <a:lnL>
                      <a:noFill/>
                    </a:lnL>
                    <a:lnR>
                      <a:noFill/>
                    </a:lnR>
                    <a:lnT>
                      <a:noFill/>
                    </a:lnT>
                    <a:lnB>
                      <a:noFill/>
                    </a:lnB>
                    <a:solidFill>
                      <a:srgbClr val="8EA9DB"/>
                    </a:solidFill>
                  </a:tcPr>
                </a:tc>
                <a:tc>
                  <a:txBody>
                    <a:bodyPr/>
                    <a:lstStyle/>
                    <a:p>
                      <a:pPr algn="ctr" fontAlgn="ctr"/>
                      <a:r>
                        <a:rPr lang="es-EC" sz="1100" b="0" i="0" u="none" strike="noStrike" dirty="0">
                          <a:solidFill>
                            <a:srgbClr val="000000"/>
                          </a:solidFill>
                          <a:effectLst/>
                          <a:latin typeface="+mn-lt"/>
                        </a:rPr>
                        <a:t> </a:t>
                      </a:r>
                    </a:p>
                  </a:txBody>
                  <a:tcPr marL="9358" marR="9358" marT="9358" marB="0" anchor="ctr">
                    <a:lnL>
                      <a:noFill/>
                    </a:lnL>
                    <a:lnR>
                      <a:noFill/>
                    </a:lnR>
                    <a:lnT>
                      <a:noFill/>
                    </a:lnT>
                    <a:lnB>
                      <a:noFill/>
                    </a:lnB>
                    <a:solidFill>
                      <a:srgbClr val="8EA9DB"/>
                    </a:solidFill>
                  </a:tcPr>
                </a:tc>
                <a:extLst>
                  <a:ext uri="{0D108BD9-81ED-4DB2-BD59-A6C34878D82A}">
                    <a16:rowId xmlns="" xmlns:a16="http://schemas.microsoft.com/office/drawing/2014/main" val="2310067463"/>
                  </a:ext>
                </a:extLst>
              </a:tr>
              <a:tr h="187154">
                <a:tc>
                  <a:txBody>
                    <a:bodyPr/>
                    <a:lstStyle/>
                    <a:p>
                      <a:pPr algn="ctr" fontAlgn="ctr"/>
                      <a:r>
                        <a:rPr lang="es-EC" sz="1100" b="0" i="0" u="none" strike="noStrike">
                          <a:solidFill>
                            <a:srgbClr val="000000"/>
                          </a:solidFill>
                          <a:effectLst/>
                          <a:latin typeface="+mn-lt"/>
                        </a:rPr>
                        <a:t>36</a:t>
                      </a:r>
                    </a:p>
                  </a:txBody>
                  <a:tcPr marL="9358" marR="9358" marT="9358" marB="0" anchor="ctr">
                    <a:lnL>
                      <a:noFill/>
                    </a:lnL>
                    <a:lnR>
                      <a:noFill/>
                    </a:lnR>
                    <a:lnT>
                      <a:noFill/>
                    </a:lnT>
                    <a:lnB>
                      <a:noFill/>
                    </a:lnB>
                    <a:solidFill>
                      <a:srgbClr val="8EA9DB"/>
                    </a:solidFill>
                  </a:tcPr>
                </a:tc>
                <a:tc>
                  <a:txBody>
                    <a:bodyPr/>
                    <a:lstStyle/>
                    <a:p>
                      <a:pPr algn="ctr" fontAlgn="ctr"/>
                      <a:r>
                        <a:rPr lang="es-EC" sz="1100" b="0" i="0" u="none" strike="noStrike">
                          <a:solidFill>
                            <a:srgbClr val="000000"/>
                          </a:solidFill>
                          <a:effectLst/>
                          <a:latin typeface="+mn-lt"/>
                        </a:rPr>
                        <a:t>3,000</a:t>
                      </a:r>
                    </a:p>
                  </a:txBody>
                  <a:tcPr marL="9358" marR="9358" marT="9358" marB="0" anchor="ctr">
                    <a:lnL>
                      <a:noFill/>
                    </a:lnL>
                    <a:lnR>
                      <a:noFill/>
                    </a:lnR>
                    <a:lnT>
                      <a:noFill/>
                    </a:lnT>
                    <a:lnB>
                      <a:noFill/>
                    </a:lnB>
                    <a:solidFill>
                      <a:srgbClr val="8EA9DB"/>
                    </a:solidFill>
                  </a:tcPr>
                </a:tc>
                <a:tc>
                  <a:txBody>
                    <a:bodyPr/>
                    <a:lstStyle/>
                    <a:p>
                      <a:pPr algn="ctr" fontAlgn="ctr"/>
                      <a:r>
                        <a:rPr lang="es-EC" sz="1100" b="0" i="0" u="none" strike="noStrike">
                          <a:solidFill>
                            <a:srgbClr val="000000"/>
                          </a:solidFill>
                          <a:effectLst/>
                          <a:latin typeface="+mn-lt"/>
                        </a:rPr>
                        <a:t> </a:t>
                      </a:r>
                    </a:p>
                  </a:txBody>
                  <a:tcPr marL="9358" marR="9358" marT="9358" marB="0" anchor="ctr">
                    <a:lnL>
                      <a:noFill/>
                    </a:lnL>
                    <a:lnR>
                      <a:noFill/>
                    </a:lnR>
                    <a:lnT>
                      <a:noFill/>
                    </a:lnT>
                    <a:lnB>
                      <a:noFill/>
                    </a:lnB>
                    <a:solidFill>
                      <a:srgbClr val="8EA9DB"/>
                    </a:solidFill>
                  </a:tcPr>
                </a:tc>
                <a:tc>
                  <a:txBody>
                    <a:bodyPr/>
                    <a:lstStyle/>
                    <a:p>
                      <a:pPr algn="ctr" fontAlgn="ctr"/>
                      <a:r>
                        <a:rPr lang="es-EC" sz="1100" b="0" i="0" u="none" strike="noStrike" dirty="0">
                          <a:solidFill>
                            <a:srgbClr val="000000"/>
                          </a:solidFill>
                          <a:effectLst/>
                          <a:latin typeface="+mn-lt"/>
                        </a:rPr>
                        <a:t> </a:t>
                      </a:r>
                    </a:p>
                  </a:txBody>
                  <a:tcPr marL="9358" marR="9358" marT="9358" marB="0" anchor="ctr">
                    <a:lnL>
                      <a:noFill/>
                    </a:lnL>
                    <a:lnR>
                      <a:noFill/>
                    </a:lnR>
                    <a:lnT>
                      <a:noFill/>
                    </a:lnT>
                    <a:lnB>
                      <a:noFill/>
                    </a:lnB>
                    <a:solidFill>
                      <a:srgbClr val="8EA9DB"/>
                    </a:solidFill>
                  </a:tcPr>
                </a:tc>
                <a:extLst>
                  <a:ext uri="{0D108BD9-81ED-4DB2-BD59-A6C34878D82A}">
                    <a16:rowId xmlns="" xmlns:a16="http://schemas.microsoft.com/office/drawing/2014/main" val="1182336267"/>
                  </a:ext>
                </a:extLst>
              </a:tr>
              <a:tr h="187154">
                <a:tc>
                  <a:txBody>
                    <a:bodyPr/>
                    <a:lstStyle/>
                    <a:p>
                      <a:pPr algn="ctr" fontAlgn="ctr"/>
                      <a:r>
                        <a:rPr lang="es-EC" sz="1100" b="0" i="0" u="none" strike="noStrike">
                          <a:solidFill>
                            <a:srgbClr val="000000"/>
                          </a:solidFill>
                          <a:effectLst/>
                          <a:latin typeface="+mn-lt"/>
                        </a:rPr>
                        <a:t>37</a:t>
                      </a:r>
                    </a:p>
                  </a:txBody>
                  <a:tcPr marL="9358" marR="9358" marT="9358" marB="0" anchor="ctr">
                    <a:lnL>
                      <a:noFill/>
                    </a:lnL>
                    <a:lnR>
                      <a:noFill/>
                    </a:lnR>
                    <a:lnT>
                      <a:noFill/>
                    </a:lnT>
                    <a:lnB>
                      <a:noFill/>
                    </a:lnB>
                    <a:solidFill>
                      <a:srgbClr val="8EA9DB"/>
                    </a:solidFill>
                  </a:tcPr>
                </a:tc>
                <a:tc>
                  <a:txBody>
                    <a:bodyPr/>
                    <a:lstStyle/>
                    <a:p>
                      <a:pPr algn="ctr" fontAlgn="ctr"/>
                      <a:r>
                        <a:rPr lang="es-EC" sz="1100" b="0" i="0" u="none" strike="noStrike">
                          <a:solidFill>
                            <a:srgbClr val="000000"/>
                          </a:solidFill>
                          <a:effectLst/>
                          <a:latin typeface="+mn-lt"/>
                        </a:rPr>
                        <a:t>3,083</a:t>
                      </a:r>
                    </a:p>
                  </a:txBody>
                  <a:tcPr marL="9358" marR="9358" marT="9358" marB="0" anchor="ctr">
                    <a:lnL>
                      <a:noFill/>
                    </a:lnL>
                    <a:lnR>
                      <a:noFill/>
                    </a:lnR>
                    <a:lnT>
                      <a:noFill/>
                    </a:lnT>
                    <a:lnB>
                      <a:noFill/>
                    </a:lnB>
                    <a:solidFill>
                      <a:srgbClr val="8EA9DB"/>
                    </a:solidFill>
                  </a:tcPr>
                </a:tc>
                <a:tc>
                  <a:txBody>
                    <a:bodyPr/>
                    <a:lstStyle/>
                    <a:p>
                      <a:pPr algn="ctr" fontAlgn="ctr"/>
                      <a:r>
                        <a:rPr lang="es-EC" sz="1100" b="0" i="0" u="none" strike="noStrike">
                          <a:solidFill>
                            <a:srgbClr val="000000"/>
                          </a:solidFill>
                          <a:effectLst/>
                          <a:latin typeface="+mn-lt"/>
                        </a:rPr>
                        <a:t> </a:t>
                      </a:r>
                    </a:p>
                  </a:txBody>
                  <a:tcPr marL="9358" marR="9358" marT="9358" marB="0" anchor="ctr">
                    <a:lnL>
                      <a:noFill/>
                    </a:lnL>
                    <a:lnR>
                      <a:noFill/>
                    </a:lnR>
                    <a:lnT>
                      <a:noFill/>
                    </a:lnT>
                    <a:lnB>
                      <a:noFill/>
                    </a:lnB>
                    <a:solidFill>
                      <a:srgbClr val="8EA9DB"/>
                    </a:solidFill>
                  </a:tcPr>
                </a:tc>
                <a:tc>
                  <a:txBody>
                    <a:bodyPr/>
                    <a:lstStyle/>
                    <a:p>
                      <a:pPr algn="ctr" fontAlgn="ctr"/>
                      <a:r>
                        <a:rPr lang="es-EC" sz="1100" b="0" i="0" u="none" strike="noStrike" dirty="0">
                          <a:solidFill>
                            <a:srgbClr val="000000"/>
                          </a:solidFill>
                          <a:effectLst/>
                          <a:latin typeface="+mn-lt"/>
                        </a:rPr>
                        <a:t> </a:t>
                      </a:r>
                    </a:p>
                  </a:txBody>
                  <a:tcPr marL="9358" marR="9358" marT="9358" marB="0" anchor="ctr">
                    <a:lnL>
                      <a:noFill/>
                    </a:lnL>
                    <a:lnR>
                      <a:noFill/>
                    </a:lnR>
                    <a:lnT>
                      <a:noFill/>
                    </a:lnT>
                    <a:lnB>
                      <a:noFill/>
                    </a:lnB>
                    <a:solidFill>
                      <a:srgbClr val="8EA9DB"/>
                    </a:solidFill>
                  </a:tcPr>
                </a:tc>
                <a:extLst>
                  <a:ext uri="{0D108BD9-81ED-4DB2-BD59-A6C34878D82A}">
                    <a16:rowId xmlns="" xmlns:a16="http://schemas.microsoft.com/office/drawing/2014/main" val="2341990553"/>
                  </a:ext>
                </a:extLst>
              </a:tr>
              <a:tr h="187154">
                <a:tc>
                  <a:txBody>
                    <a:bodyPr/>
                    <a:lstStyle/>
                    <a:p>
                      <a:pPr algn="ctr" fontAlgn="ctr"/>
                      <a:r>
                        <a:rPr lang="es-EC" sz="1100" b="0" i="0" u="none" strike="noStrike">
                          <a:solidFill>
                            <a:srgbClr val="000000"/>
                          </a:solidFill>
                          <a:effectLst/>
                          <a:latin typeface="+mn-lt"/>
                        </a:rPr>
                        <a:t>38</a:t>
                      </a:r>
                    </a:p>
                  </a:txBody>
                  <a:tcPr marL="9358" marR="9358" marT="9358" marB="0" anchor="ctr">
                    <a:lnL>
                      <a:noFill/>
                    </a:lnL>
                    <a:lnR>
                      <a:noFill/>
                    </a:lnR>
                    <a:lnT>
                      <a:noFill/>
                    </a:lnT>
                    <a:lnB>
                      <a:noFill/>
                    </a:lnB>
                    <a:solidFill>
                      <a:srgbClr val="8EA9DB"/>
                    </a:solidFill>
                  </a:tcPr>
                </a:tc>
                <a:tc>
                  <a:txBody>
                    <a:bodyPr/>
                    <a:lstStyle/>
                    <a:p>
                      <a:pPr algn="ctr" fontAlgn="ctr"/>
                      <a:r>
                        <a:rPr lang="es-EC" sz="1100" b="0" i="0" u="none" strike="noStrike">
                          <a:solidFill>
                            <a:srgbClr val="000000"/>
                          </a:solidFill>
                          <a:effectLst/>
                          <a:latin typeface="+mn-lt"/>
                        </a:rPr>
                        <a:t>3,167</a:t>
                      </a:r>
                    </a:p>
                  </a:txBody>
                  <a:tcPr marL="9358" marR="9358" marT="9358" marB="0" anchor="ctr">
                    <a:lnL>
                      <a:noFill/>
                    </a:lnL>
                    <a:lnR>
                      <a:noFill/>
                    </a:lnR>
                    <a:lnT>
                      <a:noFill/>
                    </a:lnT>
                    <a:lnB>
                      <a:noFill/>
                    </a:lnB>
                    <a:solidFill>
                      <a:srgbClr val="8EA9DB"/>
                    </a:solidFill>
                  </a:tcPr>
                </a:tc>
                <a:tc>
                  <a:txBody>
                    <a:bodyPr/>
                    <a:lstStyle/>
                    <a:p>
                      <a:pPr algn="ctr" fontAlgn="ctr"/>
                      <a:r>
                        <a:rPr lang="es-EC" sz="1100" b="0" i="0" u="none" strike="noStrike">
                          <a:solidFill>
                            <a:srgbClr val="000000"/>
                          </a:solidFill>
                          <a:effectLst/>
                          <a:latin typeface="+mn-lt"/>
                        </a:rPr>
                        <a:t> </a:t>
                      </a:r>
                    </a:p>
                  </a:txBody>
                  <a:tcPr marL="9358" marR="9358" marT="9358" marB="0" anchor="ctr">
                    <a:lnL>
                      <a:noFill/>
                    </a:lnL>
                    <a:lnR>
                      <a:noFill/>
                    </a:lnR>
                    <a:lnT>
                      <a:noFill/>
                    </a:lnT>
                    <a:lnB>
                      <a:noFill/>
                    </a:lnB>
                    <a:solidFill>
                      <a:srgbClr val="8EA9DB"/>
                    </a:solidFill>
                  </a:tcPr>
                </a:tc>
                <a:tc>
                  <a:txBody>
                    <a:bodyPr/>
                    <a:lstStyle/>
                    <a:p>
                      <a:pPr algn="ctr" fontAlgn="ctr"/>
                      <a:r>
                        <a:rPr lang="es-EC" sz="1100" b="0" i="0" u="none" strike="noStrike" dirty="0">
                          <a:solidFill>
                            <a:srgbClr val="000000"/>
                          </a:solidFill>
                          <a:effectLst/>
                          <a:latin typeface="+mn-lt"/>
                        </a:rPr>
                        <a:t> </a:t>
                      </a:r>
                    </a:p>
                  </a:txBody>
                  <a:tcPr marL="9358" marR="9358" marT="9358" marB="0" anchor="ctr">
                    <a:lnL>
                      <a:noFill/>
                    </a:lnL>
                    <a:lnR>
                      <a:noFill/>
                    </a:lnR>
                    <a:lnT>
                      <a:noFill/>
                    </a:lnT>
                    <a:lnB>
                      <a:noFill/>
                    </a:lnB>
                    <a:solidFill>
                      <a:srgbClr val="8EA9DB"/>
                    </a:solidFill>
                  </a:tcPr>
                </a:tc>
                <a:extLst>
                  <a:ext uri="{0D108BD9-81ED-4DB2-BD59-A6C34878D82A}">
                    <a16:rowId xmlns="" xmlns:a16="http://schemas.microsoft.com/office/drawing/2014/main" val="179970487"/>
                  </a:ext>
                </a:extLst>
              </a:tr>
              <a:tr h="187154">
                <a:tc>
                  <a:txBody>
                    <a:bodyPr/>
                    <a:lstStyle/>
                    <a:p>
                      <a:pPr algn="ctr" fontAlgn="ctr"/>
                      <a:r>
                        <a:rPr lang="es-EC" sz="1100" b="0" i="0" u="none" strike="noStrike">
                          <a:solidFill>
                            <a:srgbClr val="000000"/>
                          </a:solidFill>
                          <a:effectLst/>
                          <a:latin typeface="+mn-lt"/>
                        </a:rPr>
                        <a:t>39</a:t>
                      </a:r>
                    </a:p>
                  </a:txBody>
                  <a:tcPr marL="9358" marR="9358" marT="9358" marB="0" anchor="ctr">
                    <a:lnL>
                      <a:noFill/>
                    </a:lnL>
                    <a:lnR>
                      <a:noFill/>
                    </a:lnR>
                    <a:lnT>
                      <a:noFill/>
                    </a:lnT>
                    <a:lnB>
                      <a:noFill/>
                    </a:lnB>
                    <a:solidFill>
                      <a:srgbClr val="8EA9DB"/>
                    </a:solidFill>
                  </a:tcPr>
                </a:tc>
                <a:tc>
                  <a:txBody>
                    <a:bodyPr/>
                    <a:lstStyle/>
                    <a:p>
                      <a:pPr algn="ctr" fontAlgn="ctr"/>
                      <a:r>
                        <a:rPr lang="es-EC" sz="1100" b="0" i="0" u="none" strike="noStrike">
                          <a:solidFill>
                            <a:srgbClr val="000000"/>
                          </a:solidFill>
                          <a:effectLst/>
                          <a:latin typeface="+mn-lt"/>
                        </a:rPr>
                        <a:t>3,250</a:t>
                      </a:r>
                    </a:p>
                  </a:txBody>
                  <a:tcPr marL="9358" marR="9358" marT="9358" marB="0" anchor="ctr">
                    <a:lnL>
                      <a:noFill/>
                    </a:lnL>
                    <a:lnR>
                      <a:noFill/>
                    </a:lnR>
                    <a:lnT>
                      <a:noFill/>
                    </a:lnT>
                    <a:lnB>
                      <a:noFill/>
                    </a:lnB>
                    <a:solidFill>
                      <a:srgbClr val="8EA9DB"/>
                    </a:solidFill>
                  </a:tcPr>
                </a:tc>
                <a:tc>
                  <a:txBody>
                    <a:bodyPr/>
                    <a:lstStyle/>
                    <a:p>
                      <a:pPr algn="ctr" fontAlgn="ctr"/>
                      <a:r>
                        <a:rPr lang="es-EC" sz="1100" b="0" i="0" u="none" strike="noStrike">
                          <a:solidFill>
                            <a:srgbClr val="000000"/>
                          </a:solidFill>
                          <a:effectLst/>
                          <a:latin typeface="+mn-lt"/>
                        </a:rPr>
                        <a:t> </a:t>
                      </a:r>
                    </a:p>
                  </a:txBody>
                  <a:tcPr marL="9358" marR="9358" marT="9358" marB="0" anchor="ctr">
                    <a:lnL>
                      <a:noFill/>
                    </a:lnL>
                    <a:lnR>
                      <a:noFill/>
                    </a:lnR>
                    <a:lnT>
                      <a:noFill/>
                    </a:lnT>
                    <a:lnB>
                      <a:noFill/>
                    </a:lnB>
                    <a:solidFill>
                      <a:srgbClr val="8EA9DB"/>
                    </a:solidFill>
                  </a:tcPr>
                </a:tc>
                <a:tc>
                  <a:txBody>
                    <a:bodyPr/>
                    <a:lstStyle/>
                    <a:p>
                      <a:pPr algn="ctr" fontAlgn="ctr"/>
                      <a:r>
                        <a:rPr lang="es-EC" sz="1100" b="0" i="0" u="none" strike="noStrike" dirty="0">
                          <a:solidFill>
                            <a:srgbClr val="000000"/>
                          </a:solidFill>
                          <a:effectLst/>
                          <a:latin typeface="+mn-lt"/>
                        </a:rPr>
                        <a:t> </a:t>
                      </a:r>
                    </a:p>
                  </a:txBody>
                  <a:tcPr marL="9358" marR="9358" marT="9358" marB="0" anchor="ctr">
                    <a:lnL>
                      <a:noFill/>
                    </a:lnL>
                    <a:lnR>
                      <a:noFill/>
                    </a:lnR>
                    <a:lnT>
                      <a:noFill/>
                    </a:lnT>
                    <a:lnB>
                      <a:noFill/>
                    </a:lnB>
                    <a:solidFill>
                      <a:srgbClr val="8EA9DB"/>
                    </a:solidFill>
                  </a:tcPr>
                </a:tc>
                <a:extLst>
                  <a:ext uri="{0D108BD9-81ED-4DB2-BD59-A6C34878D82A}">
                    <a16:rowId xmlns="" xmlns:a16="http://schemas.microsoft.com/office/drawing/2014/main" val="299656926"/>
                  </a:ext>
                </a:extLst>
              </a:tr>
              <a:tr h="187154">
                <a:tc>
                  <a:txBody>
                    <a:bodyPr/>
                    <a:lstStyle/>
                    <a:p>
                      <a:pPr algn="ctr" fontAlgn="ctr"/>
                      <a:r>
                        <a:rPr lang="es-EC" sz="1100" b="0" i="0" u="none" strike="noStrike">
                          <a:solidFill>
                            <a:srgbClr val="000000"/>
                          </a:solidFill>
                          <a:effectLst/>
                          <a:latin typeface="+mn-lt"/>
                        </a:rPr>
                        <a:t>40</a:t>
                      </a:r>
                    </a:p>
                  </a:txBody>
                  <a:tcPr marL="9358" marR="9358" marT="9358" marB="0" anchor="ctr">
                    <a:lnL>
                      <a:noFill/>
                    </a:lnL>
                    <a:lnR>
                      <a:noFill/>
                    </a:lnR>
                    <a:lnT>
                      <a:noFill/>
                    </a:lnT>
                    <a:lnB>
                      <a:noFill/>
                    </a:lnB>
                    <a:solidFill>
                      <a:srgbClr val="8EA9DB"/>
                    </a:solidFill>
                  </a:tcPr>
                </a:tc>
                <a:tc>
                  <a:txBody>
                    <a:bodyPr/>
                    <a:lstStyle/>
                    <a:p>
                      <a:pPr algn="ctr" fontAlgn="ctr"/>
                      <a:r>
                        <a:rPr lang="es-EC" sz="1100" b="0" i="0" u="none" strike="noStrike">
                          <a:solidFill>
                            <a:srgbClr val="000000"/>
                          </a:solidFill>
                          <a:effectLst/>
                          <a:latin typeface="+mn-lt"/>
                        </a:rPr>
                        <a:t>3,333</a:t>
                      </a:r>
                    </a:p>
                  </a:txBody>
                  <a:tcPr marL="9358" marR="9358" marT="9358" marB="0" anchor="ctr">
                    <a:lnL>
                      <a:noFill/>
                    </a:lnL>
                    <a:lnR>
                      <a:noFill/>
                    </a:lnR>
                    <a:lnT>
                      <a:noFill/>
                    </a:lnT>
                    <a:lnB>
                      <a:noFill/>
                    </a:lnB>
                    <a:solidFill>
                      <a:srgbClr val="8EA9DB"/>
                    </a:solidFill>
                  </a:tcPr>
                </a:tc>
                <a:tc>
                  <a:txBody>
                    <a:bodyPr/>
                    <a:lstStyle/>
                    <a:p>
                      <a:pPr algn="ctr" fontAlgn="ctr"/>
                      <a:r>
                        <a:rPr lang="es-EC" sz="1100" b="0" i="0" u="none" strike="noStrike">
                          <a:solidFill>
                            <a:srgbClr val="000000"/>
                          </a:solidFill>
                          <a:effectLst/>
                          <a:latin typeface="+mn-lt"/>
                        </a:rPr>
                        <a:t> </a:t>
                      </a:r>
                    </a:p>
                  </a:txBody>
                  <a:tcPr marL="9358" marR="9358" marT="9358" marB="0" anchor="ctr">
                    <a:lnL>
                      <a:noFill/>
                    </a:lnL>
                    <a:lnR>
                      <a:noFill/>
                    </a:lnR>
                    <a:lnT>
                      <a:noFill/>
                    </a:lnT>
                    <a:lnB>
                      <a:noFill/>
                    </a:lnB>
                    <a:solidFill>
                      <a:srgbClr val="8EA9DB"/>
                    </a:solidFill>
                  </a:tcPr>
                </a:tc>
                <a:tc>
                  <a:txBody>
                    <a:bodyPr/>
                    <a:lstStyle/>
                    <a:p>
                      <a:pPr algn="ctr" fontAlgn="ctr"/>
                      <a:r>
                        <a:rPr lang="es-EC" sz="1100" b="0" i="0" u="none" strike="noStrike" dirty="0">
                          <a:solidFill>
                            <a:srgbClr val="000000"/>
                          </a:solidFill>
                          <a:effectLst/>
                          <a:latin typeface="+mn-lt"/>
                        </a:rPr>
                        <a:t> </a:t>
                      </a:r>
                    </a:p>
                  </a:txBody>
                  <a:tcPr marL="9358" marR="9358" marT="9358" marB="0" anchor="ctr">
                    <a:lnL>
                      <a:noFill/>
                    </a:lnL>
                    <a:lnR>
                      <a:noFill/>
                    </a:lnR>
                    <a:lnT>
                      <a:noFill/>
                    </a:lnT>
                    <a:lnB>
                      <a:noFill/>
                    </a:lnB>
                    <a:solidFill>
                      <a:srgbClr val="8EA9DB"/>
                    </a:solidFill>
                  </a:tcPr>
                </a:tc>
                <a:extLst>
                  <a:ext uri="{0D108BD9-81ED-4DB2-BD59-A6C34878D82A}">
                    <a16:rowId xmlns="" xmlns:a16="http://schemas.microsoft.com/office/drawing/2014/main" val="1178108401"/>
                  </a:ext>
                </a:extLst>
              </a:tr>
              <a:tr h="187154">
                <a:tc>
                  <a:txBody>
                    <a:bodyPr/>
                    <a:lstStyle/>
                    <a:p>
                      <a:pPr algn="ctr" fontAlgn="ctr"/>
                      <a:r>
                        <a:rPr lang="es-EC" sz="1100" b="0" i="0" u="none" strike="noStrike" dirty="0">
                          <a:solidFill>
                            <a:srgbClr val="000000"/>
                          </a:solidFill>
                          <a:effectLst/>
                          <a:latin typeface="+mn-lt"/>
                        </a:rPr>
                        <a:t>41</a:t>
                      </a:r>
                    </a:p>
                  </a:txBody>
                  <a:tcPr marL="9358" marR="9358" marT="9358" marB="0" anchor="ctr">
                    <a:lnL>
                      <a:noFill/>
                    </a:lnL>
                    <a:lnR>
                      <a:noFill/>
                    </a:lnR>
                    <a:lnT>
                      <a:noFill/>
                    </a:lnT>
                    <a:lnB>
                      <a:noFill/>
                    </a:lnB>
                    <a:solidFill>
                      <a:srgbClr val="8EA9DB"/>
                    </a:solidFill>
                  </a:tcPr>
                </a:tc>
                <a:tc>
                  <a:txBody>
                    <a:bodyPr/>
                    <a:lstStyle/>
                    <a:p>
                      <a:pPr algn="ctr" fontAlgn="ctr"/>
                      <a:r>
                        <a:rPr lang="es-EC" sz="1100" b="0" i="0" u="none" strike="noStrike">
                          <a:solidFill>
                            <a:srgbClr val="000000"/>
                          </a:solidFill>
                          <a:effectLst/>
                          <a:latin typeface="+mn-lt"/>
                        </a:rPr>
                        <a:t>3,417</a:t>
                      </a:r>
                    </a:p>
                  </a:txBody>
                  <a:tcPr marL="9358" marR="9358" marT="9358" marB="0" anchor="ctr">
                    <a:lnL>
                      <a:noFill/>
                    </a:lnL>
                    <a:lnR>
                      <a:noFill/>
                    </a:lnR>
                    <a:lnT>
                      <a:noFill/>
                    </a:lnT>
                    <a:lnB>
                      <a:noFill/>
                    </a:lnB>
                    <a:solidFill>
                      <a:srgbClr val="8EA9DB"/>
                    </a:solidFill>
                  </a:tcPr>
                </a:tc>
                <a:tc>
                  <a:txBody>
                    <a:bodyPr/>
                    <a:lstStyle/>
                    <a:p>
                      <a:pPr algn="ctr" fontAlgn="ctr"/>
                      <a:r>
                        <a:rPr lang="es-EC" sz="1100" b="0" i="0" u="none" strike="noStrike" dirty="0">
                          <a:solidFill>
                            <a:srgbClr val="000000"/>
                          </a:solidFill>
                          <a:effectLst/>
                          <a:latin typeface="+mn-lt"/>
                        </a:rPr>
                        <a:t> </a:t>
                      </a:r>
                    </a:p>
                  </a:txBody>
                  <a:tcPr marL="9358" marR="9358" marT="9358" marB="0" anchor="ctr">
                    <a:lnL>
                      <a:noFill/>
                    </a:lnL>
                    <a:lnR>
                      <a:noFill/>
                    </a:lnR>
                    <a:lnT>
                      <a:noFill/>
                    </a:lnT>
                    <a:lnB>
                      <a:noFill/>
                    </a:lnB>
                    <a:solidFill>
                      <a:srgbClr val="8EA9DB"/>
                    </a:solidFill>
                  </a:tcPr>
                </a:tc>
                <a:tc>
                  <a:txBody>
                    <a:bodyPr/>
                    <a:lstStyle/>
                    <a:p>
                      <a:pPr algn="ctr" fontAlgn="ctr"/>
                      <a:r>
                        <a:rPr lang="es-EC" sz="1100" b="0" i="0" u="none" strike="noStrike" dirty="0">
                          <a:solidFill>
                            <a:srgbClr val="000000"/>
                          </a:solidFill>
                          <a:effectLst/>
                          <a:latin typeface="+mn-lt"/>
                        </a:rPr>
                        <a:t> </a:t>
                      </a:r>
                    </a:p>
                  </a:txBody>
                  <a:tcPr marL="9358" marR="9358" marT="9358" marB="0" anchor="ctr">
                    <a:lnL>
                      <a:noFill/>
                    </a:lnL>
                    <a:lnR>
                      <a:noFill/>
                    </a:lnR>
                    <a:lnT>
                      <a:noFill/>
                    </a:lnT>
                    <a:lnB>
                      <a:noFill/>
                    </a:lnB>
                    <a:solidFill>
                      <a:srgbClr val="8EA9DB"/>
                    </a:solidFill>
                  </a:tcPr>
                </a:tc>
                <a:extLst>
                  <a:ext uri="{0D108BD9-81ED-4DB2-BD59-A6C34878D82A}">
                    <a16:rowId xmlns="" xmlns:a16="http://schemas.microsoft.com/office/drawing/2014/main" val="2647088482"/>
                  </a:ext>
                </a:extLst>
              </a:tr>
              <a:tr h="187154">
                <a:tc>
                  <a:txBody>
                    <a:bodyPr/>
                    <a:lstStyle/>
                    <a:p>
                      <a:pPr algn="l" fontAlgn="b"/>
                      <a:endParaRPr lang="es-EC" sz="1100" b="0" i="0" u="none" strike="noStrike">
                        <a:solidFill>
                          <a:srgbClr val="000000"/>
                        </a:solidFill>
                        <a:effectLst/>
                        <a:latin typeface="Calibri" panose="020F0502020204030204" pitchFamily="34" charset="0"/>
                      </a:endParaRPr>
                    </a:p>
                  </a:txBody>
                  <a:tcPr marL="9358" marR="9358" marT="9358" marB="0" anchor="b">
                    <a:lnL>
                      <a:noFill/>
                    </a:lnL>
                    <a:lnR>
                      <a:noFill/>
                    </a:lnR>
                    <a:lnT>
                      <a:noFill/>
                    </a:lnT>
                    <a:lnB>
                      <a:noFill/>
                    </a:lnB>
                  </a:tcPr>
                </a:tc>
                <a:tc>
                  <a:txBody>
                    <a:bodyPr/>
                    <a:lstStyle/>
                    <a:p>
                      <a:pPr algn="l" fontAlgn="b"/>
                      <a:endParaRPr lang="es-EC" sz="1100" b="0" i="0" u="none" strike="noStrike">
                        <a:solidFill>
                          <a:srgbClr val="000000"/>
                        </a:solidFill>
                        <a:effectLst/>
                        <a:latin typeface="Calibri" panose="020F0502020204030204" pitchFamily="34" charset="0"/>
                      </a:endParaRPr>
                    </a:p>
                  </a:txBody>
                  <a:tcPr marL="9358" marR="9358" marT="9358" marB="0" anchor="b">
                    <a:lnL>
                      <a:noFill/>
                    </a:lnL>
                    <a:lnR>
                      <a:noFill/>
                    </a:lnR>
                    <a:lnT>
                      <a:noFill/>
                    </a:lnT>
                    <a:lnB>
                      <a:noFill/>
                    </a:lnB>
                  </a:tcPr>
                </a:tc>
                <a:tc>
                  <a:txBody>
                    <a:bodyPr/>
                    <a:lstStyle/>
                    <a:p>
                      <a:pPr algn="l" fontAlgn="b"/>
                      <a:endParaRPr lang="es-EC" sz="1100" b="0" i="0" u="none" strike="noStrike">
                        <a:solidFill>
                          <a:srgbClr val="000000"/>
                        </a:solidFill>
                        <a:effectLst/>
                        <a:latin typeface="Calibri" panose="020F0502020204030204" pitchFamily="34" charset="0"/>
                      </a:endParaRPr>
                    </a:p>
                  </a:txBody>
                  <a:tcPr marL="9358" marR="9358" marT="9358" marB="0" anchor="b">
                    <a:lnL>
                      <a:noFill/>
                    </a:lnL>
                    <a:lnR>
                      <a:noFill/>
                    </a:lnR>
                    <a:lnT>
                      <a:noFill/>
                    </a:lnT>
                    <a:lnB>
                      <a:noFill/>
                    </a:lnB>
                  </a:tcPr>
                </a:tc>
                <a:tc>
                  <a:txBody>
                    <a:bodyPr/>
                    <a:lstStyle/>
                    <a:p>
                      <a:pPr algn="l" fontAlgn="b"/>
                      <a:endParaRPr lang="es-EC" sz="1100" b="0" i="0" u="none" strike="noStrike" dirty="0">
                        <a:solidFill>
                          <a:srgbClr val="000000"/>
                        </a:solidFill>
                        <a:effectLst/>
                        <a:latin typeface="Calibri" panose="020F0502020204030204" pitchFamily="34" charset="0"/>
                      </a:endParaRPr>
                    </a:p>
                  </a:txBody>
                  <a:tcPr marL="9358" marR="9358" marT="9358" marB="0" anchor="b">
                    <a:lnL>
                      <a:noFill/>
                    </a:lnL>
                    <a:lnR>
                      <a:noFill/>
                    </a:lnR>
                    <a:lnT>
                      <a:noFill/>
                    </a:lnT>
                    <a:lnB>
                      <a:noFill/>
                    </a:lnB>
                  </a:tcPr>
                </a:tc>
                <a:extLst>
                  <a:ext uri="{0D108BD9-81ED-4DB2-BD59-A6C34878D82A}">
                    <a16:rowId xmlns="" xmlns:a16="http://schemas.microsoft.com/office/drawing/2014/main" val="230047633"/>
                  </a:ext>
                </a:extLst>
              </a:tr>
            </a:tbl>
          </a:graphicData>
        </a:graphic>
      </p:graphicFrame>
      <p:graphicFrame>
        <p:nvGraphicFramePr>
          <p:cNvPr id="13" name="Gráfico 12">
            <a:extLst>
              <a:ext uri="{FF2B5EF4-FFF2-40B4-BE49-F238E27FC236}">
                <a16:creationId xmlns="" xmlns:a16="http://schemas.microsoft.com/office/drawing/2014/main" id="{78FCA940-7702-4742-9A26-613C54B3E408}"/>
              </a:ext>
            </a:extLst>
          </p:cNvPr>
          <p:cNvGraphicFramePr>
            <a:graphicFrameLocks/>
          </p:cNvGraphicFramePr>
          <p:nvPr>
            <p:extLst>
              <p:ext uri="{D42A27DB-BD31-4B8C-83A1-F6EECF244321}">
                <p14:modId xmlns:p14="http://schemas.microsoft.com/office/powerpoint/2010/main" val="3935603644"/>
              </p:ext>
            </p:extLst>
          </p:nvPr>
        </p:nvGraphicFramePr>
        <p:xfrm>
          <a:off x="6480000" y="1080000"/>
          <a:ext cx="5760000" cy="57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83727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 xmlns:a16="http://schemas.microsoft.com/office/drawing/2014/main" id="{07A33ED0-D553-4E5F-9883-49B0B45BAB6E}"/>
              </a:ext>
            </a:extLst>
          </p:cNvPr>
          <p:cNvSpPr>
            <a:spLocks noGrp="1"/>
          </p:cNvSpPr>
          <p:nvPr>
            <p:ph type="title"/>
          </p:nvPr>
        </p:nvSpPr>
        <p:spPr>
          <a:xfrm>
            <a:off x="745435" y="43761"/>
            <a:ext cx="6344478" cy="667027"/>
          </a:xfrm>
        </p:spPr>
        <p:txBody>
          <a:bodyPr>
            <a:normAutofit fontScale="90000"/>
          </a:bodyPr>
          <a:lstStyle/>
          <a:p>
            <a:r>
              <a:rPr lang="es-EC" sz="4000" b="1" dirty="0"/>
              <a:t>E</a:t>
            </a:r>
            <a:r>
              <a:rPr lang="es-EC" sz="2800" b="1" dirty="0"/>
              <a:t>NSAYOS DE </a:t>
            </a:r>
            <a:r>
              <a:rPr lang="es-EC" sz="4000" b="1" dirty="0"/>
              <a:t>T</a:t>
            </a:r>
            <a:r>
              <a:rPr lang="es-EC" sz="2800" b="1" dirty="0"/>
              <a:t>RACCIÓN</a:t>
            </a:r>
          </a:p>
        </p:txBody>
      </p:sp>
      <p:pic>
        <p:nvPicPr>
          <p:cNvPr id="10" name="Picture 2" descr="Resultado de imagen para carrera de ingenieria mecanica espe">
            <a:extLst>
              <a:ext uri="{FF2B5EF4-FFF2-40B4-BE49-F238E27FC236}">
                <a16:creationId xmlns="" xmlns:a16="http://schemas.microsoft.com/office/drawing/2014/main" id="{6BBC9E84-0534-42A4-983E-DC7E064332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2348" y="1"/>
            <a:ext cx="1179651" cy="1143434"/>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 xmlns:a16="http://schemas.microsoft.com/office/drawing/2014/main" id="{27D33F26-18BA-4900-B298-0F0ED0A37EE1}"/>
              </a:ext>
            </a:extLst>
          </p:cNvPr>
          <p:cNvSpPr/>
          <p:nvPr/>
        </p:nvSpPr>
        <p:spPr>
          <a:xfrm>
            <a:off x="745433" y="1145027"/>
            <a:ext cx="5109455" cy="646331"/>
          </a:xfrm>
          <a:prstGeom prst="rect">
            <a:avLst/>
          </a:prstGeom>
        </p:spPr>
        <p:txBody>
          <a:bodyPr wrap="square">
            <a:spAutoFit/>
          </a:bodyPr>
          <a:lstStyle/>
          <a:p>
            <a:r>
              <a:rPr lang="es-EC" dirty="0">
                <a:latin typeface="Times New Roman" panose="02020603050405020304" pitchFamily="18" charset="0"/>
                <a:ea typeface="Times New Roman" panose="02020603050405020304" pitchFamily="18" charset="0"/>
              </a:rPr>
              <a:t>Norma ASTM D638 – Método de Pruebas Estándar para Propiedades de Tracción de los Polímeros</a:t>
            </a:r>
            <a:endParaRPr lang="es-EC" dirty="0"/>
          </a:p>
        </p:txBody>
      </p:sp>
      <p:pic>
        <p:nvPicPr>
          <p:cNvPr id="7" name="Imagen 6">
            <a:extLst>
              <a:ext uri="{FF2B5EF4-FFF2-40B4-BE49-F238E27FC236}">
                <a16:creationId xmlns="" xmlns:a16="http://schemas.microsoft.com/office/drawing/2014/main" id="{42D81A5C-2F7E-4A72-9EB7-57673C251970}"/>
              </a:ext>
            </a:extLst>
          </p:cNvPr>
          <p:cNvPicPr/>
          <p:nvPr/>
        </p:nvPicPr>
        <p:blipFill rotWithShape="1">
          <a:blip r:embed="rId4"/>
          <a:srcRect t="1025" b="26561"/>
          <a:stretch/>
        </p:blipFill>
        <p:spPr bwMode="auto">
          <a:xfrm>
            <a:off x="745433" y="1814987"/>
            <a:ext cx="5109455" cy="3251656"/>
          </a:xfrm>
          <a:prstGeom prst="rect">
            <a:avLst/>
          </a:prstGeom>
          <a:ln>
            <a:noFill/>
          </a:ln>
          <a:extLst>
            <a:ext uri="{53640926-AAD7-44D8-BBD7-CCE9431645EC}">
              <a14:shadowObscured xmlns:a14="http://schemas.microsoft.com/office/drawing/2010/main"/>
            </a:ext>
          </a:extLst>
        </p:spPr>
      </p:pic>
      <p:graphicFrame>
        <p:nvGraphicFramePr>
          <p:cNvPr id="4" name="Tabla 3">
            <a:extLst>
              <a:ext uri="{FF2B5EF4-FFF2-40B4-BE49-F238E27FC236}">
                <a16:creationId xmlns="" xmlns:a16="http://schemas.microsoft.com/office/drawing/2014/main" id="{84649D53-C89C-4FE9-AECC-F152C3C6BA98}"/>
              </a:ext>
            </a:extLst>
          </p:cNvPr>
          <p:cNvGraphicFramePr>
            <a:graphicFrameLocks noGrp="1"/>
          </p:cNvGraphicFramePr>
          <p:nvPr>
            <p:extLst>
              <p:ext uri="{D42A27DB-BD31-4B8C-83A1-F6EECF244321}">
                <p14:modId xmlns:p14="http://schemas.microsoft.com/office/powerpoint/2010/main" val="2798190812"/>
              </p:ext>
            </p:extLst>
          </p:nvPr>
        </p:nvGraphicFramePr>
        <p:xfrm>
          <a:off x="6679094" y="1340062"/>
          <a:ext cx="3687445" cy="1453896"/>
        </p:xfrm>
        <a:graphic>
          <a:graphicData uri="http://schemas.openxmlformats.org/drawingml/2006/table">
            <a:tbl>
              <a:tblPr firstRow="1" firstCol="1" bandRow="1"/>
              <a:tblGrid>
                <a:gridCol w="1789657">
                  <a:extLst>
                    <a:ext uri="{9D8B030D-6E8A-4147-A177-3AD203B41FA5}">
                      <a16:colId xmlns="" xmlns:a16="http://schemas.microsoft.com/office/drawing/2014/main" val="271730692"/>
                    </a:ext>
                  </a:extLst>
                </a:gridCol>
                <a:gridCol w="1897788">
                  <a:extLst>
                    <a:ext uri="{9D8B030D-6E8A-4147-A177-3AD203B41FA5}">
                      <a16:colId xmlns="" xmlns:a16="http://schemas.microsoft.com/office/drawing/2014/main" val="4259678970"/>
                    </a:ext>
                  </a:extLst>
                </a:gridCol>
              </a:tblGrid>
              <a:tr h="0">
                <a:tc>
                  <a:txBody>
                    <a:bodyPr/>
                    <a:lstStyle/>
                    <a:p>
                      <a:pPr marL="457200" algn="ctr">
                        <a:lnSpc>
                          <a:spcPct val="115000"/>
                        </a:lnSpc>
                        <a:spcAft>
                          <a:spcPts val="0"/>
                        </a:spcAft>
                      </a:pPr>
                      <a:r>
                        <a:rPr lang="es-EC" sz="1200" b="1" dirty="0">
                          <a:effectLst/>
                          <a:latin typeface="+mn-lt"/>
                          <a:ea typeface="Times New Roman" panose="02020603050405020304" pitchFamily="18" charset="0"/>
                          <a:cs typeface="Times New Roman" panose="02020603050405020304" pitchFamily="18" charset="0"/>
                        </a:rPr>
                        <a:t>Concentración de Catalizador</a:t>
                      </a:r>
                      <a:endParaRPr lang="es-EC"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4472C4"/>
                    </a:solidFill>
                  </a:tcPr>
                </a:tc>
                <a:tc>
                  <a:txBody>
                    <a:bodyPr/>
                    <a:lstStyle/>
                    <a:p>
                      <a:pPr marL="457200" algn="ctr">
                        <a:lnSpc>
                          <a:spcPct val="115000"/>
                        </a:lnSpc>
                        <a:spcAft>
                          <a:spcPts val="0"/>
                        </a:spcAft>
                      </a:pPr>
                      <a:r>
                        <a:rPr lang="es-EC" sz="1200" b="1" dirty="0">
                          <a:solidFill>
                            <a:srgbClr val="000000"/>
                          </a:solidFill>
                          <a:effectLst/>
                          <a:latin typeface="+mn-lt"/>
                          <a:ea typeface="Times New Roman" panose="02020603050405020304" pitchFamily="18" charset="0"/>
                          <a:cs typeface="Times New Roman" panose="02020603050405020304" pitchFamily="18" charset="0"/>
                        </a:rPr>
                        <a:t>Módulo de Elasticidad </a:t>
                      </a:r>
                      <a:endParaRPr lang="es-EC" sz="1200" dirty="0">
                        <a:effectLst/>
                        <a:latin typeface="+mn-lt"/>
                        <a:ea typeface="Calibri" panose="020F0502020204030204" pitchFamily="34" charset="0"/>
                        <a:cs typeface="Times New Roman" panose="02020603050405020304" pitchFamily="18" charset="0"/>
                      </a:endParaRPr>
                    </a:p>
                    <a:p>
                      <a:pPr marL="457200" algn="ctr">
                        <a:lnSpc>
                          <a:spcPct val="115000"/>
                        </a:lnSpc>
                        <a:spcAft>
                          <a:spcPts val="0"/>
                        </a:spcAft>
                      </a:pPr>
                      <a:r>
                        <a:rPr lang="es-EC" sz="1200" b="1" dirty="0">
                          <a:solidFill>
                            <a:srgbClr val="000000"/>
                          </a:solidFill>
                          <a:effectLst/>
                          <a:latin typeface="+mn-lt"/>
                          <a:ea typeface="Times New Roman" panose="02020603050405020304" pitchFamily="18" charset="0"/>
                          <a:cs typeface="Times New Roman" panose="02020603050405020304" pitchFamily="18" charset="0"/>
                        </a:rPr>
                        <a:t>[</a:t>
                      </a:r>
                      <a:r>
                        <a:rPr lang="es-EC" sz="1200" b="1" dirty="0" err="1">
                          <a:solidFill>
                            <a:srgbClr val="000000"/>
                          </a:solidFill>
                          <a:effectLst/>
                          <a:latin typeface="+mn-lt"/>
                          <a:ea typeface="Times New Roman" panose="02020603050405020304" pitchFamily="18" charset="0"/>
                          <a:cs typeface="Times New Roman" panose="02020603050405020304" pitchFamily="18" charset="0"/>
                        </a:rPr>
                        <a:t>Pa</a:t>
                      </a:r>
                      <a:r>
                        <a:rPr lang="es-EC" sz="1200" b="1" dirty="0">
                          <a:solidFill>
                            <a:srgbClr val="000000"/>
                          </a:solidFill>
                          <a:effectLst/>
                          <a:latin typeface="+mn-lt"/>
                          <a:ea typeface="Times New Roman" panose="02020603050405020304" pitchFamily="18" charset="0"/>
                          <a:cs typeface="Times New Roman" panose="02020603050405020304" pitchFamily="18" charset="0"/>
                        </a:rPr>
                        <a:t>]</a:t>
                      </a:r>
                      <a:endParaRPr lang="es-EC" sz="1200" dirty="0">
                        <a:effectLst/>
                        <a:latin typeface="+mn-lt"/>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4472C4"/>
                    </a:solidFill>
                  </a:tcPr>
                </a:tc>
                <a:extLst>
                  <a:ext uri="{0D108BD9-81ED-4DB2-BD59-A6C34878D82A}">
                    <a16:rowId xmlns="" xmlns:a16="http://schemas.microsoft.com/office/drawing/2014/main" val="2003078335"/>
                  </a:ext>
                </a:extLst>
              </a:tr>
              <a:tr h="0">
                <a:tc>
                  <a:txBody>
                    <a:bodyPr/>
                    <a:lstStyle/>
                    <a:p>
                      <a:pPr marL="457200" algn="ctr">
                        <a:lnSpc>
                          <a:spcPct val="150000"/>
                        </a:lnSpc>
                        <a:spcAft>
                          <a:spcPts val="0"/>
                        </a:spcAft>
                      </a:pPr>
                      <a:r>
                        <a:rPr lang="es-EC" sz="1200">
                          <a:solidFill>
                            <a:srgbClr val="000000"/>
                          </a:solidFill>
                          <a:effectLst/>
                          <a:latin typeface="+mn-lt"/>
                          <a:ea typeface="Times New Roman" panose="02020603050405020304" pitchFamily="18" charset="0"/>
                          <a:cs typeface="Times New Roman" panose="02020603050405020304" pitchFamily="18" charset="0"/>
                        </a:rPr>
                        <a:t>1.5%</a:t>
                      </a:r>
                      <a:endParaRPr lang="es-EC"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457200" algn="ctr">
                        <a:lnSpc>
                          <a:spcPct val="150000"/>
                        </a:lnSpc>
                        <a:spcAft>
                          <a:spcPts val="0"/>
                        </a:spcAft>
                      </a:pPr>
                      <a:r>
                        <a:rPr lang="es-EC" sz="1200" dirty="0">
                          <a:solidFill>
                            <a:srgbClr val="000000"/>
                          </a:solidFill>
                          <a:effectLst/>
                          <a:latin typeface="+mn-lt"/>
                          <a:ea typeface="Times New Roman" panose="02020603050405020304" pitchFamily="18" charset="0"/>
                          <a:cs typeface="Times New Roman" panose="02020603050405020304" pitchFamily="18" charset="0"/>
                        </a:rPr>
                        <a:t>337165</a:t>
                      </a:r>
                      <a:endParaRPr lang="es-EC" sz="1200" dirty="0">
                        <a:effectLst/>
                        <a:latin typeface="+mn-lt"/>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 xmlns:a16="http://schemas.microsoft.com/office/drawing/2014/main" val="2978242827"/>
                  </a:ext>
                </a:extLst>
              </a:tr>
              <a:tr h="0">
                <a:tc>
                  <a:txBody>
                    <a:bodyPr/>
                    <a:lstStyle/>
                    <a:p>
                      <a:pPr marL="457200" algn="ctr">
                        <a:lnSpc>
                          <a:spcPct val="150000"/>
                        </a:lnSpc>
                        <a:spcAft>
                          <a:spcPts val="0"/>
                        </a:spcAft>
                      </a:pPr>
                      <a:r>
                        <a:rPr lang="es-EC" sz="1200">
                          <a:effectLst/>
                          <a:latin typeface="+mn-lt"/>
                          <a:ea typeface="Times New Roman" panose="02020603050405020304" pitchFamily="18" charset="0"/>
                          <a:cs typeface="Times New Roman" panose="02020603050405020304" pitchFamily="18" charset="0"/>
                        </a:rPr>
                        <a:t>1.75%</a:t>
                      </a:r>
                      <a:endParaRPr lang="es-EC"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457200" algn="ctr">
                        <a:lnSpc>
                          <a:spcPct val="150000"/>
                        </a:lnSpc>
                        <a:spcAft>
                          <a:spcPts val="0"/>
                        </a:spcAft>
                      </a:pPr>
                      <a:r>
                        <a:rPr lang="es-EC" sz="1200" dirty="0">
                          <a:effectLst/>
                          <a:latin typeface="+mn-lt"/>
                          <a:ea typeface="Times New Roman" panose="02020603050405020304" pitchFamily="18" charset="0"/>
                          <a:cs typeface="Times New Roman" panose="02020603050405020304" pitchFamily="18" charset="0"/>
                        </a:rPr>
                        <a:t>391195</a:t>
                      </a:r>
                      <a:endParaRPr lang="es-EC" sz="1200" dirty="0">
                        <a:effectLst/>
                        <a:latin typeface="+mn-lt"/>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 xmlns:a16="http://schemas.microsoft.com/office/drawing/2014/main" val="3382385401"/>
                  </a:ext>
                </a:extLst>
              </a:tr>
              <a:tr h="61595">
                <a:tc>
                  <a:txBody>
                    <a:bodyPr/>
                    <a:lstStyle/>
                    <a:p>
                      <a:pPr marL="457200" algn="ctr">
                        <a:lnSpc>
                          <a:spcPct val="150000"/>
                        </a:lnSpc>
                        <a:spcAft>
                          <a:spcPts val="0"/>
                        </a:spcAft>
                      </a:pPr>
                      <a:r>
                        <a:rPr lang="es-EC" sz="1200">
                          <a:solidFill>
                            <a:srgbClr val="000000"/>
                          </a:solidFill>
                          <a:effectLst/>
                          <a:latin typeface="+mn-lt"/>
                          <a:ea typeface="Times New Roman" panose="02020603050405020304" pitchFamily="18" charset="0"/>
                          <a:cs typeface="Times New Roman" panose="02020603050405020304" pitchFamily="18" charset="0"/>
                        </a:rPr>
                        <a:t>2%</a:t>
                      </a:r>
                      <a:endParaRPr lang="es-EC"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457200" algn="ctr">
                        <a:lnSpc>
                          <a:spcPct val="150000"/>
                        </a:lnSpc>
                        <a:spcAft>
                          <a:spcPts val="0"/>
                        </a:spcAft>
                      </a:pPr>
                      <a:r>
                        <a:rPr lang="es-EC" sz="1200" dirty="0">
                          <a:solidFill>
                            <a:srgbClr val="000000"/>
                          </a:solidFill>
                          <a:effectLst/>
                          <a:latin typeface="+mn-lt"/>
                          <a:ea typeface="Times New Roman" panose="02020603050405020304" pitchFamily="18" charset="0"/>
                          <a:cs typeface="Times New Roman" panose="02020603050405020304" pitchFamily="18" charset="0"/>
                        </a:rPr>
                        <a:t>428500</a:t>
                      </a:r>
                      <a:endParaRPr lang="es-EC" sz="1200" dirty="0">
                        <a:effectLst/>
                        <a:latin typeface="+mn-lt"/>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 xmlns:a16="http://schemas.microsoft.com/office/drawing/2014/main" val="334557017"/>
                  </a:ext>
                </a:extLst>
              </a:tr>
            </a:tbl>
          </a:graphicData>
        </a:graphic>
      </p:graphicFrame>
      <p:pic>
        <p:nvPicPr>
          <p:cNvPr id="9" name="Imagen 8">
            <a:extLst>
              <a:ext uri="{FF2B5EF4-FFF2-40B4-BE49-F238E27FC236}">
                <a16:creationId xmlns="" xmlns:a16="http://schemas.microsoft.com/office/drawing/2014/main" id="{44D014C1-ADFC-41B2-A51E-D4E4D7080392}"/>
              </a:ext>
            </a:extLst>
          </p:cNvPr>
          <p:cNvPicPr/>
          <p:nvPr/>
        </p:nvPicPr>
        <p:blipFill>
          <a:blip r:embed="rId5"/>
          <a:stretch>
            <a:fillRect/>
          </a:stretch>
        </p:blipFill>
        <p:spPr>
          <a:xfrm>
            <a:off x="6134109" y="3090330"/>
            <a:ext cx="4878239" cy="3104853"/>
          </a:xfrm>
          <a:prstGeom prst="rect">
            <a:avLst/>
          </a:prstGeom>
        </p:spPr>
      </p:pic>
      <p:sp>
        <p:nvSpPr>
          <p:cNvPr id="8" name="Rectángulo 7">
            <a:extLst>
              <a:ext uri="{FF2B5EF4-FFF2-40B4-BE49-F238E27FC236}">
                <a16:creationId xmlns="" xmlns:a16="http://schemas.microsoft.com/office/drawing/2014/main" id="{94DCDC66-AB46-4257-ABAF-7B1F7071B73B}"/>
              </a:ext>
            </a:extLst>
          </p:cNvPr>
          <p:cNvSpPr/>
          <p:nvPr/>
        </p:nvSpPr>
        <p:spPr>
          <a:xfrm>
            <a:off x="6568325" y="994121"/>
            <a:ext cx="2551532" cy="307777"/>
          </a:xfrm>
          <a:prstGeom prst="rect">
            <a:avLst/>
          </a:prstGeom>
        </p:spPr>
        <p:txBody>
          <a:bodyPr wrap="none">
            <a:spAutoFit/>
          </a:bodyPr>
          <a:lstStyle/>
          <a:p>
            <a:r>
              <a:rPr lang="es-EC" sz="1400" i="1" dirty="0">
                <a:latin typeface="Calibri" panose="020F0502020204030204" pitchFamily="34" charset="0"/>
                <a:ea typeface="Calibri" panose="020F0502020204030204" pitchFamily="34" charset="0"/>
                <a:cs typeface="Times New Roman" panose="02020603050405020304" pitchFamily="18" charset="0"/>
              </a:rPr>
              <a:t>Resultados del ensayo a tracción</a:t>
            </a:r>
            <a:endParaRPr lang="es-EC" sz="1400" i="1" dirty="0"/>
          </a:p>
        </p:txBody>
      </p:sp>
      <p:pic>
        <p:nvPicPr>
          <p:cNvPr id="6" name="Imagen 5">
            <a:extLst>
              <a:ext uri="{FF2B5EF4-FFF2-40B4-BE49-F238E27FC236}">
                <a16:creationId xmlns="" xmlns:a16="http://schemas.microsoft.com/office/drawing/2014/main" id="{8F3AF3B1-69AF-4AA9-9D40-C9107BF84481}"/>
              </a:ext>
            </a:extLst>
          </p:cNvPr>
          <p:cNvPicPr>
            <a:picLocks noChangeAspect="1"/>
          </p:cNvPicPr>
          <p:nvPr/>
        </p:nvPicPr>
        <p:blipFill>
          <a:blip r:embed="rId6"/>
          <a:stretch>
            <a:fillRect/>
          </a:stretch>
        </p:blipFill>
        <p:spPr>
          <a:xfrm>
            <a:off x="1179652" y="5227819"/>
            <a:ext cx="4177058" cy="970308"/>
          </a:xfrm>
          <a:prstGeom prst="rect">
            <a:avLst/>
          </a:prstGeom>
        </p:spPr>
      </p:pic>
    </p:spTree>
    <p:extLst>
      <p:ext uri="{BB962C8B-B14F-4D97-AF65-F5344CB8AC3E}">
        <p14:creationId xmlns:p14="http://schemas.microsoft.com/office/powerpoint/2010/main" val="37911680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Marcador de contenido 2">
            <a:extLst>
              <a:ext uri="{FF2B5EF4-FFF2-40B4-BE49-F238E27FC236}">
                <a16:creationId xmlns="" xmlns:a16="http://schemas.microsoft.com/office/drawing/2014/main" id="{F309DF89-9343-4C8F-ABDD-2C82FB2ADDAE}"/>
              </a:ext>
            </a:extLst>
          </p:cNvPr>
          <p:cNvSpPr txBox="1">
            <a:spLocks/>
          </p:cNvSpPr>
          <p:nvPr/>
        </p:nvSpPr>
        <p:spPr>
          <a:xfrm>
            <a:off x="1463726" y="1143435"/>
            <a:ext cx="3558848" cy="40750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s-EC" b="1" dirty="0"/>
              <a:t>  INTRODUCCIÓN </a:t>
            </a:r>
          </a:p>
          <a:p>
            <a:pPr marL="514350" indent="-514350">
              <a:buFont typeface="Arial" panose="020B0604020202020204" pitchFamily="34" charset="0"/>
              <a:buAutoNum type="arabicPeriod" startAt="2"/>
            </a:pPr>
            <a:endParaRPr lang="es-EC" b="1" dirty="0"/>
          </a:p>
        </p:txBody>
      </p:sp>
      <p:sp>
        <p:nvSpPr>
          <p:cNvPr id="11" name="Rectángulo 10">
            <a:extLst>
              <a:ext uri="{FF2B5EF4-FFF2-40B4-BE49-F238E27FC236}">
                <a16:creationId xmlns="" xmlns:a16="http://schemas.microsoft.com/office/drawing/2014/main" id="{A7FE272F-57F2-4ED4-A278-09FA91C93340}"/>
              </a:ext>
            </a:extLst>
          </p:cNvPr>
          <p:cNvSpPr/>
          <p:nvPr/>
        </p:nvSpPr>
        <p:spPr>
          <a:xfrm>
            <a:off x="1463726" y="1672625"/>
            <a:ext cx="5250973" cy="523220"/>
          </a:xfrm>
          <a:prstGeom prst="rect">
            <a:avLst/>
          </a:prstGeom>
        </p:spPr>
        <p:txBody>
          <a:bodyPr wrap="square">
            <a:spAutoFit/>
          </a:bodyPr>
          <a:lstStyle/>
          <a:p>
            <a:pPr marL="514350" indent="-514350">
              <a:buFont typeface="Arial" panose="020B0604020202020204" pitchFamily="34" charset="0"/>
              <a:buAutoNum type="arabicPeriod" startAt="2"/>
            </a:pPr>
            <a:r>
              <a:rPr lang="es-EC" sz="2800" b="1" dirty="0"/>
              <a:t>  MARCO TEÓRICO</a:t>
            </a:r>
          </a:p>
        </p:txBody>
      </p:sp>
      <p:sp>
        <p:nvSpPr>
          <p:cNvPr id="12" name="Rectángulo 11">
            <a:extLst>
              <a:ext uri="{FF2B5EF4-FFF2-40B4-BE49-F238E27FC236}">
                <a16:creationId xmlns="" xmlns:a16="http://schemas.microsoft.com/office/drawing/2014/main" id="{D7B232B6-2A56-49B4-BFBB-CCA4D0C30203}"/>
              </a:ext>
            </a:extLst>
          </p:cNvPr>
          <p:cNvSpPr/>
          <p:nvPr/>
        </p:nvSpPr>
        <p:spPr>
          <a:xfrm>
            <a:off x="1463726" y="2299958"/>
            <a:ext cx="5718953" cy="523220"/>
          </a:xfrm>
          <a:prstGeom prst="rect">
            <a:avLst/>
          </a:prstGeom>
        </p:spPr>
        <p:txBody>
          <a:bodyPr wrap="square">
            <a:spAutoFit/>
          </a:bodyPr>
          <a:lstStyle/>
          <a:p>
            <a:r>
              <a:rPr lang="es-EC" sz="2800" b="1" dirty="0"/>
              <a:t>3.     DISEÑO Y CONSTRUCCIÓN</a:t>
            </a:r>
          </a:p>
        </p:txBody>
      </p:sp>
      <p:sp>
        <p:nvSpPr>
          <p:cNvPr id="13" name="Rectángulo 12">
            <a:extLst>
              <a:ext uri="{FF2B5EF4-FFF2-40B4-BE49-F238E27FC236}">
                <a16:creationId xmlns="" xmlns:a16="http://schemas.microsoft.com/office/drawing/2014/main" id="{108FD921-3D50-4257-B5F2-A585792C2C15}"/>
              </a:ext>
            </a:extLst>
          </p:cNvPr>
          <p:cNvSpPr/>
          <p:nvPr/>
        </p:nvSpPr>
        <p:spPr>
          <a:xfrm>
            <a:off x="1463726" y="2953834"/>
            <a:ext cx="4247961" cy="523220"/>
          </a:xfrm>
          <a:prstGeom prst="rect">
            <a:avLst/>
          </a:prstGeom>
        </p:spPr>
        <p:txBody>
          <a:bodyPr wrap="square">
            <a:spAutoFit/>
          </a:bodyPr>
          <a:lstStyle/>
          <a:p>
            <a:pPr marL="514350" indent="-514350">
              <a:buFont typeface="Arial" panose="020B0604020202020204" pitchFamily="34" charset="0"/>
              <a:buAutoNum type="arabicPeriod" startAt="4"/>
            </a:pPr>
            <a:r>
              <a:rPr lang="es-EC" sz="2800" b="1" dirty="0"/>
              <a:t>  METODOLOGÍA</a:t>
            </a:r>
          </a:p>
        </p:txBody>
      </p:sp>
      <p:sp>
        <p:nvSpPr>
          <p:cNvPr id="14" name="Rectángulo 13">
            <a:extLst>
              <a:ext uri="{FF2B5EF4-FFF2-40B4-BE49-F238E27FC236}">
                <a16:creationId xmlns="" xmlns:a16="http://schemas.microsoft.com/office/drawing/2014/main" id="{BDE2A367-A51C-4B39-B8CC-8B45C0D81CF2}"/>
              </a:ext>
            </a:extLst>
          </p:cNvPr>
          <p:cNvSpPr/>
          <p:nvPr/>
        </p:nvSpPr>
        <p:spPr>
          <a:xfrm>
            <a:off x="1463726" y="3598740"/>
            <a:ext cx="4247961" cy="523220"/>
          </a:xfrm>
          <a:prstGeom prst="rect">
            <a:avLst/>
          </a:prstGeom>
        </p:spPr>
        <p:txBody>
          <a:bodyPr wrap="square">
            <a:spAutoFit/>
          </a:bodyPr>
          <a:lstStyle/>
          <a:p>
            <a:r>
              <a:rPr lang="es-EC" sz="2800" b="1" dirty="0"/>
              <a:t>5.     PROGRAMACIÓN</a:t>
            </a:r>
          </a:p>
        </p:txBody>
      </p:sp>
      <p:sp>
        <p:nvSpPr>
          <p:cNvPr id="15" name="Rectángulo 14">
            <a:extLst>
              <a:ext uri="{FF2B5EF4-FFF2-40B4-BE49-F238E27FC236}">
                <a16:creationId xmlns="" xmlns:a16="http://schemas.microsoft.com/office/drawing/2014/main" id="{871A0157-A356-4D68-95D6-AECB9CE1E3F5}"/>
              </a:ext>
            </a:extLst>
          </p:cNvPr>
          <p:cNvSpPr/>
          <p:nvPr/>
        </p:nvSpPr>
        <p:spPr>
          <a:xfrm>
            <a:off x="1463726" y="4217676"/>
            <a:ext cx="6368309" cy="523220"/>
          </a:xfrm>
          <a:prstGeom prst="rect">
            <a:avLst/>
          </a:prstGeom>
        </p:spPr>
        <p:txBody>
          <a:bodyPr wrap="square">
            <a:spAutoFit/>
          </a:bodyPr>
          <a:lstStyle/>
          <a:p>
            <a:r>
              <a:rPr lang="es-EC" sz="2800" b="1" dirty="0"/>
              <a:t>6.     ANÁLISIS DE RESULTADOS</a:t>
            </a:r>
          </a:p>
        </p:txBody>
      </p:sp>
      <p:sp>
        <p:nvSpPr>
          <p:cNvPr id="16" name="Rectángulo 15">
            <a:extLst>
              <a:ext uri="{FF2B5EF4-FFF2-40B4-BE49-F238E27FC236}">
                <a16:creationId xmlns="" xmlns:a16="http://schemas.microsoft.com/office/drawing/2014/main" id="{80B821A6-03B6-40AB-BA75-32131624797F}"/>
              </a:ext>
            </a:extLst>
          </p:cNvPr>
          <p:cNvSpPr/>
          <p:nvPr/>
        </p:nvSpPr>
        <p:spPr>
          <a:xfrm>
            <a:off x="1463726" y="4835544"/>
            <a:ext cx="4247961" cy="523220"/>
          </a:xfrm>
          <a:prstGeom prst="rect">
            <a:avLst/>
          </a:prstGeom>
        </p:spPr>
        <p:txBody>
          <a:bodyPr wrap="square">
            <a:spAutoFit/>
          </a:bodyPr>
          <a:lstStyle/>
          <a:p>
            <a:r>
              <a:rPr lang="es-EC" sz="2800" b="1" dirty="0"/>
              <a:t>7.     CONCLUSIONES</a:t>
            </a:r>
          </a:p>
        </p:txBody>
      </p:sp>
      <p:sp>
        <p:nvSpPr>
          <p:cNvPr id="17" name="Rectángulo 16">
            <a:extLst>
              <a:ext uri="{FF2B5EF4-FFF2-40B4-BE49-F238E27FC236}">
                <a16:creationId xmlns="" xmlns:a16="http://schemas.microsoft.com/office/drawing/2014/main" id="{12312ED5-3DC2-4F11-A20F-DE3B6FA25BC8}"/>
              </a:ext>
            </a:extLst>
          </p:cNvPr>
          <p:cNvSpPr/>
          <p:nvPr/>
        </p:nvSpPr>
        <p:spPr>
          <a:xfrm>
            <a:off x="1463727" y="5457396"/>
            <a:ext cx="5128142" cy="523220"/>
          </a:xfrm>
          <a:prstGeom prst="rect">
            <a:avLst/>
          </a:prstGeom>
        </p:spPr>
        <p:txBody>
          <a:bodyPr wrap="square">
            <a:spAutoFit/>
          </a:bodyPr>
          <a:lstStyle/>
          <a:p>
            <a:r>
              <a:rPr lang="es-EC" sz="2800" b="1" dirty="0"/>
              <a:t>8.     RECOMENDACIONES</a:t>
            </a:r>
            <a:endParaRPr lang="es-EC" sz="2800" dirty="0"/>
          </a:p>
        </p:txBody>
      </p:sp>
      <p:pic>
        <p:nvPicPr>
          <p:cNvPr id="19" name="Picture 2" descr="Resultado de imagen para carrera de ingenieria mecanica espe">
            <a:extLst>
              <a:ext uri="{FF2B5EF4-FFF2-40B4-BE49-F238E27FC236}">
                <a16:creationId xmlns="" xmlns:a16="http://schemas.microsoft.com/office/drawing/2014/main" id="{3AA9B7C7-8D5C-4153-9B60-360D1B3F1B9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466398" y="1"/>
            <a:ext cx="1725602" cy="1672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74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xit" presetSubtype="0" fill="hold" grpId="0" nodeType="clickEffect">
                                  <p:stCondLst>
                                    <p:cond delay="0"/>
                                  </p:stCondLst>
                                  <p:childTnLst>
                                    <p:animEffect transition="out" filter="fade">
                                      <p:cBhvr>
                                        <p:cTn id="6" dur="800" accel="100000">
                                          <p:stCondLst>
                                            <p:cond delay="200"/>
                                          </p:stCondLst>
                                        </p:cTn>
                                        <p:tgtEl>
                                          <p:spTgt spid="14"/>
                                        </p:tgtEl>
                                      </p:cBhvr>
                                    </p:animEffect>
                                    <p:anim calcmode="lin" valueType="num">
                                      <p:cBhvr>
                                        <p:cTn id="7" dur="800" accel="100000">
                                          <p:stCondLst>
                                            <p:cond delay="200"/>
                                          </p:stCondLst>
                                        </p:cTn>
                                        <p:tgtEl>
                                          <p:spTgt spid="14"/>
                                        </p:tgtEl>
                                        <p:attrNameLst>
                                          <p:attrName>style.rotation</p:attrName>
                                        </p:attrNameLst>
                                      </p:cBhvr>
                                      <p:tavLst>
                                        <p:tav tm="0">
                                          <p:val>
                                            <p:fltVal val="0"/>
                                          </p:val>
                                        </p:tav>
                                        <p:tav tm="100000">
                                          <p:val>
                                            <p:fltVal val="-90"/>
                                          </p:val>
                                        </p:tav>
                                      </p:tavLst>
                                    </p:anim>
                                    <p:anim calcmode="lin" valueType="num">
                                      <p:cBhvr>
                                        <p:cTn id="8" dur="200" decel="100000"/>
                                        <p:tgtEl>
                                          <p:spTgt spid="14"/>
                                        </p:tgtEl>
                                        <p:attrNameLst>
                                          <p:attrName>ppt_x</p:attrName>
                                        </p:attrNameLst>
                                      </p:cBhvr>
                                      <p:tavLst>
                                        <p:tav tm="0">
                                          <p:val>
                                            <p:strVal val="ppt_x"/>
                                          </p:val>
                                        </p:tav>
                                        <p:tav tm="100000">
                                          <p:val>
                                            <p:strVal val="ppt_x-0.05"/>
                                          </p:val>
                                        </p:tav>
                                      </p:tavLst>
                                    </p:anim>
                                    <p:anim calcmode="lin" valueType="num">
                                      <p:cBhvr>
                                        <p:cTn id="9" dur="200" decel="100000"/>
                                        <p:tgtEl>
                                          <p:spTgt spid="14"/>
                                        </p:tgtEl>
                                        <p:attrNameLst>
                                          <p:attrName>ppt_y</p:attrName>
                                        </p:attrNameLst>
                                      </p:cBhvr>
                                      <p:tavLst>
                                        <p:tav tm="0">
                                          <p:val>
                                            <p:strVal val="ppt_y"/>
                                          </p:val>
                                        </p:tav>
                                        <p:tav tm="100000">
                                          <p:val>
                                            <p:strVal val="ppt_y+0.1"/>
                                          </p:val>
                                        </p:tav>
                                      </p:tavLst>
                                    </p:anim>
                                    <p:anim calcmode="lin" valueType="num">
                                      <p:cBhvr>
                                        <p:cTn id="10" dur="800" accel="100000">
                                          <p:stCondLst>
                                            <p:cond delay="200"/>
                                          </p:stCondLst>
                                        </p:cTn>
                                        <p:tgtEl>
                                          <p:spTgt spid="14"/>
                                        </p:tgtEl>
                                        <p:attrNameLst>
                                          <p:attrName>ppt_x</p:attrName>
                                        </p:attrNameLst>
                                      </p:cBhvr>
                                      <p:tavLst>
                                        <p:tav tm="0">
                                          <p:val>
                                            <p:strVal val="ppt_x"/>
                                          </p:val>
                                        </p:tav>
                                        <p:tav tm="100000">
                                          <p:val>
                                            <p:strVal val="ppt_x+0.4+0.05"/>
                                          </p:val>
                                        </p:tav>
                                      </p:tavLst>
                                    </p:anim>
                                    <p:anim calcmode="lin" valueType="num">
                                      <p:cBhvr>
                                        <p:cTn id="11" dur="800" accel="100000">
                                          <p:stCondLst>
                                            <p:cond delay="200"/>
                                          </p:stCondLst>
                                        </p:cTn>
                                        <p:tgtEl>
                                          <p:spTgt spid="14"/>
                                        </p:tgtEl>
                                        <p:attrNameLst>
                                          <p:attrName>ppt_y</p:attrName>
                                        </p:attrNameLst>
                                      </p:cBhvr>
                                      <p:tavLst>
                                        <p:tav tm="0">
                                          <p:val>
                                            <p:strVal val="ppt_y"/>
                                          </p:val>
                                        </p:tav>
                                        <p:tav tm="100000">
                                          <p:val>
                                            <p:strVal val="ppt_y-0.4-0.1"/>
                                          </p:val>
                                        </p:tav>
                                      </p:tavLst>
                                    </p:anim>
                                    <p:set>
                                      <p:cBhvr>
                                        <p:cTn id="12"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97" y="727442"/>
            <a:ext cx="4063674" cy="2952292"/>
          </a:xfrm>
          <a:prstGeom prst="rect">
            <a:avLst/>
          </a:prstGeom>
        </p:spPr>
      </p:pic>
      <p:pic>
        <p:nvPicPr>
          <p:cNvPr id="9" name="Imagen 8"/>
          <p:cNvPicPr>
            <a:picLocks noChangeAspect="1"/>
          </p:cNvPicPr>
          <p:nvPr/>
        </p:nvPicPr>
        <p:blipFill>
          <a:blip r:embed="rId3"/>
          <a:stretch>
            <a:fillRect/>
          </a:stretch>
        </p:blipFill>
        <p:spPr>
          <a:xfrm>
            <a:off x="2099058" y="4137237"/>
            <a:ext cx="5201545" cy="2119505"/>
          </a:xfrm>
          <a:prstGeom prst="rect">
            <a:avLst/>
          </a:prstGeom>
        </p:spPr>
      </p:pic>
      <p:pic>
        <p:nvPicPr>
          <p:cNvPr id="10" name="Imagen 9" descr="C:\Users\ALEX\Desktop\graf2.png"/>
          <p:cNvPicPr/>
          <p:nvPr/>
        </p:nvPicPr>
        <p:blipFill>
          <a:blip r:embed="rId4">
            <a:extLst>
              <a:ext uri="{28A0092B-C50C-407E-A947-70E740481C1C}">
                <a14:useLocalDpi xmlns:a14="http://schemas.microsoft.com/office/drawing/2010/main" val="0"/>
              </a:ext>
            </a:extLst>
          </a:blip>
          <a:srcRect/>
          <a:stretch>
            <a:fillRect/>
          </a:stretch>
        </p:blipFill>
        <p:spPr bwMode="auto">
          <a:xfrm>
            <a:off x="7708900" y="4048337"/>
            <a:ext cx="4368800" cy="2720763"/>
          </a:xfrm>
          <a:prstGeom prst="rect">
            <a:avLst/>
          </a:prstGeom>
          <a:noFill/>
          <a:ln>
            <a:noFill/>
          </a:ln>
        </p:spPr>
      </p:pic>
      <p:pic>
        <p:nvPicPr>
          <p:cNvPr id="12" name="Imagen 11"/>
          <p:cNvPicPr>
            <a:picLocks noChangeAspect="1"/>
          </p:cNvPicPr>
          <p:nvPr/>
        </p:nvPicPr>
        <p:blipFill>
          <a:blip r:embed="rId5"/>
          <a:stretch>
            <a:fillRect/>
          </a:stretch>
        </p:blipFill>
        <p:spPr>
          <a:xfrm>
            <a:off x="1268942" y="1094485"/>
            <a:ext cx="6439958" cy="2296415"/>
          </a:xfrm>
          <a:prstGeom prst="rect">
            <a:avLst/>
          </a:prstGeom>
        </p:spPr>
      </p:pic>
      <p:sp>
        <p:nvSpPr>
          <p:cNvPr id="14" name="Rectángulo 13">
            <a:extLst>
              <a:ext uri="{FF2B5EF4-FFF2-40B4-BE49-F238E27FC236}">
                <a16:creationId xmlns="" xmlns:a16="http://schemas.microsoft.com/office/drawing/2014/main" id="{D57E22C6-EBD9-4E90-8064-D8EC3303510D}"/>
              </a:ext>
            </a:extLst>
          </p:cNvPr>
          <p:cNvSpPr/>
          <p:nvPr/>
        </p:nvSpPr>
        <p:spPr>
          <a:xfrm>
            <a:off x="368826" y="81111"/>
            <a:ext cx="2850460" cy="646331"/>
          </a:xfrm>
          <a:prstGeom prst="rect">
            <a:avLst/>
          </a:prstGeom>
        </p:spPr>
        <p:txBody>
          <a:bodyPr wrap="none">
            <a:spAutoFit/>
          </a:bodyPr>
          <a:lstStyle/>
          <a:p>
            <a:pPr>
              <a:lnSpc>
                <a:spcPct val="90000"/>
              </a:lnSpc>
              <a:spcBef>
                <a:spcPct val="0"/>
              </a:spcBef>
            </a:pPr>
            <a:r>
              <a:rPr lang="es-EC" sz="4000" b="1" dirty="0">
                <a:latin typeface="+mj-lt"/>
                <a:ea typeface="+mj-ea"/>
                <a:cs typeface="+mj-cs"/>
              </a:rPr>
              <a:t>Programas</a:t>
            </a:r>
          </a:p>
        </p:txBody>
      </p:sp>
    </p:spTree>
    <p:extLst>
      <p:ext uri="{BB962C8B-B14F-4D97-AF65-F5344CB8AC3E}">
        <p14:creationId xmlns:p14="http://schemas.microsoft.com/office/powerpoint/2010/main" val="4091408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0700" y="3957478"/>
            <a:ext cx="4051300" cy="2920353"/>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300" y="4025565"/>
            <a:ext cx="3916739" cy="2852266"/>
          </a:xfrm>
          <a:prstGeom prst="rect">
            <a:avLst/>
          </a:prstGeom>
        </p:spPr>
      </p:pic>
      <p:sp>
        <p:nvSpPr>
          <p:cNvPr id="126" name="Rectángulo 125">
            <a:extLst>
              <a:ext uri="{FF2B5EF4-FFF2-40B4-BE49-F238E27FC236}">
                <a16:creationId xmlns="" xmlns:a16="http://schemas.microsoft.com/office/drawing/2014/main" id="{D57E22C6-EBD9-4E90-8064-D8EC3303510D}"/>
              </a:ext>
            </a:extLst>
          </p:cNvPr>
          <p:cNvSpPr/>
          <p:nvPr/>
        </p:nvSpPr>
        <p:spPr>
          <a:xfrm>
            <a:off x="368826" y="81111"/>
            <a:ext cx="2850460" cy="646331"/>
          </a:xfrm>
          <a:prstGeom prst="rect">
            <a:avLst/>
          </a:prstGeom>
        </p:spPr>
        <p:txBody>
          <a:bodyPr wrap="none">
            <a:spAutoFit/>
          </a:bodyPr>
          <a:lstStyle/>
          <a:p>
            <a:pPr>
              <a:lnSpc>
                <a:spcPct val="90000"/>
              </a:lnSpc>
              <a:spcBef>
                <a:spcPct val="0"/>
              </a:spcBef>
            </a:pPr>
            <a:r>
              <a:rPr lang="es-EC" sz="4000" b="1" dirty="0">
                <a:latin typeface="+mj-lt"/>
                <a:ea typeface="+mj-ea"/>
                <a:cs typeface="+mj-cs"/>
              </a:rPr>
              <a:t>Programas</a:t>
            </a:r>
          </a:p>
        </p:txBody>
      </p:sp>
      <p:sp>
        <p:nvSpPr>
          <p:cNvPr id="127" name="Flecha derecha 126"/>
          <p:cNvSpPr/>
          <p:nvPr/>
        </p:nvSpPr>
        <p:spPr>
          <a:xfrm>
            <a:off x="5326063" y="5324475"/>
            <a:ext cx="2776689" cy="93179"/>
          </a:xfrm>
          <a:prstGeom prst="rightArrow">
            <a:avLst>
              <a:gd name="adj1" fmla="val 50000"/>
              <a:gd name="adj2" fmla="val 25880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US"/>
          </a:p>
        </p:txBody>
      </p:sp>
      <p:pic>
        <p:nvPicPr>
          <p:cNvPr id="128" name="Imagen 127"/>
          <p:cNvPicPr>
            <a:picLocks noChangeAspect="1"/>
          </p:cNvPicPr>
          <p:nvPr/>
        </p:nvPicPr>
        <p:blipFill>
          <a:blip r:embed="rId4"/>
          <a:stretch>
            <a:fillRect/>
          </a:stretch>
        </p:blipFill>
        <p:spPr>
          <a:xfrm>
            <a:off x="2700491" y="666453"/>
            <a:ext cx="8256809" cy="3328219"/>
          </a:xfrm>
          <a:prstGeom prst="rect">
            <a:avLst/>
          </a:prstGeom>
        </p:spPr>
      </p:pic>
    </p:spTree>
    <p:extLst>
      <p:ext uri="{BB962C8B-B14F-4D97-AF65-F5344CB8AC3E}">
        <p14:creationId xmlns:p14="http://schemas.microsoft.com/office/powerpoint/2010/main" val="3031781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518" y="1096774"/>
            <a:ext cx="7580493" cy="5471834"/>
          </a:xfrm>
          <a:prstGeom prst="rect">
            <a:avLst/>
          </a:prstGeom>
        </p:spPr>
      </p:pic>
      <p:pic>
        <p:nvPicPr>
          <p:cNvPr id="3" name="Imagen 2"/>
          <p:cNvPicPr>
            <a:picLocks noChangeAspect="1"/>
          </p:cNvPicPr>
          <p:nvPr/>
        </p:nvPicPr>
        <p:blipFill rotWithShape="1">
          <a:blip r:embed="rId4"/>
          <a:srcRect r="50000" b="10328"/>
          <a:stretch/>
        </p:blipFill>
        <p:spPr>
          <a:xfrm>
            <a:off x="8389381" y="1823571"/>
            <a:ext cx="2160422" cy="4745037"/>
          </a:xfrm>
          <a:prstGeom prst="rect">
            <a:avLst/>
          </a:prstGeom>
        </p:spPr>
      </p:pic>
      <p:sp>
        <p:nvSpPr>
          <p:cNvPr id="4" name="CuadroTexto 3"/>
          <p:cNvSpPr txBox="1"/>
          <p:nvPr/>
        </p:nvSpPr>
        <p:spPr>
          <a:xfrm>
            <a:off x="8282142" y="369977"/>
            <a:ext cx="1885440" cy="369332"/>
          </a:xfrm>
          <a:prstGeom prst="rect">
            <a:avLst/>
          </a:prstGeom>
          <a:noFill/>
        </p:spPr>
        <p:txBody>
          <a:bodyPr wrap="square" rtlCol="0">
            <a:spAutoFit/>
          </a:bodyPr>
          <a:lstStyle/>
          <a:p>
            <a:r>
              <a:rPr lang="es-US" dirty="0"/>
              <a:t>Deformación</a:t>
            </a:r>
          </a:p>
        </p:txBody>
      </p:sp>
      <p:sp>
        <p:nvSpPr>
          <p:cNvPr id="5" name="CuadroTexto 4"/>
          <p:cNvSpPr txBox="1"/>
          <p:nvPr/>
        </p:nvSpPr>
        <p:spPr>
          <a:xfrm>
            <a:off x="8917935" y="727442"/>
            <a:ext cx="1179650" cy="369332"/>
          </a:xfrm>
          <a:prstGeom prst="rect">
            <a:avLst/>
          </a:prstGeom>
          <a:noFill/>
        </p:spPr>
        <p:txBody>
          <a:bodyPr wrap="square" rtlCol="0">
            <a:spAutoFit/>
          </a:bodyPr>
          <a:lstStyle/>
          <a:p>
            <a:r>
              <a:rPr lang="es-US" dirty="0"/>
              <a:t>F. Carga</a:t>
            </a:r>
          </a:p>
        </p:txBody>
      </p:sp>
      <p:sp>
        <p:nvSpPr>
          <p:cNvPr id="6" name="CuadroTexto 5"/>
          <p:cNvSpPr txBox="1"/>
          <p:nvPr/>
        </p:nvSpPr>
        <p:spPr>
          <a:xfrm>
            <a:off x="9768834" y="1096774"/>
            <a:ext cx="1627047" cy="369332"/>
          </a:xfrm>
          <a:prstGeom prst="rect">
            <a:avLst/>
          </a:prstGeom>
          <a:noFill/>
        </p:spPr>
        <p:txBody>
          <a:bodyPr wrap="square" rtlCol="0">
            <a:spAutoFit/>
          </a:bodyPr>
          <a:lstStyle/>
          <a:p>
            <a:r>
              <a:rPr lang="es-US" dirty="0"/>
              <a:t>F. Descarga</a:t>
            </a:r>
          </a:p>
        </p:txBody>
      </p:sp>
      <p:cxnSp>
        <p:nvCxnSpPr>
          <p:cNvPr id="8" name="Conector recto de flecha 7"/>
          <p:cNvCxnSpPr/>
          <p:nvPr/>
        </p:nvCxnSpPr>
        <p:spPr>
          <a:xfrm flipH="1">
            <a:off x="8591705" y="739309"/>
            <a:ext cx="6350" cy="10842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a:cxnSpLocks/>
            <a:stCxn id="5" idx="2"/>
          </p:cNvCxnSpPr>
          <p:nvPr/>
        </p:nvCxnSpPr>
        <p:spPr>
          <a:xfrm>
            <a:off x="9507760" y="1096774"/>
            <a:ext cx="5058" cy="7267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a:off x="10021249" y="1466106"/>
            <a:ext cx="0" cy="3574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Picture 2" descr="Resultado de imagen para carrera de ingenieria mecanica espe">
            <a:extLst>
              <a:ext uri="{FF2B5EF4-FFF2-40B4-BE49-F238E27FC236}">
                <a16:creationId xmlns="" xmlns:a16="http://schemas.microsoft.com/office/drawing/2014/main" id="{E4F3298C-6C4D-42C7-9B11-4E71F7518D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2348" y="1"/>
            <a:ext cx="1179651" cy="1143434"/>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12">
            <a:extLst>
              <a:ext uri="{FF2B5EF4-FFF2-40B4-BE49-F238E27FC236}">
                <a16:creationId xmlns="" xmlns:a16="http://schemas.microsoft.com/office/drawing/2014/main" id="{D57E22C6-EBD9-4E90-8064-D8EC3303510D}"/>
              </a:ext>
            </a:extLst>
          </p:cNvPr>
          <p:cNvSpPr/>
          <p:nvPr/>
        </p:nvSpPr>
        <p:spPr>
          <a:xfrm>
            <a:off x="368826" y="81111"/>
            <a:ext cx="3629520" cy="646331"/>
          </a:xfrm>
          <a:prstGeom prst="rect">
            <a:avLst/>
          </a:prstGeom>
        </p:spPr>
        <p:txBody>
          <a:bodyPr wrap="none">
            <a:spAutoFit/>
          </a:bodyPr>
          <a:lstStyle/>
          <a:p>
            <a:pPr>
              <a:lnSpc>
                <a:spcPct val="90000"/>
              </a:lnSpc>
              <a:spcBef>
                <a:spcPct val="0"/>
              </a:spcBef>
            </a:pPr>
            <a:r>
              <a:rPr lang="es-EC" sz="4000" b="1" dirty="0">
                <a:latin typeface="+mj-lt"/>
                <a:ea typeface="+mj-ea"/>
                <a:cs typeface="+mj-cs"/>
              </a:rPr>
              <a:t>I</a:t>
            </a:r>
            <a:r>
              <a:rPr lang="es-EC" sz="2800" b="1" dirty="0">
                <a:latin typeface="+mj-lt"/>
                <a:ea typeface="+mj-ea"/>
                <a:cs typeface="+mj-cs"/>
              </a:rPr>
              <a:t>NTERFAZ</a:t>
            </a:r>
            <a:r>
              <a:rPr lang="es-EC" sz="4000" b="1" dirty="0">
                <a:latin typeface="+mj-lt"/>
                <a:ea typeface="+mj-ea"/>
                <a:cs typeface="+mj-cs"/>
              </a:rPr>
              <a:t> G</a:t>
            </a:r>
            <a:r>
              <a:rPr lang="es-EC" sz="2800" b="1" dirty="0">
                <a:latin typeface="+mj-lt"/>
                <a:ea typeface="+mj-ea"/>
                <a:cs typeface="+mj-cs"/>
              </a:rPr>
              <a:t>RÁFICA</a:t>
            </a:r>
            <a:endParaRPr lang="es-EC" sz="4000" b="1" dirty="0">
              <a:latin typeface="+mj-lt"/>
              <a:ea typeface="+mj-ea"/>
              <a:cs typeface="+mj-cs"/>
            </a:endParaRPr>
          </a:p>
        </p:txBody>
      </p:sp>
    </p:spTree>
    <p:extLst>
      <p:ext uri="{BB962C8B-B14F-4D97-AF65-F5344CB8AC3E}">
        <p14:creationId xmlns:p14="http://schemas.microsoft.com/office/powerpoint/2010/main" val="2679619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313BC69-10AF-4794-A512-D22F9C53F233}"/>
              </a:ext>
            </a:extLst>
          </p:cNvPr>
          <p:cNvSpPr>
            <a:spLocks noGrp="1"/>
          </p:cNvSpPr>
          <p:nvPr>
            <p:ph type="title"/>
          </p:nvPr>
        </p:nvSpPr>
        <p:spPr>
          <a:xfrm>
            <a:off x="838200" y="0"/>
            <a:ext cx="5350565" cy="667027"/>
          </a:xfrm>
        </p:spPr>
        <p:txBody>
          <a:bodyPr>
            <a:normAutofit fontScale="90000"/>
          </a:bodyPr>
          <a:lstStyle/>
          <a:p>
            <a:r>
              <a:rPr lang="es-EC" sz="4000" b="1" dirty="0"/>
              <a:t>I</a:t>
            </a:r>
            <a:r>
              <a:rPr lang="es-EC" sz="2800" b="1" dirty="0"/>
              <a:t>NTRODUCCIÓN</a:t>
            </a:r>
            <a:r>
              <a:rPr lang="es-EC" sz="4000" b="1" dirty="0"/>
              <a:t> </a:t>
            </a:r>
          </a:p>
        </p:txBody>
      </p:sp>
      <p:sp>
        <p:nvSpPr>
          <p:cNvPr id="3" name="Marcador de contenido 2">
            <a:extLst>
              <a:ext uri="{FF2B5EF4-FFF2-40B4-BE49-F238E27FC236}">
                <a16:creationId xmlns="" xmlns:a16="http://schemas.microsoft.com/office/drawing/2014/main" id="{12F392A3-9BF4-4CEB-B9B9-E040E6B1C374}"/>
              </a:ext>
            </a:extLst>
          </p:cNvPr>
          <p:cNvSpPr>
            <a:spLocks noGrp="1"/>
          </p:cNvSpPr>
          <p:nvPr>
            <p:ph idx="1"/>
          </p:nvPr>
        </p:nvSpPr>
        <p:spPr>
          <a:xfrm>
            <a:off x="838200" y="1288475"/>
            <a:ext cx="10515600" cy="667027"/>
          </a:xfrm>
        </p:spPr>
        <p:txBody>
          <a:bodyPr/>
          <a:lstStyle/>
          <a:p>
            <a:r>
              <a:rPr lang="es-MX" dirty="0"/>
              <a:t>Elastómeros </a:t>
            </a:r>
            <a:r>
              <a:rPr lang="es-MX" dirty="0">
                <a:sym typeface="Wingdings" panose="05000000000000000000" pitchFamily="2" charset="2"/>
              </a:rPr>
              <a:t> </a:t>
            </a:r>
            <a:r>
              <a:rPr lang="es-MX" dirty="0"/>
              <a:t>deformación mayor 200% </a:t>
            </a:r>
          </a:p>
          <a:p>
            <a:endParaRPr lang="es-MX" dirty="0"/>
          </a:p>
          <a:p>
            <a:pPr marL="0" indent="0">
              <a:buNone/>
            </a:pPr>
            <a:endParaRPr lang="es-EC" dirty="0"/>
          </a:p>
        </p:txBody>
      </p:sp>
      <p:pic>
        <p:nvPicPr>
          <p:cNvPr id="5" name="Imagen 4">
            <a:extLst>
              <a:ext uri="{FF2B5EF4-FFF2-40B4-BE49-F238E27FC236}">
                <a16:creationId xmlns="" xmlns:a16="http://schemas.microsoft.com/office/drawing/2014/main" id="{ACF535CE-8BC7-4CC5-A141-70A7553911D2}"/>
              </a:ext>
            </a:extLst>
          </p:cNvPr>
          <p:cNvPicPr/>
          <p:nvPr/>
        </p:nvPicPr>
        <p:blipFill rotWithShape="1">
          <a:blip r:embed="rId3"/>
          <a:srcRect l="9256" r="4517" b="19316"/>
          <a:stretch/>
        </p:blipFill>
        <p:spPr bwMode="auto">
          <a:xfrm>
            <a:off x="1544127" y="1686166"/>
            <a:ext cx="4445856" cy="1927500"/>
          </a:xfrm>
          <a:prstGeom prst="rect">
            <a:avLst/>
          </a:prstGeom>
          <a:ln>
            <a:noFill/>
          </a:ln>
          <a:extLst>
            <a:ext uri="{53640926-AAD7-44D8-BBD7-CCE9431645EC}">
              <a14:shadowObscured xmlns:a14="http://schemas.microsoft.com/office/drawing/2010/main"/>
            </a:ext>
          </a:extLst>
        </p:spPr>
      </p:pic>
      <p:pic>
        <p:nvPicPr>
          <p:cNvPr id="1030" name="Picture 6" descr="Imagen relacionada">
            <a:extLst>
              <a:ext uri="{FF2B5EF4-FFF2-40B4-BE49-F238E27FC236}">
                <a16:creationId xmlns="" xmlns:a16="http://schemas.microsoft.com/office/drawing/2014/main" id="{6131D705-08B9-42D6-BACF-1FC07F8164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2934" y="1459948"/>
            <a:ext cx="3429414" cy="2578380"/>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 xmlns:a16="http://schemas.microsoft.com/office/drawing/2014/main" id="{F6916922-DAFF-45BF-8F16-9885968D8F01}"/>
              </a:ext>
            </a:extLst>
          </p:cNvPr>
          <p:cNvSpPr/>
          <p:nvPr/>
        </p:nvSpPr>
        <p:spPr>
          <a:xfrm>
            <a:off x="838200" y="3891963"/>
            <a:ext cx="6039678" cy="954107"/>
          </a:xfrm>
          <a:prstGeom prst="rect">
            <a:avLst/>
          </a:prstGeom>
        </p:spPr>
        <p:txBody>
          <a:bodyPr wrap="square">
            <a:spAutoFit/>
          </a:bodyPr>
          <a:lstStyle/>
          <a:p>
            <a:pPr marL="457200" indent="-457200">
              <a:buFont typeface="Arial" panose="020B0604020202020204" pitchFamily="34" charset="0"/>
              <a:buChar char="•"/>
            </a:pPr>
            <a:r>
              <a:rPr lang="es-MX" sz="2800" dirty="0"/>
              <a:t>Comportamiento diferente al resto de polímeros </a:t>
            </a:r>
          </a:p>
        </p:txBody>
      </p:sp>
      <p:pic>
        <p:nvPicPr>
          <p:cNvPr id="1032" name="Picture 8" descr="Imagen relacionada">
            <a:extLst>
              <a:ext uri="{FF2B5EF4-FFF2-40B4-BE49-F238E27FC236}">
                <a16:creationId xmlns="" xmlns:a16="http://schemas.microsoft.com/office/drawing/2014/main" id="{B6929799-E4BC-4BCF-BB9D-C973C97548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310" y="4598059"/>
            <a:ext cx="3030193" cy="1702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sultado de imagen para carrera de ingenieria mecanica espe">
            <a:extLst>
              <a:ext uri="{FF2B5EF4-FFF2-40B4-BE49-F238E27FC236}">
                <a16:creationId xmlns="" xmlns:a16="http://schemas.microsoft.com/office/drawing/2014/main" id="{CD0ED0F3-EC1C-4EA3-BC4B-0977AE8BA066}"/>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924796" y="1"/>
            <a:ext cx="1267203" cy="1228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5683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Marcador de contenido 2">
            <a:extLst>
              <a:ext uri="{FF2B5EF4-FFF2-40B4-BE49-F238E27FC236}">
                <a16:creationId xmlns="" xmlns:a16="http://schemas.microsoft.com/office/drawing/2014/main" id="{F309DF89-9343-4C8F-ABDD-2C82FB2ADDAE}"/>
              </a:ext>
            </a:extLst>
          </p:cNvPr>
          <p:cNvSpPr txBox="1">
            <a:spLocks/>
          </p:cNvSpPr>
          <p:nvPr/>
        </p:nvSpPr>
        <p:spPr>
          <a:xfrm>
            <a:off x="1463726" y="1143435"/>
            <a:ext cx="3558848" cy="40750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s-EC" b="1" dirty="0"/>
              <a:t>  INTRODUCCIÓN </a:t>
            </a:r>
          </a:p>
          <a:p>
            <a:pPr marL="514350" indent="-514350">
              <a:buFont typeface="Arial" panose="020B0604020202020204" pitchFamily="34" charset="0"/>
              <a:buAutoNum type="arabicPeriod" startAt="2"/>
            </a:pPr>
            <a:endParaRPr lang="es-EC" b="1" dirty="0"/>
          </a:p>
        </p:txBody>
      </p:sp>
      <p:sp>
        <p:nvSpPr>
          <p:cNvPr id="11" name="Rectángulo 10">
            <a:extLst>
              <a:ext uri="{FF2B5EF4-FFF2-40B4-BE49-F238E27FC236}">
                <a16:creationId xmlns="" xmlns:a16="http://schemas.microsoft.com/office/drawing/2014/main" id="{A7FE272F-57F2-4ED4-A278-09FA91C93340}"/>
              </a:ext>
            </a:extLst>
          </p:cNvPr>
          <p:cNvSpPr/>
          <p:nvPr/>
        </p:nvSpPr>
        <p:spPr>
          <a:xfrm>
            <a:off x="1463726" y="1672625"/>
            <a:ext cx="5278268" cy="523220"/>
          </a:xfrm>
          <a:prstGeom prst="rect">
            <a:avLst/>
          </a:prstGeom>
        </p:spPr>
        <p:txBody>
          <a:bodyPr wrap="square">
            <a:spAutoFit/>
          </a:bodyPr>
          <a:lstStyle/>
          <a:p>
            <a:pPr marL="514350" indent="-514350">
              <a:buFont typeface="Arial" panose="020B0604020202020204" pitchFamily="34" charset="0"/>
              <a:buAutoNum type="arabicPeriod" startAt="2"/>
            </a:pPr>
            <a:r>
              <a:rPr lang="es-EC" sz="2800" b="1" dirty="0"/>
              <a:t>  MARCO TEÓRICO</a:t>
            </a:r>
          </a:p>
        </p:txBody>
      </p:sp>
      <p:sp>
        <p:nvSpPr>
          <p:cNvPr id="12" name="Rectángulo 11">
            <a:extLst>
              <a:ext uri="{FF2B5EF4-FFF2-40B4-BE49-F238E27FC236}">
                <a16:creationId xmlns="" xmlns:a16="http://schemas.microsoft.com/office/drawing/2014/main" id="{D7B232B6-2A56-49B4-BFBB-CCA4D0C30203}"/>
              </a:ext>
            </a:extLst>
          </p:cNvPr>
          <p:cNvSpPr/>
          <p:nvPr/>
        </p:nvSpPr>
        <p:spPr>
          <a:xfrm>
            <a:off x="1463726" y="2299958"/>
            <a:ext cx="5718953" cy="523220"/>
          </a:xfrm>
          <a:prstGeom prst="rect">
            <a:avLst/>
          </a:prstGeom>
        </p:spPr>
        <p:txBody>
          <a:bodyPr wrap="square">
            <a:spAutoFit/>
          </a:bodyPr>
          <a:lstStyle/>
          <a:p>
            <a:r>
              <a:rPr lang="es-EC" sz="2800" b="1" dirty="0"/>
              <a:t>3.     DISEÑO Y CONSTRUCCIÓN</a:t>
            </a:r>
          </a:p>
        </p:txBody>
      </p:sp>
      <p:sp>
        <p:nvSpPr>
          <p:cNvPr id="13" name="Rectángulo 12">
            <a:extLst>
              <a:ext uri="{FF2B5EF4-FFF2-40B4-BE49-F238E27FC236}">
                <a16:creationId xmlns="" xmlns:a16="http://schemas.microsoft.com/office/drawing/2014/main" id="{108FD921-3D50-4257-B5F2-A585792C2C15}"/>
              </a:ext>
            </a:extLst>
          </p:cNvPr>
          <p:cNvSpPr/>
          <p:nvPr/>
        </p:nvSpPr>
        <p:spPr>
          <a:xfrm>
            <a:off x="1463726" y="2953834"/>
            <a:ext cx="4247961" cy="523220"/>
          </a:xfrm>
          <a:prstGeom prst="rect">
            <a:avLst/>
          </a:prstGeom>
        </p:spPr>
        <p:txBody>
          <a:bodyPr wrap="square">
            <a:spAutoFit/>
          </a:bodyPr>
          <a:lstStyle/>
          <a:p>
            <a:pPr marL="514350" indent="-514350">
              <a:buFont typeface="Arial" panose="020B0604020202020204" pitchFamily="34" charset="0"/>
              <a:buAutoNum type="arabicPeriod" startAt="4"/>
            </a:pPr>
            <a:r>
              <a:rPr lang="es-EC" sz="2800" b="1" dirty="0"/>
              <a:t>  METODOLOGÍA</a:t>
            </a:r>
          </a:p>
        </p:txBody>
      </p:sp>
      <p:sp>
        <p:nvSpPr>
          <p:cNvPr id="14" name="Rectángulo 13">
            <a:extLst>
              <a:ext uri="{FF2B5EF4-FFF2-40B4-BE49-F238E27FC236}">
                <a16:creationId xmlns="" xmlns:a16="http://schemas.microsoft.com/office/drawing/2014/main" id="{BDE2A367-A51C-4B39-B8CC-8B45C0D81CF2}"/>
              </a:ext>
            </a:extLst>
          </p:cNvPr>
          <p:cNvSpPr/>
          <p:nvPr/>
        </p:nvSpPr>
        <p:spPr>
          <a:xfrm>
            <a:off x="1463726" y="3598740"/>
            <a:ext cx="4247961" cy="523220"/>
          </a:xfrm>
          <a:prstGeom prst="rect">
            <a:avLst/>
          </a:prstGeom>
        </p:spPr>
        <p:txBody>
          <a:bodyPr wrap="square">
            <a:spAutoFit/>
          </a:bodyPr>
          <a:lstStyle/>
          <a:p>
            <a:r>
              <a:rPr lang="es-EC" sz="2800" b="1" dirty="0"/>
              <a:t>5.    PROGRAMACIÓN</a:t>
            </a:r>
          </a:p>
        </p:txBody>
      </p:sp>
      <p:sp>
        <p:nvSpPr>
          <p:cNvPr id="15" name="Rectángulo 14">
            <a:extLst>
              <a:ext uri="{FF2B5EF4-FFF2-40B4-BE49-F238E27FC236}">
                <a16:creationId xmlns="" xmlns:a16="http://schemas.microsoft.com/office/drawing/2014/main" id="{871A0157-A356-4D68-95D6-AECB9CE1E3F5}"/>
              </a:ext>
            </a:extLst>
          </p:cNvPr>
          <p:cNvSpPr/>
          <p:nvPr/>
        </p:nvSpPr>
        <p:spPr>
          <a:xfrm>
            <a:off x="1463726" y="4217676"/>
            <a:ext cx="6368309" cy="523220"/>
          </a:xfrm>
          <a:prstGeom prst="rect">
            <a:avLst/>
          </a:prstGeom>
        </p:spPr>
        <p:txBody>
          <a:bodyPr wrap="square">
            <a:spAutoFit/>
          </a:bodyPr>
          <a:lstStyle/>
          <a:p>
            <a:r>
              <a:rPr lang="es-EC" sz="2800" b="1" dirty="0"/>
              <a:t>6.     ANÁLISIS DE RESULTADOS</a:t>
            </a:r>
          </a:p>
        </p:txBody>
      </p:sp>
      <p:sp>
        <p:nvSpPr>
          <p:cNvPr id="16" name="Rectángulo 15">
            <a:extLst>
              <a:ext uri="{FF2B5EF4-FFF2-40B4-BE49-F238E27FC236}">
                <a16:creationId xmlns="" xmlns:a16="http://schemas.microsoft.com/office/drawing/2014/main" id="{80B821A6-03B6-40AB-BA75-32131624797F}"/>
              </a:ext>
            </a:extLst>
          </p:cNvPr>
          <p:cNvSpPr/>
          <p:nvPr/>
        </p:nvSpPr>
        <p:spPr>
          <a:xfrm>
            <a:off x="1463726" y="4835544"/>
            <a:ext cx="4247961" cy="523220"/>
          </a:xfrm>
          <a:prstGeom prst="rect">
            <a:avLst/>
          </a:prstGeom>
        </p:spPr>
        <p:txBody>
          <a:bodyPr wrap="square">
            <a:spAutoFit/>
          </a:bodyPr>
          <a:lstStyle/>
          <a:p>
            <a:r>
              <a:rPr lang="es-EC" sz="2800" b="1" dirty="0"/>
              <a:t>7.     CONCLUSIONES</a:t>
            </a:r>
          </a:p>
        </p:txBody>
      </p:sp>
      <p:sp>
        <p:nvSpPr>
          <p:cNvPr id="17" name="Rectángulo 16">
            <a:extLst>
              <a:ext uri="{FF2B5EF4-FFF2-40B4-BE49-F238E27FC236}">
                <a16:creationId xmlns="" xmlns:a16="http://schemas.microsoft.com/office/drawing/2014/main" id="{12312ED5-3DC2-4F11-A20F-DE3B6FA25BC8}"/>
              </a:ext>
            </a:extLst>
          </p:cNvPr>
          <p:cNvSpPr/>
          <p:nvPr/>
        </p:nvSpPr>
        <p:spPr>
          <a:xfrm>
            <a:off x="1463726" y="5457396"/>
            <a:ext cx="5373801" cy="523220"/>
          </a:xfrm>
          <a:prstGeom prst="rect">
            <a:avLst/>
          </a:prstGeom>
        </p:spPr>
        <p:txBody>
          <a:bodyPr wrap="square">
            <a:spAutoFit/>
          </a:bodyPr>
          <a:lstStyle/>
          <a:p>
            <a:r>
              <a:rPr lang="es-EC" sz="2800" b="1" dirty="0"/>
              <a:t>8.     RECOMENDACIONES</a:t>
            </a:r>
            <a:endParaRPr lang="es-EC" sz="2800" dirty="0"/>
          </a:p>
        </p:txBody>
      </p:sp>
      <p:pic>
        <p:nvPicPr>
          <p:cNvPr id="19" name="Picture 2" descr="Resultado de imagen para carrera de ingenieria mecanica espe">
            <a:extLst>
              <a:ext uri="{FF2B5EF4-FFF2-40B4-BE49-F238E27FC236}">
                <a16:creationId xmlns="" xmlns:a16="http://schemas.microsoft.com/office/drawing/2014/main" id="{37CA89D1-3661-430F-804D-FD6C4DE4E21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466398" y="1"/>
            <a:ext cx="1725602" cy="1672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34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xit" presetSubtype="0" fill="hold" grpId="0" nodeType="clickEffect">
                                  <p:stCondLst>
                                    <p:cond delay="0"/>
                                  </p:stCondLst>
                                  <p:childTnLst>
                                    <p:animEffect transition="out" filter="fade">
                                      <p:cBhvr>
                                        <p:cTn id="6" dur="800" accel="100000">
                                          <p:stCondLst>
                                            <p:cond delay="200"/>
                                          </p:stCondLst>
                                        </p:cTn>
                                        <p:tgtEl>
                                          <p:spTgt spid="15"/>
                                        </p:tgtEl>
                                      </p:cBhvr>
                                    </p:animEffect>
                                    <p:anim calcmode="lin" valueType="num">
                                      <p:cBhvr>
                                        <p:cTn id="7" dur="800" accel="100000">
                                          <p:stCondLst>
                                            <p:cond delay="200"/>
                                          </p:stCondLst>
                                        </p:cTn>
                                        <p:tgtEl>
                                          <p:spTgt spid="15"/>
                                        </p:tgtEl>
                                        <p:attrNameLst>
                                          <p:attrName>style.rotation</p:attrName>
                                        </p:attrNameLst>
                                      </p:cBhvr>
                                      <p:tavLst>
                                        <p:tav tm="0">
                                          <p:val>
                                            <p:fltVal val="0"/>
                                          </p:val>
                                        </p:tav>
                                        <p:tav tm="100000">
                                          <p:val>
                                            <p:fltVal val="-90"/>
                                          </p:val>
                                        </p:tav>
                                      </p:tavLst>
                                    </p:anim>
                                    <p:anim calcmode="lin" valueType="num">
                                      <p:cBhvr>
                                        <p:cTn id="8" dur="200" decel="100000"/>
                                        <p:tgtEl>
                                          <p:spTgt spid="15"/>
                                        </p:tgtEl>
                                        <p:attrNameLst>
                                          <p:attrName>ppt_x</p:attrName>
                                        </p:attrNameLst>
                                      </p:cBhvr>
                                      <p:tavLst>
                                        <p:tav tm="0">
                                          <p:val>
                                            <p:strVal val="ppt_x"/>
                                          </p:val>
                                        </p:tav>
                                        <p:tav tm="100000">
                                          <p:val>
                                            <p:strVal val="ppt_x-0.05"/>
                                          </p:val>
                                        </p:tav>
                                      </p:tavLst>
                                    </p:anim>
                                    <p:anim calcmode="lin" valueType="num">
                                      <p:cBhvr>
                                        <p:cTn id="9" dur="200" decel="100000"/>
                                        <p:tgtEl>
                                          <p:spTgt spid="15"/>
                                        </p:tgtEl>
                                        <p:attrNameLst>
                                          <p:attrName>ppt_y</p:attrName>
                                        </p:attrNameLst>
                                      </p:cBhvr>
                                      <p:tavLst>
                                        <p:tav tm="0">
                                          <p:val>
                                            <p:strVal val="ppt_y"/>
                                          </p:val>
                                        </p:tav>
                                        <p:tav tm="100000">
                                          <p:val>
                                            <p:strVal val="ppt_y+0.1"/>
                                          </p:val>
                                        </p:tav>
                                      </p:tavLst>
                                    </p:anim>
                                    <p:anim calcmode="lin" valueType="num">
                                      <p:cBhvr>
                                        <p:cTn id="10" dur="800" accel="100000">
                                          <p:stCondLst>
                                            <p:cond delay="200"/>
                                          </p:stCondLst>
                                        </p:cTn>
                                        <p:tgtEl>
                                          <p:spTgt spid="15"/>
                                        </p:tgtEl>
                                        <p:attrNameLst>
                                          <p:attrName>ppt_x</p:attrName>
                                        </p:attrNameLst>
                                      </p:cBhvr>
                                      <p:tavLst>
                                        <p:tav tm="0">
                                          <p:val>
                                            <p:strVal val="ppt_x"/>
                                          </p:val>
                                        </p:tav>
                                        <p:tav tm="100000">
                                          <p:val>
                                            <p:strVal val="ppt_x+0.4+0.05"/>
                                          </p:val>
                                        </p:tav>
                                      </p:tavLst>
                                    </p:anim>
                                    <p:anim calcmode="lin" valueType="num">
                                      <p:cBhvr>
                                        <p:cTn id="11" dur="800" accel="100000">
                                          <p:stCondLst>
                                            <p:cond delay="200"/>
                                          </p:stCondLst>
                                        </p:cTn>
                                        <p:tgtEl>
                                          <p:spTgt spid="15"/>
                                        </p:tgtEl>
                                        <p:attrNameLst>
                                          <p:attrName>ppt_y</p:attrName>
                                        </p:attrNameLst>
                                      </p:cBhvr>
                                      <p:tavLst>
                                        <p:tav tm="0">
                                          <p:val>
                                            <p:strVal val="ppt_y"/>
                                          </p:val>
                                        </p:tav>
                                        <p:tav tm="100000">
                                          <p:val>
                                            <p:strVal val="ppt_y-0.4-0.1"/>
                                          </p:val>
                                        </p:tav>
                                      </p:tavLst>
                                    </p:anim>
                                    <p:set>
                                      <p:cBhvr>
                                        <p:cTn id="12"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a:graphicFrameLocks/>
          </p:cNvGraphicFramePr>
          <p:nvPr>
            <p:extLst>
              <p:ext uri="{D42A27DB-BD31-4B8C-83A1-F6EECF244321}">
                <p14:modId xmlns:p14="http://schemas.microsoft.com/office/powerpoint/2010/main" val="1152122763"/>
              </p:ext>
            </p:extLst>
          </p:nvPr>
        </p:nvGraphicFramePr>
        <p:xfrm>
          <a:off x="4876922" y="3909562"/>
          <a:ext cx="6783173" cy="23411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áfico 3"/>
          <p:cNvGraphicFramePr>
            <a:graphicFrameLocks/>
          </p:cNvGraphicFramePr>
          <p:nvPr>
            <p:extLst>
              <p:ext uri="{D42A27DB-BD31-4B8C-83A1-F6EECF244321}">
                <p14:modId xmlns:p14="http://schemas.microsoft.com/office/powerpoint/2010/main" val="1729960056"/>
              </p:ext>
            </p:extLst>
          </p:nvPr>
        </p:nvGraphicFramePr>
        <p:xfrm>
          <a:off x="5891282" y="934009"/>
          <a:ext cx="4754451" cy="2900966"/>
        </p:xfrm>
        <a:graphic>
          <a:graphicData uri="http://schemas.openxmlformats.org/drawingml/2006/chart">
            <c:chart xmlns:c="http://schemas.openxmlformats.org/drawingml/2006/chart" xmlns:r="http://schemas.openxmlformats.org/officeDocument/2006/relationships" r:id="rId3"/>
          </a:graphicData>
        </a:graphic>
      </p:graphicFrame>
      <p:pic>
        <p:nvPicPr>
          <p:cNvPr id="5" name="Imagen 4"/>
          <p:cNvPicPr>
            <a:picLocks noChangeAspect="1"/>
          </p:cNvPicPr>
          <p:nvPr/>
        </p:nvPicPr>
        <p:blipFill rotWithShape="1">
          <a:blip r:embed="rId4"/>
          <a:srcRect l="12883" t="-2424" r="10992" b="2424"/>
          <a:stretch/>
        </p:blipFill>
        <p:spPr>
          <a:xfrm rot="5400000">
            <a:off x="309272" y="2319727"/>
            <a:ext cx="4852354" cy="3009550"/>
          </a:xfrm>
          <a:prstGeom prst="rect">
            <a:avLst/>
          </a:prstGeom>
        </p:spPr>
      </p:pic>
      <p:sp>
        <p:nvSpPr>
          <p:cNvPr id="6" name="Título 1">
            <a:extLst>
              <a:ext uri="{FF2B5EF4-FFF2-40B4-BE49-F238E27FC236}">
                <a16:creationId xmlns="" xmlns:a16="http://schemas.microsoft.com/office/drawing/2014/main" id="{27FDF5D1-6E7E-4C1B-970C-DD947EC96A16}"/>
              </a:ext>
            </a:extLst>
          </p:cNvPr>
          <p:cNvSpPr txBox="1">
            <a:spLocks/>
          </p:cNvSpPr>
          <p:nvPr/>
        </p:nvSpPr>
        <p:spPr>
          <a:xfrm>
            <a:off x="745435" y="192395"/>
            <a:ext cx="6344478" cy="66702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b="1" dirty="0"/>
              <a:t>E</a:t>
            </a:r>
            <a:r>
              <a:rPr lang="es-EC" sz="2800" b="1" dirty="0"/>
              <a:t>NSAYOS DE </a:t>
            </a:r>
            <a:r>
              <a:rPr lang="es-EC" sz="4000" b="1" dirty="0"/>
              <a:t>T</a:t>
            </a:r>
            <a:r>
              <a:rPr lang="es-EC" sz="2800" b="1" dirty="0"/>
              <a:t>RACCIÓN</a:t>
            </a:r>
          </a:p>
        </p:txBody>
      </p:sp>
      <p:sp>
        <p:nvSpPr>
          <p:cNvPr id="2" name="Rectángulo 1">
            <a:extLst>
              <a:ext uri="{FF2B5EF4-FFF2-40B4-BE49-F238E27FC236}">
                <a16:creationId xmlns="" xmlns:a16="http://schemas.microsoft.com/office/drawing/2014/main" id="{C1815BCC-2906-4F21-887E-F41A28C66836}"/>
              </a:ext>
            </a:extLst>
          </p:cNvPr>
          <p:cNvSpPr/>
          <p:nvPr/>
        </p:nvSpPr>
        <p:spPr>
          <a:xfrm>
            <a:off x="2017753" y="859422"/>
            <a:ext cx="6096000" cy="461665"/>
          </a:xfrm>
          <a:prstGeom prst="rect">
            <a:avLst/>
          </a:prstGeom>
        </p:spPr>
        <p:txBody>
          <a:bodyPr>
            <a:spAutoFit/>
          </a:bodyPr>
          <a:lstStyle/>
          <a:p>
            <a:r>
              <a:rPr lang="es-EC" sz="2400" dirty="0">
                <a:latin typeface="Times New Roman" panose="02020603050405020304" pitchFamily="18" charset="0"/>
                <a:ea typeface="Times New Roman" panose="02020603050405020304" pitchFamily="18" charset="0"/>
              </a:rPr>
              <a:t>Parámetro de Ablandamiento (b)</a:t>
            </a:r>
            <a:endParaRPr lang="es-EC" sz="2400" dirty="0"/>
          </a:p>
        </p:txBody>
      </p:sp>
      <p:pic>
        <p:nvPicPr>
          <p:cNvPr id="7" name="Picture 2" descr="Resultado de imagen para carrera de ingenieria mecanica espe">
            <a:extLst>
              <a:ext uri="{FF2B5EF4-FFF2-40B4-BE49-F238E27FC236}">
                <a16:creationId xmlns="" xmlns:a16="http://schemas.microsoft.com/office/drawing/2014/main" id="{9935DA96-3467-470E-B391-CACEDFD188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2348" y="1"/>
            <a:ext cx="1179651" cy="1143434"/>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 xmlns:a16="http://schemas.microsoft.com/office/drawing/2014/main" id="{1F570D70-9061-4F0D-9EAA-D38B0AEC56AE}"/>
              </a:ext>
            </a:extLst>
          </p:cNvPr>
          <p:cNvSpPr txBox="1"/>
          <p:nvPr/>
        </p:nvSpPr>
        <p:spPr>
          <a:xfrm>
            <a:off x="1230674" y="6250679"/>
            <a:ext cx="3009551" cy="481670"/>
          </a:xfrm>
          <a:prstGeom prst="rect">
            <a:avLst/>
          </a:prstGeom>
          <a:noFill/>
        </p:spPr>
        <p:txBody>
          <a:bodyPr wrap="square" rtlCol="0">
            <a:spAutoFit/>
          </a:bodyPr>
          <a:lstStyle/>
          <a:p>
            <a:pPr>
              <a:lnSpc>
                <a:spcPct val="115000"/>
              </a:lnSpc>
              <a:spcAft>
                <a:spcPts val="0"/>
              </a:spcAft>
            </a:pPr>
            <a:r>
              <a:rPr lang="es-EC" sz="1100" dirty="0"/>
              <a:t>Máquina SHIMADZU </a:t>
            </a:r>
            <a:r>
              <a:rPr lang="es-EC" sz="1100" dirty="0" smtClean="0"/>
              <a:t>AGS 50kn de </a:t>
            </a:r>
            <a:r>
              <a:rPr lang="es-EC" sz="1100" dirty="0"/>
              <a:t>ensayos universales</a:t>
            </a:r>
            <a:endParaRPr lang="es-US" sz="1050"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CuadroTexto 8"/>
              <p:cNvSpPr txBox="1"/>
              <p:nvPr/>
            </p:nvSpPr>
            <p:spPr>
              <a:xfrm>
                <a:off x="8239125" y="6331277"/>
                <a:ext cx="89216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s-US" i="1" smtClean="0">
                              <a:latin typeface="Cambria Math" panose="02040503050406030204" pitchFamily="18" charset="0"/>
                            </a:rPr>
                          </m:ctrlPr>
                        </m:radPr>
                        <m:deg/>
                        <m:e>
                          <m:r>
                            <a:rPr lang="es-US" b="0" i="1" smtClean="0">
                              <a:latin typeface="Cambria Math" panose="02040503050406030204" pitchFamily="18" charset="0"/>
                            </a:rPr>
                            <m:t>𝑀</m:t>
                          </m:r>
                          <m:r>
                            <a:rPr lang="es-US" b="0" i="1" smtClean="0">
                              <a:latin typeface="Cambria Math" panose="02040503050406030204" pitchFamily="18" charset="0"/>
                            </a:rPr>
                            <m:t>−</m:t>
                          </m:r>
                          <m:r>
                            <a:rPr lang="es-US" b="0" i="1" smtClean="0">
                              <a:latin typeface="Cambria Math" panose="02040503050406030204" pitchFamily="18" charset="0"/>
                            </a:rPr>
                            <m:t>𝑚</m:t>
                          </m:r>
                        </m:e>
                      </m:rad>
                    </m:oMath>
                  </m:oMathPara>
                </a14:m>
                <a:endParaRPr lang="es-US" dirty="0"/>
              </a:p>
            </p:txBody>
          </p:sp>
        </mc:Choice>
        <mc:Fallback xmlns="">
          <p:sp>
            <p:nvSpPr>
              <p:cNvPr id="9" name="CuadroTexto 8"/>
              <p:cNvSpPr txBox="1">
                <a:spLocks noRot="1" noChangeAspect="1" noMove="1" noResize="1" noEditPoints="1" noAdjustHandles="1" noChangeArrowheads="1" noChangeShapeType="1" noTextEdit="1"/>
              </p:cNvSpPr>
              <p:nvPr/>
            </p:nvSpPr>
            <p:spPr>
              <a:xfrm>
                <a:off x="8239125" y="6331277"/>
                <a:ext cx="892167" cy="307777"/>
              </a:xfrm>
              <a:prstGeom prst="rect">
                <a:avLst/>
              </a:prstGeom>
              <a:blipFill rotWithShape="0">
                <a:blip r:embed="rId6"/>
                <a:stretch>
                  <a:fillRect r="-2740" b="-10000"/>
                </a:stretch>
              </a:blipFill>
            </p:spPr>
            <p:txBody>
              <a:bodyPr/>
              <a:lstStyle/>
              <a:p>
                <a:r>
                  <a:rPr lang="es-US">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4240224" y="4959759"/>
                <a:ext cx="767005" cy="5244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s-US" i="1" smtClean="0">
                              <a:latin typeface="Cambria Math" panose="02040503050406030204" pitchFamily="18" charset="0"/>
                            </a:rPr>
                          </m:ctrlPr>
                        </m:funcPr>
                        <m:fName>
                          <m:r>
                            <m:rPr>
                              <m:sty m:val="p"/>
                            </m:rPr>
                            <a:rPr lang="es-US" i="0" smtClean="0">
                              <a:latin typeface="Cambria Math" panose="02040503050406030204" pitchFamily="18" charset="0"/>
                            </a:rPr>
                            <m:t>ln</m:t>
                          </m:r>
                        </m:fName>
                        <m:e>
                          <m:d>
                            <m:dPr>
                              <m:ctrlPr>
                                <a:rPr lang="es-US" i="1" smtClean="0">
                                  <a:latin typeface="Cambria Math" panose="02040503050406030204" pitchFamily="18" charset="0"/>
                                </a:rPr>
                              </m:ctrlPr>
                            </m:dPr>
                            <m:e>
                              <m:r>
                                <a:rPr lang="es-US" b="0" i="1" smtClean="0">
                                  <a:latin typeface="Cambria Math" panose="02040503050406030204" pitchFamily="18" charset="0"/>
                                </a:rPr>
                                <m:t> </m:t>
                              </m:r>
                              <m:f>
                                <m:fPr>
                                  <m:ctrlPr>
                                    <a:rPr lang="es-US" i="1" smtClean="0">
                                      <a:latin typeface="Cambria Math" panose="02040503050406030204" pitchFamily="18" charset="0"/>
                                    </a:rPr>
                                  </m:ctrlPr>
                                </m:fPr>
                                <m:num>
                                  <m:r>
                                    <a:rPr lang="es-US" b="0" i="1" smtClean="0">
                                      <a:latin typeface="Cambria Math" panose="02040503050406030204" pitchFamily="18" charset="0"/>
                                    </a:rPr>
                                    <m:t>𝑇</m:t>
                                  </m:r>
                                </m:num>
                                <m:den>
                                  <m:r>
                                    <a:rPr lang="es-US" i="1" smtClean="0">
                                      <a:latin typeface="Cambria Math" panose="02040503050406030204" pitchFamily="18" charset="0"/>
                                      <a:ea typeface="Cambria Math" panose="02040503050406030204" pitchFamily="18" charset="0"/>
                                    </a:rPr>
                                    <m:t>𝜏</m:t>
                                  </m:r>
                                </m:den>
                              </m:f>
                              <m:r>
                                <a:rPr lang="es-US" b="0" i="1" smtClean="0">
                                  <a:latin typeface="Cambria Math" panose="02040503050406030204" pitchFamily="18" charset="0"/>
                                </a:rPr>
                                <m:t> </m:t>
                              </m:r>
                            </m:e>
                          </m:d>
                        </m:e>
                      </m:func>
                    </m:oMath>
                  </m:oMathPara>
                </a14:m>
                <a:endParaRPr lang="es-US"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4240224" y="4959759"/>
                <a:ext cx="767005" cy="524439"/>
              </a:xfrm>
              <a:prstGeom prst="rect">
                <a:avLst/>
              </a:prstGeom>
              <a:blipFill rotWithShape="0">
                <a:blip r:embed="rId7"/>
                <a:stretch>
                  <a:fillRect/>
                </a:stretch>
              </a:blipFill>
            </p:spPr>
            <p:txBody>
              <a:bodyPr/>
              <a:lstStyle/>
              <a:p>
                <a:r>
                  <a:rPr lang="es-US">
                    <a:noFill/>
                  </a:rPr>
                  <a:t> </a:t>
                </a:r>
              </a:p>
            </p:txBody>
          </p:sp>
        </mc:Fallback>
      </mc:AlternateContent>
    </p:spTree>
    <p:extLst>
      <p:ext uri="{BB962C8B-B14F-4D97-AF65-F5344CB8AC3E}">
        <p14:creationId xmlns:p14="http://schemas.microsoft.com/office/powerpoint/2010/main" val="10714346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1086118" y="3214658"/>
                <a:ext cx="9633397" cy="398699"/>
              </a:xfrm>
              <a:prstGeom prst="rect">
                <a:avLst/>
              </a:prstGeom>
            </p:spPr>
            <p:txBody>
              <a:bodyPr wrap="square">
                <a:spAutoFit/>
              </a:bodyPr>
              <a:lstStyle/>
              <a:p>
                <a:pPr algn="ctr">
                  <a:lnSpc>
                    <a:spcPct val="107000"/>
                  </a:lnSpc>
                  <a:spcAft>
                    <a:spcPts val="800"/>
                  </a:spcAft>
                </a:pPr>
                <a14:m>
                  <m:oMath xmlns:m="http://schemas.openxmlformats.org/officeDocument/2006/math">
                    <m:sSub>
                      <m:sSubPr>
                        <m:ctrlPr>
                          <a:rPr lang="es-US" i="1" smtClean="0">
                            <a:latin typeface="Cambria Math" panose="02040503050406030204" pitchFamily="18" charset="0"/>
                            <a:ea typeface="Calibri" panose="020F0502020204030204" pitchFamily="34" charset="0"/>
                            <a:cs typeface="Times New Roman" panose="02020603050405020304" pitchFamily="18" charset="0"/>
                          </a:rPr>
                        </m:ctrlPr>
                      </m:sSubPr>
                      <m:e>
                        <m:r>
                          <a:rPr lang="es-EC" i="1">
                            <a:effectLst/>
                            <a:latin typeface="Cambria Math" panose="02040503050406030204" pitchFamily="18" charset="0"/>
                            <a:ea typeface="Calibri" panose="020F0502020204030204" pitchFamily="34" charset="0"/>
                            <a:cs typeface="Times New Roman" panose="02020603050405020304" pitchFamily="18" charset="0"/>
                          </a:rPr>
                          <m:t>𝜇</m:t>
                        </m:r>
                      </m:e>
                      <m:sub>
                        <m:r>
                          <a:rPr lang="es-EC" i="1">
                            <a:effectLst/>
                            <a:latin typeface="Cambria Math" panose="02040503050406030204" pitchFamily="18" charset="0"/>
                            <a:ea typeface="Calibri" panose="020F0502020204030204" pitchFamily="34" charset="0"/>
                            <a:cs typeface="Times New Roman" panose="02020603050405020304" pitchFamily="18" charset="0"/>
                          </a:rPr>
                          <m:t>0_1.5%</m:t>
                        </m:r>
                      </m:sub>
                    </m:sSub>
                    <m:r>
                      <a:rPr lang="es-EC" i="1">
                        <a:effectLst/>
                        <a:latin typeface="Cambria Math" panose="02040503050406030204" pitchFamily="18" charset="0"/>
                        <a:ea typeface="Calibri" panose="020F0502020204030204" pitchFamily="34" charset="0"/>
                        <a:cs typeface="Times New Roman" panose="02020603050405020304" pitchFamily="18" charset="0"/>
                      </a:rPr>
                      <m:t>=0.116 [</m:t>
                    </m:r>
                    <m:r>
                      <a:rPr lang="es-EC" i="1">
                        <a:effectLst/>
                        <a:latin typeface="Cambria Math" panose="02040503050406030204" pitchFamily="18" charset="0"/>
                        <a:ea typeface="Calibri" panose="020F0502020204030204" pitchFamily="34" charset="0"/>
                        <a:cs typeface="Times New Roman" panose="02020603050405020304" pitchFamily="18" charset="0"/>
                      </a:rPr>
                      <m:t>𝑀𝑃𝑎</m:t>
                    </m:r>
                    <m:r>
                      <a:rPr lang="es-EC" i="1">
                        <a:effectLst/>
                        <a:latin typeface="Cambria Math" panose="02040503050406030204" pitchFamily="18" charset="0"/>
                        <a:ea typeface="Calibri" panose="020F0502020204030204" pitchFamily="34" charset="0"/>
                        <a:cs typeface="Times New Roman" panose="02020603050405020304" pitchFamily="18" charset="0"/>
                      </a:rPr>
                      <m:t>]</m:t>
                    </m:r>
                  </m:oMath>
                </a14:m>
                <a:r>
                  <a:rPr lang="es-EC"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s-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i="1">
                            <a:effectLst/>
                            <a:latin typeface="Cambria Math" panose="02040503050406030204" pitchFamily="18" charset="0"/>
                            <a:ea typeface="Calibri" panose="020F0502020204030204" pitchFamily="34" charset="0"/>
                            <a:cs typeface="Times New Roman" panose="02020603050405020304" pitchFamily="18" charset="0"/>
                          </a:rPr>
                          <m:t>𝜇</m:t>
                        </m:r>
                      </m:e>
                      <m:sub>
                        <m:r>
                          <a:rPr lang="es-EC" i="1">
                            <a:effectLst/>
                            <a:latin typeface="Cambria Math" panose="02040503050406030204" pitchFamily="18" charset="0"/>
                            <a:ea typeface="Calibri" panose="020F0502020204030204" pitchFamily="34" charset="0"/>
                            <a:cs typeface="Times New Roman" panose="02020603050405020304" pitchFamily="18" charset="0"/>
                          </a:rPr>
                          <m:t>0_1.75%</m:t>
                        </m:r>
                      </m:sub>
                    </m:sSub>
                    <m:r>
                      <a:rPr lang="es-EC" i="1">
                        <a:effectLst/>
                        <a:latin typeface="Cambria Math" panose="02040503050406030204" pitchFamily="18" charset="0"/>
                        <a:ea typeface="Calibri" panose="020F0502020204030204" pitchFamily="34" charset="0"/>
                        <a:cs typeface="Times New Roman" panose="02020603050405020304" pitchFamily="18" charset="0"/>
                      </a:rPr>
                      <m:t>=0.135 [</m:t>
                    </m:r>
                    <m:r>
                      <a:rPr lang="es-EC" i="1">
                        <a:effectLst/>
                        <a:latin typeface="Cambria Math" panose="02040503050406030204" pitchFamily="18" charset="0"/>
                        <a:ea typeface="Calibri" panose="020F0502020204030204" pitchFamily="34" charset="0"/>
                        <a:cs typeface="Times New Roman" panose="02020603050405020304" pitchFamily="18" charset="0"/>
                      </a:rPr>
                      <m:t>𝑀𝑃𝑎</m:t>
                    </m:r>
                    <m:r>
                      <a:rPr lang="es-EC" i="1">
                        <a:effectLst/>
                        <a:latin typeface="Cambria Math" panose="02040503050406030204" pitchFamily="18" charset="0"/>
                        <a:ea typeface="Calibri" panose="020F0502020204030204" pitchFamily="34" charset="0"/>
                        <a:cs typeface="Times New Roman" panose="02020603050405020304" pitchFamily="18" charset="0"/>
                      </a:rPr>
                      <m:t>]</m:t>
                    </m:r>
                  </m:oMath>
                </a14:m>
                <a:r>
                  <a:rPr lang="es-EC"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s-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i="1">
                            <a:effectLst/>
                            <a:latin typeface="Cambria Math" panose="02040503050406030204" pitchFamily="18" charset="0"/>
                            <a:ea typeface="Calibri" panose="020F0502020204030204" pitchFamily="34" charset="0"/>
                            <a:cs typeface="Times New Roman" panose="02020603050405020304" pitchFamily="18" charset="0"/>
                          </a:rPr>
                          <m:t>𝜇</m:t>
                        </m:r>
                      </m:e>
                      <m:sub>
                        <m:r>
                          <a:rPr lang="es-EC" i="1">
                            <a:effectLst/>
                            <a:latin typeface="Cambria Math" panose="02040503050406030204" pitchFamily="18" charset="0"/>
                            <a:ea typeface="Calibri" panose="020F0502020204030204" pitchFamily="34" charset="0"/>
                            <a:cs typeface="Times New Roman" panose="02020603050405020304" pitchFamily="18" charset="0"/>
                          </a:rPr>
                          <m:t>0_2%</m:t>
                        </m:r>
                      </m:sub>
                    </m:sSub>
                    <m:r>
                      <a:rPr lang="es-EC" i="1">
                        <a:effectLst/>
                        <a:latin typeface="Cambria Math" panose="02040503050406030204" pitchFamily="18" charset="0"/>
                        <a:ea typeface="Calibri" panose="020F0502020204030204" pitchFamily="34" charset="0"/>
                        <a:cs typeface="Times New Roman" panose="02020603050405020304" pitchFamily="18" charset="0"/>
                      </a:rPr>
                      <m:t>=0.148 [</m:t>
                    </m:r>
                    <m:r>
                      <a:rPr lang="es-EC" i="1">
                        <a:effectLst/>
                        <a:latin typeface="Cambria Math" panose="02040503050406030204" pitchFamily="18" charset="0"/>
                        <a:ea typeface="Calibri" panose="020F0502020204030204" pitchFamily="34" charset="0"/>
                        <a:cs typeface="Times New Roman" panose="02020603050405020304" pitchFamily="18" charset="0"/>
                      </a:rPr>
                      <m:t>𝑀𝑃𝑎</m:t>
                    </m:r>
                    <m:r>
                      <a:rPr lang="es-EC"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s-US"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1086118" y="3214658"/>
                <a:ext cx="9633397" cy="398699"/>
              </a:xfrm>
              <a:prstGeom prst="rect">
                <a:avLst/>
              </a:prstGeom>
              <a:blipFill>
                <a:blip r:embed="rId3"/>
                <a:stretch>
                  <a:fillRect b="-9091"/>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987380" y="4958941"/>
                <a:ext cx="10217239" cy="664926"/>
              </a:xfrm>
              <a:prstGeom prst="rect">
                <a:avLst/>
              </a:prstGeom>
            </p:spPr>
            <p:txBody>
              <a:bodyPr wrap="square">
                <a:spAutoFit/>
              </a:bodyPr>
              <a:lstStyle/>
              <a:p>
                <a:pPr marL="457200" algn="just">
                  <a:lnSpc>
                    <a:spcPct val="200000"/>
                  </a:lnSpc>
                  <a:spcAft>
                    <a:spcPts val="800"/>
                  </a:spcAft>
                </a:pPr>
                <a14:m>
                  <m:oMath xmlns:m="http://schemas.openxmlformats.org/officeDocument/2006/math">
                    <m:sSub>
                      <m:sSubPr>
                        <m:ctrlPr>
                          <a:rPr lang="es-US" i="1">
                            <a:latin typeface="Cambria Math" panose="02040503050406030204" pitchFamily="18" charset="0"/>
                            <a:ea typeface="Calibri" panose="020F0502020204030204" pitchFamily="34" charset="0"/>
                            <a:cs typeface="Times New Roman" panose="02020603050405020304" pitchFamily="18" charset="0"/>
                          </a:rPr>
                        </m:ctrlPr>
                      </m:sSubPr>
                      <m:e>
                        <m:r>
                          <a:rPr lang="es-EC"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i="1">
                            <a:effectLst/>
                            <a:latin typeface="Cambria Math" panose="02040503050406030204" pitchFamily="18" charset="0"/>
                            <a:ea typeface="Calibri" panose="020F0502020204030204" pitchFamily="34" charset="0"/>
                            <a:cs typeface="Times New Roman" panose="02020603050405020304" pitchFamily="18" charset="0"/>
                          </a:rPr>
                          <m:t>0_1.5%</m:t>
                        </m:r>
                      </m:sub>
                    </m:sSub>
                    <m:r>
                      <a:rPr lang="es-EC" i="1">
                        <a:effectLst/>
                        <a:latin typeface="Cambria Math" panose="02040503050406030204" pitchFamily="18" charset="0"/>
                        <a:ea typeface="Calibri" panose="020F0502020204030204" pitchFamily="34" charset="0"/>
                        <a:cs typeface="Times New Roman" panose="02020603050405020304" pitchFamily="18" charset="0"/>
                      </a:rPr>
                      <m:t>=121.8 [</m:t>
                    </m:r>
                    <m:r>
                      <a:rPr lang="es-EC" i="1">
                        <a:effectLst/>
                        <a:latin typeface="Cambria Math" panose="02040503050406030204" pitchFamily="18" charset="0"/>
                        <a:ea typeface="Calibri" panose="020F0502020204030204" pitchFamily="34" charset="0"/>
                        <a:cs typeface="Times New Roman" panose="02020603050405020304" pitchFamily="18" charset="0"/>
                      </a:rPr>
                      <m:t>𝐻𝑧</m:t>
                    </m:r>
                    <m:r>
                      <a:rPr lang="es-EC" i="1">
                        <a:effectLst/>
                        <a:latin typeface="Cambria Math" panose="02040503050406030204" pitchFamily="18" charset="0"/>
                        <a:ea typeface="Calibri" panose="020F0502020204030204" pitchFamily="34" charset="0"/>
                        <a:cs typeface="Times New Roman" panose="02020603050405020304" pitchFamily="18" charset="0"/>
                      </a:rPr>
                      <m:t>]</m:t>
                    </m:r>
                  </m:oMath>
                </a14:m>
                <a:r>
                  <a:rPr lang="es-EC"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s-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i="1">
                            <a:effectLst/>
                            <a:latin typeface="Cambria Math" panose="02040503050406030204" pitchFamily="18" charset="0"/>
                            <a:ea typeface="Calibri" panose="020F0502020204030204" pitchFamily="34" charset="0"/>
                            <a:cs typeface="Times New Roman" panose="02020603050405020304" pitchFamily="18" charset="0"/>
                          </a:rPr>
                          <m:t>0_1.75%</m:t>
                        </m:r>
                      </m:sub>
                    </m:sSub>
                    <m:r>
                      <a:rPr lang="es-EC" i="1">
                        <a:effectLst/>
                        <a:latin typeface="Cambria Math" panose="02040503050406030204" pitchFamily="18" charset="0"/>
                        <a:ea typeface="Calibri" panose="020F0502020204030204" pitchFamily="34" charset="0"/>
                        <a:cs typeface="Times New Roman" panose="02020603050405020304" pitchFamily="18" charset="0"/>
                      </a:rPr>
                      <m:t>=131.25 [</m:t>
                    </m:r>
                    <m:r>
                      <a:rPr lang="es-EC" i="1">
                        <a:effectLst/>
                        <a:latin typeface="Cambria Math" panose="02040503050406030204" pitchFamily="18" charset="0"/>
                        <a:ea typeface="Calibri" panose="020F0502020204030204" pitchFamily="34" charset="0"/>
                        <a:cs typeface="Times New Roman" panose="02020603050405020304" pitchFamily="18" charset="0"/>
                      </a:rPr>
                      <m:t>𝐻𝑧</m:t>
                    </m:r>
                    <m:r>
                      <a:rPr lang="es-EC" i="1">
                        <a:effectLst/>
                        <a:latin typeface="Cambria Math" panose="02040503050406030204" pitchFamily="18" charset="0"/>
                        <a:ea typeface="Calibri" panose="020F0502020204030204" pitchFamily="34" charset="0"/>
                        <a:cs typeface="Times New Roman" panose="02020603050405020304" pitchFamily="18" charset="0"/>
                      </a:rPr>
                      <m:t>]</m:t>
                    </m:r>
                  </m:oMath>
                </a14:m>
                <a:r>
                  <a:rPr lang="es-EC"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s-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i="1">
                            <a:effectLst/>
                            <a:latin typeface="Cambria Math" panose="02040503050406030204" pitchFamily="18" charset="0"/>
                            <a:ea typeface="Calibri" panose="020F0502020204030204" pitchFamily="34" charset="0"/>
                            <a:cs typeface="Times New Roman" panose="02020603050405020304" pitchFamily="18" charset="0"/>
                          </a:rPr>
                          <m:t>0_2%</m:t>
                        </m:r>
                      </m:sub>
                    </m:sSub>
                    <m:r>
                      <a:rPr lang="es-EC" i="1">
                        <a:effectLst/>
                        <a:latin typeface="Cambria Math" panose="02040503050406030204" pitchFamily="18" charset="0"/>
                        <a:ea typeface="Calibri" panose="020F0502020204030204" pitchFamily="34" charset="0"/>
                        <a:cs typeface="Times New Roman" panose="02020603050405020304" pitchFamily="18" charset="0"/>
                      </a:rPr>
                      <m:t>=137.3 [</m:t>
                    </m:r>
                    <m:r>
                      <a:rPr lang="es-EC" i="1">
                        <a:effectLst/>
                        <a:latin typeface="Cambria Math" panose="02040503050406030204" pitchFamily="18" charset="0"/>
                        <a:ea typeface="Calibri" panose="020F0502020204030204" pitchFamily="34" charset="0"/>
                        <a:cs typeface="Times New Roman" panose="02020603050405020304" pitchFamily="18" charset="0"/>
                      </a:rPr>
                      <m:t>𝐻𝑧</m:t>
                    </m:r>
                    <m:r>
                      <a:rPr lang="es-EC"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s-US"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987380" y="4958941"/>
                <a:ext cx="10217239" cy="664926"/>
              </a:xfrm>
              <a:prstGeom prst="rect">
                <a:avLst/>
              </a:prstGeom>
              <a:blipFill>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4" name="Rectángulo 3"/>
              <p:cNvSpPr/>
              <p:nvPr/>
            </p:nvSpPr>
            <p:spPr>
              <a:xfrm>
                <a:off x="8276793" y="1669180"/>
                <a:ext cx="1668854" cy="6600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US" i="1">
                              <a:latin typeface="Cambria Math" panose="02040503050406030204" pitchFamily="18" charset="0"/>
                            </a:rPr>
                          </m:ctrlPr>
                        </m:sSubPr>
                        <m:e>
                          <m:r>
                            <a:rPr lang="es-US" i="1">
                              <a:latin typeface="Cambria Math" panose="02040503050406030204" pitchFamily="18" charset="0"/>
                            </a:rPr>
                            <m:t>𝜇</m:t>
                          </m:r>
                        </m:e>
                        <m:sub>
                          <m:r>
                            <a:rPr lang="es-US" i="0">
                              <a:latin typeface="Cambria Math" panose="02040503050406030204" pitchFamily="18" charset="0"/>
                            </a:rPr>
                            <m:t>0</m:t>
                          </m:r>
                        </m:sub>
                      </m:sSub>
                      <m:r>
                        <a:rPr lang="es-US" i="0">
                          <a:latin typeface="Cambria Math" panose="02040503050406030204" pitchFamily="18" charset="0"/>
                        </a:rPr>
                        <m:t>=</m:t>
                      </m:r>
                      <m:f>
                        <m:fPr>
                          <m:ctrlPr>
                            <a:rPr lang="es-US" i="1">
                              <a:latin typeface="Cambria Math" panose="02040503050406030204" pitchFamily="18" charset="0"/>
                            </a:rPr>
                          </m:ctrlPr>
                        </m:fPr>
                        <m:num>
                          <m:r>
                            <a:rPr lang="es-US" i="1">
                              <a:latin typeface="Cambria Math" panose="02040503050406030204" pitchFamily="18" charset="0"/>
                            </a:rPr>
                            <m:t>𝐸</m:t>
                          </m:r>
                        </m:num>
                        <m:den>
                          <m:d>
                            <m:dPr>
                              <m:begChr m:val=""/>
                              <m:ctrlPr>
                                <a:rPr lang="es-US" i="1">
                                  <a:latin typeface="Cambria Math" panose="02040503050406030204" pitchFamily="18" charset="0"/>
                                </a:rPr>
                              </m:ctrlPr>
                            </m:dPr>
                            <m:e>
                              <m:r>
                                <a:rPr lang="es-US" i="0">
                                  <a:latin typeface="Cambria Math" panose="02040503050406030204" pitchFamily="18" charset="0"/>
                                </a:rPr>
                                <m:t>2(1+</m:t>
                              </m:r>
                              <m:r>
                                <a:rPr lang="es-US" i="1">
                                  <a:latin typeface="Cambria Math" panose="02040503050406030204" pitchFamily="18" charset="0"/>
                                </a:rPr>
                                <m:t>𝜔</m:t>
                              </m:r>
                            </m:e>
                          </m:d>
                        </m:den>
                      </m:f>
                    </m:oMath>
                  </m:oMathPara>
                </a14:m>
                <a:endParaRPr lang="es-US" dirty="0"/>
              </a:p>
            </p:txBody>
          </p:sp>
        </mc:Choice>
        <mc:Fallback xmlns="">
          <p:sp>
            <p:nvSpPr>
              <p:cNvPr id="4" name="Rectángulo 3"/>
              <p:cNvSpPr>
                <a:spLocks noRot="1" noChangeAspect="1" noMove="1" noResize="1" noEditPoints="1" noAdjustHandles="1" noChangeArrowheads="1" noChangeShapeType="1" noTextEdit="1"/>
              </p:cNvSpPr>
              <p:nvPr/>
            </p:nvSpPr>
            <p:spPr>
              <a:xfrm>
                <a:off x="8276793" y="1669180"/>
                <a:ext cx="1668854" cy="660052"/>
              </a:xfrm>
              <a:prstGeom prst="rect">
                <a:avLst/>
              </a:prstGeom>
              <a:blipFill>
                <a:blip r:embed="rId5"/>
                <a:stretch>
                  <a:fillRect/>
                </a:stretch>
              </a:blipFill>
            </p:spPr>
            <p:txBody>
              <a:bodyPr/>
              <a:lstStyle/>
              <a:p>
                <a:r>
                  <a:rPr lang="es-EC">
                    <a:noFill/>
                  </a:rPr>
                  <a:t> </a:t>
                </a:r>
              </a:p>
            </p:txBody>
          </p:sp>
        </mc:Fallback>
      </mc:AlternateContent>
      <p:sp>
        <p:nvSpPr>
          <p:cNvPr id="5" name="CuadroTexto 4"/>
          <p:cNvSpPr txBox="1"/>
          <p:nvPr/>
        </p:nvSpPr>
        <p:spPr>
          <a:xfrm>
            <a:off x="520700" y="137002"/>
            <a:ext cx="10001526" cy="735073"/>
          </a:xfrm>
          <a:prstGeom prst="rect">
            <a:avLst/>
          </a:prstGeom>
          <a:noFill/>
        </p:spPr>
        <p:txBody>
          <a:bodyPr wrap="square" rtlCol="0">
            <a:spAutoFit/>
          </a:bodyPr>
          <a:lstStyle/>
          <a:p>
            <a:pPr>
              <a:lnSpc>
                <a:spcPct val="115000"/>
              </a:lnSpc>
              <a:spcAft>
                <a:spcPts val="0"/>
              </a:spcAft>
            </a:pPr>
            <a:r>
              <a:rPr lang="es-EC" sz="4000" b="1" dirty="0">
                <a:latin typeface="+mj-lt"/>
                <a:ea typeface="+mj-ea"/>
                <a:cs typeface="+mj-cs"/>
              </a:rPr>
              <a:t>F</a:t>
            </a:r>
            <a:r>
              <a:rPr lang="es-EC" sz="2800" b="1" dirty="0">
                <a:latin typeface="+mj-lt"/>
                <a:ea typeface="+mj-ea"/>
                <a:cs typeface="+mj-cs"/>
              </a:rPr>
              <a:t>RECUENCIA</a:t>
            </a:r>
            <a:r>
              <a:rPr lang="es-EC" sz="4000" b="1" dirty="0">
                <a:latin typeface="+mj-lt"/>
                <a:ea typeface="+mj-ea"/>
                <a:cs typeface="+mj-cs"/>
              </a:rPr>
              <a:t> F</a:t>
            </a:r>
            <a:r>
              <a:rPr lang="es-EC" sz="2800" b="1" dirty="0">
                <a:latin typeface="+mj-lt"/>
                <a:ea typeface="+mj-ea"/>
                <a:cs typeface="+mj-cs"/>
              </a:rPr>
              <a:t>UNDAMENTAL</a:t>
            </a:r>
            <a:r>
              <a:rPr lang="es-EC" sz="4000" b="1" dirty="0">
                <a:latin typeface="+mj-lt"/>
                <a:ea typeface="+mj-ea"/>
                <a:cs typeface="+mj-cs"/>
              </a:rPr>
              <a:t> </a:t>
            </a:r>
            <a:r>
              <a:rPr lang="es-EC" sz="2800" b="1" dirty="0">
                <a:latin typeface="+mj-lt"/>
                <a:ea typeface="+mj-ea"/>
                <a:cs typeface="+mj-cs"/>
              </a:rPr>
              <a:t>DE </a:t>
            </a:r>
            <a:r>
              <a:rPr lang="es-EC" sz="4000" b="1" dirty="0">
                <a:latin typeface="+mj-lt"/>
                <a:ea typeface="+mj-ea"/>
                <a:cs typeface="+mj-cs"/>
              </a:rPr>
              <a:t>V</a:t>
            </a:r>
            <a:r>
              <a:rPr lang="es-EC" sz="2400" b="1" dirty="0">
                <a:latin typeface="+mj-lt"/>
                <a:ea typeface="+mj-ea"/>
                <a:cs typeface="+mj-cs"/>
              </a:rPr>
              <a:t>IBRACIÓN</a:t>
            </a:r>
            <a:endParaRPr lang="es-US" sz="1600"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CuadroTexto 5"/>
              <p:cNvSpPr txBox="1"/>
              <p:nvPr/>
            </p:nvSpPr>
            <p:spPr>
              <a:xfrm>
                <a:off x="702178" y="1267687"/>
                <a:ext cx="6598634" cy="1377237"/>
              </a:xfrm>
              <a:prstGeom prst="rect">
                <a:avLst/>
              </a:prstGeom>
              <a:noFill/>
            </p:spPr>
            <p:txBody>
              <a:bodyPr wrap="square" rtlCol="0">
                <a:spAutoFit/>
              </a:bodyPr>
              <a:lstStyle/>
              <a:p>
                <a:pPr lvl="0" algn="just">
                  <a:lnSpc>
                    <a:spcPct val="115000"/>
                  </a:lnSpc>
                </a:pPr>
                <a:r>
                  <a:rPr lang="es-EC" dirty="0"/>
                  <a:t>Acorde a los ensayos realizados, y a las  recomendaciones de </a:t>
                </a:r>
                <a:r>
                  <a:rPr lang="es-EC" dirty="0">
                    <a:latin typeface="Times New Roman" panose="02020603050405020304" pitchFamily="18" charset="0"/>
                    <a:ea typeface="Calibri" panose="020F0502020204030204" pitchFamily="34" charset="0"/>
                    <a:cs typeface="Times New Roman" panose="02020603050405020304" pitchFamily="18" charset="0"/>
                  </a:rPr>
                  <a:t>(Wolf &amp; </a:t>
                </a:r>
                <a:r>
                  <a:rPr lang="es-EC" dirty="0" err="1">
                    <a:latin typeface="Times New Roman" panose="02020603050405020304" pitchFamily="18" charset="0"/>
                    <a:ea typeface="Calibri" panose="020F0502020204030204" pitchFamily="34" charset="0"/>
                    <a:cs typeface="Times New Roman" panose="02020603050405020304" pitchFamily="18" charset="0"/>
                  </a:rPr>
                  <a:t>Descamps</a:t>
                </a:r>
                <a:r>
                  <a:rPr lang="es-EC" dirty="0">
                    <a:latin typeface="Times New Roman" panose="02020603050405020304" pitchFamily="18" charset="0"/>
                    <a:ea typeface="Calibri" panose="020F0502020204030204" pitchFamily="34" charset="0"/>
                    <a:cs typeface="Times New Roman" panose="02020603050405020304" pitchFamily="18" charset="0"/>
                  </a:rPr>
                  <a:t>, 2003) y (</a:t>
                </a:r>
                <a:r>
                  <a:rPr lang="es-EC" dirty="0" err="1">
                    <a:latin typeface="Times New Roman" panose="02020603050405020304" pitchFamily="18" charset="0"/>
                    <a:ea typeface="Calibri" panose="020F0502020204030204" pitchFamily="34" charset="0"/>
                    <a:cs typeface="Times New Roman" panose="02020603050405020304" pitchFamily="18" charset="0"/>
                  </a:rPr>
                  <a:t>Drechsel</a:t>
                </a:r>
                <a:r>
                  <a:rPr lang="es-EC" dirty="0">
                    <a:latin typeface="Times New Roman" panose="02020603050405020304" pitchFamily="18" charset="0"/>
                    <a:ea typeface="Calibri" panose="020F0502020204030204" pitchFamily="34" charset="0"/>
                    <a:cs typeface="Times New Roman" panose="02020603050405020304" pitchFamily="18" charset="0"/>
                  </a:rPr>
                  <a:t>, 2007)</a:t>
                </a:r>
                <a:r>
                  <a:rPr lang="es-EC" sz="1600" dirty="0"/>
                  <a:t> ,</a:t>
                </a:r>
                <a:r>
                  <a:rPr lang="es-EC" dirty="0"/>
                  <a:t> se uso un valor del coeficiente de Poisson </a:t>
                </a:r>
                <a14:m>
                  <m:oMath xmlns:m="http://schemas.openxmlformats.org/officeDocument/2006/math">
                    <m:r>
                      <a:rPr lang="es-US" i="1">
                        <a:latin typeface="Cambria Math" panose="02040503050406030204" pitchFamily="18" charset="0"/>
                      </a:rPr>
                      <m:t>𝜔</m:t>
                    </m:r>
                  </m:oMath>
                </a14:m>
                <a:r>
                  <a:rPr lang="es-EC" dirty="0"/>
                  <a:t>=0,45 para la determinación del modulo de cizalla </a:t>
                </a:r>
                <a14:m>
                  <m:oMath xmlns:m="http://schemas.openxmlformats.org/officeDocument/2006/math">
                    <m:sSub>
                      <m:sSubPr>
                        <m:ctrlPr>
                          <a:rPr lang="es-US" i="1">
                            <a:latin typeface="Cambria Math" panose="02040503050406030204" pitchFamily="18" charset="0"/>
                            <a:ea typeface="Calibri" panose="020F0502020204030204" pitchFamily="34" charset="0"/>
                            <a:cs typeface="Times New Roman" panose="02020603050405020304" pitchFamily="18" charset="0"/>
                          </a:rPr>
                        </m:ctrlPr>
                      </m:sSubPr>
                      <m:e>
                        <m:r>
                          <a:rPr lang="es-EC" i="1">
                            <a:latin typeface="Cambria Math" panose="02040503050406030204" pitchFamily="18" charset="0"/>
                            <a:ea typeface="Calibri" panose="020F0502020204030204" pitchFamily="34" charset="0"/>
                            <a:cs typeface="Times New Roman" panose="02020603050405020304" pitchFamily="18" charset="0"/>
                          </a:rPr>
                          <m:t>𝜇</m:t>
                        </m:r>
                      </m:e>
                      <m:sub>
                        <m:r>
                          <a:rPr lang="es-EC" i="1">
                            <a:latin typeface="Cambria Math" panose="02040503050406030204" pitchFamily="18" charset="0"/>
                            <a:ea typeface="Calibri" panose="020F0502020204030204" pitchFamily="34" charset="0"/>
                            <a:cs typeface="Times New Roman" panose="02020603050405020304" pitchFamily="18" charset="0"/>
                          </a:rPr>
                          <m:t>0_</m:t>
                        </m:r>
                        <m:r>
                          <a:rPr lang="es-US" b="0" i="1" smtClean="0">
                            <a:latin typeface="Cambria Math" panose="02040503050406030204" pitchFamily="18" charset="0"/>
                            <a:ea typeface="Calibri" panose="020F0502020204030204" pitchFamily="34" charset="0"/>
                            <a:cs typeface="Times New Roman" panose="02020603050405020304" pitchFamily="18" charset="0"/>
                          </a:rPr>
                          <m:t>𝑛</m:t>
                        </m:r>
                      </m:sub>
                    </m:sSub>
                  </m:oMath>
                </a14:m>
                <a:r>
                  <a:rPr lang="es-EC" dirty="0"/>
                  <a:t> usando la relación:</a:t>
                </a:r>
                <a:endParaRPr lang="es-US" sz="16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CuadroTexto 5"/>
              <p:cNvSpPr txBox="1">
                <a:spLocks noRot="1" noChangeAspect="1" noMove="1" noResize="1" noEditPoints="1" noAdjustHandles="1" noChangeArrowheads="1" noChangeShapeType="1" noTextEdit="1"/>
              </p:cNvSpPr>
              <p:nvPr/>
            </p:nvSpPr>
            <p:spPr>
              <a:xfrm>
                <a:off x="702178" y="1267687"/>
                <a:ext cx="6598634" cy="1377237"/>
              </a:xfrm>
              <a:prstGeom prst="rect">
                <a:avLst/>
              </a:prstGeom>
              <a:blipFill>
                <a:blip r:embed="rId6"/>
                <a:stretch>
                  <a:fillRect l="-739" t="-1770" r="-739" b="-26991"/>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1298525" y="4079015"/>
                <a:ext cx="6130344" cy="656013"/>
              </a:xfrm>
              <a:prstGeom prst="rect">
                <a:avLst/>
              </a:prstGeom>
              <a:noFill/>
            </p:spPr>
            <p:txBody>
              <a:bodyPr wrap="square" rtlCol="0">
                <a:spAutoFit/>
              </a:bodyPr>
              <a:lstStyle/>
              <a:p>
                <a:r>
                  <a:rPr lang="es-US" dirty="0"/>
                  <a:t>Y así finalmente usando :	</a:t>
                </a:r>
                <a14:m>
                  <m:oMath xmlns:m="http://schemas.openxmlformats.org/officeDocument/2006/math">
                    <m:sSub>
                      <m:sSubPr>
                        <m:ctrlPr>
                          <a:rPr lang="es-US" i="1">
                            <a:latin typeface="Cambria Math" panose="02040503050406030204" pitchFamily="18" charset="0"/>
                          </a:rPr>
                        </m:ctrlPr>
                      </m:sSubPr>
                      <m:e>
                        <m:r>
                          <a:rPr lang="es-US" i="1">
                            <a:latin typeface="Cambria Math" panose="02040503050406030204" pitchFamily="18" charset="0"/>
                          </a:rPr>
                          <m:t>𝑣</m:t>
                        </m:r>
                      </m:e>
                      <m:sub>
                        <m:r>
                          <a:rPr lang="es-US">
                            <a:latin typeface="Cambria Math" panose="02040503050406030204" pitchFamily="18" charset="0"/>
                          </a:rPr>
                          <m:t>0</m:t>
                        </m:r>
                      </m:sub>
                    </m:sSub>
                    <m:r>
                      <a:rPr lang="es-US" b="0" i="1" smtClean="0">
                        <a:latin typeface="Cambria Math" panose="02040503050406030204" pitchFamily="18" charset="0"/>
                      </a:rPr>
                      <m:t>=</m:t>
                    </m:r>
                    <m:rad>
                      <m:radPr>
                        <m:degHide m:val="on"/>
                        <m:ctrlPr>
                          <a:rPr lang="es-US" i="1">
                            <a:latin typeface="Cambria Math" panose="02040503050406030204" pitchFamily="18" charset="0"/>
                          </a:rPr>
                        </m:ctrlPr>
                      </m:radPr>
                      <m:deg/>
                      <m:e>
                        <m:sSub>
                          <m:sSubPr>
                            <m:ctrlPr>
                              <a:rPr lang="es-US" i="1">
                                <a:latin typeface="Cambria Math" panose="02040503050406030204" pitchFamily="18" charset="0"/>
                              </a:rPr>
                            </m:ctrlPr>
                          </m:sSubPr>
                          <m:e>
                            <m:r>
                              <a:rPr lang="es-US" i="1">
                                <a:latin typeface="Cambria Math" panose="02040503050406030204" pitchFamily="18" charset="0"/>
                              </a:rPr>
                              <m:t>𝐴</m:t>
                            </m:r>
                          </m:e>
                          <m:sub>
                            <m:r>
                              <a:rPr lang="es-US">
                                <a:latin typeface="Cambria Math" panose="02040503050406030204" pitchFamily="18" charset="0"/>
                              </a:rPr>
                              <m:t>0</m:t>
                            </m:r>
                          </m:sub>
                        </m:sSub>
                        <m:f>
                          <m:fPr>
                            <m:type m:val="lin"/>
                            <m:ctrlPr>
                              <a:rPr lang="es-US" i="1">
                                <a:latin typeface="Cambria Math" panose="02040503050406030204" pitchFamily="18" charset="0"/>
                              </a:rPr>
                            </m:ctrlPr>
                          </m:fPr>
                          <m:num>
                            <m:sSub>
                              <m:sSubPr>
                                <m:ctrlPr>
                                  <a:rPr lang="es-US" i="1">
                                    <a:latin typeface="Cambria Math" panose="02040503050406030204" pitchFamily="18" charset="0"/>
                                  </a:rPr>
                                </m:ctrlPr>
                              </m:sSubPr>
                              <m:e>
                                <m:r>
                                  <a:rPr lang="es-US" i="1">
                                    <a:latin typeface="Cambria Math" panose="02040503050406030204" pitchFamily="18" charset="0"/>
                                  </a:rPr>
                                  <m:t>𝜇</m:t>
                                </m:r>
                              </m:e>
                              <m:sub>
                                <m:r>
                                  <a:rPr lang="es-US">
                                    <a:latin typeface="Cambria Math" panose="02040503050406030204" pitchFamily="18" charset="0"/>
                                  </a:rPr>
                                  <m:t>0</m:t>
                                </m:r>
                              </m:sub>
                            </m:sSub>
                          </m:num>
                          <m:den>
                            <m:r>
                              <a:rPr lang="es-US">
                                <a:latin typeface="Cambria Math" panose="02040503050406030204" pitchFamily="18" charset="0"/>
                              </a:rPr>
                              <m:t>4</m:t>
                            </m:r>
                          </m:den>
                        </m:f>
                        <m:sSubSup>
                          <m:sSubSupPr>
                            <m:ctrlPr>
                              <a:rPr lang="es-US" i="1">
                                <a:latin typeface="Cambria Math" panose="02040503050406030204" pitchFamily="18" charset="0"/>
                              </a:rPr>
                            </m:ctrlPr>
                          </m:sSubSupPr>
                          <m:e>
                            <m:r>
                              <a:rPr lang="es-US" i="1">
                                <a:latin typeface="Cambria Math" panose="02040503050406030204" pitchFamily="18" charset="0"/>
                              </a:rPr>
                              <m:t>𝑙</m:t>
                            </m:r>
                          </m:e>
                          <m:sub>
                            <m:r>
                              <a:rPr lang="es-US">
                                <a:latin typeface="Cambria Math" panose="02040503050406030204" pitchFamily="18" charset="0"/>
                              </a:rPr>
                              <m:t>0</m:t>
                            </m:r>
                          </m:sub>
                          <m:sup>
                            <m:r>
                              <a:rPr lang="es-US">
                                <a:latin typeface="Cambria Math" panose="02040503050406030204" pitchFamily="18" charset="0"/>
                              </a:rPr>
                              <m:t>2</m:t>
                            </m:r>
                          </m:sup>
                        </m:sSubSup>
                        <m:sSub>
                          <m:sSubPr>
                            <m:ctrlPr>
                              <a:rPr lang="es-US" i="1">
                                <a:latin typeface="Cambria Math" panose="02040503050406030204" pitchFamily="18" charset="0"/>
                              </a:rPr>
                            </m:ctrlPr>
                          </m:sSubPr>
                          <m:e>
                            <m:r>
                              <a:rPr lang="es-US" i="1">
                                <a:latin typeface="Cambria Math" panose="02040503050406030204" pitchFamily="18" charset="0"/>
                              </a:rPr>
                              <m:t>𝜌</m:t>
                            </m:r>
                          </m:e>
                          <m:sub>
                            <m:r>
                              <a:rPr lang="es-US">
                                <a:latin typeface="Cambria Math" panose="02040503050406030204" pitchFamily="18" charset="0"/>
                              </a:rPr>
                              <m:t>0</m:t>
                            </m:r>
                          </m:sub>
                        </m:sSub>
                      </m:e>
                    </m:rad>
                  </m:oMath>
                </a14:m>
                <a:endParaRPr lang="es-US" dirty="0"/>
              </a:p>
            </p:txBody>
          </p:sp>
        </mc:Choice>
        <mc:Fallback xmlns="">
          <p:sp>
            <p:nvSpPr>
              <p:cNvPr id="9" name="CuadroTexto 8"/>
              <p:cNvSpPr txBox="1">
                <a:spLocks noRot="1" noChangeAspect="1" noMove="1" noResize="1" noEditPoints="1" noAdjustHandles="1" noChangeArrowheads="1" noChangeShapeType="1" noTextEdit="1"/>
              </p:cNvSpPr>
              <p:nvPr/>
            </p:nvSpPr>
            <p:spPr>
              <a:xfrm>
                <a:off x="1298525" y="4079015"/>
                <a:ext cx="6130344" cy="656013"/>
              </a:xfrm>
              <a:prstGeom prst="rect">
                <a:avLst/>
              </a:prstGeom>
              <a:blipFill>
                <a:blip r:embed="rId7"/>
                <a:stretch>
                  <a:fillRect l="-795"/>
                </a:stretch>
              </a:blipFill>
            </p:spPr>
            <p:txBody>
              <a:bodyPr/>
              <a:lstStyle/>
              <a:p>
                <a:r>
                  <a:rPr lang="es-EC">
                    <a:noFill/>
                  </a:rPr>
                  <a:t> </a:t>
                </a:r>
              </a:p>
            </p:txBody>
          </p:sp>
        </mc:Fallback>
      </mc:AlternateContent>
    </p:spTree>
    <p:extLst>
      <p:ext uri="{BB962C8B-B14F-4D97-AF65-F5344CB8AC3E}">
        <p14:creationId xmlns:p14="http://schemas.microsoft.com/office/powerpoint/2010/main" val="8080690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1738802881"/>
              </p:ext>
            </p:extLst>
          </p:nvPr>
        </p:nvGraphicFramePr>
        <p:xfrm>
          <a:off x="-83452" y="1462222"/>
          <a:ext cx="8173329" cy="46080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086821025"/>
              </p:ext>
            </p:extLst>
          </p:nvPr>
        </p:nvGraphicFramePr>
        <p:xfrm>
          <a:off x="7768668" y="674195"/>
          <a:ext cx="3487834" cy="5897444"/>
        </p:xfrm>
        <a:graphic>
          <a:graphicData uri="http://schemas.openxmlformats.org/drawingml/2006/table">
            <a:tbl>
              <a:tblPr>
                <a:tableStyleId>{5C22544A-7EE6-4342-B048-85BDC9FD1C3A}</a:tableStyleId>
              </a:tblPr>
              <a:tblGrid>
                <a:gridCol w="724475">
                  <a:extLst>
                    <a:ext uri="{9D8B030D-6E8A-4147-A177-3AD203B41FA5}">
                      <a16:colId xmlns="" xmlns:a16="http://schemas.microsoft.com/office/drawing/2014/main" val="20000"/>
                    </a:ext>
                  </a:extLst>
                </a:gridCol>
                <a:gridCol w="938369">
                  <a:extLst>
                    <a:ext uri="{9D8B030D-6E8A-4147-A177-3AD203B41FA5}">
                      <a16:colId xmlns="" xmlns:a16="http://schemas.microsoft.com/office/drawing/2014/main" val="20001"/>
                    </a:ext>
                  </a:extLst>
                </a:gridCol>
                <a:gridCol w="1007366">
                  <a:extLst>
                    <a:ext uri="{9D8B030D-6E8A-4147-A177-3AD203B41FA5}">
                      <a16:colId xmlns="" xmlns:a16="http://schemas.microsoft.com/office/drawing/2014/main" val="20002"/>
                    </a:ext>
                  </a:extLst>
                </a:gridCol>
                <a:gridCol w="817624">
                  <a:extLst>
                    <a:ext uri="{9D8B030D-6E8A-4147-A177-3AD203B41FA5}">
                      <a16:colId xmlns="" xmlns:a16="http://schemas.microsoft.com/office/drawing/2014/main" val="20003"/>
                    </a:ext>
                  </a:extLst>
                </a:gridCol>
              </a:tblGrid>
              <a:tr h="183482">
                <a:tc gridSpan="4">
                  <a:txBody>
                    <a:bodyPr/>
                    <a:lstStyle/>
                    <a:p>
                      <a:pPr algn="ctr" fontAlgn="b"/>
                      <a:r>
                        <a:rPr lang="es-US" sz="1200" u="none" strike="noStrike" dirty="0">
                          <a:effectLst/>
                        </a:rPr>
                        <a:t> DIFERENCIAS PROMEDIO</a:t>
                      </a:r>
                      <a:r>
                        <a:rPr lang="es-US" sz="1200" u="none" strike="noStrike" baseline="0" dirty="0">
                          <a:effectLst/>
                        </a:rPr>
                        <a:t> </a:t>
                      </a:r>
                      <a:r>
                        <a:rPr lang="es-US" sz="1200" u="none" strike="noStrike" dirty="0">
                          <a:effectLst/>
                        </a:rPr>
                        <a:t>CURVA DE CARGA</a:t>
                      </a:r>
                      <a:endParaRPr lang="es-US" sz="1200" b="0" i="0" u="none" strike="noStrike" dirty="0">
                        <a:solidFill>
                          <a:srgbClr val="000000"/>
                        </a:solidFill>
                        <a:effectLst/>
                        <a:latin typeface="Calibri" panose="020F0502020204030204" pitchFamily="34" charset="0"/>
                      </a:endParaRPr>
                    </a:p>
                  </a:txBody>
                  <a:tcPr marL="6863" marR="6863" marT="6863" marB="0" anchor="b"/>
                </a:tc>
                <a:tc hMerge="1">
                  <a:txBody>
                    <a:bodyPr/>
                    <a:lstStyle/>
                    <a:p>
                      <a:endParaRPr lang="es-US"/>
                    </a:p>
                  </a:txBody>
                  <a:tcPr/>
                </a:tc>
                <a:tc hMerge="1">
                  <a:txBody>
                    <a:bodyPr/>
                    <a:lstStyle/>
                    <a:p>
                      <a:endParaRPr lang="es-US"/>
                    </a:p>
                  </a:txBody>
                  <a:tcPr/>
                </a:tc>
                <a:tc hMerge="1">
                  <a:txBody>
                    <a:bodyPr/>
                    <a:lstStyle/>
                    <a:p>
                      <a:endParaRPr lang="es-US"/>
                    </a:p>
                  </a:txBody>
                  <a:tcPr/>
                </a:tc>
                <a:extLst>
                  <a:ext uri="{0D108BD9-81ED-4DB2-BD59-A6C34878D82A}">
                    <a16:rowId xmlns="" xmlns:a16="http://schemas.microsoft.com/office/drawing/2014/main" val="10000"/>
                  </a:ext>
                </a:extLst>
              </a:tr>
              <a:tr h="394897">
                <a:tc>
                  <a:txBody>
                    <a:bodyPr/>
                    <a:lstStyle/>
                    <a:p>
                      <a:pPr algn="ctr" fontAlgn="ctr"/>
                      <a:r>
                        <a:rPr lang="es-US" sz="1200" u="none" strike="noStrike">
                          <a:effectLst/>
                        </a:rPr>
                        <a:t>PROM</a:t>
                      </a:r>
                      <a:endParaRPr lang="es-US" sz="1200" b="1" i="0" u="none" strike="noStrike">
                        <a:solidFill>
                          <a:srgbClr val="000000"/>
                        </a:solidFill>
                        <a:effectLst/>
                        <a:latin typeface="Calibri" panose="020F0502020204030204" pitchFamily="34" charset="0"/>
                      </a:endParaRPr>
                    </a:p>
                  </a:txBody>
                  <a:tcPr marL="6863" marR="6863" marT="6863" marB="0" anchor="ctr"/>
                </a:tc>
                <a:tc>
                  <a:txBody>
                    <a:bodyPr/>
                    <a:lstStyle/>
                    <a:p>
                      <a:pPr algn="ctr" fontAlgn="ctr"/>
                      <a:r>
                        <a:rPr lang="es-US" sz="1200" u="none" strike="noStrike" dirty="0">
                          <a:effectLst/>
                        </a:rPr>
                        <a:t>L12_E1           [%]</a:t>
                      </a:r>
                      <a:endParaRPr lang="es-US" sz="1200" b="1" i="0" u="none" strike="noStrike" dirty="0">
                        <a:solidFill>
                          <a:srgbClr val="000000"/>
                        </a:solidFill>
                        <a:effectLst/>
                        <a:latin typeface="Calibri" panose="020F0502020204030204" pitchFamily="34" charset="0"/>
                      </a:endParaRPr>
                    </a:p>
                  </a:txBody>
                  <a:tcPr marL="6863" marR="6863" marT="6863" marB="0" anchor="ctr"/>
                </a:tc>
                <a:tc>
                  <a:txBody>
                    <a:bodyPr/>
                    <a:lstStyle/>
                    <a:p>
                      <a:pPr algn="ctr" fontAlgn="ctr"/>
                      <a:r>
                        <a:rPr lang="es-US" sz="1200" u="none" strike="noStrike" dirty="0">
                          <a:effectLst/>
                        </a:rPr>
                        <a:t>L12_E2           [%]</a:t>
                      </a:r>
                      <a:endParaRPr lang="es-US" sz="1200" b="1" i="0" u="none" strike="noStrike" dirty="0">
                        <a:solidFill>
                          <a:srgbClr val="000000"/>
                        </a:solidFill>
                        <a:effectLst/>
                        <a:latin typeface="Calibri" panose="020F0502020204030204" pitchFamily="34" charset="0"/>
                      </a:endParaRPr>
                    </a:p>
                  </a:txBody>
                  <a:tcPr marL="6863" marR="6863" marT="6863" marB="0" anchor="ctr"/>
                </a:tc>
                <a:tc>
                  <a:txBody>
                    <a:bodyPr/>
                    <a:lstStyle/>
                    <a:p>
                      <a:pPr algn="ctr" fontAlgn="ctr"/>
                      <a:r>
                        <a:rPr lang="es-US" sz="1200" u="none" strike="noStrike" dirty="0">
                          <a:effectLst/>
                        </a:rPr>
                        <a:t>L13_E1           [%]</a:t>
                      </a:r>
                      <a:endParaRPr lang="es-US" sz="1200" b="1" i="0" u="none" strike="noStrike" dirty="0">
                        <a:solidFill>
                          <a:srgbClr val="000000"/>
                        </a:solidFill>
                        <a:effectLst/>
                        <a:latin typeface="Calibri" panose="020F0502020204030204" pitchFamily="34" charset="0"/>
                      </a:endParaRPr>
                    </a:p>
                  </a:txBody>
                  <a:tcPr marL="6863" marR="6863" marT="6863" marB="0" anchor="ctr"/>
                </a:tc>
                <a:extLst>
                  <a:ext uri="{0D108BD9-81ED-4DB2-BD59-A6C34878D82A}">
                    <a16:rowId xmlns="" xmlns:a16="http://schemas.microsoft.com/office/drawing/2014/main" val="10001"/>
                  </a:ext>
                </a:extLst>
              </a:tr>
              <a:tr h="183482">
                <a:tc>
                  <a:txBody>
                    <a:bodyPr/>
                    <a:lstStyle/>
                    <a:p>
                      <a:pPr algn="ctr" fontAlgn="b"/>
                      <a:r>
                        <a:rPr lang="es-US" sz="1200" u="none" strike="noStrike">
                          <a:effectLst/>
                        </a:rPr>
                        <a:t>62,7</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2,44</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9,35</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6,91</a:t>
                      </a:r>
                      <a:endParaRPr lang="es-US" sz="1200" b="0" i="0" u="none" strike="noStrike">
                        <a:solidFill>
                          <a:srgbClr val="000000"/>
                        </a:solidFill>
                        <a:effectLst/>
                        <a:latin typeface="Calibri" panose="020F0502020204030204" pitchFamily="34" charset="0"/>
                      </a:endParaRPr>
                    </a:p>
                  </a:txBody>
                  <a:tcPr marL="6863" marR="6863" marT="6863" marB="0" anchor="b"/>
                </a:tc>
                <a:extLst>
                  <a:ext uri="{0D108BD9-81ED-4DB2-BD59-A6C34878D82A}">
                    <a16:rowId xmlns="" xmlns:a16="http://schemas.microsoft.com/office/drawing/2014/main" val="10002"/>
                  </a:ext>
                </a:extLst>
              </a:tr>
              <a:tr h="183482">
                <a:tc>
                  <a:txBody>
                    <a:bodyPr/>
                    <a:lstStyle/>
                    <a:p>
                      <a:pPr algn="ctr" fontAlgn="b"/>
                      <a:r>
                        <a:rPr lang="es-US" sz="1200" u="none" strike="noStrike" dirty="0">
                          <a:effectLst/>
                        </a:rPr>
                        <a:t>73,9</a:t>
                      </a:r>
                      <a:endParaRPr lang="es-US" sz="1200" b="0" i="0" u="none" strike="noStrike" dirty="0">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0,99</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4,69</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3,70</a:t>
                      </a:r>
                      <a:endParaRPr lang="es-US" sz="1200" b="0" i="0" u="none" strike="noStrike">
                        <a:solidFill>
                          <a:srgbClr val="000000"/>
                        </a:solidFill>
                        <a:effectLst/>
                        <a:latin typeface="Calibri" panose="020F0502020204030204" pitchFamily="34" charset="0"/>
                      </a:endParaRPr>
                    </a:p>
                  </a:txBody>
                  <a:tcPr marL="6863" marR="6863" marT="6863" marB="0" anchor="b"/>
                </a:tc>
                <a:extLst>
                  <a:ext uri="{0D108BD9-81ED-4DB2-BD59-A6C34878D82A}">
                    <a16:rowId xmlns="" xmlns:a16="http://schemas.microsoft.com/office/drawing/2014/main" val="10003"/>
                  </a:ext>
                </a:extLst>
              </a:tr>
              <a:tr h="183482">
                <a:tc>
                  <a:txBody>
                    <a:bodyPr/>
                    <a:lstStyle/>
                    <a:p>
                      <a:pPr algn="ctr" fontAlgn="b"/>
                      <a:r>
                        <a:rPr lang="es-US" sz="1200" u="none" strike="noStrike">
                          <a:effectLst/>
                        </a:rPr>
                        <a:t>82,1</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0,16</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4,06</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4,22</a:t>
                      </a:r>
                      <a:endParaRPr lang="es-US" sz="1200" b="0" i="0" u="none" strike="noStrike">
                        <a:solidFill>
                          <a:srgbClr val="000000"/>
                        </a:solidFill>
                        <a:effectLst/>
                        <a:latin typeface="Calibri" panose="020F0502020204030204" pitchFamily="34" charset="0"/>
                      </a:endParaRPr>
                    </a:p>
                  </a:txBody>
                  <a:tcPr marL="6863" marR="6863" marT="6863" marB="0" anchor="b"/>
                </a:tc>
                <a:extLst>
                  <a:ext uri="{0D108BD9-81ED-4DB2-BD59-A6C34878D82A}">
                    <a16:rowId xmlns="" xmlns:a16="http://schemas.microsoft.com/office/drawing/2014/main" val="10004"/>
                  </a:ext>
                </a:extLst>
              </a:tr>
              <a:tr h="183482">
                <a:tc>
                  <a:txBody>
                    <a:bodyPr/>
                    <a:lstStyle/>
                    <a:p>
                      <a:pPr algn="ctr" fontAlgn="b"/>
                      <a:r>
                        <a:rPr lang="es-US" sz="1200" u="none" strike="noStrike">
                          <a:effectLst/>
                        </a:rPr>
                        <a:t>87,9</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0,83</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1,75</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2,58</a:t>
                      </a:r>
                      <a:endParaRPr lang="es-US" sz="1200" b="0" i="0" u="none" strike="noStrike">
                        <a:solidFill>
                          <a:srgbClr val="000000"/>
                        </a:solidFill>
                        <a:effectLst/>
                        <a:latin typeface="Calibri" panose="020F0502020204030204" pitchFamily="34" charset="0"/>
                      </a:endParaRPr>
                    </a:p>
                  </a:txBody>
                  <a:tcPr marL="6863" marR="6863" marT="6863" marB="0" anchor="b"/>
                </a:tc>
                <a:extLst>
                  <a:ext uri="{0D108BD9-81ED-4DB2-BD59-A6C34878D82A}">
                    <a16:rowId xmlns="" xmlns:a16="http://schemas.microsoft.com/office/drawing/2014/main" val="10005"/>
                  </a:ext>
                </a:extLst>
              </a:tr>
              <a:tr h="183482">
                <a:tc>
                  <a:txBody>
                    <a:bodyPr/>
                    <a:lstStyle/>
                    <a:p>
                      <a:pPr algn="ctr" fontAlgn="b"/>
                      <a:r>
                        <a:rPr lang="es-US" sz="1200" u="none" strike="noStrike">
                          <a:effectLst/>
                        </a:rPr>
                        <a:t>92,8</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0,86</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1,29</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2,16</a:t>
                      </a:r>
                      <a:endParaRPr lang="es-US" sz="1200" b="0" i="0" u="none" strike="noStrike">
                        <a:solidFill>
                          <a:srgbClr val="000000"/>
                        </a:solidFill>
                        <a:effectLst/>
                        <a:latin typeface="Calibri" panose="020F0502020204030204" pitchFamily="34" charset="0"/>
                      </a:endParaRPr>
                    </a:p>
                  </a:txBody>
                  <a:tcPr marL="6863" marR="6863" marT="6863" marB="0" anchor="b"/>
                </a:tc>
                <a:extLst>
                  <a:ext uri="{0D108BD9-81ED-4DB2-BD59-A6C34878D82A}">
                    <a16:rowId xmlns="" xmlns:a16="http://schemas.microsoft.com/office/drawing/2014/main" val="10006"/>
                  </a:ext>
                </a:extLst>
              </a:tr>
              <a:tr h="183482">
                <a:tc>
                  <a:txBody>
                    <a:bodyPr/>
                    <a:lstStyle/>
                    <a:p>
                      <a:pPr algn="ctr" fontAlgn="b"/>
                      <a:r>
                        <a:rPr lang="es-US" sz="1200" u="none" strike="noStrike">
                          <a:effectLst/>
                        </a:rPr>
                        <a:t>97,1</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1,17</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0,76</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1,92</a:t>
                      </a:r>
                      <a:endParaRPr lang="es-US" sz="1200" b="0" i="0" u="none" strike="noStrike">
                        <a:solidFill>
                          <a:srgbClr val="000000"/>
                        </a:solidFill>
                        <a:effectLst/>
                        <a:latin typeface="Calibri" panose="020F0502020204030204" pitchFamily="34" charset="0"/>
                      </a:endParaRPr>
                    </a:p>
                  </a:txBody>
                  <a:tcPr marL="6863" marR="6863" marT="6863" marB="0" anchor="b"/>
                </a:tc>
                <a:extLst>
                  <a:ext uri="{0D108BD9-81ED-4DB2-BD59-A6C34878D82A}">
                    <a16:rowId xmlns="" xmlns:a16="http://schemas.microsoft.com/office/drawing/2014/main" val="10007"/>
                  </a:ext>
                </a:extLst>
              </a:tr>
              <a:tr h="183482">
                <a:tc>
                  <a:txBody>
                    <a:bodyPr/>
                    <a:lstStyle/>
                    <a:p>
                      <a:pPr algn="ctr" fontAlgn="b"/>
                      <a:r>
                        <a:rPr lang="es-US" sz="1200" u="none" strike="noStrike">
                          <a:effectLst/>
                        </a:rPr>
                        <a:t>101,4</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0,99</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1,18</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2,17</a:t>
                      </a:r>
                      <a:endParaRPr lang="es-US" sz="1200" b="0" i="0" u="none" strike="noStrike">
                        <a:solidFill>
                          <a:srgbClr val="000000"/>
                        </a:solidFill>
                        <a:effectLst/>
                        <a:latin typeface="Calibri" panose="020F0502020204030204" pitchFamily="34" charset="0"/>
                      </a:endParaRPr>
                    </a:p>
                  </a:txBody>
                  <a:tcPr marL="6863" marR="6863" marT="6863" marB="0" anchor="b"/>
                </a:tc>
                <a:extLst>
                  <a:ext uri="{0D108BD9-81ED-4DB2-BD59-A6C34878D82A}">
                    <a16:rowId xmlns="" xmlns:a16="http://schemas.microsoft.com/office/drawing/2014/main" val="10008"/>
                  </a:ext>
                </a:extLst>
              </a:tr>
              <a:tr h="183482">
                <a:tc>
                  <a:txBody>
                    <a:bodyPr/>
                    <a:lstStyle/>
                    <a:p>
                      <a:pPr algn="ctr" fontAlgn="b"/>
                      <a:r>
                        <a:rPr lang="es-US" sz="1200" u="none" strike="noStrike">
                          <a:effectLst/>
                        </a:rPr>
                        <a:t>105,5</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1,77</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0,13</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1,64</a:t>
                      </a:r>
                      <a:endParaRPr lang="es-US" sz="1200" b="0" i="0" u="none" strike="noStrike">
                        <a:solidFill>
                          <a:srgbClr val="000000"/>
                        </a:solidFill>
                        <a:effectLst/>
                        <a:latin typeface="Calibri" panose="020F0502020204030204" pitchFamily="34" charset="0"/>
                      </a:endParaRPr>
                    </a:p>
                  </a:txBody>
                  <a:tcPr marL="6863" marR="6863" marT="6863" marB="0" anchor="b"/>
                </a:tc>
                <a:extLst>
                  <a:ext uri="{0D108BD9-81ED-4DB2-BD59-A6C34878D82A}">
                    <a16:rowId xmlns="" xmlns:a16="http://schemas.microsoft.com/office/drawing/2014/main" val="10009"/>
                  </a:ext>
                </a:extLst>
              </a:tr>
              <a:tr h="183482">
                <a:tc>
                  <a:txBody>
                    <a:bodyPr/>
                    <a:lstStyle/>
                    <a:p>
                      <a:pPr algn="ctr" fontAlgn="b"/>
                      <a:r>
                        <a:rPr lang="es-US" sz="1200" u="none" strike="noStrike">
                          <a:effectLst/>
                        </a:rPr>
                        <a:t>105,5</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1,77</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0,13</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1,64</a:t>
                      </a:r>
                      <a:endParaRPr lang="es-US" sz="1200" b="0" i="0" u="none" strike="noStrike">
                        <a:solidFill>
                          <a:srgbClr val="000000"/>
                        </a:solidFill>
                        <a:effectLst/>
                        <a:latin typeface="Calibri" panose="020F0502020204030204" pitchFamily="34" charset="0"/>
                      </a:endParaRPr>
                    </a:p>
                  </a:txBody>
                  <a:tcPr marL="6863" marR="6863" marT="6863" marB="0" anchor="b"/>
                </a:tc>
                <a:extLst>
                  <a:ext uri="{0D108BD9-81ED-4DB2-BD59-A6C34878D82A}">
                    <a16:rowId xmlns="" xmlns:a16="http://schemas.microsoft.com/office/drawing/2014/main" val="10010"/>
                  </a:ext>
                </a:extLst>
              </a:tr>
              <a:tr h="183482">
                <a:tc>
                  <a:txBody>
                    <a:bodyPr/>
                    <a:lstStyle/>
                    <a:p>
                      <a:pPr algn="ctr" fontAlgn="b"/>
                      <a:r>
                        <a:rPr lang="es-US" sz="1200" u="none" strike="noStrike">
                          <a:effectLst/>
                        </a:rPr>
                        <a:t>109,7</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0,97</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2,07</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3,04</a:t>
                      </a:r>
                      <a:endParaRPr lang="es-US" sz="1200" b="0" i="0" u="none" strike="noStrike">
                        <a:solidFill>
                          <a:srgbClr val="000000"/>
                        </a:solidFill>
                        <a:effectLst/>
                        <a:latin typeface="Calibri" panose="020F0502020204030204" pitchFamily="34" charset="0"/>
                      </a:endParaRPr>
                    </a:p>
                  </a:txBody>
                  <a:tcPr marL="6863" marR="6863" marT="6863" marB="0" anchor="b"/>
                </a:tc>
                <a:extLst>
                  <a:ext uri="{0D108BD9-81ED-4DB2-BD59-A6C34878D82A}">
                    <a16:rowId xmlns="" xmlns:a16="http://schemas.microsoft.com/office/drawing/2014/main" val="10011"/>
                  </a:ext>
                </a:extLst>
              </a:tr>
              <a:tr h="183482">
                <a:tc>
                  <a:txBody>
                    <a:bodyPr/>
                    <a:lstStyle/>
                    <a:p>
                      <a:pPr algn="ctr" fontAlgn="b"/>
                      <a:r>
                        <a:rPr lang="es-US" sz="1200" u="none" strike="noStrike">
                          <a:effectLst/>
                        </a:rPr>
                        <a:t>113,5</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1,82</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0,29</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1,53</a:t>
                      </a:r>
                      <a:endParaRPr lang="es-US" sz="1200" b="0" i="0" u="none" strike="noStrike">
                        <a:solidFill>
                          <a:srgbClr val="000000"/>
                        </a:solidFill>
                        <a:effectLst/>
                        <a:latin typeface="Calibri" panose="020F0502020204030204" pitchFamily="34" charset="0"/>
                      </a:endParaRPr>
                    </a:p>
                  </a:txBody>
                  <a:tcPr marL="6863" marR="6863" marT="6863" marB="0" anchor="b"/>
                </a:tc>
                <a:extLst>
                  <a:ext uri="{0D108BD9-81ED-4DB2-BD59-A6C34878D82A}">
                    <a16:rowId xmlns="" xmlns:a16="http://schemas.microsoft.com/office/drawing/2014/main" val="10012"/>
                  </a:ext>
                </a:extLst>
              </a:tr>
              <a:tr h="183482">
                <a:tc>
                  <a:txBody>
                    <a:bodyPr/>
                    <a:lstStyle/>
                    <a:p>
                      <a:pPr algn="ctr" fontAlgn="b"/>
                      <a:r>
                        <a:rPr lang="es-US" sz="1200" u="none" strike="noStrike">
                          <a:effectLst/>
                        </a:rPr>
                        <a:t>117,3</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1,76</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0,11</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1,65</a:t>
                      </a:r>
                      <a:endParaRPr lang="es-US" sz="1200" b="0" i="0" u="none" strike="noStrike">
                        <a:solidFill>
                          <a:srgbClr val="000000"/>
                        </a:solidFill>
                        <a:effectLst/>
                        <a:latin typeface="Calibri" panose="020F0502020204030204" pitchFamily="34" charset="0"/>
                      </a:endParaRPr>
                    </a:p>
                  </a:txBody>
                  <a:tcPr marL="6863" marR="6863" marT="6863" marB="0" anchor="b"/>
                </a:tc>
                <a:extLst>
                  <a:ext uri="{0D108BD9-81ED-4DB2-BD59-A6C34878D82A}">
                    <a16:rowId xmlns="" xmlns:a16="http://schemas.microsoft.com/office/drawing/2014/main" val="10013"/>
                  </a:ext>
                </a:extLst>
              </a:tr>
              <a:tr h="183482">
                <a:tc>
                  <a:txBody>
                    <a:bodyPr/>
                    <a:lstStyle/>
                    <a:p>
                      <a:pPr algn="ctr" fontAlgn="b"/>
                      <a:r>
                        <a:rPr lang="es-US" sz="1200" u="none" strike="noStrike">
                          <a:effectLst/>
                        </a:rPr>
                        <a:t>121,3</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0,11</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1,10</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1,21</a:t>
                      </a:r>
                      <a:endParaRPr lang="es-US" sz="1200" b="0" i="0" u="none" strike="noStrike">
                        <a:solidFill>
                          <a:srgbClr val="000000"/>
                        </a:solidFill>
                        <a:effectLst/>
                        <a:latin typeface="Calibri" panose="020F0502020204030204" pitchFamily="34" charset="0"/>
                      </a:endParaRPr>
                    </a:p>
                  </a:txBody>
                  <a:tcPr marL="6863" marR="6863" marT="6863" marB="0" anchor="b"/>
                </a:tc>
                <a:extLst>
                  <a:ext uri="{0D108BD9-81ED-4DB2-BD59-A6C34878D82A}">
                    <a16:rowId xmlns="" xmlns:a16="http://schemas.microsoft.com/office/drawing/2014/main" val="10014"/>
                  </a:ext>
                </a:extLst>
              </a:tr>
              <a:tr h="183482">
                <a:tc>
                  <a:txBody>
                    <a:bodyPr/>
                    <a:lstStyle/>
                    <a:p>
                      <a:pPr algn="ctr" fontAlgn="b"/>
                      <a:r>
                        <a:rPr lang="es-US" sz="1200" u="none" strike="noStrike">
                          <a:effectLst/>
                        </a:rPr>
                        <a:t>125,6</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0,32</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1,59</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1,91</a:t>
                      </a:r>
                      <a:endParaRPr lang="es-US" sz="1200" b="0" i="0" u="none" strike="noStrike">
                        <a:solidFill>
                          <a:srgbClr val="000000"/>
                        </a:solidFill>
                        <a:effectLst/>
                        <a:latin typeface="Calibri" panose="020F0502020204030204" pitchFamily="34" charset="0"/>
                      </a:endParaRPr>
                    </a:p>
                  </a:txBody>
                  <a:tcPr marL="6863" marR="6863" marT="6863" marB="0" anchor="b"/>
                </a:tc>
                <a:extLst>
                  <a:ext uri="{0D108BD9-81ED-4DB2-BD59-A6C34878D82A}">
                    <a16:rowId xmlns="" xmlns:a16="http://schemas.microsoft.com/office/drawing/2014/main" val="10015"/>
                  </a:ext>
                </a:extLst>
              </a:tr>
              <a:tr h="183482">
                <a:tc>
                  <a:txBody>
                    <a:bodyPr/>
                    <a:lstStyle/>
                    <a:p>
                      <a:pPr algn="ctr" fontAlgn="b"/>
                      <a:r>
                        <a:rPr lang="es-US" sz="1200" u="none" strike="noStrike">
                          <a:effectLst/>
                        </a:rPr>
                        <a:t>129,7</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0,05</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2,21</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2,26</a:t>
                      </a:r>
                      <a:endParaRPr lang="es-US" sz="1200" b="0" i="0" u="none" strike="noStrike">
                        <a:solidFill>
                          <a:srgbClr val="000000"/>
                        </a:solidFill>
                        <a:effectLst/>
                        <a:latin typeface="Calibri" panose="020F0502020204030204" pitchFamily="34" charset="0"/>
                      </a:endParaRPr>
                    </a:p>
                  </a:txBody>
                  <a:tcPr marL="6863" marR="6863" marT="6863" marB="0" anchor="b"/>
                </a:tc>
                <a:extLst>
                  <a:ext uri="{0D108BD9-81ED-4DB2-BD59-A6C34878D82A}">
                    <a16:rowId xmlns="" xmlns:a16="http://schemas.microsoft.com/office/drawing/2014/main" val="10016"/>
                  </a:ext>
                </a:extLst>
              </a:tr>
              <a:tr h="183482">
                <a:tc>
                  <a:txBody>
                    <a:bodyPr/>
                    <a:lstStyle/>
                    <a:p>
                      <a:pPr algn="ctr" fontAlgn="b"/>
                      <a:r>
                        <a:rPr lang="es-US" sz="1200" u="none" strike="noStrike">
                          <a:effectLst/>
                        </a:rPr>
                        <a:t>133,4</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0,15</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2,55</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2,40</a:t>
                      </a:r>
                      <a:endParaRPr lang="es-US" sz="1200" b="0" i="0" u="none" strike="noStrike">
                        <a:solidFill>
                          <a:srgbClr val="000000"/>
                        </a:solidFill>
                        <a:effectLst/>
                        <a:latin typeface="Calibri" panose="020F0502020204030204" pitchFamily="34" charset="0"/>
                      </a:endParaRPr>
                    </a:p>
                  </a:txBody>
                  <a:tcPr marL="6863" marR="6863" marT="6863" marB="0" anchor="b"/>
                </a:tc>
                <a:extLst>
                  <a:ext uri="{0D108BD9-81ED-4DB2-BD59-A6C34878D82A}">
                    <a16:rowId xmlns="" xmlns:a16="http://schemas.microsoft.com/office/drawing/2014/main" val="10017"/>
                  </a:ext>
                </a:extLst>
              </a:tr>
              <a:tr h="183482">
                <a:tc>
                  <a:txBody>
                    <a:bodyPr/>
                    <a:lstStyle/>
                    <a:p>
                      <a:pPr algn="ctr" fontAlgn="b"/>
                      <a:r>
                        <a:rPr lang="es-US" sz="1200" u="none" strike="noStrike">
                          <a:effectLst/>
                        </a:rPr>
                        <a:t>135,9</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0,20</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1,81</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2,01</a:t>
                      </a:r>
                      <a:endParaRPr lang="es-US" sz="1200" b="0" i="0" u="none" strike="noStrike">
                        <a:solidFill>
                          <a:srgbClr val="000000"/>
                        </a:solidFill>
                        <a:effectLst/>
                        <a:latin typeface="Calibri" panose="020F0502020204030204" pitchFamily="34" charset="0"/>
                      </a:endParaRPr>
                    </a:p>
                  </a:txBody>
                  <a:tcPr marL="6863" marR="6863" marT="6863" marB="0" anchor="b"/>
                </a:tc>
                <a:extLst>
                  <a:ext uri="{0D108BD9-81ED-4DB2-BD59-A6C34878D82A}">
                    <a16:rowId xmlns="" xmlns:a16="http://schemas.microsoft.com/office/drawing/2014/main" val="10018"/>
                  </a:ext>
                </a:extLst>
              </a:tr>
              <a:tr h="183482">
                <a:tc>
                  <a:txBody>
                    <a:bodyPr/>
                    <a:lstStyle/>
                    <a:p>
                      <a:pPr algn="ctr" fontAlgn="b"/>
                      <a:r>
                        <a:rPr lang="es-US" sz="1200" u="none" strike="noStrike">
                          <a:effectLst/>
                        </a:rPr>
                        <a:t>135,9</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0,20</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1,81</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2,01</a:t>
                      </a:r>
                      <a:endParaRPr lang="es-US" sz="1200" b="0" i="0" u="none" strike="noStrike">
                        <a:solidFill>
                          <a:srgbClr val="000000"/>
                        </a:solidFill>
                        <a:effectLst/>
                        <a:latin typeface="Calibri" panose="020F0502020204030204" pitchFamily="34" charset="0"/>
                      </a:endParaRPr>
                    </a:p>
                  </a:txBody>
                  <a:tcPr marL="6863" marR="6863" marT="6863" marB="0" anchor="b"/>
                </a:tc>
                <a:extLst>
                  <a:ext uri="{0D108BD9-81ED-4DB2-BD59-A6C34878D82A}">
                    <a16:rowId xmlns="" xmlns:a16="http://schemas.microsoft.com/office/drawing/2014/main" val="10019"/>
                  </a:ext>
                </a:extLst>
              </a:tr>
              <a:tr h="183482">
                <a:tc>
                  <a:txBody>
                    <a:bodyPr/>
                    <a:lstStyle/>
                    <a:p>
                      <a:pPr algn="ctr" fontAlgn="b"/>
                      <a:r>
                        <a:rPr lang="es-US" sz="1200" u="none" strike="noStrike">
                          <a:effectLst/>
                        </a:rPr>
                        <a:t>135,9</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0,20</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1,81</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2,01</a:t>
                      </a:r>
                      <a:endParaRPr lang="es-US" sz="1200" b="0" i="0" u="none" strike="noStrike">
                        <a:solidFill>
                          <a:srgbClr val="000000"/>
                        </a:solidFill>
                        <a:effectLst/>
                        <a:latin typeface="Calibri" panose="020F0502020204030204" pitchFamily="34" charset="0"/>
                      </a:endParaRPr>
                    </a:p>
                  </a:txBody>
                  <a:tcPr marL="6863" marR="6863" marT="6863" marB="0" anchor="b"/>
                </a:tc>
                <a:extLst>
                  <a:ext uri="{0D108BD9-81ED-4DB2-BD59-A6C34878D82A}">
                    <a16:rowId xmlns="" xmlns:a16="http://schemas.microsoft.com/office/drawing/2014/main" val="10020"/>
                  </a:ext>
                </a:extLst>
              </a:tr>
              <a:tr h="183482">
                <a:tc>
                  <a:txBody>
                    <a:bodyPr/>
                    <a:lstStyle/>
                    <a:p>
                      <a:pPr algn="ctr" fontAlgn="b"/>
                      <a:r>
                        <a:rPr lang="es-US" sz="1200" u="none" strike="noStrike">
                          <a:effectLst/>
                        </a:rPr>
                        <a:t>141,3</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0,24</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1,75</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1,51</a:t>
                      </a:r>
                      <a:endParaRPr lang="es-US" sz="1200" b="0" i="0" u="none" strike="noStrike">
                        <a:solidFill>
                          <a:srgbClr val="000000"/>
                        </a:solidFill>
                        <a:effectLst/>
                        <a:latin typeface="Calibri" panose="020F0502020204030204" pitchFamily="34" charset="0"/>
                      </a:endParaRPr>
                    </a:p>
                  </a:txBody>
                  <a:tcPr marL="6863" marR="6863" marT="6863" marB="0" anchor="b"/>
                </a:tc>
                <a:extLst>
                  <a:ext uri="{0D108BD9-81ED-4DB2-BD59-A6C34878D82A}">
                    <a16:rowId xmlns="" xmlns:a16="http://schemas.microsoft.com/office/drawing/2014/main" val="10021"/>
                  </a:ext>
                </a:extLst>
              </a:tr>
              <a:tr h="183482">
                <a:tc>
                  <a:txBody>
                    <a:bodyPr/>
                    <a:lstStyle/>
                    <a:p>
                      <a:pPr algn="ctr" fontAlgn="b"/>
                      <a:r>
                        <a:rPr lang="es-US" sz="1200" u="none" strike="noStrike">
                          <a:effectLst/>
                        </a:rPr>
                        <a:t>144,3</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0,09</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1,06</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1,16</a:t>
                      </a:r>
                      <a:endParaRPr lang="es-US" sz="1200" b="0" i="0" u="none" strike="noStrike">
                        <a:solidFill>
                          <a:srgbClr val="000000"/>
                        </a:solidFill>
                        <a:effectLst/>
                        <a:latin typeface="Calibri" panose="020F0502020204030204" pitchFamily="34" charset="0"/>
                      </a:endParaRPr>
                    </a:p>
                  </a:txBody>
                  <a:tcPr marL="6863" marR="6863" marT="6863" marB="0" anchor="b"/>
                </a:tc>
                <a:extLst>
                  <a:ext uri="{0D108BD9-81ED-4DB2-BD59-A6C34878D82A}">
                    <a16:rowId xmlns="" xmlns:a16="http://schemas.microsoft.com/office/drawing/2014/main" val="10022"/>
                  </a:ext>
                </a:extLst>
              </a:tr>
              <a:tr h="183482">
                <a:tc>
                  <a:txBody>
                    <a:bodyPr/>
                    <a:lstStyle/>
                    <a:p>
                      <a:pPr algn="ctr" fontAlgn="b"/>
                      <a:r>
                        <a:rPr lang="es-US" sz="1200" u="none" strike="noStrike">
                          <a:effectLst/>
                        </a:rPr>
                        <a:t>146,7</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2,23</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3,23</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1,00</a:t>
                      </a:r>
                      <a:endParaRPr lang="es-US" sz="1200" b="0" i="0" u="none" strike="noStrike">
                        <a:solidFill>
                          <a:srgbClr val="000000"/>
                        </a:solidFill>
                        <a:effectLst/>
                        <a:latin typeface="Calibri" panose="020F0502020204030204" pitchFamily="34" charset="0"/>
                      </a:endParaRPr>
                    </a:p>
                  </a:txBody>
                  <a:tcPr marL="6863" marR="6863" marT="6863" marB="0" anchor="b"/>
                </a:tc>
                <a:extLst>
                  <a:ext uri="{0D108BD9-81ED-4DB2-BD59-A6C34878D82A}">
                    <a16:rowId xmlns="" xmlns:a16="http://schemas.microsoft.com/office/drawing/2014/main" val="10023"/>
                  </a:ext>
                </a:extLst>
              </a:tr>
              <a:tr h="183482">
                <a:tc>
                  <a:txBody>
                    <a:bodyPr/>
                    <a:lstStyle/>
                    <a:p>
                      <a:pPr algn="ctr" fontAlgn="b"/>
                      <a:r>
                        <a:rPr lang="es-US" sz="1200" u="none" strike="noStrike">
                          <a:effectLst/>
                        </a:rPr>
                        <a:t>149,0</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0,13</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0,81</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0,67</a:t>
                      </a:r>
                      <a:endParaRPr lang="es-US" sz="1200" b="0" i="0" u="none" strike="noStrike">
                        <a:solidFill>
                          <a:srgbClr val="000000"/>
                        </a:solidFill>
                        <a:effectLst/>
                        <a:latin typeface="Calibri" panose="020F0502020204030204" pitchFamily="34" charset="0"/>
                      </a:endParaRPr>
                    </a:p>
                  </a:txBody>
                  <a:tcPr marL="6863" marR="6863" marT="6863" marB="0" anchor="b"/>
                </a:tc>
                <a:extLst>
                  <a:ext uri="{0D108BD9-81ED-4DB2-BD59-A6C34878D82A}">
                    <a16:rowId xmlns="" xmlns:a16="http://schemas.microsoft.com/office/drawing/2014/main" val="10024"/>
                  </a:ext>
                </a:extLst>
              </a:tr>
              <a:tr h="183482">
                <a:tc>
                  <a:txBody>
                    <a:bodyPr/>
                    <a:lstStyle/>
                    <a:p>
                      <a:pPr algn="ctr" fontAlgn="b"/>
                      <a:r>
                        <a:rPr lang="es-US" sz="1200" u="none" strike="noStrike">
                          <a:effectLst/>
                        </a:rPr>
                        <a:t>151,5</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0,18</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0,31</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0,48</a:t>
                      </a:r>
                      <a:endParaRPr lang="es-US" sz="1200" b="0" i="0" u="none" strike="noStrike">
                        <a:solidFill>
                          <a:srgbClr val="000000"/>
                        </a:solidFill>
                        <a:effectLst/>
                        <a:latin typeface="Calibri" panose="020F0502020204030204" pitchFamily="34" charset="0"/>
                      </a:endParaRPr>
                    </a:p>
                  </a:txBody>
                  <a:tcPr marL="6863" marR="6863" marT="6863" marB="0" anchor="b"/>
                </a:tc>
                <a:extLst>
                  <a:ext uri="{0D108BD9-81ED-4DB2-BD59-A6C34878D82A}">
                    <a16:rowId xmlns="" xmlns:a16="http://schemas.microsoft.com/office/drawing/2014/main" val="10025"/>
                  </a:ext>
                </a:extLst>
              </a:tr>
              <a:tr h="183482">
                <a:tc>
                  <a:txBody>
                    <a:bodyPr/>
                    <a:lstStyle/>
                    <a:p>
                      <a:pPr algn="ctr" fontAlgn="b"/>
                      <a:r>
                        <a:rPr lang="es-US" sz="1200" u="none" strike="noStrike">
                          <a:effectLst/>
                        </a:rPr>
                        <a:t>154,8</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0,52</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1,42</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0,90</a:t>
                      </a:r>
                      <a:endParaRPr lang="es-US" sz="1200" b="0" i="0" u="none" strike="noStrike">
                        <a:solidFill>
                          <a:srgbClr val="000000"/>
                        </a:solidFill>
                        <a:effectLst/>
                        <a:latin typeface="Calibri" panose="020F0502020204030204" pitchFamily="34" charset="0"/>
                      </a:endParaRPr>
                    </a:p>
                  </a:txBody>
                  <a:tcPr marL="6863" marR="6863" marT="6863" marB="0" anchor="b"/>
                </a:tc>
                <a:extLst>
                  <a:ext uri="{0D108BD9-81ED-4DB2-BD59-A6C34878D82A}">
                    <a16:rowId xmlns="" xmlns:a16="http://schemas.microsoft.com/office/drawing/2014/main" val="10026"/>
                  </a:ext>
                </a:extLst>
              </a:tr>
              <a:tr h="183482">
                <a:tc>
                  <a:txBody>
                    <a:bodyPr/>
                    <a:lstStyle/>
                    <a:p>
                      <a:pPr algn="ctr" fontAlgn="b"/>
                      <a:r>
                        <a:rPr lang="es-US" sz="1200" u="none" strike="noStrike">
                          <a:effectLst/>
                        </a:rPr>
                        <a:t>154,8</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0,90</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0,78</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0,13</a:t>
                      </a:r>
                      <a:endParaRPr lang="es-US" sz="1200" b="0" i="0" u="none" strike="noStrike">
                        <a:solidFill>
                          <a:srgbClr val="000000"/>
                        </a:solidFill>
                        <a:effectLst/>
                        <a:latin typeface="Calibri" panose="020F0502020204030204" pitchFamily="34" charset="0"/>
                      </a:endParaRPr>
                    </a:p>
                  </a:txBody>
                  <a:tcPr marL="6863" marR="6863" marT="6863" marB="0" anchor="b"/>
                </a:tc>
                <a:extLst>
                  <a:ext uri="{0D108BD9-81ED-4DB2-BD59-A6C34878D82A}">
                    <a16:rowId xmlns="" xmlns:a16="http://schemas.microsoft.com/office/drawing/2014/main" val="10027"/>
                  </a:ext>
                </a:extLst>
              </a:tr>
              <a:tr h="183482">
                <a:tc>
                  <a:txBody>
                    <a:bodyPr/>
                    <a:lstStyle/>
                    <a:p>
                      <a:pPr algn="ctr" fontAlgn="b"/>
                      <a:r>
                        <a:rPr lang="es-US" sz="1200" u="none" strike="noStrike">
                          <a:effectLst/>
                        </a:rPr>
                        <a:t>154,8</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0,90</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0,78</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0,13</a:t>
                      </a:r>
                      <a:endParaRPr lang="es-US" sz="1200" b="0" i="0" u="none" strike="noStrike">
                        <a:solidFill>
                          <a:srgbClr val="000000"/>
                        </a:solidFill>
                        <a:effectLst/>
                        <a:latin typeface="Calibri" panose="020F0502020204030204" pitchFamily="34" charset="0"/>
                      </a:endParaRPr>
                    </a:p>
                  </a:txBody>
                  <a:tcPr marL="6863" marR="6863" marT="6863" marB="0" anchor="b"/>
                </a:tc>
                <a:extLst>
                  <a:ext uri="{0D108BD9-81ED-4DB2-BD59-A6C34878D82A}">
                    <a16:rowId xmlns="" xmlns:a16="http://schemas.microsoft.com/office/drawing/2014/main" val="10028"/>
                  </a:ext>
                </a:extLst>
              </a:tr>
              <a:tr h="183482">
                <a:tc>
                  <a:txBody>
                    <a:bodyPr/>
                    <a:lstStyle/>
                    <a:p>
                      <a:pPr algn="ctr" fontAlgn="b"/>
                      <a:r>
                        <a:rPr lang="es-US" sz="1200" u="none" strike="noStrike">
                          <a:effectLst/>
                        </a:rPr>
                        <a:t>156,8</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0,77</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a:effectLst/>
                        </a:rPr>
                        <a:t>2,30</a:t>
                      </a:r>
                      <a:endParaRPr lang="es-US" sz="12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b"/>
                      <a:r>
                        <a:rPr lang="es-US" sz="1200" u="none" strike="noStrike" dirty="0">
                          <a:effectLst/>
                        </a:rPr>
                        <a:t>1,53</a:t>
                      </a:r>
                      <a:endParaRPr lang="es-US" sz="1200" b="0" i="0" u="none" strike="noStrike" dirty="0">
                        <a:solidFill>
                          <a:srgbClr val="000000"/>
                        </a:solidFill>
                        <a:effectLst/>
                        <a:latin typeface="Calibri" panose="020F0502020204030204" pitchFamily="34" charset="0"/>
                      </a:endParaRPr>
                    </a:p>
                  </a:txBody>
                  <a:tcPr marL="6863" marR="6863" marT="6863" marB="0" anchor="b"/>
                </a:tc>
                <a:extLst>
                  <a:ext uri="{0D108BD9-81ED-4DB2-BD59-A6C34878D82A}">
                    <a16:rowId xmlns="" xmlns:a16="http://schemas.microsoft.com/office/drawing/2014/main" val="10029"/>
                  </a:ext>
                </a:extLst>
              </a:tr>
            </a:tbl>
          </a:graphicData>
        </a:graphic>
      </p:graphicFrame>
      <p:sp>
        <p:nvSpPr>
          <p:cNvPr id="4" name="CuadroTexto 3"/>
          <p:cNvSpPr txBox="1"/>
          <p:nvPr/>
        </p:nvSpPr>
        <p:spPr>
          <a:xfrm>
            <a:off x="397876" y="757308"/>
            <a:ext cx="6889465" cy="392159"/>
          </a:xfrm>
          <a:prstGeom prst="rect">
            <a:avLst/>
          </a:prstGeom>
          <a:noFill/>
        </p:spPr>
        <p:txBody>
          <a:bodyPr wrap="square" rtlCol="0">
            <a:spAutoFit/>
          </a:bodyPr>
          <a:lstStyle/>
          <a:p>
            <a:pPr>
              <a:lnSpc>
                <a:spcPct val="115000"/>
              </a:lnSpc>
              <a:spcAft>
                <a:spcPts val="0"/>
              </a:spcAft>
            </a:pPr>
            <a:r>
              <a:rPr lang="es-EC" dirty="0"/>
              <a:t>COMPARACIÓN DATOS EXPERIMENTALES CORDONES 1,5%</a:t>
            </a:r>
            <a:endParaRPr lang="es-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ítulo 1">
            <a:extLst>
              <a:ext uri="{FF2B5EF4-FFF2-40B4-BE49-F238E27FC236}">
                <a16:creationId xmlns="" xmlns:a16="http://schemas.microsoft.com/office/drawing/2014/main" id="{78189941-1830-491B-8382-D89A1059CA74}"/>
              </a:ext>
            </a:extLst>
          </p:cNvPr>
          <p:cNvSpPr txBox="1">
            <a:spLocks/>
          </p:cNvSpPr>
          <p:nvPr/>
        </p:nvSpPr>
        <p:spPr>
          <a:xfrm>
            <a:off x="237758" y="286361"/>
            <a:ext cx="7530910" cy="667027"/>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b="1" dirty="0"/>
              <a:t>R</a:t>
            </a:r>
            <a:r>
              <a:rPr lang="es-EC" sz="2800" b="1" dirty="0"/>
              <a:t>EPETIBILIDAD - </a:t>
            </a:r>
            <a:r>
              <a:rPr lang="es-EC" sz="4000" b="1" dirty="0"/>
              <a:t>E</a:t>
            </a:r>
            <a:r>
              <a:rPr lang="es-EC" sz="2800" b="1" dirty="0"/>
              <a:t>NSAYOS DE </a:t>
            </a:r>
            <a:r>
              <a:rPr lang="es-EC" sz="4000" b="1" dirty="0"/>
              <a:t>C</a:t>
            </a:r>
            <a:r>
              <a:rPr lang="es-EC" sz="2800" b="1" dirty="0"/>
              <a:t>ARGA Y </a:t>
            </a:r>
            <a:r>
              <a:rPr lang="es-EC" sz="4000" b="1" dirty="0"/>
              <a:t>D</a:t>
            </a:r>
            <a:r>
              <a:rPr lang="es-EC" sz="2800" b="1" dirty="0"/>
              <a:t>ESCARGA</a:t>
            </a:r>
          </a:p>
        </p:txBody>
      </p:sp>
      <p:pic>
        <p:nvPicPr>
          <p:cNvPr id="6" name="Picture 2" descr="Resultado de imagen para carrera de ingenieria mecanica espe">
            <a:extLst>
              <a:ext uri="{FF2B5EF4-FFF2-40B4-BE49-F238E27FC236}">
                <a16:creationId xmlns="" xmlns:a16="http://schemas.microsoft.com/office/drawing/2014/main" id="{CEC8B599-2113-4280-842D-1BC6748FFD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33119" y="2"/>
            <a:ext cx="858880" cy="832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9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Resultado de imagen para carrera de ingenieria mecanica espe">
            <a:extLst>
              <a:ext uri="{FF2B5EF4-FFF2-40B4-BE49-F238E27FC236}">
                <a16:creationId xmlns="" xmlns:a16="http://schemas.microsoft.com/office/drawing/2014/main" id="{7DC2597A-3289-4519-8276-13B0ED4B32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2348" y="1"/>
            <a:ext cx="1179651" cy="11434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a 2"/>
          <p:cNvGraphicFramePr>
            <a:graphicFrameLocks noGrp="1"/>
          </p:cNvGraphicFramePr>
          <p:nvPr>
            <p:extLst>
              <p:ext uri="{D42A27DB-BD31-4B8C-83A1-F6EECF244321}">
                <p14:modId xmlns:p14="http://schemas.microsoft.com/office/powerpoint/2010/main" val="1731262766"/>
              </p:ext>
            </p:extLst>
          </p:nvPr>
        </p:nvGraphicFramePr>
        <p:xfrm>
          <a:off x="5905500" y="4281678"/>
          <a:ext cx="6045200" cy="2453640"/>
        </p:xfrm>
        <a:graphic>
          <a:graphicData uri="http://schemas.openxmlformats.org/drawingml/2006/table">
            <a:tbl>
              <a:tblPr firstRow="1" firstCol="1" bandRow="1">
                <a:tableStyleId>{5C22544A-7EE6-4342-B048-85BDC9FD1C3A}</a:tableStyleId>
              </a:tblPr>
              <a:tblGrid>
                <a:gridCol w="1325837">
                  <a:extLst>
                    <a:ext uri="{9D8B030D-6E8A-4147-A177-3AD203B41FA5}">
                      <a16:colId xmlns="" xmlns:a16="http://schemas.microsoft.com/office/drawing/2014/main" val="20000"/>
                    </a:ext>
                  </a:extLst>
                </a:gridCol>
                <a:gridCol w="741852">
                  <a:extLst>
                    <a:ext uri="{9D8B030D-6E8A-4147-A177-3AD203B41FA5}">
                      <a16:colId xmlns="" xmlns:a16="http://schemas.microsoft.com/office/drawing/2014/main" val="20001"/>
                    </a:ext>
                  </a:extLst>
                </a:gridCol>
                <a:gridCol w="1325837">
                  <a:extLst>
                    <a:ext uri="{9D8B030D-6E8A-4147-A177-3AD203B41FA5}">
                      <a16:colId xmlns="" xmlns:a16="http://schemas.microsoft.com/office/drawing/2014/main" val="20002"/>
                    </a:ext>
                  </a:extLst>
                </a:gridCol>
                <a:gridCol w="1325837">
                  <a:extLst>
                    <a:ext uri="{9D8B030D-6E8A-4147-A177-3AD203B41FA5}">
                      <a16:colId xmlns="" xmlns:a16="http://schemas.microsoft.com/office/drawing/2014/main" val="20003"/>
                    </a:ext>
                  </a:extLst>
                </a:gridCol>
                <a:gridCol w="1325837">
                  <a:extLst>
                    <a:ext uri="{9D8B030D-6E8A-4147-A177-3AD203B41FA5}">
                      <a16:colId xmlns="" xmlns:a16="http://schemas.microsoft.com/office/drawing/2014/main" val="20004"/>
                    </a:ext>
                  </a:extLst>
                </a:gridCol>
              </a:tblGrid>
              <a:tr h="243239">
                <a:tc gridSpan="5">
                  <a:txBody>
                    <a:bodyPr/>
                    <a:lstStyle/>
                    <a:p>
                      <a:pPr algn="ctr">
                        <a:lnSpc>
                          <a:spcPct val="115000"/>
                        </a:lnSpc>
                        <a:spcAft>
                          <a:spcPts val="0"/>
                        </a:spcAft>
                      </a:pPr>
                      <a:r>
                        <a:rPr lang="es-EC" sz="1400" dirty="0">
                          <a:effectLst/>
                        </a:rPr>
                        <a:t>Cordones con 1,5% u</a:t>
                      </a:r>
                      <a:r>
                        <a:rPr lang="es-EC" sz="1400" baseline="-25000" dirty="0">
                          <a:effectLst/>
                        </a:rPr>
                        <a:t>0</a:t>
                      </a:r>
                      <a:r>
                        <a:rPr lang="es-EC" sz="1400" dirty="0">
                          <a:effectLst/>
                        </a:rPr>
                        <a:t>=121,8</a:t>
                      </a:r>
                      <a:endParaRPr lang="es-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US"/>
                    </a:p>
                  </a:txBody>
                  <a:tcPr/>
                </a:tc>
                <a:tc hMerge="1">
                  <a:txBody>
                    <a:bodyPr/>
                    <a:lstStyle/>
                    <a:p>
                      <a:endParaRPr lang="es-US"/>
                    </a:p>
                  </a:txBody>
                  <a:tcPr/>
                </a:tc>
                <a:tc hMerge="1">
                  <a:txBody>
                    <a:bodyPr/>
                    <a:lstStyle/>
                    <a:p>
                      <a:endParaRPr lang="es-US"/>
                    </a:p>
                  </a:txBody>
                  <a:tcPr/>
                </a:tc>
                <a:tc hMerge="1">
                  <a:txBody>
                    <a:bodyPr/>
                    <a:lstStyle/>
                    <a:p>
                      <a:endParaRPr lang="es-US"/>
                    </a:p>
                  </a:txBody>
                  <a:tcPr/>
                </a:tc>
                <a:extLst>
                  <a:ext uri="{0D108BD9-81ED-4DB2-BD59-A6C34878D82A}">
                    <a16:rowId xmlns="" xmlns:a16="http://schemas.microsoft.com/office/drawing/2014/main" val="10000"/>
                  </a:ext>
                </a:extLst>
              </a:tr>
              <a:tr h="243239">
                <a:tc rowSpan="2">
                  <a:txBody>
                    <a:bodyPr/>
                    <a:lstStyle/>
                    <a:p>
                      <a:pPr algn="ctr">
                        <a:lnSpc>
                          <a:spcPct val="115000"/>
                        </a:lnSpc>
                        <a:spcAft>
                          <a:spcPts val="0"/>
                        </a:spcAft>
                      </a:pPr>
                      <a:r>
                        <a:rPr lang="es-EC" sz="1400">
                          <a:effectLst/>
                        </a:rPr>
                        <a:t>Modelo</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15000"/>
                        </a:lnSpc>
                        <a:spcAft>
                          <a:spcPts val="0"/>
                        </a:spcAft>
                      </a:pPr>
                      <a:r>
                        <a:rPr lang="es-EC" sz="1400">
                          <a:effectLst/>
                        </a:rPr>
                        <a:t>Variable de ajuste</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dirty="0">
                          <a:effectLst/>
                        </a:rPr>
                        <a:t>L12_E1</a:t>
                      </a:r>
                      <a:endParaRPr lang="es-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b="1" dirty="0">
                          <a:effectLst/>
                        </a:rPr>
                        <a:t>L12_E2</a:t>
                      </a:r>
                      <a:endParaRPr lang="es-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L13_E1</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r h="451730">
                <a:tc vMerge="1">
                  <a:txBody>
                    <a:bodyPr/>
                    <a:lstStyle/>
                    <a:p>
                      <a:endParaRPr lang="es-US"/>
                    </a:p>
                  </a:txBody>
                  <a:tcPr/>
                </a:tc>
                <a:tc vMerge="1">
                  <a:txBody>
                    <a:bodyPr/>
                    <a:lstStyle/>
                    <a:p>
                      <a:endParaRPr lang="es-US"/>
                    </a:p>
                  </a:txBody>
                  <a:tcPr/>
                </a:tc>
                <a:tc>
                  <a:txBody>
                    <a:bodyPr/>
                    <a:lstStyle/>
                    <a:p>
                      <a:pPr algn="ctr">
                        <a:lnSpc>
                          <a:spcPct val="115000"/>
                        </a:lnSpc>
                        <a:spcAft>
                          <a:spcPts val="0"/>
                        </a:spcAft>
                      </a:pPr>
                      <a:r>
                        <a:rPr lang="es-EC" sz="1400">
                          <a:effectLst/>
                        </a:rPr>
                        <a:t>variable de ajuste</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variable de ajuste</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variable de ajuste</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2"/>
                  </a:ext>
                </a:extLst>
              </a:tr>
              <a:tr h="240768">
                <a:tc>
                  <a:txBody>
                    <a:bodyPr/>
                    <a:lstStyle/>
                    <a:p>
                      <a:pPr>
                        <a:lnSpc>
                          <a:spcPct val="115000"/>
                        </a:lnSpc>
                        <a:spcAft>
                          <a:spcPts val="0"/>
                        </a:spcAft>
                      </a:pPr>
                      <a:r>
                        <a:rPr lang="es-EC" sz="1400">
                          <a:effectLst/>
                        </a:rPr>
                        <a:t>Mooney Rivlin</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r</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0</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dirty="0">
                          <a:effectLst/>
                        </a:rPr>
                        <a:t>0</a:t>
                      </a:r>
                      <a:endParaRPr lang="es-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dirty="0">
                          <a:effectLst/>
                        </a:rPr>
                        <a:t>0</a:t>
                      </a:r>
                      <a:endParaRPr lang="es-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3"/>
                  </a:ext>
                </a:extLst>
              </a:tr>
              <a:tr h="240768">
                <a:tc>
                  <a:txBody>
                    <a:bodyPr/>
                    <a:lstStyle/>
                    <a:p>
                      <a:pPr>
                        <a:lnSpc>
                          <a:spcPct val="115000"/>
                        </a:lnSpc>
                        <a:spcAft>
                          <a:spcPts val="0"/>
                        </a:spcAft>
                      </a:pPr>
                      <a:r>
                        <a:rPr lang="es-EC" sz="1400">
                          <a:effectLst/>
                        </a:rPr>
                        <a:t>Bio Material</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r</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0,084</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0,089</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dirty="0">
                          <a:effectLst/>
                        </a:rPr>
                        <a:t>0,081</a:t>
                      </a:r>
                      <a:endParaRPr lang="es-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4"/>
                  </a:ext>
                </a:extLst>
              </a:tr>
              <a:tr h="240768">
                <a:tc>
                  <a:txBody>
                    <a:bodyPr/>
                    <a:lstStyle/>
                    <a:p>
                      <a:pPr>
                        <a:lnSpc>
                          <a:spcPct val="115000"/>
                        </a:lnSpc>
                        <a:spcAft>
                          <a:spcPts val="0"/>
                        </a:spcAft>
                      </a:pPr>
                      <a:r>
                        <a:rPr lang="es-EC" sz="1400">
                          <a:effectLst/>
                        </a:rPr>
                        <a:t>Gent</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jm</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14,857</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14,112</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dirty="0">
                          <a:effectLst/>
                        </a:rPr>
                        <a:t>15,304</a:t>
                      </a:r>
                      <a:endParaRPr lang="es-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5"/>
                  </a:ext>
                </a:extLst>
              </a:tr>
              <a:tr h="240768">
                <a:tc>
                  <a:txBody>
                    <a:bodyPr/>
                    <a:lstStyle/>
                    <a:p>
                      <a:pPr>
                        <a:lnSpc>
                          <a:spcPct val="115000"/>
                        </a:lnSpc>
                        <a:spcAft>
                          <a:spcPts val="0"/>
                        </a:spcAft>
                      </a:pPr>
                      <a:r>
                        <a:rPr lang="es-EC" sz="1400">
                          <a:effectLst/>
                        </a:rPr>
                        <a:t>James Guth</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N3</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15,464</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15,2</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dirty="0">
                          <a:effectLst/>
                        </a:rPr>
                        <a:t>15,816</a:t>
                      </a:r>
                      <a:endParaRPr lang="es-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6"/>
                  </a:ext>
                </a:extLst>
              </a:tr>
              <a:tr h="243239">
                <a:tc>
                  <a:txBody>
                    <a:bodyPr/>
                    <a:lstStyle/>
                    <a:p>
                      <a:pPr>
                        <a:lnSpc>
                          <a:spcPct val="115000"/>
                        </a:lnSpc>
                        <a:spcAft>
                          <a:spcPts val="0"/>
                        </a:spcAft>
                      </a:pPr>
                      <a:r>
                        <a:rPr lang="es-EC" sz="1400" dirty="0">
                          <a:effectLst/>
                        </a:rPr>
                        <a:t>Full Network</a:t>
                      </a:r>
                      <a:endParaRPr lang="es-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N</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5,458</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5,42</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dirty="0">
                          <a:effectLst/>
                        </a:rPr>
                        <a:t>5,686</a:t>
                      </a:r>
                      <a:endParaRPr lang="es-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7"/>
                  </a:ext>
                </a:extLst>
              </a:tr>
            </a:tbl>
          </a:graphicData>
        </a:graphic>
      </p:graphicFrame>
      <p:grpSp>
        <p:nvGrpSpPr>
          <p:cNvPr id="13" name="Grupo 12"/>
          <p:cNvGrpSpPr/>
          <p:nvPr/>
        </p:nvGrpSpPr>
        <p:grpSpPr>
          <a:xfrm>
            <a:off x="596346" y="718753"/>
            <a:ext cx="4629821" cy="3026124"/>
            <a:chOff x="706438" y="468437"/>
            <a:chExt cx="4265255" cy="3806285"/>
          </a:xfrm>
        </p:grpSpPr>
        <p:pic>
          <p:nvPicPr>
            <p:cNvPr id="9" name="Imagen 8"/>
            <p:cNvPicPr>
              <a:picLocks noChangeAspect="1"/>
            </p:cNvPicPr>
            <p:nvPr/>
          </p:nvPicPr>
          <p:blipFill rotWithShape="1">
            <a:blip r:embed="rId4">
              <a:extLst>
                <a:ext uri="{28A0092B-C50C-407E-A947-70E740481C1C}">
                  <a14:useLocalDpi xmlns:a14="http://schemas.microsoft.com/office/drawing/2010/main" val="0"/>
                </a:ext>
              </a:extLst>
            </a:blip>
            <a:srcRect l="6838" t="1745" r="8685" b="5388"/>
            <a:stretch/>
          </p:blipFill>
          <p:spPr>
            <a:xfrm>
              <a:off x="706438" y="468437"/>
              <a:ext cx="4265255" cy="3518849"/>
            </a:xfrm>
            <a:prstGeom prst="rect">
              <a:avLst/>
            </a:prstGeom>
          </p:spPr>
        </p:pic>
        <p:sp>
          <p:nvSpPr>
            <p:cNvPr id="10" name="CuadroTexto 9"/>
            <p:cNvSpPr txBox="1"/>
            <p:nvPr/>
          </p:nvSpPr>
          <p:spPr>
            <a:xfrm>
              <a:off x="1882384" y="3905390"/>
              <a:ext cx="2006600" cy="369332"/>
            </a:xfrm>
            <a:prstGeom prst="rect">
              <a:avLst/>
            </a:prstGeom>
            <a:noFill/>
          </p:spPr>
          <p:txBody>
            <a:bodyPr wrap="square" rtlCol="0">
              <a:spAutoFit/>
            </a:bodyPr>
            <a:lstStyle/>
            <a:p>
              <a:pPr algn="ctr"/>
              <a:r>
                <a:rPr lang="es-US" dirty="0"/>
                <a:t>Cordón L12_E1</a:t>
              </a:r>
            </a:p>
          </p:txBody>
        </p:sp>
      </p:grpSp>
      <p:grpSp>
        <p:nvGrpSpPr>
          <p:cNvPr id="12" name="Grupo 11"/>
          <p:cNvGrpSpPr/>
          <p:nvPr/>
        </p:nvGrpSpPr>
        <p:grpSpPr>
          <a:xfrm>
            <a:off x="6724635" y="864707"/>
            <a:ext cx="5109556" cy="3198594"/>
            <a:chOff x="7659889" y="552713"/>
            <a:chExt cx="4389765" cy="3709965"/>
          </a:xfrm>
        </p:grpSpPr>
        <p:pic>
          <p:nvPicPr>
            <p:cNvPr id="8" name="Imagen 7"/>
            <p:cNvPicPr>
              <a:picLocks noChangeAspect="1"/>
            </p:cNvPicPr>
            <p:nvPr/>
          </p:nvPicPr>
          <p:blipFill rotWithShape="1">
            <a:blip r:embed="rId5">
              <a:extLst>
                <a:ext uri="{28A0092B-C50C-407E-A947-70E740481C1C}">
                  <a14:useLocalDpi xmlns:a14="http://schemas.microsoft.com/office/drawing/2010/main" val="0"/>
                </a:ext>
              </a:extLst>
            </a:blip>
            <a:srcRect l="6616" t="6235" r="6111"/>
            <a:stretch/>
          </p:blipFill>
          <p:spPr>
            <a:xfrm>
              <a:off x="7659889" y="552713"/>
              <a:ext cx="4389765" cy="3537342"/>
            </a:xfrm>
            <a:prstGeom prst="rect">
              <a:avLst/>
            </a:prstGeom>
          </p:spPr>
        </p:pic>
        <p:sp>
          <p:nvSpPr>
            <p:cNvPr id="11" name="CuadroTexto 10"/>
            <p:cNvSpPr txBox="1"/>
            <p:nvPr/>
          </p:nvSpPr>
          <p:spPr>
            <a:xfrm>
              <a:off x="9134084" y="3893346"/>
              <a:ext cx="2006600" cy="369332"/>
            </a:xfrm>
            <a:prstGeom prst="rect">
              <a:avLst/>
            </a:prstGeom>
            <a:noFill/>
          </p:spPr>
          <p:txBody>
            <a:bodyPr wrap="square" rtlCol="0">
              <a:spAutoFit/>
            </a:bodyPr>
            <a:lstStyle/>
            <a:p>
              <a:pPr algn="ctr"/>
              <a:r>
                <a:rPr lang="es-US" dirty="0"/>
                <a:t>Cordón L12_E2</a:t>
              </a:r>
            </a:p>
          </p:txBody>
        </p:sp>
      </p:grpSp>
      <p:grpSp>
        <p:nvGrpSpPr>
          <p:cNvPr id="17" name="Grupo 16"/>
          <p:cNvGrpSpPr/>
          <p:nvPr/>
        </p:nvGrpSpPr>
        <p:grpSpPr>
          <a:xfrm>
            <a:off x="596346" y="3744877"/>
            <a:ext cx="4731028" cy="2961014"/>
            <a:chOff x="1106120" y="3745205"/>
            <a:chExt cx="4342004" cy="3179133"/>
          </a:xfrm>
        </p:grpSpPr>
        <p:pic>
          <p:nvPicPr>
            <p:cNvPr id="14" name="Imagen 13"/>
            <p:cNvPicPr>
              <a:picLocks noChangeAspect="1"/>
            </p:cNvPicPr>
            <p:nvPr/>
          </p:nvPicPr>
          <p:blipFill rotWithShape="1">
            <a:blip r:embed="rId6">
              <a:extLst>
                <a:ext uri="{28A0092B-C50C-407E-A947-70E740481C1C}">
                  <a14:useLocalDpi xmlns:a14="http://schemas.microsoft.com/office/drawing/2010/main" val="0"/>
                </a:ext>
              </a:extLst>
            </a:blip>
            <a:srcRect l="6487" r="7077"/>
            <a:stretch/>
          </p:blipFill>
          <p:spPr>
            <a:xfrm>
              <a:off x="1106120" y="3745205"/>
              <a:ext cx="4342004" cy="2933778"/>
            </a:xfrm>
            <a:prstGeom prst="rect">
              <a:avLst/>
            </a:prstGeom>
          </p:spPr>
        </p:pic>
        <p:sp>
          <p:nvSpPr>
            <p:cNvPr id="16" name="CuadroTexto 15"/>
            <p:cNvSpPr txBox="1"/>
            <p:nvPr/>
          </p:nvSpPr>
          <p:spPr>
            <a:xfrm>
              <a:off x="2476500" y="6527800"/>
              <a:ext cx="2196773" cy="396538"/>
            </a:xfrm>
            <a:prstGeom prst="rect">
              <a:avLst/>
            </a:prstGeom>
            <a:noFill/>
          </p:spPr>
          <p:txBody>
            <a:bodyPr wrap="square" rtlCol="0">
              <a:spAutoFit/>
            </a:bodyPr>
            <a:lstStyle/>
            <a:p>
              <a:r>
                <a:rPr lang="es-US" dirty="0"/>
                <a:t>Cordón L13_E1</a:t>
              </a:r>
            </a:p>
          </p:txBody>
        </p:sp>
      </p:grpSp>
      <p:sp>
        <p:nvSpPr>
          <p:cNvPr id="18" name="CuadroTexto 17"/>
          <p:cNvSpPr txBox="1"/>
          <p:nvPr/>
        </p:nvSpPr>
        <p:spPr>
          <a:xfrm>
            <a:off x="387255" y="0"/>
            <a:ext cx="9793782" cy="646331"/>
          </a:xfrm>
          <a:prstGeom prst="rect">
            <a:avLst/>
          </a:prstGeom>
          <a:noFill/>
        </p:spPr>
        <p:txBody>
          <a:bodyPr wrap="square" rtlCol="0">
            <a:spAutoFit/>
          </a:bodyPr>
          <a:lstStyle/>
          <a:p>
            <a:pPr>
              <a:lnSpc>
                <a:spcPct val="90000"/>
              </a:lnSpc>
              <a:spcBef>
                <a:spcPct val="0"/>
              </a:spcBef>
              <a:spcAft>
                <a:spcPts val="0"/>
              </a:spcAft>
            </a:pPr>
            <a:r>
              <a:rPr lang="es-EC" sz="4000" b="1" dirty="0">
                <a:latin typeface="+mj-lt"/>
                <a:ea typeface="+mj-ea"/>
                <a:cs typeface="+mj-cs"/>
              </a:rPr>
              <a:t>A</a:t>
            </a:r>
            <a:r>
              <a:rPr lang="es-EC" sz="2800" b="1" dirty="0">
                <a:latin typeface="+mj-lt"/>
                <a:ea typeface="+mj-ea"/>
                <a:cs typeface="+mj-cs"/>
              </a:rPr>
              <a:t>JUSTE</a:t>
            </a:r>
            <a:r>
              <a:rPr lang="es-EC" sz="4000" b="1" dirty="0">
                <a:latin typeface="+mj-lt"/>
                <a:ea typeface="+mj-ea"/>
                <a:cs typeface="+mj-cs"/>
              </a:rPr>
              <a:t> </a:t>
            </a:r>
            <a:r>
              <a:rPr lang="es-EC" sz="2800" b="1" dirty="0">
                <a:latin typeface="+mj-lt"/>
                <a:ea typeface="+mj-ea"/>
                <a:cs typeface="+mj-cs"/>
              </a:rPr>
              <a:t>DE CURVAS -</a:t>
            </a:r>
            <a:r>
              <a:rPr lang="es-EC" sz="4000" b="1" dirty="0">
                <a:latin typeface="+mj-lt"/>
                <a:ea typeface="+mj-ea"/>
                <a:cs typeface="+mj-cs"/>
              </a:rPr>
              <a:t> </a:t>
            </a:r>
            <a:r>
              <a:rPr lang="es-EC" sz="2800" b="1" dirty="0">
                <a:latin typeface="+mj-lt"/>
                <a:ea typeface="+mj-ea"/>
                <a:cs typeface="+mj-cs"/>
              </a:rPr>
              <a:t>CORDONES</a:t>
            </a:r>
            <a:r>
              <a:rPr lang="es-EC" sz="4000" b="1" dirty="0">
                <a:latin typeface="+mj-lt"/>
                <a:ea typeface="+mj-ea"/>
                <a:cs typeface="+mj-cs"/>
              </a:rPr>
              <a:t> </a:t>
            </a:r>
            <a:r>
              <a:rPr lang="es-EC" sz="2800" b="1" dirty="0">
                <a:latin typeface="+mj-lt"/>
                <a:ea typeface="+mj-ea"/>
                <a:cs typeface="+mj-cs"/>
              </a:rPr>
              <a:t>CON 1,5% U</a:t>
            </a:r>
            <a:r>
              <a:rPr lang="es-EC" sz="1600" b="1" dirty="0">
                <a:latin typeface="+mj-lt"/>
                <a:ea typeface="+mj-ea"/>
                <a:cs typeface="+mj-cs"/>
              </a:rPr>
              <a:t>0</a:t>
            </a:r>
            <a:r>
              <a:rPr lang="es-EC" sz="2800" b="1" dirty="0">
                <a:latin typeface="+mj-lt"/>
                <a:ea typeface="+mj-ea"/>
                <a:cs typeface="+mj-cs"/>
              </a:rPr>
              <a:t>=121,8</a:t>
            </a:r>
            <a:endParaRPr lang="es-US" sz="2800" b="1" dirty="0">
              <a:latin typeface="+mj-lt"/>
              <a:ea typeface="+mj-ea"/>
              <a:cs typeface="+mj-cs"/>
            </a:endParaRPr>
          </a:p>
        </p:txBody>
      </p:sp>
      <p:pic>
        <p:nvPicPr>
          <p:cNvPr id="19" name="Imagen 18"/>
          <p:cNvPicPr>
            <a:picLocks noChangeAspect="1"/>
          </p:cNvPicPr>
          <p:nvPr/>
        </p:nvPicPr>
        <p:blipFill>
          <a:blip r:embed="rId7"/>
          <a:stretch>
            <a:fillRect/>
          </a:stretch>
        </p:blipFill>
        <p:spPr>
          <a:xfrm>
            <a:off x="5226168" y="1246786"/>
            <a:ext cx="1498466" cy="1592602"/>
          </a:xfrm>
          <a:prstGeom prst="rect">
            <a:avLst/>
          </a:prstGeom>
        </p:spPr>
      </p:pic>
    </p:spTree>
    <p:extLst>
      <p:ext uri="{BB962C8B-B14F-4D97-AF65-F5344CB8AC3E}">
        <p14:creationId xmlns:p14="http://schemas.microsoft.com/office/powerpoint/2010/main" val="2077722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7181" y="293586"/>
            <a:ext cx="5588779" cy="4191697"/>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387" y="272115"/>
            <a:ext cx="5617406" cy="4213168"/>
          </a:xfrm>
          <a:prstGeom prst="rect">
            <a:avLst/>
          </a:prstGeom>
        </p:spPr>
      </p:pic>
      <p:sp>
        <p:nvSpPr>
          <p:cNvPr id="2" name="CuadroTexto 1"/>
          <p:cNvSpPr txBox="1"/>
          <p:nvPr/>
        </p:nvSpPr>
        <p:spPr>
          <a:xfrm>
            <a:off x="393387" y="-107219"/>
            <a:ext cx="10478827" cy="758669"/>
          </a:xfrm>
          <a:prstGeom prst="rect">
            <a:avLst/>
          </a:prstGeom>
          <a:noFill/>
        </p:spPr>
        <p:txBody>
          <a:bodyPr wrap="square" rtlCol="0">
            <a:spAutoFit/>
          </a:bodyPr>
          <a:lstStyle/>
          <a:p>
            <a:pPr>
              <a:lnSpc>
                <a:spcPct val="115000"/>
              </a:lnSpc>
              <a:spcAft>
                <a:spcPts val="0"/>
              </a:spcAft>
            </a:pPr>
            <a:r>
              <a:rPr lang="es-EC" sz="4000" b="1" dirty="0">
                <a:latin typeface="+mj-lt"/>
                <a:ea typeface="+mj-ea"/>
                <a:cs typeface="+mj-cs"/>
              </a:rPr>
              <a:t>C</a:t>
            </a:r>
            <a:r>
              <a:rPr lang="es-EC" sz="2800" b="1" dirty="0">
                <a:latin typeface="+mj-lt"/>
                <a:ea typeface="+mj-ea"/>
                <a:cs typeface="+mj-cs"/>
              </a:rPr>
              <a:t>OMPARACIÓN MODELO DE </a:t>
            </a:r>
            <a:r>
              <a:rPr lang="es-EC" sz="4000" b="1" dirty="0">
                <a:latin typeface="+mj-lt"/>
                <a:ea typeface="+mj-ea"/>
                <a:cs typeface="+mj-cs"/>
              </a:rPr>
              <a:t>B</a:t>
            </a:r>
            <a:r>
              <a:rPr lang="es-EC" sz="2800" b="1" dirty="0">
                <a:latin typeface="+mj-lt"/>
                <a:ea typeface="+mj-ea"/>
                <a:cs typeface="+mj-cs"/>
              </a:rPr>
              <a:t>IOMATERIAL Y </a:t>
            </a:r>
            <a:r>
              <a:rPr lang="es-EC" sz="4000" b="1" dirty="0">
                <a:latin typeface="+mj-lt"/>
                <a:ea typeface="+mj-ea"/>
                <a:cs typeface="+mj-cs"/>
              </a:rPr>
              <a:t>G</a:t>
            </a:r>
            <a:r>
              <a:rPr lang="es-EC" sz="2800" b="1" dirty="0">
                <a:latin typeface="+mj-lt"/>
                <a:ea typeface="+mj-ea"/>
                <a:cs typeface="+mj-cs"/>
              </a:rPr>
              <a:t>ENT</a:t>
            </a:r>
            <a:r>
              <a:rPr lang="es-EC" sz="4000" b="1" dirty="0">
                <a:latin typeface="+mj-lt"/>
                <a:ea typeface="+mj-ea"/>
                <a:cs typeface="+mj-cs"/>
              </a:rPr>
              <a:t> </a:t>
            </a:r>
            <a:r>
              <a:rPr lang="es-EC" sz="2800" b="1" dirty="0">
                <a:latin typeface="+mj-lt"/>
                <a:ea typeface="+mj-ea"/>
                <a:cs typeface="+mj-cs"/>
              </a:rPr>
              <a:t>1,5%</a:t>
            </a:r>
            <a:endParaRPr lang="es-US" sz="2800" b="1" dirty="0">
              <a:latin typeface="+mj-lt"/>
              <a:ea typeface="+mj-ea"/>
              <a:cs typeface="+mj-cs"/>
            </a:endParaRPr>
          </a:p>
        </p:txBody>
      </p:sp>
      <p:graphicFrame>
        <p:nvGraphicFramePr>
          <p:cNvPr id="6" name="Gráfico 5"/>
          <p:cNvGraphicFramePr>
            <a:graphicFrameLocks/>
          </p:cNvGraphicFramePr>
          <p:nvPr>
            <p:extLst>
              <p:ext uri="{D42A27DB-BD31-4B8C-83A1-F6EECF244321}">
                <p14:modId xmlns:p14="http://schemas.microsoft.com/office/powerpoint/2010/main" val="297035765"/>
              </p:ext>
            </p:extLst>
          </p:nvPr>
        </p:nvGraphicFramePr>
        <p:xfrm>
          <a:off x="435698" y="4331522"/>
          <a:ext cx="4395443" cy="267418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Gráfico 6"/>
          <p:cNvGraphicFramePr>
            <a:graphicFrameLocks/>
          </p:cNvGraphicFramePr>
          <p:nvPr>
            <p:extLst>
              <p:ext uri="{D42A27DB-BD31-4B8C-83A1-F6EECF244321}">
                <p14:modId xmlns:p14="http://schemas.microsoft.com/office/powerpoint/2010/main" val="3696630124"/>
              </p:ext>
            </p:extLst>
          </p:nvPr>
        </p:nvGraphicFramePr>
        <p:xfrm>
          <a:off x="5717181" y="4208223"/>
          <a:ext cx="4369354" cy="2783419"/>
        </p:xfrm>
        <a:graphic>
          <a:graphicData uri="http://schemas.openxmlformats.org/drawingml/2006/chart">
            <c:chart xmlns:c="http://schemas.openxmlformats.org/drawingml/2006/chart" xmlns:r="http://schemas.openxmlformats.org/officeDocument/2006/relationships" r:id="rId6"/>
          </a:graphicData>
        </a:graphic>
      </p:graphicFrame>
      <p:pic>
        <p:nvPicPr>
          <p:cNvPr id="8" name="Picture 2" descr="Resultado de imagen para carrera de ingenieria mecanica espe">
            <a:extLst>
              <a:ext uri="{FF2B5EF4-FFF2-40B4-BE49-F238E27FC236}">
                <a16:creationId xmlns="" xmlns:a16="http://schemas.microsoft.com/office/drawing/2014/main" id="{A5DCC66F-4F05-46B4-909D-65C1FF1C09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12348" y="1"/>
            <a:ext cx="1179651" cy="114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852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a:graphicFrameLocks/>
          </p:cNvGraphicFramePr>
          <p:nvPr>
            <p:extLst>
              <p:ext uri="{D42A27DB-BD31-4B8C-83A1-F6EECF244321}">
                <p14:modId xmlns:p14="http://schemas.microsoft.com/office/powerpoint/2010/main" val="2004856235"/>
              </p:ext>
            </p:extLst>
          </p:nvPr>
        </p:nvGraphicFramePr>
        <p:xfrm>
          <a:off x="101281" y="1692952"/>
          <a:ext cx="6903076" cy="43477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a 5"/>
          <p:cNvGraphicFramePr>
            <a:graphicFrameLocks noGrp="1"/>
          </p:cNvGraphicFramePr>
          <p:nvPr/>
        </p:nvGraphicFramePr>
        <p:xfrm>
          <a:off x="7759701" y="674575"/>
          <a:ext cx="3277493" cy="5842146"/>
        </p:xfrm>
        <a:graphic>
          <a:graphicData uri="http://schemas.openxmlformats.org/drawingml/2006/table">
            <a:tbl>
              <a:tblPr>
                <a:tableStyleId>{5C22544A-7EE6-4342-B048-85BDC9FD1C3A}</a:tableStyleId>
              </a:tblPr>
              <a:tblGrid>
                <a:gridCol w="912182">
                  <a:extLst>
                    <a:ext uri="{9D8B030D-6E8A-4147-A177-3AD203B41FA5}">
                      <a16:colId xmlns="" xmlns:a16="http://schemas.microsoft.com/office/drawing/2014/main" val="20000"/>
                    </a:ext>
                  </a:extLst>
                </a:gridCol>
                <a:gridCol w="806115">
                  <a:extLst>
                    <a:ext uri="{9D8B030D-6E8A-4147-A177-3AD203B41FA5}">
                      <a16:colId xmlns="" xmlns:a16="http://schemas.microsoft.com/office/drawing/2014/main" val="20001"/>
                    </a:ext>
                  </a:extLst>
                </a:gridCol>
                <a:gridCol w="763688">
                  <a:extLst>
                    <a:ext uri="{9D8B030D-6E8A-4147-A177-3AD203B41FA5}">
                      <a16:colId xmlns="" xmlns:a16="http://schemas.microsoft.com/office/drawing/2014/main" val="20002"/>
                    </a:ext>
                  </a:extLst>
                </a:gridCol>
                <a:gridCol w="795508">
                  <a:extLst>
                    <a:ext uri="{9D8B030D-6E8A-4147-A177-3AD203B41FA5}">
                      <a16:colId xmlns="" xmlns:a16="http://schemas.microsoft.com/office/drawing/2014/main" val="20003"/>
                    </a:ext>
                  </a:extLst>
                </a:gridCol>
              </a:tblGrid>
              <a:tr h="196925">
                <a:tc gridSpan="4">
                  <a:txBody>
                    <a:bodyPr/>
                    <a:lstStyle/>
                    <a:p>
                      <a:pPr algn="ctr" fontAlgn="b"/>
                      <a:r>
                        <a:rPr lang="es-US" sz="1100" u="none" strike="noStrike" dirty="0">
                          <a:effectLst/>
                        </a:rPr>
                        <a:t> DIFERENCIAS PROMEDIO</a:t>
                      </a:r>
                      <a:r>
                        <a:rPr lang="es-US" sz="1100" u="none" strike="noStrike" baseline="0" dirty="0">
                          <a:effectLst/>
                        </a:rPr>
                        <a:t> </a:t>
                      </a:r>
                      <a:r>
                        <a:rPr lang="es-US" sz="1100" u="none" strike="noStrike" dirty="0">
                          <a:effectLst/>
                        </a:rPr>
                        <a:t>CURVA DE CARGA</a:t>
                      </a:r>
                      <a:endParaRPr lang="es-US" sz="1100" b="0" i="0" u="none" strike="noStrike" dirty="0">
                        <a:solidFill>
                          <a:srgbClr val="000000"/>
                        </a:solidFill>
                        <a:effectLst/>
                        <a:latin typeface="Calibri" panose="020F0502020204030204" pitchFamily="34" charset="0"/>
                      </a:endParaRPr>
                    </a:p>
                  </a:txBody>
                  <a:tcPr marL="6984" marR="6984" marT="6984" marB="0" anchor="b"/>
                </a:tc>
                <a:tc hMerge="1">
                  <a:txBody>
                    <a:bodyPr/>
                    <a:lstStyle/>
                    <a:p>
                      <a:endParaRPr lang="es-US"/>
                    </a:p>
                  </a:txBody>
                  <a:tcPr/>
                </a:tc>
                <a:tc hMerge="1">
                  <a:txBody>
                    <a:bodyPr/>
                    <a:lstStyle/>
                    <a:p>
                      <a:endParaRPr lang="es-US"/>
                    </a:p>
                  </a:txBody>
                  <a:tcPr/>
                </a:tc>
                <a:tc hMerge="1">
                  <a:txBody>
                    <a:bodyPr/>
                    <a:lstStyle/>
                    <a:p>
                      <a:endParaRPr lang="es-US"/>
                    </a:p>
                  </a:txBody>
                  <a:tcPr/>
                </a:tc>
                <a:extLst>
                  <a:ext uri="{0D108BD9-81ED-4DB2-BD59-A6C34878D82A}">
                    <a16:rowId xmlns="" xmlns:a16="http://schemas.microsoft.com/office/drawing/2014/main" val="10000"/>
                  </a:ext>
                </a:extLst>
              </a:tr>
              <a:tr h="375097">
                <a:tc>
                  <a:txBody>
                    <a:bodyPr/>
                    <a:lstStyle/>
                    <a:p>
                      <a:pPr algn="ctr" fontAlgn="ctr"/>
                      <a:r>
                        <a:rPr lang="es-US" sz="1100" u="none" strike="noStrike">
                          <a:effectLst/>
                        </a:rPr>
                        <a:t>PROM</a:t>
                      </a:r>
                      <a:endParaRPr lang="es-US" sz="1100" b="1" i="0" u="none" strike="noStrike">
                        <a:solidFill>
                          <a:srgbClr val="000000"/>
                        </a:solidFill>
                        <a:effectLst/>
                        <a:latin typeface="Calibri" panose="020F0502020204030204" pitchFamily="34" charset="0"/>
                      </a:endParaRPr>
                    </a:p>
                  </a:txBody>
                  <a:tcPr marL="6984" marR="6984" marT="6984" marB="0" anchor="ctr"/>
                </a:tc>
                <a:tc>
                  <a:txBody>
                    <a:bodyPr/>
                    <a:lstStyle/>
                    <a:p>
                      <a:pPr algn="ctr" fontAlgn="ctr"/>
                      <a:r>
                        <a:rPr lang="es-US" sz="1100" u="none" strike="noStrike">
                          <a:effectLst/>
                        </a:rPr>
                        <a:t>L14_E1        [%]</a:t>
                      </a:r>
                      <a:endParaRPr lang="es-US" sz="1100" b="1" i="0" u="none" strike="noStrike">
                        <a:solidFill>
                          <a:srgbClr val="000000"/>
                        </a:solidFill>
                        <a:effectLst/>
                        <a:latin typeface="Calibri" panose="020F0502020204030204" pitchFamily="34" charset="0"/>
                      </a:endParaRPr>
                    </a:p>
                  </a:txBody>
                  <a:tcPr marL="6984" marR="6984" marT="6984" marB="0" anchor="ctr"/>
                </a:tc>
                <a:tc>
                  <a:txBody>
                    <a:bodyPr/>
                    <a:lstStyle/>
                    <a:p>
                      <a:pPr algn="ctr" fontAlgn="ctr"/>
                      <a:r>
                        <a:rPr lang="es-US" sz="1100" u="none" strike="noStrike">
                          <a:effectLst/>
                        </a:rPr>
                        <a:t>L14_E2        [%]</a:t>
                      </a:r>
                      <a:endParaRPr lang="es-US" sz="1100" b="1" i="0" u="none" strike="noStrike">
                        <a:solidFill>
                          <a:srgbClr val="000000"/>
                        </a:solidFill>
                        <a:effectLst/>
                        <a:latin typeface="Calibri" panose="020F0502020204030204" pitchFamily="34" charset="0"/>
                      </a:endParaRPr>
                    </a:p>
                  </a:txBody>
                  <a:tcPr marL="6984" marR="6984" marT="6984" marB="0" anchor="ctr"/>
                </a:tc>
                <a:tc>
                  <a:txBody>
                    <a:bodyPr/>
                    <a:lstStyle/>
                    <a:p>
                      <a:pPr algn="ctr" fontAlgn="ctr"/>
                      <a:r>
                        <a:rPr lang="es-US" sz="1100" u="none" strike="noStrike">
                          <a:effectLst/>
                        </a:rPr>
                        <a:t>L16_E1        [%]</a:t>
                      </a:r>
                      <a:endParaRPr lang="es-US" sz="1100" b="1" i="0" u="none" strike="noStrike">
                        <a:solidFill>
                          <a:srgbClr val="000000"/>
                        </a:solidFill>
                        <a:effectLst/>
                        <a:latin typeface="Calibri" panose="020F0502020204030204" pitchFamily="34" charset="0"/>
                      </a:endParaRPr>
                    </a:p>
                  </a:txBody>
                  <a:tcPr marL="6984" marR="6984" marT="6984" marB="0" anchor="ctr"/>
                </a:tc>
                <a:extLst>
                  <a:ext uri="{0D108BD9-81ED-4DB2-BD59-A6C34878D82A}">
                    <a16:rowId xmlns="" xmlns:a16="http://schemas.microsoft.com/office/drawing/2014/main" val="10001"/>
                  </a:ext>
                </a:extLst>
              </a:tr>
              <a:tr h="187549">
                <a:tc>
                  <a:txBody>
                    <a:bodyPr/>
                    <a:lstStyle/>
                    <a:p>
                      <a:pPr algn="ctr" fontAlgn="b"/>
                      <a:r>
                        <a:rPr lang="es-US" sz="1100" u="none" strike="noStrike">
                          <a:effectLst/>
                        </a:rPr>
                        <a:t>63,5</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2,10</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1,37</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0,74</a:t>
                      </a:r>
                      <a:endParaRPr lang="es-US" sz="1100" b="0" i="0" u="none" strike="noStrike">
                        <a:solidFill>
                          <a:srgbClr val="000000"/>
                        </a:solidFill>
                        <a:effectLst/>
                        <a:latin typeface="Calibri" panose="020F0502020204030204" pitchFamily="34" charset="0"/>
                      </a:endParaRPr>
                    </a:p>
                  </a:txBody>
                  <a:tcPr marL="6984" marR="6984" marT="6984" marB="0" anchor="b"/>
                </a:tc>
                <a:extLst>
                  <a:ext uri="{0D108BD9-81ED-4DB2-BD59-A6C34878D82A}">
                    <a16:rowId xmlns="" xmlns:a16="http://schemas.microsoft.com/office/drawing/2014/main" val="10002"/>
                  </a:ext>
                </a:extLst>
              </a:tr>
              <a:tr h="187549">
                <a:tc>
                  <a:txBody>
                    <a:bodyPr/>
                    <a:lstStyle/>
                    <a:p>
                      <a:pPr algn="ctr" fontAlgn="b"/>
                      <a:r>
                        <a:rPr lang="es-US" sz="1100" u="none" strike="noStrike">
                          <a:effectLst/>
                        </a:rPr>
                        <a:t>76,1</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2,71</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0,18</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2,54</a:t>
                      </a:r>
                      <a:endParaRPr lang="es-US" sz="1100" b="0" i="0" u="none" strike="noStrike">
                        <a:solidFill>
                          <a:srgbClr val="000000"/>
                        </a:solidFill>
                        <a:effectLst/>
                        <a:latin typeface="Calibri" panose="020F0502020204030204" pitchFamily="34" charset="0"/>
                      </a:endParaRPr>
                    </a:p>
                  </a:txBody>
                  <a:tcPr marL="6984" marR="6984" marT="6984" marB="0" anchor="b"/>
                </a:tc>
                <a:extLst>
                  <a:ext uri="{0D108BD9-81ED-4DB2-BD59-A6C34878D82A}">
                    <a16:rowId xmlns="" xmlns:a16="http://schemas.microsoft.com/office/drawing/2014/main" val="10003"/>
                  </a:ext>
                </a:extLst>
              </a:tr>
              <a:tr h="187549">
                <a:tc>
                  <a:txBody>
                    <a:bodyPr/>
                    <a:lstStyle/>
                    <a:p>
                      <a:pPr algn="ctr" fontAlgn="b"/>
                      <a:r>
                        <a:rPr lang="es-US" sz="1100" u="none" strike="noStrike">
                          <a:effectLst/>
                        </a:rPr>
                        <a:t>85,2</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1,17</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0,47</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1,64</a:t>
                      </a:r>
                      <a:endParaRPr lang="es-US" sz="1100" b="0" i="0" u="none" strike="noStrike">
                        <a:solidFill>
                          <a:srgbClr val="000000"/>
                        </a:solidFill>
                        <a:effectLst/>
                        <a:latin typeface="Calibri" panose="020F0502020204030204" pitchFamily="34" charset="0"/>
                      </a:endParaRPr>
                    </a:p>
                  </a:txBody>
                  <a:tcPr marL="6984" marR="6984" marT="6984" marB="0" anchor="b"/>
                </a:tc>
                <a:extLst>
                  <a:ext uri="{0D108BD9-81ED-4DB2-BD59-A6C34878D82A}">
                    <a16:rowId xmlns="" xmlns:a16="http://schemas.microsoft.com/office/drawing/2014/main" val="10004"/>
                  </a:ext>
                </a:extLst>
              </a:tr>
              <a:tr h="187549">
                <a:tc>
                  <a:txBody>
                    <a:bodyPr/>
                    <a:lstStyle/>
                    <a:p>
                      <a:pPr algn="ctr" fontAlgn="b"/>
                      <a:r>
                        <a:rPr lang="es-US" sz="1100" u="none" strike="noStrike">
                          <a:effectLst/>
                        </a:rPr>
                        <a:t>92,1</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2,03</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0,58</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1,45</a:t>
                      </a:r>
                      <a:endParaRPr lang="es-US" sz="1100" b="0" i="0" u="none" strike="noStrike">
                        <a:solidFill>
                          <a:srgbClr val="000000"/>
                        </a:solidFill>
                        <a:effectLst/>
                        <a:latin typeface="Calibri" panose="020F0502020204030204" pitchFamily="34" charset="0"/>
                      </a:endParaRPr>
                    </a:p>
                  </a:txBody>
                  <a:tcPr marL="6984" marR="6984" marT="6984" marB="0" anchor="b"/>
                </a:tc>
                <a:extLst>
                  <a:ext uri="{0D108BD9-81ED-4DB2-BD59-A6C34878D82A}">
                    <a16:rowId xmlns="" xmlns:a16="http://schemas.microsoft.com/office/drawing/2014/main" val="10005"/>
                  </a:ext>
                </a:extLst>
              </a:tr>
              <a:tr h="187549">
                <a:tc>
                  <a:txBody>
                    <a:bodyPr/>
                    <a:lstStyle/>
                    <a:p>
                      <a:pPr algn="ctr" fontAlgn="b"/>
                      <a:r>
                        <a:rPr lang="es-US" sz="1100" u="none" strike="noStrike">
                          <a:effectLst/>
                        </a:rPr>
                        <a:t>97,1</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1,72</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0,27</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1,99</a:t>
                      </a:r>
                      <a:endParaRPr lang="es-US" sz="1100" b="0" i="0" u="none" strike="noStrike">
                        <a:solidFill>
                          <a:srgbClr val="000000"/>
                        </a:solidFill>
                        <a:effectLst/>
                        <a:latin typeface="Calibri" panose="020F0502020204030204" pitchFamily="34" charset="0"/>
                      </a:endParaRPr>
                    </a:p>
                  </a:txBody>
                  <a:tcPr marL="6984" marR="6984" marT="6984" marB="0" anchor="b"/>
                </a:tc>
                <a:extLst>
                  <a:ext uri="{0D108BD9-81ED-4DB2-BD59-A6C34878D82A}">
                    <a16:rowId xmlns="" xmlns:a16="http://schemas.microsoft.com/office/drawing/2014/main" val="10006"/>
                  </a:ext>
                </a:extLst>
              </a:tr>
              <a:tr h="187549">
                <a:tc>
                  <a:txBody>
                    <a:bodyPr/>
                    <a:lstStyle/>
                    <a:p>
                      <a:pPr algn="ctr" fontAlgn="b"/>
                      <a:r>
                        <a:rPr lang="es-US" sz="1100" u="none" strike="noStrike">
                          <a:effectLst/>
                        </a:rPr>
                        <a:t>102,3</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1,30</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0,52</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1,83</a:t>
                      </a:r>
                      <a:endParaRPr lang="es-US" sz="1100" b="0" i="0" u="none" strike="noStrike">
                        <a:solidFill>
                          <a:srgbClr val="000000"/>
                        </a:solidFill>
                        <a:effectLst/>
                        <a:latin typeface="Calibri" panose="020F0502020204030204" pitchFamily="34" charset="0"/>
                      </a:endParaRPr>
                    </a:p>
                  </a:txBody>
                  <a:tcPr marL="6984" marR="6984" marT="6984" marB="0" anchor="b"/>
                </a:tc>
                <a:extLst>
                  <a:ext uri="{0D108BD9-81ED-4DB2-BD59-A6C34878D82A}">
                    <a16:rowId xmlns="" xmlns:a16="http://schemas.microsoft.com/office/drawing/2014/main" val="10007"/>
                  </a:ext>
                </a:extLst>
              </a:tr>
              <a:tr h="187549">
                <a:tc>
                  <a:txBody>
                    <a:bodyPr/>
                    <a:lstStyle/>
                    <a:p>
                      <a:pPr algn="ctr" fontAlgn="b"/>
                      <a:r>
                        <a:rPr lang="es-US" sz="1100" u="none" strike="noStrike">
                          <a:effectLst/>
                        </a:rPr>
                        <a:t>106,3</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1,57</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0,44</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2,01</a:t>
                      </a:r>
                      <a:endParaRPr lang="es-US" sz="1100" b="0" i="0" u="none" strike="noStrike">
                        <a:solidFill>
                          <a:srgbClr val="000000"/>
                        </a:solidFill>
                        <a:effectLst/>
                        <a:latin typeface="Calibri" panose="020F0502020204030204" pitchFamily="34" charset="0"/>
                      </a:endParaRPr>
                    </a:p>
                  </a:txBody>
                  <a:tcPr marL="6984" marR="6984" marT="6984" marB="0" anchor="b"/>
                </a:tc>
                <a:extLst>
                  <a:ext uri="{0D108BD9-81ED-4DB2-BD59-A6C34878D82A}">
                    <a16:rowId xmlns="" xmlns:a16="http://schemas.microsoft.com/office/drawing/2014/main" val="10008"/>
                  </a:ext>
                </a:extLst>
              </a:tr>
              <a:tr h="187549">
                <a:tc>
                  <a:txBody>
                    <a:bodyPr/>
                    <a:lstStyle/>
                    <a:p>
                      <a:pPr algn="ctr" fontAlgn="b"/>
                      <a:r>
                        <a:rPr lang="es-US" sz="1100" u="none" strike="noStrike">
                          <a:effectLst/>
                        </a:rPr>
                        <a:t>110,3</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2,12</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0,30</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2,42</a:t>
                      </a:r>
                      <a:endParaRPr lang="es-US" sz="1100" b="0" i="0" u="none" strike="noStrike">
                        <a:solidFill>
                          <a:srgbClr val="000000"/>
                        </a:solidFill>
                        <a:effectLst/>
                        <a:latin typeface="Calibri" panose="020F0502020204030204" pitchFamily="34" charset="0"/>
                      </a:endParaRPr>
                    </a:p>
                  </a:txBody>
                  <a:tcPr marL="6984" marR="6984" marT="6984" marB="0" anchor="b"/>
                </a:tc>
                <a:extLst>
                  <a:ext uri="{0D108BD9-81ED-4DB2-BD59-A6C34878D82A}">
                    <a16:rowId xmlns="" xmlns:a16="http://schemas.microsoft.com/office/drawing/2014/main" val="10009"/>
                  </a:ext>
                </a:extLst>
              </a:tr>
              <a:tr h="187549">
                <a:tc>
                  <a:txBody>
                    <a:bodyPr/>
                    <a:lstStyle/>
                    <a:p>
                      <a:pPr algn="ctr" fontAlgn="b"/>
                      <a:r>
                        <a:rPr lang="es-US" sz="1100" u="none" strike="noStrike">
                          <a:effectLst/>
                        </a:rPr>
                        <a:t>110,3</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2,12</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0,30</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2,42</a:t>
                      </a:r>
                      <a:endParaRPr lang="es-US" sz="1100" b="0" i="0" u="none" strike="noStrike">
                        <a:solidFill>
                          <a:srgbClr val="000000"/>
                        </a:solidFill>
                        <a:effectLst/>
                        <a:latin typeface="Calibri" panose="020F0502020204030204" pitchFamily="34" charset="0"/>
                      </a:endParaRPr>
                    </a:p>
                  </a:txBody>
                  <a:tcPr marL="6984" marR="6984" marT="6984" marB="0" anchor="b"/>
                </a:tc>
                <a:extLst>
                  <a:ext uri="{0D108BD9-81ED-4DB2-BD59-A6C34878D82A}">
                    <a16:rowId xmlns="" xmlns:a16="http://schemas.microsoft.com/office/drawing/2014/main" val="10010"/>
                  </a:ext>
                </a:extLst>
              </a:tr>
              <a:tr h="187549">
                <a:tc>
                  <a:txBody>
                    <a:bodyPr/>
                    <a:lstStyle/>
                    <a:p>
                      <a:pPr algn="ctr" fontAlgn="b"/>
                      <a:r>
                        <a:rPr lang="es-US" sz="1100" u="none" strike="noStrike">
                          <a:effectLst/>
                        </a:rPr>
                        <a:t>113,9</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2,69</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0,41</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3,10</a:t>
                      </a:r>
                      <a:endParaRPr lang="es-US" sz="1100" b="0" i="0" u="none" strike="noStrike">
                        <a:solidFill>
                          <a:srgbClr val="000000"/>
                        </a:solidFill>
                        <a:effectLst/>
                        <a:latin typeface="Calibri" panose="020F0502020204030204" pitchFamily="34" charset="0"/>
                      </a:endParaRPr>
                    </a:p>
                  </a:txBody>
                  <a:tcPr marL="6984" marR="6984" marT="6984" marB="0" anchor="b"/>
                </a:tc>
                <a:extLst>
                  <a:ext uri="{0D108BD9-81ED-4DB2-BD59-A6C34878D82A}">
                    <a16:rowId xmlns="" xmlns:a16="http://schemas.microsoft.com/office/drawing/2014/main" val="10011"/>
                  </a:ext>
                </a:extLst>
              </a:tr>
              <a:tr h="187549">
                <a:tc>
                  <a:txBody>
                    <a:bodyPr/>
                    <a:lstStyle/>
                    <a:p>
                      <a:pPr algn="ctr" fontAlgn="b"/>
                      <a:r>
                        <a:rPr lang="es-US" sz="1100" u="none" strike="noStrike">
                          <a:effectLst/>
                        </a:rPr>
                        <a:t>117,9</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2,43</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0,73</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3,17</a:t>
                      </a:r>
                      <a:endParaRPr lang="es-US" sz="1100" b="0" i="0" u="none" strike="noStrike">
                        <a:solidFill>
                          <a:srgbClr val="000000"/>
                        </a:solidFill>
                        <a:effectLst/>
                        <a:latin typeface="Calibri" panose="020F0502020204030204" pitchFamily="34" charset="0"/>
                      </a:endParaRPr>
                    </a:p>
                  </a:txBody>
                  <a:tcPr marL="6984" marR="6984" marT="6984" marB="0" anchor="b"/>
                </a:tc>
                <a:extLst>
                  <a:ext uri="{0D108BD9-81ED-4DB2-BD59-A6C34878D82A}">
                    <a16:rowId xmlns="" xmlns:a16="http://schemas.microsoft.com/office/drawing/2014/main" val="10012"/>
                  </a:ext>
                </a:extLst>
              </a:tr>
              <a:tr h="187549">
                <a:tc>
                  <a:txBody>
                    <a:bodyPr/>
                    <a:lstStyle/>
                    <a:p>
                      <a:pPr algn="ctr" fontAlgn="b"/>
                      <a:r>
                        <a:rPr lang="es-US" sz="1100" u="none" strike="noStrike">
                          <a:effectLst/>
                        </a:rPr>
                        <a:t>121,6</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2,30</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0,66</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2,96</a:t>
                      </a:r>
                      <a:endParaRPr lang="es-US" sz="1100" b="0" i="0" u="none" strike="noStrike">
                        <a:solidFill>
                          <a:srgbClr val="000000"/>
                        </a:solidFill>
                        <a:effectLst/>
                        <a:latin typeface="Calibri" panose="020F0502020204030204" pitchFamily="34" charset="0"/>
                      </a:endParaRPr>
                    </a:p>
                  </a:txBody>
                  <a:tcPr marL="6984" marR="6984" marT="6984" marB="0" anchor="b"/>
                </a:tc>
                <a:extLst>
                  <a:ext uri="{0D108BD9-81ED-4DB2-BD59-A6C34878D82A}">
                    <a16:rowId xmlns="" xmlns:a16="http://schemas.microsoft.com/office/drawing/2014/main" val="10013"/>
                  </a:ext>
                </a:extLst>
              </a:tr>
              <a:tr h="187549">
                <a:tc>
                  <a:txBody>
                    <a:bodyPr/>
                    <a:lstStyle/>
                    <a:p>
                      <a:pPr algn="ctr" fontAlgn="b"/>
                      <a:r>
                        <a:rPr lang="es-US" sz="1100" u="none" strike="noStrike">
                          <a:effectLst/>
                        </a:rPr>
                        <a:t>125,5</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2,76</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0,11</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2,66</a:t>
                      </a:r>
                      <a:endParaRPr lang="es-US" sz="1100" b="0" i="0" u="none" strike="noStrike">
                        <a:solidFill>
                          <a:srgbClr val="000000"/>
                        </a:solidFill>
                        <a:effectLst/>
                        <a:latin typeface="Calibri" panose="020F0502020204030204" pitchFamily="34" charset="0"/>
                      </a:endParaRPr>
                    </a:p>
                  </a:txBody>
                  <a:tcPr marL="6984" marR="6984" marT="6984" marB="0" anchor="b"/>
                </a:tc>
                <a:extLst>
                  <a:ext uri="{0D108BD9-81ED-4DB2-BD59-A6C34878D82A}">
                    <a16:rowId xmlns="" xmlns:a16="http://schemas.microsoft.com/office/drawing/2014/main" val="10014"/>
                  </a:ext>
                </a:extLst>
              </a:tr>
              <a:tr h="187549">
                <a:tc>
                  <a:txBody>
                    <a:bodyPr/>
                    <a:lstStyle/>
                    <a:p>
                      <a:pPr algn="ctr" fontAlgn="b"/>
                      <a:r>
                        <a:rPr lang="es-US" sz="1100" u="none" strike="noStrike">
                          <a:effectLst/>
                        </a:rPr>
                        <a:t>129,5</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2,88</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0,36</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2,52</a:t>
                      </a:r>
                      <a:endParaRPr lang="es-US" sz="1100" b="0" i="0" u="none" strike="noStrike">
                        <a:solidFill>
                          <a:srgbClr val="000000"/>
                        </a:solidFill>
                        <a:effectLst/>
                        <a:latin typeface="Calibri" panose="020F0502020204030204" pitchFamily="34" charset="0"/>
                      </a:endParaRPr>
                    </a:p>
                  </a:txBody>
                  <a:tcPr marL="6984" marR="6984" marT="6984" marB="0" anchor="b"/>
                </a:tc>
                <a:extLst>
                  <a:ext uri="{0D108BD9-81ED-4DB2-BD59-A6C34878D82A}">
                    <a16:rowId xmlns="" xmlns:a16="http://schemas.microsoft.com/office/drawing/2014/main" val="10015"/>
                  </a:ext>
                </a:extLst>
              </a:tr>
              <a:tr h="187549">
                <a:tc>
                  <a:txBody>
                    <a:bodyPr/>
                    <a:lstStyle/>
                    <a:p>
                      <a:pPr algn="ctr" fontAlgn="b"/>
                      <a:r>
                        <a:rPr lang="es-US" sz="1100" u="none" strike="noStrike">
                          <a:effectLst/>
                        </a:rPr>
                        <a:t>132,3</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2,67</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0,20</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2,47</a:t>
                      </a:r>
                      <a:endParaRPr lang="es-US" sz="1100" b="0" i="0" u="none" strike="noStrike">
                        <a:solidFill>
                          <a:srgbClr val="000000"/>
                        </a:solidFill>
                        <a:effectLst/>
                        <a:latin typeface="Calibri" panose="020F0502020204030204" pitchFamily="34" charset="0"/>
                      </a:endParaRPr>
                    </a:p>
                  </a:txBody>
                  <a:tcPr marL="6984" marR="6984" marT="6984" marB="0" anchor="b"/>
                </a:tc>
                <a:extLst>
                  <a:ext uri="{0D108BD9-81ED-4DB2-BD59-A6C34878D82A}">
                    <a16:rowId xmlns="" xmlns:a16="http://schemas.microsoft.com/office/drawing/2014/main" val="10016"/>
                  </a:ext>
                </a:extLst>
              </a:tr>
              <a:tr h="187549">
                <a:tc>
                  <a:txBody>
                    <a:bodyPr/>
                    <a:lstStyle/>
                    <a:p>
                      <a:pPr algn="ctr" fontAlgn="b"/>
                      <a:r>
                        <a:rPr lang="es-US" sz="1100" u="none" strike="noStrike">
                          <a:effectLst/>
                        </a:rPr>
                        <a:t>136,1</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2,25</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0,20</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2,45</a:t>
                      </a:r>
                      <a:endParaRPr lang="es-US" sz="1100" b="0" i="0" u="none" strike="noStrike">
                        <a:solidFill>
                          <a:srgbClr val="000000"/>
                        </a:solidFill>
                        <a:effectLst/>
                        <a:latin typeface="Calibri" panose="020F0502020204030204" pitchFamily="34" charset="0"/>
                      </a:endParaRPr>
                    </a:p>
                  </a:txBody>
                  <a:tcPr marL="6984" marR="6984" marT="6984" marB="0" anchor="b"/>
                </a:tc>
                <a:extLst>
                  <a:ext uri="{0D108BD9-81ED-4DB2-BD59-A6C34878D82A}">
                    <a16:rowId xmlns="" xmlns:a16="http://schemas.microsoft.com/office/drawing/2014/main" val="10017"/>
                  </a:ext>
                </a:extLst>
              </a:tr>
              <a:tr h="187549">
                <a:tc>
                  <a:txBody>
                    <a:bodyPr/>
                    <a:lstStyle/>
                    <a:p>
                      <a:pPr algn="ctr" fontAlgn="b"/>
                      <a:r>
                        <a:rPr lang="es-US" sz="1100" u="none" strike="noStrike">
                          <a:effectLst/>
                        </a:rPr>
                        <a:t>139,3</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2,20</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0,24</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1,96</a:t>
                      </a:r>
                      <a:endParaRPr lang="es-US" sz="1100" b="0" i="0" u="none" strike="noStrike">
                        <a:solidFill>
                          <a:srgbClr val="000000"/>
                        </a:solidFill>
                        <a:effectLst/>
                        <a:latin typeface="Calibri" panose="020F0502020204030204" pitchFamily="34" charset="0"/>
                      </a:endParaRPr>
                    </a:p>
                  </a:txBody>
                  <a:tcPr marL="6984" marR="6984" marT="6984" marB="0" anchor="b"/>
                </a:tc>
                <a:extLst>
                  <a:ext uri="{0D108BD9-81ED-4DB2-BD59-A6C34878D82A}">
                    <a16:rowId xmlns="" xmlns:a16="http://schemas.microsoft.com/office/drawing/2014/main" val="10018"/>
                  </a:ext>
                </a:extLst>
              </a:tr>
              <a:tr h="187549">
                <a:tc>
                  <a:txBody>
                    <a:bodyPr/>
                    <a:lstStyle/>
                    <a:p>
                      <a:pPr algn="ctr" fontAlgn="b"/>
                      <a:r>
                        <a:rPr lang="es-US" sz="1100" u="none" strike="noStrike">
                          <a:effectLst/>
                        </a:rPr>
                        <a:t>139,3</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2,20</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0,24</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1,96</a:t>
                      </a:r>
                      <a:endParaRPr lang="es-US" sz="1100" b="0" i="0" u="none" strike="noStrike">
                        <a:solidFill>
                          <a:srgbClr val="000000"/>
                        </a:solidFill>
                        <a:effectLst/>
                        <a:latin typeface="Calibri" panose="020F0502020204030204" pitchFamily="34" charset="0"/>
                      </a:endParaRPr>
                    </a:p>
                  </a:txBody>
                  <a:tcPr marL="6984" marR="6984" marT="6984" marB="0" anchor="b"/>
                </a:tc>
                <a:extLst>
                  <a:ext uri="{0D108BD9-81ED-4DB2-BD59-A6C34878D82A}">
                    <a16:rowId xmlns="" xmlns:a16="http://schemas.microsoft.com/office/drawing/2014/main" val="10019"/>
                  </a:ext>
                </a:extLst>
              </a:tr>
              <a:tr h="187549">
                <a:tc>
                  <a:txBody>
                    <a:bodyPr/>
                    <a:lstStyle/>
                    <a:p>
                      <a:pPr algn="ctr" fontAlgn="b"/>
                      <a:r>
                        <a:rPr lang="es-US" sz="1100" u="none" strike="noStrike">
                          <a:effectLst/>
                        </a:rPr>
                        <a:t>139,3</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2,20</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0,24</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1,96</a:t>
                      </a:r>
                      <a:endParaRPr lang="es-US" sz="1100" b="0" i="0" u="none" strike="noStrike">
                        <a:solidFill>
                          <a:srgbClr val="000000"/>
                        </a:solidFill>
                        <a:effectLst/>
                        <a:latin typeface="Calibri" panose="020F0502020204030204" pitchFamily="34" charset="0"/>
                      </a:endParaRPr>
                    </a:p>
                  </a:txBody>
                  <a:tcPr marL="6984" marR="6984" marT="6984" marB="0" anchor="b"/>
                </a:tc>
                <a:extLst>
                  <a:ext uri="{0D108BD9-81ED-4DB2-BD59-A6C34878D82A}">
                    <a16:rowId xmlns="" xmlns:a16="http://schemas.microsoft.com/office/drawing/2014/main" val="10020"/>
                  </a:ext>
                </a:extLst>
              </a:tr>
              <a:tr h="187549">
                <a:tc>
                  <a:txBody>
                    <a:bodyPr/>
                    <a:lstStyle/>
                    <a:p>
                      <a:pPr algn="ctr" fontAlgn="b"/>
                      <a:r>
                        <a:rPr lang="es-US" sz="1100" u="none" strike="noStrike">
                          <a:effectLst/>
                        </a:rPr>
                        <a:t>143,9</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2,32</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1,16</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1,16</a:t>
                      </a:r>
                      <a:endParaRPr lang="es-US" sz="1100" b="0" i="0" u="none" strike="noStrike">
                        <a:solidFill>
                          <a:srgbClr val="000000"/>
                        </a:solidFill>
                        <a:effectLst/>
                        <a:latin typeface="Calibri" panose="020F0502020204030204" pitchFamily="34" charset="0"/>
                      </a:endParaRPr>
                    </a:p>
                  </a:txBody>
                  <a:tcPr marL="6984" marR="6984" marT="6984" marB="0" anchor="b"/>
                </a:tc>
                <a:extLst>
                  <a:ext uri="{0D108BD9-81ED-4DB2-BD59-A6C34878D82A}">
                    <a16:rowId xmlns="" xmlns:a16="http://schemas.microsoft.com/office/drawing/2014/main" val="10021"/>
                  </a:ext>
                </a:extLst>
              </a:tr>
              <a:tr h="187549">
                <a:tc>
                  <a:txBody>
                    <a:bodyPr/>
                    <a:lstStyle/>
                    <a:p>
                      <a:pPr algn="ctr" fontAlgn="b"/>
                      <a:r>
                        <a:rPr lang="es-US" sz="1100" u="none" strike="noStrike">
                          <a:effectLst/>
                        </a:rPr>
                        <a:t>147,5</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1,94</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0,90</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1,04</a:t>
                      </a:r>
                      <a:endParaRPr lang="es-US" sz="1100" b="0" i="0" u="none" strike="noStrike">
                        <a:solidFill>
                          <a:srgbClr val="000000"/>
                        </a:solidFill>
                        <a:effectLst/>
                        <a:latin typeface="Calibri" panose="020F0502020204030204" pitchFamily="34" charset="0"/>
                      </a:endParaRPr>
                    </a:p>
                  </a:txBody>
                  <a:tcPr marL="6984" marR="6984" marT="6984" marB="0" anchor="b"/>
                </a:tc>
                <a:extLst>
                  <a:ext uri="{0D108BD9-81ED-4DB2-BD59-A6C34878D82A}">
                    <a16:rowId xmlns="" xmlns:a16="http://schemas.microsoft.com/office/drawing/2014/main" val="10022"/>
                  </a:ext>
                </a:extLst>
              </a:tr>
              <a:tr h="187549">
                <a:tc>
                  <a:txBody>
                    <a:bodyPr/>
                    <a:lstStyle/>
                    <a:p>
                      <a:pPr algn="ctr" fontAlgn="b"/>
                      <a:r>
                        <a:rPr lang="es-US" sz="1100" u="none" strike="noStrike">
                          <a:effectLst/>
                        </a:rPr>
                        <a:t>149,1</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2,32</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0,63</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1,70</a:t>
                      </a:r>
                      <a:endParaRPr lang="es-US" sz="1100" b="0" i="0" u="none" strike="noStrike">
                        <a:solidFill>
                          <a:srgbClr val="000000"/>
                        </a:solidFill>
                        <a:effectLst/>
                        <a:latin typeface="Calibri" panose="020F0502020204030204" pitchFamily="34" charset="0"/>
                      </a:endParaRPr>
                    </a:p>
                  </a:txBody>
                  <a:tcPr marL="6984" marR="6984" marT="6984" marB="0" anchor="b"/>
                </a:tc>
                <a:extLst>
                  <a:ext uri="{0D108BD9-81ED-4DB2-BD59-A6C34878D82A}">
                    <a16:rowId xmlns="" xmlns:a16="http://schemas.microsoft.com/office/drawing/2014/main" val="10023"/>
                  </a:ext>
                </a:extLst>
              </a:tr>
              <a:tr h="187549">
                <a:tc>
                  <a:txBody>
                    <a:bodyPr/>
                    <a:lstStyle/>
                    <a:p>
                      <a:pPr algn="ctr" fontAlgn="b"/>
                      <a:r>
                        <a:rPr lang="es-US" sz="1100" u="none" strike="noStrike">
                          <a:effectLst/>
                        </a:rPr>
                        <a:t>152,3</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2,32</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1,09</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1,23</a:t>
                      </a:r>
                      <a:endParaRPr lang="es-US" sz="1100" b="0" i="0" u="none" strike="noStrike">
                        <a:solidFill>
                          <a:srgbClr val="000000"/>
                        </a:solidFill>
                        <a:effectLst/>
                        <a:latin typeface="Calibri" panose="020F0502020204030204" pitchFamily="34" charset="0"/>
                      </a:endParaRPr>
                    </a:p>
                  </a:txBody>
                  <a:tcPr marL="6984" marR="6984" marT="6984" marB="0" anchor="b"/>
                </a:tc>
                <a:extLst>
                  <a:ext uri="{0D108BD9-81ED-4DB2-BD59-A6C34878D82A}">
                    <a16:rowId xmlns="" xmlns:a16="http://schemas.microsoft.com/office/drawing/2014/main" val="10024"/>
                  </a:ext>
                </a:extLst>
              </a:tr>
              <a:tr h="187549">
                <a:tc>
                  <a:txBody>
                    <a:bodyPr/>
                    <a:lstStyle/>
                    <a:p>
                      <a:pPr algn="ctr" fontAlgn="b"/>
                      <a:r>
                        <a:rPr lang="es-US" sz="1100" u="none" strike="noStrike">
                          <a:effectLst/>
                        </a:rPr>
                        <a:t>154,7</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2,54</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1,72</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0,82</a:t>
                      </a:r>
                      <a:endParaRPr lang="es-US" sz="1100" b="0" i="0" u="none" strike="noStrike">
                        <a:solidFill>
                          <a:srgbClr val="000000"/>
                        </a:solidFill>
                        <a:effectLst/>
                        <a:latin typeface="Calibri" panose="020F0502020204030204" pitchFamily="34" charset="0"/>
                      </a:endParaRPr>
                    </a:p>
                  </a:txBody>
                  <a:tcPr marL="6984" marR="6984" marT="6984" marB="0" anchor="b"/>
                </a:tc>
                <a:extLst>
                  <a:ext uri="{0D108BD9-81ED-4DB2-BD59-A6C34878D82A}">
                    <a16:rowId xmlns="" xmlns:a16="http://schemas.microsoft.com/office/drawing/2014/main" val="10025"/>
                  </a:ext>
                </a:extLst>
              </a:tr>
              <a:tr h="187549">
                <a:tc>
                  <a:txBody>
                    <a:bodyPr/>
                    <a:lstStyle/>
                    <a:p>
                      <a:pPr algn="ctr" fontAlgn="b"/>
                      <a:r>
                        <a:rPr lang="es-US" sz="1100" u="none" strike="noStrike">
                          <a:effectLst/>
                        </a:rPr>
                        <a:t>155,9</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2,52</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1,58</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0,94</a:t>
                      </a:r>
                      <a:endParaRPr lang="es-US" sz="1100" b="0" i="0" u="none" strike="noStrike">
                        <a:solidFill>
                          <a:srgbClr val="000000"/>
                        </a:solidFill>
                        <a:effectLst/>
                        <a:latin typeface="Calibri" panose="020F0502020204030204" pitchFamily="34" charset="0"/>
                      </a:endParaRPr>
                    </a:p>
                  </a:txBody>
                  <a:tcPr marL="6984" marR="6984" marT="6984" marB="0" anchor="b"/>
                </a:tc>
                <a:extLst>
                  <a:ext uri="{0D108BD9-81ED-4DB2-BD59-A6C34878D82A}">
                    <a16:rowId xmlns="" xmlns:a16="http://schemas.microsoft.com/office/drawing/2014/main" val="10026"/>
                  </a:ext>
                </a:extLst>
              </a:tr>
              <a:tr h="196925">
                <a:tc>
                  <a:txBody>
                    <a:bodyPr/>
                    <a:lstStyle/>
                    <a:p>
                      <a:pPr algn="ctr" fontAlgn="b"/>
                      <a:r>
                        <a:rPr lang="es-US" sz="1100" u="none" strike="noStrike">
                          <a:effectLst/>
                        </a:rPr>
                        <a:t>156,9</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2,34</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1,74</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0,59</a:t>
                      </a:r>
                      <a:endParaRPr lang="es-US" sz="1100" b="0" i="0" u="none" strike="noStrike">
                        <a:solidFill>
                          <a:srgbClr val="000000"/>
                        </a:solidFill>
                        <a:effectLst/>
                        <a:latin typeface="Calibri" panose="020F0502020204030204" pitchFamily="34" charset="0"/>
                      </a:endParaRPr>
                    </a:p>
                  </a:txBody>
                  <a:tcPr marL="6984" marR="6984" marT="6984" marB="0" anchor="b"/>
                </a:tc>
                <a:extLst>
                  <a:ext uri="{0D108BD9-81ED-4DB2-BD59-A6C34878D82A}">
                    <a16:rowId xmlns="" xmlns:a16="http://schemas.microsoft.com/office/drawing/2014/main" val="10027"/>
                  </a:ext>
                </a:extLst>
              </a:tr>
              <a:tr h="187549">
                <a:tc>
                  <a:txBody>
                    <a:bodyPr/>
                    <a:lstStyle/>
                    <a:p>
                      <a:pPr algn="ctr" fontAlgn="b"/>
                      <a:r>
                        <a:rPr lang="es-US" sz="1100" u="none" strike="noStrike">
                          <a:effectLst/>
                        </a:rPr>
                        <a:t>156,9</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2,34</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1,74</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0,59</a:t>
                      </a:r>
                      <a:endParaRPr lang="es-US" sz="1100" b="0" i="0" u="none" strike="noStrike">
                        <a:solidFill>
                          <a:srgbClr val="000000"/>
                        </a:solidFill>
                        <a:effectLst/>
                        <a:latin typeface="Calibri" panose="020F0502020204030204" pitchFamily="34" charset="0"/>
                      </a:endParaRPr>
                    </a:p>
                  </a:txBody>
                  <a:tcPr marL="6984" marR="6984" marT="6984" marB="0" anchor="b"/>
                </a:tc>
                <a:extLst>
                  <a:ext uri="{0D108BD9-81ED-4DB2-BD59-A6C34878D82A}">
                    <a16:rowId xmlns="" xmlns:a16="http://schemas.microsoft.com/office/drawing/2014/main" val="10028"/>
                  </a:ext>
                </a:extLst>
              </a:tr>
              <a:tr h="196925">
                <a:tc>
                  <a:txBody>
                    <a:bodyPr/>
                    <a:lstStyle/>
                    <a:p>
                      <a:pPr algn="ctr" fontAlgn="b"/>
                      <a:r>
                        <a:rPr lang="es-US" sz="1100" u="none" strike="noStrike">
                          <a:effectLst/>
                        </a:rPr>
                        <a:t>158,7</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3,95</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a:effectLst/>
                        </a:rPr>
                        <a:t>2,10</a:t>
                      </a:r>
                      <a:endParaRPr lang="es-US" sz="1100" b="0" i="0" u="none" strike="noStrike">
                        <a:solidFill>
                          <a:srgbClr val="000000"/>
                        </a:solidFill>
                        <a:effectLst/>
                        <a:latin typeface="Calibri" panose="020F0502020204030204" pitchFamily="34" charset="0"/>
                      </a:endParaRPr>
                    </a:p>
                  </a:txBody>
                  <a:tcPr marL="6984" marR="6984" marT="6984" marB="0" anchor="b"/>
                </a:tc>
                <a:tc>
                  <a:txBody>
                    <a:bodyPr/>
                    <a:lstStyle/>
                    <a:p>
                      <a:pPr algn="ctr" fontAlgn="b"/>
                      <a:r>
                        <a:rPr lang="es-US" sz="1100" u="none" strike="noStrike" dirty="0">
                          <a:effectLst/>
                        </a:rPr>
                        <a:t>1,85</a:t>
                      </a:r>
                      <a:endParaRPr lang="es-US" sz="1100" b="0" i="0" u="none" strike="noStrike" dirty="0">
                        <a:solidFill>
                          <a:srgbClr val="000000"/>
                        </a:solidFill>
                        <a:effectLst/>
                        <a:latin typeface="Calibri" panose="020F0502020204030204" pitchFamily="34" charset="0"/>
                      </a:endParaRPr>
                    </a:p>
                  </a:txBody>
                  <a:tcPr marL="6984" marR="6984" marT="6984" marB="0" anchor="b"/>
                </a:tc>
                <a:extLst>
                  <a:ext uri="{0D108BD9-81ED-4DB2-BD59-A6C34878D82A}">
                    <a16:rowId xmlns="" xmlns:a16="http://schemas.microsoft.com/office/drawing/2014/main" val="10029"/>
                  </a:ext>
                </a:extLst>
              </a:tr>
            </a:tbl>
          </a:graphicData>
        </a:graphic>
      </p:graphicFrame>
      <p:sp>
        <p:nvSpPr>
          <p:cNvPr id="7" name="CuadroTexto 6"/>
          <p:cNvSpPr txBox="1"/>
          <p:nvPr/>
        </p:nvSpPr>
        <p:spPr>
          <a:xfrm>
            <a:off x="458095" y="817269"/>
            <a:ext cx="6903075" cy="390107"/>
          </a:xfrm>
          <a:prstGeom prst="rect">
            <a:avLst/>
          </a:prstGeom>
          <a:noFill/>
        </p:spPr>
        <p:txBody>
          <a:bodyPr wrap="square" rtlCol="0">
            <a:spAutoFit/>
          </a:bodyPr>
          <a:lstStyle/>
          <a:p>
            <a:pPr>
              <a:lnSpc>
                <a:spcPct val="115000"/>
              </a:lnSpc>
              <a:spcAft>
                <a:spcPts val="0"/>
              </a:spcAft>
            </a:pPr>
            <a:r>
              <a:rPr lang="es-EC" dirty="0"/>
              <a:t>COMPARACIÓN DATOS EXPERIMENTALES CORDONES 1,75%</a:t>
            </a:r>
            <a:endParaRPr lang="es-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ítulo 1">
            <a:extLst>
              <a:ext uri="{FF2B5EF4-FFF2-40B4-BE49-F238E27FC236}">
                <a16:creationId xmlns="" xmlns:a16="http://schemas.microsoft.com/office/drawing/2014/main" id="{86A70C09-8EB8-43AE-92D4-3F5678D6953D}"/>
              </a:ext>
            </a:extLst>
          </p:cNvPr>
          <p:cNvSpPr txBox="1">
            <a:spLocks/>
          </p:cNvSpPr>
          <p:nvPr/>
        </p:nvSpPr>
        <p:spPr>
          <a:xfrm>
            <a:off x="458095" y="240968"/>
            <a:ext cx="7530910" cy="667027"/>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b="1" dirty="0"/>
              <a:t>R</a:t>
            </a:r>
            <a:r>
              <a:rPr lang="es-EC" sz="2800" b="1" dirty="0"/>
              <a:t>EPETIBILIDAD - </a:t>
            </a:r>
            <a:r>
              <a:rPr lang="es-EC" sz="4000" b="1" dirty="0"/>
              <a:t>E</a:t>
            </a:r>
            <a:r>
              <a:rPr lang="es-EC" sz="2800" b="1" dirty="0"/>
              <a:t>NSAYOS DE </a:t>
            </a:r>
            <a:r>
              <a:rPr lang="es-EC" sz="4000" b="1" dirty="0"/>
              <a:t>C</a:t>
            </a:r>
            <a:r>
              <a:rPr lang="es-EC" sz="2800" b="1" dirty="0"/>
              <a:t>ARGA Y </a:t>
            </a:r>
            <a:r>
              <a:rPr lang="es-EC" sz="4000" b="1" dirty="0"/>
              <a:t>D</a:t>
            </a:r>
            <a:r>
              <a:rPr lang="es-EC" sz="2800" b="1" dirty="0"/>
              <a:t>ESCARGA</a:t>
            </a:r>
          </a:p>
        </p:txBody>
      </p:sp>
      <p:pic>
        <p:nvPicPr>
          <p:cNvPr id="9" name="Picture 2" descr="Resultado de imagen para carrera de ingenieria mecanica espe">
            <a:extLst>
              <a:ext uri="{FF2B5EF4-FFF2-40B4-BE49-F238E27FC236}">
                <a16:creationId xmlns="" xmlns:a16="http://schemas.microsoft.com/office/drawing/2014/main" id="{4DB14C34-A74F-47B0-87BA-580222D6D5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2348" y="1"/>
            <a:ext cx="1179651" cy="114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745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Resultado de imagen para carrera de ingenieria mecanica espe">
            <a:extLst>
              <a:ext uri="{FF2B5EF4-FFF2-40B4-BE49-F238E27FC236}">
                <a16:creationId xmlns="" xmlns:a16="http://schemas.microsoft.com/office/drawing/2014/main" id="{CA3C3EA3-3D33-4CA0-9A7F-F8AA8B165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2348" y="1"/>
            <a:ext cx="1179651" cy="1143434"/>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4"/>
          <a:stretch>
            <a:fillRect/>
          </a:stretch>
        </p:blipFill>
        <p:spPr>
          <a:xfrm>
            <a:off x="5131146" y="1326265"/>
            <a:ext cx="1670080" cy="1592602"/>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408747539"/>
              </p:ext>
            </p:extLst>
          </p:nvPr>
        </p:nvGraphicFramePr>
        <p:xfrm>
          <a:off x="5905500" y="4288664"/>
          <a:ext cx="6144832" cy="2214984"/>
        </p:xfrm>
        <a:graphic>
          <a:graphicData uri="http://schemas.openxmlformats.org/drawingml/2006/table">
            <a:tbl>
              <a:tblPr firstRow="1" firstCol="1" bandRow="1">
                <a:tableStyleId>{5C22544A-7EE6-4342-B048-85BDC9FD1C3A}</a:tableStyleId>
              </a:tblPr>
              <a:tblGrid>
                <a:gridCol w="1347688">
                  <a:extLst>
                    <a:ext uri="{9D8B030D-6E8A-4147-A177-3AD203B41FA5}">
                      <a16:colId xmlns="" xmlns:a16="http://schemas.microsoft.com/office/drawing/2014/main" val="20000"/>
                    </a:ext>
                  </a:extLst>
                </a:gridCol>
                <a:gridCol w="754080">
                  <a:extLst>
                    <a:ext uri="{9D8B030D-6E8A-4147-A177-3AD203B41FA5}">
                      <a16:colId xmlns="" xmlns:a16="http://schemas.microsoft.com/office/drawing/2014/main" val="20001"/>
                    </a:ext>
                  </a:extLst>
                </a:gridCol>
                <a:gridCol w="1347688">
                  <a:extLst>
                    <a:ext uri="{9D8B030D-6E8A-4147-A177-3AD203B41FA5}">
                      <a16:colId xmlns="" xmlns:a16="http://schemas.microsoft.com/office/drawing/2014/main" val="20002"/>
                    </a:ext>
                  </a:extLst>
                </a:gridCol>
                <a:gridCol w="1347688">
                  <a:extLst>
                    <a:ext uri="{9D8B030D-6E8A-4147-A177-3AD203B41FA5}">
                      <a16:colId xmlns="" xmlns:a16="http://schemas.microsoft.com/office/drawing/2014/main" val="20003"/>
                    </a:ext>
                  </a:extLst>
                </a:gridCol>
                <a:gridCol w="1347688">
                  <a:extLst>
                    <a:ext uri="{9D8B030D-6E8A-4147-A177-3AD203B41FA5}">
                      <a16:colId xmlns="" xmlns:a16="http://schemas.microsoft.com/office/drawing/2014/main" val="20004"/>
                    </a:ext>
                  </a:extLst>
                </a:gridCol>
              </a:tblGrid>
              <a:tr h="247600">
                <a:tc gridSpan="5">
                  <a:txBody>
                    <a:bodyPr/>
                    <a:lstStyle/>
                    <a:p>
                      <a:pPr algn="ctr">
                        <a:lnSpc>
                          <a:spcPct val="115000"/>
                        </a:lnSpc>
                        <a:spcAft>
                          <a:spcPts val="0"/>
                        </a:spcAft>
                      </a:pPr>
                      <a:r>
                        <a:rPr lang="es-EC" sz="1400" dirty="0">
                          <a:effectLst/>
                        </a:rPr>
                        <a:t>Cordones con 1,75% u</a:t>
                      </a:r>
                      <a:r>
                        <a:rPr lang="es-EC" sz="1400" baseline="-25000" dirty="0">
                          <a:effectLst/>
                        </a:rPr>
                        <a:t>0</a:t>
                      </a:r>
                      <a:r>
                        <a:rPr lang="es-EC" sz="1400" dirty="0">
                          <a:effectLst/>
                        </a:rPr>
                        <a:t>=131,2</a:t>
                      </a:r>
                      <a:endParaRPr lang="es-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US"/>
                    </a:p>
                  </a:txBody>
                  <a:tcPr/>
                </a:tc>
                <a:tc hMerge="1">
                  <a:txBody>
                    <a:bodyPr/>
                    <a:lstStyle/>
                    <a:p>
                      <a:endParaRPr lang="es-US"/>
                    </a:p>
                  </a:txBody>
                  <a:tcPr/>
                </a:tc>
                <a:tc hMerge="1">
                  <a:txBody>
                    <a:bodyPr/>
                    <a:lstStyle/>
                    <a:p>
                      <a:endParaRPr lang="es-US"/>
                    </a:p>
                  </a:txBody>
                  <a:tcPr/>
                </a:tc>
                <a:tc hMerge="1">
                  <a:txBody>
                    <a:bodyPr/>
                    <a:lstStyle/>
                    <a:p>
                      <a:endParaRPr lang="es-US"/>
                    </a:p>
                  </a:txBody>
                  <a:tcPr/>
                </a:tc>
                <a:extLst>
                  <a:ext uri="{0D108BD9-81ED-4DB2-BD59-A6C34878D82A}">
                    <a16:rowId xmlns="" xmlns:a16="http://schemas.microsoft.com/office/drawing/2014/main" val="10000"/>
                  </a:ext>
                </a:extLst>
              </a:tr>
              <a:tr h="247600">
                <a:tc rowSpan="2">
                  <a:txBody>
                    <a:bodyPr/>
                    <a:lstStyle/>
                    <a:p>
                      <a:pPr algn="ctr">
                        <a:lnSpc>
                          <a:spcPct val="115000"/>
                        </a:lnSpc>
                        <a:spcAft>
                          <a:spcPts val="0"/>
                        </a:spcAft>
                      </a:pPr>
                      <a:r>
                        <a:rPr lang="es-EC" sz="1400">
                          <a:effectLst/>
                        </a:rPr>
                        <a:t>Modelo</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15000"/>
                        </a:lnSpc>
                        <a:spcAft>
                          <a:spcPts val="0"/>
                        </a:spcAft>
                      </a:pPr>
                      <a:r>
                        <a:rPr lang="es-EC" sz="1400">
                          <a:effectLst/>
                        </a:rPr>
                        <a:t>Variable de ajuste</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L14_E1</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L14_E2</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b="1" dirty="0">
                          <a:effectLst/>
                        </a:rPr>
                        <a:t>L16_E1</a:t>
                      </a:r>
                      <a:endParaRPr lang="es-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r h="459829">
                <a:tc vMerge="1">
                  <a:txBody>
                    <a:bodyPr/>
                    <a:lstStyle/>
                    <a:p>
                      <a:endParaRPr lang="es-US"/>
                    </a:p>
                  </a:txBody>
                  <a:tcPr/>
                </a:tc>
                <a:tc vMerge="1">
                  <a:txBody>
                    <a:bodyPr/>
                    <a:lstStyle/>
                    <a:p>
                      <a:endParaRPr lang="es-US"/>
                    </a:p>
                  </a:txBody>
                  <a:tcPr/>
                </a:tc>
                <a:tc>
                  <a:txBody>
                    <a:bodyPr/>
                    <a:lstStyle/>
                    <a:p>
                      <a:pPr algn="ctr">
                        <a:lnSpc>
                          <a:spcPct val="115000"/>
                        </a:lnSpc>
                        <a:spcAft>
                          <a:spcPts val="0"/>
                        </a:spcAft>
                      </a:pPr>
                      <a:r>
                        <a:rPr lang="es-EC" sz="1400">
                          <a:effectLst/>
                        </a:rPr>
                        <a:t>variable de ajuste</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variable de ajuste</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variable de ajuste</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2"/>
                  </a:ext>
                </a:extLst>
              </a:tr>
              <a:tr h="245085">
                <a:tc>
                  <a:txBody>
                    <a:bodyPr/>
                    <a:lstStyle/>
                    <a:p>
                      <a:pPr>
                        <a:lnSpc>
                          <a:spcPct val="115000"/>
                        </a:lnSpc>
                        <a:spcAft>
                          <a:spcPts val="0"/>
                        </a:spcAft>
                      </a:pPr>
                      <a:r>
                        <a:rPr lang="es-EC" sz="1400">
                          <a:effectLst/>
                        </a:rPr>
                        <a:t>Mooney Rivlin</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r</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0</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0</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0</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3"/>
                  </a:ext>
                </a:extLst>
              </a:tr>
              <a:tr h="245085">
                <a:tc>
                  <a:txBody>
                    <a:bodyPr/>
                    <a:lstStyle/>
                    <a:p>
                      <a:pPr>
                        <a:lnSpc>
                          <a:spcPct val="115000"/>
                        </a:lnSpc>
                        <a:spcAft>
                          <a:spcPts val="0"/>
                        </a:spcAft>
                      </a:pPr>
                      <a:r>
                        <a:rPr lang="es-EC" sz="1400">
                          <a:effectLst/>
                        </a:rPr>
                        <a:t>Bio Material</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r</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0,072</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0,057</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0,058</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4"/>
                  </a:ext>
                </a:extLst>
              </a:tr>
              <a:tr h="245085">
                <a:tc>
                  <a:txBody>
                    <a:bodyPr/>
                    <a:lstStyle/>
                    <a:p>
                      <a:pPr>
                        <a:lnSpc>
                          <a:spcPct val="115000"/>
                        </a:lnSpc>
                        <a:spcAft>
                          <a:spcPts val="0"/>
                        </a:spcAft>
                      </a:pPr>
                      <a:r>
                        <a:rPr lang="es-EC" sz="1400">
                          <a:effectLst/>
                        </a:rPr>
                        <a:t>Gent</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jm</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16,496</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20,221</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20,221</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5"/>
                  </a:ext>
                </a:extLst>
              </a:tr>
              <a:tr h="245085">
                <a:tc>
                  <a:txBody>
                    <a:bodyPr/>
                    <a:lstStyle/>
                    <a:p>
                      <a:pPr>
                        <a:lnSpc>
                          <a:spcPct val="115000"/>
                        </a:lnSpc>
                        <a:spcAft>
                          <a:spcPts val="0"/>
                        </a:spcAft>
                      </a:pPr>
                      <a:r>
                        <a:rPr lang="es-EC" sz="1400">
                          <a:effectLst/>
                        </a:rPr>
                        <a:t>James Guth</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N3</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16,784</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19,16</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19,248</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6"/>
                  </a:ext>
                </a:extLst>
              </a:tr>
              <a:tr h="247600">
                <a:tc>
                  <a:txBody>
                    <a:bodyPr/>
                    <a:lstStyle/>
                    <a:p>
                      <a:pPr>
                        <a:lnSpc>
                          <a:spcPct val="115000"/>
                        </a:lnSpc>
                        <a:spcAft>
                          <a:spcPts val="0"/>
                        </a:spcAft>
                      </a:pPr>
                      <a:r>
                        <a:rPr lang="es-EC" sz="1400">
                          <a:effectLst/>
                        </a:rPr>
                        <a:t>Full Network</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N</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6,066</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6,864</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dirty="0">
                          <a:effectLst/>
                        </a:rPr>
                        <a:t>6,826</a:t>
                      </a:r>
                      <a:endParaRPr lang="es-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7"/>
                  </a:ext>
                </a:extLst>
              </a:tr>
            </a:tbl>
          </a:graphicData>
        </a:graphic>
      </p:graphicFrame>
      <p:grpSp>
        <p:nvGrpSpPr>
          <p:cNvPr id="12" name="Grupo 11"/>
          <p:cNvGrpSpPr/>
          <p:nvPr/>
        </p:nvGrpSpPr>
        <p:grpSpPr>
          <a:xfrm>
            <a:off x="330199" y="542656"/>
            <a:ext cx="4772551" cy="3305444"/>
            <a:chOff x="330199" y="542656"/>
            <a:chExt cx="4772551" cy="3684334"/>
          </a:xfrm>
        </p:grpSpPr>
        <p:sp>
          <p:nvSpPr>
            <p:cNvPr id="6" name="CuadroTexto 5"/>
            <p:cNvSpPr txBox="1"/>
            <p:nvPr/>
          </p:nvSpPr>
          <p:spPr>
            <a:xfrm>
              <a:off x="1718453" y="3857658"/>
              <a:ext cx="1996041" cy="369332"/>
            </a:xfrm>
            <a:prstGeom prst="rect">
              <a:avLst/>
            </a:prstGeom>
            <a:noFill/>
          </p:spPr>
          <p:txBody>
            <a:bodyPr wrap="square" rtlCol="0">
              <a:spAutoFit/>
            </a:bodyPr>
            <a:lstStyle/>
            <a:p>
              <a:pPr algn="ctr"/>
              <a:r>
                <a:rPr lang="es-US" dirty="0"/>
                <a:t>Cordón L14_E1</a:t>
              </a:r>
            </a:p>
          </p:txBody>
        </p:sp>
        <p:pic>
          <p:nvPicPr>
            <p:cNvPr id="11" name="Imagen 10"/>
            <p:cNvPicPr>
              <a:picLocks noChangeAspect="1"/>
            </p:cNvPicPr>
            <p:nvPr/>
          </p:nvPicPr>
          <p:blipFill rotWithShape="1">
            <a:blip r:embed="rId5">
              <a:extLst>
                <a:ext uri="{28A0092B-C50C-407E-A947-70E740481C1C}">
                  <a14:useLocalDpi xmlns:a14="http://schemas.microsoft.com/office/drawing/2010/main" val="0"/>
                </a:ext>
              </a:extLst>
            </a:blip>
            <a:srcRect l="7867" t="5725" r="7688" b="5249"/>
            <a:stretch/>
          </p:blipFill>
          <p:spPr>
            <a:xfrm>
              <a:off x="330199" y="542656"/>
              <a:ext cx="4772551" cy="3387994"/>
            </a:xfrm>
            <a:prstGeom prst="rect">
              <a:avLst/>
            </a:prstGeom>
          </p:spPr>
        </p:pic>
      </p:grpSp>
      <p:grpSp>
        <p:nvGrpSpPr>
          <p:cNvPr id="14" name="Grupo 13"/>
          <p:cNvGrpSpPr/>
          <p:nvPr/>
        </p:nvGrpSpPr>
        <p:grpSpPr>
          <a:xfrm>
            <a:off x="6829622" y="807712"/>
            <a:ext cx="4772551" cy="3378437"/>
            <a:chOff x="7061198" y="469663"/>
            <a:chExt cx="4772551" cy="3721165"/>
          </a:xfrm>
        </p:grpSpPr>
        <p:sp>
          <p:nvSpPr>
            <p:cNvPr id="9" name="CuadroTexto 8"/>
            <p:cNvSpPr txBox="1"/>
            <p:nvPr/>
          </p:nvSpPr>
          <p:spPr>
            <a:xfrm>
              <a:off x="8834120" y="3821496"/>
              <a:ext cx="1905000" cy="369332"/>
            </a:xfrm>
            <a:prstGeom prst="rect">
              <a:avLst/>
            </a:prstGeom>
            <a:noFill/>
          </p:spPr>
          <p:txBody>
            <a:bodyPr wrap="square" rtlCol="0">
              <a:spAutoFit/>
            </a:bodyPr>
            <a:lstStyle/>
            <a:p>
              <a:r>
                <a:rPr lang="es-US" dirty="0"/>
                <a:t>Cordón L14_E2</a:t>
              </a:r>
            </a:p>
          </p:txBody>
        </p:sp>
        <p:pic>
          <p:nvPicPr>
            <p:cNvPr id="13" name="Imagen 12"/>
            <p:cNvPicPr>
              <a:picLocks noChangeAspect="1"/>
            </p:cNvPicPr>
            <p:nvPr/>
          </p:nvPicPr>
          <p:blipFill rotWithShape="1">
            <a:blip r:embed="rId6">
              <a:extLst>
                <a:ext uri="{28A0092B-C50C-407E-A947-70E740481C1C}">
                  <a14:useLocalDpi xmlns:a14="http://schemas.microsoft.com/office/drawing/2010/main" val="0"/>
                </a:ext>
              </a:extLst>
            </a:blip>
            <a:srcRect l="7689" t="5963" r="7509" b="5725"/>
            <a:stretch/>
          </p:blipFill>
          <p:spPr>
            <a:xfrm>
              <a:off x="7061198" y="469663"/>
              <a:ext cx="4772551" cy="3387995"/>
            </a:xfrm>
            <a:prstGeom prst="rect">
              <a:avLst/>
            </a:prstGeom>
          </p:spPr>
        </p:pic>
      </p:grpSp>
      <p:grpSp>
        <p:nvGrpSpPr>
          <p:cNvPr id="17" name="Grupo 16"/>
          <p:cNvGrpSpPr/>
          <p:nvPr/>
        </p:nvGrpSpPr>
        <p:grpSpPr>
          <a:xfrm>
            <a:off x="330199" y="3848100"/>
            <a:ext cx="4916735" cy="3009900"/>
            <a:chOff x="330199" y="3848100"/>
            <a:chExt cx="4916735" cy="3009900"/>
          </a:xfrm>
        </p:grpSpPr>
        <p:pic>
          <p:nvPicPr>
            <p:cNvPr id="15" name="Imagen 14"/>
            <p:cNvPicPr>
              <a:picLocks noChangeAspect="1"/>
            </p:cNvPicPr>
            <p:nvPr/>
          </p:nvPicPr>
          <p:blipFill rotWithShape="1">
            <a:blip r:embed="rId7">
              <a:extLst>
                <a:ext uri="{28A0092B-C50C-407E-A947-70E740481C1C}">
                  <a14:useLocalDpi xmlns:a14="http://schemas.microsoft.com/office/drawing/2010/main" val="0"/>
                </a:ext>
              </a:extLst>
            </a:blip>
            <a:srcRect l="6764" t="5284" r="6514" b="4921"/>
            <a:stretch/>
          </p:blipFill>
          <p:spPr>
            <a:xfrm>
              <a:off x="330199" y="3848100"/>
              <a:ext cx="4916735" cy="2708228"/>
            </a:xfrm>
            <a:prstGeom prst="rect">
              <a:avLst/>
            </a:prstGeom>
          </p:spPr>
        </p:pic>
        <p:sp>
          <p:nvSpPr>
            <p:cNvPr id="16" name="CuadroTexto 15"/>
            <p:cNvSpPr txBox="1"/>
            <p:nvPr/>
          </p:nvSpPr>
          <p:spPr>
            <a:xfrm>
              <a:off x="2038350" y="6488668"/>
              <a:ext cx="2159000" cy="369332"/>
            </a:xfrm>
            <a:prstGeom prst="rect">
              <a:avLst/>
            </a:prstGeom>
            <a:noFill/>
          </p:spPr>
          <p:txBody>
            <a:bodyPr wrap="square" rtlCol="0">
              <a:spAutoFit/>
            </a:bodyPr>
            <a:lstStyle/>
            <a:p>
              <a:r>
                <a:rPr lang="es-US" dirty="0"/>
                <a:t>Cordón L16_E1</a:t>
              </a:r>
            </a:p>
          </p:txBody>
        </p:sp>
      </p:grpSp>
      <p:sp>
        <p:nvSpPr>
          <p:cNvPr id="18" name="CuadroTexto 17">
            <a:extLst>
              <a:ext uri="{FF2B5EF4-FFF2-40B4-BE49-F238E27FC236}">
                <a16:creationId xmlns="" xmlns:a16="http://schemas.microsoft.com/office/drawing/2014/main" id="{29B3FF90-A3AD-4F2D-A008-2859AEE4EB00}"/>
              </a:ext>
            </a:extLst>
          </p:cNvPr>
          <p:cNvSpPr txBox="1"/>
          <p:nvPr/>
        </p:nvSpPr>
        <p:spPr>
          <a:xfrm>
            <a:off x="405795" y="-46375"/>
            <a:ext cx="9857321" cy="646331"/>
          </a:xfrm>
          <a:prstGeom prst="rect">
            <a:avLst/>
          </a:prstGeom>
          <a:noFill/>
        </p:spPr>
        <p:txBody>
          <a:bodyPr wrap="square" rtlCol="0">
            <a:spAutoFit/>
          </a:bodyPr>
          <a:lstStyle/>
          <a:p>
            <a:pPr>
              <a:lnSpc>
                <a:spcPct val="90000"/>
              </a:lnSpc>
              <a:spcBef>
                <a:spcPct val="0"/>
              </a:spcBef>
              <a:spcAft>
                <a:spcPts val="0"/>
              </a:spcAft>
            </a:pPr>
            <a:r>
              <a:rPr lang="es-EC" sz="4000" b="1" dirty="0">
                <a:latin typeface="+mj-lt"/>
                <a:ea typeface="+mj-ea"/>
                <a:cs typeface="+mj-cs"/>
              </a:rPr>
              <a:t>A</a:t>
            </a:r>
            <a:r>
              <a:rPr lang="es-EC" sz="2800" b="1" dirty="0">
                <a:latin typeface="+mj-lt"/>
                <a:ea typeface="+mj-ea"/>
                <a:cs typeface="+mj-cs"/>
              </a:rPr>
              <a:t>JUSTE</a:t>
            </a:r>
            <a:r>
              <a:rPr lang="es-EC" sz="4000" b="1" dirty="0">
                <a:latin typeface="+mj-lt"/>
                <a:ea typeface="+mj-ea"/>
                <a:cs typeface="+mj-cs"/>
              </a:rPr>
              <a:t> </a:t>
            </a:r>
            <a:r>
              <a:rPr lang="es-EC" sz="2800" b="1" dirty="0">
                <a:latin typeface="+mj-lt"/>
                <a:ea typeface="+mj-ea"/>
                <a:cs typeface="+mj-cs"/>
              </a:rPr>
              <a:t>DE CURVAS -</a:t>
            </a:r>
            <a:r>
              <a:rPr lang="es-EC" sz="4000" b="1" dirty="0">
                <a:latin typeface="+mj-lt"/>
                <a:ea typeface="+mj-ea"/>
                <a:cs typeface="+mj-cs"/>
              </a:rPr>
              <a:t> </a:t>
            </a:r>
            <a:r>
              <a:rPr lang="es-EC" sz="2800" b="1" dirty="0">
                <a:latin typeface="+mj-lt"/>
                <a:ea typeface="+mj-ea"/>
                <a:cs typeface="+mj-cs"/>
              </a:rPr>
              <a:t>CORDONES</a:t>
            </a:r>
            <a:r>
              <a:rPr lang="es-EC" sz="4000" b="1" dirty="0">
                <a:latin typeface="+mj-lt"/>
                <a:ea typeface="+mj-ea"/>
                <a:cs typeface="+mj-cs"/>
              </a:rPr>
              <a:t> </a:t>
            </a:r>
            <a:r>
              <a:rPr lang="es-EC" sz="2800" b="1" dirty="0">
                <a:latin typeface="+mj-lt"/>
                <a:ea typeface="+mj-ea"/>
                <a:cs typeface="+mj-cs"/>
              </a:rPr>
              <a:t>CON 1,75% U</a:t>
            </a:r>
            <a:r>
              <a:rPr lang="es-EC" sz="1600" b="1" dirty="0">
                <a:latin typeface="+mj-lt"/>
                <a:ea typeface="+mj-ea"/>
                <a:cs typeface="+mj-cs"/>
              </a:rPr>
              <a:t>0</a:t>
            </a:r>
            <a:r>
              <a:rPr lang="es-EC" sz="2800" b="1" dirty="0">
                <a:latin typeface="+mj-lt"/>
                <a:ea typeface="+mj-ea"/>
                <a:cs typeface="+mj-cs"/>
              </a:rPr>
              <a:t>=131,2</a:t>
            </a:r>
            <a:endParaRPr lang="es-US" sz="2800" b="1" dirty="0">
              <a:latin typeface="+mj-lt"/>
              <a:ea typeface="+mj-ea"/>
              <a:cs typeface="+mj-cs"/>
            </a:endParaRPr>
          </a:p>
        </p:txBody>
      </p:sp>
    </p:spTree>
    <p:extLst>
      <p:ext uri="{BB962C8B-B14F-4D97-AF65-F5344CB8AC3E}">
        <p14:creationId xmlns:p14="http://schemas.microsoft.com/office/powerpoint/2010/main" val="26267434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Resultado de imagen para carrera de ingenieria mecanica espe">
            <a:extLst>
              <a:ext uri="{FF2B5EF4-FFF2-40B4-BE49-F238E27FC236}">
                <a16:creationId xmlns="" xmlns:a16="http://schemas.microsoft.com/office/drawing/2014/main" id="{0B82A733-1735-4506-9B86-2DFCDD7984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2348" y="1"/>
            <a:ext cx="1179651" cy="1143434"/>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rotWithShape="1">
          <a:blip r:embed="rId4">
            <a:extLst>
              <a:ext uri="{28A0092B-C50C-407E-A947-70E740481C1C}">
                <a14:useLocalDpi xmlns:a14="http://schemas.microsoft.com/office/drawing/2010/main" val="0"/>
              </a:ext>
            </a:extLst>
          </a:blip>
          <a:srcRect l="6259" t="5260" r="7688" b="5476"/>
          <a:stretch/>
        </p:blipFill>
        <p:spPr>
          <a:xfrm>
            <a:off x="707286" y="571718"/>
            <a:ext cx="4885087" cy="3800638"/>
          </a:xfrm>
          <a:prstGeom prst="rect">
            <a:avLst/>
          </a:prstGeom>
        </p:spPr>
      </p:pic>
      <p:pic>
        <p:nvPicPr>
          <p:cNvPr id="4" name="Imagen 3"/>
          <p:cNvPicPr>
            <a:picLocks noChangeAspect="1"/>
          </p:cNvPicPr>
          <p:nvPr/>
        </p:nvPicPr>
        <p:blipFill rotWithShape="1">
          <a:blip r:embed="rId5">
            <a:extLst>
              <a:ext uri="{28A0092B-C50C-407E-A947-70E740481C1C}">
                <a14:useLocalDpi xmlns:a14="http://schemas.microsoft.com/office/drawing/2010/main" val="0"/>
              </a:ext>
            </a:extLst>
          </a:blip>
          <a:srcRect l="7409" t="5344" r="7252" b="4917"/>
          <a:stretch/>
        </p:blipFill>
        <p:spPr>
          <a:xfrm>
            <a:off x="5946699" y="571717"/>
            <a:ext cx="5092699" cy="3800639"/>
          </a:xfrm>
          <a:prstGeom prst="rect">
            <a:avLst/>
          </a:prstGeom>
        </p:spPr>
      </p:pic>
      <p:graphicFrame>
        <p:nvGraphicFramePr>
          <p:cNvPr id="5" name="Gráfico 4"/>
          <p:cNvGraphicFramePr>
            <a:graphicFrameLocks/>
          </p:cNvGraphicFramePr>
          <p:nvPr>
            <p:extLst>
              <p:ext uri="{D42A27DB-BD31-4B8C-83A1-F6EECF244321}">
                <p14:modId xmlns:p14="http://schemas.microsoft.com/office/powerpoint/2010/main" val="2350636330"/>
              </p:ext>
            </p:extLst>
          </p:nvPr>
        </p:nvGraphicFramePr>
        <p:xfrm>
          <a:off x="495300" y="4372356"/>
          <a:ext cx="4448176" cy="20878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Gráfico 5"/>
          <p:cNvGraphicFramePr>
            <a:graphicFrameLocks/>
          </p:cNvGraphicFramePr>
          <p:nvPr>
            <p:extLst>
              <p:ext uri="{D42A27DB-BD31-4B8C-83A1-F6EECF244321}">
                <p14:modId xmlns:p14="http://schemas.microsoft.com/office/powerpoint/2010/main" val="649037948"/>
              </p:ext>
            </p:extLst>
          </p:nvPr>
        </p:nvGraphicFramePr>
        <p:xfrm>
          <a:off x="5592373" y="4372356"/>
          <a:ext cx="4600575" cy="2087881"/>
        </p:xfrm>
        <a:graphic>
          <a:graphicData uri="http://schemas.openxmlformats.org/drawingml/2006/chart">
            <c:chart xmlns:c="http://schemas.openxmlformats.org/drawingml/2006/chart" xmlns:r="http://schemas.openxmlformats.org/officeDocument/2006/relationships" r:id="rId7"/>
          </a:graphicData>
        </a:graphic>
      </p:graphicFrame>
      <p:sp>
        <p:nvSpPr>
          <p:cNvPr id="7" name="CuadroTexto 6">
            <a:extLst>
              <a:ext uri="{FF2B5EF4-FFF2-40B4-BE49-F238E27FC236}">
                <a16:creationId xmlns="" xmlns:a16="http://schemas.microsoft.com/office/drawing/2014/main" id="{E4FDF5F8-FD90-4DD4-9D0A-FAC850B1C148}"/>
              </a:ext>
            </a:extLst>
          </p:cNvPr>
          <p:cNvSpPr txBox="1"/>
          <p:nvPr/>
        </p:nvSpPr>
        <p:spPr>
          <a:xfrm>
            <a:off x="707286" y="-54308"/>
            <a:ext cx="10478827" cy="758669"/>
          </a:xfrm>
          <a:prstGeom prst="rect">
            <a:avLst/>
          </a:prstGeom>
          <a:noFill/>
        </p:spPr>
        <p:txBody>
          <a:bodyPr wrap="square" rtlCol="0">
            <a:spAutoFit/>
          </a:bodyPr>
          <a:lstStyle/>
          <a:p>
            <a:pPr>
              <a:lnSpc>
                <a:spcPct val="115000"/>
              </a:lnSpc>
              <a:spcAft>
                <a:spcPts val="0"/>
              </a:spcAft>
            </a:pPr>
            <a:r>
              <a:rPr lang="es-EC" sz="4000" b="1" dirty="0">
                <a:latin typeface="+mj-lt"/>
                <a:ea typeface="+mj-ea"/>
                <a:cs typeface="+mj-cs"/>
              </a:rPr>
              <a:t>C</a:t>
            </a:r>
            <a:r>
              <a:rPr lang="es-EC" sz="2800" b="1" dirty="0">
                <a:latin typeface="+mj-lt"/>
                <a:ea typeface="+mj-ea"/>
                <a:cs typeface="+mj-cs"/>
              </a:rPr>
              <a:t>OMPARACIÓN MODELO DE </a:t>
            </a:r>
            <a:r>
              <a:rPr lang="es-EC" sz="4000" b="1" dirty="0">
                <a:latin typeface="+mj-lt"/>
                <a:ea typeface="+mj-ea"/>
                <a:cs typeface="+mj-cs"/>
              </a:rPr>
              <a:t>B</a:t>
            </a:r>
            <a:r>
              <a:rPr lang="es-EC" sz="2800" b="1" dirty="0">
                <a:latin typeface="+mj-lt"/>
                <a:ea typeface="+mj-ea"/>
                <a:cs typeface="+mj-cs"/>
              </a:rPr>
              <a:t>IOMATERIAL Y </a:t>
            </a:r>
            <a:r>
              <a:rPr lang="es-EC" sz="4000" b="1" dirty="0">
                <a:latin typeface="+mj-lt"/>
                <a:ea typeface="+mj-ea"/>
                <a:cs typeface="+mj-cs"/>
              </a:rPr>
              <a:t>G</a:t>
            </a:r>
            <a:r>
              <a:rPr lang="es-EC" sz="2800" b="1" dirty="0">
                <a:latin typeface="+mj-lt"/>
                <a:ea typeface="+mj-ea"/>
                <a:cs typeface="+mj-cs"/>
              </a:rPr>
              <a:t>ENT</a:t>
            </a:r>
            <a:r>
              <a:rPr lang="es-EC" sz="4000" b="1" dirty="0">
                <a:latin typeface="+mj-lt"/>
                <a:ea typeface="+mj-ea"/>
                <a:cs typeface="+mj-cs"/>
              </a:rPr>
              <a:t> </a:t>
            </a:r>
            <a:r>
              <a:rPr lang="es-EC" sz="2800" b="1" dirty="0">
                <a:latin typeface="+mj-lt"/>
                <a:ea typeface="+mj-ea"/>
                <a:cs typeface="+mj-cs"/>
              </a:rPr>
              <a:t>1,75%</a:t>
            </a:r>
            <a:endParaRPr lang="es-US" sz="2800" b="1" dirty="0">
              <a:latin typeface="+mj-lt"/>
              <a:ea typeface="+mj-ea"/>
              <a:cs typeface="+mj-cs"/>
            </a:endParaRPr>
          </a:p>
        </p:txBody>
      </p:sp>
    </p:spTree>
    <p:extLst>
      <p:ext uri="{BB962C8B-B14F-4D97-AF65-F5344CB8AC3E}">
        <p14:creationId xmlns:p14="http://schemas.microsoft.com/office/powerpoint/2010/main" val="35500046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sultado de imagen para carrera de ingenieria mecanica espe">
            <a:extLst>
              <a:ext uri="{FF2B5EF4-FFF2-40B4-BE49-F238E27FC236}">
                <a16:creationId xmlns="" xmlns:a16="http://schemas.microsoft.com/office/drawing/2014/main" id="{7E62FE3B-FB5C-4F84-8DF5-3280613244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2348" y="1"/>
            <a:ext cx="1179651" cy="1143434"/>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493973" y="822325"/>
            <a:ext cx="6667500" cy="410882"/>
          </a:xfrm>
          <a:prstGeom prst="rect">
            <a:avLst/>
          </a:prstGeom>
          <a:noFill/>
        </p:spPr>
        <p:txBody>
          <a:bodyPr wrap="square" rtlCol="0">
            <a:spAutoFit/>
          </a:bodyPr>
          <a:lstStyle/>
          <a:p>
            <a:pPr>
              <a:lnSpc>
                <a:spcPct val="115000"/>
              </a:lnSpc>
              <a:spcAft>
                <a:spcPts val="0"/>
              </a:spcAft>
            </a:pPr>
            <a:r>
              <a:rPr lang="es-EC" dirty="0"/>
              <a:t>COMPARACIÓN DATOS EXPERIMENTALES CORDONES 2%</a:t>
            </a:r>
            <a:endParaRPr lang="es-US" sz="16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Gráfico 7">
            <a:extLst>
              <a:ext uri="{FF2B5EF4-FFF2-40B4-BE49-F238E27FC236}">
                <a16:creationId xmlns="" xmlns:a16="http://schemas.microsoft.com/office/drawing/2014/main" id="{00000000-0008-0000-0700-000002000000}"/>
              </a:ext>
            </a:extLst>
          </p:cNvPr>
          <p:cNvGraphicFramePr/>
          <p:nvPr>
            <p:extLst>
              <p:ext uri="{D42A27DB-BD31-4B8C-83A1-F6EECF244321}">
                <p14:modId xmlns:p14="http://schemas.microsoft.com/office/powerpoint/2010/main" val="1099977476"/>
              </p:ext>
            </p:extLst>
          </p:nvPr>
        </p:nvGraphicFramePr>
        <p:xfrm>
          <a:off x="46196" y="1563507"/>
          <a:ext cx="7235508" cy="49622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a 1"/>
          <p:cNvGraphicFramePr>
            <a:graphicFrameLocks noGrp="1"/>
          </p:cNvGraphicFramePr>
          <p:nvPr>
            <p:extLst>
              <p:ext uri="{D42A27DB-BD31-4B8C-83A1-F6EECF244321}">
                <p14:modId xmlns:p14="http://schemas.microsoft.com/office/powerpoint/2010/main" val="1516179542"/>
              </p:ext>
            </p:extLst>
          </p:nvPr>
        </p:nvGraphicFramePr>
        <p:xfrm>
          <a:off x="7858456" y="796740"/>
          <a:ext cx="3078162" cy="5728975"/>
        </p:xfrm>
        <a:graphic>
          <a:graphicData uri="http://schemas.openxmlformats.org/drawingml/2006/table">
            <a:tbl>
              <a:tblPr>
                <a:tableStyleId>{5C22544A-7EE6-4342-B048-85BDC9FD1C3A}</a:tableStyleId>
              </a:tblPr>
              <a:tblGrid>
                <a:gridCol w="900414">
                  <a:extLst>
                    <a:ext uri="{9D8B030D-6E8A-4147-A177-3AD203B41FA5}">
                      <a16:colId xmlns="" xmlns:a16="http://schemas.microsoft.com/office/drawing/2014/main" val="20000"/>
                    </a:ext>
                  </a:extLst>
                </a:gridCol>
                <a:gridCol w="725916">
                  <a:extLst>
                    <a:ext uri="{9D8B030D-6E8A-4147-A177-3AD203B41FA5}">
                      <a16:colId xmlns="" xmlns:a16="http://schemas.microsoft.com/office/drawing/2014/main" val="20001"/>
                    </a:ext>
                  </a:extLst>
                </a:gridCol>
                <a:gridCol w="725916">
                  <a:extLst>
                    <a:ext uri="{9D8B030D-6E8A-4147-A177-3AD203B41FA5}">
                      <a16:colId xmlns="" xmlns:a16="http://schemas.microsoft.com/office/drawing/2014/main" val="20002"/>
                    </a:ext>
                  </a:extLst>
                </a:gridCol>
                <a:gridCol w="725916">
                  <a:extLst>
                    <a:ext uri="{9D8B030D-6E8A-4147-A177-3AD203B41FA5}">
                      <a16:colId xmlns="" xmlns:a16="http://schemas.microsoft.com/office/drawing/2014/main" val="20003"/>
                    </a:ext>
                  </a:extLst>
                </a:gridCol>
              </a:tblGrid>
              <a:tr h="223565">
                <a:tc gridSpan="4">
                  <a:txBody>
                    <a:bodyPr/>
                    <a:lstStyle/>
                    <a:p>
                      <a:pPr algn="ctr" fontAlgn="b"/>
                      <a:r>
                        <a:rPr lang="es-US" sz="1200" u="none" strike="noStrike" dirty="0">
                          <a:effectLst/>
                        </a:rPr>
                        <a:t> DIFERENCIAS PROMEDIO</a:t>
                      </a:r>
                      <a:r>
                        <a:rPr lang="es-US" sz="1200" u="none" strike="noStrike" baseline="0" dirty="0">
                          <a:effectLst/>
                        </a:rPr>
                        <a:t> </a:t>
                      </a:r>
                      <a:r>
                        <a:rPr lang="es-US" sz="1200" u="none" strike="noStrike" dirty="0">
                          <a:effectLst/>
                        </a:rPr>
                        <a:t>CURVA DE CARGA</a:t>
                      </a:r>
                      <a:endParaRPr lang="es-US" sz="1200" b="0" i="0" u="none" strike="noStrike" dirty="0">
                        <a:solidFill>
                          <a:srgbClr val="000000"/>
                        </a:solidFill>
                        <a:effectLst/>
                        <a:latin typeface="Calibri" panose="020F0502020204030204" pitchFamily="34" charset="0"/>
                      </a:endParaRPr>
                    </a:p>
                  </a:txBody>
                  <a:tcPr marL="8304" marR="8304" marT="8304" marB="0" anchor="ctr"/>
                </a:tc>
                <a:tc hMerge="1">
                  <a:txBody>
                    <a:bodyPr/>
                    <a:lstStyle/>
                    <a:p>
                      <a:endParaRPr lang="es-US"/>
                    </a:p>
                  </a:txBody>
                  <a:tcPr/>
                </a:tc>
                <a:tc hMerge="1">
                  <a:txBody>
                    <a:bodyPr/>
                    <a:lstStyle/>
                    <a:p>
                      <a:endParaRPr lang="es-US"/>
                    </a:p>
                  </a:txBody>
                  <a:tcPr/>
                </a:tc>
                <a:tc hMerge="1">
                  <a:txBody>
                    <a:bodyPr/>
                    <a:lstStyle/>
                    <a:p>
                      <a:endParaRPr lang="es-US"/>
                    </a:p>
                  </a:txBody>
                  <a:tcPr/>
                </a:tc>
                <a:extLst>
                  <a:ext uri="{0D108BD9-81ED-4DB2-BD59-A6C34878D82A}">
                    <a16:rowId xmlns="" xmlns:a16="http://schemas.microsoft.com/office/drawing/2014/main" val="10000"/>
                  </a:ext>
                </a:extLst>
              </a:tr>
              <a:tr h="436482">
                <a:tc>
                  <a:txBody>
                    <a:bodyPr/>
                    <a:lstStyle/>
                    <a:p>
                      <a:pPr algn="ctr" fontAlgn="ctr"/>
                      <a:r>
                        <a:rPr lang="es-US" sz="1200" u="none" strike="noStrike">
                          <a:effectLst/>
                        </a:rPr>
                        <a:t>PROM</a:t>
                      </a:r>
                      <a:endParaRPr lang="es-US" sz="1200" b="1"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L15_E3      [%]</a:t>
                      </a:r>
                      <a:endParaRPr lang="es-US" sz="1200" b="1"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L17_E1      [%]</a:t>
                      </a:r>
                      <a:endParaRPr lang="es-US" sz="1200" b="1"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L17_E2      [%]</a:t>
                      </a:r>
                      <a:endParaRPr lang="es-US" sz="1200" b="1" i="0" u="none" strike="noStrike">
                        <a:solidFill>
                          <a:srgbClr val="000000"/>
                        </a:solidFill>
                        <a:effectLst/>
                        <a:latin typeface="Calibri" panose="020F0502020204030204" pitchFamily="34" charset="0"/>
                      </a:endParaRPr>
                    </a:p>
                  </a:txBody>
                  <a:tcPr marL="8304" marR="8304" marT="8304" marB="0" anchor="ctr"/>
                </a:tc>
                <a:extLst>
                  <a:ext uri="{0D108BD9-81ED-4DB2-BD59-A6C34878D82A}">
                    <a16:rowId xmlns="" xmlns:a16="http://schemas.microsoft.com/office/drawing/2014/main" val="10001"/>
                  </a:ext>
                </a:extLst>
              </a:tr>
              <a:tr h="212919">
                <a:tc>
                  <a:txBody>
                    <a:bodyPr/>
                    <a:lstStyle/>
                    <a:p>
                      <a:pPr algn="ctr" fontAlgn="ctr"/>
                      <a:r>
                        <a:rPr lang="es-US" sz="1200" u="none" strike="noStrike">
                          <a:effectLst/>
                        </a:rPr>
                        <a:t>77,5</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6,10</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1,20</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7,31</a:t>
                      </a:r>
                      <a:endParaRPr lang="es-US" sz="1200" b="0" i="0" u="none" strike="noStrike">
                        <a:solidFill>
                          <a:srgbClr val="000000"/>
                        </a:solidFill>
                        <a:effectLst/>
                        <a:latin typeface="Calibri" panose="020F0502020204030204" pitchFamily="34" charset="0"/>
                      </a:endParaRPr>
                    </a:p>
                  </a:txBody>
                  <a:tcPr marL="8304" marR="8304" marT="8304" marB="0" anchor="ctr"/>
                </a:tc>
                <a:extLst>
                  <a:ext uri="{0D108BD9-81ED-4DB2-BD59-A6C34878D82A}">
                    <a16:rowId xmlns="" xmlns:a16="http://schemas.microsoft.com/office/drawing/2014/main" val="10002"/>
                  </a:ext>
                </a:extLst>
              </a:tr>
              <a:tr h="212919">
                <a:tc>
                  <a:txBody>
                    <a:bodyPr/>
                    <a:lstStyle/>
                    <a:p>
                      <a:pPr algn="ctr" fontAlgn="ctr"/>
                      <a:r>
                        <a:rPr lang="es-US" sz="1200" u="none" strike="noStrike">
                          <a:effectLst/>
                        </a:rPr>
                        <a:t>87,9</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3,72</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0,99</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4,70</a:t>
                      </a:r>
                      <a:endParaRPr lang="es-US" sz="1200" b="0" i="0" u="none" strike="noStrike">
                        <a:solidFill>
                          <a:srgbClr val="000000"/>
                        </a:solidFill>
                        <a:effectLst/>
                        <a:latin typeface="Calibri" panose="020F0502020204030204" pitchFamily="34" charset="0"/>
                      </a:endParaRPr>
                    </a:p>
                  </a:txBody>
                  <a:tcPr marL="8304" marR="8304" marT="8304" marB="0" anchor="ctr"/>
                </a:tc>
                <a:extLst>
                  <a:ext uri="{0D108BD9-81ED-4DB2-BD59-A6C34878D82A}">
                    <a16:rowId xmlns="" xmlns:a16="http://schemas.microsoft.com/office/drawing/2014/main" val="10003"/>
                  </a:ext>
                </a:extLst>
              </a:tr>
              <a:tr h="212919">
                <a:tc>
                  <a:txBody>
                    <a:bodyPr/>
                    <a:lstStyle/>
                    <a:p>
                      <a:pPr algn="ctr" fontAlgn="ctr"/>
                      <a:r>
                        <a:rPr lang="es-US" sz="1200" u="none" strike="noStrike">
                          <a:effectLst/>
                        </a:rPr>
                        <a:t>96,3</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4,43</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0,35</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4,09</a:t>
                      </a:r>
                      <a:endParaRPr lang="es-US" sz="1200" b="0" i="0" u="none" strike="noStrike">
                        <a:solidFill>
                          <a:srgbClr val="000000"/>
                        </a:solidFill>
                        <a:effectLst/>
                        <a:latin typeface="Calibri" panose="020F0502020204030204" pitchFamily="34" charset="0"/>
                      </a:endParaRPr>
                    </a:p>
                  </a:txBody>
                  <a:tcPr marL="8304" marR="8304" marT="8304" marB="0" anchor="ctr"/>
                </a:tc>
                <a:extLst>
                  <a:ext uri="{0D108BD9-81ED-4DB2-BD59-A6C34878D82A}">
                    <a16:rowId xmlns="" xmlns:a16="http://schemas.microsoft.com/office/drawing/2014/main" val="10004"/>
                  </a:ext>
                </a:extLst>
              </a:tr>
              <a:tr h="212919">
                <a:tc>
                  <a:txBody>
                    <a:bodyPr/>
                    <a:lstStyle/>
                    <a:p>
                      <a:pPr algn="ctr" fontAlgn="ctr"/>
                      <a:r>
                        <a:rPr lang="es-US" sz="1200" u="none" strike="noStrike">
                          <a:effectLst/>
                        </a:rPr>
                        <a:t>102,7</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4,22</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1,04</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3,18</a:t>
                      </a:r>
                      <a:endParaRPr lang="es-US" sz="1200" b="0" i="0" u="none" strike="noStrike">
                        <a:solidFill>
                          <a:srgbClr val="000000"/>
                        </a:solidFill>
                        <a:effectLst/>
                        <a:latin typeface="Calibri" panose="020F0502020204030204" pitchFamily="34" charset="0"/>
                      </a:endParaRPr>
                    </a:p>
                  </a:txBody>
                  <a:tcPr marL="8304" marR="8304" marT="8304" marB="0" anchor="ctr"/>
                </a:tc>
                <a:extLst>
                  <a:ext uri="{0D108BD9-81ED-4DB2-BD59-A6C34878D82A}">
                    <a16:rowId xmlns="" xmlns:a16="http://schemas.microsoft.com/office/drawing/2014/main" val="10005"/>
                  </a:ext>
                </a:extLst>
              </a:tr>
              <a:tr h="212919">
                <a:tc>
                  <a:txBody>
                    <a:bodyPr/>
                    <a:lstStyle/>
                    <a:p>
                      <a:pPr algn="ctr" fontAlgn="ctr"/>
                      <a:r>
                        <a:rPr lang="es-US" sz="1200" u="none" strike="noStrike">
                          <a:effectLst/>
                        </a:rPr>
                        <a:t>108,7</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3,25</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0,25</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3,00</a:t>
                      </a:r>
                      <a:endParaRPr lang="es-US" sz="1200" b="0" i="0" u="none" strike="noStrike">
                        <a:solidFill>
                          <a:srgbClr val="000000"/>
                        </a:solidFill>
                        <a:effectLst/>
                        <a:latin typeface="Calibri" panose="020F0502020204030204" pitchFamily="34" charset="0"/>
                      </a:endParaRPr>
                    </a:p>
                  </a:txBody>
                  <a:tcPr marL="8304" marR="8304" marT="8304" marB="0" anchor="ctr"/>
                </a:tc>
                <a:extLst>
                  <a:ext uri="{0D108BD9-81ED-4DB2-BD59-A6C34878D82A}">
                    <a16:rowId xmlns="" xmlns:a16="http://schemas.microsoft.com/office/drawing/2014/main" val="10006"/>
                  </a:ext>
                </a:extLst>
              </a:tr>
              <a:tr h="212919">
                <a:tc>
                  <a:txBody>
                    <a:bodyPr/>
                    <a:lstStyle/>
                    <a:p>
                      <a:pPr algn="ctr" fontAlgn="ctr"/>
                      <a:r>
                        <a:rPr lang="es-US" sz="1200" u="none" strike="noStrike">
                          <a:effectLst/>
                        </a:rPr>
                        <a:t>113,0</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2,48</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1,42</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3,89</a:t>
                      </a:r>
                      <a:endParaRPr lang="es-US" sz="1200" b="0" i="0" u="none" strike="noStrike">
                        <a:solidFill>
                          <a:srgbClr val="000000"/>
                        </a:solidFill>
                        <a:effectLst/>
                        <a:latin typeface="Calibri" panose="020F0502020204030204" pitchFamily="34" charset="0"/>
                      </a:endParaRPr>
                    </a:p>
                  </a:txBody>
                  <a:tcPr marL="8304" marR="8304" marT="8304" marB="0" anchor="ctr"/>
                </a:tc>
                <a:extLst>
                  <a:ext uri="{0D108BD9-81ED-4DB2-BD59-A6C34878D82A}">
                    <a16:rowId xmlns="" xmlns:a16="http://schemas.microsoft.com/office/drawing/2014/main" val="10007"/>
                  </a:ext>
                </a:extLst>
              </a:tr>
              <a:tr h="212919">
                <a:tc>
                  <a:txBody>
                    <a:bodyPr/>
                    <a:lstStyle/>
                    <a:p>
                      <a:pPr algn="ctr" fontAlgn="ctr"/>
                      <a:r>
                        <a:rPr lang="es-US" sz="1200" u="none" strike="noStrike">
                          <a:effectLst/>
                        </a:rPr>
                        <a:t>117,6</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1,70</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1,02</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2,72</a:t>
                      </a:r>
                      <a:endParaRPr lang="es-US" sz="1200" b="0" i="0" u="none" strike="noStrike">
                        <a:solidFill>
                          <a:srgbClr val="000000"/>
                        </a:solidFill>
                        <a:effectLst/>
                        <a:latin typeface="Calibri" panose="020F0502020204030204" pitchFamily="34" charset="0"/>
                      </a:endParaRPr>
                    </a:p>
                  </a:txBody>
                  <a:tcPr marL="8304" marR="8304" marT="8304" marB="0" anchor="ctr"/>
                </a:tc>
                <a:extLst>
                  <a:ext uri="{0D108BD9-81ED-4DB2-BD59-A6C34878D82A}">
                    <a16:rowId xmlns="" xmlns:a16="http://schemas.microsoft.com/office/drawing/2014/main" val="10008"/>
                  </a:ext>
                </a:extLst>
              </a:tr>
              <a:tr h="212919">
                <a:tc>
                  <a:txBody>
                    <a:bodyPr/>
                    <a:lstStyle/>
                    <a:p>
                      <a:pPr algn="ctr" fontAlgn="ctr"/>
                      <a:r>
                        <a:rPr lang="es-US" sz="1200" u="none" strike="noStrike">
                          <a:effectLst/>
                        </a:rPr>
                        <a:t>117,6</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1,70</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1,02</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2,72</a:t>
                      </a:r>
                      <a:endParaRPr lang="es-US" sz="1200" b="0" i="0" u="none" strike="noStrike">
                        <a:solidFill>
                          <a:srgbClr val="000000"/>
                        </a:solidFill>
                        <a:effectLst/>
                        <a:latin typeface="Calibri" panose="020F0502020204030204" pitchFamily="34" charset="0"/>
                      </a:endParaRPr>
                    </a:p>
                  </a:txBody>
                  <a:tcPr marL="8304" marR="8304" marT="8304" marB="0" anchor="ctr"/>
                </a:tc>
                <a:extLst>
                  <a:ext uri="{0D108BD9-81ED-4DB2-BD59-A6C34878D82A}">
                    <a16:rowId xmlns="" xmlns:a16="http://schemas.microsoft.com/office/drawing/2014/main" val="10009"/>
                  </a:ext>
                </a:extLst>
              </a:tr>
              <a:tr h="212919">
                <a:tc>
                  <a:txBody>
                    <a:bodyPr/>
                    <a:lstStyle/>
                    <a:p>
                      <a:pPr algn="ctr" fontAlgn="ctr"/>
                      <a:r>
                        <a:rPr lang="es-US" sz="1200" u="none" strike="noStrike">
                          <a:effectLst/>
                        </a:rPr>
                        <a:t>123,0</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0,81</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0,81</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1,63</a:t>
                      </a:r>
                      <a:endParaRPr lang="es-US" sz="1200" b="0" i="0" u="none" strike="noStrike">
                        <a:solidFill>
                          <a:srgbClr val="000000"/>
                        </a:solidFill>
                        <a:effectLst/>
                        <a:latin typeface="Calibri" panose="020F0502020204030204" pitchFamily="34" charset="0"/>
                      </a:endParaRPr>
                    </a:p>
                  </a:txBody>
                  <a:tcPr marL="8304" marR="8304" marT="8304" marB="0" anchor="ctr"/>
                </a:tc>
                <a:extLst>
                  <a:ext uri="{0D108BD9-81ED-4DB2-BD59-A6C34878D82A}">
                    <a16:rowId xmlns="" xmlns:a16="http://schemas.microsoft.com/office/drawing/2014/main" val="10010"/>
                  </a:ext>
                </a:extLst>
              </a:tr>
              <a:tr h="212919">
                <a:tc>
                  <a:txBody>
                    <a:bodyPr/>
                    <a:lstStyle/>
                    <a:p>
                      <a:pPr algn="ctr" fontAlgn="ctr"/>
                      <a:r>
                        <a:rPr lang="es-US" sz="1200" u="none" strike="noStrike">
                          <a:effectLst/>
                        </a:rPr>
                        <a:t>126,6</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0,00</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1,11</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1,11</a:t>
                      </a:r>
                      <a:endParaRPr lang="es-US" sz="1200" b="0" i="0" u="none" strike="noStrike">
                        <a:solidFill>
                          <a:srgbClr val="000000"/>
                        </a:solidFill>
                        <a:effectLst/>
                        <a:latin typeface="Calibri" panose="020F0502020204030204" pitchFamily="34" charset="0"/>
                      </a:endParaRPr>
                    </a:p>
                  </a:txBody>
                  <a:tcPr marL="8304" marR="8304" marT="8304" marB="0" anchor="ctr"/>
                </a:tc>
                <a:extLst>
                  <a:ext uri="{0D108BD9-81ED-4DB2-BD59-A6C34878D82A}">
                    <a16:rowId xmlns="" xmlns:a16="http://schemas.microsoft.com/office/drawing/2014/main" val="10011"/>
                  </a:ext>
                </a:extLst>
              </a:tr>
              <a:tr h="212919">
                <a:tc>
                  <a:txBody>
                    <a:bodyPr/>
                    <a:lstStyle/>
                    <a:p>
                      <a:pPr algn="ctr" fontAlgn="ctr"/>
                      <a:r>
                        <a:rPr lang="es-US" sz="1200" u="none" strike="noStrike">
                          <a:effectLst/>
                        </a:rPr>
                        <a:t>130,7</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0,41</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2,81</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2,40</a:t>
                      </a:r>
                      <a:endParaRPr lang="es-US" sz="1200" b="0" i="0" u="none" strike="noStrike">
                        <a:solidFill>
                          <a:srgbClr val="000000"/>
                        </a:solidFill>
                        <a:effectLst/>
                        <a:latin typeface="Calibri" panose="020F0502020204030204" pitchFamily="34" charset="0"/>
                      </a:endParaRPr>
                    </a:p>
                  </a:txBody>
                  <a:tcPr marL="8304" marR="8304" marT="8304" marB="0" anchor="ctr"/>
                </a:tc>
                <a:extLst>
                  <a:ext uri="{0D108BD9-81ED-4DB2-BD59-A6C34878D82A}">
                    <a16:rowId xmlns="" xmlns:a16="http://schemas.microsoft.com/office/drawing/2014/main" val="10012"/>
                  </a:ext>
                </a:extLst>
              </a:tr>
              <a:tr h="212919">
                <a:tc>
                  <a:txBody>
                    <a:bodyPr/>
                    <a:lstStyle/>
                    <a:p>
                      <a:pPr algn="ctr" fontAlgn="ctr"/>
                      <a:r>
                        <a:rPr lang="es-US" sz="1200" u="none" strike="noStrike">
                          <a:effectLst/>
                        </a:rPr>
                        <a:t>134,2</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1,49</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4,47</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2,98</a:t>
                      </a:r>
                      <a:endParaRPr lang="es-US" sz="1200" b="0" i="0" u="none" strike="noStrike">
                        <a:solidFill>
                          <a:srgbClr val="000000"/>
                        </a:solidFill>
                        <a:effectLst/>
                        <a:latin typeface="Calibri" panose="020F0502020204030204" pitchFamily="34" charset="0"/>
                      </a:endParaRPr>
                    </a:p>
                  </a:txBody>
                  <a:tcPr marL="8304" marR="8304" marT="8304" marB="0" anchor="ctr"/>
                </a:tc>
                <a:extLst>
                  <a:ext uri="{0D108BD9-81ED-4DB2-BD59-A6C34878D82A}">
                    <a16:rowId xmlns="" xmlns:a16="http://schemas.microsoft.com/office/drawing/2014/main" val="10013"/>
                  </a:ext>
                </a:extLst>
              </a:tr>
              <a:tr h="212919">
                <a:tc>
                  <a:txBody>
                    <a:bodyPr/>
                    <a:lstStyle/>
                    <a:p>
                      <a:pPr algn="ctr" fontAlgn="ctr"/>
                      <a:r>
                        <a:rPr lang="es-US" sz="1200" u="none" strike="noStrike">
                          <a:effectLst/>
                        </a:rPr>
                        <a:t>140,7</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1,18</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2,37</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1,18</a:t>
                      </a:r>
                      <a:endParaRPr lang="es-US" sz="1200" b="0" i="0" u="none" strike="noStrike">
                        <a:solidFill>
                          <a:srgbClr val="000000"/>
                        </a:solidFill>
                        <a:effectLst/>
                        <a:latin typeface="Calibri" panose="020F0502020204030204" pitchFamily="34" charset="0"/>
                      </a:endParaRPr>
                    </a:p>
                  </a:txBody>
                  <a:tcPr marL="8304" marR="8304" marT="8304" marB="0" anchor="ctr"/>
                </a:tc>
                <a:extLst>
                  <a:ext uri="{0D108BD9-81ED-4DB2-BD59-A6C34878D82A}">
                    <a16:rowId xmlns="" xmlns:a16="http://schemas.microsoft.com/office/drawing/2014/main" val="10014"/>
                  </a:ext>
                </a:extLst>
              </a:tr>
              <a:tr h="212919">
                <a:tc>
                  <a:txBody>
                    <a:bodyPr/>
                    <a:lstStyle/>
                    <a:p>
                      <a:pPr algn="ctr" fontAlgn="ctr"/>
                      <a:r>
                        <a:rPr lang="es-US" sz="1200" u="none" strike="noStrike">
                          <a:effectLst/>
                        </a:rPr>
                        <a:t>145,3</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0,92</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1,56</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0,64</a:t>
                      </a:r>
                      <a:endParaRPr lang="es-US" sz="1200" b="0" i="0" u="none" strike="noStrike">
                        <a:solidFill>
                          <a:srgbClr val="000000"/>
                        </a:solidFill>
                        <a:effectLst/>
                        <a:latin typeface="Calibri" panose="020F0502020204030204" pitchFamily="34" charset="0"/>
                      </a:endParaRPr>
                    </a:p>
                  </a:txBody>
                  <a:tcPr marL="8304" marR="8304" marT="8304" marB="0" anchor="ctr"/>
                </a:tc>
                <a:extLst>
                  <a:ext uri="{0D108BD9-81ED-4DB2-BD59-A6C34878D82A}">
                    <a16:rowId xmlns="" xmlns:a16="http://schemas.microsoft.com/office/drawing/2014/main" val="10015"/>
                  </a:ext>
                </a:extLst>
              </a:tr>
              <a:tr h="212919">
                <a:tc>
                  <a:txBody>
                    <a:bodyPr/>
                    <a:lstStyle/>
                    <a:p>
                      <a:pPr algn="ctr" fontAlgn="ctr"/>
                      <a:r>
                        <a:rPr lang="es-US" sz="1200" u="none" strike="noStrike">
                          <a:effectLst/>
                        </a:rPr>
                        <a:t>148,4</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0,27</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1,48</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1,21</a:t>
                      </a:r>
                      <a:endParaRPr lang="es-US" sz="1200" b="0" i="0" u="none" strike="noStrike">
                        <a:solidFill>
                          <a:srgbClr val="000000"/>
                        </a:solidFill>
                        <a:effectLst/>
                        <a:latin typeface="Calibri" panose="020F0502020204030204" pitchFamily="34" charset="0"/>
                      </a:endParaRPr>
                    </a:p>
                  </a:txBody>
                  <a:tcPr marL="8304" marR="8304" marT="8304" marB="0" anchor="ctr"/>
                </a:tc>
                <a:extLst>
                  <a:ext uri="{0D108BD9-81ED-4DB2-BD59-A6C34878D82A}">
                    <a16:rowId xmlns="" xmlns:a16="http://schemas.microsoft.com/office/drawing/2014/main" val="10016"/>
                  </a:ext>
                </a:extLst>
              </a:tr>
              <a:tr h="212919">
                <a:tc>
                  <a:txBody>
                    <a:bodyPr/>
                    <a:lstStyle/>
                    <a:p>
                      <a:pPr algn="ctr" fontAlgn="ctr"/>
                      <a:r>
                        <a:rPr lang="es-US" sz="1200" u="none" strike="noStrike">
                          <a:effectLst/>
                        </a:rPr>
                        <a:t>148,4</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0,27</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1,48</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1,21</a:t>
                      </a:r>
                      <a:endParaRPr lang="es-US" sz="1200" b="0" i="0" u="none" strike="noStrike">
                        <a:solidFill>
                          <a:srgbClr val="000000"/>
                        </a:solidFill>
                        <a:effectLst/>
                        <a:latin typeface="Calibri" panose="020F0502020204030204" pitchFamily="34" charset="0"/>
                      </a:endParaRPr>
                    </a:p>
                  </a:txBody>
                  <a:tcPr marL="8304" marR="8304" marT="8304" marB="0" anchor="ctr"/>
                </a:tc>
                <a:extLst>
                  <a:ext uri="{0D108BD9-81ED-4DB2-BD59-A6C34878D82A}">
                    <a16:rowId xmlns="" xmlns:a16="http://schemas.microsoft.com/office/drawing/2014/main" val="10017"/>
                  </a:ext>
                </a:extLst>
              </a:tr>
              <a:tr h="212919">
                <a:tc>
                  <a:txBody>
                    <a:bodyPr/>
                    <a:lstStyle/>
                    <a:p>
                      <a:pPr algn="ctr" fontAlgn="ctr"/>
                      <a:r>
                        <a:rPr lang="es-US" sz="1200" u="none" strike="noStrike">
                          <a:effectLst/>
                        </a:rPr>
                        <a:t>149,8</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2,00</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2,67</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0,67</a:t>
                      </a:r>
                      <a:endParaRPr lang="es-US" sz="1200" b="0" i="0" u="none" strike="noStrike">
                        <a:solidFill>
                          <a:srgbClr val="000000"/>
                        </a:solidFill>
                        <a:effectLst/>
                        <a:latin typeface="Calibri" panose="020F0502020204030204" pitchFamily="34" charset="0"/>
                      </a:endParaRPr>
                    </a:p>
                  </a:txBody>
                  <a:tcPr marL="8304" marR="8304" marT="8304" marB="0" anchor="ctr"/>
                </a:tc>
                <a:extLst>
                  <a:ext uri="{0D108BD9-81ED-4DB2-BD59-A6C34878D82A}">
                    <a16:rowId xmlns="" xmlns:a16="http://schemas.microsoft.com/office/drawing/2014/main" val="10018"/>
                  </a:ext>
                </a:extLst>
              </a:tr>
              <a:tr h="212919">
                <a:tc>
                  <a:txBody>
                    <a:bodyPr/>
                    <a:lstStyle/>
                    <a:p>
                      <a:pPr algn="ctr" fontAlgn="ctr"/>
                      <a:r>
                        <a:rPr lang="es-US" sz="1200" u="none" strike="noStrike">
                          <a:effectLst/>
                        </a:rPr>
                        <a:t>153,3</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2,04</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2,52</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0,48</a:t>
                      </a:r>
                      <a:endParaRPr lang="es-US" sz="1200" b="0" i="0" u="none" strike="noStrike">
                        <a:solidFill>
                          <a:srgbClr val="000000"/>
                        </a:solidFill>
                        <a:effectLst/>
                        <a:latin typeface="Calibri" panose="020F0502020204030204" pitchFamily="34" charset="0"/>
                      </a:endParaRPr>
                    </a:p>
                  </a:txBody>
                  <a:tcPr marL="8304" marR="8304" marT="8304" marB="0" anchor="ctr"/>
                </a:tc>
                <a:extLst>
                  <a:ext uri="{0D108BD9-81ED-4DB2-BD59-A6C34878D82A}">
                    <a16:rowId xmlns="" xmlns:a16="http://schemas.microsoft.com/office/drawing/2014/main" val="10019"/>
                  </a:ext>
                </a:extLst>
              </a:tr>
              <a:tr h="212919">
                <a:tc>
                  <a:txBody>
                    <a:bodyPr/>
                    <a:lstStyle/>
                    <a:p>
                      <a:pPr algn="ctr" fontAlgn="ctr"/>
                      <a:r>
                        <a:rPr lang="es-US" sz="1200" u="none" strike="noStrike">
                          <a:effectLst/>
                        </a:rPr>
                        <a:t>157,3</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1,48</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1,19</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0,30</a:t>
                      </a:r>
                      <a:endParaRPr lang="es-US" sz="1200" b="0" i="0" u="none" strike="noStrike">
                        <a:solidFill>
                          <a:srgbClr val="000000"/>
                        </a:solidFill>
                        <a:effectLst/>
                        <a:latin typeface="Calibri" panose="020F0502020204030204" pitchFamily="34" charset="0"/>
                      </a:endParaRPr>
                    </a:p>
                  </a:txBody>
                  <a:tcPr marL="8304" marR="8304" marT="8304" marB="0" anchor="ctr"/>
                </a:tc>
                <a:extLst>
                  <a:ext uri="{0D108BD9-81ED-4DB2-BD59-A6C34878D82A}">
                    <a16:rowId xmlns="" xmlns:a16="http://schemas.microsoft.com/office/drawing/2014/main" val="10020"/>
                  </a:ext>
                </a:extLst>
              </a:tr>
              <a:tr h="212919">
                <a:tc>
                  <a:txBody>
                    <a:bodyPr/>
                    <a:lstStyle/>
                    <a:p>
                      <a:pPr algn="ctr" fontAlgn="ctr"/>
                      <a:r>
                        <a:rPr lang="es-US" sz="1200" u="none" strike="noStrike">
                          <a:effectLst/>
                        </a:rPr>
                        <a:t>160,0</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2,00</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2,12</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0,13</a:t>
                      </a:r>
                      <a:endParaRPr lang="es-US" sz="1200" b="0" i="0" u="none" strike="noStrike">
                        <a:solidFill>
                          <a:srgbClr val="000000"/>
                        </a:solidFill>
                        <a:effectLst/>
                        <a:latin typeface="Calibri" panose="020F0502020204030204" pitchFamily="34" charset="0"/>
                      </a:endParaRPr>
                    </a:p>
                  </a:txBody>
                  <a:tcPr marL="8304" marR="8304" marT="8304" marB="0" anchor="ctr"/>
                </a:tc>
                <a:extLst>
                  <a:ext uri="{0D108BD9-81ED-4DB2-BD59-A6C34878D82A}">
                    <a16:rowId xmlns="" xmlns:a16="http://schemas.microsoft.com/office/drawing/2014/main" val="10021"/>
                  </a:ext>
                </a:extLst>
              </a:tr>
              <a:tr h="212919">
                <a:tc>
                  <a:txBody>
                    <a:bodyPr/>
                    <a:lstStyle/>
                    <a:p>
                      <a:pPr algn="ctr" fontAlgn="ctr"/>
                      <a:r>
                        <a:rPr lang="es-US" sz="1200" u="none" strike="noStrike">
                          <a:effectLst/>
                        </a:rPr>
                        <a:t>162,9</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1,68</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2,01</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0,33</a:t>
                      </a:r>
                      <a:endParaRPr lang="es-US" sz="1200" b="0" i="0" u="none" strike="noStrike">
                        <a:solidFill>
                          <a:srgbClr val="000000"/>
                        </a:solidFill>
                        <a:effectLst/>
                        <a:latin typeface="Calibri" panose="020F0502020204030204" pitchFamily="34" charset="0"/>
                      </a:endParaRPr>
                    </a:p>
                  </a:txBody>
                  <a:tcPr marL="8304" marR="8304" marT="8304" marB="0" anchor="ctr"/>
                </a:tc>
                <a:extLst>
                  <a:ext uri="{0D108BD9-81ED-4DB2-BD59-A6C34878D82A}">
                    <a16:rowId xmlns="" xmlns:a16="http://schemas.microsoft.com/office/drawing/2014/main" val="10022"/>
                  </a:ext>
                </a:extLst>
              </a:tr>
              <a:tr h="223565">
                <a:tc>
                  <a:txBody>
                    <a:bodyPr/>
                    <a:lstStyle/>
                    <a:p>
                      <a:pPr algn="ctr" fontAlgn="ctr"/>
                      <a:r>
                        <a:rPr lang="es-US" sz="1200" u="none" strike="noStrike">
                          <a:effectLst/>
                        </a:rPr>
                        <a:t>165,3</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1,85</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2,14</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0,28</a:t>
                      </a:r>
                      <a:endParaRPr lang="es-US" sz="1200" b="0" i="0" u="none" strike="noStrike">
                        <a:solidFill>
                          <a:srgbClr val="000000"/>
                        </a:solidFill>
                        <a:effectLst/>
                        <a:latin typeface="Calibri" panose="020F0502020204030204" pitchFamily="34" charset="0"/>
                      </a:endParaRPr>
                    </a:p>
                  </a:txBody>
                  <a:tcPr marL="8304" marR="8304" marT="8304" marB="0" anchor="ctr"/>
                </a:tc>
                <a:extLst>
                  <a:ext uri="{0D108BD9-81ED-4DB2-BD59-A6C34878D82A}">
                    <a16:rowId xmlns="" xmlns:a16="http://schemas.microsoft.com/office/drawing/2014/main" val="10023"/>
                  </a:ext>
                </a:extLst>
              </a:tr>
              <a:tr h="223565">
                <a:tc>
                  <a:txBody>
                    <a:bodyPr/>
                    <a:lstStyle/>
                    <a:p>
                      <a:pPr algn="ctr" fontAlgn="ctr"/>
                      <a:r>
                        <a:rPr lang="es-US" sz="1200" u="none" strike="noStrike">
                          <a:effectLst/>
                        </a:rPr>
                        <a:t>167,5</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0,32</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a:effectLst/>
                        </a:rPr>
                        <a:t>0,76</a:t>
                      </a:r>
                      <a:endParaRPr lang="es-US" sz="1200" b="0" i="0" u="none" strike="noStrike">
                        <a:solidFill>
                          <a:srgbClr val="000000"/>
                        </a:solidFill>
                        <a:effectLst/>
                        <a:latin typeface="Calibri" panose="020F0502020204030204" pitchFamily="34" charset="0"/>
                      </a:endParaRPr>
                    </a:p>
                  </a:txBody>
                  <a:tcPr marL="8304" marR="8304" marT="8304" marB="0" anchor="ctr"/>
                </a:tc>
                <a:tc>
                  <a:txBody>
                    <a:bodyPr/>
                    <a:lstStyle/>
                    <a:p>
                      <a:pPr algn="ctr" fontAlgn="ctr"/>
                      <a:r>
                        <a:rPr lang="es-US" sz="1200" u="none" strike="noStrike" dirty="0">
                          <a:effectLst/>
                        </a:rPr>
                        <a:t>0,44</a:t>
                      </a:r>
                      <a:endParaRPr lang="es-US" sz="1200" b="0" i="0" u="none" strike="noStrike" dirty="0">
                        <a:solidFill>
                          <a:srgbClr val="000000"/>
                        </a:solidFill>
                        <a:effectLst/>
                        <a:latin typeface="Calibri" panose="020F0502020204030204" pitchFamily="34" charset="0"/>
                      </a:endParaRPr>
                    </a:p>
                  </a:txBody>
                  <a:tcPr marL="8304" marR="8304" marT="8304" marB="0" anchor="ctr"/>
                </a:tc>
                <a:extLst>
                  <a:ext uri="{0D108BD9-81ED-4DB2-BD59-A6C34878D82A}">
                    <a16:rowId xmlns="" xmlns:a16="http://schemas.microsoft.com/office/drawing/2014/main" val="10024"/>
                  </a:ext>
                </a:extLst>
              </a:tr>
            </a:tbl>
          </a:graphicData>
        </a:graphic>
      </p:graphicFrame>
      <p:sp>
        <p:nvSpPr>
          <p:cNvPr id="5" name="Título 1">
            <a:extLst>
              <a:ext uri="{FF2B5EF4-FFF2-40B4-BE49-F238E27FC236}">
                <a16:creationId xmlns="" xmlns:a16="http://schemas.microsoft.com/office/drawing/2014/main" id="{29F4C626-2C6B-4BE8-918C-18AF5030E8DA}"/>
              </a:ext>
            </a:extLst>
          </p:cNvPr>
          <p:cNvSpPr txBox="1">
            <a:spLocks/>
          </p:cNvSpPr>
          <p:nvPr/>
        </p:nvSpPr>
        <p:spPr>
          <a:xfrm>
            <a:off x="327546" y="155298"/>
            <a:ext cx="7530910" cy="667027"/>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b="1" dirty="0"/>
              <a:t>R</a:t>
            </a:r>
            <a:r>
              <a:rPr lang="es-EC" sz="2800" b="1" dirty="0"/>
              <a:t>EPETIBILIDAD - </a:t>
            </a:r>
            <a:r>
              <a:rPr lang="es-EC" sz="4000" b="1" dirty="0"/>
              <a:t>E</a:t>
            </a:r>
            <a:r>
              <a:rPr lang="es-EC" sz="2800" b="1" dirty="0"/>
              <a:t>NSAYOS DE </a:t>
            </a:r>
            <a:r>
              <a:rPr lang="es-EC" sz="4000" b="1" dirty="0"/>
              <a:t>C</a:t>
            </a:r>
            <a:r>
              <a:rPr lang="es-EC" sz="2800" b="1" dirty="0"/>
              <a:t>ARGA Y </a:t>
            </a:r>
            <a:r>
              <a:rPr lang="es-EC" sz="4000" b="1" dirty="0"/>
              <a:t>D</a:t>
            </a:r>
            <a:r>
              <a:rPr lang="es-EC" sz="2800" b="1" dirty="0"/>
              <a:t>ESCARGA</a:t>
            </a:r>
          </a:p>
        </p:txBody>
      </p:sp>
    </p:spTree>
    <p:extLst>
      <p:ext uri="{BB962C8B-B14F-4D97-AF65-F5344CB8AC3E}">
        <p14:creationId xmlns:p14="http://schemas.microsoft.com/office/powerpoint/2010/main" val="273632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14648" y="1102325"/>
            <a:ext cx="3760631" cy="646331"/>
          </a:xfrm>
          <a:prstGeom prst="rect">
            <a:avLst/>
          </a:prstGeom>
          <a:noFill/>
        </p:spPr>
        <p:txBody>
          <a:bodyPr wrap="square" rtlCol="0">
            <a:spAutoFit/>
          </a:bodyPr>
          <a:lstStyle/>
          <a:p>
            <a:r>
              <a:rPr lang="es-US" b="1" dirty="0"/>
              <a:t>Nuevos materiales elastómeros</a:t>
            </a:r>
          </a:p>
          <a:p>
            <a:r>
              <a:rPr lang="es-US" dirty="0"/>
              <a:t>Modelamiento de sistemas</a:t>
            </a:r>
          </a:p>
        </p:txBody>
      </p:sp>
      <p:sp>
        <p:nvSpPr>
          <p:cNvPr id="6" name="CuadroTexto 5"/>
          <p:cNvSpPr txBox="1"/>
          <p:nvPr/>
        </p:nvSpPr>
        <p:spPr>
          <a:xfrm>
            <a:off x="614648" y="1957629"/>
            <a:ext cx="5219807" cy="2031325"/>
          </a:xfrm>
          <a:prstGeom prst="rect">
            <a:avLst/>
          </a:prstGeom>
          <a:noFill/>
        </p:spPr>
        <p:txBody>
          <a:bodyPr wrap="square" rtlCol="0">
            <a:spAutoFit/>
          </a:bodyPr>
          <a:lstStyle/>
          <a:p>
            <a:r>
              <a:rPr lang="es-US" b="1" dirty="0"/>
              <a:t>Sintéticos: </a:t>
            </a:r>
            <a:r>
              <a:rPr lang="es-US" dirty="0"/>
              <a:t>Neopreno, Látex</a:t>
            </a:r>
          </a:p>
          <a:p>
            <a:endParaRPr lang="es-US" dirty="0"/>
          </a:p>
          <a:p>
            <a:endParaRPr lang="es-US" dirty="0"/>
          </a:p>
          <a:p>
            <a:r>
              <a:rPr lang="es-US" b="1" dirty="0"/>
              <a:t>Inteligentes: </a:t>
            </a:r>
            <a:r>
              <a:rPr lang="es-US" dirty="0"/>
              <a:t>Elastómeros dieléctricos (ICTP)</a:t>
            </a:r>
          </a:p>
          <a:p>
            <a:endParaRPr lang="es-US" dirty="0"/>
          </a:p>
          <a:p>
            <a:endParaRPr lang="es-US" dirty="0"/>
          </a:p>
          <a:p>
            <a:r>
              <a:rPr lang="es-US" b="1" dirty="0"/>
              <a:t>Reforzados: </a:t>
            </a:r>
            <a:r>
              <a:rPr lang="es-US" dirty="0"/>
              <a:t>mediante nanotubos de carbono</a:t>
            </a:r>
          </a:p>
        </p:txBody>
      </p:sp>
      <p:pic>
        <p:nvPicPr>
          <p:cNvPr id="8" name="Imagen 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055267" y="798091"/>
            <a:ext cx="1703554" cy="1703554"/>
          </a:xfrm>
          <a:prstGeom prst="rect">
            <a:avLst/>
          </a:prstGeom>
        </p:spPr>
      </p:pic>
      <p:pic>
        <p:nvPicPr>
          <p:cNvPr id="9" name="Imagen 8"/>
          <p:cNvPicPr>
            <a:picLocks noChangeAspect="1"/>
          </p:cNvPicPr>
          <p:nvPr/>
        </p:nvPicPr>
        <p:blipFill>
          <a:blip r:embed="rId5" cstate="print">
            <a:extLst>
              <a:ext uri="{BEBA8EAE-BF5A-486C-A8C5-ECC9F3942E4B}">
                <a14:imgProps xmlns:a14="http://schemas.microsoft.com/office/drawing/2010/main">
                  <a14:imgLayer r:embed="rId6">
                    <a14:imgEffect>
                      <a14:backgroundRemoval t="2400" b="99300" l="10000" r="90000"/>
                    </a14:imgEffect>
                  </a14:imgLayer>
                </a14:imgProps>
              </a:ext>
              <a:ext uri="{28A0092B-C50C-407E-A947-70E740481C1C}">
                <a14:useLocalDpi xmlns:a14="http://schemas.microsoft.com/office/drawing/2010/main" val="0"/>
              </a:ext>
            </a:extLst>
          </a:blip>
          <a:stretch>
            <a:fillRect/>
          </a:stretch>
        </p:blipFill>
        <p:spPr>
          <a:xfrm>
            <a:off x="9108202" y="3660575"/>
            <a:ext cx="2343074" cy="2343074"/>
          </a:xfrm>
          <a:prstGeom prst="rect">
            <a:avLst/>
          </a:prstGeom>
        </p:spPr>
      </p:pic>
      <p:pic>
        <p:nvPicPr>
          <p:cNvPr id="10" name="Imagen 9"/>
          <p:cNvPicPr>
            <a:picLocks noChangeAspect="1"/>
          </p:cNvPicPr>
          <p:nvPr/>
        </p:nvPicPr>
        <p:blipFill rotWithShape="1">
          <a:blip r:embed="rId7"/>
          <a:srcRect l="192" t="1843" r="482" b="612"/>
          <a:stretch/>
        </p:blipFill>
        <p:spPr>
          <a:xfrm>
            <a:off x="1800878" y="4451556"/>
            <a:ext cx="2565842" cy="1682321"/>
          </a:xfrm>
          <a:prstGeom prst="rect">
            <a:avLst/>
          </a:prstGeom>
        </p:spPr>
      </p:pic>
      <p:pic>
        <p:nvPicPr>
          <p:cNvPr id="11" name="Imagen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3751" y="629461"/>
            <a:ext cx="1847850" cy="2466975"/>
          </a:xfrm>
          <a:prstGeom prst="rect">
            <a:avLst/>
          </a:prstGeom>
        </p:spPr>
      </p:pic>
      <p:sp>
        <p:nvSpPr>
          <p:cNvPr id="12" name="CuadroTexto 11"/>
          <p:cNvSpPr txBox="1"/>
          <p:nvPr/>
        </p:nvSpPr>
        <p:spPr>
          <a:xfrm>
            <a:off x="9246520" y="3135393"/>
            <a:ext cx="1584101" cy="276999"/>
          </a:xfrm>
          <a:prstGeom prst="rect">
            <a:avLst/>
          </a:prstGeom>
          <a:noFill/>
        </p:spPr>
        <p:txBody>
          <a:bodyPr wrap="square" rtlCol="0">
            <a:spAutoFit/>
          </a:bodyPr>
          <a:lstStyle/>
          <a:p>
            <a:r>
              <a:rPr lang="es-US" sz="1200" dirty="0"/>
              <a:t>Traje anti gravedad</a:t>
            </a:r>
          </a:p>
        </p:txBody>
      </p:sp>
      <p:sp>
        <p:nvSpPr>
          <p:cNvPr id="13" name="CuadroTexto 12"/>
          <p:cNvSpPr txBox="1"/>
          <p:nvPr/>
        </p:nvSpPr>
        <p:spPr>
          <a:xfrm>
            <a:off x="9400568" y="5995378"/>
            <a:ext cx="1758341" cy="276999"/>
          </a:xfrm>
          <a:prstGeom prst="rect">
            <a:avLst/>
          </a:prstGeom>
          <a:noFill/>
        </p:spPr>
        <p:txBody>
          <a:bodyPr wrap="square" rtlCol="0">
            <a:spAutoFit/>
          </a:bodyPr>
          <a:lstStyle/>
          <a:p>
            <a:pPr algn="ctr"/>
            <a:r>
              <a:rPr lang="es-US" sz="1200" dirty="0"/>
              <a:t>Traje de buzo neopreno</a:t>
            </a:r>
          </a:p>
        </p:txBody>
      </p:sp>
      <p:sp>
        <p:nvSpPr>
          <p:cNvPr id="14" name="CuadroTexto 13"/>
          <p:cNvSpPr txBox="1"/>
          <p:nvPr/>
        </p:nvSpPr>
        <p:spPr>
          <a:xfrm>
            <a:off x="6174720" y="2541519"/>
            <a:ext cx="1584101" cy="276999"/>
          </a:xfrm>
          <a:prstGeom prst="rect">
            <a:avLst/>
          </a:prstGeom>
          <a:noFill/>
        </p:spPr>
        <p:txBody>
          <a:bodyPr wrap="square" rtlCol="0">
            <a:spAutoFit/>
          </a:bodyPr>
          <a:lstStyle/>
          <a:p>
            <a:r>
              <a:rPr lang="es-US" sz="1200" dirty="0"/>
              <a:t>Guantes de </a:t>
            </a:r>
            <a:r>
              <a:rPr lang="es-US" sz="1200" dirty="0" err="1"/>
              <a:t>Latex</a:t>
            </a:r>
            <a:endParaRPr lang="es-US" sz="1200" dirty="0"/>
          </a:p>
        </p:txBody>
      </p:sp>
      <p:sp>
        <p:nvSpPr>
          <p:cNvPr id="15" name="CuadroTexto 14"/>
          <p:cNvSpPr txBox="1"/>
          <p:nvPr/>
        </p:nvSpPr>
        <p:spPr>
          <a:xfrm>
            <a:off x="2204628" y="6154177"/>
            <a:ext cx="1758341" cy="276999"/>
          </a:xfrm>
          <a:prstGeom prst="rect">
            <a:avLst/>
          </a:prstGeom>
          <a:noFill/>
        </p:spPr>
        <p:txBody>
          <a:bodyPr wrap="square" rtlCol="0">
            <a:spAutoFit/>
          </a:bodyPr>
          <a:lstStyle/>
          <a:p>
            <a:pPr algn="ctr"/>
            <a:r>
              <a:rPr lang="es-US" sz="1200" dirty="0"/>
              <a:t>Nano tubos de Carbono</a:t>
            </a:r>
          </a:p>
        </p:txBody>
      </p:sp>
      <p:sp>
        <p:nvSpPr>
          <p:cNvPr id="18" name="CuadroTexto 17"/>
          <p:cNvSpPr txBox="1"/>
          <p:nvPr/>
        </p:nvSpPr>
        <p:spPr>
          <a:xfrm>
            <a:off x="6046529" y="5978538"/>
            <a:ext cx="2077981" cy="461665"/>
          </a:xfrm>
          <a:prstGeom prst="rect">
            <a:avLst/>
          </a:prstGeom>
          <a:noFill/>
        </p:spPr>
        <p:txBody>
          <a:bodyPr wrap="square" rtlCol="0">
            <a:spAutoFit/>
          </a:bodyPr>
          <a:lstStyle/>
          <a:p>
            <a:pPr algn="ctr"/>
            <a:r>
              <a:rPr lang="es-US" sz="1200" dirty="0"/>
              <a:t>Actuadores de Elastómeros dieléctricos</a:t>
            </a:r>
          </a:p>
        </p:txBody>
      </p:sp>
      <p:pic>
        <p:nvPicPr>
          <p:cNvPr id="1030" name="Picture 6" descr="Resultado de imagen para elastomeros dielectricos"/>
          <p:cNvPicPr>
            <a:picLocks noChangeAspect="1" noChangeArrowheads="1"/>
          </p:cNvPicPr>
          <p:nvPr/>
        </p:nvPicPr>
        <p:blipFill rotWithShape="1">
          <a:blip r:embed="rId9">
            <a:extLst>
              <a:ext uri="{28A0092B-C50C-407E-A947-70E740481C1C}">
                <a14:useLocalDpi xmlns:a14="http://schemas.microsoft.com/office/drawing/2010/main" val="0"/>
              </a:ext>
            </a:extLst>
          </a:blip>
          <a:srcRect l="4347" t="7101" r="4836" b="5919"/>
          <a:stretch/>
        </p:blipFill>
        <p:spPr bwMode="auto">
          <a:xfrm>
            <a:off x="5371732" y="3135393"/>
            <a:ext cx="3352019" cy="2701228"/>
          </a:xfrm>
          <a:prstGeom prst="rect">
            <a:avLst/>
          </a:prstGeom>
          <a:noFill/>
          <a:extLst>
            <a:ext uri="{909E8E84-426E-40DD-AFC4-6F175D3DCCD1}">
              <a14:hiddenFill xmlns:a14="http://schemas.microsoft.com/office/drawing/2010/main">
                <a:solidFill>
                  <a:srgbClr val="FFFFFF"/>
                </a:solidFill>
              </a14:hiddenFill>
            </a:ext>
          </a:extLst>
        </p:spPr>
      </p:pic>
      <p:sp>
        <p:nvSpPr>
          <p:cNvPr id="16" name="Título 1">
            <a:extLst>
              <a:ext uri="{FF2B5EF4-FFF2-40B4-BE49-F238E27FC236}">
                <a16:creationId xmlns="" xmlns:a16="http://schemas.microsoft.com/office/drawing/2014/main" id="{D3070D2F-AA98-40CD-B337-ED5237EDF62C}"/>
              </a:ext>
            </a:extLst>
          </p:cNvPr>
          <p:cNvSpPr txBox="1">
            <a:spLocks/>
          </p:cNvSpPr>
          <p:nvPr/>
        </p:nvSpPr>
        <p:spPr>
          <a:xfrm>
            <a:off x="121065" y="166125"/>
            <a:ext cx="5350565" cy="667027"/>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4000" b="1" dirty="0"/>
              <a:t>J</a:t>
            </a:r>
            <a:r>
              <a:rPr lang="es-EC" sz="2800" b="1" dirty="0"/>
              <a:t>USTIFICACIÓN E </a:t>
            </a:r>
            <a:r>
              <a:rPr lang="es-EC" sz="4000" b="1" dirty="0"/>
              <a:t>I</a:t>
            </a:r>
            <a:r>
              <a:rPr lang="es-EC" sz="2800" b="1" dirty="0"/>
              <a:t>MPORTANCIA</a:t>
            </a:r>
            <a:r>
              <a:rPr lang="es-EC" sz="4000" b="1" dirty="0"/>
              <a:t> </a:t>
            </a:r>
          </a:p>
        </p:txBody>
      </p:sp>
      <p:pic>
        <p:nvPicPr>
          <p:cNvPr id="17" name="Picture 2" descr="Resultado de imagen para carrera de ingenieria mecanica espe">
            <a:extLst>
              <a:ext uri="{FF2B5EF4-FFF2-40B4-BE49-F238E27FC236}">
                <a16:creationId xmlns="" xmlns:a16="http://schemas.microsoft.com/office/drawing/2014/main" id="{CC912C6D-D586-44E0-A9D6-1FDB2F14D7E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012348" y="1"/>
            <a:ext cx="1179651" cy="114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893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Resultado de imagen para carrera de ingenieria mecanica espe">
            <a:extLst>
              <a:ext uri="{FF2B5EF4-FFF2-40B4-BE49-F238E27FC236}">
                <a16:creationId xmlns="" xmlns:a16="http://schemas.microsoft.com/office/drawing/2014/main" id="{E45B8BBB-26D5-4607-8379-AE2B339683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2348" y="1"/>
            <a:ext cx="1179651" cy="11434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p:cNvGraphicFramePr>
            <a:graphicFrameLocks noGrp="1"/>
          </p:cNvGraphicFramePr>
          <p:nvPr>
            <p:extLst>
              <p:ext uri="{D42A27DB-BD31-4B8C-83A1-F6EECF244321}">
                <p14:modId xmlns:p14="http://schemas.microsoft.com/office/powerpoint/2010/main" val="2731157685"/>
              </p:ext>
            </p:extLst>
          </p:nvPr>
        </p:nvGraphicFramePr>
        <p:xfrm>
          <a:off x="6002973" y="4388390"/>
          <a:ext cx="5985826" cy="2453640"/>
        </p:xfrm>
        <a:graphic>
          <a:graphicData uri="http://schemas.openxmlformats.org/drawingml/2006/table">
            <a:tbl>
              <a:tblPr firstRow="1" firstCol="1" bandRow="1">
                <a:tableStyleId>{5C22544A-7EE6-4342-B048-85BDC9FD1C3A}</a:tableStyleId>
              </a:tblPr>
              <a:tblGrid>
                <a:gridCol w="1312815">
                  <a:extLst>
                    <a:ext uri="{9D8B030D-6E8A-4147-A177-3AD203B41FA5}">
                      <a16:colId xmlns="" xmlns:a16="http://schemas.microsoft.com/office/drawing/2014/main" val="20000"/>
                    </a:ext>
                  </a:extLst>
                </a:gridCol>
                <a:gridCol w="734566">
                  <a:extLst>
                    <a:ext uri="{9D8B030D-6E8A-4147-A177-3AD203B41FA5}">
                      <a16:colId xmlns="" xmlns:a16="http://schemas.microsoft.com/office/drawing/2014/main" val="20001"/>
                    </a:ext>
                  </a:extLst>
                </a:gridCol>
                <a:gridCol w="1312815">
                  <a:extLst>
                    <a:ext uri="{9D8B030D-6E8A-4147-A177-3AD203B41FA5}">
                      <a16:colId xmlns="" xmlns:a16="http://schemas.microsoft.com/office/drawing/2014/main" val="20002"/>
                    </a:ext>
                  </a:extLst>
                </a:gridCol>
                <a:gridCol w="1312815">
                  <a:extLst>
                    <a:ext uri="{9D8B030D-6E8A-4147-A177-3AD203B41FA5}">
                      <a16:colId xmlns="" xmlns:a16="http://schemas.microsoft.com/office/drawing/2014/main" val="20003"/>
                    </a:ext>
                  </a:extLst>
                </a:gridCol>
                <a:gridCol w="1312815">
                  <a:extLst>
                    <a:ext uri="{9D8B030D-6E8A-4147-A177-3AD203B41FA5}">
                      <a16:colId xmlns="" xmlns:a16="http://schemas.microsoft.com/office/drawing/2014/main" val="20004"/>
                    </a:ext>
                  </a:extLst>
                </a:gridCol>
              </a:tblGrid>
              <a:tr h="235457">
                <a:tc gridSpan="5">
                  <a:txBody>
                    <a:bodyPr/>
                    <a:lstStyle/>
                    <a:p>
                      <a:pPr algn="ctr">
                        <a:lnSpc>
                          <a:spcPct val="115000"/>
                        </a:lnSpc>
                        <a:spcAft>
                          <a:spcPts val="0"/>
                        </a:spcAft>
                      </a:pPr>
                      <a:r>
                        <a:rPr lang="es-EC" sz="1400" dirty="0">
                          <a:effectLst/>
                        </a:rPr>
                        <a:t>Cordones con 2% u</a:t>
                      </a:r>
                      <a:r>
                        <a:rPr lang="es-EC" sz="1400" baseline="-25000" dirty="0">
                          <a:effectLst/>
                        </a:rPr>
                        <a:t>0</a:t>
                      </a:r>
                      <a:r>
                        <a:rPr lang="es-EC" sz="1400" dirty="0">
                          <a:effectLst/>
                        </a:rPr>
                        <a:t>=137,3</a:t>
                      </a:r>
                      <a:endParaRPr lang="es-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US"/>
                    </a:p>
                  </a:txBody>
                  <a:tcPr/>
                </a:tc>
                <a:tc hMerge="1">
                  <a:txBody>
                    <a:bodyPr/>
                    <a:lstStyle/>
                    <a:p>
                      <a:endParaRPr lang="es-US"/>
                    </a:p>
                  </a:txBody>
                  <a:tcPr/>
                </a:tc>
                <a:tc hMerge="1">
                  <a:txBody>
                    <a:bodyPr/>
                    <a:lstStyle/>
                    <a:p>
                      <a:endParaRPr lang="es-US"/>
                    </a:p>
                  </a:txBody>
                  <a:tcPr/>
                </a:tc>
                <a:tc hMerge="1">
                  <a:txBody>
                    <a:bodyPr/>
                    <a:lstStyle/>
                    <a:p>
                      <a:endParaRPr lang="es-US"/>
                    </a:p>
                  </a:txBody>
                  <a:tcPr/>
                </a:tc>
                <a:extLst>
                  <a:ext uri="{0D108BD9-81ED-4DB2-BD59-A6C34878D82A}">
                    <a16:rowId xmlns="" xmlns:a16="http://schemas.microsoft.com/office/drawing/2014/main" val="10000"/>
                  </a:ext>
                </a:extLst>
              </a:tr>
              <a:tr h="235457">
                <a:tc rowSpan="2">
                  <a:txBody>
                    <a:bodyPr/>
                    <a:lstStyle/>
                    <a:p>
                      <a:pPr algn="ctr">
                        <a:lnSpc>
                          <a:spcPct val="115000"/>
                        </a:lnSpc>
                        <a:spcAft>
                          <a:spcPts val="0"/>
                        </a:spcAft>
                      </a:pPr>
                      <a:r>
                        <a:rPr lang="es-EC" sz="1400">
                          <a:effectLst/>
                        </a:rPr>
                        <a:t>Modelo</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15000"/>
                        </a:lnSpc>
                        <a:spcAft>
                          <a:spcPts val="0"/>
                        </a:spcAft>
                      </a:pPr>
                      <a:r>
                        <a:rPr lang="es-EC" sz="1400">
                          <a:effectLst/>
                        </a:rPr>
                        <a:t>Variable de ajuste</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1" dirty="0">
                          <a:effectLst/>
                        </a:rPr>
                        <a:t>L15_E2</a:t>
                      </a:r>
                      <a:endParaRPr lang="es-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s-EC" sz="1400">
                          <a:effectLst/>
                        </a:rPr>
                        <a:t>L17_E1</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L17_E2</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r h="437278">
                <a:tc vMerge="1">
                  <a:txBody>
                    <a:bodyPr/>
                    <a:lstStyle/>
                    <a:p>
                      <a:endParaRPr lang="es-US"/>
                    </a:p>
                  </a:txBody>
                  <a:tcPr/>
                </a:tc>
                <a:tc vMerge="1">
                  <a:txBody>
                    <a:bodyPr/>
                    <a:lstStyle/>
                    <a:p>
                      <a:endParaRPr lang="es-US"/>
                    </a:p>
                  </a:txBody>
                  <a:tcPr/>
                </a:tc>
                <a:tc>
                  <a:txBody>
                    <a:bodyPr/>
                    <a:lstStyle/>
                    <a:p>
                      <a:pPr algn="ctr">
                        <a:lnSpc>
                          <a:spcPct val="115000"/>
                        </a:lnSpc>
                        <a:spcAft>
                          <a:spcPts val="0"/>
                        </a:spcAft>
                      </a:pPr>
                      <a:r>
                        <a:rPr lang="es-EC" sz="1400">
                          <a:effectLst/>
                        </a:rPr>
                        <a:t>variable de ajuste</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variable de ajuste</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variable de ajuste</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2"/>
                  </a:ext>
                </a:extLst>
              </a:tr>
              <a:tr h="233065">
                <a:tc>
                  <a:txBody>
                    <a:bodyPr/>
                    <a:lstStyle/>
                    <a:p>
                      <a:pPr>
                        <a:lnSpc>
                          <a:spcPct val="115000"/>
                        </a:lnSpc>
                        <a:spcAft>
                          <a:spcPts val="0"/>
                        </a:spcAft>
                      </a:pPr>
                      <a:r>
                        <a:rPr lang="es-EC" sz="1400">
                          <a:effectLst/>
                        </a:rPr>
                        <a:t>Mooney Rivlin</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r</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0</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0</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0</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3"/>
                  </a:ext>
                </a:extLst>
              </a:tr>
              <a:tr h="233065">
                <a:tc>
                  <a:txBody>
                    <a:bodyPr/>
                    <a:lstStyle/>
                    <a:p>
                      <a:pPr>
                        <a:lnSpc>
                          <a:spcPct val="115000"/>
                        </a:lnSpc>
                        <a:spcAft>
                          <a:spcPts val="0"/>
                        </a:spcAft>
                      </a:pPr>
                      <a:r>
                        <a:rPr lang="es-EC" sz="1400">
                          <a:effectLst/>
                        </a:rPr>
                        <a:t>Bio Material</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r</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0,1</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0,081</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0,092</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4"/>
                  </a:ext>
                </a:extLst>
              </a:tr>
              <a:tr h="233065">
                <a:tc>
                  <a:txBody>
                    <a:bodyPr/>
                    <a:lstStyle/>
                    <a:p>
                      <a:pPr>
                        <a:lnSpc>
                          <a:spcPct val="115000"/>
                        </a:lnSpc>
                        <a:spcAft>
                          <a:spcPts val="0"/>
                        </a:spcAft>
                      </a:pPr>
                      <a:r>
                        <a:rPr lang="es-EC" sz="1400">
                          <a:effectLst/>
                        </a:rPr>
                        <a:t>Gent</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jm</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12,324</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14,708</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13,69</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5"/>
                  </a:ext>
                </a:extLst>
              </a:tr>
              <a:tr h="233065">
                <a:tc>
                  <a:txBody>
                    <a:bodyPr/>
                    <a:lstStyle/>
                    <a:p>
                      <a:pPr>
                        <a:lnSpc>
                          <a:spcPct val="115000"/>
                        </a:lnSpc>
                        <a:spcAft>
                          <a:spcPts val="0"/>
                        </a:spcAft>
                      </a:pPr>
                      <a:r>
                        <a:rPr lang="es-EC" sz="1400">
                          <a:effectLst/>
                        </a:rPr>
                        <a:t>James Guth</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N3</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13,704</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15,288</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14,144</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6"/>
                  </a:ext>
                </a:extLst>
              </a:tr>
              <a:tr h="235457">
                <a:tc>
                  <a:txBody>
                    <a:bodyPr/>
                    <a:lstStyle/>
                    <a:p>
                      <a:pPr>
                        <a:lnSpc>
                          <a:spcPct val="115000"/>
                        </a:lnSpc>
                        <a:spcAft>
                          <a:spcPts val="0"/>
                        </a:spcAft>
                      </a:pPr>
                      <a:r>
                        <a:rPr lang="es-EC" sz="1400">
                          <a:effectLst/>
                        </a:rPr>
                        <a:t>Full Network</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N</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5,002</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5,57</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dirty="0">
                          <a:effectLst/>
                        </a:rPr>
                        <a:t>5,192</a:t>
                      </a:r>
                      <a:endParaRPr lang="es-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7"/>
                  </a:ext>
                </a:extLst>
              </a:tr>
            </a:tbl>
          </a:graphicData>
        </a:graphic>
      </p:graphicFrame>
      <p:pic>
        <p:nvPicPr>
          <p:cNvPr id="5" name="Imagen 4"/>
          <p:cNvPicPr>
            <a:picLocks noChangeAspect="1"/>
          </p:cNvPicPr>
          <p:nvPr/>
        </p:nvPicPr>
        <p:blipFill>
          <a:blip r:embed="rId4"/>
          <a:stretch>
            <a:fillRect/>
          </a:stretch>
        </p:blipFill>
        <p:spPr>
          <a:xfrm>
            <a:off x="4973979" y="1260576"/>
            <a:ext cx="1670080" cy="1592602"/>
          </a:xfrm>
          <a:prstGeom prst="rect">
            <a:avLst/>
          </a:prstGeom>
        </p:spPr>
      </p:pic>
      <p:grpSp>
        <p:nvGrpSpPr>
          <p:cNvPr id="15" name="Grupo 14"/>
          <p:cNvGrpSpPr/>
          <p:nvPr/>
        </p:nvGrpSpPr>
        <p:grpSpPr>
          <a:xfrm>
            <a:off x="330200" y="570977"/>
            <a:ext cx="4533900" cy="3203511"/>
            <a:chOff x="330200" y="570977"/>
            <a:chExt cx="4533900" cy="3203511"/>
          </a:xfrm>
        </p:grpSpPr>
        <p:pic>
          <p:nvPicPr>
            <p:cNvPr id="6" name="Imagen 5"/>
            <p:cNvPicPr>
              <a:picLocks noChangeAspect="1"/>
            </p:cNvPicPr>
            <p:nvPr/>
          </p:nvPicPr>
          <p:blipFill rotWithShape="1">
            <a:blip r:embed="rId5">
              <a:extLst>
                <a:ext uri="{28A0092B-C50C-407E-A947-70E740481C1C}">
                  <a14:useLocalDpi xmlns:a14="http://schemas.microsoft.com/office/drawing/2010/main" val="0"/>
                </a:ext>
              </a:extLst>
            </a:blip>
            <a:srcRect l="7152" t="6376" r="8223" b="4836"/>
            <a:stretch/>
          </p:blipFill>
          <p:spPr>
            <a:xfrm>
              <a:off x="330200" y="570977"/>
              <a:ext cx="4533900" cy="2971800"/>
            </a:xfrm>
            <a:prstGeom prst="rect">
              <a:avLst/>
            </a:prstGeom>
          </p:spPr>
        </p:pic>
        <p:sp>
          <p:nvSpPr>
            <p:cNvPr id="7" name="CuadroTexto 6"/>
            <p:cNvSpPr txBox="1"/>
            <p:nvPr/>
          </p:nvSpPr>
          <p:spPr>
            <a:xfrm>
              <a:off x="1689100" y="3405156"/>
              <a:ext cx="1993900" cy="369332"/>
            </a:xfrm>
            <a:prstGeom prst="rect">
              <a:avLst/>
            </a:prstGeom>
            <a:noFill/>
          </p:spPr>
          <p:txBody>
            <a:bodyPr wrap="square" rtlCol="0">
              <a:spAutoFit/>
            </a:bodyPr>
            <a:lstStyle/>
            <a:p>
              <a:r>
                <a:rPr lang="es-US" dirty="0"/>
                <a:t>Cordón L15_E2</a:t>
              </a:r>
            </a:p>
          </p:txBody>
        </p:sp>
      </p:grpSp>
      <p:grpSp>
        <p:nvGrpSpPr>
          <p:cNvPr id="14" name="Grupo 13"/>
          <p:cNvGrpSpPr/>
          <p:nvPr/>
        </p:nvGrpSpPr>
        <p:grpSpPr>
          <a:xfrm>
            <a:off x="6644059" y="822183"/>
            <a:ext cx="5059086" cy="3455955"/>
            <a:chOff x="6917014" y="532877"/>
            <a:chExt cx="5059086" cy="3455955"/>
          </a:xfrm>
        </p:grpSpPr>
        <p:sp>
          <p:nvSpPr>
            <p:cNvPr id="8" name="CuadroTexto 7"/>
            <p:cNvSpPr txBox="1"/>
            <p:nvPr/>
          </p:nvSpPr>
          <p:spPr>
            <a:xfrm>
              <a:off x="9004300" y="3619500"/>
              <a:ext cx="1993900" cy="369332"/>
            </a:xfrm>
            <a:prstGeom prst="rect">
              <a:avLst/>
            </a:prstGeom>
            <a:noFill/>
          </p:spPr>
          <p:txBody>
            <a:bodyPr wrap="square" rtlCol="0">
              <a:spAutoFit/>
            </a:bodyPr>
            <a:lstStyle/>
            <a:p>
              <a:r>
                <a:rPr lang="es-US" dirty="0"/>
                <a:t>Cordón L17_E1</a:t>
              </a:r>
            </a:p>
          </p:txBody>
        </p:sp>
        <p:pic>
          <p:nvPicPr>
            <p:cNvPr id="10" name="Imagen 9"/>
            <p:cNvPicPr>
              <a:picLocks noChangeAspect="1"/>
            </p:cNvPicPr>
            <p:nvPr/>
          </p:nvPicPr>
          <p:blipFill rotWithShape="1">
            <a:blip r:embed="rId6">
              <a:extLst>
                <a:ext uri="{28A0092B-C50C-407E-A947-70E740481C1C}">
                  <a14:useLocalDpi xmlns:a14="http://schemas.microsoft.com/office/drawing/2010/main" val="0"/>
                </a:ext>
              </a:extLst>
            </a:blip>
            <a:srcRect l="6605" t="4773" r="7486" b="4296"/>
            <a:stretch/>
          </p:blipFill>
          <p:spPr>
            <a:xfrm>
              <a:off x="6917014" y="532877"/>
              <a:ext cx="5059086" cy="3188223"/>
            </a:xfrm>
            <a:prstGeom prst="rect">
              <a:avLst/>
            </a:prstGeom>
          </p:spPr>
        </p:pic>
      </p:grpSp>
      <p:grpSp>
        <p:nvGrpSpPr>
          <p:cNvPr id="16" name="Grupo 15"/>
          <p:cNvGrpSpPr/>
          <p:nvPr/>
        </p:nvGrpSpPr>
        <p:grpSpPr>
          <a:xfrm>
            <a:off x="330200" y="3934921"/>
            <a:ext cx="4533900" cy="2923079"/>
            <a:chOff x="330200" y="3934921"/>
            <a:chExt cx="4533900" cy="2923079"/>
          </a:xfrm>
        </p:grpSpPr>
        <p:pic>
          <p:nvPicPr>
            <p:cNvPr id="11" name="Imagen 10"/>
            <p:cNvPicPr>
              <a:picLocks noChangeAspect="1"/>
            </p:cNvPicPr>
            <p:nvPr/>
          </p:nvPicPr>
          <p:blipFill rotWithShape="1">
            <a:blip r:embed="rId7">
              <a:extLst>
                <a:ext uri="{28A0092B-C50C-407E-A947-70E740481C1C}">
                  <a14:useLocalDpi xmlns:a14="http://schemas.microsoft.com/office/drawing/2010/main" val="0"/>
                </a:ext>
              </a:extLst>
            </a:blip>
            <a:srcRect l="6962" t="5380" r="7520" b="4880"/>
            <a:stretch/>
          </p:blipFill>
          <p:spPr>
            <a:xfrm>
              <a:off x="330200" y="3934921"/>
              <a:ext cx="4533900" cy="2650545"/>
            </a:xfrm>
            <a:prstGeom prst="rect">
              <a:avLst/>
            </a:prstGeom>
          </p:spPr>
        </p:pic>
        <p:sp>
          <p:nvSpPr>
            <p:cNvPr id="9" name="CuadroTexto 8"/>
            <p:cNvSpPr txBox="1"/>
            <p:nvPr/>
          </p:nvSpPr>
          <p:spPr>
            <a:xfrm>
              <a:off x="1866900" y="6488668"/>
              <a:ext cx="2171700" cy="369332"/>
            </a:xfrm>
            <a:prstGeom prst="rect">
              <a:avLst/>
            </a:prstGeom>
            <a:noFill/>
          </p:spPr>
          <p:txBody>
            <a:bodyPr wrap="square" rtlCol="0">
              <a:spAutoFit/>
            </a:bodyPr>
            <a:lstStyle/>
            <a:p>
              <a:r>
                <a:rPr lang="es-US" dirty="0"/>
                <a:t>Cordón L17_E2</a:t>
              </a:r>
            </a:p>
          </p:txBody>
        </p:sp>
      </p:grpSp>
      <p:sp>
        <p:nvSpPr>
          <p:cNvPr id="17" name="CuadroTexto 16">
            <a:extLst>
              <a:ext uri="{FF2B5EF4-FFF2-40B4-BE49-F238E27FC236}">
                <a16:creationId xmlns="" xmlns:a16="http://schemas.microsoft.com/office/drawing/2014/main" id="{65980B86-FE39-4937-9860-E7FE01C30DE3}"/>
              </a:ext>
            </a:extLst>
          </p:cNvPr>
          <p:cNvSpPr txBox="1"/>
          <p:nvPr/>
        </p:nvSpPr>
        <p:spPr>
          <a:xfrm>
            <a:off x="359507" y="-62823"/>
            <a:ext cx="9644302" cy="646331"/>
          </a:xfrm>
          <a:prstGeom prst="rect">
            <a:avLst/>
          </a:prstGeom>
          <a:noFill/>
        </p:spPr>
        <p:txBody>
          <a:bodyPr wrap="square" rtlCol="0">
            <a:spAutoFit/>
          </a:bodyPr>
          <a:lstStyle/>
          <a:p>
            <a:pPr>
              <a:lnSpc>
                <a:spcPct val="90000"/>
              </a:lnSpc>
              <a:spcBef>
                <a:spcPct val="0"/>
              </a:spcBef>
              <a:spcAft>
                <a:spcPts val="0"/>
              </a:spcAft>
            </a:pPr>
            <a:r>
              <a:rPr lang="es-EC" sz="4000" b="1" dirty="0">
                <a:latin typeface="+mj-lt"/>
                <a:ea typeface="+mj-ea"/>
                <a:cs typeface="+mj-cs"/>
              </a:rPr>
              <a:t>A</a:t>
            </a:r>
            <a:r>
              <a:rPr lang="es-EC" sz="2800" b="1" dirty="0">
                <a:latin typeface="+mj-lt"/>
                <a:ea typeface="+mj-ea"/>
                <a:cs typeface="+mj-cs"/>
              </a:rPr>
              <a:t>JUSTE</a:t>
            </a:r>
            <a:r>
              <a:rPr lang="es-EC" sz="4000" b="1" dirty="0">
                <a:latin typeface="+mj-lt"/>
                <a:ea typeface="+mj-ea"/>
                <a:cs typeface="+mj-cs"/>
              </a:rPr>
              <a:t> </a:t>
            </a:r>
            <a:r>
              <a:rPr lang="es-EC" sz="2800" b="1" dirty="0">
                <a:latin typeface="+mj-lt"/>
                <a:ea typeface="+mj-ea"/>
                <a:cs typeface="+mj-cs"/>
              </a:rPr>
              <a:t>DE CURVAS -</a:t>
            </a:r>
            <a:r>
              <a:rPr lang="es-EC" sz="4000" b="1" dirty="0">
                <a:latin typeface="+mj-lt"/>
                <a:ea typeface="+mj-ea"/>
                <a:cs typeface="+mj-cs"/>
              </a:rPr>
              <a:t> </a:t>
            </a:r>
            <a:r>
              <a:rPr lang="es-EC" sz="2800" b="1" dirty="0">
                <a:latin typeface="+mj-lt"/>
                <a:ea typeface="+mj-ea"/>
                <a:cs typeface="+mj-cs"/>
              </a:rPr>
              <a:t>CORDONES</a:t>
            </a:r>
            <a:r>
              <a:rPr lang="es-EC" sz="4000" b="1" dirty="0">
                <a:latin typeface="+mj-lt"/>
                <a:ea typeface="+mj-ea"/>
                <a:cs typeface="+mj-cs"/>
              </a:rPr>
              <a:t> </a:t>
            </a:r>
            <a:r>
              <a:rPr lang="es-EC" sz="2800" b="1" dirty="0">
                <a:latin typeface="+mj-lt"/>
                <a:ea typeface="+mj-ea"/>
                <a:cs typeface="+mj-cs"/>
              </a:rPr>
              <a:t>CON 2% U</a:t>
            </a:r>
            <a:r>
              <a:rPr lang="es-EC" sz="1600" b="1" dirty="0">
                <a:latin typeface="+mj-lt"/>
                <a:ea typeface="+mj-ea"/>
                <a:cs typeface="+mj-cs"/>
              </a:rPr>
              <a:t>0</a:t>
            </a:r>
            <a:r>
              <a:rPr lang="es-EC" sz="2800" b="1" dirty="0">
                <a:latin typeface="+mj-lt"/>
                <a:ea typeface="+mj-ea"/>
                <a:cs typeface="+mj-cs"/>
              </a:rPr>
              <a:t>=137,3</a:t>
            </a:r>
            <a:endParaRPr lang="es-US" sz="2800" b="1" dirty="0">
              <a:latin typeface="+mj-lt"/>
              <a:ea typeface="+mj-ea"/>
              <a:cs typeface="+mj-cs"/>
            </a:endParaRPr>
          </a:p>
        </p:txBody>
      </p:sp>
    </p:spTree>
    <p:extLst>
      <p:ext uri="{BB962C8B-B14F-4D97-AF65-F5344CB8AC3E}">
        <p14:creationId xmlns:p14="http://schemas.microsoft.com/office/powerpoint/2010/main" val="18671957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Resultado de imagen para carrera de ingenieria mecanica espe">
            <a:extLst>
              <a:ext uri="{FF2B5EF4-FFF2-40B4-BE49-F238E27FC236}">
                <a16:creationId xmlns="" xmlns:a16="http://schemas.microsoft.com/office/drawing/2014/main" id="{A3540CBA-41D8-490E-9444-2E0C8257AD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2348" y="1"/>
            <a:ext cx="1179651" cy="1143434"/>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268" y="379334"/>
            <a:ext cx="5664200" cy="4049983"/>
          </a:xfrm>
          <a:prstGeom prst="rect">
            <a:avLst/>
          </a:prstGeom>
        </p:spPr>
      </p:pic>
      <p:pic>
        <p:nvPicPr>
          <p:cNvPr id="3" name="Imagen 2"/>
          <p:cNvPicPr>
            <a:picLocks noChangeAspect="1"/>
          </p:cNvPicPr>
          <p:nvPr/>
        </p:nvPicPr>
        <p:blipFill rotWithShape="1">
          <a:blip r:embed="rId5">
            <a:extLst>
              <a:ext uri="{28A0092B-C50C-407E-A947-70E740481C1C}">
                <a14:useLocalDpi xmlns:a14="http://schemas.microsoft.com/office/drawing/2010/main" val="0"/>
              </a:ext>
            </a:extLst>
          </a:blip>
          <a:srcRect t="4667" r="6981"/>
          <a:stretch/>
        </p:blipFill>
        <p:spPr>
          <a:xfrm>
            <a:off x="5489348" y="569002"/>
            <a:ext cx="5061421" cy="3890581"/>
          </a:xfrm>
          <a:prstGeom prst="rect">
            <a:avLst/>
          </a:prstGeom>
        </p:spPr>
      </p:pic>
      <p:graphicFrame>
        <p:nvGraphicFramePr>
          <p:cNvPr id="5" name="Gráfico 4"/>
          <p:cNvGraphicFramePr>
            <a:graphicFrameLocks/>
          </p:cNvGraphicFramePr>
          <p:nvPr>
            <p:extLst>
              <p:ext uri="{D42A27DB-BD31-4B8C-83A1-F6EECF244321}">
                <p14:modId xmlns:p14="http://schemas.microsoft.com/office/powerpoint/2010/main" val="4121576235"/>
              </p:ext>
            </p:extLst>
          </p:nvPr>
        </p:nvGraphicFramePr>
        <p:xfrm>
          <a:off x="344268" y="4224019"/>
          <a:ext cx="4673930" cy="26339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Gráfico 5"/>
          <p:cNvGraphicFramePr>
            <a:graphicFrameLocks/>
          </p:cNvGraphicFramePr>
          <p:nvPr>
            <p:extLst>
              <p:ext uri="{D42A27DB-BD31-4B8C-83A1-F6EECF244321}">
                <p14:modId xmlns:p14="http://schemas.microsoft.com/office/powerpoint/2010/main" val="4275673272"/>
              </p:ext>
            </p:extLst>
          </p:nvPr>
        </p:nvGraphicFramePr>
        <p:xfrm>
          <a:off x="5700364" y="4275566"/>
          <a:ext cx="4694122" cy="2582434"/>
        </p:xfrm>
        <a:graphic>
          <a:graphicData uri="http://schemas.openxmlformats.org/drawingml/2006/chart">
            <c:chart xmlns:c="http://schemas.openxmlformats.org/drawingml/2006/chart" xmlns:r="http://schemas.openxmlformats.org/officeDocument/2006/relationships" r:id="rId7"/>
          </a:graphicData>
        </a:graphic>
      </p:graphicFrame>
      <p:sp>
        <p:nvSpPr>
          <p:cNvPr id="7" name="CuadroTexto 6">
            <a:extLst>
              <a:ext uri="{FF2B5EF4-FFF2-40B4-BE49-F238E27FC236}">
                <a16:creationId xmlns="" xmlns:a16="http://schemas.microsoft.com/office/drawing/2014/main" id="{0912DAE8-D36E-406A-ACC6-8D17A46A88EF}"/>
              </a:ext>
            </a:extLst>
          </p:cNvPr>
          <p:cNvSpPr txBox="1"/>
          <p:nvPr/>
        </p:nvSpPr>
        <p:spPr>
          <a:xfrm>
            <a:off x="504399" y="0"/>
            <a:ext cx="10478827" cy="758669"/>
          </a:xfrm>
          <a:prstGeom prst="rect">
            <a:avLst/>
          </a:prstGeom>
          <a:noFill/>
        </p:spPr>
        <p:txBody>
          <a:bodyPr wrap="square" rtlCol="0">
            <a:spAutoFit/>
          </a:bodyPr>
          <a:lstStyle/>
          <a:p>
            <a:pPr>
              <a:lnSpc>
                <a:spcPct val="115000"/>
              </a:lnSpc>
              <a:spcAft>
                <a:spcPts val="0"/>
              </a:spcAft>
            </a:pPr>
            <a:r>
              <a:rPr lang="es-EC" sz="4000" b="1" dirty="0">
                <a:latin typeface="+mj-lt"/>
                <a:ea typeface="+mj-ea"/>
                <a:cs typeface="+mj-cs"/>
              </a:rPr>
              <a:t>C</a:t>
            </a:r>
            <a:r>
              <a:rPr lang="es-EC" sz="2800" b="1" dirty="0">
                <a:latin typeface="+mj-lt"/>
                <a:ea typeface="+mj-ea"/>
                <a:cs typeface="+mj-cs"/>
              </a:rPr>
              <a:t>OMPARACIÓN MODELO DE </a:t>
            </a:r>
            <a:r>
              <a:rPr lang="es-EC" sz="4000" b="1" dirty="0">
                <a:latin typeface="+mj-lt"/>
                <a:ea typeface="+mj-ea"/>
                <a:cs typeface="+mj-cs"/>
              </a:rPr>
              <a:t>B</a:t>
            </a:r>
            <a:r>
              <a:rPr lang="es-EC" sz="2800" b="1" dirty="0">
                <a:latin typeface="+mj-lt"/>
                <a:ea typeface="+mj-ea"/>
                <a:cs typeface="+mj-cs"/>
              </a:rPr>
              <a:t>IOMATERIAL Y </a:t>
            </a:r>
            <a:r>
              <a:rPr lang="es-EC" sz="4000" b="1" dirty="0">
                <a:latin typeface="+mj-lt"/>
                <a:ea typeface="+mj-ea"/>
                <a:cs typeface="+mj-cs"/>
              </a:rPr>
              <a:t>G</a:t>
            </a:r>
            <a:r>
              <a:rPr lang="es-EC" sz="2800" b="1" dirty="0">
                <a:latin typeface="+mj-lt"/>
                <a:ea typeface="+mj-ea"/>
                <a:cs typeface="+mj-cs"/>
              </a:rPr>
              <a:t>ENT</a:t>
            </a:r>
            <a:r>
              <a:rPr lang="es-EC" sz="4000" b="1" dirty="0">
                <a:latin typeface="+mj-lt"/>
                <a:ea typeface="+mj-ea"/>
                <a:cs typeface="+mj-cs"/>
              </a:rPr>
              <a:t> </a:t>
            </a:r>
            <a:r>
              <a:rPr lang="es-EC" sz="2800" b="1" dirty="0">
                <a:latin typeface="+mj-lt"/>
                <a:ea typeface="+mj-ea"/>
                <a:cs typeface="+mj-cs"/>
              </a:rPr>
              <a:t>2%</a:t>
            </a:r>
            <a:endParaRPr lang="es-US" sz="2800" b="1" dirty="0">
              <a:latin typeface="+mj-lt"/>
              <a:ea typeface="+mj-ea"/>
              <a:cs typeface="+mj-cs"/>
            </a:endParaRPr>
          </a:p>
        </p:txBody>
      </p:sp>
    </p:spTree>
    <p:extLst>
      <p:ext uri="{BB962C8B-B14F-4D97-AF65-F5344CB8AC3E}">
        <p14:creationId xmlns:p14="http://schemas.microsoft.com/office/powerpoint/2010/main" val="4455086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97815" y="91898"/>
            <a:ext cx="6812669" cy="1442959"/>
          </a:xfrm>
          <a:prstGeom prst="rect">
            <a:avLst/>
          </a:prstGeom>
          <a:noFill/>
        </p:spPr>
        <p:txBody>
          <a:bodyPr wrap="square" rtlCol="0">
            <a:spAutoFit/>
          </a:bodyPr>
          <a:lstStyle/>
          <a:p>
            <a:pPr>
              <a:lnSpc>
                <a:spcPct val="115000"/>
              </a:lnSpc>
            </a:pPr>
            <a:r>
              <a:rPr lang="es-EC" sz="4000" b="1" dirty="0">
                <a:latin typeface="+mj-lt"/>
                <a:ea typeface="+mj-ea"/>
                <a:cs typeface="+mj-cs"/>
              </a:rPr>
              <a:t>C</a:t>
            </a:r>
            <a:r>
              <a:rPr lang="es-EC" sz="2800" b="1" dirty="0">
                <a:latin typeface="+mj-lt"/>
                <a:ea typeface="+mj-ea"/>
                <a:cs typeface="+mj-cs"/>
              </a:rPr>
              <a:t>OMPARACIÓN</a:t>
            </a:r>
            <a:r>
              <a:rPr lang="es-EC" sz="4000" b="1" dirty="0">
                <a:latin typeface="+mj-lt"/>
                <a:ea typeface="+mj-ea"/>
                <a:cs typeface="+mj-cs"/>
              </a:rPr>
              <a:t> </a:t>
            </a:r>
            <a:r>
              <a:rPr lang="es-EC" sz="2800" b="1" dirty="0">
                <a:latin typeface="+mj-lt"/>
                <a:ea typeface="+mj-ea"/>
                <a:cs typeface="+mj-cs"/>
              </a:rPr>
              <a:t>ENTRE </a:t>
            </a:r>
            <a:r>
              <a:rPr lang="es-EC" sz="4000" b="1" dirty="0">
                <a:latin typeface="+mj-lt"/>
                <a:ea typeface="+mj-ea"/>
                <a:cs typeface="+mj-cs"/>
              </a:rPr>
              <a:t>P</a:t>
            </a:r>
            <a:r>
              <a:rPr lang="es-EC" sz="2800" b="1" dirty="0">
                <a:latin typeface="+mj-lt"/>
                <a:ea typeface="+mj-ea"/>
                <a:cs typeface="+mj-cs"/>
              </a:rPr>
              <a:t>ARAMETROS</a:t>
            </a:r>
            <a:r>
              <a:rPr lang="es-EC" sz="4000" b="1" dirty="0">
                <a:latin typeface="+mj-lt"/>
                <a:ea typeface="+mj-ea"/>
                <a:cs typeface="+mj-cs"/>
              </a:rPr>
              <a:t> </a:t>
            </a:r>
            <a:r>
              <a:rPr lang="es-EC" sz="2800" b="1" dirty="0">
                <a:latin typeface="+mj-lt"/>
                <a:ea typeface="+mj-ea"/>
                <a:cs typeface="+mj-cs"/>
              </a:rPr>
              <a:t>DE </a:t>
            </a:r>
            <a:r>
              <a:rPr lang="es-EC" sz="4000" b="1" dirty="0">
                <a:latin typeface="+mj-lt"/>
                <a:ea typeface="+mj-ea"/>
                <a:cs typeface="+mj-cs"/>
              </a:rPr>
              <a:t>A</a:t>
            </a:r>
            <a:r>
              <a:rPr lang="es-EC" sz="2800" b="1" dirty="0">
                <a:latin typeface="+mj-lt"/>
                <a:ea typeface="+mj-ea"/>
                <a:cs typeface="+mj-cs"/>
              </a:rPr>
              <a:t>JUSTE</a:t>
            </a:r>
            <a:endParaRPr lang="es-US" sz="4000" b="1" dirty="0">
              <a:latin typeface="+mj-lt"/>
              <a:ea typeface="+mj-ea"/>
              <a:cs typeface="+mj-cs"/>
            </a:endParaRPr>
          </a:p>
        </p:txBody>
      </p:sp>
      <p:pic>
        <p:nvPicPr>
          <p:cNvPr id="6" name="Imagen 5"/>
          <p:cNvPicPr/>
          <p:nvPr/>
        </p:nvPicPr>
        <p:blipFill>
          <a:blip r:embed="rId3"/>
          <a:stretch>
            <a:fillRect/>
          </a:stretch>
        </p:blipFill>
        <p:spPr>
          <a:xfrm>
            <a:off x="691167" y="1603068"/>
            <a:ext cx="5640070" cy="3238500"/>
          </a:xfrm>
          <a:prstGeom prst="rect">
            <a:avLst/>
          </a:prstGeom>
        </p:spPr>
      </p:pic>
      <p:sp>
        <p:nvSpPr>
          <p:cNvPr id="5" name="Rectángulo 4"/>
          <p:cNvSpPr/>
          <p:nvPr/>
        </p:nvSpPr>
        <p:spPr>
          <a:xfrm>
            <a:off x="965478" y="5159430"/>
            <a:ext cx="5091448" cy="523220"/>
          </a:xfrm>
          <a:prstGeom prst="rect">
            <a:avLst/>
          </a:prstGeom>
        </p:spPr>
        <p:txBody>
          <a:bodyPr wrap="square">
            <a:spAutoFit/>
          </a:bodyPr>
          <a:lstStyle/>
          <a:p>
            <a:pPr algn="ctr"/>
            <a:r>
              <a:rPr lang="es-EC" sz="1400" dirty="0">
                <a:latin typeface="Times New Roman" panose="02020603050405020304" pitchFamily="18" charset="0"/>
                <a:ea typeface="Calibri" panose="020F0502020204030204" pitchFamily="34" charset="0"/>
              </a:rPr>
              <a:t>Comparación modelos de </a:t>
            </a:r>
            <a:r>
              <a:rPr lang="es-EC" sz="1400" dirty="0" err="1">
                <a:latin typeface="Times New Roman" panose="02020603050405020304" pitchFamily="18" charset="0"/>
                <a:ea typeface="Calibri" panose="020F0502020204030204" pitchFamily="34" charset="0"/>
              </a:rPr>
              <a:t>Mooney</a:t>
            </a:r>
            <a:r>
              <a:rPr lang="es-EC" sz="1400" dirty="0">
                <a:latin typeface="Times New Roman" panose="02020603050405020304" pitchFamily="18" charset="0"/>
                <a:ea typeface="Calibri" panose="020F0502020204030204" pitchFamily="34" charset="0"/>
              </a:rPr>
              <a:t>-Rivlin y Bio-Material.                               Ejemplo para el cordón 1.75%_L16</a:t>
            </a:r>
            <a:endParaRPr lang="es-US" sz="1400" dirty="0"/>
          </a:p>
        </p:txBody>
      </p:sp>
      <p:pic>
        <p:nvPicPr>
          <p:cNvPr id="8" name="Imagen 7"/>
          <p:cNvPicPr/>
          <p:nvPr/>
        </p:nvPicPr>
        <p:blipFill>
          <a:blip r:embed="rId4"/>
          <a:stretch>
            <a:fillRect/>
          </a:stretch>
        </p:blipFill>
        <p:spPr>
          <a:xfrm>
            <a:off x="7110484" y="703574"/>
            <a:ext cx="4407016" cy="3046413"/>
          </a:xfrm>
          <a:prstGeom prst="rect">
            <a:avLst/>
          </a:prstGeom>
        </p:spPr>
      </p:pic>
      <p:pic>
        <p:nvPicPr>
          <p:cNvPr id="9" name="Imagen 8"/>
          <p:cNvPicPr/>
          <p:nvPr/>
        </p:nvPicPr>
        <p:blipFill>
          <a:blip r:embed="rId5"/>
          <a:stretch>
            <a:fillRect/>
          </a:stretch>
        </p:blipFill>
        <p:spPr>
          <a:xfrm>
            <a:off x="7419862" y="4075978"/>
            <a:ext cx="4407016" cy="2690124"/>
          </a:xfrm>
          <a:prstGeom prst="rect">
            <a:avLst/>
          </a:prstGeom>
        </p:spPr>
      </p:pic>
      <p:sp>
        <p:nvSpPr>
          <p:cNvPr id="7" name="CuadroTexto 6"/>
          <p:cNvSpPr txBox="1"/>
          <p:nvPr/>
        </p:nvSpPr>
        <p:spPr>
          <a:xfrm>
            <a:off x="7110484" y="457096"/>
            <a:ext cx="5025773" cy="307777"/>
          </a:xfrm>
          <a:prstGeom prst="rect">
            <a:avLst/>
          </a:prstGeom>
          <a:noFill/>
        </p:spPr>
        <p:txBody>
          <a:bodyPr wrap="square" rtlCol="0">
            <a:spAutoFit/>
          </a:bodyPr>
          <a:lstStyle/>
          <a:p>
            <a:r>
              <a:rPr lang="es-US" sz="1400" dirty="0"/>
              <a:t>Variación del parámetro r en el modelo Mooney Rivlin</a:t>
            </a:r>
          </a:p>
        </p:txBody>
      </p:sp>
      <p:sp>
        <p:nvSpPr>
          <p:cNvPr id="11" name="CuadroTexto 10"/>
          <p:cNvSpPr txBox="1"/>
          <p:nvPr/>
        </p:nvSpPr>
        <p:spPr>
          <a:xfrm>
            <a:off x="7110484" y="3858651"/>
            <a:ext cx="4886949" cy="307777"/>
          </a:xfrm>
          <a:prstGeom prst="rect">
            <a:avLst/>
          </a:prstGeom>
          <a:noFill/>
        </p:spPr>
        <p:txBody>
          <a:bodyPr wrap="square" rtlCol="0">
            <a:spAutoFit/>
          </a:bodyPr>
          <a:lstStyle/>
          <a:p>
            <a:r>
              <a:rPr lang="es-US" sz="1400" dirty="0"/>
              <a:t>Variación del parámetro r en el modelo Bio Material</a:t>
            </a:r>
          </a:p>
        </p:txBody>
      </p:sp>
    </p:spTree>
    <p:extLst>
      <p:ext uri="{BB962C8B-B14F-4D97-AF65-F5344CB8AC3E}">
        <p14:creationId xmlns:p14="http://schemas.microsoft.com/office/powerpoint/2010/main" val="13018951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10776" y="0"/>
            <a:ext cx="8228507" cy="758669"/>
          </a:xfrm>
          <a:prstGeom prst="rect">
            <a:avLst/>
          </a:prstGeom>
          <a:noFill/>
        </p:spPr>
        <p:txBody>
          <a:bodyPr wrap="square" rtlCol="0">
            <a:spAutoFit/>
          </a:bodyPr>
          <a:lstStyle/>
          <a:p>
            <a:pPr>
              <a:lnSpc>
                <a:spcPct val="115000"/>
              </a:lnSpc>
              <a:spcAft>
                <a:spcPts val="0"/>
              </a:spcAft>
            </a:pPr>
            <a:r>
              <a:rPr lang="es-EC" sz="4000" b="1" dirty="0">
                <a:latin typeface="+mj-lt"/>
                <a:ea typeface="+mj-ea"/>
                <a:cs typeface="+mj-cs"/>
              </a:rPr>
              <a:t>M</a:t>
            </a:r>
            <a:r>
              <a:rPr lang="es-EC" sz="2800" b="1" dirty="0">
                <a:latin typeface="+mj-lt"/>
                <a:ea typeface="+mj-ea"/>
                <a:cs typeface="+mj-cs"/>
              </a:rPr>
              <a:t>ODELOS</a:t>
            </a:r>
            <a:r>
              <a:rPr lang="es-EC" sz="4000" b="1" dirty="0">
                <a:latin typeface="+mj-lt"/>
                <a:ea typeface="+mj-ea"/>
                <a:cs typeface="+mj-cs"/>
              </a:rPr>
              <a:t> N</a:t>
            </a:r>
            <a:r>
              <a:rPr lang="es-EC" sz="2800" b="1" dirty="0">
                <a:latin typeface="+mj-lt"/>
                <a:ea typeface="+mj-ea"/>
                <a:cs typeface="+mj-cs"/>
              </a:rPr>
              <a:t>O </a:t>
            </a:r>
            <a:r>
              <a:rPr lang="es-EC" sz="4000" b="1" dirty="0">
                <a:latin typeface="+mj-lt"/>
                <a:ea typeface="+mj-ea"/>
                <a:cs typeface="+mj-cs"/>
              </a:rPr>
              <a:t>G</a:t>
            </a:r>
            <a:r>
              <a:rPr lang="es-EC" sz="2800" b="1" dirty="0">
                <a:latin typeface="+mj-lt"/>
                <a:ea typeface="+mj-ea"/>
                <a:cs typeface="+mj-cs"/>
              </a:rPr>
              <a:t>AUSSIANOS</a:t>
            </a:r>
            <a:endParaRPr lang="es-US" sz="4000" b="1" dirty="0">
              <a:latin typeface="+mj-lt"/>
              <a:ea typeface="+mj-ea"/>
              <a:cs typeface="+mj-cs"/>
            </a:endParaRPr>
          </a:p>
        </p:txBody>
      </p:sp>
      <p:pic>
        <p:nvPicPr>
          <p:cNvPr id="3" name="Imagen 2" descr="C:\Users\ALEX\Desktop\FULL NETWORK.png"/>
          <p:cNvPicPr/>
          <p:nvPr/>
        </p:nvPicPr>
        <p:blipFill>
          <a:blip r:embed="rId3">
            <a:extLst>
              <a:ext uri="{28A0092B-C50C-407E-A947-70E740481C1C}">
                <a14:useLocalDpi xmlns:a14="http://schemas.microsoft.com/office/drawing/2010/main" val="0"/>
              </a:ext>
            </a:extLst>
          </a:blip>
          <a:srcRect/>
          <a:stretch>
            <a:fillRect/>
          </a:stretch>
        </p:blipFill>
        <p:spPr bwMode="auto">
          <a:xfrm>
            <a:off x="6625885" y="1021258"/>
            <a:ext cx="5294049" cy="4207563"/>
          </a:xfrm>
          <a:prstGeom prst="rect">
            <a:avLst/>
          </a:prstGeom>
          <a:noFill/>
          <a:ln>
            <a:noFill/>
          </a:ln>
        </p:spPr>
      </p:pic>
      <p:pic>
        <p:nvPicPr>
          <p:cNvPr id="4" name="Imagen 3" descr="C:\Users\ALEX\Desktop\Jmaes Guth.png"/>
          <p:cNvPicPr/>
          <p:nvPr/>
        </p:nvPicPr>
        <p:blipFill>
          <a:blip r:embed="rId4">
            <a:extLst>
              <a:ext uri="{28A0092B-C50C-407E-A947-70E740481C1C}">
                <a14:useLocalDpi xmlns:a14="http://schemas.microsoft.com/office/drawing/2010/main" val="0"/>
              </a:ext>
            </a:extLst>
          </a:blip>
          <a:srcRect/>
          <a:stretch>
            <a:fillRect/>
          </a:stretch>
        </p:blipFill>
        <p:spPr bwMode="auto">
          <a:xfrm>
            <a:off x="444857" y="1124287"/>
            <a:ext cx="5595334" cy="4104534"/>
          </a:xfrm>
          <a:prstGeom prst="rect">
            <a:avLst/>
          </a:prstGeom>
          <a:noFill/>
          <a:ln>
            <a:noFill/>
          </a:ln>
        </p:spPr>
      </p:pic>
      <p:sp>
        <p:nvSpPr>
          <p:cNvPr id="5" name="Rectángulo 4"/>
          <p:cNvSpPr/>
          <p:nvPr/>
        </p:nvSpPr>
        <p:spPr>
          <a:xfrm>
            <a:off x="561319" y="5331686"/>
            <a:ext cx="5478872" cy="369332"/>
          </a:xfrm>
          <a:prstGeom prst="rect">
            <a:avLst/>
          </a:prstGeom>
        </p:spPr>
        <p:txBody>
          <a:bodyPr wrap="none">
            <a:spAutoFit/>
          </a:bodyPr>
          <a:lstStyle/>
          <a:p>
            <a:r>
              <a:rPr lang="es-EC" i="1" dirty="0">
                <a:latin typeface="Times New Roman" panose="02020603050405020304" pitchFamily="18" charset="0"/>
                <a:ea typeface="Calibri" panose="020F0502020204030204" pitchFamily="34" charset="0"/>
              </a:rPr>
              <a:t>Variación del parámetro N3 de ajuste para James – </a:t>
            </a:r>
            <a:r>
              <a:rPr lang="es-EC" i="1" dirty="0" err="1">
                <a:latin typeface="Times New Roman" panose="02020603050405020304" pitchFamily="18" charset="0"/>
                <a:ea typeface="Calibri" panose="020F0502020204030204" pitchFamily="34" charset="0"/>
              </a:rPr>
              <a:t>Guth</a:t>
            </a:r>
            <a:endParaRPr lang="es-US" dirty="0"/>
          </a:p>
        </p:txBody>
      </p:sp>
      <p:sp>
        <p:nvSpPr>
          <p:cNvPr id="6" name="Rectángulo 5"/>
          <p:cNvSpPr/>
          <p:nvPr/>
        </p:nvSpPr>
        <p:spPr>
          <a:xfrm>
            <a:off x="6613623" y="5331686"/>
            <a:ext cx="5318572" cy="369332"/>
          </a:xfrm>
          <a:prstGeom prst="rect">
            <a:avLst/>
          </a:prstGeom>
        </p:spPr>
        <p:txBody>
          <a:bodyPr wrap="none">
            <a:spAutoFit/>
          </a:bodyPr>
          <a:lstStyle/>
          <a:p>
            <a:r>
              <a:rPr lang="es-EC" i="1" dirty="0">
                <a:latin typeface="Times New Roman" panose="02020603050405020304" pitchFamily="18" charset="0"/>
                <a:ea typeface="Calibri" panose="020F0502020204030204" pitchFamily="34" charset="0"/>
              </a:rPr>
              <a:t>Variación del parámetro N de ajuste para Full Network</a:t>
            </a:r>
            <a:endParaRPr lang="es-US" dirty="0"/>
          </a:p>
        </p:txBody>
      </p:sp>
      <p:pic>
        <p:nvPicPr>
          <p:cNvPr id="7" name="Picture 2" descr="Resultado de imagen para carrera de ingenieria mecanica espe">
            <a:extLst>
              <a:ext uri="{FF2B5EF4-FFF2-40B4-BE49-F238E27FC236}">
                <a16:creationId xmlns="" xmlns:a16="http://schemas.microsoft.com/office/drawing/2014/main" id="{25B445C0-E281-4DAA-8EB9-E2120AE79D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2348" y="1"/>
            <a:ext cx="1179651" cy="114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5857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p:cNvGrpSpPr/>
          <p:nvPr/>
        </p:nvGrpSpPr>
        <p:grpSpPr>
          <a:xfrm>
            <a:off x="218941" y="1528201"/>
            <a:ext cx="6145248" cy="4609060"/>
            <a:chOff x="218941" y="1528201"/>
            <a:chExt cx="6145248" cy="4609060"/>
          </a:xfrm>
        </p:grpSpPr>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941" y="1528201"/>
              <a:ext cx="6145248" cy="4609060"/>
            </a:xfrm>
            <a:prstGeom prst="rect">
              <a:avLst/>
            </a:prstGeom>
          </p:spPr>
        </p:pic>
        <p:sp>
          <p:nvSpPr>
            <p:cNvPr id="9" name="CuadroTexto 8"/>
            <p:cNvSpPr txBox="1"/>
            <p:nvPr/>
          </p:nvSpPr>
          <p:spPr>
            <a:xfrm>
              <a:off x="1267502" y="5883345"/>
              <a:ext cx="4048125" cy="253916"/>
            </a:xfrm>
            <a:prstGeom prst="rect">
              <a:avLst/>
            </a:prstGeom>
            <a:noFill/>
          </p:spPr>
          <p:txBody>
            <a:bodyPr wrap="square" rtlCol="0">
              <a:spAutoFit/>
            </a:bodyPr>
            <a:lstStyle/>
            <a:p>
              <a:r>
                <a:rPr lang="es-US" sz="1050" dirty="0"/>
                <a:t>Comparación modelos no gaussianos </a:t>
              </a:r>
              <a:r>
                <a:rPr lang="es-US" sz="1050" b="1" dirty="0"/>
                <a:t>N3</a:t>
              </a:r>
              <a:r>
                <a:rPr lang="es-US" sz="1050" dirty="0"/>
                <a:t>= 15,464 y </a:t>
              </a:r>
              <a:r>
                <a:rPr lang="es-US" sz="1050" b="1" dirty="0"/>
                <a:t>N</a:t>
              </a:r>
              <a:r>
                <a:rPr lang="es-US" sz="1050" dirty="0"/>
                <a:t>=5,458</a:t>
              </a:r>
            </a:p>
          </p:txBody>
        </p:sp>
      </p:grpSp>
      <mc:AlternateContent xmlns:mc="http://schemas.openxmlformats.org/markup-compatibility/2006" xmlns:a14="http://schemas.microsoft.com/office/drawing/2010/main">
        <mc:Choice Requires="a14">
          <p:graphicFrame>
            <p:nvGraphicFramePr>
              <p:cNvPr id="4" name="Tabla 3"/>
              <p:cNvGraphicFramePr>
                <a:graphicFrameLocks noGrp="1"/>
              </p:cNvGraphicFramePr>
              <p:nvPr>
                <p:extLst>
                  <p:ext uri="{D42A27DB-BD31-4B8C-83A1-F6EECF244321}">
                    <p14:modId xmlns:p14="http://schemas.microsoft.com/office/powerpoint/2010/main" val="1091872465"/>
                  </p:ext>
                </p:extLst>
              </p:nvPr>
            </p:nvGraphicFramePr>
            <p:xfrm>
              <a:off x="6011034" y="1759078"/>
              <a:ext cx="5834130" cy="3920487"/>
            </p:xfrm>
            <a:graphic>
              <a:graphicData uri="http://schemas.openxmlformats.org/drawingml/2006/table">
                <a:tbl>
                  <a:tblPr>
                    <a:tableStyleId>{5C22544A-7EE6-4342-B048-85BDC9FD1C3A}</a:tableStyleId>
                  </a:tblPr>
                  <a:tblGrid>
                    <a:gridCol w="1166826">
                      <a:extLst>
                        <a:ext uri="{9D8B030D-6E8A-4147-A177-3AD203B41FA5}">
                          <a16:colId xmlns="" xmlns:a16="http://schemas.microsoft.com/office/drawing/2014/main" val="20000"/>
                        </a:ext>
                      </a:extLst>
                    </a:gridCol>
                    <a:gridCol w="1166826">
                      <a:extLst>
                        <a:ext uri="{9D8B030D-6E8A-4147-A177-3AD203B41FA5}">
                          <a16:colId xmlns="" xmlns:a16="http://schemas.microsoft.com/office/drawing/2014/main" val="20001"/>
                        </a:ext>
                      </a:extLst>
                    </a:gridCol>
                    <a:gridCol w="1166826">
                      <a:extLst>
                        <a:ext uri="{9D8B030D-6E8A-4147-A177-3AD203B41FA5}">
                          <a16:colId xmlns="" xmlns:a16="http://schemas.microsoft.com/office/drawing/2014/main" val="20002"/>
                        </a:ext>
                      </a:extLst>
                    </a:gridCol>
                    <a:gridCol w="1166826">
                      <a:extLst>
                        <a:ext uri="{9D8B030D-6E8A-4147-A177-3AD203B41FA5}">
                          <a16:colId xmlns="" xmlns:a16="http://schemas.microsoft.com/office/drawing/2014/main" val="20003"/>
                        </a:ext>
                      </a:extLst>
                    </a:gridCol>
                    <a:gridCol w="1166826">
                      <a:extLst>
                        <a:ext uri="{9D8B030D-6E8A-4147-A177-3AD203B41FA5}">
                          <a16:colId xmlns="" xmlns:a16="http://schemas.microsoft.com/office/drawing/2014/main" val="20004"/>
                        </a:ext>
                      </a:extLst>
                    </a:gridCol>
                  </a:tblGrid>
                  <a:tr h="312419">
                    <a:tc gridSpan="5">
                      <a:txBody>
                        <a:bodyPr/>
                        <a:lstStyle/>
                        <a:p>
                          <a:pPr algn="ctr" fontAlgn="b"/>
                          <a:r>
                            <a:rPr lang="es-US" sz="1600" b="1" u="none" strike="noStrike" dirty="0">
                              <a:effectLst/>
                            </a:rPr>
                            <a:t>Cordones con 1,5%      </a:t>
                          </a:r>
                          <a14:m>
                            <m:oMath xmlns:m="http://schemas.openxmlformats.org/officeDocument/2006/math">
                              <m:r>
                                <a:rPr lang="es-US" sz="1600" b="1" i="1" u="none" strike="noStrike" dirty="0" smtClean="0">
                                  <a:effectLst/>
                                  <a:latin typeface="Cambria Math" panose="02040503050406030204" pitchFamily="18" charset="0"/>
                                  <a:ea typeface="Cambria Math" panose="02040503050406030204" pitchFamily="18" charset="0"/>
                                </a:rPr>
                                <m:t>𝛍</m:t>
                              </m:r>
                              <m:r>
                                <a:rPr lang="es-US" sz="1600" b="1" i="1" u="none" strike="noStrike" baseline="-25000" dirty="0">
                                  <a:effectLst/>
                                  <a:latin typeface="Cambria Math" panose="02040503050406030204" pitchFamily="18" charset="0"/>
                                </a:rPr>
                                <m:t>𝟎</m:t>
                              </m:r>
                              <m:r>
                                <a:rPr lang="es-US" sz="1600" b="1" i="1" u="none" strike="noStrike" dirty="0">
                                  <a:effectLst/>
                                  <a:latin typeface="Cambria Math" panose="02040503050406030204" pitchFamily="18" charset="0"/>
                                </a:rPr>
                                <m:t>=</m:t>
                              </m:r>
                              <m:r>
                                <a:rPr lang="es-US" sz="1600" b="1" i="1" u="none" strike="noStrike" dirty="0">
                                  <a:effectLst/>
                                  <a:latin typeface="Cambria Math" panose="02040503050406030204" pitchFamily="18" charset="0"/>
                                </a:rPr>
                                <m:t>𝟏𝟐𝟏</m:t>
                              </m:r>
                              <m:r>
                                <a:rPr lang="es-US" sz="1600" b="1" i="1" u="none" strike="noStrike" dirty="0">
                                  <a:effectLst/>
                                  <a:latin typeface="Cambria Math" panose="02040503050406030204" pitchFamily="18" charset="0"/>
                                </a:rPr>
                                <m:t>,</m:t>
                              </m:r>
                              <m:r>
                                <a:rPr lang="es-US" sz="1600" b="1" i="1" u="none" strike="noStrike" dirty="0">
                                  <a:effectLst/>
                                  <a:latin typeface="Cambria Math" panose="02040503050406030204" pitchFamily="18" charset="0"/>
                                </a:rPr>
                                <m:t>𝟖</m:t>
                              </m:r>
                            </m:oMath>
                          </a14:m>
                          <a:endParaRPr lang="es-US" sz="1600" b="1" i="0" u="none" strike="noStrike" dirty="0">
                            <a:solidFill>
                              <a:srgbClr val="000000"/>
                            </a:solidFill>
                            <a:effectLst/>
                            <a:latin typeface="Times New Roman" panose="02020603050405020304" pitchFamily="18" charset="0"/>
                          </a:endParaRPr>
                        </a:p>
                      </a:txBody>
                      <a:tcPr marL="9525" marR="9525" marT="9525" marB="0" anchor="b"/>
                    </a:tc>
                    <a:tc hMerge="1">
                      <a:txBody>
                        <a:bodyPr/>
                        <a:lstStyle/>
                        <a:p>
                          <a:endParaRPr lang="es-US"/>
                        </a:p>
                      </a:txBody>
                      <a:tcPr/>
                    </a:tc>
                    <a:tc hMerge="1">
                      <a:txBody>
                        <a:bodyPr/>
                        <a:lstStyle/>
                        <a:p>
                          <a:endParaRPr lang="es-US"/>
                        </a:p>
                      </a:txBody>
                      <a:tcPr/>
                    </a:tc>
                    <a:tc hMerge="1">
                      <a:txBody>
                        <a:bodyPr/>
                        <a:lstStyle/>
                        <a:p>
                          <a:endParaRPr lang="es-US"/>
                        </a:p>
                      </a:txBody>
                      <a:tcPr/>
                    </a:tc>
                    <a:tc hMerge="1">
                      <a:txBody>
                        <a:bodyPr/>
                        <a:lstStyle/>
                        <a:p>
                          <a:endParaRPr lang="es-US"/>
                        </a:p>
                      </a:txBody>
                      <a:tcPr/>
                    </a:tc>
                    <a:extLst>
                      <a:ext uri="{0D108BD9-81ED-4DB2-BD59-A6C34878D82A}">
                        <a16:rowId xmlns="" xmlns:a16="http://schemas.microsoft.com/office/drawing/2014/main" val="10000"/>
                      </a:ext>
                    </a:extLst>
                  </a:tr>
                  <a:tr h="264355">
                    <a:tc>
                      <a:txBody>
                        <a:bodyPr/>
                        <a:lstStyle/>
                        <a:p>
                          <a:pPr algn="l" fontAlgn="ctr"/>
                          <a:r>
                            <a:rPr lang="es-EC" sz="1600" b="1" u="none" strike="noStrike">
                              <a:effectLst/>
                            </a:rPr>
                            <a:t>James Guth</a:t>
                          </a:r>
                          <a:endParaRPr lang="es-US" sz="16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b="1" u="none" strike="noStrike">
                              <a:effectLst/>
                            </a:rPr>
                            <a:t>N3</a:t>
                          </a:r>
                          <a:endParaRPr lang="es-US" sz="16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u="none" strike="noStrike">
                              <a:effectLst/>
                            </a:rPr>
                            <a:t>15,464</a:t>
                          </a:r>
                          <a:endParaRPr lang="es-US" sz="16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u="none" strike="noStrike">
                              <a:effectLst/>
                            </a:rPr>
                            <a:t>15,2</a:t>
                          </a:r>
                          <a:endParaRPr lang="es-US" sz="16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u="none" strike="noStrike">
                              <a:effectLst/>
                            </a:rPr>
                            <a:t>15,816</a:t>
                          </a:r>
                          <a:endParaRPr lang="es-US" sz="1600" b="1"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0001"/>
                      </a:ext>
                    </a:extLst>
                  </a:tr>
                  <a:tr h="473435">
                    <a:tc>
                      <a:txBody>
                        <a:bodyPr/>
                        <a:lstStyle/>
                        <a:p>
                          <a:pPr algn="l" fontAlgn="ctr"/>
                          <a:r>
                            <a:rPr lang="es-EC" sz="1600" b="1" u="none" strike="noStrike">
                              <a:effectLst/>
                            </a:rPr>
                            <a:t>Full Network</a:t>
                          </a:r>
                          <a:endParaRPr lang="es-US" sz="16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b="1" u="none" strike="noStrike" dirty="0">
                              <a:effectLst/>
                            </a:rPr>
                            <a:t>N</a:t>
                          </a:r>
                          <a:endParaRPr lang="es-US"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u="none" strike="noStrike">
                              <a:effectLst/>
                            </a:rPr>
                            <a:t>5,458</a:t>
                          </a:r>
                          <a:endParaRPr lang="es-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u="none" strike="noStrike">
                              <a:effectLst/>
                            </a:rPr>
                            <a:t>5,42</a:t>
                          </a:r>
                          <a:endParaRPr lang="es-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u="none" strike="noStrike">
                              <a:effectLst/>
                            </a:rPr>
                            <a:t>5,686</a:t>
                          </a:r>
                          <a:endParaRPr lang="es-US" sz="16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0002"/>
                      </a:ext>
                    </a:extLst>
                  </a:tr>
                  <a:tr h="312419">
                    <a:tc gridSpan="5">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s-EC" sz="1600" b="1" u="none" strike="noStrike" dirty="0">
                              <a:effectLst/>
                            </a:rPr>
                            <a:t>Cordones con 1,75%     </a:t>
                          </a:r>
                          <a14:m>
                            <m:oMath xmlns:m="http://schemas.openxmlformats.org/officeDocument/2006/math">
                              <m:r>
                                <a:rPr lang="es-US" sz="1600" b="1" i="1" u="none" strike="noStrike" dirty="0" smtClean="0">
                                  <a:effectLst/>
                                  <a:latin typeface="Cambria Math" panose="02040503050406030204" pitchFamily="18" charset="0"/>
                                  <a:ea typeface="Cambria Math" panose="02040503050406030204" pitchFamily="18" charset="0"/>
                                </a:rPr>
                                <m:t>𝛍</m:t>
                              </m:r>
                              <m:r>
                                <a:rPr lang="es-US" sz="1600" b="1" i="1" u="none" strike="noStrike" baseline="-25000" dirty="0">
                                  <a:effectLst/>
                                  <a:latin typeface="Cambria Math" panose="02040503050406030204" pitchFamily="18" charset="0"/>
                                </a:rPr>
                                <m:t>𝟎</m:t>
                              </m:r>
                              <m:r>
                                <a:rPr lang="es-US" sz="1600" b="1" i="1" u="none" strike="noStrike" dirty="0">
                                  <a:effectLst/>
                                  <a:latin typeface="Cambria Math" panose="02040503050406030204" pitchFamily="18" charset="0"/>
                                </a:rPr>
                                <m:t>=</m:t>
                              </m:r>
                              <m:r>
                                <a:rPr lang="es-US" sz="1600" b="1" i="1" u="none" strike="noStrike" dirty="0">
                                  <a:effectLst/>
                                  <a:latin typeface="Cambria Math" panose="02040503050406030204" pitchFamily="18" charset="0"/>
                                </a:rPr>
                                <m:t>𝟏𝟑𝟏</m:t>
                              </m:r>
                              <m:r>
                                <a:rPr lang="es-US" sz="1600" b="1" i="1" u="none" strike="noStrike" dirty="0">
                                  <a:effectLst/>
                                  <a:latin typeface="Cambria Math" panose="02040503050406030204" pitchFamily="18" charset="0"/>
                                </a:rPr>
                                <m:t>,</m:t>
                              </m:r>
                              <m:r>
                                <a:rPr lang="es-US" sz="1600" b="1" i="1" u="none" strike="noStrike" dirty="0" smtClean="0">
                                  <a:effectLst/>
                                  <a:latin typeface="Cambria Math" panose="02040503050406030204" pitchFamily="18" charset="0"/>
                                </a:rPr>
                                <m:t>𝟐</m:t>
                              </m:r>
                            </m:oMath>
                          </a14:m>
                          <a:endParaRPr lang="es-US" sz="1600" b="1" i="0" u="none" strike="noStrike" dirty="0">
                            <a:solidFill>
                              <a:srgbClr val="000000"/>
                            </a:solidFill>
                            <a:effectLst/>
                            <a:latin typeface="Times New Roman" panose="02020603050405020304" pitchFamily="18" charset="0"/>
                          </a:endParaRPr>
                        </a:p>
                      </a:txBody>
                      <a:tcPr marL="9525" marR="9525" marT="9525" marB="0" anchor="b"/>
                    </a:tc>
                    <a:tc hMerge="1">
                      <a:txBody>
                        <a:bodyPr/>
                        <a:lstStyle/>
                        <a:p>
                          <a:endParaRPr lang="es-US"/>
                        </a:p>
                      </a:txBody>
                      <a:tcPr/>
                    </a:tc>
                    <a:tc hMerge="1">
                      <a:txBody>
                        <a:bodyPr/>
                        <a:lstStyle/>
                        <a:p>
                          <a:endParaRPr lang="es-US"/>
                        </a:p>
                      </a:txBody>
                      <a:tcPr/>
                    </a:tc>
                    <a:tc hMerge="1">
                      <a:txBody>
                        <a:bodyPr/>
                        <a:lstStyle/>
                        <a:p>
                          <a:endParaRPr lang="es-US"/>
                        </a:p>
                      </a:txBody>
                      <a:tcPr/>
                    </a:tc>
                    <a:tc hMerge="1">
                      <a:txBody>
                        <a:bodyPr/>
                        <a:lstStyle/>
                        <a:p>
                          <a:endParaRPr lang="es-US"/>
                        </a:p>
                      </a:txBody>
                      <a:tcPr/>
                    </a:tc>
                    <a:extLst>
                      <a:ext uri="{0D108BD9-81ED-4DB2-BD59-A6C34878D82A}">
                        <a16:rowId xmlns="" xmlns:a16="http://schemas.microsoft.com/office/drawing/2014/main" val="10003"/>
                      </a:ext>
                    </a:extLst>
                  </a:tr>
                  <a:tr h="264355">
                    <a:tc>
                      <a:txBody>
                        <a:bodyPr/>
                        <a:lstStyle/>
                        <a:p>
                          <a:pPr algn="l" fontAlgn="ctr"/>
                          <a:r>
                            <a:rPr lang="es-EC" sz="1600" b="1" u="none" strike="noStrike">
                              <a:effectLst/>
                            </a:rPr>
                            <a:t>James Guth</a:t>
                          </a:r>
                          <a:endParaRPr lang="es-US" sz="16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b="1" u="none" strike="noStrike">
                              <a:effectLst/>
                            </a:rPr>
                            <a:t>N3</a:t>
                          </a:r>
                          <a:endParaRPr lang="es-US" sz="16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u="none" strike="noStrike">
                              <a:effectLst/>
                            </a:rPr>
                            <a:t>16,784</a:t>
                          </a:r>
                          <a:endParaRPr lang="es-US" sz="16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u="none" strike="noStrike">
                              <a:effectLst/>
                            </a:rPr>
                            <a:t>19,16</a:t>
                          </a:r>
                          <a:endParaRPr lang="es-US" sz="16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u="none" strike="noStrike">
                              <a:effectLst/>
                            </a:rPr>
                            <a:t>19,248</a:t>
                          </a:r>
                          <a:endParaRPr lang="es-US" sz="1600" b="1"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0004"/>
                      </a:ext>
                    </a:extLst>
                  </a:tr>
                  <a:tr h="473435">
                    <a:tc>
                      <a:txBody>
                        <a:bodyPr/>
                        <a:lstStyle/>
                        <a:p>
                          <a:pPr algn="l" fontAlgn="ctr"/>
                          <a:r>
                            <a:rPr lang="es-EC" sz="1600" b="1" u="none" strike="noStrike">
                              <a:effectLst/>
                            </a:rPr>
                            <a:t>Full Network</a:t>
                          </a:r>
                          <a:endParaRPr lang="es-US" sz="16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b="1" u="none" strike="noStrike" dirty="0">
                              <a:effectLst/>
                            </a:rPr>
                            <a:t>N</a:t>
                          </a:r>
                          <a:endParaRPr lang="es-US"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u="none" strike="noStrike">
                              <a:effectLst/>
                            </a:rPr>
                            <a:t>6,066</a:t>
                          </a:r>
                          <a:endParaRPr lang="es-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u="none" strike="noStrike">
                              <a:effectLst/>
                            </a:rPr>
                            <a:t>6,864</a:t>
                          </a:r>
                          <a:endParaRPr lang="es-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u="none" strike="noStrike">
                              <a:effectLst/>
                            </a:rPr>
                            <a:t>6,826</a:t>
                          </a:r>
                          <a:endParaRPr lang="es-US" sz="16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0005"/>
                      </a:ext>
                    </a:extLst>
                  </a:tr>
                  <a:tr h="312419">
                    <a:tc gridSpan="5">
                      <a:txBody>
                        <a:bodyPr/>
                        <a:lstStyle/>
                        <a:p>
                          <a:pPr algn="ctr" fontAlgn="b"/>
                          <a:r>
                            <a:rPr lang="es-EC" sz="1600" b="1" u="none" strike="noStrike" dirty="0">
                              <a:effectLst/>
                            </a:rPr>
                            <a:t>Cordones con 2%    </a:t>
                          </a:r>
                          <a14:m>
                            <m:oMath xmlns:m="http://schemas.openxmlformats.org/officeDocument/2006/math">
                              <m:r>
                                <a:rPr lang="es-US" sz="1600" b="1" i="1" u="none" strike="noStrike" dirty="0" smtClean="0">
                                  <a:effectLst/>
                                  <a:latin typeface="Cambria Math" panose="02040503050406030204" pitchFamily="18" charset="0"/>
                                  <a:ea typeface="Cambria Math" panose="02040503050406030204" pitchFamily="18" charset="0"/>
                                </a:rPr>
                                <m:t>𝛍</m:t>
                              </m:r>
                              <m:r>
                                <a:rPr lang="es-US" sz="1600" b="1" i="1" u="none" strike="noStrike" baseline="-25000" dirty="0">
                                  <a:effectLst/>
                                  <a:latin typeface="Cambria Math" panose="02040503050406030204" pitchFamily="18" charset="0"/>
                                </a:rPr>
                                <m:t>𝟎</m:t>
                              </m:r>
                              <m:r>
                                <a:rPr lang="es-US" sz="1600" b="1" i="1" u="none" strike="noStrike" dirty="0">
                                  <a:effectLst/>
                                  <a:latin typeface="Cambria Math" panose="02040503050406030204" pitchFamily="18" charset="0"/>
                                </a:rPr>
                                <m:t>=</m:t>
                              </m:r>
                              <m:r>
                                <a:rPr lang="es-US" sz="1600" b="1" i="1" u="none" strike="noStrike" dirty="0">
                                  <a:effectLst/>
                                  <a:latin typeface="Cambria Math" panose="02040503050406030204" pitchFamily="18" charset="0"/>
                                </a:rPr>
                                <m:t>𝟏𝟑𝟕</m:t>
                              </m:r>
                              <m:r>
                                <a:rPr lang="es-US" sz="1600" b="1" i="1" u="none" strike="noStrike" dirty="0">
                                  <a:effectLst/>
                                  <a:latin typeface="Cambria Math" panose="02040503050406030204" pitchFamily="18" charset="0"/>
                                </a:rPr>
                                <m:t>,</m:t>
                              </m:r>
                              <m:r>
                                <a:rPr lang="es-US" sz="1600" b="1" i="1" u="none" strike="noStrike" dirty="0" smtClean="0">
                                  <a:effectLst/>
                                  <a:latin typeface="Cambria Math" panose="02040503050406030204" pitchFamily="18" charset="0"/>
                                </a:rPr>
                                <m:t>𝟑</m:t>
                              </m:r>
                            </m:oMath>
                          </a14:m>
                          <a:endParaRPr lang="es-US" sz="1600" b="1" i="0" u="none" strike="noStrike" dirty="0">
                            <a:solidFill>
                              <a:srgbClr val="000000"/>
                            </a:solidFill>
                            <a:effectLst/>
                            <a:latin typeface="Times New Roman" panose="02020603050405020304" pitchFamily="18" charset="0"/>
                          </a:endParaRPr>
                        </a:p>
                      </a:txBody>
                      <a:tcPr marL="9525" marR="9525" marT="9525" marB="0" anchor="b"/>
                    </a:tc>
                    <a:tc hMerge="1">
                      <a:txBody>
                        <a:bodyPr/>
                        <a:lstStyle/>
                        <a:p>
                          <a:endParaRPr lang="es-US"/>
                        </a:p>
                      </a:txBody>
                      <a:tcPr/>
                    </a:tc>
                    <a:tc hMerge="1">
                      <a:txBody>
                        <a:bodyPr/>
                        <a:lstStyle/>
                        <a:p>
                          <a:endParaRPr lang="es-US"/>
                        </a:p>
                      </a:txBody>
                      <a:tcPr/>
                    </a:tc>
                    <a:tc hMerge="1">
                      <a:txBody>
                        <a:bodyPr/>
                        <a:lstStyle/>
                        <a:p>
                          <a:endParaRPr lang="es-US"/>
                        </a:p>
                      </a:txBody>
                      <a:tcPr/>
                    </a:tc>
                    <a:tc hMerge="1">
                      <a:txBody>
                        <a:bodyPr/>
                        <a:lstStyle/>
                        <a:p>
                          <a:endParaRPr lang="es-US"/>
                        </a:p>
                      </a:txBody>
                      <a:tcPr/>
                    </a:tc>
                    <a:extLst>
                      <a:ext uri="{0D108BD9-81ED-4DB2-BD59-A6C34878D82A}">
                        <a16:rowId xmlns="" xmlns:a16="http://schemas.microsoft.com/office/drawing/2014/main" val="10006"/>
                      </a:ext>
                    </a:extLst>
                  </a:tr>
                  <a:tr h="264355">
                    <a:tc>
                      <a:txBody>
                        <a:bodyPr/>
                        <a:lstStyle/>
                        <a:p>
                          <a:pPr algn="l" fontAlgn="ctr"/>
                          <a:r>
                            <a:rPr lang="es-EC" sz="1600" b="1" u="none" strike="noStrike">
                              <a:effectLst/>
                            </a:rPr>
                            <a:t>James Guth</a:t>
                          </a:r>
                          <a:endParaRPr lang="es-US" sz="16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b="1" u="none" strike="noStrike">
                              <a:effectLst/>
                            </a:rPr>
                            <a:t>N3</a:t>
                          </a:r>
                          <a:endParaRPr lang="es-US" sz="16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u="none" strike="noStrike">
                              <a:effectLst/>
                            </a:rPr>
                            <a:t>13,704</a:t>
                          </a:r>
                          <a:endParaRPr lang="es-US" sz="16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u="none" strike="noStrike">
                              <a:effectLst/>
                            </a:rPr>
                            <a:t>15,288</a:t>
                          </a:r>
                          <a:endParaRPr lang="es-US" sz="16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u="none" strike="noStrike">
                              <a:effectLst/>
                            </a:rPr>
                            <a:t>14,144</a:t>
                          </a:r>
                          <a:endParaRPr lang="es-US" sz="1600" b="1"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0007"/>
                      </a:ext>
                    </a:extLst>
                  </a:tr>
                  <a:tr h="473435">
                    <a:tc>
                      <a:txBody>
                        <a:bodyPr/>
                        <a:lstStyle/>
                        <a:p>
                          <a:pPr algn="l" fontAlgn="ctr"/>
                          <a:r>
                            <a:rPr lang="es-EC" sz="1600" b="1" u="none" strike="noStrike" dirty="0">
                              <a:effectLst/>
                            </a:rPr>
                            <a:t>Full Network</a:t>
                          </a:r>
                          <a:endParaRPr lang="es-US"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b="1" u="none" strike="noStrike" dirty="0">
                              <a:effectLst/>
                            </a:rPr>
                            <a:t>N</a:t>
                          </a:r>
                          <a:endParaRPr lang="es-US"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u="none" strike="noStrike">
                              <a:effectLst/>
                            </a:rPr>
                            <a:t>5,002</a:t>
                          </a:r>
                          <a:endParaRPr lang="es-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u="none" strike="noStrike">
                              <a:effectLst/>
                            </a:rPr>
                            <a:t>5,57</a:t>
                          </a:r>
                          <a:endParaRPr lang="es-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u="none" strike="noStrike" dirty="0">
                              <a:effectLst/>
                            </a:rPr>
                            <a:t>5,192</a:t>
                          </a:r>
                          <a:endParaRPr lang="es-US" sz="16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0008"/>
                      </a:ext>
                    </a:extLst>
                  </a:tr>
                </a:tbl>
              </a:graphicData>
            </a:graphic>
          </p:graphicFrame>
        </mc:Choice>
        <mc:Fallback xmlns="">
          <p:graphicFrame>
            <p:nvGraphicFramePr>
              <p:cNvPr id="4" name="Tabla 3"/>
              <p:cNvGraphicFramePr>
                <a:graphicFrameLocks noGrp="1"/>
              </p:cNvGraphicFramePr>
              <p:nvPr>
                <p:extLst>
                  <p:ext uri="{D42A27DB-BD31-4B8C-83A1-F6EECF244321}">
                    <p14:modId xmlns:p14="http://schemas.microsoft.com/office/powerpoint/2010/main" val="1091872465"/>
                  </p:ext>
                </p:extLst>
              </p:nvPr>
            </p:nvGraphicFramePr>
            <p:xfrm>
              <a:off x="6011034" y="1759078"/>
              <a:ext cx="5834130" cy="3920487"/>
            </p:xfrm>
            <a:graphic>
              <a:graphicData uri="http://schemas.openxmlformats.org/drawingml/2006/table">
                <a:tbl>
                  <a:tblPr>
                    <a:tableStyleId>{5C22544A-7EE6-4342-B048-85BDC9FD1C3A}</a:tableStyleId>
                  </a:tblPr>
                  <a:tblGrid>
                    <a:gridCol w="1166826">
                      <a:extLst>
                        <a:ext uri="{9D8B030D-6E8A-4147-A177-3AD203B41FA5}">
                          <a16:colId xmlns="" xmlns:a16="http://schemas.microsoft.com/office/drawing/2014/main" val="20000"/>
                        </a:ext>
                      </a:extLst>
                    </a:gridCol>
                    <a:gridCol w="1166826">
                      <a:extLst>
                        <a:ext uri="{9D8B030D-6E8A-4147-A177-3AD203B41FA5}">
                          <a16:colId xmlns="" xmlns:a16="http://schemas.microsoft.com/office/drawing/2014/main" val="20001"/>
                        </a:ext>
                      </a:extLst>
                    </a:gridCol>
                    <a:gridCol w="1166826">
                      <a:extLst>
                        <a:ext uri="{9D8B030D-6E8A-4147-A177-3AD203B41FA5}">
                          <a16:colId xmlns="" xmlns:a16="http://schemas.microsoft.com/office/drawing/2014/main" val="20002"/>
                        </a:ext>
                      </a:extLst>
                    </a:gridCol>
                    <a:gridCol w="1166826">
                      <a:extLst>
                        <a:ext uri="{9D8B030D-6E8A-4147-A177-3AD203B41FA5}">
                          <a16:colId xmlns="" xmlns:a16="http://schemas.microsoft.com/office/drawing/2014/main" val="20003"/>
                        </a:ext>
                      </a:extLst>
                    </a:gridCol>
                    <a:gridCol w="1166826">
                      <a:extLst>
                        <a:ext uri="{9D8B030D-6E8A-4147-A177-3AD203B41FA5}">
                          <a16:colId xmlns="" xmlns:a16="http://schemas.microsoft.com/office/drawing/2014/main" val="20004"/>
                        </a:ext>
                      </a:extLst>
                    </a:gridCol>
                  </a:tblGrid>
                  <a:tr h="312419">
                    <a:tc gridSpan="5">
                      <a:txBody>
                        <a:bodyPr/>
                        <a:lstStyle/>
                        <a:p>
                          <a:endParaRPr lang="es-US"/>
                        </a:p>
                      </a:txBody>
                      <a:tcPr marL="9525" marR="9525" marT="9525" marB="0" anchor="b">
                        <a:blipFill rotWithShape="0">
                          <a:blip r:embed="rId4"/>
                          <a:stretch>
                            <a:fillRect l="-104" t="-1961" r="-209" b="-1201961"/>
                          </a:stretch>
                        </a:blipFill>
                      </a:tcPr>
                    </a:tc>
                    <a:tc hMerge="1">
                      <a:txBody>
                        <a:bodyPr/>
                        <a:lstStyle/>
                        <a:p>
                          <a:endParaRPr lang="es-US"/>
                        </a:p>
                      </a:txBody>
                      <a:tcPr/>
                    </a:tc>
                    <a:tc hMerge="1">
                      <a:txBody>
                        <a:bodyPr/>
                        <a:lstStyle/>
                        <a:p>
                          <a:endParaRPr lang="es-US"/>
                        </a:p>
                      </a:txBody>
                      <a:tcPr/>
                    </a:tc>
                    <a:tc hMerge="1">
                      <a:txBody>
                        <a:bodyPr/>
                        <a:lstStyle/>
                        <a:p>
                          <a:endParaRPr lang="es-US"/>
                        </a:p>
                      </a:txBody>
                      <a:tcPr/>
                    </a:tc>
                    <a:tc hMerge="1">
                      <a:txBody>
                        <a:bodyPr/>
                        <a:lstStyle/>
                        <a:p>
                          <a:endParaRPr lang="es-US"/>
                        </a:p>
                      </a:txBody>
                      <a:tcPr/>
                    </a:tc>
                    <a:extLst>
                      <a:ext uri="{0D108BD9-81ED-4DB2-BD59-A6C34878D82A}">
                        <a16:rowId xmlns="" xmlns:a16="http://schemas.microsoft.com/office/drawing/2014/main" val="10000"/>
                      </a:ext>
                    </a:extLst>
                  </a:tr>
                  <a:tr h="497205">
                    <a:tc>
                      <a:txBody>
                        <a:bodyPr/>
                        <a:lstStyle/>
                        <a:p>
                          <a:pPr algn="l" fontAlgn="ctr"/>
                          <a:r>
                            <a:rPr lang="es-EC" sz="1600" b="1" u="none" strike="noStrike">
                              <a:effectLst/>
                            </a:rPr>
                            <a:t>James Guth</a:t>
                          </a:r>
                          <a:endParaRPr lang="es-US" sz="16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b="1" u="none" strike="noStrike">
                              <a:effectLst/>
                            </a:rPr>
                            <a:t>N3</a:t>
                          </a:r>
                          <a:endParaRPr lang="es-US" sz="16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u="none" strike="noStrike">
                              <a:effectLst/>
                            </a:rPr>
                            <a:t>15,464</a:t>
                          </a:r>
                          <a:endParaRPr lang="es-US" sz="16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u="none" strike="noStrike">
                              <a:effectLst/>
                            </a:rPr>
                            <a:t>15,2</a:t>
                          </a:r>
                          <a:endParaRPr lang="es-US" sz="16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u="none" strike="noStrike">
                              <a:effectLst/>
                            </a:rPr>
                            <a:t>15,816</a:t>
                          </a:r>
                          <a:endParaRPr lang="es-US" sz="1600" b="1"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0001"/>
                      </a:ext>
                    </a:extLst>
                  </a:tr>
                  <a:tr h="497205">
                    <a:tc>
                      <a:txBody>
                        <a:bodyPr/>
                        <a:lstStyle/>
                        <a:p>
                          <a:pPr algn="l" fontAlgn="ctr"/>
                          <a:r>
                            <a:rPr lang="es-EC" sz="1600" b="1" u="none" strike="noStrike">
                              <a:effectLst/>
                            </a:rPr>
                            <a:t>Full Network</a:t>
                          </a:r>
                          <a:endParaRPr lang="es-US" sz="16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b="1" u="none" strike="noStrike" dirty="0">
                              <a:effectLst/>
                            </a:rPr>
                            <a:t>N</a:t>
                          </a:r>
                          <a:endParaRPr lang="es-US"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u="none" strike="noStrike">
                              <a:effectLst/>
                            </a:rPr>
                            <a:t>5,458</a:t>
                          </a:r>
                          <a:endParaRPr lang="es-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u="none" strike="noStrike">
                              <a:effectLst/>
                            </a:rPr>
                            <a:t>5,42</a:t>
                          </a:r>
                          <a:endParaRPr lang="es-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u="none" strike="noStrike">
                              <a:effectLst/>
                            </a:rPr>
                            <a:t>5,686</a:t>
                          </a:r>
                          <a:endParaRPr lang="es-US" sz="16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0002"/>
                      </a:ext>
                    </a:extLst>
                  </a:tr>
                  <a:tr h="312419">
                    <a:tc gridSpan="5">
                      <a:txBody>
                        <a:bodyPr/>
                        <a:lstStyle/>
                        <a:p>
                          <a:endParaRPr lang="es-US"/>
                        </a:p>
                      </a:txBody>
                      <a:tcPr marL="9525" marR="9525" marT="9525" marB="0" anchor="b">
                        <a:blipFill rotWithShape="0">
                          <a:blip r:embed="rId4"/>
                          <a:stretch>
                            <a:fillRect l="-104" t="-423529" r="-209" b="-780392"/>
                          </a:stretch>
                        </a:blipFill>
                      </a:tcPr>
                    </a:tc>
                    <a:tc hMerge="1">
                      <a:txBody>
                        <a:bodyPr/>
                        <a:lstStyle/>
                        <a:p>
                          <a:endParaRPr lang="es-US"/>
                        </a:p>
                      </a:txBody>
                      <a:tcPr/>
                    </a:tc>
                    <a:tc hMerge="1">
                      <a:txBody>
                        <a:bodyPr/>
                        <a:lstStyle/>
                        <a:p>
                          <a:endParaRPr lang="es-US"/>
                        </a:p>
                      </a:txBody>
                      <a:tcPr/>
                    </a:tc>
                    <a:tc hMerge="1">
                      <a:txBody>
                        <a:bodyPr/>
                        <a:lstStyle/>
                        <a:p>
                          <a:endParaRPr lang="es-US"/>
                        </a:p>
                      </a:txBody>
                      <a:tcPr/>
                    </a:tc>
                    <a:tc hMerge="1">
                      <a:txBody>
                        <a:bodyPr/>
                        <a:lstStyle/>
                        <a:p>
                          <a:endParaRPr lang="es-US"/>
                        </a:p>
                      </a:txBody>
                      <a:tcPr/>
                    </a:tc>
                    <a:extLst>
                      <a:ext uri="{0D108BD9-81ED-4DB2-BD59-A6C34878D82A}">
                        <a16:rowId xmlns="" xmlns:a16="http://schemas.microsoft.com/office/drawing/2014/main" val="10003"/>
                      </a:ext>
                    </a:extLst>
                  </a:tr>
                  <a:tr h="497205">
                    <a:tc>
                      <a:txBody>
                        <a:bodyPr/>
                        <a:lstStyle/>
                        <a:p>
                          <a:pPr algn="l" fontAlgn="ctr"/>
                          <a:r>
                            <a:rPr lang="es-EC" sz="1600" b="1" u="none" strike="noStrike">
                              <a:effectLst/>
                            </a:rPr>
                            <a:t>James Guth</a:t>
                          </a:r>
                          <a:endParaRPr lang="es-US" sz="16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b="1" u="none" strike="noStrike">
                              <a:effectLst/>
                            </a:rPr>
                            <a:t>N3</a:t>
                          </a:r>
                          <a:endParaRPr lang="es-US" sz="16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u="none" strike="noStrike">
                              <a:effectLst/>
                            </a:rPr>
                            <a:t>16,784</a:t>
                          </a:r>
                          <a:endParaRPr lang="es-US" sz="16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u="none" strike="noStrike">
                              <a:effectLst/>
                            </a:rPr>
                            <a:t>19,16</a:t>
                          </a:r>
                          <a:endParaRPr lang="es-US" sz="16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u="none" strike="noStrike">
                              <a:effectLst/>
                            </a:rPr>
                            <a:t>19,248</a:t>
                          </a:r>
                          <a:endParaRPr lang="es-US" sz="1600" b="1"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0004"/>
                      </a:ext>
                    </a:extLst>
                  </a:tr>
                  <a:tr h="497205">
                    <a:tc>
                      <a:txBody>
                        <a:bodyPr/>
                        <a:lstStyle/>
                        <a:p>
                          <a:pPr algn="l" fontAlgn="ctr"/>
                          <a:r>
                            <a:rPr lang="es-EC" sz="1600" b="1" u="none" strike="noStrike">
                              <a:effectLst/>
                            </a:rPr>
                            <a:t>Full Network</a:t>
                          </a:r>
                          <a:endParaRPr lang="es-US" sz="16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b="1" u="none" strike="noStrike" dirty="0">
                              <a:effectLst/>
                            </a:rPr>
                            <a:t>N</a:t>
                          </a:r>
                          <a:endParaRPr lang="es-US"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u="none" strike="noStrike">
                              <a:effectLst/>
                            </a:rPr>
                            <a:t>6,066</a:t>
                          </a:r>
                          <a:endParaRPr lang="es-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u="none" strike="noStrike">
                              <a:effectLst/>
                            </a:rPr>
                            <a:t>6,864</a:t>
                          </a:r>
                          <a:endParaRPr lang="es-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u="none" strike="noStrike">
                              <a:effectLst/>
                            </a:rPr>
                            <a:t>6,826</a:t>
                          </a:r>
                          <a:endParaRPr lang="es-US" sz="16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0005"/>
                      </a:ext>
                    </a:extLst>
                  </a:tr>
                  <a:tr h="312419">
                    <a:tc gridSpan="5">
                      <a:txBody>
                        <a:bodyPr/>
                        <a:lstStyle/>
                        <a:p>
                          <a:endParaRPr lang="es-US"/>
                        </a:p>
                      </a:txBody>
                      <a:tcPr marL="9525" marR="9525" marT="9525" marB="0" anchor="b">
                        <a:blipFill rotWithShape="0">
                          <a:blip r:embed="rId4"/>
                          <a:stretch>
                            <a:fillRect l="-104" t="-826923" r="-209" b="-351923"/>
                          </a:stretch>
                        </a:blipFill>
                      </a:tcPr>
                    </a:tc>
                    <a:tc hMerge="1">
                      <a:txBody>
                        <a:bodyPr/>
                        <a:lstStyle/>
                        <a:p>
                          <a:endParaRPr lang="es-US"/>
                        </a:p>
                      </a:txBody>
                      <a:tcPr/>
                    </a:tc>
                    <a:tc hMerge="1">
                      <a:txBody>
                        <a:bodyPr/>
                        <a:lstStyle/>
                        <a:p>
                          <a:endParaRPr lang="es-US"/>
                        </a:p>
                      </a:txBody>
                      <a:tcPr/>
                    </a:tc>
                    <a:tc hMerge="1">
                      <a:txBody>
                        <a:bodyPr/>
                        <a:lstStyle/>
                        <a:p>
                          <a:endParaRPr lang="es-US"/>
                        </a:p>
                      </a:txBody>
                      <a:tcPr/>
                    </a:tc>
                    <a:tc hMerge="1">
                      <a:txBody>
                        <a:bodyPr/>
                        <a:lstStyle/>
                        <a:p>
                          <a:endParaRPr lang="es-US"/>
                        </a:p>
                      </a:txBody>
                      <a:tcPr/>
                    </a:tc>
                    <a:extLst>
                      <a:ext uri="{0D108BD9-81ED-4DB2-BD59-A6C34878D82A}">
                        <a16:rowId xmlns="" xmlns:a16="http://schemas.microsoft.com/office/drawing/2014/main" val="10006"/>
                      </a:ext>
                    </a:extLst>
                  </a:tr>
                  <a:tr h="497205">
                    <a:tc>
                      <a:txBody>
                        <a:bodyPr/>
                        <a:lstStyle/>
                        <a:p>
                          <a:pPr algn="l" fontAlgn="ctr"/>
                          <a:r>
                            <a:rPr lang="es-EC" sz="1600" b="1" u="none" strike="noStrike">
                              <a:effectLst/>
                            </a:rPr>
                            <a:t>James Guth</a:t>
                          </a:r>
                          <a:endParaRPr lang="es-US" sz="16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b="1" u="none" strike="noStrike">
                              <a:effectLst/>
                            </a:rPr>
                            <a:t>N3</a:t>
                          </a:r>
                          <a:endParaRPr lang="es-US" sz="16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u="none" strike="noStrike">
                              <a:effectLst/>
                            </a:rPr>
                            <a:t>13,704</a:t>
                          </a:r>
                          <a:endParaRPr lang="es-US" sz="16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u="none" strike="noStrike">
                              <a:effectLst/>
                            </a:rPr>
                            <a:t>15,288</a:t>
                          </a:r>
                          <a:endParaRPr lang="es-US" sz="16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u="none" strike="noStrike">
                              <a:effectLst/>
                            </a:rPr>
                            <a:t>14,144</a:t>
                          </a:r>
                          <a:endParaRPr lang="es-US" sz="1600" b="1"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0007"/>
                      </a:ext>
                    </a:extLst>
                  </a:tr>
                  <a:tr h="497205">
                    <a:tc>
                      <a:txBody>
                        <a:bodyPr/>
                        <a:lstStyle/>
                        <a:p>
                          <a:pPr algn="l" fontAlgn="ctr"/>
                          <a:r>
                            <a:rPr lang="es-EC" sz="1600" b="1" u="none" strike="noStrike" dirty="0">
                              <a:effectLst/>
                            </a:rPr>
                            <a:t>Full Network</a:t>
                          </a:r>
                          <a:endParaRPr lang="es-US"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b="1" u="none" strike="noStrike" dirty="0">
                              <a:effectLst/>
                            </a:rPr>
                            <a:t>N</a:t>
                          </a:r>
                          <a:endParaRPr lang="es-US"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u="none" strike="noStrike">
                              <a:effectLst/>
                            </a:rPr>
                            <a:t>5,002</a:t>
                          </a:r>
                          <a:endParaRPr lang="es-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u="none" strike="noStrike">
                              <a:effectLst/>
                            </a:rPr>
                            <a:t>5,57</a:t>
                          </a:r>
                          <a:endParaRPr lang="es-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600" u="none" strike="noStrike" dirty="0">
                              <a:effectLst/>
                            </a:rPr>
                            <a:t>5,192</a:t>
                          </a:r>
                          <a:endParaRPr lang="es-US" sz="16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0008"/>
                      </a:ext>
                    </a:extLst>
                  </a:tr>
                </a:tbl>
              </a:graphicData>
            </a:graphic>
          </p:graphicFrame>
        </mc:Fallback>
      </mc:AlternateContent>
      <p:sp>
        <p:nvSpPr>
          <p:cNvPr id="5" name="CuadroTexto 4">
            <a:extLst>
              <a:ext uri="{FF2B5EF4-FFF2-40B4-BE49-F238E27FC236}">
                <a16:creationId xmlns="" xmlns:a16="http://schemas.microsoft.com/office/drawing/2014/main" id="{6CDEE92E-7C5D-4B8D-B6C9-2600CDDE6527}"/>
              </a:ext>
            </a:extLst>
          </p:cNvPr>
          <p:cNvSpPr txBox="1"/>
          <p:nvPr/>
        </p:nvSpPr>
        <p:spPr>
          <a:xfrm>
            <a:off x="510610" y="0"/>
            <a:ext cx="6886476" cy="758669"/>
          </a:xfrm>
          <a:prstGeom prst="rect">
            <a:avLst/>
          </a:prstGeom>
          <a:noFill/>
        </p:spPr>
        <p:txBody>
          <a:bodyPr wrap="square" rtlCol="0">
            <a:spAutoFit/>
          </a:bodyPr>
          <a:lstStyle/>
          <a:p>
            <a:pPr>
              <a:lnSpc>
                <a:spcPct val="115000"/>
              </a:lnSpc>
              <a:spcAft>
                <a:spcPts val="0"/>
              </a:spcAft>
            </a:pPr>
            <a:r>
              <a:rPr lang="es-EC" sz="4000" b="1" dirty="0">
                <a:latin typeface="+mj-lt"/>
                <a:ea typeface="+mj-ea"/>
                <a:cs typeface="+mj-cs"/>
              </a:rPr>
              <a:t>M</a:t>
            </a:r>
            <a:r>
              <a:rPr lang="es-EC" sz="2800" b="1" dirty="0">
                <a:latin typeface="+mj-lt"/>
                <a:ea typeface="+mj-ea"/>
                <a:cs typeface="+mj-cs"/>
              </a:rPr>
              <a:t>ODELOS</a:t>
            </a:r>
            <a:r>
              <a:rPr lang="es-EC" sz="4000" b="1" dirty="0">
                <a:latin typeface="+mj-lt"/>
                <a:ea typeface="+mj-ea"/>
                <a:cs typeface="+mj-cs"/>
              </a:rPr>
              <a:t> N</a:t>
            </a:r>
            <a:r>
              <a:rPr lang="es-EC" sz="2800" b="1" dirty="0">
                <a:latin typeface="+mj-lt"/>
                <a:ea typeface="+mj-ea"/>
                <a:cs typeface="+mj-cs"/>
              </a:rPr>
              <a:t>O </a:t>
            </a:r>
            <a:r>
              <a:rPr lang="es-EC" sz="4000" b="1" dirty="0">
                <a:latin typeface="+mj-lt"/>
                <a:ea typeface="+mj-ea"/>
                <a:cs typeface="+mj-cs"/>
              </a:rPr>
              <a:t>G</a:t>
            </a:r>
            <a:r>
              <a:rPr lang="es-EC" sz="2800" b="1" dirty="0">
                <a:latin typeface="+mj-lt"/>
                <a:ea typeface="+mj-ea"/>
                <a:cs typeface="+mj-cs"/>
              </a:rPr>
              <a:t>AUSSIANOS</a:t>
            </a:r>
            <a:endParaRPr lang="es-US" sz="4000" b="1" dirty="0">
              <a:latin typeface="+mj-lt"/>
              <a:ea typeface="+mj-ea"/>
              <a:cs typeface="+mj-cs"/>
            </a:endParaRPr>
          </a:p>
        </p:txBody>
      </p:sp>
      <p:pic>
        <p:nvPicPr>
          <p:cNvPr id="6" name="Picture 2" descr="Resultado de imagen para carrera de ingenieria mecanica espe">
            <a:extLst>
              <a:ext uri="{FF2B5EF4-FFF2-40B4-BE49-F238E27FC236}">
                <a16:creationId xmlns="" xmlns:a16="http://schemas.microsoft.com/office/drawing/2014/main" id="{DC386B80-A0B8-430C-BBED-51E1F7056B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2348" y="1"/>
            <a:ext cx="1179651" cy="1143434"/>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6"/>
          <a:stretch>
            <a:fillRect/>
          </a:stretch>
        </p:blipFill>
        <p:spPr>
          <a:xfrm>
            <a:off x="4340716" y="4916107"/>
            <a:ext cx="1295400" cy="400050"/>
          </a:xfrm>
          <a:prstGeom prst="rect">
            <a:avLst/>
          </a:prstGeom>
        </p:spPr>
      </p:pic>
    </p:spTree>
    <p:extLst>
      <p:ext uri="{BB962C8B-B14F-4D97-AF65-F5344CB8AC3E}">
        <p14:creationId xmlns:p14="http://schemas.microsoft.com/office/powerpoint/2010/main" val="194154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Marcador de contenido 2">
            <a:extLst>
              <a:ext uri="{FF2B5EF4-FFF2-40B4-BE49-F238E27FC236}">
                <a16:creationId xmlns="" xmlns:a16="http://schemas.microsoft.com/office/drawing/2014/main" id="{F309DF89-9343-4C8F-ABDD-2C82FB2ADDAE}"/>
              </a:ext>
            </a:extLst>
          </p:cNvPr>
          <p:cNvSpPr txBox="1">
            <a:spLocks/>
          </p:cNvSpPr>
          <p:nvPr/>
        </p:nvSpPr>
        <p:spPr>
          <a:xfrm>
            <a:off x="1463726" y="1143435"/>
            <a:ext cx="3558848" cy="40750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s-EC" b="1" dirty="0"/>
              <a:t>  INTRODUCCIÓN </a:t>
            </a:r>
          </a:p>
          <a:p>
            <a:pPr marL="514350" indent="-514350">
              <a:buFont typeface="Arial" panose="020B0604020202020204" pitchFamily="34" charset="0"/>
              <a:buAutoNum type="arabicPeriod" startAt="2"/>
            </a:pPr>
            <a:endParaRPr lang="es-EC" b="1" dirty="0"/>
          </a:p>
        </p:txBody>
      </p:sp>
      <p:sp>
        <p:nvSpPr>
          <p:cNvPr id="11" name="Rectángulo 10">
            <a:extLst>
              <a:ext uri="{FF2B5EF4-FFF2-40B4-BE49-F238E27FC236}">
                <a16:creationId xmlns="" xmlns:a16="http://schemas.microsoft.com/office/drawing/2014/main" id="{A7FE272F-57F2-4ED4-A278-09FA91C93340}"/>
              </a:ext>
            </a:extLst>
          </p:cNvPr>
          <p:cNvSpPr/>
          <p:nvPr/>
        </p:nvSpPr>
        <p:spPr>
          <a:xfrm>
            <a:off x="1463726" y="1672625"/>
            <a:ext cx="5619462" cy="523220"/>
          </a:xfrm>
          <a:prstGeom prst="rect">
            <a:avLst/>
          </a:prstGeom>
        </p:spPr>
        <p:txBody>
          <a:bodyPr wrap="square">
            <a:spAutoFit/>
          </a:bodyPr>
          <a:lstStyle/>
          <a:p>
            <a:pPr marL="514350" indent="-514350">
              <a:buFont typeface="Arial" panose="020B0604020202020204" pitchFamily="34" charset="0"/>
              <a:buAutoNum type="arabicPeriod" startAt="2"/>
            </a:pPr>
            <a:r>
              <a:rPr lang="es-EC" sz="2800" b="1" dirty="0"/>
              <a:t>  MARCO TEÓRICO</a:t>
            </a:r>
          </a:p>
        </p:txBody>
      </p:sp>
      <p:sp>
        <p:nvSpPr>
          <p:cNvPr id="12" name="Rectángulo 11">
            <a:extLst>
              <a:ext uri="{FF2B5EF4-FFF2-40B4-BE49-F238E27FC236}">
                <a16:creationId xmlns="" xmlns:a16="http://schemas.microsoft.com/office/drawing/2014/main" id="{D7B232B6-2A56-49B4-BFBB-CCA4D0C30203}"/>
              </a:ext>
            </a:extLst>
          </p:cNvPr>
          <p:cNvSpPr/>
          <p:nvPr/>
        </p:nvSpPr>
        <p:spPr>
          <a:xfrm>
            <a:off x="1463726" y="2299958"/>
            <a:ext cx="5718953" cy="523220"/>
          </a:xfrm>
          <a:prstGeom prst="rect">
            <a:avLst/>
          </a:prstGeom>
        </p:spPr>
        <p:txBody>
          <a:bodyPr wrap="square">
            <a:spAutoFit/>
          </a:bodyPr>
          <a:lstStyle/>
          <a:p>
            <a:r>
              <a:rPr lang="es-EC" sz="2800" b="1" dirty="0"/>
              <a:t>3.     DISEÑO Y CONSTRUCCIÓN</a:t>
            </a:r>
          </a:p>
        </p:txBody>
      </p:sp>
      <p:sp>
        <p:nvSpPr>
          <p:cNvPr id="13" name="Rectángulo 12">
            <a:extLst>
              <a:ext uri="{FF2B5EF4-FFF2-40B4-BE49-F238E27FC236}">
                <a16:creationId xmlns="" xmlns:a16="http://schemas.microsoft.com/office/drawing/2014/main" id="{108FD921-3D50-4257-B5F2-A585792C2C15}"/>
              </a:ext>
            </a:extLst>
          </p:cNvPr>
          <p:cNvSpPr/>
          <p:nvPr/>
        </p:nvSpPr>
        <p:spPr>
          <a:xfrm>
            <a:off x="1463726" y="2953834"/>
            <a:ext cx="4247961" cy="523220"/>
          </a:xfrm>
          <a:prstGeom prst="rect">
            <a:avLst/>
          </a:prstGeom>
        </p:spPr>
        <p:txBody>
          <a:bodyPr wrap="square">
            <a:spAutoFit/>
          </a:bodyPr>
          <a:lstStyle/>
          <a:p>
            <a:pPr marL="514350" indent="-514350">
              <a:buFont typeface="Arial" panose="020B0604020202020204" pitchFamily="34" charset="0"/>
              <a:buAutoNum type="arabicPeriod" startAt="4"/>
            </a:pPr>
            <a:r>
              <a:rPr lang="es-EC" sz="2800" b="1" dirty="0"/>
              <a:t>  METODOLOGÍA</a:t>
            </a:r>
          </a:p>
        </p:txBody>
      </p:sp>
      <p:sp>
        <p:nvSpPr>
          <p:cNvPr id="14" name="Rectángulo 13">
            <a:extLst>
              <a:ext uri="{FF2B5EF4-FFF2-40B4-BE49-F238E27FC236}">
                <a16:creationId xmlns="" xmlns:a16="http://schemas.microsoft.com/office/drawing/2014/main" id="{BDE2A367-A51C-4B39-B8CC-8B45C0D81CF2}"/>
              </a:ext>
            </a:extLst>
          </p:cNvPr>
          <p:cNvSpPr/>
          <p:nvPr/>
        </p:nvSpPr>
        <p:spPr>
          <a:xfrm>
            <a:off x="1463726" y="3598740"/>
            <a:ext cx="4247961" cy="523220"/>
          </a:xfrm>
          <a:prstGeom prst="rect">
            <a:avLst/>
          </a:prstGeom>
        </p:spPr>
        <p:txBody>
          <a:bodyPr wrap="square">
            <a:spAutoFit/>
          </a:bodyPr>
          <a:lstStyle/>
          <a:p>
            <a:r>
              <a:rPr lang="es-EC" sz="2800" b="1" dirty="0"/>
              <a:t>5.     PROGRAMACIÓN</a:t>
            </a:r>
          </a:p>
        </p:txBody>
      </p:sp>
      <p:sp>
        <p:nvSpPr>
          <p:cNvPr id="15" name="Rectángulo 14">
            <a:extLst>
              <a:ext uri="{FF2B5EF4-FFF2-40B4-BE49-F238E27FC236}">
                <a16:creationId xmlns="" xmlns:a16="http://schemas.microsoft.com/office/drawing/2014/main" id="{871A0157-A356-4D68-95D6-AECB9CE1E3F5}"/>
              </a:ext>
            </a:extLst>
          </p:cNvPr>
          <p:cNvSpPr/>
          <p:nvPr/>
        </p:nvSpPr>
        <p:spPr>
          <a:xfrm>
            <a:off x="1463726" y="4217676"/>
            <a:ext cx="6368309" cy="523220"/>
          </a:xfrm>
          <a:prstGeom prst="rect">
            <a:avLst/>
          </a:prstGeom>
        </p:spPr>
        <p:txBody>
          <a:bodyPr wrap="square">
            <a:spAutoFit/>
          </a:bodyPr>
          <a:lstStyle/>
          <a:p>
            <a:r>
              <a:rPr lang="es-EC" sz="2800" b="1" dirty="0"/>
              <a:t>6.     ANÁLISIS DE RESULTADOS</a:t>
            </a:r>
          </a:p>
        </p:txBody>
      </p:sp>
      <p:sp>
        <p:nvSpPr>
          <p:cNvPr id="16" name="Rectángulo 15">
            <a:extLst>
              <a:ext uri="{FF2B5EF4-FFF2-40B4-BE49-F238E27FC236}">
                <a16:creationId xmlns="" xmlns:a16="http://schemas.microsoft.com/office/drawing/2014/main" id="{80B821A6-03B6-40AB-BA75-32131624797F}"/>
              </a:ext>
            </a:extLst>
          </p:cNvPr>
          <p:cNvSpPr/>
          <p:nvPr/>
        </p:nvSpPr>
        <p:spPr>
          <a:xfrm>
            <a:off x="1463726" y="4835544"/>
            <a:ext cx="4247961" cy="523220"/>
          </a:xfrm>
          <a:prstGeom prst="rect">
            <a:avLst/>
          </a:prstGeom>
        </p:spPr>
        <p:txBody>
          <a:bodyPr wrap="square">
            <a:spAutoFit/>
          </a:bodyPr>
          <a:lstStyle/>
          <a:p>
            <a:r>
              <a:rPr lang="es-EC" sz="2800" b="1" dirty="0"/>
              <a:t>7.     CONCLUSIONES</a:t>
            </a:r>
          </a:p>
        </p:txBody>
      </p:sp>
      <p:sp>
        <p:nvSpPr>
          <p:cNvPr id="17" name="Rectángulo 16">
            <a:extLst>
              <a:ext uri="{FF2B5EF4-FFF2-40B4-BE49-F238E27FC236}">
                <a16:creationId xmlns="" xmlns:a16="http://schemas.microsoft.com/office/drawing/2014/main" id="{12312ED5-3DC2-4F11-A20F-DE3B6FA25BC8}"/>
              </a:ext>
            </a:extLst>
          </p:cNvPr>
          <p:cNvSpPr/>
          <p:nvPr/>
        </p:nvSpPr>
        <p:spPr>
          <a:xfrm>
            <a:off x="1463726" y="5457396"/>
            <a:ext cx="6083485" cy="523220"/>
          </a:xfrm>
          <a:prstGeom prst="rect">
            <a:avLst/>
          </a:prstGeom>
        </p:spPr>
        <p:txBody>
          <a:bodyPr wrap="square">
            <a:spAutoFit/>
          </a:bodyPr>
          <a:lstStyle/>
          <a:p>
            <a:r>
              <a:rPr lang="es-EC" sz="2800" b="1" dirty="0"/>
              <a:t>8.     RECOMENDACIONES</a:t>
            </a:r>
            <a:endParaRPr lang="es-EC" sz="2800" dirty="0"/>
          </a:p>
        </p:txBody>
      </p:sp>
      <p:pic>
        <p:nvPicPr>
          <p:cNvPr id="19" name="Picture 2" descr="Resultado de imagen para carrera de ingenieria mecanica espe">
            <a:extLst>
              <a:ext uri="{FF2B5EF4-FFF2-40B4-BE49-F238E27FC236}">
                <a16:creationId xmlns="" xmlns:a16="http://schemas.microsoft.com/office/drawing/2014/main" id="{EEA176DC-F2E7-43B4-A90A-532906CD510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466398" y="1"/>
            <a:ext cx="1725602" cy="1672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32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xit" presetSubtype="0" fill="hold" grpId="0" nodeType="clickEffect">
                                  <p:stCondLst>
                                    <p:cond delay="0"/>
                                  </p:stCondLst>
                                  <p:childTnLst>
                                    <p:animEffect transition="out" filter="fade">
                                      <p:cBhvr>
                                        <p:cTn id="6" dur="800" accel="100000">
                                          <p:stCondLst>
                                            <p:cond delay="200"/>
                                          </p:stCondLst>
                                        </p:cTn>
                                        <p:tgtEl>
                                          <p:spTgt spid="16"/>
                                        </p:tgtEl>
                                      </p:cBhvr>
                                    </p:animEffect>
                                    <p:anim calcmode="lin" valueType="num">
                                      <p:cBhvr>
                                        <p:cTn id="7" dur="800" accel="100000">
                                          <p:stCondLst>
                                            <p:cond delay="200"/>
                                          </p:stCondLst>
                                        </p:cTn>
                                        <p:tgtEl>
                                          <p:spTgt spid="16"/>
                                        </p:tgtEl>
                                        <p:attrNameLst>
                                          <p:attrName>style.rotation</p:attrName>
                                        </p:attrNameLst>
                                      </p:cBhvr>
                                      <p:tavLst>
                                        <p:tav tm="0">
                                          <p:val>
                                            <p:fltVal val="0"/>
                                          </p:val>
                                        </p:tav>
                                        <p:tav tm="100000">
                                          <p:val>
                                            <p:fltVal val="-90"/>
                                          </p:val>
                                        </p:tav>
                                      </p:tavLst>
                                    </p:anim>
                                    <p:anim calcmode="lin" valueType="num">
                                      <p:cBhvr>
                                        <p:cTn id="8" dur="200" decel="100000"/>
                                        <p:tgtEl>
                                          <p:spTgt spid="16"/>
                                        </p:tgtEl>
                                        <p:attrNameLst>
                                          <p:attrName>ppt_x</p:attrName>
                                        </p:attrNameLst>
                                      </p:cBhvr>
                                      <p:tavLst>
                                        <p:tav tm="0">
                                          <p:val>
                                            <p:strVal val="ppt_x"/>
                                          </p:val>
                                        </p:tav>
                                        <p:tav tm="100000">
                                          <p:val>
                                            <p:strVal val="ppt_x-0.05"/>
                                          </p:val>
                                        </p:tav>
                                      </p:tavLst>
                                    </p:anim>
                                    <p:anim calcmode="lin" valueType="num">
                                      <p:cBhvr>
                                        <p:cTn id="9" dur="200" decel="100000"/>
                                        <p:tgtEl>
                                          <p:spTgt spid="16"/>
                                        </p:tgtEl>
                                        <p:attrNameLst>
                                          <p:attrName>ppt_y</p:attrName>
                                        </p:attrNameLst>
                                      </p:cBhvr>
                                      <p:tavLst>
                                        <p:tav tm="0">
                                          <p:val>
                                            <p:strVal val="ppt_y"/>
                                          </p:val>
                                        </p:tav>
                                        <p:tav tm="100000">
                                          <p:val>
                                            <p:strVal val="ppt_y+0.1"/>
                                          </p:val>
                                        </p:tav>
                                      </p:tavLst>
                                    </p:anim>
                                    <p:anim calcmode="lin" valueType="num">
                                      <p:cBhvr>
                                        <p:cTn id="10" dur="800" accel="100000">
                                          <p:stCondLst>
                                            <p:cond delay="200"/>
                                          </p:stCondLst>
                                        </p:cTn>
                                        <p:tgtEl>
                                          <p:spTgt spid="16"/>
                                        </p:tgtEl>
                                        <p:attrNameLst>
                                          <p:attrName>ppt_x</p:attrName>
                                        </p:attrNameLst>
                                      </p:cBhvr>
                                      <p:tavLst>
                                        <p:tav tm="0">
                                          <p:val>
                                            <p:strVal val="ppt_x"/>
                                          </p:val>
                                        </p:tav>
                                        <p:tav tm="100000">
                                          <p:val>
                                            <p:strVal val="ppt_x+0.4+0.05"/>
                                          </p:val>
                                        </p:tav>
                                      </p:tavLst>
                                    </p:anim>
                                    <p:anim calcmode="lin" valueType="num">
                                      <p:cBhvr>
                                        <p:cTn id="11" dur="800" accel="100000">
                                          <p:stCondLst>
                                            <p:cond delay="200"/>
                                          </p:stCondLst>
                                        </p:cTn>
                                        <p:tgtEl>
                                          <p:spTgt spid="16"/>
                                        </p:tgtEl>
                                        <p:attrNameLst>
                                          <p:attrName>ppt_y</p:attrName>
                                        </p:attrNameLst>
                                      </p:cBhvr>
                                      <p:tavLst>
                                        <p:tav tm="0">
                                          <p:val>
                                            <p:strVal val="ppt_y"/>
                                          </p:val>
                                        </p:tav>
                                        <p:tav tm="100000">
                                          <p:val>
                                            <p:strVal val="ppt_y-0.4-0.1"/>
                                          </p:val>
                                        </p:tav>
                                      </p:tavLst>
                                    </p:anim>
                                    <p:set>
                                      <p:cBhvr>
                                        <p:cTn id="12"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4211186F-7E44-4A14-A376-C2C3DA28B6FF}"/>
              </a:ext>
            </a:extLst>
          </p:cNvPr>
          <p:cNvSpPr>
            <a:spLocks noGrp="1"/>
          </p:cNvSpPr>
          <p:nvPr>
            <p:ph idx="1"/>
          </p:nvPr>
        </p:nvSpPr>
        <p:spPr>
          <a:xfrm>
            <a:off x="1643269" y="1327544"/>
            <a:ext cx="9939131" cy="5325047"/>
          </a:xfrm>
        </p:spPr>
        <p:txBody>
          <a:bodyPr/>
          <a:lstStyle/>
          <a:p>
            <a:r>
              <a:rPr lang="es-EC" dirty="0"/>
              <a:t>La comparación de resultados determinó que los modelos gaussianos de Bio – Material y </a:t>
            </a:r>
            <a:r>
              <a:rPr lang="es-EC" dirty="0" err="1"/>
              <a:t>Gent</a:t>
            </a:r>
            <a:r>
              <a:rPr lang="es-EC" dirty="0"/>
              <a:t> así como los no gaussianos James - Guth y Full – Network tienen buenas aproximaciones a los datos experimentales cuando su deformación es mayor a dos veces su longitud inicial.     ALEX </a:t>
            </a:r>
          </a:p>
          <a:p>
            <a:r>
              <a:rPr lang="es-EC" dirty="0"/>
              <a:t>Después de realizados los diferentes tipos de ensayo se verificó que existen cambios en las propiedades del material en función al porcentaje de catalizador    MICH</a:t>
            </a:r>
          </a:p>
          <a:p>
            <a:r>
              <a:rPr lang="es-EC" dirty="0"/>
              <a:t>Una longitud inicial L</a:t>
            </a:r>
            <a:r>
              <a:rPr lang="es-EC" baseline="-25000" dirty="0"/>
              <a:t>0 </a:t>
            </a:r>
            <a:r>
              <a:rPr lang="es-EC" dirty="0"/>
              <a:t>que es estirada a una longitud </a:t>
            </a:r>
            <a:r>
              <a:rPr lang="es-EC" dirty="0" err="1"/>
              <a:t>Ln</a:t>
            </a:r>
            <a:r>
              <a:rPr lang="es-EC" dirty="0"/>
              <a:t> (siendo n=1,2,3 y L</a:t>
            </a:r>
            <a:r>
              <a:rPr lang="es-EC" baseline="-25000" dirty="0"/>
              <a:t>1</a:t>
            </a:r>
            <a:r>
              <a:rPr lang="es-EC" dirty="0"/>
              <a:t> &lt; L</a:t>
            </a:r>
            <a:r>
              <a:rPr lang="es-EC" baseline="-25000" dirty="0"/>
              <a:t>2</a:t>
            </a:r>
            <a:r>
              <a:rPr lang="es-EC" dirty="0"/>
              <a:t> &lt; L</a:t>
            </a:r>
            <a:r>
              <a:rPr lang="es-EC" baseline="-25000" dirty="0"/>
              <a:t>3</a:t>
            </a:r>
            <a:r>
              <a:rPr lang="es-EC" dirty="0"/>
              <a:t> &lt;…</a:t>
            </a:r>
            <a:r>
              <a:rPr lang="es-EC" dirty="0" err="1"/>
              <a:t>L</a:t>
            </a:r>
            <a:r>
              <a:rPr lang="es-EC" baseline="-25000" dirty="0" err="1"/>
              <a:t>n</a:t>
            </a:r>
            <a:r>
              <a:rPr lang="es-EC" dirty="0"/>
              <a:t>) tiene una frecuencia </a:t>
            </a:r>
            <a:r>
              <a:rPr lang="es-EC" dirty="0" err="1"/>
              <a:t>v</a:t>
            </a:r>
            <a:r>
              <a:rPr lang="es-EC" baseline="-25000" dirty="0" err="1"/>
              <a:t>n</a:t>
            </a:r>
            <a:r>
              <a:rPr lang="es-EC" baseline="-25000" dirty="0"/>
              <a:t>-carga</a:t>
            </a:r>
            <a:r>
              <a:rPr lang="es-EC" dirty="0"/>
              <a:t> respectiva, siendo </a:t>
            </a:r>
            <a:r>
              <a:rPr lang="es-EC" dirty="0" err="1"/>
              <a:t>v</a:t>
            </a:r>
            <a:r>
              <a:rPr lang="es-EC" baseline="-25000" dirty="0" err="1"/>
              <a:t>n</a:t>
            </a:r>
            <a:r>
              <a:rPr lang="es-EC" dirty="0"/>
              <a:t> directamente proporcional a </a:t>
            </a:r>
            <a:r>
              <a:rPr lang="es-EC" dirty="0" err="1"/>
              <a:t>Ln</a:t>
            </a:r>
            <a:r>
              <a:rPr lang="es-EC" dirty="0"/>
              <a:t>. Para todas las distancias menores a </a:t>
            </a:r>
            <a:r>
              <a:rPr lang="es-EC" dirty="0" err="1"/>
              <a:t>L</a:t>
            </a:r>
            <a:r>
              <a:rPr lang="es-EC" baseline="-25000" dirty="0" err="1"/>
              <a:t>n</a:t>
            </a:r>
            <a:r>
              <a:rPr lang="es-EC" dirty="0"/>
              <a:t> existe una reducción de su frecuencia respecto a su </a:t>
            </a:r>
            <a:r>
              <a:rPr lang="es-EC" dirty="0" err="1"/>
              <a:t>v</a:t>
            </a:r>
            <a:r>
              <a:rPr lang="es-EC" baseline="-25000" dirty="0" err="1"/>
              <a:t>n</a:t>
            </a:r>
            <a:r>
              <a:rPr lang="es-EC" baseline="-25000" dirty="0"/>
              <a:t>-carga </a:t>
            </a:r>
            <a:r>
              <a:rPr lang="es-EC" dirty="0"/>
              <a:t>inicial.    ALEX</a:t>
            </a:r>
          </a:p>
          <a:p>
            <a:r>
              <a:rPr lang="es-EC" dirty="0"/>
              <a:t>Se observó que la frecuencia de vibración tiene menor variación cuando el material es descargado a diferencia de la frecuencia de carga que se estabiliza después de realizar algunas mediciones.      MICH</a:t>
            </a:r>
          </a:p>
        </p:txBody>
      </p:sp>
      <p:pic>
        <p:nvPicPr>
          <p:cNvPr id="4" name="Picture 2" descr="Resultado de imagen para carrera de ingenieria mecanica espe">
            <a:extLst>
              <a:ext uri="{FF2B5EF4-FFF2-40B4-BE49-F238E27FC236}">
                <a16:creationId xmlns="" xmlns:a16="http://schemas.microsoft.com/office/drawing/2014/main" id="{A789A835-5629-4AD2-A2CE-CF263759F60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972800" y="1"/>
            <a:ext cx="1219200" cy="1181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6975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a:extLst>
              <a:ext uri="{FF2B5EF4-FFF2-40B4-BE49-F238E27FC236}">
                <a16:creationId xmlns="" xmlns:a16="http://schemas.microsoft.com/office/drawing/2014/main" id="{00000000-0008-0000-0500-000003000000}"/>
              </a:ext>
            </a:extLst>
          </p:cNvPr>
          <p:cNvGraphicFramePr>
            <a:graphicFrameLocks/>
          </p:cNvGraphicFramePr>
          <p:nvPr>
            <p:extLst>
              <p:ext uri="{D42A27DB-BD31-4B8C-83A1-F6EECF244321}">
                <p14:modId xmlns:p14="http://schemas.microsoft.com/office/powerpoint/2010/main" val="99068445"/>
              </p:ext>
            </p:extLst>
          </p:nvPr>
        </p:nvGraphicFramePr>
        <p:xfrm>
          <a:off x="588933" y="1696155"/>
          <a:ext cx="5563338" cy="36577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2254905396"/>
              </p:ext>
            </p:extLst>
          </p:nvPr>
        </p:nvGraphicFramePr>
        <p:xfrm>
          <a:off x="6096000" y="1600138"/>
          <a:ext cx="5764696" cy="3872194"/>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ángulo 6">
            <a:extLst>
              <a:ext uri="{FF2B5EF4-FFF2-40B4-BE49-F238E27FC236}">
                <a16:creationId xmlns="" xmlns:a16="http://schemas.microsoft.com/office/drawing/2014/main" id="{C468F938-C3A5-4386-BECB-B2DABB31B8F3}"/>
              </a:ext>
            </a:extLst>
          </p:cNvPr>
          <p:cNvSpPr/>
          <p:nvPr/>
        </p:nvSpPr>
        <p:spPr>
          <a:xfrm>
            <a:off x="2196203" y="1169841"/>
            <a:ext cx="2840842" cy="369332"/>
          </a:xfrm>
          <a:prstGeom prst="rect">
            <a:avLst/>
          </a:prstGeom>
        </p:spPr>
        <p:txBody>
          <a:bodyPr wrap="none">
            <a:spAutoFit/>
          </a:bodyPr>
          <a:lstStyle/>
          <a:p>
            <a:r>
              <a:rPr lang="es-US" dirty="0"/>
              <a:t>Longitud vs Frecuencia </a:t>
            </a:r>
            <a:endParaRPr lang="es-EC" dirty="0"/>
          </a:p>
        </p:txBody>
      </p:sp>
      <p:sp>
        <p:nvSpPr>
          <p:cNvPr id="8" name="Rectángulo 7">
            <a:extLst>
              <a:ext uri="{FF2B5EF4-FFF2-40B4-BE49-F238E27FC236}">
                <a16:creationId xmlns="" xmlns:a16="http://schemas.microsoft.com/office/drawing/2014/main" id="{045496BF-4689-4E55-B459-86DD941DBDB4}"/>
              </a:ext>
            </a:extLst>
          </p:cNvPr>
          <p:cNvSpPr/>
          <p:nvPr/>
        </p:nvSpPr>
        <p:spPr>
          <a:xfrm>
            <a:off x="6818931" y="1169841"/>
            <a:ext cx="5041765" cy="369332"/>
          </a:xfrm>
          <a:prstGeom prst="rect">
            <a:avLst/>
          </a:prstGeom>
        </p:spPr>
        <p:txBody>
          <a:bodyPr wrap="none">
            <a:spAutoFit/>
          </a:bodyPr>
          <a:lstStyle/>
          <a:p>
            <a:r>
              <a:rPr lang="es-US" dirty="0"/>
              <a:t>Longitud vs Frecuencia – Datos Distribuidos </a:t>
            </a:r>
            <a:endParaRPr lang="es-EC" dirty="0"/>
          </a:p>
        </p:txBody>
      </p:sp>
      <p:pic>
        <p:nvPicPr>
          <p:cNvPr id="9" name="Picture 2" descr="Resultado de imagen para carrera de ingenieria mecanica espe">
            <a:extLst>
              <a:ext uri="{FF2B5EF4-FFF2-40B4-BE49-F238E27FC236}">
                <a16:creationId xmlns="" xmlns:a16="http://schemas.microsoft.com/office/drawing/2014/main" id="{CC9DCA13-30AF-4C9F-8A2E-4AA4DCBA0C4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972800" y="1"/>
            <a:ext cx="1219200" cy="1181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7687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F477876E-D9E3-4591-B103-5233EC4B19E1}"/>
              </a:ext>
            </a:extLst>
          </p:cNvPr>
          <p:cNvSpPr>
            <a:spLocks noGrp="1"/>
          </p:cNvSpPr>
          <p:nvPr>
            <p:ph idx="1"/>
          </p:nvPr>
        </p:nvSpPr>
        <p:spPr>
          <a:xfrm>
            <a:off x="1563757" y="1139687"/>
            <a:ext cx="9940855" cy="1007165"/>
          </a:xfrm>
        </p:spPr>
        <p:txBody>
          <a:bodyPr/>
          <a:lstStyle/>
          <a:p>
            <a:r>
              <a:rPr lang="es-EC" dirty="0"/>
              <a:t>El presente estudio abre las puertas a trabajos futuros para el modelamiento y simulación del comportamiento de nuevos elastómeros como los reforzados con nanotubos de carbono o nanopartículas.       MICH</a:t>
            </a:r>
          </a:p>
        </p:txBody>
      </p:sp>
      <p:pic>
        <p:nvPicPr>
          <p:cNvPr id="4" name="Imagen 3">
            <a:extLst>
              <a:ext uri="{FF2B5EF4-FFF2-40B4-BE49-F238E27FC236}">
                <a16:creationId xmlns="" xmlns:a16="http://schemas.microsoft.com/office/drawing/2014/main" id="{A9C958C6-ADAB-48A1-AF22-57B553BE40E1}"/>
              </a:ext>
            </a:extLst>
          </p:cNvPr>
          <p:cNvPicPr>
            <a:picLocks noChangeAspect="1"/>
          </p:cNvPicPr>
          <p:nvPr/>
        </p:nvPicPr>
        <p:blipFill>
          <a:blip r:embed="rId3"/>
          <a:stretch>
            <a:fillRect/>
          </a:stretch>
        </p:blipFill>
        <p:spPr>
          <a:xfrm>
            <a:off x="755861" y="2095427"/>
            <a:ext cx="3384519" cy="2242418"/>
          </a:xfrm>
          <a:prstGeom prst="rect">
            <a:avLst/>
          </a:prstGeom>
        </p:spPr>
      </p:pic>
      <p:sp>
        <p:nvSpPr>
          <p:cNvPr id="5" name="Rectángulo 4">
            <a:extLst>
              <a:ext uri="{FF2B5EF4-FFF2-40B4-BE49-F238E27FC236}">
                <a16:creationId xmlns="" xmlns:a16="http://schemas.microsoft.com/office/drawing/2014/main" id="{FC7B5D05-92E9-442F-BD86-4A728F0F581F}"/>
              </a:ext>
            </a:extLst>
          </p:cNvPr>
          <p:cNvSpPr/>
          <p:nvPr/>
        </p:nvSpPr>
        <p:spPr>
          <a:xfrm>
            <a:off x="975936" y="4341817"/>
            <a:ext cx="2696572" cy="369332"/>
          </a:xfrm>
          <a:prstGeom prst="rect">
            <a:avLst/>
          </a:prstGeom>
        </p:spPr>
        <p:txBody>
          <a:bodyPr wrap="none">
            <a:spAutoFit/>
          </a:bodyPr>
          <a:lstStyle/>
          <a:p>
            <a:r>
              <a:rPr lang="es-EC" dirty="0"/>
              <a:t>Apoyos de Neopreno</a:t>
            </a:r>
          </a:p>
        </p:txBody>
      </p:sp>
      <p:pic>
        <p:nvPicPr>
          <p:cNvPr id="6" name="Imagen 5">
            <a:extLst>
              <a:ext uri="{FF2B5EF4-FFF2-40B4-BE49-F238E27FC236}">
                <a16:creationId xmlns="" xmlns:a16="http://schemas.microsoft.com/office/drawing/2014/main" id="{1A22E2CA-FF76-40B8-A993-4EFA53B468BD}"/>
              </a:ext>
            </a:extLst>
          </p:cNvPr>
          <p:cNvPicPr>
            <a:picLocks noChangeAspect="1"/>
          </p:cNvPicPr>
          <p:nvPr/>
        </p:nvPicPr>
        <p:blipFill>
          <a:blip r:embed="rId4"/>
          <a:stretch>
            <a:fillRect/>
          </a:stretch>
        </p:blipFill>
        <p:spPr>
          <a:xfrm>
            <a:off x="4413338" y="3348793"/>
            <a:ext cx="3365324" cy="2479336"/>
          </a:xfrm>
          <a:prstGeom prst="rect">
            <a:avLst/>
          </a:prstGeom>
        </p:spPr>
      </p:pic>
      <p:sp>
        <p:nvSpPr>
          <p:cNvPr id="7" name="Rectángulo 6">
            <a:extLst>
              <a:ext uri="{FF2B5EF4-FFF2-40B4-BE49-F238E27FC236}">
                <a16:creationId xmlns="" xmlns:a16="http://schemas.microsoft.com/office/drawing/2014/main" id="{91A7D686-B985-4668-8720-2BAE849016DA}"/>
              </a:ext>
            </a:extLst>
          </p:cNvPr>
          <p:cNvSpPr/>
          <p:nvPr/>
        </p:nvSpPr>
        <p:spPr>
          <a:xfrm>
            <a:off x="5199105" y="5762179"/>
            <a:ext cx="1582484" cy="369332"/>
          </a:xfrm>
          <a:prstGeom prst="rect">
            <a:avLst/>
          </a:prstGeom>
        </p:spPr>
        <p:txBody>
          <a:bodyPr wrap="none">
            <a:spAutoFit/>
          </a:bodyPr>
          <a:lstStyle/>
          <a:p>
            <a:r>
              <a:rPr lang="es-EC" dirty="0"/>
              <a:t>Angioplastia</a:t>
            </a:r>
          </a:p>
        </p:txBody>
      </p:sp>
      <p:pic>
        <p:nvPicPr>
          <p:cNvPr id="9" name="Imagen 8">
            <a:extLst>
              <a:ext uri="{FF2B5EF4-FFF2-40B4-BE49-F238E27FC236}">
                <a16:creationId xmlns="" xmlns:a16="http://schemas.microsoft.com/office/drawing/2014/main" id="{6F6E8110-90BC-406A-90F0-CBB14995CC28}"/>
              </a:ext>
            </a:extLst>
          </p:cNvPr>
          <p:cNvPicPr>
            <a:picLocks noChangeAspect="1"/>
          </p:cNvPicPr>
          <p:nvPr/>
        </p:nvPicPr>
        <p:blipFill>
          <a:blip r:embed="rId5"/>
          <a:stretch>
            <a:fillRect/>
          </a:stretch>
        </p:blipFill>
        <p:spPr>
          <a:xfrm>
            <a:off x="8315390" y="3286538"/>
            <a:ext cx="3686175" cy="3086100"/>
          </a:xfrm>
          <a:prstGeom prst="rect">
            <a:avLst/>
          </a:prstGeom>
        </p:spPr>
      </p:pic>
      <p:pic>
        <p:nvPicPr>
          <p:cNvPr id="8" name="Imagen 7">
            <a:extLst>
              <a:ext uri="{FF2B5EF4-FFF2-40B4-BE49-F238E27FC236}">
                <a16:creationId xmlns="" xmlns:a16="http://schemas.microsoft.com/office/drawing/2014/main" id="{EEC721A2-F63A-4B20-888F-0E5E139B2089}"/>
              </a:ext>
            </a:extLst>
          </p:cNvPr>
          <p:cNvPicPr>
            <a:picLocks noChangeAspect="1"/>
          </p:cNvPicPr>
          <p:nvPr/>
        </p:nvPicPr>
        <p:blipFill>
          <a:blip r:embed="rId6"/>
          <a:stretch>
            <a:fillRect/>
          </a:stretch>
        </p:blipFill>
        <p:spPr>
          <a:xfrm>
            <a:off x="9319253" y="1929915"/>
            <a:ext cx="2453723" cy="1635815"/>
          </a:xfrm>
          <a:prstGeom prst="rect">
            <a:avLst/>
          </a:prstGeom>
        </p:spPr>
      </p:pic>
      <p:sp>
        <p:nvSpPr>
          <p:cNvPr id="11" name="Rectángulo 10">
            <a:extLst>
              <a:ext uri="{FF2B5EF4-FFF2-40B4-BE49-F238E27FC236}">
                <a16:creationId xmlns="" xmlns:a16="http://schemas.microsoft.com/office/drawing/2014/main" id="{E72EDB38-F95E-4D72-9F00-48FE8F660501}"/>
              </a:ext>
            </a:extLst>
          </p:cNvPr>
          <p:cNvSpPr/>
          <p:nvPr/>
        </p:nvSpPr>
        <p:spPr>
          <a:xfrm>
            <a:off x="7217098" y="2154067"/>
            <a:ext cx="1669047" cy="369332"/>
          </a:xfrm>
          <a:prstGeom prst="rect">
            <a:avLst/>
          </a:prstGeom>
        </p:spPr>
        <p:txBody>
          <a:bodyPr wrap="none">
            <a:spAutoFit/>
          </a:bodyPr>
          <a:lstStyle/>
          <a:p>
            <a:r>
              <a:rPr lang="es-EC" dirty="0"/>
              <a:t>Salto Bungee</a:t>
            </a:r>
          </a:p>
        </p:txBody>
      </p:sp>
      <p:pic>
        <p:nvPicPr>
          <p:cNvPr id="10" name="Picture 2" descr="Resultado de imagen para carrera de ingenieria mecanica espe">
            <a:extLst>
              <a:ext uri="{FF2B5EF4-FFF2-40B4-BE49-F238E27FC236}">
                <a16:creationId xmlns="" xmlns:a16="http://schemas.microsoft.com/office/drawing/2014/main" id="{2B160EC8-FA0B-4D50-B118-9579CF609750}"/>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972800" y="1"/>
            <a:ext cx="1219200" cy="1181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5979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Marcador de contenido 2">
            <a:extLst>
              <a:ext uri="{FF2B5EF4-FFF2-40B4-BE49-F238E27FC236}">
                <a16:creationId xmlns="" xmlns:a16="http://schemas.microsoft.com/office/drawing/2014/main" id="{F309DF89-9343-4C8F-ABDD-2C82FB2ADDAE}"/>
              </a:ext>
            </a:extLst>
          </p:cNvPr>
          <p:cNvSpPr txBox="1">
            <a:spLocks/>
          </p:cNvSpPr>
          <p:nvPr/>
        </p:nvSpPr>
        <p:spPr>
          <a:xfrm>
            <a:off x="1463726" y="1143435"/>
            <a:ext cx="3558848" cy="40750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s-EC" b="1" dirty="0"/>
              <a:t>  INTRODUCCIÓN </a:t>
            </a:r>
          </a:p>
          <a:p>
            <a:pPr marL="514350" indent="-514350">
              <a:buFont typeface="Arial" panose="020B0604020202020204" pitchFamily="34" charset="0"/>
              <a:buAutoNum type="arabicPeriod" startAt="2"/>
            </a:pPr>
            <a:endParaRPr lang="es-EC" b="1" dirty="0"/>
          </a:p>
        </p:txBody>
      </p:sp>
      <p:sp>
        <p:nvSpPr>
          <p:cNvPr id="11" name="Rectángulo 10">
            <a:extLst>
              <a:ext uri="{FF2B5EF4-FFF2-40B4-BE49-F238E27FC236}">
                <a16:creationId xmlns="" xmlns:a16="http://schemas.microsoft.com/office/drawing/2014/main" id="{A7FE272F-57F2-4ED4-A278-09FA91C93340}"/>
              </a:ext>
            </a:extLst>
          </p:cNvPr>
          <p:cNvSpPr/>
          <p:nvPr/>
        </p:nvSpPr>
        <p:spPr>
          <a:xfrm>
            <a:off x="1463726" y="1672625"/>
            <a:ext cx="5346507" cy="523220"/>
          </a:xfrm>
          <a:prstGeom prst="rect">
            <a:avLst/>
          </a:prstGeom>
        </p:spPr>
        <p:txBody>
          <a:bodyPr wrap="square">
            <a:spAutoFit/>
          </a:bodyPr>
          <a:lstStyle/>
          <a:p>
            <a:pPr marL="514350" indent="-514350">
              <a:buFont typeface="Arial" panose="020B0604020202020204" pitchFamily="34" charset="0"/>
              <a:buAutoNum type="arabicPeriod" startAt="2"/>
            </a:pPr>
            <a:r>
              <a:rPr lang="es-EC" sz="2800" b="1" dirty="0"/>
              <a:t>  MARCO TEÓRICO</a:t>
            </a:r>
          </a:p>
        </p:txBody>
      </p:sp>
      <p:sp>
        <p:nvSpPr>
          <p:cNvPr id="12" name="Rectángulo 11">
            <a:extLst>
              <a:ext uri="{FF2B5EF4-FFF2-40B4-BE49-F238E27FC236}">
                <a16:creationId xmlns="" xmlns:a16="http://schemas.microsoft.com/office/drawing/2014/main" id="{D7B232B6-2A56-49B4-BFBB-CCA4D0C30203}"/>
              </a:ext>
            </a:extLst>
          </p:cNvPr>
          <p:cNvSpPr/>
          <p:nvPr/>
        </p:nvSpPr>
        <p:spPr>
          <a:xfrm>
            <a:off x="1463726" y="2299958"/>
            <a:ext cx="5718953" cy="523220"/>
          </a:xfrm>
          <a:prstGeom prst="rect">
            <a:avLst/>
          </a:prstGeom>
        </p:spPr>
        <p:txBody>
          <a:bodyPr wrap="square">
            <a:spAutoFit/>
          </a:bodyPr>
          <a:lstStyle/>
          <a:p>
            <a:r>
              <a:rPr lang="es-EC" sz="2800" b="1" dirty="0"/>
              <a:t>3.     DISEÑO Y CONSTRUCCIÓN</a:t>
            </a:r>
          </a:p>
        </p:txBody>
      </p:sp>
      <p:sp>
        <p:nvSpPr>
          <p:cNvPr id="13" name="Rectángulo 12">
            <a:extLst>
              <a:ext uri="{FF2B5EF4-FFF2-40B4-BE49-F238E27FC236}">
                <a16:creationId xmlns="" xmlns:a16="http://schemas.microsoft.com/office/drawing/2014/main" id="{108FD921-3D50-4257-B5F2-A585792C2C15}"/>
              </a:ext>
            </a:extLst>
          </p:cNvPr>
          <p:cNvSpPr/>
          <p:nvPr/>
        </p:nvSpPr>
        <p:spPr>
          <a:xfrm>
            <a:off x="1463726" y="2953834"/>
            <a:ext cx="4247961" cy="523220"/>
          </a:xfrm>
          <a:prstGeom prst="rect">
            <a:avLst/>
          </a:prstGeom>
        </p:spPr>
        <p:txBody>
          <a:bodyPr wrap="square">
            <a:spAutoFit/>
          </a:bodyPr>
          <a:lstStyle/>
          <a:p>
            <a:pPr marL="514350" indent="-514350">
              <a:buFont typeface="Arial" panose="020B0604020202020204" pitchFamily="34" charset="0"/>
              <a:buAutoNum type="arabicPeriod" startAt="4"/>
            </a:pPr>
            <a:r>
              <a:rPr lang="es-EC" sz="2800" b="1" dirty="0"/>
              <a:t>  METODOLOGÍA</a:t>
            </a:r>
          </a:p>
        </p:txBody>
      </p:sp>
      <p:sp>
        <p:nvSpPr>
          <p:cNvPr id="14" name="Rectángulo 13">
            <a:extLst>
              <a:ext uri="{FF2B5EF4-FFF2-40B4-BE49-F238E27FC236}">
                <a16:creationId xmlns="" xmlns:a16="http://schemas.microsoft.com/office/drawing/2014/main" id="{BDE2A367-A51C-4B39-B8CC-8B45C0D81CF2}"/>
              </a:ext>
            </a:extLst>
          </p:cNvPr>
          <p:cNvSpPr/>
          <p:nvPr/>
        </p:nvSpPr>
        <p:spPr>
          <a:xfrm>
            <a:off x="1463726" y="3598740"/>
            <a:ext cx="4247961" cy="523220"/>
          </a:xfrm>
          <a:prstGeom prst="rect">
            <a:avLst/>
          </a:prstGeom>
        </p:spPr>
        <p:txBody>
          <a:bodyPr wrap="square">
            <a:spAutoFit/>
          </a:bodyPr>
          <a:lstStyle/>
          <a:p>
            <a:r>
              <a:rPr lang="es-EC" sz="2800" b="1" dirty="0"/>
              <a:t>5.     PROGRAMACIÓN</a:t>
            </a:r>
          </a:p>
        </p:txBody>
      </p:sp>
      <p:sp>
        <p:nvSpPr>
          <p:cNvPr id="15" name="Rectángulo 14">
            <a:extLst>
              <a:ext uri="{FF2B5EF4-FFF2-40B4-BE49-F238E27FC236}">
                <a16:creationId xmlns="" xmlns:a16="http://schemas.microsoft.com/office/drawing/2014/main" id="{871A0157-A356-4D68-95D6-AECB9CE1E3F5}"/>
              </a:ext>
            </a:extLst>
          </p:cNvPr>
          <p:cNvSpPr/>
          <p:nvPr/>
        </p:nvSpPr>
        <p:spPr>
          <a:xfrm>
            <a:off x="1463726" y="4217676"/>
            <a:ext cx="6368309" cy="523220"/>
          </a:xfrm>
          <a:prstGeom prst="rect">
            <a:avLst/>
          </a:prstGeom>
        </p:spPr>
        <p:txBody>
          <a:bodyPr wrap="square">
            <a:spAutoFit/>
          </a:bodyPr>
          <a:lstStyle/>
          <a:p>
            <a:r>
              <a:rPr lang="es-EC" sz="2800" b="1" dirty="0"/>
              <a:t>6.     ANÁLISIS DE RESULTADOS</a:t>
            </a:r>
          </a:p>
        </p:txBody>
      </p:sp>
      <p:sp>
        <p:nvSpPr>
          <p:cNvPr id="16" name="Rectángulo 15">
            <a:extLst>
              <a:ext uri="{FF2B5EF4-FFF2-40B4-BE49-F238E27FC236}">
                <a16:creationId xmlns="" xmlns:a16="http://schemas.microsoft.com/office/drawing/2014/main" id="{80B821A6-03B6-40AB-BA75-32131624797F}"/>
              </a:ext>
            </a:extLst>
          </p:cNvPr>
          <p:cNvSpPr/>
          <p:nvPr/>
        </p:nvSpPr>
        <p:spPr>
          <a:xfrm>
            <a:off x="1463726" y="4835544"/>
            <a:ext cx="4247961" cy="523220"/>
          </a:xfrm>
          <a:prstGeom prst="rect">
            <a:avLst/>
          </a:prstGeom>
        </p:spPr>
        <p:txBody>
          <a:bodyPr wrap="square">
            <a:spAutoFit/>
          </a:bodyPr>
          <a:lstStyle/>
          <a:p>
            <a:r>
              <a:rPr lang="es-EC" sz="2800" b="1" dirty="0"/>
              <a:t>7.     CONCLUSIONES</a:t>
            </a:r>
          </a:p>
        </p:txBody>
      </p:sp>
      <p:sp>
        <p:nvSpPr>
          <p:cNvPr id="17" name="Rectángulo 16">
            <a:extLst>
              <a:ext uri="{FF2B5EF4-FFF2-40B4-BE49-F238E27FC236}">
                <a16:creationId xmlns="" xmlns:a16="http://schemas.microsoft.com/office/drawing/2014/main" id="{12312ED5-3DC2-4F11-A20F-DE3B6FA25BC8}"/>
              </a:ext>
            </a:extLst>
          </p:cNvPr>
          <p:cNvSpPr/>
          <p:nvPr/>
        </p:nvSpPr>
        <p:spPr>
          <a:xfrm>
            <a:off x="1463726" y="5457396"/>
            <a:ext cx="6219963" cy="523220"/>
          </a:xfrm>
          <a:prstGeom prst="rect">
            <a:avLst/>
          </a:prstGeom>
        </p:spPr>
        <p:txBody>
          <a:bodyPr wrap="square">
            <a:spAutoFit/>
          </a:bodyPr>
          <a:lstStyle/>
          <a:p>
            <a:r>
              <a:rPr lang="es-EC" sz="2800" b="1" dirty="0"/>
              <a:t>8.     RECOMENDACIONES</a:t>
            </a:r>
            <a:endParaRPr lang="es-EC" sz="2800" dirty="0"/>
          </a:p>
        </p:txBody>
      </p:sp>
      <p:pic>
        <p:nvPicPr>
          <p:cNvPr id="19" name="Picture 2" descr="Resultado de imagen para carrera de ingenieria mecanica espe">
            <a:extLst>
              <a:ext uri="{FF2B5EF4-FFF2-40B4-BE49-F238E27FC236}">
                <a16:creationId xmlns="" xmlns:a16="http://schemas.microsoft.com/office/drawing/2014/main" id="{269F72A0-A040-4431-99B3-30A405EC192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466398" y="1"/>
            <a:ext cx="1725602" cy="1672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58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xit" presetSubtype="0" fill="hold" grpId="0" nodeType="clickEffect">
                                  <p:stCondLst>
                                    <p:cond delay="0"/>
                                  </p:stCondLst>
                                  <p:childTnLst>
                                    <p:animEffect transition="out" filter="fade">
                                      <p:cBhvr>
                                        <p:cTn id="6" dur="800" accel="100000">
                                          <p:stCondLst>
                                            <p:cond delay="200"/>
                                          </p:stCondLst>
                                        </p:cTn>
                                        <p:tgtEl>
                                          <p:spTgt spid="17"/>
                                        </p:tgtEl>
                                      </p:cBhvr>
                                    </p:animEffect>
                                    <p:anim calcmode="lin" valueType="num">
                                      <p:cBhvr>
                                        <p:cTn id="7" dur="800" accel="100000">
                                          <p:stCondLst>
                                            <p:cond delay="200"/>
                                          </p:stCondLst>
                                        </p:cTn>
                                        <p:tgtEl>
                                          <p:spTgt spid="17"/>
                                        </p:tgtEl>
                                        <p:attrNameLst>
                                          <p:attrName>style.rotation</p:attrName>
                                        </p:attrNameLst>
                                      </p:cBhvr>
                                      <p:tavLst>
                                        <p:tav tm="0">
                                          <p:val>
                                            <p:fltVal val="0"/>
                                          </p:val>
                                        </p:tav>
                                        <p:tav tm="100000">
                                          <p:val>
                                            <p:fltVal val="-90"/>
                                          </p:val>
                                        </p:tav>
                                      </p:tavLst>
                                    </p:anim>
                                    <p:anim calcmode="lin" valueType="num">
                                      <p:cBhvr>
                                        <p:cTn id="8" dur="200" decel="100000"/>
                                        <p:tgtEl>
                                          <p:spTgt spid="17"/>
                                        </p:tgtEl>
                                        <p:attrNameLst>
                                          <p:attrName>ppt_x</p:attrName>
                                        </p:attrNameLst>
                                      </p:cBhvr>
                                      <p:tavLst>
                                        <p:tav tm="0">
                                          <p:val>
                                            <p:strVal val="ppt_x"/>
                                          </p:val>
                                        </p:tav>
                                        <p:tav tm="100000">
                                          <p:val>
                                            <p:strVal val="ppt_x-0.05"/>
                                          </p:val>
                                        </p:tav>
                                      </p:tavLst>
                                    </p:anim>
                                    <p:anim calcmode="lin" valueType="num">
                                      <p:cBhvr>
                                        <p:cTn id="9" dur="200" decel="100000"/>
                                        <p:tgtEl>
                                          <p:spTgt spid="17"/>
                                        </p:tgtEl>
                                        <p:attrNameLst>
                                          <p:attrName>ppt_y</p:attrName>
                                        </p:attrNameLst>
                                      </p:cBhvr>
                                      <p:tavLst>
                                        <p:tav tm="0">
                                          <p:val>
                                            <p:strVal val="ppt_y"/>
                                          </p:val>
                                        </p:tav>
                                        <p:tav tm="100000">
                                          <p:val>
                                            <p:strVal val="ppt_y+0.1"/>
                                          </p:val>
                                        </p:tav>
                                      </p:tavLst>
                                    </p:anim>
                                    <p:anim calcmode="lin" valueType="num">
                                      <p:cBhvr>
                                        <p:cTn id="10" dur="800" accel="100000">
                                          <p:stCondLst>
                                            <p:cond delay="200"/>
                                          </p:stCondLst>
                                        </p:cTn>
                                        <p:tgtEl>
                                          <p:spTgt spid="17"/>
                                        </p:tgtEl>
                                        <p:attrNameLst>
                                          <p:attrName>ppt_x</p:attrName>
                                        </p:attrNameLst>
                                      </p:cBhvr>
                                      <p:tavLst>
                                        <p:tav tm="0">
                                          <p:val>
                                            <p:strVal val="ppt_x"/>
                                          </p:val>
                                        </p:tav>
                                        <p:tav tm="100000">
                                          <p:val>
                                            <p:strVal val="ppt_x+0.4+0.05"/>
                                          </p:val>
                                        </p:tav>
                                      </p:tavLst>
                                    </p:anim>
                                    <p:anim calcmode="lin" valueType="num">
                                      <p:cBhvr>
                                        <p:cTn id="11" dur="800" accel="100000">
                                          <p:stCondLst>
                                            <p:cond delay="200"/>
                                          </p:stCondLst>
                                        </p:cTn>
                                        <p:tgtEl>
                                          <p:spTgt spid="17"/>
                                        </p:tgtEl>
                                        <p:attrNameLst>
                                          <p:attrName>ppt_y</p:attrName>
                                        </p:attrNameLst>
                                      </p:cBhvr>
                                      <p:tavLst>
                                        <p:tav tm="0">
                                          <p:val>
                                            <p:strVal val="ppt_y"/>
                                          </p:val>
                                        </p:tav>
                                        <p:tav tm="100000">
                                          <p:val>
                                            <p:strVal val="ppt_y-0.4-0.1"/>
                                          </p:val>
                                        </p:tav>
                                      </p:tavLst>
                                    </p:anim>
                                    <p:set>
                                      <p:cBhvr>
                                        <p:cTn id="12" dur="1" fill="hold">
                                          <p:stCondLst>
                                            <p:cond delay="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7935295" y="3802986"/>
            <a:ext cx="3606800" cy="461665"/>
          </a:xfrm>
          <a:prstGeom prst="rect">
            <a:avLst/>
          </a:prstGeom>
          <a:noFill/>
        </p:spPr>
        <p:txBody>
          <a:bodyPr wrap="square" rtlCol="0">
            <a:spAutoFit/>
          </a:bodyPr>
          <a:lstStyle/>
          <a:p>
            <a:pPr algn="ctr"/>
            <a:r>
              <a:rPr lang="es-US" sz="1200" dirty="0"/>
              <a:t>Robot manta raya (Polímero dieléctrico)</a:t>
            </a:r>
            <a:br>
              <a:rPr lang="es-US" sz="1200" dirty="0"/>
            </a:br>
            <a:r>
              <a:rPr lang="es-US" sz="1200" dirty="0"/>
              <a:t>(</a:t>
            </a:r>
            <a:r>
              <a:rPr lang="es-US" sz="1200" dirty="0">
                <a:solidFill>
                  <a:srgbClr val="222222"/>
                </a:solidFill>
                <a:latin typeface="Arial" panose="020B0604020202020204" pitchFamily="34" charset="0"/>
              </a:rPr>
              <a:t>Li t. 2017)</a:t>
            </a:r>
            <a:endParaRPr lang="es-US" sz="1200" dirty="0"/>
          </a:p>
        </p:txBody>
      </p:sp>
      <p:sp>
        <p:nvSpPr>
          <p:cNvPr id="15" name="CuadroTexto 14"/>
          <p:cNvSpPr txBox="1"/>
          <p:nvPr/>
        </p:nvSpPr>
        <p:spPr>
          <a:xfrm>
            <a:off x="946770" y="5837072"/>
            <a:ext cx="2579182" cy="276999"/>
          </a:xfrm>
          <a:prstGeom prst="rect">
            <a:avLst/>
          </a:prstGeom>
          <a:noFill/>
        </p:spPr>
        <p:txBody>
          <a:bodyPr wrap="square" rtlCol="0">
            <a:spAutoFit/>
          </a:bodyPr>
          <a:lstStyle/>
          <a:p>
            <a:pPr algn="ctr"/>
            <a:r>
              <a:rPr lang="es-US" sz="1200" dirty="0"/>
              <a:t>Apoyos de Neopreno para puentes</a:t>
            </a:r>
          </a:p>
        </p:txBody>
      </p:sp>
      <p:sp>
        <p:nvSpPr>
          <p:cNvPr id="18" name="CuadroTexto 17"/>
          <p:cNvSpPr txBox="1"/>
          <p:nvPr/>
        </p:nvSpPr>
        <p:spPr>
          <a:xfrm>
            <a:off x="5057009" y="4969832"/>
            <a:ext cx="2077981" cy="276999"/>
          </a:xfrm>
          <a:prstGeom prst="rect">
            <a:avLst/>
          </a:prstGeom>
          <a:noFill/>
        </p:spPr>
        <p:txBody>
          <a:bodyPr wrap="square" rtlCol="0">
            <a:spAutoFit/>
          </a:bodyPr>
          <a:lstStyle/>
          <a:p>
            <a:pPr algn="ctr"/>
            <a:r>
              <a:rPr lang="es-US" sz="1200" dirty="0"/>
              <a:t>Sistemas de movimiento</a:t>
            </a:r>
          </a:p>
        </p:txBody>
      </p:sp>
      <p:pic>
        <p:nvPicPr>
          <p:cNvPr id="2050"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4289" y="1225381"/>
            <a:ext cx="3497806" cy="2203619"/>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rotWithShape="1">
          <a:blip r:embed="rId4" cstate="print">
            <a:extLst>
              <a:ext uri="{28A0092B-C50C-407E-A947-70E740481C1C}">
                <a14:useLocalDpi xmlns:a14="http://schemas.microsoft.com/office/drawing/2010/main" val="0"/>
              </a:ext>
            </a:extLst>
          </a:blip>
          <a:srcRect l="10614" r="15445"/>
          <a:stretch/>
        </p:blipFill>
        <p:spPr>
          <a:xfrm>
            <a:off x="4367883" y="2327190"/>
            <a:ext cx="3240335" cy="2465039"/>
          </a:xfrm>
          <a:prstGeom prst="rect">
            <a:avLst/>
          </a:prstGeom>
        </p:spPr>
      </p:pic>
      <p:pic>
        <p:nvPicPr>
          <p:cNvPr id="7" name="Imagen 6"/>
          <p:cNvPicPr>
            <a:picLocks noChangeAspect="1"/>
          </p:cNvPicPr>
          <p:nvPr/>
        </p:nvPicPr>
        <p:blipFill rotWithShape="1">
          <a:blip r:embed="rId5">
            <a:extLst>
              <a:ext uri="{28A0092B-C50C-407E-A947-70E740481C1C}">
                <a14:useLocalDpi xmlns:a14="http://schemas.microsoft.com/office/drawing/2010/main" val="0"/>
              </a:ext>
            </a:extLst>
          </a:blip>
          <a:srcRect l="13284" t="29443" r="3371" b="8676"/>
          <a:stretch/>
        </p:blipFill>
        <p:spPr>
          <a:xfrm>
            <a:off x="540911" y="2628113"/>
            <a:ext cx="3390901" cy="3063113"/>
          </a:xfrm>
          <a:prstGeom prst="rect">
            <a:avLst/>
          </a:prstGeom>
        </p:spPr>
      </p:pic>
      <p:sp>
        <p:nvSpPr>
          <p:cNvPr id="10" name="Título 1">
            <a:extLst>
              <a:ext uri="{FF2B5EF4-FFF2-40B4-BE49-F238E27FC236}">
                <a16:creationId xmlns="" xmlns:a16="http://schemas.microsoft.com/office/drawing/2014/main" id="{BADC6669-4C15-4C1D-B58F-570CE3469005}"/>
              </a:ext>
            </a:extLst>
          </p:cNvPr>
          <p:cNvSpPr txBox="1">
            <a:spLocks/>
          </p:cNvSpPr>
          <p:nvPr/>
        </p:nvSpPr>
        <p:spPr>
          <a:xfrm>
            <a:off x="121065" y="166125"/>
            <a:ext cx="5350565" cy="667027"/>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4000" b="1" dirty="0"/>
              <a:t>J</a:t>
            </a:r>
            <a:r>
              <a:rPr lang="es-EC" sz="2800" b="1" dirty="0"/>
              <a:t>USTIFICACIÓN E </a:t>
            </a:r>
            <a:r>
              <a:rPr lang="es-EC" sz="4000" b="1" dirty="0"/>
              <a:t>I</a:t>
            </a:r>
            <a:r>
              <a:rPr lang="es-EC" sz="2800" b="1" dirty="0"/>
              <a:t>MPORTANCIA</a:t>
            </a:r>
            <a:r>
              <a:rPr lang="es-EC" sz="4000" b="1" dirty="0"/>
              <a:t> </a:t>
            </a:r>
          </a:p>
        </p:txBody>
      </p:sp>
      <p:pic>
        <p:nvPicPr>
          <p:cNvPr id="13" name="Picture 2" descr="Resultado de imagen para carrera de ingenieria mecanica espe">
            <a:extLst>
              <a:ext uri="{FF2B5EF4-FFF2-40B4-BE49-F238E27FC236}">
                <a16:creationId xmlns="" xmlns:a16="http://schemas.microsoft.com/office/drawing/2014/main" id="{C96E28CA-5AC3-480A-ABFB-96EF7F9B7F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12348" y="1"/>
            <a:ext cx="1179651" cy="1143434"/>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 xmlns:a16="http://schemas.microsoft.com/office/drawing/2014/main" id="{DE4F0EEA-CB39-465D-90E9-BBC5E075C2C3}"/>
              </a:ext>
            </a:extLst>
          </p:cNvPr>
          <p:cNvSpPr/>
          <p:nvPr/>
        </p:nvSpPr>
        <p:spPr>
          <a:xfrm>
            <a:off x="6883021" y="6069856"/>
            <a:ext cx="4908645" cy="430887"/>
          </a:xfrm>
          <a:prstGeom prst="rect">
            <a:avLst/>
          </a:prstGeom>
        </p:spPr>
        <p:txBody>
          <a:bodyPr wrap="square">
            <a:spAutoFit/>
          </a:bodyPr>
          <a:lstStyle/>
          <a:p>
            <a:r>
              <a:rPr lang="es-US" sz="1100" dirty="0">
                <a:solidFill>
                  <a:srgbClr val="222222"/>
                </a:solidFill>
                <a:latin typeface="Arial" panose="020B0604020202020204" pitchFamily="34" charset="0"/>
              </a:rPr>
              <a:t>Fuente: Li, T., Li, G., </a:t>
            </a:r>
            <a:r>
              <a:rPr lang="es-US" sz="1100" dirty="0" err="1">
                <a:solidFill>
                  <a:srgbClr val="222222"/>
                </a:solidFill>
                <a:latin typeface="Arial" panose="020B0604020202020204" pitchFamily="34" charset="0"/>
              </a:rPr>
              <a:t>Liang</a:t>
            </a:r>
            <a:r>
              <a:rPr lang="es-US" sz="1100" dirty="0">
                <a:solidFill>
                  <a:srgbClr val="222222"/>
                </a:solidFill>
                <a:latin typeface="Arial" panose="020B0604020202020204" pitchFamily="34" charset="0"/>
              </a:rPr>
              <a:t>, Y., Cheng, T., </a:t>
            </a:r>
            <a:r>
              <a:rPr lang="es-US" sz="1100" dirty="0" err="1">
                <a:solidFill>
                  <a:srgbClr val="222222"/>
                </a:solidFill>
                <a:latin typeface="Arial" panose="020B0604020202020204" pitchFamily="34" charset="0"/>
              </a:rPr>
              <a:t>Dai</a:t>
            </a:r>
            <a:r>
              <a:rPr lang="es-US" sz="1100" dirty="0">
                <a:solidFill>
                  <a:srgbClr val="222222"/>
                </a:solidFill>
                <a:latin typeface="Arial" panose="020B0604020202020204" pitchFamily="34" charset="0"/>
              </a:rPr>
              <a:t>, J., Yang, X., ... &amp; </a:t>
            </a:r>
            <a:r>
              <a:rPr lang="es-US" sz="1100" dirty="0" err="1">
                <a:solidFill>
                  <a:srgbClr val="222222"/>
                </a:solidFill>
                <a:latin typeface="Arial" panose="020B0604020202020204" pitchFamily="34" charset="0"/>
              </a:rPr>
              <a:t>Xie</a:t>
            </a:r>
            <a:r>
              <a:rPr lang="es-US" sz="1100" dirty="0">
                <a:solidFill>
                  <a:srgbClr val="222222"/>
                </a:solidFill>
                <a:latin typeface="Arial" panose="020B0604020202020204" pitchFamily="34" charset="0"/>
              </a:rPr>
              <a:t>, T. (2017). </a:t>
            </a:r>
            <a:r>
              <a:rPr lang="es-US" sz="1100" dirty="0" err="1">
                <a:solidFill>
                  <a:srgbClr val="222222"/>
                </a:solidFill>
                <a:latin typeface="Arial" panose="020B0604020202020204" pitchFamily="34" charset="0"/>
              </a:rPr>
              <a:t>Fast-moving</a:t>
            </a:r>
            <a:r>
              <a:rPr lang="es-US" sz="1100" dirty="0">
                <a:solidFill>
                  <a:srgbClr val="222222"/>
                </a:solidFill>
                <a:latin typeface="Arial" panose="020B0604020202020204" pitchFamily="34" charset="0"/>
              </a:rPr>
              <a:t> </a:t>
            </a:r>
            <a:r>
              <a:rPr lang="es-US" sz="1100" dirty="0" err="1">
                <a:solidFill>
                  <a:srgbClr val="222222"/>
                </a:solidFill>
                <a:latin typeface="Arial" panose="020B0604020202020204" pitchFamily="34" charset="0"/>
              </a:rPr>
              <a:t>soft</a:t>
            </a:r>
            <a:r>
              <a:rPr lang="es-US" sz="1100" dirty="0">
                <a:solidFill>
                  <a:srgbClr val="222222"/>
                </a:solidFill>
                <a:latin typeface="Arial" panose="020B0604020202020204" pitchFamily="34" charset="0"/>
              </a:rPr>
              <a:t> </a:t>
            </a:r>
            <a:r>
              <a:rPr lang="es-US" sz="1100" dirty="0" err="1">
                <a:solidFill>
                  <a:srgbClr val="222222"/>
                </a:solidFill>
                <a:latin typeface="Arial" panose="020B0604020202020204" pitchFamily="34" charset="0"/>
              </a:rPr>
              <a:t>electronic</a:t>
            </a:r>
            <a:r>
              <a:rPr lang="es-US" sz="1100" dirty="0">
                <a:solidFill>
                  <a:srgbClr val="222222"/>
                </a:solidFill>
                <a:latin typeface="Arial" panose="020B0604020202020204" pitchFamily="34" charset="0"/>
              </a:rPr>
              <a:t> </a:t>
            </a:r>
            <a:r>
              <a:rPr lang="es-US" sz="1100" dirty="0" err="1">
                <a:solidFill>
                  <a:srgbClr val="222222"/>
                </a:solidFill>
                <a:latin typeface="Arial" panose="020B0604020202020204" pitchFamily="34" charset="0"/>
              </a:rPr>
              <a:t>fish</a:t>
            </a:r>
            <a:r>
              <a:rPr lang="es-US" sz="1100" dirty="0">
                <a:solidFill>
                  <a:srgbClr val="222222"/>
                </a:solidFill>
                <a:latin typeface="Arial" panose="020B0604020202020204" pitchFamily="34" charset="0"/>
              </a:rPr>
              <a:t>. </a:t>
            </a:r>
            <a:r>
              <a:rPr lang="es-US" sz="1100" i="1" dirty="0" err="1">
                <a:solidFill>
                  <a:srgbClr val="222222"/>
                </a:solidFill>
                <a:latin typeface="Arial" panose="020B0604020202020204" pitchFamily="34" charset="0"/>
              </a:rPr>
              <a:t>Science</a:t>
            </a:r>
            <a:r>
              <a:rPr lang="es-US" sz="1100" i="1" dirty="0">
                <a:solidFill>
                  <a:srgbClr val="222222"/>
                </a:solidFill>
                <a:latin typeface="Arial" panose="020B0604020202020204" pitchFamily="34" charset="0"/>
              </a:rPr>
              <a:t> </a:t>
            </a:r>
            <a:r>
              <a:rPr lang="es-US" sz="1100" i="1" dirty="0" err="1">
                <a:solidFill>
                  <a:srgbClr val="222222"/>
                </a:solidFill>
                <a:latin typeface="Arial" panose="020B0604020202020204" pitchFamily="34" charset="0"/>
              </a:rPr>
              <a:t>Advances</a:t>
            </a:r>
            <a:r>
              <a:rPr lang="es-US" sz="1100" dirty="0">
                <a:solidFill>
                  <a:srgbClr val="222222"/>
                </a:solidFill>
                <a:latin typeface="Arial" panose="020B0604020202020204" pitchFamily="34" charset="0"/>
              </a:rPr>
              <a:t>, </a:t>
            </a:r>
            <a:r>
              <a:rPr lang="es-US" sz="1100" i="1" dirty="0">
                <a:solidFill>
                  <a:srgbClr val="222222"/>
                </a:solidFill>
                <a:latin typeface="Arial" panose="020B0604020202020204" pitchFamily="34" charset="0"/>
              </a:rPr>
              <a:t>3</a:t>
            </a:r>
            <a:r>
              <a:rPr lang="es-US" sz="1100" dirty="0">
                <a:solidFill>
                  <a:srgbClr val="222222"/>
                </a:solidFill>
                <a:latin typeface="Arial" panose="020B0604020202020204" pitchFamily="34" charset="0"/>
              </a:rPr>
              <a:t>(4), e1602045.</a:t>
            </a:r>
            <a:endParaRPr lang="es-US" sz="1100" dirty="0"/>
          </a:p>
        </p:txBody>
      </p:sp>
      <p:sp>
        <p:nvSpPr>
          <p:cNvPr id="14" name="CuadroTexto 13"/>
          <p:cNvSpPr txBox="1"/>
          <p:nvPr/>
        </p:nvSpPr>
        <p:spPr>
          <a:xfrm>
            <a:off x="614648" y="1102325"/>
            <a:ext cx="3760631" cy="646331"/>
          </a:xfrm>
          <a:prstGeom prst="rect">
            <a:avLst/>
          </a:prstGeom>
          <a:noFill/>
        </p:spPr>
        <p:txBody>
          <a:bodyPr wrap="square" rtlCol="0">
            <a:spAutoFit/>
          </a:bodyPr>
          <a:lstStyle/>
          <a:p>
            <a:r>
              <a:rPr lang="es-US" dirty="0"/>
              <a:t>Nuevos materiales elastómeros</a:t>
            </a:r>
          </a:p>
          <a:p>
            <a:r>
              <a:rPr lang="es-US" b="1" dirty="0"/>
              <a:t>Modelamiento de sistemas</a:t>
            </a:r>
          </a:p>
        </p:txBody>
      </p:sp>
    </p:spTree>
    <p:extLst>
      <p:ext uri="{BB962C8B-B14F-4D97-AF65-F5344CB8AC3E}">
        <p14:creationId xmlns:p14="http://schemas.microsoft.com/office/powerpoint/2010/main" val="9890342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EE299363-6AB7-4383-B384-E845BF522AD8}"/>
              </a:ext>
            </a:extLst>
          </p:cNvPr>
          <p:cNvSpPr>
            <a:spLocks noGrp="1"/>
          </p:cNvSpPr>
          <p:nvPr>
            <p:ph idx="1"/>
          </p:nvPr>
        </p:nvSpPr>
        <p:spPr>
          <a:xfrm>
            <a:off x="1524000" y="1598051"/>
            <a:ext cx="10164418" cy="4246158"/>
          </a:xfrm>
        </p:spPr>
        <p:txBody>
          <a:bodyPr/>
          <a:lstStyle/>
          <a:p>
            <a:r>
              <a:rPr lang="es-EC" dirty="0"/>
              <a:t>Se recomienda realizar la mezcla en una balanza de exactitud, cuidar el método de mezcla y la extracción de los moldes.     ALEX</a:t>
            </a:r>
          </a:p>
          <a:p>
            <a:r>
              <a:rPr lang="es-EC" dirty="0"/>
              <a:t>Para la realización de los ensayos es recomendable poner marcas de control en los cordones, esto ayuda a verificar que el material no resbale provocando errores en la toma de datos.   YO</a:t>
            </a:r>
          </a:p>
          <a:p>
            <a:r>
              <a:rPr lang="es-EC" dirty="0"/>
              <a:t>Para los ensayos de carga y descarga es muy importante comprobar que la tensión inicial del material virgen sin deformar sea aproximadamente la misma para todos los cordones esto ayuda en la repetibilidad de los ensayos.   ALEX</a:t>
            </a:r>
          </a:p>
          <a:p>
            <a:r>
              <a:rPr lang="es-EC" dirty="0"/>
              <a:t>Se aconseja que la velocidad de movimiento de las pinzas sea baja y es recomendable esperar un tiempo entre 1 y 2 minutos para la toma de datos de la frecuencia.   YO</a:t>
            </a:r>
          </a:p>
        </p:txBody>
      </p:sp>
      <p:pic>
        <p:nvPicPr>
          <p:cNvPr id="4" name="Picture 2" descr="Resultado de imagen para carrera de ingenieria mecanica espe">
            <a:extLst>
              <a:ext uri="{FF2B5EF4-FFF2-40B4-BE49-F238E27FC236}">
                <a16:creationId xmlns="" xmlns:a16="http://schemas.microsoft.com/office/drawing/2014/main" id="{1C05E90B-B658-4CC8-89DA-93B83535113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972800" y="1"/>
            <a:ext cx="1219200" cy="1181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3143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Marcador de contenido 2">
            <a:extLst>
              <a:ext uri="{FF2B5EF4-FFF2-40B4-BE49-F238E27FC236}">
                <a16:creationId xmlns="" xmlns:a16="http://schemas.microsoft.com/office/drawing/2014/main" id="{F309DF89-9343-4C8F-ABDD-2C82FB2ADDAE}"/>
              </a:ext>
            </a:extLst>
          </p:cNvPr>
          <p:cNvSpPr txBox="1">
            <a:spLocks/>
          </p:cNvSpPr>
          <p:nvPr/>
        </p:nvSpPr>
        <p:spPr>
          <a:xfrm>
            <a:off x="4292513" y="3056021"/>
            <a:ext cx="4418350" cy="12264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b="1" dirty="0"/>
              <a:t> </a:t>
            </a:r>
            <a:r>
              <a:rPr lang="es-EC" sz="6000" b="1" i="1" dirty="0">
                <a:effectLst>
                  <a:outerShdw blurRad="38100" dist="38100" dir="2700000" algn="tl">
                    <a:srgbClr val="000000">
                      <a:alpha val="43137"/>
                    </a:srgbClr>
                  </a:outerShdw>
                </a:effectLst>
                <a:latin typeface="Bradley Hand ITC" panose="03070402050302030203" pitchFamily="66" charset="0"/>
              </a:rPr>
              <a:t>GRACIAS </a:t>
            </a:r>
          </a:p>
          <a:p>
            <a:pPr marL="514350" indent="-514350">
              <a:buFont typeface="Arial" panose="020B0604020202020204" pitchFamily="34" charset="0"/>
              <a:buAutoNum type="arabicPeriod" startAt="2"/>
            </a:pPr>
            <a:endParaRPr lang="es-EC" b="1" dirty="0"/>
          </a:p>
        </p:txBody>
      </p:sp>
      <p:pic>
        <p:nvPicPr>
          <p:cNvPr id="19" name="Picture 2" descr="Resultado de imagen para carrera de ingenieria mecanica espe">
            <a:extLst>
              <a:ext uri="{FF2B5EF4-FFF2-40B4-BE49-F238E27FC236}">
                <a16:creationId xmlns="" xmlns:a16="http://schemas.microsoft.com/office/drawing/2014/main" id="{3AA9B7C7-8D5C-4153-9B60-360D1B3F1B9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466398" y="1"/>
            <a:ext cx="1725602" cy="1672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796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 xmlns:a16="http://schemas.microsoft.com/office/drawing/2014/main" id="{07A33ED0-D553-4E5F-9883-49B0B45BAB6E}"/>
              </a:ext>
            </a:extLst>
          </p:cNvPr>
          <p:cNvSpPr>
            <a:spLocks noGrp="1"/>
          </p:cNvSpPr>
          <p:nvPr>
            <p:ph type="title"/>
          </p:nvPr>
        </p:nvSpPr>
        <p:spPr>
          <a:xfrm>
            <a:off x="745435" y="112640"/>
            <a:ext cx="5350565" cy="667027"/>
          </a:xfrm>
        </p:spPr>
        <p:txBody>
          <a:bodyPr>
            <a:normAutofit fontScale="90000"/>
          </a:bodyPr>
          <a:lstStyle/>
          <a:p>
            <a:r>
              <a:rPr lang="es-EC" sz="4000" b="1" dirty="0"/>
              <a:t>O</a:t>
            </a:r>
            <a:r>
              <a:rPr lang="es-EC" sz="2800" b="1" dirty="0"/>
              <a:t>BJETIVOS </a:t>
            </a:r>
            <a:r>
              <a:rPr lang="es-EC" sz="4000" b="1" dirty="0"/>
              <a:t>G</a:t>
            </a:r>
            <a:r>
              <a:rPr lang="es-EC" sz="2800" b="1" dirty="0"/>
              <a:t>ENERALES</a:t>
            </a:r>
            <a:r>
              <a:rPr lang="es-EC" sz="4000" b="1" dirty="0"/>
              <a:t> </a:t>
            </a:r>
          </a:p>
        </p:txBody>
      </p:sp>
      <p:sp>
        <p:nvSpPr>
          <p:cNvPr id="7" name="Título 1">
            <a:extLst>
              <a:ext uri="{FF2B5EF4-FFF2-40B4-BE49-F238E27FC236}">
                <a16:creationId xmlns="" xmlns:a16="http://schemas.microsoft.com/office/drawing/2014/main" id="{45D52E4A-0DAA-4F1A-866E-78878917BC4B}"/>
              </a:ext>
            </a:extLst>
          </p:cNvPr>
          <p:cNvSpPr txBox="1">
            <a:spLocks/>
          </p:cNvSpPr>
          <p:nvPr/>
        </p:nvSpPr>
        <p:spPr>
          <a:xfrm>
            <a:off x="745435" y="2608668"/>
            <a:ext cx="5350565" cy="6670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b="1" dirty="0"/>
              <a:t>O</a:t>
            </a:r>
            <a:r>
              <a:rPr lang="es-EC" sz="2800" b="1" dirty="0"/>
              <a:t>BJETIVOS </a:t>
            </a:r>
            <a:r>
              <a:rPr lang="es-EC" sz="4000" b="1" dirty="0"/>
              <a:t>E</a:t>
            </a:r>
            <a:r>
              <a:rPr lang="es-EC" sz="2800" b="1" dirty="0"/>
              <a:t>SPECÍFICOS</a:t>
            </a:r>
            <a:r>
              <a:rPr lang="es-EC" sz="4000" b="1" dirty="0"/>
              <a:t> </a:t>
            </a:r>
          </a:p>
        </p:txBody>
      </p:sp>
      <p:sp>
        <p:nvSpPr>
          <p:cNvPr id="6" name="Rectángulo 5">
            <a:extLst>
              <a:ext uri="{FF2B5EF4-FFF2-40B4-BE49-F238E27FC236}">
                <a16:creationId xmlns="" xmlns:a16="http://schemas.microsoft.com/office/drawing/2014/main" id="{17394421-8F5E-41DB-AAAE-E8EFCC772AAC}"/>
              </a:ext>
            </a:extLst>
          </p:cNvPr>
          <p:cNvSpPr/>
          <p:nvPr/>
        </p:nvSpPr>
        <p:spPr>
          <a:xfrm>
            <a:off x="1245703" y="1113181"/>
            <a:ext cx="7620001" cy="1121269"/>
          </a:xfrm>
          <a:prstGeom prst="rect">
            <a:avLst/>
          </a:prstGeom>
        </p:spPr>
        <p:txBody>
          <a:bodyPr wrap="square">
            <a:spAutoFit/>
          </a:bodyPr>
          <a:lstStyle/>
          <a:p>
            <a:pPr marL="226695" algn="just">
              <a:lnSpc>
                <a:spcPct val="200000"/>
              </a:lnSpc>
              <a:spcAft>
                <a:spcPts val="800"/>
              </a:spcAft>
              <a:tabLst>
                <a:tab pos="471805" algn="l"/>
              </a:tabLst>
            </a:pPr>
            <a:r>
              <a:rPr lang="es-EC" dirty="0">
                <a:latin typeface="Times New Roman" panose="02020603050405020304" pitchFamily="18" charset="0"/>
                <a:ea typeface="Calibri" panose="020F0502020204030204" pitchFamily="34" charset="0"/>
                <a:cs typeface="Times New Roman" panose="02020603050405020304" pitchFamily="18" charset="0"/>
              </a:rPr>
              <a:t>Realizar un estudio comparativo a través de modelos matemáticos aplicados en el comportamiento de vibración transversal de cordones elastoméricos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a:extLst>
              <a:ext uri="{FF2B5EF4-FFF2-40B4-BE49-F238E27FC236}">
                <a16:creationId xmlns="" xmlns:a16="http://schemas.microsoft.com/office/drawing/2014/main" id="{245A105C-EA79-4E84-8195-7416723EE3AD}"/>
              </a:ext>
            </a:extLst>
          </p:cNvPr>
          <p:cNvSpPr/>
          <p:nvPr/>
        </p:nvSpPr>
        <p:spPr>
          <a:xfrm>
            <a:off x="1444488" y="3275695"/>
            <a:ext cx="8918712" cy="2783262"/>
          </a:xfrm>
          <a:prstGeom prst="rect">
            <a:avLst/>
          </a:prstGeom>
        </p:spPr>
        <p:txBody>
          <a:bodyPr wrap="square">
            <a:spAutoFit/>
          </a:bodyPr>
          <a:lstStyle/>
          <a:p>
            <a:pPr lvl="0" algn="just">
              <a:lnSpc>
                <a:spcPct val="200000"/>
              </a:lnSpc>
              <a:spcAft>
                <a:spcPts val="0"/>
              </a:spcAft>
            </a:pPr>
            <a:r>
              <a:rPr lang="es-EC" dirty="0">
                <a:latin typeface="Times New Roman" panose="02020603050405020304" pitchFamily="18" charset="0"/>
                <a:ea typeface="Calibri" panose="020F0502020204030204" pitchFamily="34" charset="0"/>
                <a:cs typeface="Times New Roman" panose="02020603050405020304" pitchFamily="18" charset="0"/>
              </a:rPr>
              <a:t>-    Implementar la máquina de pruebas de ensayo.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200000"/>
              </a:lnSpc>
              <a:spcAft>
                <a:spcPts val="0"/>
              </a:spcAft>
              <a:buFontTx/>
              <a:buChar char="-"/>
            </a:pPr>
            <a:r>
              <a:rPr lang="es-EC" dirty="0">
                <a:latin typeface="Times New Roman" panose="02020603050405020304" pitchFamily="18" charset="0"/>
                <a:ea typeface="Calibri" panose="020F0502020204030204" pitchFamily="34" charset="0"/>
                <a:cs typeface="Times New Roman" panose="02020603050405020304" pitchFamily="18" charset="0"/>
              </a:rPr>
              <a:t>Ejecutar los ensayos de vibración con las fibras de elastómeros seleccionados.</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200000"/>
              </a:lnSpc>
              <a:spcAft>
                <a:spcPts val="0"/>
              </a:spcAft>
              <a:buFontTx/>
              <a:buChar char="-"/>
            </a:pPr>
            <a:r>
              <a:rPr lang="es-EC" dirty="0">
                <a:latin typeface="Times New Roman" panose="02020603050405020304" pitchFamily="18" charset="0"/>
                <a:ea typeface="Calibri" panose="020F0502020204030204" pitchFamily="34" charset="0"/>
                <a:cs typeface="Times New Roman" panose="02020603050405020304" pitchFamily="18" charset="0"/>
              </a:rPr>
              <a:t>Recopilar los datos obtenidos de los ensayos para la respectiva programación en código. </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200000"/>
              </a:lnSpc>
              <a:spcAft>
                <a:spcPts val="0"/>
              </a:spcAft>
              <a:buFontTx/>
              <a:buChar char="-"/>
            </a:pPr>
            <a:r>
              <a:rPr lang="es-EC" dirty="0">
                <a:latin typeface="Times New Roman" panose="02020603050405020304" pitchFamily="18" charset="0"/>
                <a:ea typeface="Calibri" panose="020F0502020204030204" pitchFamily="34" charset="0"/>
                <a:cs typeface="Times New Roman" panose="02020603050405020304" pitchFamily="18" charset="0"/>
              </a:rPr>
              <a:t>Comparar el comportamiento vibracional de los elastómeros con los diferentes modelos matemáticos.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2" descr="Resultado de imagen para carrera de ingenieria mecanica espe">
            <a:extLst>
              <a:ext uri="{FF2B5EF4-FFF2-40B4-BE49-F238E27FC236}">
                <a16:creationId xmlns="" xmlns:a16="http://schemas.microsoft.com/office/drawing/2014/main" id="{77D4B792-00D0-4395-826E-FD3D39F67B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2348" y="1"/>
            <a:ext cx="1179651" cy="114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907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Marcador de contenido 2">
            <a:extLst>
              <a:ext uri="{FF2B5EF4-FFF2-40B4-BE49-F238E27FC236}">
                <a16:creationId xmlns="" xmlns:a16="http://schemas.microsoft.com/office/drawing/2014/main" id="{F309DF89-9343-4C8F-ABDD-2C82FB2ADDAE}"/>
              </a:ext>
            </a:extLst>
          </p:cNvPr>
          <p:cNvSpPr txBox="1">
            <a:spLocks/>
          </p:cNvSpPr>
          <p:nvPr/>
        </p:nvSpPr>
        <p:spPr>
          <a:xfrm>
            <a:off x="1463726" y="1143435"/>
            <a:ext cx="3558848" cy="40750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s-EC" b="1" dirty="0"/>
              <a:t>  INTRODUCCIÓN </a:t>
            </a:r>
          </a:p>
          <a:p>
            <a:pPr marL="514350" indent="-514350">
              <a:buFont typeface="Arial" panose="020B0604020202020204" pitchFamily="34" charset="0"/>
              <a:buAutoNum type="arabicPeriod" startAt="2"/>
            </a:pPr>
            <a:endParaRPr lang="es-EC" b="1" dirty="0"/>
          </a:p>
        </p:txBody>
      </p:sp>
      <p:sp>
        <p:nvSpPr>
          <p:cNvPr id="11" name="Rectángulo 10">
            <a:extLst>
              <a:ext uri="{FF2B5EF4-FFF2-40B4-BE49-F238E27FC236}">
                <a16:creationId xmlns="" xmlns:a16="http://schemas.microsoft.com/office/drawing/2014/main" id="{A7FE272F-57F2-4ED4-A278-09FA91C93340}"/>
              </a:ext>
            </a:extLst>
          </p:cNvPr>
          <p:cNvSpPr/>
          <p:nvPr/>
        </p:nvSpPr>
        <p:spPr>
          <a:xfrm>
            <a:off x="1463726" y="1672625"/>
            <a:ext cx="4950722" cy="523220"/>
          </a:xfrm>
          <a:prstGeom prst="rect">
            <a:avLst/>
          </a:prstGeom>
        </p:spPr>
        <p:txBody>
          <a:bodyPr wrap="square">
            <a:spAutoFit/>
          </a:bodyPr>
          <a:lstStyle/>
          <a:p>
            <a:pPr marL="514350" indent="-514350">
              <a:buFont typeface="Arial" panose="020B0604020202020204" pitchFamily="34" charset="0"/>
              <a:buAutoNum type="arabicPeriod" startAt="2"/>
            </a:pPr>
            <a:r>
              <a:rPr lang="es-EC" sz="2800" b="1" dirty="0"/>
              <a:t>  MARCO TEÓRICO</a:t>
            </a:r>
          </a:p>
        </p:txBody>
      </p:sp>
      <p:sp>
        <p:nvSpPr>
          <p:cNvPr id="12" name="Rectángulo 11">
            <a:extLst>
              <a:ext uri="{FF2B5EF4-FFF2-40B4-BE49-F238E27FC236}">
                <a16:creationId xmlns="" xmlns:a16="http://schemas.microsoft.com/office/drawing/2014/main" id="{D7B232B6-2A56-49B4-BFBB-CCA4D0C30203}"/>
              </a:ext>
            </a:extLst>
          </p:cNvPr>
          <p:cNvSpPr/>
          <p:nvPr/>
        </p:nvSpPr>
        <p:spPr>
          <a:xfrm>
            <a:off x="1463726" y="2299958"/>
            <a:ext cx="5718953" cy="523220"/>
          </a:xfrm>
          <a:prstGeom prst="rect">
            <a:avLst/>
          </a:prstGeom>
        </p:spPr>
        <p:txBody>
          <a:bodyPr wrap="square">
            <a:spAutoFit/>
          </a:bodyPr>
          <a:lstStyle/>
          <a:p>
            <a:r>
              <a:rPr lang="es-EC" sz="2800" b="1" dirty="0"/>
              <a:t>3.     DISEÑO Y CONSTRUCCIÓN</a:t>
            </a:r>
          </a:p>
        </p:txBody>
      </p:sp>
      <p:sp>
        <p:nvSpPr>
          <p:cNvPr id="13" name="Rectángulo 12">
            <a:extLst>
              <a:ext uri="{FF2B5EF4-FFF2-40B4-BE49-F238E27FC236}">
                <a16:creationId xmlns="" xmlns:a16="http://schemas.microsoft.com/office/drawing/2014/main" id="{108FD921-3D50-4257-B5F2-A585792C2C15}"/>
              </a:ext>
            </a:extLst>
          </p:cNvPr>
          <p:cNvSpPr/>
          <p:nvPr/>
        </p:nvSpPr>
        <p:spPr>
          <a:xfrm>
            <a:off x="1463726" y="2953834"/>
            <a:ext cx="4247961" cy="523220"/>
          </a:xfrm>
          <a:prstGeom prst="rect">
            <a:avLst/>
          </a:prstGeom>
        </p:spPr>
        <p:txBody>
          <a:bodyPr wrap="square">
            <a:spAutoFit/>
          </a:bodyPr>
          <a:lstStyle/>
          <a:p>
            <a:pPr marL="514350" indent="-514350">
              <a:buFont typeface="Arial" panose="020B0604020202020204" pitchFamily="34" charset="0"/>
              <a:buAutoNum type="arabicPeriod" startAt="4"/>
            </a:pPr>
            <a:r>
              <a:rPr lang="es-EC" sz="2800" b="1" dirty="0"/>
              <a:t>  METODOLOGÍA</a:t>
            </a:r>
          </a:p>
        </p:txBody>
      </p:sp>
      <p:sp>
        <p:nvSpPr>
          <p:cNvPr id="14" name="Rectángulo 13">
            <a:extLst>
              <a:ext uri="{FF2B5EF4-FFF2-40B4-BE49-F238E27FC236}">
                <a16:creationId xmlns="" xmlns:a16="http://schemas.microsoft.com/office/drawing/2014/main" id="{BDE2A367-A51C-4B39-B8CC-8B45C0D81CF2}"/>
              </a:ext>
            </a:extLst>
          </p:cNvPr>
          <p:cNvSpPr/>
          <p:nvPr/>
        </p:nvSpPr>
        <p:spPr>
          <a:xfrm>
            <a:off x="1463726" y="3598740"/>
            <a:ext cx="4247961" cy="523220"/>
          </a:xfrm>
          <a:prstGeom prst="rect">
            <a:avLst/>
          </a:prstGeom>
        </p:spPr>
        <p:txBody>
          <a:bodyPr wrap="square">
            <a:spAutoFit/>
          </a:bodyPr>
          <a:lstStyle/>
          <a:p>
            <a:r>
              <a:rPr lang="es-EC" sz="2800" b="1" dirty="0"/>
              <a:t>5.     PROGRAMACIÓN</a:t>
            </a:r>
          </a:p>
        </p:txBody>
      </p:sp>
      <p:sp>
        <p:nvSpPr>
          <p:cNvPr id="15" name="Rectángulo 14">
            <a:extLst>
              <a:ext uri="{FF2B5EF4-FFF2-40B4-BE49-F238E27FC236}">
                <a16:creationId xmlns="" xmlns:a16="http://schemas.microsoft.com/office/drawing/2014/main" id="{871A0157-A356-4D68-95D6-AECB9CE1E3F5}"/>
              </a:ext>
            </a:extLst>
          </p:cNvPr>
          <p:cNvSpPr/>
          <p:nvPr/>
        </p:nvSpPr>
        <p:spPr>
          <a:xfrm>
            <a:off x="1463726" y="4217676"/>
            <a:ext cx="6368309" cy="523220"/>
          </a:xfrm>
          <a:prstGeom prst="rect">
            <a:avLst/>
          </a:prstGeom>
        </p:spPr>
        <p:txBody>
          <a:bodyPr wrap="square">
            <a:spAutoFit/>
          </a:bodyPr>
          <a:lstStyle/>
          <a:p>
            <a:r>
              <a:rPr lang="es-EC" sz="2800" b="1" dirty="0"/>
              <a:t>6.     ANÁLISIS DE RESULTADOS</a:t>
            </a:r>
          </a:p>
        </p:txBody>
      </p:sp>
      <p:sp>
        <p:nvSpPr>
          <p:cNvPr id="16" name="Rectángulo 15">
            <a:extLst>
              <a:ext uri="{FF2B5EF4-FFF2-40B4-BE49-F238E27FC236}">
                <a16:creationId xmlns="" xmlns:a16="http://schemas.microsoft.com/office/drawing/2014/main" id="{80B821A6-03B6-40AB-BA75-32131624797F}"/>
              </a:ext>
            </a:extLst>
          </p:cNvPr>
          <p:cNvSpPr/>
          <p:nvPr/>
        </p:nvSpPr>
        <p:spPr>
          <a:xfrm>
            <a:off x="1463726" y="4835544"/>
            <a:ext cx="4247961" cy="523220"/>
          </a:xfrm>
          <a:prstGeom prst="rect">
            <a:avLst/>
          </a:prstGeom>
        </p:spPr>
        <p:txBody>
          <a:bodyPr wrap="square">
            <a:spAutoFit/>
          </a:bodyPr>
          <a:lstStyle/>
          <a:p>
            <a:r>
              <a:rPr lang="es-EC" sz="2800" b="1" dirty="0"/>
              <a:t>7.     CONCLUSIONES</a:t>
            </a:r>
          </a:p>
        </p:txBody>
      </p:sp>
      <p:sp>
        <p:nvSpPr>
          <p:cNvPr id="17" name="Rectángulo 16">
            <a:extLst>
              <a:ext uri="{FF2B5EF4-FFF2-40B4-BE49-F238E27FC236}">
                <a16:creationId xmlns="" xmlns:a16="http://schemas.microsoft.com/office/drawing/2014/main" id="{12312ED5-3DC2-4F11-A20F-DE3B6FA25BC8}"/>
              </a:ext>
            </a:extLst>
          </p:cNvPr>
          <p:cNvSpPr/>
          <p:nvPr/>
        </p:nvSpPr>
        <p:spPr>
          <a:xfrm>
            <a:off x="1463727" y="5457396"/>
            <a:ext cx="5892416" cy="523220"/>
          </a:xfrm>
          <a:prstGeom prst="rect">
            <a:avLst/>
          </a:prstGeom>
        </p:spPr>
        <p:txBody>
          <a:bodyPr wrap="square">
            <a:spAutoFit/>
          </a:bodyPr>
          <a:lstStyle/>
          <a:p>
            <a:r>
              <a:rPr lang="es-EC" sz="2800" b="1" dirty="0"/>
              <a:t>8.     RECOMENDACIONES</a:t>
            </a:r>
            <a:endParaRPr lang="es-EC" sz="2800" dirty="0"/>
          </a:p>
        </p:txBody>
      </p:sp>
      <p:pic>
        <p:nvPicPr>
          <p:cNvPr id="19" name="Picture 2" descr="Resultado de imagen para carrera de ingenieria mecanica espe">
            <a:extLst>
              <a:ext uri="{FF2B5EF4-FFF2-40B4-BE49-F238E27FC236}">
                <a16:creationId xmlns="" xmlns:a16="http://schemas.microsoft.com/office/drawing/2014/main" id="{B2C931C4-788F-40F4-9160-D12BD4934DB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466398" y="1"/>
            <a:ext cx="1725602" cy="1672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63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xit" presetSubtype="0" fill="hold" grpId="0" nodeType="clickEffect">
                                  <p:stCondLst>
                                    <p:cond delay="0"/>
                                  </p:stCondLst>
                                  <p:childTnLst>
                                    <p:animEffect transition="out" filter="fade">
                                      <p:cBhvr>
                                        <p:cTn id="6" dur="800" accel="100000">
                                          <p:stCondLst>
                                            <p:cond delay="200"/>
                                          </p:stCondLst>
                                        </p:cTn>
                                        <p:tgtEl>
                                          <p:spTgt spid="11"/>
                                        </p:tgtEl>
                                      </p:cBhvr>
                                    </p:animEffect>
                                    <p:anim calcmode="lin" valueType="num">
                                      <p:cBhvr>
                                        <p:cTn id="7" dur="800" accel="100000">
                                          <p:stCondLst>
                                            <p:cond delay="200"/>
                                          </p:stCondLst>
                                        </p:cTn>
                                        <p:tgtEl>
                                          <p:spTgt spid="11"/>
                                        </p:tgtEl>
                                        <p:attrNameLst>
                                          <p:attrName>style.rotation</p:attrName>
                                        </p:attrNameLst>
                                      </p:cBhvr>
                                      <p:tavLst>
                                        <p:tav tm="0">
                                          <p:val>
                                            <p:fltVal val="0"/>
                                          </p:val>
                                        </p:tav>
                                        <p:tav tm="100000">
                                          <p:val>
                                            <p:fltVal val="-90"/>
                                          </p:val>
                                        </p:tav>
                                      </p:tavLst>
                                    </p:anim>
                                    <p:anim calcmode="lin" valueType="num">
                                      <p:cBhvr>
                                        <p:cTn id="8" dur="200" decel="100000"/>
                                        <p:tgtEl>
                                          <p:spTgt spid="11"/>
                                        </p:tgtEl>
                                        <p:attrNameLst>
                                          <p:attrName>ppt_x</p:attrName>
                                        </p:attrNameLst>
                                      </p:cBhvr>
                                      <p:tavLst>
                                        <p:tav tm="0">
                                          <p:val>
                                            <p:strVal val="ppt_x"/>
                                          </p:val>
                                        </p:tav>
                                        <p:tav tm="100000">
                                          <p:val>
                                            <p:strVal val="ppt_x-0.05"/>
                                          </p:val>
                                        </p:tav>
                                      </p:tavLst>
                                    </p:anim>
                                    <p:anim calcmode="lin" valueType="num">
                                      <p:cBhvr>
                                        <p:cTn id="9" dur="200" decel="100000"/>
                                        <p:tgtEl>
                                          <p:spTgt spid="11"/>
                                        </p:tgtEl>
                                        <p:attrNameLst>
                                          <p:attrName>ppt_y</p:attrName>
                                        </p:attrNameLst>
                                      </p:cBhvr>
                                      <p:tavLst>
                                        <p:tav tm="0">
                                          <p:val>
                                            <p:strVal val="ppt_y"/>
                                          </p:val>
                                        </p:tav>
                                        <p:tav tm="100000">
                                          <p:val>
                                            <p:strVal val="ppt_y+0.1"/>
                                          </p:val>
                                        </p:tav>
                                      </p:tavLst>
                                    </p:anim>
                                    <p:anim calcmode="lin" valueType="num">
                                      <p:cBhvr>
                                        <p:cTn id="10" dur="800" accel="100000">
                                          <p:stCondLst>
                                            <p:cond delay="200"/>
                                          </p:stCondLst>
                                        </p:cTn>
                                        <p:tgtEl>
                                          <p:spTgt spid="11"/>
                                        </p:tgtEl>
                                        <p:attrNameLst>
                                          <p:attrName>ppt_x</p:attrName>
                                        </p:attrNameLst>
                                      </p:cBhvr>
                                      <p:tavLst>
                                        <p:tav tm="0">
                                          <p:val>
                                            <p:strVal val="ppt_x"/>
                                          </p:val>
                                        </p:tav>
                                        <p:tav tm="100000">
                                          <p:val>
                                            <p:strVal val="ppt_x+0.4+0.05"/>
                                          </p:val>
                                        </p:tav>
                                      </p:tavLst>
                                    </p:anim>
                                    <p:anim calcmode="lin" valueType="num">
                                      <p:cBhvr>
                                        <p:cTn id="11" dur="800" accel="100000">
                                          <p:stCondLst>
                                            <p:cond delay="200"/>
                                          </p:stCondLst>
                                        </p:cTn>
                                        <p:tgtEl>
                                          <p:spTgt spid="11"/>
                                        </p:tgtEl>
                                        <p:attrNameLst>
                                          <p:attrName>ppt_y</p:attrName>
                                        </p:attrNameLst>
                                      </p:cBhvr>
                                      <p:tavLst>
                                        <p:tav tm="0">
                                          <p:val>
                                            <p:strVal val="ppt_y"/>
                                          </p:val>
                                        </p:tav>
                                        <p:tav tm="100000">
                                          <p:val>
                                            <p:strVal val="ppt_y-0.4-0.1"/>
                                          </p:val>
                                        </p:tav>
                                      </p:tavLst>
                                    </p:anim>
                                    <p:set>
                                      <p:cBhvr>
                                        <p:cTn id="12"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 xmlns:a16="http://schemas.microsoft.com/office/drawing/2014/main" id="{07A33ED0-D553-4E5F-9883-49B0B45BAB6E}"/>
              </a:ext>
            </a:extLst>
          </p:cNvPr>
          <p:cNvSpPr>
            <a:spLocks noGrp="1"/>
          </p:cNvSpPr>
          <p:nvPr>
            <p:ph type="title"/>
          </p:nvPr>
        </p:nvSpPr>
        <p:spPr>
          <a:xfrm>
            <a:off x="745435" y="130929"/>
            <a:ext cx="5350565" cy="667027"/>
          </a:xfrm>
        </p:spPr>
        <p:txBody>
          <a:bodyPr>
            <a:normAutofit fontScale="90000"/>
          </a:bodyPr>
          <a:lstStyle/>
          <a:p>
            <a:r>
              <a:rPr lang="es-EC" sz="4000" b="1" dirty="0"/>
              <a:t>E</a:t>
            </a:r>
            <a:r>
              <a:rPr lang="es-EC" sz="2800" b="1" dirty="0"/>
              <a:t>FECTO </a:t>
            </a:r>
            <a:r>
              <a:rPr lang="es-EC" sz="4000" b="1" dirty="0"/>
              <a:t>M</a:t>
            </a:r>
            <a:r>
              <a:rPr lang="es-EC" sz="2800" b="1" dirty="0"/>
              <a:t>ULLINS</a:t>
            </a:r>
            <a:r>
              <a:rPr lang="es-EC" sz="4000" b="1" dirty="0"/>
              <a:t> </a:t>
            </a:r>
          </a:p>
        </p:txBody>
      </p:sp>
      <p:sp>
        <p:nvSpPr>
          <p:cNvPr id="6" name="Rectángulo 5">
            <a:extLst>
              <a:ext uri="{FF2B5EF4-FFF2-40B4-BE49-F238E27FC236}">
                <a16:creationId xmlns="" xmlns:a16="http://schemas.microsoft.com/office/drawing/2014/main" id="{17394421-8F5E-41DB-AAAE-E8EFCC772AAC}"/>
              </a:ext>
            </a:extLst>
          </p:cNvPr>
          <p:cNvSpPr/>
          <p:nvPr/>
        </p:nvSpPr>
        <p:spPr>
          <a:xfrm>
            <a:off x="745435" y="1020416"/>
            <a:ext cx="8544339" cy="1121269"/>
          </a:xfrm>
          <a:prstGeom prst="rect">
            <a:avLst/>
          </a:prstGeom>
        </p:spPr>
        <p:txBody>
          <a:bodyPr wrap="square">
            <a:spAutoFit/>
          </a:bodyPr>
          <a:lstStyle/>
          <a:p>
            <a:pPr marL="226695" algn="just">
              <a:lnSpc>
                <a:spcPct val="200000"/>
              </a:lnSpc>
              <a:spcAft>
                <a:spcPts val="800"/>
              </a:spcAft>
              <a:tabLst>
                <a:tab pos="471805" algn="l"/>
              </a:tabLst>
            </a:pPr>
            <a:r>
              <a:rPr lang="es-MX" dirty="0">
                <a:latin typeface="Times New Roman" panose="02020603050405020304" pitchFamily="18" charset="0"/>
                <a:ea typeface="Calibri" panose="020F0502020204030204" pitchFamily="34" charset="0"/>
                <a:cs typeface="Times New Roman" panose="02020603050405020304" pitchFamily="18" charset="0"/>
              </a:rPr>
              <a:t>Cuando un elastómero es cargado y descargado durante  varios ciclos de carga la tensión que se requiere para alcanzar la misma deformación va disminuyendo en cada ciclo.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a:extLst>
              <a:ext uri="{FF2B5EF4-FFF2-40B4-BE49-F238E27FC236}">
                <a16:creationId xmlns="" xmlns:a16="http://schemas.microsoft.com/office/drawing/2014/main" id="{D41B6501-02CC-4C4F-B590-02E639973B0B}"/>
              </a:ext>
            </a:extLst>
          </p:cNvPr>
          <p:cNvPicPr>
            <a:picLocks noChangeAspect="1"/>
          </p:cNvPicPr>
          <p:nvPr/>
        </p:nvPicPr>
        <p:blipFill>
          <a:blip r:embed="rId3"/>
          <a:stretch>
            <a:fillRect/>
          </a:stretch>
        </p:blipFill>
        <p:spPr>
          <a:xfrm>
            <a:off x="6507024" y="2567582"/>
            <a:ext cx="4505325" cy="2933700"/>
          </a:xfrm>
          <a:prstGeom prst="rect">
            <a:avLst/>
          </a:prstGeom>
        </p:spPr>
      </p:pic>
      <p:pic>
        <p:nvPicPr>
          <p:cNvPr id="10" name="Picture 2" descr="Resultado de imagen para carrera de ingenieria mecanica espe">
            <a:extLst>
              <a:ext uri="{FF2B5EF4-FFF2-40B4-BE49-F238E27FC236}">
                <a16:creationId xmlns="" xmlns:a16="http://schemas.microsoft.com/office/drawing/2014/main" id="{6BBC9E84-0534-42A4-983E-DC7E064332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2348" y="1"/>
            <a:ext cx="1179651" cy="1143434"/>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 xmlns:a16="http://schemas.microsoft.com/office/drawing/2014/main" id="{044CC167-2844-407C-84F9-0CBF2CEE3545}"/>
              </a:ext>
            </a:extLst>
          </p:cNvPr>
          <p:cNvPicPr>
            <a:picLocks noChangeAspect="1"/>
          </p:cNvPicPr>
          <p:nvPr/>
        </p:nvPicPr>
        <p:blipFill>
          <a:blip r:embed="rId5"/>
          <a:stretch>
            <a:fillRect/>
          </a:stretch>
        </p:blipFill>
        <p:spPr>
          <a:xfrm>
            <a:off x="1179651" y="2680292"/>
            <a:ext cx="5105400" cy="3571875"/>
          </a:xfrm>
          <a:prstGeom prst="rect">
            <a:avLst/>
          </a:prstGeom>
        </p:spPr>
      </p:pic>
    </p:spTree>
    <p:extLst>
      <p:ext uri="{BB962C8B-B14F-4D97-AF65-F5344CB8AC3E}">
        <p14:creationId xmlns:p14="http://schemas.microsoft.com/office/powerpoint/2010/main" val="4279875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ángulo 9"/>
              <p:cNvSpPr/>
              <p:nvPr/>
            </p:nvSpPr>
            <p:spPr>
              <a:xfrm>
                <a:off x="1093982" y="3738050"/>
                <a:ext cx="1604735" cy="4174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𝑭</m:t>
                      </m:r>
                      <m:r>
                        <a:rPr lang="es-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𝑏</m:t>
                          </m:r>
                          <m:rad>
                            <m:radPr>
                              <m:degHide m:val="on"/>
                              <m:ctrlPr>
                                <a:rPr lang="en-US" i="1">
                                  <a:latin typeface="Cambria Math" panose="02040503050406030204" pitchFamily="18" charset="0"/>
                                </a:rPr>
                              </m:ctrlPr>
                            </m:radPr>
                            <m:deg/>
                            <m:e>
                              <m:r>
                                <a:rPr lang="en-US" i="1">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𝑚</m:t>
                              </m:r>
                            </m:e>
                          </m:rad>
                        </m:sup>
                      </m:sSup>
                    </m:oMath>
                  </m:oMathPara>
                </a14:m>
                <a:endParaRPr lang="es-US" dirty="0"/>
              </a:p>
            </p:txBody>
          </p:sp>
        </mc:Choice>
        <mc:Fallback xmlns="">
          <p:sp>
            <p:nvSpPr>
              <p:cNvPr id="10" name="Rectángulo 9"/>
              <p:cNvSpPr>
                <a:spLocks noRot="1" noChangeAspect="1" noMove="1" noResize="1" noEditPoints="1" noAdjustHandles="1" noChangeArrowheads="1" noChangeShapeType="1" noTextEdit="1"/>
              </p:cNvSpPr>
              <p:nvPr/>
            </p:nvSpPr>
            <p:spPr>
              <a:xfrm>
                <a:off x="1093982" y="3738050"/>
                <a:ext cx="1604735" cy="417422"/>
              </a:xfrm>
              <a:prstGeom prst="rect">
                <a:avLst/>
              </a:prstGeom>
              <a:blipFill rotWithShape="0">
                <a:blip r:embed="rId3"/>
                <a:stretch>
                  <a:fillRect/>
                </a:stretch>
              </a:blipFill>
            </p:spPr>
            <p:txBody>
              <a:bodyPr/>
              <a:lstStyle/>
              <a:p>
                <a:r>
                  <a:rPr lang="es-US">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4390866" y="1570370"/>
                <a:ext cx="4191280" cy="92333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b="1" i="1" smtClean="0">
                          <a:latin typeface="Cambria Math" panose="02040503050406030204" pitchFamily="18" charset="0"/>
                        </a:rPr>
                        <m:t>𝐓</m:t>
                      </m:r>
                      <m:r>
                        <a:rPr lang="en-US" i="1">
                          <a:latin typeface="Cambria Math" panose="02040503050406030204" pitchFamily="18" charset="0"/>
                        </a:rPr>
                        <m:t>=−</m:t>
                      </m:r>
                      <m:r>
                        <a:rPr lang="en-US" i="1">
                          <a:latin typeface="Cambria Math" panose="02040503050406030204" pitchFamily="18" charset="0"/>
                        </a:rPr>
                        <m:t>𝑝</m:t>
                      </m:r>
                      <m:r>
                        <a:rPr lang="en-US" b="1" i="1">
                          <a:latin typeface="Cambria Math" panose="02040503050406030204" pitchFamily="18" charset="0"/>
                        </a:rPr>
                        <m:t>𝐈</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ℵ</m:t>
                          </m:r>
                        </m:e>
                        <m:sub>
                          <m:r>
                            <a:rPr lang="en-US" i="1">
                              <a:latin typeface="Cambria Math" panose="02040503050406030204" pitchFamily="18" charset="0"/>
                            </a:rPr>
                            <m:t>1</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2</m:t>
                              </m:r>
                            </m:sub>
                          </m:sSub>
                        </m:e>
                      </m:d>
                      <m:r>
                        <a:rPr lang="en-US" b="1" i="1">
                          <a:latin typeface="Cambria Math" panose="02040503050406030204" pitchFamily="18" charset="0"/>
                        </a:rPr>
                        <m:t>𝐁</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ℵ</m:t>
                          </m:r>
                        </m:e>
                        <m:sub>
                          <m:r>
                            <a:rPr lang="en-US" i="1">
                              <a:latin typeface="Cambria Math" panose="02040503050406030204" pitchFamily="18" charset="0"/>
                            </a:rPr>
                            <m:t>−1</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2</m:t>
                              </m:r>
                            </m:sub>
                          </m:sSub>
                        </m:e>
                      </m:d>
                      <m:sSup>
                        <m:sSupPr>
                          <m:ctrlPr>
                            <a:rPr lang="en-US" i="1">
                              <a:latin typeface="Cambria Math" panose="02040503050406030204" pitchFamily="18" charset="0"/>
                            </a:rPr>
                          </m:ctrlPr>
                        </m:sSupPr>
                        <m:e>
                          <m:r>
                            <a:rPr lang="en-US" b="1" i="1">
                              <a:latin typeface="Cambria Math" panose="02040503050406030204" pitchFamily="18" charset="0"/>
                            </a:rPr>
                            <m:t>𝐁</m:t>
                          </m:r>
                        </m:e>
                        <m:sup>
                          <m:r>
                            <a:rPr lang="en-US" i="1">
                              <a:latin typeface="Cambria Math" panose="02040503050406030204" pitchFamily="18" charset="0"/>
                            </a:rPr>
                            <m:t>−1</m:t>
                          </m:r>
                        </m:sup>
                      </m:sSup>
                    </m:oMath>
                  </m:oMathPara>
                </a14:m>
                <a:endParaRPr lang="en-US" dirty="0"/>
              </a:p>
              <a:p>
                <a:endParaRPr lang="en-US" dirty="0"/>
              </a:p>
              <a:p>
                <a:pPr/>
                <a14:m>
                  <m:oMathPara xmlns:m="http://schemas.openxmlformats.org/officeDocument/2006/math">
                    <m:oMathParaPr>
                      <m:jc m:val="left"/>
                    </m:oMathParaPr>
                    <m:oMath xmlns:m="http://schemas.openxmlformats.org/officeDocument/2006/math">
                      <m:r>
                        <a:rPr lang="en-US" b="1" i="1">
                          <a:latin typeface="Cambria Math" panose="02040503050406030204" pitchFamily="18" charset="0"/>
                        </a:rPr>
                        <m:t>𝛕</m:t>
                      </m:r>
                      <m:r>
                        <a:rPr lang="en-US" i="1">
                          <a:latin typeface="Cambria Math" panose="02040503050406030204" pitchFamily="18" charset="0"/>
                        </a:rPr>
                        <m:t>=</m:t>
                      </m:r>
                      <m:r>
                        <a:rPr lang="en-US" i="1">
                          <a:latin typeface="Cambria Math" panose="02040503050406030204" pitchFamily="18" charset="0"/>
                        </a:rPr>
                        <m:t>𝐹</m:t>
                      </m:r>
                      <m:d>
                        <m:dPr>
                          <m:ctrlPr>
                            <a:rPr lang="en-US" i="1">
                              <a:latin typeface="Cambria Math" panose="02040503050406030204" pitchFamily="18" charset="0"/>
                            </a:rPr>
                          </m:ctrlPr>
                        </m:dPr>
                        <m:e>
                          <m:r>
                            <a:rPr lang="en-US" i="1">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𝑀</m:t>
                          </m:r>
                        </m:e>
                      </m:d>
                      <m:r>
                        <a:rPr lang="en-US" b="1" i="1">
                          <a:latin typeface="Cambria Math" panose="02040503050406030204" pitchFamily="18" charset="0"/>
                        </a:rPr>
                        <m:t>𝐓</m:t>
                      </m:r>
                      <m:r>
                        <a:rPr lang="en-US" b="1" i="1" smtClean="0">
                          <a:latin typeface="Cambria Math" panose="02040503050406030204" pitchFamily="18" charset="0"/>
                        </a:rPr>
                        <m:t> </m:t>
                      </m:r>
                    </m:oMath>
                  </m:oMathPara>
                </a14:m>
                <a:endParaRPr lang="es-US" dirty="0"/>
              </a:p>
            </p:txBody>
          </p:sp>
        </mc:Choice>
        <mc:Fallback xmlns="">
          <p:sp>
            <p:nvSpPr>
              <p:cNvPr id="12" name="Rectángulo 11"/>
              <p:cNvSpPr>
                <a:spLocks noRot="1" noChangeAspect="1" noMove="1" noResize="1" noEditPoints="1" noAdjustHandles="1" noChangeArrowheads="1" noChangeShapeType="1" noTextEdit="1"/>
              </p:cNvSpPr>
              <p:nvPr/>
            </p:nvSpPr>
            <p:spPr>
              <a:xfrm>
                <a:off x="4390866" y="1570370"/>
                <a:ext cx="4191280" cy="923330"/>
              </a:xfrm>
              <a:prstGeom prst="rect">
                <a:avLst/>
              </a:prstGeom>
              <a:blipFill rotWithShape="0">
                <a:blip r:embed="rId4"/>
                <a:stretch>
                  <a:fillRect/>
                </a:stretch>
              </a:blipFill>
            </p:spPr>
            <p:txBody>
              <a:bodyPr/>
              <a:lstStyle/>
              <a:p>
                <a:r>
                  <a:rPr lang="es-US">
                    <a:noFill/>
                  </a:rPr>
                  <a:t> </a:t>
                </a:r>
              </a:p>
            </p:txBody>
          </p:sp>
        </mc:Fallback>
      </mc:AlternateContent>
      <mc:AlternateContent xmlns:mc="http://schemas.openxmlformats.org/markup-compatibility/2006" xmlns:a14="http://schemas.microsoft.com/office/drawing/2010/main">
        <mc:Choice Requires="a14">
          <p:sp>
            <p:nvSpPr>
              <p:cNvPr id="15" name="Rectángulo 14"/>
              <p:cNvSpPr/>
              <p:nvPr/>
            </p:nvSpPr>
            <p:spPr>
              <a:xfrm>
                <a:off x="1093982" y="3284929"/>
                <a:ext cx="5609986" cy="369332"/>
              </a:xfrm>
              <a:prstGeom prst="rect">
                <a:avLst/>
              </a:prstGeom>
            </p:spPr>
            <p:txBody>
              <a:bodyPr wrap="square">
                <a:spAutoFit/>
              </a:bodyPr>
              <a:lstStyle/>
              <a:p>
                <a14:m>
                  <m:oMath xmlns:m="http://schemas.openxmlformats.org/officeDocument/2006/math">
                    <m:sSub>
                      <m:sSubPr>
                        <m:ctrlPr>
                          <a:rPr lang="en-US" b="1" i="1" smtClean="0">
                            <a:latin typeface="Cambria Math" panose="02040503050406030204" pitchFamily="18" charset="0"/>
                          </a:rPr>
                        </m:ctrlPr>
                      </m:sSubPr>
                      <m:e>
                        <m:r>
                          <a:rPr lang="en-US" b="1" i="1">
                            <a:latin typeface="Cambria Math" panose="02040503050406030204" pitchFamily="18" charset="0"/>
                          </a:rPr>
                          <m:t>ℵ</m:t>
                        </m:r>
                      </m:e>
                      <m:sub>
                        <m:r>
                          <a:rPr lang="en-US" b="1" i="1">
                            <a:latin typeface="Cambria Math" panose="02040503050406030204" pitchFamily="18" charset="0"/>
                          </a:rPr>
                          <m:t>𝟏</m:t>
                        </m:r>
                      </m:sub>
                    </m:sSub>
                    <m:r>
                      <a:rPr lang="es-US" b="0" i="1" smtClean="0">
                        <a:latin typeface="Cambria Math" panose="02040503050406030204" pitchFamily="18" charset="0"/>
                      </a:rPr>
                      <m:t> </m:t>
                    </m:r>
                    <m:r>
                      <a:rPr lang="es-US" b="0" i="1" smtClean="0">
                        <a:latin typeface="Cambria Math" panose="02040503050406030204" pitchFamily="18" charset="0"/>
                      </a:rPr>
                      <m:t>𝑦</m:t>
                    </m:r>
                    <m:sSub>
                      <m:sSubPr>
                        <m:ctrlPr>
                          <a:rPr lang="en-US" b="1" i="1" smtClean="0">
                            <a:latin typeface="Cambria Math" panose="02040503050406030204" pitchFamily="18" charset="0"/>
                          </a:rPr>
                        </m:ctrlPr>
                      </m:sSubPr>
                      <m:e>
                        <m:r>
                          <a:rPr lang="es-US" b="1" i="1" smtClean="0">
                            <a:latin typeface="Cambria Math" panose="02040503050406030204" pitchFamily="18" charset="0"/>
                          </a:rPr>
                          <m:t> </m:t>
                        </m:r>
                        <m:r>
                          <a:rPr lang="en-US" b="1" i="1">
                            <a:latin typeface="Cambria Math" panose="02040503050406030204" pitchFamily="18" charset="0"/>
                          </a:rPr>
                          <m:t>ℵ</m:t>
                        </m:r>
                      </m:e>
                      <m:sub>
                        <m:r>
                          <a:rPr lang="en-US" b="1" i="1">
                            <a:latin typeface="Cambria Math" panose="02040503050406030204" pitchFamily="18" charset="0"/>
                          </a:rPr>
                          <m:t>−</m:t>
                        </m:r>
                        <m:r>
                          <a:rPr lang="en-US" b="1" i="1">
                            <a:latin typeface="Cambria Math" panose="02040503050406030204" pitchFamily="18" charset="0"/>
                          </a:rPr>
                          <m:t>𝟏</m:t>
                        </m:r>
                      </m:sub>
                    </m:sSub>
                  </m:oMath>
                </a14:m>
                <a:r>
                  <a:rPr lang="es-US" dirty="0"/>
                  <a:t>  son funciones de respuesta del material</a:t>
                </a:r>
              </a:p>
            </p:txBody>
          </p:sp>
        </mc:Choice>
        <mc:Fallback xmlns="">
          <p:sp>
            <p:nvSpPr>
              <p:cNvPr id="15" name="Rectángulo 14"/>
              <p:cNvSpPr>
                <a:spLocks noRot="1" noChangeAspect="1" noMove="1" noResize="1" noEditPoints="1" noAdjustHandles="1" noChangeArrowheads="1" noChangeShapeType="1" noTextEdit="1"/>
              </p:cNvSpPr>
              <p:nvPr/>
            </p:nvSpPr>
            <p:spPr>
              <a:xfrm>
                <a:off x="1093982" y="3284929"/>
                <a:ext cx="5609986" cy="369332"/>
              </a:xfrm>
              <a:prstGeom prst="rect">
                <a:avLst/>
              </a:prstGeom>
              <a:blipFill rotWithShape="0">
                <a:blip r:embed="rId5"/>
                <a:stretch>
                  <a:fillRect t="-10000" r="-543" b="-26667"/>
                </a:stretch>
              </a:blipFill>
            </p:spPr>
            <p:txBody>
              <a:bodyPr/>
              <a:lstStyle/>
              <a:p>
                <a:r>
                  <a:rPr lang="es-US">
                    <a:noFill/>
                  </a:rPr>
                  <a:t> </a:t>
                </a:r>
              </a:p>
            </p:txBody>
          </p:sp>
        </mc:Fallback>
      </mc:AlternateContent>
      <p:sp>
        <p:nvSpPr>
          <p:cNvPr id="2" name="Rectángulo 1">
            <a:extLst>
              <a:ext uri="{FF2B5EF4-FFF2-40B4-BE49-F238E27FC236}">
                <a16:creationId xmlns="" xmlns:a16="http://schemas.microsoft.com/office/drawing/2014/main" id="{04A41AE2-02E4-48A7-9F10-FEF3C0808AE3}"/>
              </a:ext>
            </a:extLst>
          </p:cNvPr>
          <p:cNvSpPr/>
          <p:nvPr/>
        </p:nvSpPr>
        <p:spPr>
          <a:xfrm>
            <a:off x="782646" y="1143435"/>
            <a:ext cx="3409138" cy="369332"/>
          </a:xfrm>
          <a:prstGeom prst="rect">
            <a:avLst/>
          </a:prstGeom>
        </p:spPr>
        <p:txBody>
          <a:bodyPr wrap="none">
            <a:spAutoFit/>
          </a:bodyPr>
          <a:lstStyle/>
          <a:p>
            <a:r>
              <a:rPr lang="es-US" b="1" dirty="0"/>
              <a:t>Modelar el daño por estiramiento</a:t>
            </a:r>
            <a:endParaRPr lang="es-EC" dirty="0"/>
          </a:p>
        </p:txBody>
      </p:sp>
      <p:pic>
        <p:nvPicPr>
          <p:cNvPr id="16" name="Picture 2" descr="Resultado de imagen para carrera de ingenieria mecanica espe">
            <a:extLst>
              <a:ext uri="{FF2B5EF4-FFF2-40B4-BE49-F238E27FC236}">
                <a16:creationId xmlns="" xmlns:a16="http://schemas.microsoft.com/office/drawing/2014/main" id="{8EB2F4B1-FD8C-4F94-A6B5-1AC0133BDC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12348" y="1"/>
            <a:ext cx="1179651" cy="1143434"/>
          </a:xfrm>
          <a:prstGeom prst="rect">
            <a:avLst/>
          </a:prstGeom>
          <a:noFill/>
          <a:extLst>
            <a:ext uri="{909E8E84-426E-40DD-AFC4-6F175D3DCCD1}">
              <a14:hiddenFill xmlns:a14="http://schemas.microsoft.com/office/drawing/2010/main">
                <a:solidFill>
                  <a:srgbClr val="FFFFFF"/>
                </a:solidFill>
              </a14:hiddenFill>
            </a:ext>
          </a:extLst>
        </p:spPr>
      </p:pic>
      <p:sp>
        <p:nvSpPr>
          <p:cNvPr id="19" name="Título 1">
            <a:extLst>
              <a:ext uri="{FF2B5EF4-FFF2-40B4-BE49-F238E27FC236}">
                <a16:creationId xmlns="" xmlns:a16="http://schemas.microsoft.com/office/drawing/2014/main" id="{07A33ED0-D553-4E5F-9883-49B0B45BAB6E}"/>
              </a:ext>
            </a:extLst>
          </p:cNvPr>
          <p:cNvSpPr txBox="1">
            <a:spLocks/>
          </p:cNvSpPr>
          <p:nvPr/>
        </p:nvSpPr>
        <p:spPr>
          <a:xfrm>
            <a:off x="782646" y="272372"/>
            <a:ext cx="5350565" cy="667027"/>
          </a:xfrm>
          <a:prstGeom prst="rect">
            <a:avLst/>
          </a:prstGeom>
        </p:spPr>
        <p:txBody>
          <a:bodyPr>
            <a:normAutofit fontScale="60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r>
              <a:rPr lang="es-US" sz="5400" b="1" dirty="0"/>
              <a:t>E</a:t>
            </a:r>
            <a:r>
              <a:rPr lang="es-US" sz="4000" b="1" dirty="0"/>
              <a:t>CUACIÓN</a:t>
            </a:r>
            <a:r>
              <a:rPr lang="es-US" sz="5400" b="1" dirty="0"/>
              <a:t> </a:t>
            </a:r>
            <a:r>
              <a:rPr lang="es-US" sz="4000" b="1" dirty="0"/>
              <a:t>DE</a:t>
            </a:r>
            <a:r>
              <a:rPr lang="es-US" sz="5400" b="1" dirty="0"/>
              <a:t> Z</a:t>
            </a:r>
            <a:r>
              <a:rPr lang="es-US" sz="4000" b="1" dirty="0"/>
              <a:t>ÚÑIGA</a:t>
            </a:r>
            <a:r>
              <a:rPr lang="es-US" sz="5400" b="1" dirty="0"/>
              <a:t> </a:t>
            </a:r>
            <a:r>
              <a:rPr lang="es-US" sz="4000" b="1" dirty="0"/>
              <a:t>- </a:t>
            </a:r>
            <a:r>
              <a:rPr lang="es-US" sz="5400" b="1" dirty="0"/>
              <a:t>B</a:t>
            </a:r>
            <a:r>
              <a:rPr lang="es-US" sz="4000" b="1" dirty="0"/>
              <a:t>EATTY</a:t>
            </a:r>
          </a:p>
        </p:txBody>
      </p:sp>
      <p:sp>
        <p:nvSpPr>
          <p:cNvPr id="20" name="CuadroTexto 19">
            <a:extLst>
              <a:ext uri="{FF2B5EF4-FFF2-40B4-BE49-F238E27FC236}">
                <a16:creationId xmlns="" xmlns:a16="http://schemas.microsoft.com/office/drawing/2014/main" id="{4F66C74D-03C1-4021-A606-1FF197A71B1F}"/>
              </a:ext>
            </a:extLst>
          </p:cNvPr>
          <p:cNvSpPr txBox="1"/>
          <p:nvPr/>
        </p:nvSpPr>
        <p:spPr>
          <a:xfrm>
            <a:off x="782646" y="4156173"/>
            <a:ext cx="5703860" cy="646331"/>
          </a:xfrm>
          <a:prstGeom prst="rect">
            <a:avLst/>
          </a:prstGeom>
          <a:noFill/>
        </p:spPr>
        <p:txBody>
          <a:bodyPr wrap="square" rtlCol="0">
            <a:spAutoFit/>
          </a:bodyPr>
          <a:lstStyle/>
          <a:p>
            <a:pPr>
              <a:lnSpc>
                <a:spcPct val="90000"/>
              </a:lnSpc>
              <a:spcBef>
                <a:spcPct val="0"/>
              </a:spcBef>
            </a:pPr>
            <a:r>
              <a:rPr lang="es-US" sz="4000" b="1" dirty="0">
                <a:latin typeface="+mj-lt"/>
                <a:ea typeface="+mj-ea"/>
                <a:cs typeface="+mj-cs"/>
              </a:rPr>
              <a:t>T</a:t>
            </a:r>
            <a:r>
              <a:rPr lang="es-US" sz="2800" b="1" dirty="0">
                <a:latin typeface="+mj-lt"/>
                <a:ea typeface="+mj-ea"/>
                <a:cs typeface="+mj-cs"/>
              </a:rPr>
              <a:t>ENSIÓN</a:t>
            </a:r>
            <a:r>
              <a:rPr lang="es-US" sz="4000" b="1" dirty="0">
                <a:latin typeface="+mj-lt"/>
                <a:ea typeface="+mj-ea"/>
                <a:cs typeface="+mj-cs"/>
              </a:rPr>
              <a:t> U</a:t>
            </a:r>
            <a:r>
              <a:rPr lang="es-US" sz="2800" b="1" dirty="0">
                <a:latin typeface="+mj-lt"/>
                <a:ea typeface="+mj-ea"/>
                <a:cs typeface="+mj-cs"/>
              </a:rPr>
              <a:t>NIAXIAL</a:t>
            </a:r>
            <a:endParaRPr lang="es-US" sz="4000" b="1" dirty="0">
              <a:latin typeface="+mj-lt"/>
              <a:ea typeface="+mj-ea"/>
              <a:cs typeface="+mj-cs"/>
            </a:endParaRPr>
          </a:p>
        </p:txBody>
      </p:sp>
      <mc:AlternateContent xmlns:mc="http://schemas.openxmlformats.org/markup-compatibility/2006" xmlns:a14="http://schemas.microsoft.com/office/drawing/2010/main">
        <mc:Choice Requires="a14">
          <p:sp>
            <p:nvSpPr>
              <p:cNvPr id="21" name="CuadroTexto 20"/>
              <p:cNvSpPr txBox="1"/>
              <p:nvPr/>
            </p:nvSpPr>
            <p:spPr>
              <a:xfrm>
                <a:off x="1883127" y="5075858"/>
                <a:ext cx="2333273" cy="391261"/>
              </a:xfrm>
              <a:prstGeom prst="rect">
                <a:avLst/>
              </a:prstGeom>
              <a:noFill/>
            </p:spPr>
            <p:txBody>
              <a:bodyPr wrap="square" rtlCol="0">
                <a:spAutoFit/>
              </a:bodyPr>
              <a:lstStyle/>
              <a:p>
                <a14:m>
                  <m:oMath xmlns:m="http://schemas.openxmlformats.org/officeDocument/2006/math">
                    <m:sSub>
                      <m:sSubPr>
                        <m:ctrlPr>
                          <a:rPr lang="es-US" i="1" smtClean="0">
                            <a:latin typeface="Cambria Math" panose="02040503050406030204" pitchFamily="18" charset="0"/>
                          </a:rPr>
                        </m:ctrlPr>
                      </m:sSubPr>
                      <m:e>
                        <m:r>
                          <a:rPr lang="es-US" b="0" i="1" smtClean="0">
                            <a:latin typeface="Cambria Math" panose="02040503050406030204" pitchFamily="18" charset="0"/>
                          </a:rPr>
                          <m:t>   </m:t>
                        </m:r>
                        <m:r>
                          <a:rPr lang="es-US" b="0" i="1" smtClean="0">
                            <a:latin typeface="Cambria Math" panose="02040503050406030204" pitchFamily="18" charset="0"/>
                            <a:ea typeface="Cambria Math" panose="02040503050406030204" pitchFamily="18" charset="0"/>
                          </a:rPr>
                          <m:t>𝜆</m:t>
                        </m:r>
                      </m:e>
                      <m:sub>
                        <m:r>
                          <a:rPr lang="es-US" b="0" i="1" smtClean="0">
                            <a:latin typeface="Cambria Math" panose="02040503050406030204" pitchFamily="18" charset="0"/>
                            <a:ea typeface="Cambria Math" panose="02040503050406030204" pitchFamily="18" charset="0"/>
                          </a:rPr>
                          <m:t>𝑥</m:t>
                        </m:r>
                      </m:sub>
                    </m:sSub>
                    <m:r>
                      <a:rPr lang="es-US" b="0" i="1" smtClean="0">
                        <a:latin typeface="Cambria Math" panose="02040503050406030204" pitchFamily="18" charset="0"/>
                      </a:rPr>
                      <m:t>=</m:t>
                    </m:r>
                    <m:r>
                      <a:rPr lang="es-US" b="0" i="1" smtClean="0">
                        <a:latin typeface="Cambria Math" panose="02040503050406030204" pitchFamily="18" charset="0"/>
                        <a:ea typeface="Cambria Math" panose="02040503050406030204" pitchFamily="18" charset="0"/>
                      </a:rPr>
                      <m:t>𝜆</m:t>
                    </m:r>
                    <m:r>
                      <a:rPr lang="es-US" b="0" i="1" smtClean="0">
                        <a:latin typeface="Cambria Math" panose="02040503050406030204" pitchFamily="18" charset="0"/>
                        <a:ea typeface="Cambria Math" panose="02040503050406030204" pitchFamily="18" charset="0"/>
                      </a:rPr>
                      <m:t> ⟶  </m:t>
                    </m:r>
                    <m:sSub>
                      <m:sSubPr>
                        <m:ctrlPr>
                          <a:rPr lang="es-US" i="1" smtClean="0">
                            <a:latin typeface="Cambria Math" panose="02040503050406030204" pitchFamily="18" charset="0"/>
                          </a:rPr>
                        </m:ctrlPr>
                      </m:sSubPr>
                      <m:e>
                        <m:r>
                          <a:rPr lang="es-US" b="0" i="1" smtClean="0">
                            <a:latin typeface="Cambria Math" panose="02040503050406030204" pitchFamily="18" charset="0"/>
                            <a:ea typeface="Cambria Math" panose="02040503050406030204" pitchFamily="18" charset="0"/>
                          </a:rPr>
                          <m:t>𝜆</m:t>
                        </m:r>
                      </m:e>
                      <m:sub>
                        <m:r>
                          <a:rPr lang="es-US" b="0" i="1" smtClean="0">
                            <a:latin typeface="Cambria Math" panose="02040503050406030204" pitchFamily="18" charset="0"/>
                            <a:ea typeface="Cambria Math" panose="02040503050406030204" pitchFamily="18" charset="0"/>
                          </a:rPr>
                          <m:t>𝑦</m:t>
                        </m:r>
                      </m:sub>
                    </m:sSub>
                  </m:oMath>
                </a14:m>
                <a:r>
                  <a:rPr lang="es-US" dirty="0"/>
                  <a:t> =</a:t>
                </a:r>
                <a14:m>
                  <m:oMath xmlns:m="http://schemas.openxmlformats.org/officeDocument/2006/math">
                    <m:sSub>
                      <m:sSubPr>
                        <m:ctrlPr>
                          <a:rPr lang="es-US" i="1" smtClean="0">
                            <a:latin typeface="Cambria Math" panose="02040503050406030204" pitchFamily="18" charset="0"/>
                          </a:rPr>
                        </m:ctrlPr>
                      </m:sSubPr>
                      <m:e>
                        <m:r>
                          <a:rPr lang="es-US" b="0" i="1" smtClean="0">
                            <a:latin typeface="Cambria Math" panose="02040503050406030204" pitchFamily="18" charset="0"/>
                            <a:ea typeface="Cambria Math" panose="02040503050406030204" pitchFamily="18" charset="0"/>
                          </a:rPr>
                          <m:t>𝜆</m:t>
                        </m:r>
                      </m:e>
                      <m:sub>
                        <m:r>
                          <a:rPr lang="es-US" b="0" i="1" smtClean="0">
                            <a:latin typeface="Cambria Math" panose="02040503050406030204" pitchFamily="18" charset="0"/>
                            <a:ea typeface="Cambria Math" panose="02040503050406030204" pitchFamily="18" charset="0"/>
                          </a:rPr>
                          <m:t>𝑧</m:t>
                        </m:r>
                      </m:sub>
                    </m:sSub>
                  </m:oMath>
                </a14:m>
                <a:endParaRPr lang="es-US" dirty="0"/>
              </a:p>
            </p:txBody>
          </p:sp>
        </mc:Choice>
        <mc:Fallback xmlns="">
          <p:sp>
            <p:nvSpPr>
              <p:cNvPr id="21" name="CuadroTexto 20"/>
              <p:cNvSpPr txBox="1">
                <a:spLocks noRot="1" noChangeAspect="1" noMove="1" noResize="1" noEditPoints="1" noAdjustHandles="1" noChangeArrowheads="1" noChangeShapeType="1" noTextEdit="1"/>
              </p:cNvSpPr>
              <p:nvPr/>
            </p:nvSpPr>
            <p:spPr>
              <a:xfrm>
                <a:off x="1883127" y="5075858"/>
                <a:ext cx="2333273" cy="391261"/>
              </a:xfrm>
              <a:prstGeom prst="rect">
                <a:avLst/>
              </a:prstGeom>
              <a:blipFill rotWithShape="0">
                <a:blip r:embed="rId7"/>
                <a:stretch>
                  <a:fillRect t="-10938" b="-17188"/>
                </a:stretch>
              </a:blipFill>
            </p:spPr>
            <p:txBody>
              <a:bodyPr/>
              <a:lstStyle/>
              <a:p>
                <a:r>
                  <a:rPr lang="es-US">
                    <a:noFill/>
                  </a:rPr>
                  <a:t> </a:t>
                </a:r>
              </a:p>
            </p:txBody>
          </p:sp>
        </mc:Fallback>
      </mc:AlternateContent>
      <mc:AlternateContent xmlns:mc="http://schemas.openxmlformats.org/markup-compatibility/2006" xmlns:a14="http://schemas.microsoft.com/office/drawing/2010/main">
        <mc:Choice Requires="a14">
          <p:sp>
            <p:nvSpPr>
              <p:cNvPr id="22" name="Rectángulo 21"/>
              <p:cNvSpPr/>
              <p:nvPr/>
            </p:nvSpPr>
            <p:spPr>
              <a:xfrm>
                <a:off x="2783676" y="5722107"/>
                <a:ext cx="4191211" cy="8603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S" b="1" i="1" smtClean="0">
                          <a:latin typeface="Cambria Math" panose="02040503050406030204" pitchFamily="18" charset="0"/>
                        </a:rPr>
                        <m:t>𝑩</m:t>
                      </m:r>
                      <m:r>
                        <a:rPr lang="es-US" b="0" i="1" smtClean="0">
                          <a:latin typeface="Cambria Math" panose="02040503050406030204" pitchFamily="18" charset="0"/>
                        </a:rPr>
                        <m:t>=</m:t>
                      </m:r>
                      <m:d>
                        <m:dPr>
                          <m:begChr m:val="["/>
                          <m:endChr m:val="]"/>
                          <m:ctrlPr>
                            <a:rPr lang="es-US" i="1">
                              <a:latin typeface="Cambria Math" panose="02040503050406030204" pitchFamily="18" charset="0"/>
                            </a:rPr>
                          </m:ctrlPr>
                        </m:dPr>
                        <m:e>
                          <m:m>
                            <m:mPr>
                              <m:mcs>
                                <m:mc>
                                  <m:mcPr>
                                    <m:count m:val="3"/>
                                    <m:mcJc m:val="center"/>
                                  </m:mcPr>
                                </m:mc>
                              </m:mcs>
                              <m:ctrlPr>
                                <a:rPr lang="es-US" i="1">
                                  <a:latin typeface="Cambria Math" panose="02040503050406030204" pitchFamily="18" charset="0"/>
                                </a:rPr>
                              </m:ctrlPr>
                            </m:mPr>
                            <m:mr>
                              <m:e>
                                <m:sSub>
                                  <m:sSubPr>
                                    <m:ctrlPr>
                                      <a:rPr lang="es-US" i="1">
                                        <a:latin typeface="Cambria Math" panose="02040503050406030204" pitchFamily="18" charset="0"/>
                                      </a:rPr>
                                    </m:ctrlPr>
                                  </m:sSubPr>
                                  <m:e>
                                    <m:r>
                                      <a:rPr lang="es-US" i="1">
                                        <a:latin typeface="Cambria Math" panose="02040503050406030204" pitchFamily="18" charset="0"/>
                                        <a:ea typeface="Cambria Math" panose="02040503050406030204" pitchFamily="18" charset="0"/>
                                      </a:rPr>
                                      <m:t>𝜀</m:t>
                                    </m:r>
                                  </m:e>
                                  <m:sub>
                                    <m:r>
                                      <a:rPr lang="es-US" i="1">
                                        <a:latin typeface="Cambria Math" panose="02040503050406030204" pitchFamily="18" charset="0"/>
                                      </a:rPr>
                                      <m:t>𝑥𝑥</m:t>
                                    </m:r>
                                  </m:sub>
                                </m:sSub>
                              </m:e>
                              <m:e>
                                <m:sSub>
                                  <m:sSubPr>
                                    <m:ctrlPr>
                                      <a:rPr lang="es-US" i="1">
                                        <a:latin typeface="Cambria Math" panose="02040503050406030204" pitchFamily="18" charset="0"/>
                                      </a:rPr>
                                    </m:ctrlPr>
                                  </m:sSubPr>
                                  <m:e>
                                    <m:r>
                                      <a:rPr lang="es-US" i="1">
                                        <a:latin typeface="Cambria Math" panose="02040503050406030204" pitchFamily="18" charset="0"/>
                                        <a:ea typeface="Cambria Math" panose="02040503050406030204" pitchFamily="18" charset="0"/>
                                      </a:rPr>
                                      <m:t>𝜀</m:t>
                                    </m:r>
                                  </m:e>
                                  <m:sub>
                                    <m:r>
                                      <a:rPr lang="es-US" i="1">
                                        <a:latin typeface="Cambria Math" panose="02040503050406030204" pitchFamily="18" charset="0"/>
                                      </a:rPr>
                                      <m:t>𝑥𝑦</m:t>
                                    </m:r>
                                  </m:sub>
                                </m:sSub>
                              </m:e>
                              <m:e>
                                <m:sSub>
                                  <m:sSubPr>
                                    <m:ctrlPr>
                                      <a:rPr lang="es-US" i="1">
                                        <a:latin typeface="Cambria Math" panose="02040503050406030204" pitchFamily="18" charset="0"/>
                                      </a:rPr>
                                    </m:ctrlPr>
                                  </m:sSubPr>
                                  <m:e>
                                    <m:r>
                                      <a:rPr lang="es-US" i="1">
                                        <a:latin typeface="Cambria Math" panose="02040503050406030204" pitchFamily="18" charset="0"/>
                                        <a:ea typeface="Cambria Math" panose="02040503050406030204" pitchFamily="18" charset="0"/>
                                      </a:rPr>
                                      <m:t>𝜀</m:t>
                                    </m:r>
                                  </m:e>
                                  <m:sub>
                                    <m:r>
                                      <a:rPr lang="es-US" i="1">
                                        <a:latin typeface="Cambria Math" panose="02040503050406030204" pitchFamily="18" charset="0"/>
                                      </a:rPr>
                                      <m:t>𝑥𝑧</m:t>
                                    </m:r>
                                  </m:sub>
                                </m:sSub>
                              </m:e>
                            </m:mr>
                            <m:mr>
                              <m:e>
                                <m:sSub>
                                  <m:sSubPr>
                                    <m:ctrlPr>
                                      <a:rPr lang="es-US" i="1">
                                        <a:latin typeface="Cambria Math" panose="02040503050406030204" pitchFamily="18" charset="0"/>
                                      </a:rPr>
                                    </m:ctrlPr>
                                  </m:sSubPr>
                                  <m:e>
                                    <m:r>
                                      <a:rPr lang="es-US" i="1">
                                        <a:latin typeface="Cambria Math" panose="02040503050406030204" pitchFamily="18" charset="0"/>
                                        <a:ea typeface="Cambria Math" panose="02040503050406030204" pitchFamily="18" charset="0"/>
                                      </a:rPr>
                                      <m:t>𝜀</m:t>
                                    </m:r>
                                  </m:e>
                                  <m:sub>
                                    <m:r>
                                      <a:rPr lang="es-US" i="1">
                                        <a:latin typeface="Cambria Math" panose="02040503050406030204" pitchFamily="18" charset="0"/>
                                        <a:ea typeface="Cambria Math" panose="02040503050406030204" pitchFamily="18" charset="0"/>
                                      </a:rPr>
                                      <m:t>𝑦</m:t>
                                    </m:r>
                                    <m:r>
                                      <a:rPr lang="es-US" i="1">
                                        <a:latin typeface="Cambria Math" panose="02040503050406030204" pitchFamily="18" charset="0"/>
                                      </a:rPr>
                                      <m:t>𝑥</m:t>
                                    </m:r>
                                  </m:sub>
                                </m:sSub>
                              </m:e>
                              <m:e>
                                <m:sSub>
                                  <m:sSubPr>
                                    <m:ctrlPr>
                                      <a:rPr lang="es-US" i="1">
                                        <a:latin typeface="Cambria Math" panose="02040503050406030204" pitchFamily="18" charset="0"/>
                                      </a:rPr>
                                    </m:ctrlPr>
                                  </m:sSubPr>
                                  <m:e>
                                    <m:r>
                                      <a:rPr lang="es-US" i="1">
                                        <a:latin typeface="Cambria Math" panose="02040503050406030204" pitchFamily="18" charset="0"/>
                                        <a:ea typeface="Cambria Math" panose="02040503050406030204" pitchFamily="18" charset="0"/>
                                      </a:rPr>
                                      <m:t>𝜀</m:t>
                                    </m:r>
                                  </m:e>
                                  <m:sub>
                                    <m:r>
                                      <a:rPr lang="es-US" i="1">
                                        <a:latin typeface="Cambria Math" panose="02040503050406030204" pitchFamily="18" charset="0"/>
                                        <a:ea typeface="Cambria Math" panose="02040503050406030204" pitchFamily="18" charset="0"/>
                                      </a:rPr>
                                      <m:t>𝑦𝑦</m:t>
                                    </m:r>
                                  </m:sub>
                                </m:sSub>
                              </m:e>
                              <m:e>
                                <m:sSub>
                                  <m:sSubPr>
                                    <m:ctrlPr>
                                      <a:rPr lang="es-US" i="1">
                                        <a:latin typeface="Cambria Math" panose="02040503050406030204" pitchFamily="18" charset="0"/>
                                      </a:rPr>
                                    </m:ctrlPr>
                                  </m:sSubPr>
                                  <m:e>
                                    <m:r>
                                      <a:rPr lang="es-US" i="1">
                                        <a:latin typeface="Cambria Math" panose="02040503050406030204" pitchFamily="18" charset="0"/>
                                        <a:ea typeface="Cambria Math" panose="02040503050406030204" pitchFamily="18" charset="0"/>
                                      </a:rPr>
                                      <m:t>𝜀</m:t>
                                    </m:r>
                                  </m:e>
                                  <m:sub>
                                    <m:r>
                                      <a:rPr lang="es-US" i="1">
                                        <a:latin typeface="Cambria Math" panose="02040503050406030204" pitchFamily="18" charset="0"/>
                                        <a:ea typeface="Cambria Math" panose="02040503050406030204" pitchFamily="18" charset="0"/>
                                      </a:rPr>
                                      <m:t>𝑦𝑧</m:t>
                                    </m:r>
                                  </m:sub>
                                </m:sSub>
                              </m:e>
                            </m:mr>
                            <m:mr>
                              <m:e>
                                <m:sSub>
                                  <m:sSubPr>
                                    <m:ctrlPr>
                                      <a:rPr lang="es-US" i="1">
                                        <a:latin typeface="Cambria Math" panose="02040503050406030204" pitchFamily="18" charset="0"/>
                                      </a:rPr>
                                    </m:ctrlPr>
                                  </m:sSubPr>
                                  <m:e>
                                    <m:r>
                                      <a:rPr lang="es-US" i="1">
                                        <a:latin typeface="Cambria Math" panose="02040503050406030204" pitchFamily="18" charset="0"/>
                                        <a:ea typeface="Cambria Math" panose="02040503050406030204" pitchFamily="18" charset="0"/>
                                      </a:rPr>
                                      <m:t>𝜀</m:t>
                                    </m:r>
                                  </m:e>
                                  <m:sub>
                                    <m:r>
                                      <a:rPr lang="es-US" i="1">
                                        <a:latin typeface="Cambria Math" panose="02040503050406030204" pitchFamily="18" charset="0"/>
                                        <a:ea typeface="Cambria Math" panose="02040503050406030204" pitchFamily="18" charset="0"/>
                                      </a:rPr>
                                      <m:t>𝑧</m:t>
                                    </m:r>
                                    <m:r>
                                      <a:rPr lang="es-US" i="1">
                                        <a:latin typeface="Cambria Math" panose="02040503050406030204" pitchFamily="18" charset="0"/>
                                      </a:rPr>
                                      <m:t>𝑥</m:t>
                                    </m:r>
                                  </m:sub>
                                </m:sSub>
                              </m:e>
                              <m:e>
                                <m:sSub>
                                  <m:sSubPr>
                                    <m:ctrlPr>
                                      <a:rPr lang="es-US" i="1">
                                        <a:latin typeface="Cambria Math" panose="02040503050406030204" pitchFamily="18" charset="0"/>
                                      </a:rPr>
                                    </m:ctrlPr>
                                  </m:sSubPr>
                                  <m:e>
                                    <m:r>
                                      <a:rPr lang="es-US" i="1">
                                        <a:latin typeface="Cambria Math" panose="02040503050406030204" pitchFamily="18" charset="0"/>
                                        <a:ea typeface="Cambria Math" panose="02040503050406030204" pitchFamily="18" charset="0"/>
                                      </a:rPr>
                                      <m:t>𝜀</m:t>
                                    </m:r>
                                  </m:e>
                                  <m:sub>
                                    <m:r>
                                      <a:rPr lang="es-US" i="1">
                                        <a:latin typeface="Cambria Math" panose="02040503050406030204" pitchFamily="18" charset="0"/>
                                        <a:ea typeface="Cambria Math" panose="02040503050406030204" pitchFamily="18" charset="0"/>
                                      </a:rPr>
                                      <m:t>𝑧𝑦</m:t>
                                    </m:r>
                                  </m:sub>
                                </m:sSub>
                              </m:e>
                              <m:e>
                                <m:sSub>
                                  <m:sSubPr>
                                    <m:ctrlPr>
                                      <a:rPr lang="es-US" i="1">
                                        <a:latin typeface="Cambria Math" panose="02040503050406030204" pitchFamily="18" charset="0"/>
                                      </a:rPr>
                                    </m:ctrlPr>
                                  </m:sSubPr>
                                  <m:e>
                                    <m:r>
                                      <a:rPr lang="es-US" i="1">
                                        <a:latin typeface="Cambria Math" panose="02040503050406030204" pitchFamily="18" charset="0"/>
                                        <a:ea typeface="Cambria Math" panose="02040503050406030204" pitchFamily="18" charset="0"/>
                                      </a:rPr>
                                      <m:t>𝜀</m:t>
                                    </m:r>
                                  </m:e>
                                  <m:sub>
                                    <m:r>
                                      <a:rPr lang="es-US" i="1">
                                        <a:latin typeface="Cambria Math" panose="02040503050406030204" pitchFamily="18" charset="0"/>
                                        <a:ea typeface="Cambria Math" panose="02040503050406030204" pitchFamily="18" charset="0"/>
                                      </a:rPr>
                                      <m:t>𝑧𝑧</m:t>
                                    </m:r>
                                  </m:sub>
                                </m:sSub>
                              </m:e>
                            </m:mr>
                          </m:m>
                        </m:e>
                      </m:d>
                      <m:r>
                        <a:rPr lang="es-US" b="0" i="1" smtClean="0">
                          <a:latin typeface="Cambria Math" panose="02040503050406030204" pitchFamily="18" charset="0"/>
                          <a:ea typeface="Cambria Math" panose="02040503050406030204" pitchFamily="18" charset="0"/>
                        </a:rPr>
                        <m:t>=</m:t>
                      </m:r>
                      <m:d>
                        <m:dPr>
                          <m:begChr m:val="["/>
                          <m:endChr m:val="]"/>
                          <m:ctrlPr>
                            <a:rPr lang="es-US" b="0" i="1" smtClean="0">
                              <a:latin typeface="Cambria Math" panose="02040503050406030204" pitchFamily="18" charset="0"/>
                            </a:rPr>
                          </m:ctrlPr>
                        </m:dPr>
                        <m:e>
                          <m:m>
                            <m:mPr>
                              <m:mcs>
                                <m:mc>
                                  <m:mcPr>
                                    <m:count m:val="3"/>
                                    <m:mcJc m:val="center"/>
                                  </m:mcPr>
                                </m:mc>
                              </m:mcs>
                              <m:ctrlPr>
                                <a:rPr lang="es-US" b="0" i="1" smtClean="0">
                                  <a:latin typeface="Cambria Math" panose="02040503050406030204" pitchFamily="18" charset="0"/>
                                </a:rPr>
                              </m:ctrlPr>
                            </m:mPr>
                            <m:mr>
                              <m:e>
                                <m:sSup>
                                  <m:sSupPr>
                                    <m:ctrlPr>
                                      <a:rPr lang="es-US" b="0" i="1" smtClean="0">
                                        <a:latin typeface="Cambria Math" panose="02040503050406030204" pitchFamily="18" charset="0"/>
                                      </a:rPr>
                                    </m:ctrlPr>
                                  </m:sSupPr>
                                  <m:e>
                                    <m:r>
                                      <a:rPr lang="es-US" i="1" smtClean="0">
                                        <a:latin typeface="Cambria Math" panose="02040503050406030204" pitchFamily="18" charset="0"/>
                                        <a:ea typeface="Cambria Math" panose="02040503050406030204" pitchFamily="18" charset="0"/>
                                      </a:rPr>
                                      <m:t>𝜆</m:t>
                                    </m:r>
                                  </m:e>
                                  <m:sup>
                                    <m:r>
                                      <a:rPr lang="es-US" b="0" i="1" smtClean="0">
                                        <a:latin typeface="Cambria Math" panose="02040503050406030204" pitchFamily="18" charset="0"/>
                                      </a:rPr>
                                      <m:t>2</m:t>
                                    </m:r>
                                  </m:sup>
                                </m:sSup>
                              </m:e>
                              <m:e>
                                <m:r>
                                  <a:rPr lang="es-US" b="0" i="1" smtClean="0">
                                    <a:latin typeface="Cambria Math" panose="02040503050406030204" pitchFamily="18" charset="0"/>
                                  </a:rPr>
                                  <m:t>0</m:t>
                                </m:r>
                              </m:e>
                              <m:e>
                                <m:r>
                                  <a:rPr lang="es-US" b="0" i="1" smtClean="0">
                                    <a:latin typeface="Cambria Math" panose="02040503050406030204" pitchFamily="18" charset="0"/>
                                  </a:rPr>
                                  <m:t>0</m:t>
                                </m:r>
                              </m:e>
                            </m:mr>
                            <m:mr>
                              <m:e>
                                <m:r>
                                  <a:rPr lang="es-US" b="0" i="1" smtClean="0">
                                    <a:latin typeface="Cambria Math" panose="02040503050406030204" pitchFamily="18" charset="0"/>
                                  </a:rPr>
                                  <m:t>0</m:t>
                                </m:r>
                              </m:e>
                              <m:e>
                                <m:sSup>
                                  <m:sSupPr>
                                    <m:ctrlPr>
                                      <a:rPr lang="es-US" b="0" i="1" smtClean="0">
                                        <a:latin typeface="Cambria Math" panose="02040503050406030204" pitchFamily="18" charset="0"/>
                                      </a:rPr>
                                    </m:ctrlPr>
                                  </m:sSupPr>
                                  <m:e>
                                    <m:r>
                                      <a:rPr lang="es-US" i="1" smtClean="0">
                                        <a:latin typeface="Cambria Math" panose="02040503050406030204" pitchFamily="18" charset="0"/>
                                        <a:ea typeface="Cambria Math" panose="02040503050406030204" pitchFamily="18" charset="0"/>
                                      </a:rPr>
                                      <m:t>𝜆</m:t>
                                    </m:r>
                                  </m:e>
                                  <m:sup>
                                    <m:r>
                                      <a:rPr lang="es-US" b="0" i="1" smtClean="0">
                                        <a:latin typeface="Cambria Math" panose="02040503050406030204" pitchFamily="18" charset="0"/>
                                        <a:ea typeface="Cambria Math" panose="02040503050406030204" pitchFamily="18" charset="0"/>
                                      </a:rPr>
                                      <m:t>−1</m:t>
                                    </m:r>
                                  </m:sup>
                                </m:sSup>
                              </m:e>
                              <m:e>
                                <m:r>
                                  <a:rPr lang="es-US" b="0" i="1" smtClean="0">
                                    <a:latin typeface="Cambria Math" panose="02040503050406030204" pitchFamily="18" charset="0"/>
                                    <a:ea typeface="Cambria Math" panose="02040503050406030204" pitchFamily="18" charset="0"/>
                                  </a:rPr>
                                  <m:t>0</m:t>
                                </m:r>
                              </m:e>
                            </m:mr>
                            <m:mr>
                              <m:e>
                                <m:r>
                                  <a:rPr lang="es-US" b="0" i="1" smtClean="0">
                                    <a:latin typeface="Cambria Math" panose="02040503050406030204" pitchFamily="18" charset="0"/>
                                    <a:ea typeface="Cambria Math" panose="02040503050406030204" pitchFamily="18" charset="0"/>
                                  </a:rPr>
                                  <m:t>0</m:t>
                                </m:r>
                              </m:e>
                              <m:e>
                                <m:r>
                                  <a:rPr lang="es-US" b="0" i="1" smtClean="0">
                                    <a:latin typeface="Cambria Math" panose="02040503050406030204" pitchFamily="18" charset="0"/>
                                  </a:rPr>
                                  <m:t>0</m:t>
                                </m:r>
                              </m:e>
                              <m:e>
                                <m:sSup>
                                  <m:sSupPr>
                                    <m:ctrlPr>
                                      <a:rPr lang="es-US" b="0" i="1" smtClean="0">
                                        <a:latin typeface="Cambria Math" panose="02040503050406030204" pitchFamily="18" charset="0"/>
                                      </a:rPr>
                                    </m:ctrlPr>
                                  </m:sSupPr>
                                  <m:e>
                                    <m:r>
                                      <a:rPr lang="es-US" i="1" smtClean="0">
                                        <a:latin typeface="Cambria Math" panose="02040503050406030204" pitchFamily="18" charset="0"/>
                                        <a:ea typeface="Cambria Math" panose="02040503050406030204" pitchFamily="18" charset="0"/>
                                      </a:rPr>
                                      <m:t>𝜆</m:t>
                                    </m:r>
                                  </m:e>
                                  <m:sup>
                                    <m:r>
                                      <a:rPr lang="es-US" b="0" i="1" smtClean="0">
                                        <a:latin typeface="Cambria Math" panose="02040503050406030204" pitchFamily="18" charset="0"/>
                                        <a:ea typeface="Cambria Math" panose="02040503050406030204" pitchFamily="18" charset="0"/>
                                      </a:rPr>
                                      <m:t>−1</m:t>
                                    </m:r>
                                  </m:sup>
                                </m:sSup>
                              </m:e>
                            </m:mr>
                          </m:m>
                        </m:e>
                      </m:d>
                    </m:oMath>
                  </m:oMathPara>
                </a14:m>
                <a:endParaRPr lang="es-US" dirty="0"/>
              </a:p>
            </p:txBody>
          </p:sp>
        </mc:Choice>
        <mc:Fallback xmlns="">
          <p:sp>
            <p:nvSpPr>
              <p:cNvPr id="22" name="Rectángulo 21"/>
              <p:cNvSpPr>
                <a:spLocks noRot="1" noChangeAspect="1" noMove="1" noResize="1" noEditPoints="1" noAdjustHandles="1" noChangeArrowheads="1" noChangeShapeType="1" noTextEdit="1"/>
              </p:cNvSpPr>
              <p:nvPr/>
            </p:nvSpPr>
            <p:spPr>
              <a:xfrm>
                <a:off x="2783676" y="5722107"/>
                <a:ext cx="4191211" cy="860364"/>
              </a:xfrm>
              <a:prstGeom prst="rect">
                <a:avLst/>
              </a:prstGeom>
              <a:blipFill rotWithShape="0">
                <a:blip r:embed="rId8"/>
                <a:stretch>
                  <a:fillRect/>
                </a:stretch>
              </a:blipFill>
            </p:spPr>
            <p:txBody>
              <a:bodyPr/>
              <a:lstStyle/>
              <a:p>
                <a:r>
                  <a:rPr lang="es-US">
                    <a:noFill/>
                  </a:rPr>
                  <a:t> </a:t>
                </a:r>
              </a:p>
            </p:txBody>
          </p:sp>
        </mc:Fallback>
      </mc:AlternateContent>
      <mc:AlternateContent xmlns:mc="http://schemas.openxmlformats.org/markup-compatibility/2006" xmlns:a14="http://schemas.microsoft.com/office/drawing/2010/main">
        <mc:Choice Requires="a14">
          <p:sp>
            <p:nvSpPr>
              <p:cNvPr id="23" name="CuadroTexto 22"/>
              <p:cNvSpPr txBox="1"/>
              <p:nvPr/>
            </p:nvSpPr>
            <p:spPr>
              <a:xfrm>
                <a:off x="6593722" y="5122024"/>
                <a:ext cx="1180708" cy="2989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US" i="1" smtClean="0">
                              <a:latin typeface="Cambria Math" panose="02040503050406030204" pitchFamily="18" charset="0"/>
                            </a:rPr>
                          </m:ctrlPr>
                        </m:sSubPr>
                        <m:e>
                          <m:r>
                            <a:rPr lang="es-US" i="1" smtClean="0">
                              <a:latin typeface="Cambria Math" panose="02040503050406030204" pitchFamily="18" charset="0"/>
                              <a:ea typeface="Cambria Math" panose="02040503050406030204" pitchFamily="18" charset="0"/>
                            </a:rPr>
                            <m:t>𝜆</m:t>
                          </m:r>
                        </m:e>
                        <m:sub>
                          <m:r>
                            <a:rPr lang="es-US" b="0" i="1" smtClean="0">
                              <a:latin typeface="Cambria Math" panose="02040503050406030204" pitchFamily="18" charset="0"/>
                            </a:rPr>
                            <m:t>𝑥</m:t>
                          </m:r>
                        </m:sub>
                      </m:sSub>
                      <m:sSub>
                        <m:sSubPr>
                          <m:ctrlPr>
                            <a:rPr lang="es-US" i="1" smtClean="0">
                              <a:latin typeface="Cambria Math" panose="02040503050406030204" pitchFamily="18" charset="0"/>
                            </a:rPr>
                          </m:ctrlPr>
                        </m:sSubPr>
                        <m:e>
                          <m:r>
                            <a:rPr lang="es-US" i="1" smtClean="0">
                              <a:latin typeface="Cambria Math" panose="02040503050406030204" pitchFamily="18" charset="0"/>
                              <a:ea typeface="Cambria Math" panose="02040503050406030204" pitchFamily="18" charset="0"/>
                            </a:rPr>
                            <m:t>𝜆</m:t>
                          </m:r>
                        </m:e>
                        <m:sub>
                          <m:r>
                            <a:rPr lang="es-US" b="0" i="1" smtClean="0">
                              <a:latin typeface="Cambria Math" panose="02040503050406030204" pitchFamily="18" charset="0"/>
                            </a:rPr>
                            <m:t>𝑦</m:t>
                          </m:r>
                        </m:sub>
                      </m:sSub>
                      <m:sSub>
                        <m:sSubPr>
                          <m:ctrlPr>
                            <a:rPr lang="es-US" i="1" smtClean="0">
                              <a:latin typeface="Cambria Math" panose="02040503050406030204" pitchFamily="18" charset="0"/>
                            </a:rPr>
                          </m:ctrlPr>
                        </m:sSubPr>
                        <m:e>
                          <m:r>
                            <a:rPr lang="es-US" i="1" smtClean="0">
                              <a:latin typeface="Cambria Math" panose="02040503050406030204" pitchFamily="18" charset="0"/>
                              <a:ea typeface="Cambria Math" panose="02040503050406030204" pitchFamily="18" charset="0"/>
                            </a:rPr>
                            <m:t>𝜆</m:t>
                          </m:r>
                        </m:e>
                        <m:sub>
                          <m:r>
                            <a:rPr lang="es-US" b="0" i="1" smtClean="0">
                              <a:latin typeface="Cambria Math" panose="02040503050406030204" pitchFamily="18" charset="0"/>
                            </a:rPr>
                            <m:t>𝑧</m:t>
                          </m:r>
                        </m:sub>
                      </m:sSub>
                      <m:r>
                        <a:rPr lang="es-US" b="0" i="1" smtClean="0">
                          <a:latin typeface="Cambria Math" panose="02040503050406030204" pitchFamily="18" charset="0"/>
                        </a:rPr>
                        <m:t>=1</m:t>
                      </m:r>
                    </m:oMath>
                  </m:oMathPara>
                </a14:m>
                <a:endParaRPr lang="es-US" dirty="0"/>
              </a:p>
            </p:txBody>
          </p:sp>
        </mc:Choice>
        <mc:Fallback xmlns="">
          <p:sp>
            <p:nvSpPr>
              <p:cNvPr id="23" name="CuadroTexto 22"/>
              <p:cNvSpPr txBox="1">
                <a:spLocks noRot="1" noChangeAspect="1" noMove="1" noResize="1" noEditPoints="1" noAdjustHandles="1" noChangeArrowheads="1" noChangeShapeType="1" noTextEdit="1"/>
              </p:cNvSpPr>
              <p:nvPr/>
            </p:nvSpPr>
            <p:spPr>
              <a:xfrm>
                <a:off x="6593722" y="5122024"/>
                <a:ext cx="1180708" cy="298928"/>
              </a:xfrm>
              <a:prstGeom prst="rect">
                <a:avLst/>
              </a:prstGeom>
              <a:blipFill rotWithShape="0">
                <a:blip r:embed="rId9"/>
                <a:stretch>
                  <a:fillRect l="-4663" r="-4663" b="-20408"/>
                </a:stretch>
              </a:blipFill>
            </p:spPr>
            <p:txBody>
              <a:bodyPr/>
              <a:lstStyle/>
              <a:p>
                <a:r>
                  <a:rPr lang="es-US">
                    <a:noFill/>
                  </a:rPr>
                  <a:t> </a:t>
                </a:r>
              </a:p>
            </p:txBody>
          </p:sp>
        </mc:Fallback>
      </mc:AlternateContent>
      <p:sp>
        <p:nvSpPr>
          <p:cNvPr id="24" name="CuadroTexto 23"/>
          <p:cNvSpPr txBox="1"/>
          <p:nvPr/>
        </p:nvSpPr>
        <p:spPr>
          <a:xfrm>
            <a:off x="1093982" y="2811186"/>
            <a:ext cx="4610099" cy="646331"/>
          </a:xfrm>
          <a:prstGeom prst="rect">
            <a:avLst/>
          </a:prstGeom>
          <a:noFill/>
        </p:spPr>
        <p:txBody>
          <a:bodyPr wrap="square" rtlCol="0">
            <a:spAutoFit/>
          </a:bodyPr>
          <a:lstStyle/>
          <a:p>
            <a:r>
              <a:rPr lang="es-US" b="1" dirty="0"/>
              <a:t>B: </a:t>
            </a:r>
            <a:r>
              <a:rPr lang="es-US" dirty="0"/>
              <a:t>el tensor de deformaciones </a:t>
            </a:r>
          </a:p>
          <a:p>
            <a:endParaRPr lang="es-US" b="1" dirty="0"/>
          </a:p>
        </p:txBody>
      </p:sp>
      <p:pic>
        <p:nvPicPr>
          <p:cNvPr id="3" name="Imagen 2"/>
          <p:cNvPicPr>
            <a:picLocks noChangeAspect="1"/>
          </p:cNvPicPr>
          <p:nvPr/>
        </p:nvPicPr>
        <p:blipFill>
          <a:blip r:embed="rId10"/>
          <a:stretch>
            <a:fillRect/>
          </a:stretch>
        </p:blipFill>
        <p:spPr>
          <a:xfrm>
            <a:off x="8758156" y="2533554"/>
            <a:ext cx="3433843" cy="2075236"/>
          </a:xfrm>
          <a:prstGeom prst="rect">
            <a:avLst/>
          </a:prstGeom>
        </p:spPr>
      </p:pic>
    </p:spTree>
    <p:extLst>
      <p:ext uri="{BB962C8B-B14F-4D97-AF65-F5344CB8AC3E}">
        <p14:creationId xmlns:p14="http://schemas.microsoft.com/office/powerpoint/2010/main" val="2034841175"/>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Wisp</Template>
  <TotalTime>2428</TotalTime>
  <Words>2718</Words>
  <Application>Microsoft Office PowerPoint</Application>
  <PresentationFormat>Panorámica</PresentationFormat>
  <Paragraphs>1313</Paragraphs>
  <Slides>51</Slides>
  <Notes>48</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51</vt:i4>
      </vt:variant>
    </vt:vector>
  </HeadingPairs>
  <TitlesOfParts>
    <vt:vector size="61" baseType="lpstr">
      <vt:lpstr>Arial</vt:lpstr>
      <vt:lpstr>Bradley Hand ITC</vt:lpstr>
      <vt:lpstr>Calibri</vt:lpstr>
      <vt:lpstr>Cambria Math</vt:lpstr>
      <vt:lpstr>Century Gothic</vt:lpstr>
      <vt:lpstr>Symbol</vt:lpstr>
      <vt:lpstr>Times New Roman</vt:lpstr>
      <vt:lpstr>Wingdings</vt:lpstr>
      <vt:lpstr>Wingdings 3</vt:lpstr>
      <vt:lpstr>Espiral</vt:lpstr>
      <vt:lpstr>Presentación de PowerPoint</vt:lpstr>
      <vt:lpstr>Presentación de PowerPoint</vt:lpstr>
      <vt:lpstr>INTRODUCCIÓN </vt:lpstr>
      <vt:lpstr>Presentación de PowerPoint</vt:lpstr>
      <vt:lpstr>Presentación de PowerPoint</vt:lpstr>
      <vt:lpstr>OBJETIVOS GENERALES </vt:lpstr>
      <vt:lpstr>Presentación de PowerPoint</vt:lpstr>
      <vt:lpstr>EFECTO MULLINS </vt:lpstr>
      <vt:lpstr>Presentación de PowerPoint</vt:lpstr>
      <vt:lpstr>Presentación de PowerPoint</vt:lpstr>
      <vt:lpstr>Presentación de PowerPoint</vt:lpstr>
      <vt:lpstr>Presentación de PowerPoint</vt:lpstr>
      <vt:lpstr>Presentación de PowerPoint</vt:lpstr>
      <vt:lpstr>Presentación de PowerPoint</vt:lpstr>
      <vt:lpstr>PARAMETROS DE DISEÑO </vt:lpstr>
      <vt:lpstr>COMPONENTES DEL BANCO DE PRUEBAS</vt:lpstr>
      <vt:lpstr>ENSAMBLE BANCOS DE PRUEBAS </vt:lpstr>
      <vt:lpstr>ENSAMBLE BANCOS DE PRUEBAS </vt:lpstr>
      <vt:lpstr>Presentación de PowerPoint</vt:lpstr>
      <vt:lpstr>ELABORACIÓN DE CORDÓNES </vt:lpstr>
      <vt:lpstr>ENSAYOS DE CARGA Y  DESCARGA</vt:lpstr>
      <vt:lpstr>ENSAYOS DE CARGA Y DESCARGA</vt:lpstr>
      <vt:lpstr>ENSAYOS DE CARGA Y DESCARGA</vt:lpstr>
      <vt:lpstr>ENSAYOS DE CARGA Y DESCARGA</vt:lpstr>
      <vt:lpstr>ENSAYOS DE TRACCIÓN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Michelle Dávila</dc:creator>
  <cp:lastModifiedBy>ALEX</cp:lastModifiedBy>
  <cp:revision>144</cp:revision>
  <cp:lastPrinted>2019-07-14T08:05:30Z</cp:lastPrinted>
  <dcterms:created xsi:type="dcterms:W3CDTF">2019-07-02T21:50:58Z</dcterms:created>
  <dcterms:modified xsi:type="dcterms:W3CDTF">2019-07-18T20:21:31Z</dcterms:modified>
</cp:coreProperties>
</file>