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0" r:id="rId2"/>
    <p:sldId id="384" r:id="rId3"/>
    <p:sldId id="352" r:id="rId4"/>
    <p:sldId id="431" r:id="rId5"/>
    <p:sldId id="389" r:id="rId6"/>
    <p:sldId id="435" r:id="rId7"/>
    <p:sldId id="432" r:id="rId8"/>
    <p:sldId id="390" r:id="rId9"/>
    <p:sldId id="434" r:id="rId10"/>
    <p:sldId id="436" r:id="rId11"/>
    <p:sldId id="438" r:id="rId12"/>
    <p:sldId id="441" r:id="rId13"/>
    <p:sldId id="440" r:id="rId14"/>
    <p:sldId id="442" r:id="rId15"/>
    <p:sldId id="443" r:id="rId16"/>
    <p:sldId id="444" r:id="rId17"/>
    <p:sldId id="445" r:id="rId18"/>
    <p:sldId id="446" r:id="rId19"/>
    <p:sldId id="422" r:id="rId20"/>
    <p:sldId id="447" r:id="rId21"/>
    <p:sldId id="448" r:id="rId22"/>
    <p:sldId id="449" r:id="rId23"/>
    <p:sldId id="450" r:id="rId24"/>
    <p:sldId id="427" r:id="rId25"/>
    <p:sldId id="451" r:id="rId26"/>
    <p:sldId id="452" r:id="rId27"/>
    <p:sldId id="453" r:id="rId28"/>
    <p:sldId id="454" r:id="rId29"/>
    <p:sldId id="351"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5024" autoAdjust="0"/>
  </p:normalViewPr>
  <p:slideViewPr>
    <p:cSldViewPr snapToGrid="0">
      <p:cViewPr>
        <p:scale>
          <a:sx n="60" d="100"/>
          <a:sy n="60" d="100"/>
        </p:scale>
        <p:origin x="-1062" y="-13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S"/>
        </a:p>
      </dgm:t>
    </dgm:pt>
    <dgm:pt modelId="{DF68C340-BF08-4701-93DA-5D30030E7F13}">
      <dgm:prSet phldrT="[Texto]" custT="1"/>
      <dgm:spPr/>
      <dgm:t>
        <a:bodyPr/>
        <a:lstStyle/>
        <a:p>
          <a:r>
            <a:rPr lang="es-ES" sz="3000" b="1" dirty="0" smtClean="0"/>
            <a:t>Justificación e Importancia</a:t>
          </a:r>
          <a:endParaRPr lang="es-ES" sz="3000" b="1" dirty="0"/>
        </a:p>
      </dgm:t>
    </dgm:pt>
    <dgm:pt modelId="{837E6BBE-F4F2-4B24-B044-4EDA027D9E3F}" type="parTrans" cxnId="{813E391D-D160-446E-833F-0FF0543F0EA3}">
      <dgm:prSet/>
      <dgm:spPr/>
      <dgm:t>
        <a:bodyPr/>
        <a:lstStyle/>
        <a:p>
          <a:endParaRPr lang="es-ES" sz="3600" b="1">
            <a:solidFill>
              <a:schemeClr val="tx1"/>
            </a:solidFill>
          </a:endParaRPr>
        </a:p>
      </dgm:t>
    </dgm:pt>
    <dgm:pt modelId="{1BBFD19A-5B49-45DB-88F9-6EB22E134FF9}" type="sibTrans" cxnId="{813E391D-D160-446E-833F-0FF0543F0EA3}">
      <dgm:prSet/>
      <dgm:spPr/>
      <dgm:t>
        <a:bodyPr/>
        <a:lstStyle/>
        <a:p>
          <a:endParaRPr lang="es-ES" sz="3600" b="1">
            <a:solidFill>
              <a:schemeClr val="tx1"/>
            </a:solidFill>
          </a:endParaRPr>
        </a:p>
      </dgm:t>
    </dgm:pt>
    <dgm:pt modelId="{D555BAEB-E0C6-4972-87C0-2342B4E884CB}">
      <dgm:prSet custT="1"/>
      <dgm:spPr/>
      <dgm:t>
        <a:bodyPr/>
        <a:lstStyle/>
        <a:p>
          <a:r>
            <a:rPr lang="es-ES" sz="3000" b="1" dirty="0" smtClean="0"/>
            <a:t> Objetivos</a:t>
          </a:r>
          <a:endParaRPr lang="es-ES" sz="3000" b="1" dirty="0"/>
        </a:p>
      </dgm:t>
    </dgm:pt>
    <dgm:pt modelId="{27AF5393-2918-4020-A851-5F82E6EDF46B}" type="parTrans" cxnId="{CD499AEB-732C-45EA-94F6-7970F7B6E645}">
      <dgm:prSet/>
      <dgm:spPr/>
      <dgm:t>
        <a:bodyPr/>
        <a:lstStyle/>
        <a:p>
          <a:endParaRPr lang="es-ES" sz="3600" b="1">
            <a:solidFill>
              <a:schemeClr val="tx1"/>
            </a:solidFill>
          </a:endParaRPr>
        </a:p>
      </dgm:t>
    </dgm:pt>
    <dgm:pt modelId="{56445C9B-404C-4AAE-B9A5-717326B20175}" type="sibTrans" cxnId="{CD499AEB-732C-45EA-94F6-7970F7B6E645}">
      <dgm:prSet/>
      <dgm:spPr/>
      <dgm:t>
        <a:bodyPr/>
        <a:lstStyle/>
        <a:p>
          <a:endParaRPr lang="es-ES" sz="3600" b="1">
            <a:solidFill>
              <a:schemeClr val="tx1"/>
            </a:solidFill>
          </a:endParaRPr>
        </a:p>
      </dgm:t>
    </dgm:pt>
    <dgm:pt modelId="{D88DB4F9-8698-48A5-B935-EF53775D3464}">
      <dgm:prSet custT="1"/>
      <dgm:spPr/>
      <dgm:t>
        <a:bodyPr/>
        <a:lstStyle/>
        <a:p>
          <a:r>
            <a:rPr lang="es-ES" sz="3000" b="1" dirty="0" smtClean="0"/>
            <a:t>Construcción y Diseño</a:t>
          </a:r>
          <a:endParaRPr lang="es-ES" sz="3000" b="1" dirty="0"/>
        </a:p>
      </dgm:t>
    </dgm:pt>
    <dgm:pt modelId="{9E956D7C-B4F8-4EA0-9F56-3F67DB6E9FF4}" type="parTrans" cxnId="{0FB4349E-0B3F-4634-9DB5-405CDD1A450C}">
      <dgm:prSet/>
      <dgm:spPr/>
      <dgm:t>
        <a:bodyPr/>
        <a:lstStyle/>
        <a:p>
          <a:endParaRPr lang="es-ES" sz="3600" b="1">
            <a:solidFill>
              <a:schemeClr val="tx1"/>
            </a:solidFill>
          </a:endParaRPr>
        </a:p>
      </dgm:t>
    </dgm:pt>
    <dgm:pt modelId="{E9905763-28A6-4130-A9E9-E750F6561A26}" type="sibTrans" cxnId="{0FB4349E-0B3F-4634-9DB5-405CDD1A450C}">
      <dgm:prSet/>
      <dgm:spPr/>
      <dgm:t>
        <a:bodyPr/>
        <a:lstStyle/>
        <a:p>
          <a:endParaRPr lang="es-ES" sz="3600" b="1">
            <a:solidFill>
              <a:schemeClr val="tx1"/>
            </a:solidFill>
          </a:endParaRPr>
        </a:p>
      </dgm:t>
    </dgm:pt>
    <dgm:pt modelId="{B3E8F3A8-88A2-428C-8F75-1A8D2F615FF3}">
      <dgm:prSet custT="1"/>
      <dgm:spPr/>
      <dgm:t>
        <a:bodyPr/>
        <a:lstStyle/>
        <a:p>
          <a:r>
            <a:rPr lang="es-ES" sz="3000" b="1" dirty="0" smtClean="0"/>
            <a:t>Resultados</a:t>
          </a:r>
          <a:endParaRPr lang="es-ES" sz="3000" b="1" dirty="0"/>
        </a:p>
      </dgm:t>
    </dgm:pt>
    <dgm:pt modelId="{DD72E766-42C3-4997-8874-E0FF035AA565}" type="parTrans" cxnId="{AA3FB5DC-2511-46DD-B216-2952B52295CD}">
      <dgm:prSet/>
      <dgm:spPr/>
      <dgm:t>
        <a:bodyPr/>
        <a:lstStyle/>
        <a:p>
          <a:endParaRPr lang="es-ES" sz="3600" b="1">
            <a:solidFill>
              <a:schemeClr val="tx1"/>
            </a:solidFill>
          </a:endParaRPr>
        </a:p>
      </dgm:t>
    </dgm:pt>
    <dgm:pt modelId="{7C2DA173-6A89-4407-8C6C-058752CD3BE6}" type="sibTrans" cxnId="{AA3FB5DC-2511-46DD-B216-2952B52295CD}">
      <dgm:prSet/>
      <dgm:spPr/>
      <dgm:t>
        <a:bodyPr/>
        <a:lstStyle/>
        <a:p>
          <a:endParaRPr lang="es-ES" sz="3600" b="1">
            <a:solidFill>
              <a:schemeClr val="tx1"/>
            </a:solidFill>
          </a:endParaRPr>
        </a:p>
      </dgm:t>
    </dgm:pt>
    <dgm:pt modelId="{12306F0E-4F73-408C-B22D-ECB307227A2C}">
      <dgm:prSet custT="1"/>
      <dgm:spPr/>
      <dgm:t>
        <a:bodyPr/>
        <a:lstStyle/>
        <a:p>
          <a:r>
            <a:rPr lang="es-ES" sz="3000" b="1" dirty="0" smtClean="0"/>
            <a:t>Conclusiones y Recomendaciones</a:t>
          </a:r>
          <a:endParaRPr lang="es-ES" sz="3000" b="1" dirty="0"/>
        </a:p>
      </dgm:t>
    </dgm:pt>
    <dgm:pt modelId="{B57E3885-7DC7-4074-8EEA-8A9F504A2818}" type="parTrans" cxnId="{8D685509-7418-4332-8142-DD4E87B8C1AA}">
      <dgm:prSet/>
      <dgm:spPr/>
      <dgm:t>
        <a:bodyPr/>
        <a:lstStyle/>
        <a:p>
          <a:endParaRPr lang="es-ES" sz="3600" b="1">
            <a:solidFill>
              <a:schemeClr val="tx1"/>
            </a:solidFill>
          </a:endParaRPr>
        </a:p>
      </dgm:t>
    </dgm:pt>
    <dgm:pt modelId="{86945BEA-44BD-40A1-9BF7-39239B80870C}" type="sibTrans" cxnId="{8D685509-7418-4332-8142-DD4E87B8C1AA}">
      <dgm:prSet/>
      <dgm:spPr/>
      <dgm:t>
        <a:bodyPr/>
        <a:lstStyle/>
        <a:p>
          <a:endParaRPr lang="es-ES" sz="3600" b="1">
            <a:solidFill>
              <a:schemeClr val="tx1"/>
            </a:solidFill>
          </a:endParaRPr>
        </a:p>
      </dgm:t>
    </dgm:pt>
    <dgm:pt modelId="{23054C24-CA03-4EE2-AF41-5314FB38A64D}">
      <dgm:prSet phldrT="[Texto]" custT="1"/>
      <dgm:spPr/>
      <dgm:t>
        <a:bodyPr/>
        <a:lstStyle/>
        <a:p>
          <a:r>
            <a:rPr lang="es-ES" sz="3000" b="1" dirty="0" smtClean="0"/>
            <a:t>Resumen</a:t>
          </a:r>
          <a:endParaRPr lang="es-ES" sz="3000" b="1" dirty="0"/>
        </a:p>
      </dgm:t>
    </dgm:pt>
    <dgm:pt modelId="{F046D827-7F99-4EDE-866D-BF61BCAAC3F5}" type="parTrans" cxnId="{B155C200-ACDB-4444-8403-73949ECD5ABD}">
      <dgm:prSet/>
      <dgm:spPr/>
      <dgm:t>
        <a:bodyPr/>
        <a:lstStyle/>
        <a:p>
          <a:endParaRPr lang="es-EC"/>
        </a:p>
      </dgm:t>
    </dgm:pt>
    <dgm:pt modelId="{80AAF987-9965-46B9-A37F-ADE70214622D}" type="sibTrans" cxnId="{B155C200-ACDB-4444-8403-73949ECD5ABD}">
      <dgm:prSet/>
      <dgm:spPr/>
      <dgm:t>
        <a:bodyPr/>
        <a:lstStyle/>
        <a:p>
          <a:endParaRPr lang="es-EC"/>
        </a:p>
      </dgm:t>
    </dgm:pt>
    <dgm:pt modelId="{551C399B-6E21-4BFF-A51C-8016B19820A8}">
      <dgm:prSet custT="1"/>
      <dgm:spPr/>
      <dgm:t>
        <a:bodyPr/>
        <a:lstStyle/>
        <a:p>
          <a:r>
            <a:rPr lang="es-ES" sz="3000" b="1" dirty="0" smtClean="0"/>
            <a:t>Trabajos Futuros</a:t>
          </a:r>
          <a:endParaRPr lang="es-ES" sz="3000" b="1" dirty="0"/>
        </a:p>
      </dgm:t>
    </dgm:pt>
    <dgm:pt modelId="{3632BB70-A611-407C-AF44-527835FEF9F6}" type="parTrans" cxnId="{F2F82113-B91B-4497-9E8B-5F8C52DC8B78}">
      <dgm:prSet/>
      <dgm:spPr/>
      <dgm:t>
        <a:bodyPr/>
        <a:lstStyle/>
        <a:p>
          <a:endParaRPr lang="es-EC"/>
        </a:p>
      </dgm:t>
    </dgm:pt>
    <dgm:pt modelId="{4C1D3545-C1F4-45E1-B694-BD0704960367}" type="sibTrans" cxnId="{F2F82113-B91B-4497-9E8B-5F8C52DC8B78}">
      <dgm:prSet/>
      <dgm:spPr/>
      <dgm:t>
        <a:bodyPr/>
        <a:lstStyle/>
        <a:p>
          <a:endParaRPr lang="es-EC"/>
        </a:p>
      </dgm:t>
    </dgm:pt>
    <dgm:pt modelId="{FA0DAB78-6F03-4008-8626-6AEEB9305CBC}" type="pres">
      <dgm:prSet presAssocID="{977D60DD-332B-4A8B-AF76-072D44C49C09}" presName="Name0" presStyleCnt="0">
        <dgm:presLayoutVars>
          <dgm:chMax val="7"/>
          <dgm:chPref val="7"/>
          <dgm:dir/>
        </dgm:presLayoutVars>
      </dgm:prSet>
      <dgm:spPr/>
      <dgm:t>
        <a:bodyPr/>
        <a:lstStyle/>
        <a:p>
          <a:endParaRPr lang="es-EC"/>
        </a:p>
      </dgm:t>
    </dgm:pt>
    <dgm:pt modelId="{4ACCDAEF-ECE0-4BB7-BEF3-0A54BB8E911D}" type="pres">
      <dgm:prSet presAssocID="{977D60DD-332B-4A8B-AF76-072D44C49C09}" presName="Name1" presStyleCnt="0"/>
      <dgm:spPr/>
      <dgm:t>
        <a:bodyPr/>
        <a:lstStyle/>
        <a:p>
          <a:endParaRPr lang="es-EC"/>
        </a:p>
      </dgm:t>
    </dgm:pt>
    <dgm:pt modelId="{66F7A2BE-FC61-482B-85DE-878BD68284EA}" type="pres">
      <dgm:prSet presAssocID="{977D60DD-332B-4A8B-AF76-072D44C49C09}" presName="cycle" presStyleCnt="0"/>
      <dgm:spPr/>
      <dgm:t>
        <a:bodyPr/>
        <a:lstStyle/>
        <a:p>
          <a:endParaRPr lang="es-EC"/>
        </a:p>
      </dgm:t>
    </dgm:pt>
    <dgm:pt modelId="{E08D8772-260E-4D8C-9599-BEED3F4E0FAC}" type="pres">
      <dgm:prSet presAssocID="{977D60DD-332B-4A8B-AF76-072D44C49C09}" presName="srcNode" presStyleLbl="node1" presStyleIdx="0" presStyleCnt="7"/>
      <dgm:spPr/>
      <dgm:t>
        <a:bodyPr/>
        <a:lstStyle/>
        <a:p>
          <a:endParaRPr lang="es-EC"/>
        </a:p>
      </dgm:t>
    </dgm:pt>
    <dgm:pt modelId="{9D39E27C-8F55-4E0A-AD56-23C4A9C433B1}" type="pres">
      <dgm:prSet presAssocID="{977D60DD-332B-4A8B-AF76-072D44C49C09}" presName="conn" presStyleLbl="parChTrans1D2" presStyleIdx="0" presStyleCnt="1"/>
      <dgm:spPr/>
      <dgm:t>
        <a:bodyPr/>
        <a:lstStyle/>
        <a:p>
          <a:endParaRPr lang="es-EC"/>
        </a:p>
      </dgm:t>
    </dgm:pt>
    <dgm:pt modelId="{49BCE1A5-4DB3-431A-9DD2-70EE0BE8CDAE}" type="pres">
      <dgm:prSet presAssocID="{977D60DD-332B-4A8B-AF76-072D44C49C09}" presName="extraNode" presStyleLbl="node1" presStyleIdx="0" presStyleCnt="7"/>
      <dgm:spPr/>
      <dgm:t>
        <a:bodyPr/>
        <a:lstStyle/>
        <a:p>
          <a:endParaRPr lang="es-EC"/>
        </a:p>
      </dgm:t>
    </dgm:pt>
    <dgm:pt modelId="{2F600E0A-F893-4B22-88E2-EABE8F09C39A}" type="pres">
      <dgm:prSet presAssocID="{977D60DD-332B-4A8B-AF76-072D44C49C09}" presName="dstNode" presStyleLbl="node1" presStyleIdx="0" presStyleCnt="7"/>
      <dgm:spPr/>
      <dgm:t>
        <a:bodyPr/>
        <a:lstStyle/>
        <a:p>
          <a:endParaRPr lang="es-EC"/>
        </a:p>
      </dgm:t>
    </dgm:pt>
    <dgm:pt modelId="{03EDB8DE-77B2-4838-A8CB-7430BCF7C3B5}" type="pres">
      <dgm:prSet presAssocID="{23054C24-CA03-4EE2-AF41-5314FB38A64D}" presName="text_1" presStyleLbl="node1" presStyleIdx="0" presStyleCnt="7">
        <dgm:presLayoutVars>
          <dgm:bulletEnabled val="1"/>
        </dgm:presLayoutVars>
      </dgm:prSet>
      <dgm:spPr/>
      <dgm:t>
        <a:bodyPr/>
        <a:lstStyle/>
        <a:p>
          <a:endParaRPr lang="es-EC"/>
        </a:p>
      </dgm:t>
    </dgm:pt>
    <dgm:pt modelId="{E7D478B0-7FD6-4FF8-B4DF-75C85FA8006B}" type="pres">
      <dgm:prSet presAssocID="{23054C24-CA03-4EE2-AF41-5314FB38A64D}" presName="accent_1" presStyleCnt="0"/>
      <dgm:spPr/>
      <dgm:t>
        <a:bodyPr/>
        <a:lstStyle/>
        <a:p>
          <a:endParaRPr lang="es-EC"/>
        </a:p>
      </dgm:t>
    </dgm:pt>
    <dgm:pt modelId="{3607718F-9A43-45F9-A541-6D4AF62504A0}" type="pres">
      <dgm:prSet presAssocID="{23054C24-CA03-4EE2-AF41-5314FB38A64D}" presName="accentRepeatNode" presStyleLbl="solidFgAcc1" presStyleIdx="0" presStyleCnt="7"/>
      <dgm:spPr/>
      <dgm:t>
        <a:bodyPr/>
        <a:lstStyle/>
        <a:p>
          <a:endParaRPr lang="es-EC"/>
        </a:p>
      </dgm:t>
    </dgm:pt>
    <dgm:pt modelId="{44CC478B-86FE-4BC4-B444-699D89B87DD1}" type="pres">
      <dgm:prSet presAssocID="{DF68C340-BF08-4701-93DA-5D30030E7F13}" presName="text_2" presStyleLbl="node1" presStyleIdx="1" presStyleCnt="7">
        <dgm:presLayoutVars>
          <dgm:bulletEnabled val="1"/>
        </dgm:presLayoutVars>
      </dgm:prSet>
      <dgm:spPr/>
      <dgm:t>
        <a:bodyPr/>
        <a:lstStyle/>
        <a:p>
          <a:endParaRPr lang="es-EC"/>
        </a:p>
      </dgm:t>
    </dgm:pt>
    <dgm:pt modelId="{4A0E5EFB-C14E-470A-8A4E-F43234824769}" type="pres">
      <dgm:prSet presAssocID="{DF68C340-BF08-4701-93DA-5D30030E7F13}" presName="accent_2" presStyleCnt="0"/>
      <dgm:spPr/>
      <dgm:t>
        <a:bodyPr/>
        <a:lstStyle/>
        <a:p>
          <a:endParaRPr lang="es-EC"/>
        </a:p>
      </dgm:t>
    </dgm:pt>
    <dgm:pt modelId="{117D1A99-74FF-45EA-A573-5EE9F5F881E6}" type="pres">
      <dgm:prSet presAssocID="{DF68C340-BF08-4701-93DA-5D30030E7F13}" presName="accentRepeatNode" presStyleLbl="solidFgAcc1" presStyleIdx="1" presStyleCnt="7"/>
      <dgm:spPr/>
      <dgm:t>
        <a:bodyPr/>
        <a:lstStyle/>
        <a:p>
          <a:endParaRPr lang="es-EC"/>
        </a:p>
      </dgm:t>
    </dgm:pt>
    <dgm:pt modelId="{9D96651F-8CCF-42C5-8BCD-9C66CCC982FE}" type="pres">
      <dgm:prSet presAssocID="{D555BAEB-E0C6-4972-87C0-2342B4E884CB}" presName="text_3" presStyleLbl="node1" presStyleIdx="2" presStyleCnt="7">
        <dgm:presLayoutVars>
          <dgm:bulletEnabled val="1"/>
        </dgm:presLayoutVars>
      </dgm:prSet>
      <dgm:spPr/>
      <dgm:t>
        <a:bodyPr/>
        <a:lstStyle/>
        <a:p>
          <a:endParaRPr lang="es-EC"/>
        </a:p>
      </dgm:t>
    </dgm:pt>
    <dgm:pt modelId="{4709CA07-B9D1-4B47-99D8-EEC2356D0A83}" type="pres">
      <dgm:prSet presAssocID="{D555BAEB-E0C6-4972-87C0-2342B4E884CB}" presName="accent_3" presStyleCnt="0"/>
      <dgm:spPr/>
      <dgm:t>
        <a:bodyPr/>
        <a:lstStyle/>
        <a:p>
          <a:endParaRPr lang="es-EC"/>
        </a:p>
      </dgm:t>
    </dgm:pt>
    <dgm:pt modelId="{D0C6B840-7AAA-473D-A2F2-FBD50FF39C8D}" type="pres">
      <dgm:prSet presAssocID="{D555BAEB-E0C6-4972-87C0-2342B4E884CB}" presName="accentRepeatNode" presStyleLbl="solidFgAcc1" presStyleIdx="2" presStyleCnt="7"/>
      <dgm:spPr/>
      <dgm:t>
        <a:bodyPr/>
        <a:lstStyle/>
        <a:p>
          <a:endParaRPr lang="es-EC"/>
        </a:p>
      </dgm:t>
    </dgm:pt>
    <dgm:pt modelId="{3A37F4CC-4BFC-40DC-B562-3EC9D637835B}" type="pres">
      <dgm:prSet presAssocID="{D88DB4F9-8698-48A5-B935-EF53775D3464}" presName="text_4" presStyleLbl="node1" presStyleIdx="3" presStyleCnt="7">
        <dgm:presLayoutVars>
          <dgm:bulletEnabled val="1"/>
        </dgm:presLayoutVars>
      </dgm:prSet>
      <dgm:spPr/>
      <dgm:t>
        <a:bodyPr/>
        <a:lstStyle/>
        <a:p>
          <a:endParaRPr lang="es-EC"/>
        </a:p>
      </dgm:t>
    </dgm:pt>
    <dgm:pt modelId="{26FF6324-948E-42DC-8710-B7266E8CBC5F}" type="pres">
      <dgm:prSet presAssocID="{D88DB4F9-8698-48A5-B935-EF53775D3464}" presName="accent_4" presStyleCnt="0"/>
      <dgm:spPr/>
      <dgm:t>
        <a:bodyPr/>
        <a:lstStyle/>
        <a:p>
          <a:endParaRPr lang="es-EC"/>
        </a:p>
      </dgm:t>
    </dgm:pt>
    <dgm:pt modelId="{2CE22296-E3B5-4A0E-B2B6-9BBD1205A711}" type="pres">
      <dgm:prSet presAssocID="{D88DB4F9-8698-48A5-B935-EF53775D3464}" presName="accentRepeatNode" presStyleLbl="solidFgAcc1" presStyleIdx="3" presStyleCnt="7"/>
      <dgm:spPr/>
      <dgm:t>
        <a:bodyPr/>
        <a:lstStyle/>
        <a:p>
          <a:endParaRPr lang="es-EC"/>
        </a:p>
      </dgm:t>
    </dgm:pt>
    <dgm:pt modelId="{974E409A-FFF0-4631-9873-D6F96D452061}" type="pres">
      <dgm:prSet presAssocID="{B3E8F3A8-88A2-428C-8F75-1A8D2F615FF3}" presName="text_5" presStyleLbl="node1" presStyleIdx="4" presStyleCnt="7">
        <dgm:presLayoutVars>
          <dgm:bulletEnabled val="1"/>
        </dgm:presLayoutVars>
      </dgm:prSet>
      <dgm:spPr/>
      <dgm:t>
        <a:bodyPr/>
        <a:lstStyle/>
        <a:p>
          <a:endParaRPr lang="es-EC"/>
        </a:p>
      </dgm:t>
    </dgm:pt>
    <dgm:pt modelId="{8D379C75-BAAC-4738-807B-89BE15B4E962}" type="pres">
      <dgm:prSet presAssocID="{B3E8F3A8-88A2-428C-8F75-1A8D2F615FF3}" presName="accent_5" presStyleCnt="0"/>
      <dgm:spPr/>
      <dgm:t>
        <a:bodyPr/>
        <a:lstStyle/>
        <a:p>
          <a:endParaRPr lang="es-EC"/>
        </a:p>
      </dgm:t>
    </dgm:pt>
    <dgm:pt modelId="{120131FE-49CA-43F2-B011-1580A8B3A8D9}" type="pres">
      <dgm:prSet presAssocID="{B3E8F3A8-88A2-428C-8F75-1A8D2F615FF3}" presName="accentRepeatNode" presStyleLbl="solidFgAcc1" presStyleIdx="4" presStyleCnt="7"/>
      <dgm:spPr/>
      <dgm:t>
        <a:bodyPr/>
        <a:lstStyle/>
        <a:p>
          <a:endParaRPr lang="es-EC"/>
        </a:p>
      </dgm:t>
    </dgm:pt>
    <dgm:pt modelId="{67D960A7-F46C-4981-B382-9680F306BDDD}" type="pres">
      <dgm:prSet presAssocID="{12306F0E-4F73-408C-B22D-ECB307227A2C}" presName="text_6" presStyleLbl="node1" presStyleIdx="5" presStyleCnt="7">
        <dgm:presLayoutVars>
          <dgm:bulletEnabled val="1"/>
        </dgm:presLayoutVars>
      </dgm:prSet>
      <dgm:spPr/>
      <dgm:t>
        <a:bodyPr/>
        <a:lstStyle/>
        <a:p>
          <a:endParaRPr lang="es-EC"/>
        </a:p>
      </dgm:t>
    </dgm:pt>
    <dgm:pt modelId="{81791DD0-22AD-48ED-B257-46D55D1768F1}" type="pres">
      <dgm:prSet presAssocID="{12306F0E-4F73-408C-B22D-ECB307227A2C}" presName="accent_6" presStyleCnt="0"/>
      <dgm:spPr/>
      <dgm:t>
        <a:bodyPr/>
        <a:lstStyle/>
        <a:p>
          <a:endParaRPr lang="es-EC"/>
        </a:p>
      </dgm:t>
    </dgm:pt>
    <dgm:pt modelId="{0863DE17-4B45-4FFC-80E6-00D160E73E71}" type="pres">
      <dgm:prSet presAssocID="{12306F0E-4F73-408C-B22D-ECB307227A2C}" presName="accentRepeatNode" presStyleLbl="solidFgAcc1" presStyleIdx="5" presStyleCnt="7"/>
      <dgm:spPr/>
      <dgm:t>
        <a:bodyPr/>
        <a:lstStyle/>
        <a:p>
          <a:endParaRPr lang="es-EC"/>
        </a:p>
      </dgm:t>
    </dgm:pt>
    <dgm:pt modelId="{57B0330D-24BF-497F-BF01-77870A6B7C52}" type="pres">
      <dgm:prSet presAssocID="{551C399B-6E21-4BFF-A51C-8016B19820A8}" presName="text_7" presStyleLbl="node1" presStyleIdx="6" presStyleCnt="7">
        <dgm:presLayoutVars>
          <dgm:bulletEnabled val="1"/>
        </dgm:presLayoutVars>
      </dgm:prSet>
      <dgm:spPr/>
      <dgm:t>
        <a:bodyPr/>
        <a:lstStyle/>
        <a:p>
          <a:endParaRPr lang="es-EC"/>
        </a:p>
      </dgm:t>
    </dgm:pt>
    <dgm:pt modelId="{C84836AB-C0EB-4ECD-9A1E-F8079C8C7235}" type="pres">
      <dgm:prSet presAssocID="{551C399B-6E21-4BFF-A51C-8016B19820A8}" presName="accent_7" presStyleCnt="0"/>
      <dgm:spPr/>
    </dgm:pt>
    <dgm:pt modelId="{3ECE194D-A9D0-4678-A69F-470E98F2BB21}" type="pres">
      <dgm:prSet presAssocID="{551C399B-6E21-4BFF-A51C-8016B19820A8}" presName="accentRepeatNode" presStyleLbl="solidFgAcc1" presStyleIdx="6" presStyleCnt="7"/>
      <dgm:spPr/>
    </dgm:pt>
  </dgm:ptLst>
  <dgm:cxnLst>
    <dgm:cxn modelId="{8AA23526-D58E-4765-AD30-B4A8FDE8AEAA}" type="presOf" srcId="{DF68C340-BF08-4701-93DA-5D30030E7F13}" destId="{44CC478B-86FE-4BC4-B444-699D89B87DD1}" srcOrd="0" destOrd="0" presId="urn:microsoft.com/office/officeart/2008/layout/VerticalCurvedList"/>
    <dgm:cxn modelId="{AA3FB5DC-2511-46DD-B216-2952B52295CD}" srcId="{977D60DD-332B-4A8B-AF76-072D44C49C09}" destId="{B3E8F3A8-88A2-428C-8F75-1A8D2F615FF3}" srcOrd="4" destOrd="0" parTransId="{DD72E766-42C3-4997-8874-E0FF035AA565}" sibTransId="{7C2DA173-6A89-4407-8C6C-058752CD3BE6}"/>
    <dgm:cxn modelId="{48A0F4F1-697D-4451-B9DF-7E98C39C50E8}" type="presOf" srcId="{D88DB4F9-8698-48A5-B935-EF53775D3464}" destId="{3A37F4CC-4BFC-40DC-B562-3EC9D637835B}" srcOrd="0" destOrd="0" presId="urn:microsoft.com/office/officeart/2008/layout/VerticalCurvedList"/>
    <dgm:cxn modelId="{1BDF83BF-C05A-410A-BC93-5BA59012A298}" type="presOf" srcId="{977D60DD-332B-4A8B-AF76-072D44C49C09}" destId="{FA0DAB78-6F03-4008-8626-6AEEB9305CBC}" srcOrd="0" destOrd="0" presId="urn:microsoft.com/office/officeart/2008/layout/VerticalCurvedList"/>
    <dgm:cxn modelId="{CD499AEB-732C-45EA-94F6-7970F7B6E645}" srcId="{977D60DD-332B-4A8B-AF76-072D44C49C09}" destId="{D555BAEB-E0C6-4972-87C0-2342B4E884CB}" srcOrd="2" destOrd="0" parTransId="{27AF5393-2918-4020-A851-5F82E6EDF46B}" sibTransId="{56445C9B-404C-4AAE-B9A5-717326B20175}"/>
    <dgm:cxn modelId="{6B1F15C7-1788-48C2-9606-6E35E30C0CE0}" type="presOf" srcId="{23054C24-CA03-4EE2-AF41-5314FB38A64D}" destId="{03EDB8DE-77B2-4838-A8CB-7430BCF7C3B5}" srcOrd="0" destOrd="0" presId="urn:microsoft.com/office/officeart/2008/layout/VerticalCurvedList"/>
    <dgm:cxn modelId="{8ECECC59-6116-42CC-9F0B-67295C0B7F4D}" type="presOf" srcId="{B3E8F3A8-88A2-428C-8F75-1A8D2F615FF3}" destId="{974E409A-FFF0-4631-9873-D6F96D452061}" srcOrd="0" destOrd="0" presId="urn:microsoft.com/office/officeart/2008/layout/VerticalCurvedList"/>
    <dgm:cxn modelId="{0FB4349E-0B3F-4634-9DB5-405CDD1A450C}" srcId="{977D60DD-332B-4A8B-AF76-072D44C49C09}" destId="{D88DB4F9-8698-48A5-B935-EF53775D3464}" srcOrd="3" destOrd="0" parTransId="{9E956D7C-B4F8-4EA0-9F56-3F67DB6E9FF4}" sibTransId="{E9905763-28A6-4130-A9E9-E750F6561A26}"/>
    <dgm:cxn modelId="{2B6D1007-2C4E-404E-9708-58858ADEBE6D}" type="presOf" srcId="{80AAF987-9965-46B9-A37F-ADE70214622D}" destId="{9D39E27C-8F55-4E0A-AD56-23C4A9C433B1}" srcOrd="0" destOrd="0" presId="urn:microsoft.com/office/officeart/2008/layout/VerticalCurvedList"/>
    <dgm:cxn modelId="{813E391D-D160-446E-833F-0FF0543F0EA3}" srcId="{977D60DD-332B-4A8B-AF76-072D44C49C09}" destId="{DF68C340-BF08-4701-93DA-5D30030E7F13}" srcOrd="1" destOrd="0" parTransId="{837E6BBE-F4F2-4B24-B044-4EDA027D9E3F}" sibTransId="{1BBFD19A-5B49-45DB-88F9-6EB22E134FF9}"/>
    <dgm:cxn modelId="{A20F450A-C05F-4518-AA42-1ADBA867D2AD}" type="presOf" srcId="{551C399B-6E21-4BFF-A51C-8016B19820A8}" destId="{57B0330D-24BF-497F-BF01-77870A6B7C52}" srcOrd="0" destOrd="0" presId="urn:microsoft.com/office/officeart/2008/layout/VerticalCurvedList"/>
    <dgm:cxn modelId="{F2F82113-B91B-4497-9E8B-5F8C52DC8B78}" srcId="{977D60DD-332B-4A8B-AF76-072D44C49C09}" destId="{551C399B-6E21-4BFF-A51C-8016B19820A8}" srcOrd="6" destOrd="0" parTransId="{3632BB70-A611-407C-AF44-527835FEF9F6}" sibTransId="{4C1D3545-C1F4-45E1-B694-BD0704960367}"/>
    <dgm:cxn modelId="{03F6D629-8235-4B20-A5F1-DB31A8D9E5E7}" type="presOf" srcId="{D555BAEB-E0C6-4972-87C0-2342B4E884CB}" destId="{9D96651F-8CCF-42C5-8BCD-9C66CCC982FE}" srcOrd="0" destOrd="0" presId="urn:microsoft.com/office/officeart/2008/layout/VerticalCurvedList"/>
    <dgm:cxn modelId="{8E753B51-F447-4F0E-A4A0-F819A07CF5EA}" type="presOf" srcId="{12306F0E-4F73-408C-B22D-ECB307227A2C}" destId="{67D960A7-F46C-4981-B382-9680F306BDDD}" srcOrd="0" destOrd="0" presId="urn:microsoft.com/office/officeart/2008/layout/VerticalCurvedList"/>
    <dgm:cxn modelId="{B155C200-ACDB-4444-8403-73949ECD5ABD}" srcId="{977D60DD-332B-4A8B-AF76-072D44C49C09}" destId="{23054C24-CA03-4EE2-AF41-5314FB38A64D}" srcOrd="0" destOrd="0" parTransId="{F046D827-7F99-4EDE-866D-BF61BCAAC3F5}" sibTransId="{80AAF987-9965-46B9-A37F-ADE70214622D}"/>
    <dgm:cxn modelId="{8D685509-7418-4332-8142-DD4E87B8C1AA}" srcId="{977D60DD-332B-4A8B-AF76-072D44C49C09}" destId="{12306F0E-4F73-408C-B22D-ECB307227A2C}" srcOrd="5" destOrd="0" parTransId="{B57E3885-7DC7-4074-8EEA-8A9F504A2818}" sibTransId="{86945BEA-44BD-40A1-9BF7-39239B80870C}"/>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 modelId="{EFCBE153-84FB-428F-A15A-AA24228476A9}" type="presParOf" srcId="{4ACCDAEF-ECE0-4BB7-BEF3-0A54BB8E911D}" destId="{03EDB8DE-77B2-4838-A8CB-7430BCF7C3B5}" srcOrd="1" destOrd="0" presId="urn:microsoft.com/office/officeart/2008/layout/VerticalCurvedList"/>
    <dgm:cxn modelId="{D526B0A7-2ED3-4C54-B1A7-4C738F26CA34}" type="presParOf" srcId="{4ACCDAEF-ECE0-4BB7-BEF3-0A54BB8E911D}" destId="{E7D478B0-7FD6-4FF8-B4DF-75C85FA8006B}" srcOrd="2" destOrd="0" presId="urn:microsoft.com/office/officeart/2008/layout/VerticalCurvedList"/>
    <dgm:cxn modelId="{0217B615-D571-443D-8787-097111F101F8}" type="presParOf" srcId="{E7D478B0-7FD6-4FF8-B4DF-75C85FA8006B}" destId="{3607718F-9A43-45F9-A541-6D4AF62504A0}" srcOrd="0" destOrd="0" presId="urn:microsoft.com/office/officeart/2008/layout/VerticalCurvedList"/>
    <dgm:cxn modelId="{CE561A75-DF03-4C54-A394-F98BB60FAE00}" type="presParOf" srcId="{4ACCDAEF-ECE0-4BB7-BEF3-0A54BB8E911D}" destId="{44CC478B-86FE-4BC4-B444-699D89B87DD1}" srcOrd="3" destOrd="0" presId="urn:microsoft.com/office/officeart/2008/layout/VerticalCurvedList"/>
    <dgm:cxn modelId="{CADF0DD2-869C-4AA9-B3B9-A229E71DA2E3}" type="presParOf" srcId="{4ACCDAEF-ECE0-4BB7-BEF3-0A54BB8E911D}" destId="{4A0E5EFB-C14E-470A-8A4E-F43234824769}" srcOrd="4" destOrd="0" presId="urn:microsoft.com/office/officeart/2008/layout/VerticalCurvedList"/>
    <dgm:cxn modelId="{96C9FA2D-928B-4C7E-B78F-032B8E95200E}" type="presParOf" srcId="{4A0E5EFB-C14E-470A-8A4E-F43234824769}" destId="{117D1A99-74FF-45EA-A573-5EE9F5F881E6}" srcOrd="0" destOrd="0" presId="urn:microsoft.com/office/officeart/2008/layout/VerticalCurvedList"/>
    <dgm:cxn modelId="{167DDC45-C879-4A9E-8C34-C670B9B924B3}" type="presParOf" srcId="{4ACCDAEF-ECE0-4BB7-BEF3-0A54BB8E911D}" destId="{9D96651F-8CCF-42C5-8BCD-9C66CCC982FE}" srcOrd="5" destOrd="0" presId="urn:microsoft.com/office/officeart/2008/layout/VerticalCurvedList"/>
    <dgm:cxn modelId="{517771FD-941B-4785-B34C-D87D0FC3B25D}" type="presParOf" srcId="{4ACCDAEF-ECE0-4BB7-BEF3-0A54BB8E911D}" destId="{4709CA07-B9D1-4B47-99D8-EEC2356D0A83}" srcOrd="6" destOrd="0" presId="urn:microsoft.com/office/officeart/2008/layout/VerticalCurvedList"/>
    <dgm:cxn modelId="{1A2A32FD-0393-49EB-9B8D-481D7EF9B375}" type="presParOf" srcId="{4709CA07-B9D1-4B47-99D8-EEC2356D0A83}" destId="{D0C6B840-7AAA-473D-A2F2-FBD50FF39C8D}" srcOrd="0" destOrd="0" presId="urn:microsoft.com/office/officeart/2008/layout/VerticalCurvedList"/>
    <dgm:cxn modelId="{DD6F1BCB-4209-4C11-B466-B39E57390486}" type="presParOf" srcId="{4ACCDAEF-ECE0-4BB7-BEF3-0A54BB8E911D}" destId="{3A37F4CC-4BFC-40DC-B562-3EC9D637835B}" srcOrd="7" destOrd="0" presId="urn:microsoft.com/office/officeart/2008/layout/VerticalCurvedList"/>
    <dgm:cxn modelId="{7D973BE5-1073-4492-AF2B-7659F55A8C15}" type="presParOf" srcId="{4ACCDAEF-ECE0-4BB7-BEF3-0A54BB8E911D}" destId="{26FF6324-948E-42DC-8710-B7266E8CBC5F}" srcOrd="8" destOrd="0" presId="urn:microsoft.com/office/officeart/2008/layout/VerticalCurvedList"/>
    <dgm:cxn modelId="{BCC80F9B-A6F3-4124-9BBE-11048B426FF9}" type="presParOf" srcId="{26FF6324-948E-42DC-8710-B7266E8CBC5F}" destId="{2CE22296-E3B5-4A0E-B2B6-9BBD1205A711}" srcOrd="0" destOrd="0" presId="urn:microsoft.com/office/officeart/2008/layout/VerticalCurvedList"/>
    <dgm:cxn modelId="{10717368-D061-4641-95D5-4F915CB74487}" type="presParOf" srcId="{4ACCDAEF-ECE0-4BB7-BEF3-0A54BB8E911D}" destId="{974E409A-FFF0-4631-9873-D6F96D452061}" srcOrd="9" destOrd="0" presId="urn:microsoft.com/office/officeart/2008/layout/VerticalCurvedList"/>
    <dgm:cxn modelId="{9D75D5C6-EF2B-4E7F-A0C6-560D399ECB24}" type="presParOf" srcId="{4ACCDAEF-ECE0-4BB7-BEF3-0A54BB8E911D}" destId="{8D379C75-BAAC-4738-807B-89BE15B4E962}" srcOrd="10" destOrd="0" presId="urn:microsoft.com/office/officeart/2008/layout/VerticalCurvedList"/>
    <dgm:cxn modelId="{C848312D-565E-49A2-8AAA-773BBD3399CA}" type="presParOf" srcId="{8D379C75-BAAC-4738-807B-89BE15B4E962}" destId="{120131FE-49CA-43F2-B011-1580A8B3A8D9}" srcOrd="0" destOrd="0" presId="urn:microsoft.com/office/officeart/2008/layout/VerticalCurvedList"/>
    <dgm:cxn modelId="{622F3E07-6B51-465B-B98F-1347C17CF53D}" type="presParOf" srcId="{4ACCDAEF-ECE0-4BB7-BEF3-0A54BB8E911D}" destId="{67D960A7-F46C-4981-B382-9680F306BDDD}" srcOrd="11" destOrd="0" presId="urn:microsoft.com/office/officeart/2008/layout/VerticalCurvedList"/>
    <dgm:cxn modelId="{C7905AC3-476E-4F16-838E-637197629FF9}" type="presParOf" srcId="{4ACCDAEF-ECE0-4BB7-BEF3-0A54BB8E911D}" destId="{81791DD0-22AD-48ED-B257-46D55D1768F1}" srcOrd="12" destOrd="0" presId="urn:microsoft.com/office/officeart/2008/layout/VerticalCurvedList"/>
    <dgm:cxn modelId="{944AAA09-32D7-48F7-8ACA-9EC2891B3299}" type="presParOf" srcId="{81791DD0-22AD-48ED-B257-46D55D1768F1}" destId="{0863DE17-4B45-4FFC-80E6-00D160E73E71}" srcOrd="0" destOrd="0" presId="urn:microsoft.com/office/officeart/2008/layout/VerticalCurvedList"/>
    <dgm:cxn modelId="{C7ADC22C-D9DD-4D80-9938-E6E18F1EA3CB}" type="presParOf" srcId="{4ACCDAEF-ECE0-4BB7-BEF3-0A54BB8E911D}" destId="{57B0330D-24BF-497F-BF01-77870A6B7C52}" srcOrd="13" destOrd="0" presId="urn:microsoft.com/office/officeart/2008/layout/VerticalCurvedList"/>
    <dgm:cxn modelId="{B6AE12E8-97FD-461C-92AB-3390F0989101}" type="presParOf" srcId="{4ACCDAEF-ECE0-4BB7-BEF3-0A54BB8E911D}" destId="{C84836AB-C0EB-4ECD-9A1E-F8079C8C7235}" srcOrd="14" destOrd="0" presId="urn:microsoft.com/office/officeart/2008/layout/VerticalCurvedList"/>
    <dgm:cxn modelId="{6DB5836A-D2F3-49B6-AC2B-E92AE52A4B89}" type="presParOf" srcId="{C84836AB-C0EB-4ECD-9A1E-F8079C8C7235}" destId="{3ECE194D-A9D0-4678-A69F-470E98F2BB2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0F2B8-4BB3-46CD-9CA5-25A442F77B95}"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s-EC"/>
        </a:p>
      </dgm:t>
    </dgm:pt>
    <dgm:pt modelId="{2AC95F3C-3806-4C43-94A9-C7F351A7E6AF}">
      <dgm:prSet phldrT="[Texto]"/>
      <dgm:spPr/>
      <dgm:t>
        <a:bodyPr/>
        <a:lstStyle/>
        <a:p>
          <a:pPr algn="just"/>
          <a:r>
            <a:rPr lang="es-EC" dirty="0" smtClean="0"/>
            <a:t>Determinar y simular un modelo de propagación, que permita determinar un rango de potencias y frecuencias de pulsos electromagnéticos que puedan afectar o destruir los sistemas electrónicos de una aeronave de las Fuerzas Armadas.</a:t>
          </a:r>
          <a:endParaRPr lang="es-EC" dirty="0"/>
        </a:p>
      </dgm:t>
    </dgm:pt>
    <dgm:pt modelId="{9774A682-08D5-4928-B1DC-5A37F2096CF9}" type="parTrans" cxnId="{B13810CE-6510-4276-9738-654BBF459755}">
      <dgm:prSet/>
      <dgm:spPr/>
      <dgm:t>
        <a:bodyPr/>
        <a:lstStyle/>
        <a:p>
          <a:endParaRPr lang="es-EC"/>
        </a:p>
      </dgm:t>
    </dgm:pt>
    <dgm:pt modelId="{9DE32E82-DB56-4D7F-8A1F-0CFAAE0405E5}" type="sibTrans" cxnId="{B13810CE-6510-4276-9738-654BBF459755}">
      <dgm:prSet/>
      <dgm:spPr/>
      <dgm:t>
        <a:bodyPr/>
        <a:lstStyle/>
        <a:p>
          <a:endParaRPr lang="es-EC"/>
        </a:p>
      </dgm:t>
    </dgm:pt>
    <dgm:pt modelId="{DAAB35A4-77C9-4C3F-88EB-14DBDD5BD412}">
      <dgm:prSet phldrT="[Texto]"/>
      <dgm:spPr/>
      <dgm:t>
        <a:bodyPr/>
        <a:lstStyle/>
        <a:p>
          <a:pPr algn="just"/>
          <a:r>
            <a:rPr lang="es-MX" dirty="0" smtClean="0"/>
            <a:t>Determinar y reconocer los  sistemas que conforman el sistema electrónico de una aeronave de las Fuerzas Armadas.</a:t>
          </a:r>
          <a:endParaRPr lang="es-EC" dirty="0"/>
        </a:p>
      </dgm:t>
    </dgm:pt>
    <dgm:pt modelId="{35014D71-8436-438E-9C2D-4C5FB28AFDA3}" type="parTrans" cxnId="{C116D57F-EA69-49D0-B54B-5366B1D3A16D}">
      <dgm:prSet/>
      <dgm:spPr/>
      <dgm:t>
        <a:bodyPr/>
        <a:lstStyle/>
        <a:p>
          <a:endParaRPr lang="es-EC"/>
        </a:p>
      </dgm:t>
    </dgm:pt>
    <dgm:pt modelId="{C3AC9B9C-A2B1-4964-9E2B-92D2A23D73E8}" type="sibTrans" cxnId="{C116D57F-EA69-49D0-B54B-5366B1D3A16D}">
      <dgm:prSet/>
      <dgm:spPr/>
      <dgm:t>
        <a:bodyPr/>
        <a:lstStyle/>
        <a:p>
          <a:endParaRPr lang="es-EC"/>
        </a:p>
      </dgm:t>
    </dgm:pt>
    <dgm:pt modelId="{295B74DC-3706-4471-B682-265A665B7C07}">
      <dgm:prSet phldrT="[Texto]"/>
      <dgm:spPr/>
      <dgm:t>
        <a:bodyPr/>
        <a:lstStyle/>
        <a:p>
          <a:pPr algn="just"/>
          <a:r>
            <a:rPr lang="es-MX" dirty="0" smtClean="0"/>
            <a:t>Determinar las características de los materiales con los que están construidas las aeronaves de las Fuerzas Armadas, tipo de material, densidad, permitividad, conductividad, entre otros.</a:t>
          </a:r>
          <a:endParaRPr lang="es-EC" dirty="0"/>
        </a:p>
      </dgm:t>
    </dgm:pt>
    <dgm:pt modelId="{78A5276A-22A7-4190-A640-89FF60E05AB2}" type="parTrans" cxnId="{CDFF9908-524D-40B1-AF29-A7C58A613475}">
      <dgm:prSet/>
      <dgm:spPr/>
      <dgm:t>
        <a:bodyPr/>
        <a:lstStyle/>
        <a:p>
          <a:endParaRPr lang="es-EC"/>
        </a:p>
      </dgm:t>
    </dgm:pt>
    <dgm:pt modelId="{26C6E11A-9CAB-41EC-811C-4069D066E244}" type="sibTrans" cxnId="{CDFF9908-524D-40B1-AF29-A7C58A613475}">
      <dgm:prSet/>
      <dgm:spPr/>
      <dgm:t>
        <a:bodyPr/>
        <a:lstStyle/>
        <a:p>
          <a:endParaRPr lang="es-EC"/>
        </a:p>
      </dgm:t>
    </dgm:pt>
    <dgm:pt modelId="{922090C5-D868-4FF1-8BB0-CCAF56279349}">
      <dgm:prSet phldrT="[Texto]"/>
      <dgm:spPr/>
      <dgm:t>
        <a:bodyPr/>
        <a:lstStyle/>
        <a:p>
          <a:pPr algn="just"/>
          <a:r>
            <a:rPr lang="es-MX" dirty="0" smtClean="0"/>
            <a:t>Determinar un modelo que permita evaluar el deterioro de los equipos electrónicos de la aeronave, luego de ser expuestos a constantes incidencias de pulsos electromagnéticos de alta potencia y frecuencia.</a:t>
          </a:r>
          <a:endParaRPr lang="es-EC" dirty="0"/>
        </a:p>
      </dgm:t>
    </dgm:pt>
    <dgm:pt modelId="{E35C2DE0-F3C2-4308-B71E-289D07B4D165}" type="parTrans" cxnId="{ED68805B-BAD2-4CEC-8931-761845E98B25}">
      <dgm:prSet/>
      <dgm:spPr/>
      <dgm:t>
        <a:bodyPr/>
        <a:lstStyle/>
        <a:p>
          <a:endParaRPr lang="es-EC"/>
        </a:p>
      </dgm:t>
    </dgm:pt>
    <dgm:pt modelId="{AEBBB399-A2CA-46D0-80C3-B4250BB0A969}" type="sibTrans" cxnId="{ED68805B-BAD2-4CEC-8931-761845E98B25}">
      <dgm:prSet/>
      <dgm:spPr/>
      <dgm:t>
        <a:bodyPr/>
        <a:lstStyle/>
        <a:p>
          <a:endParaRPr lang="es-EC"/>
        </a:p>
      </dgm:t>
    </dgm:pt>
    <dgm:pt modelId="{556C5AB9-915D-4CAD-B271-FCDCF62CA092}">
      <dgm:prSet phldrT="[Texto]"/>
      <dgm:spPr/>
      <dgm:t>
        <a:bodyPr/>
        <a:lstStyle/>
        <a:p>
          <a:pPr algn="just"/>
          <a:r>
            <a:rPr lang="es-MX" dirty="0" smtClean="0"/>
            <a:t>Estimar un modelo de propagación de pulsos electromagnéticos emitidos por antenas que puedan ocasionar daños a una aeronave </a:t>
          </a:r>
          <a:endParaRPr lang="es-EC" dirty="0"/>
        </a:p>
      </dgm:t>
    </dgm:pt>
    <dgm:pt modelId="{168A1906-B7B3-4048-B1B0-878268F2D0FF}" type="parTrans" cxnId="{BBD4CB99-E981-4C8A-9C17-899F7CFFBCED}">
      <dgm:prSet/>
      <dgm:spPr/>
      <dgm:t>
        <a:bodyPr/>
        <a:lstStyle/>
        <a:p>
          <a:endParaRPr lang="es-EC"/>
        </a:p>
      </dgm:t>
    </dgm:pt>
    <dgm:pt modelId="{A44A7655-6FF6-463F-B5D9-504D667AA2AA}" type="sibTrans" cxnId="{BBD4CB99-E981-4C8A-9C17-899F7CFFBCED}">
      <dgm:prSet/>
      <dgm:spPr/>
      <dgm:t>
        <a:bodyPr/>
        <a:lstStyle/>
        <a:p>
          <a:endParaRPr lang="es-EC"/>
        </a:p>
      </dgm:t>
    </dgm:pt>
    <dgm:pt modelId="{6F497357-2016-4050-B06C-89AECA86B40A}" type="pres">
      <dgm:prSet presAssocID="{B0D0F2B8-4BB3-46CD-9CA5-25A442F77B95}" presName="diagram" presStyleCnt="0">
        <dgm:presLayoutVars>
          <dgm:chPref val="1"/>
          <dgm:dir/>
          <dgm:animOne val="branch"/>
          <dgm:animLvl val="lvl"/>
          <dgm:resizeHandles/>
        </dgm:presLayoutVars>
      </dgm:prSet>
      <dgm:spPr/>
      <dgm:t>
        <a:bodyPr/>
        <a:lstStyle/>
        <a:p>
          <a:endParaRPr lang="es-EC"/>
        </a:p>
      </dgm:t>
    </dgm:pt>
    <dgm:pt modelId="{47CE7EFB-2985-4561-82EF-6851F0B8F953}" type="pres">
      <dgm:prSet presAssocID="{2AC95F3C-3806-4C43-94A9-C7F351A7E6AF}" presName="root" presStyleCnt="0"/>
      <dgm:spPr/>
    </dgm:pt>
    <dgm:pt modelId="{385D37C8-28AF-4CD2-A315-7CA4934B9F80}" type="pres">
      <dgm:prSet presAssocID="{2AC95F3C-3806-4C43-94A9-C7F351A7E6AF}" presName="rootComposite" presStyleCnt="0"/>
      <dgm:spPr/>
    </dgm:pt>
    <dgm:pt modelId="{F4F0284D-67C6-459D-8BA0-4EAAD019F8A7}" type="pres">
      <dgm:prSet presAssocID="{2AC95F3C-3806-4C43-94A9-C7F351A7E6AF}" presName="rootText" presStyleLbl="node1" presStyleIdx="0" presStyleCnt="1" custScaleX="511115"/>
      <dgm:spPr/>
      <dgm:t>
        <a:bodyPr/>
        <a:lstStyle/>
        <a:p>
          <a:endParaRPr lang="es-EC"/>
        </a:p>
      </dgm:t>
    </dgm:pt>
    <dgm:pt modelId="{9EFA3C76-E0EE-4160-AD77-B8753C812744}" type="pres">
      <dgm:prSet presAssocID="{2AC95F3C-3806-4C43-94A9-C7F351A7E6AF}" presName="rootConnector" presStyleLbl="node1" presStyleIdx="0" presStyleCnt="1"/>
      <dgm:spPr/>
      <dgm:t>
        <a:bodyPr/>
        <a:lstStyle/>
        <a:p>
          <a:endParaRPr lang="es-EC"/>
        </a:p>
      </dgm:t>
    </dgm:pt>
    <dgm:pt modelId="{2641580B-D85F-40D4-9357-47BA1B9B609A}" type="pres">
      <dgm:prSet presAssocID="{2AC95F3C-3806-4C43-94A9-C7F351A7E6AF}" presName="childShape" presStyleCnt="0"/>
      <dgm:spPr/>
    </dgm:pt>
    <dgm:pt modelId="{00BCEA91-8B62-43FF-8E34-E788FEFB7878}" type="pres">
      <dgm:prSet presAssocID="{35014D71-8436-438E-9C2D-4C5FB28AFDA3}" presName="Name13" presStyleLbl="parChTrans1D2" presStyleIdx="0" presStyleCnt="4"/>
      <dgm:spPr/>
      <dgm:t>
        <a:bodyPr/>
        <a:lstStyle/>
        <a:p>
          <a:endParaRPr lang="es-EC"/>
        </a:p>
      </dgm:t>
    </dgm:pt>
    <dgm:pt modelId="{3BB98FF1-8195-45D9-BC01-9D606216CFFF}" type="pres">
      <dgm:prSet presAssocID="{DAAB35A4-77C9-4C3F-88EB-14DBDD5BD412}" presName="childText" presStyleLbl="bgAcc1" presStyleIdx="0" presStyleCnt="4" custScaleX="508996" custScaleY="79398">
        <dgm:presLayoutVars>
          <dgm:bulletEnabled val="1"/>
        </dgm:presLayoutVars>
      </dgm:prSet>
      <dgm:spPr/>
      <dgm:t>
        <a:bodyPr/>
        <a:lstStyle/>
        <a:p>
          <a:endParaRPr lang="es-EC"/>
        </a:p>
      </dgm:t>
    </dgm:pt>
    <dgm:pt modelId="{2C49A536-70E9-4087-8E33-5D66CAF60F1B}" type="pres">
      <dgm:prSet presAssocID="{78A5276A-22A7-4190-A640-89FF60E05AB2}" presName="Name13" presStyleLbl="parChTrans1D2" presStyleIdx="1" presStyleCnt="4"/>
      <dgm:spPr/>
      <dgm:t>
        <a:bodyPr/>
        <a:lstStyle/>
        <a:p>
          <a:endParaRPr lang="es-EC"/>
        </a:p>
      </dgm:t>
    </dgm:pt>
    <dgm:pt modelId="{C6A02BE4-5321-4EEA-983B-DE200FCD4C04}" type="pres">
      <dgm:prSet presAssocID="{295B74DC-3706-4471-B682-265A665B7C07}" presName="childText" presStyleLbl="bgAcc1" presStyleIdx="1" presStyleCnt="4" custScaleX="507524">
        <dgm:presLayoutVars>
          <dgm:bulletEnabled val="1"/>
        </dgm:presLayoutVars>
      </dgm:prSet>
      <dgm:spPr/>
      <dgm:t>
        <a:bodyPr/>
        <a:lstStyle/>
        <a:p>
          <a:endParaRPr lang="es-EC"/>
        </a:p>
      </dgm:t>
    </dgm:pt>
    <dgm:pt modelId="{E51E8A6B-A92B-4555-9097-D9A0D97E19AB}" type="pres">
      <dgm:prSet presAssocID="{168A1906-B7B3-4048-B1B0-878268F2D0FF}" presName="Name13" presStyleLbl="parChTrans1D2" presStyleIdx="2" presStyleCnt="4"/>
      <dgm:spPr/>
      <dgm:t>
        <a:bodyPr/>
        <a:lstStyle/>
        <a:p>
          <a:endParaRPr lang="es-EC"/>
        </a:p>
      </dgm:t>
    </dgm:pt>
    <dgm:pt modelId="{E1A46BFC-4056-4564-91D0-5025FF93818B}" type="pres">
      <dgm:prSet presAssocID="{556C5AB9-915D-4CAD-B271-FCDCF62CA092}" presName="childText" presStyleLbl="bgAcc1" presStyleIdx="2" presStyleCnt="4" custScaleX="511115" custScaleY="73629">
        <dgm:presLayoutVars>
          <dgm:bulletEnabled val="1"/>
        </dgm:presLayoutVars>
      </dgm:prSet>
      <dgm:spPr/>
      <dgm:t>
        <a:bodyPr/>
        <a:lstStyle/>
        <a:p>
          <a:endParaRPr lang="es-EC"/>
        </a:p>
      </dgm:t>
    </dgm:pt>
    <dgm:pt modelId="{9913DD87-5481-4A8A-9B95-79C2B30769BF}" type="pres">
      <dgm:prSet presAssocID="{E35C2DE0-F3C2-4308-B71E-289D07B4D165}" presName="Name13" presStyleLbl="parChTrans1D2" presStyleIdx="3" presStyleCnt="4"/>
      <dgm:spPr/>
      <dgm:t>
        <a:bodyPr/>
        <a:lstStyle/>
        <a:p>
          <a:endParaRPr lang="es-EC"/>
        </a:p>
      </dgm:t>
    </dgm:pt>
    <dgm:pt modelId="{FED6A5AA-DDAA-4248-AB58-0CB8E5DBB0EA}" type="pres">
      <dgm:prSet presAssocID="{922090C5-D868-4FF1-8BB0-CCAF56279349}" presName="childText" presStyleLbl="bgAcc1" presStyleIdx="3" presStyleCnt="4" custScaleX="513235" custLinFactNeighborX="-3179" custLinFactNeighborY="-1695">
        <dgm:presLayoutVars>
          <dgm:bulletEnabled val="1"/>
        </dgm:presLayoutVars>
      </dgm:prSet>
      <dgm:spPr/>
      <dgm:t>
        <a:bodyPr/>
        <a:lstStyle/>
        <a:p>
          <a:endParaRPr lang="es-EC"/>
        </a:p>
      </dgm:t>
    </dgm:pt>
  </dgm:ptLst>
  <dgm:cxnLst>
    <dgm:cxn modelId="{BBD4CB99-E981-4C8A-9C17-899F7CFFBCED}" srcId="{2AC95F3C-3806-4C43-94A9-C7F351A7E6AF}" destId="{556C5AB9-915D-4CAD-B271-FCDCF62CA092}" srcOrd="2" destOrd="0" parTransId="{168A1906-B7B3-4048-B1B0-878268F2D0FF}" sibTransId="{A44A7655-6FF6-463F-B5D9-504D667AA2AA}"/>
    <dgm:cxn modelId="{2E0E3929-D803-485B-A7B9-E59DF2D24374}" type="presOf" srcId="{35014D71-8436-438E-9C2D-4C5FB28AFDA3}" destId="{00BCEA91-8B62-43FF-8E34-E788FEFB7878}" srcOrd="0" destOrd="0" presId="urn:microsoft.com/office/officeart/2005/8/layout/hierarchy3"/>
    <dgm:cxn modelId="{ACF3B8DA-A245-4254-9BC1-57785C8D1C84}" type="presOf" srcId="{DAAB35A4-77C9-4C3F-88EB-14DBDD5BD412}" destId="{3BB98FF1-8195-45D9-BC01-9D606216CFFF}" srcOrd="0" destOrd="0" presId="urn:microsoft.com/office/officeart/2005/8/layout/hierarchy3"/>
    <dgm:cxn modelId="{C116D57F-EA69-49D0-B54B-5366B1D3A16D}" srcId="{2AC95F3C-3806-4C43-94A9-C7F351A7E6AF}" destId="{DAAB35A4-77C9-4C3F-88EB-14DBDD5BD412}" srcOrd="0" destOrd="0" parTransId="{35014D71-8436-438E-9C2D-4C5FB28AFDA3}" sibTransId="{C3AC9B9C-A2B1-4964-9E2B-92D2A23D73E8}"/>
    <dgm:cxn modelId="{B13810CE-6510-4276-9738-654BBF459755}" srcId="{B0D0F2B8-4BB3-46CD-9CA5-25A442F77B95}" destId="{2AC95F3C-3806-4C43-94A9-C7F351A7E6AF}" srcOrd="0" destOrd="0" parTransId="{9774A682-08D5-4928-B1DC-5A37F2096CF9}" sibTransId="{9DE32E82-DB56-4D7F-8A1F-0CFAAE0405E5}"/>
    <dgm:cxn modelId="{FE27A0C5-93E0-40A6-B78D-295E15303C2D}" type="presOf" srcId="{168A1906-B7B3-4048-B1B0-878268F2D0FF}" destId="{E51E8A6B-A92B-4555-9097-D9A0D97E19AB}" srcOrd="0" destOrd="0" presId="urn:microsoft.com/office/officeart/2005/8/layout/hierarchy3"/>
    <dgm:cxn modelId="{71364E06-D2FB-4E7C-8021-99788AFDBE33}" type="presOf" srcId="{B0D0F2B8-4BB3-46CD-9CA5-25A442F77B95}" destId="{6F497357-2016-4050-B06C-89AECA86B40A}" srcOrd="0" destOrd="0" presId="urn:microsoft.com/office/officeart/2005/8/layout/hierarchy3"/>
    <dgm:cxn modelId="{CDFF9908-524D-40B1-AF29-A7C58A613475}" srcId="{2AC95F3C-3806-4C43-94A9-C7F351A7E6AF}" destId="{295B74DC-3706-4471-B682-265A665B7C07}" srcOrd="1" destOrd="0" parTransId="{78A5276A-22A7-4190-A640-89FF60E05AB2}" sibTransId="{26C6E11A-9CAB-41EC-811C-4069D066E244}"/>
    <dgm:cxn modelId="{460EB1C6-2636-477A-8B36-6BD4234DDBF0}" type="presOf" srcId="{78A5276A-22A7-4190-A640-89FF60E05AB2}" destId="{2C49A536-70E9-4087-8E33-5D66CAF60F1B}" srcOrd="0" destOrd="0" presId="urn:microsoft.com/office/officeart/2005/8/layout/hierarchy3"/>
    <dgm:cxn modelId="{ED68805B-BAD2-4CEC-8931-761845E98B25}" srcId="{2AC95F3C-3806-4C43-94A9-C7F351A7E6AF}" destId="{922090C5-D868-4FF1-8BB0-CCAF56279349}" srcOrd="3" destOrd="0" parTransId="{E35C2DE0-F3C2-4308-B71E-289D07B4D165}" sibTransId="{AEBBB399-A2CA-46D0-80C3-B4250BB0A969}"/>
    <dgm:cxn modelId="{FA18947E-3BC8-4FB5-A81B-B77AE0348775}" type="presOf" srcId="{2AC95F3C-3806-4C43-94A9-C7F351A7E6AF}" destId="{9EFA3C76-E0EE-4160-AD77-B8753C812744}" srcOrd="1" destOrd="0" presId="urn:microsoft.com/office/officeart/2005/8/layout/hierarchy3"/>
    <dgm:cxn modelId="{226054B2-29D9-4A29-B8FC-7DA2505C8B86}" type="presOf" srcId="{2AC95F3C-3806-4C43-94A9-C7F351A7E6AF}" destId="{F4F0284D-67C6-459D-8BA0-4EAAD019F8A7}" srcOrd="0" destOrd="0" presId="urn:microsoft.com/office/officeart/2005/8/layout/hierarchy3"/>
    <dgm:cxn modelId="{F5BE4B0B-82EA-4454-8A08-AC30724B4E0A}" type="presOf" srcId="{556C5AB9-915D-4CAD-B271-FCDCF62CA092}" destId="{E1A46BFC-4056-4564-91D0-5025FF93818B}" srcOrd="0" destOrd="0" presId="urn:microsoft.com/office/officeart/2005/8/layout/hierarchy3"/>
    <dgm:cxn modelId="{D51E783A-B834-4956-AB47-BAC117CD1F24}" type="presOf" srcId="{295B74DC-3706-4471-B682-265A665B7C07}" destId="{C6A02BE4-5321-4EEA-983B-DE200FCD4C04}" srcOrd="0" destOrd="0" presId="urn:microsoft.com/office/officeart/2005/8/layout/hierarchy3"/>
    <dgm:cxn modelId="{21CE09BA-CD40-4DFE-8587-7FA1FE03C778}" type="presOf" srcId="{922090C5-D868-4FF1-8BB0-CCAF56279349}" destId="{FED6A5AA-DDAA-4248-AB58-0CB8E5DBB0EA}" srcOrd="0" destOrd="0" presId="urn:microsoft.com/office/officeart/2005/8/layout/hierarchy3"/>
    <dgm:cxn modelId="{F2C34024-C894-4933-ACB9-28470A5C16A5}" type="presOf" srcId="{E35C2DE0-F3C2-4308-B71E-289D07B4D165}" destId="{9913DD87-5481-4A8A-9B95-79C2B30769BF}" srcOrd="0" destOrd="0" presId="urn:microsoft.com/office/officeart/2005/8/layout/hierarchy3"/>
    <dgm:cxn modelId="{043FBDAA-F2F2-41EB-9482-97BF2C4AF000}" type="presParOf" srcId="{6F497357-2016-4050-B06C-89AECA86B40A}" destId="{47CE7EFB-2985-4561-82EF-6851F0B8F953}" srcOrd="0" destOrd="0" presId="urn:microsoft.com/office/officeart/2005/8/layout/hierarchy3"/>
    <dgm:cxn modelId="{ABC58831-B62D-42ED-A0C5-803583EA7793}" type="presParOf" srcId="{47CE7EFB-2985-4561-82EF-6851F0B8F953}" destId="{385D37C8-28AF-4CD2-A315-7CA4934B9F80}" srcOrd="0" destOrd="0" presId="urn:microsoft.com/office/officeart/2005/8/layout/hierarchy3"/>
    <dgm:cxn modelId="{81A786EA-FF59-427E-89AE-F0C508E9EB2F}" type="presParOf" srcId="{385D37C8-28AF-4CD2-A315-7CA4934B9F80}" destId="{F4F0284D-67C6-459D-8BA0-4EAAD019F8A7}" srcOrd="0" destOrd="0" presId="urn:microsoft.com/office/officeart/2005/8/layout/hierarchy3"/>
    <dgm:cxn modelId="{8E619236-1A96-4EC0-8391-28EA4676A8EF}" type="presParOf" srcId="{385D37C8-28AF-4CD2-A315-7CA4934B9F80}" destId="{9EFA3C76-E0EE-4160-AD77-B8753C812744}" srcOrd="1" destOrd="0" presId="urn:microsoft.com/office/officeart/2005/8/layout/hierarchy3"/>
    <dgm:cxn modelId="{E0421DEB-E899-4B44-8E89-59AD092758DD}" type="presParOf" srcId="{47CE7EFB-2985-4561-82EF-6851F0B8F953}" destId="{2641580B-D85F-40D4-9357-47BA1B9B609A}" srcOrd="1" destOrd="0" presId="urn:microsoft.com/office/officeart/2005/8/layout/hierarchy3"/>
    <dgm:cxn modelId="{D2DEC992-2FA1-4391-A3FA-61527F4C1B70}" type="presParOf" srcId="{2641580B-D85F-40D4-9357-47BA1B9B609A}" destId="{00BCEA91-8B62-43FF-8E34-E788FEFB7878}" srcOrd="0" destOrd="0" presId="urn:microsoft.com/office/officeart/2005/8/layout/hierarchy3"/>
    <dgm:cxn modelId="{BA49434F-2CE9-482A-AEFB-225EB120C58F}" type="presParOf" srcId="{2641580B-D85F-40D4-9357-47BA1B9B609A}" destId="{3BB98FF1-8195-45D9-BC01-9D606216CFFF}" srcOrd="1" destOrd="0" presId="urn:microsoft.com/office/officeart/2005/8/layout/hierarchy3"/>
    <dgm:cxn modelId="{3558058C-159E-4A2B-8F9F-24E87627048F}" type="presParOf" srcId="{2641580B-D85F-40D4-9357-47BA1B9B609A}" destId="{2C49A536-70E9-4087-8E33-5D66CAF60F1B}" srcOrd="2" destOrd="0" presId="urn:microsoft.com/office/officeart/2005/8/layout/hierarchy3"/>
    <dgm:cxn modelId="{B3795D2A-D860-4725-9A5E-10230376036A}" type="presParOf" srcId="{2641580B-D85F-40D4-9357-47BA1B9B609A}" destId="{C6A02BE4-5321-4EEA-983B-DE200FCD4C04}" srcOrd="3" destOrd="0" presId="urn:microsoft.com/office/officeart/2005/8/layout/hierarchy3"/>
    <dgm:cxn modelId="{2834D0E8-5401-4CCB-AE90-AE070EF1D297}" type="presParOf" srcId="{2641580B-D85F-40D4-9357-47BA1B9B609A}" destId="{E51E8A6B-A92B-4555-9097-D9A0D97E19AB}" srcOrd="4" destOrd="0" presId="urn:microsoft.com/office/officeart/2005/8/layout/hierarchy3"/>
    <dgm:cxn modelId="{3ADAB5A3-47ED-435F-85C1-20A1E6ADF67B}" type="presParOf" srcId="{2641580B-D85F-40D4-9357-47BA1B9B609A}" destId="{E1A46BFC-4056-4564-91D0-5025FF93818B}" srcOrd="5" destOrd="0" presId="urn:microsoft.com/office/officeart/2005/8/layout/hierarchy3"/>
    <dgm:cxn modelId="{9E5DB87B-FD04-4043-85B0-FB4592223546}" type="presParOf" srcId="{2641580B-D85F-40D4-9357-47BA1B9B609A}" destId="{9913DD87-5481-4A8A-9B95-79C2B30769BF}" srcOrd="6" destOrd="0" presId="urn:microsoft.com/office/officeart/2005/8/layout/hierarchy3"/>
    <dgm:cxn modelId="{15C1B23F-F65F-4E60-810E-5250B35B4C7B}" type="presParOf" srcId="{2641580B-D85F-40D4-9357-47BA1B9B609A}" destId="{FED6A5AA-DDAA-4248-AB58-0CB8E5DBB0EA}"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E27C-8F55-4E0A-AD56-23C4A9C433B1}">
      <dsp:nvSpPr>
        <dsp:cNvPr id="0" name=""/>
        <dsp:cNvSpPr/>
      </dsp:nvSpPr>
      <dsp:spPr>
        <a:xfrm>
          <a:off x="-5251119" y="-804614"/>
          <a:ext cx="6255826" cy="6255826"/>
        </a:xfrm>
        <a:prstGeom prst="blockArc">
          <a:avLst>
            <a:gd name="adj1" fmla="val 18900000"/>
            <a:gd name="adj2" fmla="val 2700000"/>
            <a:gd name="adj3" fmla="val 34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EDB8DE-77B2-4838-A8CB-7430BCF7C3B5}">
      <dsp:nvSpPr>
        <dsp:cNvPr id="0" name=""/>
        <dsp:cNvSpPr/>
      </dsp:nvSpPr>
      <dsp:spPr>
        <a:xfrm>
          <a:off x="325958" y="211234"/>
          <a:ext cx="9487529"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Resumen</a:t>
          </a:r>
          <a:endParaRPr lang="es-ES" sz="3000" b="1" kern="1200" dirty="0"/>
        </a:p>
      </dsp:txBody>
      <dsp:txXfrm>
        <a:off x="325958" y="211234"/>
        <a:ext cx="9487529" cy="422282"/>
      </dsp:txXfrm>
    </dsp:sp>
    <dsp:sp modelId="{3607718F-9A43-45F9-A541-6D4AF62504A0}">
      <dsp:nvSpPr>
        <dsp:cNvPr id="0" name=""/>
        <dsp:cNvSpPr/>
      </dsp:nvSpPr>
      <dsp:spPr>
        <a:xfrm>
          <a:off x="62032" y="158448"/>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C478B-86FE-4BC4-B444-699D89B87DD1}">
      <dsp:nvSpPr>
        <dsp:cNvPr id="0" name=""/>
        <dsp:cNvSpPr/>
      </dsp:nvSpPr>
      <dsp:spPr>
        <a:xfrm>
          <a:off x="708373" y="845030"/>
          <a:ext cx="9105114"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Justificación e Importancia</a:t>
          </a:r>
          <a:endParaRPr lang="es-ES" sz="3000" b="1" kern="1200" dirty="0"/>
        </a:p>
      </dsp:txBody>
      <dsp:txXfrm>
        <a:off x="708373" y="845030"/>
        <a:ext cx="9105114" cy="422282"/>
      </dsp:txXfrm>
    </dsp:sp>
    <dsp:sp modelId="{117D1A99-74FF-45EA-A573-5EE9F5F881E6}">
      <dsp:nvSpPr>
        <dsp:cNvPr id="0" name=""/>
        <dsp:cNvSpPr/>
      </dsp:nvSpPr>
      <dsp:spPr>
        <a:xfrm>
          <a:off x="444447" y="792244"/>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6651F-8CCF-42C5-8BCD-9C66CCC982FE}">
      <dsp:nvSpPr>
        <dsp:cNvPr id="0" name=""/>
        <dsp:cNvSpPr/>
      </dsp:nvSpPr>
      <dsp:spPr>
        <a:xfrm>
          <a:off x="917935" y="1478361"/>
          <a:ext cx="8895552"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 Objetivos</a:t>
          </a:r>
          <a:endParaRPr lang="es-ES" sz="3000" b="1" kern="1200" dirty="0"/>
        </a:p>
      </dsp:txBody>
      <dsp:txXfrm>
        <a:off x="917935" y="1478361"/>
        <a:ext cx="8895552" cy="422282"/>
      </dsp:txXfrm>
    </dsp:sp>
    <dsp:sp modelId="{D0C6B840-7AAA-473D-A2F2-FBD50FF39C8D}">
      <dsp:nvSpPr>
        <dsp:cNvPr id="0" name=""/>
        <dsp:cNvSpPr/>
      </dsp:nvSpPr>
      <dsp:spPr>
        <a:xfrm>
          <a:off x="654008" y="1425575"/>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37F4CC-4BFC-40DC-B562-3EC9D637835B}">
      <dsp:nvSpPr>
        <dsp:cNvPr id="0" name=""/>
        <dsp:cNvSpPr/>
      </dsp:nvSpPr>
      <dsp:spPr>
        <a:xfrm>
          <a:off x="984846" y="2112157"/>
          <a:ext cx="8828641"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Construcción y Diseño</a:t>
          </a:r>
          <a:endParaRPr lang="es-ES" sz="3000" b="1" kern="1200" dirty="0"/>
        </a:p>
      </dsp:txBody>
      <dsp:txXfrm>
        <a:off x="984846" y="2112157"/>
        <a:ext cx="8828641" cy="422282"/>
      </dsp:txXfrm>
    </dsp:sp>
    <dsp:sp modelId="{2CE22296-E3B5-4A0E-B2B6-9BBD1205A711}">
      <dsp:nvSpPr>
        <dsp:cNvPr id="0" name=""/>
        <dsp:cNvSpPr/>
      </dsp:nvSpPr>
      <dsp:spPr>
        <a:xfrm>
          <a:off x="720919" y="2059371"/>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4E409A-FFF0-4631-9873-D6F96D452061}">
      <dsp:nvSpPr>
        <dsp:cNvPr id="0" name=""/>
        <dsp:cNvSpPr/>
      </dsp:nvSpPr>
      <dsp:spPr>
        <a:xfrm>
          <a:off x="917935" y="2745952"/>
          <a:ext cx="8895552"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Resultados</a:t>
          </a:r>
          <a:endParaRPr lang="es-ES" sz="3000" b="1" kern="1200" dirty="0"/>
        </a:p>
      </dsp:txBody>
      <dsp:txXfrm>
        <a:off x="917935" y="2745952"/>
        <a:ext cx="8895552" cy="422282"/>
      </dsp:txXfrm>
    </dsp:sp>
    <dsp:sp modelId="{120131FE-49CA-43F2-B011-1580A8B3A8D9}">
      <dsp:nvSpPr>
        <dsp:cNvPr id="0" name=""/>
        <dsp:cNvSpPr/>
      </dsp:nvSpPr>
      <dsp:spPr>
        <a:xfrm>
          <a:off x="654008" y="2693167"/>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960A7-F46C-4981-B382-9680F306BDDD}">
      <dsp:nvSpPr>
        <dsp:cNvPr id="0" name=""/>
        <dsp:cNvSpPr/>
      </dsp:nvSpPr>
      <dsp:spPr>
        <a:xfrm>
          <a:off x="708373" y="3379284"/>
          <a:ext cx="9105114"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Conclusiones y Recomendaciones</a:t>
          </a:r>
          <a:endParaRPr lang="es-ES" sz="3000" b="1" kern="1200" dirty="0"/>
        </a:p>
      </dsp:txBody>
      <dsp:txXfrm>
        <a:off x="708373" y="3379284"/>
        <a:ext cx="9105114" cy="422282"/>
      </dsp:txXfrm>
    </dsp:sp>
    <dsp:sp modelId="{0863DE17-4B45-4FFC-80E6-00D160E73E71}">
      <dsp:nvSpPr>
        <dsp:cNvPr id="0" name=""/>
        <dsp:cNvSpPr/>
      </dsp:nvSpPr>
      <dsp:spPr>
        <a:xfrm>
          <a:off x="444447" y="3326498"/>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B0330D-24BF-497F-BF01-77870A6B7C52}">
      <dsp:nvSpPr>
        <dsp:cNvPr id="0" name=""/>
        <dsp:cNvSpPr/>
      </dsp:nvSpPr>
      <dsp:spPr>
        <a:xfrm>
          <a:off x="325958" y="4013079"/>
          <a:ext cx="9487529" cy="4222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5187" tIns="76200" rIns="76200" bIns="76200" numCol="1" spcCol="1270" anchor="ctr" anchorCtr="0">
          <a:noAutofit/>
        </a:bodyPr>
        <a:lstStyle/>
        <a:p>
          <a:pPr lvl="0" algn="l" defTabSz="1333500">
            <a:lnSpc>
              <a:spcPct val="90000"/>
            </a:lnSpc>
            <a:spcBef>
              <a:spcPct val="0"/>
            </a:spcBef>
            <a:spcAft>
              <a:spcPct val="35000"/>
            </a:spcAft>
          </a:pPr>
          <a:r>
            <a:rPr lang="es-ES" sz="3000" b="1" kern="1200" dirty="0" smtClean="0"/>
            <a:t>Trabajos Futuros</a:t>
          </a:r>
          <a:endParaRPr lang="es-ES" sz="3000" b="1" kern="1200" dirty="0"/>
        </a:p>
      </dsp:txBody>
      <dsp:txXfrm>
        <a:off x="325958" y="4013079"/>
        <a:ext cx="9487529" cy="422282"/>
      </dsp:txXfrm>
    </dsp:sp>
    <dsp:sp modelId="{3ECE194D-A9D0-4678-A69F-470E98F2BB21}">
      <dsp:nvSpPr>
        <dsp:cNvPr id="0" name=""/>
        <dsp:cNvSpPr/>
      </dsp:nvSpPr>
      <dsp:spPr>
        <a:xfrm>
          <a:off x="62032" y="3960294"/>
          <a:ext cx="527853" cy="52785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0284D-67C6-459D-8BA0-4EAAD019F8A7}">
      <dsp:nvSpPr>
        <dsp:cNvPr id="0" name=""/>
        <dsp:cNvSpPr/>
      </dsp:nvSpPr>
      <dsp:spPr>
        <a:xfrm>
          <a:off x="286613" y="1626"/>
          <a:ext cx="9406662" cy="92021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EC" sz="1900" kern="1200" dirty="0" smtClean="0"/>
            <a:t>Determinar y simular un modelo de propagación, que permita determinar un rango de potencias y frecuencias de pulsos electromagnéticos que puedan afectar o destruir los sistemas electrónicos de una aeronave de las Fuerzas Armadas.</a:t>
          </a:r>
          <a:endParaRPr lang="es-EC" sz="1900" kern="1200" dirty="0"/>
        </a:p>
      </dsp:txBody>
      <dsp:txXfrm>
        <a:off x="313565" y="28578"/>
        <a:ext cx="9352758" cy="866306"/>
      </dsp:txXfrm>
    </dsp:sp>
    <dsp:sp modelId="{00BCEA91-8B62-43FF-8E34-E788FEFB7878}">
      <dsp:nvSpPr>
        <dsp:cNvPr id="0" name=""/>
        <dsp:cNvSpPr/>
      </dsp:nvSpPr>
      <dsp:spPr>
        <a:xfrm>
          <a:off x="1227279" y="921836"/>
          <a:ext cx="940666" cy="595366"/>
        </a:xfrm>
        <a:custGeom>
          <a:avLst/>
          <a:gdLst/>
          <a:ahLst/>
          <a:cxnLst/>
          <a:rect l="0" t="0" r="0" b="0"/>
          <a:pathLst>
            <a:path>
              <a:moveTo>
                <a:pt x="0" y="0"/>
              </a:moveTo>
              <a:lnTo>
                <a:pt x="0" y="595366"/>
              </a:lnTo>
              <a:lnTo>
                <a:pt x="940666" y="59536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B98FF1-8195-45D9-BC01-9D606216CFFF}">
      <dsp:nvSpPr>
        <dsp:cNvPr id="0" name=""/>
        <dsp:cNvSpPr/>
      </dsp:nvSpPr>
      <dsp:spPr>
        <a:xfrm>
          <a:off x="2167945" y="1151888"/>
          <a:ext cx="7494131" cy="73062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MX" sz="1900" kern="1200" dirty="0" smtClean="0"/>
            <a:t>Determinar y reconocer los  sistemas que conforman el sistema electrónico de una aeronave de las Fuerzas Armadas.</a:t>
          </a:r>
          <a:endParaRPr lang="es-EC" sz="1900" kern="1200" dirty="0"/>
        </a:p>
      </dsp:txBody>
      <dsp:txXfrm>
        <a:off x="2189344" y="1173287"/>
        <a:ext cx="7451333" cy="687830"/>
      </dsp:txXfrm>
    </dsp:sp>
    <dsp:sp modelId="{2C49A536-70E9-4087-8E33-5D66CAF60F1B}">
      <dsp:nvSpPr>
        <dsp:cNvPr id="0" name=""/>
        <dsp:cNvSpPr/>
      </dsp:nvSpPr>
      <dsp:spPr>
        <a:xfrm>
          <a:off x="1227279" y="921836"/>
          <a:ext cx="940666" cy="1650838"/>
        </a:xfrm>
        <a:custGeom>
          <a:avLst/>
          <a:gdLst/>
          <a:ahLst/>
          <a:cxnLst/>
          <a:rect l="0" t="0" r="0" b="0"/>
          <a:pathLst>
            <a:path>
              <a:moveTo>
                <a:pt x="0" y="0"/>
              </a:moveTo>
              <a:lnTo>
                <a:pt x="0" y="1650838"/>
              </a:lnTo>
              <a:lnTo>
                <a:pt x="940666" y="16508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02BE4-5321-4EEA-983B-DE200FCD4C04}">
      <dsp:nvSpPr>
        <dsp:cNvPr id="0" name=""/>
        <dsp:cNvSpPr/>
      </dsp:nvSpPr>
      <dsp:spPr>
        <a:xfrm>
          <a:off x="2167945" y="2112569"/>
          <a:ext cx="7472458" cy="92021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MX" sz="1900" kern="1200" dirty="0" smtClean="0"/>
            <a:t>Determinar las características de los materiales con los que están construidas las aeronaves de las Fuerzas Armadas, tipo de material, densidad, permitividad, conductividad, entre otros.</a:t>
          </a:r>
          <a:endParaRPr lang="es-EC" sz="1900" kern="1200" dirty="0"/>
        </a:p>
      </dsp:txBody>
      <dsp:txXfrm>
        <a:off x="2194897" y="2139521"/>
        <a:ext cx="7418554" cy="866306"/>
      </dsp:txXfrm>
    </dsp:sp>
    <dsp:sp modelId="{E51E8A6B-A92B-4555-9097-D9A0D97E19AB}">
      <dsp:nvSpPr>
        <dsp:cNvPr id="0" name=""/>
        <dsp:cNvSpPr/>
      </dsp:nvSpPr>
      <dsp:spPr>
        <a:xfrm>
          <a:off x="1227279" y="921836"/>
          <a:ext cx="940666" cy="2679766"/>
        </a:xfrm>
        <a:custGeom>
          <a:avLst/>
          <a:gdLst/>
          <a:ahLst/>
          <a:cxnLst/>
          <a:rect l="0" t="0" r="0" b="0"/>
          <a:pathLst>
            <a:path>
              <a:moveTo>
                <a:pt x="0" y="0"/>
              </a:moveTo>
              <a:lnTo>
                <a:pt x="0" y="2679766"/>
              </a:lnTo>
              <a:lnTo>
                <a:pt x="940666" y="267976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A46BFC-4056-4564-91D0-5025FF93818B}">
      <dsp:nvSpPr>
        <dsp:cNvPr id="0" name=""/>
        <dsp:cNvSpPr/>
      </dsp:nvSpPr>
      <dsp:spPr>
        <a:xfrm>
          <a:off x="2167945" y="3262831"/>
          <a:ext cx="7525330" cy="6775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MX" sz="1900" kern="1200" dirty="0" smtClean="0"/>
            <a:t>Estimar un modelo de propagación de pulsos electromagnéticos emitidos por antenas que puedan ocasionar daños a una aeronave </a:t>
          </a:r>
          <a:endParaRPr lang="es-EC" sz="1900" kern="1200" dirty="0"/>
        </a:p>
      </dsp:txBody>
      <dsp:txXfrm>
        <a:off x="2187789" y="3282675"/>
        <a:ext cx="7485642" cy="637853"/>
      </dsp:txXfrm>
    </dsp:sp>
    <dsp:sp modelId="{9913DD87-5481-4A8A-9B95-79C2B30769BF}">
      <dsp:nvSpPr>
        <dsp:cNvPr id="0" name=""/>
        <dsp:cNvSpPr/>
      </dsp:nvSpPr>
      <dsp:spPr>
        <a:xfrm>
          <a:off x="1227279" y="921836"/>
          <a:ext cx="893860" cy="3693097"/>
        </a:xfrm>
        <a:custGeom>
          <a:avLst/>
          <a:gdLst/>
          <a:ahLst/>
          <a:cxnLst/>
          <a:rect l="0" t="0" r="0" b="0"/>
          <a:pathLst>
            <a:path>
              <a:moveTo>
                <a:pt x="0" y="0"/>
              </a:moveTo>
              <a:lnTo>
                <a:pt x="0" y="3693097"/>
              </a:lnTo>
              <a:lnTo>
                <a:pt x="893860" y="369309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6A5AA-DDAA-4248-AB58-0CB8E5DBB0EA}">
      <dsp:nvSpPr>
        <dsp:cNvPr id="0" name=""/>
        <dsp:cNvSpPr/>
      </dsp:nvSpPr>
      <dsp:spPr>
        <a:xfrm>
          <a:off x="2121140" y="4154828"/>
          <a:ext cx="7556543" cy="92021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just" defTabSz="844550">
            <a:lnSpc>
              <a:spcPct val="90000"/>
            </a:lnSpc>
            <a:spcBef>
              <a:spcPct val="0"/>
            </a:spcBef>
            <a:spcAft>
              <a:spcPct val="35000"/>
            </a:spcAft>
          </a:pPr>
          <a:r>
            <a:rPr lang="es-MX" sz="1900" kern="1200" dirty="0" smtClean="0"/>
            <a:t>Determinar un modelo que permita evaluar el deterioro de los equipos electrónicos de la aeronave, luego de ser expuestos a constantes incidencias de pulsos electromagnéticos de alta potencia y frecuencia.</a:t>
          </a:r>
          <a:endParaRPr lang="es-EC" sz="1900" kern="1200" dirty="0"/>
        </a:p>
      </dsp:txBody>
      <dsp:txXfrm>
        <a:off x="2148092" y="4181780"/>
        <a:ext cx="7502639" cy="8663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624B-4296-4BCC-A394-E367A44594F0}" type="datetimeFigureOut">
              <a:rPr lang="es-EC" smtClean="0"/>
              <a:t>23/7/2019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1AA67-707E-48C9-A153-66FF5774984E}" type="slidenum">
              <a:rPr lang="es-EC" smtClean="0"/>
              <a:t>‹Nº›</a:t>
            </a:fld>
            <a:endParaRPr lang="es-EC"/>
          </a:p>
        </p:txBody>
      </p:sp>
    </p:spTree>
    <p:extLst>
      <p:ext uri="{BB962C8B-B14F-4D97-AF65-F5344CB8AC3E}">
        <p14:creationId xmlns:p14="http://schemas.microsoft.com/office/powerpoint/2010/main" val="209935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Freddy Acosta Director Carrera; Diego </a:t>
            </a:r>
            <a:r>
              <a:rPr lang="es-ES" dirty="0" err="1" smtClean="0"/>
              <a:t>Villamarin</a:t>
            </a:r>
            <a:r>
              <a:rPr lang="es-ES" dirty="0" smtClean="0"/>
              <a:t> Docente Designado Dpto.; Jorge </a:t>
            </a:r>
            <a:r>
              <a:rPr lang="es-ES" dirty="0" err="1" smtClean="0"/>
              <a:t>Alvarez</a:t>
            </a:r>
            <a:r>
              <a:rPr lang="es-ES" baseline="0" dirty="0" smtClean="0"/>
              <a:t> </a:t>
            </a:r>
            <a:r>
              <a:rPr lang="es-ES" dirty="0" smtClean="0"/>
              <a:t>director </a:t>
            </a:r>
            <a:r>
              <a:rPr lang="es-ES" dirty="0"/>
              <a:t>trabajo </a:t>
            </a:r>
            <a:r>
              <a:rPr lang="es-ES" dirty="0" err="1"/>
              <a:t>titulacion</a:t>
            </a:r>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a:t>
            </a:fld>
            <a:endParaRPr lang="es-ES"/>
          </a:p>
        </p:txBody>
      </p:sp>
    </p:spTree>
    <p:extLst>
      <p:ext uri="{BB962C8B-B14F-4D97-AF65-F5344CB8AC3E}">
        <p14:creationId xmlns:p14="http://schemas.microsoft.com/office/powerpoint/2010/main" val="334150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13</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14</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patrones de radiación crecen conforme aumenta la frecuencia de la misma, esto debido a que el ancho de banda está determinado por las frecuencias superior e inferior fuera de las cuales el nivel de energía en la antena decrece a más de 3dB.. Una tabla resumen es presentada a continuación para una mejor visibilidad de los resultados.</a:t>
            </a:r>
          </a:p>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15</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16</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17</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18</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20</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21</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22</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23</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4</a:t>
            </a:fld>
            <a:endParaRPr lang="es-EC"/>
          </a:p>
        </p:txBody>
      </p:sp>
    </p:spTree>
    <p:extLst>
      <p:ext uri="{BB962C8B-B14F-4D97-AF65-F5344CB8AC3E}">
        <p14:creationId xmlns:p14="http://schemas.microsoft.com/office/powerpoint/2010/main" val="1405973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25</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26</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28</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29</a:t>
            </a:fld>
            <a:endParaRPr lang="es-EC"/>
          </a:p>
        </p:txBody>
      </p:sp>
    </p:spTree>
    <p:extLst>
      <p:ext uri="{BB962C8B-B14F-4D97-AF65-F5344CB8AC3E}">
        <p14:creationId xmlns:p14="http://schemas.microsoft.com/office/powerpoint/2010/main" val="354548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6</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Capa 1(verde):El</a:t>
            </a:r>
            <a:r>
              <a:rPr lang="es-EC" baseline="0" dirty="0" smtClean="0"/>
              <a:t> principal material de construcción de la aeronave es el aluminio 7075-T6</a:t>
            </a:r>
          </a:p>
          <a:p>
            <a:pPr lvl="0"/>
            <a:r>
              <a:rPr lang="es-EC" baseline="0" dirty="0" smtClean="0"/>
              <a:t>Capa 2(rosada): equipos mecánicos, </a:t>
            </a:r>
            <a:r>
              <a:rPr lang="es-ES" sz="1200" kern="1200" dirty="0" smtClean="0">
                <a:solidFill>
                  <a:schemeClr val="tx1"/>
                </a:solidFill>
                <a:effectLst/>
                <a:latin typeface="+mn-lt"/>
                <a:ea typeface="+mn-ea"/>
                <a:cs typeface="+mn-cs"/>
              </a:rPr>
              <a:t>Sistema generador de corriente:</a:t>
            </a:r>
            <a:r>
              <a:rPr lang="es-EC"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Continua: 28VDC</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Alterna: 115/200 VAC a 400Hz</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Capa</a:t>
            </a:r>
            <a:r>
              <a:rPr lang="es-ES" sz="1200" kern="1200" baseline="0" dirty="0" smtClean="0">
                <a:solidFill>
                  <a:schemeClr val="tx1"/>
                </a:solidFill>
                <a:effectLst/>
                <a:latin typeface="+mn-lt"/>
                <a:ea typeface="+mn-ea"/>
                <a:cs typeface="+mn-cs"/>
              </a:rPr>
              <a:t> 3(azul): </a:t>
            </a:r>
            <a:r>
              <a:rPr lang="es-EC" sz="1200" kern="1200" dirty="0" smtClean="0">
                <a:solidFill>
                  <a:schemeClr val="tx1"/>
                </a:solidFill>
                <a:effectLst/>
                <a:latin typeface="+mn-lt"/>
                <a:ea typeface="+mn-ea"/>
                <a:cs typeface="+mn-cs"/>
              </a:rPr>
              <a:t>regulador eléctrico de frecuencia, radios de comunicación VHF y UHF y transceptores VHF, </a:t>
            </a:r>
            <a:r>
              <a:rPr lang="es-ES" sz="1200" kern="1200" dirty="0" smtClean="0">
                <a:solidFill>
                  <a:schemeClr val="tx1"/>
                </a:solidFill>
                <a:effectLst/>
                <a:latin typeface="+mn-lt"/>
                <a:ea typeface="+mn-ea"/>
                <a:cs typeface="+mn-cs"/>
              </a:rPr>
              <a:t>Banda de frecuencias: 118 MHz a 136,975 MHz</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Alimentación: 27,5 </a:t>
            </a:r>
            <a:r>
              <a:rPr lang="es-ES" sz="1200" kern="1200" dirty="0" err="1" smtClean="0">
                <a:solidFill>
                  <a:schemeClr val="tx1"/>
                </a:solidFill>
                <a:effectLst/>
                <a:latin typeface="+mn-lt"/>
                <a:ea typeface="+mn-ea"/>
                <a:cs typeface="+mn-cs"/>
              </a:rPr>
              <a:t>Vdc</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Impedancia: 50Ω</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Potencia mínima:1.193W</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Potencia máxima 1.193kW</a:t>
            </a:r>
            <a:endParaRPr lang="es-EC" sz="1200" kern="1200" dirty="0" smtClean="0">
              <a:solidFill>
                <a:schemeClr val="tx1"/>
              </a:solidFill>
              <a:effectLst/>
              <a:latin typeface="+mn-lt"/>
              <a:ea typeface="+mn-ea"/>
              <a:cs typeface="+mn-cs"/>
            </a:endParaRPr>
          </a:p>
          <a:p>
            <a:pPr lvl="0"/>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7</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Ventajas: menor longitud,</a:t>
            </a:r>
            <a:r>
              <a:rPr lang="es-EC" baseline="0" dirty="0" smtClean="0"/>
              <a:t> </a:t>
            </a:r>
            <a:r>
              <a:rPr lang="es-EC" sz="1200" kern="1200" dirty="0" smtClean="0">
                <a:solidFill>
                  <a:schemeClr val="tx1"/>
                </a:solidFill>
                <a:effectLst/>
                <a:latin typeface="+mn-lt"/>
                <a:ea typeface="+mn-ea"/>
                <a:cs typeface="+mn-cs"/>
              </a:rPr>
              <a:t>Aplicada para una gama alta de frecuencias comprendidas entre 10 MHz y 5GHz. Cualquier superficie conductora cercana a la antena mejora la eficiencia de la misma.</a:t>
            </a:r>
            <a:endParaRPr lang="es-EC" dirty="0" smtClean="0"/>
          </a:p>
          <a:p>
            <a:r>
              <a:rPr lang="es-EC" dirty="0" smtClean="0"/>
              <a:t>Desventajas:</a:t>
            </a:r>
            <a:r>
              <a:rPr lang="es-EC" baseline="0" dirty="0" smtClean="0"/>
              <a:t> </a:t>
            </a:r>
            <a:r>
              <a:rPr lang="es-MX" sz="1200" b="0" i="0" kern="1200" dirty="0" smtClean="0">
                <a:solidFill>
                  <a:schemeClr val="tx1"/>
                </a:solidFill>
                <a:effectLst/>
                <a:latin typeface="+mn-lt"/>
                <a:ea typeface="+mn-ea"/>
                <a:cs typeface="+mn-cs"/>
              </a:rPr>
              <a:t>necesita estar cerca de la tierra, por lo tanto la propagación va a tener limitantes de curvatura de la Tierra, obstrucciones y factores en ese sentido.</a:t>
            </a:r>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8</a:t>
            </a:fld>
            <a:endParaRPr lang="es-EC"/>
          </a:p>
        </p:txBody>
      </p:sp>
    </p:spTree>
    <p:extLst>
      <p:ext uri="{BB962C8B-B14F-4D97-AF65-F5344CB8AC3E}">
        <p14:creationId xmlns:p14="http://schemas.microsoft.com/office/powerpoint/2010/main" val="304052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a:t>
                </a:r>
                <a:r>
                  <a:rPr lang="es-EC" sz="1200" kern="1200" dirty="0">
                    <a:solidFill>
                      <a:schemeClr val="tx1"/>
                    </a:solidFill>
                    <a:effectLst/>
                    <a:latin typeface="+mn-lt"/>
                    <a:ea typeface="+mn-ea"/>
                    <a:cs typeface="+mn-cs"/>
                  </a:rPr>
                  <a:t>primer término ofrece la relación entre la potencia recibida </a:t>
                </a:r>
                <a14:m>
                  <m:oMath xmlns:m="http://schemas.openxmlformats.org/officeDocument/2006/math">
                    <m:r>
                      <a:rPr lang="es-EC" sz="1200" i="1" kern="1200">
                        <a:solidFill>
                          <a:schemeClr val="tx1"/>
                        </a:solidFill>
                        <a:effectLst/>
                        <a:latin typeface="Cambria Math"/>
                        <a:ea typeface="+mn-ea"/>
                        <a:cs typeface="+mn-cs"/>
                      </a:rPr>
                      <m:t>(</m:t>
                    </m:r>
                    <m:sSub>
                      <m:sSubPr>
                        <m:ctrlPr>
                          <a:rPr lang="es-EC" sz="1200" i="1" kern="1200">
                            <a:solidFill>
                              <a:schemeClr val="tx1"/>
                            </a:solidFill>
                            <a:effectLst/>
                            <a:latin typeface="Cambria Math"/>
                            <a:ea typeface="+mn-ea"/>
                            <a:cs typeface="+mn-cs"/>
                          </a:rPr>
                        </m:ctrlPr>
                      </m:sSubPr>
                      <m:e>
                        <m:r>
                          <a:rPr lang="es-EC" sz="1200" i="1" kern="1200">
                            <a:solidFill>
                              <a:schemeClr val="tx1"/>
                            </a:solidFill>
                            <a:effectLst/>
                            <a:latin typeface="Cambria Math"/>
                            <a:ea typeface="+mn-ea"/>
                            <a:cs typeface="+mn-cs"/>
                          </a:rPr>
                          <m:t>𝑃</m:t>
                        </m:r>
                      </m:e>
                      <m:sub>
                        <m:r>
                          <a:rPr lang="es-EC" sz="1200" i="1" kern="1200">
                            <a:solidFill>
                              <a:schemeClr val="tx1"/>
                            </a:solidFill>
                            <a:effectLst/>
                            <a:latin typeface="Cambria Math"/>
                            <a:ea typeface="+mn-ea"/>
                            <a:cs typeface="+mn-cs"/>
                          </a:rPr>
                          <m:t>𝑟</m:t>
                        </m:r>
                      </m:sub>
                    </m:sSub>
                  </m:oMath>
                </a14:m>
                <a:r>
                  <a:rPr lang="es-EC" sz="1200" kern="1200" dirty="0">
                    <a:solidFill>
                      <a:schemeClr val="tx1"/>
                    </a:solidFill>
                    <a:effectLst/>
                    <a:latin typeface="+mn-lt"/>
                    <a:ea typeface="+mn-ea"/>
                    <a:cs typeface="+mn-cs"/>
                  </a:rPr>
                  <a:t>) y la potencia de transmisión </a:t>
                </a:r>
                <a14:m>
                  <m:oMath xmlns:m="http://schemas.openxmlformats.org/officeDocument/2006/math">
                    <m:sSub>
                      <m:sSubPr>
                        <m:ctrlPr>
                          <a:rPr lang="es-EC" sz="1200" i="1" kern="1200">
                            <a:solidFill>
                              <a:schemeClr val="tx1"/>
                            </a:solidFill>
                            <a:effectLst/>
                            <a:latin typeface="Cambria Math"/>
                            <a:ea typeface="+mn-ea"/>
                            <a:cs typeface="+mn-cs"/>
                          </a:rPr>
                        </m:ctrlPr>
                      </m:sSubPr>
                      <m:e>
                        <m:r>
                          <a:rPr lang="es-EC" sz="1200" i="1" kern="1200">
                            <a:solidFill>
                              <a:schemeClr val="tx1"/>
                            </a:solidFill>
                            <a:effectLst/>
                            <a:latin typeface="Cambria Math"/>
                            <a:ea typeface="+mn-ea"/>
                            <a:cs typeface="+mn-cs"/>
                          </a:rPr>
                          <m:t>(</m:t>
                        </m:r>
                        <m:r>
                          <a:rPr lang="es-EC" sz="1200" i="1" kern="1200">
                            <a:solidFill>
                              <a:schemeClr val="tx1"/>
                            </a:solidFill>
                            <a:effectLst/>
                            <a:latin typeface="Cambria Math"/>
                            <a:ea typeface="+mn-ea"/>
                            <a:cs typeface="+mn-cs"/>
                          </a:rPr>
                          <m:t>𝑃</m:t>
                        </m:r>
                      </m:e>
                      <m:sub>
                        <m:r>
                          <a:rPr lang="es-EC" sz="1200" i="1" kern="1200">
                            <a:solidFill>
                              <a:schemeClr val="tx1"/>
                            </a:solidFill>
                            <a:effectLst/>
                            <a:latin typeface="Cambria Math"/>
                            <a:ea typeface="+mn-ea"/>
                            <a:cs typeface="+mn-cs"/>
                          </a:rPr>
                          <m:t>𝑡</m:t>
                        </m:r>
                      </m:sub>
                    </m:sSub>
                    <m:r>
                      <a:rPr lang="es-EC" sz="1200" i="1" kern="1200">
                        <a:solidFill>
                          <a:schemeClr val="tx1"/>
                        </a:solidFill>
                        <a:effectLst/>
                        <a:latin typeface="Cambria Math"/>
                        <a:ea typeface="+mn-ea"/>
                        <a:cs typeface="+mn-cs"/>
                      </a:rPr>
                      <m:t>)</m:t>
                    </m:r>
                  </m:oMath>
                </a14:m>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el segundo término, se puede observar un producto entre las ganancias de las antenas, en este caso, </a:t>
                </a:r>
                <a14:m>
                  <m:oMath xmlns:m="http://schemas.openxmlformats.org/officeDocument/2006/math">
                    <m:sSub>
                      <m:sSubPr>
                        <m:ctrlPr>
                          <a:rPr lang="es-EC" sz="1200" i="1" kern="1200">
                            <a:solidFill>
                              <a:schemeClr val="tx1"/>
                            </a:solidFill>
                            <a:effectLst/>
                            <a:latin typeface="Cambria Math"/>
                            <a:ea typeface="+mn-ea"/>
                            <a:cs typeface="+mn-cs"/>
                          </a:rPr>
                        </m:ctrlPr>
                      </m:sSubPr>
                      <m:e>
                        <m:r>
                          <a:rPr lang="es-EC" sz="1200" i="1" kern="1200">
                            <a:solidFill>
                              <a:schemeClr val="tx1"/>
                            </a:solidFill>
                            <a:effectLst/>
                            <a:latin typeface="Cambria Math"/>
                            <a:ea typeface="+mn-ea"/>
                            <a:cs typeface="+mn-cs"/>
                          </a:rPr>
                          <m:t>𝐺</m:t>
                        </m:r>
                      </m:e>
                      <m:sub>
                        <m:r>
                          <a:rPr lang="es-EC" sz="1200" i="1" kern="1200">
                            <a:solidFill>
                              <a:schemeClr val="tx1"/>
                            </a:solidFill>
                            <a:effectLst/>
                            <a:latin typeface="Cambria Math"/>
                            <a:ea typeface="+mn-ea"/>
                            <a:cs typeface="+mn-cs"/>
                          </a:rPr>
                          <m:t>𝑡</m:t>
                        </m:r>
                      </m:sub>
                    </m:sSub>
                  </m:oMath>
                </a14:m>
                <a:r>
                  <a:rPr lang="es-EC" sz="1200" kern="1200" dirty="0">
                    <a:solidFill>
                      <a:schemeClr val="tx1"/>
                    </a:solidFill>
                    <a:effectLst/>
                    <a:latin typeface="+mn-lt"/>
                    <a:ea typeface="+mn-ea"/>
                    <a:cs typeface="+mn-cs"/>
                  </a:rPr>
                  <a:t>representa la ganancia de la antenas colocada en la aeronave, las cuales cumplen la función de irradiar distinto niveles de potencia para realizar el análisis. El término </a:t>
                </a:r>
                <a14:m>
                  <m:oMath xmlns:m="http://schemas.openxmlformats.org/officeDocument/2006/math">
                    <m:sSub>
                      <m:sSubPr>
                        <m:ctrlPr>
                          <a:rPr lang="es-EC" sz="1200" i="1" kern="1200">
                            <a:solidFill>
                              <a:schemeClr val="tx1"/>
                            </a:solidFill>
                            <a:effectLst/>
                            <a:latin typeface="Cambria Math"/>
                            <a:ea typeface="+mn-ea"/>
                            <a:cs typeface="+mn-cs"/>
                          </a:rPr>
                        </m:ctrlPr>
                      </m:sSubPr>
                      <m:e>
                        <m:r>
                          <a:rPr lang="es-EC" sz="1200" i="1" kern="1200">
                            <a:solidFill>
                              <a:schemeClr val="tx1"/>
                            </a:solidFill>
                            <a:effectLst/>
                            <a:latin typeface="Cambria Math"/>
                            <a:ea typeface="+mn-ea"/>
                            <a:cs typeface="+mn-cs"/>
                          </a:rPr>
                          <m:t>𝐺</m:t>
                        </m:r>
                      </m:e>
                      <m:sub>
                        <m:r>
                          <a:rPr lang="es-EC" sz="1200" i="1" kern="1200">
                            <a:solidFill>
                              <a:schemeClr val="tx1"/>
                            </a:solidFill>
                            <a:effectLst/>
                            <a:latin typeface="Cambria Math"/>
                            <a:ea typeface="+mn-ea"/>
                            <a:cs typeface="+mn-cs"/>
                          </a:rPr>
                          <m:t>𝑟</m:t>
                        </m:r>
                      </m:sub>
                    </m:sSub>
                  </m:oMath>
                </a14:m>
                <a:r>
                  <a:rPr lang="es-EC" sz="1200" kern="1200" dirty="0">
                    <a:solidFill>
                      <a:schemeClr val="tx1"/>
                    </a:solidFill>
                    <a:effectLst/>
                    <a:latin typeface="+mn-lt"/>
                    <a:ea typeface="+mn-ea"/>
                    <a:cs typeface="+mn-cs"/>
                  </a:rPr>
                  <a:t> representa la ganancia de la antena receptora, que en este caso se trata de los dispositivos electrónicos que se encuentran en el interior de la aeronave y son los que reciben y se afectarán por la potencia irradiada por las antenas. Las ganancias a considerar en la ecuación de </a:t>
                </a:r>
                <a:r>
                  <a:rPr lang="es-EC" sz="1200" kern="1200" dirty="0" err="1">
                    <a:solidFill>
                      <a:schemeClr val="tx1"/>
                    </a:solidFill>
                    <a:effectLst/>
                    <a:latin typeface="+mn-lt"/>
                    <a:ea typeface="+mn-ea"/>
                    <a:cs typeface="+mn-cs"/>
                  </a:rPr>
                  <a:t>Friss</a:t>
                </a:r>
                <a:r>
                  <a:rPr lang="es-EC" sz="1200" kern="1200" dirty="0">
                    <a:solidFill>
                      <a:schemeClr val="tx1"/>
                    </a:solidFill>
                    <a:effectLst/>
                    <a:latin typeface="+mn-lt"/>
                    <a:ea typeface="+mn-ea"/>
                    <a:cs typeface="+mn-cs"/>
                  </a:rPr>
                  <a:t> deberán ser las que se logren observar en la dirección de emisión de las antenas colocadas en la aeronave</a:t>
                </a:r>
                <a:r>
                  <a:rPr lang="es-EC" sz="1200" kern="1200" dirty="0" smtClean="0">
                    <a:solidFill>
                      <a:schemeClr val="tx1"/>
                    </a:solidFill>
                    <a:effectLst/>
                    <a:latin typeface="+mn-lt"/>
                    <a:ea typeface="+mn-ea"/>
                    <a:cs typeface="+mn-cs"/>
                  </a:rPr>
                  <a:t>. El parámetro </a:t>
                </a:r>
                <a14:m>
                  <m:oMath xmlns:m="http://schemas.openxmlformats.org/officeDocument/2006/math">
                    <m:sSup>
                      <m:sSupPr>
                        <m:ctrlPr>
                          <a:rPr lang="es-EC" sz="1200" i="1" kern="1200">
                            <a:solidFill>
                              <a:schemeClr val="tx1"/>
                            </a:solidFill>
                            <a:effectLst/>
                            <a:latin typeface="Cambria Math"/>
                            <a:ea typeface="+mn-ea"/>
                            <a:cs typeface="+mn-cs"/>
                          </a:rPr>
                        </m:ctrlPr>
                      </m:sSupPr>
                      <m:e>
                        <m:d>
                          <m:dPr>
                            <m:ctrlPr>
                              <a:rPr lang="es-EC" sz="1200" i="1" kern="1200">
                                <a:solidFill>
                                  <a:schemeClr val="tx1"/>
                                </a:solidFill>
                                <a:effectLst/>
                                <a:latin typeface="Cambria Math"/>
                                <a:ea typeface="+mn-ea"/>
                                <a:cs typeface="+mn-cs"/>
                              </a:rPr>
                            </m:ctrlPr>
                          </m:dPr>
                          <m:e>
                            <m:f>
                              <m:fPr>
                                <m:ctrlPr>
                                  <a:rPr lang="es-EC" sz="1200" i="1" kern="1200">
                                    <a:solidFill>
                                      <a:schemeClr val="tx1"/>
                                    </a:solidFill>
                                    <a:effectLst/>
                                    <a:latin typeface="Cambria Math"/>
                                    <a:ea typeface="+mn-ea"/>
                                    <a:cs typeface="+mn-cs"/>
                                  </a:rPr>
                                </m:ctrlPr>
                              </m:fPr>
                              <m:num>
                                <m:r>
                                  <a:rPr lang="es-EC" sz="1200" i="1" kern="1200">
                                    <a:solidFill>
                                      <a:schemeClr val="tx1"/>
                                    </a:solidFill>
                                    <a:effectLst/>
                                    <a:latin typeface="Cambria Math"/>
                                    <a:ea typeface="+mn-ea"/>
                                    <a:cs typeface="+mn-cs"/>
                                  </a:rPr>
                                  <m:t>𝜆</m:t>
                                </m:r>
                              </m:num>
                              <m:den>
                                <m:r>
                                  <a:rPr lang="es-EC" sz="1200" i="1" kern="1200">
                                    <a:solidFill>
                                      <a:schemeClr val="tx1"/>
                                    </a:solidFill>
                                    <a:effectLst/>
                                    <a:latin typeface="Cambria Math"/>
                                    <a:ea typeface="+mn-ea"/>
                                    <a:cs typeface="+mn-cs"/>
                                  </a:rPr>
                                  <m:t>4</m:t>
                                </m:r>
                                <m:r>
                                  <a:rPr lang="es-EC" sz="1200" i="1" kern="1200">
                                    <a:solidFill>
                                      <a:schemeClr val="tx1"/>
                                    </a:solidFill>
                                    <a:effectLst/>
                                    <a:latin typeface="Cambria Math"/>
                                    <a:ea typeface="+mn-ea"/>
                                    <a:cs typeface="+mn-cs"/>
                                  </a:rPr>
                                  <m:t>𝜋</m:t>
                                </m:r>
                                <m:r>
                                  <a:rPr lang="es-EC" sz="1200" i="1" kern="1200">
                                    <a:solidFill>
                                      <a:schemeClr val="tx1"/>
                                    </a:solidFill>
                                    <a:effectLst/>
                                    <a:latin typeface="Cambria Math"/>
                                    <a:ea typeface="+mn-ea"/>
                                    <a:cs typeface="+mn-cs"/>
                                  </a:rPr>
                                  <m:t>𝑅</m:t>
                                </m:r>
                              </m:den>
                            </m:f>
                          </m:e>
                        </m:d>
                      </m:e>
                      <m:sup>
                        <m:r>
                          <a:rPr lang="es-EC" sz="1200" i="1" kern="1200">
                            <a:solidFill>
                              <a:schemeClr val="tx1"/>
                            </a:solidFill>
                            <a:effectLst/>
                            <a:latin typeface="Cambria Math"/>
                            <a:ea typeface="+mn-ea"/>
                            <a:cs typeface="+mn-cs"/>
                          </a:rPr>
                          <m:t>2</m:t>
                        </m:r>
                      </m:sup>
                    </m:sSup>
                  </m:oMath>
                </a14:m>
                <a:r>
                  <a:rPr lang="es-EC" sz="1200" kern="1200" dirty="0">
                    <a:solidFill>
                      <a:schemeClr val="tx1"/>
                    </a:solidFill>
                    <a:effectLst/>
                    <a:latin typeface="+mn-lt"/>
                    <a:ea typeface="+mn-ea"/>
                    <a:cs typeface="+mn-cs"/>
                  </a:rPr>
                  <a:t> nos hace referencia al área efectiva en una antena, con parámetros como distancia entre las antenas (</a:t>
                </a:r>
                <a14:m>
                  <m:oMath xmlns:m="http://schemas.openxmlformats.org/officeDocument/2006/math">
                    <m:r>
                      <a:rPr lang="es-EC" sz="1200" i="1" kern="1200">
                        <a:solidFill>
                          <a:schemeClr val="tx1"/>
                        </a:solidFill>
                        <a:effectLst/>
                        <a:latin typeface="Cambria Math"/>
                        <a:ea typeface="+mn-ea"/>
                        <a:cs typeface="+mn-cs"/>
                      </a:rPr>
                      <m:t>𝑅</m:t>
                    </m:r>
                    <m:r>
                      <a:rPr lang="es-EC" sz="1200" i="1" kern="1200">
                        <a:solidFill>
                          <a:schemeClr val="tx1"/>
                        </a:solidFill>
                        <a:effectLst/>
                        <a:latin typeface="Cambria Math"/>
                        <a:ea typeface="+mn-ea"/>
                        <a:cs typeface="+mn-cs"/>
                      </a:rPr>
                      <m:t>)</m:t>
                    </m:r>
                  </m:oMath>
                </a14:m>
                <a:r>
                  <a:rPr lang="es-EC" sz="1200" kern="1200" dirty="0">
                    <a:solidFill>
                      <a:schemeClr val="tx1"/>
                    </a:solidFill>
                    <a:effectLst/>
                    <a:latin typeface="+mn-lt"/>
                    <a:ea typeface="+mn-ea"/>
                    <a:cs typeface="+mn-cs"/>
                  </a:rPr>
                  <a:t> y la longitud de onda de la señal (</a:t>
                </a:r>
                <a14:m>
                  <m:oMath xmlns:m="http://schemas.openxmlformats.org/officeDocument/2006/math">
                    <m:r>
                      <a:rPr lang="es-EC" sz="1200" i="1" kern="1200">
                        <a:solidFill>
                          <a:schemeClr val="tx1"/>
                        </a:solidFill>
                        <a:effectLst/>
                        <a:latin typeface="Cambria Math"/>
                        <a:ea typeface="+mn-ea"/>
                        <a:cs typeface="+mn-cs"/>
                      </a:rPr>
                      <m:t>𝜆</m:t>
                    </m:r>
                    <m:r>
                      <a:rPr lang="es-EC" sz="1200" i="1" kern="1200">
                        <a:solidFill>
                          <a:schemeClr val="tx1"/>
                        </a:solidFill>
                        <a:effectLst/>
                        <a:latin typeface="Cambria Math"/>
                        <a:ea typeface="+mn-ea"/>
                        <a:cs typeface="+mn-cs"/>
                      </a:rPr>
                      <m:t>)</m:t>
                    </m:r>
                  </m:oMath>
                </a14:m>
                <a:r>
                  <a:rPr lang="es-EC" sz="1200" kern="1200" dirty="0">
                    <a:solidFill>
                      <a:schemeClr val="tx1"/>
                    </a:solidFill>
                    <a:effectLst/>
                    <a:latin typeface="+mn-lt"/>
                    <a:ea typeface="+mn-ea"/>
                    <a:cs typeface="+mn-cs"/>
                  </a:rPr>
                  <a:t>.</a:t>
                </a:r>
              </a:p>
              <a:p>
                <a:endParaRPr lang="es-EC" dirty="0"/>
              </a:p>
            </p:txBody>
          </p:sp>
        </mc:Choice>
        <mc:Fallback xmlns="">
          <p:sp>
            <p:nvSpPr>
              <p:cNvPr id="3" name="2 Marcador de notas"/>
              <p:cNvSpPr>
                <a:spLocks noGrp="1"/>
              </p:cNvSpPr>
              <p:nvPr>
                <p:ph type="body" idx="1"/>
              </p:nvPr>
            </p:nvSpPr>
            <p:spPr/>
            <p:txBody>
              <a:bodyPr/>
              <a:lstStyle/>
              <a:p>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a:t>
                </a:r>
                <a:r>
                  <a:rPr lang="es-EC" sz="1200" kern="1200" dirty="0">
                    <a:solidFill>
                      <a:schemeClr val="tx1"/>
                    </a:solidFill>
                    <a:effectLst/>
                    <a:latin typeface="+mn-lt"/>
                    <a:ea typeface="+mn-ea"/>
                    <a:cs typeface="+mn-cs"/>
                  </a:rPr>
                  <a:t>primer término ofrece la relación entre la potencia recibida </a:t>
                </a:r>
                <a:r>
                  <a:rPr lang="es-EC" sz="1200" i="0" kern="1200">
                    <a:solidFill>
                      <a:schemeClr val="tx1"/>
                    </a:solidFill>
                    <a:effectLst/>
                    <a:latin typeface="+mn-lt"/>
                    <a:ea typeface="+mn-ea"/>
                    <a:cs typeface="+mn-cs"/>
                  </a:rPr>
                  <a:t>(𝑃_𝑟</a:t>
                </a:r>
                <a:r>
                  <a:rPr lang="es-EC" sz="1200" kern="1200" dirty="0">
                    <a:solidFill>
                      <a:schemeClr val="tx1"/>
                    </a:solidFill>
                    <a:effectLst/>
                    <a:latin typeface="+mn-lt"/>
                    <a:ea typeface="+mn-ea"/>
                    <a:cs typeface="+mn-cs"/>
                  </a:rPr>
                  <a:t>) y la potencia de transmisión </a:t>
                </a:r>
                <a:r>
                  <a:rPr lang="es-EC" sz="1200" i="0" kern="1200">
                    <a:solidFill>
                      <a:schemeClr val="tx1"/>
                    </a:solidFill>
                    <a:effectLst/>
                    <a:latin typeface="+mn-lt"/>
                    <a:ea typeface="+mn-ea"/>
                    <a:cs typeface="+mn-cs"/>
                  </a:rPr>
                  <a:t>〖(𝑃〗_𝑡)</a:t>
                </a:r>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el segundo término, se puede observar un producto entre las ganancias de las antenas, en este caso, </a:t>
                </a:r>
                <a:r>
                  <a:rPr lang="es-EC" sz="1200" i="0" kern="1200">
                    <a:solidFill>
                      <a:schemeClr val="tx1"/>
                    </a:solidFill>
                    <a:effectLst/>
                    <a:latin typeface="+mn-lt"/>
                    <a:ea typeface="+mn-ea"/>
                    <a:cs typeface="+mn-cs"/>
                  </a:rPr>
                  <a:t>𝐺_𝑡</a:t>
                </a:r>
                <a:r>
                  <a:rPr lang="es-EC" sz="1200" kern="1200" dirty="0">
                    <a:solidFill>
                      <a:schemeClr val="tx1"/>
                    </a:solidFill>
                    <a:effectLst/>
                    <a:latin typeface="+mn-lt"/>
                    <a:ea typeface="+mn-ea"/>
                    <a:cs typeface="+mn-cs"/>
                  </a:rPr>
                  <a:t>representa la ganancia de la antenas colocada en la aeronave, las cuales cumplen la función de irradiar distinto niveles de potencia para realizar el análisis. El término </a:t>
                </a:r>
                <a:r>
                  <a:rPr lang="es-EC" sz="1200" i="0" kern="1200">
                    <a:solidFill>
                      <a:schemeClr val="tx1"/>
                    </a:solidFill>
                    <a:effectLst/>
                    <a:latin typeface="+mn-lt"/>
                    <a:ea typeface="+mn-ea"/>
                    <a:cs typeface="+mn-cs"/>
                  </a:rPr>
                  <a:t>𝐺_𝑟</a:t>
                </a:r>
                <a:r>
                  <a:rPr lang="es-EC" sz="1200" kern="1200" dirty="0">
                    <a:solidFill>
                      <a:schemeClr val="tx1"/>
                    </a:solidFill>
                    <a:effectLst/>
                    <a:latin typeface="+mn-lt"/>
                    <a:ea typeface="+mn-ea"/>
                    <a:cs typeface="+mn-cs"/>
                  </a:rPr>
                  <a:t> representa la ganancia de la antena receptora, que en este caso se trata de los dispositivos electrónicos que se encuentran en el interior de la aeronave y son los que reciben y se afectarán por la potencia irradiada por las antenas. Las ganancias a considerar en la ecuación de </a:t>
                </a:r>
                <a:r>
                  <a:rPr lang="es-EC" sz="1200" kern="1200" dirty="0" err="1">
                    <a:solidFill>
                      <a:schemeClr val="tx1"/>
                    </a:solidFill>
                    <a:effectLst/>
                    <a:latin typeface="+mn-lt"/>
                    <a:ea typeface="+mn-ea"/>
                    <a:cs typeface="+mn-cs"/>
                  </a:rPr>
                  <a:t>Friss</a:t>
                </a:r>
                <a:r>
                  <a:rPr lang="es-EC" sz="1200" kern="1200" dirty="0">
                    <a:solidFill>
                      <a:schemeClr val="tx1"/>
                    </a:solidFill>
                    <a:effectLst/>
                    <a:latin typeface="+mn-lt"/>
                    <a:ea typeface="+mn-ea"/>
                    <a:cs typeface="+mn-cs"/>
                  </a:rPr>
                  <a:t> deberán ser las que se logren observar en la dirección de emisión de las antenas colocadas en la aeronave</a:t>
                </a:r>
                <a:r>
                  <a:rPr lang="es-EC" sz="1200" kern="1200" dirty="0" smtClean="0">
                    <a:solidFill>
                      <a:schemeClr val="tx1"/>
                    </a:solidFill>
                    <a:effectLst/>
                    <a:latin typeface="+mn-lt"/>
                    <a:ea typeface="+mn-ea"/>
                    <a:cs typeface="+mn-cs"/>
                  </a:rPr>
                  <a:t>. El parámetro </a:t>
                </a:r>
                <a:r>
                  <a:rPr lang="es-EC" sz="1200" i="0" kern="1200">
                    <a:solidFill>
                      <a:schemeClr val="tx1"/>
                    </a:solidFill>
                    <a:effectLst/>
                    <a:latin typeface="+mn-lt"/>
                    <a:ea typeface="+mn-ea"/>
                    <a:cs typeface="+mn-cs"/>
                  </a:rPr>
                  <a:t>(𝜆/4𝜋𝑅)^2</a:t>
                </a:r>
                <a:r>
                  <a:rPr lang="es-EC" sz="1200" kern="1200" dirty="0">
                    <a:solidFill>
                      <a:schemeClr val="tx1"/>
                    </a:solidFill>
                    <a:effectLst/>
                    <a:latin typeface="+mn-lt"/>
                    <a:ea typeface="+mn-ea"/>
                    <a:cs typeface="+mn-cs"/>
                  </a:rPr>
                  <a:t> nos hace referencia al área efectiva en una antena, con parámetros como distancia entre las antenas (</a:t>
                </a:r>
                <a:r>
                  <a:rPr lang="es-EC" sz="1200" i="0" kern="1200">
                    <a:solidFill>
                      <a:schemeClr val="tx1"/>
                    </a:solidFill>
                    <a:effectLst/>
                    <a:latin typeface="+mn-lt"/>
                    <a:ea typeface="+mn-ea"/>
                    <a:cs typeface="+mn-cs"/>
                  </a:rPr>
                  <a:t>𝑅)</a:t>
                </a:r>
                <a:r>
                  <a:rPr lang="es-EC" sz="1200" kern="1200" dirty="0">
                    <a:solidFill>
                      <a:schemeClr val="tx1"/>
                    </a:solidFill>
                    <a:effectLst/>
                    <a:latin typeface="+mn-lt"/>
                    <a:ea typeface="+mn-ea"/>
                    <a:cs typeface="+mn-cs"/>
                  </a:rPr>
                  <a:t> y la longitud de onda de la señal (</a:t>
                </a:r>
                <a:r>
                  <a:rPr lang="es-EC" sz="1200" i="0" kern="1200">
                    <a:solidFill>
                      <a:schemeClr val="tx1"/>
                    </a:solidFill>
                    <a:effectLst/>
                    <a:latin typeface="+mn-lt"/>
                    <a:ea typeface="+mn-ea"/>
                    <a:cs typeface="+mn-cs"/>
                  </a:rPr>
                  <a:t>𝜆)</a:t>
                </a:r>
                <a:r>
                  <a:rPr lang="es-EC" sz="1200" kern="1200" dirty="0">
                    <a:solidFill>
                      <a:schemeClr val="tx1"/>
                    </a:solidFill>
                    <a:effectLst/>
                    <a:latin typeface="+mn-lt"/>
                    <a:ea typeface="+mn-ea"/>
                    <a:cs typeface="+mn-cs"/>
                  </a:rPr>
                  <a:t>.</a:t>
                </a:r>
              </a:p>
              <a:p>
                <a:endParaRPr lang="es-EC" dirty="0"/>
              </a:p>
            </p:txBody>
          </p:sp>
        </mc:Fallback>
      </mc:AlternateContent>
      <p:sp>
        <p:nvSpPr>
          <p:cNvPr id="4" name="3 Marcador de número de diapositiva"/>
          <p:cNvSpPr>
            <a:spLocks noGrp="1"/>
          </p:cNvSpPr>
          <p:nvPr>
            <p:ph type="sldNum" sz="quarter" idx="10"/>
          </p:nvPr>
        </p:nvSpPr>
        <p:spPr/>
        <p:txBody>
          <a:bodyPr/>
          <a:lstStyle/>
          <a:p>
            <a:fld id="{4031AA67-707E-48C9-A153-66FF5774984E}" type="slidenum">
              <a:rPr lang="es-EC" smtClean="0"/>
              <a:t>9</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10</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patrones de radiación crecen conforme aumenta la frecuencia de la misma, esto debido a que el ancho de banda está determinado por las frecuencias superior e inferior fuera de las cuales el nivel de energía en la antena decrece a más de 3dB.. Una tabla resumen es presentada a continuación para una mejor visibilidad de los resultados.</a:t>
            </a:r>
          </a:p>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11</a:t>
            </a:fld>
            <a:endParaRPr lang="es-EC"/>
          </a:p>
        </p:txBody>
      </p:sp>
    </p:spTree>
    <p:extLst>
      <p:ext uri="{BB962C8B-B14F-4D97-AF65-F5344CB8AC3E}">
        <p14:creationId xmlns:p14="http://schemas.microsoft.com/office/powerpoint/2010/main" val="25022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031AA67-707E-48C9-A153-66FF5774984E}" type="slidenum">
              <a:rPr lang="es-EC" smtClean="0"/>
              <a:t>12</a:t>
            </a:fld>
            <a:endParaRPr lang="es-EC"/>
          </a:p>
        </p:txBody>
      </p:sp>
    </p:spTree>
    <p:extLst>
      <p:ext uri="{BB962C8B-B14F-4D97-AF65-F5344CB8AC3E}">
        <p14:creationId xmlns:p14="http://schemas.microsoft.com/office/powerpoint/2010/main" val="25022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2B7FA4-9A3E-4338-9790-AD8A576396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59C8D7AB-719D-4676-AEAD-F0F9A5C78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 xmlns:a16="http://schemas.microsoft.com/office/drawing/2014/main" id="{DBAE134A-5820-4CFF-9C73-D06CC0E7DCA3}"/>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5" name="Marcador de pie de página 4">
            <a:extLst>
              <a:ext uri="{FF2B5EF4-FFF2-40B4-BE49-F238E27FC236}">
                <a16:creationId xmlns="" xmlns:a16="http://schemas.microsoft.com/office/drawing/2014/main" id="{4A95E453-2D30-4F34-A2C9-4FBDBD69BB9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9263F7B9-88AC-4BB4-9496-43813A9A35A8}"/>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294751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C42947-A3E2-4A31-A3B7-1C1D4C6188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4BFD4225-E3DA-4797-AE1E-9B2306528E67}"/>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0736F25E-B7CE-4787-9C71-D54110E07C89}"/>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5" name="Marcador de pie de página 4">
            <a:extLst>
              <a:ext uri="{FF2B5EF4-FFF2-40B4-BE49-F238E27FC236}">
                <a16:creationId xmlns="" xmlns:a16="http://schemas.microsoft.com/office/drawing/2014/main" id="{B827D6F8-7FF6-4322-A3AA-0DAD85BD0D2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4FFD9978-9D62-42F7-A20E-E8452DFB0D72}"/>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260000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73243E4-7CBD-4666-A40D-5DCDA32939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A0B9D3CD-B2D8-4EC9-A2D4-951E748D9663}"/>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74E1B7A8-CFE4-43C0-BF0D-918B88534805}"/>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5" name="Marcador de pie de página 4">
            <a:extLst>
              <a:ext uri="{FF2B5EF4-FFF2-40B4-BE49-F238E27FC236}">
                <a16:creationId xmlns="" xmlns:a16="http://schemas.microsoft.com/office/drawing/2014/main" id="{CF2841E3-AA16-468F-96D7-40662665573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794EAD7E-36CE-40BE-9413-D496F3B4D7A9}"/>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303485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576BC6-54CD-4A60-BB78-859B8FB4C6D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68080DC9-BBD0-4C47-8136-D8DF08D6CE5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0A4465A3-453F-4C0B-8B09-BFFAECA47B90}"/>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5" name="Marcador de pie de página 4">
            <a:extLst>
              <a:ext uri="{FF2B5EF4-FFF2-40B4-BE49-F238E27FC236}">
                <a16:creationId xmlns="" xmlns:a16="http://schemas.microsoft.com/office/drawing/2014/main" id="{2A9D3566-1FED-4B97-8172-D64E7BC3F87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D39DA1DB-2D45-4B27-A90B-F872FC7CE995}"/>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231801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EA85FA-6A6D-48BE-8EFE-66229CFF8B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26DCC3CF-8F51-4F3B-A3CC-FF3542A41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72F08792-8B01-4DDE-81AB-48E2AD60CAFC}"/>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5" name="Marcador de pie de página 4">
            <a:extLst>
              <a:ext uri="{FF2B5EF4-FFF2-40B4-BE49-F238E27FC236}">
                <a16:creationId xmlns="" xmlns:a16="http://schemas.microsoft.com/office/drawing/2014/main" id="{78853266-ED29-45AC-A3CC-C9E3B5F44A7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6EAA2FA0-E4EC-4E3B-B507-609C188EAADF}"/>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38343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47E5BFA-8F59-4622-B3BD-26151FF939E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513E1723-5B0E-4F57-8D34-D6B1037C87C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47298970-CE04-4577-BD14-D0C083D76478}"/>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0A2E729B-5802-4ED6-BD31-B530C92538EE}"/>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6" name="Marcador de pie de página 5">
            <a:extLst>
              <a:ext uri="{FF2B5EF4-FFF2-40B4-BE49-F238E27FC236}">
                <a16:creationId xmlns="" xmlns:a16="http://schemas.microsoft.com/office/drawing/2014/main" id="{A526A6F9-C1D1-4FFB-85FE-EB6548ECD32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86B8E336-6062-459D-AE90-ED56069C4F98}"/>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75345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FDCAE9A-E8BB-4E8F-B2B1-83CD3875D85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1B0A5C56-E7C1-4257-9933-A68E43DAE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3F552CDF-881E-41B2-B1FA-3ADF34145571}"/>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32B11E93-7A5D-49A2-8833-32754080E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A1D6E480-6814-41A5-855F-CDAF8054122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1A00F47E-F8B7-4A28-AD74-11F00BCB36A0}"/>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8" name="Marcador de pie de página 7">
            <a:extLst>
              <a:ext uri="{FF2B5EF4-FFF2-40B4-BE49-F238E27FC236}">
                <a16:creationId xmlns="" xmlns:a16="http://schemas.microsoft.com/office/drawing/2014/main" id="{1F5B5257-784F-43D2-9E04-0D99A4AE7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E9815F76-9937-49FC-A6FC-D7D5F461E263}"/>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40110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1A4493C-D452-4E67-B266-21F30192BE4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22139349-205B-47D7-B52C-6AA4FD7EF707}"/>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4" name="Marcador de pie de página 3">
            <a:extLst>
              <a:ext uri="{FF2B5EF4-FFF2-40B4-BE49-F238E27FC236}">
                <a16:creationId xmlns="" xmlns:a16="http://schemas.microsoft.com/office/drawing/2014/main" id="{E651D01B-2380-4409-A78A-F0EA57DE978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5C56C055-974A-48C7-A468-97DA6BB8DE12}"/>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04325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F252267B-D319-491E-826F-CC3275631CBE}"/>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3" name="Marcador de pie de página 2">
            <a:extLst>
              <a:ext uri="{FF2B5EF4-FFF2-40B4-BE49-F238E27FC236}">
                <a16:creationId xmlns="" xmlns:a16="http://schemas.microsoft.com/office/drawing/2014/main" id="{260AA5C9-F376-48E8-805A-1E9A74F403C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D7D87BEF-1EFE-4275-9387-4AC3FE48F52F}"/>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343500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39A7792-3646-49B6-B79A-42F3C7363D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4A575AC1-1242-4CB3-B4E4-325FF2546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82BA48ED-88B3-4793-8F3F-57F11DA89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B0F655BC-0A0F-4C43-AC2F-E3597594D2F1}"/>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6" name="Marcador de pie de página 5">
            <a:extLst>
              <a:ext uri="{FF2B5EF4-FFF2-40B4-BE49-F238E27FC236}">
                <a16:creationId xmlns="" xmlns:a16="http://schemas.microsoft.com/office/drawing/2014/main" id="{C4C570B1-9818-4B30-9194-AD80A63D97E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BEF84963-2D82-46EB-979E-5490CD89C86E}"/>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73296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26F146-08FC-4205-A287-9AD1D0D662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E7C9A1F9-76BE-40B8-86A8-8E5A32097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04F4D323-D421-4536-AB58-4BEAD66D9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521A97D1-C50E-49F5-A29D-46E664105F3C}"/>
              </a:ext>
            </a:extLst>
          </p:cNvPr>
          <p:cNvSpPr>
            <a:spLocks noGrp="1"/>
          </p:cNvSpPr>
          <p:nvPr>
            <p:ph type="dt" sz="half" idx="10"/>
          </p:nvPr>
        </p:nvSpPr>
        <p:spPr/>
        <p:txBody>
          <a:bodyPr/>
          <a:lstStyle/>
          <a:p>
            <a:fld id="{9EE7C19D-8A27-45BA-8649-B3CBCECA7767}" type="datetimeFigureOut">
              <a:rPr lang="es-EC" smtClean="0"/>
              <a:t>23/7/2019</a:t>
            </a:fld>
            <a:endParaRPr lang="es-EC"/>
          </a:p>
        </p:txBody>
      </p:sp>
      <p:sp>
        <p:nvSpPr>
          <p:cNvPr id="6" name="Marcador de pie de página 5">
            <a:extLst>
              <a:ext uri="{FF2B5EF4-FFF2-40B4-BE49-F238E27FC236}">
                <a16:creationId xmlns="" xmlns:a16="http://schemas.microsoft.com/office/drawing/2014/main" id="{307D6F84-A7E2-4DC0-BAC4-14AF961D843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8AF27794-52A9-4496-9226-E26A29EAB627}"/>
              </a:ext>
            </a:extLst>
          </p:cNvPr>
          <p:cNvSpPr>
            <a:spLocks noGrp="1"/>
          </p:cNvSpPr>
          <p:nvPr>
            <p:ph type="sldNum" sz="quarter" idx="12"/>
          </p:nvPr>
        </p:nvSpPr>
        <p:spPr/>
        <p:txBody>
          <a:bodyPr/>
          <a:lstStyle/>
          <a:p>
            <a:fld id="{26E36C93-64C7-4B61-9D91-483B270D3607}" type="slidenum">
              <a:rPr lang="es-EC" smtClean="0"/>
              <a:t>‹Nº›</a:t>
            </a:fld>
            <a:endParaRPr lang="es-EC"/>
          </a:p>
        </p:txBody>
      </p:sp>
    </p:spTree>
    <p:extLst>
      <p:ext uri="{BB962C8B-B14F-4D97-AF65-F5344CB8AC3E}">
        <p14:creationId xmlns:p14="http://schemas.microsoft.com/office/powerpoint/2010/main" val="14037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B6DCBCF3-D4EB-4625-96FC-0E057D4C4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E1611309-FA87-4D0D-A7B2-3EBC48CAB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1AEC95C7-4C81-4C2E-8C1A-BFA2C3A0D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7C19D-8A27-45BA-8649-B3CBCECA7767}" type="datetimeFigureOut">
              <a:rPr lang="es-EC" smtClean="0"/>
              <a:t>23/7/2019</a:t>
            </a:fld>
            <a:endParaRPr lang="es-EC"/>
          </a:p>
        </p:txBody>
      </p:sp>
      <p:sp>
        <p:nvSpPr>
          <p:cNvPr id="5" name="Marcador de pie de página 4">
            <a:extLst>
              <a:ext uri="{FF2B5EF4-FFF2-40B4-BE49-F238E27FC236}">
                <a16:creationId xmlns="" xmlns:a16="http://schemas.microsoft.com/office/drawing/2014/main" id="{0BC1B3AD-B747-4F63-83EA-5B69A6412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1B2794A5-D7E1-4EBB-B00E-66E7276C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6C93-64C7-4B61-9D91-483B270D3607}" type="slidenum">
              <a:rPr lang="es-EC" smtClean="0"/>
              <a:t>‹Nº›</a:t>
            </a:fld>
            <a:endParaRPr lang="es-EC"/>
          </a:p>
        </p:txBody>
      </p:sp>
    </p:spTree>
    <p:extLst>
      <p:ext uri="{BB962C8B-B14F-4D97-AF65-F5344CB8AC3E}">
        <p14:creationId xmlns:p14="http://schemas.microsoft.com/office/powerpoint/2010/main" val="265207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64191"/>
          </a:xfrm>
          <a:prstGeom prst="rect">
            <a:avLst/>
          </a:prstGeom>
        </p:spPr>
      </p:pic>
      <p:sp>
        <p:nvSpPr>
          <p:cNvPr id="2" name="Título 1"/>
          <p:cNvSpPr>
            <a:spLocks noGrp="1"/>
          </p:cNvSpPr>
          <p:nvPr>
            <p:ph type="ctrTitle" idx="4294967295"/>
          </p:nvPr>
        </p:nvSpPr>
        <p:spPr>
          <a:xfrm>
            <a:off x="1820863" y="3162300"/>
            <a:ext cx="10371137" cy="1854200"/>
          </a:xfrm>
        </p:spPr>
        <p:txBody>
          <a:bodyPr>
            <a:noAutofit/>
          </a:bodyPr>
          <a:lstStyle/>
          <a:p>
            <a:pPr algn="ctr"/>
            <a:r>
              <a:rPr lang="es-MX" sz="2600" b="1" dirty="0"/>
              <a:t>MODELO DE PROPAGACIÓN PARA DETERMINAR LOS EFECTOS  SECUNDARIOS QUE GENERAN LOS PULSOS ELECTROMAGNÉTICOS DE ALTA POTENCIA Y FRECUENCIA CUANDO INCIDEN SOBRE LOS SISTEMAS ELECTRÓNICOS Y SUPERFICIE DE LAS AERONAVES DE FUERZAS ARMADAS.</a:t>
            </a:r>
            <a:endParaRPr lang="es-EC" sz="26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4294967295"/>
          </p:nvPr>
        </p:nvSpPr>
        <p:spPr>
          <a:xfrm>
            <a:off x="3048000" y="5016500"/>
            <a:ext cx="9144000" cy="1133475"/>
          </a:xfrm>
        </p:spPr>
        <p:txBody>
          <a:bodyPr/>
          <a:lstStyle/>
          <a:p>
            <a:pPr marL="45720" indent="0" algn="ctr">
              <a:buNone/>
            </a:pPr>
            <a:r>
              <a:rPr lang="es-EC" b="1" dirty="0" smtClean="0"/>
              <a:t>Ingrid Elizabeth </a:t>
            </a:r>
            <a:r>
              <a:rPr lang="es-EC" b="1" dirty="0" err="1" smtClean="0"/>
              <a:t>Falconí</a:t>
            </a:r>
            <a:r>
              <a:rPr lang="es-EC" b="1" dirty="0" smtClean="0"/>
              <a:t> León</a:t>
            </a:r>
          </a:p>
          <a:p>
            <a:pPr marL="45720" indent="0" algn="ctr">
              <a:buNone/>
            </a:pPr>
            <a:r>
              <a:rPr lang="es-EC" b="1" dirty="0" smtClean="0">
                <a:solidFill>
                  <a:schemeClr val="tx1"/>
                </a:solidFill>
              </a:rPr>
              <a:t>Director</a:t>
            </a:r>
            <a:r>
              <a:rPr lang="es-EC" b="1" dirty="0">
                <a:solidFill>
                  <a:schemeClr val="tx1"/>
                </a:solidFill>
              </a:rPr>
              <a:t>: Ing. </a:t>
            </a:r>
            <a:r>
              <a:rPr lang="es-EC" b="1" dirty="0" smtClean="0">
                <a:solidFill>
                  <a:schemeClr val="tx1"/>
                </a:solidFill>
              </a:rPr>
              <a:t>Jorge Damián Álvarez Veintimilla</a:t>
            </a:r>
            <a:endParaRPr lang="es-EC" b="1" dirty="0">
              <a:solidFill>
                <a:schemeClr val="tx1"/>
              </a:solidFill>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898" y="154546"/>
            <a:ext cx="5784497" cy="1493949"/>
          </a:xfrm>
          <a:prstGeom prst="rect">
            <a:avLst/>
          </a:prstGeom>
        </p:spPr>
      </p:pic>
      <p:sp>
        <p:nvSpPr>
          <p:cNvPr id="7" name="Subtítulo 2"/>
          <p:cNvSpPr txBox="1">
            <a:spLocks/>
          </p:cNvSpPr>
          <p:nvPr/>
        </p:nvSpPr>
        <p:spPr>
          <a:xfrm>
            <a:off x="2064146" y="2067526"/>
            <a:ext cx="9144000" cy="1132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t>Departamento de Eléctrica y Electrónica </a:t>
            </a:r>
          </a:p>
          <a:p>
            <a:r>
              <a:rPr lang="es-EC" b="1" dirty="0"/>
              <a:t>Carrera de Ingeniería en Electrónica y Telecomunicaciones</a:t>
            </a:r>
            <a:r>
              <a:rPr lang="es-EC" dirty="0"/>
              <a:t> </a:t>
            </a:r>
          </a:p>
        </p:txBody>
      </p:sp>
    </p:spTree>
    <p:extLst>
      <p:ext uri="{BB962C8B-B14F-4D97-AF65-F5344CB8AC3E}">
        <p14:creationId xmlns:p14="http://schemas.microsoft.com/office/powerpoint/2010/main" val="166654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 xmlns:a16="http://schemas.microsoft.com/office/drawing/2014/main" id="{96142681-78C7-462E-8102-4EAC20045CCE}"/>
              </a:ext>
            </a:extLst>
          </p:cNvPr>
          <p:cNvSpPr txBox="1">
            <a:spLocks/>
          </p:cNvSpPr>
          <p:nvPr/>
        </p:nvSpPr>
        <p:spPr>
          <a:xfrm>
            <a:off x="283779" y="678704"/>
            <a:ext cx="8702565" cy="85055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ANÁLISIS DE RESULTADOS</a:t>
            </a:r>
            <a:endParaRPr lang="es-ES" sz="4800" b="1" dirty="0">
              <a:latin typeface="Rockwell (Body)"/>
            </a:endParaRP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dirty="0"/>
              <a:t>Para el análisis de resultados se realizó dos tipos de pruebas con el simulador FEKO, tomando en cuenta las siguientes características</a:t>
            </a:r>
            <a:r>
              <a:rPr lang="es-EC" dirty="0" smtClean="0"/>
              <a:t>:</a:t>
            </a:r>
          </a:p>
          <a:p>
            <a:pPr marL="0" indent="0">
              <a:buNone/>
            </a:pPr>
            <a:endParaRPr lang="es-EC" dirty="0"/>
          </a:p>
          <a:p>
            <a:pPr lvl="1"/>
            <a:r>
              <a:rPr lang="es-ES" sz="2800" dirty="0"/>
              <a:t>Potencia máxima soportada por la aeronave (1193kW) y rango de frecuencias 100-120MHz</a:t>
            </a:r>
          </a:p>
          <a:p>
            <a:pPr lvl="1"/>
            <a:endParaRPr lang="es-EC" sz="2800" dirty="0"/>
          </a:p>
          <a:p>
            <a:pPr lvl="1"/>
            <a:r>
              <a:rPr lang="es-ES" sz="2800" dirty="0"/>
              <a:t>Potencia mínima soportada por la aeronave (1193W) y rango de frecuencias 100-150MHz</a:t>
            </a:r>
          </a:p>
          <a:p>
            <a:pPr marL="0" indent="0">
              <a:buNone/>
            </a:pPr>
            <a:endParaRPr lang="es-EC" dirty="0"/>
          </a:p>
          <a:p>
            <a:pPr marL="457200" lvl="1" indent="0">
              <a:buNone/>
            </a:pPr>
            <a:endParaRPr lang="es-EC" sz="2800" dirty="0"/>
          </a:p>
          <a:p>
            <a:pPr marL="0" indent="0" algn="just">
              <a:buNone/>
            </a:pPr>
            <a:endParaRPr lang="es-MX" dirty="0"/>
          </a:p>
        </p:txBody>
      </p:sp>
    </p:spTree>
    <p:extLst>
      <p:ext uri="{BB962C8B-B14F-4D97-AF65-F5344CB8AC3E}">
        <p14:creationId xmlns:p14="http://schemas.microsoft.com/office/powerpoint/2010/main" val="3148728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 xmlns:a16="http://schemas.microsoft.com/office/drawing/2014/main" id="{96142681-78C7-462E-8102-4EAC20045CCE}"/>
              </a:ext>
            </a:extLst>
          </p:cNvPr>
          <p:cNvSpPr txBox="1">
            <a:spLocks/>
          </p:cNvSpPr>
          <p:nvPr/>
        </p:nvSpPr>
        <p:spPr>
          <a:xfrm>
            <a:off x="252247" y="584108"/>
            <a:ext cx="6069725"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POTENCIA MÁXIMA</a:t>
            </a:r>
            <a:endParaRPr lang="es-ES" sz="4800" b="1" dirty="0">
              <a:latin typeface="Rockwell (Body)"/>
            </a:endParaRP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32" y="1324301"/>
            <a:ext cx="4119890" cy="493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3346482640"/>
              </p:ext>
            </p:extLst>
          </p:nvPr>
        </p:nvGraphicFramePr>
        <p:xfrm>
          <a:off x="5894970" y="1418897"/>
          <a:ext cx="4967471" cy="4876800"/>
        </p:xfrm>
        <a:graphic>
          <a:graphicData uri="http://schemas.openxmlformats.org/drawingml/2006/table">
            <a:tbl>
              <a:tblPr firstRow="1" firstCol="1" bandRow="1">
                <a:tableStyleId>{912C8C85-51F0-491E-9774-3900AFEF0FD7}</a:tableStyleId>
              </a:tblPr>
              <a:tblGrid>
                <a:gridCol w="2786520"/>
                <a:gridCol w="2180951"/>
              </a:tblGrid>
              <a:tr h="878446">
                <a:tc>
                  <a:txBody>
                    <a:bodyPr/>
                    <a:lstStyle/>
                    <a:p>
                      <a:pPr indent="450215" algn="l">
                        <a:lnSpc>
                          <a:spcPct val="200000"/>
                        </a:lnSpc>
                        <a:spcAft>
                          <a:spcPts val="0"/>
                        </a:spcAft>
                      </a:pPr>
                      <a:r>
                        <a:rPr lang="es-EC" sz="2000">
                          <a:effectLst/>
                        </a:rPr>
                        <a:t>Frecuencia</a:t>
                      </a:r>
                    </a:p>
                    <a:p>
                      <a:pPr indent="450215" algn="l">
                        <a:lnSpc>
                          <a:spcPct val="200000"/>
                        </a:lnSpc>
                        <a:spcAft>
                          <a:spcPts val="0"/>
                        </a:spcAft>
                      </a:pPr>
                      <a:r>
                        <a:rPr lang="es-EC" sz="2000">
                          <a:effectLst/>
                        </a:rPr>
                        <a:t>(MHz)</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Voltaje</a:t>
                      </a:r>
                    </a:p>
                    <a:p>
                      <a:pPr indent="450215" algn="l">
                        <a:lnSpc>
                          <a:spcPct val="200000"/>
                        </a:lnSpc>
                        <a:spcAft>
                          <a:spcPts val="0"/>
                        </a:spcAft>
                      </a:pPr>
                      <a:r>
                        <a:rPr lang="es-EC" sz="2000">
                          <a:effectLst/>
                        </a:rPr>
                        <a:t>(kV)</a:t>
                      </a:r>
                      <a:endParaRPr lang="es-EC" sz="2000">
                        <a:effectLst/>
                        <a:latin typeface="Times New Roman"/>
                        <a:ea typeface="Calibri"/>
                        <a:cs typeface="Times New Roman"/>
                      </a:endParaRPr>
                    </a:p>
                  </a:txBody>
                  <a:tcPr marL="68580" marR="68580" marT="0" marB="0"/>
                </a:tc>
              </a:tr>
              <a:tr h="405475">
                <a:tc>
                  <a:txBody>
                    <a:bodyPr/>
                    <a:lstStyle/>
                    <a:p>
                      <a:pPr indent="450215" algn="l">
                        <a:lnSpc>
                          <a:spcPct val="200000"/>
                        </a:lnSpc>
                        <a:spcAft>
                          <a:spcPts val="0"/>
                        </a:spcAft>
                      </a:pPr>
                      <a:r>
                        <a:rPr lang="es-EC" sz="2000">
                          <a:effectLst/>
                        </a:rPr>
                        <a:t>100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6,45</a:t>
                      </a:r>
                      <a:endParaRPr lang="es-EC" sz="2000">
                        <a:effectLst/>
                        <a:latin typeface="Times New Roman"/>
                        <a:ea typeface="Calibri"/>
                        <a:cs typeface="Times New Roman"/>
                      </a:endParaRPr>
                    </a:p>
                  </a:txBody>
                  <a:tcPr marL="68580" marR="68580" marT="0" marB="0"/>
                </a:tc>
              </a:tr>
              <a:tr h="405475">
                <a:tc>
                  <a:txBody>
                    <a:bodyPr/>
                    <a:lstStyle/>
                    <a:p>
                      <a:pPr indent="450215" algn="l">
                        <a:lnSpc>
                          <a:spcPct val="200000"/>
                        </a:lnSpc>
                        <a:spcAft>
                          <a:spcPts val="0"/>
                        </a:spcAft>
                      </a:pPr>
                      <a:r>
                        <a:rPr lang="es-EC" sz="2000">
                          <a:effectLst/>
                        </a:rPr>
                        <a:t>104</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7,11</a:t>
                      </a:r>
                      <a:endParaRPr lang="es-EC" sz="2000">
                        <a:effectLst/>
                        <a:latin typeface="Times New Roman"/>
                        <a:ea typeface="Calibri"/>
                        <a:cs typeface="Times New Roman"/>
                      </a:endParaRPr>
                    </a:p>
                  </a:txBody>
                  <a:tcPr marL="68580" marR="68580" marT="0" marB="0"/>
                </a:tc>
              </a:tr>
              <a:tr h="405475">
                <a:tc>
                  <a:txBody>
                    <a:bodyPr/>
                    <a:lstStyle/>
                    <a:p>
                      <a:pPr indent="450215" algn="l">
                        <a:lnSpc>
                          <a:spcPct val="200000"/>
                        </a:lnSpc>
                        <a:spcAft>
                          <a:spcPts val="0"/>
                        </a:spcAft>
                      </a:pPr>
                      <a:r>
                        <a:rPr lang="es-EC" sz="2000">
                          <a:effectLst/>
                        </a:rPr>
                        <a:t>108</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7,49</a:t>
                      </a:r>
                      <a:endParaRPr lang="es-EC" sz="2000">
                        <a:effectLst/>
                        <a:latin typeface="Times New Roman"/>
                        <a:ea typeface="Calibri"/>
                        <a:cs typeface="Times New Roman"/>
                      </a:endParaRPr>
                    </a:p>
                  </a:txBody>
                  <a:tcPr marL="68580" marR="68580" marT="0" marB="0"/>
                </a:tc>
              </a:tr>
              <a:tr h="405475">
                <a:tc>
                  <a:txBody>
                    <a:bodyPr/>
                    <a:lstStyle/>
                    <a:p>
                      <a:pPr indent="450215" algn="l">
                        <a:lnSpc>
                          <a:spcPct val="200000"/>
                        </a:lnSpc>
                        <a:spcAft>
                          <a:spcPts val="0"/>
                        </a:spcAft>
                      </a:pPr>
                      <a:r>
                        <a:rPr lang="es-EC" sz="2000">
                          <a:effectLst/>
                        </a:rPr>
                        <a:t>112</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7,81</a:t>
                      </a:r>
                      <a:endParaRPr lang="es-EC" sz="2000">
                        <a:effectLst/>
                        <a:latin typeface="Times New Roman"/>
                        <a:ea typeface="Calibri"/>
                        <a:cs typeface="Times New Roman"/>
                      </a:endParaRPr>
                    </a:p>
                  </a:txBody>
                  <a:tcPr marL="68580" marR="68580" marT="0" marB="0"/>
                </a:tc>
              </a:tr>
              <a:tr h="405475">
                <a:tc>
                  <a:txBody>
                    <a:bodyPr/>
                    <a:lstStyle/>
                    <a:p>
                      <a:pPr indent="450215" algn="l">
                        <a:lnSpc>
                          <a:spcPct val="200000"/>
                        </a:lnSpc>
                        <a:spcAft>
                          <a:spcPts val="0"/>
                        </a:spcAft>
                      </a:pPr>
                      <a:r>
                        <a:rPr lang="es-EC" sz="2000">
                          <a:effectLst/>
                        </a:rPr>
                        <a:t>116</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8,19</a:t>
                      </a:r>
                      <a:endParaRPr lang="es-EC" sz="2000">
                        <a:effectLst/>
                        <a:latin typeface="Times New Roman"/>
                        <a:ea typeface="Calibri"/>
                        <a:cs typeface="Times New Roman"/>
                      </a:endParaRPr>
                    </a:p>
                  </a:txBody>
                  <a:tcPr marL="68580" marR="68580" marT="0" marB="0"/>
                </a:tc>
              </a:tr>
              <a:tr h="405475">
                <a:tc>
                  <a:txBody>
                    <a:bodyPr/>
                    <a:lstStyle/>
                    <a:p>
                      <a:pPr indent="450215" algn="l">
                        <a:lnSpc>
                          <a:spcPct val="200000"/>
                        </a:lnSpc>
                        <a:spcAft>
                          <a:spcPts val="0"/>
                        </a:spcAft>
                      </a:pPr>
                      <a:r>
                        <a:rPr lang="es-EC" sz="2000">
                          <a:effectLst/>
                        </a:rPr>
                        <a:t>120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dirty="0">
                          <a:effectLst/>
                        </a:rPr>
                        <a:t>8,26</a:t>
                      </a:r>
                      <a:endParaRPr lang="es-EC" sz="20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2560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7" name="Título 1">
            <a:extLst>
              <a:ext uri="{FF2B5EF4-FFF2-40B4-BE49-F238E27FC236}">
                <a16:creationId xmlns="" xmlns:a16="http://schemas.microsoft.com/office/drawing/2014/main" id="{96142681-78C7-462E-8102-4EAC20045CCE}"/>
              </a:ext>
            </a:extLst>
          </p:cNvPr>
          <p:cNvSpPr txBox="1">
            <a:spLocks/>
          </p:cNvSpPr>
          <p:nvPr/>
        </p:nvSpPr>
        <p:spPr>
          <a:xfrm>
            <a:off x="283779" y="567939"/>
            <a:ext cx="3034862"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VOLTAJE</a:t>
            </a:r>
            <a:endParaRPr lang="es-ES" sz="4800" b="1" dirty="0">
              <a:latin typeface="Rockwell (Body)"/>
            </a:endParaRPr>
          </a:p>
        </p:txBody>
      </p:sp>
      <p:pic>
        <p:nvPicPr>
          <p:cNvPr id="8" name="7 Imagen" descr="C:\Users\ely\Dropbox\Tesis (1)\VOL_MAX.PNG"/>
          <p:cNvPicPr/>
          <p:nvPr/>
        </p:nvPicPr>
        <p:blipFill>
          <a:blip r:embed="rId5">
            <a:extLst>
              <a:ext uri="{28A0092B-C50C-407E-A947-70E740481C1C}">
                <a14:useLocalDpi xmlns:a14="http://schemas.microsoft.com/office/drawing/2010/main" val="0"/>
              </a:ext>
            </a:extLst>
          </a:blip>
          <a:srcRect/>
          <a:stretch>
            <a:fillRect/>
          </a:stretch>
        </p:blipFill>
        <p:spPr bwMode="auto">
          <a:xfrm>
            <a:off x="1103607" y="1449889"/>
            <a:ext cx="9254358" cy="4272990"/>
          </a:xfrm>
          <a:prstGeom prst="rect">
            <a:avLst/>
          </a:prstGeom>
          <a:noFill/>
          <a:ln>
            <a:noFill/>
          </a:ln>
        </p:spPr>
      </p:pic>
    </p:spTree>
    <p:extLst>
      <p:ext uri="{BB962C8B-B14F-4D97-AF65-F5344CB8AC3E}">
        <p14:creationId xmlns:p14="http://schemas.microsoft.com/office/powerpoint/2010/main" val="1089409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7" name="Título 1">
            <a:extLst>
              <a:ext uri="{FF2B5EF4-FFF2-40B4-BE49-F238E27FC236}">
                <a16:creationId xmlns="" xmlns:a16="http://schemas.microsoft.com/office/drawing/2014/main" id="{96142681-78C7-462E-8102-4EAC20045CCE}"/>
              </a:ext>
            </a:extLst>
          </p:cNvPr>
          <p:cNvSpPr txBox="1">
            <a:spLocks/>
          </p:cNvSpPr>
          <p:nvPr/>
        </p:nvSpPr>
        <p:spPr>
          <a:xfrm>
            <a:off x="283778" y="567939"/>
            <a:ext cx="4288221"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CORRIENTE</a:t>
            </a:r>
            <a:endParaRPr lang="es-ES" sz="4800" b="1" dirty="0">
              <a:latin typeface="Rockwell (Body)"/>
            </a:endParaRPr>
          </a:p>
        </p:txBody>
      </p:sp>
      <p:pic>
        <p:nvPicPr>
          <p:cNvPr id="11" name="10 Imagen"/>
          <p:cNvPicPr/>
          <p:nvPr/>
        </p:nvPicPr>
        <p:blipFill>
          <a:blip r:embed="rId5"/>
          <a:stretch>
            <a:fillRect/>
          </a:stretch>
        </p:blipFill>
        <p:spPr>
          <a:xfrm>
            <a:off x="1886802" y="1380050"/>
            <a:ext cx="7761693" cy="4453189"/>
          </a:xfrm>
          <a:prstGeom prst="rect">
            <a:avLst/>
          </a:prstGeom>
        </p:spPr>
      </p:pic>
    </p:spTree>
    <p:extLst>
      <p:ext uri="{BB962C8B-B14F-4D97-AF65-F5344CB8AC3E}">
        <p14:creationId xmlns:p14="http://schemas.microsoft.com/office/powerpoint/2010/main" val="3156806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7" name="Título 1">
            <a:extLst>
              <a:ext uri="{FF2B5EF4-FFF2-40B4-BE49-F238E27FC236}">
                <a16:creationId xmlns="" xmlns:a16="http://schemas.microsoft.com/office/drawing/2014/main" id="{96142681-78C7-462E-8102-4EAC20045CCE}"/>
              </a:ext>
            </a:extLst>
          </p:cNvPr>
          <p:cNvSpPr txBox="1">
            <a:spLocks/>
          </p:cNvSpPr>
          <p:nvPr/>
        </p:nvSpPr>
        <p:spPr>
          <a:xfrm>
            <a:off x="283777" y="567939"/>
            <a:ext cx="10957037"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EFICIENCIA DE FUNCIONAMIENTO</a:t>
            </a:r>
            <a:endParaRPr lang="es-ES" sz="4800" b="1" dirty="0">
              <a:latin typeface="Rockwell (Body)"/>
            </a:endParaRPr>
          </a:p>
        </p:txBody>
      </p:sp>
      <p:pic>
        <p:nvPicPr>
          <p:cNvPr id="6" name="5 Imagen" descr="C:\Users\Usuario\Dropbox\TESIS\imagenes\EFICIENCIA_POT_MAX.png"/>
          <p:cNvPicPr/>
          <p:nvPr/>
        </p:nvPicPr>
        <p:blipFill>
          <a:blip r:embed="rId5">
            <a:extLst>
              <a:ext uri="{28A0092B-C50C-407E-A947-70E740481C1C}">
                <a14:useLocalDpi xmlns:a14="http://schemas.microsoft.com/office/drawing/2010/main" val="0"/>
              </a:ext>
            </a:extLst>
          </a:blip>
          <a:srcRect/>
          <a:stretch>
            <a:fillRect/>
          </a:stretch>
        </p:blipFill>
        <p:spPr bwMode="auto">
          <a:xfrm>
            <a:off x="1723597" y="1334156"/>
            <a:ext cx="7987961" cy="4530616"/>
          </a:xfrm>
          <a:prstGeom prst="rect">
            <a:avLst/>
          </a:prstGeom>
          <a:noFill/>
          <a:ln>
            <a:noFill/>
          </a:ln>
        </p:spPr>
      </p:pic>
    </p:spTree>
    <p:extLst>
      <p:ext uri="{BB962C8B-B14F-4D97-AF65-F5344CB8AC3E}">
        <p14:creationId xmlns:p14="http://schemas.microsoft.com/office/powerpoint/2010/main" val="541631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 xmlns:a16="http://schemas.microsoft.com/office/drawing/2014/main" id="{96142681-78C7-462E-8102-4EAC20045CCE}"/>
              </a:ext>
            </a:extLst>
          </p:cNvPr>
          <p:cNvSpPr txBox="1">
            <a:spLocks/>
          </p:cNvSpPr>
          <p:nvPr/>
        </p:nvSpPr>
        <p:spPr>
          <a:xfrm>
            <a:off x="252247" y="584108"/>
            <a:ext cx="6069725"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POTENCIA MÍNIMA</a:t>
            </a:r>
            <a:endParaRPr lang="es-ES" sz="4800" b="1" dirty="0">
              <a:latin typeface="Rockwell (Body)"/>
            </a:endParaRPr>
          </a:p>
        </p:txBody>
      </p:sp>
      <p:sp>
        <p:nvSpPr>
          <p:cNvPr id="6" name="Marcador de contenido 2"/>
          <p:cNvSpPr txBox="1">
            <a:spLocks/>
          </p:cNvSpPr>
          <p:nvPr/>
        </p:nvSpPr>
        <p:spPr>
          <a:xfrm>
            <a:off x="283779" y="1985920"/>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457200" lvl="1" indent="0">
              <a:buNone/>
            </a:pPr>
            <a:endParaRPr lang="es-EC" sz="2800" dirty="0"/>
          </a:p>
          <a:p>
            <a:pPr marL="0" indent="0" algn="just">
              <a:buNone/>
            </a:pPr>
            <a:endParaRPr lang="es-MX"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00" y="1371603"/>
            <a:ext cx="402907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2917851325"/>
              </p:ext>
            </p:extLst>
          </p:nvPr>
        </p:nvGraphicFramePr>
        <p:xfrm>
          <a:off x="6055546" y="1371603"/>
          <a:ext cx="4714152" cy="4876800"/>
        </p:xfrm>
        <a:graphic>
          <a:graphicData uri="http://schemas.openxmlformats.org/drawingml/2006/table">
            <a:tbl>
              <a:tblPr firstRow="1" firstCol="1" bandRow="1">
                <a:tableStyleId>{912C8C85-51F0-491E-9774-3900AFEF0FD7}</a:tableStyleId>
              </a:tblPr>
              <a:tblGrid>
                <a:gridCol w="2644420"/>
                <a:gridCol w="2069732"/>
              </a:tblGrid>
              <a:tr h="1043505">
                <a:tc>
                  <a:txBody>
                    <a:bodyPr/>
                    <a:lstStyle/>
                    <a:p>
                      <a:pPr indent="450215" algn="l">
                        <a:lnSpc>
                          <a:spcPct val="200000"/>
                        </a:lnSpc>
                        <a:spcAft>
                          <a:spcPts val="0"/>
                        </a:spcAft>
                      </a:pPr>
                      <a:r>
                        <a:rPr lang="es-EC" sz="2000">
                          <a:effectLst/>
                        </a:rPr>
                        <a:t>Frecuencia</a:t>
                      </a:r>
                    </a:p>
                    <a:p>
                      <a:pPr indent="450215" algn="l">
                        <a:lnSpc>
                          <a:spcPct val="200000"/>
                        </a:lnSpc>
                        <a:spcAft>
                          <a:spcPts val="0"/>
                        </a:spcAft>
                      </a:pPr>
                      <a:r>
                        <a:rPr lang="es-EC" sz="2000">
                          <a:effectLst/>
                        </a:rPr>
                        <a:t>(MHz)</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Voltaje</a:t>
                      </a:r>
                    </a:p>
                    <a:p>
                      <a:pPr indent="450215" algn="l">
                        <a:lnSpc>
                          <a:spcPct val="200000"/>
                        </a:lnSpc>
                        <a:spcAft>
                          <a:spcPts val="0"/>
                        </a:spcAft>
                      </a:pPr>
                      <a:r>
                        <a:rPr lang="es-EC" sz="2000">
                          <a:effectLst/>
                        </a:rPr>
                        <a:t>(V)</a:t>
                      </a:r>
                      <a:endParaRPr lang="es-EC" sz="2000">
                        <a:effectLst/>
                        <a:latin typeface="Times New Roman"/>
                        <a:ea typeface="Calibri"/>
                        <a:cs typeface="Times New Roman"/>
                      </a:endParaRPr>
                    </a:p>
                  </a:txBody>
                  <a:tcPr marL="68580" marR="68580" marT="0" marB="0"/>
                </a:tc>
              </a:tr>
              <a:tr h="481663">
                <a:tc>
                  <a:txBody>
                    <a:bodyPr/>
                    <a:lstStyle/>
                    <a:p>
                      <a:pPr indent="450215" algn="l">
                        <a:lnSpc>
                          <a:spcPct val="200000"/>
                        </a:lnSpc>
                        <a:spcAft>
                          <a:spcPts val="0"/>
                        </a:spcAft>
                      </a:pPr>
                      <a:r>
                        <a:rPr lang="es-EC" sz="2000">
                          <a:effectLst/>
                        </a:rPr>
                        <a:t>100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456</a:t>
                      </a:r>
                      <a:endParaRPr lang="es-EC" sz="2000">
                        <a:effectLst/>
                        <a:latin typeface="Times New Roman"/>
                        <a:ea typeface="Calibri"/>
                        <a:cs typeface="Times New Roman"/>
                      </a:endParaRPr>
                    </a:p>
                  </a:txBody>
                  <a:tcPr marL="68580" marR="68580" marT="0" marB="0"/>
                </a:tc>
              </a:tr>
              <a:tr h="481663">
                <a:tc>
                  <a:txBody>
                    <a:bodyPr/>
                    <a:lstStyle/>
                    <a:p>
                      <a:pPr indent="450215" algn="l">
                        <a:lnSpc>
                          <a:spcPct val="200000"/>
                        </a:lnSpc>
                        <a:spcAft>
                          <a:spcPts val="0"/>
                        </a:spcAft>
                      </a:pPr>
                      <a:r>
                        <a:rPr lang="es-EC" sz="2000">
                          <a:effectLst/>
                        </a:rPr>
                        <a:t>110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521</a:t>
                      </a:r>
                      <a:endParaRPr lang="es-EC" sz="2000">
                        <a:effectLst/>
                        <a:latin typeface="Times New Roman"/>
                        <a:ea typeface="Calibri"/>
                        <a:cs typeface="Times New Roman"/>
                      </a:endParaRPr>
                    </a:p>
                  </a:txBody>
                  <a:tcPr marL="68580" marR="68580" marT="0" marB="0"/>
                </a:tc>
              </a:tr>
              <a:tr h="481663">
                <a:tc>
                  <a:txBody>
                    <a:bodyPr/>
                    <a:lstStyle/>
                    <a:p>
                      <a:pPr indent="450215" algn="l">
                        <a:lnSpc>
                          <a:spcPct val="200000"/>
                        </a:lnSpc>
                        <a:spcAft>
                          <a:spcPts val="0"/>
                        </a:spcAft>
                      </a:pPr>
                      <a:r>
                        <a:rPr lang="es-EC" sz="2000">
                          <a:effectLst/>
                        </a:rPr>
                        <a:t>120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549</a:t>
                      </a:r>
                      <a:endParaRPr lang="es-EC" sz="2000">
                        <a:effectLst/>
                        <a:latin typeface="Times New Roman"/>
                        <a:ea typeface="Calibri"/>
                        <a:cs typeface="Times New Roman"/>
                      </a:endParaRPr>
                    </a:p>
                  </a:txBody>
                  <a:tcPr marL="68580" marR="68580" marT="0" marB="0"/>
                </a:tc>
              </a:tr>
              <a:tr h="481663">
                <a:tc>
                  <a:txBody>
                    <a:bodyPr/>
                    <a:lstStyle/>
                    <a:p>
                      <a:pPr indent="450215" algn="l">
                        <a:lnSpc>
                          <a:spcPct val="200000"/>
                        </a:lnSpc>
                        <a:spcAft>
                          <a:spcPts val="0"/>
                        </a:spcAft>
                      </a:pPr>
                      <a:r>
                        <a:rPr lang="es-EC" sz="2000">
                          <a:effectLst/>
                        </a:rPr>
                        <a:t>130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504</a:t>
                      </a:r>
                      <a:endParaRPr lang="es-EC" sz="2000">
                        <a:effectLst/>
                        <a:latin typeface="Times New Roman"/>
                        <a:ea typeface="Calibri"/>
                        <a:cs typeface="Times New Roman"/>
                      </a:endParaRPr>
                    </a:p>
                  </a:txBody>
                  <a:tcPr marL="68580" marR="68580" marT="0" marB="0"/>
                </a:tc>
              </a:tr>
              <a:tr h="481663">
                <a:tc>
                  <a:txBody>
                    <a:bodyPr/>
                    <a:lstStyle/>
                    <a:p>
                      <a:pPr indent="450215" algn="l">
                        <a:lnSpc>
                          <a:spcPct val="200000"/>
                        </a:lnSpc>
                        <a:spcAft>
                          <a:spcPts val="0"/>
                        </a:spcAft>
                      </a:pPr>
                      <a:r>
                        <a:rPr lang="es-EC" sz="2000">
                          <a:effectLst/>
                        </a:rPr>
                        <a:t>140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a:effectLst/>
                        </a:rPr>
                        <a:t>460</a:t>
                      </a:r>
                      <a:endParaRPr lang="es-EC" sz="2000">
                        <a:effectLst/>
                        <a:latin typeface="Times New Roman"/>
                        <a:ea typeface="Calibri"/>
                        <a:cs typeface="Times New Roman"/>
                      </a:endParaRPr>
                    </a:p>
                  </a:txBody>
                  <a:tcPr marL="68580" marR="68580" marT="0" marB="0"/>
                </a:tc>
              </a:tr>
              <a:tr h="481663">
                <a:tc>
                  <a:txBody>
                    <a:bodyPr/>
                    <a:lstStyle/>
                    <a:p>
                      <a:pPr indent="450215" algn="l">
                        <a:lnSpc>
                          <a:spcPct val="200000"/>
                        </a:lnSpc>
                        <a:spcAft>
                          <a:spcPts val="0"/>
                        </a:spcAft>
                      </a:pPr>
                      <a:r>
                        <a:rPr lang="es-EC" sz="2000">
                          <a:effectLst/>
                        </a:rPr>
                        <a:t>150</a:t>
                      </a:r>
                      <a:endParaRPr lang="es-EC" sz="2000">
                        <a:effectLst/>
                        <a:latin typeface="Times New Roman"/>
                        <a:ea typeface="Calibri"/>
                        <a:cs typeface="Times New Roman"/>
                      </a:endParaRPr>
                    </a:p>
                  </a:txBody>
                  <a:tcPr marL="68580" marR="68580" marT="0" marB="0"/>
                </a:tc>
                <a:tc>
                  <a:txBody>
                    <a:bodyPr/>
                    <a:lstStyle/>
                    <a:p>
                      <a:pPr indent="450215" algn="l">
                        <a:lnSpc>
                          <a:spcPct val="200000"/>
                        </a:lnSpc>
                        <a:spcAft>
                          <a:spcPts val="0"/>
                        </a:spcAft>
                      </a:pPr>
                      <a:r>
                        <a:rPr lang="es-EC" sz="2000" dirty="0">
                          <a:effectLst/>
                        </a:rPr>
                        <a:t>484</a:t>
                      </a:r>
                      <a:endParaRPr lang="es-EC" sz="20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35229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7" name="Título 1">
            <a:extLst>
              <a:ext uri="{FF2B5EF4-FFF2-40B4-BE49-F238E27FC236}">
                <a16:creationId xmlns="" xmlns:a16="http://schemas.microsoft.com/office/drawing/2014/main" id="{96142681-78C7-462E-8102-4EAC20045CCE}"/>
              </a:ext>
            </a:extLst>
          </p:cNvPr>
          <p:cNvSpPr txBox="1">
            <a:spLocks/>
          </p:cNvSpPr>
          <p:nvPr/>
        </p:nvSpPr>
        <p:spPr>
          <a:xfrm>
            <a:off x="283779" y="567939"/>
            <a:ext cx="3034862"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VOLTAJE</a:t>
            </a:r>
            <a:endParaRPr lang="es-ES" sz="4800" b="1" dirty="0">
              <a:latin typeface="Rockwell (Body)"/>
            </a:endParaRPr>
          </a:p>
        </p:txBody>
      </p:sp>
      <p:pic>
        <p:nvPicPr>
          <p:cNvPr id="6" name="5 Imagen" descr="C:\Users\Usuario\Dropbox\TESIS\imagenes\VOLTAJE_MIN.png"/>
          <p:cNvPicPr/>
          <p:nvPr/>
        </p:nvPicPr>
        <p:blipFill rotWithShape="1">
          <a:blip r:embed="rId5">
            <a:extLst>
              <a:ext uri="{28A0092B-C50C-407E-A947-70E740481C1C}">
                <a14:useLocalDpi xmlns:a14="http://schemas.microsoft.com/office/drawing/2010/main" val="0"/>
              </a:ext>
            </a:extLst>
          </a:blip>
          <a:srcRect l="25979" t="10130" r="890" b="10097"/>
          <a:stretch/>
        </p:blipFill>
        <p:spPr bwMode="auto">
          <a:xfrm>
            <a:off x="2091186" y="1614126"/>
            <a:ext cx="7336593" cy="42506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7668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7" name="Título 1">
            <a:extLst>
              <a:ext uri="{FF2B5EF4-FFF2-40B4-BE49-F238E27FC236}">
                <a16:creationId xmlns="" xmlns:a16="http://schemas.microsoft.com/office/drawing/2014/main" id="{96142681-78C7-462E-8102-4EAC20045CCE}"/>
              </a:ext>
            </a:extLst>
          </p:cNvPr>
          <p:cNvSpPr txBox="1">
            <a:spLocks/>
          </p:cNvSpPr>
          <p:nvPr/>
        </p:nvSpPr>
        <p:spPr>
          <a:xfrm>
            <a:off x="283778" y="567939"/>
            <a:ext cx="4288221"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CORRIENTE</a:t>
            </a:r>
            <a:endParaRPr lang="es-ES" sz="4800" b="1" dirty="0">
              <a:latin typeface="Rockwell (Body)"/>
            </a:endParaRPr>
          </a:p>
        </p:txBody>
      </p:sp>
      <p:pic>
        <p:nvPicPr>
          <p:cNvPr id="6" name="5 Imagen" descr="C:\Users\Usuario\Dropbox\TESIS\imagenes\CORRIENTE_MIN.png"/>
          <p:cNvPicPr/>
          <p:nvPr/>
        </p:nvPicPr>
        <p:blipFill rotWithShape="1">
          <a:blip r:embed="rId5">
            <a:extLst>
              <a:ext uri="{28A0092B-C50C-407E-A947-70E740481C1C}">
                <a14:useLocalDpi xmlns:a14="http://schemas.microsoft.com/office/drawing/2010/main" val="0"/>
              </a:ext>
            </a:extLst>
          </a:blip>
          <a:srcRect l="26157" t="10447" b="10729"/>
          <a:stretch/>
        </p:blipFill>
        <p:spPr bwMode="auto">
          <a:xfrm>
            <a:off x="2292186" y="1392652"/>
            <a:ext cx="7025235" cy="44878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2825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7" name="Título 1">
            <a:extLst>
              <a:ext uri="{FF2B5EF4-FFF2-40B4-BE49-F238E27FC236}">
                <a16:creationId xmlns="" xmlns:a16="http://schemas.microsoft.com/office/drawing/2014/main" id="{96142681-78C7-462E-8102-4EAC20045CCE}"/>
              </a:ext>
            </a:extLst>
          </p:cNvPr>
          <p:cNvSpPr txBox="1">
            <a:spLocks/>
          </p:cNvSpPr>
          <p:nvPr/>
        </p:nvSpPr>
        <p:spPr>
          <a:xfrm>
            <a:off x="283777" y="567939"/>
            <a:ext cx="10957037" cy="692899"/>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800" b="1" dirty="0" smtClean="0">
                <a:latin typeface="Rockwell (Body)"/>
              </a:rPr>
              <a:t>EFICIENCIA DE FUNCIONAMIENTO</a:t>
            </a:r>
            <a:endParaRPr lang="es-ES" sz="4800" b="1" dirty="0">
              <a:latin typeface="Rockwell (Body)"/>
            </a:endParaRPr>
          </a:p>
        </p:txBody>
      </p:sp>
      <p:pic>
        <p:nvPicPr>
          <p:cNvPr id="8" name="7 Imagen" descr="C:\Users\Usuario\Dropbox\TESIS\imagenes\efici_min.png"/>
          <p:cNvPicPr/>
          <p:nvPr/>
        </p:nvPicPr>
        <p:blipFill>
          <a:blip r:embed="rId5">
            <a:extLst>
              <a:ext uri="{28A0092B-C50C-407E-A947-70E740481C1C}">
                <a14:useLocalDpi xmlns:a14="http://schemas.microsoft.com/office/drawing/2010/main" val="0"/>
              </a:ext>
            </a:extLst>
          </a:blip>
          <a:srcRect/>
          <a:stretch>
            <a:fillRect/>
          </a:stretch>
        </p:blipFill>
        <p:spPr bwMode="auto">
          <a:xfrm>
            <a:off x="1900457" y="1414252"/>
            <a:ext cx="7748037" cy="4513582"/>
          </a:xfrm>
          <a:prstGeom prst="rect">
            <a:avLst/>
          </a:prstGeom>
          <a:noFill/>
          <a:ln>
            <a:noFill/>
          </a:ln>
        </p:spPr>
      </p:pic>
    </p:spTree>
    <p:extLst>
      <p:ext uri="{BB962C8B-B14F-4D97-AF65-F5344CB8AC3E}">
        <p14:creationId xmlns:p14="http://schemas.microsoft.com/office/powerpoint/2010/main" val="1585016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 xmlns:a16="http://schemas.microsoft.com/office/drawing/2014/main" id="{9534B379-D61F-4898-8A30-82B89E93AC52}"/>
              </a:ext>
            </a:extLst>
          </p:cNvPr>
          <p:cNvSpPr txBox="1">
            <a:spLocks/>
          </p:cNvSpPr>
          <p:nvPr/>
        </p:nvSpPr>
        <p:spPr>
          <a:xfrm>
            <a:off x="877937" y="2546817"/>
            <a:ext cx="10488455" cy="127563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CONCLUSIONES</a:t>
            </a:r>
            <a:endParaRPr lang="es-ES" sz="7200" b="1" dirty="0">
              <a:latin typeface="Rockwell (Body)"/>
            </a:endParaRPr>
          </a:p>
        </p:txBody>
      </p:sp>
    </p:spTree>
    <p:extLst>
      <p:ext uri="{BB962C8B-B14F-4D97-AF65-F5344CB8AC3E}">
        <p14:creationId xmlns:p14="http://schemas.microsoft.com/office/powerpoint/2010/main" val="3400112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 xmlns:a16="http://schemas.microsoft.com/office/drawing/2014/main" id="{577CE99B-54FE-4E68-BE03-1FDCB3D3865B}"/>
              </a:ext>
            </a:extLst>
          </p:cNvPr>
          <p:cNvSpPr txBox="1">
            <a:spLocks/>
          </p:cNvSpPr>
          <p:nvPr/>
        </p:nvSpPr>
        <p:spPr>
          <a:xfrm>
            <a:off x="465131" y="502367"/>
            <a:ext cx="9875520" cy="1158640"/>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_tradnl" b="1" dirty="0">
                <a:latin typeface="Rockwell (Body)"/>
              </a:rPr>
              <a:t>Temario</a:t>
            </a:r>
          </a:p>
        </p:txBody>
      </p:sp>
      <p:graphicFrame>
        <p:nvGraphicFramePr>
          <p:cNvPr id="4" name="Diagrama 2">
            <a:extLst>
              <a:ext uri="{FF2B5EF4-FFF2-40B4-BE49-F238E27FC236}">
                <a16:creationId xmlns="" xmlns:a16="http://schemas.microsoft.com/office/drawing/2014/main" id="{9353B5F9-0FA1-4E6E-ACA1-D2F674E81F38}"/>
              </a:ext>
            </a:extLst>
          </p:cNvPr>
          <p:cNvGraphicFramePr/>
          <p:nvPr>
            <p:extLst>
              <p:ext uri="{D42A27DB-BD31-4B8C-83A1-F6EECF244321}">
                <p14:modId xmlns:p14="http://schemas.microsoft.com/office/powerpoint/2010/main" val="2163658616"/>
              </p:ext>
            </p:extLst>
          </p:nvPr>
        </p:nvGraphicFramePr>
        <p:xfrm>
          <a:off x="777240" y="1417319"/>
          <a:ext cx="9875520" cy="4646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3429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500" dirty="0"/>
              <a:t>Aunque la potencia irradiada por las antenas implantadas en la aeronave sea alta, hay que recordar que para que estas afecten a los equipos electrónicos de la aeronave, primeramente deben atravesar varias capas en las cuales se experimentarán una pérdida de potencia significativa. </a:t>
            </a:r>
          </a:p>
          <a:p>
            <a:pPr algn="just"/>
            <a:r>
              <a:rPr lang="es-EC" sz="2500" dirty="0"/>
              <a:t>Se pudo conocer y describir las características físicas y electrónicas de la aeronave, lo que permitió estimar el modelo de propagación adecuado, en este caso el modelo de </a:t>
            </a:r>
            <a:r>
              <a:rPr lang="es-EC" sz="2500" dirty="0" err="1"/>
              <a:t>Friis</a:t>
            </a:r>
            <a:r>
              <a:rPr lang="es-EC" sz="2500" dirty="0"/>
              <a:t>, para el estudio así como también el tipo de antena a emplearse. Estas características permitieron así mismo, la construcción de cada una de las capas en la aeronave para una simulación más real y mejores resultados.</a:t>
            </a:r>
          </a:p>
          <a:p>
            <a:pPr algn="just"/>
            <a:r>
              <a:rPr lang="es-EC" sz="2500" dirty="0"/>
              <a:t>Teniendo claros el modelo de propagación y el tipo de antena a implantarse, FEKO es un simulador que fue de gran ayuda para esta investigación, mediante las características de estos parámetros, determina el rango de frecuencias donde los equipos electrónicos de la aeronave sufren afectaciones así como el comportamiento de los mismos ante la irradiación.</a:t>
            </a:r>
          </a:p>
          <a:p>
            <a:pPr marL="0" indent="0">
              <a:buNone/>
            </a:pPr>
            <a:endParaRPr lang="es-EC" dirty="0"/>
          </a:p>
          <a:p>
            <a:pPr marL="457200" lvl="1" indent="0">
              <a:buNone/>
            </a:pPr>
            <a:endParaRPr lang="es-EC" sz="2800" dirty="0"/>
          </a:p>
          <a:p>
            <a:pPr marL="0" indent="0" algn="just">
              <a:buNone/>
            </a:pPr>
            <a:endParaRPr lang="es-MX" dirty="0"/>
          </a:p>
        </p:txBody>
      </p:sp>
    </p:spTree>
    <p:extLst>
      <p:ext uri="{BB962C8B-B14F-4D97-AF65-F5344CB8AC3E}">
        <p14:creationId xmlns:p14="http://schemas.microsoft.com/office/powerpoint/2010/main" val="1784011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200" dirty="0"/>
              <a:t>Para el caso de estudio en el cual la potencia irradiada es máxima, el rango de frecuencias estimado para que los equipos electrónicos tengan averías, fue de 100 – 120MHz. La máxima afectación se determinó en los 119,94MHz generando un voltaje medido de 7,3kV y una corriente inducida de 4,2A de esta manera los equipos electrónicos superan sus valores máximos de voltaje y corriente para lo que fueron diseñados</a:t>
            </a:r>
            <a:r>
              <a:rPr lang="es-EC" sz="2200" dirty="0" smtClean="0"/>
              <a:t>.</a:t>
            </a:r>
            <a:endParaRPr lang="es-EC" sz="2200" dirty="0"/>
          </a:p>
          <a:p>
            <a:pPr algn="just"/>
            <a:r>
              <a:rPr lang="es-EC" sz="2200" dirty="0"/>
              <a:t>En cuanto al caso de estudio en el cual la potencia irradiada es mínima, el rango de frecuencias estimado para que los equipos electrónicos tengan averías, fue de 100 – 150MHz. La máxima afectación se determinó en los 119,995MHz generando un voltaje medido de 558,701V y una corriente inducida de 1,66A, los valores obtenidos en este caso son proporcionales a la potencia irradiada</a:t>
            </a:r>
            <a:r>
              <a:rPr lang="es-EC" sz="2200" dirty="0" smtClean="0"/>
              <a:t>.</a:t>
            </a:r>
            <a:endParaRPr lang="es-EC" sz="2200" dirty="0"/>
          </a:p>
          <a:p>
            <a:pPr algn="just"/>
            <a:r>
              <a:rPr lang="es-EC" sz="2200" dirty="0"/>
              <a:t>Se puede concluir que aunque las aeronaves, de las Fuerzas Armadas, son construidas con mayor énfasis en el cuidado de los equipos que la componen, no se encuentran protegidas antes posibles ataques mediante ondas electromagnéticas, las pérdidas en la irradiación de potencia es mínima por lo que los elementos electrónicos quedan expuestos. Las guerras electrónicas se están desarrollando con más fuerza por lo que el equipamiento militar debe mejorar la construcción de estas aeronaves y enfocarse en proteger los principales elementos que la componen para evitar averías en los mismos.</a:t>
            </a:r>
          </a:p>
          <a:p>
            <a:pPr marL="457200" lvl="1" indent="0">
              <a:buNone/>
            </a:pPr>
            <a:endParaRPr lang="es-EC" sz="2800" dirty="0"/>
          </a:p>
          <a:p>
            <a:pPr marL="0" indent="0" algn="just">
              <a:buNone/>
            </a:pPr>
            <a:endParaRPr lang="es-MX" dirty="0"/>
          </a:p>
        </p:txBody>
      </p:sp>
    </p:spTree>
    <p:extLst>
      <p:ext uri="{BB962C8B-B14F-4D97-AF65-F5344CB8AC3E}">
        <p14:creationId xmlns:p14="http://schemas.microsoft.com/office/powerpoint/2010/main" val="157997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400" dirty="0"/>
              <a:t>Para el caso de estudio en el cual la potencia irradiada es máxima, el rango de frecuencias estimado para que los equipos electrónicos tengan averías, fue de 100 – 120MHz. La máxima afectación se determinó en los 119,94MHz generando un voltaje medido de 7,3kV y una corriente inducida de 4,2A de esta manera los equipos electrónicos superan sus valores máximos de voltaje y corriente para lo que fueron diseñados</a:t>
            </a:r>
            <a:r>
              <a:rPr lang="es-EC" sz="2400" dirty="0" smtClean="0"/>
              <a:t>.</a:t>
            </a:r>
            <a:endParaRPr lang="es-EC" sz="2400" dirty="0"/>
          </a:p>
          <a:p>
            <a:pPr algn="just"/>
            <a:r>
              <a:rPr lang="es-EC" sz="2400" dirty="0"/>
              <a:t>En cuanto al caso de estudio en el cual la potencia irradiada es mínima, el rango de frecuencias estimado para que los equipos electrónicos tengan averías, fue de 100 – 150MHz. La máxima afectación se determinó en los 119,995MHz generando un voltaje medido de 558,701V y una corriente inducida de 1,66A, los valores obtenidos en este caso son proporcionales a la potencia irradiada</a:t>
            </a:r>
            <a:r>
              <a:rPr lang="es-EC" sz="2400" dirty="0" smtClean="0"/>
              <a:t>.</a:t>
            </a:r>
            <a:endParaRPr lang="es-EC" sz="2400" dirty="0"/>
          </a:p>
          <a:p>
            <a:r>
              <a:rPr lang="es-EC" sz="2400" dirty="0"/>
              <a:t>En el rango de frecuencias analizado se puede observar que la aeronave tiene una eficiencia de funcionamiento del 22%, esto debido a que los dispositivos electrónicos dentro de ella sufrieron averías debido a las irradiaciones provocadas por las antenas implantadas. </a:t>
            </a:r>
          </a:p>
          <a:p>
            <a:pPr marL="457200" lvl="1" indent="0">
              <a:buNone/>
            </a:pPr>
            <a:endParaRPr lang="es-EC" sz="2800" dirty="0"/>
          </a:p>
          <a:p>
            <a:pPr marL="0" indent="0" algn="just">
              <a:buNone/>
            </a:pPr>
            <a:endParaRPr lang="es-MX" dirty="0"/>
          </a:p>
        </p:txBody>
      </p:sp>
    </p:spTree>
    <p:extLst>
      <p:ext uri="{BB962C8B-B14F-4D97-AF65-F5344CB8AC3E}">
        <p14:creationId xmlns:p14="http://schemas.microsoft.com/office/powerpoint/2010/main" val="2078518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EC" dirty="0" smtClean="0"/>
          </a:p>
          <a:p>
            <a:pPr algn="just"/>
            <a:r>
              <a:rPr lang="es-EC" dirty="0"/>
              <a:t>L</a:t>
            </a:r>
            <a:r>
              <a:rPr lang="es-EC" dirty="0" smtClean="0"/>
              <a:t>as aeronaves </a:t>
            </a:r>
            <a:r>
              <a:rPr lang="es-EC" dirty="0"/>
              <a:t>no se encuentran protegidas antes posibles ataques mediante ondas </a:t>
            </a:r>
            <a:r>
              <a:rPr lang="es-EC" dirty="0" smtClean="0"/>
              <a:t>electromagnéticas directas, </a:t>
            </a:r>
            <a:r>
              <a:rPr lang="es-EC" dirty="0"/>
              <a:t>las pérdidas en la irradiación de potencia es mínima por lo que los elementos electrónicos quedan expuestos. Las guerras electrónicas se </a:t>
            </a:r>
            <a:r>
              <a:rPr lang="es-EC" dirty="0" smtClean="0"/>
              <a:t>está </a:t>
            </a:r>
            <a:r>
              <a:rPr lang="es-EC" dirty="0"/>
              <a:t>desarrollando con más fuerza por lo que el equipamiento militar </a:t>
            </a:r>
            <a:r>
              <a:rPr lang="es-EC" dirty="0" smtClean="0"/>
              <a:t>deben </a:t>
            </a:r>
            <a:r>
              <a:rPr lang="es-EC" dirty="0"/>
              <a:t>mejorar la construcción de estas aeronaves y enfocarse en proteger los principales elementos que la componen para evitar averías en los mismos. </a:t>
            </a:r>
            <a:endParaRPr lang="es-EC" dirty="0" smtClean="0"/>
          </a:p>
          <a:p>
            <a:pPr algn="just"/>
            <a:r>
              <a:rPr lang="es-EC" sz="2800" dirty="0" smtClean="0"/>
              <a:t>Como debe mejorar, materiales, pintura, aleaciones?</a:t>
            </a:r>
            <a:endParaRPr lang="es-EC" sz="2800" dirty="0"/>
          </a:p>
          <a:p>
            <a:pPr marL="0" indent="0" algn="just">
              <a:buNone/>
            </a:pPr>
            <a:endParaRPr lang="es-MX" dirty="0"/>
          </a:p>
        </p:txBody>
      </p:sp>
    </p:spTree>
    <p:extLst>
      <p:ext uri="{BB962C8B-B14F-4D97-AF65-F5344CB8AC3E}">
        <p14:creationId xmlns:p14="http://schemas.microsoft.com/office/powerpoint/2010/main" val="3179197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 xmlns:a16="http://schemas.microsoft.com/office/drawing/2014/main" id="{9534B379-D61F-4898-8A30-82B89E93AC52}"/>
              </a:ext>
            </a:extLst>
          </p:cNvPr>
          <p:cNvSpPr txBox="1">
            <a:spLocks/>
          </p:cNvSpPr>
          <p:nvPr/>
        </p:nvSpPr>
        <p:spPr>
          <a:xfrm>
            <a:off x="877937" y="19090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RECOMENDACIONES</a:t>
            </a:r>
            <a:endParaRPr lang="es-ES" sz="7200" b="1" dirty="0">
              <a:latin typeface="Rockwell (Body)"/>
            </a:endParaRPr>
          </a:p>
        </p:txBody>
      </p:sp>
    </p:spTree>
    <p:extLst>
      <p:ext uri="{BB962C8B-B14F-4D97-AF65-F5344CB8AC3E}">
        <p14:creationId xmlns:p14="http://schemas.microsoft.com/office/powerpoint/2010/main" val="44747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a:t>El material de construcción de la aeronave juega un papel importante en la irradiación por parte de las antenas, para evitar estos daños en los equipos electrónicos, se recomienda carcasas con mejores características porque aunque se encuentran diseñados para evitar daños por irradiación, no están del todo protegidas</a:t>
            </a:r>
            <a:r>
              <a:rPr lang="es-EC" dirty="0" smtClean="0"/>
              <a:t>.</a:t>
            </a:r>
            <a:endParaRPr lang="es-EC" dirty="0"/>
          </a:p>
          <a:p>
            <a:r>
              <a:rPr lang="es-EC" dirty="0" smtClean="0"/>
              <a:t>Para que el costo computacional del simulador disminuya, es recomendable centrarse en los equipos de mayor relevancia de la aeronave y en sus características, de esta manera FEKO realiza su estudio únicamente sobre estos elementos y tiene un menor tiempo de respuesta.</a:t>
            </a:r>
          </a:p>
          <a:p>
            <a:r>
              <a:rPr lang="es-EC" dirty="0" smtClean="0"/>
              <a:t>Se </a:t>
            </a:r>
            <a:r>
              <a:rPr lang="es-EC" dirty="0"/>
              <a:t>recomienda que para la construcción de la antena se tomen en cuenta características de los elementos claves de la aeronave y facilidad de implantación en la misma, con esto los resultados se aproximan más a la realidad.</a:t>
            </a:r>
            <a:endParaRPr lang="es-EC" dirty="0" smtClean="0"/>
          </a:p>
        </p:txBody>
      </p:sp>
    </p:spTree>
    <p:extLst>
      <p:ext uri="{BB962C8B-B14F-4D97-AF65-F5344CB8AC3E}">
        <p14:creationId xmlns:p14="http://schemas.microsoft.com/office/powerpoint/2010/main" val="208210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a:t>Al observar los patrones de radiación, existe mayor concentración en la parte delantera de la aeronave, que es precisamente donde el equipo electrónico se localiza, es recomendable que en esta parte en especial, la construcción de la aeronave se realice con materiales que no permitan que las ondas electromagnéticas se propaguen con facilidad o a su vez un mayor recubrimiento para que las pérdidas en la trasmisión de las ondas sea mayor y por tanto los equipos electrónicos no sufran mayor afectación</a:t>
            </a:r>
            <a:r>
              <a:rPr lang="es-EC" dirty="0" smtClean="0"/>
              <a:t>.</a:t>
            </a:r>
            <a:endParaRPr lang="es-EC" dirty="0"/>
          </a:p>
          <a:p>
            <a:r>
              <a:rPr lang="es-EC" dirty="0"/>
              <a:t>Es recomendable usar herramientas de simulación alternativas que minimicen el costo computacional, si bien es cierto FEKO brinda la facilidad de una mejor visualización de resultados, despreciando aquellos innecesarios y la facilidad de cálculo integrada propiamente en el simulador, no compensa el tiempo y gasto de recursos necesario para llevarse a cabo.</a:t>
            </a:r>
          </a:p>
          <a:p>
            <a:endParaRPr lang="es-EC" dirty="0" smtClean="0"/>
          </a:p>
        </p:txBody>
      </p:sp>
    </p:spTree>
    <p:extLst>
      <p:ext uri="{BB962C8B-B14F-4D97-AF65-F5344CB8AC3E}">
        <p14:creationId xmlns:p14="http://schemas.microsoft.com/office/powerpoint/2010/main" val="243195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 xmlns:a16="http://schemas.microsoft.com/office/drawing/2014/main" id="{9534B379-D61F-4898-8A30-82B89E93AC52}"/>
              </a:ext>
            </a:extLst>
          </p:cNvPr>
          <p:cNvSpPr txBox="1">
            <a:spLocks/>
          </p:cNvSpPr>
          <p:nvPr/>
        </p:nvSpPr>
        <p:spPr>
          <a:xfrm>
            <a:off x="877937" y="2679021"/>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smtClean="0">
                <a:latin typeface="Rockwell (Body)"/>
              </a:rPr>
              <a:t>TRABAJOS FUTUROS</a:t>
            </a:r>
            <a:endParaRPr lang="es-ES" sz="7200" b="1" dirty="0">
              <a:latin typeface="Rockwell (Body)"/>
            </a:endParaRPr>
          </a:p>
        </p:txBody>
      </p:sp>
    </p:spTree>
    <p:extLst>
      <p:ext uri="{BB962C8B-B14F-4D97-AF65-F5344CB8AC3E}">
        <p14:creationId xmlns:p14="http://schemas.microsoft.com/office/powerpoint/2010/main" val="231084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6" name="Marcador de contenido 2"/>
          <p:cNvSpPr txBox="1">
            <a:spLocks/>
          </p:cNvSpPr>
          <p:nvPr/>
        </p:nvSpPr>
        <p:spPr>
          <a:xfrm>
            <a:off x="283779" y="770021"/>
            <a:ext cx="11222383" cy="5552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dirty="0"/>
              <a:t>Se puede realizar un estudio de los materiales de construcción de la aeronave, donde sean menos vulnerables a los ataques electromagnéticos y eviten averías es los equipos que conforman la aeronave</a:t>
            </a:r>
            <a:r>
              <a:rPr lang="es-EC" dirty="0" smtClean="0"/>
              <a:t>.</a:t>
            </a:r>
            <a:endParaRPr lang="es-EC" dirty="0"/>
          </a:p>
          <a:p>
            <a:pPr algn="just"/>
            <a:r>
              <a:rPr lang="es-EC" dirty="0"/>
              <a:t>El estudio se realizó con antenas implantadas en la aeronave, sin embargo se sugiere como un trabajo futuro realizar una irradiación de ondas electromagnéticas con antenas directivas o que no se implantadas en el objeto de estudio para un mayor análisis con distancias y sin líneas de vista directa</a:t>
            </a:r>
            <a:r>
              <a:rPr lang="es-EC" dirty="0" smtClean="0"/>
              <a:t>.</a:t>
            </a:r>
            <a:endParaRPr lang="es-EC" dirty="0"/>
          </a:p>
          <a:p>
            <a:pPr algn="just"/>
            <a:r>
              <a:rPr lang="es-EC" dirty="0"/>
              <a:t>Realizar el estudio en un software con menor costo computacional, optimizando de esta manera recursos y realizar una comparación con el estudio realizado mediante el simulador FEKO.</a:t>
            </a:r>
          </a:p>
          <a:p>
            <a:endParaRPr lang="es-EC" dirty="0" smtClean="0"/>
          </a:p>
        </p:txBody>
      </p:sp>
    </p:spTree>
    <p:extLst>
      <p:ext uri="{BB962C8B-B14F-4D97-AF65-F5344CB8AC3E}">
        <p14:creationId xmlns:p14="http://schemas.microsoft.com/office/powerpoint/2010/main" val="412521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 xmlns:a16="http://schemas.microsoft.com/office/drawing/2014/main" id="{A51EF0E2-A80A-442B-9982-507294F9C8B2}"/>
              </a:ext>
            </a:extLst>
          </p:cNvPr>
          <p:cNvSpPr txBox="1">
            <a:spLocks/>
          </p:cNvSpPr>
          <p:nvPr/>
        </p:nvSpPr>
        <p:spPr>
          <a:xfrm>
            <a:off x="453683" y="2951246"/>
            <a:ext cx="11738317" cy="20530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Rockwell (Body)"/>
                <a:ea typeface="+mn-ea"/>
                <a:cs typeface="Times New Roman" panose="02020603050405020304" pitchFamily="18" charset="0"/>
              </a:rPr>
              <a:t>GRACIAS POR SU ATENCIÓN</a:t>
            </a:r>
          </a:p>
        </p:txBody>
      </p:sp>
    </p:spTree>
    <p:extLst>
      <p:ext uri="{BB962C8B-B14F-4D97-AF65-F5344CB8AC3E}">
        <p14:creationId xmlns:p14="http://schemas.microsoft.com/office/powerpoint/2010/main" val="370391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 xmlns:a16="http://schemas.microsoft.com/office/drawing/2014/main" id="{8A23377A-D402-443D-A090-0D78B9DD70F0}"/>
              </a:ext>
            </a:extLst>
          </p:cNvPr>
          <p:cNvSpPr txBox="1">
            <a:spLocks/>
          </p:cNvSpPr>
          <p:nvPr/>
        </p:nvSpPr>
        <p:spPr>
          <a:xfrm>
            <a:off x="-3135012" y="611701"/>
            <a:ext cx="10871036" cy="1356360"/>
          </a:xfrm>
          <a:prstGeom prst="rect">
            <a:avLst/>
          </a:prstGeom>
        </p:spPr>
        <p:txBody>
          <a:bodyPr>
            <a:normAutofit fontScale="975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dirty="0" smtClean="0">
                <a:latin typeface="Rockwell (Body)"/>
              </a:rPr>
              <a:t>RESUMEN</a:t>
            </a:r>
            <a:endParaRPr lang="es-ES" b="1" dirty="0">
              <a:latin typeface="Rockwell (Body)"/>
            </a:endParaRPr>
          </a:p>
        </p:txBody>
      </p:sp>
      <p:sp>
        <p:nvSpPr>
          <p:cNvPr id="4" name="Marcador de contenido 2"/>
          <p:cNvSpPr txBox="1">
            <a:spLocks/>
          </p:cNvSpPr>
          <p:nvPr/>
        </p:nvSpPr>
        <p:spPr>
          <a:xfrm>
            <a:off x="838200" y="1603337"/>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smtClean="0"/>
              <a:t>El presente proyecto se enfoca en determinar alternativas viables que permitan simular un modelo de propagación para determinar los niveles de potencia y rangos de frecuencia de pulsos electromagnéticos que pudieran averiar e interferir con los sistemas electrónicos que existen  dentro de una aeronave perteneciente a las Fuerzas Armadas del Ecuador.</a:t>
            </a:r>
          </a:p>
          <a:p>
            <a:pPr marL="0" indent="0" algn="just">
              <a:buFont typeface="Arial" panose="020B0604020202020204" pitchFamily="34" charset="0"/>
              <a:buNone/>
            </a:pPr>
            <a:r>
              <a:rPr lang="es-MX" dirty="0" smtClean="0"/>
              <a:t>De esta manera, poder buscar posibles soluciones para evitar el mal funcionamiento de los mismos, tomando en cuenta todos los factores que intervienen en  su funcionamiento, tales como: material de la aeronave, densidad del material, tipo de equipo electrónico, corrientes y voltajes soportados por los equipos.</a:t>
            </a:r>
            <a:endParaRPr lang="es-EC" dirty="0"/>
          </a:p>
        </p:txBody>
      </p:sp>
    </p:spTree>
    <p:extLst>
      <p:ext uri="{BB962C8B-B14F-4D97-AF65-F5344CB8AC3E}">
        <p14:creationId xmlns:p14="http://schemas.microsoft.com/office/powerpoint/2010/main" val="1900842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pic>
        <p:nvPicPr>
          <p:cNvPr id="3" name="Picture 2" descr="Resultado de imagen para helicoptero fuerzas armadas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775" y="1645668"/>
            <a:ext cx="5620708" cy="242249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475592" y="1465078"/>
            <a:ext cx="5404946" cy="3106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smtClean="0"/>
              <a:t>El concepto de aviación militar implica la utilización de aeronaves con fines de seguridad y defensa, ya sea para el ataque o apoyo a las Fuerzas Armadas. El mejoramiento y empleo de la electrónica de dichas aeronaves, ha llevado a que</a:t>
            </a:r>
            <a:endParaRPr lang="es-EC" dirty="0"/>
          </a:p>
        </p:txBody>
      </p:sp>
      <p:sp>
        <p:nvSpPr>
          <p:cNvPr id="6" name="Marcador de contenido 2"/>
          <p:cNvSpPr txBox="1">
            <a:spLocks/>
          </p:cNvSpPr>
          <p:nvPr/>
        </p:nvSpPr>
        <p:spPr>
          <a:xfrm>
            <a:off x="475591" y="4209423"/>
            <a:ext cx="11190892" cy="21458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a:t>estas se encuentren expuestas a </a:t>
            </a:r>
            <a:r>
              <a:rPr lang="es-MX" dirty="0" smtClean="0"/>
              <a:t>daños,</a:t>
            </a:r>
            <a:r>
              <a:rPr lang="es-EC" dirty="0" smtClean="0"/>
              <a:t> </a:t>
            </a:r>
            <a:r>
              <a:rPr lang="es-MX" dirty="0" smtClean="0"/>
              <a:t>mediante </a:t>
            </a:r>
            <a:r>
              <a:rPr lang="es-MX" dirty="0"/>
              <a:t>pulsos electromagnéticos, en equipamiento </a:t>
            </a:r>
            <a:r>
              <a:rPr lang="es-MX" dirty="0" smtClean="0"/>
              <a:t>y</a:t>
            </a:r>
            <a:r>
              <a:rPr lang="es-EC" dirty="0" smtClean="0"/>
              <a:t> </a:t>
            </a:r>
            <a:r>
              <a:rPr lang="es-MX" dirty="0" smtClean="0"/>
              <a:t>dispositivos electrónicos que conforman la aeronave. Esta consideración puede ser alarmante debido a que los ataques a estos dispositivos, averían la funcionalidad de la aeronave y puede ser utilizado en casos de guerras o boicots.</a:t>
            </a:r>
            <a:endParaRPr lang="es-EC" dirty="0"/>
          </a:p>
        </p:txBody>
      </p:sp>
      <p:sp>
        <p:nvSpPr>
          <p:cNvPr id="7" name="Título 1">
            <a:extLst>
              <a:ext uri="{FF2B5EF4-FFF2-40B4-BE49-F238E27FC236}">
                <a16:creationId xmlns="" xmlns:a16="http://schemas.microsoft.com/office/drawing/2014/main" id="{8A23377A-D402-443D-A090-0D78B9DD70F0}"/>
              </a:ext>
            </a:extLst>
          </p:cNvPr>
          <p:cNvSpPr txBox="1">
            <a:spLocks/>
          </p:cNvSpPr>
          <p:nvPr/>
        </p:nvSpPr>
        <p:spPr>
          <a:xfrm>
            <a:off x="475592" y="469199"/>
            <a:ext cx="10871036" cy="992082"/>
          </a:xfrm>
          <a:prstGeom prst="rect">
            <a:avLst/>
          </a:prstGeom>
        </p:spPr>
        <p:txBody>
          <a:bodyPr>
            <a:normAutofit fontScale="975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b="1" dirty="0">
                <a:latin typeface="Rockwell (Body)"/>
              </a:rPr>
              <a:t>Justificación e Importancia</a:t>
            </a:r>
          </a:p>
        </p:txBody>
      </p:sp>
    </p:spTree>
    <p:extLst>
      <p:ext uri="{BB962C8B-B14F-4D97-AF65-F5344CB8AC3E}">
        <p14:creationId xmlns:p14="http://schemas.microsoft.com/office/powerpoint/2010/main" val="150341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2"/>
          <a:stretch>
            <a:fillRect/>
          </a:stretch>
        </p:blipFill>
        <p:spPr>
          <a:xfrm>
            <a:off x="0" y="0"/>
            <a:ext cx="12272907" cy="6858000"/>
          </a:xfrm>
          <a:prstGeom prst="rect">
            <a:avLst/>
          </a:prstGeom>
        </p:spPr>
      </p:pic>
      <p:sp>
        <p:nvSpPr>
          <p:cNvPr id="3" name="Título 1">
            <a:extLst>
              <a:ext uri="{FF2B5EF4-FFF2-40B4-BE49-F238E27FC236}">
                <a16:creationId xmlns="" xmlns:a16="http://schemas.microsoft.com/office/drawing/2014/main" id="{4A2BB734-2492-432F-9324-A7EDC4C59B4C}"/>
              </a:ext>
            </a:extLst>
          </p:cNvPr>
          <p:cNvSpPr txBox="1">
            <a:spLocks/>
          </p:cNvSpPr>
          <p:nvPr/>
        </p:nvSpPr>
        <p:spPr>
          <a:xfrm>
            <a:off x="-14288" y="0"/>
            <a:ext cx="4334040" cy="804672"/>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b="1" dirty="0">
                <a:latin typeface="Rockwell (Body)"/>
              </a:rPr>
              <a:t>Objetivos</a:t>
            </a:r>
          </a:p>
        </p:txBody>
      </p:sp>
      <p:graphicFrame>
        <p:nvGraphicFramePr>
          <p:cNvPr id="4" name="3 Diagrama"/>
          <p:cNvGraphicFramePr/>
          <p:nvPr>
            <p:extLst>
              <p:ext uri="{D42A27DB-BD31-4B8C-83A1-F6EECF244321}">
                <p14:modId xmlns:p14="http://schemas.microsoft.com/office/powerpoint/2010/main" val="2595035740"/>
              </p:ext>
            </p:extLst>
          </p:nvPr>
        </p:nvGraphicFramePr>
        <p:xfrm>
          <a:off x="772511" y="945931"/>
          <a:ext cx="10011103" cy="5092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367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 xmlns:a16="http://schemas.microsoft.com/office/drawing/2014/main" id="{96142681-78C7-462E-8102-4EAC20045CCE}"/>
              </a:ext>
            </a:extLst>
          </p:cNvPr>
          <p:cNvSpPr txBox="1">
            <a:spLocks/>
          </p:cNvSpPr>
          <p:nvPr/>
        </p:nvSpPr>
        <p:spPr>
          <a:xfrm>
            <a:off x="-772540" y="568342"/>
            <a:ext cx="12470515" cy="9924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800" b="1" dirty="0" smtClean="0">
                <a:latin typeface="Rockwell (Body)"/>
              </a:rPr>
              <a:t>Construcción de la aeronave</a:t>
            </a:r>
            <a:endParaRPr lang="es-ES" sz="4800" b="1" dirty="0">
              <a:latin typeface="Rockwell (Body)"/>
            </a:endParaRPr>
          </a:p>
        </p:txBody>
      </p:sp>
      <p:sp>
        <p:nvSpPr>
          <p:cNvPr id="4" name="Marcador de contenido 2"/>
          <p:cNvSpPr txBox="1">
            <a:spLocks/>
          </p:cNvSpPr>
          <p:nvPr/>
        </p:nvSpPr>
        <p:spPr>
          <a:xfrm>
            <a:off x="475591" y="1465078"/>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dirty="0" smtClean="0"/>
              <a:t>Para ensamblar la aeronave se tomó en cuenta las características de tres factores esenciales como:</a:t>
            </a:r>
          </a:p>
          <a:p>
            <a:pPr algn="just"/>
            <a:r>
              <a:rPr lang="es-MX" dirty="0" smtClean="0"/>
              <a:t>Material de construcción de la carcasa de la aeronave</a:t>
            </a:r>
          </a:p>
          <a:p>
            <a:pPr algn="just"/>
            <a:r>
              <a:rPr lang="es-MX" dirty="0" smtClean="0"/>
              <a:t>Propiedades mecánicas de la aeronave</a:t>
            </a:r>
          </a:p>
          <a:p>
            <a:pPr algn="just"/>
            <a:r>
              <a:rPr lang="es-MX" dirty="0"/>
              <a:t>V</a:t>
            </a:r>
            <a:r>
              <a:rPr lang="es-MX" dirty="0" smtClean="0"/>
              <a:t>oltajes, frecuencias y potencias de los equipos electrónicos de la aeronave</a:t>
            </a:r>
          </a:p>
          <a:p>
            <a:pPr marL="0" indent="0" algn="just">
              <a:buNone/>
            </a:pPr>
            <a:r>
              <a:rPr lang="es-MX" dirty="0"/>
              <a:t> </a:t>
            </a:r>
          </a:p>
          <a:p>
            <a:pPr marL="0" indent="0" algn="just">
              <a:buNone/>
            </a:pPr>
            <a:r>
              <a:rPr lang="es-MX" dirty="0" smtClean="0"/>
              <a:t> Por lo que la aeronave se construyó con tres capas </a:t>
            </a:r>
            <a:r>
              <a:rPr lang="es-MX" smtClean="0"/>
              <a:t>para </a:t>
            </a:r>
            <a:r>
              <a:rPr lang="es-MX" smtClean="0"/>
              <a:t>diferenciar </a:t>
            </a:r>
            <a:r>
              <a:rPr lang="es-MX" dirty="0" smtClean="0"/>
              <a:t>cada una de estas capas y tener un modelo más aproximado a la realidad.</a:t>
            </a:r>
          </a:p>
          <a:p>
            <a:pPr algn="just"/>
            <a:endParaRPr lang="es-MX" dirty="0"/>
          </a:p>
        </p:txBody>
      </p:sp>
    </p:spTree>
    <p:extLst>
      <p:ext uri="{BB962C8B-B14F-4D97-AF65-F5344CB8AC3E}">
        <p14:creationId xmlns:p14="http://schemas.microsoft.com/office/powerpoint/2010/main" val="856031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3" name="2 Marcador de contenido"/>
          <p:cNvSpPr>
            <a:spLocks noGrp="1"/>
          </p:cNvSpPr>
          <p:nvPr>
            <p:ph idx="1"/>
          </p:nvPr>
        </p:nvSpPr>
        <p:spPr>
          <a:xfrm>
            <a:off x="-80908" y="469791"/>
            <a:ext cx="12272907" cy="5505340"/>
          </a:xfrm>
        </p:spPr>
        <p:txBody>
          <a:bodyPr/>
          <a:lstStyle/>
          <a:p>
            <a:r>
              <a:rPr lang="es-EC" dirty="0" smtClean="0"/>
              <a:t>video</a:t>
            </a:r>
            <a:endParaRPr lang="es-EC" dirty="0"/>
          </a:p>
        </p:txBody>
      </p:sp>
    </p:spTree>
    <p:extLst>
      <p:ext uri="{BB962C8B-B14F-4D97-AF65-F5344CB8AC3E}">
        <p14:creationId xmlns:p14="http://schemas.microsoft.com/office/powerpoint/2010/main" val="3125763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9" name="Título 1">
            <a:extLst>
              <a:ext uri="{FF2B5EF4-FFF2-40B4-BE49-F238E27FC236}">
                <a16:creationId xmlns="" xmlns:a16="http://schemas.microsoft.com/office/drawing/2014/main" id="{96142681-78C7-462E-8102-4EAC20045CCE}"/>
              </a:ext>
            </a:extLst>
          </p:cNvPr>
          <p:cNvSpPr txBox="1">
            <a:spLocks/>
          </p:cNvSpPr>
          <p:nvPr/>
        </p:nvSpPr>
        <p:spPr>
          <a:xfrm>
            <a:off x="0" y="472755"/>
            <a:ext cx="5321914" cy="804672"/>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dirty="0" smtClean="0">
                <a:latin typeface="Rockwell (Body)"/>
              </a:rPr>
              <a:t>antenas</a:t>
            </a:r>
            <a:endParaRPr lang="es-ES" b="1" dirty="0">
              <a:latin typeface="Rockwell (Body)"/>
            </a:endParaRPr>
          </a:p>
        </p:txBody>
      </p:sp>
      <mc:AlternateContent xmlns:mc="http://schemas.openxmlformats.org/markup-compatibility/2006" xmlns:a14="http://schemas.microsoft.com/office/drawing/2010/main">
        <mc:Choice Requires="a14">
          <p:sp>
            <p:nvSpPr>
              <p:cNvPr id="4" name="Marcador de contenido 2"/>
              <p:cNvSpPr txBox="1">
                <a:spLocks/>
              </p:cNvSpPr>
              <p:nvPr/>
            </p:nvSpPr>
            <p:spPr>
              <a:xfrm>
                <a:off x="475591" y="1465078"/>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000" dirty="0"/>
                  <a:t>La antena implementada es una de tipo </a:t>
                </a:r>
                <a:r>
                  <a:rPr lang="es-EC" sz="2000" dirty="0" err="1"/>
                  <a:t>monopolo</a:t>
                </a:r>
                <a:r>
                  <a:rPr lang="es-EC" sz="2000" dirty="0"/>
                  <a:t> de Marconi, este tipo de antena es aplicada para un alta gama de frecuencias como es el caso de la aeronave, sus aplicaciones en VHF, UHF y radiodifusión son características que al irradiar los pulsos, causaran impacto en los elementos escogidos del aeronave para el análisis</a:t>
                </a:r>
                <a:r>
                  <a:rPr lang="es-EC" sz="2000" dirty="0" smtClean="0"/>
                  <a:t>.</a:t>
                </a:r>
              </a:p>
              <a:p>
                <a:r>
                  <a:rPr lang="es-EC" sz="2000" dirty="0"/>
                  <a:t>Las características de construcción de la antena son las siguientes:	</a:t>
                </a:r>
              </a:p>
              <a:p>
                <a:pPr lvl="0"/>
                <a:r>
                  <a:rPr lang="es-ES" sz="2000" dirty="0"/>
                  <a:t>Frecuencia </a:t>
                </a:r>
                <a14:m>
                  <m:oMath xmlns:m="http://schemas.openxmlformats.org/officeDocument/2006/math">
                    <m:r>
                      <a:rPr lang="es-ES" sz="2000" i="1">
                        <a:latin typeface="Cambria Math"/>
                      </a:rPr>
                      <m:t>200</m:t>
                    </m:r>
                    <m:r>
                      <a:rPr lang="es-ES" sz="2000" i="1">
                        <a:latin typeface="Cambria Math"/>
                      </a:rPr>
                      <m:t>𝑀𝐻𝑧</m:t>
                    </m:r>
                  </m:oMath>
                </a14:m>
                <a:endParaRPr lang="es-EC" sz="2000" dirty="0"/>
              </a:p>
              <a:p>
                <a:pPr lvl="0"/>
                <a:r>
                  <a:rPr lang="es-ES" sz="2000" dirty="0"/>
                  <a:t>Longitud del </a:t>
                </a:r>
                <a:r>
                  <a:rPr lang="es-ES" sz="2000" dirty="0" err="1"/>
                  <a:t>monopolo</a:t>
                </a:r>
                <a:r>
                  <a:rPr lang="es-ES" sz="2000" dirty="0"/>
                  <a:t> : </a:t>
                </a:r>
                <a14:m>
                  <m:oMath xmlns:m="http://schemas.openxmlformats.org/officeDocument/2006/math">
                    <m:r>
                      <a:rPr lang="es-ES" sz="2000" i="1">
                        <a:latin typeface="Cambria Math"/>
                      </a:rPr>
                      <m:t>𝜆</m:t>
                    </m:r>
                    <m:r>
                      <a:rPr lang="es-ES" sz="2000" i="1">
                        <a:latin typeface="Cambria Math"/>
                      </a:rPr>
                      <m:t>/4</m:t>
                    </m:r>
                  </m:oMath>
                </a14:m>
                <a:endParaRPr lang="es-EC" sz="2000" dirty="0"/>
              </a:p>
              <a:p>
                <a:pPr lvl="0"/>
                <a:r>
                  <a:rPr lang="es-ES" sz="2000" dirty="0"/>
                  <a:t>Impedancia: </a:t>
                </a:r>
                <a14:m>
                  <m:oMath xmlns:m="http://schemas.openxmlformats.org/officeDocument/2006/math">
                    <m:r>
                      <a:rPr lang="es-ES" sz="2000" i="1">
                        <a:latin typeface="Cambria Math"/>
                      </a:rPr>
                      <m:t>50Ω</m:t>
                    </m:r>
                  </m:oMath>
                </a14:m>
                <a:endParaRPr lang="es-EC" sz="2000" dirty="0"/>
              </a:p>
              <a:p>
                <a:pPr lvl="0"/>
                <a:r>
                  <a:rPr lang="es-ES" sz="2000" dirty="0"/>
                  <a:t>Ganancia: </a:t>
                </a:r>
                <a14:m>
                  <m:oMath xmlns:m="http://schemas.openxmlformats.org/officeDocument/2006/math">
                    <m:r>
                      <a:rPr lang="es-ES" sz="2000" i="1">
                        <a:latin typeface="Cambria Math"/>
                      </a:rPr>
                      <m:t>4,76 </m:t>
                    </m:r>
                    <m:r>
                      <a:rPr lang="es-ES" sz="2000" i="1">
                        <a:latin typeface="Cambria Math"/>
                      </a:rPr>
                      <m:t>𝑑𝐵</m:t>
                    </m:r>
                  </m:oMath>
                </a14:m>
                <a:endParaRPr lang="es-EC" sz="2000" dirty="0"/>
              </a:p>
              <a:p>
                <a:pPr lvl="0"/>
                <a:r>
                  <a:rPr lang="es-ES" sz="2000" dirty="0"/>
                  <a:t>Potencia de irradiación: </a:t>
                </a:r>
                <a14:m>
                  <m:oMath xmlns:m="http://schemas.openxmlformats.org/officeDocument/2006/math">
                    <m:r>
                      <a:rPr lang="es-ES" sz="2000" i="1">
                        <a:latin typeface="Cambria Math"/>
                      </a:rPr>
                      <m:t>1.193</m:t>
                    </m:r>
                    <m:r>
                      <a:rPr lang="es-ES" sz="2000" i="1">
                        <a:latin typeface="Cambria Math"/>
                      </a:rPr>
                      <m:t>𝑘𝑊</m:t>
                    </m:r>
                  </m:oMath>
                </a14:m>
                <a:endParaRPr lang="es-EC" sz="2000" dirty="0"/>
              </a:p>
              <a:p>
                <a:pPr lvl="0"/>
                <a:r>
                  <a:rPr lang="es-ES" sz="2000" dirty="0"/>
                  <a:t>Permeabilidad del vacío: </a:t>
                </a:r>
                <a14:m>
                  <m:oMath xmlns:m="http://schemas.openxmlformats.org/officeDocument/2006/math">
                    <m:r>
                      <a:rPr lang="es-ES" sz="2000" i="1">
                        <a:latin typeface="Cambria Math"/>
                      </a:rPr>
                      <m:t>1.2566∗</m:t>
                    </m:r>
                    <m:sSup>
                      <m:sSupPr>
                        <m:ctrlPr>
                          <a:rPr lang="es-EC" sz="2000" i="1">
                            <a:latin typeface="Cambria Math"/>
                          </a:rPr>
                        </m:ctrlPr>
                      </m:sSupPr>
                      <m:e>
                        <m:r>
                          <a:rPr lang="es-ES" sz="2000" i="1">
                            <a:latin typeface="Cambria Math"/>
                          </a:rPr>
                          <m:t>10</m:t>
                        </m:r>
                      </m:e>
                      <m:sup>
                        <m:r>
                          <a:rPr lang="es-ES" sz="2000" i="1">
                            <a:latin typeface="Cambria Math"/>
                          </a:rPr>
                          <m:t>−6</m:t>
                        </m:r>
                      </m:sup>
                    </m:sSup>
                    <m:r>
                      <a:rPr lang="es-ES" sz="2000" i="1">
                        <a:latin typeface="Cambria Math"/>
                      </a:rPr>
                      <m:t> </m:t>
                    </m:r>
                    <m:r>
                      <a:rPr lang="es-ES" sz="2000" i="1">
                        <a:latin typeface="Cambria Math"/>
                      </a:rPr>
                      <m:t>𝑁</m:t>
                    </m:r>
                    <m:r>
                      <a:rPr lang="es-ES" sz="2000" i="1">
                        <a:latin typeface="Cambria Math"/>
                      </a:rPr>
                      <m:t> </m:t>
                    </m:r>
                    <m:sSup>
                      <m:sSupPr>
                        <m:ctrlPr>
                          <a:rPr lang="es-EC" sz="2000" i="1">
                            <a:latin typeface="Cambria Math"/>
                          </a:rPr>
                        </m:ctrlPr>
                      </m:sSupPr>
                      <m:e>
                        <m:r>
                          <a:rPr lang="es-ES" sz="2000" i="1">
                            <a:latin typeface="Cambria Math"/>
                          </a:rPr>
                          <m:t>𝐴</m:t>
                        </m:r>
                      </m:e>
                      <m:sup>
                        <m:r>
                          <a:rPr lang="es-ES" sz="2000" i="1">
                            <a:latin typeface="Cambria Math"/>
                          </a:rPr>
                          <m:t>−2</m:t>
                        </m:r>
                      </m:sup>
                    </m:sSup>
                  </m:oMath>
                </a14:m>
                <a:endParaRPr lang="es-EC" sz="2000" dirty="0"/>
              </a:p>
              <a:p>
                <a:pPr lvl="0"/>
                <a:r>
                  <a:rPr lang="es-ES" sz="2000" dirty="0" err="1"/>
                  <a:t>Permitividad</a:t>
                </a:r>
                <a:r>
                  <a:rPr lang="es-ES" sz="2000" dirty="0"/>
                  <a:t> del vacío: </a:t>
                </a:r>
                <a14:m>
                  <m:oMath xmlns:m="http://schemas.openxmlformats.org/officeDocument/2006/math">
                    <m:r>
                      <a:rPr lang="es-ES" sz="2000" i="1">
                        <a:latin typeface="Cambria Math"/>
                      </a:rPr>
                      <m:t>8.8542</m:t>
                    </m:r>
                    <m:sSup>
                      <m:sSupPr>
                        <m:ctrlPr>
                          <a:rPr lang="es-EC" sz="2000" i="1">
                            <a:latin typeface="Cambria Math"/>
                          </a:rPr>
                        </m:ctrlPr>
                      </m:sSupPr>
                      <m:e>
                        <m:r>
                          <a:rPr lang="es-ES" sz="2000" i="1">
                            <a:latin typeface="Cambria Math"/>
                          </a:rPr>
                          <m:t>∗10</m:t>
                        </m:r>
                      </m:e>
                      <m:sup>
                        <m:r>
                          <a:rPr lang="es-ES" sz="2000" i="1">
                            <a:latin typeface="Cambria Math"/>
                          </a:rPr>
                          <m:t>−12</m:t>
                        </m:r>
                      </m:sup>
                    </m:sSup>
                    <m:r>
                      <a:rPr lang="es-ES" sz="2000" i="1">
                        <a:latin typeface="Cambria Math"/>
                      </a:rPr>
                      <m:t> </m:t>
                    </m:r>
                    <m:r>
                      <m:rPr>
                        <m:sty m:val="p"/>
                      </m:rPr>
                      <a:rPr lang="es-ES" sz="2000">
                        <a:latin typeface="Cambria Math"/>
                      </a:rPr>
                      <m:t>F</m:t>
                    </m:r>
                    <m:r>
                      <a:rPr lang="es-ES" sz="2000">
                        <a:latin typeface="Cambria Math"/>
                      </a:rPr>
                      <m:t>/</m:t>
                    </m:r>
                    <m:r>
                      <m:rPr>
                        <m:sty m:val="p"/>
                      </m:rPr>
                      <a:rPr lang="es-ES" sz="2000">
                        <a:latin typeface="Cambria Math"/>
                      </a:rPr>
                      <m:t>m</m:t>
                    </m:r>
                  </m:oMath>
                </a14:m>
                <a:r>
                  <a:rPr lang="es-ES" sz="2000" dirty="0"/>
                  <a:t> </a:t>
                </a:r>
                <a:endParaRPr lang="es-EC" sz="2000" dirty="0"/>
              </a:p>
              <a:p>
                <a:pPr marL="0" indent="0" algn="just">
                  <a:buNone/>
                </a:pPr>
                <a:endParaRPr lang="es-MX" dirty="0"/>
              </a:p>
            </p:txBody>
          </p:sp>
        </mc:Choice>
        <mc:Fallback xmlns="">
          <p:sp>
            <p:nvSpPr>
              <p:cNvPr id="4" name="Marcador de contenido 2"/>
              <p:cNvSpPr txBox="1">
                <a:spLocks noRot="1" noChangeAspect="1" noMove="1" noResize="1" noEditPoints="1" noAdjustHandles="1" noChangeArrowheads="1" noChangeShapeType="1" noTextEdit="1"/>
              </p:cNvSpPr>
              <p:nvPr/>
            </p:nvSpPr>
            <p:spPr>
              <a:xfrm>
                <a:off x="475591" y="1465078"/>
                <a:ext cx="11222383" cy="4336632"/>
              </a:xfrm>
              <a:prstGeom prst="rect">
                <a:avLst/>
              </a:prstGeom>
              <a:blipFill rotWithShape="1">
                <a:blip r:embed="rId5"/>
                <a:stretch>
                  <a:fillRect l="-543" t="-1404" r="-598" b="-5056"/>
                </a:stretch>
              </a:blipFill>
            </p:spPr>
            <p:txBody>
              <a:bodyPr/>
              <a:lstStyle/>
              <a:p>
                <a:r>
                  <a:rPr lang="es-EC">
                    <a:noFill/>
                  </a:rPr>
                  <a:t> </a:t>
                </a:r>
              </a:p>
            </p:txBody>
          </p:sp>
        </mc:Fallback>
      </mc:AlternateContent>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45320"/>
          <a:stretch/>
        </p:blipFill>
        <p:spPr bwMode="auto">
          <a:xfrm>
            <a:off x="4849505" y="3058505"/>
            <a:ext cx="2247832" cy="193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6 Imagen"/>
          <p:cNvPicPr/>
          <p:nvPr/>
        </p:nvPicPr>
        <p:blipFill>
          <a:blip r:embed="rId7">
            <a:extLst>
              <a:ext uri="{28A0092B-C50C-407E-A947-70E740481C1C}">
                <a14:useLocalDpi xmlns:a14="http://schemas.microsoft.com/office/drawing/2010/main" val="0"/>
              </a:ext>
            </a:extLst>
          </a:blip>
          <a:srcRect/>
          <a:stretch>
            <a:fillRect/>
          </a:stretch>
        </p:blipFill>
        <p:spPr bwMode="auto">
          <a:xfrm>
            <a:off x="7097337" y="3058505"/>
            <a:ext cx="4577940" cy="2855036"/>
          </a:xfrm>
          <a:prstGeom prst="rect">
            <a:avLst/>
          </a:prstGeom>
          <a:noFill/>
          <a:ln>
            <a:noFill/>
          </a:ln>
        </p:spPr>
      </p:pic>
    </p:spTree>
    <p:extLst>
      <p:ext uri="{BB962C8B-B14F-4D97-AF65-F5344CB8AC3E}">
        <p14:creationId xmlns:p14="http://schemas.microsoft.com/office/powerpoint/2010/main" val="1577755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69170B6-564B-40BC-BE18-2F4A9B6BC00C}"/>
              </a:ext>
            </a:extLst>
          </p:cNvPr>
          <p:cNvPicPr>
            <a:picLocks noChangeAspect="1"/>
          </p:cNvPicPr>
          <p:nvPr/>
        </p:nvPicPr>
        <p:blipFill>
          <a:blip r:embed="rId3"/>
          <a:stretch>
            <a:fillRect/>
          </a:stretch>
        </p:blipFill>
        <p:spPr>
          <a:xfrm>
            <a:off x="-80907" y="0"/>
            <a:ext cx="12272907" cy="6858000"/>
          </a:xfrm>
          <a:prstGeom prst="rect">
            <a:avLst/>
          </a:prstGeom>
        </p:spPr>
      </p:pic>
      <p:sp>
        <p:nvSpPr>
          <p:cNvPr id="9" name="Título 1">
            <a:extLst>
              <a:ext uri="{FF2B5EF4-FFF2-40B4-BE49-F238E27FC236}">
                <a16:creationId xmlns="" xmlns:a16="http://schemas.microsoft.com/office/drawing/2014/main" id="{96142681-78C7-462E-8102-4EAC20045CCE}"/>
              </a:ext>
            </a:extLst>
          </p:cNvPr>
          <p:cNvSpPr txBox="1">
            <a:spLocks/>
          </p:cNvSpPr>
          <p:nvPr/>
        </p:nvSpPr>
        <p:spPr>
          <a:xfrm>
            <a:off x="-772540" y="568342"/>
            <a:ext cx="12470515" cy="9924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800" b="1" dirty="0" smtClean="0">
                <a:latin typeface="Rockwell (Body)"/>
              </a:rPr>
              <a:t>Modelo de </a:t>
            </a:r>
            <a:r>
              <a:rPr lang="es-ES" sz="4800" b="1" dirty="0" err="1" smtClean="0">
                <a:latin typeface="Rockwell (Body)"/>
              </a:rPr>
              <a:t>friss</a:t>
            </a:r>
            <a:endParaRPr lang="es-ES" sz="4800" b="1" dirty="0">
              <a:latin typeface="Rockwell (Body)"/>
            </a:endParaRPr>
          </a:p>
        </p:txBody>
      </p:sp>
      <mc:AlternateContent xmlns:mc="http://schemas.openxmlformats.org/markup-compatibility/2006" xmlns:a14="http://schemas.microsoft.com/office/drawing/2010/main">
        <mc:Choice Requires="a14">
          <p:sp>
            <p:nvSpPr>
              <p:cNvPr id="4" name="Marcador de contenido 2"/>
              <p:cNvSpPr txBox="1">
                <a:spLocks/>
              </p:cNvSpPr>
              <p:nvPr/>
            </p:nvSpPr>
            <p:spPr>
              <a:xfrm>
                <a:off x="475591" y="1465078"/>
                <a:ext cx="11222383" cy="433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400" dirty="0"/>
                  <a:t>CADFEKO permite la implementación del modelo de propagación para el caso de estudio, en este proyecto la ecuación de </a:t>
                </a:r>
                <a:r>
                  <a:rPr lang="es-EC" sz="2400" dirty="0" err="1"/>
                  <a:t>Friis</a:t>
                </a:r>
                <a:r>
                  <a:rPr lang="es-EC" sz="2400" dirty="0"/>
                  <a:t> será utilizada debido a que FEKO proporcionaba las ganancias y las componentes del campo eléctrico, theta y phi, más no la potencia recibida en las simulaciones. La fórmula de </a:t>
                </a:r>
                <a:r>
                  <a:rPr lang="es-EC" sz="2400" dirty="0" err="1"/>
                  <a:t>Friss</a:t>
                </a:r>
                <a:r>
                  <a:rPr lang="es-EC" sz="2400" dirty="0"/>
                  <a:t> define la potencia recibida por una antena, en vatios como: </a:t>
                </a:r>
              </a:p>
              <a:p>
                <a:pPr marL="0" indent="0">
                  <a:buNone/>
                </a:pPr>
                <a14:m>
                  <m:oMathPara xmlns:m="http://schemas.openxmlformats.org/officeDocument/2006/math">
                    <m:oMathParaPr>
                      <m:jc m:val="centerGroup"/>
                    </m:oMathParaPr>
                    <m:oMath xmlns:m="http://schemas.openxmlformats.org/officeDocument/2006/math">
                      <m:sSub>
                        <m:sSubPr>
                          <m:ctrlPr>
                            <a:rPr lang="es-EC" sz="2400" i="1">
                              <a:latin typeface="Cambria Math"/>
                            </a:rPr>
                          </m:ctrlPr>
                        </m:sSubPr>
                        <m:e>
                          <m:r>
                            <a:rPr lang="es-EC" sz="2400" i="1">
                              <a:latin typeface="Cambria Math"/>
                            </a:rPr>
                            <m:t>𝑃</m:t>
                          </m:r>
                        </m:e>
                        <m:sub>
                          <m:r>
                            <a:rPr lang="es-EC" sz="2400" i="1">
                              <a:latin typeface="Cambria Math"/>
                            </a:rPr>
                            <m:t>𝑅</m:t>
                          </m:r>
                        </m:sub>
                      </m:sSub>
                      <m:r>
                        <a:rPr lang="es-EC" sz="2400" i="1">
                          <a:latin typeface="Cambria Math"/>
                        </a:rPr>
                        <m:t>=</m:t>
                      </m:r>
                      <m:f>
                        <m:fPr>
                          <m:ctrlPr>
                            <a:rPr lang="es-EC" sz="2400" i="1">
                              <a:latin typeface="Cambria Math"/>
                            </a:rPr>
                          </m:ctrlPr>
                        </m:fPr>
                        <m:num>
                          <m:sSub>
                            <m:sSubPr>
                              <m:ctrlPr>
                                <a:rPr lang="es-EC" sz="2400" i="1">
                                  <a:latin typeface="Cambria Math"/>
                                </a:rPr>
                              </m:ctrlPr>
                            </m:sSubPr>
                            <m:e>
                              <m:r>
                                <a:rPr lang="es-EC" sz="2400" i="1">
                                  <a:latin typeface="Cambria Math"/>
                                </a:rPr>
                                <m:t>𝑃</m:t>
                              </m:r>
                            </m:e>
                            <m:sub>
                              <m:r>
                                <a:rPr lang="es-EC" sz="2400" i="1">
                                  <a:latin typeface="Cambria Math"/>
                                </a:rPr>
                                <m:t>𝑇</m:t>
                              </m:r>
                            </m:sub>
                          </m:sSub>
                          <m:sSup>
                            <m:sSupPr>
                              <m:ctrlPr>
                                <a:rPr lang="es-EC" sz="2400" i="1">
                                  <a:latin typeface="Cambria Math"/>
                                </a:rPr>
                              </m:ctrlPr>
                            </m:sSupPr>
                            <m:e>
                              <m:r>
                                <a:rPr lang="es-EC" sz="2400" i="1">
                                  <a:latin typeface="Cambria Math"/>
                                </a:rPr>
                                <m:t>𝜆</m:t>
                              </m:r>
                            </m:e>
                            <m:sup>
                              <m:r>
                                <a:rPr lang="es-EC" sz="2400" i="1">
                                  <a:latin typeface="Cambria Math"/>
                                </a:rPr>
                                <m:t>2</m:t>
                              </m:r>
                            </m:sup>
                          </m:sSup>
                        </m:num>
                        <m:den>
                          <m:sSup>
                            <m:sSupPr>
                              <m:ctrlPr>
                                <a:rPr lang="es-EC" sz="2400" i="1">
                                  <a:latin typeface="Cambria Math"/>
                                </a:rPr>
                              </m:ctrlPr>
                            </m:sSupPr>
                            <m:e>
                              <m:d>
                                <m:dPr>
                                  <m:ctrlPr>
                                    <a:rPr lang="es-EC" sz="2400" i="1">
                                      <a:latin typeface="Cambria Math"/>
                                    </a:rPr>
                                  </m:ctrlPr>
                                </m:dPr>
                                <m:e>
                                  <m:r>
                                    <a:rPr lang="es-EC" sz="2400" i="1">
                                      <a:latin typeface="Cambria Math"/>
                                    </a:rPr>
                                    <m:t>4</m:t>
                                  </m:r>
                                  <m:r>
                                    <a:rPr lang="es-EC" sz="2400" i="1">
                                      <a:latin typeface="Cambria Math"/>
                                    </a:rPr>
                                    <m:t>𝜋</m:t>
                                  </m:r>
                                  <m:r>
                                    <a:rPr lang="es-EC" sz="2400" i="1">
                                      <a:latin typeface="Cambria Math"/>
                                    </a:rPr>
                                    <m:t>𝑟</m:t>
                                  </m:r>
                                </m:e>
                              </m:d>
                            </m:e>
                            <m:sup>
                              <m:r>
                                <a:rPr lang="es-EC" sz="2400" i="1">
                                  <a:latin typeface="Cambria Math"/>
                                </a:rPr>
                                <m:t>2</m:t>
                              </m:r>
                            </m:sup>
                          </m:sSup>
                          <m:sSub>
                            <m:sSubPr>
                              <m:ctrlPr>
                                <a:rPr lang="es-EC" sz="2400" i="1">
                                  <a:latin typeface="Cambria Math"/>
                                </a:rPr>
                              </m:ctrlPr>
                            </m:sSubPr>
                            <m:e>
                              <m:r>
                                <a:rPr lang="es-EC" sz="2400" i="1">
                                  <a:latin typeface="Cambria Math"/>
                                </a:rPr>
                                <m:t>𝐿</m:t>
                              </m:r>
                            </m:e>
                            <m:sub>
                              <m:r>
                                <a:rPr lang="es-EC" sz="2400" i="1">
                                  <a:latin typeface="Cambria Math"/>
                                </a:rPr>
                                <m:t>𝑇𝑇</m:t>
                              </m:r>
                            </m:sub>
                          </m:sSub>
                        </m:den>
                      </m:f>
                      <m:r>
                        <a:rPr lang="es-EC" sz="2400" i="1">
                          <a:latin typeface="Cambria Math"/>
                        </a:rPr>
                        <m:t>∗</m:t>
                      </m:r>
                      <m:sSub>
                        <m:sSubPr>
                          <m:ctrlPr>
                            <a:rPr lang="es-EC" sz="2400" i="1">
                              <a:latin typeface="Cambria Math"/>
                            </a:rPr>
                          </m:ctrlPr>
                        </m:sSubPr>
                        <m:e>
                          <m:r>
                            <a:rPr lang="es-EC" sz="2400" i="1">
                              <a:latin typeface="Cambria Math"/>
                            </a:rPr>
                            <m:t>𝐺</m:t>
                          </m:r>
                        </m:e>
                        <m:sub>
                          <m:r>
                            <a:rPr lang="es-EC" sz="2400" i="1">
                              <a:latin typeface="Cambria Math"/>
                            </a:rPr>
                            <m:t>𝑇</m:t>
                          </m:r>
                        </m:sub>
                      </m:sSub>
                      <m:d>
                        <m:dPr>
                          <m:ctrlPr>
                            <a:rPr lang="es-EC" sz="2400" i="1">
                              <a:latin typeface="Cambria Math"/>
                            </a:rPr>
                          </m:ctrlPr>
                        </m:dPr>
                        <m:e>
                          <m:sSub>
                            <m:sSubPr>
                              <m:ctrlPr>
                                <a:rPr lang="es-EC" sz="2400" i="1">
                                  <a:latin typeface="Cambria Math"/>
                                </a:rPr>
                              </m:ctrlPr>
                            </m:sSubPr>
                            <m:e>
                              <m:r>
                                <a:rPr lang="es-EC" sz="2400" i="1">
                                  <a:latin typeface="Cambria Math"/>
                                </a:rPr>
                                <m:t>𝜃</m:t>
                              </m:r>
                            </m:e>
                            <m:sub>
                              <m:r>
                                <a:rPr lang="es-EC" sz="2400" i="1">
                                  <a:latin typeface="Cambria Math"/>
                                </a:rPr>
                                <m:t>𝑇</m:t>
                              </m:r>
                            </m:sub>
                          </m:sSub>
                          <m:r>
                            <a:rPr lang="es-EC" sz="2400" i="1">
                              <a:latin typeface="Cambria Math"/>
                            </a:rPr>
                            <m:t>,</m:t>
                          </m:r>
                          <m:sSub>
                            <m:sSubPr>
                              <m:ctrlPr>
                                <a:rPr lang="es-EC" sz="2400" i="1">
                                  <a:latin typeface="Cambria Math"/>
                                </a:rPr>
                              </m:ctrlPr>
                            </m:sSubPr>
                            <m:e>
                              <m:r>
                                <a:rPr lang="es-EC" sz="2400" i="1">
                                  <a:latin typeface="Cambria Math"/>
                                </a:rPr>
                                <m:t>𝜙</m:t>
                              </m:r>
                            </m:e>
                            <m:sub>
                              <m:r>
                                <a:rPr lang="es-EC" sz="2400" i="1">
                                  <a:latin typeface="Cambria Math"/>
                                </a:rPr>
                                <m:t>𝑇</m:t>
                              </m:r>
                            </m:sub>
                          </m:sSub>
                        </m:e>
                      </m:d>
                      <m:r>
                        <a:rPr lang="es-EC" sz="2400" i="1">
                          <a:latin typeface="Cambria Math"/>
                        </a:rPr>
                        <m:t>∗</m:t>
                      </m:r>
                      <m:sSub>
                        <m:sSubPr>
                          <m:ctrlPr>
                            <a:rPr lang="es-EC" sz="2400" i="1">
                              <a:latin typeface="Cambria Math"/>
                            </a:rPr>
                          </m:ctrlPr>
                        </m:sSubPr>
                        <m:e>
                          <m:r>
                            <a:rPr lang="es-EC" sz="2400" i="1">
                              <a:latin typeface="Cambria Math"/>
                            </a:rPr>
                            <m:t>𝐺</m:t>
                          </m:r>
                        </m:e>
                        <m:sub>
                          <m:r>
                            <a:rPr lang="es-EC" sz="2400" i="1">
                              <a:latin typeface="Cambria Math"/>
                            </a:rPr>
                            <m:t>𝑅</m:t>
                          </m:r>
                        </m:sub>
                      </m:sSub>
                      <m:r>
                        <a:rPr lang="es-EC" sz="2400" i="1">
                          <a:latin typeface="Cambria Math"/>
                        </a:rPr>
                        <m:t>(</m:t>
                      </m:r>
                      <m:sSub>
                        <m:sSubPr>
                          <m:ctrlPr>
                            <a:rPr lang="es-EC" sz="2400" i="1">
                              <a:latin typeface="Cambria Math"/>
                            </a:rPr>
                          </m:ctrlPr>
                        </m:sSubPr>
                        <m:e>
                          <m:r>
                            <a:rPr lang="es-EC" sz="2400" i="1">
                              <a:latin typeface="Cambria Math"/>
                            </a:rPr>
                            <m:t>𝜃</m:t>
                          </m:r>
                        </m:e>
                        <m:sub>
                          <m:r>
                            <a:rPr lang="es-EC" sz="2400" i="1">
                              <a:latin typeface="Cambria Math"/>
                            </a:rPr>
                            <m:t>𝑅</m:t>
                          </m:r>
                        </m:sub>
                      </m:sSub>
                      <m:r>
                        <a:rPr lang="es-EC" sz="2400" i="1">
                          <a:latin typeface="Cambria Math"/>
                        </a:rPr>
                        <m:t>,</m:t>
                      </m:r>
                      <m:sSub>
                        <m:sSubPr>
                          <m:ctrlPr>
                            <a:rPr lang="es-EC" sz="2400" i="1">
                              <a:latin typeface="Cambria Math"/>
                            </a:rPr>
                          </m:ctrlPr>
                        </m:sSubPr>
                        <m:e>
                          <m:r>
                            <a:rPr lang="es-EC" sz="2400" i="1">
                              <a:latin typeface="Cambria Math"/>
                            </a:rPr>
                            <m:t>𝜙</m:t>
                          </m:r>
                        </m:e>
                        <m:sub>
                          <m:r>
                            <a:rPr lang="es-EC" sz="2400" i="1">
                              <a:latin typeface="Cambria Math"/>
                            </a:rPr>
                            <m:t>𝑇</m:t>
                          </m:r>
                        </m:sub>
                      </m:sSub>
                      <m:r>
                        <a:rPr lang="es-EC" sz="2400" i="1">
                          <a:latin typeface="Cambria Math"/>
                        </a:rPr>
                        <m:t>)</m:t>
                      </m:r>
                    </m:oMath>
                  </m:oMathPara>
                </a14:m>
                <a:endParaRPr lang="es-EC" sz="2400" dirty="0"/>
              </a:p>
              <a:p>
                <a:pPr marL="0" indent="0">
                  <a:buNone/>
                </a:pPr>
                <a:endParaRPr lang="es-EC" sz="2400" dirty="0"/>
              </a:p>
              <a:p>
                <a:pPr marL="0" indent="0">
                  <a:buNone/>
                </a:pPr>
                <a:r>
                  <a:rPr lang="es-EC" sz="2400" dirty="0"/>
                  <a:t>Mediante la ecuación e introduciendo todas las condiciones iniciales (potencia entregada </a:t>
                </a:r>
                <a14:m>
                  <m:oMath xmlns:m="http://schemas.openxmlformats.org/officeDocument/2006/math">
                    <m:sSub>
                      <m:sSubPr>
                        <m:ctrlPr>
                          <a:rPr lang="es-EC" sz="2400" i="1">
                            <a:latin typeface="Cambria Math"/>
                          </a:rPr>
                        </m:ctrlPr>
                      </m:sSubPr>
                      <m:e>
                        <m:r>
                          <a:rPr lang="es-EC" sz="2400" i="1">
                            <a:latin typeface="Cambria Math"/>
                          </a:rPr>
                          <m:t>𝑃</m:t>
                        </m:r>
                      </m:e>
                      <m:sub>
                        <m:r>
                          <a:rPr lang="es-EC" sz="2400" i="1">
                            <a:latin typeface="Cambria Math"/>
                          </a:rPr>
                          <m:t>𝑇</m:t>
                        </m:r>
                      </m:sub>
                    </m:sSub>
                  </m:oMath>
                </a14:m>
                <a:r>
                  <a:rPr lang="es-EC" sz="2400" dirty="0"/>
                  <a:t>, distancia entre antenas r y pérdidas en los cables </a:t>
                </a:r>
                <a14:m>
                  <m:oMath xmlns:m="http://schemas.openxmlformats.org/officeDocument/2006/math">
                    <m:sSub>
                      <m:sSubPr>
                        <m:ctrlPr>
                          <a:rPr lang="es-EC" sz="2400" i="1">
                            <a:latin typeface="Cambria Math"/>
                          </a:rPr>
                        </m:ctrlPr>
                      </m:sSubPr>
                      <m:e>
                        <m:r>
                          <a:rPr lang="es-EC" sz="2400" i="1">
                            <a:latin typeface="Cambria Math"/>
                          </a:rPr>
                          <m:t>𝐿</m:t>
                        </m:r>
                      </m:e>
                      <m:sub>
                        <m:r>
                          <a:rPr lang="es-EC" sz="2400" i="1">
                            <a:latin typeface="Cambria Math"/>
                          </a:rPr>
                          <m:t>𝑇𝑇</m:t>
                        </m:r>
                      </m:sub>
                    </m:sSub>
                  </m:oMath>
                </a14:m>
                <a:r>
                  <a:rPr lang="es-EC" sz="2400" dirty="0"/>
                  <a:t>), se consigue la potencia recibida por la antena receptora, en este caso por los equipos electrónicos que confirman la aeronave.</a:t>
                </a:r>
              </a:p>
              <a:p>
                <a:pPr marL="0" indent="0" algn="just">
                  <a:buNone/>
                </a:pPr>
                <a:endParaRPr lang="es-MX" dirty="0" smtClean="0"/>
              </a:p>
              <a:p>
                <a:pPr marL="0" indent="0" algn="just">
                  <a:buNone/>
                </a:pPr>
                <a:endParaRPr lang="es-MX" dirty="0"/>
              </a:p>
            </p:txBody>
          </p:sp>
        </mc:Choice>
        <mc:Fallback xmlns="">
          <p:sp>
            <p:nvSpPr>
              <p:cNvPr id="4" name="Marcador de contenido 2"/>
              <p:cNvSpPr txBox="1">
                <a:spLocks noRot="1" noChangeAspect="1" noMove="1" noResize="1" noEditPoints="1" noAdjustHandles="1" noChangeArrowheads="1" noChangeShapeType="1" noTextEdit="1"/>
              </p:cNvSpPr>
              <p:nvPr/>
            </p:nvSpPr>
            <p:spPr>
              <a:xfrm>
                <a:off x="475591" y="1465078"/>
                <a:ext cx="11222383" cy="4336632"/>
              </a:xfrm>
              <a:prstGeom prst="rect">
                <a:avLst/>
              </a:prstGeom>
              <a:blipFill rotWithShape="1">
                <a:blip r:embed="rId5"/>
                <a:stretch>
                  <a:fillRect l="-815" t="-1966" r="-1467" b="-4354"/>
                </a:stretch>
              </a:blipFill>
            </p:spPr>
            <p:txBody>
              <a:bodyPr/>
              <a:lstStyle/>
              <a:p>
                <a:r>
                  <a:rPr lang="es-EC">
                    <a:noFill/>
                  </a:rPr>
                  <a:t> </a:t>
                </a:r>
              </a:p>
            </p:txBody>
          </p:sp>
        </mc:Fallback>
      </mc:AlternateContent>
    </p:spTree>
    <p:extLst>
      <p:ext uri="{BB962C8B-B14F-4D97-AF65-F5344CB8AC3E}">
        <p14:creationId xmlns:p14="http://schemas.microsoft.com/office/powerpoint/2010/main" val="1136273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7035</TotalTime>
  <Words>2181</Words>
  <Application>Microsoft Office PowerPoint</Application>
  <PresentationFormat>Personalizado</PresentationFormat>
  <Paragraphs>155</Paragraphs>
  <Slides>29</Slides>
  <Notes>23</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MODELO DE PROPAGACIÓN PARA DETERMINAR LOS EFECTOS  SECUNDARIOS QUE GENERAN LOS PULSOS ELECTROMAGNÉTICOS DE ALTA POTENCIA Y FRECUENCIA CUANDO INCIDEN SOBRE LOS SISTEMAS ELECTRÓNICOS Y SUPERFICIE DE LAS AERONAVES DE FUERZAS ARMADAS.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Orti</dc:creator>
  <cp:lastModifiedBy>HP</cp:lastModifiedBy>
  <cp:revision>161</cp:revision>
  <dcterms:created xsi:type="dcterms:W3CDTF">2017-08-13T19:11:25Z</dcterms:created>
  <dcterms:modified xsi:type="dcterms:W3CDTF">2019-07-23T13:25:07Z</dcterms:modified>
</cp:coreProperties>
</file>